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120" y="-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27-05-15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Relationship Id="rId3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Tutoría de Química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QUIMICA ORGÁNICA, HIDROCARBUROS aromáticos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0009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6111" y="434575"/>
            <a:ext cx="9404723" cy="1400530"/>
          </a:xfrm>
        </p:spPr>
        <p:txBody>
          <a:bodyPr/>
          <a:lstStyle/>
          <a:p>
            <a:r>
              <a:rPr lang="es-ES" dirty="0"/>
              <a:t>Hidrocarburos </a:t>
            </a:r>
            <a:r>
              <a:rPr lang="es-ES" dirty="0" err="1"/>
              <a:t>Monosustituidos</a:t>
            </a:r>
            <a:endParaRPr lang="es-ES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 l="5684" t="8009" r="34184" b="13577"/>
          <a:stretch>
            <a:fillRect/>
          </a:stretch>
        </p:blipFill>
        <p:spPr bwMode="auto">
          <a:xfrm>
            <a:off x="2246312" y="2188485"/>
            <a:ext cx="7841117" cy="1977142"/>
          </a:xfrm>
          <a:prstGeom prst="rect">
            <a:avLst/>
          </a:prstGeom>
          <a:solidFill>
            <a:schemeClr val="tx1"/>
          </a:solidFill>
          <a:ln w="57150" cap="sq" cmpd="sng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1103312" y="1251857"/>
            <a:ext cx="8946541" cy="4851399"/>
          </a:xfrm>
        </p:spPr>
        <p:txBody>
          <a:bodyPr>
            <a:normAutofit/>
          </a:bodyPr>
          <a:lstStyle/>
          <a:p>
            <a:r>
              <a:rPr lang="es-ES" sz="2200" dirty="0"/>
              <a:t>Cuando el benceno lleva un radical se nombra primero dicho radical seguido de la palabra  </a:t>
            </a:r>
            <a:r>
              <a:rPr lang="es-ES" sz="2200" dirty="0" smtClean="0"/>
              <a:t>“benceno”.</a:t>
            </a:r>
          </a:p>
          <a:p>
            <a:endParaRPr lang="es-ES" dirty="0"/>
          </a:p>
          <a:p>
            <a:endParaRPr lang="es-ES" dirty="0"/>
          </a:p>
          <a:p>
            <a:endParaRPr lang="es-ES" dirty="0" smtClean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 l="5684" t="8009" r="34184" b="13577"/>
          <a:stretch>
            <a:fillRect/>
          </a:stretch>
        </p:blipFill>
        <p:spPr bwMode="auto">
          <a:xfrm>
            <a:off x="2191886" y="4413217"/>
            <a:ext cx="7949973" cy="2004590"/>
          </a:xfrm>
          <a:prstGeom prst="rect">
            <a:avLst/>
          </a:prstGeom>
          <a:solidFill>
            <a:schemeClr val="tx1"/>
          </a:solidFill>
          <a:ln w="57150" cap="sq" cmpd="sng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0882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Hidrocarburos </a:t>
            </a:r>
            <a:r>
              <a:rPr lang="es-ES" dirty="0" err="1" smtClean="0"/>
              <a:t>Disustituidos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Posici</a:t>
            </a:r>
            <a:r>
              <a:rPr lang="es-ES" dirty="0" smtClean="0"/>
              <a:t>ón de los sustituyentes: </a:t>
            </a:r>
            <a:r>
              <a:rPr lang="es-ES" dirty="0"/>
              <a:t>I</a:t>
            </a:r>
            <a:r>
              <a:rPr lang="es-ES" dirty="0" smtClean="0"/>
              <a:t>somer</a:t>
            </a:r>
            <a:r>
              <a:rPr lang="es-ES" dirty="0" smtClean="0"/>
              <a:t>ía Orto-Meta-Para </a:t>
            </a:r>
            <a:endParaRPr lang="es-E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11687" t="-5754" r="48058"/>
          <a:stretch>
            <a:fillRect/>
          </a:stretch>
        </p:blipFill>
        <p:spPr bwMode="auto">
          <a:xfrm>
            <a:off x="2519589" y="2845030"/>
            <a:ext cx="7173913" cy="3571875"/>
          </a:xfrm>
          <a:prstGeom prst="rect">
            <a:avLst/>
          </a:prstGeom>
          <a:solidFill>
            <a:schemeClr val="tx1"/>
          </a:solidFill>
          <a:ln w="57150" cap="sq" cmpd="sng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0882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Hidrocarburos </a:t>
            </a:r>
            <a:r>
              <a:rPr lang="es-ES" dirty="0" err="1"/>
              <a:t>Disustituidos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Si son dos los radicales su posición relativa dentro del anillo bencénico se indica  mediante los números 1,2; 1,3 ó 1,4, teniendo el número 1 el sustituyente más importante. </a:t>
            </a:r>
            <a:r>
              <a:rPr lang="es-ES" dirty="0"/>
              <a:t>Sin embargo, en estos casos se sigue utilizando los prefijos "orto", "meta" y "para" para indicar esas mismas posiciones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Picture 2" descr="http://www.alonsoformula.com/organica/images/hidroc1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9161" y="3937001"/>
            <a:ext cx="6515553" cy="1994581"/>
          </a:xfrm>
          <a:prstGeom prst="rect">
            <a:avLst/>
          </a:prstGeom>
          <a:solidFill>
            <a:schemeClr val="tx1"/>
          </a:solidFill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0882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Hidrocarburos </a:t>
            </a:r>
            <a:r>
              <a:rPr lang="es-ES" dirty="0" err="1" smtClean="0"/>
              <a:t>polisustituidos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03312" y="1759858"/>
            <a:ext cx="8946541" cy="4488542"/>
          </a:xfrm>
        </p:spPr>
        <p:txBody>
          <a:bodyPr/>
          <a:lstStyle/>
          <a:p>
            <a:r>
              <a:rPr lang="es-ES" altLang="zh-CN" sz="2200" dirty="0"/>
              <a:t>Consiste en la sustitución de más de tres hidrógenos del benceno por sustituyentes iguales o diferentes. </a:t>
            </a:r>
            <a:endParaRPr lang="es-ES" altLang="zh-CN" sz="2200" dirty="0" smtClean="0"/>
          </a:p>
          <a:p>
            <a:endParaRPr lang="es-ES" altLang="zh-CN" dirty="0"/>
          </a:p>
          <a:p>
            <a:endParaRPr lang="es-ES" altLang="zh-CN" dirty="0"/>
          </a:p>
          <a:p>
            <a:endParaRPr lang="es-ES" dirty="0"/>
          </a:p>
        </p:txBody>
      </p:sp>
      <p:pic>
        <p:nvPicPr>
          <p:cNvPr id="4" name="Imagen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8016" y="2882445"/>
            <a:ext cx="7666037" cy="2198688"/>
          </a:xfrm>
          <a:prstGeom prst="rect">
            <a:avLst/>
          </a:prstGeom>
          <a:solidFill>
            <a:schemeClr val="tx1"/>
          </a:solidFill>
          <a:ln w="57150" cap="sq" cmpd="sng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34913" y="5222875"/>
            <a:ext cx="8286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es-ES" altLang="zh-CN" b="1" dirty="0">
                <a:latin typeface="Calibri" pitchFamily="34" charset="0"/>
                <a:cs typeface="Arial" charset="0"/>
              </a:rPr>
              <a:t>   </a:t>
            </a:r>
            <a:r>
              <a:rPr lang="es-ES" altLang="zh-CN" b="1" dirty="0" err="1">
                <a:latin typeface="Calibri" pitchFamily="34" charset="0"/>
                <a:cs typeface="Arial" charset="0"/>
              </a:rPr>
              <a:t>Hexa</a:t>
            </a:r>
            <a:r>
              <a:rPr lang="es-ES" altLang="zh-CN" b="1" dirty="0">
                <a:latin typeface="Calibri" pitchFamily="34" charset="0"/>
                <a:cs typeface="Arial" charset="0"/>
              </a:rPr>
              <a:t> bromo Benceno           2,4,6 – </a:t>
            </a:r>
            <a:r>
              <a:rPr lang="es-ES" altLang="zh-CN" b="1" dirty="0" err="1">
                <a:latin typeface="Calibri" pitchFamily="34" charset="0"/>
                <a:cs typeface="Arial" charset="0"/>
              </a:rPr>
              <a:t>Trinitro</a:t>
            </a:r>
            <a:r>
              <a:rPr lang="es-ES" altLang="zh-CN" b="1" dirty="0">
                <a:latin typeface="Calibri" pitchFamily="34" charset="0"/>
                <a:cs typeface="Arial" charset="0"/>
              </a:rPr>
              <a:t> Fenol                     2,4,6 – </a:t>
            </a:r>
            <a:r>
              <a:rPr lang="es-ES" altLang="zh-CN" b="1" dirty="0" err="1">
                <a:latin typeface="Calibri" pitchFamily="34" charset="0"/>
                <a:cs typeface="Arial" charset="0"/>
              </a:rPr>
              <a:t>Trinitro</a:t>
            </a:r>
            <a:r>
              <a:rPr lang="es-ES" altLang="zh-CN" b="1" dirty="0">
                <a:latin typeface="Calibri" pitchFamily="34" charset="0"/>
                <a:cs typeface="Arial" charset="0"/>
              </a:rPr>
              <a:t> Tolueno</a:t>
            </a:r>
          </a:p>
          <a:p>
            <a:pPr eaLnBrk="0" hangingPunct="0"/>
            <a:r>
              <a:rPr lang="es-ES" altLang="zh-CN" b="1" dirty="0">
                <a:latin typeface="Calibri" pitchFamily="34" charset="0"/>
                <a:cs typeface="Arial" charset="0"/>
              </a:rPr>
              <a:t>                                                             Ac. pícrico                                               TNT </a:t>
            </a:r>
            <a:endParaRPr lang="es-ES" altLang="zh-CN" b="1" dirty="0">
              <a:latin typeface="Calibri" pitchFamily="34" charset="0"/>
            </a:endParaRPr>
          </a:p>
          <a:p>
            <a:pPr eaLnBrk="0" hangingPunct="0"/>
            <a:endParaRPr lang="es-ES" altLang="zh-CN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576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Derivados por </a:t>
            </a:r>
            <a:r>
              <a:rPr lang="es-ES" dirty="0" smtClean="0"/>
              <a:t>condensación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76739" y="1653772"/>
            <a:ext cx="5065260" cy="4195481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GB" dirty="0" err="1"/>
              <a:t>Hidrocarburos</a:t>
            </a:r>
            <a:r>
              <a:rPr lang="en-GB" dirty="0"/>
              <a:t> </a:t>
            </a:r>
            <a:r>
              <a:rPr lang="en-GB" dirty="0" err="1"/>
              <a:t>Aromáticos</a:t>
            </a:r>
            <a:r>
              <a:rPr lang="en-GB" dirty="0"/>
              <a:t> </a:t>
            </a:r>
            <a:r>
              <a:rPr lang="en-GB" dirty="0" err="1"/>
              <a:t>Polinucleares</a:t>
            </a:r>
            <a:r>
              <a:rPr lang="en-GB" dirty="0"/>
              <a:t> (PAHs) </a:t>
            </a:r>
            <a:r>
              <a:rPr lang="en-GB" dirty="0" err="1"/>
              <a:t>contienen</a:t>
            </a:r>
            <a:r>
              <a:rPr lang="en-GB" dirty="0"/>
              <a:t> dos o </a:t>
            </a:r>
            <a:r>
              <a:rPr lang="en-GB" dirty="0" err="1"/>
              <a:t>más</a:t>
            </a:r>
            <a:r>
              <a:rPr lang="en-GB" dirty="0"/>
              <a:t> </a:t>
            </a:r>
            <a:r>
              <a:rPr lang="en-GB" dirty="0" err="1"/>
              <a:t>anillos</a:t>
            </a:r>
            <a:r>
              <a:rPr lang="en-GB" dirty="0"/>
              <a:t> </a:t>
            </a:r>
            <a:r>
              <a:rPr lang="en-GB" dirty="0" err="1"/>
              <a:t>aromáticos</a:t>
            </a:r>
            <a:r>
              <a:rPr lang="en-GB" dirty="0"/>
              <a:t>, </a:t>
            </a:r>
            <a:r>
              <a:rPr lang="en-GB" dirty="0" err="1"/>
              <a:t>acumulados</a:t>
            </a:r>
            <a:r>
              <a:rPr lang="en-GB" dirty="0"/>
              <a:t> o </a:t>
            </a:r>
            <a:r>
              <a:rPr lang="en-GB" dirty="0" err="1"/>
              <a:t>que</a:t>
            </a:r>
            <a:r>
              <a:rPr lang="en-GB" dirty="0"/>
              <a:t> </a:t>
            </a:r>
            <a:r>
              <a:rPr lang="en-GB" dirty="0" err="1"/>
              <a:t>tienen</a:t>
            </a:r>
            <a:r>
              <a:rPr lang="en-GB" dirty="0"/>
              <a:t> dos </a:t>
            </a:r>
            <a:r>
              <a:rPr lang="en-GB" dirty="0" err="1"/>
              <a:t>carbonos</a:t>
            </a:r>
            <a:r>
              <a:rPr lang="en-GB" dirty="0"/>
              <a:t> </a:t>
            </a:r>
            <a:r>
              <a:rPr lang="en-GB" dirty="0" err="1"/>
              <a:t>comunes</a:t>
            </a:r>
            <a:endParaRPr lang="en-GB" dirty="0"/>
          </a:p>
          <a:p>
            <a:pPr algn="just">
              <a:defRPr/>
            </a:pPr>
            <a:r>
              <a:rPr lang="es-ES" dirty="0"/>
              <a:t>Los hidrocarburos aromáticos fusionados, son compuestos aromáticos con dos o más núcleos bencénicos, sirven de base para una serie de sustancias</a:t>
            </a:r>
            <a:r>
              <a:rPr lang="es-ES" b="1" dirty="0"/>
              <a:t>. 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720" t="-2243" r="31891"/>
          <a:stretch>
            <a:fillRect/>
          </a:stretch>
        </p:blipFill>
        <p:spPr bwMode="auto">
          <a:xfrm>
            <a:off x="6114142" y="1841823"/>
            <a:ext cx="5598201" cy="3891320"/>
          </a:xfrm>
          <a:prstGeom prst="rect">
            <a:avLst/>
          </a:prstGeom>
          <a:solidFill>
            <a:schemeClr val="tx1"/>
          </a:solidFill>
          <a:ln w="57150" cap="sq" cmpd="sng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3576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Benceno como radical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Cuando el benceno actúa como radical de otra cadena se utiliza con el nombre de "fenilo".  </a:t>
            </a:r>
          </a:p>
          <a:p>
            <a:endParaRPr lang="es-ES" dirty="0"/>
          </a:p>
        </p:txBody>
      </p:sp>
      <p:pic>
        <p:nvPicPr>
          <p:cNvPr id="4" name="Picture 4" descr="http://www.alonsoformula.com/organica/images/aromat3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3009" y="2893786"/>
            <a:ext cx="7215187" cy="1844675"/>
          </a:xfrm>
          <a:prstGeom prst="rect">
            <a:avLst/>
          </a:prstGeom>
          <a:solidFill>
            <a:schemeClr val="tx1"/>
          </a:solidFill>
          <a:ln w="57150" cap="sq" cmpd="sng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3448504" y="5057321"/>
            <a:ext cx="4837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dirty="0">
                <a:latin typeface="Calibri" pitchFamily="34" charset="0"/>
              </a:rPr>
              <a:t>4-etil-1,6-difenil-2-metil-hexano</a:t>
            </a:r>
          </a:p>
        </p:txBody>
      </p:sp>
    </p:spTree>
    <p:extLst>
      <p:ext uri="{BB962C8B-B14F-4D97-AF65-F5344CB8AC3E}">
        <p14:creationId xmlns:p14="http://schemas.microsoft.com/office/powerpoint/2010/main" val="1463576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Ejercicios, Evaluaci</a:t>
            </a:r>
            <a:r>
              <a:rPr lang="es-ES" dirty="0" smtClean="0"/>
              <a:t>ón TIP</a:t>
            </a:r>
            <a:endParaRPr lang="es-ES" dirty="0"/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195481"/>
          </a:xfrm>
        </p:spPr>
        <p:txBody>
          <a:bodyPr/>
          <a:lstStyle/>
          <a:p>
            <a:r>
              <a:rPr lang="es-ES" dirty="0" smtClean="0"/>
              <a:t>Ejercicios en pizarra.</a:t>
            </a:r>
          </a:p>
          <a:p>
            <a:r>
              <a:rPr lang="es-ES" dirty="0" smtClean="0"/>
              <a:t>Ejercicios propuestos.</a:t>
            </a:r>
          </a:p>
          <a:p>
            <a:r>
              <a:rPr lang="es-ES" dirty="0" smtClean="0"/>
              <a:t>Evaluaci</a:t>
            </a:r>
            <a:r>
              <a:rPr lang="es-ES" dirty="0" smtClean="0"/>
              <a:t>ón TIP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86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Hidrocarburos Aromáticos</a:t>
            </a:r>
            <a:endParaRPr lang="es-E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6820" y="1721511"/>
            <a:ext cx="3335538" cy="3800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2 Marcador de contenido"/>
          <p:cNvSpPr txBox="1">
            <a:spLocks/>
          </p:cNvSpPr>
          <p:nvPr/>
        </p:nvSpPr>
        <p:spPr>
          <a:xfrm>
            <a:off x="652936" y="1616190"/>
            <a:ext cx="7399243" cy="45389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just"/>
            <a:r>
              <a:rPr lang="es-ES" sz="2400" dirty="0" smtClean="0"/>
              <a:t>Hidrocarburos nombrados en un principio debido al aroma que algunos poseen. </a:t>
            </a:r>
          </a:p>
          <a:p>
            <a:pPr algn="just"/>
            <a:r>
              <a:rPr lang="es-ES" sz="2400" dirty="0" smtClean="0"/>
              <a:t>Uno de los primeros descubiertos fue el benceno, de ahí que se dice que son hidrocarburos derivados del benceno.</a:t>
            </a:r>
          </a:p>
          <a:p>
            <a:pPr algn="just"/>
            <a:r>
              <a:rPr lang="es-ES" sz="2400" dirty="0" smtClean="0"/>
              <a:t>Anillo hexagonal de </a:t>
            </a:r>
            <a:r>
              <a:rPr lang="es-ES" sz="2400" dirty="0"/>
              <a:t>seis átomos de carbono unidos </a:t>
            </a:r>
            <a:r>
              <a:rPr lang="es-ES" sz="2400" dirty="0" smtClean="0"/>
              <a:t>alternadamente </a:t>
            </a:r>
            <a:r>
              <a:rPr lang="es-ES" sz="2400" dirty="0"/>
              <a:t>por enlaces dobles y simples </a:t>
            </a:r>
            <a:r>
              <a:rPr lang="es-ES" sz="2400" dirty="0" err="1"/>
              <a:t>deslocalizados</a:t>
            </a:r>
            <a:r>
              <a:rPr lang="es-ES" sz="2400" dirty="0"/>
              <a:t>, que le confieren estabilidad.</a:t>
            </a:r>
          </a:p>
          <a:p>
            <a:pPr algn="just"/>
            <a:r>
              <a:rPr lang="es-ES" sz="2400" dirty="0" smtClean="0"/>
              <a:t>Carácter aromático </a:t>
            </a:r>
            <a:r>
              <a:rPr lang="es-ES" sz="2400" dirty="0"/>
              <a:t>debido </a:t>
            </a:r>
            <a:r>
              <a:rPr lang="es-ES" sz="2400" dirty="0" smtClean="0"/>
              <a:t>a </a:t>
            </a:r>
            <a:r>
              <a:rPr lang="es-ES" sz="2400" dirty="0"/>
              <a:t>la deslocalización de los enlaces  dentro del anillo</a:t>
            </a:r>
            <a:endParaRPr lang="es-ES" sz="24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304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s-ES" dirty="0" smtClean="0"/>
              <a:t>Hidrocarburos Aromáticos</a:t>
            </a:r>
            <a:endParaRPr lang="es-ES" dirty="0"/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987572"/>
              </p:ext>
            </p:extLst>
          </p:nvPr>
        </p:nvGraphicFramePr>
        <p:xfrm>
          <a:off x="1414251" y="1473952"/>
          <a:ext cx="9420076" cy="2308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S ChemDraw Drawing" r:id="rId3" imgW="5377180" imgH="1325880" progId="">
                  <p:embed/>
                </p:oleObj>
              </mc:Choice>
              <mc:Fallback>
                <p:oleObj name="CS ChemDraw Drawing" r:id="rId3" imgW="5377180" imgH="132588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251" y="1473952"/>
                        <a:ext cx="9420076" cy="230810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1750" cmpd="sng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2 Marcador de contenido"/>
          <p:cNvSpPr txBox="1">
            <a:spLocks/>
          </p:cNvSpPr>
          <p:nvPr/>
        </p:nvSpPr>
        <p:spPr>
          <a:xfrm>
            <a:off x="748471" y="3971499"/>
            <a:ext cx="9869488" cy="3197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lnSpc>
                <a:spcPct val="120000"/>
              </a:lnSpc>
            </a:pPr>
            <a:r>
              <a:rPr lang="es-ES" sz="2400" dirty="0" smtClean="0">
                <a:cs typeface="Times New Roman" pitchFamily="18" charset="0"/>
              </a:rPr>
              <a:t>1825: </a:t>
            </a:r>
            <a:r>
              <a:rPr lang="es-ES" sz="2400" b="1" dirty="0">
                <a:cs typeface="Times New Roman" pitchFamily="18" charset="0"/>
              </a:rPr>
              <a:t>Faraday</a:t>
            </a:r>
            <a:r>
              <a:rPr lang="es-ES" sz="2400" dirty="0">
                <a:cs typeface="Times New Roman" pitchFamily="18" charset="0"/>
              </a:rPr>
              <a:t>  hidrocarburo de </a:t>
            </a:r>
            <a:r>
              <a:rPr lang="es-ES" sz="2400" dirty="0" err="1">
                <a:cs typeface="Times New Roman" pitchFamily="18" charset="0"/>
              </a:rPr>
              <a:t>p.e</a:t>
            </a:r>
            <a:r>
              <a:rPr lang="es-ES" sz="2400" dirty="0">
                <a:cs typeface="Times New Roman" pitchFamily="18" charset="0"/>
              </a:rPr>
              <a:t>. 80.1 </a:t>
            </a:r>
            <a:r>
              <a:rPr lang="es-ES" sz="2400" dirty="0" err="1">
                <a:cs typeface="Times New Roman" pitchFamily="18" charset="0"/>
              </a:rPr>
              <a:t>ºC</a:t>
            </a:r>
            <a:r>
              <a:rPr lang="es-ES" sz="2400" dirty="0">
                <a:cs typeface="Times New Roman" pitchFamily="18" charset="0"/>
              </a:rPr>
              <a:t> y </a:t>
            </a:r>
            <a:r>
              <a:rPr lang="es-ES" sz="2400" dirty="0" err="1">
                <a:cs typeface="Times New Roman" pitchFamily="18" charset="0"/>
              </a:rPr>
              <a:t>p.f</a:t>
            </a:r>
            <a:r>
              <a:rPr lang="es-ES" sz="2400" dirty="0">
                <a:cs typeface="Times New Roman" pitchFamily="18" charset="0"/>
              </a:rPr>
              <a:t> 5.5 </a:t>
            </a:r>
            <a:r>
              <a:rPr lang="es-ES" sz="2400" dirty="0" err="1">
                <a:cs typeface="Times New Roman" pitchFamily="18" charset="0"/>
              </a:rPr>
              <a:t>ºC</a:t>
            </a:r>
            <a:r>
              <a:rPr lang="es-ES" sz="2400" dirty="0">
                <a:cs typeface="Times New Roman" pitchFamily="18" charset="0"/>
              </a:rPr>
              <a:t> fórmula empírica  CH.</a:t>
            </a:r>
            <a:r>
              <a:rPr lang="es-ES" sz="2400" dirty="0"/>
              <a:t> </a:t>
            </a:r>
          </a:p>
          <a:p>
            <a:pPr>
              <a:lnSpc>
                <a:spcPct val="120000"/>
              </a:lnSpc>
            </a:pPr>
            <a:r>
              <a:rPr lang="es-ES" sz="2400" dirty="0" smtClean="0">
                <a:cs typeface="Times New Roman" pitchFamily="18" charset="0"/>
              </a:rPr>
              <a:t>1834: </a:t>
            </a:r>
            <a:r>
              <a:rPr lang="es-ES" sz="2400" b="1" dirty="0" err="1">
                <a:cs typeface="Times New Roman" pitchFamily="18" charset="0"/>
              </a:rPr>
              <a:t>Mitscherlich</a:t>
            </a:r>
            <a:r>
              <a:rPr lang="es-ES" sz="2400" dirty="0">
                <a:cs typeface="Times New Roman" pitchFamily="18" charset="0"/>
              </a:rPr>
              <a:t> </a:t>
            </a:r>
            <a:r>
              <a:rPr lang="es-ES" sz="2400" dirty="0" smtClean="0">
                <a:cs typeface="Times New Roman" pitchFamily="18" charset="0"/>
              </a:rPr>
              <a:t>Fórmula </a:t>
            </a:r>
            <a:r>
              <a:rPr lang="es-ES" sz="2400" dirty="0">
                <a:cs typeface="Times New Roman" pitchFamily="18" charset="0"/>
              </a:rPr>
              <a:t>molecular era C</a:t>
            </a:r>
            <a:r>
              <a:rPr lang="es-ES" sz="2400" baseline="-30000" dirty="0">
                <a:cs typeface="Times New Roman" pitchFamily="18" charset="0"/>
              </a:rPr>
              <a:t>6</a:t>
            </a:r>
            <a:r>
              <a:rPr lang="es-ES" sz="2400" dirty="0">
                <a:cs typeface="Times New Roman" pitchFamily="18" charset="0"/>
              </a:rPr>
              <a:t>H</a:t>
            </a:r>
            <a:r>
              <a:rPr lang="es-ES" sz="2400" baseline="-30000" dirty="0">
                <a:cs typeface="Times New Roman" pitchFamily="18" charset="0"/>
              </a:rPr>
              <a:t>6</a:t>
            </a:r>
            <a:r>
              <a:rPr lang="es-ES" sz="2400" dirty="0">
                <a:cs typeface="Times New Roman" pitchFamily="18" charset="0"/>
              </a:rPr>
              <a:t> </a:t>
            </a:r>
            <a:endParaRPr lang="es-ES" sz="2400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s-ES" sz="2400" dirty="0" smtClean="0">
                <a:cs typeface="Times New Roman" pitchFamily="18" charset="0"/>
              </a:rPr>
              <a:t>1872: </a:t>
            </a:r>
            <a:r>
              <a:rPr lang="es-ES" sz="2400" b="1" dirty="0" err="1" smtClean="0">
                <a:cs typeface="Times New Roman" pitchFamily="18" charset="0"/>
              </a:rPr>
              <a:t>Kekulé</a:t>
            </a:r>
            <a:r>
              <a:rPr lang="es-ES" sz="2400" dirty="0" smtClean="0">
                <a:cs typeface="Times New Roman" pitchFamily="18" charset="0"/>
              </a:rPr>
              <a:t> Estructura del benceno</a:t>
            </a:r>
            <a:endParaRPr lang="es-ES" sz="2400" dirty="0">
              <a:cs typeface="Times New Roman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124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Hidrocarburos Aromáticos</a:t>
            </a: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786" y="1939500"/>
            <a:ext cx="4783453" cy="2126475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  <a:round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3976" y="2013506"/>
            <a:ext cx="5347313" cy="1978464"/>
          </a:xfrm>
          <a:prstGeom prst="rect">
            <a:avLst/>
          </a:prstGeom>
          <a:solidFill>
            <a:schemeClr val="tx1"/>
          </a:solidFill>
          <a:ln w="38100">
            <a:solidFill>
              <a:schemeClr val="bg1"/>
            </a:solidFill>
            <a:round/>
            <a:headEnd/>
            <a:tailEnd/>
          </a:ln>
          <a:effectLst/>
        </p:spPr>
      </p:pic>
      <p:sp>
        <p:nvSpPr>
          <p:cNvPr id="7" name="2 Marcador de contenido"/>
          <p:cNvSpPr txBox="1">
            <a:spLocks/>
          </p:cNvSpPr>
          <p:nvPr/>
        </p:nvSpPr>
        <p:spPr>
          <a:xfrm>
            <a:off x="649798" y="4339988"/>
            <a:ext cx="10688353" cy="2168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just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El </a:t>
            </a:r>
            <a:r>
              <a:rPr lang="en-GB" sz="2400" dirty="0" err="1"/>
              <a:t>concepto</a:t>
            </a:r>
            <a:r>
              <a:rPr lang="en-GB" sz="2400" dirty="0"/>
              <a:t> de </a:t>
            </a:r>
            <a:r>
              <a:rPr lang="en-GB" sz="2400" dirty="0" err="1"/>
              <a:t>hibridación</a:t>
            </a:r>
            <a:r>
              <a:rPr lang="en-GB" sz="2400" dirty="0"/>
              <a:t> de </a:t>
            </a:r>
            <a:r>
              <a:rPr lang="en-GB" sz="2400" dirty="0" err="1"/>
              <a:t>orbitales</a:t>
            </a:r>
            <a:r>
              <a:rPr lang="en-GB" sz="2400" dirty="0"/>
              <a:t> </a:t>
            </a:r>
            <a:r>
              <a:rPr lang="en-GB" sz="2400" dirty="0" err="1"/>
              <a:t>atómicos</a:t>
            </a:r>
            <a:r>
              <a:rPr lang="en-GB" sz="2400" dirty="0"/>
              <a:t> y de la </a:t>
            </a:r>
            <a:r>
              <a:rPr lang="en-GB" sz="2400" dirty="0" err="1"/>
              <a:t>teoría</a:t>
            </a:r>
            <a:r>
              <a:rPr lang="en-GB" sz="2400" dirty="0"/>
              <a:t> de la </a:t>
            </a:r>
            <a:r>
              <a:rPr lang="en-GB" sz="2400" dirty="0" err="1"/>
              <a:t>resonancia</a:t>
            </a:r>
            <a:r>
              <a:rPr lang="en-GB" sz="2400" dirty="0"/>
              <a:t>, </a:t>
            </a:r>
            <a:r>
              <a:rPr lang="en-GB" sz="2400" dirty="0" err="1"/>
              <a:t>desarrollados</a:t>
            </a:r>
            <a:r>
              <a:rPr lang="en-GB" sz="2400" dirty="0"/>
              <a:t> en los </a:t>
            </a:r>
            <a:r>
              <a:rPr lang="en-GB" sz="2400" dirty="0" err="1"/>
              <a:t>años</a:t>
            </a:r>
            <a:r>
              <a:rPr lang="en-GB" sz="2400" dirty="0"/>
              <a:t> 1930, </a:t>
            </a:r>
            <a:r>
              <a:rPr lang="en-GB" sz="2400" dirty="0" err="1"/>
              <a:t>proviene</a:t>
            </a:r>
            <a:r>
              <a:rPr lang="en-GB" sz="2400" dirty="0"/>
              <a:t> la </a:t>
            </a:r>
            <a:r>
              <a:rPr lang="en-GB" sz="2400" dirty="0" err="1"/>
              <a:t>primera</a:t>
            </a:r>
            <a:r>
              <a:rPr lang="en-GB" sz="2400" dirty="0"/>
              <a:t> </a:t>
            </a:r>
            <a:r>
              <a:rPr lang="en-GB" sz="2400" dirty="0" err="1"/>
              <a:t>descripción</a:t>
            </a:r>
            <a:r>
              <a:rPr lang="en-GB" sz="2400" dirty="0"/>
              <a:t> </a:t>
            </a:r>
            <a:r>
              <a:rPr lang="en-GB" sz="2400" dirty="0" err="1"/>
              <a:t>adecuada</a:t>
            </a:r>
            <a:r>
              <a:rPr lang="en-GB" sz="2400" dirty="0"/>
              <a:t> de la </a:t>
            </a:r>
            <a:r>
              <a:rPr lang="en-GB" sz="2400" dirty="0" err="1"/>
              <a:t>estructura</a:t>
            </a:r>
            <a:r>
              <a:rPr lang="en-GB" sz="2400" dirty="0"/>
              <a:t> del </a:t>
            </a:r>
            <a:r>
              <a:rPr lang="en-GB" sz="2400" dirty="0" err="1" smtClean="0"/>
              <a:t>benceno</a:t>
            </a:r>
            <a:r>
              <a:rPr lang="en-GB" sz="2400" dirty="0" smtClean="0"/>
              <a:t>. </a:t>
            </a:r>
            <a:r>
              <a:rPr lang="en-GB" sz="2400" dirty="0" err="1" smtClean="0"/>
              <a:t>Hexágono</a:t>
            </a:r>
            <a:r>
              <a:rPr lang="en-GB" sz="2400" dirty="0" smtClean="0"/>
              <a:t> regular</a:t>
            </a:r>
            <a:r>
              <a:rPr lang="en-GB" sz="2400" dirty="0"/>
              <a:t>, </a:t>
            </a:r>
            <a:r>
              <a:rPr lang="en-GB" sz="2400" dirty="0" smtClean="0"/>
              <a:t>enlaces C=C </a:t>
            </a:r>
            <a:r>
              <a:rPr lang="en-GB" sz="2400" dirty="0"/>
              <a:t>y  </a:t>
            </a:r>
            <a:r>
              <a:rPr lang="en-GB" sz="2400" dirty="0" smtClean="0"/>
              <a:t>C-H. </a:t>
            </a:r>
            <a:r>
              <a:rPr lang="en-GB" sz="2400" dirty="0" err="1" smtClean="0"/>
              <a:t>Ángulos</a:t>
            </a:r>
            <a:r>
              <a:rPr lang="en-GB" sz="2400" dirty="0" smtClean="0"/>
              <a:t> </a:t>
            </a:r>
            <a:r>
              <a:rPr lang="en-GB" sz="2400" dirty="0"/>
              <a:t>de enlace </a:t>
            </a:r>
            <a:r>
              <a:rPr lang="en-GB" sz="2400" dirty="0" smtClean="0"/>
              <a:t>de 120º.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451246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3440" y="2052918"/>
            <a:ext cx="8946541" cy="4195481"/>
          </a:xfrm>
        </p:spPr>
        <p:txBody>
          <a:bodyPr/>
          <a:lstStyle/>
          <a:p>
            <a:r>
              <a:rPr lang="es-ES" dirty="0" smtClean="0"/>
              <a:t>Híbrido de </a:t>
            </a:r>
            <a:r>
              <a:rPr lang="es-ES" dirty="0"/>
              <a:t>resonancia de las dos estructuras de </a:t>
            </a:r>
            <a:r>
              <a:rPr lang="es-ES" dirty="0" err="1"/>
              <a:t>Kekulé</a:t>
            </a:r>
            <a:r>
              <a:rPr lang="es-ES" dirty="0"/>
              <a:t>. E</a:t>
            </a:r>
            <a:r>
              <a:rPr lang="es-ES" dirty="0" smtClean="0"/>
              <a:t>lectrones </a:t>
            </a:r>
            <a:r>
              <a:rPr lang="es-ES" dirty="0"/>
              <a:t>pi </a:t>
            </a:r>
            <a:r>
              <a:rPr lang="es-ES" dirty="0" err="1" smtClean="0"/>
              <a:t>deslocalizados</a:t>
            </a:r>
            <a:r>
              <a:rPr lang="es-ES" dirty="0"/>
              <a:t>, </a:t>
            </a:r>
            <a:r>
              <a:rPr lang="es-ES" dirty="0" smtClean="0"/>
              <a:t>longitudes </a:t>
            </a:r>
            <a:r>
              <a:rPr lang="es-ES" dirty="0"/>
              <a:t>de los enlaces carbono-carbono del benceno </a:t>
            </a:r>
            <a:r>
              <a:rPr lang="es-ES" dirty="0" smtClean="0"/>
              <a:t>más </a:t>
            </a:r>
            <a:r>
              <a:rPr lang="es-ES" dirty="0"/>
              <a:t>cortas que las de los enlaces sencillos, y más largas que las de los dobles </a:t>
            </a:r>
            <a:r>
              <a:rPr lang="es-ES" dirty="0" smtClean="0"/>
              <a:t>enlaces.</a:t>
            </a:r>
            <a:endParaRPr lang="es-ES" dirty="0"/>
          </a:p>
          <a:p>
            <a:endParaRPr lang="es-ES" dirty="0"/>
          </a:p>
        </p:txBody>
      </p:sp>
      <p:pic>
        <p:nvPicPr>
          <p:cNvPr id="4" name="3 Marcador de contenido" descr="seccion16.2n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63603" y="3562066"/>
            <a:ext cx="8728314" cy="20751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s-ES" dirty="0"/>
              <a:t>Hidrocarburos Aromáticos</a:t>
            </a:r>
          </a:p>
        </p:txBody>
      </p:sp>
    </p:spTree>
    <p:extLst>
      <p:ext uri="{BB962C8B-B14F-4D97-AF65-F5344CB8AC3E}">
        <p14:creationId xmlns:p14="http://schemas.microsoft.com/office/powerpoint/2010/main" val="2451246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4128" y="2052918"/>
            <a:ext cx="10128795" cy="459354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El benceno es un anillo plano de átomos de carbono con hibridación </a:t>
            </a:r>
            <a:r>
              <a:rPr lang="es-ES" i="1" dirty="0"/>
              <a:t>sp</a:t>
            </a:r>
            <a:r>
              <a:rPr lang="es-ES" baseline="30000" dirty="0"/>
              <a:t>2</a:t>
            </a:r>
            <a:r>
              <a:rPr lang="es-ES" dirty="0"/>
              <a:t>, y con todos los orbitales </a:t>
            </a:r>
            <a:r>
              <a:rPr lang="es-ES" i="1" dirty="0"/>
              <a:t>p</a:t>
            </a:r>
            <a:r>
              <a:rPr lang="es-ES" dirty="0"/>
              <a:t> no hibridados alineados y solapados. Longitud de los enlaces carbono-carbono es de 1,397 Å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r>
              <a:rPr lang="es-ES" dirty="0"/>
              <a:t>La conjugación y la deslocalización de los electrones en el benceno proporcionan a este compuesto una estabilidad mayor que la de los ciclos no conjugados.</a:t>
            </a:r>
          </a:p>
          <a:p>
            <a:endParaRPr lang="es-ES" dirty="0"/>
          </a:p>
        </p:txBody>
      </p:sp>
      <p:pic>
        <p:nvPicPr>
          <p:cNvPr id="4" name="3 Marcador de contenido" descr="figura16.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010913" y="3380167"/>
            <a:ext cx="7470775" cy="18272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s-ES" dirty="0"/>
              <a:t>Hidrocarburos Aromáticos</a:t>
            </a:r>
          </a:p>
        </p:txBody>
      </p:sp>
    </p:spTree>
    <p:extLst>
      <p:ext uri="{BB962C8B-B14F-4D97-AF65-F5344CB8AC3E}">
        <p14:creationId xmlns:p14="http://schemas.microsoft.com/office/powerpoint/2010/main" val="2451246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7797" y="1957384"/>
            <a:ext cx="5500047" cy="458671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s-ES" sz="2400" b="1" u="sng" dirty="0"/>
              <a:t>PROPIEDADES FISICAS</a:t>
            </a:r>
          </a:p>
          <a:p>
            <a:pPr algn="just">
              <a:defRPr/>
            </a:pPr>
            <a:r>
              <a:rPr lang="es-ES" dirty="0"/>
              <a:t>Incoloro.</a:t>
            </a:r>
          </a:p>
          <a:p>
            <a:pPr algn="just">
              <a:defRPr/>
            </a:pPr>
            <a:r>
              <a:rPr lang="es-ES" dirty="0"/>
              <a:t>Móvil.</a:t>
            </a:r>
          </a:p>
          <a:p>
            <a:pPr algn="just">
              <a:defRPr/>
            </a:pPr>
            <a:r>
              <a:rPr lang="es-ES" dirty="0"/>
              <a:t>Menos denso que el agua ( 0.889 g/CC).</a:t>
            </a:r>
          </a:p>
          <a:p>
            <a:pPr algn="just">
              <a:defRPr/>
            </a:pPr>
            <a:r>
              <a:rPr lang="es-ES" dirty="0" smtClean="0"/>
              <a:t>PE = 80.1 </a:t>
            </a:r>
            <a:r>
              <a:rPr lang="es-ES" dirty="0" err="1"/>
              <a:t>ºc</a:t>
            </a:r>
            <a:r>
              <a:rPr lang="es-ES" dirty="0" smtClean="0"/>
              <a:t>. PF = 5.4 </a:t>
            </a:r>
            <a:r>
              <a:rPr lang="es-ES" dirty="0" err="1"/>
              <a:t>ºc</a:t>
            </a:r>
            <a:r>
              <a:rPr lang="es-ES" dirty="0" smtClean="0"/>
              <a:t>.</a:t>
            </a:r>
            <a:endParaRPr lang="es-ES" dirty="0"/>
          </a:p>
          <a:p>
            <a:pPr algn="just">
              <a:defRPr/>
            </a:pPr>
            <a:r>
              <a:rPr lang="es-ES" dirty="0" smtClean="0"/>
              <a:t>Insoluble </a:t>
            </a:r>
            <a:r>
              <a:rPr lang="es-ES" dirty="0"/>
              <a:t>en </a:t>
            </a:r>
            <a:r>
              <a:rPr lang="es-ES" dirty="0" smtClean="0"/>
              <a:t>agua, soluble </a:t>
            </a:r>
            <a:r>
              <a:rPr lang="es-ES" dirty="0"/>
              <a:t>en solventes orgánicos.</a:t>
            </a:r>
          </a:p>
          <a:p>
            <a:pPr algn="just">
              <a:defRPr/>
            </a:pPr>
            <a:r>
              <a:rPr lang="es-ES" dirty="0" smtClean="0"/>
              <a:t>Poder </a:t>
            </a:r>
            <a:r>
              <a:rPr lang="es-ES" dirty="0"/>
              <a:t>disolvente en grasa, resinas, azufre, fósforo.</a:t>
            </a:r>
          </a:p>
          <a:p>
            <a:pPr algn="just">
              <a:defRPr/>
            </a:pPr>
            <a:r>
              <a:rPr lang="es-ES" dirty="0"/>
              <a:t>I</a:t>
            </a:r>
            <a:r>
              <a:rPr lang="es-ES" dirty="0" smtClean="0"/>
              <a:t>nflamables</a:t>
            </a:r>
            <a:r>
              <a:rPr lang="es-ES" dirty="0"/>
              <a:t>.</a:t>
            </a:r>
          </a:p>
          <a:p>
            <a:pPr algn="just">
              <a:defRPr/>
            </a:pPr>
            <a:r>
              <a:rPr lang="es-ES" dirty="0" smtClean="0"/>
              <a:t>Benceno es </a:t>
            </a:r>
            <a:r>
              <a:rPr lang="es-ES" dirty="0"/>
              <a:t>el mas volátil de los hidrocarburos aromáticos.</a:t>
            </a:r>
          </a:p>
          <a:p>
            <a:endParaRPr lang="es-ES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6280244" y="1899448"/>
            <a:ext cx="5500047" cy="45867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defRPr/>
            </a:pPr>
            <a:r>
              <a:rPr lang="es-ES" sz="2400" b="1" u="sng" dirty="0" smtClean="0"/>
              <a:t>PROPIEDADES FISICAS</a:t>
            </a:r>
          </a:p>
          <a:p>
            <a:pPr algn="just">
              <a:defRPr/>
            </a:pPr>
            <a:r>
              <a:rPr lang="es-ES" dirty="0"/>
              <a:t>Se comporta como un compuesto de carácter saturado.</a:t>
            </a:r>
          </a:p>
          <a:p>
            <a:pPr algn="just">
              <a:defRPr/>
            </a:pPr>
            <a:r>
              <a:rPr lang="es-ES" dirty="0" smtClean="0"/>
              <a:t>Puede </a:t>
            </a:r>
            <a:r>
              <a:rPr lang="es-ES" dirty="0"/>
              <a:t>manifestar instauración.</a:t>
            </a:r>
          </a:p>
          <a:p>
            <a:pPr algn="just">
              <a:defRPr/>
            </a:pPr>
            <a:r>
              <a:rPr lang="es-ES" dirty="0"/>
              <a:t>En casos especiales es posible que se lleven a cabo reacciones </a:t>
            </a:r>
            <a:r>
              <a:rPr lang="es-ES" dirty="0" smtClean="0"/>
              <a:t>de adici</a:t>
            </a:r>
            <a:r>
              <a:rPr lang="es-ES" dirty="0" smtClean="0"/>
              <a:t>ón, generalmente reacciones de sustitución</a:t>
            </a:r>
            <a:r>
              <a:rPr lang="es-ES" dirty="0" smtClean="0"/>
              <a:t>.</a:t>
            </a:r>
            <a:endParaRPr lang="es-ES" dirty="0"/>
          </a:p>
          <a:p>
            <a:pPr algn="just">
              <a:defRPr/>
            </a:pPr>
            <a:r>
              <a:rPr lang="es-ES" dirty="0"/>
              <a:t>La mayoría de las reacciones proceden por el mecanismo de sustitución </a:t>
            </a:r>
            <a:r>
              <a:rPr lang="es-ES" dirty="0" err="1"/>
              <a:t>electrófilica</a:t>
            </a:r>
            <a:r>
              <a:rPr lang="es-ES" dirty="0"/>
              <a:t>.   </a:t>
            </a:r>
          </a:p>
          <a:p>
            <a:pPr>
              <a:defRPr/>
            </a:pPr>
            <a:endParaRPr lang="es-ES" dirty="0"/>
          </a:p>
          <a:p>
            <a:endParaRPr lang="es-ES" dirty="0"/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s-ES" dirty="0"/>
              <a:t>Hidrocarburos Aromáticos</a:t>
            </a:r>
          </a:p>
        </p:txBody>
      </p:sp>
    </p:spTree>
    <p:extLst>
      <p:ext uri="{BB962C8B-B14F-4D97-AF65-F5344CB8AC3E}">
        <p14:creationId xmlns:p14="http://schemas.microsoft.com/office/powerpoint/2010/main" val="2451246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Nomenclatura de HC Arom</a:t>
            </a:r>
            <a:r>
              <a:rPr lang="es-ES" dirty="0" smtClean="0"/>
              <a:t>áticos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03312" y="1469572"/>
            <a:ext cx="8946541" cy="4851399"/>
          </a:xfrm>
        </p:spPr>
        <p:txBody>
          <a:bodyPr>
            <a:normAutofit/>
          </a:bodyPr>
          <a:lstStyle/>
          <a:p>
            <a:r>
              <a:rPr lang="es-ES" dirty="0" smtClean="0"/>
              <a:t>Hidrocarburos </a:t>
            </a:r>
            <a:r>
              <a:rPr lang="es-ES" dirty="0" err="1" smtClean="0"/>
              <a:t>monosustituidos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smtClean="0"/>
              <a:t>Hidrocarburos </a:t>
            </a:r>
            <a:r>
              <a:rPr lang="es-ES" dirty="0" err="1" smtClean="0"/>
              <a:t>disustituidos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Hidrocarburos </a:t>
            </a:r>
            <a:r>
              <a:rPr lang="es-ES" dirty="0" err="1" smtClean="0"/>
              <a:t>polisustituidos</a:t>
            </a:r>
            <a:r>
              <a:rPr lang="es-ES" dirty="0" smtClean="0"/>
              <a:t>.</a:t>
            </a:r>
          </a:p>
          <a:p>
            <a:endParaRPr lang="es-ES" dirty="0"/>
          </a:p>
          <a:p>
            <a:r>
              <a:rPr lang="es-ES" dirty="0" smtClean="0"/>
              <a:t>Derivados por condensaci</a:t>
            </a:r>
            <a:r>
              <a:rPr lang="es-ES" dirty="0" smtClean="0"/>
              <a:t>ón.</a:t>
            </a:r>
          </a:p>
          <a:p>
            <a:endParaRPr lang="es-ES" dirty="0"/>
          </a:p>
          <a:p>
            <a:r>
              <a:rPr lang="es-ES" dirty="0" smtClean="0"/>
              <a:t>Benceno como radical</a:t>
            </a:r>
            <a:endParaRPr lang="es-ES" dirty="0" smtClean="0"/>
          </a:p>
          <a:p>
            <a:endParaRPr lang="es-ES" dirty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580882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Hidrocarburos </a:t>
            </a:r>
            <a:r>
              <a:rPr lang="es-ES" dirty="0" err="1" smtClean="0"/>
              <a:t>Monosustituidos</a:t>
            </a:r>
            <a:endParaRPr lang="es-E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1859" t="27138" r="29366"/>
          <a:stretch>
            <a:fillRect/>
          </a:stretch>
        </p:blipFill>
        <p:spPr bwMode="auto">
          <a:xfrm>
            <a:off x="2639786" y="3573581"/>
            <a:ext cx="6912429" cy="2323430"/>
          </a:xfrm>
          <a:prstGeom prst="rect">
            <a:avLst/>
          </a:prstGeom>
          <a:solidFill>
            <a:schemeClr val="tx1"/>
          </a:solidFill>
          <a:ln w="57150" cap="sq" cmpd="sng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CuadroTexto 4"/>
          <p:cNvSpPr txBox="1"/>
          <p:nvPr/>
        </p:nvSpPr>
        <p:spPr>
          <a:xfrm>
            <a:off x="2159000" y="206828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1306286" y="25218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1429886" y="1687288"/>
            <a:ext cx="10145257" cy="4851399"/>
          </a:xfrm>
        </p:spPr>
        <p:txBody>
          <a:bodyPr>
            <a:normAutofit/>
          </a:bodyPr>
          <a:lstStyle/>
          <a:p>
            <a:r>
              <a:rPr lang="es-ES" sz="2200" dirty="0" smtClean="0"/>
              <a:t>Reglas </a:t>
            </a:r>
            <a:r>
              <a:rPr lang="es-ES" sz="2200" dirty="0"/>
              <a:t>de los hidrocarburos alifáticos y la numeración de los carbonos, frecuentemente, aunque no siempre, se realiza en el sentido de las agujas del reloj, a partir del sustituyente</a:t>
            </a:r>
            <a:r>
              <a:rPr lang="es-ES" sz="2200" dirty="0" smtClean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0882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759</TotalTime>
  <Words>662</Words>
  <Application>Microsoft Macintosh PowerPoint</Application>
  <PresentationFormat>Personalizado</PresentationFormat>
  <Paragraphs>74</Paragraphs>
  <Slides>16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8" baseType="lpstr">
      <vt:lpstr>Ion</vt:lpstr>
      <vt:lpstr>CS ChemDraw Drawing</vt:lpstr>
      <vt:lpstr>Tutoría de Química</vt:lpstr>
      <vt:lpstr>Hidrocarburos Aromáticos</vt:lpstr>
      <vt:lpstr>Hidrocarburos Aromáticos</vt:lpstr>
      <vt:lpstr>Hidrocarburos Aromáticos</vt:lpstr>
      <vt:lpstr>Hidrocarburos Aromáticos</vt:lpstr>
      <vt:lpstr>Hidrocarburos Aromáticos</vt:lpstr>
      <vt:lpstr>Hidrocarburos Aromáticos</vt:lpstr>
      <vt:lpstr>Nomenclatura de HC Aromáticos</vt:lpstr>
      <vt:lpstr>Hidrocarburos Monosustituidos</vt:lpstr>
      <vt:lpstr>Hidrocarburos Monosustituidos</vt:lpstr>
      <vt:lpstr>Hidrocarburos Disustituidos</vt:lpstr>
      <vt:lpstr>Hidrocarburos Disustituidos</vt:lpstr>
      <vt:lpstr>Hidrocarburos polisustituidos</vt:lpstr>
      <vt:lpstr>Derivados por condensación</vt:lpstr>
      <vt:lpstr>Benceno como radical</vt:lpstr>
      <vt:lpstr>Ejercicios, Evaluación TIP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Tutoría de Química</dc:title>
  <dc:creator>Ignacio Moya Astorga</dc:creator>
  <cp:lastModifiedBy>Felipe Aguilar</cp:lastModifiedBy>
  <cp:revision>44</cp:revision>
  <dcterms:created xsi:type="dcterms:W3CDTF">2015-05-11T19:24:51Z</dcterms:created>
  <dcterms:modified xsi:type="dcterms:W3CDTF">2015-05-27T23:38:53Z</dcterms:modified>
</cp:coreProperties>
</file>