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  <p:sldId id="259" r:id="rId7"/>
    <p:sldId id="264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Química Orgánica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Repaso previo al seminario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74201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Reacciones Alcanos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Sustitución Vía Radical Libre:</a:t>
            </a:r>
          </a:p>
          <a:p>
            <a:pPr lvl="1"/>
            <a:r>
              <a:rPr lang="es-CL" sz="2800" dirty="0" err="1"/>
              <a:t>Halogenación</a:t>
            </a:r>
            <a:endParaRPr lang="es-CL" sz="2800" dirty="0"/>
          </a:p>
          <a:p>
            <a:pPr lvl="1"/>
            <a:r>
              <a:rPr lang="es-CL" sz="2800" dirty="0"/>
              <a:t>Nitración</a:t>
            </a:r>
          </a:p>
          <a:p>
            <a:r>
              <a:rPr lang="es-CL" sz="3200" dirty="0" smtClean="0"/>
              <a:t>Eliminación</a:t>
            </a:r>
          </a:p>
          <a:p>
            <a:r>
              <a:rPr lang="es-CL" sz="3200" dirty="0" smtClean="0"/>
              <a:t>Oxidación</a:t>
            </a:r>
          </a:p>
        </p:txBody>
      </p:sp>
    </p:spTree>
    <p:extLst>
      <p:ext uri="{BB962C8B-B14F-4D97-AF65-F5344CB8AC3E}">
        <p14:creationId xmlns:p14="http://schemas.microsoft.com/office/powerpoint/2010/main" val="4216916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Reacciones Alquenos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4384182" cy="1873400"/>
          </a:xfrm>
        </p:spPr>
        <p:txBody>
          <a:bodyPr>
            <a:noAutofit/>
          </a:bodyPr>
          <a:lstStyle/>
          <a:p>
            <a:r>
              <a:rPr lang="es-CL" sz="2800" dirty="0" smtClean="0"/>
              <a:t>Adición </a:t>
            </a:r>
            <a:r>
              <a:rPr lang="es-CL" sz="2800" dirty="0" err="1" smtClean="0"/>
              <a:t>Electrofílica</a:t>
            </a:r>
            <a:r>
              <a:rPr lang="es-CL" sz="2800" dirty="0" smtClean="0"/>
              <a:t> Ley De </a:t>
            </a:r>
            <a:r>
              <a:rPr lang="es-CL" sz="2800" dirty="0" err="1" smtClean="0"/>
              <a:t>Markovnikov</a:t>
            </a:r>
            <a:endParaRPr lang="es-CL" sz="2800" dirty="0" smtClean="0"/>
          </a:p>
          <a:p>
            <a:pPr lvl="1"/>
            <a:r>
              <a:rPr lang="es-CL" sz="2400" dirty="0"/>
              <a:t>X</a:t>
            </a:r>
            <a:r>
              <a:rPr lang="es-CL" sz="2400" baseline="-25000" dirty="0"/>
              <a:t>2</a:t>
            </a:r>
          </a:p>
          <a:p>
            <a:pPr lvl="1"/>
            <a:r>
              <a:rPr lang="es-CL" sz="2400" dirty="0"/>
              <a:t>HX</a:t>
            </a:r>
          </a:p>
          <a:p>
            <a:pPr lvl="1"/>
            <a:r>
              <a:rPr lang="es-CL" sz="2400" dirty="0"/>
              <a:t>HOH</a:t>
            </a:r>
          </a:p>
          <a:p>
            <a:pPr lvl="1"/>
            <a:r>
              <a:rPr lang="es-CL" sz="2400" dirty="0"/>
              <a:t>H</a:t>
            </a:r>
            <a:r>
              <a:rPr lang="es-CL" sz="2400" baseline="-25000" dirty="0"/>
              <a:t>2</a:t>
            </a:r>
            <a:r>
              <a:rPr lang="es-CL" sz="2400" dirty="0"/>
              <a:t>SO</a:t>
            </a:r>
            <a:r>
              <a:rPr lang="es-CL" sz="2400" baseline="-25000" dirty="0"/>
              <a:t>4</a:t>
            </a:r>
            <a:endParaRPr lang="es-CL" sz="2400" dirty="0"/>
          </a:p>
          <a:p>
            <a:pPr lvl="1"/>
            <a:r>
              <a:rPr lang="es-CL" sz="2400" dirty="0" err="1" smtClean="0"/>
              <a:t>HOCl</a:t>
            </a:r>
            <a:endParaRPr lang="es-CL" sz="240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6290263" y="2593421"/>
            <a:ext cx="4384182" cy="18369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/>
              <a:t>Adición Vía Radical Libre Anti </a:t>
            </a:r>
            <a:r>
              <a:rPr lang="es-CL" dirty="0" err="1"/>
              <a:t>Markovnikov</a:t>
            </a:r>
            <a:r>
              <a:rPr lang="es-CL" dirty="0"/>
              <a:t> (presencia de H</a:t>
            </a:r>
            <a:r>
              <a:rPr lang="es-CL" baseline="-25000" dirty="0"/>
              <a:t>2</a:t>
            </a:r>
            <a:r>
              <a:rPr lang="es-CL" dirty="0"/>
              <a:t>O</a:t>
            </a:r>
            <a:r>
              <a:rPr lang="es-CL" baseline="-25000" dirty="0"/>
              <a:t>2</a:t>
            </a:r>
            <a:r>
              <a:rPr lang="es-CL" dirty="0"/>
              <a:t>)</a:t>
            </a:r>
          </a:p>
          <a:p>
            <a:pPr marL="742950" lvl="2"/>
            <a:r>
              <a:rPr lang="es-CL" dirty="0"/>
              <a:t>HX</a:t>
            </a:r>
          </a:p>
          <a:p>
            <a:r>
              <a:rPr lang="es-CL" dirty="0" smtClean="0"/>
              <a:t>Oxidación</a:t>
            </a:r>
          </a:p>
          <a:p>
            <a:pPr lvl="1"/>
            <a:r>
              <a:rPr lang="es-CL" dirty="0" err="1"/>
              <a:t>Ozonolisis</a:t>
            </a:r>
            <a:endParaRPr lang="es-CL" dirty="0"/>
          </a:p>
          <a:p>
            <a:pPr lvl="1"/>
            <a:r>
              <a:rPr lang="es-CL" dirty="0" err="1"/>
              <a:t>Hidroxilación</a:t>
            </a:r>
            <a:endParaRPr lang="es-CL" dirty="0"/>
          </a:p>
          <a:p>
            <a:pPr marL="285750" lvl="1"/>
            <a:r>
              <a:rPr lang="es-CL" sz="2400" dirty="0" smtClean="0"/>
              <a:t>Reducción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082498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Reacciones Aromáticos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L" dirty="0" smtClean="0"/>
              <a:t>Sustitución </a:t>
            </a:r>
            <a:r>
              <a:rPr lang="es-CL" dirty="0" err="1" smtClean="0"/>
              <a:t>electrofílica</a:t>
            </a:r>
            <a:endParaRPr lang="es-CL" dirty="0" smtClean="0"/>
          </a:p>
          <a:p>
            <a:pPr lvl="1"/>
            <a:r>
              <a:rPr lang="es-CL" dirty="0" smtClean="0"/>
              <a:t>Concepto de agentes </a:t>
            </a:r>
            <a:r>
              <a:rPr lang="es-CL" dirty="0" err="1"/>
              <a:t>activantes</a:t>
            </a:r>
            <a:r>
              <a:rPr lang="es-CL" dirty="0"/>
              <a:t> y agentes </a:t>
            </a:r>
            <a:r>
              <a:rPr lang="es-CL" dirty="0" err="1"/>
              <a:t>desactivantes</a:t>
            </a:r>
            <a:endParaRPr lang="es-CL" dirty="0"/>
          </a:p>
          <a:p>
            <a:pPr lvl="2"/>
            <a:r>
              <a:rPr lang="es-CL" dirty="0"/>
              <a:t>Nitración</a:t>
            </a:r>
          </a:p>
          <a:p>
            <a:pPr lvl="2"/>
            <a:r>
              <a:rPr lang="es-CL" dirty="0" err="1"/>
              <a:t>Sulfonación</a:t>
            </a:r>
            <a:endParaRPr lang="es-CL" dirty="0"/>
          </a:p>
          <a:p>
            <a:pPr lvl="2"/>
            <a:r>
              <a:rPr lang="es-CL" dirty="0" err="1"/>
              <a:t>Halogenación</a:t>
            </a:r>
            <a:endParaRPr lang="es-CL" dirty="0"/>
          </a:p>
          <a:p>
            <a:pPr lvl="2"/>
            <a:r>
              <a:rPr lang="es-CL" dirty="0"/>
              <a:t>Alquilación</a:t>
            </a:r>
          </a:p>
          <a:p>
            <a:r>
              <a:rPr lang="es-CL" dirty="0" smtClean="0"/>
              <a:t>Oxidación</a:t>
            </a:r>
          </a:p>
          <a:p>
            <a:pPr lvl="1"/>
            <a:r>
              <a:rPr lang="es-CL" dirty="0" smtClean="0"/>
              <a:t>Los </a:t>
            </a:r>
            <a:r>
              <a:rPr lang="es-CL" dirty="0" err="1" smtClean="0"/>
              <a:t>Arenos</a:t>
            </a:r>
            <a:r>
              <a:rPr lang="es-CL" dirty="0" smtClean="0"/>
              <a:t>, aromáticos que tienen un sustituyente, se pueden oxidar, los aromáticos solos no.</a:t>
            </a:r>
            <a:endParaRPr lang="es-CL" dirty="0"/>
          </a:p>
          <a:p>
            <a:r>
              <a:rPr lang="es-CL" dirty="0" smtClean="0"/>
              <a:t>Reducción</a:t>
            </a:r>
          </a:p>
          <a:p>
            <a:pPr lvl="1"/>
            <a:r>
              <a:rPr lang="es-CL" dirty="0" smtClean="0"/>
              <a:t>Eliminación de el </a:t>
            </a:r>
            <a:r>
              <a:rPr lang="es-CL" smtClean="0"/>
              <a:t>anillo bencénico</a:t>
            </a:r>
            <a:endParaRPr lang="es-CL" dirty="0" smtClean="0"/>
          </a:p>
          <a:p>
            <a:endParaRPr lang="es-CL" dirty="0"/>
          </a:p>
          <a:p>
            <a:pPr lvl="1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4502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Conceptos de Química General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CL" dirty="0" smtClean="0"/>
              <a:t>Electronegatividad</a:t>
            </a:r>
          </a:p>
          <a:p>
            <a:r>
              <a:rPr lang="es-CL" dirty="0" smtClean="0"/>
              <a:t>Polaridad</a:t>
            </a:r>
          </a:p>
          <a:p>
            <a:r>
              <a:rPr lang="es-CL" dirty="0" smtClean="0"/>
              <a:t>Ion</a:t>
            </a:r>
          </a:p>
          <a:p>
            <a:r>
              <a:rPr lang="es-CL" dirty="0" smtClean="0"/>
              <a:t>Entalpía de formación (∆H</a:t>
            </a:r>
            <a:r>
              <a:rPr lang="es-CL" baseline="-25000" dirty="0" smtClean="0"/>
              <a:t>f</a:t>
            </a:r>
            <a:r>
              <a:rPr lang="es-CL" dirty="0" smtClean="0"/>
              <a:t>)</a:t>
            </a:r>
          </a:p>
          <a:p>
            <a:r>
              <a:rPr lang="es-CL" dirty="0" smtClean="0"/>
              <a:t>Oxidación</a:t>
            </a:r>
          </a:p>
          <a:p>
            <a:pPr lvl="1"/>
            <a:r>
              <a:rPr lang="es-CL" dirty="0"/>
              <a:t>Agente oxidante +</a:t>
            </a:r>
          </a:p>
          <a:p>
            <a:pPr lvl="1"/>
            <a:r>
              <a:rPr lang="es-CL" dirty="0"/>
              <a:t>Agente reductor –</a:t>
            </a:r>
          </a:p>
          <a:p>
            <a:r>
              <a:rPr lang="es-CL" dirty="0" smtClean="0"/>
              <a:t>Ácido Base</a:t>
            </a:r>
          </a:p>
          <a:p>
            <a:pPr lvl="1"/>
            <a:r>
              <a:rPr lang="es-CL" dirty="0" smtClean="0"/>
              <a:t>Ácido +</a:t>
            </a:r>
          </a:p>
          <a:p>
            <a:pPr lvl="1"/>
            <a:r>
              <a:rPr lang="es-CL" dirty="0" smtClean="0"/>
              <a:t>Base –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434" y="2285999"/>
            <a:ext cx="5368518" cy="4027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44150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Funciones Orgánicas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2" y="3406938"/>
            <a:ext cx="4937974" cy="1602944"/>
          </a:xfrm>
        </p:spPr>
        <p:txBody>
          <a:bodyPr/>
          <a:lstStyle/>
          <a:p>
            <a:r>
              <a:rPr lang="es-CL" dirty="0" smtClean="0"/>
              <a:t>Una función es un grupo de compuestos que comparten características similares dadas por su </a:t>
            </a:r>
            <a:r>
              <a:rPr lang="es-CL" dirty="0" smtClean="0">
                <a:solidFill>
                  <a:srgbClr val="FF0000"/>
                </a:solidFill>
              </a:rPr>
              <a:t>grupo funcional</a:t>
            </a:r>
            <a:r>
              <a:rPr lang="es-CL" dirty="0" smtClean="0"/>
              <a:t> característico.</a:t>
            </a:r>
            <a:endParaRPr lang="es-CL" dirty="0"/>
          </a:p>
        </p:txBody>
      </p:sp>
      <p:pic>
        <p:nvPicPr>
          <p:cNvPr id="2050" name="Picture 2" descr="http://e-ducativa.catedu.es/44700165/aula/archivos/repositorio/1000/1165/html/grupos_funcionales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6"/>
          <a:stretch/>
        </p:blipFill>
        <p:spPr bwMode="auto">
          <a:xfrm>
            <a:off x="6143223" y="2556932"/>
            <a:ext cx="5113459" cy="373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841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5131156" cy="1303867"/>
          </a:xfrm>
        </p:spPr>
        <p:txBody>
          <a:bodyPr/>
          <a:lstStyle/>
          <a:p>
            <a:r>
              <a:rPr lang="es-CL" dirty="0" smtClean="0"/>
              <a:t>Orden de preferencia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3" y="2479659"/>
            <a:ext cx="5131156" cy="3318936"/>
          </a:xfrm>
        </p:spPr>
        <p:txBody>
          <a:bodyPr/>
          <a:lstStyle/>
          <a:p>
            <a:endParaRPr lang="es-CL" dirty="0" smtClean="0"/>
          </a:p>
          <a:p>
            <a:endParaRPr lang="es-CL" dirty="0"/>
          </a:p>
          <a:p>
            <a:r>
              <a:rPr lang="es-CL" dirty="0" smtClean="0"/>
              <a:t>Se utiliza para determinar cual es la cadena principal si se tienen distintos sustituyentes.</a:t>
            </a:r>
            <a:endParaRPr lang="es-CL" dirty="0"/>
          </a:p>
        </p:txBody>
      </p:sp>
      <p:pic>
        <p:nvPicPr>
          <p:cNvPr id="1026" name="Picture 2" descr="http://e-ducativa.catedu.es/44700165/aula/archivos/repositorio/1000/1165/html/Orden_de_preferenci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167" y="599374"/>
            <a:ext cx="3764923" cy="568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157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Nomenclatura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Doble enlace prima por sobre simple y triple.</a:t>
            </a:r>
          </a:p>
          <a:p>
            <a:r>
              <a:rPr lang="es-CL" dirty="0" smtClean="0"/>
              <a:t>Algunas moléculas tienen un nombre especial como por ejemplo:</a:t>
            </a:r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1026" name="Picture 2" descr="http://datateca.unad.edu.co/contenidos/358025/Material_online/Fig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699" y="3634808"/>
            <a:ext cx="78486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795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Otros Ejemplos</a:t>
            </a:r>
            <a:endParaRPr lang="es-CL" dirty="0"/>
          </a:p>
        </p:txBody>
      </p:sp>
      <p:pic>
        <p:nvPicPr>
          <p:cNvPr id="2050" name="Picture 2" descr="http://homepage.ufp.pt/pedros/qo2000/qo75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1" r="81188"/>
          <a:stretch/>
        </p:blipFill>
        <p:spPr bwMode="auto">
          <a:xfrm>
            <a:off x="3308038" y="2846230"/>
            <a:ext cx="1383404" cy="253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unedcervera.com/c3900038/quimica_ingenieria/tema14_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608" y="3046605"/>
            <a:ext cx="5172242" cy="233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laboratoriocentralmm.com.br/wp-content/themes/laboratorio-central/images/manuais/para-aminofenol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3" y="3046605"/>
            <a:ext cx="1215769" cy="233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559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Más Ejemplos…</a:t>
            </a:r>
            <a:endParaRPr lang="es-CL" dirty="0"/>
          </a:p>
        </p:txBody>
      </p:sp>
      <p:pic>
        <p:nvPicPr>
          <p:cNvPr id="4098" name="Picture 2" descr="https://qambiental.files.wordpress.com/2013/10/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05" y="2804871"/>
            <a:ext cx="8738205" cy="287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07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Amonio, amoniaco y amina</a:t>
            </a:r>
            <a:endParaRPr lang="es-CL" dirty="0"/>
          </a:p>
        </p:txBody>
      </p:sp>
      <p:pic>
        <p:nvPicPr>
          <p:cNvPr id="3082" name="Picture 10" descr="http://2.bp.blogspot.com/-Abw2DKEfjIo/TW6Jo_G6hNI/AAAAAAAAIxI/YUz7J4BWLC4/s400/ionamon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3406259"/>
            <a:ext cx="1714500" cy="1895476"/>
          </a:xfrm>
          <a:prstGeom prst="rect">
            <a:avLst/>
          </a:prstGeom>
          <a:ln w="88900" cap="sq" cmpd="thickThin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050" t="2745" r="1741"/>
          <a:stretch/>
        </p:blipFill>
        <p:spPr>
          <a:xfrm>
            <a:off x="3258355" y="3054372"/>
            <a:ext cx="8345510" cy="240627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351480" y="2869706"/>
            <a:ext cx="1602344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Amonio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790207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Bencilo</a:t>
            </a:r>
            <a:r>
              <a:rPr lang="es-CL" dirty="0" smtClean="0"/>
              <a:t> y Fenilo</a:t>
            </a:r>
            <a:endParaRPr lang="es-CL" dirty="0"/>
          </a:p>
        </p:txBody>
      </p:sp>
      <p:pic>
        <p:nvPicPr>
          <p:cNvPr id="6146" name="Picture 2" descr="http://images.slideplayer.es/2/133854/slides/slide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4" t="26391" r="22124" b="31356"/>
          <a:stretch/>
        </p:blipFill>
        <p:spPr bwMode="auto">
          <a:xfrm>
            <a:off x="3571740" y="2767527"/>
            <a:ext cx="5048518" cy="289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781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</TotalTime>
  <Words>184</Words>
  <Application>Microsoft Office PowerPoint</Application>
  <PresentationFormat>Panorámica</PresentationFormat>
  <Paragraphs>57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Orgánico</vt:lpstr>
      <vt:lpstr>Química Orgánica</vt:lpstr>
      <vt:lpstr>Conceptos de Química General</vt:lpstr>
      <vt:lpstr>Funciones Orgánicas</vt:lpstr>
      <vt:lpstr>Orden de preferencia</vt:lpstr>
      <vt:lpstr>Nomenclatura</vt:lpstr>
      <vt:lpstr>Otros Ejemplos</vt:lpstr>
      <vt:lpstr>Más Ejemplos…</vt:lpstr>
      <vt:lpstr>Amonio, amoniaco y amina</vt:lpstr>
      <vt:lpstr>Bencilo y Fenilo</vt:lpstr>
      <vt:lpstr>Reacciones Alcanos</vt:lpstr>
      <vt:lpstr>Reacciones Alquenos</vt:lpstr>
      <vt:lpstr>Reacciones Aromáticos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Química Orgánica</dc:title>
  <dc:creator>Felipe Salvador Gonzalez Alarcon (felipegonzaleza)</dc:creator>
  <cp:lastModifiedBy>Felipe Salvador Gonzalez Alarcon (felipegonzaleza)</cp:lastModifiedBy>
  <cp:revision>14</cp:revision>
  <dcterms:created xsi:type="dcterms:W3CDTF">2015-07-20T16:52:19Z</dcterms:created>
  <dcterms:modified xsi:type="dcterms:W3CDTF">2015-07-20T21:06:26Z</dcterms:modified>
</cp:coreProperties>
</file>