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415" r:id="rId2"/>
    <p:sldId id="261" r:id="rId3"/>
    <p:sldId id="417" r:id="rId4"/>
    <p:sldId id="445" r:id="rId5"/>
    <p:sldId id="481" r:id="rId6"/>
    <p:sldId id="485" r:id="rId7"/>
    <p:sldId id="486" r:id="rId8"/>
    <p:sldId id="484" r:id="rId9"/>
    <p:sldId id="483" r:id="rId10"/>
    <p:sldId id="492" r:id="rId11"/>
    <p:sldId id="493" r:id="rId12"/>
    <p:sldId id="502" r:id="rId13"/>
    <p:sldId id="503" r:id="rId14"/>
    <p:sldId id="504" r:id="rId15"/>
    <p:sldId id="479" r:id="rId16"/>
    <p:sldId id="494" r:id="rId17"/>
    <p:sldId id="505" r:id="rId18"/>
    <p:sldId id="496" r:id="rId19"/>
    <p:sldId id="497" r:id="rId20"/>
    <p:sldId id="498" r:id="rId21"/>
    <p:sldId id="506" r:id="rId22"/>
    <p:sldId id="500" r:id="rId23"/>
    <p:sldId id="480" r:id="rId24"/>
    <p:sldId id="507" r:id="rId25"/>
    <p:sldId id="508" r:id="rId26"/>
    <p:sldId id="517" r:id="rId27"/>
    <p:sldId id="518" r:id="rId28"/>
    <p:sldId id="519" r:id="rId29"/>
    <p:sldId id="520" r:id="rId30"/>
    <p:sldId id="521" r:id="rId31"/>
    <p:sldId id="522" r:id="rId32"/>
    <p:sldId id="523" r:id="rId33"/>
    <p:sldId id="524" r:id="rId34"/>
    <p:sldId id="529" r:id="rId35"/>
    <p:sldId id="530" r:id="rId36"/>
    <p:sldId id="531" r:id="rId37"/>
    <p:sldId id="532" r:id="rId38"/>
    <p:sldId id="478" r:id="rId39"/>
    <p:sldId id="533" r:id="rId40"/>
    <p:sldId id="534" r:id="rId41"/>
    <p:sldId id="542" r:id="rId42"/>
    <p:sldId id="535" r:id="rId43"/>
    <p:sldId id="544" r:id="rId44"/>
    <p:sldId id="551" r:id="rId45"/>
    <p:sldId id="552" r:id="rId46"/>
    <p:sldId id="543" r:id="rId47"/>
    <p:sldId id="548" r:id="rId48"/>
    <p:sldId id="550" r:id="rId49"/>
    <p:sldId id="553" r:id="rId50"/>
    <p:sldId id="554" r:id="rId51"/>
    <p:sldId id="555" r:id="rId52"/>
    <p:sldId id="549" r:id="rId53"/>
    <p:sldId id="539" r:id="rId54"/>
    <p:sldId id="540" r:id="rId55"/>
    <p:sldId id="541" r:id="rId56"/>
    <p:sldId id="477" r:id="rId57"/>
    <p:sldId id="55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2056A12-4C98-4B87-B294-010B219B5805}">
          <p14:sldIdLst>
            <p14:sldId id="415"/>
            <p14:sldId id="261"/>
            <p14:sldId id="417"/>
            <p14:sldId id="445"/>
            <p14:sldId id="481"/>
            <p14:sldId id="485"/>
            <p14:sldId id="486"/>
            <p14:sldId id="484"/>
            <p14:sldId id="483"/>
            <p14:sldId id="492"/>
            <p14:sldId id="493"/>
            <p14:sldId id="502"/>
            <p14:sldId id="503"/>
            <p14:sldId id="504"/>
          </p14:sldIdLst>
        </p14:section>
        <p14:section name="Consanguinidad" id="{A42F20E9-148F-4A37-9000-E908B5EEC43E}">
          <p14:sldIdLst>
            <p14:sldId id="479"/>
            <p14:sldId id="494"/>
            <p14:sldId id="505"/>
            <p14:sldId id="496"/>
            <p14:sldId id="497"/>
            <p14:sldId id="498"/>
            <p14:sldId id="506"/>
            <p14:sldId id="500"/>
          </p14:sldIdLst>
        </p14:section>
        <p14:section name="Contribuciones genéticas" id="{FC072505-57E0-4F31-96D7-52CB8AE1C1F0}">
          <p14:sldIdLst>
            <p14:sldId id="480"/>
            <p14:sldId id="507"/>
            <p14:sldId id="508"/>
            <p14:sldId id="517"/>
            <p14:sldId id="518"/>
            <p14:sldId id="519"/>
            <p14:sldId id="520"/>
            <p14:sldId id="521"/>
            <p14:sldId id="522"/>
            <p14:sldId id="523"/>
            <p14:sldId id="524"/>
            <p14:sldId id="529"/>
            <p14:sldId id="530"/>
            <p14:sldId id="531"/>
            <p14:sldId id="532"/>
          </p14:sldIdLst>
        </p14:section>
        <p14:section name="Ejercicios" id="{E602973D-1EF1-4D9D-81C3-92BFF1854E08}">
          <p14:sldIdLst>
            <p14:sldId id="478"/>
            <p14:sldId id="533"/>
            <p14:sldId id="534"/>
            <p14:sldId id="542"/>
            <p14:sldId id="535"/>
            <p14:sldId id="544"/>
            <p14:sldId id="551"/>
            <p14:sldId id="552"/>
            <p14:sldId id="543"/>
            <p14:sldId id="548"/>
            <p14:sldId id="550"/>
            <p14:sldId id="553"/>
            <p14:sldId id="554"/>
            <p14:sldId id="555"/>
            <p14:sldId id="549"/>
            <p14:sldId id="539"/>
            <p14:sldId id="540"/>
            <p14:sldId id="541"/>
            <p14:sldId id="477"/>
            <p14:sldId id="5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D3D3D3"/>
    <a:srgbClr val="E26714"/>
    <a:srgbClr val="FFC000"/>
    <a:srgbClr val="CC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834" autoAdjust="0"/>
  </p:normalViewPr>
  <p:slideViewPr>
    <p:cSldViewPr snapToGrid="0">
      <p:cViewPr varScale="1">
        <p:scale>
          <a:sx n="100" d="100"/>
          <a:sy n="100" d="100"/>
        </p:scale>
        <p:origin x="9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Hoja1!$B$3</c:f>
              <c:strCache>
                <c:ptCount val="1"/>
                <c:pt idx="0">
                  <c:v>N=100</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Hoja1!$C$2:$F$2</c:f>
              <c:numCache>
                <c:formatCode>General</c:formatCode>
                <c:ptCount val="4"/>
                <c:pt idx="0">
                  <c:v>0</c:v>
                </c:pt>
                <c:pt idx="1">
                  <c:v>1</c:v>
                </c:pt>
                <c:pt idx="2">
                  <c:v>2</c:v>
                </c:pt>
                <c:pt idx="3">
                  <c:v>3</c:v>
                </c:pt>
              </c:numCache>
            </c:numRef>
          </c:xVal>
          <c:yVal>
            <c:numRef>
              <c:f>Hoja1!$C$3:$F$3</c:f>
              <c:numCache>
                <c:formatCode>General</c:formatCode>
                <c:ptCount val="4"/>
                <c:pt idx="0">
                  <c:v>0</c:v>
                </c:pt>
                <c:pt idx="1">
                  <c:v>5.0000000000000001E-3</c:v>
                </c:pt>
                <c:pt idx="2">
                  <c:v>9.9749999999999995E-3</c:v>
                </c:pt>
                <c:pt idx="3">
                  <c:v>1.4925000000000001E-2</c:v>
                </c:pt>
              </c:numCache>
            </c:numRef>
          </c:yVal>
          <c:smooth val="1"/>
          <c:extLst>
            <c:ext xmlns:c16="http://schemas.microsoft.com/office/drawing/2014/chart" uri="{C3380CC4-5D6E-409C-BE32-E72D297353CC}">
              <c16:uniqueId val="{00000000-7AE1-4F56-8381-ADDD91EF166D}"/>
            </c:ext>
          </c:extLst>
        </c:ser>
        <c:ser>
          <c:idx val="1"/>
          <c:order val="1"/>
          <c:tx>
            <c:strRef>
              <c:f>Hoja1!$B$4</c:f>
              <c:strCache>
                <c:ptCount val="1"/>
                <c:pt idx="0">
                  <c:v>N=1000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Hoja1!$C$2:$F$2</c:f>
              <c:numCache>
                <c:formatCode>General</c:formatCode>
                <c:ptCount val="4"/>
                <c:pt idx="0">
                  <c:v>0</c:v>
                </c:pt>
                <c:pt idx="1">
                  <c:v>1</c:v>
                </c:pt>
                <c:pt idx="2">
                  <c:v>2</c:v>
                </c:pt>
                <c:pt idx="3">
                  <c:v>3</c:v>
                </c:pt>
              </c:numCache>
            </c:numRef>
          </c:xVal>
          <c:yVal>
            <c:numRef>
              <c:f>Hoja1!$C$4:$F$4</c:f>
              <c:numCache>
                <c:formatCode>General</c:formatCode>
                <c:ptCount val="4"/>
                <c:pt idx="0">
                  <c:v>0</c:v>
                </c:pt>
                <c:pt idx="1">
                  <c:v>5.0000000000000001E-4</c:v>
                </c:pt>
                <c:pt idx="2">
                  <c:v>9.9749999999999991E-4</c:v>
                </c:pt>
                <c:pt idx="3">
                  <c:v>1.4924999999999999E-3</c:v>
                </c:pt>
              </c:numCache>
            </c:numRef>
          </c:yVal>
          <c:smooth val="1"/>
          <c:extLst>
            <c:ext xmlns:c16="http://schemas.microsoft.com/office/drawing/2014/chart" uri="{C3380CC4-5D6E-409C-BE32-E72D297353CC}">
              <c16:uniqueId val="{00000001-7AE1-4F56-8381-ADDD91EF166D}"/>
            </c:ext>
          </c:extLst>
        </c:ser>
        <c:dLbls>
          <c:showLegendKey val="0"/>
          <c:showVal val="0"/>
          <c:showCatName val="0"/>
          <c:showSerName val="0"/>
          <c:showPercent val="0"/>
          <c:showBubbleSize val="0"/>
        </c:dLbls>
        <c:axId val="374507855"/>
        <c:axId val="368919311"/>
      </c:scatterChart>
      <c:valAx>
        <c:axId val="3745078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Generación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C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8919311"/>
        <c:crosses val="autoZero"/>
        <c:crossBetween val="midCat"/>
        <c:majorUnit val="1"/>
      </c:valAx>
      <c:valAx>
        <c:axId val="3689193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Consanguinidad (F)</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C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7450785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BE856-19E0-4A92-AF67-33EA935B345A}" type="doc">
      <dgm:prSet loTypeId="urn:microsoft.com/office/officeart/2005/8/layout/chevron1" loCatId="process" qsTypeId="urn:microsoft.com/office/officeart/2005/8/quickstyle/simple1" qsCatId="simple" csTypeId="urn:microsoft.com/office/officeart/2005/8/colors/accent1_2" csCatId="accent1" phldr="1"/>
      <dgm:spPr/>
    </dgm:pt>
    <dgm:pt modelId="{C893F229-F17E-4667-AFE3-2B7724BADEF8}">
      <dgm:prSet phldrT="[Texto]"/>
      <dgm:spPr/>
      <dgm:t>
        <a:bodyPr/>
        <a:lstStyle/>
        <a:p>
          <a:r>
            <a:rPr lang="es-CL" b="1" dirty="0"/>
            <a:t>Deriva génica</a:t>
          </a:r>
          <a:endParaRPr lang="en-US" b="1" dirty="0"/>
        </a:p>
      </dgm:t>
    </dgm:pt>
    <dgm:pt modelId="{51B5FB74-D051-4308-9013-59280130808E}" type="parTrans" cxnId="{60ED0A00-B414-453C-85E5-4B7A2AEFAFD7}">
      <dgm:prSet/>
      <dgm:spPr/>
      <dgm:t>
        <a:bodyPr/>
        <a:lstStyle/>
        <a:p>
          <a:endParaRPr lang="en-US" b="1"/>
        </a:p>
      </dgm:t>
    </dgm:pt>
    <dgm:pt modelId="{B8542FD0-37F8-4408-BB19-C4A202A10D30}" type="sibTrans" cxnId="{60ED0A00-B414-453C-85E5-4B7A2AEFAFD7}">
      <dgm:prSet/>
      <dgm:spPr/>
      <dgm:t>
        <a:bodyPr/>
        <a:lstStyle/>
        <a:p>
          <a:endParaRPr lang="en-US" b="1"/>
        </a:p>
      </dgm:t>
    </dgm:pt>
    <dgm:pt modelId="{69E6B170-4B20-40E4-B68A-54EFD61EEB45}">
      <dgm:prSet phldrT="[Texto]"/>
      <dgm:spPr/>
      <dgm:t>
        <a:bodyPr/>
        <a:lstStyle/>
        <a:p>
          <a:r>
            <a:rPr lang="es-CL" b="1" dirty="0"/>
            <a:t>Fijación de alelos</a:t>
          </a:r>
          <a:endParaRPr lang="en-US" b="1" dirty="0"/>
        </a:p>
      </dgm:t>
    </dgm:pt>
    <dgm:pt modelId="{87D5346A-1152-4276-98A6-E605F34562EA}" type="parTrans" cxnId="{D61B2984-A1BB-412D-BB7D-EDF33569F033}">
      <dgm:prSet/>
      <dgm:spPr/>
      <dgm:t>
        <a:bodyPr/>
        <a:lstStyle/>
        <a:p>
          <a:endParaRPr lang="en-US" b="1"/>
        </a:p>
      </dgm:t>
    </dgm:pt>
    <dgm:pt modelId="{D4B47A26-D498-4C59-97A7-9D9464F5016A}" type="sibTrans" cxnId="{D61B2984-A1BB-412D-BB7D-EDF33569F033}">
      <dgm:prSet/>
      <dgm:spPr/>
      <dgm:t>
        <a:bodyPr/>
        <a:lstStyle/>
        <a:p>
          <a:endParaRPr lang="en-US" b="1"/>
        </a:p>
      </dgm:t>
    </dgm:pt>
    <dgm:pt modelId="{629935AB-5BC0-4F51-93EA-AA468CD8E328}">
      <dgm:prSet phldrT="[Texto]"/>
      <dgm:spPr/>
      <dgm:t>
        <a:bodyPr/>
        <a:lstStyle/>
        <a:p>
          <a:r>
            <a:rPr lang="es-CL" b="1" dirty="0" err="1"/>
            <a:t>Inbreeding</a:t>
          </a:r>
          <a:r>
            <a:rPr lang="es-CL" b="1" dirty="0"/>
            <a:t> (F)</a:t>
          </a:r>
          <a:endParaRPr lang="en-US" b="1" dirty="0"/>
        </a:p>
      </dgm:t>
    </dgm:pt>
    <dgm:pt modelId="{CA832A33-D927-4762-AA31-C4196F974E03}" type="parTrans" cxnId="{3F922C29-FF0A-4425-A1D6-49E58EEB9BB1}">
      <dgm:prSet/>
      <dgm:spPr/>
      <dgm:t>
        <a:bodyPr/>
        <a:lstStyle/>
        <a:p>
          <a:endParaRPr lang="en-US" b="1"/>
        </a:p>
      </dgm:t>
    </dgm:pt>
    <dgm:pt modelId="{2E434AAF-6591-400E-8C44-20D2C820F8F7}" type="sibTrans" cxnId="{3F922C29-FF0A-4425-A1D6-49E58EEB9BB1}">
      <dgm:prSet/>
      <dgm:spPr/>
      <dgm:t>
        <a:bodyPr/>
        <a:lstStyle/>
        <a:p>
          <a:endParaRPr lang="en-US" b="1"/>
        </a:p>
      </dgm:t>
    </dgm:pt>
    <dgm:pt modelId="{3A148ABA-D641-4757-BE79-BCC6A7999BDC}" type="pres">
      <dgm:prSet presAssocID="{3CDBE856-19E0-4A92-AF67-33EA935B345A}" presName="Name0" presStyleCnt="0">
        <dgm:presLayoutVars>
          <dgm:dir/>
          <dgm:animLvl val="lvl"/>
          <dgm:resizeHandles val="exact"/>
        </dgm:presLayoutVars>
      </dgm:prSet>
      <dgm:spPr/>
    </dgm:pt>
    <dgm:pt modelId="{CE9AE1E5-7212-4CE1-B2DF-F5CD61174343}" type="pres">
      <dgm:prSet presAssocID="{C893F229-F17E-4667-AFE3-2B7724BADEF8}" presName="parTxOnly" presStyleLbl="node1" presStyleIdx="0" presStyleCnt="3">
        <dgm:presLayoutVars>
          <dgm:chMax val="0"/>
          <dgm:chPref val="0"/>
          <dgm:bulletEnabled val="1"/>
        </dgm:presLayoutVars>
      </dgm:prSet>
      <dgm:spPr/>
    </dgm:pt>
    <dgm:pt modelId="{01B976AE-4513-48A2-BAF6-3B2DC962206B}" type="pres">
      <dgm:prSet presAssocID="{B8542FD0-37F8-4408-BB19-C4A202A10D30}" presName="parTxOnlySpace" presStyleCnt="0"/>
      <dgm:spPr/>
    </dgm:pt>
    <dgm:pt modelId="{7B4EA7D2-CA8A-43F8-9787-4644E4C0408E}" type="pres">
      <dgm:prSet presAssocID="{69E6B170-4B20-40E4-B68A-54EFD61EEB45}" presName="parTxOnly" presStyleLbl="node1" presStyleIdx="1" presStyleCnt="3">
        <dgm:presLayoutVars>
          <dgm:chMax val="0"/>
          <dgm:chPref val="0"/>
          <dgm:bulletEnabled val="1"/>
        </dgm:presLayoutVars>
      </dgm:prSet>
      <dgm:spPr/>
    </dgm:pt>
    <dgm:pt modelId="{DE032CC8-6122-42E5-B3C7-884385C67491}" type="pres">
      <dgm:prSet presAssocID="{D4B47A26-D498-4C59-97A7-9D9464F5016A}" presName="parTxOnlySpace" presStyleCnt="0"/>
      <dgm:spPr/>
    </dgm:pt>
    <dgm:pt modelId="{475C4BE3-8ECF-4AF3-95CF-DDFAD046BFA8}" type="pres">
      <dgm:prSet presAssocID="{629935AB-5BC0-4F51-93EA-AA468CD8E328}" presName="parTxOnly" presStyleLbl="node1" presStyleIdx="2" presStyleCnt="3">
        <dgm:presLayoutVars>
          <dgm:chMax val="0"/>
          <dgm:chPref val="0"/>
          <dgm:bulletEnabled val="1"/>
        </dgm:presLayoutVars>
      </dgm:prSet>
      <dgm:spPr/>
    </dgm:pt>
  </dgm:ptLst>
  <dgm:cxnLst>
    <dgm:cxn modelId="{60ED0A00-B414-453C-85E5-4B7A2AEFAFD7}" srcId="{3CDBE856-19E0-4A92-AF67-33EA935B345A}" destId="{C893F229-F17E-4667-AFE3-2B7724BADEF8}" srcOrd="0" destOrd="0" parTransId="{51B5FB74-D051-4308-9013-59280130808E}" sibTransId="{B8542FD0-37F8-4408-BB19-C4A202A10D30}"/>
    <dgm:cxn modelId="{0523F71F-DA91-430F-AF1B-E7F2100BE83A}" type="presOf" srcId="{3CDBE856-19E0-4A92-AF67-33EA935B345A}" destId="{3A148ABA-D641-4757-BE79-BCC6A7999BDC}" srcOrd="0" destOrd="0" presId="urn:microsoft.com/office/officeart/2005/8/layout/chevron1"/>
    <dgm:cxn modelId="{3F922C29-FF0A-4425-A1D6-49E58EEB9BB1}" srcId="{3CDBE856-19E0-4A92-AF67-33EA935B345A}" destId="{629935AB-5BC0-4F51-93EA-AA468CD8E328}" srcOrd="2" destOrd="0" parTransId="{CA832A33-D927-4762-AA31-C4196F974E03}" sibTransId="{2E434AAF-6591-400E-8C44-20D2C820F8F7}"/>
    <dgm:cxn modelId="{E9F1C742-B7A2-445B-982C-399BEB31D2A0}" type="presOf" srcId="{69E6B170-4B20-40E4-B68A-54EFD61EEB45}" destId="{7B4EA7D2-CA8A-43F8-9787-4644E4C0408E}" srcOrd="0" destOrd="0" presId="urn:microsoft.com/office/officeart/2005/8/layout/chevron1"/>
    <dgm:cxn modelId="{D61B2984-A1BB-412D-BB7D-EDF33569F033}" srcId="{3CDBE856-19E0-4A92-AF67-33EA935B345A}" destId="{69E6B170-4B20-40E4-B68A-54EFD61EEB45}" srcOrd="1" destOrd="0" parTransId="{87D5346A-1152-4276-98A6-E605F34562EA}" sibTransId="{D4B47A26-D498-4C59-97A7-9D9464F5016A}"/>
    <dgm:cxn modelId="{D32535AB-BD8B-455C-8677-B12599D61B26}" type="presOf" srcId="{629935AB-5BC0-4F51-93EA-AA468CD8E328}" destId="{475C4BE3-8ECF-4AF3-95CF-DDFAD046BFA8}" srcOrd="0" destOrd="0" presId="urn:microsoft.com/office/officeart/2005/8/layout/chevron1"/>
    <dgm:cxn modelId="{618622DF-CCF6-400C-ABEA-FC6CDCBC49E8}" type="presOf" srcId="{C893F229-F17E-4667-AFE3-2B7724BADEF8}" destId="{CE9AE1E5-7212-4CE1-B2DF-F5CD61174343}" srcOrd="0" destOrd="0" presId="urn:microsoft.com/office/officeart/2005/8/layout/chevron1"/>
    <dgm:cxn modelId="{20710D48-39B6-4B03-BC32-1DCC14DD6175}" type="presParOf" srcId="{3A148ABA-D641-4757-BE79-BCC6A7999BDC}" destId="{CE9AE1E5-7212-4CE1-B2DF-F5CD61174343}" srcOrd="0" destOrd="0" presId="urn:microsoft.com/office/officeart/2005/8/layout/chevron1"/>
    <dgm:cxn modelId="{225D076A-3977-4D8A-84CF-191955C26142}" type="presParOf" srcId="{3A148ABA-D641-4757-BE79-BCC6A7999BDC}" destId="{01B976AE-4513-48A2-BAF6-3B2DC962206B}" srcOrd="1" destOrd="0" presId="urn:microsoft.com/office/officeart/2005/8/layout/chevron1"/>
    <dgm:cxn modelId="{DBF9816E-04FF-4205-8301-42CABEF2E972}" type="presParOf" srcId="{3A148ABA-D641-4757-BE79-BCC6A7999BDC}" destId="{7B4EA7D2-CA8A-43F8-9787-4644E4C0408E}" srcOrd="2" destOrd="0" presId="urn:microsoft.com/office/officeart/2005/8/layout/chevron1"/>
    <dgm:cxn modelId="{B6163A79-CBD6-48D8-876E-6985166D099A}" type="presParOf" srcId="{3A148ABA-D641-4757-BE79-BCC6A7999BDC}" destId="{DE032CC8-6122-42E5-B3C7-884385C67491}" srcOrd="3" destOrd="0" presId="urn:microsoft.com/office/officeart/2005/8/layout/chevron1"/>
    <dgm:cxn modelId="{2EEB26C8-DA52-4DB8-B79E-BE8CE772F6EA}" type="presParOf" srcId="{3A148ABA-D641-4757-BE79-BCC6A7999BDC}" destId="{475C4BE3-8ECF-4AF3-95CF-DDFAD046BFA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AE1E5-7212-4CE1-B2DF-F5CD61174343}">
      <dsp:nvSpPr>
        <dsp:cNvPr id="0" name=""/>
        <dsp:cNvSpPr/>
      </dsp:nvSpPr>
      <dsp:spPr>
        <a:xfrm>
          <a:off x="3165" y="500746"/>
          <a:ext cx="3856563" cy="15426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s-CL" sz="3200" b="1" kern="1200" dirty="0"/>
            <a:t>Deriva génica</a:t>
          </a:r>
          <a:endParaRPr lang="en-US" sz="3200" b="1" kern="1200" dirty="0"/>
        </a:p>
      </dsp:txBody>
      <dsp:txXfrm>
        <a:off x="774478" y="500746"/>
        <a:ext cx="2313938" cy="1542625"/>
      </dsp:txXfrm>
    </dsp:sp>
    <dsp:sp modelId="{7B4EA7D2-CA8A-43F8-9787-4644E4C0408E}">
      <dsp:nvSpPr>
        <dsp:cNvPr id="0" name=""/>
        <dsp:cNvSpPr/>
      </dsp:nvSpPr>
      <dsp:spPr>
        <a:xfrm>
          <a:off x="3474073" y="500746"/>
          <a:ext cx="3856563" cy="15426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s-CL" sz="3200" b="1" kern="1200" dirty="0"/>
            <a:t>Fijación de alelos</a:t>
          </a:r>
          <a:endParaRPr lang="en-US" sz="3200" b="1" kern="1200" dirty="0"/>
        </a:p>
      </dsp:txBody>
      <dsp:txXfrm>
        <a:off x="4245386" y="500746"/>
        <a:ext cx="2313938" cy="1542625"/>
      </dsp:txXfrm>
    </dsp:sp>
    <dsp:sp modelId="{475C4BE3-8ECF-4AF3-95CF-DDFAD046BFA8}">
      <dsp:nvSpPr>
        <dsp:cNvPr id="0" name=""/>
        <dsp:cNvSpPr/>
      </dsp:nvSpPr>
      <dsp:spPr>
        <a:xfrm>
          <a:off x="6944980" y="500746"/>
          <a:ext cx="3856563" cy="15426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s-CL" sz="3200" b="1" kern="1200" dirty="0" err="1"/>
            <a:t>Inbreeding</a:t>
          </a:r>
          <a:r>
            <a:rPr lang="es-CL" sz="3200" b="1" kern="1200" dirty="0"/>
            <a:t> (F)</a:t>
          </a:r>
          <a:endParaRPr lang="en-US" sz="3200" b="1" kern="1200" dirty="0"/>
        </a:p>
      </dsp:txBody>
      <dsp:txXfrm>
        <a:off x="7716293" y="500746"/>
        <a:ext cx="2313938" cy="15426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41C4F-BE6B-4290-B741-1D017CCC123D}" type="datetimeFigureOut">
              <a:rPr lang="es-CL" smtClean="0"/>
              <a:t>04-11-2022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DE75-D854-4792-B872-3EA9B8883D9B}" type="slidenum">
              <a:rPr lang="es-CL" smtClean="0"/>
              <a:t>‹Nº›</a:t>
            </a:fld>
            <a:endParaRPr lang="es-CL"/>
          </a:p>
        </p:txBody>
      </p:sp>
    </p:spTree>
    <p:extLst>
      <p:ext uri="{BB962C8B-B14F-4D97-AF65-F5344CB8AC3E}">
        <p14:creationId xmlns:p14="http://schemas.microsoft.com/office/powerpoint/2010/main" val="10054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n-US" dirty="0"/>
          </a:p>
        </p:txBody>
      </p:sp>
      <p:sp>
        <p:nvSpPr>
          <p:cNvPr id="4" name="Marcador de número de diapositiva 3"/>
          <p:cNvSpPr>
            <a:spLocks noGrp="1"/>
          </p:cNvSpPr>
          <p:nvPr>
            <p:ph type="sldNum" sz="quarter" idx="5"/>
          </p:nvPr>
        </p:nvSpPr>
        <p:spPr/>
        <p:txBody>
          <a:bodyPr/>
          <a:lstStyle/>
          <a:p>
            <a:fld id="{2566DE75-D854-4792-B872-3EA9B8883D9B}" type="slidenum">
              <a:rPr lang="es-CL" smtClean="0"/>
              <a:t>1</a:t>
            </a:fld>
            <a:endParaRPr lang="es-CL"/>
          </a:p>
        </p:txBody>
      </p:sp>
    </p:spTree>
    <p:extLst>
      <p:ext uri="{BB962C8B-B14F-4D97-AF65-F5344CB8AC3E}">
        <p14:creationId xmlns:p14="http://schemas.microsoft.com/office/powerpoint/2010/main" val="3931788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74645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41074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43388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97520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419029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85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69892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442111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FRAGMENTACIÓN DE HÁBITATS COMO EJEMPLO</a:t>
            </a:r>
            <a:endParaRPr dirty="0"/>
          </a:p>
        </p:txBody>
      </p:sp>
    </p:spTree>
    <p:extLst>
      <p:ext uri="{BB962C8B-B14F-4D97-AF65-F5344CB8AC3E}">
        <p14:creationId xmlns:p14="http://schemas.microsoft.com/office/powerpoint/2010/main" val="1137202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58929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8972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863788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44390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08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854406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455299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642113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579010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211184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78153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dirty="0"/>
              <a:t>PARA TODOS LOS CASOS SE CONSIDERA POBLACIÓN GRANDE</a:t>
            </a:r>
            <a:endParaRPr dirty="0"/>
          </a:p>
        </p:txBody>
      </p:sp>
    </p:spTree>
    <p:extLst>
      <p:ext uri="{BB962C8B-B14F-4D97-AF65-F5344CB8AC3E}">
        <p14:creationId xmlns:p14="http://schemas.microsoft.com/office/powerpoint/2010/main" val="1648428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7746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63588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95960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165275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691093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091671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287880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473863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338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48881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608963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05506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475353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698455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218681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630953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673697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929781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541058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67198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643178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022392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545050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919730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399249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736732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44483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192052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853863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2328269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processes continue over the lifetimes of individuals, populations, and species.</a:t>
            </a:r>
            <a:endParaRPr dirty="0"/>
          </a:p>
        </p:txBody>
      </p:sp>
    </p:spTree>
    <p:extLst>
      <p:ext uri="{BB962C8B-B14F-4D97-AF65-F5344CB8AC3E}">
        <p14:creationId xmlns:p14="http://schemas.microsoft.com/office/powerpoint/2010/main" val="335661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gradFill>
          <a:gsLst>
            <a:gs pos="0">
              <a:schemeClr val="accent2"/>
            </a:gs>
            <a:gs pos="100000">
              <a:schemeClr val="accent1"/>
            </a:gs>
          </a:gsLst>
          <a:path path="circle">
            <a:fillToRect l="100000" t="100000"/>
          </a:path>
          <a:tileRect r="-100000" b="-100000"/>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4104804" y="0"/>
            <a:ext cx="8087185" cy="6858189"/>
            <a:chOff x="2052402" y="0"/>
            <a:chExt cx="6065389" cy="5143642"/>
          </a:xfrm>
        </p:grpSpPr>
        <p:sp>
          <p:nvSpPr>
            <p:cNvPr id="11" name="Google Shape;11;p2"/>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gradFill>
              <a:gsLst>
                <a:gs pos="0">
                  <a:srgbClr val="00D0FF">
                    <a:alpha val="11764"/>
                    <a:alpha val="11730"/>
                  </a:srgbClr>
                </a:gs>
                <a:gs pos="100000">
                  <a:srgbClr val="00D0FF">
                    <a:alpha val="0"/>
                    <a:alpha val="1173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 name="Google Shape;14;p2"/>
          <p:cNvSpPr txBox="1">
            <a:spLocks noGrp="1"/>
          </p:cNvSpPr>
          <p:nvPr>
            <p:ph type="ctrTitle"/>
          </p:nvPr>
        </p:nvSpPr>
        <p:spPr>
          <a:xfrm>
            <a:off x="914400" y="2362067"/>
            <a:ext cx="10363200" cy="2134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8000">
                <a:solidFill>
                  <a:schemeClr val="lt1"/>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endParaRPr/>
          </a:p>
        </p:txBody>
      </p:sp>
    </p:spTree>
    <p:extLst>
      <p:ext uri="{BB962C8B-B14F-4D97-AF65-F5344CB8AC3E}">
        <p14:creationId xmlns:p14="http://schemas.microsoft.com/office/powerpoint/2010/main" val="360015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reserve="1">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grpSp>
        <p:nvGrpSpPr>
          <p:cNvPr id="78" name="Google Shape;78;p11"/>
          <p:cNvGrpSpPr/>
          <p:nvPr/>
        </p:nvGrpSpPr>
        <p:grpSpPr>
          <a:xfrm>
            <a:off x="4104804" y="0"/>
            <a:ext cx="8087185" cy="6858189"/>
            <a:chOff x="2052402" y="0"/>
            <a:chExt cx="6065389" cy="5143642"/>
          </a:xfrm>
        </p:grpSpPr>
        <p:sp>
          <p:nvSpPr>
            <p:cNvPr id="79" name="Google Shape;79;p11"/>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FFFFFF">
                <a:alpha val="5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11"/>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FFFFFF">
                <a:alpha val="5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11"/>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FFFFFF">
                <a:alpha val="50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2" name="Google Shape;82;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53337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C6C2D-BEF0-466C-A5DB-B293739D04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17B41123-4E04-4117-BF90-042BD2C32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E2F2A2D0-357D-4D08-A55E-AC89B97F0119}"/>
              </a:ext>
            </a:extLst>
          </p:cNvPr>
          <p:cNvSpPr>
            <a:spLocks noGrp="1"/>
          </p:cNvSpPr>
          <p:nvPr>
            <p:ph type="dt" sz="half" idx="10"/>
          </p:nvPr>
        </p:nvSpPr>
        <p:spPr/>
        <p:txBody>
          <a:bodyPr/>
          <a:lstStyle/>
          <a:p>
            <a:fld id="{90822296-F5E1-449A-905B-AF8E038E0B2E}" type="datetimeFigureOut">
              <a:rPr lang="en-US" smtClean="0"/>
              <a:t>11/4/2022</a:t>
            </a:fld>
            <a:endParaRPr lang="en-US"/>
          </a:p>
        </p:txBody>
      </p:sp>
      <p:sp>
        <p:nvSpPr>
          <p:cNvPr id="5" name="Marcador de pie de página 4">
            <a:extLst>
              <a:ext uri="{FF2B5EF4-FFF2-40B4-BE49-F238E27FC236}">
                <a16:creationId xmlns:a16="http://schemas.microsoft.com/office/drawing/2014/main" id="{C4AE6090-9E82-472E-B28C-5734C48D98A6}"/>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C68157C-E5B6-43FA-A71C-0C425094BFCF}"/>
              </a:ext>
            </a:extLst>
          </p:cNvPr>
          <p:cNvSpPr>
            <a:spLocks noGrp="1"/>
          </p:cNvSpPr>
          <p:nvPr>
            <p:ph type="sldNum" sz="quarter" idx="12"/>
          </p:nvPr>
        </p:nvSpPr>
        <p:spPr/>
        <p:txBody>
          <a:bodyPr/>
          <a:lstStyle/>
          <a:p>
            <a:fld id="{0D154C5A-0805-4950-9918-CA254D9D3BB4}" type="slidenum">
              <a:rPr lang="en-US" smtClean="0"/>
              <a:t>‹Nº›</a:t>
            </a:fld>
            <a:endParaRPr lang="en-US"/>
          </a:p>
        </p:txBody>
      </p:sp>
    </p:spTree>
    <p:extLst>
      <p:ext uri="{BB962C8B-B14F-4D97-AF65-F5344CB8AC3E}">
        <p14:creationId xmlns:p14="http://schemas.microsoft.com/office/powerpoint/2010/main" val="94383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p:cSld name="Subtitle">
    <p:bg>
      <p:bgPr>
        <a:gradFill>
          <a:gsLst>
            <a:gs pos="0">
              <a:schemeClr val="accent1"/>
            </a:gs>
            <a:gs pos="100000">
              <a:srgbClr val="D1F6FF"/>
            </a:gs>
          </a:gsLst>
          <a:path path="circle">
            <a:fillToRect l="100000" t="100000"/>
          </a:path>
          <a:tileRect r="-100000" b="-100000"/>
        </a:grad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4104804" y="0"/>
            <a:ext cx="8087185" cy="6858189"/>
            <a:chOff x="2052402" y="0"/>
            <a:chExt cx="6065389" cy="5143642"/>
          </a:xfrm>
        </p:grpSpPr>
        <p:sp>
          <p:nvSpPr>
            <p:cNvPr id="17" name="Google Shape;17;p3"/>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3"/>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3"/>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0" name="Google Shape;20;p3"/>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6400">
                <a:solidFill>
                  <a:schemeClr val="accent2"/>
                </a:solidFill>
              </a:defRPr>
            </a:lvl1pPr>
            <a:lvl2pPr lvl="1" rtl="0">
              <a:spcBef>
                <a:spcPts val="0"/>
              </a:spcBef>
              <a:spcAft>
                <a:spcPts val="0"/>
              </a:spcAft>
              <a:buClr>
                <a:schemeClr val="accent2"/>
              </a:buClr>
              <a:buSzPts val="4800"/>
              <a:buNone/>
              <a:defRPr sz="6400">
                <a:solidFill>
                  <a:schemeClr val="accent2"/>
                </a:solidFill>
              </a:defRPr>
            </a:lvl2pPr>
            <a:lvl3pPr lvl="2" rtl="0">
              <a:spcBef>
                <a:spcPts val="0"/>
              </a:spcBef>
              <a:spcAft>
                <a:spcPts val="0"/>
              </a:spcAft>
              <a:buClr>
                <a:schemeClr val="accent2"/>
              </a:buClr>
              <a:buSzPts val="4800"/>
              <a:buNone/>
              <a:defRPr sz="6400">
                <a:solidFill>
                  <a:schemeClr val="accent2"/>
                </a:solidFill>
              </a:defRPr>
            </a:lvl3pPr>
            <a:lvl4pPr lvl="3" rtl="0">
              <a:spcBef>
                <a:spcPts val="0"/>
              </a:spcBef>
              <a:spcAft>
                <a:spcPts val="0"/>
              </a:spcAft>
              <a:buClr>
                <a:schemeClr val="accent2"/>
              </a:buClr>
              <a:buSzPts val="4800"/>
              <a:buNone/>
              <a:defRPr sz="6400">
                <a:solidFill>
                  <a:schemeClr val="accent2"/>
                </a:solidFill>
              </a:defRPr>
            </a:lvl4pPr>
            <a:lvl5pPr lvl="4" rtl="0">
              <a:spcBef>
                <a:spcPts val="0"/>
              </a:spcBef>
              <a:spcAft>
                <a:spcPts val="0"/>
              </a:spcAft>
              <a:buClr>
                <a:schemeClr val="accent2"/>
              </a:buClr>
              <a:buSzPts val="4800"/>
              <a:buNone/>
              <a:defRPr sz="6400">
                <a:solidFill>
                  <a:schemeClr val="accent2"/>
                </a:solidFill>
              </a:defRPr>
            </a:lvl5pPr>
            <a:lvl6pPr lvl="5" rtl="0">
              <a:spcBef>
                <a:spcPts val="0"/>
              </a:spcBef>
              <a:spcAft>
                <a:spcPts val="0"/>
              </a:spcAft>
              <a:buClr>
                <a:schemeClr val="accent2"/>
              </a:buClr>
              <a:buSzPts val="4800"/>
              <a:buNone/>
              <a:defRPr sz="6400">
                <a:solidFill>
                  <a:schemeClr val="accent2"/>
                </a:solidFill>
              </a:defRPr>
            </a:lvl6pPr>
            <a:lvl7pPr lvl="6" rtl="0">
              <a:spcBef>
                <a:spcPts val="0"/>
              </a:spcBef>
              <a:spcAft>
                <a:spcPts val="0"/>
              </a:spcAft>
              <a:buClr>
                <a:schemeClr val="accent2"/>
              </a:buClr>
              <a:buSzPts val="4800"/>
              <a:buNone/>
              <a:defRPr sz="6400">
                <a:solidFill>
                  <a:schemeClr val="accent2"/>
                </a:solidFill>
              </a:defRPr>
            </a:lvl7pPr>
            <a:lvl8pPr lvl="7" rtl="0">
              <a:spcBef>
                <a:spcPts val="0"/>
              </a:spcBef>
              <a:spcAft>
                <a:spcPts val="0"/>
              </a:spcAft>
              <a:buClr>
                <a:schemeClr val="accent2"/>
              </a:buClr>
              <a:buSzPts val="4800"/>
              <a:buNone/>
              <a:defRPr sz="6400">
                <a:solidFill>
                  <a:schemeClr val="accent2"/>
                </a:solidFill>
              </a:defRPr>
            </a:lvl8pPr>
            <a:lvl9pPr lvl="8" rtl="0">
              <a:spcBef>
                <a:spcPts val="0"/>
              </a:spcBef>
              <a:spcAft>
                <a:spcPts val="0"/>
              </a:spcAft>
              <a:buClr>
                <a:schemeClr val="accent2"/>
              </a:buClr>
              <a:buSzPts val="4800"/>
              <a:buNone/>
              <a:defRPr sz="6400">
                <a:solidFill>
                  <a:schemeClr val="accent2"/>
                </a:solidFill>
              </a:defRPr>
            </a:lvl9pPr>
          </a:lstStyle>
          <a:p>
            <a:endParaRPr/>
          </a:p>
        </p:txBody>
      </p:sp>
      <p:sp>
        <p:nvSpPr>
          <p:cNvPr id="21" name="Google Shape;21;p3"/>
          <p:cNvSpPr txBox="1">
            <a:spLocks noGrp="1"/>
          </p:cNvSpPr>
          <p:nvPr>
            <p:ph type="subTitle" idx="1"/>
          </p:nvPr>
        </p:nvSpPr>
        <p:spPr>
          <a:xfrm>
            <a:off x="914400" y="4102203"/>
            <a:ext cx="10363200" cy="531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lvl1pPr>
            <a:lvl2pPr lvl="1" rtl="0">
              <a:spcBef>
                <a:spcPts val="800"/>
              </a:spcBef>
              <a:spcAft>
                <a:spcPts val="0"/>
              </a:spcAft>
              <a:buClr>
                <a:schemeClr val="dk1"/>
              </a:buClr>
              <a:buSzPts val="3000"/>
              <a:buNone/>
              <a:defRPr sz="4000"/>
            </a:lvl2pPr>
            <a:lvl3pPr lvl="2" rtl="0">
              <a:spcBef>
                <a:spcPts val="800"/>
              </a:spcBef>
              <a:spcAft>
                <a:spcPts val="0"/>
              </a:spcAft>
              <a:buSzPts val="3000"/>
              <a:buNone/>
              <a:defRPr sz="4000"/>
            </a:lvl3pPr>
            <a:lvl4pPr lvl="3" rtl="0">
              <a:spcBef>
                <a:spcPts val="800"/>
              </a:spcBef>
              <a:spcAft>
                <a:spcPts val="0"/>
              </a:spcAft>
              <a:buSzPts val="3000"/>
              <a:buNone/>
              <a:defRPr sz="4000"/>
            </a:lvl4pPr>
            <a:lvl5pPr lvl="4" rtl="0">
              <a:spcBef>
                <a:spcPts val="800"/>
              </a:spcBef>
              <a:spcAft>
                <a:spcPts val="0"/>
              </a:spcAft>
              <a:buSzPts val="3000"/>
              <a:buNone/>
              <a:defRPr sz="4000"/>
            </a:lvl5pPr>
            <a:lvl6pPr lvl="5" rtl="0">
              <a:spcBef>
                <a:spcPts val="800"/>
              </a:spcBef>
              <a:spcAft>
                <a:spcPts val="0"/>
              </a:spcAft>
              <a:buSzPts val="3000"/>
              <a:buNone/>
              <a:defRPr sz="4000"/>
            </a:lvl6pPr>
            <a:lvl7pPr lvl="6" rtl="0">
              <a:spcBef>
                <a:spcPts val="800"/>
              </a:spcBef>
              <a:spcAft>
                <a:spcPts val="0"/>
              </a:spcAft>
              <a:buSzPts val="3000"/>
              <a:buNone/>
              <a:defRPr sz="4000"/>
            </a:lvl7pPr>
            <a:lvl8pPr lvl="7" rtl="0">
              <a:spcBef>
                <a:spcPts val="800"/>
              </a:spcBef>
              <a:spcAft>
                <a:spcPts val="0"/>
              </a:spcAft>
              <a:buSzPts val="3000"/>
              <a:buNone/>
              <a:defRPr sz="4000"/>
            </a:lvl8pPr>
            <a:lvl9pPr lvl="8" rtl="0">
              <a:spcBef>
                <a:spcPts val="800"/>
              </a:spcBef>
              <a:spcAft>
                <a:spcPts val="800"/>
              </a:spcAft>
              <a:buSzPts val="3000"/>
              <a:buNone/>
              <a:defRPr sz="4000"/>
            </a:lvl9pPr>
          </a:lstStyle>
          <a:p>
            <a:endParaRPr/>
          </a:p>
        </p:txBody>
      </p:sp>
    </p:spTree>
    <p:extLst>
      <p:ext uri="{BB962C8B-B14F-4D97-AF65-F5344CB8AC3E}">
        <p14:creationId xmlns:p14="http://schemas.microsoft.com/office/powerpoint/2010/main" val="286443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reserve="1">
  <p:cSld name="Quote">
    <p:bg>
      <p:bgPr>
        <a:gradFill>
          <a:gsLst>
            <a:gs pos="0">
              <a:schemeClr val="dk1"/>
            </a:gs>
            <a:gs pos="100000">
              <a:schemeClr val="accent2"/>
            </a:gs>
          </a:gsLst>
          <a:path path="circle">
            <a:fillToRect l="100000" t="100000"/>
          </a:path>
          <a:tileRect r="-100000" b="-100000"/>
        </a:gradFill>
        <a:effectLst/>
      </p:bgPr>
    </p:bg>
    <p:spTree>
      <p:nvGrpSpPr>
        <p:cNvPr id="1" name="Shape 22"/>
        <p:cNvGrpSpPr/>
        <p:nvPr/>
      </p:nvGrpSpPr>
      <p:grpSpPr>
        <a:xfrm>
          <a:off x="0" y="0"/>
          <a:ext cx="0" cy="0"/>
          <a:chOff x="0" y="0"/>
          <a:chExt cx="0" cy="0"/>
        </a:xfrm>
      </p:grpSpPr>
      <p:grpSp>
        <p:nvGrpSpPr>
          <p:cNvPr id="23" name="Google Shape;23;p4"/>
          <p:cNvGrpSpPr/>
          <p:nvPr/>
        </p:nvGrpSpPr>
        <p:grpSpPr>
          <a:xfrm>
            <a:off x="4104804" y="0"/>
            <a:ext cx="8087185" cy="6858189"/>
            <a:chOff x="2052402" y="0"/>
            <a:chExt cx="6065389" cy="5143642"/>
          </a:xfrm>
        </p:grpSpPr>
        <p:sp>
          <p:nvSpPr>
            <p:cNvPr id="24" name="Google Shape;24;p4"/>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4"/>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4"/>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7" name="Google Shape;27;p4"/>
          <p:cNvSpPr txBox="1">
            <a:spLocks noGrp="1"/>
          </p:cNvSpPr>
          <p:nvPr>
            <p:ph type="body" idx="1"/>
          </p:nvPr>
        </p:nvSpPr>
        <p:spPr>
          <a:xfrm>
            <a:off x="1080600" y="2124667"/>
            <a:ext cx="7711600" cy="36492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800"/>
              </a:spcBef>
              <a:spcAft>
                <a:spcPts val="0"/>
              </a:spcAft>
              <a:buClr>
                <a:schemeClr val="lt1"/>
              </a:buClr>
              <a:buSzPts val="3200"/>
              <a:buChar char="○"/>
              <a:defRPr sz="4267">
                <a:solidFill>
                  <a:schemeClr val="lt1"/>
                </a:solidFill>
              </a:defRPr>
            </a:lvl2pPr>
            <a:lvl3pPr marL="1828754" lvl="2" indent="-575719" rtl="0">
              <a:spcBef>
                <a:spcPts val="800"/>
              </a:spcBef>
              <a:spcAft>
                <a:spcPts val="0"/>
              </a:spcAft>
              <a:buClr>
                <a:schemeClr val="lt1"/>
              </a:buClr>
              <a:buSzPts val="3200"/>
              <a:buChar char="■"/>
              <a:defRPr sz="4267">
                <a:solidFill>
                  <a:schemeClr val="lt1"/>
                </a:solidFill>
              </a:defRPr>
            </a:lvl3pPr>
            <a:lvl4pPr marL="2438339" lvl="3" indent="-575719" rtl="0">
              <a:spcBef>
                <a:spcPts val="800"/>
              </a:spcBef>
              <a:spcAft>
                <a:spcPts val="0"/>
              </a:spcAft>
              <a:buClr>
                <a:schemeClr val="lt1"/>
              </a:buClr>
              <a:buSzPts val="3200"/>
              <a:buChar char="●"/>
              <a:defRPr sz="4267">
                <a:solidFill>
                  <a:schemeClr val="lt1"/>
                </a:solidFill>
              </a:defRPr>
            </a:lvl4pPr>
            <a:lvl5pPr marL="3047924" lvl="4" indent="-575719" rtl="0">
              <a:spcBef>
                <a:spcPts val="800"/>
              </a:spcBef>
              <a:spcAft>
                <a:spcPts val="0"/>
              </a:spcAft>
              <a:buClr>
                <a:schemeClr val="lt1"/>
              </a:buClr>
              <a:buSzPts val="3200"/>
              <a:buChar char="○"/>
              <a:defRPr sz="4267">
                <a:solidFill>
                  <a:schemeClr val="lt1"/>
                </a:solidFill>
              </a:defRPr>
            </a:lvl5pPr>
            <a:lvl6pPr marL="3657509" lvl="5" indent="-575719" rtl="0">
              <a:spcBef>
                <a:spcPts val="800"/>
              </a:spcBef>
              <a:spcAft>
                <a:spcPts val="0"/>
              </a:spcAft>
              <a:buClr>
                <a:schemeClr val="lt1"/>
              </a:buClr>
              <a:buSzPts val="3200"/>
              <a:buChar char="■"/>
              <a:defRPr sz="4267">
                <a:solidFill>
                  <a:schemeClr val="lt1"/>
                </a:solidFill>
              </a:defRPr>
            </a:lvl6pPr>
            <a:lvl7pPr marL="4267093" lvl="6" indent="-575719" rtl="0">
              <a:spcBef>
                <a:spcPts val="800"/>
              </a:spcBef>
              <a:spcAft>
                <a:spcPts val="0"/>
              </a:spcAft>
              <a:buClr>
                <a:schemeClr val="lt1"/>
              </a:buClr>
              <a:buSzPts val="3200"/>
              <a:buChar char="●"/>
              <a:defRPr sz="4267">
                <a:solidFill>
                  <a:schemeClr val="lt1"/>
                </a:solidFill>
              </a:defRPr>
            </a:lvl7pPr>
            <a:lvl8pPr marL="4876678" lvl="7" indent="-575719" rtl="0">
              <a:spcBef>
                <a:spcPts val="800"/>
              </a:spcBef>
              <a:spcAft>
                <a:spcPts val="0"/>
              </a:spcAft>
              <a:buClr>
                <a:schemeClr val="lt1"/>
              </a:buClr>
              <a:buSzPts val="3200"/>
              <a:buChar char="○"/>
              <a:defRPr sz="4267">
                <a:solidFill>
                  <a:schemeClr val="lt1"/>
                </a:solidFill>
              </a:defRPr>
            </a:lvl8pPr>
            <a:lvl9pPr marL="5486263" lvl="8" indent="-575719" rtl="0">
              <a:spcBef>
                <a:spcPts val="800"/>
              </a:spcBef>
              <a:spcAft>
                <a:spcPts val="800"/>
              </a:spcAft>
              <a:buClr>
                <a:schemeClr val="lt1"/>
              </a:buClr>
              <a:buSzPts val="3200"/>
              <a:buChar char="■"/>
              <a:defRPr sz="4267">
                <a:solidFill>
                  <a:schemeClr val="lt1"/>
                </a:solidFill>
              </a:defRPr>
            </a:lvl9pPr>
          </a:lstStyle>
          <a:p>
            <a:endParaRPr/>
          </a:p>
        </p:txBody>
      </p:sp>
      <p:sp>
        <p:nvSpPr>
          <p:cNvPr id="28" name="Google Shape;28;p4"/>
          <p:cNvSpPr txBox="1"/>
          <p:nvPr/>
        </p:nvSpPr>
        <p:spPr>
          <a:xfrm>
            <a:off x="1080600" y="893692"/>
            <a:ext cx="26096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800" b="1">
                <a:solidFill>
                  <a:schemeClr val="lt1"/>
                </a:solidFill>
                <a:latin typeface="Montserrat"/>
                <a:ea typeface="Montserrat"/>
                <a:cs typeface="Montserrat"/>
                <a:sym typeface="Montserrat"/>
              </a:rPr>
              <a:t>“</a:t>
            </a:r>
            <a:endParaRPr sz="12800" b="1">
              <a:solidFill>
                <a:schemeClr val="lt1"/>
              </a:solidFill>
              <a:latin typeface="Montserrat"/>
              <a:ea typeface="Montserrat"/>
              <a:cs typeface="Montserrat"/>
              <a:sym typeface="Montserrat"/>
            </a:endParaRPr>
          </a:p>
        </p:txBody>
      </p:sp>
      <p:sp>
        <p:nvSpPr>
          <p:cNvPr id="29" name="Google Shape;29;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23789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30"/>
        <p:cNvGrpSpPr/>
        <p:nvPr/>
      </p:nvGrpSpPr>
      <p:grpSpPr>
        <a:xfrm>
          <a:off x="0" y="0"/>
          <a:ext cx="0" cy="0"/>
          <a:chOff x="0" y="0"/>
          <a:chExt cx="0" cy="0"/>
        </a:xfrm>
      </p:grpSpPr>
      <p:grpSp>
        <p:nvGrpSpPr>
          <p:cNvPr id="31" name="Google Shape;31;p5"/>
          <p:cNvGrpSpPr/>
          <p:nvPr/>
        </p:nvGrpSpPr>
        <p:grpSpPr>
          <a:xfrm>
            <a:off x="6673398" y="0"/>
            <a:ext cx="5518613" cy="6858189"/>
            <a:chOff x="5005048" y="0"/>
            <a:chExt cx="4138960" cy="5143642"/>
          </a:xfrm>
        </p:grpSpPr>
        <p:sp>
          <p:nvSpPr>
            <p:cNvPr id="32" name="Google Shape;32;p5"/>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5"/>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5"/>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5" name="Google Shape;35;p5"/>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1140400" y="1906863"/>
            <a:ext cx="99112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800"/>
              </a:spcBef>
              <a:spcAft>
                <a:spcPts val="0"/>
              </a:spcAft>
              <a:buSzPts val="2400"/>
              <a:buChar char="○"/>
              <a:defRPr/>
            </a:lvl2pPr>
            <a:lvl3pPr marL="1828754" lvl="2" indent="-507987" rtl="0">
              <a:spcBef>
                <a:spcPts val="800"/>
              </a:spcBef>
              <a:spcAft>
                <a:spcPts val="0"/>
              </a:spcAft>
              <a:buSzPts val="2400"/>
              <a:buChar char="■"/>
              <a:defRPr/>
            </a:lvl3pPr>
            <a:lvl4pPr marL="2438339" lvl="3" indent="-507987" rtl="0">
              <a:spcBef>
                <a:spcPts val="800"/>
              </a:spcBef>
              <a:spcAft>
                <a:spcPts val="0"/>
              </a:spcAft>
              <a:buSzPts val="2400"/>
              <a:buChar char="●"/>
              <a:defRPr/>
            </a:lvl4pPr>
            <a:lvl5pPr marL="3047924" lvl="4" indent="-507987" rtl="0">
              <a:spcBef>
                <a:spcPts val="800"/>
              </a:spcBef>
              <a:spcAft>
                <a:spcPts val="0"/>
              </a:spcAft>
              <a:buSzPts val="2400"/>
              <a:buChar char="○"/>
              <a:defRPr/>
            </a:lvl5pPr>
            <a:lvl6pPr marL="3657509" lvl="5" indent="-507987" rtl="0">
              <a:spcBef>
                <a:spcPts val="800"/>
              </a:spcBef>
              <a:spcAft>
                <a:spcPts val="0"/>
              </a:spcAft>
              <a:buSzPts val="2400"/>
              <a:buChar char="■"/>
              <a:defRPr/>
            </a:lvl6pPr>
            <a:lvl7pPr marL="4267093" lvl="6" indent="-507987" rtl="0">
              <a:spcBef>
                <a:spcPts val="800"/>
              </a:spcBef>
              <a:spcAft>
                <a:spcPts val="0"/>
              </a:spcAft>
              <a:buSzPts val="2400"/>
              <a:buChar char="●"/>
              <a:defRPr/>
            </a:lvl7pPr>
            <a:lvl8pPr marL="4876678" lvl="7" indent="-507987" rtl="0">
              <a:spcBef>
                <a:spcPts val="800"/>
              </a:spcBef>
              <a:spcAft>
                <a:spcPts val="0"/>
              </a:spcAft>
              <a:buSzPts val="2400"/>
              <a:buChar char="○"/>
              <a:defRPr/>
            </a:lvl8pPr>
            <a:lvl9pPr marL="5486263" lvl="8" indent="-507987" rtl="0">
              <a:spcBef>
                <a:spcPts val="800"/>
              </a:spcBef>
              <a:spcAft>
                <a:spcPts val="800"/>
              </a:spcAft>
              <a:buSzPts val="2400"/>
              <a:buChar char="■"/>
              <a:defRPr/>
            </a:lvl9pPr>
          </a:lstStyle>
          <a:p>
            <a:endParaRPr/>
          </a:p>
        </p:txBody>
      </p:sp>
      <p:sp>
        <p:nvSpPr>
          <p:cNvPr id="37" name="Google Shape;37;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4616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38"/>
        <p:cNvGrpSpPr/>
        <p:nvPr/>
      </p:nvGrpSpPr>
      <p:grpSpPr>
        <a:xfrm>
          <a:off x="0" y="0"/>
          <a:ext cx="0" cy="0"/>
          <a:chOff x="0" y="0"/>
          <a:chExt cx="0" cy="0"/>
        </a:xfrm>
      </p:grpSpPr>
      <p:grpSp>
        <p:nvGrpSpPr>
          <p:cNvPr id="39" name="Google Shape;39;p6"/>
          <p:cNvGrpSpPr/>
          <p:nvPr/>
        </p:nvGrpSpPr>
        <p:grpSpPr>
          <a:xfrm>
            <a:off x="6673398" y="0"/>
            <a:ext cx="5518613" cy="6858189"/>
            <a:chOff x="5005048" y="0"/>
            <a:chExt cx="4138960" cy="5143642"/>
          </a:xfrm>
        </p:grpSpPr>
        <p:sp>
          <p:nvSpPr>
            <p:cNvPr id="40" name="Google Shape;40;p6"/>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6"/>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6"/>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 name="Google Shape;43;p6"/>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1140400" y="1906867"/>
            <a:ext cx="4630800" cy="442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45" name="Google Shape;45;p6"/>
          <p:cNvSpPr txBox="1">
            <a:spLocks noGrp="1"/>
          </p:cNvSpPr>
          <p:nvPr>
            <p:ph type="body" idx="2"/>
          </p:nvPr>
        </p:nvSpPr>
        <p:spPr>
          <a:xfrm>
            <a:off x="6420807" y="1906867"/>
            <a:ext cx="4630800" cy="442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46" name="Google Shape;46;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388862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47"/>
        <p:cNvGrpSpPr/>
        <p:nvPr/>
      </p:nvGrpSpPr>
      <p:grpSpPr>
        <a:xfrm>
          <a:off x="0" y="0"/>
          <a:ext cx="0" cy="0"/>
          <a:chOff x="0" y="0"/>
          <a:chExt cx="0" cy="0"/>
        </a:xfrm>
      </p:grpSpPr>
      <p:grpSp>
        <p:nvGrpSpPr>
          <p:cNvPr id="48" name="Google Shape;48;p7"/>
          <p:cNvGrpSpPr/>
          <p:nvPr/>
        </p:nvGrpSpPr>
        <p:grpSpPr>
          <a:xfrm>
            <a:off x="6673398" y="0"/>
            <a:ext cx="5518613" cy="6858189"/>
            <a:chOff x="5005048" y="0"/>
            <a:chExt cx="4138960" cy="5143642"/>
          </a:xfrm>
        </p:grpSpPr>
        <p:sp>
          <p:nvSpPr>
            <p:cNvPr id="49" name="Google Shape;49;p7"/>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7"/>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7"/>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2" name="Google Shape;52;p7"/>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1140400"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4" name="Google Shape;54;p7"/>
          <p:cNvSpPr txBox="1">
            <a:spLocks noGrp="1"/>
          </p:cNvSpPr>
          <p:nvPr>
            <p:ph type="body" idx="2"/>
          </p:nvPr>
        </p:nvSpPr>
        <p:spPr>
          <a:xfrm>
            <a:off x="4552281"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5" name="Google Shape;55;p7"/>
          <p:cNvSpPr txBox="1">
            <a:spLocks noGrp="1"/>
          </p:cNvSpPr>
          <p:nvPr>
            <p:ph type="body" idx="3"/>
          </p:nvPr>
        </p:nvSpPr>
        <p:spPr>
          <a:xfrm>
            <a:off x="7964163"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6" name="Google Shape;56;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73124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7"/>
        <p:cNvGrpSpPr/>
        <p:nvPr/>
      </p:nvGrpSpPr>
      <p:grpSpPr>
        <a:xfrm>
          <a:off x="0" y="0"/>
          <a:ext cx="0" cy="0"/>
          <a:chOff x="0" y="0"/>
          <a:chExt cx="0" cy="0"/>
        </a:xfrm>
      </p:grpSpPr>
      <p:grpSp>
        <p:nvGrpSpPr>
          <p:cNvPr id="58" name="Google Shape;58;p8"/>
          <p:cNvGrpSpPr/>
          <p:nvPr/>
        </p:nvGrpSpPr>
        <p:grpSpPr>
          <a:xfrm>
            <a:off x="6673398" y="0"/>
            <a:ext cx="5518613" cy="6858189"/>
            <a:chOff x="5005048" y="0"/>
            <a:chExt cx="4138960" cy="5143642"/>
          </a:xfrm>
        </p:grpSpPr>
        <p:sp>
          <p:nvSpPr>
            <p:cNvPr id="59" name="Google Shape;59;p8"/>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8"/>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8"/>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2" name="Google Shape;62;p8"/>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 name="Google Shape;63;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358582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4"/>
        <p:cNvGrpSpPr/>
        <p:nvPr/>
      </p:nvGrpSpPr>
      <p:grpSpPr>
        <a:xfrm>
          <a:off x="0" y="0"/>
          <a:ext cx="0" cy="0"/>
          <a:chOff x="0" y="0"/>
          <a:chExt cx="0" cy="0"/>
        </a:xfrm>
      </p:grpSpPr>
      <p:grpSp>
        <p:nvGrpSpPr>
          <p:cNvPr id="65" name="Google Shape;65;p9"/>
          <p:cNvGrpSpPr/>
          <p:nvPr/>
        </p:nvGrpSpPr>
        <p:grpSpPr>
          <a:xfrm>
            <a:off x="6673398" y="0"/>
            <a:ext cx="5518613" cy="6858189"/>
            <a:chOff x="5005048" y="0"/>
            <a:chExt cx="4138960" cy="5143642"/>
          </a:xfrm>
        </p:grpSpPr>
        <p:sp>
          <p:nvSpPr>
            <p:cNvPr id="66" name="Google Shape;66;p9"/>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9"/>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9"/>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9" name="Google Shape;69;p9"/>
          <p:cNvSpPr txBox="1">
            <a:spLocks noGrp="1"/>
          </p:cNvSpPr>
          <p:nvPr>
            <p:ph type="body" idx="1"/>
          </p:nvPr>
        </p:nvSpPr>
        <p:spPr>
          <a:xfrm>
            <a:off x="1140400" y="5875067"/>
            <a:ext cx="9911200" cy="400000"/>
          </a:xfrm>
          <a:prstGeom prst="rect">
            <a:avLst/>
          </a:prstGeom>
        </p:spPr>
        <p:txBody>
          <a:bodyPr spcFirstLastPara="1" wrap="square" lIns="0" tIns="0" rIns="0" bIns="0" anchor="t" anchorCtr="0">
            <a:noAutofit/>
          </a:bodyPr>
          <a:lstStyle>
            <a:lvl1pPr marL="609585" lvl="0" indent="-304792" rtl="0">
              <a:spcBef>
                <a:spcPts val="0"/>
              </a:spcBef>
              <a:spcAft>
                <a:spcPts val="800"/>
              </a:spcAft>
              <a:buClr>
                <a:schemeClr val="accent2"/>
              </a:buClr>
              <a:buSzPts val="1800"/>
              <a:buNone/>
              <a:defRPr sz="2400">
                <a:solidFill>
                  <a:schemeClr val="accent2"/>
                </a:solidFill>
              </a:defRPr>
            </a:lvl1pPr>
          </a:lstStyle>
          <a:p>
            <a:endParaRPr/>
          </a:p>
        </p:txBody>
      </p:sp>
      <p:sp>
        <p:nvSpPr>
          <p:cNvPr id="70" name="Google Shape;70;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95133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71"/>
        <p:cNvGrpSpPr/>
        <p:nvPr/>
      </p:nvGrpSpPr>
      <p:grpSpPr>
        <a:xfrm>
          <a:off x="0" y="0"/>
          <a:ext cx="0" cy="0"/>
          <a:chOff x="0" y="0"/>
          <a:chExt cx="0" cy="0"/>
        </a:xfrm>
      </p:grpSpPr>
      <p:grpSp>
        <p:nvGrpSpPr>
          <p:cNvPr id="72" name="Google Shape;72;p10"/>
          <p:cNvGrpSpPr/>
          <p:nvPr/>
        </p:nvGrpSpPr>
        <p:grpSpPr>
          <a:xfrm>
            <a:off x="4104804" y="0"/>
            <a:ext cx="8087185" cy="6858189"/>
            <a:chOff x="2052402" y="0"/>
            <a:chExt cx="6065389" cy="5143642"/>
          </a:xfrm>
        </p:grpSpPr>
        <p:sp>
          <p:nvSpPr>
            <p:cNvPr id="73" name="Google Shape;73;p10"/>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10"/>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10"/>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6" name="Google Shape;76;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72052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0400" y="1114667"/>
            <a:ext cx="99112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1pPr>
            <a:lvl2pPr lvl="1"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2pPr>
            <a:lvl3pPr lvl="2"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3pPr>
            <a:lvl4pPr lvl="3"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4pPr>
            <a:lvl5pPr lvl="4"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5pPr>
            <a:lvl6pPr lvl="5"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6pPr>
            <a:lvl7pPr lvl="6"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7pPr>
            <a:lvl8pPr lvl="7"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8pPr>
            <a:lvl9pPr lvl="8"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140400" y="1906863"/>
            <a:ext cx="9911200" cy="4045200"/>
          </a:xfrm>
          <a:prstGeom prst="rect">
            <a:avLst/>
          </a:prstGeom>
          <a:noFill/>
          <a:ln>
            <a:noFill/>
          </a:ln>
        </p:spPr>
        <p:txBody>
          <a:bodyPr spcFirstLastPara="1" wrap="square" lIns="0" tIns="0" rIns="0" bIns="0" anchor="t" anchorCtr="0">
            <a:noAutofit/>
          </a:bodyPr>
          <a:lstStyle>
            <a:lvl1pPr marL="457200" lvl="0" indent="-381000" rtl="0">
              <a:spcBef>
                <a:spcPts val="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1pPr>
            <a:lvl2pPr marL="914400" lvl="1" indent="-381000" rtl="0">
              <a:spcBef>
                <a:spcPts val="60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2pPr>
            <a:lvl3pPr marL="1371600" lvl="2"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3pPr>
            <a:lvl4pPr marL="1828800" lvl="3"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4pPr>
            <a:lvl5pPr marL="2286000" lvl="4"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5pPr>
            <a:lvl6pPr marL="2743200" lvl="5"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6pPr>
            <a:lvl7pPr marL="3200400" lvl="6"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7pPr>
            <a:lvl8pPr marL="3657600" lvl="7"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8pPr>
            <a:lvl9pPr marL="4114800" lvl="8" indent="-381000" rtl="0">
              <a:spcBef>
                <a:spcPts val="600"/>
              </a:spcBef>
              <a:spcAft>
                <a:spcPts val="60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b="1">
                <a:solidFill>
                  <a:schemeClr val="dk2"/>
                </a:solidFill>
                <a:latin typeface="Montserrat"/>
                <a:ea typeface="Montserrat"/>
                <a:cs typeface="Montserrat"/>
                <a:sym typeface="Montserrat"/>
              </a:defRPr>
            </a:lvl1pPr>
            <a:lvl2pPr lvl="1" algn="r" rtl="0">
              <a:buNone/>
              <a:defRPr sz="1733" b="1">
                <a:solidFill>
                  <a:schemeClr val="dk2"/>
                </a:solidFill>
                <a:latin typeface="Montserrat"/>
                <a:ea typeface="Montserrat"/>
                <a:cs typeface="Montserrat"/>
                <a:sym typeface="Montserrat"/>
              </a:defRPr>
            </a:lvl2pPr>
            <a:lvl3pPr lvl="2" algn="r" rtl="0">
              <a:buNone/>
              <a:defRPr sz="1733" b="1">
                <a:solidFill>
                  <a:schemeClr val="dk2"/>
                </a:solidFill>
                <a:latin typeface="Montserrat"/>
                <a:ea typeface="Montserrat"/>
                <a:cs typeface="Montserrat"/>
                <a:sym typeface="Montserrat"/>
              </a:defRPr>
            </a:lvl3pPr>
            <a:lvl4pPr lvl="3" algn="r" rtl="0">
              <a:buNone/>
              <a:defRPr sz="1733" b="1">
                <a:solidFill>
                  <a:schemeClr val="dk2"/>
                </a:solidFill>
                <a:latin typeface="Montserrat"/>
                <a:ea typeface="Montserrat"/>
                <a:cs typeface="Montserrat"/>
                <a:sym typeface="Montserrat"/>
              </a:defRPr>
            </a:lvl4pPr>
            <a:lvl5pPr lvl="4" algn="r" rtl="0">
              <a:buNone/>
              <a:defRPr sz="1733" b="1">
                <a:solidFill>
                  <a:schemeClr val="dk2"/>
                </a:solidFill>
                <a:latin typeface="Montserrat"/>
                <a:ea typeface="Montserrat"/>
                <a:cs typeface="Montserrat"/>
                <a:sym typeface="Montserrat"/>
              </a:defRPr>
            </a:lvl5pPr>
            <a:lvl6pPr lvl="5" algn="r" rtl="0">
              <a:buNone/>
              <a:defRPr sz="1733" b="1">
                <a:solidFill>
                  <a:schemeClr val="dk2"/>
                </a:solidFill>
                <a:latin typeface="Montserrat"/>
                <a:ea typeface="Montserrat"/>
                <a:cs typeface="Montserrat"/>
                <a:sym typeface="Montserrat"/>
              </a:defRPr>
            </a:lvl6pPr>
            <a:lvl7pPr lvl="6" algn="r" rtl="0">
              <a:buNone/>
              <a:defRPr sz="1733" b="1">
                <a:solidFill>
                  <a:schemeClr val="dk2"/>
                </a:solidFill>
                <a:latin typeface="Montserrat"/>
                <a:ea typeface="Montserrat"/>
                <a:cs typeface="Montserrat"/>
                <a:sym typeface="Montserrat"/>
              </a:defRPr>
            </a:lvl7pPr>
            <a:lvl8pPr lvl="7" algn="r" rtl="0">
              <a:buNone/>
              <a:defRPr sz="1733" b="1">
                <a:solidFill>
                  <a:schemeClr val="dk2"/>
                </a:solidFill>
                <a:latin typeface="Montserrat"/>
                <a:ea typeface="Montserrat"/>
                <a:cs typeface="Montserrat"/>
                <a:sym typeface="Montserrat"/>
              </a:defRPr>
            </a:lvl8pPr>
            <a:lvl9pPr lvl="8" algn="r" rtl="0">
              <a:buNone/>
              <a:defRPr sz="1733" b="1">
                <a:solidFill>
                  <a:schemeClr val="dk2"/>
                </a:solidFill>
                <a:latin typeface="Montserrat"/>
                <a:ea typeface="Montserrat"/>
                <a:cs typeface="Montserrat"/>
                <a:sym typeface="Montserrat"/>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9563013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gif"/><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50.png"/><Relationship Id="rId7"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4.png"/><Relationship Id="rId7"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15.png"/><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50.png"/><Relationship Id="rId7"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0.png"/><Relationship Id="rId7"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0.png"/><Relationship Id="rId11" Type="http://schemas.microsoft.com/office/2017/06/relationships/model3d" Target="../media/model3d1.glb"/><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66.png"/><Relationship Id="rId12" Type="http://schemas.microsoft.com/office/2017/06/relationships/model3d" Target="../media/model3d1.glb"/><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1.png"/><Relationship Id="rId10" Type="http://schemas.openxmlformats.org/officeDocument/2006/relationships/image" Target="../media/image69.png"/><Relationship Id="rId4" Type="http://schemas.openxmlformats.org/officeDocument/2006/relationships/image" Target="../media/image56.pn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66.png"/><Relationship Id="rId12" Type="http://schemas.microsoft.com/office/2017/06/relationships/model3d" Target="../media/model3d1.glb"/><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4.png"/><Relationship Id="rId5" Type="http://schemas.openxmlformats.org/officeDocument/2006/relationships/image" Target="../media/image61.png"/><Relationship Id="rId10" Type="http://schemas.openxmlformats.org/officeDocument/2006/relationships/image" Target="../media/image73.png"/><Relationship Id="rId4" Type="http://schemas.openxmlformats.org/officeDocument/2006/relationships/image" Target="../media/image56.png"/><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66.png"/><Relationship Id="rId12" Type="http://schemas.microsoft.com/office/2017/06/relationships/model3d" Target="../media/model3d1.glb"/><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8.png"/><Relationship Id="rId5" Type="http://schemas.openxmlformats.org/officeDocument/2006/relationships/image" Target="../media/image61.png"/><Relationship Id="rId10" Type="http://schemas.openxmlformats.org/officeDocument/2006/relationships/image" Target="../media/image77.png"/><Relationship Id="rId4" Type="http://schemas.openxmlformats.org/officeDocument/2006/relationships/image" Target="../media/image56.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130.png"/><Relationship Id="rId7" Type="http://schemas.openxmlformats.org/officeDocument/2006/relationships/image" Target="../media/image12.png"/><Relationship Id="rId12"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10.png"/><Relationship Id="rId11" Type="http://schemas.microsoft.com/office/2017/06/relationships/model3d" Target="../media/model3d1.glb"/><Relationship Id="rId5" Type="http://schemas.openxmlformats.org/officeDocument/2006/relationships/image" Target="../media/image150.png"/><Relationship Id="rId10" Type="http://schemas.openxmlformats.org/officeDocument/2006/relationships/image" Target="../media/image670.png"/><Relationship Id="rId4" Type="http://schemas.openxmlformats.org/officeDocument/2006/relationships/image" Target="../media/image140.png"/><Relationship Id="rId9" Type="http://schemas.openxmlformats.org/officeDocument/2006/relationships/image" Target="../media/image660.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790.png"/><Relationship Id="rId12" Type="http://schemas.microsoft.com/office/2017/06/relationships/model3d" Target="../media/model3d1.glb"/><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83.png"/><Relationship Id="rId5" Type="http://schemas.openxmlformats.org/officeDocument/2006/relationships/image" Target="../media/image61.png"/><Relationship Id="rId10" Type="http://schemas.openxmlformats.org/officeDocument/2006/relationships/image" Target="../media/image82.png"/><Relationship Id="rId4" Type="http://schemas.openxmlformats.org/officeDocument/2006/relationships/image" Target="../media/image56.png"/><Relationship Id="rId9" Type="http://schemas.openxmlformats.org/officeDocument/2006/relationships/image" Target="../media/image81.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6.png"/><Relationship Id="rId3" Type="http://schemas.openxmlformats.org/officeDocument/2006/relationships/image" Target="../media/image55.png"/><Relationship Id="rId7" Type="http://schemas.openxmlformats.org/officeDocument/2006/relationships/image" Target="../media/image790.png"/><Relationship Id="rId12" Type="http://schemas.openxmlformats.org/officeDocument/2006/relationships/image" Target="../media/image85.png"/><Relationship Id="rId2" Type="http://schemas.openxmlformats.org/officeDocument/2006/relationships/notesSlide" Target="../notesSlides/notesSlide48.xml"/><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84.png"/><Relationship Id="rId5" Type="http://schemas.openxmlformats.org/officeDocument/2006/relationships/image" Target="../media/image61.png"/><Relationship Id="rId15" Type="http://schemas.microsoft.com/office/2017/06/relationships/model3d" Target="../media/model3d1.glb"/><Relationship Id="rId10" Type="http://schemas.openxmlformats.org/officeDocument/2006/relationships/image" Target="../media/image82.png"/><Relationship Id="rId4" Type="http://schemas.openxmlformats.org/officeDocument/2006/relationships/image" Target="../media/image56.png"/><Relationship Id="rId9" Type="http://schemas.openxmlformats.org/officeDocument/2006/relationships/image" Target="../media/image81.png"/><Relationship Id="rId14" Type="http://schemas.openxmlformats.org/officeDocument/2006/relationships/image" Target="../media/image87.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6.png"/><Relationship Id="rId18" Type="http://schemas.openxmlformats.org/officeDocument/2006/relationships/image" Target="../media/image93.png"/><Relationship Id="rId3" Type="http://schemas.openxmlformats.org/officeDocument/2006/relationships/image" Target="../media/image55.png"/><Relationship Id="rId21" Type="http://schemas.openxmlformats.org/officeDocument/2006/relationships/image" Target="../media/image13.png"/><Relationship Id="rId7" Type="http://schemas.openxmlformats.org/officeDocument/2006/relationships/image" Target="../media/image790.png"/><Relationship Id="rId12" Type="http://schemas.openxmlformats.org/officeDocument/2006/relationships/image" Target="../media/image88.png"/><Relationship Id="rId17" Type="http://schemas.openxmlformats.org/officeDocument/2006/relationships/image" Target="../media/image92.png"/><Relationship Id="rId2" Type="http://schemas.openxmlformats.org/officeDocument/2006/relationships/notesSlide" Target="../notesSlides/notesSlide49.xml"/><Relationship Id="rId16" Type="http://schemas.openxmlformats.org/officeDocument/2006/relationships/image" Target="../media/image91.png"/><Relationship Id="rId20" Type="http://schemas.microsoft.com/office/2017/06/relationships/model3d" Target="../media/model3d1.glb"/><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84.png"/><Relationship Id="rId5" Type="http://schemas.openxmlformats.org/officeDocument/2006/relationships/image" Target="../media/image61.png"/><Relationship Id="rId15" Type="http://schemas.openxmlformats.org/officeDocument/2006/relationships/image" Target="../media/image90.png"/><Relationship Id="rId10" Type="http://schemas.openxmlformats.org/officeDocument/2006/relationships/image" Target="../media/image82.png"/><Relationship Id="rId19" Type="http://schemas.openxmlformats.org/officeDocument/2006/relationships/image" Target="../media/image94.png"/><Relationship Id="rId4" Type="http://schemas.openxmlformats.org/officeDocument/2006/relationships/image" Target="../media/image56.png"/><Relationship Id="rId9" Type="http://schemas.openxmlformats.org/officeDocument/2006/relationships/image" Target="../media/image81.png"/><Relationship Id="rId1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1.png"/><Relationship Id="rId18" Type="http://schemas.openxmlformats.org/officeDocument/2006/relationships/image" Target="../media/image100.png"/><Relationship Id="rId3" Type="http://schemas.openxmlformats.org/officeDocument/2006/relationships/image" Target="../media/image55.png"/><Relationship Id="rId21" Type="http://schemas.openxmlformats.org/officeDocument/2006/relationships/image" Target="../media/image13.png"/><Relationship Id="rId7" Type="http://schemas.openxmlformats.org/officeDocument/2006/relationships/image" Target="../media/image790.png"/><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notesSlide" Target="../notesSlides/notesSlide50.xml"/><Relationship Id="rId16" Type="http://schemas.openxmlformats.org/officeDocument/2006/relationships/image" Target="../media/image98.png"/><Relationship Id="rId20" Type="http://schemas.microsoft.com/office/2017/06/relationships/model3d" Target="../media/model3d1.glb"/><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84.png"/><Relationship Id="rId5" Type="http://schemas.openxmlformats.org/officeDocument/2006/relationships/image" Target="../media/image61.png"/><Relationship Id="rId15" Type="http://schemas.openxmlformats.org/officeDocument/2006/relationships/image" Target="../media/image97.png"/><Relationship Id="rId10" Type="http://schemas.openxmlformats.org/officeDocument/2006/relationships/image" Target="../media/image82.png"/><Relationship Id="rId19" Type="http://schemas.openxmlformats.org/officeDocument/2006/relationships/image" Target="../media/image101.png"/><Relationship Id="rId4" Type="http://schemas.openxmlformats.org/officeDocument/2006/relationships/image" Target="../media/image56.png"/><Relationship Id="rId9" Type="http://schemas.openxmlformats.org/officeDocument/2006/relationships/image" Target="../media/image81.png"/><Relationship Id="rId14" Type="http://schemas.openxmlformats.org/officeDocument/2006/relationships/image" Target="../media/image96.png"/></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1.png"/><Relationship Id="rId18" Type="http://schemas.openxmlformats.org/officeDocument/2006/relationships/image" Target="../media/image104.png"/><Relationship Id="rId3" Type="http://schemas.openxmlformats.org/officeDocument/2006/relationships/image" Target="../media/image55.png"/><Relationship Id="rId21" Type="http://schemas.openxmlformats.org/officeDocument/2006/relationships/image" Target="../media/image13.png"/><Relationship Id="rId7" Type="http://schemas.openxmlformats.org/officeDocument/2006/relationships/image" Target="../media/image790.png"/><Relationship Id="rId12" Type="http://schemas.openxmlformats.org/officeDocument/2006/relationships/image" Target="../media/image102.png"/><Relationship Id="rId17" Type="http://schemas.openxmlformats.org/officeDocument/2006/relationships/image" Target="../media/image103.png"/><Relationship Id="rId2" Type="http://schemas.openxmlformats.org/officeDocument/2006/relationships/notesSlide" Target="../notesSlides/notesSlide51.xml"/><Relationship Id="rId16" Type="http://schemas.openxmlformats.org/officeDocument/2006/relationships/image" Target="../media/image98.png"/><Relationship Id="rId20" Type="http://schemas.microsoft.com/office/2017/06/relationships/model3d" Target="../media/model3d1.glb"/><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84.png"/><Relationship Id="rId5" Type="http://schemas.openxmlformats.org/officeDocument/2006/relationships/image" Target="../media/image61.png"/><Relationship Id="rId15" Type="http://schemas.openxmlformats.org/officeDocument/2006/relationships/image" Target="../media/image97.png"/><Relationship Id="rId10" Type="http://schemas.openxmlformats.org/officeDocument/2006/relationships/image" Target="../media/image82.png"/><Relationship Id="rId19" Type="http://schemas.openxmlformats.org/officeDocument/2006/relationships/image" Target="../media/image105.png"/><Relationship Id="rId4" Type="http://schemas.openxmlformats.org/officeDocument/2006/relationships/image" Target="../media/image56.png"/><Relationship Id="rId9" Type="http://schemas.openxmlformats.org/officeDocument/2006/relationships/image" Target="../media/image81.png"/><Relationship Id="rId14" Type="http://schemas.openxmlformats.org/officeDocument/2006/relationships/image" Target="../media/image92.png"/></Relationships>
</file>

<file path=ppt/slides/_rels/slide52.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image" Target="../media/image13.png"/><Relationship Id="rId3" Type="http://schemas.openxmlformats.org/officeDocument/2006/relationships/image" Target="../media/image106.png"/><Relationship Id="rId7" Type="http://schemas.openxmlformats.org/officeDocument/2006/relationships/image" Target="../media/image65.png"/><Relationship Id="rId12" Type="http://schemas.microsoft.com/office/2017/06/relationships/model3d" Target="../media/model3d1.glb"/><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61.png"/><Relationship Id="rId11" Type="http://schemas.openxmlformats.org/officeDocument/2006/relationships/image" Target="../media/image82.png"/><Relationship Id="rId5" Type="http://schemas.openxmlformats.org/officeDocument/2006/relationships/image" Target="../media/image56.png"/><Relationship Id="rId10" Type="http://schemas.openxmlformats.org/officeDocument/2006/relationships/image" Target="../media/image81.png"/><Relationship Id="rId4" Type="http://schemas.openxmlformats.org/officeDocument/2006/relationships/image" Target="../media/image55.png"/><Relationship Id="rId9"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xml"/><Relationship Id="rId6" Type="http://schemas.openxmlformats.org/officeDocument/2006/relationships/image" Target="../media/image80.jpeg"/><Relationship Id="rId5" Type="http://schemas.openxmlformats.org/officeDocument/2006/relationships/image" Target="../media/image119.png"/><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1.png"/><Relationship Id="rId1" Type="http://schemas.openxmlformats.org/officeDocument/2006/relationships/slideLayout" Target="../slideLayouts/slideLayout1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agua, azul, computadora, baloncesto&#10;&#10;Descripción generada automáticamente">
            <a:extLst>
              <a:ext uri="{FF2B5EF4-FFF2-40B4-BE49-F238E27FC236}">
                <a16:creationId xmlns:a16="http://schemas.microsoft.com/office/drawing/2014/main" id="{C19AC4FA-B534-452D-A80B-596A117F2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 y="0"/>
            <a:ext cx="12190095" cy="6858000"/>
          </a:xfrm>
          <a:prstGeom prst="rect">
            <a:avLst/>
          </a:prstGeom>
        </p:spPr>
      </p:pic>
      <p:sp>
        <p:nvSpPr>
          <p:cNvPr id="2" name="Título 1">
            <a:extLst>
              <a:ext uri="{FF2B5EF4-FFF2-40B4-BE49-F238E27FC236}">
                <a16:creationId xmlns:a16="http://schemas.microsoft.com/office/drawing/2014/main" id="{19FE81E2-4037-40A9-ACB1-C1D4F0F8DF36}"/>
              </a:ext>
            </a:extLst>
          </p:cNvPr>
          <p:cNvSpPr>
            <a:spLocks noGrp="1"/>
          </p:cNvSpPr>
          <p:nvPr>
            <p:ph type="ctrTitle"/>
          </p:nvPr>
        </p:nvSpPr>
        <p:spPr>
          <a:xfrm>
            <a:off x="1523999" y="1444386"/>
            <a:ext cx="9144000" cy="4014680"/>
          </a:xfrm>
          <a:solidFill>
            <a:schemeClr val="bg2">
              <a:lumMod val="75000"/>
              <a:alpha val="52000"/>
            </a:schemeClr>
          </a:solidFill>
        </p:spPr>
        <p:txBody>
          <a:bodyPr anchor="ctr">
            <a:normAutofit/>
            <a:scene3d>
              <a:camera prst="orthographicFront"/>
              <a:lightRig rig="harsh" dir="t"/>
            </a:scene3d>
            <a:sp3d prstMaterial="matte">
              <a:contourClr>
                <a:schemeClr val="bg1">
                  <a:lumMod val="65000"/>
                </a:schemeClr>
              </a:contourClr>
            </a:sp3d>
          </a:bodyPr>
          <a:lstStyle/>
          <a:p>
            <a:r>
              <a:rPr lang="es-CL" sz="3600" b="1" dirty="0">
                <a:ln>
                  <a:solidFill>
                    <a:schemeClr val="tx1"/>
                  </a:solidFill>
                </a:ln>
              </a:rPr>
              <a:t>Módulo 3 – Cambios en las frecuencias génicas y genotípicas</a:t>
            </a:r>
            <a:br>
              <a:rPr lang="es-CL" sz="3200" b="1" dirty="0">
                <a:ln/>
              </a:rPr>
            </a:br>
            <a:br>
              <a:rPr lang="es-CL" sz="3600" b="1" dirty="0">
                <a:ln/>
                <a:solidFill>
                  <a:schemeClr val="accent3"/>
                </a:solidFill>
              </a:rPr>
            </a:br>
            <a:r>
              <a:rPr lang="es-CL" sz="4800" b="1" dirty="0">
                <a:ln w="10160">
                  <a:noFill/>
                  <a:prstDash val="solid"/>
                </a:ln>
                <a:solidFill>
                  <a:srgbClr val="FFFFFF"/>
                </a:solidFill>
                <a:effectLst>
                  <a:outerShdw blurRad="50800" dist="38100" dir="2700000" algn="tl" rotWithShape="0">
                    <a:prstClr val="black">
                      <a:alpha val="40000"/>
                    </a:prstClr>
                  </a:outerShdw>
                </a:effectLst>
              </a:rPr>
              <a:t>Poblaciones Pequeñas: Consanguinidad y Contribuciones Genéticas</a:t>
            </a:r>
            <a:endParaRPr lang="en-US" sz="5400" b="1" dirty="0">
              <a:ln w="10160">
                <a:noFill/>
                <a:prstDash val="solid"/>
              </a:ln>
              <a:solidFill>
                <a:schemeClr val="accent3"/>
              </a:solidFill>
              <a:effectLst>
                <a:outerShdw blurRad="50800" dist="38100" dir="2700000" algn="tl" rotWithShape="0">
                  <a:prstClr val="black">
                    <a:alpha val="40000"/>
                  </a:prstClr>
                </a:outerShdw>
              </a:effectLst>
            </a:endParaRPr>
          </a:p>
        </p:txBody>
      </p:sp>
      <p:sp>
        <p:nvSpPr>
          <p:cNvPr id="6" name="CuadroTexto 5">
            <a:extLst>
              <a:ext uri="{FF2B5EF4-FFF2-40B4-BE49-F238E27FC236}">
                <a16:creationId xmlns:a16="http://schemas.microsoft.com/office/drawing/2014/main" id="{599A2B71-F7C4-4BB6-9B0E-9AE9B42B1A6E}"/>
              </a:ext>
            </a:extLst>
          </p:cNvPr>
          <p:cNvSpPr txBox="1"/>
          <p:nvPr/>
        </p:nvSpPr>
        <p:spPr>
          <a:xfrm>
            <a:off x="7734300" y="5604535"/>
            <a:ext cx="3238500" cy="369332"/>
          </a:xfrm>
          <a:prstGeom prst="rect">
            <a:avLst/>
          </a:prstGeom>
          <a:noFill/>
        </p:spPr>
        <p:txBody>
          <a:bodyPr wrap="square" rtlCol="0">
            <a:spAutoFit/>
          </a:bodyPr>
          <a:lstStyle/>
          <a:p>
            <a:r>
              <a:rPr lang="es-CL" dirty="0">
                <a:ln w="3175">
                  <a:solidFill>
                    <a:schemeClr val="tx1"/>
                  </a:solidFill>
                </a:ln>
                <a:solidFill>
                  <a:schemeClr val="bg1"/>
                </a:solidFill>
                <a:latin typeface="Franklin Gothic Demi" panose="020B0703020102020204" pitchFamily="34" charset="0"/>
              </a:rPr>
              <a:t>Tutor: Bastián Fernández S.</a:t>
            </a:r>
          </a:p>
        </p:txBody>
      </p:sp>
      <p:sp>
        <p:nvSpPr>
          <p:cNvPr id="8" name="Subtítulo 2">
            <a:extLst>
              <a:ext uri="{FF2B5EF4-FFF2-40B4-BE49-F238E27FC236}">
                <a16:creationId xmlns:a16="http://schemas.microsoft.com/office/drawing/2014/main" id="{CD168D9B-72CC-4CF8-BFD1-20FBCB59C63A}"/>
              </a:ext>
            </a:extLst>
          </p:cNvPr>
          <p:cNvSpPr txBox="1">
            <a:spLocks/>
          </p:cNvSpPr>
          <p:nvPr/>
        </p:nvSpPr>
        <p:spPr>
          <a:xfrm>
            <a:off x="97654" y="97654"/>
            <a:ext cx="5017271" cy="89664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accent1"/>
              </a:buClr>
              <a:buSzPts val="2400"/>
              <a:buFont typeface="Montserrat Light"/>
              <a:buNone/>
              <a:defRPr sz="2400" b="0" i="0" u="none" strike="noStrike" cap="none">
                <a:solidFill>
                  <a:schemeClr val="dk1"/>
                </a:solidFill>
                <a:latin typeface="Montserrat Light"/>
                <a:ea typeface="Montserrat Light"/>
                <a:cs typeface="Montserrat Light"/>
                <a:sym typeface="Montserrat Light"/>
              </a:defRPr>
            </a:lvl1pPr>
            <a:lvl2pPr marL="457200" marR="0" lvl="1" indent="0" algn="ctr" rtl="0">
              <a:lnSpc>
                <a:spcPct val="100000"/>
              </a:lnSpc>
              <a:spcBef>
                <a:spcPts val="600"/>
              </a:spcBef>
              <a:spcAft>
                <a:spcPts val="0"/>
              </a:spcAft>
              <a:buClr>
                <a:schemeClr val="accent1"/>
              </a:buClr>
              <a:buSzPts val="2400"/>
              <a:buFont typeface="Montserrat Light"/>
              <a:buNone/>
              <a:defRPr sz="2000" b="0" i="0" u="none" strike="noStrike" cap="none">
                <a:solidFill>
                  <a:schemeClr val="dk1"/>
                </a:solidFill>
                <a:latin typeface="Montserrat Light"/>
                <a:ea typeface="Montserrat Light"/>
                <a:cs typeface="Montserrat Light"/>
                <a:sym typeface="Montserrat Light"/>
              </a:defRPr>
            </a:lvl2pPr>
            <a:lvl3pPr marL="914400" marR="0" lvl="2" indent="0" algn="ctr" rtl="0">
              <a:lnSpc>
                <a:spcPct val="100000"/>
              </a:lnSpc>
              <a:spcBef>
                <a:spcPts val="600"/>
              </a:spcBef>
              <a:spcAft>
                <a:spcPts val="0"/>
              </a:spcAft>
              <a:buClr>
                <a:schemeClr val="dk1"/>
              </a:buClr>
              <a:buSzPts val="2400"/>
              <a:buFont typeface="Montserrat Light"/>
              <a:buNone/>
              <a:defRPr sz="1800" b="0" i="0" u="none" strike="noStrike" cap="none">
                <a:solidFill>
                  <a:schemeClr val="dk1"/>
                </a:solidFill>
                <a:latin typeface="Montserrat Light"/>
                <a:ea typeface="Montserrat Light"/>
                <a:cs typeface="Montserrat Light"/>
                <a:sym typeface="Montserrat Light"/>
              </a:defRPr>
            </a:lvl3pPr>
            <a:lvl4pPr marL="1371600" marR="0" lvl="3" indent="0" algn="ctr" rtl="0">
              <a:lnSpc>
                <a:spcPct val="100000"/>
              </a:lnSpc>
              <a:spcBef>
                <a:spcPts val="600"/>
              </a:spcBef>
              <a:spcAft>
                <a:spcPts val="0"/>
              </a:spcAft>
              <a:buClr>
                <a:schemeClr val="dk1"/>
              </a:buClr>
              <a:buSzPts val="2400"/>
              <a:buFont typeface="Montserrat Light"/>
              <a:buNone/>
              <a:defRPr sz="1600" b="0" i="0" u="none" strike="noStrike" cap="none">
                <a:solidFill>
                  <a:schemeClr val="dk1"/>
                </a:solidFill>
                <a:latin typeface="Montserrat Light"/>
                <a:ea typeface="Montserrat Light"/>
                <a:cs typeface="Montserrat Light"/>
                <a:sym typeface="Montserrat Light"/>
              </a:defRPr>
            </a:lvl4pPr>
            <a:lvl5pPr marL="1828800" marR="0" lvl="4" indent="0" algn="ctr" rtl="0">
              <a:lnSpc>
                <a:spcPct val="100000"/>
              </a:lnSpc>
              <a:spcBef>
                <a:spcPts val="600"/>
              </a:spcBef>
              <a:spcAft>
                <a:spcPts val="0"/>
              </a:spcAft>
              <a:buClr>
                <a:schemeClr val="dk1"/>
              </a:buClr>
              <a:buSzPts val="2400"/>
              <a:buFont typeface="Montserrat Light"/>
              <a:buNone/>
              <a:defRPr sz="1600" b="0" i="0" u="none" strike="noStrike" cap="none">
                <a:solidFill>
                  <a:schemeClr val="dk1"/>
                </a:solidFill>
                <a:latin typeface="Montserrat Light"/>
                <a:ea typeface="Montserrat Light"/>
                <a:cs typeface="Montserrat Light"/>
                <a:sym typeface="Montserrat Light"/>
              </a:defRPr>
            </a:lvl5pPr>
            <a:lvl6pPr marL="2286000" marR="0" lvl="5" indent="0" algn="ctr" rtl="0">
              <a:lnSpc>
                <a:spcPct val="100000"/>
              </a:lnSpc>
              <a:spcBef>
                <a:spcPts val="600"/>
              </a:spcBef>
              <a:spcAft>
                <a:spcPts val="0"/>
              </a:spcAft>
              <a:buClr>
                <a:schemeClr val="dk1"/>
              </a:buClr>
              <a:buSzPts val="2400"/>
              <a:buFont typeface="Montserrat Light"/>
              <a:buNone/>
              <a:defRPr sz="1600" b="0" i="0" u="none" strike="noStrike" cap="none">
                <a:solidFill>
                  <a:schemeClr val="dk1"/>
                </a:solidFill>
                <a:latin typeface="Montserrat Light"/>
                <a:ea typeface="Montserrat Light"/>
                <a:cs typeface="Montserrat Light"/>
                <a:sym typeface="Montserrat Light"/>
              </a:defRPr>
            </a:lvl6pPr>
            <a:lvl7pPr marL="2743200" marR="0" lvl="6" indent="0" algn="ctr" rtl="0">
              <a:lnSpc>
                <a:spcPct val="100000"/>
              </a:lnSpc>
              <a:spcBef>
                <a:spcPts val="600"/>
              </a:spcBef>
              <a:spcAft>
                <a:spcPts val="0"/>
              </a:spcAft>
              <a:buClr>
                <a:schemeClr val="dk1"/>
              </a:buClr>
              <a:buSzPts val="2400"/>
              <a:buFont typeface="Montserrat Light"/>
              <a:buNone/>
              <a:defRPr sz="1600" b="0" i="0" u="none" strike="noStrike" cap="none">
                <a:solidFill>
                  <a:schemeClr val="dk1"/>
                </a:solidFill>
                <a:latin typeface="Montserrat Light"/>
                <a:ea typeface="Montserrat Light"/>
                <a:cs typeface="Montserrat Light"/>
                <a:sym typeface="Montserrat Light"/>
              </a:defRPr>
            </a:lvl7pPr>
            <a:lvl8pPr marL="3200400" marR="0" lvl="7" indent="0" algn="ctr" rtl="0">
              <a:lnSpc>
                <a:spcPct val="100000"/>
              </a:lnSpc>
              <a:spcBef>
                <a:spcPts val="600"/>
              </a:spcBef>
              <a:spcAft>
                <a:spcPts val="0"/>
              </a:spcAft>
              <a:buClr>
                <a:schemeClr val="dk1"/>
              </a:buClr>
              <a:buSzPts val="2400"/>
              <a:buFont typeface="Montserrat Light"/>
              <a:buNone/>
              <a:defRPr sz="1600" b="0" i="0" u="none" strike="noStrike" cap="none">
                <a:solidFill>
                  <a:schemeClr val="dk1"/>
                </a:solidFill>
                <a:latin typeface="Montserrat Light"/>
                <a:ea typeface="Montserrat Light"/>
                <a:cs typeface="Montserrat Light"/>
                <a:sym typeface="Montserrat Light"/>
              </a:defRPr>
            </a:lvl8pPr>
            <a:lvl9pPr marL="3657600" marR="0" lvl="8" indent="0" algn="ctr" rtl="0">
              <a:lnSpc>
                <a:spcPct val="100000"/>
              </a:lnSpc>
              <a:spcBef>
                <a:spcPts val="600"/>
              </a:spcBef>
              <a:spcAft>
                <a:spcPts val="600"/>
              </a:spcAft>
              <a:buClr>
                <a:schemeClr val="dk1"/>
              </a:buClr>
              <a:buSzPts val="2400"/>
              <a:buFont typeface="Montserrat Light"/>
              <a:buNone/>
              <a:defRPr sz="1600" b="0" i="0" u="none" strike="noStrike" cap="none">
                <a:solidFill>
                  <a:schemeClr val="dk1"/>
                </a:solidFill>
                <a:latin typeface="Montserrat Light"/>
                <a:ea typeface="Montserrat Light"/>
                <a:cs typeface="Montserrat Light"/>
                <a:sym typeface="Montserrat Light"/>
              </a:defRPr>
            </a:lvl9pPr>
          </a:lstStyle>
          <a:p>
            <a:pPr algn="l"/>
            <a:r>
              <a:rPr lang="es-CL" kern="0" dirty="0">
                <a:solidFill>
                  <a:schemeClr val="bg1"/>
                </a:solidFill>
              </a:rPr>
              <a:t>Tutoría Semestre Primavera 2022</a:t>
            </a:r>
            <a:br>
              <a:rPr lang="es-CL" kern="0" dirty="0">
                <a:solidFill>
                  <a:schemeClr val="bg1"/>
                </a:solidFill>
              </a:rPr>
            </a:br>
            <a:r>
              <a:rPr lang="es-CL" kern="0" dirty="0">
                <a:solidFill>
                  <a:schemeClr val="bg1"/>
                </a:solidFill>
              </a:rPr>
              <a:t>Genética Básica G1</a:t>
            </a:r>
            <a:endParaRPr lang="en-US" kern="0" dirty="0">
              <a:ln>
                <a:solidFill>
                  <a:schemeClr val="tx1"/>
                </a:solidFill>
              </a:ln>
            </a:endParaRPr>
          </a:p>
        </p:txBody>
      </p:sp>
    </p:spTree>
    <p:extLst>
      <p:ext uri="{BB962C8B-B14F-4D97-AF65-F5344CB8AC3E}">
        <p14:creationId xmlns:p14="http://schemas.microsoft.com/office/powerpoint/2010/main" val="319245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10</a:t>
            </a:fld>
            <a:endParaRPr/>
          </a:p>
        </p:txBody>
      </p:sp>
      <p:sp>
        <p:nvSpPr>
          <p:cNvPr id="3" name="Título 1">
            <a:extLst>
              <a:ext uri="{FF2B5EF4-FFF2-40B4-BE49-F238E27FC236}">
                <a16:creationId xmlns:a16="http://schemas.microsoft.com/office/drawing/2014/main" id="{C660372A-47DD-42B9-9DC6-47ED0FE32169}"/>
              </a:ext>
            </a:extLst>
          </p:cNvPr>
          <p:cNvSpPr>
            <a:spLocks noGrp="1"/>
          </p:cNvSpPr>
          <p:nvPr>
            <p:ph type="title"/>
          </p:nvPr>
        </p:nvSpPr>
        <p:spPr>
          <a:xfrm>
            <a:off x="1558113"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F6BD1883-5791-456F-8004-CCA612DD4B56}"/>
              </a:ext>
            </a:extLst>
          </p:cNvPr>
          <p:cNvSpPr txBox="1">
            <a:spLocks/>
          </p:cNvSpPr>
          <p:nvPr/>
        </p:nvSpPr>
        <p:spPr>
          <a:xfrm>
            <a:off x="1558112" y="142835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kern="0"/>
              <a:t>Relación entre el coeficiente de coancestría (parentesco aditivo) y el coeficiente de consanguinidad </a:t>
            </a:r>
            <a:endParaRPr lang="es-CL" kern="0" dirty="0"/>
          </a:p>
        </p:txBody>
      </p:sp>
      <p:sp>
        <p:nvSpPr>
          <p:cNvPr id="5" name="CuadroTexto 4">
            <a:extLst>
              <a:ext uri="{FF2B5EF4-FFF2-40B4-BE49-F238E27FC236}">
                <a16:creationId xmlns:a16="http://schemas.microsoft.com/office/drawing/2014/main" id="{EC503607-8A21-47A5-8A9D-B91B7690D2FB}"/>
              </a:ext>
            </a:extLst>
          </p:cNvPr>
          <p:cNvSpPr txBox="1"/>
          <p:nvPr/>
        </p:nvSpPr>
        <p:spPr>
          <a:xfrm>
            <a:off x="2038350" y="2272831"/>
            <a:ext cx="7032694" cy="369332"/>
          </a:xfrm>
          <a:prstGeom prst="rect">
            <a:avLst/>
          </a:prstGeom>
          <a:noFill/>
        </p:spPr>
        <p:txBody>
          <a:bodyPr wrap="none" rtlCol="0">
            <a:spAutoFit/>
          </a:bodyPr>
          <a:lstStyle/>
          <a:p>
            <a:r>
              <a:rPr lang="es-CL" b="1" dirty="0">
                <a:latin typeface="Abadi" panose="020B0604020104020204" pitchFamily="34" charset="0"/>
              </a:rPr>
              <a:t>¿Cuál es el coeficiente de consanguinidad de los </a:t>
            </a:r>
            <a:r>
              <a:rPr lang="es-CL" b="1" dirty="0">
                <a:solidFill>
                  <a:schemeClr val="accent2"/>
                </a:solidFill>
                <a:latin typeface="Abadi" panose="020B0604020104020204" pitchFamily="34" charset="0"/>
              </a:rPr>
              <a:t>hijos de hermanos</a:t>
            </a:r>
            <a:r>
              <a:rPr lang="es-CL" b="1" dirty="0">
                <a:latin typeface="Abadi" panose="020B0604020104020204" pitchFamily="34" charset="0"/>
              </a:rPr>
              <a:t>? </a:t>
            </a:r>
            <a:endParaRPr lang="en-US" b="1" dirty="0">
              <a:latin typeface="Abadi" panose="020B0604020104020204" pitchFamily="34" charset="0"/>
            </a:endParaRPr>
          </a:p>
        </p:txBody>
      </p:sp>
      <p:graphicFrame>
        <p:nvGraphicFramePr>
          <p:cNvPr id="6" name="Tabla 5">
            <a:extLst>
              <a:ext uri="{FF2B5EF4-FFF2-40B4-BE49-F238E27FC236}">
                <a16:creationId xmlns:a16="http://schemas.microsoft.com/office/drawing/2014/main" id="{182FF258-C5CA-4A22-862D-DEEB2C0E7E32}"/>
              </a:ext>
            </a:extLst>
          </p:cNvPr>
          <p:cNvGraphicFramePr>
            <a:graphicFrameLocks noGrp="1"/>
          </p:cNvGraphicFramePr>
          <p:nvPr/>
        </p:nvGraphicFramePr>
        <p:xfrm>
          <a:off x="3065210" y="3275878"/>
          <a:ext cx="1584830" cy="1879920"/>
        </p:xfrm>
        <a:graphic>
          <a:graphicData uri="http://schemas.openxmlformats.org/drawingml/2006/table">
            <a:tbl>
              <a:tblPr bandRow="1">
                <a:tableStyleId>{5C22544A-7EE6-4342-B048-85BDC9FD1C3A}</a:tableStyleId>
              </a:tblPr>
              <a:tblGrid>
                <a:gridCol w="792415">
                  <a:extLst>
                    <a:ext uri="{9D8B030D-6E8A-4147-A177-3AD203B41FA5}">
                      <a16:colId xmlns:a16="http://schemas.microsoft.com/office/drawing/2014/main" val="1729353267"/>
                    </a:ext>
                  </a:extLst>
                </a:gridCol>
                <a:gridCol w="792415">
                  <a:extLst>
                    <a:ext uri="{9D8B030D-6E8A-4147-A177-3AD203B41FA5}">
                      <a16:colId xmlns:a16="http://schemas.microsoft.com/office/drawing/2014/main" val="3211436405"/>
                    </a:ext>
                  </a:extLst>
                </a:gridCol>
              </a:tblGrid>
              <a:tr h="370840">
                <a:tc>
                  <a:txBody>
                    <a:bodyPr/>
                    <a:lstStyle/>
                    <a:p>
                      <a:pPr algn="ctr"/>
                      <a:r>
                        <a:rPr lang="es-CL" b="1" dirty="0"/>
                        <a:t>A</a:t>
                      </a:r>
                      <a:endParaRPr lang="en-US" b="1"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s-CL" b="1" dirty="0"/>
                        <a:t>?-?</a:t>
                      </a:r>
                      <a:endParaRPr lang="en-US"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6934205"/>
                  </a:ext>
                </a:extLst>
              </a:tr>
              <a:tr h="370840">
                <a:tc>
                  <a:txBody>
                    <a:bodyPr/>
                    <a:lstStyle/>
                    <a:p>
                      <a:pPr algn="ctr"/>
                      <a:r>
                        <a:rPr lang="es-CL" b="1" dirty="0"/>
                        <a:t>B</a:t>
                      </a:r>
                      <a:endParaRPr lang="en-US" b="1" dirty="0"/>
                    </a:p>
                  </a:txBody>
                  <a:tcPr anchor="ctr">
                    <a:lnL w="12700" cap="flat" cmpd="sng" algn="ctr">
                      <a:solidFill>
                        <a:schemeClr val="tx1"/>
                      </a:solidFill>
                      <a:prstDash val="solid"/>
                      <a:round/>
                      <a:headEnd type="none" w="med" len="med"/>
                      <a:tailEnd type="none" w="med" len="med"/>
                    </a:lnL>
                  </a:tcPr>
                </a:tc>
                <a:tc>
                  <a:txBody>
                    <a:bodyPr/>
                    <a:lstStyle/>
                    <a:p>
                      <a:pPr algn="ctr"/>
                      <a:r>
                        <a:rPr lang="es-CL" b="1" dirty="0"/>
                        <a:t>?-?</a:t>
                      </a:r>
                      <a:endParaRPr lang="en-US" b="1"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8705039"/>
                  </a:ext>
                </a:extLst>
              </a:tr>
              <a:tr h="370840">
                <a:tc>
                  <a:txBody>
                    <a:bodyPr/>
                    <a:lstStyle/>
                    <a:p>
                      <a:pPr algn="ctr"/>
                      <a:r>
                        <a:rPr lang="es-CL" b="1" dirty="0"/>
                        <a:t>C</a:t>
                      </a:r>
                      <a:endParaRPr lang="en-US" b="1" dirty="0"/>
                    </a:p>
                  </a:txBody>
                  <a:tcPr anchor="ctr">
                    <a:lnL w="12700" cap="flat" cmpd="sng" algn="ctr">
                      <a:solidFill>
                        <a:schemeClr val="tx1"/>
                      </a:solidFill>
                      <a:prstDash val="solid"/>
                      <a:round/>
                      <a:headEnd type="none" w="med" len="med"/>
                      <a:tailEnd type="none" w="med" len="med"/>
                    </a:lnL>
                  </a:tcPr>
                </a:tc>
                <a:tc>
                  <a:txBody>
                    <a:bodyPr/>
                    <a:lstStyle/>
                    <a:p>
                      <a:pPr algn="ctr"/>
                      <a:r>
                        <a:rPr lang="es-CL" b="1" dirty="0"/>
                        <a:t>A-B</a:t>
                      </a:r>
                      <a:endParaRPr lang="en-US" b="1"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6575970"/>
                  </a:ext>
                </a:extLst>
              </a:tr>
              <a:tr h="370840">
                <a:tc>
                  <a:txBody>
                    <a:bodyPr/>
                    <a:lstStyle/>
                    <a:p>
                      <a:pPr algn="ctr"/>
                      <a:r>
                        <a:rPr lang="es-CL" b="1" dirty="0"/>
                        <a:t>D</a:t>
                      </a:r>
                      <a:endParaRPr lang="en-US" b="1" dirty="0"/>
                    </a:p>
                  </a:txBody>
                  <a:tcPr anchor="ctr">
                    <a:lnL w="12700" cap="flat" cmpd="sng" algn="ctr">
                      <a:solidFill>
                        <a:schemeClr val="tx1"/>
                      </a:solidFill>
                      <a:prstDash val="solid"/>
                      <a:round/>
                      <a:headEnd type="none" w="med" len="med"/>
                      <a:tailEnd type="none" w="med" len="med"/>
                    </a:lnL>
                  </a:tcPr>
                </a:tc>
                <a:tc>
                  <a:txBody>
                    <a:bodyPr/>
                    <a:lstStyle/>
                    <a:p>
                      <a:pPr algn="ctr"/>
                      <a:r>
                        <a:rPr lang="es-CL" b="1" dirty="0"/>
                        <a:t>A-B</a:t>
                      </a:r>
                      <a:endParaRPr lang="en-US" b="1"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62695303"/>
                  </a:ext>
                </a:extLst>
              </a:tr>
              <a:tr h="370840">
                <a:tc>
                  <a:txBody>
                    <a:bodyPr/>
                    <a:lstStyle/>
                    <a:p>
                      <a:pPr algn="ctr"/>
                      <a:r>
                        <a:rPr lang="es-CL" b="1" dirty="0"/>
                        <a:t>E</a:t>
                      </a:r>
                      <a:endParaRPr lang="en-US"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s-CL" b="1" dirty="0"/>
                        <a:t>C-D</a:t>
                      </a:r>
                      <a:endParaRPr lang="en-US"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567299"/>
                  </a:ext>
                </a:extLst>
              </a:tr>
            </a:tbl>
          </a:graphicData>
        </a:graphic>
      </p:graphicFrame>
      <p:sp>
        <p:nvSpPr>
          <p:cNvPr id="7" name="CuadroTexto 6">
            <a:extLst>
              <a:ext uri="{FF2B5EF4-FFF2-40B4-BE49-F238E27FC236}">
                <a16:creationId xmlns:a16="http://schemas.microsoft.com/office/drawing/2014/main" id="{0FFAF0E8-BD78-4CFF-B13B-A6A697BA7F05}"/>
              </a:ext>
            </a:extLst>
          </p:cNvPr>
          <p:cNvSpPr txBox="1"/>
          <p:nvPr/>
        </p:nvSpPr>
        <p:spPr>
          <a:xfrm>
            <a:off x="6352308" y="3275878"/>
            <a:ext cx="323272" cy="369332"/>
          </a:xfrm>
          <a:prstGeom prst="rect">
            <a:avLst/>
          </a:prstGeom>
          <a:noFill/>
        </p:spPr>
        <p:txBody>
          <a:bodyPr wrap="square" rtlCol="0">
            <a:spAutoFit/>
          </a:bodyPr>
          <a:lstStyle/>
          <a:p>
            <a:r>
              <a:rPr lang="es-CL" dirty="0"/>
              <a:t>A</a:t>
            </a:r>
            <a:endParaRPr lang="en-US" dirty="0"/>
          </a:p>
        </p:txBody>
      </p:sp>
      <p:sp>
        <p:nvSpPr>
          <p:cNvPr id="8" name="CuadroTexto 7">
            <a:extLst>
              <a:ext uri="{FF2B5EF4-FFF2-40B4-BE49-F238E27FC236}">
                <a16:creationId xmlns:a16="http://schemas.microsoft.com/office/drawing/2014/main" id="{084E323B-C2C4-4A8F-B5C9-AABCF38E3586}"/>
              </a:ext>
            </a:extLst>
          </p:cNvPr>
          <p:cNvSpPr txBox="1"/>
          <p:nvPr/>
        </p:nvSpPr>
        <p:spPr>
          <a:xfrm>
            <a:off x="7195652" y="3275878"/>
            <a:ext cx="323272" cy="369332"/>
          </a:xfrm>
          <a:prstGeom prst="rect">
            <a:avLst/>
          </a:prstGeom>
          <a:noFill/>
        </p:spPr>
        <p:txBody>
          <a:bodyPr wrap="square" rtlCol="0">
            <a:spAutoFit/>
          </a:bodyPr>
          <a:lstStyle/>
          <a:p>
            <a:r>
              <a:rPr lang="es-CL" dirty="0"/>
              <a:t>B</a:t>
            </a:r>
            <a:endParaRPr lang="en-US" dirty="0"/>
          </a:p>
        </p:txBody>
      </p:sp>
      <p:sp>
        <p:nvSpPr>
          <p:cNvPr id="9" name="CuadroTexto 8">
            <a:extLst>
              <a:ext uri="{FF2B5EF4-FFF2-40B4-BE49-F238E27FC236}">
                <a16:creationId xmlns:a16="http://schemas.microsoft.com/office/drawing/2014/main" id="{09426D98-4589-4B9C-9447-1DC643A72DA3}"/>
              </a:ext>
            </a:extLst>
          </p:cNvPr>
          <p:cNvSpPr txBox="1"/>
          <p:nvPr/>
        </p:nvSpPr>
        <p:spPr>
          <a:xfrm>
            <a:off x="6352308" y="4199515"/>
            <a:ext cx="323272" cy="369332"/>
          </a:xfrm>
          <a:prstGeom prst="rect">
            <a:avLst/>
          </a:prstGeom>
          <a:noFill/>
        </p:spPr>
        <p:txBody>
          <a:bodyPr wrap="square" rtlCol="0">
            <a:spAutoFit/>
          </a:bodyPr>
          <a:lstStyle/>
          <a:p>
            <a:r>
              <a:rPr lang="es-CL" dirty="0"/>
              <a:t>C</a:t>
            </a:r>
            <a:endParaRPr lang="en-US" dirty="0"/>
          </a:p>
        </p:txBody>
      </p:sp>
      <p:sp>
        <p:nvSpPr>
          <p:cNvPr id="10" name="CuadroTexto 9">
            <a:extLst>
              <a:ext uri="{FF2B5EF4-FFF2-40B4-BE49-F238E27FC236}">
                <a16:creationId xmlns:a16="http://schemas.microsoft.com/office/drawing/2014/main" id="{6806D4F3-6C4A-4E87-8D86-6845A34B90E1}"/>
              </a:ext>
            </a:extLst>
          </p:cNvPr>
          <p:cNvSpPr txBox="1"/>
          <p:nvPr/>
        </p:nvSpPr>
        <p:spPr>
          <a:xfrm>
            <a:off x="7195652" y="4199515"/>
            <a:ext cx="323272" cy="369332"/>
          </a:xfrm>
          <a:prstGeom prst="rect">
            <a:avLst/>
          </a:prstGeom>
          <a:noFill/>
        </p:spPr>
        <p:txBody>
          <a:bodyPr wrap="square" rtlCol="0">
            <a:spAutoFit/>
          </a:bodyPr>
          <a:lstStyle/>
          <a:p>
            <a:r>
              <a:rPr lang="es-CL" dirty="0"/>
              <a:t>D</a:t>
            </a:r>
            <a:endParaRPr lang="en-US" dirty="0"/>
          </a:p>
        </p:txBody>
      </p:sp>
      <p:sp>
        <p:nvSpPr>
          <p:cNvPr id="11" name="CuadroTexto 10">
            <a:extLst>
              <a:ext uri="{FF2B5EF4-FFF2-40B4-BE49-F238E27FC236}">
                <a16:creationId xmlns:a16="http://schemas.microsoft.com/office/drawing/2014/main" id="{8993F439-49FF-402D-A2D4-DC1581924D9D}"/>
              </a:ext>
            </a:extLst>
          </p:cNvPr>
          <p:cNvSpPr txBox="1"/>
          <p:nvPr/>
        </p:nvSpPr>
        <p:spPr>
          <a:xfrm>
            <a:off x="6773980" y="4970349"/>
            <a:ext cx="323272" cy="369332"/>
          </a:xfrm>
          <a:prstGeom prst="rect">
            <a:avLst/>
          </a:prstGeom>
          <a:noFill/>
        </p:spPr>
        <p:txBody>
          <a:bodyPr wrap="square" rtlCol="0">
            <a:spAutoFit/>
          </a:bodyPr>
          <a:lstStyle/>
          <a:p>
            <a:r>
              <a:rPr lang="es-CL" dirty="0"/>
              <a:t>E</a:t>
            </a:r>
            <a:endParaRPr lang="en-US" dirty="0"/>
          </a:p>
        </p:txBody>
      </p:sp>
      <p:cxnSp>
        <p:nvCxnSpPr>
          <p:cNvPr id="12" name="Conector recto de flecha 11">
            <a:extLst>
              <a:ext uri="{FF2B5EF4-FFF2-40B4-BE49-F238E27FC236}">
                <a16:creationId xmlns:a16="http://schemas.microsoft.com/office/drawing/2014/main" id="{687CED53-81CD-4A1D-90AD-153077F8AF27}"/>
              </a:ext>
            </a:extLst>
          </p:cNvPr>
          <p:cNvCxnSpPr>
            <a:cxnSpLocks/>
            <a:stCxn id="7" idx="2"/>
          </p:cNvCxnSpPr>
          <p:nvPr/>
        </p:nvCxnSpPr>
        <p:spPr>
          <a:xfrm>
            <a:off x="6513944" y="3645210"/>
            <a:ext cx="731406"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Conector recto de flecha 12">
            <a:extLst>
              <a:ext uri="{FF2B5EF4-FFF2-40B4-BE49-F238E27FC236}">
                <a16:creationId xmlns:a16="http://schemas.microsoft.com/office/drawing/2014/main" id="{4ED6F2E7-3880-4649-9B62-92E98F806AA5}"/>
              </a:ext>
            </a:extLst>
          </p:cNvPr>
          <p:cNvCxnSpPr>
            <a:stCxn id="7" idx="2"/>
            <a:endCxn id="9" idx="0"/>
          </p:cNvCxnSpPr>
          <p:nvPr/>
        </p:nvCxnSpPr>
        <p:spPr>
          <a:xfrm>
            <a:off x="6513944" y="3645210"/>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Conector recto de flecha 13">
            <a:extLst>
              <a:ext uri="{FF2B5EF4-FFF2-40B4-BE49-F238E27FC236}">
                <a16:creationId xmlns:a16="http://schemas.microsoft.com/office/drawing/2014/main" id="{367E7F08-92BE-48BF-A569-39B4FAE90FD5}"/>
              </a:ext>
            </a:extLst>
          </p:cNvPr>
          <p:cNvCxnSpPr>
            <a:cxnSpLocks/>
            <a:stCxn id="8" idx="2"/>
          </p:cNvCxnSpPr>
          <p:nvPr/>
        </p:nvCxnSpPr>
        <p:spPr>
          <a:xfrm flipH="1">
            <a:off x="6623050" y="3645210"/>
            <a:ext cx="734238"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ector recto de flecha 14">
            <a:extLst>
              <a:ext uri="{FF2B5EF4-FFF2-40B4-BE49-F238E27FC236}">
                <a16:creationId xmlns:a16="http://schemas.microsoft.com/office/drawing/2014/main" id="{8E0EDB2D-74AF-4B67-969C-82F1B2A90EB0}"/>
              </a:ext>
            </a:extLst>
          </p:cNvPr>
          <p:cNvCxnSpPr>
            <a:stCxn id="8" idx="2"/>
            <a:endCxn id="10" idx="0"/>
          </p:cNvCxnSpPr>
          <p:nvPr/>
        </p:nvCxnSpPr>
        <p:spPr>
          <a:xfrm>
            <a:off x="7357288" y="3645210"/>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Conector recto de flecha 15">
            <a:extLst>
              <a:ext uri="{FF2B5EF4-FFF2-40B4-BE49-F238E27FC236}">
                <a16:creationId xmlns:a16="http://schemas.microsoft.com/office/drawing/2014/main" id="{8AF59F0E-7B24-4F4B-949F-96001DDB6658}"/>
              </a:ext>
            </a:extLst>
          </p:cNvPr>
          <p:cNvCxnSpPr>
            <a:cxnSpLocks/>
            <a:stCxn id="9" idx="2"/>
          </p:cNvCxnSpPr>
          <p:nvPr/>
        </p:nvCxnSpPr>
        <p:spPr>
          <a:xfrm>
            <a:off x="6513944" y="4568847"/>
            <a:ext cx="317862"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Conector recto de flecha 16">
            <a:extLst>
              <a:ext uri="{FF2B5EF4-FFF2-40B4-BE49-F238E27FC236}">
                <a16:creationId xmlns:a16="http://schemas.microsoft.com/office/drawing/2014/main" id="{D67BC2F4-2C23-4532-81D2-C4603EEE4C83}"/>
              </a:ext>
            </a:extLst>
          </p:cNvPr>
          <p:cNvCxnSpPr>
            <a:cxnSpLocks/>
            <a:stCxn id="10" idx="2"/>
          </p:cNvCxnSpPr>
          <p:nvPr/>
        </p:nvCxnSpPr>
        <p:spPr>
          <a:xfrm flipH="1">
            <a:off x="7046119" y="4568847"/>
            <a:ext cx="311169"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6249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11</a:t>
            </a:fld>
            <a:endParaRPr/>
          </a:p>
        </p:txBody>
      </p:sp>
      <p:sp>
        <p:nvSpPr>
          <p:cNvPr id="3" name="Título 1">
            <a:extLst>
              <a:ext uri="{FF2B5EF4-FFF2-40B4-BE49-F238E27FC236}">
                <a16:creationId xmlns:a16="http://schemas.microsoft.com/office/drawing/2014/main" id="{C660372A-47DD-42B9-9DC6-47ED0FE32169}"/>
              </a:ext>
            </a:extLst>
          </p:cNvPr>
          <p:cNvSpPr>
            <a:spLocks noGrp="1"/>
          </p:cNvSpPr>
          <p:nvPr>
            <p:ph type="title"/>
          </p:nvPr>
        </p:nvSpPr>
        <p:spPr>
          <a:xfrm>
            <a:off x="1558113"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F6BD1883-5791-456F-8004-CCA612DD4B56}"/>
              </a:ext>
            </a:extLst>
          </p:cNvPr>
          <p:cNvSpPr txBox="1">
            <a:spLocks/>
          </p:cNvSpPr>
          <p:nvPr/>
        </p:nvSpPr>
        <p:spPr>
          <a:xfrm>
            <a:off x="1558112" y="1428357"/>
            <a:ext cx="9367204" cy="1541803"/>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kern="0"/>
              <a:t>Relación entre el coeficiente de coancestría (parentesco aditivo) y el coeficiente de consanguinidad </a:t>
            </a:r>
            <a:endParaRPr lang="es-CL" kern="0" dirty="0"/>
          </a:p>
        </p:txBody>
      </p:sp>
      <p:sp>
        <p:nvSpPr>
          <p:cNvPr id="5" name="CuadroTexto 4">
            <a:extLst>
              <a:ext uri="{FF2B5EF4-FFF2-40B4-BE49-F238E27FC236}">
                <a16:creationId xmlns:a16="http://schemas.microsoft.com/office/drawing/2014/main" id="{EC503607-8A21-47A5-8A9D-B91B7690D2FB}"/>
              </a:ext>
            </a:extLst>
          </p:cNvPr>
          <p:cNvSpPr txBox="1"/>
          <p:nvPr/>
        </p:nvSpPr>
        <p:spPr>
          <a:xfrm>
            <a:off x="2038350" y="2272831"/>
            <a:ext cx="7032694" cy="369332"/>
          </a:xfrm>
          <a:prstGeom prst="rect">
            <a:avLst/>
          </a:prstGeom>
          <a:noFill/>
        </p:spPr>
        <p:txBody>
          <a:bodyPr wrap="none" rtlCol="0">
            <a:spAutoFit/>
          </a:bodyPr>
          <a:lstStyle/>
          <a:p>
            <a:r>
              <a:rPr lang="es-CL" b="1" dirty="0">
                <a:latin typeface="Abadi" panose="020B0604020104020204" pitchFamily="34" charset="0"/>
              </a:rPr>
              <a:t>¿Cuál es el coeficiente de consanguinidad de los </a:t>
            </a:r>
            <a:r>
              <a:rPr lang="es-CL" b="1" dirty="0">
                <a:solidFill>
                  <a:schemeClr val="accent2"/>
                </a:solidFill>
                <a:latin typeface="Abadi" panose="020B0604020104020204" pitchFamily="34" charset="0"/>
              </a:rPr>
              <a:t>hijos de hermanos</a:t>
            </a:r>
            <a:r>
              <a:rPr lang="es-CL" b="1" dirty="0">
                <a:latin typeface="Abadi" panose="020B0604020104020204" pitchFamily="34" charset="0"/>
              </a:rPr>
              <a:t>? </a:t>
            </a:r>
            <a:endParaRPr lang="en-US" b="1" dirty="0">
              <a:latin typeface="Abadi" panose="020B0604020104020204" pitchFamily="34" charset="0"/>
            </a:endParaRPr>
          </a:p>
        </p:txBody>
      </p:sp>
      <p:sp>
        <p:nvSpPr>
          <p:cNvPr id="7" name="CuadroTexto 6">
            <a:extLst>
              <a:ext uri="{FF2B5EF4-FFF2-40B4-BE49-F238E27FC236}">
                <a16:creationId xmlns:a16="http://schemas.microsoft.com/office/drawing/2014/main" id="{0FFAF0E8-BD78-4CFF-B13B-A6A697BA7F05}"/>
              </a:ext>
            </a:extLst>
          </p:cNvPr>
          <p:cNvSpPr txBox="1"/>
          <p:nvPr/>
        </p:nvSpPr>
        <p:spPr>
          <a:xfrm>
            <a:off x="553132" y="3389672"/>
            <a:ext cx="323272" cy="369332"/>
          </a:xfrm>
          <a:prstGeom prst="rect">
            <a:avLst/>
          </a:prstGeom>
          <a:noFill/>
        </p:spPr>
        <p:txBody>
          <a:bodyPr wrap="square" rtlCol="0">
            <a:spAutoFit/>
          </a:bodyPr>
          <a:lstStyle/>
          <a:p>
            <a:r>
              <a:rPr lang="es-CL" dirty="0"/>
              <a:t>A</a:t>
            </a:r>
            <a:endParaRPr lang="en-US" dirty="0"/>
          </a:p>
        </p:txBody>
      </p:sp>
      <p:sp>
        <p:nvSpPr>
          <p:cNvPr id="8" name="CuadroTexto 7">
            <a:extLst>
              <a:ext uri="{FF2B5EF4-FFF2-40B4-BE49-F238E27FC236}">
                <a16:creationId xmlns:a16="http://schemas.microsoft.com/office/drawing/2014/main" id="{084E323B-C2C4-4A8F-B5C9-AABCF38E3586}"/>
              </a:ext>
            </a:extLst>
          </p:cNvPr>
          <p:cNvSpPr txBox="1"/>
          <p:nvPr/>
        </p:nvSpPr>
        <p:spPr>
          <a:xfrm>
            <a:off x="1396476" y="3389672"/>
            <a:ext cx="323272" cy="369332"/>
          </a:xfrm>
          <a:prstGeom prst="rect">
            <a:avLst/>
          </a:prstGeom>
          <a:noFill/>
        </p:spPr>
        <p:txBody>
          <a:bodyPr wrap="square" rtlCol="0">
            <a:spAutoFit/>
          </a:bodyPr>
          <a:lstStyle/>
          <a:p>
            <a:r>
              <a:rPr lang="es-CL" dirty="0"/>
              <a:t>B</a:t>
            </a:r>
            <a:endParaRPr lang="en-US" dirty="0"/>
          </a:p>
        </p:txBody>
      </p:sp>
      <p:sp>
        <p:nvSpPr>
          <p:cNvPr id="9" name="CuadroTexto 8">
            <a:extLst>
              <a:ext uri="{FF2B5EF4-FFF2-40B4-BE49-F238E27FC236}">
                <a16:creationId xmlns:a16="http://schemas.microsoft.com/office/drawing/2014/main" id="{09426D98-4589-4B9C-9447-1DC643A72DA3}"/>
              </a:ext>
            </a:extLst>
          </p:cNvPr>
          <p:cNvSpPr txBox="1"/>
          <p:nvPr/>
        </p:nvSpPr>
        <p:spPr>
          <a:xfrm>
            <a:off x="553132" y="4313309"/>
            <a:ext cx="323272" cy="369332"/>
          </a:xfrm>
          <a:prstGeom prst="rect">
            <a:avLst/>
          </a:prstGeom>
          <a:noFill/>
        </p:spPr>
        <p:txBody>
          <a:bodyPr wrap="square" rtlCol="0">
            <a:spAutoFit/>
          </a:bodyPr>
          <a:lstStyle/>
          <a:p>
            <a:r>
              <a:rPr lang="es-CL" dirty="0"/>
              <a:t>C</a:t>
            </a:r>
            <a:endParaRPr lang="en-US" dirty="0"/>
          </a:p>
        </p:txBody>
      </p:sp>
      <p:sp>
        <p:nvSpPr>
          <p:cNvPr id="10" name="CuadroTexto 9">
            <a:extLst>
              <a:ext uri="{FF2B5EF4-FFF2-40B4-BE49-F238E27FC236}">
                <a16:creationId xmlns:a16="http://schemas.microsoft.com/office/drawing/2014/main" id="{6806D4F3-6C4A-4E87-8D86-6845A34B90E1}"/>
              </a:ext>
            </a:extLst>
          </p:cNvPr>
          <p:cNvSpPr txBox="1"/>
          <p:nvPr/>
        </p:nvSpPr>
        <p:spPr>
          <a:xfrm>
            <a:off x="1396476" y="4313309"/>
            <a:ext cx="323272" cy="369332"/>
          </a:xfrm>
          <a:prstGeom prst="rect">
            <a:avLst/>
          </a:prstGeom>
          <a:noFill/>
        </p:spPr>
        <p:txBody>
          <a:bodyPr wrap="square" rtlCol="0">
            <a:spAutoFit/>
          </a:bodyPr>
          <a:lstStyle/>
          <a:p>
            <a:r>
              <a:rPr lang="es-CL" dirty="0"/>
              <a:t>D</a:t>
            </a:r>
            <a:endParaRPr lang="en-US" dirty="0"/>
          </a:p>
        </p:txBody>
      </p:sp>
      <p:sp>
        <p:nvSpPr>
          <p:cNvPr id="11" name="CuadroTexto 10">
            <a:extLst>
              <a:ext uri="{FF2B5EF4-FFF2-40B4-BE49-F238E27FC236}">
                <a16:creationId xmlns:a16="http://schemas.microsoft.com/office/drawing/2014/main" id="{8993F439-49FF-402D-A2D4-DC1581924D9D}"/>
              </a:ext>
            </a:extLst>
          </p:cNvPr>
          <p:cNvSpPr txBox="1"/>
          <p:nvPr/>
        </p:nvSpPr>
        <p:spPr>
          <a:xfrm>
            <a:off x="974804" y="5084143"/>
            <a:ext cx="323272" cy="369332"/>
          </a:xfrm>
          <a:prstGeom prst="rect">
            <a:avLst/>
          </a:prstGeom>
          <a:noFill/>
        </p:spPr>
        <p:txBody>
          <a:bodyPr wrap="square" rtlCol="0">
            <a:spAutoFit/>
          </a:bodyPr>
          <a:lstStyle/>
          <a:p>
            <a:r>
              <a:rPr lang="es-CL" dirty="0"/>
              <a:t>E</a:t>
            </a:r>
            <a:endParaRPr lang="en-US" dirty="0"/>
          </a:p>
        </p:txBody>
      </p:sp>
      <p:cxnSp>
        <p:nvCxnSpPr>
          <p:cNvPr id="12" name="Conector recto de flecha 11">
            <a:extLst>
              <a:ext uri="{FF2B5EF4-FFF2-40B4-BE49-F238E27FC236}">
                <a16:creationId xmlns:a16="http://schemas.microsoft.com/office/drawing/2014/main" id="{687CED53-81CD-4A1D-90AD-153077F8AF27}"/>
              </a:ext>
            </a:extLst>
          </p:cNvPr>
          <p:cNvCxnSpPr>
            <a:cxnSpLocks/>
            <a:stCxn id="7" idx="2"/>
          </p:cNvCxnSpPr>
          <p:nvPr/>
        </p:nvCxnSpPr>
        <p:spPr>
          <a:xfrm>
            <a:off x="714768" y="3759004"/>
            <a:ext cx="731406"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Conector recto de flecha 12">
            <a:extLst>
              <a:ext uri="{FF2B5EF4-FFF2-40B4-BE49-F238E27FC236}">
                <a16:creationId xmlns:a16="http://schemas.microsoft.com/office/drawing/2014/main" id="{4ED6F2E7-3880-4649-9B62-92E98F806AA5}"/>
              </a:ext>
            </a:extLst>
          </p:cNvPr>
          <p:cNvCxnSpPr>
            <a:stCxn id="7" idx="2"/>
            <a:endCxn id="9" idx="0"/>
          </p:cNvCxnSpPr>
          <p:nvPr/>
        </p:nvCxnSpPr>
        <p:spPr>
          <a:xfrm>
            <a:off x="714768" y="3759004"/>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Conector recto de flecha 13">
            <a:extLst>
              <a:ext uri="{FF2B5EF4-FFF2-40B4-BE49-F238E27FC236}">
                <a16:creationId xmlns:a16="http://schemas.microsoft.com/office/drawing/2014/main" id="{367E7F08-92BE-48BF-A569-39B4FAE90FD5}"/>
              </a:ext>
            </a:extLst>
          </p:cNvPr>
          <p:cNvCxnSpPr>
            <a:cxnSpLocks/>
            <a:stCxn id="8" idx="2"/>
          </p:cNvCxnSpPr>
          <p:nvPr/>
        </p:nvCxnSpPr>
        <p:spPr>
          <a:xfrm flipH="1">
            <a:off x="823874" y="3759004"/>
            <a:ext cx="734238"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ector recto de flecha 14">
            <a:extLst>
              <a:ext uri="{FF2B5EF4-FFF2-40B4-BE49-F238E27FC236}">
                <a16:creationId xmlns:a16="http://schemas.microsoft.com/office/drawing/2014/main" id="{8E0EDB2D-74AF-4B67-969C-82F1B2A90EB0}"/>
              </a:ext>
            </a:extLst>
          </p:cNvPr>
          <p:cNvCxnSpPr>
            <a:stCxn id="8" idx="2"/>
            <a:endCxn id="10" idx="0"/>
          </p:cNvCxnSpPr>
          <p:nvPr/>
        </p:nvCxnSpPr>
        <p:spPr>
          <a:xfrm>
            <a:off x="1558112" y="3759004"/>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Conector recto de flecha 15">
            <a:extLst>
              <a:ext uri="{FF2B5EF4-FFF2-40B4-BE49-F238E27FC236}">
                <a16:creationId xmlns:a16="http://schemas.microsoft.com/office/drawing/2014/main" id="{8AF59F0E-7B24-4F4B-949F-96001DDB6658}"/>
              </a:ext>
            </a:extLst>
          </p:cNvPr>
          <p:cNvCxnSpPr>
            <a:cxnSpLocks/>
            <a:stCxn id="9" idx="2"/>
          </p:cNvCxnSpPr>
          <p:nvPr/>
        </p:nvCxnSpPr>
        <p:spPr>
          <a:xfrm>
            <a:off x="714768" y="4682641"/>
            <a:ext cx="317862"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Conector recto de flecha 16">
            <a:extLst>
              <a:ext uri="{FF2B5EF4-FFF2-40B4-BE49-F238E27FC236}">
                <a16:creationId xmlns:a16="http://schemas.microsoft.com/office/drawing/2014/main" id="{D67BC2F4-2C23-4532-81D2-C4603EEE4C83}"/>
              </a:ext>
            </a:extLst>
          </p:cNvPr>
          <p:cNvCxnSpPr>
            <a:cxnSpLocks/>
            <a:stCxn id="10" idx="2"/>
          </p:cNvCxnSpPr>
          <p:nvPr/>
        </p:nvCxnSpPr>
        <p:spPr>
          <a:xfrm flipH="1">
            <a:off x="1246943" y="4682641"/>
            <a:ext cx="311169"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18" name="Tabla 6">
            <a:extLst>
              <a:ext uri="{FF2B5EF4-FFF2-40B4-BE49-F238E27FC236}">
                <a16:creationId xmlns:a16="http://schemas.microsoft.com/office/drawing/2014/main" id="{388204AA-14F7-4E7C-8700-1762C67E7550}"/>
              </a:ext>
            </a:extLst>
          </p:cNvPr>
          <p:cNvGraphicFramePr>
            <a:graphicFrameLocks noGrp="1"/>
          </p:cNvGraphicFramePr>
          <p:nvPr>
            <p:extLst>
              <p:ext uri="{D42A27DB-BD31-4B8C-83A1-F6EECF244321}">
                <p14:modId xmlns:p14="http://schemas.microsoft.com/office/powerpoint/2010/main" val="3837680596"/>
              </p:ext>
            </p:extLst>
          </p:nvPr>
        </p:nvGraphicFramePr>
        <p:xfrm>
          <a:off x="2239820" y="3045496"/>
          <a:ext cx="8128002" cy="2631888"/>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2623500484"/>
                    </a:ext>
                  </a:extLst>
                </a:gridCol>
                <a:gridCol w="1354667">
                  <a:extLst>
                    <a:ext uri="{9D8B030D-6E8A-4147-A177-3AD203B41FA5}">
                      <a16:colId xmlns:a16="http://schemas.microsoft.com/office/drawing/2014/main" val="1874783537"/>
                    </a:ext>
                  </a:extLst>
                </a:gridCol>
                <a:gridCol w="1354667">
                  <a:extLst>
                    <a:ext uri="{9D8B030D-6E8A-4147-A177-3AD203B41FA5}">
                      <a16:colId xmlns:a16="http://schemas.microsoft.com/office/drawing/2014/main" val="2195509899"/>
                    </a:ext>
                  </a:extLst>
                </a:gridCol>
                <a:gridCol w="1354667">
                  <a:extLst>
                    <a:ext uri="{9D8B030D-6E8A-4147-A177-3AD203B41FA5}">
                      <a16:colId xmlns:a16="http://schemas.microsoft.com/office/drawing/2014/main" val="3521516276"/>
                    </a:ext>
                  </a:extLst>
                </a:gridCol>
                <a:gridCol w="1354667">
                  <a:extLst>
                    <a:ext uri="{9D8B030D-6E8A-4147-A177-3AD203B41FA5}">
                      <a16:colId xmlns:a16="http://schemas.microsoft.com/office/drawing/2014/main" val="1506621857"/>
                    </a:ext>
                  </a:extLst>
                </a:gridCol>
                <a:gridCol w="1354667">
                  <a:extLst>
                    <a:ext uri="{9D8B030D-6E8A-4147-A177-3AD203B41FA5}">
                      <a16:colId xmlns:a16="http://schemas.microsoft.com/office/drawing/2014/main" val="3641104486"/>
                    </a:ext>
                  </a:extLst>
                </a:gridCol>
              </a:tblGrid>
              <a:tr h="370840">
                <a:tc>
                  <a:txBody>
                    <a:bodyPr/>
                    <a:lstStyle/>
                    <a:p>
                      <a:pPr algn="ctr"/>
                      <a:endParaRPr lang="en-US" dirty="0"/>
                    </a:p>
                  </a:txBody>
                  <a:tcPr/>
                </a:tc>
                <a:tc>
                  <a:txBody>
                    <a:bodyPr/>
                    <a:lstStyle/>
                    <a:p>
                      <a:pPr algn="ctr"/>
                      <a:r>
                        <a:rPr lang="es-CL" dirty="0"/>
                        <a:t>---</a:t>
                      </a:r>
                      <a:endParaRPr lang="en-US" dirty="0"/>
                    </a:p>
                  </a:txBody>
                  <a:tcPr/>
                </a:tc>
                <a:tc>
                  <a:txBody>
                    <a:bodyPr/>
                    <a:lstStyle/>
                    <a:p>
                      <a:pPr algn="ctr"/>
                      <a:r>
                        <a:rPr lang="es-CL" dirty="0"/>
                        <a:t>---</a:t>
                      </a:r>
                      <a:endParaRPr lang="en-US" dirty="0"/>
                    </a:p>
                  </a:txBody>
                  <a:tcPr/>
                </a:tc>
                <a:tc>
                  <a:txBody>
                    <a:bodyPr/>
                    <a:lstStyle/>
                    <a:p>
                      <a:pPr algn="ctr"/>
                      <a:r>
                        <a:rPr lang="es-CL" dirty="0"/>
                        <a:t>A-B</a:t>
                      </a:r>
                      <a:endParaRPr lang="en-US" dirty="0"/>
                    </a:p>
                  </a:txBody>
                  <a:tcPr/>
                </a:tc>
                <a:tc>
                  <a:txBody>
                    <a:bodyPr/>
                    <a:lstStyle/>
                    <a:p>
                      <a:pPr algn="ctr"/>
                      <a:r>
                        <a:rPr lang="es-CL" dirty="0"/>
                        <a:t>A-B</a:t>
                      </a:r>
                      <a:endParaRPr lang="en-US" dirty="0"/>
                    </a:p>
                  </a:txBody>
                  <a:tcPr/>
                </a:tc>
                <a:tc>
                  <a:txBody>
                    <a:bodyPr/>
                    <a:lstStyle/>
                    <a:p>
                      <a:pPr algn="ctr"/>
                      <a:r>
                        <a:rPr lang="es-CL" dirty="0"/>
                        <a:t>C-D</a:t>
                      </a:r>
                      <a:endParaRPr lang="en-US" dirty="0"/>
                    </a:p>
                  </a:txBody>
                  <a:tcPr/>
                </a:tc>
                <a:extLst>
                  <a:ext uri="{0D108BD9-81ED-4DB2-BD59-A6C34878D82A}">
                    <a16:rowId xmlns:a16="http://schemas.microsoft.com/office/drawing/2014/main" val="3991337729"/>
                  </a:ext>
                </a:extLst>
              </a:tr>
              <a:tr h="370840">
                <a:tc>
                  <a:txBody>
                    <a:bodyPr/>
                    <a:lstStyle/>
                    <a:p>
                      <a:pPr algn="ctr"/>
                      <a:endParaRPr lang="en-US" dirty="0"/>
                    </a:p>
                  </a:txBody>
                  <a:tcPr/>
                </a:tc>
                <a:tc>
                  <a:txBody>
                    <a:bodyPr/>
                    <a:lstStyle/>
                    <a:p>
                      <a:pPr algn="ctr"/>
                      <a:r>
                        <a:rPr lang="es-CL" b="1" dirty="0">
                          <a:solidFill>
                            <a:schemeClr val="bg1"/>
                          </a:solidFill>
                        </a:rPr>
                        <a:t>A</a:t>
                      </a:r>
                      <a:endParaRPr lang="en-US" b="1" dirty="0">
                        <a:solidFill>
                          <a:schemeClr val="bg1"/>
                        </a:solidFill>
                      </a:endParaRPr>
                    </a:p>
                  </a:txBody>
                  <a:tcPr>
                    <a:solidFill>
                      <a:srgbClr val="4472C4"/>
                    </a:solidFill>
                  </a:tcPr>
                </a:tc>
                <a:tc>
                  <a:txBody>
                    <a:bodyPr/>
                    <a:lstStyle/>
                    <a:p>
                      <a:pPr algn="ctr"/>
                      <a:r>
                        <a:rPr lang="es-CL" b="1" dirty="0">
                          <a:solidFill>
                            <a:schemeClr val="bg1"/>
                          </a:solidFill>
                        </a:rPr>
                        <a:t>B</a:t>
                      </a:r>
                      <a:endParaRPr lang="en-US" b="1" dirty="0">
                        <a:solidFill>
                          <a:schemeClr val="bg1"/>
                        </a:solidFill>
                      </a:endParaRPr>
                    </a:p>
                  </a:txBody>
                  <a:tcPr>
                    <a:solidFill>
                      <a:srgbClr val="4472C4"/>
                    </a:solidFill>
                  </a:tcPr>
                </a:tc>
                <a:tc>
                  <a:txBody>
                    <a:bodyPr/>
                    <a:lstStyle/>
                    <a:p>
                      <a:pPr algn="ctr"/>
                      <a:r>
                        <a:rPr lang="es-CL" b="1" dirty="0">
                          <a:solidFill>
                            <a:schemeClr val="bg1"/>
                          </a:solidFill>
                        </a:rPr>
                        <a:t>C</a:t>
                      </a:r>
                      <a:endParaRPr lang="en-US" b="1" dirty="0">
                        <a:solidFill>
                          <a:schemeClr val="bg1"/>
                        </a:solidFill>
                      </a:endParaRPr>
                    </a:p>
                  </a:txBody>
                  <a:tcPr>
                    <a:solidFill>
                      <a:srgbClr val="4472C4"/>
                    </a:solidFill>
                  </a:tcPr>
                </a:tc>
                <a:tc>
                  <a:txBody>
                    <a:bodyPr/>
                    <a:lstStyle/>
                    <a:p>
                      <a:pPr algn="ctr"/>
                      <a:r>
                        <a:rPr lang="es-CL" b="1" dirty="0">
                          <a:solidFill>
                            <a:schemeClr val="bg1"/>
                          </a:solidFill>
                        </a:rPr>
                        <a:t>D</a:t>
                      </a:r>
                      <a:endParaRPr lang="en-US" b="1" dirty="0">
                        <a:solidFill>
                          <a:schemeClr val="bg1"/>
                        </a:solidFill>
                      </a:endParaRPr>
                    </a:p>
                  </a:txBody>
                  <a:tcPr>
                    <a:solidFill>
                      <a:srgbClr val="4472C4"/>
                    </a:solidFill>
                  </a:tcPr>
                </a:tc>
                <a:tc>
                  <a:txBody>
                    <a:bodyPr/>
                    <a:lstStyle/>
                    <a:p>
                      <a:pPr algn="ctr"/>
                      <a:r>
                        <a:rPr lang="es-CL" b="1" dirty="0">
                          <a:solidFill>
                            <a:schemeClr val="bg1"/>
                          </a:solidFill>
                        </a:rPr>
                        <a:t>E</a:t>
                      </a:r>
                      <a:endParaRPr lang="en-US" b="1" dirty="0">
                        <a:solidFill>
                          <a:schemeClr val="bg1"/>
                        </a:solidFill>
                      </a:endParaRPr>
                    </a:p>
                  </a:txBody>
                  <a:tcPr>
                    <a:solidFill>
                      <a:srgbClr val="4472C4"/>
                    </a:solidFill>
                  </a:tcPr>
                </a:tc>
                <a:extLst>
                  <a:ext uri="{0D108BD9-81ED-4DB2-BD59-A6C34878D82A}">
                    <a16:rowId xmlns:a16="http://schemas.microsoft.com/office/drawing/2014/main" val="628067704"/>
                  </a:ext>
                </a:extLst>
              </a:tr>
              <a:tr h="370840">
                <a:tc>
                  <a:txBody>
                    <a:bodyPr/>
                    <a:lstStyle/>
                    <a:p>
                      <a:pPr algn="ctr"/>
                      <a:r>
                        <a:rPr lang="es-CL" dirty="0"/>
                        <a:t>A</a:t>
                      </a:r>
                      <a:endParaRPr lang="en-US" dirty="0"/>
                    </a:p>
                  </a:txBody>
                  <a:tcPr/>
                </a:tc>
                <a:tc>
                  <a:txBody>
                    <a:bodyPr/>
                    <a:lstStyle/>
                    <a:p>
                      <a:pPr algn="ctr"/>
                      <a:r>
                        <a:rPr lang="es-CL" dirty="0"/>
                        <a:t>1</a:t>
                      </a:r>
                      <a:endParaRPr lang="en-US" dirty="0"/>
                    </a:p>
                  </a:txBody>
                  <a:tcPr/>
                </a:tc>
                <a:tc>
                  <a:txBody>
                    <a:bodyPr/>
                    <a:lstStyle/>
                    <a:p>
                      <a:pPr algn="ctr"/>
                      <a:r>
                        <a:rPr lang="es-CL" dirty="0"/>
                        <a:t>0</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extLst>
                  <a:ext uri="{0D108BD9-81ED-4DB2-BD59-A6C34878D82A}">
                    <a16:rowId xmlns:a16="http://schemas.microsoft.com/office/drawing/2014/main" val="124277201"/>
                  </a:ext>
                </a:extLst>
              </a:tr>
              <a:tr h="370840">
                <a:tc>
                  <a:txBody>
                    <a:bodyPr/>
                    <a:lstStyle/>
                    <a:p>
                      <a:pPr algn="ctr"/>
                      <a:r>
                        <a:rPr lang="es-CL" dirty="0"/>
                        <a:t>B</a:t>
                      </a:r>
                      <a:endParaRPr lang="en-US" dirty="0"/>
                    </a:p>
                  </a:txBody>
                  <a:tcPr/>
                </a:tc>
                <a:tc>
                  <a:txBody>
                    <a:bodyPr/>
                    <a:lstStyle/>
                    <a:p>
                      <a:pPr algn="ctr"/>
                      <a:r>
                        <a:rPr lang="es-CL" dirty="0"/>
                        <a:t>0</a:t>
                      </a:r>
                      <a:endParaRPr lang="en-US" dirty="0"/>
                    </a:p>
                  </a:txBody>
                  <a:tcPr/>
                </a:tc>
                <a:tc>
                  <a:txBody>
                    <a:bodyPr/>
                    <a:lstStyle/>
                    <a:p>
                      <a:pPr algn="ctr"/>
                      <a:r>
                        <a:rPr lang="es-CL" dirty="0"/>
                        <a:t>1</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extLst>
                  <a:ext uri="{0D108BD9-81ED-4DB2-BD59-A6C34878D82A}">
                    <a16:rowId xmlns:a16="http://schemas.microsoft.com/office/drawing/2014/main" val="3343399387"/>
                  </a:ext>
                </a:extLst>
              </a:tr>
              <a:tr h="370840">
                <a:tc>
                  <a:txBody>
                    <a:bodyPr/>
                    <a:lstStyle/>
                    <a:p>
                      <a:pPr algn="ctr"/>
                      <a:r>
                        <a:rPr lang="es-CL" dirty="0"/>
                        <a:t>C</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1</a:t>
                      </a:r>
                      <a:endParaRPr lang="en-US" dirty="0"/>
                    </a:p>
                  </a:txBody>
                  <a:tcPr/>
                </a:tc>
                <a:tc>
                  <a:txBody>
                    <a:bodyPr/>
                    <a:lstStyle/>
                    <a:p>
                      <a:pPr algn="ctr"/>
                      <a:r>
                        <a:rPr lang="es-CL" dirty="0"/>
                        <a:t>0.5</a:t>
                      </a:r>
                      <a:endParaRPr lang="en-US" dirty="0"/>
                    </a:p>
                  </a:txBody>
                  <a:tcPr/>
                </a:tc>
                <a:tc>
                  <a:txBody>
                    <a:bodyPr/>
                    <a:lstStyle/>
                    <a:p>
                      <a:pPr algn="ctr"/>
                      <a:r>
                        <a:rPr lang="es-CL" dirty="0"/>
                        <a:t>0.75</a:t>
                      </a:r>
                      <a:endParaRPr lang="en-US" dirty="0"/>
                    </a:p>
                  </a:txBody>
                  <a:tcPr/>
                </a:tc>
                <a:extLst>
                  <a:ext uri="{0D108BD9-81ED-4DB2-BD59-A6C34878D82A}">
                    <a16:rowId xmlns:a16="http://schemas.microsoft.com/office/drawing/2014/main" val="2322816934"/>
                  </a:ext>
                </a:extLst>
              </a:tr>
              <a:tr h="370840">
                <a:tc>
                  <a:txBody>
                    <a:bodyPr/>
                    <a:lstStyle/>
                    <a:p>
                      <a:pPr algn="ctr"/>
                      <a:r>
                        <a:rPr lang="es-CL" dirty="0"/>
                        <a:t>D</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1</a:t>
                      </a:r>
                      <a:endParaRPr lang="en-US" dirty="0"/>
                    </a:p>
                  </a:txBody>
                  <a:tcPr/>
                </a:tc>
                <a:tc>
                  <a:txBody>
                    <a:bodyPr/>
                    <a:lstStyle/>
                    <a:p>
                      <a:pPr algn="ctr"/>
                      <a:r>
                        <a:rPr lang="es-CL" dirty="0"/>
                        <a:t>0.75</a:t>
                      </a:r>
                      <a:endParaRPr lang="en-US" dirty="0"/>
                    </a:p>
                  </a:txBody>
                  <a:tcPr/>
                </a:tc>
                <a:extLst>
                  <a:ext uri="{0D108BD9-81ED-4DB2-BD59-A6C34878D82A}">
                    <a16:rowId xmlns:a16="http://schemas.microsoft.com/office/drawing/2014/main" val="676745486"/>
                  </a:ext>
                </a:extLst>
              </a:tr>
              <a:tr h="370840">
                <a:tc>
                  <a:txBody>
                    <a:bodyPr/>
                    <a:lstStyle/>
                    <a:p>
                      <a:pPr algn="ctr"/>
                      <a:r>
                        <a:rPr lang="es-CL" dirty="0"/>
                        <a:t>E</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0.75</a:t>
                      </a:r>
                      <a:endParaRPr lang="en-US" dirty="0"/>
                    </a:p>
                  </a:txBody>
                  <a:tcPr/>
                </a:tc>
                <a:tc>
                  <a:txBody>
                    <a:bodyPr/>
                    <a:lstStyle/>
                    <a:p>
                      <a:pPr algn="ctr"/>
                      <a:r>
                        <a:rPr lang="es-CL" dirty="0"/>
                        <a:t>0.75</a:t>
                      </a:r>
                      <a:endParaRPr lang="en-US" dirty="0"/>
                    </a:p>
                  </a:txBody>
                  <a:tcPr/>
                </a:tc>
                <a:tc>
                  <a:txBody>
                    <a:bodyPr/>
                    <a:lstStyle/>
                    <a:p>
                      <a:pPr algn="ctr"/>
                      <a:endParaRPr lang="en-US" dirty="0"/>
                    </a:p>
                  </a:txBody>
                  <a:tcPr/>
                </a:tc>
                <a:extLst>
                  <a:ext uri="{0D108BD9-81ED-4DB2-BD59-A6C34878D82A}">
                    <a16:rowId xmlns:a16="http://schemas.microsoft.com/office/drawing/2014/main" val="582407003"/>
                  </a:ext>
                </a:extLst>
              </a:tr>
            </a:tbl>
          </a:graphicData>
        </a:graphic>
      </p:graphicFrame>
      <p:sp>
        <p:nvSpPr>
          <p:cNvPr id="19" name="Rectángulo 18">
            <a:extLst>
              <a:ext uri="{FF2B5EF4-FFF2-40B4-BE49-F238E27FC236}">
                <a16:creationId xmlns:a16="http://schemas.microsoft.com/office/drawing/2014/main" id="{7E4EE112-1395-417A-82CF-A3EF3A098732}"/>
              </a:ext>
            </a:extLst>
          </p:cNvPr>
          <p:cNvSpPr/>
          <p:nvPr/>
        </p:nvSpPr>
        <p:spPr>
          <a:xfrm>
            <a:off x="9019367" y="5294904"/>
            <a:ext cx="1348455"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B736B612-76B2-4EA5-8A4B-DF283F523811}"/>
                  </a:ext>
                </a:extLst>
              </p:cNvPr>
              <p:cNvSpPr txBox="1"/>
              <p:nvPr/>
            </p:nvSpPr>
            <p:spPr>
              <a:xfrm>
                <a:off x="3606831" y="3720904"/>
                <a:ext cx="4045526" cy="196053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𝑒</m:t>
                          </m:r>
                        </m:sub>
                      </m:sSub>
                    </m:oMath>
                  </m:oMathPara>
                </a14:m>
                <a:endParaRPr lang="es-CL" b="0" dirty="0"/>
              </a:p>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𝑐𝑑</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=1.25</m:t>
                      </m:r>
                    </m:oMath>
                  </m:oMathPara>
                </a14:m>
                <a:endParaRPr lang="en-US" dirty="0"/>
              </a:p>
            </p:txBody>
          </p:sp>
        </mc:Choice>
        <mc:Fallback xmlns="">
          <p:sp>
            <p:nvSpPr>
              <p:cNvPr id="21" name="CuadroTexto 20">
                <a:extLst>
                  <a:ext uri="{FF2B5EF4-FFF2-40B4-BE49-F238E27FC236}">
                    <a16:creationId xmlns:a16="http://schemas.microsoft.com/office/drawing/2014/main" id="{B736B612-76B2-4EA5-8A4B-DF283F523811}"/>
                  </a:ext>
                </a:extLst>
              </p:cNvPr>
              <p:cNvSpPr txBox="1">
                <a:spLocks noRot="1" noChangeAspect="1" noMove="1" noResize="1" noEditPoints="1" noAdjustHandles="1" noChangeArrowheads="1" noChangeShapeType="1" noTextEdit="1"/>
              </p:cNvSpPr>
              <p:nvPr/>
            </p:nvSpPr>
            <p:spPr>
              <a:xfrm>
                <a:off x="3606831" y="3720904"/>
                <a:ext cx="4045526" cy="1960537"/>
              </a:xfrm>
              <a:prstGeom prst="rect">
                <a:avLst/>
              </a:prstGeom>
              <a:blipFill>
                <a:blip r:embed="rId3"/>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442665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12</a:t>
            </a:fld>
            <a:endParaRPr/>
          </a:p>
        </p:txBody>
      </p:sp>
      <p:sp>
        <p:nvSpPr>
          <p:cNvPr id="3" name="Título 1">
            <a:extLst>
              <a:ext uri="{FF2B5EF4-FFF2-40B4-BE49-F238E27FC236}">
                <a16:creationId xmlns:a16="http://schemas.microsoft.com/office/drawing/2014/main" id="{C660372A-47DD-42B9-9DC6-47ED0FE32169}"/>
              </a:ext>
            </a:extLst>
          </p:cNvPr>
          <p:cNvSpPr>
            <a:spLocks noGrp="1"/>
          </p:cNvSpPr>
          <p:nvPr>
            <p:ph type="title"/>
          </p:nvPr>
        </p:nvSpPr>
        <p:spPr>
          <a:xfrm>
            <a:off x="1558113"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F6BD1883-5791-456F-8004-CCA612DD4B56}"/>
              </a:ext>
            </a:extLst>
          </p:cNvPr>
          <p:cNvSpPr txBox="1">
            <a:spLocks/>
          </p:cNvSpPr>
          <p:nvPr/>
        </p:nvSpPr>
        <p:spPr>
          <a:xfrm>
            <a:off x="1558112" y="1428357"/>
            <a:ext cx="9367204" cy="1541803"/>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kern="0"/>
              <a:t>Relación entre el coeficiente de coancestría (parentesco aditivo) y el coeficiente de consanguinidad </a:t>
            </a:r>
            <a:endParaRPr lang="es-CL" kern="0" dirty="0"/>
          </a:p>
        </p:txBody>
      </p:sp>
      <p:sp>
        <p:nvSpPr>
          <p:cNvPr id="5" name="CuadroTexto 4">
            <a:extLst>
              <a:ext uri="{FF2B5EF4-FFF2-40B4-BE49-F238E27FC236}">
                <a16:creationId xmlns:a16="http://schemas.microsoft.com/office/drawing/2014/main" id="{EC503607-8A21-47A5-8A9D-B91B7690D2FB}"/>
              </a:ext>
            </a:extLst>
          </p:cNvPr>
          <p:cNvSpPr txBox="1"/>
          <p:nvPr/>
        </p:nvSpPr>
        <p:spPr>
          <a:xfrm>
            <a:off x="2038350" y="2272831"/>
            <a:ext cx="7032694" cy="369332"/>
          </a:xfrm>
          <a:prstGeom prst="rect">
            <a:avLst/>
          </a:prstGeom>
          <a:noFill/>
        </p:spPr>
        <p:txBody>
          <a:bodyPr wrap="none" rtlCol="0">
            <a:spAutoFit/>
          </a:bodyPr>
          <a:lstStyle/>
          <a:p>
            <a:r>
              <a:rPr lang="es-CL" b="1" dirty="0">
                <a:latin typeface="Abadi" panose="020B0604020104020204" pitchFamily="34" charset="0"/>
              </a:rPr>
              <a:t>¿Cuál es el coeficiente de consanguinidad de los </a:t>
            </a:r>
            <a:r>
              <a:rPr lang="es-CL" b="1" dirty="0">
                <a:solidFill>
                  <a:schemeClr val="accent2"/>
                </a:solidFill>
                <a:latin typeface="Abadi" panose="020B0604020104020204" pitchFamily="34" charset="0"/>
              </a:rPr>
              <a:t>hijos de hermanos</a:t>
            </a:r>
            <a:r>
              <a:rPr lang="es-CL" b="1" dirty="0">
                <a:latin typeface="Abadi" panose="020B0604020104020204" pitchFamily="34" charset="0"/>
              </a:rPr>
              <a:t>? </a:t>
            </a:r>
            <a:endParaRPr lang="en-US" b="1" dirty="0">
              <a:latin typeface="Abadi" panose="020B0604020104020204" pitchFamily="34" charset="0"/>
            </a:endParaRPr>
          </a:p>
        </p:txBody>
      </p:sp>
      <p:sp>
        <p:nvSpPr>
          <p:cNvPr id="7" name="CuadroTexto 6">
            <a:extLst>
              <a:ext uri="{FF2B5EF4-FFF2-40B4-BE49-F238E27FC236}">
                <a16:creationId xmlns:a16="http://schemas.microsoft.com/office/drawing/2014/main" id="{0FFAF0E8-BD78-4CFF-B13B-A6A697BA7F05}"/>
              </a:ext>
            </a:extLst>
          </p:cNvPr>
          <p:cNvSpPr txBox="1"/>
          <p:nvPr/>
        </p:nvSpPr>
        <p:spPr>
          <a:xfrm>
            <a:off x="553132" y="3389672"/>
            <a:ext cx="323272" cy="369332"/>
          </a:xfrm>
          <a:prstGeom prst="rect">
            <a:avLst/>
          </a:prstGeom>
          <a:noFill/>
        </p:spPr>
        <p:txBody>
          <a:bodyPr wrap="square" rtlCol="0">
            <a:spAutoFit/>
          </a:bodyPr>
          <a:lstStyle/>
          <a:p>
            <a:r>
              <a:rPr lang="es-CL" dirty="0"/>
              <a:t>A</a:t>
            </a:r>
            <a:endParaRPr lang="en-US" dirty="0"/>
          </a:p>
        </p:txBody>
      </p:sp>
      <p:sp>
        <p:nvSpPr>
          <p:cNvPr id="8" name="CuadroTexto 7">
            <a:extLst>
              <a:ext uri="{FF2B5EF4-FFF2-40B4-BE49-F238E27FC236}">
                <a16:creationId xmlns:a16="http://schemas.microsoft.com/office/drawing/2014/main" id="{084E323B-C2C4-4A8F-B5C9-AABCF38E3586}"/>
              </a:ext>
            </a:extLst>
          </p:cNvPr>
          <p:cNvSpPr txBox="1"/>
          <p:nvPr/>
        </p:nvSpPr>
        <p:spPr>
          <a:xfrm>
            <a:off x="1396476" y="3389672"/>
            <a:ext cx="323272" cy="369332"/>
          </a:xfrm>
          <a:prstGeom prst="rect">
            <a:avLst/>
          </a:prstGeom>
          <a:noFill/>
        </p:spPr>
        <p:txBody>
          <a:bodyPr wrap="square" rtlCol="0">
            <a:spAutoFit/>
          </a:bodyPr>
          <a:lstStyle/>
          <a:p>
            <a:r>
              <a:rPr lang="es-CL" dirty="0"/>
              <a:t>B</a:t>
            </a:r>
            <a:endParaRPr lang="en-US" dirty="0"/>
          </a:p>
        </p:txBody>
      </p:sp>
      <p:sp>
        <p:nvSpPr>
          <p:cNvPr id="9" name="CuadroTexto 8">
            <a:extLst>
              <a:ext uri="{FF2B5EF4-FFF2-40B4-BE49-F238E27FC236}">
                <a16:creationId xmlns:a16="http://schemas.microsoft.com/office/drawing/2014/main" id="{09426D98-4589-4B9C-9447-1DC643A72DA3}"/>
              </a:ext>
            </a:extLst>
          </p:cNvPr>
          <p:cNvSpPr txBox="1"/>
          <p:nvPr/>
        </p:nvSpPr>
        <p:spPr>
          <a:xfrm>
            <a:off x="553132" y="4313309"/>
            <a:ext cx="323272" cy="369332"/>
          </a:xfrm>
          <a:prstGeom prst="rect">
            <a:avLst/>
          </a:prstGeom>
          <a:noFill/>
        </p:spPr>
        <p:txBody>
          <a:bodyPr wrap="square" rtlCol="0">
            <a:spAutoFit/>
          </a:bodyPr>
          <a:lstStyle/>
          <a:p>
            <a:r>
              <a:rPr lang="es-CL" dirty="0"/>
              <a:t>C</a:t>
            </a:r>
            <a:endParaRPr lang="en-US" dirty="0"/>
          </a:p>
        </p:txBody>
      </p:sp>
      <p:sp>
        <p:nvSpPr>
          <p:cNvPr id="10" name="CuadroTexto 9">
            <a:extLst>
              <a:ext uri="{FF2B5EF4-FFF2-40B4-BE49-F238E27FC236}">
                <a16:creationId xmlns:a16="http://schemas.microsoft.com/office/drawing/2014/main" id="{6806D4F3-6C4A-4E87-8D86-6845A34B90E1}"/>
              </a:ext>
            </a:extLst>
          </p:cNvPr>
          <p:cNvSpPr txBox="1"/>
          <p:nvPr/>
        </p:nvSpPr>
        <p:spPr>
          <a:xfrm>
            <a:off x="1396476" y="4313309"/>
            <a:ext cx="323272" cy="369332"/>
          </a:xfrm>
          <a:prstGeom prst="rect">
            <a:avLst/>
          </a:prstGeom>
          <a:noFill/>
        </p:spPr>
        <p:txBody>
          <a:bodyPr wrap="square" rtlCol="0">
            <a:spAutoFit/>
          </a:bodyPr>
          <a:lstStyle/>
          <a:p>
            <a:r>
              <a:rPr lang="es-CL" dirty="0"/>
              <a:t>D</a:t>
            </a:r>
            <a:endParaRPr lang="en-US" dirty="0"/>
          </a:p>
        </p:txBody>
      </p:sp>
      <p:sp>
        <p:nvSpPr>
          <p:cNvPr id="11" name="CuadroTexto 10">
            <a:extLst>
              <a:ext uri="{FF2B5EF4-FFF2-40B4-BE49-F238E27FC236}">
                <a16:creationId xmlns:a16="http://schemas.microsoft.com/office/drawing/2014/main" id="{8993F439-49FF-402D-A2D4-DC1581924D9D}"/>
              </a:ext>
            </a:extLst>
          </p:cNvPr>
          <p:cNvSpPr txBox="1"/>
          <p:nvPr/>
        </p:nvSpPr>
        <p:spPr>
          <a:xfrm>
            <a:off x="974804" y="5084143"/>
            <a:ext cx="323272" cy="369332"/>
          </a:xfrm>
          <a:prstGeom prst="rect">
            <a:avLst/>
          </a:prstGeom>
          <a:noFill/>
        </p:spPr>
        <p:txBody>
          <a:bodyPr wrap="square" rtlCol="0">
            <a:spAutoFit/>
          </a:bodyPr>
          <a:lstStyle/>
          <a:p>
            <a:r>
              <a:rPr lang="es-CL" dirty="0"/>
              <a:t>E</a:t>
            </a:r>
            <a:endParaRPr lang="en-US" dirty="0"/>
          </a:p>
        </p:txBody>
      </p:sp>
      <p:cxnSp>
        <p:nvCxnSpPr>
          <p:cNvPr id="12" name="Conector recto de flecha 11">
            <a:extLst>
              <a:ext uri="{FF2B5EF4-FFF2-40B4-BE49-F238E27FC236}">
                <a16:creationId xmlns:a16="http://schemas.microsoft.com/office/drawing/2014/main" id="{687CED53-81CD-4A1D-90AD-153077F8AF27}"/>
              </a:ext>
            </a:extLst>
          </p:cNvPr>
          <p:cNvCxnSpPr>
            <a:cxnSpLocks/>
            <a:stCxn id="7" idx="2"/>
          </p:cNvCxnSpPr>
          <p:nvPr/>
        </p:nvCxnSpPr>
        <p:spPr>
          <a:xfrm>
            <a:off x="714768" y="3759004"/>
            <a:ext cx="731406"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Conector recto de flecha 12">
            <a:extLst>
              <a:ext uri="{FF2B5EF4-FFF2-40B4-BE49-F238E27FC236}">
                <a16:creationId xmlns:a16="http://schemas.microsoft.com/office/drawing/2014/main" id="{4ED6F2E7-3880-4649-9B62-92E98F806AA5}"/>
              </a:ext>
            </a:extLst>
          </p:cNvPr>
          <p:cNvCxnSpPr>
            <a:stCxn id="7" idx="2"/>
            <a:endCxn id="9" idx="0"/>
          </p:cNvCxnSpPr>
          <p:nvPr/>
        </p:nvCxnSpPr>
        <p:spPr>
          <a:xfrm>
            <a:off x="714768" y="3759004"/>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Conector recto de flecha 13">
            <a:extLst>
              <a:ext uri="{FF2B5EF4-FFF2-40B4-BE49-F238E27FC236}">
                <a16:creationId xmlns:a16="http://schemas.microsoft.com/office/drawing/2014/main" id="{367E7F08-92BE-48BF-A569-39B4FAE90FD5}"/>
              </a:ext>
            </a:extLst>
          </p:cNvPr>
          <p:cNvCxnSpPr>
            <a:cxnSpLocks/>
            <a:stCxn id="8" idx="2"/>
          </p:cNvCxnSpPr>
          <p:nvPr/>
        </p:nvCxnSpPr>
        <p:spPr>
          <a:xfrm flipH="1">
            <a:off x="823874" y="3759004"/>
            <a:ext cx="734238"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ector recto de flecha 14">
            <a:extLst>
              <a:ext uri="{FF2B5EF4-FFF2-40B4-BE49-F238E27FC236}">
                <a16:creationId xmlns:a16="http://schemas.microsoft.com/office/drawing/2014/main" id="{8E0EDB2D-74AF-4B67-969C-82F1B2A90EB0}"/>
              </a:ext>
            </a:extLst>
          </p:cNvPr>
          <p:cNvCxnSpPr>
            <a:stCxn id="8" idx="2"/>
            <a:endCxn id="10" idx="0"/>
          </p:cNvCxnSpPr>
          <p:nvPr/>
        </p:nvCxnSpPr>
        <p:spPr>
          <a:xfrm>
            <a:off x="1558112" y="3759004"/>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Conector recto de flecha 15">
            <a:extLst>
              <a:ext uri="{FF2B5EF4-FFF2-40B4-BE49-F238E27FC236}">
                <a16:creationId xmlns:a16="http://schemas.microsoft.com/office/drawing/2014/main" id="{8AF59F0E-7B24-4F4B-949F-96001DDB6658}"/>
              </a:ext>
            </a:extLst>
          </p:cNvPr>
          <p:cNvCxnSpPr>
            <a:cxnSpLocks/>
            <a:stCxn id="9" idx="2"/>
          </p:cNvCxnSpPr>
          <p:nvPr/>
        </p:nvCxnSpPr>
        <p:spPr>
          <a:xfrm>
            <a:off x="714768" y="4682641"/>
            <a:ext cx="317862"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Conector recto de flecha 16">
            <a:extLst>
              <a:ext uri="{FF2B5EF4-FFF2-40B4-BE49-F238E27FC236}">
                <a16:creationId xmlns:a16="http://schemas.microsoft.com/office/drawing/2014/main" id="{D67BC2F4-2C23-4532-81D2-C4603EEE4C83}"/>
              </a:ext>
            </a:extLst>
          </p:cNvPr>
          <p:cNvCxnSpPr>
            <a:cxnSpLocks/>
            <a:stCxn id="10" idx="2"/>
          </p:cNvCxnSpPr>
          <p:nvPr/>
        </p:nvCxnSpPr>
        <p:spPr>
          <a:xfrm flipH="1">
            <a:off x="1246943" y="4682641"/>
            <a:ext cx="311169"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18" name="Tabla 6">
            <a:extLst>
              <a:ext uri="{FF2B5EF4-FFF2-40B4-BE49-F238E27FC236}">
                <a16:creationId xmlns:a16="http://schemas.microsoft.com/office/drawing/2014/main" id="{388204AA-14F7-4E7C-8700-1762C67E7550}"/>
              </a:ext>
            </a:extLst>
          </p:cNvPr>
          <p:cNvGraphicFramePr>
            <a:graphicFrameLocks noGrp="1"/>
          </p:cNvGraphicFramePr>
          <p:nvPr>
            <p:extLst>
              <p:ext uri="{D42A27DB-BD31-4B8C-83A1-F6EECF244321}">
                <p14:modId xmlns:p14="http://schemas.microsoft.com/office/powerpoint/2010/main" val="1035845134"/>
              </p:ext>
            </p:extLst>
          </p:nvPr>
        </p:nvGraphicFramePr>
        <p:xfrm>
          <a:off x="2239820" y="3045496"/>
          <a:ext cx="8128002" cy="2631888"/>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2623500484"/>
                    </a:ext>
                  </a:extLst>
                </a:gridCol>
                <a:gridCol w="1354667">
                  <a:extLst>
                    <a:ext uri="{9D8B030D-6E8A-4147-A177-3AD203B41FA5}">
                      <a16:colId xmlns:a16="http://schemas.microsoft.com/office/drawing/2014/main" val="1874783537"/>
                    </a:ext>
                  </a:extLst>
                </a:gridCol>
                <a:gridCol w="1354667">
                  <a:extLst>
                    <a:ext uri="{9D8B030D-6E8A-4147-A177-3AD203B41FA5}">
                      <a16:colId xmlns:a16="http://schemas.microsoft.com/office/drawing/2014/main" val="2195509899"/>
                    </a:ext>
                  </a:extLst>
                </a:gridCol>
                <a:gridCol w="1354667">
                  <a:extLst>
                    <a:ext uri="{9D8B030D-6E8A-4147-A177-3AD203B41FA5}">
                      <a16:colId xmlns:a16="http://schemas.microsoft.com/office/drawing/2014/main" val="3521516276"/>
                    </a:ext>
                  </a:extLst>
                </a:gridCol>
                <a:gridCol w="1354667">
                  <a:extLst>
                    <a:ext uri="{9D8B030D-6E8A-4147-A177-3AD203B41FA5}">
                      <a16:colId xmlns:a16="http://schemas.microsoft.com/office/drawing/2014/main" val="1506621857"/>
                    </a:ext>
                  </a:extLst>
                </a:gridCol>
                <a:gridCol w="1354667">
                  <a:extLst>
                    <a:ext uri="{9D8B030D-6E8A-4147-A177-3AD203B41FA5}">
                      <a16:colId xmlns:a16="http://schemas.microsoft.com/office/drawing/2014/main" val="3641104486"/>
                    </a:ext>
                  </a:extLst>
                </a:gridCol>
              </a:tblGrid>
              <a:tr h="370840">
                <a:tc>
                  <a:txBody>
                    <a:bodyPr/>
                    <a:lstStyle/>
                    <a:p>
                      <a:pPr algn="ctr"/>
                      <a:endParaRPr lang="en-US" dirty="0"/>
                    </a:p>
                  </a:txBody>
                  <a:tcPr/>
                </a:tc>
                <a:tc>
                  <a:txBody>
                    <a:bodyPr/>
                    <a:lstStyle/>
                    <a:p>
                      <a:pPr algn="ctr"/>
                      <a:r>
                        <a:rPr lang="es-CL" dirty="0"/>
                        <a:t>---</a:t>
                      </a:r>
                      <a:endParaRPr lang="en-US" dirty="0"/>
                    </a:p>
                  </a:txBody>
                  <a:tcPr/>
                </a:tc>
                <a:tc>
                  <a:txBody>
                    <a:bodyPr/>
                    <a:lstStyle/>
                    <a:p>
                      <a:pPr algn="ctr"/>
                      <a:r>
                        <a:rPr lang="es-CL" dirty="0"/>
                        <a:t>---</a:t>
                      </a:r>
                      <a:endParaRPr lang="en-US" dirty="0"/>
                    </a:p>
                  </a:txBody>
                  <a:tcPr/>
                </a:tc>
                <a:tc>
                  <a:txBody>
                    <a:bodyPr/>
                    <a:lstStyle/>
                    <a:p>
                      <a:pPr algn="ctr"/>
                      <a:r>
                        <a:rPr lang="es-CL" dirty="0"/>
                        <a:t>A-B</a:t>
                      </a:r>
                      <a:endParaRPr lang="en-US" dirty="0"/>
                    </a:p>
                  </a:txBody>
                  <a:tcPr/>
                </a:tc>
                <a:tc>
                  <a:txBody>
                    <a:bodyPr/>
                    <a:lstStyle/>
                    <a:p>
                      <a:pPr algn="ctr"/>
                      <a:r>
                        <a:rPr lang="es-CL" dirty="0"/>
                        <a:t>A-B</a:t>
                      </a:r>
                      <a:endParaRPr lang="en-US" dirty="0"/>
                    </a:p>
                  </a:txBody>
                  <a:tcPr/>
                </a:tc>
                <a:tc>
                  <a:txBody>
                    <a:bodyPr/>
                    <a:lstStyle/>
                    <a:p>
                      <a:pPr algn="ctr"/>
                      <a:r>
                        <a:rPr lang="es-CL" dirty="0"/>
                        <a:t>C-D</a:t>
                      </a:r>
                      <a:endParaRPr lang="en-US" dirty="0"/>
                    </a:p>
                  </a:txBody>
                  <a:tcPr/>
                </a:tc>
                <a:extLst>
                  <a:ext uri="{0D108BD9-81ED-4DB2-BD59-A6C34878D82A}">
                    <a16:rowId xmlns:a16="http://schemas.microsoft.com/office/drawing/2014/main" val="3991337729"/>
                  </a:ext>
                </a:extLst>
              </a:tr>
              <a:tr h="370840">
                <a:tc>
                  <a:txBody>
                    <a:bodyPr/>
                    <a:lstStyle/>
                    <a:p>
                      <a:pPr algn="ctr"/>
                      <a:endParaRPr lang="en-US" dirty="0"/>
                    </a:p>
                  </a:txBody>
                  <a:tcPr/>
                </a:tc>
                <a:tc>
                  <a:txBody>
                    <a:bodyPr/>
                    <a:lstStyle/>
                    <a:p>
                      <a:pPr algn="ctr"/>
                      <a:r>
                        <a:rPr lang="es-CL" b="1" dirty="0">
                          <a:solidFill>
                            <a:schemeClr val="bg1"/>
                          </a:solidFill>
                        </a:rPr>
                        <a:t>A</a:t>
                      </a:r>
                      <a:endParaRPr lang="en-US" b="1" dirty="0">
                        <a:solidFill>
                          <a:schemeClr val="bg1"/>
                        </a:solidFill>
                      </a:endParaRPr>
                    </a:p>
                  </a:txBody>
                  <a:tcPr>
                    <a:solidFill>
                      <a:srgbClr val="4472C4"/>
                    </a:solidFill>
                  </a:tcPr>
                </a:tc>
                <a:tc>
                  <a:txBody>
                    <a:bodyPr/>
                    <a:lstStyle/>
                    <a:p>
                      <a:pPr algn="ctr"/>
                      <a:r>
                        <a:rPr lang="es-CL" b="1" dirty="0">
                          <a:solidFill>
                            <a:schemeClr val="bg1"/>
                          </a:solidFill>
                        </a:rPr>
                        <a:t>B</a:t>
                      </a:r>
                      <a:endParaRPr lang="en-US" b="1" dirty="0">
                        <a:solidFill>
                          <a:schemeClr val="bg1"/>
                        </a:solidFill>
                      </a:endParaRPr>
                    </a:p>
                  </a:txBody>
                  <a:tcPr>
                    <a:solidFill>
                      <a:srgbClr val="4472C4"/>
                    </a:solidFill>
                  </a:tcPr>
                </a:tc>
                <a:tc>
                  <a:txBody>
                    <a:bodyPr/>
                    <a:lstStyle/>
                    <a:p>
                      <a:pPr algn="ctr"/>
                      <a:r>
                        <a:rPr lang="es-CL" b="1" dirty="0">
                          <a:solidFill>
                            <a:schemeClr val="bg1"/>
                          </a:solidFill>
                        </a:rPr>
                        <a:t>C</a:t>
                      </a:r>
                      <a:endParaRPr lang="en-US" b="1" dirty="0">
                        <a:solidFill>
                          <a:schemeClr val="bg1"/>
                        </a:solidFill>
                      </a:endParaRPr>
                    </a:p>
                  </a:txBody>
                  <a:tcPr>
                    <a:solidFill>
                      <a:srgbClr val="4472C4"/>
                    </a:solidFill>
                  </a:tcPr>
                </a:tc>
                <a:tc>
                  <a:txBody>
                    <a:bodyPr/>
                    <a:lstStyle/>
                    <a:p>
                      <a:pPr algn="ctr"/>
                      <a:r>
                        <a:rPr lang="es-CL" b="1" dirty="0">
                          <a:solidFill>
                            <a:schemeClr val="bg1"/>
                          </a:solidFill>
                        </a:rPr>
                        <a:t>D</a:t>
                      </a:r>
                      <a:endParaRPr lang="en-US" b="1" dirty="0">
                        <a:solidFill>
                          <a:schemeClr val="bg1"/>
                        </a:solidFill>
                      </a:endParaRPr>
                    </a:p>
                  </a:txBody>
                  <a:tcPr>
                    <a:solidFill>
                      <a:srgbClr val="4472C4"/>
                    </a:solidFill>
                  </a:tcPr>
                </a:tc>
                <a:tc>
                  <a:txBody>
                    <a:bodyPr/>
                    <a:lstStyle/>
                    <a:p>
                      <a:pPr algn="ctr"/>
                      <a:r>
                        <a:rPr lang="es-CL" b="1" dirty="0">
                          <a:solidFill>
                            <a:schemeClr val="bg1"/>
                          </a:solidFill>
                        </a:rPr>
                        <a:t>E</a:t>
                      </a:r>
                      <a:endParaRPr lang="en-US" b="1" dirty="0">
                        <a:solidFill>
                          <a:schemeClr val="bg1"/>
                        </a:solidFill>
                      </a:endParaRPr>
                    </a:p>
                  </a:txBody>
                  <a:tcPr>
                    <a:solidFill>
                      <a:srgbClr val="4472C4"/>
                    </a:solidFill>
                  </a:tcPr>
                </a:tc>
                <a:extLst>
                  <a:ext uri="{0D108BD9-81ED-4DB2-BD59-A6C34878D82A}">
                    <a16:rowId xmlns:a16="http://schemas.microsoft.com/office/drawing/2014/main" val="628067704"/>
                  </a:ext>
                </a:extLst>
              </a:tr>
              <a:tr h="370840">
                <a:tc>
                  <a:txBody>
                    <a:bodyPr/>
                    <a:lstStyle/>
                    <a:p>
                      <a:pPr algn="ctr"/>
                      <a:r>
                        <a:rPr lang="es-CL" dirty="0"/>
                        <a:t>A</a:t>
                      </a:r>
                      <a:endParaRPr lang="en-US" dirty="0"/>
                    </a:p>
                  </a:txBody>
                  <a:tcPr/>
                </a:tc>
                <a:tc>
                  <a:txBody>
                    <a:bodyPr/>
                    <a:lstStyle/>
                    <a:p>
                      <a:pPr algn="ctr"/>
                      <a:r>
                        <a:rPr lang="es-CL" dirty="0"/>
                        <a:t>1</a:t>
                      </a:r>
                      <a:endParaRPr lang="en-US" dirty="0"/>
                    </a:p>
                  </a:txBody>
                  <a:tcPr/>
                </a:tc>
                <a:tc>
                  <a:txBody>
                    <a:bodyPr/>
                    <a:lstStyle/>
                    <a:p>
                      <a:pPr algn="ctr"/>
                      <a:r>
                        <a:rPr lang="es-CL" dirty="0"/>
                        <a:t>0</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extLst>
                  <a:ext uri="{0D108BD9-81ED-4DB2-BD59-A6C34878D82A}">
                    <a16:rowId xmlns:a16="http://schemas.microsoft.com/office/drawing/2014/main" val="124277201"/>
                  </a:ext>
                </a:extLst>
              </a:tr>
              <a:tr h="370840">
                <a:tc>
                  <a:txBody>
                    <a:bodyPr/>
                    <a:lstStyle/>
                    <a:p>
                      <a:pPr algn="ctr"/>
                      <a:r>
                        <a:rPr lang="es-CL" dirty="0"/>
                        <a:t>B</a:t>
                      </a:r>
                      <a:endParaRPr lang="en-US" dirty="0"/>
                    </a:p>
                  </a:txBody>
                  <a:tcPr/>
                </a:tc>
                <a:tc>
                  <a:txBody>
                    <a:bodyPr/>
                    <a:lstStyle/>
                    <a:p>
                      <a:pPr algn="ctr"/>
                      <a:r>
                        <a:rPr lang="es-CL" dirty="0"/>
                        <a:t>0</a:t>
                      </a:r>
                      <a:endParaRPr lang="en-US" dirty="0"/>
                    </a:p>
                  </a:txBody>
                  <a:tcPr/>
                </a:tc>
                <a:tc>
                  <a:txBody>
                    <a:bodyPr/>
                    <a:lstStyle/>
                    <a:p>
                      <a:pPr algn="ctr"/>
                      <a:r>
                        <a:rPr lang="es-CL" dirty="0"/>
                        <a:t>1</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extLst>
                  <a:ext uri="{0D108BD9-81ED-4DB2-BD59-A6C34878D82A}">
                    <a16:rowId xmlns:a16="http://schemas.microsoft.com/office/drawing/2014/main" val="3343399387"/>
                  </a:ext>
                </a:extLst>
              </a:tr>
              <a:tr h="370840">
                <a:tc>
                  <a:txBody>
                    <a:bodyPr/>
                    <a:lstStyle/>
                    <a:p>
                      <a:pPr algn="ctr"/>
                      <a:r>
                        <a:rPr lang="es-CL" dirty="0"/>
                        <a:t>C</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1</a:t>
                      </a:r>
                      <a:endParaRPr lang="en-US" dirty="0"/>
                    </a:p>
                  </a:txBody>
                  <a:tcPr/>
                </a:tc>
                <a:tc>
                  <a:txBody>
                    <a:bodyPr/>
                    <a:lstStyle/>
                    <a:p>
                      <a:pPr algn="ctr"/>
                      <a:r>
                        <a:rPr lang="es-CL" dirty="0"/>
                        <a:t>0.5</a:t>
                      </a:r>
                      <a:endParaRPr lang="en-US" dirty="0"/>
                    </a:p>
                  </a:txBody>
                  <a:tcPr/>
                </a:tc>
                <a:tc>
                  <a:txBody>
                    <a:bodyPr/>
                    <a:lstStyle/>
                    <a:p>
                      <a:pPr algn="ctr"/>
                      <a:r>
                        <a:rPr lang="es-CL" dirty="0"/>
                        <a:t>0.75</a:t>
                      </a:r>
                      <a:endParaRPr lang="en-US" dirty="0"/>
                    </a:p>
                  </a:txBody>
                  <a:tcPr/>
                </a:tc>
                <a:extLst>
                  <a:ext uri="{0D108BD9-81ED-4DB2-BD59-A6C34878D82A}">
                    <a16:rowId xmlns:a16="http://schemas.microsoft.com/office/drawing/2014/main" val="2322816934"/>
                  </a:ext>
                </a:extLst>
              </a:tr>
              <a:tr h="370840">
                <a:tc>
                  <a:txBody>
                    <a:bodyPr/>
                    <a:lstStyle/>
                    <a:p>
                      <a:pPr algn="ctr"/>
                      <a:r>
                        <a:rPr lang="es-CL" dirty="0"/>
                        <a:t>D</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1</a:t>
                      </a:r>
                      <a:endParaRPr lang="en-US" dirty="0"/>
                    </a:p>
                  </a:txBody>
                  <a:tcPr/>
                </a:tc>
                <a:tc>
                  <a:txBody>
                    <a:bodyPr/>
                    <a:lstStyle/>
                    <a:p>
                      <a:pPr algn="ctr"/>
                      <a:r>
                        <a:rPr lang="es-CL" dirty="0"/>
                        <a:t>0.75</a:t>
                      </a:r>
                      <a:endParaRPr lang="en-US" dirty="0"/>
                    </a:p>
                  </a:txBody>
                  <a:tcPr/>
                </a:tc>
                <a:extLst>
                  <a:ext uri="{0D108BD9-81ED-4DB2-BD59-A6C34878D82A}">
                    <a16:rowId xmlns:a16="http://schemas.microsoft.com/office/drawing/2014/main" val="676745486"/>
                  </a:ext>
                </a:extLst>
              </a:tr>
              <a:tr h="370840">
                <a:tc>
                  <a:txBody>
                    <a:bodyPr/>
                    <a:lstStyle/>
                    <a:p>
                      <a:pPr algn="ctr"/>
                      <a:r>
                        <a:rPr lang="es-CL" dirty="0"/>
                        <a:t>E</a:t>
                      </a:r>
                      <a:endParaRPr lang="en-US" dirty="0"/>
                    </a:p>
                  </a:txBody>
                  <a:tcPr/>
                </a:tc>
                <a:tc>
                  <a:txBody>
                    <a:bodyPr/>
                    <a:lstStyle/>
                    <a:p>
                      <a:pPr algn="ctr"/>
                      <a:r>
                        <a:rPr lang="es-CL" dirty="0"/>
                        <a:t>0.5</a:t>
                      </a:r>
                      <a:endParaRPr lang="en-US" dirty="0"/>
                    </a:p>
                  </a:txBody>
                  <a:tcPr/>
                </a:tc>
                <a:tc>
                  <a:txBody>
                    <a:bodyPr/>
                    <a:lstStyle/>
                    <a:p>
                      <a:pPr algn="ctr"/>
                      <a:r>
                        <a:rPr lang="es-CL" dirty="0"/>
                        <a:t>0.5</a:t>
                      </a:r>
                      <a:endParaRPr lang="en-US" dirty="0"/>
                    </a:p>
                  </a:txBody>
                  <a:tcPr/>
                </a:tc>
                <a:tc>
                  <a:txBody>
                    <a:bodyPr/>
                    <a:lstStyle/>
                    <a:p>
                      <a:pPr algn="ctr"/>
                      <a:r>
                        <a:rPr lang="es-CL" dirty="0"/>
                        <a:t>0.75</a:t>
                      </a:r>
                      <a:endParaRPr lang="en-US" dirty="0"/>
                    </a:p>
                  </a:txBody>
                  <a:tcPr/>
                </a:tc>
                <a:tc>
                  <a:txBody>
                    <a:bodyPr/>
                    <a:lstStyle/>
                    <a:p>
                      <a:pPr algn="ctr"/>
                      <a:r>
                        <a:rPr lang="es-CL" dirty="0"/>
                        <a:t>0.75</a:t>
                      </a:r>
                      <a:endParaRPr lang="en-US" dirty="0"/>
                    </a:p>
                  </a:txBody>
                  <a:tcPr/>
                </a:tc>
                <a:tc>
                  <a:txBody>
                    <a:bodyPr/>
                    <a:lstStyle/>
                    <a:p>
                      <a:pPr algn="ctr"/>
                      <a:r>
                        <a:rPr lang="en-US" dirty="0"/>
                        <a:t>1.25</a:t>
                      </a:r>
                    </a:p>
                  </a:txBody>
                  <a:tcPr/>
                </a:tc>
                <a:extLst>
                  <a:ext uri="{0D108BD9-81ED-4DB2-BD59-A6C34878D82A}">
                    <a16:rowId xmlns:a16="http://schemas.microsoft.com/office/drawing/2014/main" val="582407003"/>
                  </a:ext>
                </a:extLst>
              </a:tr>
            </a:tbl>
          </a:graphicData>
        </a:graphic>
      </p:graphicFrame>
      <p:sp>
        <p:nvSpPr>
          <p:cNvPr id="19" name="Rectángulo 18">
            <a:extLst>
              <a:ext uri="{FF2B5EF4-FFF2-40B4-BE49-F238E27FC236}">
                <a16:creationId xmlns:a16="http://schemas.microsoft.com/office/drawing/2014/main" id="{7E4EE112-1395-417A-82CF-A3EF3A098732}"/>
              </a:ext>
            </a:extLst>
          </p:cNvPr>
          <p:cNvSpPr/>
          <p:nvPr/>
        </p:nvSpPr>
        <p:spPr>
          <a:xfrm>
            <a:off x="9019367" y="5294904"/>
            <a:ext cx="1348455"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B736B612-76B2-4EA5-8A4B-DF283F523811}"/>
                  </a:ext>
                </a:extLst>
              </p:cNvPr>
              <p:cNvSpPr txBox="1"/>
              <p:nvPr/>
            </p:nvSpPr>
            <p:spPr>
              <a:xfrm>
                <a:off x="3606831" y="3720904"/>
                <a:ext cx="4045526" cy="196053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𝑒</m:t>
                          </m:r>
                        </m:sub>
                      </m:sSub>
                    </m:oMath>
                  </m:oMathPara>
                </a14:m>
                <a:endParaRPr lang="es-CL" b="0" dirty="0"/>
              </a:p>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𝑐𝑑</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𝑒𝑒</m:t>
                          </m:r>
                        </m:sub>
                      </m:sSub>
                      <m:r>
                        <a:rPr lang="es-CL" b="0" i="1" smtClean="0">
                          <a:latin typeface="Cambria Math" panose="02040503050406030204" pitchFamily="18" charset="0"/>
                        </a:rPr>
                        <m:t>=1.25</m:t>
                      </m:r>
                    </m:oMath>
                  </m:oMathPara>
                </a14:m>
                <a:endParaRPr lang="en-US" dirty="0"/>
              </a:p>
            </p:txBody>
          </p:sp>
        </mc:Choice>
        <mc:Fallback xmlns="">
          <p:sp>
            <p:nvSpPr>
              <p:cNvPr id="21" name="CuadroTexto 20">
                <a:extLst>
                  <a:ext uri="{FF2B5EF4-FFF2-40B4-BE49-F238E27FC236}">
                    <a16:creationId xmlns:a16="http://schemas.microsoft.com/office/drawing/2014/main" id="{B736B612-76B2-4EA5-8A4B-DF283F523811}"/>
                  </a:ext>
                </a:extLst>
              </p:cNvPr>
              <p:cNvSpPr txBox="1">
                <a:spLocks noRot="1" noChangeAspect="1" noMove="1" noResize="1" noEditPoints="1" noAdjustHandles="1" noChangeArrowheads="1" noChangeShapeType="1" noTextEdit="1"/>
              </p:cNvSpPr>
              <p:nvPr/>
            </p:nvSpPr>
            <p:spPr>
              <a:xfrm>
                <a:off x="3606831" y="3720904"/>
                <a:ext cx="4045526" cy="1960537"/>
              </a:xfrm>
              <a:prstGeom prst="rect">
                <a:avLst/>
              </a:prstGeom>
              <a:blipFill>
                <a:blip r:embed="rId3"/>
                <a:stretch>
                  <a:fillRect/>
                </a:stretch>
              </a:blipFill>
            </p:spPr>
            <p:txBody>
              <a:bodyPr/>
              <a:lstStyle/>
              <a:p>
                <a:r>
                  <a:rPr lang="es-CL">
                    <a:noFill/>
                  </a:rPr>
                  <a:t> </a:t>
                </a:r>
              </a:p>
            </p:txBody>
          </p:sp>
        </mc:Fallback>
      </mc:AlternateContent>
      <p:sp>
        <p:nvSpPr>
          <p:cNvPr id="20" name="Rectángulo 19">
            <a:extLst>
              <a:ext uri="{FF2B5EF4-FFF2-40B4-BE49-F238E27FC236}">
                <a16:creationId xmlns:a16="http://schemas.microsoft.com/office/drawing/2014/main" id="{C6074E96-1BBF-46EA-834B-20E204255D82}"/>
              </a:ext>
            </a:extLst>
          </p:cNvPr>
          <p:cNvSpPr/>
          <p:nvPr/>
        </p:nvSpPr>
        <p:spPr>
          <a:xfrm>
            <a:off x="5708073" y="3759004"/>
            <a:ext cx="775854" cy="1388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032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13</a:t>
            </a:fld>
            <a:endParaRPr/>
          </a:p>
        </p:txBody>
      </p:sp>
      <p:sp>
        <p:nvSpPr>
          <p:cNvPr id="3" name="Título 1">
            <a:extLst>
              <a:ext uri="{FF2B5EF4-FFF2-40B4-BE49-F238E27FC236}">
                <a16:creationId xmlns:a16="http://schemas.microsoft.com/office/drawing/2014/main" id="{C660372A-47DD-42B9-9DC6-47ED0FE32169}"/>
              </a:ext>
            </a:extLst>
          </p:cNvPr>
          <p:cNvSpPr>
            <a:spLocks noGrp="1"/>
          </p:cNvSpPr>
          <p:nvPr>
            <p:ph type="title"/>
          </p:nvPr>
        </p:nvSpPr>
        <p:spPr>
          <a:xfrm>
            <a:off x="1558113"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F6BD1883-5791-456F-8004-CCA612DD4B56}"/>
              </a:ext>
            </a:extLst>
          </p:cNvPr>
          <p:cNvSpPr txBox="1">
            <a:spLocks/>
          </p:cNvSpPr>
          <p:nvPr/>
        </p:nvSpPr>
        <p:spPr>
          <a:xfrm>
            <a:off x="1558112" y="1428357"/>
            <a:ext cx="9367204" cy="1541803"/>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kern="0"/>
              <a:t>Relación entre el coeficiente de coancestría (parentesco aditivo) y el coeficiente de consanguinidad </a:t>
            </a:r>
            <a:endParaRPr lang="es-CL" kern="0" dirty="0"/>
          </a:p>
        </p:txBody>
      </p:sp>
      <p:sp>
        <p:nvSpPr>
          <p:cNvPr id="5" name="CuadroTexto 4">
            <a:extLst>
              <a:ext uri="{FF2B5EF4-FFF2-40B4-BE49-F238E27FC236}">
                <a16:creationId xmlns:a16="http://schemas.microsoft.com/office/drawing/2014/main" id="{EC503607-8A21-47A5-8A9D-B91B7690D2FB}"/>
              </a:ext>
            </a:extLst>
          </p:cNvPr>
          <p:cNvSpPr txBox="1"/>
          <p:nvPr/>
        </p:nvSpPr>
        <p:spPr>
          <a:xfrm>
            <a:off x="2038350" y="2272831"/>
            <a:ext cx="7032694" cy="369332"/>
          </a:xfrm>
          <a:prstGeom prst="rect">
            <a:avLst/>
          </a:prstGeom>
          <a:noFill/>
        </p:spPr>
        <p:txBody>
          <a:bodyPr wrap="none" rtlCol="0">
            <a:spAutoFit/>
          </a:bodyPr>
          <a:lstStyle/>
          <a:p>
            <a:r>
              <a:rPr lang="es-CL" b="1" dirty="0">
                <a:latin typeface="Abadi" panose="020B0604020104020204" pitchFamily="34" charset="0"/>
              </a:rPr>
              <a:t>¿Cuál es el coeficiente de consanguinidad de los </a:t>
            </a:r>
            <a:r>
              <a:rPr lang="es-CL" b="1" dirty="0">
                <a:solidFill>
                  <a:schemeClr val="accent2"/>
                </a:solidFill>
                <a:latin typeface="Abadi" panose="020B0604020104020204" pitchFamily="34" charset="0"/>
              </a:rPr>
              <a:t>hijos de hermanos</a:t>
            </a:r>
            <a:r>
              <a:rPr lang="es-CL" b="1" dirty="0">
                <a:latin typeface="Abadi" panose="020B0604020104020204" pitchFamily="34" charset="0"/>
              </a:rPr>
              <a:t>? </a:t>
            </a:r>
            <a:endParaRPr lang="en-US" b="1" dirty="0">
              <a:latin typeface="Abadi" panose="020B0604020104020204" pitchFamily="34" charset="0"/>
            </a:endParaRPr>
          </a:p>
        </p:txBody>
      </p:sp>
      <p:sp>
        <p:nvSpPr>
          <p:cNvPr id="7" name="CuadroTexto 6">
            <a:extLst>
              <a:ext uri="{FF2B5EF4-FFF2-40B4-BE49-F238E27FC236}">
                <a16:creationId xmlns:a16="http://schemas.microsoft.com/office/drawing/2014/main" id="{0FFAF0E8-BD78-4CFF-B13B-A6A697BA7F05}"/>
              </a:ext>
            </a:extLst>
          </p:cNvPr>
          <p:cNvSpPr txBox="1"/>
          <p:nvPr/>
        </p:nvSpPr>
        <p:spPr>
          <a:xfrm>
            <a:off x="2296207" y="3301971"/>
            <a:ext cx="323272" cy="369332"/>
          </a:xfrm>
          <a:prstGeom prst="rect">
            <a:avLst/>
          </a:prstGeom>
          <a:noFill/>
        </p:spPr>
        <p:txBody>
          <a:bodyPr wrap="square" rtlCol="0">
            <a:spAutoFit/>
          </a:bodyPr>
          <a:lstStyle/>
          <a:p>
            <a:r>
              <a:rPr lang="es-CL" dirty="0"/>
              <a:t>A</a:t>
            </a:r>
            <a:endParaRPr lang="en-US" dirty="0"/>
          </a:p>
        </p:txBody>
      </p:sp>
      <p:sp>
        <p:nvSpPr>
          <p:cNvPr id="8" name="CuadroTexto 7">
            <a:extLst>
              <a:ext uri="{FF2B5EF4-FFF2-40B4-BE49-F238E27FC236}">
                <a16:creationId xmlns:a16="http://schemas.microsoft.com/office/drawing/2014/main" id="{084E323B-C2C4-4A8F-B5C9-AABCF38E3586}"/>
              </a:ext>
            </a:extLst>
          </p:cNvPr>
          <p:cNvSpPr txBox="1"/>
          <p:nvPr/>
        </p:nvSpPr>
        <p:spPr>
          <a:xfrm>
            <a:off x="3139551" y="3301971"/>
            <a:ext cx="323272" cy="369332"/>
          </a:xfrm>
          <a:prstGeom prst="rect">
            <a:avLst/>
          </a:prstGeom>
          <a:noFill/>
        </p:spPr>
        <p:txBody>
          <a:bodyPr wrap="square" rtlCol="0">
            <a:spAutoFit/>
          </a:bodyPr>
          <a:lstStyle/>
          <a:p>
            <a:r>
              <a:rPr lang="es-CL" dirty="0"/>
              <a:t>B</a:t>
            </a:r>
            <a:endParaRPr lang="en-US" dirty="0"/>
          </a:p>
        </p:txBody>
      </p:sp>
      <p:sp>
        <p:nvSpPr>
          <p:cNvPr id="9" name="CuadroTexto 8">
            <a:extLst>
              <a:ext uri="{FF2B5EF4-FFF2-40B4-BE49-F238E27FC236}">
                <a16:creationId xmlns:a16="http://schemas.microsoft.com/office/drawing/2014/main" id="{09426D98-4589-4B9C-9447-1DC643A72DA3}"/>
              </a:ext>
            </a:extLst>
          </p:cNvPr>
          <p:cNvSpPr txBox="1"/>
          <p:nvPr/>
        </p:nvSpPr>
        <p:spPr>
          <a:xfrm>
            <a:off x="2296207" y="4225608"/>
            <a:ext cx="323272" cy="369332"/>
          </a:xfrm>
          <a:prstGeom prst="rect">
            <a:avLst/>
          </a:prstGeom>
          <a:noFill/>
        </p:spPr>
        <p:txBody>
          <a:bodyPr wrap="square" rtlCol="0">
            <a:spAutoFit/>
          </a:bodyPr>
          <a:lstStyle/>
          <a:p>
            <a:r>
              <a:rPr lang="es-CL" dirty="0"/>
              <a:t>C</a:t>
            </a:r>
            <a:endParaRPr lang="en-US" dirty="0"/>
          </a:p>
        </p:txBody>
      </p:sp>
      <p:sp>
        <p:nvSpPr>
          <p:cNvPr id="10" name="CuadroTexto 9">
            <a:extLst>
              <a:ext uri="{FF2B5EF4-FFF2-40B4-BE49-F238E27FC236}">
                <a16:creationId xmlns:a16="http://schemas.microsoft.com/office/drawing/2014/main" id="{6806D4F3-6C4A-4E87-8D86-6845A34B90E1}"/>
              </a:ext>
            </a:extLst>
          </p:cNvPr>
          <p:cNvSpPr txBox="1"/>
          <p:nvPr/>
        </p:nvSpPr>
        <p:spPr>
          <a:xfrm>
            <a:off x="3139551" y="4225608"/>
            <a:ext cx="323272" cy="369332"/>
          </a:xfrm>
          <a:prstGeom prst="rect">
            <a:avLst/>
          </a:prstGeom>
          <a:noFill/>
        </p:spPr>
        <p:txBody>
          <a:bodyPr wrap="square" rtlCol="0">
            <a:spAutoFit/>
          </a:bodyPr>
          <a:lstStyle/>
          <a:p>
            <a:r>
              <a:rPr lang="es-CL" dirty="0"/>
              <a:t>D</a:t>
            </a:r>
            <a:endParaRPr lang="en-US" dirty="0"/>
          </a:p>
        </p:txBody>
      </p:sp>
      <p:sp>
        <p:nvSpPr>
          <p:cNvPr id="11" name="CuadroTexto 10">
            <a:extLst>
              <a:ext uri="{FF2B5EF4-FFF2-40B4-BE49-F238E27FC236}">
                <a16:creationId xmlns:a16="http://schemas.microsoft.com/office/drawing/2014/main" id="{8993F439-49FF-402D-A2D4-DC1581924D9D}"/>
              </a:ext>
            </a:extLst>
          </p:cNvPr>
          <p:cNvSpPr txBox="1"/>
          <p:nvPr/>
        </p:nvSpPr>
        <p:spPr>
          <a:xfrm>
            <a:off x="2717879" y="4996442"/>
            <a:ext cx="323272" cy="369332"/>
          </a:xfrm>
          <a:prstGeom prst="rect">
            <a:avLst/>
          </a:prstGeom>
          <a:noFill/>
        </p:spPr>
        <p:txBody>
          <a:bodyPr wrap="square" rtlCol="0">
            <a:spAutoFit/>
          </a:bodyPr>
          <a:lstStyle/>
          <a:p>
            <a:r>
              <a:rPr lang="es-CL" dirty="0"/>
              <a:t>E</a:t>
            </a:r>
            <a:endParaRPr lang="en-US" dirty="0"/>
          </a:p>
        </p:txBody>
      </p:sp>
      <p:cxnSp>
        <p:nvCxnSpPr>
          <p:cNvPr id="12" name="Conector recto de flecha 11">
            <a:extLst>
              <a:ext uri="{FF2B5EF4-FFF2-40B4-BE49-F238E27FC236}">
                <a16:creationId xmlns:a16="http://schemas.microsoft.com/office/drawing/2014/main" id="{687CED53-81CD-4A1D-90AD-153077F8AF27}"/>
              </a:ext>
            </a:extLst>
          </p:cNvPr>
          <p:cNvCxnSpPr>
            <a:cxnSpLocks/>
            <a:stCxn id="7" idx="2"/>
          </p:cNvCxnSpPr>
          <p:nvPr/>
        </p:nvCxnSpPr>
        <p:spPr>
          <a:xfrm>
            <a:off x="2457843" y="3671303"/>
            <a:ext cx="731406"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Conector recto de flecha 12">
            <a:extLst>
              <a:ext uri="{FF2B5EF4-FFF2-40B4-BE49-F238E27FC236}">
                <a16:creationId xmlns:a16="http://schemas.microsoft.com/office/drawing/2014/main" id="{4ED6F2E7-3880-4649-9B62-92E98F806AA5}"/>
              </a:ext>
            </a:extLst>
          </p:cNvPr>
          <p:cNvCxnSpPr>
            <a:stCxn id="7" idx="2"/>
            <a:endCxn id="9" idx="0"/>
          </p:cNvCxnSpPr>
          <p:nvPr/>
        </p:nvCxnSpPr>
        <p:spPr>
          <a:xfrm>
            <a:off x="2457843" y="3671303"/>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Conector recto de flecha 13">
            <a:extLst>
              <a:ext uri="{FF2B5EF4-FFF2-40B4-BE49-F238E27FC236}">
                <a16:creationId xmlns:a16="http://schemas.microsoft.com/office/drawing/2014/main" id="{367E7F08-92BE-48BF-A569-39B4FAE90FD5}"/>
              </a:ext>
            </a:extLst>
          </p:cNvPr>
          <p:cNvCxnSpPr>
            <a:cxnSpLocks/>
            <a:stCxn id="8" idx="2"/>
          </p:cNvCxnSpPr>
          <p:nvPr/>
        </p:nvCxnSpPr>
        <p:spPr>
          <a:xfrm flipH="1">
            <a:off x="2566949" y="3671303"/>
            <a:ext cx="734238"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ector recto de flecha 14">
            <a:extLst>
              <a:ext uri="{FF2B5EF4-FFF2-40B4-BE49-F238E27FC236}">
                <a16:creationId xmlns:a16="http://schemas.microsoft.com/office/drawing/2014/main" id="{8E0EDB2D-74AF-4B67-969C-82F1B2A90EB0}"/>
              </a:ext>
            </a:extLst>
          </p:cNvPr>
          <p:cNvCxnSpPr>
            <a:stCxn id="8" idx="2"/>
            <a:endCxn id="10" idx="0"/>
          </p:cNvCxnSpPr>
          <p:nvPr/>
        </p:nvCxnSpPr>
        <p:spPr>
          <a:xfrm>
            <a:off x="3301187" y="3671303"/>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Conector recto de flecha 15">
            <a:extLst>
              <a:ext uri="{FF2B5EF4-FFF2-40B4-BE49-F238E27FC236}">
                <a16:creationId xmlns:a16="http://schemas.microsoft.com/office/drawing/2014/main" id="{8AF59F0E-7B24-4F4B-949F-96001DDB6658}"/>
              </a:ext>
            </a:extLst>
          </p:cNvPr>
          <p:cNvCxnSpPr>
            <a:cxnSpLocks/>
            <a:stCxn id="9" idx="2"/>
          </p:cNvCxnSpPr>
          <p:nvPr/>
        </p:nvCxnSpPr>
        <p:spPr>
          <a:xfrm>
            <a:off x="2457843" y="4594940"/>
            <a:ext cx="317862"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Conector recto de flecha 16">
            <a:extLst>
              <a:ext uri="{FF2B5EF4-FFF2-40B4-BE49-F238E27FC236}">
                <a16:creationId xmlns:a16="http://schemas.microsoft.com/office/drawing/2014/main" id="{D67BC2F4-2C23-4532-81D2-C4603EEE4C83}"/>
              </a:ext>
            </a:extLst>
          </p:cNvPr>
          <p:cNvCxnSpPr>
            <a:cxnSpLocks/>
            <a:stCxn id="10" idx="2"/>
          </p:cNvCxnSpPr>
          <p:nvPr/>
        </p:nvCxnSpPr>
        <p:spPr>
          <a:xfrm flipH="1">
            <a:off x="2990018" y="4594940"/>
            <a:ext cx="311169"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0C81C3A1-93F8-4B25-8B4D-87BC1F205AC0}"/>
                  </a:ext>
                </a:extLst>
              </p:cNvPr>
              <p:cNvSpPr txBox="1"/>
              <p:nvPr/>
            </p:nvSpPr>
            <p:spPr>
              <a:xfrm>
                <a:off x="4165496" y="3333040"/>
                <a:ext cx="4045526" cy="196053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𝐹𝑒</m:t>
                      </m:r>
                      <m:r>
                        <a:rPr lang="es-CL" b="0" i="1" smtClean="0">
                          <a:latin typeface="Cambria Math" panose="02040503050406030204" pitchFamily="18" charset="0"/>
                        </a:rPr>
                        <m:t>=</m:t>
                      </m:r>
                      <m:f>
                        <m:fPr>
                          <m:ctrlPr>
                            <a:rPr lang="es-CL" i="1">
                              <a:latin typeface="Cambria Math" panose="02040503050406030204" pitchFamily="18" charset="0"/>
                            </a:rPr>
                          </m:ctrlPr>
                        </m:fPr>
                        <m:num>
                          <m:r>
                            <a:rPr lang="es-CL" i="1">
                              <a:latin typeface="Cambria Math" panose="02040503050406030204" pitchFamily="18" charset="0"/>
                            </a:rPr>
                            <m:t>1</m:t>
                          </m:r>
                        </m:num>
                        <m:den>
                          <m:r>
                            <a:rPr lang="es-CL" i="1">
                              <a:latin typeface="Cambria Math" panose="02040503050406030204" pitchFamily="18" charset="0"/>
                            </a:rPr>
                            <m:t>2</m:t>
                          </m:r>
                        </m:den>
                      </m:f>
                      <m:r>
                        <a:rPr lang="es-CL" i="1">
                          <a:latin typeface="Cambria Math" panose="02040503050406030204" pitchFamily="18" charset="0"/>
                        </a:rPr>
                        <m:t>(</m:t>
                      </m:r>
                      <m:sSub>
                        <m:sSubPr>
                          <m:ctrlPr>
                            <a:rPr lang="es-CL" i="1">
                              <a:latin typeface="Cambria Math" panose="02040503050406030204" pitchFamily="18" charset="0"/>
                            </a:rPr>
                          </m:ctrlPr>
                        </m:sSubPr>
                        <m:e>
                          <m:r>
                            <a:rPr lang="es-CL" i="1">
                              <a:latin typeface="Cambria Math" panose="02040503050406030204" pitchFamily="18" charset="0"/>
                            </a:rPr>
                            <m:t>𝑎</m:t>
                          </m:r>
                        </m:e>
                        <m:sub>
                          <m:r>
                            <a:rPr lang="es-CL" i="1">
                              <a:latin typeface="Cambria Math" panose="02040503050406030204" pitchFamily="18" charset="0"/>
                            </a:rPr>
                            <m:t>𝑐𝑑</m:t>
                          </m:r>
                        </m:sub>
                      </m:sSub>
                      <m:r>
                        <a:rPr lang="es-CL" i="1">
                          <a:latin typeface="Cambria Math" panose="02040503050406030204" pitchFamily="18" charset="0"/>
                        </a:rPr>
                        <m:t>)</m:t>
                      </m:r>
                    </m:oMath>
                  </m:oMathPara>
                </a14:m>
                <a:endParaRPr lang="es-CL" b="0"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𝐹𝑒</m:t>
                      </m:r>
                      <m:r>
                        <a:rPr lang="es-CL" i="1">
                          <a:latin typeface="Cambria Math" panose="02040503050406030204" pitchFamily="18" charset="0"/>
                        </a:rPr>
                        <m:t>=</m:t>
                      </m:r>
                      <m:f>
                        <m:fPr>
                          <m:ctrlPr>
                            <a:rPr lang="es-CL" i="1">
                              <a:latin typeface="Cambria Math" panose="02040503050406030204" pitchFamily="18" charset="0"/>
                            </a:rPr>
                          </m:ctrlPr>
                        </m:fPr>
                        <m:num>
                          <m:r>
                            <a:rPr lang="es-CL" i="1">
                              <a:latin typeface="Cambria Math" panose="02040503050406030204" pitchFamily="18" charset="0"/>
                            </a:rPr>
                            <m:t>1</m:t>
                          </m:r>
                        </m:num>
                        <m:den>
                          <m:r>
                            <a:rPr lang="es-CL" i="1">
                              <a:latin typeface="Cambria Math" panose="02040503050406030204" pitchFamily="18" charset="0"/>
                            </a:rPr>
                            <m:t>2</m:t>
                          </m:r>
                        </m:den>
                      </m:f>
                      <m:r>
                        <a:rPr lang="es-CL" i="1">
                          <a:latin typeface="Cambria Math" panose="02040503050406030204" pitchFamily="18" charset="0"/>
                        </a:rPr>
                        <m:t>(</m:t>
                      </m:r>
                      <m:r>
                        <a:rPr lang="es-CL" b="0" i="1" smtClean="0">
                          <a:latin typeface="Cambria Math" panose="02040503050406030204" pitchFamily="18" charset="0"/>
                        </a:rPr>
                        <m:t>0.5</m:t>
                      </m:r>
                      <m:r>
                        <a:rPr lang="es-CL" i="1">
                          <a:latin typeface="Cambria Math" panose="02040503050406030204" pitchFamily="18" charset="0"/>
                        </a:rPr>
                        <m:t>)</m:t>
                      </m:r>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𝐹𝑒</m:t>
                      </m:r>
                      <m:r>
                        <a:rPr lang="es-CL" i="1">
                          <a:latin typeface="Cambria Math" panose="02040503050406030204" pitchFamily="18" charset="0"/>
                        </a:rPr>
                        <m:t>=0.25</m:t>
                      </m:r>
                    </m:oMath>
                  </m:oMathPara>
                </a14:m>
                <a:endParaRPr lang="es-CL" dirty="0"/>
              </a:p>
              <a:p>
                <a:endParaRPr lang="es-CL" b="0" dirty="0"/>
              </a:p>
            </p:txBody>
          </p:sp>
        </mc:Choice>
        <mc:Fallback xmlns="">
          <p:sp>
            <p:nvSpPr>
              <p:cNvPr id="22" name="CuadroTexto 21">
                <a:extLst>
                  <a:ext uri="{FF2B5EF4-FFF2-40B4-BE49-F238E27FC236}">
                    <a16:creationId xmlns:a16="http://schemas.microsoft.com/office/drawing/2014/main" id="{0C81C3A1-93F8-4B25-8B4D-87BC1F205AC0}"/>
                  </a:ext>
                </a:extLst>
              </p:cNvPr>
              <p:cNvSpPr txBox="1">
                <a:spLocks noRot="1" noChangeAspect="1" noMove="1" noResize="1" noEditPoints="1" noAdjustHandles="1" noChangeArrowheads="1" noChangeShapeType="1" noTextEdit="1"/>
              </p:cNvSpPr>
              <p:nvPr/>
            </p:nvSpPr>
            <p:spPr>
              <a:xfrm>
                <a:off x="4165496" y="3333040"/>
                <a:ext cx="4045526" cy="1960537"/>
              </a:xfrm>
              <a:prstGeom prst="rect">
                <a:avLst/>
              </a:prstGeom>
              <a:blipFill>
                <a:blip r:embed="rId3"/>
                <a:stretch>
                  <a:fillRect/>
                </a:stretch>
              </a:blipFill>
            </p:spPr>
            <p:txBody>
              <a:bodyPr/>
              <a:lstStyle/>
              <a:p>
                <a:r>
                  <a:rPr lang="es-CL">
                    <a:noFill/>
                  </a:rPr>
                  <a:t> </a:t>
                </a:r>
              </a:p>
            </p:txBody>
          </p:sp>
        </mc:Fallback>
      </mc:AlternateContent>
      <p:sp>
        <p:nvSpPr>
          <p:cNvPr id="23" name="Rectángulo 22">
            <a:extLst>
              <a:ext uri="{FF2B5EF4-FFF2-40B4-BE49-F238E27FC236}">
                <a16:creationId xmlns:a16="http://schemas.microsoft.com/office/drawing/2014/main" id="{85744E6A-9F95-45A9-B15C-64769788064C}"/>
              </a:ext>
            </a:extLst>
          </p:cNvPr>
          <p:cNvSpPr/>
          <p:nvPr/>
        </p:nvSpPr>
        <p:spPr>
          <a:xfrm>
            <a:off x="5444732" y="4650879"/>
            <a:ext cx="1487054" cy="384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99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14</a:t>
            </a:fld>
            <a:endParaRPr/>
          </a:p>
        </p:txBody>
      </p:sp>
      <p:sp>
        <p:nvSpPr>
          <p:cNvPr id="3" name="Título 1">
            <a:extLst>
              <a:ext uri="{FF2B5EF4-FFF2-40B4-BE49-F238E27FC236}">
                <a16:creationId xmlns:a16="http://schemas.microsoft.com/office/drawing/2014/main" id="{C660372A-47DD-42B9-9DC6-47ED0FE32169}"/>
              </a:ext>
            </a:extLst>
          </p:cNvPr>
          <p:cNvSpPr>
            <a:spLocks noGrp="1"/>
          </p:cNvSpPr>
          <p:nvPr>
            <p:ph type="title"/>
          </p:nvPr>
        </p:nvSpPr>
        <p:spPr>
          <a:xfrm>
            <a:off x="1558113"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F6BD1883-5791-456F-8004-CCA612DD4B56}"/>
              </a:ext>
            </a:extLst>
          </p:cNvPr>
          <p:cNvSpPr txBox="1">
            <a:spLocks/>
          </p:cNvSpPr>
          <p:nvPr/>
        </p:nvSpPr>
        <p:spPr>
          <a:xfrm>
            <a:off x="1558112" y="1428357"/>
            <a:ext cx="9367204" cy="1541803"/>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kern="0"/>
              <a:t>Relación entre el coeficiente de coancestría (parentesco aditivo) y el coeficiente de consanguinidad </a:t>
            </a:r>
            <a:endParaRPr lang="es-CL" kern="0" dirty="0"/>
          </a:p>
        </p:txBody>
      </p:sp>
      <p:sp>
        <p:nvSpPr>
          <p:cNvPr id="5" name="CuadroTexto 4">
            <a:extLst>
              <a:ext uri="{FF2B5EF4-FFF2-40B4-BE49-F238E27FC236}">
                <a16:creationId xmlns:a16="http://schemas.microsoft.com/office/drawing/2014/main" id="{EC503607-8A21-47A5-8A9D-B91B7690D2FB}"/>
              </a:ext>
            </a:extLst>
          </p:cNvPr>
          <p:cNvSpPr txBox="1"/>
          <p:nvPr/>
        </p:nvSpPr>
        <p:spPr>
          <a:xfrm>
            <a:off x="2038350" y="2272831"/>
            <a:ext cx="7032694" cy="369332"/>
          </a:xfrm>
          <a:prstGeom prst="rect">
            <a:avLst/>
          </a:prstGeom>
          <a:noFill/>
        </p:spPr>
        <p:txBody>
          <a:bodyPr wrap="none" rtlCol="0">
            <a:spAutoFit/>
          </a:bodyPr>
          <a:lstStyle/>
          <a:p>
            <a:r>
              <a:rPr lang="es-CL" b="1" dirty="0">
                <a:latin typeface="Abadi" panose="020B0604020104020204" pitchFamily="34" charset="0"/>
              </a:rPr>
              <a:t>¿Cuál es el coeficiente de consanguinidad de los </a:t>
            </a:r>
            <a:r>
              <a:rPr lang="es-CL" b="1" dirty="0">
                <a:solidFill>
                  <a:schemeClr val="accent2"/>
                </a:solidFill>
                <a:latin typeface="Abadi" panose="020B0604020104020204" pitchFamily="34" charset="0"/>
              </a:rPr>
              <a:t>hijos de hermanos</a:t>
            </a:r>
            <a:r>
              <a:rPr lang="es-CL" b="1" dirty="0">
                <a:latin typeface="Abadi" panose="020B0604020104020204" pitchFamily="34" charset="0"/>
              </a:rPr>
              <a:t>? </a:t>
            </a:r>
            <a:endParaRPr lang="en-US" b="1" dirty="0">
              <a:latin typeface="Abadi" panose="020B0604020104020204" pitchFamily="34" charset="0"/>
            </a:endParaRPr>
          </a:p>
        </p:txBody>
      </p:sp>
      <p:sp>
        <p:nvSpPr>
          <p:cNvPr id="7" name="CuadroTexto 6">
            <a:extLst>
              <a:ext uri="{FF2B5EF4-FFF2-40B4-BE49-F238E27FC236}">
                <a16:creationId xmlns:a16="http://schemas.microsoft.com/office/drawing/2014/main" id="{0FFAF0E8-BD78-4CFF-B13B-A6A697BA7F05}"/>
              </a:ext>
            </a:extLst>
          </p:cNvPr>
          <p:cNvSpPr txBox="1"/>
          <p:nvPr/>
        </p:nvSpPr>
        <p:spPr>
          <a:xfrm>
            <a:off x="2296207" y="3301971"/>
            <a:ext cx="323272" cy="369332"/>
          </a:xfrm>
          <a:prstGeom prst="rect">
            <a:avLst/>
          </a:prstGeom>
          <a:noFill/>
        </p:spPr>
        <p:txBody>
          <a:bodyPr wrap="square" rtlCol="0">
            <a:spAutoFit/>
          </a:bodyPr>
          <a:lstStyle/>
          <a:p>
            <a:r>
              <a:rPr lang="es-CL" dirty="0"/>
              <a:t>A</a:t>
            </a:r>
            <a:endParaRPr lang="en-US" dirty="0"/>
          </a:p>
        </p:txBody>
      </p:sp>
      <p:sp>
        <p:nvSpPr>
          <p:cNvPr id="8" name="CuadroTexto 7">
            <a:extLst>
              <a:ext uri="{FF2B5EF4-FFF2-40B4-BE49-F238E27FC236}">
                <a16:creationId xmlns:a16="http://schemas.microsoft.com/office/drawing/2014/main" id="{084E323B-C2C4-4A8F-B5C9-AABCF38E3586}"/>
              </a:ext>
            </a:extLst>
          </p:cNvPr>
          <p:cNvSpPr txBox="1"/>
          <p:nvPr/>
        </p:nvSpPr>
        <p:spPr>
          <a:xfrm>
            <a:off x="3139551" y="3301971"/>
            <a:ext cx="323272" cy="369332"/>
          </a:xfrm>
          <a:prstGeom prst="rect">
            <a:avLst/>
          </a:prstGeom>
          <a:noFill/>
        </p:spPr>
        <p:txBody>
          <a:bodyPr wrap="square" rtlCol="0">
            <a:spAutoFit/>
          </a:bodyPr>
          <a:lstStyle/>
          <a:p>
            <a:r>
              <a:rPr lang="es-CL" dirty="0"/>
              <a:t>B</a:t>
            </a:r>
            <a:endParaRPr lang="en-US" dirty="0"/>
          </a:p>
        </p:txBody>
      </p:sp>
      <p:sp>
        <p:nvSpPr>
          <p:cNvPr id="9" name="CuadroTexto 8">
            <a:extLst>
              <a:ext uri="{FF2B5EF4-FFF2-40B4-BE49-F238E27FC236}">
                <a16:creationId xmlns:a16="http://schemas.microsoft.com/office/drawing/2014/main" id="{09426D98-4589-4B9C-9447-1DC643A72DA3}"/>
              </a:ext>
            </a:extLst>
          </p:cNvPr>
          <p:cNvSpPr txBox="1"/>
          <p:nvPr/>
        </p:nvSpPr>
        <p:spPr>
          <a:xfrm>
            <a:off x="2296207" y="4225608"/>
            <a:ext cx="323272" cy="369332"/>
          </a:xfrm>
          <a:prstGeom prst="rect">
            <a:avLst/>
          </a:prstGeom>
          <a:noFill/>
        </p:spPr>
        <p:txBody>
          <a:bodyPr wrap="square" rtlCol="0">
            <a:spAutoFit/>
          </a:bodyPr>
          <a:lstStyle/>
          <a:p>
            <a:r>
              <a:rPr lang="es-CL" dirty="0"/>
              <a:t>C</a:t>
            </a:r>
            <a:endParaRPr lang="en-US" dirty="0"/>
          </a:p>
        </p:txBody>
      </p:sp>
      <p:sp>
        <p:nvSpPr>
          <p:cNvPr id="10" name="CuadroTexto 9">
            <a:extLst>
              <a:ext uri="{FF2B5EF4-FFF2-40B4-BE49-F238E27FC236}">
                <a16:creationId xmlns:a16="http://schemas.microsoft.com/office/drawing/2014/main" id="{6806D4F3-6C4A-4E87-8D86-6845A34B90E1}"/>
              </a:ext>
            </a:extLst>
          </p:cNvPr>
          <p:cNvSpPr txBox="1"/>
          <p:nvPr/>
        </p:nvSpPr>
        <p:spPr>
          <a:xfrm>
            <a:off x="3139551" y="4225608"/>
            <a:ext cx="323272" cy="369332"/>
          </a:xfrm>
          <a:prstGeom prst="rect">
            <a:avLst/>
          </a:prstGeom>
          <a:noFill/>
        </p:spPr>
        <p:txBody>
          <a:bodyPr wrap="square" rtlCol="0">
            <a:spAutoFit/>
          </a:bodyPr>
          <a:lstStyle/>
          <a:p>
            <a:r>
              <a:rPr lang="es-CL" dirty="0"/>
              <a:t>D</a:t>
            </a:r>
            <a:endParaRPr lang="en-US" dirty="0"/>
          </a:p>
        </p:txBody>
      </p:sp>
      <p:sp>
        <p:nvSpPr>
          <p:cNvPr id="11" name="CuadroTexto 10">
            <a:extLst>
              <a:ext uri="{FF2B5EF4-FFF2-40B4-BE49-F238E27FC236}">
                <a16:creationId xmlns:a16="http://schemas.microsoft.com/office/drawing/2014/main" id="{8993F439-49FF-402D-A2D4-DC1581924D9D}"/>
              </a:ext>
            </a:extLst>
          </p:cNvPr>
          <p:cNvSpPr txBox="1"/>
          <p:nvPr/>
        </p:nvSpPr>
        <p:spPr>
          <a:xfrm>
            <a:off x="2717879" y="4996442"/>
            <a:ext cx="323272" cy="369332"/>
          </a:xfrm>
          <a:prstGeom prst="rect">
            <a:avLst/>
          </a:prstGeom>
          <a:noFill/>
        </p:spPr>
        <p:txBody>
          <a:bodyPr wrap="square" rtlCol="0">
            <a:spAutoFit/>
          </a:bodyPr>
          <a:lstStyle/>
          <a:p>
            <a:r>
              <a:rPr lang="es-CL" dirty="0"/>
              <a:t>E</a:t>
            </a:r>
            <a:endParaRPr lang="en-US" dirty="0"/>
          </a:p>
        </p:txBody>
      </p:sp>
      <p:cxnSp>
        <p:nvCxnSpPr>
          <p:cNvPr id="12" name="Conector recto de flecha 11">
            <a:extLst>
              <a:ext uri="{FF2B5EF4-FFF2-40B4-BE49-F238E27FC236}">
                <a16:creationId xmlns:a16="http://schemas.microsoft.com/office/drawing/2014/main" id="{687CED53-81CD-4A1D-90AD-153077F8AF27}"/>
              </a:ext>
            </a:extLst>
          </p:cNvPr>
          <p:cNvCxnSpPr>
            <a:cxnSpLocks/>
            <a:stCxn id="7" idx="2"/>
          </p:cNvCxnSpPr>
          <p:nvPr/>
        </p:nvCxnSpPr>
        <p:spPr>
          <a:xfrm>
            <a:off x="2457843" y="3671303"/>
            <a:ext cx="731406"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Conector recto de flecha 12">
            <a:extLst>
              <a:ext uri="{FF2B5EF4-FFF2-40B4-BE49-F238E27FC236}">
                <a16:creationId xmlns:a16="http://schemas.microsoft.com/office/drawing/2014/main" id="{4ED6F2E7-3880-4649-9B62-92E98F806AA5}"/>
              </a:ext>
            </a:extLst>
          </p:cNvPr>
          <p:cNvCxnSpPr>
            <a:stCxn id="7" idx="2"/>
            <a:endCxn id="9" idx="0"/>
          </p:cNvCxnSpPr>
          <p:nvPr/>
        </p:nvCxnSpPr>
        <p:spPr>
          <a:xfrm>
            <a:off x="2457843" y="3671303"/>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Conector recto de flecha 13">
            <a:extLst>
              <a:ext uri="{FF2B5EF4-FFF2-40B4-BE49-F238E27FC236}">
                <a16:creationId xmlns:a16="http://schemas.microsoft.com/office/drawing/2014/main" id="{367E7F08-92BE-48BF-A569-39B4FAE90FD5}"/>
              </a:ext>
            </a:extLst>
          </p:cNvPr>
          <p:cNvCxnSpPr>
            <a:cxnSpLocks/>
            <a:stCxn id="8" idx="2"/>
          </p:cNvCxnSpPr>
          <p:nvPr/>
        </p:nvCxnSpPr>
        <p:spPr>
          <a:xfrm flipH="1">
            <a:off x="2566949" y="3671303"/>
            <a:ext cx="734238" cy="60611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ector recto de flecha 14">
            <a:extLst>
              <a:ext uri="{FF2B5EF4-FFF2-40B4-BE49-F238E27FC236}">
                <a16:creationId xmlns:a16="http://schemas.microsoft.com/office/drawing/2014/main" id="{8E0EDB2D-74AF-4B67-969C-82F1B2A90EB0}"/>
              </a:ext>
            </a:extLst>
          </p:cNvPr>
          <p:cNvCxnSpPr>
            <a:stCxn id="8" idx="2"/>
            <a:endCxn id="10" idx="0"/>
          </p:cNvCxnSpPr>
          <p:nvPr/>
        </p:nvCxnSpPr>
        <p:spPr>
          <a:xfrm>
            <a:off x="3301187" y="3671303"/>
            <a:ext cx="0" cy="5543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Conector recto de flecha 15">
            <a:extLst>
              <a:ext uri="{FF2B5EF4-FFF2-40B4-BE49-F238E27FC236}">
                <a16:creationId xmlns:a16="http://schemas.microsoft.com/office/drawing/2014/main" id="{8AF59F0E-7B24-4F4B-949F-96001DDB6658}"/>
              </a:ext>
            </a:extLst>
          </p:cNvPr>
          <p:cNvCxnSpPr>
            <a:cxnSpLocks/>
            <a:stCxn id="9" idx="2"/>
          </p:cNvCxnSpPr>
          <p:nvPr/>
        </p:nvCxnSpPr>
        <p:spPr>
          <a:xfrm>
            <a:off x="2457843" y="4594940"/>
            <a:ext cx="317862"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Conector recto de flecha 16">
            <a:extLst>
              <a:ext uri="{FF2B5EF4-FFF2-40B4-BE49-F238E27FC236}">
                <a16:creationId xmlns:a16="http://schemas.microsoft.com/office/drawing/2014/main" id="{D67BC2F4-2C23-4532-81D2-C4603EEE4C83}"/>
              </a:ext>
            </a:extLst>
          </p:cNvPr>
          <p:cNvCxnSpPr>
            <a:cxnSpLocks/>
            <a:stCxn id="10" idx="2"/>
          </p:cNvCxnSpPr>
          <p:nvPr/>
        </p:nvCxnSpPr>
        <p:spPr>
          <a:xfrm flipH="1">
            <a:off x="2990018" y="4594940"/>
            <a:ext cx="311169" cy="4651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19" name="Tabla 18">
            <a:extLst>
              <a:ext uri="{FF2B5EF4-FFF2-40B4-BE49-F238E27FC236}">
                <a16:creationId xmlns:a16="http://schemas.microsoft.com/office/drawing/2014/main" id="{858D41F6-1A6D-4E88-B3FF-C2A97C5554B9}"/>
              </a:ext>
            </a:extLst>
          </p:cNvPr>
          <p:cNvGraphicFramePr>
            <a:graphicFrameLocks noGrp="1"/>
          </p:cNvGraphicFramePr>
          <p:nvPr>
            <p:extLst>
              <p:ext uri="{D42A27DB-BD31-4B8C-83A1-F6EECF244321}">
                <p14:modId xmlns:p14="http://schemas.microsoft.com/office/powerpoint/2010/main" val="3357549927"/>
              </p:ext>
            </p:extLst>
          </p:nvPr>
        </p:nvGraphicFramePr>
        <p:xfrm>
          <a:off x="4433118" y="3463683"/>
          <a:ext cx="3617192" cy="1684620"/>
        </p:xfrm>
        <a:graphic>
          <a:graphicData uri="http://schemas.openxmlformats.org/drawingml/2006/table">
            <a:tbl>
              <a:tblPr>
                <a:tableStyleId>{9DCAF9ED-07DC-4A11-8D7F-57B35C25682E}</a:tableStyleId>
              </a:tblPr>
              <a:tblGrid>
                <a:gridCol w="2615361">
                  <a:extLst>
                    <a:ext uri="{9D8B030D-6E8A-4147-A177-3AD203B41FA5}">
                      <a16:colId xmlns:a16="http://schemas.microsoft.com/office/drawing/2014/main" val="3037082805"/>
                    </a:ext>
                  </a:extLst>
                </a:gridCol>
                <a:gridCol w="1001831">
                  <a:extLst>
                    <a:ext uri="{9D8B030D-6E8A-4147-A177-3AD203B41FA5}">
                      <a16:colId xmlns:a16="http://schemas.microsoft.com/office/drawing/2014/main" val="2799647074"/>
                    </a:ext>
                  </a:extLst>
                </a:gridCol>
              </a:tblGrid>
              <a:tr h="327960">
                <a:tc>
                  <a:txBody>
                    <a:bodyPr/>
                    <a:lstStyle/>
                    <a:p>
                      <a:pPr algn="ctr" fontAlgn="b"/>
                      <a:r>
                        <a:rPr lang="es-CL" sz="1400" b="1" u="none" strike="noStrike" dirty="0">
                          <a:solidFill>
                            <a:schemeClr val="bg1"/>
                          </a:solidFill>
                          <a:effectLst/>
                          <a:latin typeface="Abadi" panose="020B0604020104020204" pitchFamily="34" charset="0"/>
                        </a:rPr>
                        <a:t>Tipo de </a:t>
                      </a:r>
                      <a:r>
                        <a:rPr lang="es-CL" sz="1400" b="1" u="none" strike="noStrike" dirty="0" err="1">
                          <a:solidFill>
                            <a:schemeClr val="bg1"/>
                          </a:solidFill>
                          <a:effectLst/>
                          <a:latin typeface="Abadi" panose="020B0604020104020204" pitchFamily="34" charset="0"/>
                        </a:rPr>
                        <a:t>cruzamient</a:t>
                      </a:r>
                      <a:r>
                        <a:rPr lang="en-US" sz="1400" b="1" u="none" strike="noStrike" dirty="0">
                          <a:solidFill>
                            <a:schemeClr val="bg1"/>
                          </a:solidFill>
                          <a:effectLst/>
                          <a:latin typeface="Abadi" panose="020B0604020104020204" pitchFamily="34" charset="0"/>
                        </a:rPr>
                        <a:t>o</a:t>
                      </a:r>
                      <a:endParaRPr lang="es-CL" sz="1400" b="1" i="0" u="none" strike="noStrike" dirty="0">
                        <a:solidFill>
                          <a:schemeClr val="bg1"/>
                        </a:solidFill>
                        <a:effectLst/>
                        <a:latin typeface="Abadi" panose="020B0604020104020204" pitchFamily="34" charset="0"/>
                      </a:endParaRPr>
                    </a:p>
                  </a:txBody>
                  <a:tcPr marL="9525" marR="9525" marT="9525" marB="0" anchor="ctr">
                    <a:solidFill>
                      <a:schemeClr val="accent2"/>
                    </a:solidFill>
                  </a:tcPr>
                </a:tc>
                <a:tc>
                  <a:txBody>
                    <a:bodyPr/>
                    <a:lstStyle/>
                    <a:p>
                      <a:pPr algn="ctr" fontAlgn="b"/>
                      <a:r>
                        <a:rPr lang="es-CL" sz="1400" b="1" u="none" strike="noStrike" dirty="0">
                          <a:solidFill>
                            <a:schemeClr val="bg1"/>
                          </a:solidFill>
                          <a:effectLst/>
                          <a:latin typeface="Abadi" panose="020B0604020104020204" pitchFamily="34" charset="0"/>
                        </a:rPr>
                        <a:t>F</a:t>
                      </a:r>
                      <a:endParaRPr lang="en-US" sz="1400" b="1" i="0" u="none" strike="noStrike" dirty="0">
                        <a:solidFill>
                          <a:schemeClr val="bg1"/>
                        </a:solidFill>
                        <a:effectLst/>
                        <a:latin typeface="Abadi" panose="020B0604020104020204" pitchFamily="34" charset="0"/>
                      </a:endParaRPr>
                    </a:p>
                  </a:txBody>
                  <a:tcPr marL="9525" marR="9525" marT="9525" marB="0" anchor="ctr">
                    <a:solidFill>
                      <a:schemeClr val="accent2"/>
                    </a:solidFill>
                  </a:tcPr>
                </a:tc>
                <a:extLst>
                  <a:ext uri="{0D108BD9-81ED-4DB2-BD59-A6C34878D82A}">
                    <a16:rowId xmlns:a16="http://schemas.microsoft.com/office/drawing/2014/main" val="2340200323"/>
                  </a:ext>
                </a:extLst>
              </a:tr>
              <a:tr h="32796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hermanos</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1/4 </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1573342566"/>
                  </a:ext>
                </a:extLst>
              </a:tr>
              <a:tr h="37278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medios</a:t>
                      </a:r>
                      <a:r>
                        <a:rPr lang="en-US" sz="1400" u="none" strike="noStrike" dirty="0">
                          <a:effectLst/>
                          <a:latin typeface="Abadi" panose="020B0604020104020204" pitchFamily="34" charset="0"/>
                        </a:rPr>
                        <a:t> </a:t>
                      </a:r>
                      <a:r>
                        <a:rPr lang="en-US" sz="1400" u="none" strike="noStrike" dirty="0" err="1">
                          <a:effectLst/>
                          <a:latin typeface="Abadi" panose="020B0604020104020204" pitchFamily="34" charset="0"/>
                        </a:rPr>
                        <a:t>hermanos</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1/8 </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4267253177"/>
                  </a:ext>
                </a:extLst>
              </a:tr>
              <a:tr h="327960">
                <a:tc>
                  <a:txBody>
                    <a:bodyPr/>
                    <a:lstStyle/>
                    <a:p>
                      <a:pPr algn="ctr" fontAlgn="b"/>
                      <a:r>
                        <a:rPr lang="en-US" sz="1400" u="none" strike="noStrike">
                          <a:effectLst/>
                          <a:latin typeface="Abadi" panose="020B0604020104020204" pitchFamily="34" charset="0"/>
                        </a:rPr>
                        <a:t>Hijos de primos 1º</a:t>
                      </a:r>
                      <a:endParaRPr lang="en-US" sz="1400" b="0" i="0" u="none" strike="noStrike">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1/16</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1165083456"/>
                  </a:ext>
                </a:extLst>
              </a:tr>
              <a:tr h="32796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primos</a:t>
                      </a:r>
                      <a:r>
                        <a:rPr lang="en-US" sz="1400" u="none" strike="noStrike" dirty="0">
                          <a:effectLst/>
                          <a:latin typeface="Abadi" panose="020B0604020104020204" pitchFamily="34" charset="0"/>
                        </a:rPr>
                        <a:t> 2º</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1/64</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4071110861"/>
                  </a:ext>
                </a:extLst>
              </a:tr>
            </a:tbl>
          </a:graphicData>
        </a:graphic>
      </p:graphicFrame>
    </p:spTree>
    <p:extLst>
      <p:ext uri="{BB962C8B-B14F-4D97-AF65-F5344CB8AC3E}">
        <p14:creationId xmlns:p14="http://schemas.microsoft.com/office/powerpoint/2010/main" val="1078537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p>
            <a:r>
              <a:rPr lang="en" dirty="0"/>
              <a:t>Consanguinidad</a:t>
            </a:r>
            <a:endParaRPr dirty="0"/>
          </a:p>
        </p:txBody>
      </p:sp>
      <p:pic>
        <p:nvPicPr>
          <p:cNvPr id="2050" name="Picture 2" descr="cow STICKER by imoji">
            <a:extLst>
              <a:ext uri="{FF2B5EF4-FFF2-40B4-BE49-F238E27FC236}">
                <a16:creationId xmlns:a16="http://schemas.microsoft.com/office/drawing/2014/main" id="{F534AB45-1972-4DDA-B60B-0E7BB09BED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58275" y="231457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5946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16</a:t>
            </a:fld>
            <a:endParaRPr/>
          </a:p>
        </p:txBody>
      </p:sp>
      <p:sp>
        <p:nvSpPr>
          <p:cNvPr id="3" name="Título 1">
            <a:extLst>
              <a:ext uri="{FF2B5EF4-FFF2-40B4-BE49-F238E27FC236}">
                <a16:creationId xmlns:a16="http://schemas.microsoft.com/office/drawing/2014/main" id="{52C54094-5B28-4758-8F01-66D8C52E432A}"/>
              </a:ext>
            </a:extLst>
          </p:cNvPr>
          <p:cNvSpPr>
            <a:spLocks noGrp="1"/>
          </p:cNvSpPr>
          <p:nvPr>
            <p:ph type="title"/>
          </p:nvPr>
        </p:nvSpPr>
        <p:spPr>
          <a:xfrm>
            <a:off x="1577163" y="0"/>
            <a:ext cx="9367203" cy="1188720"/>
          </a:xfrm>
        </p:spPr>
        <p:txBody>
          <a:bodyPr>
            <a:normAutofit/>
          </a:bodyPr>
          <a:lstStyle/>
          <a:p>
            <a:r>
              <a:rPr lang="es-CL" i="1" dirty="0"/>
              <a:t>Consanguinidad</a:t>
            </a:r>
            <a:endParaRPr lang="en-US" i="1" dirty="0"/>
          </a:p>
        </p:txBody>
      </p:sp>
      <p:sp>
        <p:nvSpPr>
          <p:cNvPr id="4" name="Marcador de contenido 2">
            <a:extLst>
              <a:ext uri="{FF2B5EF4-FFF2-40B4-BE49-F238E27FC236}">
                <a16:creationId xmlns:a16="http://schemas.microsoft.com/office/drawing/2014/main" id="{48DDB4A8-C031-4765-A617-9C31B32C9BB9}"/>
              </a:ext>
            </a:extLst>
          </p:cNvPr>
          <p:cNvSpPr txBox="1">
            <a:spLocks/>
          </p:cNvSpPr>
          <p:nvPr/>
        </p:nvSpPr>
        <p:spPr>
          <a:xfrm>
            <a:off x="1577162" y="1554480"/>
            <a:ext cx="9367204" cy="1226501"/>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kern="0" dirty="0"/>
              <a:t>“Probabilidad que en un locus cualquiera </a:t>
            </a:r>
            <a:r>
              <a:rPr lang="es-CL" b="1" kern="0" dirty="0">
                <a:solidFill>
                  <a:schemeClr val="accent2"/>
                </a:solidFill>
              </a:rPr>
              <a:t>un individuo </a:t>
            </a:r>
            <a:r>
              <a:rPr lang="es-CL" kern="0" dirty="0"/>
              <a:t>presente alelos idénticos por descendencia”.</a:t>
            </a:r>
            <a:endParaRPr lang="en-US" kern="0" dirty="0"/>
          </a:p>
        </p:txBody>
      </p:sp>
      <p:sp>
        <p:nvSpPr>
          <p:cNvPr id="5" name="Marcador de contenido 2">
            <a:extLst>
              <a:ext uri="{FF2B5EF4-FFF2-40B4-BE49-F238E27FC236}">
                <a16:creationId xmlns:a16="http://schemas.microsoft.com/office/drawing/2014/main" id="{6C9F369F-E400-48A4-9062-F719FBD97315}"/>
              </a:ext>
            </a:extLst>
          </p:cNvPr>
          <p:cNvSpPr txBox="1">
            <a:spLocks/>
          </p:cNvSpPr>
          <p:nvPr/>
        </p:nvSpPr>
        <p:spPr>
          <a:xfrm>
            <a:off x="1577162" y="2845766"/>
            <a:ext cx="6779438" cy="6215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2000" b="1" i="1" dirty="0">
                <a:latin typeface="Abadi" panose="020B0604020104020204" pitchFamily="34" charset="0"/>
              </a:rPr>
              <a:t>Matemáticamente (consanguinidad en la población ideal):</a:t>
            </a: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9CF9C85E-62AB-41E3-B1B9-E7C1773CCF1B}"/>
                  </a:ext>
                </a:extLst>
              </p:cNvPr>
              <p:cNvSpPr txBox="1"/>
              <p:nvPr/>
            </p:nvSpPr>
            <p:spPr>
              <a:xfrm>
                <a:off x="2858520" y="4080954"/>
                <a:ext cx="87427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p:txBody>
          </p:sp>
        </mc:Choice>
        <mc:Fallback xmlns="">
          <p:sp>
            <p:nvSpPr>
              <p:cNvPr id="6" name="CuadroTexto 5">
                <a:extLst>
                  <a:ext uri="{FF2B5EF4-FFF2-40B4-BE49-F238E27FC236}">
                    <a16:creationId xmlns:a16="http://schemas.microsoft.com/office/drawing/2014/main" id="{9CF9C85E-62AB-41E3-B1B9-E7C1773CCF1B}"/>
                  </a:ext>
                </a:extLst>
              </p:cNvPr>
              <p:cNvSpPr txBox="1">
                <a:spLocks noRot="1" noChangeAspect="1" noMove="1" noResize="1" noEditPoints="1" noAdjustHandles="1" noChangeArrowheads="1" noChangeShapeType="1" noTextEdit="1"/>
              </p:cNvSpPr>
              <p:nvPr/>
            </p:nvSpPr>
            <p:spPr>
              <a:xfrm>
                <a:off x="2858520" y="4080954"/>
                <a:ext cx="874278" cy="518604"/>
              </a:xfrm>
              <a:prstGeom prst="rect">
                <a:avLst/>
              </a:prstGeom>
              <a:blipFill>
                <a:blip r:embed="rId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E26A3EF7-C0CB-4807-B5DC-7E73FC68A380}"/>
                  </a:ext>
                </a:extLst>
              </p:cNvPr>
              <p:cNvSpPr txBox="1"/>
              <p:nvPr/>
            </p:nvSpPr>
            <p:spPr>
              <a:xfrm>
                <a:off x="2504064" y="5560045"/>
                <a:ext cx="245746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p:txBody>
          </p:sp>
        </mc:Choice>
        <mc:Fallback xmlns="">
          <p:sp>
            <p:nvSpPr>
              <p:cNvPr id="7" name="CuadroTexto 6">
                <a:extLst>
                  <a:ext uri="{FF2B5EF4-FFF2-40B4-BE49-F238E27FC236}">
                    <a16:creationId xmlns:a16="http://schemas.microsoft.com/office/drawing/2014/main" id="{E26A3EF7-C0CB-4807-B5DC-7E73FC68A380}"/>
                  </a:ext>
                </a:extLst>
              </p:cNvPr>
              <p:cNvSpPr txBox="1">
                <a:spLocks noRot="1" noChangeAspect="1" noMove="1" noResize="1" noEditPoints="1" noAdjustHandles="1" noChangeArrowheads="1" noChangeShapeType="1" noTextEdit="1"/>
              </p:cNvSpPr>
              <p:nvPr/>
            </p:nvSpPr>
            <p:spPr>
              <a:xfrm>
                <a:off x="2504064" y="5560045"/>
                <a:ext cx="2457468" cy="518604"/>
              </a:xfrm>
              <a:prstGeom prst="rect">
                <a:avLst/>
              </a:prstGeom>
              <a:blipFill>
                <a:blip r:embed="rId4"/>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721E3217-05B0-4BA8-AEBA-6390BF279B9C}"/>
                  </a:ext>
                </a:extLst>
              </p:cNvPr>
              <p:cNvSpPr txBox="1"/>
              <p:nvPr/>
            </p:nvSpPr>
            <p:spPr>
              <a:xfrm>
                <a:off x="7461886" y="4080954"/>
                <a:ext cx="94442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ea typeface="Cambria Math" panose="02040503050406030204" pitchFamily="18" charset="0"/>
                        </a:rPr>
                        <m:t>∆</m:t>
                      </m:r>
                      <m:r>
                        <a:rPr lang="es-CL" b="0" i="1" smtClean="0">
                          <a:latin typeface="Cambria Math" panose="02040503050406030204" pitchFamily="18" charset="0"/>
                          <a:ea typeface="Cambria Math" panose="02040503050406030204" pitchFamily="18" charset="0"/>
                        </a:rPr>
                        <m:t>𝐹</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p:txBody>
          </p:sp>
        </mc:Choice>
        <mc:Fallback xmlns="">
          <p:sp>
            <p:nvSpPr>
              <p:cNvPr id="8" name="CuadroTexto 7">
                <a:extLst>
                  <a:ext uri="{FF2B5EF4-FFF2-40B4-BE49-F238E27FC236}">
                    <a16:creationId xmlns:a16="http://schemas.microsoft.com/office/drawing/2014/main" id="{721E3217-05B0-4BA8-AEBA-6390BF279B9C}"/>
                  </a:ext>
                </a:extLst>
              </p:cNvPr>
              <p:cNvSpPr txBox="1">
                <a:spLocks noRot="1" noChangeAspect="1" noMove="1" noResize="1" noEditPoints="1" noAdjustHandles="1" noChangeArrowheads="1" noChangeShapeType="1" noTextEdit="1"/>
              </p:cNvSpPr>
              <p:nvPr/>
            </p:nvSpPr>
            <p:spPr>
              <a:xfrm>
                <a:off x="7461886" y="4080954"/>
                <a:ext cx="944426" cy="518604"/>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BEE6711A-6047-4BF3-A99F-E3F356FB50F6}"/>
                  </a:ext>
                </a:extLst>
              </p:cNvPr>
              <p:cNvSpPr txBox="1"/>
              <p:nvPr/>
            </p:nvSpPr>
            <p:spPr>
              <a:xfrm>
                <a:off x="6939825" y="5680847"/>
                <a:ext cx="24289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r>
                        <a:rPr lang="es-CL" i="1">
                          <a:latin typeface="Cambria Math" panose="02040503050406030204" pitchFamily="18" charset="0"/>
                          <a:ea typeface="Cambria Math" panose="02040503050406030204" pitchFamily="18" charset="0"/>
                        </a:rPr>
                        <m:t>∆</m:t>
                      </m:r>
                      <m:r>
                        <a:rPr lang="es-CL" i="1">
                          <a:latin typeface="Cambria Math" panose="02040503050406030204" pitchFamily="18" charset="0"/>
                          <a:ea typeface="Cambria Math" panose="02040503050406030204" pitchFamily="18" charset="0"/>
                        </a:rPr>
                        <m:t>𝐹</m:t>
                      </m:r>
                      <m:r>
                        <a:rPr lang="es-CL" b="0" i="1" smtClean="0">
                          <a:latin typeface="Cambria Math" panose="02040503050406030204" pitchFamily="18" charset="0"/>
                        </a:rPr>
                        <m:t>+(1−</m:t>
                      </m:r>
                      <m:r>
                        <a:rPr lang="es-CL" i="1">
                          <a:latin typeface="Cambria Math" panose="02040503050406030204" pitchFamily="18" charset="0"/>
                          <a:ea typeface="Cambria Math" panose="02040503050406030204" pitchFamily="18" charset="0"/>
                        </a:rPr>
                        <m:t>∆</m:t>
                      </m:r>
                      <m:r>
                        <a:rPr lang="es-CL" i="1">
                          <a:latin typeface="Cambria Math" panose="02040503050406030204" pitchFamily="18" charset="0"/>
                          <a:ea typeface="Cambria Math" panose="02040503050406030204" pitchFamily="18" charset="0"/>
                        </a:rPr>
                        <m:t>𝐹</m:t>
                      </m:r>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p:txBody>
          </p:sp>
        </mc:Choice>
        <mc:Fallback xmlns="">
          <p:sp>
            <p:nvSpPr>
              <p:cNvPr id="9" name="CuadroTexto 8">
                <a:extLst>
                  <a:ext uri="{FF2B5EF4-FFF2-40B4-BE49-F238E27FC236}">
                    <a16:creationId xmlns:a16="http://schemas.microsoft.com/office/drawing/2014/main" id="{BEE6711A-6047-4BF3-A99F-E3F356FB50F6}"/>
                  </a:ext>
                </a:extLst>
              </p:cNvPr>
              <p:cNvSpPr txBox="1">
                <a:spLocks noRot="1" noChangeAspect="1" noMove="1" noResize="1" noEditPoints="1" noAdjustHandles="1" noChangeArrowheads="1" noChangeShapeType="1" noTextEdit="1"/>
              </p:cNvSpPr>
              <p:nvPr/>
            </p:nvSpPr>
            <p:spPr>
              <a:xfrm>
                <a:off x="6939825" y="5680847"/>
                <a:ext cx="2428998" cy="276999"/>
              </a:xfrm>
              <a:prstGeom prst="rect">
                <a:avLst/>
              </a:prstGeom>
              <a:blipFill>
                <a:blip r:embed="rId6"/>
                <a:stretch>
                  <a:fillRect l="-1754" r="-501" b="-37778"/>
                </a:stretch>
              </a:blipFill>
            </p:spPr>
            <p:txBody>
              <a:bodyPr/>
              <a:lstStyle/>
              <a:p>
                <a:r>
                  <a:rPr lang="es-CL">
                    <a:noFill/>
                  </a:rPr>
                  <a:t> </a:t>
                </a:r>
              </a:p>
            </p:txBody>
          </p:sp>
        </mc:Fallback>
      </mc:AlternateContent>
      <p:sp>
        <p:nvSpPr>
          <p:cNvPr id="10" name="CuadroTexto 9">
            <a:extLst>
              <a:ext uri="{FF2B5EF4-FFF2-40B4-BE49-F238E27FC236}">
                <a16:creationId xmlns:a16="http://schemas.microsoft.com/office/drawing/2014/main" id="{02558A33-CBC5-45A3-88D3-4763D9B2A2E3}"/>
              </a:ext>
            </a:extLst>
          </p:cNvPr>
          <p:cNvSpPr txBox="1"/>
          <p:nvPr/>
        </p:nvSpPr>
        <p:spPr>
          <a:xfrm>
            <a:off x="2343150" y="3446823"/>
            <a:ext cx="2780907" cy="307777"/>
          </a:xfrm>
          <a:prstGeom prst="rect">
            <a:avLst/>
          </a:prstGeom>
          <a:noFill/>
        </p:spPr>
        <p:txBody>
          <a:bodyPr wrap="square" rtlCol="0">
            <a:spAutoFit/>
          </a:bodyPr>
          <a:lstStyle/>
          <a:p>
            <a:r>
              <a:rPr lang="es-CL" sz="1400" dirty="0"/>
              <a:t>Consanguinidad en la generación 1:</a:t>
            </a:r>
            <a:endParaRPr lang="en-US" sz="1400" dirty="0"/>
          </a:p>
        </p:txBody>
      </p:sp>
      <p:sp>
        <p:nvSpPr>
          <p:cNvPr id="11" name="CuadroTexto 10">
            <a:extLst>
              <a:ext uri="{FF2B5EF4-FFF2-40B4-BE49-F238E27FC236}">
                <a16:creationId xmlns:a16="http://schemas.microsoft.com/office/drawing/2014/main" id="{9133A56B-F0A8-45A2-939D-DC2263DA9007}"/>
              </a:ext>
            </a:extLst>
          </p:cNvPr>
          <p:cNvSpPr txBox="1"/>
          <p:nvPr/>
        </p:nvSpPr>
        <p:spPr>
          <a:xfrm>
            <a:off x="2343150" y="4925913"/>
            <a:ext cx="2780907" cy="307777"/>
          </a:xfrm>
          <a:prstGeom prst="rect">
            <a:avLst/>
          </a:prstGeom>
          <a:noFill/>
        </p:spPr>
        <p:txBody>
          <a:bodyPr wrap="square" rtlCol="0">
            <a:spAutoFit/>
          </a:bodyPr>
          <a:lstStyle/>
          <a:p>
            <a:r>
              <a:rPr lang="es-CL" sz="1400" dirty="0"/>
              <a:t>Consanguinidad en la generación t:</a:t>
            </a:r>
            <a:endParaRPr lang="en-US" sz="1400" dirty="0"/>
          </a:p>
        </p:txBody>
      </p:sp>
      <p:sp>
        <p:nvSpPr>
          <p:cNvPr id="12" name="CuadroTexto 11">
            <a:extLst>
              <a:ext uri="{FF2B5EF4-FFF2-40B4-BE49-F238E27FC236}">
                <a16:creationId xmlns:a16="http://schemas.microsoft.com/office/drawing/2014/main" id="{C4FF258B-403C-4E25-92DA-D007F8D87830}"/>
              </a:ext>
            </a:extLst>
          </p:cNvPr>
          <p:cNvSpPr txBox="1"/>
          <p:nvPr/>
        </p:nvSpPr>
        <p:spPr>
          <a:xfrm>
            <a:off x="6763871" y="3467284"/>
            <a:ext cx="3284882" cy="307777"/>
          </a:xfrm>
          <a:prstGeom prst="rect">
            <a:avLst/>
          </a:prstGeom>
          <a:noFill/>
        </p:spPr>
        <p:txBody>
          <a:bodyPr wrap="square" rtlCol="0">
            <a:spAutoFit/>
          </a:bodyPr>
          <a:lstStyle/>
          <a:p>
            <a:r>
              <a:rPr lang="es-CL" sz="1400" dirty="0"/>
              <a:t>“Incremento” o “nueva consanguinidad”:</a:t>
            </a:r>
            <a:endParaRPr lang="en-US" sz="1400" dirty="0"/>
          </a:p>
        </p:txBody>
      </p:sp>
      <p:sp>
        <p:nvSpPr>
          <p:cNvPr id="13" name="CuadroTexto 12">
            <a:extLst>
              <a:ext uri="{FF2B5EF4-FFF2-40B4-BE49-F238E27FC236}">
                <a16:creationId xmlns:a16="http://schemas.microsoft.com/office/drawing/2014/main" id="{41D72398-B1BA-48F1-A60B-FF83DEB44109}"/>
              </a:ext>
            </a:extLst>
          </p:cNvPr>
          <p:cNvSpPr txBox="1"/>
          <p:nvPr/>
        </p:nvSpPr>
        <p:spPr>
          <a:xfrm>
            <a:off x="6763871" y="4920460"/>
            <a:ext cx="2780907" cy="307777"/>
          </a:xfrm>
          <a:prstGeom prst="rect">
            <a:avLst/>
          </a:prstGeom>
          <a:noFill/>
        </p:spPr>
        <p:txBody>
          <a:bodyPr wrap="square" rtlCol="0">
            <a:spAutoFit/>
          </a:bodyPr>
          <a:lstStyle/>
          <a:p>
            <a:r>
              <a:rPr lang="es-CL" sz="1400" dirty="0"/>
              <a:t>Consanguinidad en la generación t:</a:t>
            </a:r>
            <a:endParaRPr lang="en-US" sz="1400" dirty="0"/>
          </a:p>
        </p:txBody>
      </p:sp>
    </p:spTree>
    <p:extLst>
      <p:ext uri="{BB962C8B-B14F-4D97-AF65-F5344CB8AC3E}">
        <p14:creationId xmlns:p14="http://schemas.microsoft.com/office/powerpoint/2010/main" val="168707166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17</a:t>
            </a:fld>
            <a:endParaRPr/>
          </a:p>
        </p:txBody>
      </p:sp>
      <p:sp>
        <p:nvSpPr>
          <p:cNvPr id="3" name="Título 1">
            <a:extLst>
              <a:ext uri="{FF2B5EF4-FFF2-40B4-BE49-F238E27FC236}">
                <a16:creationId xmlns:a16="http://schemas.microsoft.com/office/drawing/2014/main" id="{52C54094-5B28-4758-8F01-66D8C52E432A}"/>
              </a:ext>
            </a:extLst>
          </p:cNvPr>
          <p:cNvSpPr>
            <a:spLocks noGrp="1"/>
          </p:cNvSpPr>
          <p:nvPr>
            <p:ph type="title"/>
          </p:nvPr>
        </p:nvSpPr>
        <p:spPr>
          <a:xfrm>
            <a:off x="1577163" y="0"/>
            <a:ext cx="9367203" cy="1188720"/>
          </a:xfrm>
        </p:spPr>
        <p:txBody>
          <a:bodyPr>
            <a:normAutofit/>
          </a:bodyPr>
          <a:lstStyle/>
          <a:p>
            <a:r>
              <a:rPr lang="es-CL" i="1" dirty="0"/>
              <a:t>Consanguinidad</a:t>
            </a:r>
            <a:endParaRPr lang="en-US" i="1" dirty="0"/>
          </a:p>
        </p:txBody>
      </p:sp>
      <p:pic>
        <p:nvPicPr>
          <p:cNvPr id="14" name="Imagen 13">
            <a:extLst>
              <a:ext uri="{FF2B5EF4-FFF2-40B4-BE49-F238E27FC236}">
                <a16:creationId xmlns:a16="http://schemas.microsoft.com/office/drawing/2014/main" id="{B892C50B-C9DA-44FC-8180-1E4E7586A42F}"/>
              </a:ext>
            </a:extLst>
          </p:cNvPr>
          <p:cNvPicPr>
            <a:picLocks noChangeAspect="1"/>
          </p:cNvPicPr>
          <p:nvPr/>
        </p:nvPicPr>
        <p:blipFill>
          <a:blip r:embed="rId3"/>
          <a:stretch>
            <a:fillRect/>
          </a:stretch>
        </p:blipFill>
        <p:spPr>
          <a:xfrm>
            <a:off x="2021925" y="2106261"/>
            <a:ext cx="8477678" cy="3940135"/>
          </a:xfrm>
          <a:prstGeom prst="rect">
            <a:avLst/>
          </a:prstGeom>
        </p:spPr>
      </p:pic>
      <p:sp>
        <p:nvSpPr>
          <p:cNvPr id="15" name="CuadroTexto 14">
            <a:extLst>
              <a:ext uri="{FF2B5EF4-FFF2-40B4-BE49-F238E27FC236}">
                <a16:creationId xmlns:a16="http://schemas.microsoft.com/office/drawing/2014/main" id="{F52DAF66-C5DD-44E1-9C97-73A40A2A1EB9}"/>
              </a:ext>
            </a:extLst>
          </p:cNvPr>
          <p:cNvSpPr txBox="1"/>
          <p:nvPr/>
        </p:nvSpPr>
        <p:spPr>
          <a:xfrm>
            <a:off x="1634621" y="1324325"/>
            <a:ext cx="8922757" cy="646331"/>
          </a:xfrm>
          <a:prstGeom prst="rect">
            <a:avLst/>
          </a:prstGeom>
          <a:noFill/>
        </p:spPr>
        <p:txBody>
          <a:bodyPr wrap="square" rtlCol="0">
            <a:spAutoFit/>
          </a:bodyPr>
          <a:lstStyle/>
          <a:p>
            <a:r>
              <a:rPr lang="es-CL" dirty="0">
                <a:latin typeface="Montserrat Light" panose="00000400000000000000" pitchFamily="2" charset="0"/>
              </a:rPr>
              <a:t>Para reducir el </a:t>
            </a:r>
            <a:r>
              <a:rPr lang="es-CL" b="1" dirty="0">
                <a:solidFill>
                  <a:schemeClr val="accent6">
                    <a:lumMod val="75000"/>
                  </a:schemeClr>
                </a:solidFill>
                <a:latin typeface="Montserrat Light" panose="00000400000000000000" pitchFamily="2" charset="0"/>
              </a:rPr>
              <a:t>proceso dispersivo a su versión más simple </a:t>
            </a:r>
            <a:r>
              <a:rPr lang="es-CL" dirty="0">
                <a:latin typeface="Montserrat Light" panose="00000400000000000000" pitchFamily="2" charset="0"/>
              </a:rPr>
              <a:t>se utiliza una </a:t>
            </a:r>
            <a:r>
              <a:rPr lang="es-CL" b="1" dirty="0">
                <a:solidFill>
                  <a:schemeClr val="accent6">
                    <a:lumMod val="75000"/>
                  </a:schemeClr>
                </a:solidFill>
                <a:latin typeface="Montserrat Light" panose="00000400000000000000" pitchFamily="2" charset="0"/>
              </a:rPr>
              <a:t>población ideal </a:t>
            </a:r>
            <a:r>
              <a:rPr lang="es-CL" dirty="0">
                <a:latin typeface="Montserrat Light" panose="00000400000000000000" pitchFamily="2" charset="0"/>
              </a:rPr>
              <a:t>que cumple con las siguientes condiciones:</a:t>
            </a:r>
            <a:endParaRPr lang="en-US" dirty="0">
              <a:latin typeface="Montserrat Light" panose="00000400000000000000" pitchFamily="2" charset="0"/>
            </a:endParaRPr>
          </a:p>
        </p:txBody>
      </p:sp>
      <p:sp>
        <p:nvSpPr>
          <p:cNvPr id="2" name="CuadroTexto 1">
            <a:extLst>
              <a:ext uri="{FF2B5EF4-FFF2-40B4-BE49-F238E27FC236}">
                <a16:creationId xmlns:a16="http://schemas.microsoft.com/office/drawing/2014/main" id="{1647EBBC-BFAB-41F3-A8DA-C8A1DFE5446F}"/>
              </a:ext>
            </a:extLst>
          </p:cNvPr>
          <p:cNvSpPr txBox="1"/>
          <p:nvPr/>
        </p:nvSpPr>
        <p:spPr>
          <a:xfrm>
            <a:off x="6937784" y="3263790"/>
            <a:ext cx="3143109" cy="353943"/>
          </a:xfrm>
          <a:prstGeom prst="rect">
            <a:avLst/>
          </a:prstGeom>
          <a:noFill/>
        </p:spPr>
        <p:txBody>
          <a:bodyPr wrap="square" rtlCol="0">
            <a:spAutoFit/>
          </a:bodyPr>
          <a:lstStyle/>
          <a:p>
            <a:r>
              <a:rPr lang="es-CL" sz="1700" b="1" dirty="0"/>
              <a:t>/ Generaciones discretas</a:t>
            </a:r>
          </a:p>
        </p:txBody>
      </p:sp>
      <p:sp>
        <p:nvSpPr>
          <p:cNvPr id="16" name="CuadroTexto 15">
            <a:extLst>
              <a:ext uri="{FF2B5EF4-FFF2-40B4-BE49-F238E27FC236}">
                <a16:creationId xmlns:a16="http://schemas.microsoft.com/office/drawing/2014/main" id="{520D0751-63A2-41F5-A8A9-91CF362D5D2D}"/>
              </a:ext>
            </a:extLst>
          </p:cNvPr>
          <p:cNvSpPr txBox="1"/>
          <p:nvPr/>
        </p:nvSpPr>
        <p:spPr>
          <a:xfrm>
            <a:off x="6482288" y="2922029"/>
            <a:ext cx="4075090" cy="353943"/>
          </a:xfrm>
          <a:prstGeom prst="rect">
            <a:avLst/>
          </a:prstGeom>
          <a:noFill/>
        </p:spPr>
        <p:txBody>
          <a:bodyPr wrap="none" rtlCol="0">
            <a:spAutoFit/>
          </a:bodyPr>
          <a:lstStyle/>
          <a:p>
            <a:r>
              <a:rPr lang="es-CL" sz="1700" b="1" dirty="0"/>
              <a:t>/ Ausencia de procesos sistemáticos</a:t>
            </a:r>
          </a:p>
        </p:txBody>
      </p:sp>
      <p:sp>
        <p:nvSpPr>
          <p:cNvPr id="17" name="CuadroTexto 16">
            <a:extLst>
              <a:ext uri="{FF2B5EF4-FFF2-40B4-BE49-F238E27FC236}">
                <a16:creationId xmlns:a16="http://schemas.microsoft.com/office/drawing/2014/main" id="{5825C8F2-24C5-490D-A0EE-35E075B43BA6}"/>
              </a:ext>
            </a:extLst>
          </p:cNvPr>
          <p:cNvSpPr txBox="1"/>
          <p:nvPr/>
        </p:nvSpPr>
        <p:spPr>
          <a:xfrm>
            <a:off x="3920243" y="4285714"/>
            <a:ext cx="3594254" cy="353943"/>
          </a:xfrm>
          <a:prstGeom prst="rect">
            <a:avLst/>
          </a:prstGeom>
          <a:noFill/>
        </p:spPr>
        <p:txBody>
          <a:bodyPr wrap="none" rtlCol="0">
            <a:spAutoFit/>
          </a:bodyPr>
          <a:lstStyle/>
          <a:p>
            <a:r>
              <a:rPr lang="es-CL" sz="1700" b="1" dirty="0"/>
              <a:t>/ Población de tamaño constante</a:t>
            </a:r>
          </a:p>
        </p:txBody>
      </p:sp>
      <p:sp>
        <p:nvSpPr>
          <p:cNvPr id="18" name="CuadroTexto 17">
            <a:extLst>
              <a:ext uri="{FF2B5EF4-FFF2-40B4-BE49-F238E27FC236}">
                <a16:creationId xmlns:a16="http://schemas.microsoft.com/office/drawing/2014/main" id="{2CF32348-375C-4BD1-A3FC-091146CC1279}"/>
              </a:ext>
            </a:extLst>
          </p:cNvPr>
          <p:cNvSpPr txBox="1"/>
          <p:nvPr/>
        </p:nvSpPr>
        <p:spPr>
          <a:xfrm>
            <a:off x="2344367" y="5973531"/>
            <a:ext cx="8155236" cy="353943"/>
          </a:xfrm>
          <a:prstGeom prst="rect">
            <a:avLst/>
          </a:prstGeom>
          <a:solidFill>
            <a:schemeClr val="bg1"/>
          </a:solidFill>
        </p:spPr>
        <p:txBody>
          <a:bodyPr wrap="square" rtlCol="0">
            <a:spAutoFit/>
          </a:bodyPr>
          <a:lstStyle/>
          <a:p>
            <a:r>
              <a:rPr lang="es-CL" sz="1700" dirty="0"/>
              <a:t>7. Población base en equilibrio de Hardy-Weinberg.</a:t>
            </a:r>
          </a:p>
        </p:txBody>
      </p:sp>
      <p:sp>
        <p:nvSpPr>
          <p:cNvPr id="20" name="CuadroTexto 19">
            <a:extLst>
              <a:ext uri="{FF2B5EF4-FFF2-40B4-BE49-F238E27FC236}">
                <a16:creationId xmlns:a16="http://schemas.microsoft.com/office/drawing/2014/main" id="{55408DA4-5EDE-4A01-A620-A50BCF64F0E3}"/>
              </a:ext>
            </a:extLst>
          </p:cNvPr>
          <p:cNvSpPr txBox="1"/>
          <p:nvPr/>
        </p:nvSpPr>
        <p:spPr>
          <a:xfrm>
            <a:off x="5068534" y="5660954"/>
            <a:ext cx="4075090" cy="353943"/>
          </a:xfrm>
          <a:prstGeom prst="rect">
            <a:avLst/>
          </a:prstGeom>
          <a:noFill/>
        </p:spPr>
        <p:txBody>
          <a:bodyPr wrap="none" rtlCol="0">
            <a:spAutoFit/>
          </a:bodyPr>
          <a:lstStyle/>
          <a:p>
            <a:r>
              <a:rPr lang="es-CL" sz="1700" b="1" dirty="0"/>
              <a:t>/ Ausencia de procesos sistemáticos</a:t>
            </a:r>
          </a:p>
        </p:txBody>
      </p:sp>
      <p:pic>
        <p:nvPicPr>
          <p:cNvPr id="4098" name="Picture 2" descr="You Got It Ok Sticker by MANGOTEETH">
            <a:extLst>
              <a:ext uri="{FF2B5EF4-FFF2-40B4-BE49-F238E27FC236}">
                <a16:creationId xmlns:a16="http://schemas.microsoft.com/office/drawing/2014/main" id="{35B02667-5CA6-41F2-9A35-573716F2B0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296"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616985"/>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CuadroTexto 5">
            <a:extLst>
              <a:ext uri="{FF2B5EF4-FFF2-40B4-BE49-F238E27FC236}">
                <a16:creationId xmlns:a16="http://schemas.microsoft.com/office/drawing/2014/main" id="{5028DA3E-BC1A-40BE-A689-D49207CFF7F1}"/>
              </a:ext>
            </a:extLst>
          </p:cNvPr>
          <p:cNvSpPr txBox="1"/>
          <p:nvPr/>
        </p:nvSpPr>
        <p:spPr>
          <a:xfrm>
            <a:off x="741502" y="1316377"/>
            <a:ext cx="5421745" cy="5016758"/>
          </a:xfrm>
          <a:prstGeom prst="rect">
            <a:avLst/>
          </a:prstGeom>
          <a:noFill/>
        </p:spPr>
        <p:txBody>
          <a:bodyPr wrap="square" rtlCol="0">
            <a:spAutoFit/>
          </a:bodyPr>
          <a:lstStyle/>
          <a:p>
            <a:pPr algn="just"/>
            <a:r>
              <a:rPr lang="es-CL" sz="1600" dirty="0"/>
              <a:t>Cambio en las frecuencias génicas debido al </a:t>
            </a:r>
            <a:r>
              <a:rPr lang="es-CL" sz="1600" b="1" dirty="0"/>
              <a:t>muestreo aleatorio </a:t>
            </a:r>
            <a:r>
              <a:rPr lang="es-CL" sz="1600" dirty="0"/>
              <a:t>de organismos pertenecientes a una población. </a:t>
            </a:r>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endParaRPr lang="es-CL" sz="1600" dirty="0"/>
          </a:p>
          <a:p>
            <a:pPr algn="just"/>
            <a:r>
              <a:rPr lang="es-CL" sz="1600" dirty="0"/>
              <a:t>Este fenómeno adquiere </a:t>
            </a:r>
            <a:r>
              <a:rPr lang="es-CL" sz="1600" b="1" dirty="0">
                <a:solidFill>
                  <a:schemeClr val="accent6">
                    <a:lumMod val="75000"/>
                  </a:schemeClr>
                </a:solidFill>
              </a:rPr>
              <a:t>mayor fuerza en poblaciones pequeñas</a:t>
            </a:r>
            <a:r>
              <a:rPr lang="es-CL" sz="1600" dirty="0"/>
              <a:t>, donde los </a:t>
            </a:r>
            <a:r>
              <a:rPr lang="es-CL" sz="1600" b="1" dirty="0">
                <a:solidFill>
                  <a:schemeClr val="accent6">
                    <a:lumMod val="75000"/>
                  </a:schemeClr>
                </a:solidFill>
              </a:rPr>
              <a:t>alelos con menores frecuencias tienen una mayor probabilidad de perderse</a:t>
            </a:r>
            <a:r>
              <a:rPr lang="es-CL" sz="1600" dirty="0"/>
              <a:t>. </a:t>
            </a:r>
          </a:p>
          <a:p>
            <a:pPr algn="just"/>
            <a:r>
              <a:rPr lang="es-CL" sz="1600" b="1" dirty="0"/>
              <a:t>Este </a:t>
            </a:r>
            <a:r>
              <a:rPr lang="es-CL" sz="1600" b="1" dirty="0">
                <a:solidFill>
                  <a:srgbClr val="7030A0"/>
                </a:solidFill>
              </a:rPr>
              <a:t>proceso continúa que hasta finalmente provocar la fijación de alguno de los alelos en la población (mientras los otros se pierden).</a:t>
            </a:r>
            <a:endParaRPr lang="en-US" sz="1600" b="1" dirty="0">
              <a:solidFill>
                <a:srgbClr val="7030A0"/>
              </a:solidFill>
            </a:endParaRPr>
          </a:p>
        </p:txBody>
      </p:sp>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18</a:t>
            </a:fld>
            <a:endParaRPr/>
          </a:p>
        </p:txBody>
      </p:sp>
      <p:sp>
        <p:nvSpPr>
          <p:cNvPr id="3" name="Título 1">
            <a:extLst>
              <a:ext uri="{FF2B5EF4-FFF2-40B4-BE49-F238E27FC236}">
                <a16:creationId xmlns:a16="http://schemas.microsoft.com/office/drawing/2014/main" id="{ABFC13E6-904A-4273-A9D1-4AACEE2A1DA2}"/>
              </a:ext>
            </a:extLst>
          </p:cNvPr>
          <p:cNvSpPr>
            <a:spLocks noGrp="1"/>
          </p:cNvSpPr>
          <p:nvPr>
            <p:ph type="title"/>
          </p:nvPr>
        </p:nvSpPr>
        <p:spPr>
          <a:xfrm>
            <a:off x="1081498" y="-159105"/>
            <a:ext cx="9367203" cy="1188720"/>
          </a:xfrm>
        </p:spPr>
        <p:txBody>
          <a:bodyPr>
            <a:normAutofit/>
          </a:bodyPr>
          <a:lstStyle/>
          <a:p>
            <a:r>
              <a:rPr lang="es-CL" i="1" dirty="0"/>
              <a:t>Relación con la deriva génica</a:t>
            </a:r>
            <a:endParaRPr lang="en-US" i="1" dirty="0"/>
          </a:p>
        </p:txBody>
      </p:sp>
      <p:pic>
        <p:nvPicPr>
          <p:cNvPr id="4" name="Picture 4" descr="Gene Flow &amp; Genetic Drift in Evolution - YouTube">
            <a:extLst>
              <a:ext uri="{FF2B5EF4-FFF2-40B4-BE49-F238E27FC236}">
                <a16:creationId xmlns:a16="http://schemas.microsoft.com/office/drawing/2014/main" id="{1BF71635-8BB8-498E-BF24-D4314DA5A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59" y="2121266"/>
            <a:ext cx="4328141" cy="24345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275D3F0D-C909-4BCA-86E7-B1F23638EDB4}"/>
                  </a:ext>
                </a:extLst>
              </p:cNvPr>
              <p:cNvSpPr txBox="1"/>
              <p:nvPr/>
            </p:nvSpPr>
            <p:spPr>
              <a:xfrm>
                <a:off x="5796488" y="3056106"/>
                <a:ext cx="1339273" cy="564898"/>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ea typeface="Cambria Math" panose="02040503050406030204" pitchFamily="18" charset="0"/>
                            </a:rPr>
                            <m:t>∆</m:t>
                          </m:r>
                          <m:r>
                            <a:rPr lang="es-CL" b="0" i="1" smtClean="0">
                              <a:latin typeface="Cambria Math" panose="02040503050406030204" pitchFamily="18" charset="0"/>
                              <a:ea typeface="Cambria Math" panose="02040503050406030204" pitchFamily="18" charset="0"/>
                            </a:rPr>
                            <m:t>𝑞</m:t>
                          </m:r>
                        </m:sub>
                        <m:sup>
                          <m:r>
                            <a:rPr lang="es-CL" b="0" i="1" smtClean="0">
                              <a:latin typeface="Cambria Math" panose="02040503050406030204" pitchFamily="18" charset="0"/>
                            </a:rPr>
                            <m:t>2</m:t>
                          </m:r>
                        </m:sup>
                      </m:sSubSup>
                      <m:r>
                        <a:rPr lang="es-CL" b="0" i="1" smtClean="0">
                          <a:latin typeface="Cambria Math" panose="02040503050406030204" pitchFamily="18" charset="0"/>
                        </a:rPr>
                        <m:t>=</m:t>
                      </m:r>
                      <m:f>
                        <m:fPr>
                          <m:ctrlPr>
                            <a:rPr lang="es-CL" b="0" i="1" smtClean="0">
                              <a:latin typeface="Cambria Math" panose="02040503050406030204" pitchFamily="18" charset="0"/>
                            </a:rPr>
                          </m:ctrlPr>
                        </m:fPr>
                        <m:num>
                          <m:sSub>
                            <m:sSubPr>
                              <m:ctrlPr>
                                <a:rPr lang="es-CL" b="0" i="1" smtClean="0">
                                  <a:latin typeface="Cambria Math" panose="02040503050406030204" pitchFamily="18" charset="0"/>
                                </a:rPr>
                              </m:ctrlPr>
                            </m:sSubPr>
                            <m:e>
                              <m:r>
                                <a:rPr lang="es-CL" b="0" i="1" smtClean="0">
                                  <a:latin typeface="Cambria Math" panose="02040503050406030204" pitchFamily="18" charset="0"/>
                                </a:rPr>
                                <m:t>𝑝</m:t>
                              </m:r>
                            </m:e>
                            <m:sub>
                              <m:r>
                                <a:rPr lang="es-CL" b="0" i="1" smtClean="0">
                                  <a:latin typeface="Cambria Math" panose="02040503050406030204" pitchFamily="18" charset="0"/>
                                </a:rPr>
                                <m:t>0</m:t>
                              </m:r>
                            </m:sub>
                          </m:sSub>
                          <m:sSub>
                            <m:sSubPr>
                              <m:ctrlPr>
                                <a:rPr lang="es-CL" b="0" i="1" smtClean="0">
                                  <a:latin typeface="Cambria Math" panose="02040503050406030204" pitchFamily="18" charset="0"/>
                                </a:rPr>
                              </m:ctrlPr>
                            </m:sSubPr>
                            <m:e>
                              <m:r>
                                <a:rPr lang="es-CL" b="0" i="1" smtClean="0">
                                  <a:latin typeface="Cambria Math" panose="02040503050406030204" pitchFamily="18" charset="0"/>
                                </a:rPr>
                                <m:t>𝑞</m:t>
                              </m:r>
                            </m:e>
                            <m:sub>
                              <m:r>
                                <a:rPr lang="es-CL" b="0" i="1" smtClean="0">
                                  <a:latin typeface="Cambria Math" panose="02040503050406030204" pitchFamily="18" charset="0"/>
                                </a:rPr>
                                <m:t>0</m:t>
                              </m:r>
                            </m:sub>
                          </m:sSub>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p:txBody>
          </p:sp>
        </mc:Choice>
        <mc:Fallback xmlns="">
          <p:sp>
            <p:nvSpPr>
              <p:cNvPr id="5" name="CuadroTexto 4">
                <a:extLst>
                  <a:ext uri="{FF2B5EF4-FFF2-40B4-BE49-F238E27FC236}">
                    <a16:creationId xmlns:a16="http://schemas.microsoft.com/office/drawing/2014/main" id="{275D3F0D-C909-4BCA-86E7-B1F23638EDB4}"/>
                  </a:ext>
                </a:extLst>
              </p:cNvPr>
              <p:cNvSpPr txBox="1">
                <a:spLocks noRot="1" noChangeAspect="1" noMove="1" noResize="1" noEditPoints="1" noAdjustHandles="1" noChangeArrowheads="1" noChangeShapeType="1" noTextEdit="1"/>
              </p:cNvSpPr>
              <p:nvPr/>
            </p:nvSpPr>
            <p:spPr>
              <a:xfrm>
                <a:off x="5796488" y="3056106"/>
                <a:ext cx="1339273" cy="564898"/>
              </a:xfrm>
              <a:prstGeom prst="rect">
                <a:avLst/>
              </a:prstGeom>
              <a:blipFill>
                <a:blip r:embed="rId4"/>
                <a:stretch>
                  <a:fillRect/>
                </a:stretch>
              </a:blip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663B1A84-832C-49CC-A385-53C4235CF848}"/>
                  </a:ext>
                </a:extLst>
              </p:cNvPr>
              <p:cNvSpPr txBox="1"/>
              <p:nvPr/>
            </p:nvSpPr>
            <p:spPr>
              <a:xfrm>
                <a:off x="7349011" y="1770252"/>
                <a:ext cx="4182923" cy="427809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gn="just">
                  <a:buFont typeface="Arial" panose="020B0604020202020204" pitchFamily="34" charset="0"/>
                  <a:buChar char="•"/>
                </a:pPr>
                <a:r>
                  <a:rPr lang="es-CL" sz="1700" dirty="0"/>
                  <a:t>El </a:t>
                </a:r>
                <a:r>
                  <a:rPr lang="es-CL" sz="1700" b="1" dirty="0"/>
                  <a:t>cambio en las frecuencias génicas </a:t>
                </a:r>
                <a:r>
                  <a:rPr lang="es-CL" sz="1700" dirty="0"/>
                  <a:t>es </a:t>
                </a:r>
                <a:r>
                  <a:rPr lang="es-CL" sz="1700" b="1" dirty="0"/>
                  <a:t>impredecible en dirección</a:t>
                </a:r>
              </a:p>
              <a:p>
                <a:pPr marL="285750" indent="-285750" algn="just">
                  <a:buFont typeface="Arial" panose="020B0604020202020204" pitchFamily="34" charset="0"/>
                  <a:buChar char="•"/>
                </a:pPr>
                <a:r>
                  <a:rPr lang="es-CL" sz="1700" dirty="0"/>
                  <a:t>La </a:t>
                </a:r>
                <a:r>
                  <a:rPr lang="es-CL" sz="1700" b="1" dirty="0"/>
                  <a:t>magnitud es predecible</a:t>
                </a:r>
                <a:r>
                  <a:rPr lang="es-CL" sz="1700" dirty="0"/>
                  <a:t> en términos de la varianza del cambio</a:t>
                </a:r>
              </a:p>
              <a:p>
                <a:pPr marL="285750" indent="-285750" algn="just">
                  <a:buFont typeface="Arial" panose="020B0604020202020204" pitchFamily="34" charset="0"/>
                  <a:buChar char="•"/>
                </a:pPr>
                <a:r>
                  <a:rPr lang="es-CL" sz="1700" dirty="0"/>
                  <a:t>En cada línea (población o subpoblación) se fija finalmente uno de los alelos (frecuencia = 1), mientras que se pierde el otro (frecuencia = 0)</a:t>
                </a:r>
              </a:p>
              <a:p>
                <a:pPr marL="285750" indent="-285750" algn="just">
                  <a:buFont typeface="Arial" panose="020B0604020202020204" pitchFamily="34" charset="0"/>
                  <a:buChar char="•"/>
                </a:pPr>
                <a:r>
                  <a:rPr lang="es-CL" sz="1700" dirty="0"/>
                  <a:t>Todos los </a:t>
                </a:r>
                <a:r>
                  <a:rPr lang="es-CL" sz="1700" b="1" dirty="0"/>
                  <a:t>individuos de una misma línea son genéticamente idénticos </a:t>
                </a:r>
                <a:r>
                  <a:rPr lang="es-CL" sz="1700" dirty="0"/>
                  <a:t>para el locus en estudio</a:t>
                </a:r>
              </a:p>
              <a:p>
                <a:pPr marL="285750" indent="-285750" algn="just">
                  <a:buFont typeface="Arial" panose="020B0604020202020204" pitchFamily="34" charset="0"/>
                  <a:buChar char="•"/>
                </a:pPr>
                <a:r>
                  <a:rPr lang="es-CL" sz="1700" dirty="0"/>
                  <a:t>De las líneas (poblaciones o subpoblaciones), </a:t>
                </a:r>
                <a14:m>
                  <m:oMath xmlns:m="http://schemas.openxmlformats.org/officeDocument/2006/math">
                    <m:sSub>
                      <m:sSubPr>
                        <m:ctrlPr>
                          <a:rPr lang="es-CL" sz="1700" b="1" i="1" smtClean="0">
                            <a:latin typeface="Cambria Math" panose="02040503050406030204" pitchFamily="18" charset="0"/>
                          </a:rPr>
                        </m:ctrlPr>
                      </m:sSubPr>
                      <m:e>
                        <m:r>
                          <a:rPr lang="es-CL" sz="1700" b="1" i="1" smtClean="0">
                            <a:latin typeface="Cambria Math" panose="02040503050406030204" pitchFamily="18" charset="0"/>
                          </a:rPr>
                          <m:t>𝒑</m:t>
                        </m:r>
                      </m:e>
                      <m:sub>
                        <m:r>
                          <a:rPr lang="es-CL" sz="1700" b="1" i="1" smtClean="0">
                            <a:latin typeface="Cambria Math" panose="02040503050406030204" pitchFamily="18" charset="0"/>
                          </a:rPr>
                          <m:t>𝟎</m:t>
                        </m:r>
                      </m:sub>
                    </m:sSub>
                  </m:oMath>
                </a14:m>
                <a:r>
                  <a:rPr lang="en-US" sz="1700" b="1" dirty="0"/>
                  <a:t> </a:t>
                </a:r>
                <a:r>
                  <a:rPr lang="en-US" sz="1700" b="1" dirty="0" err="1"/>
                  <a:t>fijarán</a:t>
                </a:r>
                <a:r>
                  <a:rPr lang="en-US" sz="1700" b="1" dirty="0"/>
                  <a:t> el </a:t>
                </a:r>
                <a:r>
                  <a:rPr lang="en-US" sz="1700" b="1" dirty="0" err="1"/>
                  <a:t>alelo</a:t>
                </a:r>
                <a:r>
                  <a:rPr lang="en-US" sz="1700" b="1" dirty="0"/>
                  <a:t> A</a:t>
                </a:r>
                <a:r>
                  <a:rPr lang="en-US" sz="1700" b="1" baseline="-25000" dirty="0"/>
                  <a:t>1</a:t>
                </a:r>
                <a:r>
                  <a:rPr lang="en-US" sz="1700" dirty="0"/>
                  <a:t>, </a:t>
                </a:r>
                <a:r>
                  <a:rPr lang="en-US" sz="1700" dirty="0" err="1"/>
                  <a:t>mientras</a:t>
                </a:r>
                <a:r>
                  <a:rPr lang="en-US" sz="1700" dirty="0"/>
                  <a:t> que </a:t>
                </a:r>
                <a14:m>
                  <m:oMath xmlns:m="http://schemas.openxmlformats.org/officeDocument/2006/math">
                    <m:sSub>
                      <m:sSubPr>
                        <m:ctrlPr>
                          <a:rPr lang="es-CL" sz="1700" b="1" i="1">
                            <a:latin typeface="Cambria Math" panose="02040503050406030204" pitchFamily="18" charset="0"/>
                          </a:rPr>
                        </m:ctrlPr>
                      </m:sSubPr>
                      <m:e>
                        <m:r>
                          <a:rPr lang="es-CL" sz="1700" b="1" i="1" smtClean="0">
                            <a:latin typeface="Cambria Math" panose="02040503050406030204" pitchFamily="18" charset="0"/>
                          </a:rPr>
                          <m:t>𝒒</m:t>
                        </m:r>
                      </m:e>
                      <m:sub>
                        <m:r>
                          <a:rPr lang="es-CL" sz="1700" b="1" i="1">
                            <a:latin typeface="Cambria Math" panose="02040503050406030204" pitchFamily="18" charset="0"/>
                          </a:rPr>
                          <m:t>𝟎</m:t>
                        </m:r>
                      </m:sub>
                    </m:sSub>
                  </m:oMath>
                </a14:m>
                <a:r>
                  <a:rPr lang="en-US" sz="1700" b="1" dirty="0"/>
                  <a:t> </a:t>
                </a:r>
                <a:r>
                  <a:rPr lang="en-US" sz="1700" b="1" dirty="0" err="1"/>
                  <a:t>fijarán</a:t>
                </a:r>
                <a:r>
                  <a:rPr lang="en-US" sz="1700" b="1" dirty="0"/>
                  <a:t> el </a:t>
                </a:r>
                <a:r>
                  <a:rPr lang="en-US" sz="1700" b="1" dirty="0" err="1"/>
                  <a:t>alelo</a:t>
                </a:r>
                <a:r>
                  <a:rPr lang="en-US" sz="1700" b="1" dirty="0"/>
                  <a:t> A</a:t>
                </a:r>
                <a:r>
                  <a:rPr lang="en-US" sz="1700" b="1" baseline="-25000" dirty="0"/>
                  <a:t>2</a:t>
                </a:r>
                <a:endParaRPr lang="en-US" sz="1700" b="1" dirty="0"/>
              </a:p>
            </p:txBody>
          </p:sp>
        </mc:Choice>
        <mc:Fallback xmlns="">
          <p:sp>
            <p:nvSpPr>
              <p:cNvPr id="7" name="CuadroTexto 6">
                <a:extLst>
                  <a:ext uri="{FF2B5EF4-FFF2-40B4-BE49-F238E27FC236}">
                    <a16:creationId xmlns:a16="http://schemas.microsoft.com/office/drawing/2014/main" id="{663B1A84-832C-49CC-A385-53C4235CF848}"/>
                  </a:ext>
                </a:extLst>
              </p:cNvPr>
              <p:cNvSpPr txBox="1">
                <a:spLocks noRot="1" noChangeAspect="1" noMove="1" noResize="1" noEditPoints="1" noAdjustHandles="1" noChangeArrowheads="1" noChangeShapeType="1" noTextEdit="1"/>
              </p:cNvSpPr>
              <p:nvPr/>
            </p:nvSpPr>
            <p:spPr>
              <a:xfrm>
                <a:off x="7349011" y="1770252"/>
                <a:ext cx="4182923" cy="4278094"/>
              </a:xfrm>
              <a:prstGeom prst="rect">
                <a:avLst/>
              </a:prstGeom>
              <a:blipFill>
                <a:blip r:embed="rId5"/>
                <a:stretch>
                  <a:fillRect l="-435" t="-142" r="-580" b="-708"/>
                </a:stretch>
              </a:blipFill>
              <a:ln/>
            </p:spPr>
            <p:txBody>
              <a:bodyPr/>
              <a:lstStyle/>
              <a:p>
                <a:r>
                  <a:rPr lang="es-CL">
                    <a:noFill/>
                  </a:rPr>
                  <a:t> </a:t>
                </a:r>
              </a:p>
            </p:txBody>
          </p:sp>
        </mc:Fallback>
      </mc:AlternateContent>
      <p:pic>
        <p:nvPicPr>
          <p:cNvPr id="4098" name="Picture 2" descr="Evolución">
            <a:extLst>
              <a:ext uri="{FF2B5EF4-FFF2-40B4-BE49-F238E27FC236}">
                <a16:creationId xmlns:a16="http://schemas.microsoft.com/office/drawing/2014/main" id="{0F4BF1D6-7A9B-4266-9A13-CBE412FA2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688" y="2460308"/>
            <a:ext cx="4829175"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936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4098"/>
                                        </p:tgtEl>
                                      </p:cBhvr>
                                    </p:animEffect>
                                    <p:set>
                                      <p:cBhvr>
                                        <p:cTn id="10" dur="1" fill="hold">
                                          <p:stCondLst>
                                            <p:cond delay="499"/>
                                          </p:stCondLst>
                                        </p:cTn>
                                        <p:tgtEl>
                                          <p:spTgt spid="40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3" end="13"/>
                                            </p:txEl>
                                          </p:spTgt>
                                        </p:tgtEl>
                                        <p:attrNameLst>
                                          <p:attrName>style.visibility</p:attrName>
                                        </p:attrNameLst>
                                      </p:cBhvr>
                                      <p:to>
                                        <p:strVal val="visible"/>
                                      </p:to>
                                    </p:set>
                                    <p:animEffect transition="in" filter="fade">
                                      <p:cBhvr>
                                        <p:cTn id="15" dur="500"/>
                                        <p:tgtEl>
                                          <p:spTgt spid="6">
                                            <p:txEl>
                                              <p:pRg st="13" end="1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4" end="14"/>
                                            </p:txEl>
                                          </p:spTgt>
                                        </p:tgtEl>
                                        <p:attrNameLst>
                                          <p:attrName>style.visibility</p:attrName>
                                        </p:attrNameLst>
                                      </p:cBhvr>
                                      <p:to>
                                        <p:strVal val="visible"/>
                                      </p:to>
                                    </p:set>
                                    <p:animEffect transition="in" filter="fade">
                                      <p:cBhvr>
                                        <p:cTn id="20" dur="500"/>
                                        <p:tgtEl>
                                          <p:spTgt spid="6">
                                            <p:txEl>
                                              <p:pRg st="14" end="1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19</a:t>
            </a:fld>
            <a:endParaRPr/>
          </a:p>
        </p:txBody>
      </p:sp>
      <p:sp>
        <p:nvSpPr>
          <p:cNvPr id="3" name="Título 1">
            <a:extLst>
              <a:ext uri="{FF2B5EF4-FFF2-40B4-BE49-F238E27FC236}">
                <a16:creationId xmlns:a16="http://schemas.microsoft.com/office/drawing/2014/main" id="{D1E1142C-5174-4D6C-AB92-7E6747E53258}"/>
              </a:ext>
            </a:extLst>
          </p:cNvPr>
          <p:cNvSpPr>
            <a:spLocks noGrp="1"/>
          </p:cNvSpPr>
          <p:nvPr>
            <p:ph type="title"/>
          </p:nvPr>
        </p:nvSpPr>
        <p:spPr>
          <a:xfrm>
            <a:off x="1215213" y="241935"/>
            <a:ext cx="9367203" cy="1188720"/>
          </a:xfrm>
        </p:spPr>
        <p:txBody>
          <a:bodyPr>
            <a:normAutofit/>
          </a:bodyPr>
          <a:lstStyle/>
          <a:p>
            <a:r>
              <a:rPr lang="es-CL" i="1" dirty="0"/>
              <a:t>Relación con la deriva génica</a:t>
            </a:r>
            <a:endParaRPr lang="en-US" i="1" dirty="0"/>
          </a:p>
        </p:txBody>
      </p:sp>
      <p:graphicFrame>
        <p:nvGraphicFramePr>
          <p:cNvPr id="4" name="Marcador de contenido 5">
            <a:extLst>
              <a:ext uri="{FF2B5EF4-FFF2-40B4-BE49-F238E27FC236}">
                <a16:creationId xmlns:a16="http://schemas.microsoft.com/office/drawing/2014/main" id="{B4998250-461B-4958-8FAD-8A9AD53ABE86}"/>
              </a:ext>
            </a:extLst>
          </p:cNvPr>
          <p:cNvGraphicFramePr>
            <a:graphicFrameLocks/>
          </p:cNvGraphicFramePr>
          <p:nvPr>
            <p:extLst>
              <p:ext uri="{D42A27DB-BD31-4B8C-83A1-F6EECF244321}">
                <p14:modId xmlns:p14="http://schemas.microsoft.com/office/powerpoint/2010/main" val="2747672380"/>
              </p:ext>
            </p:extLst>
          </p:nvPr>
        </p:nvGraphicFramePr>
        <p:xfrm>
          <a:off x="741322" y="1571547"/>
          <a:ext cx="10804710" cy="2544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arcador de contenido 4">
            <a:extLst>
              <a:ext uri="{FF2B5EF4-FFF2-40B4-BE49-F238E27FC236}">
                <a16:creationId xmlns:a16="http://schemas.microsoft.com/office/drawing/2014/main" id="{1D5042C4-F921-415B-BC92-3FA868B521CD}"/>
              </a:ext>
            </a:extLst>
          </p:cNvPr>
          <p:cNvSpPr txBox="1">
            <a:spLocks/>
          </p:cNvSpPr>
          <p:nvPr/>
        </p:nvSpPr>
        <p:spPr>
          <a:xfrm>
            <a:off x="3737263" y="5661277"/>
            <a:ext cx="4717473" cy="515072"/>
          </a:xfrm>
          <a:prstGeom prst="rect">
            <a:avLst/>
          </a:prstGeom>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CL" b="1" dirty="0">
                <a:latin typeface="Abadi" panose="020B0604020104020204" pitchFamily="34" charset="0"/>
              </a:rPr>
              <a:t>F de fijación </a:t>
            </a:r>
            <a:r>
              <a:rPr lang="es-CL" dirty="0">
                <a:latin typeface="Abadi" panose="020B0604020104020204" pitchFamily="34" charset="0"/>
              </a:rPr>
              <a:t>(</a:t>
            </a:r>
            <a:r>
              <a:rPr lang="es-CL" dirty="0" err="1">
                <a:latin typeface="Abadi" panose="020B0604020104020204" pitchFamily="34" charset="0"/>
              </a:rPr>
              <a:t>fixation</a:t>
            </a:r>
            <a:r>
              <a:rPr lang="es-CL" dirty="0">
                <a:latin typeface="Abadi" panose="020B0604020104020204" pitchFamily="34" charset="0"/>
              </a:rPr>
              <a:t> en inglés)</a:t>
            </a:r>
            <a:endParaRPr lang="en-US" dirty="0">
              <a:latin typeface="Abadi" panose="020B0604020104020204" pitchFamily="34" charset="0"/>
            </a:endParaRPr>
          </a:p>
        </p:txBody>
      </p:sp>
      <p:sp>
        <p:nvSpPr>
          <p:cNvPr id="6" name="CuadroTexto 5">
            <a:extLst>
              <a:ext uri="{FF2B5EF4-FFF2-40B4-BE49-F238E27FC236}">
                <a16:creationId xmlns:a16="http://schemas.microsoft.com/office/drawing/2014/main" id="{8B62ABD3-BCDE-4C16-922C-04FAE86420B9}"/>
              </a:ext>
            </a:extLst>
          </p:cNvPr>
          <p:cNvSpPr txBox="1"/>
          <p:nvPr/>
        </p:nvSpPr>
        <p:spPr>
          <a:xfrm>
            <a:off x="3801104" y="4024071"/>
            <a:ext cx="4685145" cy="1200329"/>
          </a:xfrm>
          <a:prstGeom prst="rect">
            <a:avLst/>
          </a:prstGeom>
          <a:noFill/>
        </p:spPr>
        <p:txBody>
          <a:bodyPr wrap="square" rtlCol="0">
            <a:spAutoFit/>
          </a:bodyPr>
          <a:lstStyle/>
          <a:p>
            <a:pPr marL="285750" indent="-285750">
              <a:buFont typeface="Arial" panose="020B0604020202020204" pitchFamily="34" charset="0"/>
              <a:buChar char="•"/>
            </a:pPr>
            <a:r>
              <a:rPr lang="es-CL" dirty="0"/>
              <a:t>Diferenciación entre </a:t>
            </a:r>
            <a:r>
              <a:rPr lang="es-CL" dirty="0" err="1"/>
              <a:t>sub-poblaciones</a:t>
            </a:r>
            <a:endParaRPr lang="es-CL" dirty="0"/>
          </a:p>
          <a:p>
            <a:pPr marL="285750" indent="-285750">
              <a:buFont typeface="Arial" panose="020B0604020202020204" pitchFamily="34" charset="0"/>
              <a:buChar char="•"/>
            </a:pPr>
            <a:r>
              <a:rPr lang="es-CL" dirty="0"/>
              <a:t>Uniformidad dentro de </a:t>
            </a:r>
            <a:r>
              <a:rPr lang="es-CL" dirty="0" err="1"/>
              <a:t>sub-poblaciones</a:t>
            </a:r>
            <a:endParaRPr lang="es-CL" dirty="0"/>
          </a:p>
          <a:p>
            <a:pPr marL="285750" indent="-285750">
              <a:buFont typeface="Arial" panose="020B0604020202020204" pitchFamily="34" charset="0"/>
              <a:buChar char="•"/>
            </a:pPr>
            <a:r>
              <a:rPr lang="es-CL" b="1" dirty="0"/>
              <a:t>Mayor </a:t>
            </a:r>
            <a:r>
              <a:rPr lang="es-CL" b="1" dirty="0">
                <a:solidFill>
                  <a:schemeClr val="accent6">
                    <a:lumMod val="75000"/>
                  </a:schemeClr>
                </a:solidFill>
              </a:rPr>
              <a:t>proporción de homocigotos</a:t>
            </a:r>
          </a:p>
          <a:p>
            <a:endParaRPr lang="en-US" dirty="0"/>
          </a:p>
        </p:txBody>
      </p:sp>
    </p:spTree>
    <p:extLst>
      <p:ext uri="{BB962C8B-B14F-4D97-AF65-F5344CB8AC3E}">
        <p14:creationId xmlns:p14="http://schemas.microsoft.com/office/powerpoint/2010/main" val="39184072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a:t>
            </a:fld>
            <a:endParaRPr/>
          </a:p>
        </p:txBody>
      </p:sp>
      <p:sp>
        <p:nvSpPr>
          <p:cNvPr id="9" name="Título 1">
            <a:extLst>
              <a:ext uri="{FF2B5EF4-FFF2-40B4-BE49-F238E27FC236}">
                <a16:creationId xmlns:a16="http://schemas.microsoft.com/office/drawing/2014/main" id="{24CA9176-E818-433D-B1B6-48A77C791787}"/>
              </a:ext>
            </a:extLst>
          </p:cNvPr>
          <p:cNvSpPr>
            <a:spLocks noGrp="1"/>
          </p:cNvSpPr>
          <p:nvPr>
            <p:ph type="title"/>
          </p:nvPr>
        </p:nvSpPr>
        <p:spPr>
          <a:xfrm>
            <a:off x="1177113" y="403251"/>
            <a:ext cx="9367203" cy="1188720"/>
          </a:xfrm>
        </p:spPr>
        <p:txBody>
          <a:bodyPr>
            <a:normAutofit/>
          </a:bodyPr>
          <a:lstStyle/>
          <a:p>
            <a:r>
              <a:rPr lang="es-CL" i="1" dirty="0"/>
              <a:t>Cambios en las frecuencias génicas y genotípicas</a:t>
            </a:r>
            <a:endParaRPr lang="en-US" i="1" dirty="0"/>
          </a:p>
        </p:txBody>
      </p:sp>
      <p:sp>
        <p:nvSpPr>
          <p:cNvPr id="10" name="Marcador de contenido 2">
            <a:extLst>
              <a:ext uri="{FF2B5EF4-FFF2-40B4-BE49-F238E27FC236}">
                <a16:creationId xmlns:a16="http://schemas.microsoft.com/office/drawing/2014/main" id="{EA3AA67D-E5B0-459A-812E-2667042136AB}"/>
              </a:ext>
            </a:extLst>
          </p:cNvPr>
          <p:cNvSpPr txBox="1">
            <a:spLocks/>
          </p:cNvSpPr>
          <p:nvPr/>
        </p:nvSpPr>
        <p:spPr>
          <a:xfrm>
            <a:off x="1177112" y="229148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Procesos sistemáticos</a:t>
            </a:r>
          </a:p>
          <a:p>
            <a:r>
              <a:rPr lang="es-CL" kern="0"/>
              <a:t>Migración</a:t>
            </a:r>
          </a:p>
          <a:p>
            <a:r>
              <a:rPr lang="es-CL" kern="0"/>
              <a:t>Mutación</a:t>
            </a:r>
          </a:p>
          <a:p>
            <a:r>
              <a:rPr lang="es-CL" kern="0"/>
              <a:t>Selección</a:t>
            </a:r>
          </a:p>
          <a:p>
            <a:pPr marL="0" indent="0">
              <a:buFont typeface="Montserrat Light"/>
              <a:buNone/>
            </a:pPr>
            <a:endParaRPr lang="es-CL" kern="0">
              <a:latin typeface="Abadi" panose="020B0604020104020204" pitchFamily="34" charset="0"/>
            </a:endParaRPr>
          </a:p>
          <a:p>
            <a:pPr marL="0" indent="0">
              <a:buFont typeface="Montserrat Light"/>
              <a:buNone/>
            </a:pPr>
            <a:r>
              <a:rPr lang="es-CL" b="1" kern="0">
                <a:latin typeface="Abadi" panose="020B0604020104020204" pitchFamily="34" charset="0"/>
              </a:rPr>
              <a:t>Proceso dispersivo</a:t>
            </a:r>
          </a:p>
          <a:p>
            <a:r>
              <a:rPr lang="es-CL" kern="0"/>
              <a:t>Deriva génica</a:t>
            </a:r>
            <a:endParaRPr lang="es-CL" kern="0" dirty="0"/>
          </a:p>
        </p:txBody>
      </p:sp>
      <p:pic>
        <p:nvPicPr>
          <p:cNvPr id="11" name="Picture 4" descr="Print Biol 241 - Population genetics flashcards | Easy Notecards">
            <a:extLst>
              <a:ext uri="{FF2B5EF4-FFF2-40B4-BE49-F238E27FC236}">
                <a16:creationId xmlns:a16="http://schemas.microsoft.com/office/drawing/2014/main" id="{284EE09E-702E-489D-8B9F-8EEEBAD46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549" y="2291486"/>
            <a:ext cx="6390475" cy="3503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20</a:t>
            </a:fld>
            <a:endParaRPr/>
          </a:p>
        </p:txBody>
      </p:sp>
      <p:sp>
        <p:nvSpPr>
          <p:cNvPr id="3" name="Título 1">
            <a:extLst>
              <a:ext uri="{FF2B5EF4-FFF2-40B4-BE49-F238E27FC236}">
                <a16:creationId xmlns:a16="http://schemas.microsoft.com/office/drawing/2014/main" id="{F07EA418-0842-47E7-AA4B-A7A59932E3AA}"/>
              </a:ext>
            </a:extLst>
          </p:cNvPr>
          <p:cNvSpPr>
            <a:spLocks noGrp="1"/>
          </p:cNvSpPr>
          <p:nvPr>
            <p:ph type="title"/>
          </p:nvPr>
        </p:nvSpPr>
        <p:spPr>
          <a:xfrm>
            <a:off x="1412398" y="0"/>
            <a:ext cx="9367203" cy="1188720"/>
          </a:xfrm>
        </p:spPr>
        <p:txBody>
          <a:bodyPr>
            <a:normAutofit/>
          </a:bodyPr>
          <a:lstStyle/>
          <a:p>
            <a:r>
              <a:rPr lang="es-CL" i="1" dirty="0"/>
              <a:t>Consanguinidad</a:t>
            </a:r>
            <a:endParaRPr lang="en-US" i="1" dirty="0"/>
          </a:p>
        </p:txBody>
      </p:sp>
      <p:sp>
        <p:nvSpPr>
          <p:cNvPr id="4" name="Marcador de contenido 2">
            <a:extLst>
              <a:ext uri="{FF2B5EF4-FFF2-40B4-BE49-F238E27FC236}">
                <a16:creationId xmlns:a16="http://schemas.microsoft.com/office/drawing/2014/main" id="{55649462-60C8-49F5-938C-93692D9DE598}"/>
              </a:ext>
            </a:extLst>
          </p:cNvPr>
          <p:cNvSpPr txBox="1">
            <a:spLocks/>
          </p:cNvSpPr>
          <p:nvPr/>
        </p:nvSpPr>
        <p:spPr>
          <a:xfrm>
            <a:off x="881332" y="1554480"/>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p:sp>
        <p:nvSpPr>
          <p:cNvPr id="5" name="CuadroTexto 4">
            <a:extLst>
              <a:ext uri="{FF2B5EF4-FFF2-40B4-BE49-F238E27FC236}">
                <a16:creationId xmlns:a16="http://schemas.microsoft.com/office/drawing/2014/main" id="{56EF6B95-9828-401D-A195-5B51326B78DF}"/>
              </a:ext>
            </a:extLst>
          </p:cNvPr>
          <p:cNvSpPr txBox="1"/>
          <p:nvPr/>
        </p:nvSpPr>
        <p:spPr>
          <a:xfrm>
            <a:off x="2577043" y="1554480"/>
            <a:ext cx="7527637" cy="923330"/>
          </a:xfrm>
          <a:prstGeom prst="rect">
            <a:avLst/>
          </a:prstGeom>
          <a:noFill/>
        </p:spPr>
        <p:txBody>
          <a:bodyPr wrap="square" rtlCol="0">
            <a:spAutoFit/>
          </a:bodyPr>
          <a:lstStyle/>
          <a:p>
            <a:pPr algn="just"/>
            <a:r>
              <a:rPr lang="es-CL" dirty="0"/>
              <a:t>Se tienen 2 poblaciones, una compuesta por 100 individuos y otra por 1.000 individuos. Asumiendo que ambas son poblaciones ideales, calcule la consanguinidad para las primeras 3 generaciones.</a:t>
            </a:r>
            <a:endParaRPr lang="en-US" dirty="0"/>
          </a:p>
        </p:txBody>
      </p:sp>
      <p:sp>
        <p:nvSpPr>
          <p:cNvPr id="6" name="CuadroTexto 5">
            <a:extLst>
              <a:ext uri="{FF2B5EF4-FFF2-40B4-BE49-F238E27FC236}">
                <a16:creationId xmlns:a16="http://schemas.microsoft.com/office/drawing/2014/main" id="{214A252A-AF64-4433-85E0-44C3F96F6985}"/>
              </a:ext>
            </a:extLst>
          </p:cNvPr>
          <p:cNvSpPr txBox="1"/>
          <p:nvPr/>
        </p:nvSpPr>
        <p:spPr>
          <a:xfrm>
            <a:off x="1220296" y="3129892"/>
            <a:ext cx="2327510" cy="369332"/>
          </a:xfrm>
          <a:prstGeom prst="rect">
            <a:avLst/>
          </a:prstGeom>
          <a:noFill/>
        </p:spPr>
        <p:txBody>
          <a:bodyPr wrap="square" rtlCol="0">
            <a:spAutoFit/>
          </a:bodyPr>
          <a:lstStyle/>
          <a:p>
            <a:r>
              <a:rPr lang="es-CL" b="1" dirty="0"/>
              <a:t>Población 100:</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C77C9CD5-AB38-4C42-9A5D-8394063C7165}"/>
                  </a:ext>
                </a:extLst>
              </p:cNvPr>
              <p:cNvSpPr txBox="1"/>
              <p:nvPr/>
            </p:nvSpPr>
            <p:spPr>
              <a:xfrm>
                <a:off x="1022494" y="3799964"/>
                <a:ext cx="2723113" cy="2390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oMath>
                  </m:oMathPara>
                </a14:m>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=0,005</m:t>
                      </m:r>
                    </m:oMath>
                  </m:oMathPara>
                </a14:m>
                <a:endParaRPr lang="en-US" dirty="0"/>
              </a:p>
            </p:txBody>
          </p:sp>
        </mc:Choice>
        <mc:Fallback xmlns="">
          <p:sp>
            <p:nvSpPr>
              <p:cNvPr id="7" name="CuadroTexto 6">
                <a:extLst>
                  <a:ext uri="{FF2B5EF4-FFF2-40B4-BE49-F238E27FC236}">
                    <a16:creationId xmlns:a16="http://schemas.microsoft.com/office/drawing/2014/main" id="{C77C9CD5-AB38-4C42-9A5D-8394063C7165}"/>
                  </a:ext>
                </a:extLst>
              </p:cNvPr>
              <p:cNvSpPr txBox="1">
                <a:spLocks noRot="1" noChangeAspect="1" noMove="1" noResize="1" noEditPoints="1" noAdjustHandles="1" noChangeArrowheads="1" noChangeShapeType="1" noTextEdit="1"/>
              </p:cNvSpPr>
              <p:nvPr/>
            </p:nvSpPr>
            <p:spPr>
              <a:xfrm>
                <a:off x="1022494" y="3799964"/>
                <a:ext cx="2723113" cy="2390398"/>
              </a:xfrm>
              <a:prstGeom prst="rect">
                <a:avLst/>
              </a:prstGeom>
              <a:blipFill>
                <a:blip r:embed="rId3"/>
                <a:stretch>
                  <a:fillRect b="-153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7BC1090A-8DBC-4111-B527-9A5AF5B1DBB4}"/>
                  </a:ext>
                </a:extLst>
              </p:cNvPr>
              <p:cNvSpPr txBox="1"/>
              <p:nvPr/>
            </p:nvSpPr>
            <p:spPr>
              <a:xfrm>
                <a:off x="4243553" y="3422860"/>
                <a:ext cx="3425613" cy="2769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r>
                        <a:rPr lang="es-CL" b="0" i="1" smtClean="0">
                          <a:latin typeface="Cambria Math" panose="02040503050406030204" pitchFamily="18" charset="0"/>
                        </a:rPr>
                        <m:t>+</m:t>
                      </m:r>
                      <m:d>
                        <m:dPr>
                          <m:ctrlPr>
                            <a:rPr lang="es-CL" b="0" i="1" smtClean="0">
                              <a:latin typeface="Cambria Math" panose="02040503050406030204" pitchFamily="18" charset="0"/>
                            </a:rPr>
                          </m:ctrlPr>
                        </m:dPr>
                        <m:e>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e>
                      </m:d>
                      <m:r>
                        <a:rPr lang="es-CL" b="0" i="1" smtClean="0">
                          <a:latin typeface="Cambria Math" panose="02040503050406030204" pitchFamily="18" charset="0"/>
                        </a:rPr>
                        <m:t>∗0,005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=0,005+</m:t>
                      </m:r>
                      <m:d>
                        <m:dPr>
                          <m:ctrlPr>
                            <a:rPr lang="es-CL" b="0" i="1" smtClean="0">
                              <a:latin typeface="Cambria Math" panose="02040503050406030204" pitchFamily="18" charset="0"/>
                            </a:rPr>
                          </m:ctrlPr>
                        </m:dPr>
                        <m:e>
                          <m:r>
                            <a:rPr lang="es-CL" b="0" i="1" smtClean="0">
                              <a:latin typeface="Cambria Math" panose="02040503050406030204" pitchFamily="18" charset="0"/>
                            </a:rPr>
                            <m:t>0,995</m:t>
                          </m:r>
                        </m:e>
                      </m:d>
                      <m:r>
                        <a:rPr lang="es-CL" b="0" i="1" smtClean="0">
                          <a:latin typeface="Cambria Math" panose="02040503050406030204" pitchFamily="18" charset="0"/>
                        </a:rPr>
                        <m:t>∗0,005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=0,005+0,004975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=0,009975</m:t>
                      </m:r>
                    </m:oMath>
                  </m:oMathPara>
                </a14:m>
                <a:endParaRPr lang="en-US" dirty="0"/>
              </a:p>
            </p:txBody>
          </p:sp>
        </mc:Choice>
        <mc:Fallback xmlns="">
          <p:sp>
            <p:nvSpPr>
              <p:cNvPr id="8" name="CuadroTexto 7">
                <a:extLst>
                  <a:ext uri="{FF2B5EF4-FFF2-40B4-BE49-F238E27FC236}">
                    <a16:creationId xmlns:a16="http://schemas.microsoft.com/office/drawing/2014/main" id="{7BC1090A-8DBC-4111-B527-9A5AF5B1DBB4}"/>
                  </a:ext>
                </a:extLst>
              </p:cNvPr>
              <p:cNvSpPr txBox="1">
                <a:spLocks noRot="1" noChangeAspect="1" noMove="1" noResize="1" noEditPoints="1" noAdjustHandles="1" noChangeArrowheads="1" noChangeShapeType="1" noTextEdit="1"/>
              </p:cNvSpPr>
              <p:nvPr/>
            </p:nvSpPr>
            <p:spPr>
              <a:xfrm>
                <a:off x="4243553" y="3422860"/>
                <a:ext cx="3425613" cy="2769348"/>
              </a:xfrm>
              <a:prstGeom prst="rect">
                <a:avLst/>
              </a:prstGeom>
              <a:blipFill>
                <a:blip r:embed="rId4"/>
                <a:stretch>
                  <a:fillRect b="-87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BB863850-71CD-45F2-8878-1E2CF487CDEC}"/>
                  </a:ext>
                </a:extLst>
              </p:cNvPr>
              <p:cNvSpPr txBox="1"/>
              <p:nvPr/>
            </p:nvSpPr>
            <p:spPr>
              <a:xfrm>
                <a:off x="8167113" y="4049394"/>
                <a:ext cx="3425613" cy="2146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=0,005+</m:t>
                      </m:r>
                      <m:d>
                        <m:dPr>
                          <m:ctrlPr>
                            <a:rPr lang="es-CL" b="0" i="1" smtClean="0">
                              <a:latin typeface="Cambria Math" panose="02040503050406030204" pitchFamily="18" charset="0"/>
                            </a:rPr>
                          </m:ctrlPr>
                        </m:dPr>
                        <m:e>
                          <m:r>
                            <a:rPr lang="es-CL" b="0" i="1" smtClean="0">
                              <a:latin typeface="Cambria Math" panose="02040503050406030204" pitchFamily="18" charset="0"/>
                            </a:rPr>
                            <m:t>0,995</m:t>
                          </m:r>
                        </m:e>
                      </m:d>
                      <m:r>
                        <a:rPr lang="es-CL" b="0" i="1" smtClean="0">
                          <a:latin typeface="Cambria Math" panose="02040503050406030204" pitchFamily="18" charset="0"/>
                        </a:rPr>
                        <m:t>∗0,009975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=0,005+0,009925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=0,014925</m:t>
                      </m:r>
                    </m:oMath>
                  </m:oMathPara>
                </a14:m>
                <a:endParaRPr lang="en-US" dirty="0"/>
              </a:p>
            </p:txBody>
          </p:sp>
        </mc:Choice>
        <mc:Fallback xmlns="">
          <p:sp>
            <p:nvSpPr>
              <p:cNvPr id="9" name="CuadroTexto 8">
                <a:extLst>
                  <a:ext uri="{FF2B5EF4-FFF2-40B4-BE49-F238E27FC236}">
                    <a16:creationId xmlns:a16="http://schemas.microsoft.com/office/drawing/2014/main" id="{BB863850-71CD-45F2-8878-1E2CF487CDEC}"/>
                  </a:ext>
                </a:extLst>
              </p:cNvPr>
              <p:cNvSpPr txBox="1">
                <a:spLocks noRot="1" noChangeAspect="1" noMove="1" noResize="1" noEditPoints="1" noAdjustHandles="1" noChangeArrowheads="1" noChangeShapeType="1" noTextEdit="1"/>
              </p:cNvSpPr>
              <p:nvPr/>
            </p:nvSpPr>
            <p:spPr>
              <a:xfrm>
                <a:off x="8167113" y="4049394"/>
                <a:ext cx="3425613" cy="2146998"/>
              </a:xfrm>
              <a:prstGeom prst="rect">
                <a:avLst/>
              </a:prstGeom>
              <a:blipFill>
                <a:blip r:embed="rId5"/>
                <a:stretch>
                  <a:fillRect b="-1705"/>
                </a:stretch>
              </a:blipFill>
            </p:spPr>
            <p:txBody>
              <a:bodyPr/>
              <a:lstStyle/>
              <a:p>
                <a:r>
                  <a:rPr lang="es-CL">
                    <a:noFill/>
                  </a:rPr>
                  <a:t> </a:t>
                </a:r>
              </a:p>
            </p:txBody>
          </p:sp>
        </mc:Fallback>
      </mc:AlternateContent>
      <p:sp>
        <p:nvSpPr>
          <p:cNvPr id="10" name="Rectángulo 9">
            <a:extLst>
              <a:ext uri="{FF2B5EF4-FFF2-40B4-BE49-F238E27FC236}">
                <a16:creationId xmlns:a16="http://schemas.microsoft.com/office/drawing/2014/main" id="{634D2A9F-5E46-4910-9D8E-C7A148067979}"/>
              </a:ext>
            </a:extLst>
          </p:cNvPr>
          <p:cNvSpPr/>
          <p:nvPr/>
        </p:nvSpPr>
        <p:spPr>
          <a:xfrm>
            <a:off x="1564796" y="5813367"/>
            <a:ext cx="9236363" cy="40937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936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500"/>
                                        <p:tgtEl>
                                          <p:spTgt spid="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fade">
                                      <p:cBhvr>
                                        <p:cTn id="52" dur="500"/>
                                        <p:tgtEl>
                                          <p:spTgt spid="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9">
                                            <p:txEl>
                                              <p:pRg st="3" end="3"/>
                                            </p:txEl>
                                          </p:spTgt>
                                        </p:tgtEl>
                                        <p:attrNameLst>
                                          <p:attrName>style.visibility</p:attrName>
                                        </p:attrNameLst>
                                      </p:cBhvr>
                                      <p:to>
                                        <p:strVal val="visible"/>
                                      </p:to>
                                    </p:set>
                                    <p:animEffect transition="in" filter="fade">
                                      <p:cBhvr>
                                        <p:cTn id="60" dur="500"/>
                                        <p:tgtEl>
                                          <p:spTgt spid="9">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9">
                                            <p:txEl>
                                              <p:pRg st="5" end="5"/>
                                            </p:txEl>
                                          </p:spTgt>
                                        </p:tgtEl>
                                        <p:attrNameLst>
                                          <p:attrName>style.visibility</p:attrName>
                                        </p:attrNameLst>
                                      </p:cBhvr>
                                      <p:to>
                                        <p:strVal val="visible"/>
                                      </p:to>
                                    </p:set>
                                    <p:animEffect transition="in" filter="fade">
                                      <p:cBhvr>
                                        <p:cTn id="63" dur="500"/>
                                        <p:tgtEl>
                                          <p:spTgt spid="9">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1" name="CuadroTexto 10">
            <a:extLst>
              <a:ext uri="{FF2B5EF4-FFF2-40B4-BE49-F238E27FC236}">
                <a16:creationId xmlns:a16="http://schemas.microsoft.com/office/drawing/2014/main" id="{55FD1376-EDA2-47DB-A49D-FD107010E631}"/>
              </a:ext>
            </a:extLst>
          </p:cNvPr>
          <p:cNvSpPr txBox="1"/>
          <p:nvPr/>
        </p:nvSpPr>
        <p:spPr>
          <a:xfrm>
            <a:off x="1220296" y="3129892"/>
            <a:ext cx="2327510" cy="369332"/>
          </a:xfrm>
          <a:prstGeom prst="rect">
            <a:avLst/>
          </a:prstGeom>
          <a:noFill/>
        </p:spPr>
        <p:txBody>
          <a:bodyPr wrap="square" rtlCol="0">
            <a:spAutoFit/>
          </a:bodyPr>
          <a:lstStyle/>
          <a:p>
            <a:r>
              <a:rPr lang="es-CL" b="1" dirty="0"/>
              <a:t>Población 1000:</a:t>
            </a: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78C69F74-F912-4920-AE78-9C5AF4CD3A0D}"/>
                  </a:ext>
                </a:extLst>
              </p:cNvPr>
              <p:cNvSpPr txBox="1"/>
              <p:nvPr/>
            </p:nvSpPr>
            <p:spPr>
              <a:xfrm>
                <a:off x="730689" y="3801810"/>
                <a:ext cx="2723113" cy="2390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2∗1000</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2000</m:t>
                          </m:r>
                        </m:den>
                      </m:f>
                    </m:oMath>
                  </m:oMathPara>
                </a14:m>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=0,0005</m:t>
                      </m:r>
                    </m:oMath>
                  </m:oMathPara>
                </a14:m>
                <a:endParaRPr lang="en-US" dirty="0"/>
              </a:p>
            </p:txBody>
          </p:sp>
        </mc:Choice>
        <mc:Fallback xmlns="">
          <p:sp>
            <p:nvSpPr>
              <p:cNvPr id="12" name="CuadroTexto 11">
                <a:extLst>
                  <a:ext uri="{FF2B5EF4-FFF2-40B4-BE49-F238E27FC236}">
                    <a16:creationId xmlns:a16="http://schemas.microsoft.com/office/drawing/2014/main" id="{78C69F74-F912-4920-AE78-9C5AF4CD3A0D}"/>
                  </a:ext>
                </a:extLst>
              </p:cNvPr>
              <p:cNvSpPr txBox="1">
                <a:spLocks noRot="1" noChangeAspect="1" noMove="1" noResize="1" noEditPoints="1" noAdjustHandles="1" noChangeArrowheads="1" noChangeShapeType="1" noTextEdit="1"/>
              </p:cNvSpPr>
              <p:nvPr/>
            </p:nvSpPr>
            <p:spPr>
              <a:xfrm>
                <a:off x="730689" y="3801810"/>
                <a:ext cx="2723113" cy="2390398"/>
              </a:xfrm>
              <a:prstGeom prst="rect">
                <a:avLst/>
              </a:prstGeom>
              <a:blipFill>
                <a:blip r:embed="rId3"/>
                <a:stretch>
                  <a:fillRect b="-127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3A84E983-7239-496B-B988-68D104DAFA4B}"/>
                  </a:ext>
                </a:extLst>
              </p:cNvPr>
              <p:cNvSpPr txBox="1"/>
              <p:nvPr/>
            </p:nvSpPr>
            <p:spPr>
              <a:xfrm>
                <a:off x="3999375" y="3422860"/>
                <a:ext cx="3425613" cy="2769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2∗1000</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2∗1000</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2000</m:t>
                          </m:r>
                        </m:den>
                      </m:f>
                      <m:r>
                        <a:rPr lang="es-CL" b="0" i="1" smtClean="0">
                          <a:latin typeface="Cambria Math" panose="02040503050406030204" pitchFamily="18" charset="0"/>
                        </a:rPr>
                        <m:t>+</m:t>
                      </m:r>
                      <m:d>
                        <m:dPr>
                          <m:ctrlPr>
                            <a:rPr lang="es-CL" b="0" i="1" smtClean="0">
                              <a:latin typeface="Cambria Math" panose="02040503050406030204" pitchFamily="18" charset="0"/>
                            </a:rPr>
                          </m:ctrlPr>
                        </m:dPr>
                        <m:e>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2000</m:t>
                              </m:r>
                            </m:den>
                          </m:f>
                        </m:e>
                      </m:d>
                      <m:r>
                        <a:rPr lang="es-CL" b="0" i="1" smtClean="0">
                          <a:latin typeface="Cambria Math" panose="02040503050406030204" pitchFamily="18" charset="0"/>
                        </a:rPr>
                        <m:t>∗0,0005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=0,0005+</m:t>
                      </m:r>
                      <m:d>
                        <m:dPr>
                          <m:ctrlPr>
                            <a:rPr lang="es-CL" b="0" i="1" smtClean="0">
                              <a:latin typeface="Cambria Math" panose="02040503050406030204" pitchFamily="18" charset="0"/>
                            </a:rPr>
                          </m:ctrlPr>
                        </m:dPr>
                        <m:e>
                          <m:r>
                            <a:rPr lang="es-CL" b="0" i="1" smtClean="0">
                              <a:latin typeface="Cambria Math" panose="02040503050406030204" pitchFamily="18" charset="0"/>
                            </a:rPr>
                            <m:t>0,0995</m:t>
                          </m:r>
                        </m:e>
                      </m:d>
                      <m:r>
                        <a:rPr lang="es-CL" b="0" i="1" smtClean="0">
                          <a:latin typeface="Cambria Math" panose="02040503050406030204" pitchFamily="18" charset="0"/>
                        </a:rPr>
                        <m:t>∗0,0005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=0,0005+0,0004975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=0,0009975</m:t>
                      </m:r>
                    </m:oMath>
                  </m:oMathPara>
                </a14:m>
                <a:endParaRPr lang="en-US" dirty="0"/>
              </a:p>
            </p:txBody>
          </p:sp>
        </mc:Choice>
        <mc:Fallback xmlns="">
          <p:sp>
            <p:nvSpPr>
              <p:cNvPr id="13" name="CuadroTexto 12">
                <a:extLst>
                  <a:ext uri="{FF2B5EF4-FFF2-40B4-BE49-F238E27FC236}">
                    <a16:creationId xmlns:a16="http://schemas.microsoft.com/office/drawing/2014/main" id="{3A84E983-7239-496B-B988-68D104DAFA4B}"/>
                  </a:ext>
                </a:extLst>
              </p:cNvPr>
              <p:cNvSpPr txBox="1">
                <a:spLocks noRot="1" noChangeAspect="1" noMove="1" noResize="1" noEditPoints="1" noAdjustHandles="1" noChangeArrowheads="1" noChangeShapeType="1" noTextEdit="1"/>
              </p:cNvSpPr>
              <p:nvPr/>
            </p:nvSpPr>
            <p:spPr>
              <a:xfrm>
                <a:off x="3999375" y="3422860"/>
                <a:ext cx="3425613" cy="2769348"/>
              </a:xfrm>
              <a:prstGeom prst="rect">
                <a:avLst/>
              </a:prstGeom>
              <a:blipFill>
                <a:blip r:embed="rId4"/>
                <a:stretch>
                  <a:fillRect b="-87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9534A9EC-D533-447A-837C-37CA57A6E57E}"/>
                  </a:ext>
                </a:extLst>
              </p:cNvPr>
              <p:cNvSpPr txBox="1"/>
              <p:nvPr/>
            </p:nvSpPr>
            <p:spPr>
              <a:xfrm>
                <a:off x="7970561" y="4045210"/>
                <a:ext cx="3673086" cy="2146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2∗1000</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2∗1000</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=0,0005+</m:t>
                      </m:r>
                      <m:d>
                        <m:dPr>
                          <m:ctrlPr>
                            <a:rPr lang="es-CL" b="0" i="1" smtClean="0">
                              <a:latin typeface="Cambria Math" panose="02040503050406030204" pitchFamily="18" charset="0"/>
                            </a:rPr>
                          </m:ctrlPr>
                        </m:dPr>
                        <m:e>
                          <m:r>
                            <a:rPr lang="es-CL" b="0" i="1" smtClean="0">
                              <a:latin typeface="Cambria Math" panose="02040503050406030204" pitchFamily="18" charset="0"/>
                            </a:rPr>
                            <m:t>0,0995</m:t>
                          </m:r>
                        </m:e>
                      </m:d>
                      <m:r>
                        <a:rPr lang="es-CL" b="0" i="1" smtClean="0">
                          <a:latin typeface="Cambria Math" panose="02040503050406030204" pitchFamily="18" charset="0"/>
                        </a:rPr>
                        <m:t>∗0,0009975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=0,0005+0,0009925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=0,00014925</m:t>
                      </m:r>
                    </m:oMath>
                  </m:oMathPara>
                </a14:m>
                <a:endParaRPr lang="en-US" dirty="0"/>
              </a:p>
            </p:txBody>
          </p:sp>
        </mc:Choice>
        <mc:Fallback xmlns="">
          <p:sp>
            <p:nvSpPr>
              <p:cNvPr id="14" name="CuadroTexto 13">
                <a:extLst>
                  <a:ext uri="{FF2B5EF4-FFF2-40B4-BE49-F238E27FC236}">
                    <a16:creationId xmlns:a16="http://schemas.microsoft.com/office/drawing/2014/main" id="{9534A9EC-D533-447A-837C-37CA57A6E57E}"/>
                  </a:ext>
                </a:extLst>
              </p:cNvPr>
              <p:cNvSpPr txBox="1">
                <a:spLocks noRot="1" noChangeAspect="1" noMove="1" noResize="1" noEditPoints="1" noAdjustHandles="1" noChangeArrowheads="1" noChangeShapeType="1" noTextEdit="1"/>
              </p:cNvSpPr>
              <p:nvPr/>
            </p:nvSpPr>
            <p:spPr>
              <a:xfrm>
                <a:off x="7970561" y="4045210"/>
                <a:ext cx="3673086" cy="2146998"/>
              </a:xfrm>
              <a:prstGeom prst="rect">
                <a:avLst/>
              </a:prstGeom>
              <a:blipFill>
                <a:blip r:embed="rId5"/>
                <a:stretch>
                  <a:fillRect l="-1661" r="-1827" b="-1420"/>
                </a:stretch>
              </a:blipFill>
            </p:spPr>
            <p:txBody>
              <a:bodyPr/>
              <a:lstStyle/>
              <a:p>
                <a:r>
                  <a:rPr lang="es-CL">
                    <a:noFill/>
                  </a:rPr>
                  <a:t> </a:t>
                </a:r>
              </a:p>
            </p:txBody>
          </p:sp>
        </mc:Fallback>
      </mc:AlternateContent>
      <p:sp>
        <p:nvSpPr>
          <p:cNvPr id="15" name="Rectángulo 14">
            <a:extLst>
              <a:ext uri="{FF2B5EF4-FFF2-40B4-BE49-F238E27FC236}">
                <a16:creationId xmlns:a16="http://schemas.microsoft.com/office/drawing/2014/main" id="{388F82DF-FDC5-4566-B85B-62C72838EDD7}"/>
              </a:ext>
            </a:extLst>
          </p:cNvPr>
          <p:cNvSpPr/>
          <p:nvPr/>
        </p:nvSpPr>
        <p:spPr>
          <a:xfrm>
            <a:off x="1310744" y="5813367"/>
            <a:ext cx="9490415" cy="40937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21</a:t>
            </a:fld>
            <a:endParaRPr/>
          </a:p>
        </p:txBody>
      </p:sp>
      <p:sp>
        <p:nvSpPr>
          <p:cNvPr id="3" name="Título 1">
            <a:extLst>
              <a:ext uri="{FF2B5EF4-FFF2-40B4-BE49-F238E27FC236}">
                <a16:creationId xmlns:a16="http://schemas.microsoft.com/office/drawing/2014/main" id="{F07EA418-0842-47E7-AA4B-A7A59932E3AA}"/>
              </a:ext>
            </a:extLst>
          </p:cNvPr>
          <p:cNvSpPr>
            <a:spLocks noGrp="1"/>
          </p:cNvSpPr>
          <p:nvPr>
            <p:ph type="title"/>
          </p:nvPr>
        </p:nvSpPr>
        <p:spPr>
          <a:xfrm>
            <a:off x="1412398" y="0"/>
            <a:ext cx="9367203" cy="1188720"/>
          </a:xfrm>
        </p:spPr>
        <p:txBody>
          <a:bodyPr>
            <a:normAutofit/>
          </a:bodyPr>
          <a:lstStyle/>
          <a:p>
            <a:r>
              <a:rPr lang="es-CL" i="1" dirty="0"/>
              <a:t>Consanguinidad</a:t>
            </a:r>
            <a:endParaRPr lang="en-US" i="1" dirty="0"/>
          </a:p>
        </p:txBody>
      </p:sp>
      <p:sp>
        <p:nvSpPr>
          <p:cNvPr id="4" name="Marcador de contenido 2">
            <a:extLst>
              <a:ext uri="{FF2B5EF4-FFF2-40B4-BE49-F238E27FC236}">
                <a16:creationId xmlns:a16="http://schemas.microsoft.com/office/drawing/2014/main" id="{55649462-60C8-49F5-938C-93692D9DE598}"/>
              </a:ext>
            </a:extLst>
          </p:cNvPr>
          <p:cNvSpPr txBox="1">
            <a:spLocks/>
          </p:cNvSpPr>
          <p:nvPr/>
        </p:nvSpPr>
        <p:spPr>
          <a:xfrm>
            <a:off x="881332" y="1554480"/>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p:sp>
        <p:nvSpPr>
          <p:cNvPr id="5" name="CuadroTexto 4">
            <a:extLst>
              <a:ext uri="{FF2B5EF4-FFF2-40B4-BE49-F238E27FC236}">
                <a16:creationId xmlns:a16="http://schemas.microsoft.com/office/drawing/2014/main" id="{56EF6B95-9828-401D-A195-5B51326B78DF}"/>
              </a:ext>
            </a:extLst>
          </p:cNvPr>
          <p:cNvSpPr txBox="1"/>
          <p:nvPr/>
        </p:nvSpPr>
        <p:spPr>
          <a:xfrm>
            <a:off x="2577043" y="1554480"/>
            <a:ext cx="7527637" cy="923330"/>
          </a:xfrm>
          <a:prstGeom prst="rect">
            <a:avLst/>
          </a:prstGeom>
          <a:noFill/>
        </p:spPr>
        <p:txBody>
          <a:bodyPr wrap="square" rtlCol="0">
            <a:spAutoFit/>
          </a:bodyPr>
          <a:lstStyle/>
          <a:p>
            <a:pPr algn="just"/>
            <a:r>
              <a:rPr lang="es-CL" dirty="0"/>
              <a:t>Se tienen 2 poblaciones, una compuesta por 100 individuos y otra por 1.000 individuos. Asumiendo que ambas son poblaciones ideales, calcule la consanguinidad para las primeras 3 generaciones.</a:t>
            </a:r>
            <a:endParaRPr lang="en-US" dirty="0"/>
          </a:p>
        </p:txBody>
      </p:sp>
    </p:spTree>
    <p:extLst>
      <p:ext uri="{BB962C8B-B14F-4D97-AF65-F5344CB8AC3E}">
        <p14:creationId xmlns:p14="http://schemas.microsoft.com/office/powerpoint/2010/main" val="11605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fade">
                                      <p:cBhvr>
                                        <p:cTn id="20" dur="500"/>
                                        <p:tgtEl>
                                          <p:spTgt spid="1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500"/>
                                        <p:tgtEl>
                                          <p:spTgt spid="1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500"/>
                                        <p:tgtEl>
                                          <p:spTgt spid="13">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500"/>
                                        <p:tgtEl>
                                          <p:spTgt spid="13">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animEffect transition="in" filter="fade">
                                      <p:cBhvr>
                                        <p:cTn id="44" dur="500"/>
                                        <p:tgtEl>
                                          <p:spTgt spid="1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500"/>
                                        <p:tgtEl>
                                          <p:spTgt spid="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
                                            <p:txEl>
                                              <p:pRg st="1" end="1"/>
                                            </p:txEl>
                                          </p:spTgt>
                                        </p:tgtEl>
                                        <p:attrNameLst>
                                          <p:attrName>style.visibility</p:attrName>
                                        </p:attrNameLst>
                                      </p:cBhvr>
                                      <p:to>
                                        <p:strVal val="visible"/>
                                      </p:to>
                                    </p:set>
                                    <p:animEffect transition="in" filter="fade">
                                      <p:cBhvr>
                                        <p:cTn id="54" dur="500"/>
                                        <p:tgtEl>
                                          <p:spTgt spid="1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animEffect transition="in" filter="fade">
                                      <p:cBhvr>
                                        <p:cTn id="59" dur="500"/>
                                        <p:tgtEl>
                                          <p:spTgt spid="14">
                                            <p:txEl>
                                              <p:pRg st="2" end="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4">
                                            <p:txEl>
                                              <p:pRg st="3" end="3"/>
                                            </p:txEl>
                                          </p:spTgt>
                                        </p:tgtEl>
                                        <p:attrNameLst>
                                          <p:attrName>style.visibility</p:attrName>
                                        </p:attrNameLst>
                                      </p:cBhvr>
                                      <p:to>
                                        <p:strVal val="visible"/>
                                      </p:to>
                                    </p:set>
                                    <p:animEffect transition="in" filter="fade">
                                      <p:cBhvr>
                                        <p:cTn id="62" dur="500"/>
                                        <p:tgtEl>
                                          <p:spTgt spid="14">
                                            <p:txEl>
                                              <p:pRg st="3" end="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xEl>
                                              <p:pRg st="5" end="5"/>
                                            </p:txEl>
                                          </p:spTgt>
                                        </p:tgtEl>
                                        <p:attrNameLst>
                                          <p:attrName>style.visibility</p:attrName>
                                        </p:attrNameLst>
                                      </p:cBhvr>
                                      <p:to>
                                        <p:strVal val="visible"/>
                                      </p:to>
                                    </p:set>
                                    <p:animEffect transition="in" filter="fade">
                                      <p:cBhvr>
                                        <p:cTn id="65" dur="500"/>
                                        <p:tgtEl>
                                          <p:spTgt spid="14">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22</a:t>
            </a:fld>
            <a:endParaRPr/>
          </a:p>
        </p:txBody>
      </p:sp>
      <p:sp>
        <p:nvSpPr>
          <p:cNvPr id="3" name="Título 1">
            <a:extLst>
              <a:ext uri="{FF2B5EF4-FFF2-40B4-BE49-F238E27FC236}">
                <a16:creationId xmlns:a16="http://schemas.microsoft.com/office/drawing/2014/main" id="{891734B4-9735-40DC-82A8-D8D9B49DF017}"/>
              </a:ext>
            </a:extLst>
          </p:cNvPr>
          <p:cNvSpPr>
            <a:spLocks noGrp="1"/>
          </p:cNvSpPr>
          <p:nvPr>
            <p:ph type="title"/>
          </p:nvPr>
        </p:nvSpPr>
        <p:spPr>
          <a:xfrm>
            <a:off x="1412398" y="0"/>
            <a:ext cx="9367203" cy="1188720"/>
          </a:xfrm>
        </p:spPr>
        <p:txBody>
          <a:bodyPr>
            <a:normAutofit/>
          </a:bodyPr>
          <a:lstStyle/>
          <a:p>
            <a:r>
              <a:rPr lang="es-CL" i="1" dirty="0"/>
              <a:t>Consanguinidad</a:t>
            </a:r>
            <a:endParaRPr lang="en-US" i="1" dirty="0"/>
          </a:p>
        </p:txBody>
      </p:sp>
      <p:sp>
        <p:nvSpPr>
          <p:cNvPr id="4" name="Marcador de contenido 2">
            <a:extLst>
              <a:ext uri="{FF2B5EF4-FFF2-40B4-BE49-F238E27FC236}">
                <a16:creationId xmlns:a16="http://schemas.microsoft.com/office/drawing/2014/main" id="{34B4580E-3153-4E37-89C3-E7BD9D31F3A6}"/>
              </a:ext>
            </a:extLst>
          </p:cNvPr>
          <p:cNvSpPr txBox="1">
            <a:spLocks/>
          </p:cNvSpPr>
          <p:nvPr/>
        </p:nvSpPr>
        <p:spPr>
          <a:xfrm>
            <a:off x="881332" y="1554480"/>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p:sp>
        <p:nvSpPr>
          <p:cNvPr id="5" name="CuadroTexto 4">
            <a:extLst>
              <a:ext uri="{FF2B5EF4-FFF2-40B4-BE49-F238E27FC236}">
                <a16:creationId xmlns:a16="http://schemas.microsoft.com/office/drawing/2014/main" id="{C0213238-8EC4-4062-B5B9-80B780556F01}"/>
              </a:ext>
            </a:extLst>
          </p:cNvPr>
          <p:cNvSpPr txBox="1"/>
          <p:nvPr/>
        </p:nvSpPr>
        <p:spPr>
          <a:xfrm>
            <a:off x="2577043" y="1554480"/>
            <a:ext cx="7527637" cy="923330"/>
          </a:xfrm>
          <a:prstGeom prst="rect">
            <a:avLst/>
          </a:prstGeom>
          <a:noFill/>
        </p:spPr>
        <p:txBody>
          <a:bodyPr wrap="square" rtlCol="0">
            <a:spAutoFit/>
          </a:bodyPr>
          <a:lstStyle/>
          <a:p>
            <a:pPr algn="just"/>
            <a:r>
              <a:rPr lang="es-CL" dirty="0"/>
              <a:t>Se tienen 2 poblaciones, una compuesta por 100 individuos y otra por 1.000 individuos. Asumiendo que ambas son poblaciones ideales, calcule la consanguinidad para las primeras 3 generaciones.</a:t>
            </a:r>
            <a:endParaRPr lang="en-US" dirty="0"/>
          </a:p>
        </p:txBody>
      </p:sp>
      <mc:AlternateContent xmlns:mc="http://schemas.openxmlformats.org/markup-compatibility/2006" xmlns:a14="http://schemas.microsoft.com/office/drawing/2010/main">
        <mc:Choice Requires="a14">
          <p:graphicFrame>
            <p:nvGraphicFramePr>
              <p:cNvPr id="6" name="Tabla 3">
                <a:extLst>
                  <a:ext uri="{FF2B5EF4-FFF2-40B4-BE49-F238E27FC236}">
                    <a16:creationId xmlns:a16="http://schemas.microsoft.com/office/drawing/2014/main" id="{AC20E0C8-FC2E-4D62-BF7F-A1334D5B5746}"/>
                  </a:ext>
                </a:extLst>
              </p:cNvPr>
              <p:cNvGraphicFramePr>
                <a:graphicFrameLocks noGrp="1"/>
              </p:cNvGraphicFramePr>
              <p:nvPr>
                <p:extLst>
                  <p:ext uri="{D42A27DB-BD31-4B8C-83A1-F6EECF244321}">
                    <p14:modId xmlns:p14="http://schemas.microsoft.com/office/powerpoint/2010/main" val="3554170139"/>
                  </p:ext>
                </p:extLst>
              </p:nvPr>
            </p:nvGraphicFramePr>
            <p:xfrm>
              <a:off x="2032000" y="2652417"/>
              <a:ext cx="8128000" cy="112795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71339902"/>
                        </a:ext>
                      </a:extLst>
                    </a:gridCol>
                    <a:gridCol w="2032000">
                      <a:extLst>
                        <a:ext uri="{9D8B030D-6E8A-4147-A177-3AD203B41FA5}">
                          <a16:colId xmlns:a16="http://schemas.microsoft.com/office/drawing/2014/main" val="4236861471"/>
                        </a:ext>
                      </a:extLst>
                    </a:gridCol>
                    <a:gridCol w="2032000">
                      <a:extLst>
                        <a:ext uri="{9D8B030D-6E8A-4147-A177-3AD203B41FA5}">
                          <a16:colId xmlns:a16="http://schemas.microsoft.com/office/drawing/2014/main" val="3076327219"/>
                        </a:ext>
                      </a:extLst>
                    </a:gridCol>
                    <a:gridCol w="2032000">
                      <a:extLst>
                        <a:ext uri="{9D8B030D-6E8A-4147-A177-3AD203B41FA5}">
                          <a16:colId xmlns:a16="http://schemas.microsoft.com/office/drawing/2014/main" val="4192136119"/>
                        </a:ext>
                      </a:extLst>
                    </a:gridCol>
                  </a:tblGrid>
                  <a:tr h="370840">
                    <a:tc>
                      <a:txBody>
                        <a:bodyPr/>
                        <a:lstStyle/>
                        <a:p>
                          <a:r>
                            <a:rPr lang="es-CL" dirty="0"/>
                            <a:t>N</a:t>
                          </a:r>
                          <a:endParaRPr lang="en-US" dirty="0"/>
                        </a:p>
                      </a:txBody>
                      <a:tcPr/>
                    </a:tc>
                    <a:tc>
                      <a:txBody>
                        <a:bodyPr/>
                        <a:lstStyle/>
                        <a:p>
                          <a:r>
                            <a:rPr lang="es-CL" dirty="0"/>
                            <a:t>F</a:t>
                          </a:r>
                          <a:r>
                            <a:rPr lang="es-CL" baseline="-25000" dirty="0"/>
                            <a:t>1</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a:t>
                          </a:r>
                          <a:r>
                            <a:rPr lang="es-CL" baseline="-25000" dirty="0"/>
                            <a:t>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a:t>
                          </a:r>
                          <a:r>
                            <a:rPr lang="es-CL" baseline="-25000" dirty="0"/>
                            <a:t>3</a:t>
                          </a:r>
                          <a:endParaRPr lang="en-US" dirty="0"/>
                        </a:p>
                      </a:txBody>
                      <a:tcPr/>
                    </a:tc>
                    <a:extLst>
                      <a:ext uri="{0D108BD9-81ED-4DB2-BD59-A6C34878D82A}">
                        <a16:rowId xmlns:a16="http://schemas.microsoft.com/office/drawing/2014/main" val="3533952130"/>
                      </a:ext>
                    </a:extLst>
                  </a:tr>
                  <a:tr h="370840">
                    <a:tc>
                      <a:txBody>
                        <a:bodyPr/>
                        <a:lstStyle/>
                        <a:p>
                          <a:r>
                            <a:rPr lang="es-CL" dirty="0"/>
                            <a:t>100</a:t>
                          </a:r>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0,005</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0,009975</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0,014925</m:t>
                                </m:r>
                              </m:oMath>
                            </m:oMathPara>
                          </a14:m>
                          <a:endParaRPr lang="en-US" dirty="0"/>
                        </a:p>
                      </a:txBody>
                      <a:tcPr/>
                    </a:tc>
                    <a:extLst>
                      <a:ext uri="{0D108BD9-81ED-4DB2-BD59-A6C34878D82A}">
                        <a16:rowId xmlns:a16="http://schemas.microsoft.com/office/drawing/2014/main" val="3723089246"/>
                      </a:ext>
                    </a:extLst>
                  </a:tr>
                  <a:tr h="370840">
                    <a:tc>
                      <a:txBody>
                        <a:bodyPr/>
                        <a:lstStyle/>
                        <a:p>
                          <a:r>
                            <a:rPr lang="es-CL" dirty="0"/>
                            <a:t>1000</a:t>
                          </a:r>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0,0005</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0,0009975</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0,0014925</m:t>
                                </m:r>
                              </m:oMath>
                            </m:oMathPara>
                          </a14:m>
                          <a:endParaRPr lang="en-US" dirty="0"/>
                        </a:p>
                      </a:txBody>
                      <a:tcPr/>
                    </a:tc>
                    <a:extLst>
                      <a:ext uri="{0D108BD9-81ED-4DB2-BD59-A6C34878D82A}">
                        <a16:rowId xmlns:a16="http://schemas.microsoft.com/office/drawing/2014/main" val="3251196248"/>
                      </a:ext>
                    </a:extLst>
                  </a:tr>
                </a:tbl>
              </a:graphicData>
            </a:graphic>
          </p:graphicFrame>
        </mc:Choice>
        <mc:Fallback xmlns="">
          <p:graphicFrame>
            <p:nvGraphicFramePr>
              <p:cNvPr id="6" name="Tabla 3">
                <a:extLst>
                  <a:ext uri="{FF2B5EF4-FFF2-40B4-BE49-F238E27FC236}">
                    <a16:creationId xmlns:a16="http://schemas.microsoft.com/office/drawing/2014/main" id="{AC20E0C8-FC2E-4D62-BF7F-A1334D5B5746}"/>
                  </a:ext>
                </a:extLst>
              </p:cNvPr>
              <p:cNvGraphicFramePr>
                <a:graphicFrameLocks noGrp="1"/>
              </p:cNvGraphicFramePr>
              <p:nvPr>
                <p:extLst>
                  <p:ext uri="{D42A27DB-BD31-4B8C-83A1-F6EECF244321}">
                    <p14:modId xmlns:p14="http://schemas.microsoft.com/office/powerpoint/2010/main" val="3554170139"/>
                  </p:ext>
                </p:extLst>
              </p:nvPr>
            </p:nvGraphicFramePr>
            <p:xfrm>
              <a:off x="2032000" y="2652417"/>
              <a:ext cx="8128000" cy="112795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71339902"/>
                        </a:ext>
                      </a:extLst>
                    </a:gridCol>
                    <a:gridCol w="2032000">
                      <a:extLst>
                        <a:ext uri="{9D8B030D-6E8A-4147-A177-3AD203B41FA5}">
                          <a16:colId xmlns:a16="http://schemas.microsoft.com/office/drawing/2014/main" val="4236861471"/>
                        </a:ext>
                      </a:extLst>
                    </a:gridCol>
                    <a:gridCol w="2032000">
                      <a:extLst>
                        <a:ext uri="{9D8B030D-6E8A-4147-A177-3AD203B41FA5}">
                          <a16:colId xmlns:a16="http://schemas.microsoft.com/office/drawing/2014/main" val="3076327219"/>
                        </a:ext>
                      </a:extLst>
                    </a:gridCol>
                    <a:gridCol w="2032000">
                      <a:extLst>
                        <a:ext uri="{9D8B030D-6E8A-4147-A177-3AD203B41FA5}">
                          <a16:colId xmlns:a16="http://schemas.microsoft.com/office/drawing/2014/main" val="4192136119"/>
                        </a:ext>
                      </a:extLst>
                    </a:gridCol>
                  </a:tblGrid>
                  <a:tr h="375984">
                    <a:tc>
                      <a:txBody>
                        <a:bodyPr/>
                        <a:lstStyle/>
                        <a:p>
                          <a:r>
                            <a:rPr lang="es-CL" dirty="0"/>
                            <a:t>N</a:t>
                          </a:r>
                          <a:endParaRPr lang="en-US" dirty="0"/>
                        </a:p>
                      </a:txBody>
                      <a:tcPr/>
                    </a:tc>
                    <a:tc>
                      <a:txBody>
                        <a:bodyPr/>
                        <a:lstStyle/>
                        <a:p>
                          <a:r>
                            <a:rPr lang="es-CL" dirty="0"/>
                            <a:t>F</a:t>
                          </a:r>
                          <a:r>
                            <a:rPr lang="es-CL" baseline="-25000" dirty="0"/>
                            <a:t>1</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a:t>
                          </a:r>
                          <a:r>
                            <a:rPr lang="es-CL" baseline="-25000" dirty="0"/>
                            <a:t>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a:t>
                          </a:r>
                          <a:r>
                            <a:rPr lang="es-CL" baseline="-25000" dirty="0"/>
                            <a:t>3</a:t>
                          </a:r>
                          <a:endParaRPr lang="en-US" dirty="0"/>
                        </a:p>
                      </a:txBody>
                      <a:tcPr/>
                    </a:tc>
                    <a:extLst>
                      <a:ext uri="{0D108BD9-81ED-4DB2-BD59-A6C34878D82A}">
                        <a16:rowId xmlns:a16="http://schemas.microsoft.com/office/drawing/2014/main" val="3533952130"/>
                      </a:ext>
                    </a:extLst>
                  </a:tr>
                  <a:tr h="375984">
                    <a:tc>
                      <a:txBody>
                        <a:bodyPr/>
                        <a:lstStyle/>
                        <a:p>
                          <a:r>
                            <a:rPr lang="es-CL" dirty="0"/>
                            <a:t>100</a:t>
                          </a:r>
                          <a:endParaRPr lang="en-US" dirty="0"/>
                        </a:p>
                      </a:txBody>
                      <a:tcPr/>
                    </a:tc>
                    <a:tc>
                      <a:txBody>
                        <a:bodyPr/>
                        <a:lstStyle/>
                        <a:p>
                          <a:endParaRPr lang="en-US"/>
                        </a:p>
                      </a:txBody>
                      <a:tcPr>
                        <a:blipFill>
                          <a:blip r:embed="rId3"/>
                          <a:stretch>
                            <a:fillRect l="-100601" t="-108065" r="-201502" b="-125806"/>
                          </a:stretch>
                        </a:blipFill>
                      </a:tcPr>
                    </a:tc>
                    <a:tc>
                      <a:txBody>
                        <a:bodyPr/>
                        <a:lstStyle/>
                        <a:p>
                          <a:endParaRPr lang="en-US"/>
                        </a:p>
                      </a:txBody>
                      <a:tcPr>
                        <a:blipFill>
                          <a:blip r:embed="rId3"/>
                          <a:stretch>
                            <a:fillRect l="-200000" t="-108065" r="-100898" b="-125806"/>
                          </a:stretch>
                        </a:blipFill>
                      </a:tcPr>
                    </a:tc>
                    <a:tc>
                      <a:txBody>
                        <a:bodyPr/>
                        <a:lstStyle/>
                        <a:p>
                          <a:endParaRPr lang="en-US"/>
                        </a:p>
                      </a:txBody>
                      <a:tcPr>
                        <a:blipFill>
                          <a:blip r:embed="rId3"/>
                          <a:stretch>
                            <a:fillRect l="-300901" t="-108065" r="-1201" b="-125806"/>
                          </a:stretch>
                        </a:blipFill>
                      </a:tcPr>
                    </a:tc>
                    <a:extLst>
                      <a:ext uri="{0D108BD9-81ED-4DB2-BD59-A6C34878D82A}">
                        <a16:rowId xmlns:a16="http://schemas.microsoft.com/office/drawing/2014/main" val="3723089246"/>
                      </a:ext>
                    </a:extLst>
                  </a:tr>
                  <a:tr h="375984">
                    <a:tc>
                      <a:txBody>
                        <a:bodyPr/>
                        <a:lstStyle/>
                        <a:p>
                          <a:r>
                            <a:rPr lang="es-CL" dirty="0"/>
                            <a:t>1000</a:t>
                          </a:r>
                          <a:endParaRPr lang="en-US" dirty="0"/>
                        </a:p>
                      </a:txBody>
                      <a:tcPr/>
                    </a:tc>
                    <a:tc>
                      <a:txBody>
                        <a:bodyPr/>
                        <a:lstStyle/>
                        <a:p>
                          <a:endParaRPr lang="en-US"/>
                        </a:p>
                      </a:txBody>
                      <a:tcPr>
                        <a:blipFill>
                          <a:blip r:embed="rId3"/>
                          <a:stretch>
                            <a:fillRect l="-100601" t="-208065" r="-201502" b="-25806"/>
                          </a:stretch>
                        </a:blipFill>
                      </a:tcPr>
                    </a:tc>
                    <a:tc>
                      <a:txBody>
                        <a:bodyPr/>
                        <a:lstStyle/>
                        <a:p>
                          <a:endParaRPr lang="en-US"/>
                        </a:p>
                      </a:txBody>
                      <a:tcPr>
                        <a:blipFill>
                          <a:blip r:embed="rId3"/>
                          <a:stretch>
                            <a:fillRect l="-200000" t="-208065" r="-100898" b="-25806"/>
                          </a:stretch>
                        </a:blipFill>
                      </a:tcPr>
                    </a:tc>
                    <a:tc>
                      <a:txBody>
                        <a:bodyPr/>
                        <a:lstStyle/>
                        <a:p>
                          <a:endParaRPr lang="en-US"/>
                        </a:p>
                      </a:txBody>
                      <a:tcPr>
                        <a:blipFill>
                          <a:blip r:embed="rId3"/>
                          <a:stretch>
                            <a:fillRect l="-300901" t="-208065" r="-1201" b="-25806"/>
                          </a:stretch>
                        </a:blipFill>
                      </a:tcPr>
                    </a:tc>
                    <a:extLst>
                      <a:ext uri="{0D108BD9-81ED-4DB2-BD59-A6C34878D82A}">
                        <a16:rowId xmlns:a16="http://schemas.microsoft.com/office/drawing/2014/main" val="3251196248"/>
                      </a:ext>
                    </a:extLst>
                  </a:tr>
                </a:tbl>
              </a:graphicData>
            </a:graphic>
          </p:graphicFrame>
        </mc:Fallback>
      </mc:AlternateContent>
      <p:graphicFrame>
        <p:nvGraphicFramePr>
          <p:cNvPr id="7" name="Gráfico 6">
            <a:extLst>
              <a:ext uri="{FF2B5EF4-FFF2-40B4-BE49-F238E27FC236}">
                <a16:creationId xmlns:a16="http://schemas.microsoft.com/office/drawing/2014/main" id="{E574BD61-4C28-4FDC-AC2F-618D9F6190D7}"/>
              </a:ext>
            </a:extLst>
          </p:cNvPr>
          <p:cNvGraphicFramePr>
            <a:graphicFrameLocks/>
          </p:cNvGraphicFramePr>
          <p:nvPr>
            <p:extLst>
              <p:ext uri="{D42A27DB-BD31-4B8C-83A1-F6EECF244321}">
                <p14:modId xmlns:p14="http://schemas.microsoft.com/office/powerpoint/2010/main" val="1464013319"/>
              </p:ext>
            </p:extLst>
          </p:nvPr>
        </p:nvGraphicFramePr>
        <p:xfrm>
          <a:off x="3809999" y="3954976"/>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579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 name="Google Shape;109;p15">
            <a:extLst>
              <a:ext uri="{FF2B5EF4-FFF2-40B4-BE49-F238E27FC236}">
                <a16:creationId xmlns:a16="http://schemas.microsoft.com/office/drawing/2014/main" id="{1B7BB340-2042-4049-9299-D8819DEF9B10}"/>
              </a:ext>
            </a:extLst>
          </p:cNvPr>
          <p:cNvSpPr txBox="1">
            <a:spLocks/>
          </p:cNvSpPr>
          <p:nvPr/>
        </p:nvSpPr>
        <p:spPr>
          <a:xfrm>
            <a:off x="914400" y="3098601"/>
            <a:ext cx="10363200" cy="1748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1pPr>
            <a:lvl2pPr marR="0" lvl="1"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2pPr>
            <a:lvl3pPr marR="0" lvl="2"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3pPr>
            <a:lvl4pPr marR="0" lvl="3"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4pPr>
            <a:lvl5pPr marR="0" lvl="4"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5pPr>
            <a:lvl6pPr marR="0" lvl="5"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6pPr>
            <a:lvl7pPr marR="0" lvl="6"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7pPr>
            <a:lvl8pPr marR="0" lvl="7"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8pPr>
            <a:lvl9pPr marR="0" lvl="8" algn="l" rtl="0">
              <a:lnSpc>
                <a:spcPct val="90000"/>
              </a:lnSpc>
              <a:spcBef>
                <a:spcPts val="0"/>
              </a:spcBef>
              <a:spcAft>
                <a:spcPts val="0"/>
              </a:spcAft>
              <a:buClr>
                <a:schemeClr val="accent2"/>
              </a:buClr>
              <a:buSzPts val="4800"/>
              <a:buFont typeface="Montserrat"/>
              <a:buNone/>
              <a:defRPr sz="6400" b="1" i="0" u="none" strike="noStrike" cap="none">
                <a:solidFill>
                  <a:schemeClr val="accent2"/>
                </a:solidFill>
                <a:latin typeface="Montserrat"/>
                <a:ea typeface="Montserrat"/>
                <a:cs typeface="Montserrat"/>
                <a:sym typeface="Montserrat"/>
              </a:defRPr>
            </a:lvl9pPr>
          </a:lstStyle>
          <a:p>
            <a:r>
              <a:rPr lang="es-CL" kern="0" dirty="0"/>
              <a:t>Contribuciones Genéticas</a:t>
            </a:r>
          </a:p>
        </p:txBody>
      </p:sp>
      <p:pic>
        <p:nvPicPr>
          <p:cNvPr id="3074" name="Picture 2" descr="Dna Biology Sticker">
            <a:extLst>
              <a:ext uri="{FF2B5EF4-FFF2-40B4-BE49-F238E27FC236}">
                <a16:creationId xmlns:a16="http://schemas.microsoft.com/office/drawing/2014/main" id="{A6C76A72-ABA2-49A5-8749-C9DE3FC29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39225" y="290512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023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24</a:t>
            </a:fld>
            <a:endParaRPr/>
          </a:p>
        </p:txBody>
      </p:sp>
      <p:sp>
        <p:nvSpPr>
          <p:cNvPr id="3" name="Título 1">
            <a:extLst>
              <a:ext uri="{FF2B5EF4-FFF2-40B4-BE49-F238E27FC236}">
                <a16:creationId xmlns:a16="http://schemas.microsoft.com/office/drawing/2014/main" id="{8D907968-69C5-455C-A58D-934D7DD1E877}"/>
              </a:ext>
            </a:extLst>
          </p:cNvPr>
          <p:cNvSpPr>
            <a:spLocks noGrp="1"/>
          </p:cNvSpPr>
          <p:nvPr>
            <p:ph type="title"/>
          </p:nvPr>
        </p:nvSpPr>
        <p:spPr>
          <a:xfrm>
            <a:off x="1653363" y="365760"/>
            <a:ext cx="9367203" cy="1188720"/>
          </a:xfrm>
        </p:spPr>
        <p:txBody>
          <a:bodyPr>
            <a:normAutofit/>
          </a:bodyPr>
          <a:lstStyle/>
          <a:p>
            <a:r>
              <a:rPr lang="es-CL" i="1" dirty="0"/>
              <a:t>Contribuciones genéticas</a:t>
            </a:r>
            <a:endParaRPr lang="en-US" i="1" dirty="0"/>
          </a:p>
        </p:txBody>
      </p:sp>
      <p:sp>
        <p:nvSpPr>
          <p:cNvPr id="4" name="CuadroTexto 3">
            <a:extLst>
              <a:ext uri="{FF2B5EF4-FFF2-40B4-BE49-F238E27FC236}">
                <a16:creationId xmlns:a16="http://schemas.microsoft.com/office/drawing/2014/main" id="{B2009E4C-ED32-4B2C-BEBA-B41457824A9E}"/>
              </a:ext>
            </a:extLst>
          </p:cNvPr>
          <p:cNvSpPr txBox="1"/>
          <p:nvPr/>
        </p:nvSpPr>
        <p:spPr>
          <a:xfrm>
            <a:off x="1653363" y="2192593"/>
            <a:ext cx="8670508" cy="2954655"/>
          </a:xfrm>
          <a:prstGeom prst="rect">
            <a:avLst/>
          </a:prstGeom>
          <a:noFill/>
        </p:spPr>
        <p:txBody>
          <a:bodyPr wrap="square" rtlCol="0">
            <a:spAutoFit/>
          </a:bodyPr>
          <a:lstStyle/>
          <a:p>
            <a:pPr algn="just"/>
            <a:r>
              <a:rPr lang="es-ES" sz="2800" dirty="0"/>
              <a:t>Bajo </a:t>
            </a:r>
            <a:r>
              <a:rPr lang="es-ES" sz="2800" b="1" dirty="0"/>
              <a:t>equilibrio</a:t>
            </a:r>
            <a:r>
              <a:rPr lang="es-ES" sz="2800" dirty="0"/>
              <a:t>, las </a:t>
            </a:r>
            <a:r>
              <a:rPr lang="es-ES" sz="2800" b="1" dirty="0"/>
              <a:t>frecuencias génicas y genotípicas </a:t>
            </a:r>
            <a:r>
              <a:rPr lang="es-ES" sz="2800" dirty="0"/>
              <a:t>se mantendrán </a:t>
            </a:r>
            <a:r>
              <a:rPr lang="es-ES" sz="2800" b="1" dirty="0"/>
              <a:t>constantes de generación en generación</a:t>
            </a:r>
            <a:r>
              <a:rPr lang="es-ES" sz="2800" dirty="0"/>
              <a:t>, siendo las </a:t>
            </a:r>
            <a:r>
              <a:rPr lang="es-ES" sz="2800" b="1" dirty="0"/>
              <a:t>frecuencias genotípicas una expresión binomial de las frecuencias génicas</a:t>
            </a:r>
            <a:r>
              <a:rPr lang="es-ES" sz="2800" dirty="0"/>
              <a:t>, manteniéndose de esta forma  la composición genotípica y la variabilidad genética de la población.</a:t>
            </a:r>
          </a:p>
          <a:p>
            <a:endParaRPr lang="es-CL" dirty="0"/>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1FE2B547-9D91-4FCA-866D-0684249396B4}"/>
                  </a:ext>
                </a:extLst>
              </p:cNvPr>
              <p:cNvSpPr txBox="1"/>
              <p:nvPr/>
            </p:nvSpPr>
            <p:spPr>
              <a:xfrm>
                <a:off x="4301296" y="5401979"/>
                <a:ext cx="337464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CL" sz="3200" i="1" smtClean="0">
                              <a:latin typeface="Cambria Math" panose="02040503050406030204" pitchFamily="18" charset="0"/>
                            </a:rPr>
                          </m:ctrlPr>
                        </m:sSupPr>
                        <m:e>
                          <m:r>
                            <a:rPr lang="es-CL" sz="3200" b="0" i="1" smtClean="0">
                              <a:latin typeface="Cambria Math" panose="02040503050406030204" pitchFamily="18" charset="0"/>
                            </a:rPr>
                            <m:t>𝑝</m:t>
                          </m:r>
                        </m:e>
                        <m:sup>
                          <m:r>
                            <a:rPr lang="es-CL" sz="3200" b="0" i="1" smtClean="0">
                              <a:latin typeface="Cambria Math" panose="02040503050406030204" pitchFamily="18" charset="0"/>
                            </a:rPr>
                            <m:t>2</m:t>
                          </m:r>
                        </m:sup>
                      </m:sSup>
                      <m:r>
                        <a:rPr lang="es-CL" sz="3200" b="0" i="1" smtClean="0">
                          <a:latin typeface="Cambria Math" panose="02040503050406030204" pitchFamily="18" charset="0"/>
                        </a:rPr>
                        <m:t>+2</m:t>
                      </m:r>
                      <m:r>
                        <a:rPr lang="es-CL" sz="3200" b="0" i="1" smtClean="0">
                          <a:latin typeface="Cambria Math" panose="02040503050406030204" pitchFamily="18" charset="0"/>
                        </a:rPr>
                        <m:t>𝑝𝑞</m:t>
                      </m:r>
                      <m:r>
                        <a:rPr lang="es-CL" sz="3200" b="0" i="1" smtClean="0">
                          <a:latin typeface="Cambria Math" panose="02040503050406030204" pitchFamily="18" charset="0"/>
                        </a:rPr>
                        <m:t>+</m:t>
                      </m:r>
                      <m:sSup>
                        <m:sSupPr>
                          <m:ctrlPr>
                            <a:rPr lang="es-CL" sz="3200" b="0" i="1" smtClean="0">
                              <a:latin typeface="Cambria Math" panose="02040503050406030204" pitchFamily="18" charset="0"/>
                            </a:rPr>
                          </m:ctrlPr>
                        </m:sSupPr>
                        <m:e>
                          <m:r>
                            <a:rPr lang="es-CL" sz="3200" b="0" i="1" smtClean="0">
                              <a:latin typeface="Cambria Math" panose="02040503050406030204" pitchFamily="18" charset="0"/>
                            </a:rPr>
                            <m:t>𝑞</m:t>
                          </m:r>
                        </m:e>
                        <m:sup>
                          <m:r>
                            <a:rPr lang="es-CL" sz="3200" b="0" i="1" smtClean="0">
                              <a:latin typeface="Cambria Math" panose="02040503050406030204" pitchFamily="18" charset="0"/>
                            </a:rPr>
                            <m:t>2</m:t>
                          </m:r>
                        </m:sup>
                      </m:sSup>
                      <m:r>
                        <a:rPr lang="es-CL" sz="3200" b="0" i="1" smtClean="0">
                          <a:latin typeface="Cambria Math" panose="02040503050406030204" pitchFamily="18" charset="0"/>
                        </a:rPr>
                        <m:t>=1</m:t>
                      </m:r>
                    </m:oMath>
                  </m:oMathPara>
                </a14:m>
                <a:endParaRPr lang="es-CL" dirty="0"/>
              </a:p>
            </p:txBody>
          </p:sp>
        </mc:Choice>
        <mc:Fallback xmlns="">
          <p:sp>
            <p:nvSpPr>
              <p:cNvPr id="5" name="CuadroTexto 4">
                <a:extLst>
                  <a:ext uri="{FF2B5EF4-FFF2-40B4-BE49-F238E27FC236}">
                    <a16:creationId xmlns:a16="http://schemas.microsoft.com/office/drawing/2014/main" id="{1FE2B547-9D91-4FCA-866D-0684249396B4}"/>
                  </a:ext>
                </a:extLst>
              </p:cNvPr>
              <p:cNvSpPr txBox="1">
                <a:spLocks noRot="1" noChangeAspect="1" noMove="1" noResize="1" noEditPoints="1" noAdjustHandles="1" noChangeArrowheads="1" noChangeShapeType="1" noTextEdit="1"/>
              </p:cNvSpPr>
              <p:nvPr/>
            </p:nvSpPr>
            <p:spPr>
              <a:xfrm>
                <a:off x="4301296" y="5401979"/>
                <a:ext cx="3374642" cy="492443"/>
              </a:xfrm>
              <a:prstGeom prst="rect">
                <a:avLst/>
              </a:prstGeom>
              <a:blipFill>
                <a:blip r:embed="rId3"/>
                <a:stretch>
                  <a:fillRect/>
                </a:stretch>
              </a:blipFill>
            </p:spPr>
            <p:txBody>
              <a:bodyPr/>
              <a:lstStyle/>
              <a:p>
                <a:r>
                  <a:rPr lang="es-CL">
                    <a:noFill/>
                  </a:rPr>
                  <a:t> </a:t>
                </a:r>
              </a:p>
            </p:txBody>
          </p:sp>
        </mc:Fallback>
      </mc:AlternateContent>
      <p:sp>
        <p:nvSpPr>
          <p:cNvPr id="6" name="Símbolo &quot;No permitido&quot; 5">
            <a:extLst>
              <a:ext uri="{FF2B5EF4-FFF2-40B4-BE49-F238E27FC236}">
                <a16:creationId xmlns:a16="http://schemas.microsoft.com/office/drawing/2014/main" id="{208503D4-C99F-49AD-B28C-51C99CA926D2}"/>
              </a:ext>
            </a:extLst>
          </p:cNvPr>
          <p:cNvSpPr/>
          <p:nvPr/>
        </p:nvSpPr>
        <p:spPr>
          <a:xfrm>
            <a:off x="2865055" y="1920240"/>
            <a:ext cx="5844836" cy="4363719"/>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86538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25</a:t>
            </a:fld>
            <a:endParaRPr/>
          </a:p>
        </p:txBody>
      </p:sp>
      <mc:AlternateContent xmlns:mc="http://schemas.openxmlformats.org/markup-compatibility/2006" xmlns:a14="http://schemas.microsoft.com/office/drawing/2010/main">
        <mc:Choice Requires="a14">
          <p:graphicFrame>
            <p:nvGraphicFramePr>
              <p:cNvPr id="3" name="Group 356">
                <a:extLst>
                  <a:ext uri="{FF2B5EF4-FFF2-40B4-BE49-F238E27FC236}">
                    <a16:creationId xmlns:a16="http://schemas.microsoft.com/office/drawing/2014/main" id="{0C1A148A-DB90-4821-8E78-1C5614A0D036}"/>
                  </a:ext>
                </a:extLst>
              </p:cNvPr>
              <p:cNvGraphicFramePr>
                <a:graphicFrameLocks noGrp="1"/>
              </p:cNvGraphicFramePr>
              <p:nvPr>
                <p:extLst>
                  <p:ext uri="{D42A27DB-BD31-4B8C-83A1-F6EECF244321}">
                    <p14:modId xmlns:p14="http://schemas.microsoft.com/office/powerpoint/2010/main" val="744279647"/>
                  </p:ext>
                </p:extLst>
              </p:nvPr>
            </p:nvGraphicFramePr>
            <p:xfrm>
              <a:off x="1844204" y="2390117"/>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 (1−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3" name="Group 356">
                <a:extLst>
                  <a:ext uri="{FF2B5EF4-FFF2-40B4-BE49-F238E27FC236}">
                    <a16:creationId xmlns:a16="http://schemas.microsoft.com/office/drawing/2014/main" id="{0C1A148A-DB90-4821-8E78-1C5614A0D036}"/>
                  </a:ext>
                </a:extLst>
              </p:cNvPr>
              <p:cNvGraphicFramePr>
                <a:graphicFrameLocks noGrp="1"/>
              </p:cNvGraphicFramePr>
              <p:nvPr>
                <p:extLst>
                  <p:ext uri="{D42A27DB-BD31-4B8C-83A1-F6EECF244321}">
                    <p14:modId xmlns:p14="http://schemas.microsoft.com/office/powerpoint/2010/main" val="744279647"/>
                  </p:ext>
                </p:extLst>
              </p:nvPr>
            </p:nvGraphicFramePr>
            <p:xfrm>
              <a:off x="1844204" y="2390117"/>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8400" r="-3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99286" t="-158400" r="-214643"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7198" t="-158400" r="-77286"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766" t="-158400" r="-2344" b="-1952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4754" r="-315771" b="-100000"/>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99286" t="-264754" r="-214643" b="-100000"/>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7198" t="-264754" r="-77286"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7769" r="-315771" b="-826"/>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99286" t="-367769" r="-214643" b="-826"/>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7198" t="-367769" r="-77286" b="-826"/>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766" t="-367769" r="-2344" b="-826"/>
                          </a:stretch>
                        </a:blipFill>
                      </a:tcPr>
                    </a:tc>
                    <a:extLst>
                      <a:ext uri="{0D108BD9-81ED-4DB2-BD59-A6C34878D82A}">
                        <a16:rowId xmlns:a16="http://schemas.microsoft.com/office/drawing/2014/main" val="10002"/>
                      </a:ext>
                    </a:extLst>
                  </a:tr>
                </a:tbl>
              </a:graphicData>
            </a:graphic>
          </p:graphicFrame>
        </mc:Fallback>
      </mc:AlternateContent>
      <p:sp>
        <p:nvSpPr>
          <p:cNvPr id="4" name="CuadroTexto 3">
            <a:extLst>
              <a:ext uri="{FF2B5EF4-FFF2-40B4-BE49-F238E27FC236}">
                <a16:creationId xmlns:a16="http://schemas.microsoft.com/office/drawing/2014/main" id="{DC32CC7A-AA6D-46BC-8597-AE6206274B0C}"/>
              </a:ext>
            </a:extLst>
          </p:cNvPr>
          <p:cNvSpPr txBox="1"/>
          <p:nvPr/>
        </p:nvSpPr>
        <p:spPr>
          <a:xfrm>
            <a:off x="2082518" y="1444119"/>
            <a:ext cx="8249881" cy="646331"/>
          </a:xfrm>
          <a:prstGeom prst="rect">
            <a:avLst/>
          </a:prstGeom>
          <a:noFill/>
        </p:spPr>
        <p:txBody>
          <a:bodyPr wrap="square" rtlCol="0">
            <a:spAutoFit/>
          </a:bodyPr>
          <a:lstStyle/>
          <a:p>
            <a:r>
              <a:rPr lang="es-CL" dirty="0"/>
              <a:t>Frecuencias genotípicas (P, H y Q) en un </a:t>
            </a:r>
            <a:r>
              <a:rPr lang="es-CL" i="1" dirty="0"/>
              <a:t>locus </a:t>
            </a:r>
            <a:r>
              <a:rPr lang="es-CL" dirty="0"/>
              <a:t>con dos alelos, expresadas en términos del coeficiente de consanguinidad (F):</a:t>
            </a:r>
            <a:endParaRPr lang="en-US" dirty="0"/>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7BB9CE8A-32FA-4E60-8C41-1588B2B96B3C}"/>
                  </a:ext>
                </a:extLst>
              </p:cNvPr>
              <p:cNvSpPr txBox="1"/>
              <p:nvPr/>
            </p:nvSpPr>
            <p:spPr>
              <a:xfrm>
                <a:off x="3741351" y="4340684"/>
                <a:ext cx="6829361" cy="175432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𝑝</m:t>
                          </m:r>
                        </m:e>
                      </m:d>
                      <m:r>
                        <a:rPr lang="es-CL" b="0" i="1" smtClean="0">
                          <a:latin typeface="Cambria Math" panose="02040503050406030204" pitchFamily="18" charset="0"/>
                        </a:rPr>
                        <m:t>𝐹</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𝐹</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𝐹</m:t>
                      </m:r>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7BB9CE8A-32FA-4E60-8C41-1588B2B96B3C}"/>
                  </a:ext>
                </a:extLst>
              </p:cNvPr>
              <p:cNvSpPr txBox="1">
                <a:spLocks noRot="1" noChangeAspect="1" noMove="1" noResize="1" noEditPoints="1" noAdjustHandles="1" noChangeArrowheads="1" noChangeShapeType="1" noTextEdit="1"/>
              </p:cNvSpPr>
              <p:nvPr/>
            </p:nvSpPr>
            <p:spPr>
              <a:xfrm>
                <a:off x="3741351" y="4340684"/>
                <a:ext cx="6829361" cy="1754326"/>
              </a:xfrm>
              <a:prstGeom prst="rect">
                <a:avLst/>
              </a:prstGeom>
              <a:blipFill>
                <a:blip r:embed="rId4"/>
                <a:stretch>
                  <a:fillRect b="-2083"/>
                </a:stretch>
              </a:blipFill>
            </p:spPr>
            <p:txBody>
              <a:bodyPr/>
              <a:lstStyle/>
              <a:p>
                <a:r>
                  <a:rPr lang="es-CL">
                    <a:noFill/>
                  </a:rPr>
                  <a:t> </a:t>
                </a:r>
              </a:p>
            </p:txBody>
          </p:sp>
        </mc:Fallback>
      </mc:AlternateContent>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p:spTree>
    <p:extLst>
      <p:ext uri="{BB962C8B-B14F-4D97-AF65-F5344CB8AC3E}">
        <p14:creationId xmlns:p14="http://schemas.microsoft.com/office/powerpoint/2010/main" val="4441332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26</a:t>
            </a:fld>
            <a:endParaRPr/>
          </a:p>
        </p:txBody>
      </p:sp>
      <mc:AlternateContent xmlns:mc="http://schemas.openxmlformats.org/markup-compatibility/2006" xmlns:a14="http://schemas.microsoft.com/office/drawing/2010/main">
        <mc:Choice Requires="a14">
          <p:graphicFrame>
            <p:nvGraphicFramePr>
              <p:cNvPr id="3" name="Group 356">
                <a:extLst>
                  <a:ext uri="{FF2B5EF4-FFF2-40B4-BE49-F238E27FC236}">
                    <a16:creationId xmlns:a16="http://schemas.microsoft.com/office/drawing/2014/main" id="{0C1A148A-DB90-4821-8E78-1C5614A0D036}"/>
                  </a:ext>
                </a:extLst>
              </p:cNvPr>
              <p:cNvGraphicFramePr>
                <a:graphicFrameLocks noGrp="1"/>
              </p:cNvGraphicFramePr>
              <p:nvPr>
                <p:extLst>
                  <p:ext uri="{D42A27DB-BD31-4B8C-83A1-F6EECF244321}">
                    <p14:modId xmlns:p14="http://schemas.microsoft.com/office/powerpoint/2010/main" val="2279440987"/>
                  </p:ext>
                </p:extLst>
              </p:nvPr>
            </p:nvGraphicFramePr>
            <p:xfrm>
              <a:off x="1732745" y="1599737"/>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 (1−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3" name="Group 356">
                <a:extLst>
                  <a:ext uri="{FF2B5EF4-FFF2-40B4-BE49-F238E27FC236}">
                    <a16:creationId xmlns:a16="http://schemas.microsoft.com/office/drawing/2014/main" id="{0C1A148A-DB90-4821-8E78-1C5614A0D036}"/>
                  </a:ext>
                </a:extLst>
              </p:cNvPr>
              <p:cNvGraphicFramePr>
                <a:graphicFrameLocks noGrp="1"/>
              </p:cNvGraphicFramePr>
              <p:nvPr>
                <p:extLst>
                  <p:ext uri="{D42A27DB-BD31-4B8C-83A1-F6EECF244321}">
                    <p14:modId xmlns:p14="http://schemas.microsoft.com/office/powerpoint/2010/main" val="2279440987"/>
                  </p:ext>
                </p:extLst>
              </p:nvPr>
            </p:nvGraphicFramePr>
            <p:xfrm>
              <a:off x="1732745" y="1599737"/>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8400" r="-315771" b="-1960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00000" t="-158400" r="-215771" b="-1960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8400" r="-77581" b="-1960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375" t="-158400" r="-2734" b="-1960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4754" r="-315771" b="-100820"/>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00000" t="-264754" r="-215771" b="-100820"/>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6903" t="-264754" r="-77581" b="-10082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7769" r="-315771" b="-1653"/>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00000" t="-367769" r="-215771" b="-1653"/>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7769" r="-77581" b="-1653"/>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375" t="-367769" r="-2734" b="-1653"/>
                          </a:stretch>
                        </a:blipFill>
                      </a:tcPr>
                    </a:tc>
                    <a:extLst>
                      <a:ext uri="{0D108BD9-81ED-4DB2-BD59-A6C34878D82A}">
                        <a16:rowId xmlns:a16="http://schemas.microsoft.com/office/drawing/2014/main" val="10002"/>
                      </a:ext>
                    </a:extLst>
                  </a:tr>
                </a:tbl>
              </a:graphicData>
            </a:graphic>
          </p:graphicFrame>
        </mc:Fallback>
      </mc:AlternateContent>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302BE5D6-CD2D-4E63-A289-B66AFD397281}"/>
                  </a:ext>
                </a:extLst>
              </p:cNvPr>
              <p:cNvSpPr txBox="1"/>
              <p:nvPr/>
            </p:nvSpPr>
            <p:spPr>
              <a:xfrm>
                <a:off x="-434109" y="5384912"/>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7" name="CuadroTexto 6">
                <a:extLst>
                  <a:ext uri="{FF2B5EF4-FFF2-40B4-BE49-F238E27FC236}">
                    <a16:creationId xmlns:a16="http://schemas.microsoft.com/office/drawing/2014/main" id="{302BE5D6-CD2D-4E63-A289-B66AFD397281}"/>
                  </a:ext>
                </a:extLst>
              </p:cNvPr>
              <p:cNvSpPr txBox="1">
                <a:spLocks noRot="1" noChangeAspect="1" noMove="1" noResize="1" noEditPoints="1" noAdjustHandles="1" noChangeArrowheads="1" noChangeShapeType="1" noTextEdit="1"/>
              </p:cNvSpPr>
              <p:nvPr/>
            </p:nvSpPr>
            <p:spPr>
              <a:xfrm>
                <a:off x="-434109" y="5384912"/>
                <a:ext cx="7610763"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EF6C65D-14F4-4357-9BAC-EA0C22FB0524}"/>
                  </a:ext>
                </a:extLst>
              </p:cNvPr>
              <p:cNvSpPr txBox="1"/>
              <p:nvPr/>
            </p:nvSpPr>
            <p:spPr>
              <a:xfrm>
                <a:off x="2290618" y="5800515"/>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8" name="CuadroTexto 7">
                <a:extLst>
                  <a:ext uri="{FF2B5EF4-FFF2-40B4-BE49-F238E27FC236}">
                    <a16:creationId xmlns:a16="http://schemas.microsoft.com/office/drawing/2014/main" id="{0EF6C65D-14F4-4357-9BAC-EA0C22FB0524}"/>
                  </a:ext>
                </a:extLst>
              </p:cNvPr>
              <p:cNvSpPr txBox="1">
                <a:spLocks noRot="1" noChangeAspect="1" noMove="1" noResize="1" noEditPoints="1" noAdjustHandles="1" noChangeArrowheads="1" noChangeShapeType="1" noTextEdit="1"/>
              </p:cNvSpPr>
              <p:nvPr/>
            </p:nvSpPr>
            <p:spPr>
              <a:xfrm>
                <a:off x="2290618" y="5800515"/>
                <a:ext cx="7610763"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4424BA80-4E96-4003-973C-F0523C0EEA3A}"/>
                  </a:ext>
                </a:extLst>
              </p:cNvPr>
              <p:cNvSpPr txBox="1"/>
              <p:nvPr/>
            </p:nvSpPr>
            <p:spPr>
              <a:xfrm>
                <a:off x="5107708" y="6199862"/>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9" name="CuadroTexto 8">
                <a:extLst>
                  <a:ext uri="{FF2B5EF4-FFF2-40B4-BE49-F238E27FC236}">
                    <a16:creationId xmlns:a16="http://schemas.microsoft.com/office/drawing/2014/main" id="{4424BA80-4E96-4003-973C-F0523C0EEA3A}"/>
                  </a:ext>
                </a:extLst>
              </p:cNvPr>
              <p:cNvSpPr txBox="1">
                <a:spLocks noRot="1" noChangeAspect="1" noMove="1" noResize="1" noEditPoints="1" noAdjustHandles="1" noChangeArrowheads="1" noChangeShapeType="1" noTextEdit="1"/>
              </p:cNvSpPr>
              <p:nvPr/>
            </p:nvSpPr>
            <p:spPr>
              <a:xfrm>
                <a:off x="5107708" y="6199862"/>
                <a:ext cx="7610763" cy="369332"/>
              </a:xfrm>
              <a:prstGeom prst="rect">
                <a:avLst/>
              </a:prstGeom>
              <a:blipFill>
                <a:blip r:embed="rId6"/>
                <a:stretch>
                  <a:fillRect b="-13115"/>
                </a:stretch>
              </a:blipFill>
            </p:spPr>
            <p:txBody>
              <a:bodyPr/>
              <a:lstStyle/>
              <a:p>
                <a:r>
                  <a:rPr lang="es-CL">
                    <a:noFill/>
                  </a:rPr>
                  <a:t> </a:t>
                </a:r>
              </a:p>
            </p:txBody>
          </p:sp>
        </mc:Fallback>
      </mc:AlternateContent>
      <p:sp>
        <p:nvSpPr>
          <p:cNvPr id="10" name="Rectángulo 9">
            <a:extLst>
              <a:ext uri="{FF2B5EF4-FFF2-40B4-BE49-F238E27FC236}">
                <a16:creationId xmlns:a16="http://schemas.microsoft.com/office/drawing/2014/main" id="{45625DFD-89A7-490E-9FE0-DE5F04503E6D}"/>
              </a:ext>
            </a:extLst>
          </p:cNvPr>
          <p:cNvSpPr/>
          <p:nvPr/>
        </p:nvSpPr>
        <p:spPr>
          <a:xfrm>
            <a:off x="1653363" y="5319741"/>
            <a:ext cx="9046090" cy="12882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799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27</a:t>
            </a:fld>
            <a:endParaRPr/>
          </a:p>
        </p:txBody>
      </p:sp>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3219857183"/>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 (1−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3219857183"/>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9200" r="-3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00000" t="-159200" r="-2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9200" r="-7758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375" t="-159200" r="-2734" b="-1952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7769" r="-3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00000" t="-267769" r="-2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6903" t="-267769" r="-77581" b="-101653"/>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4754" r="-3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00000" t="-364754" r="-2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4754" r="-7758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375" t="-364754" r="-2734" b="-82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CBF07B9-871B-41BE-B349-126555BFA216}"/>
                  </a:ext>
                </a:extLst>
              </p:cNvPr>
              <p:cNvSpPr txBox="1"/>
              <p:nvPr/>
            </p:nvSpPr>
            <p:spPr>
              <a:xfrm>
                <a:off x="471102" y="4370478"/>
                <a:ext cx="877455" cy="369332"/>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𝑭</m:t>
                      </m:r>
                      <m:r>
                        <a:rPr lang="es-CL" b="1" i="1" smtClean="0">
                          <a:latin typeface="Cambria Math" panose="02040503050406030204" pitchFamily="18" charset="0"/>
                        </a:rPr>
                        <m:t>=</m:t>
                      </m:r>
                      <m:r>
                        <a:rPr lang="es-CL" b="1" i="1" smtClean="0">
                          <a:latin typeface="Cambria Math" panose="02040503050406030204" pitchFamily="18" charset="0"/>
                        </a:rPr>
                        <m:t>𝟎</m:t>
                      </m:r>
                    </m:oMath>
                  </m:oMathPara>
                </a14:m>
                <a:endParaRPr lang="en-US" b="1" dirty="0"/>
              </a:p>
            </p:txBody>
          </p:sp>
        </mc:Choice>
        <mc:Fallback xmlns="">
          <p:sp>
            <p:nvSpPr>
              <p:cNvPr id="12" name="CuadroTexto 11">
                <a:extLst>
                  <a:ext uri="{FF2B5EF4-FFF2-40B4-BE49-F238E27FC236}">
                    <a16:creationId xmlns:a16="http://schemas.microsoft.com/office/drawing/2014/main" id="{5CBF07B9-871B-41BE-B349-126555BFA216}"/>
                  </a:ext>
                </a:extLst>
              </p:cNvPr>
              <p:cNvSpPr txBox="1">
                <a:spLocks noRot="1" noChangeAspect="1" noMove="1" noResize="1" noEditPoints="1" noAdjustHandles="1" noChangeArrowheads="1" noChangeShapeType="1" noTextEdit="1"/>
              </p:cNvSpPr>
              <p:nvPr/>
            </p:nvSpPr>
            <p:spPr>
              <a:xfrm>
                <a:off x="471102" y="4370478"/>
                <a:ext cx="877455" cy="369332"/>
              </a:xfrm>
              <a:prstGeom prst="rect">
                <a:avLst/>
              </a:prstGeom>
              <a:blipFill>
                <a:blip r:embed="rId4"/>
                <a:stretch>
                  <a:fillRect/>
                </a:stretch>
              </a:blipFill>
              <a:ln w="19050">
                <a:solidFill>
                  <a:srgbClr val="FF0000"/>
                </a:solidFill>
              </a:ln>
            </p:spPr>
            <p:txBody>
              <a:bodyPr/>
              <a:lstStyle/>
              <a:p>
                <a:r>
                  <a:rPr lang="es-CL">
                    <a:noFill/>
                  </a:rPr>
                  <a:t> </a:t>
                </a:r>
              </a:p>
            </p:txBody>
          </p:sp>
        </mc:Fallback>
      </mc:AlternateContent>
    </p:spTree>
    <p:extLst>
      <p:ext uri="{BB962C8B-B14F-4D97-AF65-F5344CB8AC3E}">
        <p14:creationId xmlns:p14="http://schemas.microsoft.com/office/powerpoint/2010/main" val="151202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28</a:t>
            </a:fld>
            <a:endParaRPr/>
          </a:p>
        </p:txBody>
      </p:sp>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1667877894"/>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m:t>
                                </m:r>
                                <m:r>
                                  <a:rPr kumimoji="0" lang="es-CL" sz="2400" b="0" i="1" u="none" strike="noStrike" cap="none" normalizeH="0" baseline="0" smtClean="0">
                                    <a:ln>
                                      <a:noFill/>
                                    </a:ln>
                                    <a:solidFill>
                                      <a:schemeClr val="tx1"/>
                                    </a:solidFill>
                                    <a:effectLst/>
                                    <a:latin typeface="Cambria Math" panose="02040503050406030204" pitchFamily="18" charset="0"/>
                                  </a:rPr>
                                  <m:t>(0)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 (1−0)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𝑞</m:t>
                                </m:r>
                                <m:r>
                                  <a:rPr kumimoji="0" lang="es-CL" sz="2400" b="0" i="1" u="none" strike="noStrike" cap="none" normalizeH="0" baseline="0" smtClean="0">
                                    <a:ln>
                                      <a:noFill/>
                                    </a:ln>
                                    <a:solidFill>
                                      <a:schemeClr val="tx1"/>
                                    </a:solidFill>
                                    <a:effectLst/>
                                    <a:latin typeface="Cambria Math" panose="02040503050406030204" pitchFamily="18" charset="0"/>
                                  </a:rPr>
                                  <m:t>(0)</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1667877894"/>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9200" r="-3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00000" t="-159200" r="-2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9200" r="-7758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375" t="-159200" r="-2734" b="-1952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7769" r="-3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00000" t="-267769" r="-2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6903" t="-267769" r="-77581" b="-101653"/>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4754" r="-3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00000" t="-364754" r="-2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4754" r="-7758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375" t="-364754" r="-2734" b="-82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CBF07B9-871B-41BE-B349-126555BFA216}"/>
                  </a:ext>
                </a:extLst>
              </p:cNvPr>
              <p:cNvSpPr txBox="1"/>
              <p:nvPr/>
            </p:nvSpPr>
            <p:spPr>
              <a:xfrm>
                <a:off x="471102" y="4370478"/>
                <a:ext cx="877455" cy="369332"/>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𝑭</m:t>
                      </m:r>
                      <m:r>
                        <a:rPr lang="es-CL" b="1" i="1" smtClean="0">
                          <a:latin typeface="Cambria Math" panose="02040503050406030204" pitchFamily="18" charset="0"/>
                        </a:rPr>
                        <m:t>=</m:t>
                      </m:r>
                      <m:r>
                        <a:rPr lang="es-CL" b="1" i="1" smtClean="0">
                          <a:latin typeface="Cambria Math" panose="02040503050406030204" pitchFamily="18" charset="0"/>
                        </a:rPr>
                        <m:t>𝟎</m:t>
                      </m:r>
                    </m:oMath>
                  </m:oMathPara>
                </a14:m>
                <a:endParaRPr lang="en-US" b="1" dirty="0"/>
              </a:p>
            </p:txBody>
          </p:sp>
        </mc:Choice>
        <mc:Fallback xmlns="">
          <p:sp>
            <p:nvSpPr>
              <p:cNvPr id="12" name="CuadroTexto 11">
                <a:extLst>
                  <a:ext uri="{FF2B5EF4-FFF2-40B4-BE49-F238E27FC236}">
                    <a16:creationId xmlns:a16="http://schemas.microsoft.com/office/drawing/2014/main" id="{5CBF07B9-871B-41BE-B349-126555BFA216}"/>
                  </a:ext>
                </a:extLst>
              </p:cNvPr>
              <p:cNvSpPr txBox="1">
                <a:spLocks noRot="1" noChangeAspect="1" noMove="1" noResize="1" noEditPoints="1" noAdjustHandles="1" noChangeArrowheads="1" noChangeShapeType="1" noTextEdit="1"/>
              </p:cNvSpPr>
              <p:nvPr/>
            </p:nvSpPr>
            <p:spPr>
              <a:xfrm>
                <a:off x="471102" y="4370478"/>
                <a:ext cx="877455" cy="369332"/>
              </a:xfrm>
              <a:prstGeom prst="rect">
                <a:avLst/>
              </a:prstGeom>
              <a:blipFill>
                <a:blip r:embed="rId4"/>
                <a:stretch>
                  <a:fillRect/>
                </a:stretch>
              </a:blipFill>
              <a:ln w="19050">
                <a:solidFill>
                  <a:srgbClr val="FF0000"/>
                </a:solidFill>
              </a:ln>
            </p:spPr>
            <p:txBody>
              <a:bodyPr/>
              <a:lstStyle/>
              <a:p>
                <a:r>
                  <a:rPr lang="es-CL">
                    <a:noFill/>
                  </a:rPr>
                  <a:t> </a:t>
                </a:r>
              </a:p>
            </p:txBody>
          </p:sp>
        </mc:Fallback>
      </mc:AlternateContent>
    </p:spTree>
    <p:extLst>
      <p:ext uri="{BB962C8B-B14F-4D97-AF65-F5344CB8AC3E}">
        <p14:creationId xmlns:p14="http://schemas.microsoft.com/office/powerpoint/2010/main" val="1522070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29</a:t>
            </a:fld>
            <a:endParaRPr/>
          </a:p>
        </p:txBody>
      </p:sp>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1022478258"/>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1022478258"/>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9200" r="-315771" b="-195200"/>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9200" r="-77581" b="-195200"/>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7769" r="-315771" b="-101653"/>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6903" t="-267769" r="-77581" b="-101653"/>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4754" r="-315771" b="-820"/>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4754" r="-77581" b="-820"/>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CBF07B9-871B-41BE-B349-126555BFA216}"/>
                  </a:ext>
                </a:extLst>
              </p:cNvPr>
              <p:cNvSpPr txBox="1"/>
              <p:nvPr/>
            </p:nvSpPr>
            <p:spPr>
              <a:xfrm>
                <a:off x="471102" y="4370478"/>
                <a:ext cx="877455" cy="369332"/>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𝑭</m:t>
                      </m:r>
                      <m:r>
                        <a:rPr lang="es-CL" b="1" i="1" smtClean="0">
                          <a:latin typeface="Cambria Math" panose="02040503050406030204" pitchFamily="18" charset="0"/>
                        </a:rPr>
                        <m:t>=</m:t>
                      </m:r>
                      <m:r>
                        <a:rPr lang="es-CL" b="1" i="1" smtClean="0">
                          <a:latin typeface="Cambria Math" panose="02040503050406030204" pitchFamily="18" charset="0"/>
                        </a:rPr>
                        <m:t>𝟎</m:t>
                      </m:r>
                    </m:oMath>
                  </m:oMathPara>
                </a14:m>
                <a:endParaRPr lang="en-US" b="1" dirty="0"/>
              </a:p>
            </p:txBody>
          </p:sp>
        </mc:Choice>
        <mc:Fallback xmlns="">
          <p:sp>
            <p:nvSpPr>
              <p:cNvPr id="12" name="CuadroTexto 11">
                <a:extLst>
                  <a:ext uri="{FF2B5EF4-FFF2-40B4-BE49-F238E27FC236}">
                    <a16:creationId xmlns:a16="http://schemas.microsoft.com/office/drawing/2014/main" id="{5CBF07B9-871B-41BE-B349-126555BFA216}"/>
                  </a:ext>
                </a:extLst>
              </p:cNvPr>
              <p:cNvSpPr txBox="1">
                <a:spLocks noRot="1" noChangeAspect="1" noMove="1" noResize="1" noEditPoints="1" noAdjustHandles="1" noChangeArrowheads="1" noChangeShapeType="1" noTextEdit="1"/>
              </p:cNvSpPr>
              <p:nvPr/>
            </p:nvSpPr>
            <p:spPr>
              <a:xfrm>
                <a:off x="471102" y="4370478"/>
                <a:ext cx="877455" cy="369332"/>
              </a:xfrm>
              <a:prstGeom prst="rect">
                <a:avLst/>
              </a:prstGeom>
              <a:blipFill>
                <a:blip r:embed="rId4"/>
                <a:stretch>
                  <a:fillRect/>
                </a:stretch>
              </a:blipFill>
              <a:ln w="19050">
                <a:solidFill>
                  <a:srgbClr val="FF0000"/>
                </a:solidFill>
              </a:ln>
            </p:spPr>
            <p:txBody>
              <a:bodyPr/>
              <a:lstStyle/>
              <a:p>
                <a:r>
                  <a:rPr lang="es-CL">
                    <a:noFill/>
                  </a:rPr>
                  <a:t> </a:t>
                </a:r>
              </a:p>
            </p:txBody>
          </p:sp>
        </mc:Fallback>
      </mc:AlternateContent>
    </p:spTree>
    <p:extLst>
      <p:ext uri="{BB962C8B-B14F-4D97-AF65-F5344CB8AC3E}">
        <p14:creationId xmlns:p14="http://schemas.microsoft.com/office/powerpoint/2010/main" val="3626161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a:t>
            </a:fld>
            <a:endParaRPr/>
          </a:p>
        </p:txBody>
      </p:sp>
      <p:sp>
        <p:nvSpPr>
          <p:cNvPr id="9" name="Título 1">
            <a:extLst>
              <a:ext uri="{FF2B5EF4-FFF2-40B4-BE49-F238E27FC236}">
                <a16:creationId xmlns:a16="http://schemas.microsoft.com/office/drawing/2014/main" id="{24CA9176-E818-433D-B1B6-48A77C791787}"/>
              </a:ext>
            </a:extLst>
          </p:cNvPr>
          <p:cNvSpPr>
            <a:spLocks noGrp="1"/>
          </p:cNvSpPr>
          <p:nvPr>
            <p:ph type="title"/>
          </p:nvPr>
        </p:nvSpPr>
        <p:spPr>
          <a:xfrm>
            <a:off x="1177113" y="403251"/>
            <a:ext cx="9367203" cy="1188720"/>
          </a:xfrm>
        </p:spPr>
        <p:txBody>
          <a:bodyPr>
            <a:normAutofit/>
          </a:bodyPr>
          <a:lstStyle/>
          <a:p>
            <a:r>
              <a:rPr lang="es-CL" i="1" dirty="0"/>
              <a:t>Cambios en las frecuencias génicas y genotípicas</a:t>
            </a:r>
            <a:endParaRPr lang="en-US" i="1" dirty="0"/>
          </a:p>
        </p:txBody>
      </p:sp>
      <p:sp>
        <p:nvSpPr>
          <p:cNvPr id="10" name="Marcador de contenido 2">
            <a:extLst>
              <a:ext uri="{FF2B5EF4-FFF2-40B4-BE49-F238E27FC236}">
                <a16:creationId xmlns:a16="http://schemas.microsoft.com/office/drawing/2014/main" id="{EA3AA67D-E5B0-459A-812E-2667042136AB}"/>
              </a:ext>
            </a:extLst>
          </p:cNvPr>
          <p:cNvSpPr txBox="1">
            <a:spLocks/>
          </p:cNvSpPr>
          <p:nvPr/>
        </p:nvSpPr>
        <p:spPr>
          <a:xfrm>
            <a:off x="1177112" y="229148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dirty="0">
                <a:solidFill>
                  <a:schemeClr val="bg2">
                    <a:lumMod val="40000"/>
                    <a:lumOff val="60000"/>
                  </a:schemeClr>
                </a:solidFill>
                <a:latin typeface="Abadi" panose="020B0604020104020204" pitchFamily="34" charset="0"/>
              </a:rPr>
              <a:t>Procesos sistemáticos</a:t>
            </a:r>
          </a:p>
          <a:p>
            <a:pPr>
              <a:buClr>
                <a:schemeClr val="accent1">
                  <a:lumMod val="20000"/>
                  <a:lumOff val="80000"/>
                </a:schemeClr>
              </a:buClr>
            </a:pPr>
            <a:r>
              <a:rPr lang="es-CL" kern="0" dirty="0">
                <a:solidFill>
                  <a:schemeClr val="bg2">
                    <a:lumMod val="40000"/>
                    <a:lumOff val="60000"/>
                  </a:schemeClr>
                </a:solidFill>
              </a:rPr>
              <a:t>Migración</a:t>
            </a:r>
          </a:p>
          <a:p>
            <a:pPr>
              <a:buClr>
                <a:schemeClr val="accent1">
                  <a:lumMod val="20000"/>
                  <a:lumOff val="80000"/>
                </a:schemeClr>
              </a:buClr>
            </a:pPr>
            <a:r>
              <a:rPr lang="es-CL" kern="0" dirty="0">
                <a:solidFill>
                  <a:schemeClr val="bg2">
                    <a:lumMod val="40000"/>
                    <a:lumOff val="60000"/>
                  </a:schemeClr>
                </a:solidFill>
              </a:rPr>
              <a:t>Mutación</a:t>
            </a:r>
          </a:p>
          <a:p>
            <a:pPr>
              <a:buClr>
                <a:schemeClr val="accent1">
                  <a:lumMod val="20000"/>
                  <a:lumOff val="80000"/>
                </a:schemeClr>
              </a:buClr>
            </a:pPr>
            <a:r>
              <a:rPr lang="es-CL" kern="0" dirty="0">
                <a:solidFill>
                  <a:schemeClr val="bg2">
                    <a:lumMod val="40000"/>
                    <a:lumOff val="60000"/>
                  </a:schemeClr>
                </a:solidFill>
              </a:rPr>
              <a:t>Selección</a:t>
            </a:r>
          </a:p>
          <a:p>
            <a:pPr marL="0" indent="0">
              <a:buFont typeface="Montserrat Light"/>
              <a:buNone/>
            </a:pPr>
            <a:endParaRPr lang="es-CL" kern="0" dirty="0">
              <a:latin typeface="Abadi" panose="020B0604020104020204" pitchFamily="34" charset="0"/>
            </a:endParaRPr>
          </a:p>
          <a:p>
            <a:pPr marL="0" indent="0">
              <a:buNone/>
            </a:pPr>
            <a:r>
              <a:rPr lang="es-CL" sz="2400" b="1" dirty="0">
                <a:solidFill>
                  <a:schemeClr val="tx1"/>
                </a:solidFill>
                <a:latin typeface="Abadi" panose="020B0604020104020204" pitchFamily="34" charset="0"/>
              </a:rPr>
              <a:t>Proceso dispersivo</a:t>
            </a:r>
          </a:p>
          <a:p>
            <a:r>
              <a:rPr lang="es-CL" sz="2400" dirty="0">
                <a:solidFill>
                  <a:schemeClr val="tx1"/>
                </a:solidFill>
              </a:rPr>
              <a:t>Deriva génica</a:t>
            </a:r>
          </a:p>
        </p:txBody>
      </p:sp>
      <p:pic>
        <p:nvPicPr>
          <p:cNvPr id="11" name="Picture 4" descr="Print Biol 241 - Population genetics flashcards | Easy Notecards">
            <a:extLst>
              <a:ext uri="{FF2B5EF4-FFF2-40B4-BE49-F238E27FC236}">
                <a16:creationId xmlns:a16="http://schemas.microsoft.com/office/drawing/2014/main" id="{284EE09E-702E-489D-8B9F-8EEEBAD46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549" y="2291486"/>
            <a:ext cx="6390475" cy="350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742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30</a:t>
            </a:fld>
            <a:endParaRPr/>
          </a:p>
        </p:txBody>
      </p:sp>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 (1−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m:t>
                                </m:r>
                                <m:r>
                                  <a:rPr kumimoji="0" lang="es-CL" sz="2400" b="0" i="1" u="none" strike="noStrike" cap="none" normalizeH="0" baseline="0" smtClean="0">
                                    <a:ln>
                                      <a:noFill/>
                                    </a:ln>
                                    <a:solidFill>
                                      <a:schemeClr val="tx1"/>
                                    </a:solidFill>
                                    <a:effectLst/>
                                    <a:latin typeface="Cambria Math" panose="02040503050406030204" pitchFamily="18" charset="0"/>
                                  </a:rPr>
                                  <m:t>𝐹</m:t>
                                </m:r>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𝑞𝐹</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9200" r="-3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00000" t="-159200" r="-2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9200" r="-7758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375" t="-159200" r="-2734" b="-1952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7769" r="-3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00000" t="-267769" r="-2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6903" t="-267769" r="-77581" b="-101653"/>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4754" r="-3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00000" t="-364754" r="-2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4754" r="-7758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375" t="-364754" r="-2734" b="-82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CBF07B9-871B-41BE-B349-126555BFA216}"/>
                  </a:ext>
                </a:extLst>
              </p:cNvPr>
              <p:cNvSpPr txBox="1"/>
              <p:nvPr/>
            </p:nvSpPr>
            <p:spPr>
              <a:xfrm>
                <a:off x="471102" y="4370478"/>
                <a:ext cx="877455" cy="369332"/>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𝑭</m:t>
                      </m:r>
                      <m:r>
                        <a:rPr lang="es-CL" b="1" i="1" smtClean="0">
                          <a:latin typeface="Cambria Math" panose="02040503050406030204" pitchFamily="18" charset="0"/>
                        </a:rPr>
                        <m:t>=</m:t>
                      </m:r>
                      <m:r>
                        <a:rPr lang="es-CL" b="1" i="1" smtClean="0">
                          <a:latin typeface="Cambria Math" panose="02040503050406030204" pitchFamily="18" charset="0"/>
                        </a:rPr>
                        <m:t>𝟏</m:t>
                      </m:r>
                    </m:oMath>
                  </m:oMathPara>
                </a14:m>
                <a:endParaRPr lang="en-US" b="1" dirty="0"/>
              </a:p>
            </p:txBody>
          </p:sp>
        </mc:Choice>
        <mc:Fallback xmlns="">
          <p:sp>
            <p:nvSpPr>
              <p:cNvPr id="12" name="CuadroTexto 11">
                <a:extLst>
                  <a:ext uri="{FF2B5EF4-FFF2-40B4-BE49-F238E27FC236}">
                    <a16:creationId xmlns:a16="http://schemas.microsoft.com/office/drawing/2014/main" id="{5CBF07B9-871B-41BE-B349-126555BFA216}"/>
                  </a:ext>
                </a:extLst>
              </p:cNvPr>
              <p:cNvSpPr txBox="1">
                <a:spLocks noRot="1" noChangeAspect="1" noMove="1" noResize="1" noEditPoints="1" noAdjustHandles="1" noChangeArrowheads="1" noChangeShapeType="1" noTextEdit="1"/>
              </p:cNvSpPr>
              <p:nvPr/>
            </p:nvSpPr>
            <p:spPr>
              <a:xfrm>
                <a:off x="471102" y="4370478"/>
                <a:ext cx="877455" cy="369332"/>
              </a:xfrm>
              <a:prstGeom prst="rect">
                <a:avLst/>
              </a:prstGeom>
              <a:blipFill>
                <a:blip r:embed="rId4"/>
                <a:stretch>
                  <a:fillRect/>
                </a:stretch>
              </a:blipFill>
              <a:ln w="19050">
                <a:solidFill>
                  <a:srgbClr val="FF0000"/>
                </a:solidFill>
              </a:ln>
            </p:spPr>
            <p:txBody>
              <a:bodyPr/>
              <a:lstStyle/>
              <a:p>
                <a:r>
                  <a:rPr lang="es-CL">
                    <a:noFill/>
                  </a:rPr>
                  <a:t> </a:t>
                </a:r>
              </a:p>
            </p:txBody>
          </p:sp>
        </mc:Fallback>
      </mc:AlternateContent>
    </p:spTree>
    <p:extLst>
      <p:ext uri="{BB962C8B-B14F-4D97-AF65-F5344CB8AC3E}">
        <p14:creationId xmlns:p14="http://schemas.microsoft.com/office/powerpoint/2010/main" val="128303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31</a:t>
            </a:fld>
            <a:endParaRPr/>
          </a:p>
        </p:txBody>
      </p:sp>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1129456800"/>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m:t>
                                </m:r>
                                <m:r>
                                  <a:rPr kumimoji="0" lang="es-CL" sz="2400" b="0" i="1" u="none" strike="noStrike" cap="none" normalizeH="0" baseline="0" smtClean="0">
                                    <a:ln>
                                      <a:noFill/>
                                    </a:ln>
                                    <a:solidFill>
                                      <a:schemeClr val="tx1"/>
                                    </a:solidFill>
                                    <a:effectLst/>
                                    <a:latin typeface="Cambria Math" panose="02040503050406030204" pitchFamily="18" charset="0"/>
                                  </a:rPr>
                                  <m:t>(1)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 (1−1)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m:t>
                                </m:r>
                                <m:r>
                                  <a:rPr kumimoji="0" lang="es-CL" sz="2400" b="0" i="1" u="none" strike="noStrike" cap="none" normalizeH="0" baseline="0" smtClean="0">
                                    <a:ln>
                                      <a:noFill/>
                                    </a:ln>
                                    <a:solidFill>
                                      <a:schemeClr val="tx1"/>
                                    </a:solidFill>
                                    <a:effectLst/>
                                    <a:latin typeface="Cambria Math" panose="02040503050406030204" pitchFamily="18" charset="0"/>
                                  </a:rPr>
                                  <m:t>(1)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sSup>
                                  <m:sSupPr>
                                    <m:ctrlPr>
                                      <a:rPr kumimoji="0" lang="es-CL"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r>
                                  <a:rPr kumimoji="0" lang="es-CL" sz="2400" b="0" i="1" u="none" strike="noStrike" cap="none" normalizeH="0" baseline="0" smtClean="0">
                                    <a:ln>
                                      <a:noFill/>
                                    </a:ln>
                                    <a:solidFill>
                                      <a:schemeClr val="tx1"/>
                                    </a:solidFill>
                                    <a:effectLst/>
                                    <a:latin typeface="Cambria Math" panose="02040503050406030204" pitchFamily="18" charset="0"/>
                                  </a:rPr>
                                  <m:t>(1−1)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𝑞</m:t>
                                </m:r>
                                <m:r>
                                  <a:rPr kumimoji="0" lang="es-CL" sz="2400" b="0" i="1" u="none" strike="noStrike" cap="none" normalizeH="0" baseline="0" smtClean="0">
                                    <a:ln>
                                      <a:noFill/>
                                    </a:ln>
                                    <a:solidFill>
                                      <a:schemeClr val="tx1"/>
                                    </a:solidFill>
                                    <a:effectLst/>
                                    <a:latin typeface="Cambria Math" panose="02040503050406030204" pitchFamily="18" charset="0"/>
                                  </a:rPr>
                                  <m:t>(1)</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1129456800"/>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9200" r="-3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00000" t="-159200" r="-2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9200" r="-7758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375" t="-159200" r="-2734" b="-1952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7769" r="-3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00000" t="-267769" r="-2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46903" t="-267769" r="-77581" b="-101653"/>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4754" r="-3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00000" t="-364754" r="-2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4754" r="-7758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375" t="-364754" r="-2734" b="-82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CBF07B9-871B-41BE-B349-126555BFA216}"/>
                  </a:ext>
                </a:extLst>
              </p:cNvPr>
              <p:cNvSpPr txBox="1"/>
              <p:nvPr/>
            </p:nvSpPr>
            <p:spPr>
              <a:xfrm>
                <a:off x="471102" y="4370478"/>
                <a:ext cx="877455" cy="369332"/>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𝑭</m:t>
                      </m:r>
                      <m:r>
                        <a:rPr lang="es-CL" b="1" i="1" smtClean="0">
                          <a:latin typeface="Cambria Math" panose="02040503050406030204" pitchFamily="18" charset="0"/>
                        </a:rPr>
                        <m:t>=</m:t>
                      </m:r>
                      <m:r>
                        <a:rPr lang="es-CL" b="1" i="1" smtClean="0">
                          <a:latin typeface="Cambria Math" panose="02040503050406030204" pitchFamily="18" charset="0"/>
                        </a:rPr>
                        <m:t>𝟏</m:t>
                      </m:r>
                    </m:oMath>
                  </m:oMathPara>
                </a14:m>
                <a:endParaRPr lang="en-US" b="1" dirty="0"/>
              </a:p>
            </p:txBody>
          </p:sp>
        </mc:Choice>
        <mc:Fallback xmlns="">
          <p:sp>
            <p:nvSpPr>
              <p:cNvPr id="12" name="CuadroTexto 11">
                <a:extLst>
                  <a:ext uri="{FF2B5EF4-FFF2-40B4-BE49-F238E27FC236}">
                    <a16:creationId xmlns:a16="http://schemas.microsoft.com/office/drawing/2014/main" id="{5CBF07B9-871B-41BE-B349-126555BFA216}"/>
                  </a:ext>
                </a:extLst>
              </p:cNvPr>
              <p:cNvSpPr txBox="1">
                <a:spLocks noRot="1" noChangeAspect="1" noMove="1" noResize="1" noEditPoints="1" noAdjustHandles="1" noChangeArrowheads="1" noChangeShapeType="1" noTextEdit="1"/>
              </p:cNvSpPr>
              <p:nvPr/>
            </p:nvSpPr>
            <p:spPr>
              <a:xfrm>
                <a:off x="471102" y="4370478"/>
                <a:ext cx="877455" cy="369332"/>
              </a:xfrm>
              <a:prstGeom prst="rect">
                <a:avLst/>
              </a:prstGeom>
              <a:blipFill>
                <a:blip r:embed="rId4"/>
                <a:stretch>
                  <a:fillRect/>
                </a:stretch>
              </a:blipFill>
              <a:ln w="19050">
                <a:solidFill>
                  <a:srgbClr val="FF0000"/>
                </a:solidFill>
              </a:ln>
            </p:spPr>
            <p:txBody>
              <a:bodyPr/>
              <a:lstStyle/>
              <a:p>
                <a:r>
                  <a:rPr lang="es-CL">
                    <a:noFill/>
                  </a:rPr>
                  <a:t> </a:t>
                </a:r>
              </a:p>
            </p:txBody>
          </p:sp>
        </mc:Fallback>
      </mc:AlternateContent>
    </p:spTree>
    <p:extLst>
      <p:ext uri="{BB962C8B-B14F-4D97-AF65-F5344CB8AC3E}">
        <p14:creationId xmlns:p14="http://schemas.microsoft.com/office/powerpoint/2010/main" val="286987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32</a:t>
            </a:fld>
            <a:endParaRPr/>
          </a:p>
        </p:txBody>
      </p:sp>
      <p:sp>
        <p:nvSpPr>
          <p:cNvPr id="6" name="Título 1">
            <a:extLst>
              <a:ext uri="{FF2B5EF4-FFF2-40B4-BE49-F238E27FC236}">
                <a16:creationId xmlns:a16="http://schemas.microsoft.com/office/drawing/2014/main" id="{F61927B1-89E2-4D4D-8CDD-192D7CEF5321}"/>
              </a:ext>
            </a:extLst>
          </p:cNvPr>
          <p:cNvSpPr>
            <a:spLocks noGrp="1"/>
          </p:cNvSpPr>
          <p:nvPr>
            <p:ph type="title"/>
          </p:nvPr>
        </p:nvSpPr>
        <p:spPr>
          <a:xfrm>
            <a:off x="1764823" y="-133790"/>
            <a:ext cx="9367203" cy="1188720"/>
          </a:xfrm>
        </p:spPr>
        <p:txBody>
          <a:bodyPr>
            <a:normAutofit/>
          </a:bodyPr>
          <a:lstStyle/>
          <a:p>
            <a:r>
              <a:rPr lang="es-CL" i="1" dirty="0"/>
              <a:t>Contribuciones genéticas</a:t>
            </a:r>
            <a:endParaRPr lang="en-US" i="1" dirty="0"/>
          </a:p>
        </p:txBody>
      </p:sp>
      <mc:AlternateContent xmlns:mc="http://schemas.openxmlformats.org/markup-compatibility/2006" xmlns:a14="http://schemas.microsoft.com/office/drawing/2010/main">
        <mc:Choice Requires="a14">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3904899287"/>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3796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𝑝</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𝑝</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−2</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ES" sz="2400" b="0" i="1" u="none" strike="noStrike" cap="none" normalizeH="0" baseline="0" smtClean="0">
                                        <a:ln>
                                          <a:noFill/>
                                        </a:ln>
                                        <a:solidFill>
                                          <a:schemeClr val="tx1"/>
                                        </a:solidFill>
                                        <a:effectLst/>
                                        <a:latin typeface="Cambria Math" panose="02040503050406030204" pitchFamily="18" charset="0"/>
                                      </a:rPr>
                                    </m:ctrlPr>
                                  </m:sSupPr>
                                  <m:e>
                                    <m:r>
                                      <a:rPr kumimoji="0" lang="es-CL" sz="2400" b="0" i="1" u="none" strike="noStrike" cap="none" normalizeH="0" baseline="0" smtClean="0">
                                        <a:ln>
                                          <a:noFill/>
                                        </a:ln>
                                        <a:solidFill>
                                          <a:schemeClr val="tx1"/>
                                        </a:solidFill>
                                        <a:effectLst/>
                                        <a:latin typeface="Cambria Math" panose="02040503050406030204" pitchFamily="18" charset="0"/>
                                      </a:rPr>
                                      <m:t>𝑞</m:t>
                                    </m:r>
                                  </m:e>
                                  <m:sup>
                                    <m:r>
                                      <a:rPr kumimoji="0" lang="es-CL" sz="24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400" b="1"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r>
                                  <a:rPr kumimoji="0" lang="es-CL" sz="2400" b="0" i="1" u="none" strike="noStrike" cap="none" normalizeH="0" baseline="0" smtClean="0">
                                    <a:ln>
                                      <a:noFill/>
                                    </a:ln>
                                    <a:solidFill>
                                      <a:schemeClr val="tx1"/>
                                    </a:solidFill>
                                    <a:effectLst/>
                                    <a:latin typeface="Cambria Math" panose="02040503050406030204" pitchFamily="18" charset="0"/>
                                  </a:rPr>
                                  <m:t>𝑝𝑞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400" b="0" i="1" u="none" strike="noStrike" cap="none" normalizeH="0" baseline="0" smtClean="0">
                                    <a:ln>
                                      <a:noFill/>
                                    </a:ln>
                                    <a:solidFill>
                                      <a:schemeClr val="tx1"/>
                                    </a:solidFill>
                                    <a:effectLst/>
                                    <a:latin typeface="Cambria Math" panose="02040503050406030204" pitchFamily="18" charset="0"/>
                                  </a:rPr>
                                  <m:t>𝑞</m:t>
                                </m:r>
                              </m:oMath>
                            </m:oMathPara>
                          </a14:m>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Group 356">
                <a:extLst>
                  <a:ext uri="{FF2B5EF4-FFF2-40B4-BE49-F238E27FC236}">
                    <a16:creationId xmlns:a16="http://schemas.microsoft.com/office/drawing/2014/main" id="{84A45C3C-4FF4-4970-B3C1-BB0DA4120230}"/>
                  </a:ext>
                </a:extLst>
              </p:cNvPr>
              <p:cNvGraphicFramePr>
                <a:graphicFrameLocks noGrp="1"/>
              </p:cNvGraphicFramePr>
              <p:nvPr>
                <p:extLst>
                  <p:ext uri="{D42A27DB-BD31-4B8C-83A1-F6EECF244321}">
                    <p14:modId xmlns:p14="http://schemas.microsoft.com/office/powerpoint/2010/main" val="3904899287"/>
                  </p:ext>
                </p:extLst>
              </p:nvPr>
            </p:nvGraphicFramePr>
            <p:xfrm>
              <a:off x="1732746" y="2223354"/>
              <a:ext cx="8726508" cy="3441452"/>
            </p:xfrm>
            <a:graphic>
              <a:graphicData uri="http://schemas.openxmlformats.org/drawingml/2006/table">
                <a:tbl>
                  <a:tblPr/>
                  <a:tblGrid>
                    <a:gridCol w="1700360">
                      <a:extLst>
                        <a:ext uri="{9D8B030D-6E8A-4147-A177-3AD203B41FA5}">
                          <a16:colId xmlns:a16="http://schemas.microsoft.com/office/drawing/2014/main" val="20000"/>
                        </a:ext>
                      </a:extLst>
                    </a:gridCol>
                    <a:gridCol w="1700358">
                      <a:extLst>
                        <a:ext uri="{9D8B030D-6E8A-4147-A177-3AD203B41FA5}">
                          <a16:colId xmlns:a16="http://schemas.microsoft.com/office/drawing/2014/main" val="2618492333"/>
                        </a:ext>
                      </a:extLst>
                    </a:gridCol>
                    <a:gridCol w="1700360">
                      <a:extLst>
                        <a:ext uri="{9D8B030D-6E8A-4147-A177-3AD203B41FA5}">
                          <a16:colId xmlns:a16="http://schemas.microsoft.com/office/drawing/2014/main" val="1649991395"/>
                        </a:ext>
                      </a:extLst>
                    </a:gridCol>
                    <a:gridCol w="2064484">
                      <a:extLst>
                        <a:ext uri="{9D8B030D-6E8A-4147-A177-3AD203B41FA5}">
                          <a16:colId xmlns:a16="http://schemas.microsoft.com/office/drawing/2014/main" val="1741282489"/>
                        </a:ext>
                      </a:extLst>
                    </a:gridCol>
                    <a:gridCol w="1560946">
                      <a:extLst>
                        <a:ext uri="{9D8B030D-6E8A-4147-A177-3AD203B41FA5}">
                          <a16:colId xmlns:a16="http://schemas.microsoft.com/office/drawing/2014/main" val="1634758600"/>
                        </a:ext>
                      </a:extLst>
                    </a:gridCol>
                  </a:tblGrid>
                  <a:tr h="379633">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originales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Cambio debido a la consanguinidad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822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75926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100000" t="-159200" r="-3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00000" t="-159200" r="-21577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246903" t="-159200" r="-77581" b="-195200"/>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3"/>
                          <a:stretch>
                            <a:fillRect l="-459375" t="-159200" r="-2734" b="-195200"/>
                          </a:stretch>
                        </a:blipFill>
                      </a:tcPr>
                    </a:tc>
                    <a:extLst>
                      <a:ext uri="{0D108BD9-81ED-4DB2-BD59-A6C34878D82A}">
                        <a16:rowId xmlns:a16="http://schemas.microsoft.com/office/drawing/2014/main" val="10000"/>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1</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100000" t="-267769" r="-315771" b="-101653"/>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3"/>
                          <a:stretch>
                            <a:fillRect l="-200000" t="-267769" r="-215771" b="-101653"/>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t>
                          </a: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979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r>
                            <a:rPr kumimoji="0" lang="es-ES" sz="2400" b="0" i="0" u="none" strike="noStrike" cap="none" normalizeH="0" baseline="0" dirty="0">
                              <a:ln>
                                <a:noFill/>
                              </a:ln>
                              <a:solidFill>
                                <a:schemeClr val="tx1"/>
                              </a:solidFill>
                              <a:effectLst/>
                              <a:latin typeface="+mn-lt"/>
                            </a:rPr>
                            <a:t>A</a:t>
                          </a:r>
                          <a:r>
                            <a:rPr kumimoji="0" lang="es-ES" sz="2400" b="0" i="0" u="none" strike="noStrike" cap="none" normalizeH="0" baseline="-25000" dirty="0">
                              <a:ln>
                                <a:noFill/>
                              </a:ln>
                              <a:solidFill>
                                <a:schemeClr val="tx1"/>
                              </a:solidFill>
                              <a:effectLst/>
                              <a:latin typeface="+mn-lt"/>
                            </a:rPr>
                            <a:t>2</a:t>
                          </a: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100000" t="-364754" r="-3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00000" t="-364754" r="-21577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246903" t="-364754" r="-77581" b="-820"/>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stretch>
                            <a:fillRect l="-459375" t="-364754" r="-2734" b="-82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CBF07B9-871B-41BE-B349-126555BFA216}"/>
                  </a:ext>
                </a:extLst>
              </p:cNvPr>
              <p:cNvSpPr txBox="1"/>
              <p:nvPr/>
            </p:nvSpPr>
            <p:spPr>
              <a:xfrm>
                <a:off x="471102" y="4370478"/>
                <a:ext cx="877455" cy="369332"/>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𝑭</m:t>
                      </m:r>
                      <m:r>
                        <a:rPr lang="es-CL" b="1" i="1" smtClean="0">
                          <a:latin typeface="Cambria Math" panose="02040503050406030204" pitchFamily="18" charset="0"/>
                        </a:rPr>
                        <m:t>=</m:t>
                      </m:r>
                      <m:r>
                        <a:rPr lang="es-CL" b="1" i="1" smtClean="0">
                          <a:latin typeface="Cambria Math" panose="02040503050406030204" pitchFamily="18" charset="0"/>
                        </a:rPr>
                        <m:t>𝟏</m:t>
                      </m:r>
                    </m:oMath>
                  </m:oMathPara>
                </a14:m>
                <a:endParaRPr lang="en-US" b="1" dirty="0"/>
              </a:p>
            </p:txBody>
          </p:sp>
        </mc:Choice>
        <mc:Fallback xmlns="">
          <p:sp>
            <p:nvSpPr>
              <p:cNvPr id="12" name="CuadroTexto 11">
                <a:extLst>
                  <a:ext uri="{FF2B5EF4-FFF2-40B4-BE49-F238E27FC236}">
                    <a16:creationId xmlns:a16="http://schemas.microsoft.com/office/drawing/2014/main" id="{5CBF07B9-871B-41BE-B349-126555BFA216}"/>
                  </a:ext>
                </a:extLst>
              </p:cNvPr>
              <p:cNvSpPr txBox="1">
                <a:spLocks noRot="1" noChangeAspect="1" noMove="1" noResize="1" noEditPoints="1" noAdjustHandles="1" noChangeArrowheads="1" noChangeShapeType="1" noTextEdit="1"/>
              </p:cNvSpPr>
              <p:nvPr/>
            </p:nvSpPr>
            <p:spPr>
              <a:xfrm>
                <a:off x="471102" y="4370478"/>
                <a:ext cx="877455" cy="369332"/>
              </a:xfrm>
              <a:prstGeom prst="rect">
                <a:avLst/>
              </a:prstGeom>
              <a:blipFill>
                <a:blip r:embed="rId4"/>
                <a:stretch>
                  <a:fillRect/>
                </a:stretch>
              </a:blipFill>
              <a:ln w="19050">
                <a:solidFill>
                  <a:srgbClr val="FF0000"/>
                </a:solidFill>
              </a:ln>
            </p:spPr>
            <p:txBody>
              <a:bodyPr/>
              <a:lstStyle/>
              <a:p>
                <a:r>
                  <a:rPr lang="es-CL">
                    <a:noFill/>
                  </a:rPr>
                  <a:t> </a:t>
                </a:r>
              </a:p>
            </p:txBody>
          </p:sp>
        </mc:Fallback>
      </mc:AlternateContent>
    </p:spTree>
    <p:extLst>
      <p:ext uri="{BB962C8B-B14F-4D97-AF65-F5344CB8AC3E}">
        <p14:creationId xmlns:p14="http://schemas.microsoft.com/office/powerpoint/2010/main" val="1323933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33</a:t>
            </a:fld>
            <a:endParaRPr/>
          </a:p>
        </p:txBody>
      </p:sp>
      <p:sp>
        <p:nvSpPr>
          <p:cNvPr id="9" name="Título 1">
            <a:extLst>
              <a:ext uri="{FF2B5EF4-FFF2-40B4-BE49-F238E27FC236}">
                <a16:creationId xmlns:a16="http://schemas.microsoft.com/office/drawing/2014/main" id="{603F3537-DE91-45C5-B919-2B6DFF9EBDC9}"/>
              </a:ext>
            </a:extLst>
          </p:cNvPr>
          <p:cNvSpPr>
            <a:spLocks noGrp="1"/>
          </p:cNvSpPr>
          <p:nvPr>
            <p:ph type="title"/>
          </p:nvPr>
        </p:nvSpPr>
        <p:spPr>
          <a:xfrm>
            <a:off x="1224738" y="394335"/>
            <a:ext cx="9367203" cy="1188720"/>
          </a:xfrm>
        </p:spPr>
        <p:txBody>
          <a:bodyPr>
            <a:normAutofit/>
          </a:bodyPr>
          <a:lstStyle/>
          <a:p>
            <a:r>
              <a:rPr lang="es-CL" i="1" dirty="0"/>
              <a:t>Contribuciones genéticas</a:t>
            </a:r>
            <a:endParaRPr lang="en-US" i="1" dirty="0"/>
          </a:p>
        </p:txBody>
      </p:sp>
      <p:sp>
        <p:nvSpPr>
          <p:cNvPr id="10" name="Marcador de contenido 2">
            <a:extLst>
              <a:ext uri="{FF2B5EF4-FFF2-40B4-BE49-F238E27FC236}">
                <a16:creationId xmlns:a16="http://schemas.microsoft.com/office/drawing/2014/main" id="{0DA0B404-DF5C-472A-970F-C6EB658D6E42}"/>
              </a:ext>
            </a:extLst>
          </p:cNvPr>
          <p:cNvSpPr txBox="1">
            <a:spLocks/>
          </p:cNvSpPr>
          <p:nvPr/>
        </p:nvSpPr>
        <p:spPr>
          <a:xfrm>
            <a:off x="693672" y="1882116"/>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1" name="Marcador de contenido 2">
                <a:extLst>
                  <a:ext uri="{FF2B5EF4-FFF2-40B4-BE49-F238E27FC236}">
                    <a16:creationId xmlns:a16="http://schemas.microsoft.com/office/drawing/2014/main" id="{90E7724C-FE7E-4C34-86D2-2DEABB95AB5B}"/>
                  </a:ext>
                </a:extLst>
              </p:cNvPr>
              <p:cNvSpPr txBox="1">
                <a:spLocks/>
              </p:cNvSpPr>
              <p:nvPr/>
            </p:nvSpPr>
            <p:spPr>
              <a:xfrm>
                <a:off x="2060601" y="1861557"/>
                <a:ext cx="9367204" cy="15087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L" sz="2000" dirty="0"/>
                  <a:t>Las frecuencias génicas dentro de un población para el gen A son </a:t>
                </a:r>
                <a14:m>
                  <m:oMath xmlns:m="http://schemas.openxmlformats.org/officeDocument/2006/math">
                    <m:r>
                      <a:rPr lang="es-CL" sz="2000" b="0" i="1" smtClean="0">
                        <a:latin typeface="Cambria Math" panose="02040503050406030204" pitchFamily="18" charset="0"/>
                      </a:rPr>
                      <m:t>𝑝</m:t>
                    </m:r>
                    <m:r>
                      <a:rPr lang="es-CL" sz="2000" b="0" i="1" smtClean="0">
                        <a:latin typeface="Cambria Math" panose="02040503050406030204" pitchFamily="18" charset="0"/>
                      </a:rPr>
                      <m:t>=0,6</m:t>
                    </m:r>
                  </m:oMath>
                </a14:m>
                <a:r>
                  <a:rPr lang="es-CL" sz="2000" dirty="0"/>
                  <a:t> y </a:t>
                </a:r>
                <a14:m>
                  <m:oMath xmlns:m="http://schemas.openxmlformats.org/officeDocument/2006/math">
                    <m:r>
                      <a:rPr lang="es-CL" sz="2000" b="0" i="1" smtClean="0">
                        <a:latin typeface="Cambria Math" panose="02040503050406030204" pitchFamily="18" charset="0"/>
                      </a:rPr>
                      <m:t>𝑞</m:t>
                    </m:r>
                    <m:r>
                      <a:rPr lang="es-CL" sz="2000" b="0" i="1" smtClean="0">
                        <a:latin typeface="Cambria Math" panose="02040503050406030204" pitchFamily="18" charset="0"/>
                      </a:rPr>
                      <m:t>=0,4</m:t>
                    </m:r>
                  </m:oMath>
                </a14:m>
                <a:r>
                  <a:rPr lang="es-CL" sz="2000" dirty="0"/>
                  <a:t>. Calcule las frecuencias genotípicas para la población luego de una generación de </a:t>
                </a:r>
                <a:r>
                  <a:rPr lang="es-CL" sz="2000" dirty="0" err="1"/>
                  <a:t>aparamientos</a:t>
                </a:r>
                <a:r>
                  <a:rPr lang="es-CL" sz="2000" dirty="0"/>
                  <a:t> aleatorios, considerando que la población se encuentra bajo los efectos de la deriva génica y que el coeficiente de consanguinidad para la primera generación es de 0,5. Además, determine las contribuciones genéticas.</a:t>
                </a:r>
              </a:p>
            </p:txBody>
          </p:sp>
        </mc:Choice>
        <mc:Fallback xmlns="">
          <p:sp>
            <p:nvSpPr>
              <p:cNvPr id="11" name="Marcador de contenido 2">
                <a:extLst>
                  <a:ext uri="{FF2B5EF4-FFF2-40B4-BE49-F238E27FC236}">
                    <a16:creationId xmlns:a16="http://schemas.microsoft.com/office/drawing/2014/main" id="{90E7724C-FE7E-4C34-86D2-2DEABB95AB5B}"/>
                  </a:ext>
                </a:extLst>
              </p:cNvPr>
              <p:cNvSpPr txBox="1">
                <a:spLocks noRot="1" noChangeAspect="1" noMove="1" noResize="1" noEditPoints="1" noAdjustHandles="1" noChangeArrowheads="1" noChangeShapeType="1" noTextEdit="1"/>
              </p:cNvSpPr>
              <p:nvPr/>
            </p:nvSpPr>
            <p:spPr>
              <a:xfrm>
                <a:off x="2060601" y="1861557"/>
                <a:ext cx="9367204" cy="1508760"/>
              </a:xfrm>
              <a:prstGeom prst="rect">
                <a:avLst/>
              </a:prstGeom>
              <a:blipFill>
                <a:blip r:embed="rId3"/>
                <a:stretch>
                  <a:fillRect l="-586" t="-4032" r="-65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4302738F-B81B-49E9-8BC4-5C4753B8EDD1}"/>
                  </a:ext>
                </a:extLst>
              </p:cNvPr>
              <p:cNvSpPr txBox="1"/>
              <p:nvPr/>
            </p:nvSpPr>
            <p:spPr>
              <a:xfrm>
                <a:off x="543029" y="3977120"/>
                <a:ext cx="3195781"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(0,6)</m:t>
                          </m:r>
                        </m:e>
                        <m:sup>
                          <m:r>
                            <a:rPr lang="es-CL" b="0" i="1" smtClean="0">
                              <a:latin typeface="Cambria Math" panose="02040503050406030204" pitchFamily="18" charset="0"/>
                            </a:rPr>
                            <m:t>2</m:t>
                          </m:r>
                        </m:sup>
                      </m:sSup>
                      <m:r>
                        <a:rPr lang="es-CL" b="0" i="1" smtClean="0">
                          <a:latin typeface="Cambria Math" panose="02040503050406030204" pitchFamily="18" charset="0"/>
                        </a:rPr>
                        <m:t>+(0,6)(0,4)(0,5)</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=0,36+0,12</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=0,48</m:t>
                      </m:r>
                    </m:oMath>
                  </m:oMathPara>
                </a14:m>
                <a:endParaRPr lang="en-US" dirty="0"/>
              </a:p>
            </p:txBody>
          </p:sp>
        </mc:Choice>
        <mc:Fallback xmlns="">
          <p:sp>
            <p:nvSpPr>
              <p:cNvPr id="12" name="CuadroTexto 11">
                <a:extLst>
                  <a:ext uri="{FF2B5EF4-FFF2-40B4-BE49-F238E27FC236}">
                    <a16:creationId xmlns:a16="http://schemas.microsoft.com/office/drawing/2014/main" id="{4302738F-B81B-49E9-8BC4-5C4753B8EDD1}"/>
                  </a:ext>
                </a:extLst>
              </p:cNvPr>
              <p:cNvSpPr txBox="1">
                <a:spLocks noRot="1" noChangeAspect="1" noMove="1" noResize="1" noEditPoints="1" noAdjustHandles="1" noChangeArrowheads="1" noChangeShapeType="1" noTextEdit="1"/>
              </p:cNvSpPr>
              <p:nvPr/>
            </p:nvSpPr>
            <p:spPr>
              <a:xfrm>
                <a:off x="543029" y="3977120"/>
                <a:ext cx="3195781" cy="1477328"/>
              </a:xfrm>
              <a:prstGeom prst="rect">
                <a:avLst/>
              </a:prstGeom>
              <a:blipFill>
                <a:blip r:embed="rId4"/>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662AAD49-99A4-4E49-AC34-E88F48A202F0}"/>
                  </a:ext>
                </a:extLst>
              </p:cNvPr>
              <p:cNvSpPr txBox="1"/>
              <p:nvPr/>
            </p:nvSpPr>
            <p:spPr>
              <a:xfrm>
                <a:off x="4020381" y="3977120"/>
                <a:ext cx="3930072"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=2</m:t>
                      </m:r>
                      <m:d>
                        <m:dPr>
                          <m:ctrlPr>
                            <a:rPr lang="es-CL" b="0" i="1" smtClean="0">
                              <a:latin typeface="Cambria Math" panose="02040503050406030204" pitchFamily="18" charset="0"/>
                            </a:rPr>
                          </m:ctrlPr>
                        </m:dPr>
                        <m:e>
                          <m:r>
                            <a:rPr lang="es-CL" b="0" i="1" smtClean="0">
                              <a:latin typeface="Cambria Math" panose="02040503050406030204" pitchFamily="18" charset="0"/>
                            </a:rPr>
                            <m:t>0,6</m:t>
                          </m:r>
                        </m:e>
                      </m:d>
                      <m:d>
                        <m:dPr>
                          <m:ctrlPr>
                            <a:rPr lang="es-CL" b="0" i="1" smtClean="0">
                              <a:latin typeface="Cambria Math" panose="02040503050406030204" pitchFamily="18" charset="0"/>
                            </a:rPr>
                          </m:ctrlPr>
                        </m:dPr>
                        <m:e>
                          <m:r>
                            <a:rPr lang="es-CL" b="0" i="1" smtClean="0">
                              <a:latin typeface="Cambria Math" panose="02040503050406030204" pitchFamily="18" charset="0"/>
                            </a:rPr>
                            <m:t>0,4</m:t>
                          </m:r>
                        </m:e>
                      </m:d>
                      <m:r>
                        <a:rPr lang="es-CL" b="0" i="1" smtClean="0">
                          <a:latin typeface="Cambria Math" panose="02040503050406030204" pitchFamily="18" charset="0"/>
                        </a:rPr>
                        <m:t>−2(0,6)(0,4)(0,5)</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=0,48−0,24</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=0,24</m:t>
                      </m:r>
                    </m:oMath>
                  </m:oMathPara>
                </a14:m>
                <a:endParaRPr lang="en-US" dirty="0"/>
              </a:p>
            </p:txBody>
          </p:sp>
        </mc:Choice>
        <mc:Fallback xmlns="">
          <p:sp>
            <p:nvSpPr>
              <p:cNvPr id="13" name="CuadroTexto 12">
                <a:extLst>
                  <a:ext uri="{FF2B5EF4-FFF2-40B4-BE49-F238E27FC236}">
                    <a16:creationId xmlns:a16="http://schemas.microsoft.com/office/drawing/2014/main" id="{662AAD49-99A4-4E49-AC34-E88F48A202F0}"/>
                  </a:ext>
                </a:extLst>
              </p:cNvPr>
              <p:cNvSpPr txBox="1">
                <a:spLocks noRot="1" noChangeAspect="1" noMove="1" noResize="1" noEditPoints="1" noAdjustHandles="1" noChangeArrowheads="1" noChangeShapeType="1" noTextEdit="1"/>
              </p:cNvSpPr>
              <p:nvPr/>
            </p:nvSpPr>
            <p:spPr>
              <a:xfrm>
                <a:off x="4020381" y="3977120"/>
                <a:ext cx="3930072" cy="1477328"/>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52993F7D-DBCB-40FA-84D2-5EED2BB55147}"/>
                  </a:ext>
                </a:extLst>
              </p:cNvPr>
              <p:cNvSpPr txBox="1"/>
              <p:nvPr/>
            </p:nvSpPr>
            <p:spPr>
              <a:xfrm>
                <a:off x="8232024" y="3977120"/>
                <a:ext cx="3195781" cy="15196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(0,4)</m:t>
                          </m:r>
                        </m:e>
                        <m:sup>
                          <m:r>
                            <a:rPr lang="es-CL" b="0" i="1" smtClean="0">
                              <a:latin typeface="Cambria Math" panose="02040503050406030204" pitchFamily="18" charset="0"/>
                            </a:rPr>
                            <m:t>2</m:t>
                          </m:r>
                        </m:sup>
                      </m:sSup>
                      <m:r>
                        <a:rPr lang="es-CL" b="0" i="1" smtClean="0">
                          <a:latin typeface="Cambria Math" panose="02040503050406030204" pitchFamily="18" charset="0"/>
                        </a:rPr>
                        <m:t>+(0,6)(0,4)(0,5)</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=0,16+0,12</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=0,28</m:t>
                      </m:r>
                    </m:oMath>
                  </m:oMathPara>
                </a14:m>
                <a:endParaRPr lang="en-US" dirty="0"/>
              </a:p>
            </p:txBody>
          </p:sp>
        </mc:Choice>
        <mc:Fallback xmlns="">
          <p:sp>
            <p:nvSpPr>
              <p:cNvPr id="14" name="CuadroTexto 13">
                <a:extLst>
                  <a:ext uri="{FF2B5EF4-FFF2-40B4-BE49-F238E27FC236}">
                    <a16:creationId xmlns:a16="http://schemas.microsoft.com/office/drawing/2014/main" id="{52993F7D-DBCB-40FA-84D2-5EED2BB55147}"/>
                  </a:ext>
                </a:extLst>
              </p:cNvPr>
              <p:cNvSpPr txBox="1">
                <a:spLocks noRot="1" noChangeAspect="1" noMove="1" noResize="1" noEditPoints="1" noAdjustHandles="1" noChangeArrowheads="1" noChangeShapeType="1" noTextEdit="1"/>
              </p:cNvSpPr>
              <p:nvPr/>
            </p:nvSpPr>
            <p:spPr>
              <a:xfrm>
                <a:off x="8232024" y="3977120"/>
                <a:ext cx="3195781" cy="1519647"/>
              </a:xfrm>
              <a:prstGeom prst="rect">
                <a:avLst/>
              </a:prstGeom>
              <a:blipFill>
                <a:blip r:embed="rId6"/>
                <a:stretch>
                  <a:fillRect/>
                </a:stretch>
              </a:blipFill>
            </p:spPr>
            <p:txBody>
              <a:bodyPr/>
              <a:lstStyle/>
              <a:p>
                <a:r>
                  <a:rPr lang="es-CL">
                    <a:noFill/>
                  </a:rPr>
                  <a:t> </a:t>
                </a:r>
              </a:p>
            </p:txBody>
          </p:sp>
        </mc:Fallback>
      </mc:AlternateContent>
      <p:sp>
        <p:nvSpPr>
          <p:cNvPr id="15" name="Rectángulo 14">
            <a:extLst>
              <a:ext uri="{FF2B5EF4-FFF2-40B4-BE49-F238E27FC236}">
                <a16:creationId xmlns:a16="http://schemas.microsoft.com/office/drawing/2014/main" id="{F0174E38-DD4B-46AE-A993-FEF5C4140265}"/>
              </a:ext>
            </a:extLst>
          </p:cNvPr>
          <p:cNvSpPr/>
          <p:nvPr/>
        </p:nvSpPr>
        <p:spPr>
          <a:xfrm>
            <a:off x="1538720" y="5034684"/>
            <a:ext cx="8913091" cy="462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65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4" end="4"/>
                                            </p:txEl>
                                          </p:spTgt>
                                        </p:tgtEl>
                                        <p:attrNameLst>
                                          <p:attrName>style.visibility</p:attrName>
                                        </p:attrNameLst>
                                      </p:cBhvr>
                                      <p:to>
                                        <p:strVal val="visible"/>
                                      </p:to>
                                    </p:set>
                                    <p:animEffect transition="in" filter="fade">
                                      <p:cBhvr>
                                        <p:cTn id="28" dur="500"/>
                                        <p:tgtEl>
                                          <p:spTgt spid="1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500"/>
                                        <p:tgtEl>
                                          <p:spTgt spid="13">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animEffect transition="in" filter="fade">
                                      <p:cBhvr>
                                        <p:cTn id="36" dur="500"/>
                                        <p:tgtEl>
                                          <p:spTgt spid="1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fade">
                                      <p:cBhvr>
                                        <p:cTn id="39" dur="500"/>
                                        <p:tgtEl>
                                          <p:spTgt spid="1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fade">
                                      <p:cBhvr>
                                        <p:cTn id="44" dur="500"/>
                                        <p:tgtEl>
                                          <p:spTgt spid="14">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fade">
                                      <p:cBhvr>
                                        <p:cTn id="47" dur="500"/>
                                        <p:tgtEl>
                                          <p:spTgt spid="14">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xEl>
                                              <p:pRg st="4" end="4"/>
                                            </p:txEl>
                                          </p:spTgt>
                                        </p:tgtEl>
                                        <p:attrNameLst>
                                          <p:attrName>style.visibility</p:attrName>
                                        </p:attrNameLst>
                                      </p:cBhvr>
                                      <p:to>
                                        <p:strVal val="visible"/>
                                      </p:to>
                                    </p:set>
                                    <p:animEffect transition="in" filter="fade">
                                      <p:cBhvr>
                                        <p:cTn id="50" dur="500"/>
                                        <p:tgtEl>
                                          <p:spTgt spid="1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34</a:t>
            </a:fld>
            <a:endParaRPr/>
          </a:p>
        </p:txBody>
      </p:sp>
      <p:sp>
        <p:nvSpPr>
          <p:cNvPr id="9" name="Título 1">
            <a:extLst>
              <a:ext uri="{FF2B5EF4-FFF2-40B4-BE49-F238E27FC236}">
                <a16:creationId xmlns:a16="http://schemas.microsoft.com/office/drawing/2014/main" id="{603F3537-DE91-45C5-B919-2B6DFF9EBDC9}"/>
              </a:ext>
            </a:extLst>
          </p:cNvPr>
          <p:cNvSpPr>
            <a:spLocks noGrp="1"/>
          </p:cNvSpPr>
          <p:nvPr>
            <p:ph type="title"/>
          </p:nvPr>
        </p:nvSpPr>
        <p:spPr>
          <a:xfrm>
            <a:off x="1224738" y="394335"/>
            <a:ext cx="9367203" cy="1188720"/>
          </a:xfrm>
        </p:spPr>
        <p:txBody>
          <a:bodyPr>
            <a:normAutofit/>
          </a:bodyPr>
          <a:lstStyle/>
          <a:p>
            <a:r>
              <a:rPr lang="es-CL" i="1" dirty="0"/>
              <a:t>Contribuciones genéticas</a:t>
            </a:r>
            <a:endParaRPr lang="en-US" i="1" dirty="0"/>
          </a:p>
        </p:txBody>
      </p:sp>
      <p:sp>
        <p:nvSpPr>
          <p:cNvPr id="10" name="Marcador de contenido 2">
            <a:extLst>
              <a:ext uri="{FF2B5EF4-FFF2-40B4-BE49-F238E27FC236}">
                <a16:creationId xmlns:a16="http://schemas.microsoft.com/office/drawing/2014/main" id="{0DA0B404-DF5C-472A-970F-C6EB658D6E42}"/>
              </a:ext>
            </a:extLst>
          </p:cNvPr>
          <p:cNvSpPr txBox="1">
            <a:spLocks/>
          </p:cNvSpPr>
          <p:nvPr/>
        </p:nvSpPr>
        <p:spPr>
          <a:xfrm>
            <a:off x="693672" y="1882116"/>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1" name="Marcador de contenido 2">
                <a:extLst>
                  <a:ext uri="{FF2B5EF4-FFF2-40B4-BE49-F238E27FC236}">
                    <a16:creationId xmlns:a16="http://schemas.microsoft.com/office/drawing/2014/main" id="{90E7724C-FE7E-4C34-86D2-2DEABB95AB5B}"/>
                  </a:ext>
                </a:extLst>
              </p:cNvPr>
              <p:cNvSpPr txBox="1">
                <a:spLocks/>
              </p:cNvSpPr>
              <p:nvPr/>
            </p:nvSpPr>
            <p:spPr>
              <a:xfrm>
                <a:off x="2060601" y="1861557"/>
                <a:ext cx="9367204" cy="15087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L" sz="2000" dirty="0"/>
                  <a:t>Las frecuencias génicas dentro de un población para el gen A son </a:t>
                </a:r>
                <a14:m>
                  <m:oMath xmlns:m="http://schemas.openxmlformats.org/officeDocument/2006/math">
                    <m:r>
                      <a:rPr lang="es-CL" sz="2000" b="0" i="1" smtClean="0">
                        <a:latin typeface="Cambria Math" panose="02040503050406030204" pitchFamily="18" charset="0"/>
                      </a:rPr>
                      <m:t>𝑝</m:t>
                    </m:r>
                    <m:r>
                      <a:rPr lang="es-CL" sz="2000" b="0" i="1" smtClean="0">
                        <a:latin typeface="Cambria Math" panose="02040503050406030204" pitchFamily="18" charset="0"/>
                      </a:rPr>
                      <m:t>=0,6</m:t>
                    </m:r>
                  </m:oMath>
                </a14:m>
                <a:r>
                  <a:rPr lang="es-CL" sz="2000" dirty="0"/>
                  <a:t> y </a:t>
                </a:r>
                <a14:m>
                  <m:oMath xmlns:m="http://schemas.openxmlformats.org/officeDocument/2006/math">
                    <m:r>
                      <a:rPr lang="es-CL" sz="2000" b="0" i="1" smtClean="0">
                        <a:latin typeface="Cambria Math" panose="02040503050406030204" pitchFamily="18" charset="0"/>
                      </a:rPr>
                      <m:t>𝑞</m:t>
                    </m:r>
                    <m:r>
                      <a:rPr lang="es-CL" sz="2000" b="0" i="1" smtClean="0">
                        <a:latin typeface="Cambria Math" panose="02040503050406030204" pitchFamily="18" charset="0"/>
                      </a:rPr>
                      <m:t>=0,4</m:t>
                    </m:r>
                  </m:oMath>
                </a14:m>
                <a:r>
                  <a:rPr lang="es-CL" sz="2000" dirty="0"/>
                  <a:t>. Calcule las frecuencias genotípicas para la población luego de una generación de </a:t>
                </a:r>
                <a:r>
                  <a:rPr lang="es-CL" sz="2000" dirty="0" err="1"/>
                  <a:t>aparamientos</a:t>
                </a:r>
                <a:r>
                  <a:rPr lang="es-CL" sz="2000" dirty="0"/>
                  <a:t> aleatorios, considerando que la población se encuentra bajo los efectos de la deriva génica y que el coeficiente de consanguinidad para la primera generación es de 0,5. Además, determine las contribuciones genéticas.</a:t>
                </a:r>
              </a:p>
            </p:txBody>
          </p:sp>
        </mc:Choice>
        <mc:Fallback xmlns="">
          <p:sp>
            <p:nvSpPr>
              <p:cNvPr id="11" name="Marcador de contenido 2">
                <a:extLst>
                  <a:ext uri="{FF2B5EF4-FFF2-40B4-BE49-F238E27FC236}">
                    <a16:creationId xmlns:a16="http://schemas.microsoft.com/office/drawing/2014/main" id="{90E7724C-FE7E-4C34-86D2-2DEABB95AB5B}"/>
                  </a:ext>
                </a:extLst>
              </p:cNvPr>
              <p:cNvSpPr txBox="1">
                <a:spLocks noRot="1" noChangeAspect="1" noMove="1" noResize="1" noEditPoints="1" noAdjustHandles="1" noChangeArrowheads="1" noChangeShapeType="1" noTextEdit="1"/>
              </p:cNvSpPr>
              <p:nvPr/>
            </p:nvSpPr>
            <p:spPr>
              <a:xfrm>
                <a:off x="2060601" y="1861557"/>
                <a:ext cx="9367204" cy="1508760"/>
              </a:xfrm>
              <a:prstGeom prst="rect">
                <a:avLst/>
              </a:prstGeom>
              <a:blipFill>
                <a:blip r:embed="rId3"/>
                <a:stretch>
                  <a:fillRect l="-586" t="-4032" r="-65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DE7CE9F9-8839-4168-B582-C09E48D5E01B}"/>
                  </a:ext>
                </a:extLst>
              </p:cNvPr>
              <p:cNvSpPr txBox="1"/>
              <p:nvPr/>
            </p:nvSpPr>
            <p:spPr>
              <a:xfrm>
                <a:off x="693672" y="4243030"/>
                <a:ext cx="2067110"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=0,48</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=0,24</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=0,28</m:t>
                      </m:r>
                    </m:oMath>
                  </m:oMathPara>
                </a14:m>
                <a:endParaRPr lang="en-US" dirty="0"/>
              </a:p>
            </p:txBody>
          </p:sp>
        </mc:Choice>
        <mc:Fallback xmlns="">
          <p:sp>
            <p:nvSpPr>
              <p:cNvPr id="16" name="CuadroTexto 15">
                <a:extLst>
                  <a:ext uri="{FF2B5EF4-FFF2-40B4-BE49-F238E27FC236}">
                    <a16:creationId xmlns:a16="http://schemas.microsoft.com/office/drawing/2014/main" id="{DE7CE9F9-8839-4168-B582-C09E48D5E01B}"/>
                  </a:ext>
                </a:extLst>
              </p:cNvPr>
              <p:cNvSpPr txBox="1">
                <a:spLocks noRot="1" noChangeAspect="1" noMove="1" noResize="1" noEditPoints="1" noAdjustHandles="1" noChangeArrowheads="1" noChangeShapeType="1" noTextEdit="1"/>
              </p:cNvSpPr>
              <p:nvPr/>
            </p:nvSpPr>
            <p:spPr>
              <a:xfrm>
                <a:off x="693672" y="4243030"/>
                <a:ext cx="2067110" cy="923330"/>
              </a:xfrm>
              <a:prstGeom prst="rect">
                <a:avLst/>
              </a:prstGeom>
              <a:blipFill>
                <a:blip r:embed="rId4"/>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BB2C81CE-D428-4A9F-B75C-D1E0C6E460A2}"/>
                  </a:ext>
                </a:extLst>
              </p:cNvPr>
              <p:cNvSpPr txBox="1"/>
              <p:nvPr/>
            </p:nvSpPr>
            <p:spPr>
              <a:xfrm>
                <a:off x="3703781" y="3868171"/>
                <a:ext cx="4174836"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𝐼𝐵𝑆</m:t>
                          </m:r>
                        </m:sub>
                      </m:sSub>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(1−</m:t>
                      </m:r>
                      <m:r>
                        <a:rPr lang="es-CL" b="0" i="1" smtClean="0">
                          <a:latin typeface="Cambria Math" panose="02040503050406030204" pitchFamily="18" charset="0"/>
                        </a:rPr>
                        <m:t>𝐹</m:t>
                      </m:r>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𝐼𝐵𝑆</m:t>
                          </m:r>
                        </m:sub>
                      </m:sSub>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d>
                            <m:dPr>
                              <m:ctrlPr>
                                <a:rPr lang="es-CL" b="0" i="1" smtClean="0">
                                  <a:latin typeface="Cambria Math" panose="02040503050406030204" pitchFamily="18" charset="0"/>
                                </a:rPr>
                              </m:ctrlPr>
                            </m:dPr>
                            <m:e>
                              <m:r>
                                <a:rPr lang="es-CL" b="0" i="1" smtClean="0">
                                  <a:latin typeface="Cambria Math" panose="02040503050406030204" pitchFamily="18" charset="0"/>
                                </a:rPr>
                                <m:t>0,6</m:t>
                              </m:r>
                            </m:e>
                          </m:d>
                        </m:e>
                        <m:sup>
                          <m:r>
                            <a:rPr lang="es-CL" b="0" i="1" smtClean="0">
                              <a:latin typeface="Cambria Math" panose="02040503050406030204" pitchFamily="18" charset="0"/>
                            </a:rPr>
                            <m:t>2</m:t>
                          </m:r>
                        </m:sup>
                      </m:sSup>
                      <m:r>
                        <a:rPr lang="es-CL" b="0" i="1" smtClean="0">
                          <a:latin typeface="Cambria Math" panose="02040503050406030204" pitchFamily="18" charset="0"/>
                        </a:rPr>
                        <m:t>(1−0,5)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𝐼𝐵𝑆</m:t>
                          </m:r>
                        </m:sub>
                      </m:sSub>
                      <m:r>
                        <a:rPr lang="es-CL" b="0" i="1" smtClean="0">
                          <a:latin typeface="Cambria Math" panose="02040503050406030204" pitchFamily="18" charset="0"/>
                        </a:rPr>
                        <m:t>=(0,36) (0,5)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𝐼𝐵𝑆</m:t>
                          </m:r>
                        </m:sub>
                      </m:sSub>
                      <m:r>
                        <a:rPr lang="es-CL" b="0" i="1" smtClean="0">
                          <a:latin typeface="Cambria Math" panose="02040503050406030204" pitchFamily="18" charset="0"/>
                        </a:rPr>
                        <m:t>=0,18</m:t>
                      </m:r>
                    </m:oMath>
                  </m:oMathPara>
                </a14:m>
                <a:endParaRPr lang="en-US" dirty="0"/>
              </a:p>
            </p:txBody>
          </p:sp>
        </mc:Choice>
        <mc:Fallback xmlns="">
          <p:sp>
            <p:nvSpPr>
              <p:cNvPr id="17" name="CuadroTexto 16">
                <a:extLst>
                  <a:ext uri="{FF2B5EF4-FFF2-40B4-BE49-F238E27FC236}">
                    <a16:creationId xmlns:a16="http://schemas.microsoft.com/office/drawing/2014/main" id="{BB2C81CE-D428-4A9F-B75C-D1E0C6E460A2}"/>
                  </a:ext>
                </a:extLst>
              </p:cNvPr>
              <p:cNvSpPr txBox="1">
                <a:spLocks noRot="1" noChangeAspect="1" noMove="1" noResize="1" noEditPoints="1" noAdjustHandles="1" noChangeArrowheads="1" noChangeShapeType="1" noTextEdit="1"/>
              </p:cNvSpPr>
              <p:nvPr/>
            </p:nvSpPr>
            <p:spPr>
              <a:xfrm>
                <a:off x="3703781" y="3868171"/>
                <a:ext cx="4174836" cy="1477328"/>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A273E338-AFED-4074-B066-271CB761A8D7}"/>
                  </a:ext>
                </a:extLst>
              </p:cNvPr>
              <p:cNvSpPr txBox="1"/>
              <p:nvPr/>
            </p:nvSpPr>
            <p:spPr>
              <a:xfrm>
                <a:off x="7172828" y="4145170"/>
                <a:ext cx="4174836"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𝐼𝐵𝐷</m:t>
                          </m:r>
                        </m:sub>
                      </m:sSub>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𝐼𝐵𝐷</m:t>
                          </m:r>
                        </m:sub>
                      </m:sSub>
                      <m:r>
                        <a:rPr lang="es-CL" b="0" i="1" smtClean="0">
                          <a:latin typeface="Cambria Math" panose="02040503050406030204" pitchFamily="18" charset="0"/>
                        </a:rPr>
                        <m:t>=(0,6)(0,5)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𝐼𝐵𝐷</m:t>
                          </m:r>
                        </m:sub>
                      </m:sSub>
                      <m:r>
                        <a:rPr lang="es-CL" b="0" i="1" smtClean="0">
                          <a:latin typeface="Cambria Math" panose="02040503050406030204" pitchFamily="18" charset="0"/>
                        </a:rPr>
                        <m:t>=0,3</m:t>
                      </m:r>
                    </m:oMath>
                  </m:oMathPara>
                </a14:m>
                <a:endParaRPr lang="en-US" dirty="0"/>
              </a:p>
            </p:txBody>
          </p:sp>
        </mc:Choice>
        <mc:Fallback xmlns="">
          <p:sp>
            <p:nvSpPr>
              <p:cNvPr id="18" name="CuadroTexto 17">
                <a:extLst>
                  <a:ext uri="{FF2B5EF4-FFF2-40B4-BE49-F238E27FC236}">
                    <a16:creationId xmlns:a16="http://schemas.microsoft.com/office/drawing/2014/main" id="{A273E338-AFED-4074-B066-271CB761A8D7}"/>
                  </a:ext>
                </a:extLst>
              </p:cNvPr>
              <p:cNvSpPr txBox="1">
                <a:spLocks noRot="1" noChangeAspect="1" noMove="1" noResize="1" noEditPoints="1" noAdjustHandles="1" noChangeArrowheads="1" noChangeShapeType="1" noTextEdit="1"/>
              </p:cNvSpPr>
              <p:nvPr/>
            </p:nvSpPr>
            <p:spPr>
              <a:xfrm>
                <a:off x="7172828" y="4145170"/>
                <a:ext cx="4174836" cy="1200329"/>
              </a:xfrm>
              <a:prstGeom prst="rect">
                <a:avLst/>
              </a:prstGeom>
              <a:blipFill>
                <a:blip r:embed="rId6"/>
                <a:stretch>
                  <a:fillRect/>
                </a:stretch>
              </a:blipFill>
            </p:spPr>
            <p:txBody>
              <a:bodyPr/>
              <a:lstStyle/>
              <a:p>
                <a:r>
                  <a:rPr lang="es-CL">
                    <a:noFill/>
                  </a:rPr>
                  <a:t> </a:t>
                </a:r>
              </a:p>
            </p:txBody>
          </p:sp>
        </mc:Fallback>
      </mc:AlternateContent>
      <p:sp>
        <p:nvSpPr>
          <p:cNvPr id="19" name="Rectángulo 18">
            <a:extLst>
              <a:ext uri="{FF2B5EF4-FFF2-40B4-BE49-F238E27FC236}">
                <a16:creationId xmlns:a16="http://schemas.microsoft.com/office/drawing/2014/main" id="{FE3C39A5-0528-4C6C-9619-6BA386C8E3C2}"/>
              </a:ext>
            </a:extLst>
          </p:cNvPr>
          <p:cNvSpPr/>
          <p:nvPr/>
        </p:nvSpPr>
        <p:spPr>
          <a:xfrm>
            <a:off x="5089237" y="4924433"/>
            <a:ext cx="4830618" cy="483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80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fade">
                                      <p:cBhvr>
                                        <p:cTn id="28" dur="500"/>
                                        <p:tgtEl>
                                          <p:spTgt spid="18">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fade">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35</a:t>
            </a:fld>
            <a:endParaRPr/>
          </a:p>
        </p:txBody>
      </p:sp>
      <p:sp>
        <p:nvSpPr>
          <p:cNvPr id="9" name="Título 1">
            <a:extLst>
              <a:ext uri="{FF2B5EF4-FFF2-40B4-BE49-F238E27FC236}">
                <a16:creationId xmlns:a16="http://schemas.microsoft.com/office/drawing/2014/main" id="{603F3537-DE91-45C5-B919-2B6DFF9EBDC9}"/>
              </a:ext>
            </a:extLst>
          </p:cNvPr>
          <p:cNvSpPr>
            <a:spLocks noGrp="1"/>
          </p:cNvSpPr>
          <p:nvPr>
            <p:ph type="title"/>
          </p:nvPr>
        </p:nvSpPr>
        <p:spPr>
          <a:xfrm>
            <a:off x="1224738" y="394335"/>
            <a:ext cx="9367203" cy="1188720"/>
          </a:xfrm>
        </p:spPr>
        <p:txBody>
          <a:bodyPr>
            <a:normAutofit/>
          </a:bodyPr>
          <a:lstStyle/>
          <a:p>
            <a:r>
              <a:rPr lang="es-CL" i="1" dirty="0"/>
              <a:t>Contribuciones genéticas</a:t>
            </a:r>
            <a:endParaRPr lang="en-US" i="1" dirty="0"/>
          </a:p>
        </p:txBody>
      </p:sp>
      <p:sp>
        <p:nvSpPr>
          <p:cNvPr id="10" name="Marcador de contenido 2">
            <a:extLst>
              <a:ext uri="{FF2B5EF4-FFF2-40B4-BE49-F238E27FC236}">
                <a16:creationId xmlns:a16="http://schemas.microsoft.com/office/drawing/2014/main" id="{0DA0B404-DF5C-472A-970F-C6EB658D6E42}"/>
              </a:ext>
            </a:extLst>
          </p:cNvPr>
          <p:cNvSpPr txBox="1">
            <a:spLocks/>
          </p:cNvSpPr>
          <p:nvPr/>
        </p:nvSpPr>
        <p:spPr>
          <a:xfrm>
            <a:off x="693672" y="1882116"/>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1" name="Marcador de contenido 2">
                <a:extLst>
                  <a:ext uri="{FF2B5EF4-FFF2-40B4-BE49-F238E27FC236}">
                    <a16:creationId xmlns:a16="http://schemas.microsoft.com/office/drawing/2014/main" id="{90E7724C-FE7E-4C34-86D2-2DEABB95AB5B}"/>
                  </a:ext>
                </a:extLst>
              </p:cNvPr>
              <p:cNvSpPr txBox="1">
                <a:spLocks/>
              </p:cNvSpPr>
              <p:nvPr/>
            </p:nvSpPr>
            <p:spPr>
              <a:xfrm>
                <a:off x="2060601" y="1861557"/>
                <a:ext cx="9367204" cy="15087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L" sz="2000" dirty="0"/>
                  <a:t>Las frecuencias génicas dentro de un población para el gen A son </a:t>
                </a:r>
                <a14:m>
                  <m:oMath xmlns:m="http://schemas.openxmlformats.org/officeDocument/2006/math">
                    <m:r>
                      <a:rPr lang="es-CL" sz="2000" b="0" i="1" smtClean="0">
                        <a:latin typeface="Cambria Math" panose="02040503050406030204" pitchFamily="18" charset="0"/>
                      </a:rPr>
                      <m:t>𝑝</m:t>
                    </m:r>
                    <m:r>
                      <a:rPr lang="es-CL" sz="2000" b="0" i="1" smtClean="0">
                        <a:latin typeface="Cambria Math" panose="02040503050406030204" pitchFamily="18" charset="0"/>
                      </a:rPr>
                      <m:t>=0,6</m:t>
                    </m:r>
                  </m:oMath>
                </a14:m>
                <a:r>
                  <a:rPr lang="es-CL" sz="2000" dirty="0"/>
                  <a:t> y </a:t>
                </a:r>
                <a14:m>
                  <m:oMath xmlns:m="http://schemas.openxmlformats.org/officeDocument/2006/math">
                    <m:r>
                      <a:rPr lang="es-CL" sz="2000" b="0" i="1" smtClean="0">
                        <a:latin typeface="Cambria Math" panose="02040503050406030204" pitchFamily="18" charset="0"/>
                      </a:rPr>
                      <m:t>𝑞</m:t>
                    </m:r>
                    <m:r>
                      <a:rPr lang="es-CL" sz="2000" b="0" i="1" smtClean="0">
                        <a:latin typeface="Cambria Math" panose="02040503050406030204" pitchFamily="18" charset="0"/>
                      </a:rPr>
                      <m:t>=0,4</m:t>
                    </m:r>
                  </m:oMath>
                </a14:m>
                <a:r>
                  <a:rPr lang="es-CL" sz="2000" dirty="0"/>
                  <a:t>. Calcule las frecuencias genotípicas para la población luego de una generación de </a:t>
                </a:r>
                <a:r>
                  <a:rPr lang="es-CL" sz="2000" dirty="0" err="1"/>
                  <a:t>aparamientos</a:t>
                </a:r>
                <a:r>
                  <a:rPr lang="es-CL" sz="2000" dirty="0"/>
                  <a:t> aleatorios, considerando que la población se encuentra bajo los efectos de la deriva génica y que el coeficiente de consanguinidad para la primera generación es de 0,5. Además, determine las contribuciones genéticas.</a:t>
                </a:r>
              </a:p>
            </p:txBody>
          </p:sp>
        </mc:Choice>
        <mc:Fallback xmlns="">
          <p:sp>
            <p:nvSpPr>
              <p:cNvPr id="11" name="Marcador de contenido 2">
                <a:extLst>
                  <a:ext uri="{FF2B5EF4-FFF2-40B4-BE49-F238E27FC236}">
                    <a16:creationId xmlns:a16="http://schemas.microsoft.com/office/drawing/2014/main" id="{90E7724C-FE7E-4C34-86D2-2DEABB95AB5B}"/>
                  </a:ext>
                </a:extLst>
              </p:cNvPr>
              <p:cNvSpPr txBox="1">
                <a:spLocks noRot="1" noChangeAspect="1" noMove="1" noResize="1" noEditPoints="1" noAdjustHandles="1" noChangeArrowheads="1" noChangeShapeType="1" noTextEdit="1"/>
              </p:cNvSpPr>
              <p:nvPr/>
            </p:nvSpPr>
            <p:spPr>
              <a:xfrm>
                <a:off x="2060601" y="1861557"/>
                <a:ext cx="9367204" cy="1508760"/>
              </a:xfrm>
              <a:prstGeom prst="rect">
                <a:avLst/>
              </a:prstGeom>
              <a:blipFill>
                <a:blip r:embed="rId3"/>
                <a:stretch>
                  <a:fillRect l="-586" t="-4032" r="-65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DE7CE9F9-8839-4168-B582-C09E48D5E01B}"/>
                  </a:ext>
                </a:extLst>
              </p:cNvPr>
              <p:cNvSpPr txBox="1"/>
              <p:nvPr/>
            </p:nvSpPr>
            <p:spPr>
              <a:xfrm>
                <a:off x="693672" y="4243030"/>
                <a:ext cx="2067110"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=0,48</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=0,24</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=0,28</m:t>
                      </m:r>
                    </m:oMath>
                  </m:oMathPara>
                </a14:m>
                <a:endParaRPr lang="en-US" dirty="0"/>
              </a:p>
            </p:txBody>
          </p:sp>
        </mc:Choice>
        <mc:Fallback xmlns="">
          <p:sp>
            <p:nvSpPr>
              <p:cNvPr id="16" name="CuadroTexto 15">
                <a:extLst>
                  <a:ext uri="{FF2B5EF4-FFF2-40B4-BE49-F238E27FC236}">
                    <a16:creationId xmlns:a16="http://schemas.microsoft.com/office/drawing/2014/main" id="{DE7CE9F9-8839-4168-B582-C09E48D5E01B}"/>
                  </a:ext>
                </a:extLst>
              </p:cNvPr>
              <p:cNvSpPr txBox="1">
                <a:spLocks noRot="1" noChangeAspect="1" noMove="1" noResize="1" noEditPoints="1" noAdjustHandles="1" noChangeArrowheads="1" noChangeShapeType="1" noTextEdit="1"/>
              </p:cNvSpPr>
              <p:nvPr/>
            </p:nvSpPr>
            <p:spPr>
              <a:xfrm>
                <a:off x="693672" y="4243030"/>
                <a:ext cx="2067110" cy="923330"/>
              </a:xfrm>
              <a:prstGeom prst="rect">
                <a:avLst/>
              </a:prstGeom>
              <a:blipFill>
                <a:blip r:embed="rId4"/>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C5264E98-8215-467F-AE09-DB2DB51A8855}"/>
                  </a:ext>
                </a:extLst>
              </p:cNvPr>
              <p:cNvSpPr txBox="1"/>
              <p:nvPr/>
            </p:nvSpPr>
            <p:spPr>
              <a:xfrm>
                <a:off x="5085410" y="3930959"/>
                <a:ext cx="4174836"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𝐼𝐵𝑆</m:t>
                          </m:r>
                        </m:sub>
                      </m:sSub>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 (1−</m:t>
                      </m:r>
                      <m:r>
                        <a:rPr lang="es-CL" b="0" i="1" smtClean="0">
                          <a:latin typeface="Cambria Math" panose="02040503050406030204" pitchFamily="18" charset="0"/>
                        </a:rPr>
                        <m:t>𝐹</m:t>
                      </m:r>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𝐼𝐵𝑆</m:t>
                          </m:r>
                        </m:sub>
                      </m:sSub>
                      <m:r>
                        <a:rPr lang="es-CL" b="0" i="1" smtClean="0">
                          <a:latin typeface="Cambria Math" panose="02040503050406030204" pitchFamily="18" charset="0"/>
                        </a:rPr>
                        <m:t>=2(0,6)(0,4)(1−0,5)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𝐼𝐵𝑆</m:t>
                          </m:r>
                        </m:sub>
                      </m:sSub>
                      <m:r>
                        <a:rPr lang="es-CL" b="0" i="1" smtClean="0">
                          <a:latin typeface="Cambria Math" panose="02040503050406030204" pitchFamily="18" charset="0"/>
                        </a:rPr>
                        <m:t>=2(0,24) (0,5)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𝐼𝐵𝑆</m:t>
                          </m:r>
                        </m:sub>
                      </m:sSub>
                      <m:r>
                        <a:rPr lang="es-CL" b="0" i="1" smtClean="0">
                          <a:latin typeface="Cambria Math" panose="02040503050406030204" pitchFamily="18" charset="0"/>
                        </a:rPr>
                        <m:t>=0,24</m:t>
                      </m:r>
                    </m:oMath>
                  </m:oMathPara>
                </a14:m>
                <a:endParaRPr lang="en-US" dirty="0"/>
              </a:p>
            </p:txBody>
          </p:sp>
        </mc:Choice>
        <mc:Fallback xmlns="">
          <p:sp>
            <p:nvSpPr>
              <p:cNvPr id="12" name="CuadroTexto 11">
                <a:extLst>
                  <a:ext uri="{FF2B5EF4-FFF2-40B4-BE49-F238E27FC236}">
                    <a16:creationId xmlns:a16="http://schemas.microsoft.com/office/drawing/2014/main" id="{C5264E98-8215-467F-AE09-DB2DB51A8855}"/>
                  </a:ext>
                </a:extLst>
              </p:cNvPr>
              <p:cNvSpPr txBox="1">
                <a:spLocks noRot="1" noChangeAspect="1" noMove="1" noResize="1" noEditPoints="1" noAdjustHandles="1" noChangeArrowheads="1" noChangeShapeType="1" noTextEdit="1"/>
              </p:cNvSpPr>
              <p:nvPr/>
            </p:nvSpPr>
            <p:spPr>
              <a:xfrm>
                <a:off x="5085410" y="3930959"/>
                <a:ext cx="4174836" cy="1477328"/>
              </a:xfrm>
              <a:prstGeom prst="rect">
                <a:avLst/>
              </a:prstGeom>
              <a:blipFill>
                <a:blip r:embed="rId5"/>
                <a:stretch>
                  <a:fillRect/>
                </a:stretch>
              </a:blipFill>
            </p:spPr>
            <p:txBody>
              <a:bodyPr/>
              <a:lstStyle/>
              <a:p>
                <a:r>
                  <a:rPr lang="es-CL">
                    <a:noFill/>
                  </a:rPr>
                  <a:t> </a:t>
                </a:r>
              </a:p>
            </p:txBody>
          </p:sp>
        </mc:Fallback>
      </mc:AlternateContent>
      <p:sp>
        <p:nvSpPr>
          <p:cNvPr id="13" name="Rectángulo 12">
            <a:extLst>
              <a:ext uri="{FF2B5EF4-FFF2-40B4-BE49-F238E27FC236}">
                <a16:creationId xmlns:a16="http://schemas.microsoft.com/office/drawing/2014/main" id="{9DC16366-AE67-40CA-A888-E3AB129C041F}"/>
              </a:ext>
            </a:extLst>
          </p:cNvPr>
          <p:cNvSpPr/>
          <p:nvPr/>
        </p:nvSpPr>
        <p:spPr>
          <a:xfrm>
            <a:off x="6424720" y="5010236"/>
            <a:ext cx="1496215" cy="483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73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animEffect transition="in" filter="fade">
                                      <p:cBhvr>
                                        <p:cTn id="18" dur="500"/>
                                        <p:tgtEl>
                                          <p:spTgt spid="1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36</a:t>
            </a:fld>
            <a:endParaRPr/>
          </a:p>
        </p:txBody>
      </p:sp>
      <p:sp>
        <p:nvSpPr>
          <p:cNvPr id="9" name="Título 1">
            <a:extLst>
              <a:ext uri="{FF2B5EF4-FFF2-40B4-BE49-F238E27FC236}">
                <a16:creationId xmlns:a16="http://schemas.microsoft.com/office/drawing/2014/main" id="{603F3537-DE91-45C5-B919-2B6DFF9EBDC9}"/>
              </a:ext>
            </a:extLst>
          </p:cNvPr>
          <p:cNvSpPr>
            <a:spLocks noGrp="1"/>
          </p:cNvSpPr>
          <p:nvPr>
            <p:ph type="title"/>
          </p:nvPr>
        </p:nvSpPr>
        <p:spPr>
          <a:xfrm>
            <a:off x="1224738" y="394335"/>
            <a:ext cx="9367203" cy="1188720"/>
          </a:xfrm>
        </p:spPr>
        <p:txBody>
          <a:bodyPr>
            <a:normAutofit/>
          </a:bodyPr>
          <a:lstStyle/>
          <a:p>
            <a:r>
              <a:rPr lang="es-CL" i="1" dirty="0"/>
              <a:t>Contribuciones genéticas</a:t>
            </a:r>
            <a:endParaRPr lang="en-US" i="1" dirty="0"/>
          </a:p>
        </p:txBody>
      </p:sp>
      <p:sp>
        <p:nvSpPr>
          <p:cNvPr id="10" name="Marcador de contenido 2">
            <a:extLst>
              <a:ext uri="{FF2B5EF4-FFF2-40B4-BE49-F238E27FC236}">
                <a16:creationId xmlns:a16="http://schemas.microsoft.com/office/drawing/2014/main" id="{0DA0B404-DF5C-472A-970F-C6EB658D6E42}"/>
              </a:ext>
            </a:extLst>
          </p:cNvPr>
          <p:cNvSpPr txBox="1">
            <a:spLocks/>
          </p:cNvSpPr>
          <p:nvPr/>
        </p:nvSpPr>
        <p:spPr>
          <a:xfrm>
            <a:off x="693672" y="1882116"/>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1" name="Marcador de contenido 2">
                <a:extLst>
                  <a:ext uri="{FF2B5EF4-FFF2-40B4-BE49-F238E27FC236}">
                    <a16:creationId xmlns:a16="http://schemas.microsoft.com/office/drawing/2014/main" id="{90E7724C-FE7E-4C34-86D2-2DEABB95AB5B}"/>
                  </a:ext>
                </a:extLst>
              </p:cNvPr>
              <p:cNvSpPr txBox="1">
                <a:spLocks/>
              </p:cNvSpPr>
              <p:nvPr/>
            </p:nvSpPr>
            <p:spPr>
              <a:xfrm>
                <a:off x="2060601" y="1861557"/>
                <a:ext cx="9367204" cy="15087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L" sz="2000" dirty="0"/>
                  <a:t>Las frecuencias génicas dentro de un población para el gen A son </a:t>
                </a:r>
                <a14:m>
                  <m:oMath xmlns:m="http://schemas.openxmlformats.org/officeDocument/2006/math">
                    <m:r>
                      <a:rPr lang="es-CL" sz="2000" b="0" i="1" smtClean="0">
                        <a:latin typeface="Cambria Math" panose="02040503050406030204" pitchFamily="18" charset="0"/>
                      </a:rPr>
                      <m:t>𝑝</m:t>
                    </m:r>
                    <m:r>
                      <a:rPr lang="es-CL" sz="2000" b="0" i="1" smtClean="0">
                        <a:latin typeface="Cambria Math" panose="02040503050406030204" pitchFamily="18" charset="0"/>
                      </a:rPr>
                      <m:t>=0,6</m:t>
                    </m:r>
                  </m:oMath>
                </a14:m>
                <a:r>
                  <a:rPr lang="es-CL" sz="2000" dirty="0"/>
                  <a:t> y </a:t>
                </a:r>
                <a14:m>
                  <m:oMath xmlns:m="http://schemas.openxmlformats.org/officeDocument/2006/math">
                    <m:r>
                      <a:rPr lang="es-CL" sz="2000" b="0" i="1" smtClean="0">
                        <a:latin typeface="Cambria Math" panose="02040503050406030204" pitchFamily="18" charset="0"/>
                      </a:rPr>
                      <m:t>𝑞</m:t>
                    </m:r>
                    <m:r>
                      <a:rPr lang="es-CL" sz="2000" b="0" i="1" smtClean="0">
                        <a:latin typeface="Cambria Math" panose="02040503050406030204" pitchFamily="18" charset="0"/>
                      </a:rPr>
                      <m:t>=0,4</m:t>
                    </m:r>
                  </m:oMath>
                </a14:m>
                <a:r>
                  <a:rPr lang="es-CL" sz="2000" dirty="0"/>
                  <a:t>. Calcule las frecuencias genotípicas para la población luego de una generación de </a:t>
                </a:r>
                <a:r>
                  <a:rPr lang="es-CL" sz="2000" dirty="0" err="1"/>
                  <a:t>aparamientos</a:t>
                </a:r>
                <a:r>
                  <a:rPr lang="es-CL" sz="2000" dirty="0"/>
                  <a:t> aleatorios, considerando que la población se encuentra bajo los efectos de la deriva génica y que el coeficiente de consanguinidad para la primera generación es de 0,5. Además, determine las contribuciones genéticas.</a:t>
                </a:r>
              </a:p>
            </p:txBody>
          </p:sp>
        </mc:Choice>
        <mc:Fallback xmlns="">
          <p:sp>
            <p:nvSpPr>
              <p:cNvPr id="11" name="Marcador de contenido 2">
                <a:extLst>
                  <a:ext uri="{FF2B5EF4-FFF2-40B4-BE49-F238E27FC236}">
                    <a16:creationId xmlns:a16="http://schemas.microsoft.com/office/drawing/2014/main" id="{90E7724C-FE7E-4C34-86D2-2DEABB95AB5B}"/>
                  </a:ext>
                </a:extLst>
              </p:cNvPr>
              <p:cNvSpPr txBox="1">
                <a:spLocks noRot="1" noChangeAspect="1" noMove="1" noResize="1" noEditPoints="1" noAdjustHandles="1" noChangeArrowheads="1" noChangeShapeType="1" noTextEdit="1"/>
              </p:cNvSpPr>
              <p:nvPr/>
            </p:nvSpPr>
            <p:spPr>
              <a:xfrm>
                <a:off x="2060601" y="1861557"/>
                <a:ext cx="9367204" cy="1508760"/>
              </a:xfrm>
              <a:prstGeom prst="rect">
                <a:avLst/>
              </a:prstGeom>
              <a:blipFill>
                <a:blip r:embed="rId3"/>
                <a:stretch>
                  <a:fillRect l="-586" t="-4032" r="-65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DE7CE9F9-8839-4168-B582-C09E48D5E01B}"/>
                  </a:ext>
                </a:extLst>
              </p:cNvPr>
              <p:cNvSpPr txBox="1"/>
              <p:nvPr/>
            </p:nvSpPr>
            <p:spPr>
              <a:xfrm>
                <a:off x="693672" y="4243030"/>
                <a:ext cx="2067110"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=0,48</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=0,24</m:t>
                      </m:r>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=0,28</m:t>
                      </m:r>
                    </m:oMath>
                  </m:oMathPara>
                </a14:m>
                <a:endParaRPr lang="en-US" dirty="0"/>
              </a:p>
            </p:txBody>
          </p:sp>
        </mc:Choice>
        <mc:Fallback xmlns="">
          <p:sp>
            <p:nvSpPr>
              <p:cNvPr id="16" name="CuadroTexto 15">
                <a:extLst>
                  <a:ext uri="{FF2B5EF4-FFF2-40B4-BE49-F238E27FC236}">
                    <a16:creationId xmlns:a16="http://schemas.microsoft.com/office/drawing/2014/main" id="{DE7CE9F9-8839-4168-B582-C09E48D5E01B}"/>
                  </a:ext>
                </a:extLst>
              </p:cNvPr>
              <p:cNvSpPr txBox="1">
                <a:spLocks noRot="1" noChangeAspect="1" noMove="1" noResize="1" noEditPoints="1" noAdjustHandles="1" noChangeArrowheads="1" noChangeShapeType="1" noTextEdit="1"/>
              </p:cNvSpPr>
              <p:nvPr/>
            </p:nvSpPr>
            <p:spPr>
              <a:xfrm>
                <a:off x="693672" y="4243030"/>
                <a:ext cx="2067110" cy="923330"/>
              </a:xfrm>
              <a:prstGeom prst="rect">
                <a:avLst/>
              </a:prstGeom>
              <a:blipFill>
                <a:blip r:embed="rId4"/>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18CC9C0A-CD50-478C-9A3F-98FA808184AA}"/>
                  </a:ext>
                </a:extLst>
              </p:cNvPr>
              <p:cNvSpPr txBox="1"/>
              <p:nvPr/>
            </p:nvSpPr>
            <p:spPr>
              <a:xfrm>
                <a:off x="3703781" y="3868171"/>
                <a:ext cx="4174836" cy="15196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𝐼𝐵𝑆</m:t>
                          </m:r>
                        </m:sub>
                      </m:sSub>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(1−</m:t>
                      </m:r>
                      <m:r>
                        <a:rPr lang="es-CL" b="0" i="1" smtClean="0">
                          <a:latin typeface="Cambria Math" panose="02040503050406030204" pitchFamily="18" charset="0"/>
                        </a:rPr>
                        <m:t>𝐹</m:t>
                      </m:r>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𝐼𝐵𝑆</m:t>
                          </m:r>
                        </m:sub>
                      </m:sSub>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d>
                            <m:dPr>
                              <m:ctrlPr>
                                <a:rPr lang="es-CL" b="0" i="1" smtClean="0">
                                  <a:latin typeface="Cambria Math" panose="02040503050406030204" pitchFamily="18" charset="0"/>
                                </a:rPr>
                              </m:ctrlPr>
                            </m:dPr>
                            <m:e>
                              <m:r>
                                <a:rPr lang="es-CL" b="0" i="1" smtClean="0">
                                  <a:latin typeface="Cambria Math" panose="02040503050406030204" pitchFamily="18" charset="0"/>
                                </a:rPr>
                                <m:t>0,4</m:t>
                              </m:r>
                            </m:e>
                          </m:d>
                        </m:e>
                        <m:sup>
                          <m:r>
                            <a:rPr lang="es-CL" b="0" i="1" smtClean="0">
                              <a:latin typeface="Cambria Math" panose="02040503050406030204" pitchFamily="18" charset="0"/>
                            </a:rPr>
                            <m:t>2</m:t>
                          </m:r>
                        </m:sup>
                      </m:sSup>
                      <m:r>
                        <a:rPr lang="es-CL" b="0" i="1" smtClean="0">
                          <a:latin typeface="Cambria Math" panose="02040503050406030204" pitchFamily="18" charset="0"/>
                        </a:rPr>
                        <m:t>(1−0,5)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𝐼𝐵𝑆</m:t>
                          </m:r>
                        </m:sub>
                      </m:sSub>
                      <m:r>
                        <a:rPr lang="es-CL" b="0" i="1" smtClean="0">
                          <a:latin typeface="Cambria Math" panose="02040503050406030204" pitchFamily="18" charset="0"/>
                        </a:rPr>
                        <m:t>=(0,16) (0,5)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𝐼𝐵𝑆</m:t>
                          </m:r>
                        </m:sub>
                      </m:sSub>
                      <m:r>
                        <a:rPr lang="es-CL" b="0" i="1" smtClean="0">
                          <a:latin typeface="Cambria Math" panose="02040503050406030204" pitchFamily="18" charset="0"/>
                        </a:rPr>
                        <m:t>=0,08</m:t>
                      </m:r>
                    </m:oMath>
                  </m:oMathPara>
                </a14:m>
                <a:endParaRPr lang="en-US" dirty="0"/>
              </a:p>
            </p:txBody>
          </p:sp>
        </mc:Choice>
        <mc:Fallback xmlns="">
          <p:sp>
            <p:nvSpPr>
              <p:cNvPr id="14" name="CuadroTexto 13">
                <a:extLst>
                  <a:ext uri="{FF2B5EF4-FFF2-40B4-BE49-F238E27FC236}">
                    <a16:creationId xmlns:a16="http://schemas.microsoft.com/office/drawing/2014/main" id="{18CC9C0A-CD50-478C-9A3F-98FA808184AA}"/>
                  </a:ext>
                </a:extLst>
              </p:cNvPr>
              <p:cNvSpPr txBox="1">
                <a:spLocks noRot="1" noChangeAspect="1" noMove="1" noResize="1" noEditPoints="1" noAdjustHandles="1" noChangeArrowheads="1" noChangeShapeType="1" noTextEdit="1"/>
              </p:cNvSpPr>
              <p:nvPr/>
            </p:nvSpPr>
            <p:spPr>
              <a:xfrm>
                <a:off x="3703781" y="3868171"/>
                <a:ext cx="4174836" cy="1519647"/>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0E0399DC-3419-4663-B8BD-71E0C001943B}"/>
                  </a:ext>
                </a:extLst>
              </p:cNvPr>
              <p:cNvSpPr txBox="1"/>
              <p:nvPr/>
            </p:nvSpPr>
            <p:spPr>
              <a:xfrm>
                <a:off x="7172828" y="4145170"/>
                <a:ext cx="4174836"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𝐼𝐵𝐷</m:t>
                          </m:r>
                        </m:sub>
                      </m:sSub>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𝐼𝐵𝐷</m:t>
                          </m:r>
                        </m:sub>
                      </m:sSub>
                      <m:r>
                        <a:rPr lang="es-CL" b="0" i="1" smtClean="0">
                          <a:latin typeface="Cambria Math" panose="02040503050406030204" pitchFamily="18" charset="0"/>
                        </a:rPr>
                        <m:t>=(0,4)(0,5)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𝐼𝐵𝐷</m:t>
                          </m:r>
                        </m:sub>
                      </m:sSub>
                      <m:r>
                        <a:rPr lang="es-CL" b="0" i="1" smtClean="0">
                          <a:latin typeface="Cambria Math" panose="02040503050406030204" pitchFamily="18" charset="0"/>
                        </a:rPr>
                        <m:t>=0,2</m:t>
                      </m:r>
                    </m:oMath>
                  </m:oMathPara>
                </a14:m>
                <a:endParaRPr lang="en-US" dirty="0"/>
              </a:p>
            </p:txBody>
          </p:sp>
        </mc:Choice>
        <mc:Fallback xmlns="">
          <p:sp>
            <p:nvSpPr>
              <p:cNvPr id="15" name="CuadroTexto 14">
                <a:extLst>
                  <a:ext uri="{FF2B5EF4-FFF2-40B4-BE49-F238E27FC236}">
                    <a16:creationId xmlns:a16="http://schemas.microsoft.com/office/drawing/2014/main" id="{0E0399DC-3419-4663-B8BD-71E0C001943B}"/>
                  </a:ext>
                </a:extLst>
              </p:cNvPr>
              <p:cNvSpPr txBox="1">
                <a:spLocks noRot="1" noChangeAspect="1" noMove="1" noResize="1" noEditPoints="1" noAdjustHandles="1" noChangeArrowheads="1" noChangeShapeType="1" noTextEdit="1"/>
              </p:cNvSpPr>
              <p:nvPr/>
            </p:nvSpPr>
            <p:spPr>
              <a:xfrm>
                <a:off x="7172828" y="4145170"/>
                <a:ext cx="4174836" cy="1200329"/>
              </a:xfrm>
              <a:prstGeom prst="rect">
                <a:avLst/>
              </a:prstGeom>
              <a:blipFill>
                <a:blip r:embed="rId6"/>
                <a:stretch>
                  <a:fillRect b="-2538"/>
                </a:stretch>
              </a:blipFill>
            </p:spPr>
            <p:txBody>
              <a:bodyPr/>
              <a:lstStyle/>
              <a:p>
                <a:r>
                  <a:rPr lang="es-CL">
                    <a:noFill/>
                  </a:rPr>
                  <a:t> </a:t>
                </a:r>
              </a:p>
            </p:txBody>
          </p:sp>
        </mc:Fallback>
      </mc:AlternateContent>
      <p:sp>
        <p:nvSpPr>
          <p:cNvPr id="17" name="Rectángulo 16">
            <a:extLst>
              <a:ext uri="{FF2B5EF4-FFF2-40B4-BE49-F238E27FC236}">
                <a16:creationId xmlns:a16="http://schemas.microsoft.com/office/drawing/2014/main" id="{C49DA9FF-AA91-4BC7-9BC8-9B847DC1753B}"/>
              </a:ext>
            </a:extLst>
          </p:cNvPr>
          <p:cNvSpPr/>
          <p:nvPr/>
        </p:nvSpPr>
        <p:spPr>
          <a:xfrm>
            <a:off x="5089237" y="4924433"/>
            <a:ext cx="4830618" cy="483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06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4" end="4"/>
                                            </p:txEl>
                                          </p:spTgt>
                                        </p:tgtEl>
                                        <p:attrNameLst>
                                          <p:attrName>style.visibility</p:attrName>
                                        </p:attrNameLst>
                                      </p:cBhvr>
                                      <p:to>
                                        <p:strVal val="visible"/>
                                      </p:to>
                                    </p:set>
                                    <p:animEffect transition="in" filter="fade">
                                      <p:cBhvr>
                                        <p:cTn id="18" dur="500"/>
                                        <p:tgtEl>
                                          <p:spTgt spid="1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Effect transition="in" filter="fade">
                                      <p:cBhvr>
                                        <p:cTn id="31" dur="500"/>
                                        <p:tgtEl>
                                          <p:spTgt spid="1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37</a:t>
            </a:fld>
            <a:endParaRPr/>
          </a:p>
        </p:txBody>
      </p:sp>
      <p:sp>
        <p:nvSpPr>
          <p:cNvPr id="9" name="Título 1">
            <a:extLst>
              <a:ext uri="{FF2B5EF4-FFF2-40B4-BE49-F238E27FC236}">
                <a16:creationId xmlns:a16="http://schemas.microsoft.com/office/drawing/2014/main" id="{603F3537-DE91-45C5-B919-2B6DFF9EBDC9}"/>
              </a:ext>
            </a:extLst>
          </p:cNvPr>
          <p:cNvSpPr>
            <a:spLocks noGrp="1"/>
          </p:cNvSpPr>
          <p:nvPr>
            <p:ph type="title"/>
          </p:nvPr>
        </p:nvSpPr>
        <p:spPr>
          <a:xfrm>
            <a:off x="1224738" y="394335"/>
            <a:ext cx="9367203" cy="1188720"/>
          </a:xfrm>
        </p:spPr>
        <p:txBody>
          <a:bodyPr>
            <a:normAutofit/>
          </a:bodyPr>
          <a:lstStyle/>
          <a:p>
            <a:r>
              <a:rPr lang="es-CL" i="1" dirty="0"/>
              <a:t>Contribuciones genéticas</a:t>
            </a:r>
            <a:endParaRPr lang="en-US" i="1" dirty="0"/>
          </a:p>
        </p:txBody>
      </p:sp>
      <p:sp>
        <p:nvSpPr>
          <p:cNvPr id="10" name="Marcador de contenido 2">
            <a:extLst>
              <a:ext uri="{FF2B5EF4-FFF2-40B4-BE49-F238E27FC236}">
                <a16:creationId xmlns:a16="http://schemas.microsoft.com/office/drawing/2014/main" id="{0DA0B404-DF5C-472A-970F-C6EB658D6E42}"/>
              </a:ext>
            </a:extLst>
          </p:cNvPr>
          <p:cNvSpPr txBox="1">
            <a:spLocks/>
          </p:cNvSpPr>
          <p:nvPr/>
        </p:nvSpPr>
        <p:spPr>
          <a:xfrm>
            <a:off x="693672" y="1882116"/>
            <a:ext cx="1366929" cy="39522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0" indent="0">
              <a:buFont typeface="Montserrat Light"/>
              <a:buNone/>
            </a:pPr>
            <a:r>
              <a:rPr lang="es-CL" b="1" kern="0">
                <a:latin typeface="Abadi" panose="020B0604020104020204" pitchFamily="34" charset="0"/>
              </a:rPr>
              <a:t>Ejemplo</a:t>
            </a:r>
            <a:endParaRPr lang="es-CL" b="1" kern="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1" name="Marcador de contenido 2">
                <a:extLst>
                  <a:ext uri="{FF2B5EF4-FFF2-40B4-BE49-F238E27FC236}">
                    <a16:creationId xmlns:a16="http://schemas.microsoft.com/office/drawing/2014/main" id="{90E7724C-FE7E-4C34-86D2-2DEABB95AB5B}"/>
                  </a:ext>
                </a:extLst>
              </p:cNvPr>
              <p:cNvSpPr txBox="1">
                <a:spLocks/>
              </p:cNvSpPr>
              <p:nvPr/>
            </p:nvSpPr>
            <p:spPr>
              <a:xfrm>
                <a:off x="2060601" y="1861557"/>
                <a:ext cx="9367204" cy="15087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L" sz="2000" dirty="0"/>
                  <a:t>Las frecuencias génicas dentro de un población para el gen A son </a:t>
                </a:r>
                <a14:m>
                  <m:oMath xmlns:m="http://schemas.openxmlformats.org/officeDocument/2006/math">
                    <m:r>
                      <a:rPr lang="es-CL" sz="2000" b="0" i="1" smtClean="0">
                        <a:latin typeface="Cambria Math" panose="02040503050406030204" pitchFamily="18" charset="0"/>
                      </a:rPr>
                      <m:t>𝑝</m:t>
                    </m:r>
                    <m:r>
                      <a:rPr lang="es-CL" sz="2000" b="0" i="1" smtClean="0">
                        <a:latin typeface="Cambria Math" panose="02040503050406030204" pitchFamily="18" charset="0"/>
                      </a:rPr>
                      <m:t>=0,6</m:t>
                    </m:r>
                  </m:oMath>
                </a14:m>
                <a:r>
                  <a:rPr lang="es-CL" sz="2000" dirty="0"/>
                  <a:t> y </a:t>
                </a:r>
                <a14:m>
                  <m:oMath xmlns:m="http://schemas.openxmlformats.org/officeDocument/2006/math">
                    <m:r>
                      <a:rPr lang="es-CL" sz="2000" b="0" i="1" smtClean="0">
                        <a:latin typeface="Cambria Math" panose="02040503050406030204" pitchFamily="18" charset="0"/>
                      </a:rPr>
                      <m:t>𝑞</m:t>
                    </m:r>
                    <m:r>
                      <a:rPr lang="es-CL" sz="2000" b="0" i="1" smtClean="0">
                        <a:latin typeface="Cambria Math" panose="02040503050406030204" pitchFamily="18" charset="0"/>
                      </a:rPr>
                      <m:t>=0,4</m:t>
                    </m:r>
                  </m:oMath>
                </a14:m>
                <a:r>
                  <a:rPr lang="es-CL" sz="2000" dirty="0"/>
                  <a:t>. Calcule las frecuencias genotípicas para la población luego de una generación de </a:t>
                </a:r>
                <a:r>
                  <a:rPr lang="es-CL" sz="2000" dirty="0" err="1"/>
                  <a:t>aparamientos</a:t>
                </a:r>
                <a:r>
                  <a:rPr lang="es-CL" sz="2000" dirty="0"/>
                  <a:t> aleatorios, considerando que la población se encuentra bajo los efectos de la deriva génica y que el coeficiente de consanguinidad para la primera generación es de 0,5. Además, determine las contribuciones genéticas.</a:t>
                </a:r>
              </a:p>
            </p:txBody>
          </p:sp>
        </mc:Choice>
        <mc:Fallback xmlns="">
          <p:sp>
            <p:nvSpPr>
              <p:cNvPr id="11" name="Marcador de contenido 2">
                <a:extLst>
                  <a:ext uri="{FF2B5EF4-FFF2-40B4-BE49-F238E27FC236}">
                    <a16:creationId xmlns:a16="http://schemas.microsoft.com/office/drawing/2014/main" id="{90E7724C-FE7E-4C34-86D2-2DEABB95AB5B}"/>
                  </a:ext>
                </a:extLst>
              </p:cNvPr>
              <p:cNvSpPr txBox="1">
                <a:spLocks noRot="1" noChangeAspect="1" noMove="1" noResize="1" noEditPoints="1" noAdjustHandles="1" noChangeArrowheads="1" noChangeShapeType="1" noTextEdit="1"/>
              </p:cNvSpPr>
              <p:nvPr/>
            </p:nvSpPr>
            <p:spPr>
              <a:xfrm>
                <a:off x="2060601" y="1861557"/>
                <a:ext cx="9367204" cy="1508760"/>
              </a:xfrm>
              <a:prstGeom prst="rect">
                <a:avLst/>
              </a:prstGeom>
              <a:blipFill>
                <a:blip r:embed="rId3"/>
                <a:stretch>
                  <a:fillRect l="-586" t="-4032" r="-65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graphicFrame>
            <p:nvGraphicFramePr>
              <p:cNvPr id="12" name="Group 356">
                <a:extLst>
                  <a:ext uri="{FF2B5EF4-FFF2-40B4-BE49-F238E27FC236}">
                    <a16:creationId xmlns:a16="http://schemas.microsoft.com/office/drawing/2014/main" id="{CFE7B582-AE2C-4DC9-88DE-2C3C9732CC36}"/>
                  </a:ext>
                </a:extLst>
              </p:cNvPr>
              <p:cNvGraphicFramePr>
                <a:graphicFrameLocks noGrp="1"/>
              </p:cNvGraphicFramePr>
              <p:nvPr>
                <p:extLst>
                  <p:ext uri="{D42A27DB-BD31-4B8C-83A1-F6EECF244321}">
                    <p14:modId xmlns:p14="http://schemas.microsoft.com/office/powerpoint/2010/main" val="1922148153"/>
                  </p:ext>
                </p:extLst>
              </p:nvPr>
            </p:nvGraphicFramePr>
            <p:xfrm>
              <a:off x="2380949" y="3528645"/>
              <a:ext cx="8726508" cy="2814015"/>
            </p:xfrm>
            <a:graphic>
              <a:graphicData uri="http://schemas.openxmlformats.org/drawingml/2006/table">
                <a:tbl>
                  <a:tblPr/>
                  <a:tblGrid>
                    <a:gridCol w="1700360">
                      <a:extLst>
                        <a:ext uri="{9D8B030D-6E8A-4147-A177-3AD203B41FA5}">
                          <a16:colId xmlns:a16="http://schemas.microsoft.com/office/drawing/2014/main" val="20000"/>
                        </a:ext>
                      </a:extLst>
                    </a:gridCol>
                    <a:gridCol w="2507655">
                      <a:extLst>
                        <a:ext uri="{9D8B030D-6E8A-4147-A177-3AD203B41FA5}">
                          <a16:colId xmlns:a16="http://schemas.microsoft.com/office/drawing/2014/main" val="2618492333"/>
                        </a:ext>
                      </a:extLst>
                    </a:gridCol>
                    <a:gridCol w="2247900">
                      <a:extLst>
                        <a:ext uri="{9D8B030D-6E8A-4147-A177-3AD203B41FA5}">
                          <a16:colId xmlns:a16="http://schemas.microsoft.com/office/drawing/2014/main" val="1741282489"/>
                        </a:ext>
                      </a:extLst>
                    </a:gridCol>
                    <a:gridCol w="2270593">
                      <a:extLst>
                        <a:ext uri="{9D8B030D-6E8A-4147-A177-3AD203B41FA5}">
                          <a16:colId xmlns:a16="http://schemas.microsoft.com/office/drawing/2014/main" val="1634758600"/>
                        </a:ext>
                      </a:extLst>
                    </a:gridCol>
                  </a:tblGrid>
                  <a:tr h="322109">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genotípicas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49136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64421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1</a:t>
                          </a: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1</a:t>
                          </a:r>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0,48</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0,18</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0,3</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62769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1</a:t>
                          </a: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2</a:t>
                          </a:r>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0,24</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0,24</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b="0" i="0" u="none" strike="noStrike" cap="none" normalizeH="0" baseline="0" dirty="0">
                              <a:ln>
                                <a:noFill/>
                              </a:ln>
                              <a:solidFill>
                                <a:schemeClr val="tx1"/>
                              </a:solidFill>
                              <a:effectLst/>
                              <a:latin typeface="+mn-lt"/>
                            </a:rPr>
                            <a:t>-</a:t>
                          </a: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69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2</a:t>
                          </a: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2</a:t>
                          </a:r>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0,28</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0,08</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es-CL" sz="2000" b="0" i="1" u="none" strike="noStrike" cap="none" normalizeH="0" baseline="0" smtClean="0">
                                    <a:ln>
                                      <a:noFill/>
                                    </a:ln>
                                    <a:solidFill>
                                      <a:schemeClr val="tx1"/>
                                    </a:solidFill>
                                    <a:effectLst/>
                                    <a:latin typeface="Cambria Math" panose="02040503050406030204" pitchFamily="18" charset="0"/>
                                  </a:rPr>
                                  <m:t>0,2</m:t>
                                </m:r>
                              </m:oMath>
                            </m:oMathPara>
                          </a14:m>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2" name="Group 356">
                <a:extLst>
                  <a:ext uri="{FF2B5EF4-FFF2-40B4-BE49-F238E27FC236}">
                    <a16:creationId xmlns:a16="http://schemas.microsoft.com/office/drawing/2014/main" id="{CFE7B582-AE2C-4DC9-88DE-2C3C9732CC36}"/>
                  </a:ext>
                </a:extLst>
              </p:cNvPr>
              <p:cNvGraphicFramePr>
                <a:graphicFrameLocks noGrp="1"/>
              </p:cNvGraphicFramePr>
              <p:nvPr>
                <p:extLst>
                  <p:ext uri="{D42A27DB-BD31-4B8C-83A1-F6EECF244321}">
                    <p14:modId xmlns:p14="http://schemas.microsoft.com/office/powerpoint/2010/main" val="1922148153"/>
                  </p:ext>
                </p:extLst>
              </p:nvPr>
            </p:nvGraphicFramePr>
            <p:xfrm>
              <a:off x="2380949" y="3528645"/>
              <a:ext cx="8726508" cy="2814015"/>
            </p:xfrm>
            <a:graphic>
              <a:graphicData uri="http://schemas.openxmlformats.org/drawingml/2006/table">
                <a:tbl>
                  <a:tblPr/>
                  <a:tblGrid>
                    <a:gridCol w="1700360">
                      <a:extLst>
                        <a:ext uri="{9D8B030D-6E8A-4147-A177-3AD203B41FA5}">
                          <a16:colId xmlns:a16="http://schemas.microsoft.com/office/drawing/2014/main" val="20000"/>
                        </a:ext>
                      </a:extLst>
                    </a:gridCol>
                    <a:gridCol w="2507655">
                      <a:extLst>
                        <a:ext uri="{9D8B030D-6E8A-4147-A177-3AD203B41FA5}">
                          <a16:colId xmlns:a16="http://schemas.microsoft.com/office/drawing/2014/main" val="2618492333"/>
                        </a:ext>
                      </a:extLst>
                    </a:gridCol>
                    <a:gridCol w="2247900">
                      <a:extLst>
                        <a:ext uri="{9D8B030D-6E8A-4147-A177-3AD203B41FA5}">
                          <a16:colId xmlns:a16="http://schemas.microsoft.com/office/drawing/2014/main" val="1741282489"/>
                        </a:ext>
                      </a:extLst>
                    </a:gridCol>
                    <a:gridCol w="2270593">
                      <a:extLst>
                        <a:ext uri="{9D8B030D-6E8A-4147-A177-3AD203B41FA5}">
                          <a16:colId xmlns:a16="http://schemas.microsoft.com/office/drawing/2014/main" val="1634758600"/>
                        </a:ext>
                      </a:extLst>
                    </a:gridCol>
                  </a:tblGrid>
                  <a:tr h="335280">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Frecuencias genotípicas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Identidad: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67653704"/>
                      </a:ext>
                    </a:extLst>
                  </a:tr>
                  <a:tr h="57912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en estado</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b="0" i="0" u="none" strike="noStrike" cap="none" normalizeH="0" baseline="0" dirty="0">
                              <a:ln>
                                <a:noFill/>
                              </a:ln>
                              <a:solidFill>
                                <a:schemeClr val="tx1"/>
                              </a:solidFill>
                              <a:effectLst/>
                              <a:latin typeface="+mn-lt"/>
                            </a:rPr>
                            <a:t>por descendencia (IBD)</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974376"/>
                      </a:ext>
                    </a:extLst>
                  </a:tr>
                  <a:tr h="64421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1</a:t>
                          </a: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1</a:t>
                          </a:r>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4"/>
                          <a:stretch>
                            <a:fillRect l="-67718" t="-143396" r="-180340" b="-196226"/>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4"/>
                          <a:stretch>
                            <a:fillRect l="-187263" t="-143396" r="-101355" b="-196226"/>
                          </a:stretch>
                        </a:blipFill>
                      </a:tcPr>
                    </a:tc>
                    <a:tc>
                      <a:txBody>
                        <a:bodyPr/>
                        <a:lstStyle/>
                        <a:p>
                          <a:endParaRPr lang="en-US"/>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blipFill>
                          <a:blip r:embed="rId4"/>
                          <a:stretch>
                            <a:fillRect l="-284182" t="-143396" r="-268" b="-196226"/>
                          </a:stretch>
                        </a:blipFill>
                      </a:tcPr>
                    </a:tc>
                    <a:extLst>
                      <a:ext uri="{0D108BD9-81ED-4DB2-BD59-A6C34878D82A}">
                        <a16:rowId xmlns:a16="http://schemas.microsoft.com/office/drawing/2014/main" val="10000"/>
                      </a:ext>
                    </a:extLst>
                  </a:tr>
                  <a:tr h="62769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1</a:t>
                          </a: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2</a:t>
                          </a:r>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4"/>
                          <a:stretch>
                            <a:fillRect l="-67718" t="-248077" r="-180340" b="-100000"/>
                          </a:stretch>
                        </a:blipFill>
                      </a:tcPr>
                    </a:tc>
                    <a:tc>
                      <a:txBody>
                        <a:bodyPr/>
                        <a:lstStyle/>
                        <a:p>
                          <a:endParaRPr lang="en-US"/>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blipFill>
                          <a:blip r:embed="rId4"/>
                          <a:stretch>
                            <a:fillRect l="-187263" t="-248077" r="-101355" b="-100000"/>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b="0" i="0" u="none" strike="noStrike" cap="none" normalizeH="0" baseline="0" dirty="0">
                              <a:ln>
                                <a:noFill/>
                              </a:ln>
                              <a:solidFill>
                                <a:schemeClr val="tx1"/>
                              </a:solidFill>
                              <a:effectLst/>
                              <a:latin typeface="+mn-lt"/>
                            </a:rPr>
                            <a:t>-</a:t>
                          </a: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699">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2</a:t>
                          </a:r>
                          <a:r>
                            <a:rPr kumimoji="0" lang="es-ES" sz="2000" b="0" i="0" u="none" strike="noStrike" cap="none" normalizeH="0" baseline="0" dirty="0">
                              <a:ln>
                                <a:noFill/>
                              </a:ln>
                              <a:solidFill>
                                <a:schemeClr val="tx1"/>
                              </a:solidFill>
                              <a:effectLst/>
                              <a:latin typeface="+mn-lt"/>
                            </a:rPr>
                            <a:t>A</a:t>
                          </a:r>
                          <a:r>
                            <a:rPr kumimoji="0" lang="es-ES" sz="2000" b="0" i="0" u="none" strike="noStrike" cap="none" normalizeH="0" baseline="-25000" dirty="0">
                              <a:ln>
                                <a:noFill/>
                              </a:ln>
                              <a:solidFill>
                                <a:schemeClr val="tx1"/>
                              </a:solidFill>
                              <a:effectLst/>
                              <a:latin typeface="+mn-lt"/>
                            </a:rPr>
                            <a:t>2</a:t>
                          </a:r>
                          <a:endParaRPr kumimoji="0" lang="es-ES" sz="20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67718" t="-351456" r="-180340" b="-971"/>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87263" t="-351456" r="-101355" b="-971"/>
                          </a:stretch>
                        </a:blipFill>
                      </a:tcPr>
                    </a:tc>
                    <a:tc>
                      <a:txBody>
                        <a:bodyPr/>
                        <a:lstStyle/>
                        <a:p>
                          <a:endParaRPr lang="en-US"/>
                        </a:p>
                      </a:txBody>
                      <a:tcPr anchor="ctr" horzOverflow="overflow">
                        <a:lnL cap="flat">
                          <a:noFill/>
                        </a:lnL>
                        <a:lnR cap="flat">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284182" t="-351456" r="-268" b="-971"/>
                          </a:stretch>
                        </a:blipFill>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257666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p>
            <a:r>
              <a:rPr lang="en" dirty="0"/>
              <a:t>Ejercicios</a:t>
            </a:r>
            <a:endParaRPr dirty="0"/>
          </a:p>
        </p:txBody>
      </p:sp>
      <p:pic>
        <p:nvPicPr>
          <p:cNvPr id="1026" name="Picture 2" descr="happy fun Sticker by Sam Brown Video">
            <a:extLst>
              <a:ext uri="{FF2B5EF4-FFF2-40B4-BE49-F238E27FC236}">
                <a16:creationId xmlns:a16="http://schemas.microsoft.com/office/drawing/2014/main" id="{9511B51D-EDE3-441C-A3CB-79B6523E6C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24875" y="240517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194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39</a:t>
            </a:fld>
            <a:endParaRPr/>
          </a:p>
        </p:txBody>
      </p:sp>
      <p:sp>
        <p:nvSpPr>
          <p:cNvPr id="3" name="Título 1">
            <a:extLst>
              <a:ext uri="{FF2B5EF4-FFF2-40B4-BE49-F238E27FC236}">
                <a16:creationId xmlns:a16="http://schemas.microsoft.com/office/drawing/2014/main" id="{4876ED82-7783-411C-B83A-04CE055C0934}"/>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9FF4FE66-7791-40B6-8CE4-BDFDB3E17159}"/>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9FF4FE66-7791-40B6-8CE4-BDFDB3E17159}"/>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p:sp>
        <p:nvSpPr>
          <p:cNvPr id="5" name="CuadroTexto 4">
            <a:extLst>
              <a:ext uri="{FF2B5EF4-FFF2-40B4-BE49-F238E27FC236}">
                <a16:creationId xmlns:a16="http://schemas.microsoft.com/office/drawing/2014/main" id="{96418DA3-5BBC-48DC-A546-C1AA713DF2F8}"/>
              </a:ext>
            </a:extLst>
          </p:cNvPr>
          <p:cNvSpPr txBox="1"/>
          <p:nvPr/>
        </p:nvSpPr>
        <p:spPr>
          <a:xfrm>
            <a:off x="1513505" y="3063240"/>
            <a:ext cx="4442637" cy="369332"/>
          </a:xfrm>
          <a:prstGeom prst="rect">
            <a:avLst/>
          </a:prstGeom>
          <a:noFill/>
        </p:spPr>
        <p:txBody>
          <a:bodyPr wrap="square" rtlCol="0">
            <a:spAutoFit/>
          </a:bodyPr>
          <a:lstStyle/>
          <a:p>
            <a:r>
              <a:rPr lang="es-CL" b="1" dirty="0">
                <a:latin typeface="Abadi" panose="020B0604020104020204" pitchFamily="34" charset="0"/>
              </a:rPr>
              <a:t>Cálculo de coeficientes de consanguinidad</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E97DC7F6-05AB-4B70-8B42-C2B6A862AB3B}"/>
                  </a:ext>
                </a:extLst>
              </p:cNvPr>
              <p:cNvSpPr txBox="1"/>
              <p:nvPr/>
            </p:nvSpPr>
            <p:spPr>
              <a:xfrm>
                <a:off x="1987885" y="4168416"/>
                <a:ext cx="1455455" cy="923330"/>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p:txBody>
          </p:sp>
        </mc:Choice>
        <mc:Fallback xmlns="">
          <p:sp>
            <p:nvSpPr>
              <p:cNvPr id="6" name="CuadroTexto 5">
                <a:extLst>
                  <a:ext uri="{FF2B5EF4-FFF2-40B4-BE49-F238E27FC236}">
                    <a16:creationId xmlns:a16="http://schemas.microsoft.com/office/drawing/2014/main" id="{E97DC7F6-05AB-4B70-8B42-C2B6A862AB3B}"/>
                  </a:ext>
                </a:extLst>
              </p:cNvPr>
              <p:cNvSpPr txBox="1">
                <a:spLocks noRot="1" noChangeAspect="1" noMove="1" noResize="1" noEditPoints="1" noAdjustHandles="1" noChangeArrowheads="1" noChangeShapeType="1" noTextEdit="1"/>
              </p:cNvSpPr>
              <p:nvPr/>
            </p:nvSpPr>
            <p:spPr>
              <a:xfrm>
                <a:off x="1987885" y="4168416"/>
                <a:ext cx="1455455" cy="923330"/>
              </a:xfrm>
              <a:prstGeom prst="rect">
                <a:avLst/>
              </a:prstGeom>
              <a:blipFill>
                <a:blip r:embed="rId4"/>
                <a:stretch>
                  <a:fillRect/>
                </a:stretch>
              </a:blipFill>
              <a:ln>
                <a:solidFill>
                  <a:schemeClr val="tx1"/>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483F1716-2D5C-4229-905A-77204A7E3F8B}"/>
                  </a:ext>
                </a:extLst>
              </p:cNvPr>
              <p:cNvSpPr txBox="1"/>
              <p:nvPr/>
            </p:nvSpPr>
            <p:spPr>
              <a:xfrm>
                <a:off x="7377191" y="4263043"/>
                <a:ext cx="87427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p:txBody>
          </p:sp>
        </mc:Choice>
        <mc:Fallback xmlns="">
          <p:sp>
            <p:nvSpPr>
              <p:cNvPr id="7" name="CuadroTexto 6">
                <a:extLst>
                  <a:ext uri="{FF2B5EF4-FFF2-40B4-BE49-F238E27FC236}">
                    <a16:creationId xmlns:a16="http://schemas.microsoft.com/office/drawing/2014/main" id="{483F1716-2D5C-4229-905A-77204A7E3F8B}"/>
                  </a:ext>
                </a:extLst>
              </p:cNvPr>
              <p:cNvSpPr txBox="1">
                <a:spLocks noRot="1" noChangeAspect="1" noMove="1" noResize="1" noEditPoints="1" noAdjustHandles="1" noChangeArrowheads="1" noChangeShapeType="1" noTextEdit="1"/>
              </p:cNvSpPr>
              <p:nvPr/>
            </p:nvSpPr>
            <p:spPr>
              <a:xfrm>
                <a:off x="7377191" y="4263043"/>
                <a:ext cx="874278" cy="518604"/>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6122498-631E-4AC8-BC43-30CD9BAC7E11}"/>
                  </a:ext>
                </a:extLst>
              </p:cNvPr>
              <p:cNvSpPr txBox="1"/>
              <p:nvPr/>
            </p:nvSpPr>
            <p:spPr>
              <a:xfrm>
                <a:off x="6759910" y="5743282"/>
                <a:ext cx="245746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p:txBody>
          </p:sp>
        </mc:Choice>
        <mc:Fallback xmlns="">
          <p:sp>
            <p:nvSpPr>
              <p:cNvPr id="8" name="CuadroTexto 7">
                <a:extLst>
                  <a:ext uri="{FF2B5EF4-FFF2-40B4-BE49-F238E27FC236}">
                    <a16:creationId xmlns:a16="http://schemas.microsoft.com/office/drawing/2014/main" id="{06122498-631E-4AC8-BC43-30CD9BAC7E11}"/>
                  </a:ext>
                </a:extLst>
              </p:cNvPr>
              <p:cNvSpPr txBox="1">
                <a:spLocks noRot="1" noChangeAspect="1" noMove="1" noResize="1" noEditPoints="1" noAdjustHandles="1" noChangeArrowheads="1" noChangeShapeType="1" noTextEdit="1"/>
              </p:cNvSpPr>
              <p:nvPr/>
            </p:nvSpPr>
            <p:spPr>
              <a:xfrm>
                <a:off x="6759910" y="5743282"/>
                <a:ext cx="2457468" cy="518604"/>
              </a:xfrm>
              <a:prstGeom prst="rect">
                <a:avLst/>
              </a:prstGeom>
              <a:blipFill>
                <a:blip r:embed="rId6"/>
                <a:stretch>
                  <a:fillRect/>
                </a:stretch>
              </a:blipFill>
            </p:spPr>
            <p:txBody>
              <a:bodyPr/>
              <a:lstStyle/>
              <a:p>
                <a:r>
                  <a:rPr lang="es-CL">
                    <a:noFill/>
                  </a:rPr>
                  <a:t> </a:t>
                </a:r>
              </a:p>
            </p:txBody>
          </p:sp>
        </mc:Fallback>
      </mc:AlternateContent>
      <p:sp>
        <p:nvSpPr>
          <p:cNvPr id="9" name="CuadroTexto 8">
            <a:extLst>
              <a:ext uri="{FF2B5EF4-FFF2-40B4-BE49-F238E27FC236}">
                <a16:creationId xmlns:a16="http://schemas.microsoft.com/office/drawing/2014/main" id="{43B7F78E-660A-43EF-A89C-A67248248E09}"/>
              </a:ext>
            </a:extLst>
          </p:cNvPr>
          <p:cNvSpPr txBox="1"/>
          <p:nvPr/>
        </p:nvSpPr>
        <p:spPr>
          <a:xfrm>
            <a:off x="6861017" y="3554332"/>
            <a:ext cx="2780907" cy="307777"/>
          </a:xfrm>
          <a:prstGeom prst="rect">
            <a:avLst/>
          </a:prstGeom>
          <a:noFill/>
        </p:spPr>
        <p:txBody>
          <a:bodyPr wrap="square" rtlCol="0">
            <a:spAutoFit/>
          </a:bodyPr>
          <a:lstStyle/>
          <a:p>
            <a:r>
              <a:rPr lang="es-CL" sz="1400" dirty="0"/>
              <a:t>Consanguinidad en la generación 1:</a:t>
            </a:r>
            <a:endParaRPr lang="en-US" sz="1400" dirty="0"/>
          </a:p>
        </p:txBody>
      </p:sp>
      <p:sp>
        <p:nvSpPr>
          <p:cNvPr id="10" name="CuadroTexto 9">
            <a:extLst>
              <a:ext uri="{FF2B5EF4-FFF2-40B4-BE49-F238E27FC236}">
                <a16:creationId xmlns:a16="http://schemas.microsoft.com/office/drawing/2014/main" id="{2699C553-171D-467A-822F-881F77EE476A}"/>
              </a:ext>
            </a:extLst>
          </p:cNvPr>
          <p:cNvSpPr txBox="1"/>
          <p:nvPr/>
        </p:nvSpPr>
        <p:spPr>
          <a:xfrm>
            <a:off x="6861017" y="4908109"/>
            <a:ext cx="2780907" cy="307777"/>
          </a:xfrm>
          <a:prstGeom prst="rect">
            <a:avLst/>
          </a:prstGeom>
          <a:noFill/>
        </p:spPr>
        <p:txBody>
          <a:bodyPr wrap="square" rtlCol="0">
            <a:spAutoFit/>
          </a:bodyPr>
          <a:lstStyle/>
          <a:p>
            <a:r>
              <a:rPr lang="es-CL" sz="1400" dirty="0"/>
              <a:t>Consanguinidad en la generación t:</a:t>
            </a:r>
            <a:endParaRPr lang="en-US" sz="1400" dirty="0"/>
          </a:p>
        </p:txBody>
      </p:sp>
      <p:pic>
        <p:nvPicPr>
          <p:cNvPr id="5122" name="Picture 2" descr="Picaflor de Arica baja su población de 2000 a 400 ejemplares en 8 años –  Biodiversidad">
            <a:extLst>
              <a:ext uri="{FF2B5EF4-FFF2-40B4-BE49-F238E27FC236}">
                <a16:creationId xmlns:a16="http://schemas.microsoft.com/office/drawing/2014/main" id="{48AF9BF9-24FD-4A50-9BC2-690A7E1032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645"/>
          <a:stretch/>
        </p:blipFill>
        <p:spPr bwMode="auto">
          <a:xfrm>
            <a:off x="10163174" y="0"/>
            <a:ext cx="2028825" cy="15144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2" name="Modelo 3D 1" descr="Colibrí volando">
                <a:extLst>
                  <a:ext uri="{FF2B5EF4-FFF2-40B4-BE49-F238E27FC236}">
                    <a16:creationId xmlns:a16="http://schemas.microsoft.com/office/drawing/2014/main" id="{C208D89A-C349-43D5-A0A4-13EBDE26BD02}"/>
                  </a:ext>
                </a:extLst>
              </p:cNvPr>
              <p:cNvGraphicFramePr>
                <a:graphicFrameLocks noChangeAspect="1"/>
              </p:cNvGraphicFramePr>
              <p:nvPr>
                <p:extLst>
                  <p:ext uri="{D42A27DB-BD31-4B8C-83A1-F6EECF244321}">
                    <p14:modId xmlns:p14="http://schemas.microsoft.com/office/powerpoint/2010/main" val="531745741"/>
                  </p:ext>
                </p:extLst>
              </p:nvPr>
            </p:nvGraphicFramePr>
            <p:xfrm>
              <a:off x="6324267" y="-287051"/>
              <a:ext cx="4063023" cy="2033021"/>
            </p:xfrm>
            <a:graphic>
              <a:graphicData uri="http://schemas.microsoft.com/office/drawing/2017/model3d">
                <am3d:model3d r:embed="rId8">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9"/>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elo 3D 1" descr="Colibrí volando">
                <a:extLst>
                  <a:ext uri="{FF2B5EF4-FFF2-40B4-BE49-F238E27FC236}">
                    <a16:creationId xmlns:a16="http://schemas.microsoft.com/office/drawing/2014/main" id="{C208D89A-C349-43D5-A0A4-13EBDE26BD02}"/>
                  </a:ext>
                </a:extLst>
              </p:cNvPr>
              <p:cNvPicPr>
                <a:picLocks noGrp="1" noRot="1" noChangeAspect="1" noMove="1" noResize="1" noEditPoints="1" noAdjustHandles="1" noChangeArrowheads="1" noChangeShapeType="1" noCrop="1"/>
              </p:cNvPicPr>
              <p:nvPr/>
            </p:nvPicPr>
            <p:blipFill>
              <a:blip r:embed="rId9"/>
              <a:stretch>
                <a:fillRect/>
              </a:stretch>
            </p:blipFill>
            <p:spPr>
              <a:xfrm>
                <a:off x="6324267" y="-287051"/>
                <a:ext cx="4063023" cy="2033021"/>
              </a:xfrm>
              <a:prstGeom prst="rect">
                <a:avLst/>
              </a:prstGeom>
            </p:spPr>
          </p:pic>
        </mc:Fallback>
      </mc:AlternateContent>
    </p:spTree>
    <p:extLst>
      <p:ext uri="{BB962C8B-B14F-4D97-AF65-F5344CB8AC3E}">
        <p14:creationId xmlns:p14="http://schemas.microsoft.com/office/powerpoint/2010/main" val="264752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2"/>
                                        </p:tgtEl>
                                        <p:attrNameLst>
                                          <p:attrName>embedded2</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p>
            <a:r>
              <a:rPr lang="en" dirty="0"/>
              <a:t>Algunas definiciones</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40</a:t>
            </a:fld>
            <a:endParaRPr/>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CE280052-7247-49CA-A203-D64C8E55179F}"/>
                  </a:ext>
                </a:extLst>
              </p:cNvPr>
              <p:cNvSpPr txBox="1"/>
              <p:nvPr/>
            </p:nvSpPr>
            <p:spPr>
              <a:xfrm>
                <a:off x="1022494" y="3799964"/>
                <a:ext cx="2723113" cy="23903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m:t>
                          </m:r>
                        </m:den>
                      </m:f>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m:t>
                          </m:r>
                        </m:den>
                      </m:f>
                    </m:oMath>
                  </m:oMathPara>
                </a14:m>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p:txBody>
          </p:sp>
        </mc:Choice>
        <mc:Fallback xmlns="">
          <p:sp>
            <p:nvSpPr>
              <p:cNvPr id="4" name="CuadroTexto 3">
                <a:extLst>
                  <a:ext uri="{FF2B5EF4-FFF2-40B4-BE49-F238E27FC236}">
                    <a16:creationId xmlns:a16="http://schemas.microsoft.com/office/drawing/2014/main" id="{CE280052-7247-49CA-A203-D64C8E55179F}"/>
                  </a:ext>
                </a:extLst>
              </p:cNvPr>
              <p:cNvSpPr txBox="1">
                <a:spLocks noRot="1" noChangeAspect="1" noMove="1" noResize="1" noEditPoints="1" noAdjustHandles="1" noChangeArrowheads="1" noChangeShapeType="1" noTextEdit="1"/>
              </p:cNvSpPr>
              <p:nvPr/>
            </p:nvSpPr>
            <p:spPr>
              <a:xfrm>
                <a:off x="1022494" y="3799964"/>
                <a:ext cx="2723113" cy="2390398"/>
              </a:xfrm>
              <a:prstGeom prst="rect">
                <a:avLst/>
              </a:prstGeom>
              <a:blipFill>
                <a:blip r:embed="rId3"/>
                <a:stretch>
                  <a:fillRect b="-153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1D782DF7-D342-4CEF-8D06-CC91C86BA75E}"/>
                  </a:ext>
                </a:extLst>
              </p:cNvPr>
              <p:cNvSpPr txBox="1"/>
              <p:nvPr/>
            </p:nvSpPr>
            <p:spPr>
              <a:xfrm>
                <a:off x="4243553" y="3422860"/>
                <a:ext cx="3425613" cy="2769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m:t>
                          </m:r>
                        </m:den>
                      </m:f>
                      <m:r>
                        <a:rPr lang="es-CL" b="0" i="1" smtClean="0">
                          <a:latin typeface="Cambria Math" panose="02040503050406030204" pitchFamily="18" charset="0"/>
                        </a:rPr>
                        <m:t>+</m:t>
                      </m:r>
                      <m:d>
                        <m:dPr>
                          <m:ctrlPr>
                            <a:rPr lang="es-CL" b="0" i="1" smtClean="0">
                              <a:latin typeface="Cambria Math" panose="02040503050406030204" pitchFamily="18" charset="0"/>
                            </a:rPr>
                          </m:ctrlPr>
                        </m:dPr>
                        <m:e>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m:t>
                              </m:r>
                            </m:den>
                          </m:f>
                        </m:e>
                      </m:d>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=0,05+</m:t>
                      </m:r>
                      <m:d>
                        <m:dPr>
                          <m:ctrlPr>
                            <a:rPr lang="es-CL" b="0" i="1" smtClean="0">
                              <a:latin typeface="Cambria Math" panose="02040503050406030204" pitchFamily="18" charset="0"/>
                            </a:rPr>
                          </m:ctrlPr>
                        </m:dPr>
                        <m:e>
                          <m:r>
                            <a:rPr lang="es-CL" b="0" i="1" smtClean="0">
                              <a:latin typeface="Cambria Math" panose="02040503050406030204" pitchFamily="18" charset="0"/>
                            </a:rPr>
                            <m:t>0,95</m:t>
                          </m:r>
                        </m:e>
                      </m:d>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=0,05+0,0475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=0,0975</m:t>
                      </m:r>
                    </m:oMath>
                  </m:oMathPara>
                </a14:m>
                <a:endParaRPr lang="en-US" dirty="0"/>
              </a:p>
            </p:txBody>
          </p:sp>
        </mc:Choice>
        <mc:Fallback xmlns="">
          <p:sp>
            <p:nvSpPr>
              <p:cNvPr id="5" name="CuadroTexto 4">
                <a:extLst>
                  <a:ext uri="{FF2B5EF4-FFF2-40B4-BE49-F238E27FC236}">
                    <a16:creationId xmlns:a16="http://schemas.microsoft.com/office/drawing/2014/main" id="{1D782DF7-D342-4CEF-8D06-CC91C86BA75E}"/>
                  </a:ext>
                </a:extLst>
              </p:cNvPr>
              <p:cNvSpPr txBox="1">
                <a:spLocks noRot="1" noChangeAspect="1" noMove="1" noResize="1" noEditPoints="1" noAdjustHandles="1" noChangeArrowheads="1" noChangeShapeType="1" noTextEdit="1"/>
              </p:cNvSpPr>
              <p:nvPr/>
            </p:nvSpPr>
            <p:spPr>
              <a:xfrm>
                <a:off x="4243553" y="3422860"/>
                <a:ext cx="3425613" cy="2769348"/>
              </a:xfrm>
              <a:prstGeom prst="rect">
                <a:avLst/>
              </a:prstGeom>
              <a:blipFill>
                <a:blip r:embed="rId4"/>
                <a:stretch>
                  <a:fillRect b="-87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9C16A725-D932-4BA3-A2E0-ACF48B1A4F45}"/>
                  </a:ext>
                </a:extLst>
              </p:cNvPr>
              <p:cNvSpPr txBox="1"/>
              <p:nvPr/>
            </p:nvSpPr>
            <p:spPr>
              <a:xfrm>
                <a:off x="8167113" y="4030344"/>
                <a:ext cx="3425613" cy="2146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2∗10</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=0,05+</m:t>
                      </m:r>
                      <m:d>
                        <m:dPr>
                          <m:ctrlPr>
                            <a:rPr lang="es-CL" b="0" i="1" smtClean="0">
                              <a:latin typeface="Cambria Math" panose="02040503050406030204" pitchFamily="18" charset="0"/>
                            </a:rPr>
                          </m:ctrlPr>
                        </m:dPr>
                        <m:e>
                          <m:r>
                            <a:rPr lang="es-CL" b="0" i="1" smtClean="0">
                              <a:latin typeface="Cambria Math" panose="02040503050406030204" pitchFamily="18" charset="0"/>
                            </a:rPr>
                            <m:t>0,95</m:t>
                          </m:r>
                        </m:e>
                      </m:d>
                      <m:r>
                        <a:rPr lang="es-CL" b="0" i="1" smtClean="0">
                          <a:latin typeface="Cambria Math" panose="02040503050406030204" pitchFamily="18" charset="0"/>
                        </a:rPr>
                        <m:t>∗0,0975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=0,05+0,092625</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=0,142625</m:t>
                      </m:r>
                    </m:oMath>
                  </m:oMathPara>
                </a14:m>
                <a:endParaRPr lang="en-US" dirty="0"/>
              </a:p>
            </p:txBody>
          </p:sp>
        </mc:Choice>
        <mc:Fallback xmlns="">
          <p:sp>
            <p:nvSpPr>
              <p:cNvPr id="6" name="CuadroTexto 5">
                <a:extLst>
                  <a:ext uri="{FF2B5EF4-FFF2-40B4-BE49-F238E27FC236}">
                    <a16:creationId xmlns:a16="http://schemas.microsoft.com/office/drawing/2014/main" id="{9C16A725-D932-4BA3-A2E0-ACF48B1A4F45}"/>
                  </a:ext>
                </a:extLst>
              </p:cNvPr>
              <p:cNvSpPr txBox="1">
                <a:spLocks noRot="1" noChangeAspect="1" noMove="1" noResize="1" noEditPoints="1" noAdjustHandles="1" noChangeArrowheads="1" noChangeShapeType="1" noTextEdit="1"/>
              </p:cNvSpPr>
              <p:nvPr/>
            </p:nvSpPr>
            <p:spPr>
              <a:xfrm>
                <a:off x="8167113" y="4030344"/>
                <a:ext cx="3425613" cy="2146998"/>
              </a:xfrm>
              <a:prstGeom prst="rect">
                <a:avLst/>
              </a:prstGeom>
              <a:blipFill>
                <a:blip r:embed="rId5"/>
                <a:stretch>
                  <a:fillRect b="-1705"/>
                </a:stretch>
              </a:blipFill>
            </p:spPr>
            <p:txBody>
              <a:bodyPr/>
              <a:lstStyle/>
              <a:p>
                <a:r>
                  <a:rPr lang="es-CL">
                    <a:noFill/>
                  </a:rPr>
                  <a:t> </a:t>
                </a:r>
              </a:p>
            </p:txBody>
          </p:sp>
        </mc:Fallback>
      </mc:AlternateContent>
      <p:sp>
        <p:nvSpPr>
          <p:cNvPr id="7" name="Rectángulo 6">
            <a:extLst>
              <a:ext uri="{FF2B5EF4-FFF2-40B4-BE49-F238E27FC236}">
                <a16:creationId xmlns:a16="http://schemas.microsoft.com/office/drawing/2014/main" id="{7EAE11BD-19D6-47BD-A71F-3C99ACABC4B3}"/>
              </a:ext>
            </a:extLst>
          </p:cNvPr>
          <p:cNvSpPr/>
          <p:nvPr/>
        </p:nvSpPr>
        <p:spPr>
          <a:xfrm>
            <a:off x="1564796" y="5813367"/>
            <a:ext cx="9236363" cy="40937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1">
            <a:extLst>
              <a:ext uri="{FF2B5EF4-FFF2-40B4-BE49-F238E27FC236}">
                <a16:creationId xmlns:a16="http://schemas.microsoft.com/office/drawing/2014/main" id="{8F40FE2B-E0F0-4CC1-88C5-77D9600F5DD7}"/>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6A81178-5301-4FB1-B250-0EA139169F8D}"/>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9" name="CuadroTexto 8">
                <a:extLst>
                  <a:ext uri="{FF2B5EF4-FFF2-40B4-BE49-F238E27FC236}">
                    <a16:creationId xmlns:a16="http://schemas.microsoft.com/office/drawing/2014/main" id="{96A81178-5301-4FB1-B250-0EA139169F8D}"/>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6"/>
                <a:stretch>
                  <a:fillRect l="-655" t="-3046" r="-582" b="-7107"/>
                </a:stretch>
              </a:blipFill>
            </p:spPr>
            <p:txBody>
              <a:bodyPr/>
              <a:lstStyle/>
              <a:p>
                <a:r>
                  <a:rPr lang="es-CL">
                    <a:noFill/>
                  </a:rPr>
                  <a:t> </a:t>
                </a:r>
              </a:p>
            </p:txBody>
          </p:sp>
        </mc:Fallback>
      </mc:AlternateContent>
      <p:sp>
        <p:nvSpPr>
          <p:cNvPr id="10" name="CuadroTexto 9">
            <a:extLst>
              <a:ext uri="{FF2B5EF4-FFF2-40B4-BE49-F238E27FC236}">
                <a16:creationId xmlns:a16="http://schemas.microsoft.com/office/drawing/2014/main" id="{EE70B4A4-C759-456B-9F64-278C8AC06DC6}"/>
              </a:ext>
            </a:extLst>
          </p:cNvPr>
          <p:cNvSpPr txBox="1"/>
          <p:nvPr/>
        </p:nvSpPr>
        <p:spPr>
          <a:xfrm>
            <a:off x="1513722" y="2873370"/>
            <a:ext cx="4442637" cy="369332"/>
          </a:xfrm>
          <a:prstGeom prst="rect">
            <a:avLst/>
          </a:prstGeom>
          <a:noFill/>
        </p:spPr>
        <p:txBody>
          <a:bodyPr wrap="square" rtlCol="0">
            <a:spAutoFit/>
          </a:bodyPr>
          <a:lstStyle/>
          <a:p>
            <a:r>
              <a:rPr lang="es-CL" b="1" dirty="0">
                <a:latin typeface="Abadi" panose="020B0604020104020204" pitchFamily="34" charset="0"/>
              </a:rPr>
              <a:t>Cálculo de coeficientes de consanguinidad</a:t>
            </a:r>
            <a:endParaRPr lang="en-US" b="1" dirty="0">
              <a:latin typeface="Abadi" panose="020B0604020104020204" pitchFamily="34" charset="0"/>
            </a:endParaRPr>
          </a:p>
        </p:txBody>
      </p:sp>
      <p:pic>
        <p:nvPicPr>
          <p:cNvPr id="11" name="Picture 2" descr="Picaflor de Arica baja su población de 2000 a 400 ejemplares en 8 años –  Biodiversidad">
            <a:extLst>
              <a:ext uri="{FF2B5EF4-FFF2-40B4-BE49-F238E27FC236}">
                <a16:creationId xmlns:a16="http://schemas.microsoft.com/office/drawing/2014/main" id="{7ACD33A8-4740-444D-8332-34BDF25B5A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645"/>
          <a:stretch/>
        </p:blipFill>
        <p:spPr bwMode="auto">
          <a:xfrm>
            <a:off x="10163174" y="0"/>
            <a:ext cx="2028825" cy="15144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12" name="Modelo 3D 11" descr="Colibrí volando">
                <a:extLst>
                  <a:ext uri="{FF2B5EF4-FFF2-40B4-BE49-F238E27FC236}">
                    <a16:creationId xmlns:a16="http://schemas.microsoft.com/office/drawing/2014/main" id="{33AA94D4-9DC2-4763-A050-0A9167B85C26}"/>
                  </a:ext>
                </a:extLst>
              </p:cNvPr>
              <p:cNvGraphicFramePr>
                <a:graphicFrameLocks noChangeAspect="1"/>
              </p:cNvGraphicFramePr>
              <p:nvPr>
                <p:extLst>
                  <p:ext uri="{D42A27DB-BD31-4B8C-83A1-F6EECF244321}">
                    <p14:modId xmlns:p14="http://schemas.microsoft.com/office/powerpoint/2010/main" val="3839719681"/>
                  </p:ext>
                </p:extLst>
              </p:nvPr>
            </p:nvGraphicFramePr>
            <p:xfrm>
              <a:off x="6324267" y="-287051"/>
              <a:ext cx="4063023" cy="2033021"/>
            </p:xfrm>
            <a:graphic>
              <a:graphicData uri="http://schemas.microsoft.com/office/drawing/2017/model3d">
                <am3d:model3d r:embed="rId8">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9"/>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Modelo 3D 11" descr="Colibrí volando">
                <a:extLst>
                  <a:ext uri="{FF2B5EF4-FFF2-40B4-BE49-F238E27FC236}">
                    <a16:creationId xmlns:a16="http://schemas.microsoft.com/office/drawing/2014/main" id="{33AA94D4-9DC2-4763-A050-0A9167B85C26}"/>
                  </a:ext>
                </a:extLst>
              </p:cNvPr>
              <p:cNvPicPr>
                <a:picLocks noGrp="1" noRot="1" noChangeAspect="1" noMove="1" noResize="1" noEditPoints="1" noAdjustHandles="1" noChangeArrowheads="1" noChangeShapeType="1" noCrop="1"/>
              </p:cNvPicPr>
              <p:nvPr/>
            </p:nvPicPr>
            <p:blipFill>
              <a:blip r:embed="rId9"/>
              <a:stretch>
                <a:fillRect/>
              </a:stretch>
            </p:blipFill>
            <p:spPr>
              <a:xfrm>
                <a:off x="6324267" y="-287051"/>
                <a:ext cx="4063023" cy="2033021"/>
              </a:xfrm>
              <a:prstGeom prst="rect">
                <a:avLst/>
              </a:prstGeom>
            </p:spPr>
          </p:pic>
        </mc:Fallback>
      </mc:AlternateContent>
    </p:spTree>
    <p:extLst>
      <p:ext uri="{BB962C8B-B14F-4D97-AF65-F5344CB8AC3E}">
        <p14:creationId xmlns:p14="http://schemas.microsoft.com/office/powerpoint/2010/main" val="319327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500"/>
                                        <p:tgtEl>
                                          <p:spTgt spid="5">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500"/>
                                        <p:tgtEl>
                                          <p:spTgt spid="5">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fade">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fade">
                                      <p:cBhvr>
                                        <p:cTn id="56" dur="500"/>
                                        <p:tgtEl>
                                          <p:spTgt spid="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Effect transition="in" filter="fade">
                                      <p:cBhvr>
                                        <p:cTn id="61" dur="500"/>
                                        <p:tgtEl>
                                          <p:spTgt spid="6">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
                                            <p:txEl>
                                              <p:pRg st="3" end="3"/>
                                            </p:txEl>
                                          </p:spTgt>
                                        </p:tgtEl>
                                        <p:attrNameLst>
                                          <p:attrName>style.visibility</p:attrName>
                                        </p:attrNameLst>
                                      </p:cBhvr>
                                      <p:to>
                                        <p:strVal val="visible"/>
                                      </p:to>
                                    </p:set>
                                    <p:animEffect transition="in" filter="fade">
                                      <p:cBhvr>
                                        <p:cTn id="66" dur="500"/>
                                        <p:tgtEl>
                                          <p:spTgt spid="6">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xEl>
                                              <p:pRg st="5" end="5"/>
                                            </p:txEl>
                                          </p:spTgt>
                                        </p:tgtEl>
                                        <p:attrNameLst>
                                          <p:attrName>style.visibility</p:attrName>
                                        </p:attrNameLst>
                                      </p:cBhvr>
                                      <p:to>
                                        <p:strVal val="visible"/>
                                      </p:to>
                                    </p:set>
                                    <p:animEffect transition="in" filter="fade">
                                      <p:cBhvr>
                                        <p:cTn id="71" dur="500"/>
                                        <p:tgtEl>
                                          <p:spTgt spid="6">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1" presetClass="emph" presetSubtype="1" repeatCount="indefinite" fill="hold" nodeType="withEffect">
                                  <p:stCondLst>
                                    <p:cond delay="0"/>
                                  </p:stCondLst>
                                  <p:childTnLst>
                                    <p:anim calcmode="lin" valueType="num">
                                      <p:cBhvr>
                                        <p:cTn id="78" dur="19467" fill="hold"/>
                                        <p:tgtEl>
                                          <p:spTgt spid="12"/>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41</a:t>
            </a:fld>
            <a:endParaRPr/>
          </a:p>
        </p:txBody>
      </p:sp>
      <p:sp>
        <p:nvSpPr>
          <p:cNvPr id="8" name="Título 1">
            <a:extLst>
              <a:ext uri="{FF2B5EF4-FFF2-40B4-BE49-F238E27FC236}">
                <a16:creationId xmlns:a16="http://schemas.microsoft.com/office/drawing/2014/main" id="{8F40FE2B-E0F0-4CC1-88C5-77D9600F5DD7}"/>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6A81178-5301-4FB1-B250-0EA139169F8D}"/>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9" name="CuadroTexto 8">
                <a:extLst>
                  <a:ext uri="{FF2B5EF4-FFF2-40B4-BE49-F238E27FC236}">
                    <a16:creationId xmlns:a16="http://schemas.microsoft.com/office/drawing/2014/main" id="{96A81178-5301-4FB1-B250-0EA139169F8D}"/>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p:sp>
        <p:nvSpPr>
          <p:cNvPr id="11" name="CuadroTexto 10">
            <a:extLst>
              <a:ext uri="{FF2B5EF4-FFF2-40B4-BE49-F238E27FC236}">
                <a16:creationId xmlns:a16="http://schemas.microsoft.com/office/drawing/2014/main" id="{FB9F9A6D-E9DC-41FA-A395-E84E90C59D66}"/>
              </a:ext>
            </a:extLst>
          </p:cNvPr>
          <p:cNvSpPr txBox="1"/>
          <p:nvPr/>
        </p:nvSpPr>
        <p:spPr>
          <a:xfrm>
            <a:off x="1513505" y="3063240"/>
            <a:ext cx="4442637" cy="369332"/>
          </a:xfrm>
          <a:prstGeom prst="rect">
            <a:avLst/>
          </a:prstGeom>
          <a:noFill/>
        </p:spPr>
        <p:txBody>
          <a:bodyPr wrap="square" rtlCol="0">
            <a:spAutoFit/>
          </a:bodyPr>
          <a:lstStyle/>
          <a:p>
            <a:r>
              <a:rPr lang="es-CL" b="1" dirty="0">
                <a:latin typeface="Abadi" panose="020B0604020104020204" pitchFamily="34" charset="0"/>
              </a:rPr>
              <a:t>Cálculo de coeficientes de consanguinidad</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6611D1B8-C28F-4FE6-A928-D2BAF285687B}"/>
                  </a:ext>
                </a:extLst>
              </p:cNvPr>
              <p:cNvSpPr txBox="1"/>
              <p:nvPr/>
            </p:nvSpPr>
            <p:spPr>
              <a:xfrm>
                <a:off x="7377191" y="4263043"/>
                <a:ext cx="87427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p:txBody>
          </p:sp>
        </mc:Choice>
        <mc:Fallback xmlns="">
          <p:sp>
            <p:nvSpPr>
              <p:cNvPr id="13" name="CuadroTexto 12">
                <a:extLst>
                  <a:ext uri="{FF2B5EF4-FFF2-40B4-BE49-F238E27FC236}">
                    <a16:creationId xmlns:a16="http://schemas.microsoft.com/office/drawing/2014/main" id="{6611D1B8-C28F-4FE6-A928-D2BAF285687B}"/>
                  </a:ext>
                </a:extLst>
              </p:cNvPr>
              <p:cNvSpPr txBox="1">
                <a:spLocks noRot="1" noChangeAspect="1" noMove="1" noResize="1" noEditPoints="1" noAdjustHandles="1" noChangeArrowheads="1" noChangeShapeType="1" noTextEdit="1"/>
              </p:cNvSpPr>
              <p:nvPr/>
            </p:nvSpPr>
            <p:spPr>
              <a:xfrm>
                <a:off x="7377191" y="4263043"/>
                <a:ext cx="874278" cy="518604"/>
              </a:xfrm>
              <a:prstGeom prst="rect">
                <a:avLst/>
              </a:prstGeom>
              <a:blipFill>
                <a:blip r:embed="rId4"/>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99C177F2-87EC-4C83-B582-A891FDCCF19B}"/>
                  </a:ext>
                </a:extLst>
              </p:cNvPr>
              <p:cNvSpPr txBox="1"/>
              <p:nvPr/>
            </p:nvSpPr>
            <p:spPr>
              <a:xfrm>
                <a:off x="6759910" y="5743282"/>
                <a:ext cx="245746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p:txBody>
          </p:sp>
        </mc:Choice>
        <mc:Fallback xmlns="">
          <p:sp>
            <p:nvSpPr>
              <p:cNvPr id="14" name="CuadroTexto 13">
                <a:extLst>
                  <a:ext uri="{FF2B5EF4-FFF2-40B4-BE49-F238E27FC236}">
                    <a16:creationId xmlns:a16="http://schemas.microsoft.com/office/drawing/2014/main" id="{99C177F2-87EC-4C83-B582-A891FDCCF19B}"/>
                  </a:ext>
                </a:extLst>
              </p:cNvPr>
              <p:cNvSpPr txBox="1">
                <a:spLocks noRot="1" noChangeAspect="1" noMove="1" noResize="1" noEditPoints="1" noAdjustHandles="1" noChangeArrowheads="1" noChangeShapeType="1" noTextEdit="1"/>
              </p:cNvSpPr>
              <p:nvPr/>
            </p:nvSpPr>
            <p:spPr>
              <a:xfrm>
                <a:off x="6759910" y="5743282"/>
                <a:ext cx="2457468" cy="518604"/>
              </a:xfrm>
              <a:prstGeom prst="rect">
                <a:avLst/>
              </a:prstGeom>
              <a:blipFill>
                <a:blip r:embed="rId5"/>
                <a:stretch>
                  <a:fillRect/>
                </a:stretch>
              </a:blipFill>
            </p:spPr>
            <p:txBody>
              <a:bodyPr/>
              <a:lstStyle/>
              <a:p>
                <a:r>
                  <a:rPr lang="es-CL">
                    <a:noFill/>
                  </a:rPr>
                  <a:t> </a:t>
                </a:r>
              </a:p>
            </p:txBody>
          </p:sp>
        </mc:Fallback>
      </mc:AlternateContent>
      <p:sp>
        <p:nvSpPr>
          <p:cNvPr id="15" name="CuadroTexto 14">
            <a:extLst>
              <a:ext uri="{FF2B5EF4-FFF2-40B4-BE49-F238E27FC236}">
                <a16:creationId xmlns:a16="http://schemas.microsoft.com/office/drawing/2014/main" id="{484326F2-16C4-4512-A963-465465653B5F}"/>
              </a:ext>
            </a:extLst>
          </p:cNvPr>
          <p:cNvSpPr txBox="1"/>
          <p:nvPr/>
        </p:nvSpPr>
        <p:spPr>
          <a:xfrm>
            <a:off x="6861017" y="3554332"/>
            <a:ext cx="2780907" cy="307777"/>
          </a:xfrm>
          <a:prstGeom prst="rect">
            <a:avLst/>
          </a:prstGeom>
          <a:noFill/>
        </p:spPr>
        <p:txBody>
          <a:bodyPr wrap="square" rtlCol="0">
            <a:spAutoFit/>
          </a:bodyPr>
          <a:lstStyle/>
          <a:p>
            <a:r>
              <a:rPr lang="es-CL" sz="1400" dirty="0"/>
              <a:t>Consanguinidad en la generación 1:</a:t>
            </a:r>
            <a:endParaRPr lang="en-US" sz="1400" dirty="0"/>
          </a:p>
        </p:txBody>
      </p:sp>
      <p:sp>
        <p:nvSpPr>
          <p:cNvPr id="16" name="CuadroTexto 15">
            <a:extLst>
              <a:ext uri="{FF2B5EF4-FFF2-40B4-BE49-F238E27FC236}">
                <a16:creationId xmlns:a16="http://schemas.microsoft.com/office/drawing/2014/main" id="{6761F28E-2ADE-486B-B822-DD468993EEAD}"/>
              </a:ext>
            </a:extLst>
          </p:cNvPr>
          <p:cNvSpPr txBox="1"/>
          <p:nvPr/>
        </p:nvSpPr>
        <p:spPr>
          <a:xfrm>
            <a:off x="6861017" y="4908109"/>
            <a:ext cx="2780907" cy="307777"/>
          </a:xfrm>
          <a:prstGeom prst="rect">
            <a:avLst/>
          </a:prstGeom>
          <a:noFill/>
        </p:spPr>
        <p:txBody>
          <a:bodyPr wrap="square" rtlCol="0">
            <a:spAutoFit/>
          </a:bodyPr>
          <a:lstStyle/>
          <a:p>
            <a:r>
              <a:rPr lang="es-CL" sz="1400" dirty="0"/>
              <a:t>Consanguinidad en la generación t:</a:t>
            </a:r>
            <a:endParaRPr lang="en-US" sz="1400" dirty="0"/>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47380B2E-A927-4A3B-B9C6-C94B365636DF}"/>
                  </a:ext>
                </a:extLst>
              </p:cNvPr>
              <p:cNvSpPr txBox="1"/>
              <p:nvPr/>
            </p:nvSpPr>
            <p:spPr>
              <a:xfrm>
                <a:off x="1987885" y="416841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17" name="CuadroTexto 16">
                <a:extLst>
                  <a:ext uri="{FF2B5EF4-FFF2-40B4-BE49-F238E27FC236}">
                    <a16:creationId xmlns:a16="http://schemas.microsoft.com/office/drawing/2014/main" id="{47380B2E-A927-4A3B-B9C6-C94B365636DF}"/>
                  </a:ext>
                </a:extLst>
              </p:cNvPr>
              <p:cNvSpPr txBox="1">
                <a:spLocks noRot="1" noChangeAspect="1" noMove="1" noResize="1" noEditPoints="1" noAdjustHandles="1" noChangeArrowheads="1" noChangeShapeType="1" noTextEdit="1"/>
              </p:cNvSpPr>
              <p:nvPr/>
            </p:nvSpPr>
            <p:spPr>
              <a:xfrm>
                <a:off x="1987885" y="4168416"/>
                <a:ext cx="1455455" cy="923330"/>
              </a:xfrm>
              <a:prstGeom prst="rect">
                <a:avLst/>
              </a:prstGeom>
              <a:blipFill>
                <a:blip r:embed="rId6"/>
                <a:stretch>
                  <a:fillRect/>
                </a:stretch>
              </a:blipFill>
              <a:ln>
                <a:solidFill>
                  <a:srgbClr val="FF0000"/>
                </a:solidFill>
              </a:ln>
            </p:spPr>
            <p:txBody>
              <a:bodyPr/>
              <a:lstStyle/>
              <a:p>
                <a:r>
                  <a:rPr lang="es-CL">
                    <a:noFill/>
                  </a:rPr>
                  <a:t> </a:t>
                </a:r>
              </a:p>
            </p:txBody>
          </p:sp>
        </mc:Fallback>
      </mc:AlternateContent>
      <p:pic>
        <p:nvPicPr>
          <p:cNvPr id="12" name="Picture 2" descr="Picaflor de Arica baja su población de 2000 a 400 ejemplares en 8 años –  Biodiversidad">
            <a:extLst>
              <a:ext uri="{FF2B5EF4-FFF2-40B4-BE49-F238E27FC236}">
                <a16:creationId xmlns:a16="http://schemas.microsoft.com/office/drawing/2014/main" id="{092112B2-88F4-485B-B014-6AE87A445C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645"/>
          <a:stretch/>
        </p:blipFill>
        <p:spPr bwMode="auto">
          <a:xfrm>
            <a:off x="10163174" y="0"/>
            <a:ext cx="2028825" cy="15144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18" name="Modelo 3D 17" descr="Colibrí volando">
                <a:extLst>
                  <a:ext uri="{FF2B5EF4-FFF2-40B4-BE49-F238E27FC236}">
                    <a16:creationId xmlns:a16="http://schemas.microsoft.com/office/drawing/2014/main" id="{CE3F880B-580D-4ED0-836C-25BA6C962452}"/>
                  </a:ext>
                </a:extLst>
              </p:cNvPr>
              <p:cNvGraphicFramePr>
                <a:graphicFrameLocks noChangeAspect="1"/>
              </p:cNvGraphicFramePr>
              <p:nvPr>
                <p:extLst>
                  <p:ext uri="{D42A27DB-BD31-4B8C-83A1-F6EECF244321}">
                    <p14:modId xmlns:p14="http://schemas.microsoft.com/office/powerpoint/2010/main" val="3839719681"/>
                  </p:ext>
                </p:extLst>
              </p:nvPr>
            </p:nvGraphicFramePr>
            <p:xfrm>
              <a:off x="6324267" y="-287051"/>
              <a:ext cx="4063023" cy="2033021"/>
            </p:xfrm>
            <a:graphic>
              <a:graphicData uri="http://schemas.microsoft.com/office/drawing/2017/model3d">
                <am3d:model3d r:embed="rId8">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9"/>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Modelo 3D 17" descr="Colibrí volando">
                <a:extLst>
                  <a:ext uri="{FF2B5EF4-FFF2-40B4-BE49-F238E27FC236}">
                    <a16:creationId xmlns:a16="http://schemas.microsoft.com/office/drawing/2014/main" id="{CE3F880B-580D-4ED0-836C-25BA6C962452}"/>
                  </a:ext>
                </a:extLst>
              </p:cNvPr>
              <p:cNvPicPr>
                <a:picLocks noGrp="1" noRot="1" noChangeAspect="1" noMove="1" noResize="1" noEditPoints="1" noAdjustHandles="1" noChangeArrowheads="1" noChangeShapeType="1" noCrop="1"/>
              </p:cNvPicPr>
              <p:nvPr/>
            </p:nvPicPr>
            <p:blipFill>
              <a:blip r:embed="rId9"/>
              <a:stretch>
                <a:fillRect/>
              </a:stretch>
            </p:blipFill>
            <p:spPr>
              <a:xfrm>
                <a:off x="6324267" y="-287051"/>
                <a:ext cx="4063023" cy="2033021"/>
              </a:xfrm>
              <a:prstGeom prst="rect">
                <a:avLst/>
              </a:prstGeom>
            </p:spPr>
          </p:pic>
        </mc:Fallback>
      </mc:AlternateContent>
    </p:spTree>
    <p:extLst>
      <p:ext uri="{BB962C8B-B14F-4D97-AF65-F5344CB8AC3E}">
        <p14:creationId xmlns:p14="http://schemas.microsoft.com/office/powerpoint/2010/main" val="232599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18"/>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42</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94258ED-4A42-4244-A89A-3409F57E4DE9}"/>
                  </a:ext>
                </a:extLst>
              </p:cNvPr>
              <p:cNvSpPr txBox="1"/>
              <p:nvPr/>
            </p:nvSpPr>
            <p:spPr>
              <a:xfrm>
                <a:off x="882050" y="3788620"/>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8" name="CuadroTexto 7">
                <a:extLst>
                  <a:ext uri="{FF2B5EF4-FFF2-40B4-BE49-F238E27FC236}">
                    <a16:creationId xmlns:a16="http://schemas.microsoft.com/office/drawing/2014/main" id="{E94258ED-4A42-4244-A89A-3409F57E4DE9}"/>
                  </a:ext>
                </a:extLst>
              </p:cNvPr>
              <p:cNvSpPr txBox="1">
                <a:spLocks noRot="1" noChangeAspect="1" noMove="1" noResize="1" noEditPoints="1" noAdjustHandles="1" noChangeArrowheads="1" noChangeShapeType="1" noTextEdit="1"/>
              </p:cNvSpPr>
              <p:nvPr/>
            </p:nvSpPr>
            <p:spPr>
              <a:xfrm>
                <a:off x="882050" y="3788620"/>
                <a:ext cx="1455455" cy="923330"/>
              </a:xfrm>
              <a:prstGeom prst="rect">
                <a:avLst/>
              </a:prstGeom>
              <a:blipFill>
                <a:blip r:embed="rId7"/>
                <a:stretch>
                  <a:fillRect/>
                </a:stretch>
              </a:blipFill>
              <a:ln/>
            </p:spPr>
            <p:txBody>
              <a:bodyPr/>
              <a:lstStyle/>
              <a:p>
                <a:r>
                  <a:rPr lang="es-CL">
                    <a:noFill/>
                  </a:rPr>
                  <a:t> </a:t>
                </a:r>
              </a:p>
            </p:txBody>
          </p:sp>
        </mc:Fallback>
      </mc:AlternateContent>
      <p:sp>
        <p:nvSpPr>
          <p:cNvPr id="9" name="CuadroTexto 8">
            <a:extLst>
              <a:ext uri="{FF2B5EF4-FFF2-40B4-BE49-F238E27FC236}">
                <a16:creationId xmlns:a16="http://schemas.microsoft.com/office/drawing/2014/main" id="{EB52FC62-D634-4BCB-B949-8C53C6EE24C8}"/>
              </a:ext>
            </a:extLst>
          </p:cNvPr>
          <p:cNvSpPr txBox="1"/>
          <p:nvPr/>
        </p:nvSpPr>
        <p:spPr>
          <a:xfrm>
            <a:off x="809712" y="3174325"/>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10" name="CuadroTexto 9">
            <a:extLst>
              <a:ext uri="{FF2B5EF4-FFF2-40B4-BE49-F238E27FC236}">
                <a16:creationId xmlns:a16="http://schemas.microsoft.com/office/drawing/2014/main" id="{5F56302F-BBE6-47D3-A9AA-F8ECAF199B20}"/>
              </a:ext>
            </a:extLst>
          </p:cNvPr>
          <p:cNvSpPr txBox="1"/>
          <p:nvPr/>
        </p:nvSpPr>
        <p:spPr>
          <a:xfrm>
            <a:off x="3528198" y="3244334"/>
            <a:ext cx="4442637" cy="369332"/>
          </a:xfrm>
          <a:prstGeom prst="rect">
            <a:avLst/>
          </a:prstGeom>
          <a:noFill/>
        </p:spPr>
        <p:txBody>
          <a:bodyPr wrap="square" rtlCol="0">
            <a:spAutoFit/>
          </a:bodyPr>
          <a:lstStyle/>
          <a:p>
            <a:r>
              <a:rPr lang="es-CL" b="1" dirty="0">
                <a:latin typeface="Abadi" panose="020B0604020104020204" pitchFamily="34" charset="0"/>
              </a:rPr>
              <a:t>Cálculo de frecuencias genotípicas</a:t>
            </a:r>
            <a:endParaRPr lang="en-US" b="1" dirty="0">
              <a:latin typeface="Abadi" panose="020B0604020104020204" pitchFamily="34" charset="0"/>
            </a:endParaRPr>
          </a:p>
        </p:txBody>
      </p:sp>
      <p:sp>
        <p:nvSpPr>
          <p:cNvPr id="11" name="CuadroTexto 10">
            <a:extLst>
              <a:ext uri="{FF2B5EF4-FFF2-40B4-BE49-F238E27FC236}">
                <a16:creationId xmlns:a16="http://schemas.microsoft.com/office/drawing/2014/main" id="{9E86D966-12A4-481D-9DB6-BE4FAA044D9E}"/>
              </a:ext>
            </a:extLst>
          </p:cNvPr>
          <p:cNvSpPr txBox="1"/>
          <p:nvPr/>
        </p:nvSpPr>
        <p:spPr>
          <a:xfrm>
            <a:off x="3540831" y="3735239"/>
            <a:ext cx="1564569" cy="369332"/>
          </a:xfrm>
          <a:prstGeom prst="rect">
            <a:avLst/>
          </a:prstGeom>
          <a:noFill/>
        </p:spPr>
        <p:txBody>
          <a:bodyPr wrap="square" rtlCol="0">
            <a:spAutoFit/>
          </a:bodyPr>
          <a:lstStyle/>
          <a:p>
            <a:r>
              <a:rPr lang="es-CL" dirty="0">
                <a:latin typeface="Abadi" panose="020B0604020104020204" pitchFamily="34" charset="0"/>
              </a:rPr>
              <a:t>Generación 1</a:t>
            </a:r>
            <a:endParaRPr lang="en-US" dirty="0">
              <a:latin typeface="Abadi" panose="020B0604020104020204" pitchFamily="34" charset="0"/>
            </a:endParaRPr>
          </a:p>
        </p:txBody>
      </p:sp>
      <p:sp>
        <p:nvSpPr>
          <p:cNvPr id="12" name="CuadroTexto 11">
            <a:extLst>
              <a:ext uri="{FF2B5EF4-FFF2-40B4-BE49-F238E27FC236}">
                <a16:creationId xmlns:a16="http://schemas.microsoft.com/office/drawing/2014/main" id="{600F0484-E90C-4AD2-A9F3-6ACD9592C1FA}"/>
              </a:ext>
            </a:extLst>
          </p:cNvPr>
          <p:cNvSpPr txBox="1"/>
          <p:nvPr/>
        </p:nvSpPr>
        <p:spPr>
          <a:xfrm>
            <a:off x="6385579" y="3735239"/>
            <a:ext cx="1527157" cy="369332"/>
          </a:xfrm>
          <a:prstGeom prst="rect">
            <a:avLst/>
          </a:prstGeom>
          <a:noFill/>
        </p:spPr>
        <p:txBody>
          <a:bodyPr wrap="square" rtlCol="0">
            <a:spAutoFit/>
          </a:bodyPr>
          <a:lstStyle/>
          <a:p>
            <a:r>
              <a:rPr lang="es-CL" dirty="0">
                <a:latin typeface="Abadi" panose="020B0604020104020204" pitchFamily="34" charset="0"/>
              </a:rPr>
              <a:t>Generación 2</a:t>
            </a:r>
            <a:endParaRPr lang="en-US" dirty="0">
              <a:latin typeface="Abadi" panose="020B0604020104020204" pitchFamily="34" charset="0"/>
            </a:endParaRPr>
          </a:p>
        </p:txBody>
      </p:sp>
      <p:sp>
        <p:nvSpPr>
          <p:cNvPr id="13" name="CuadroTexto 12">
            <a:extLst>
              <a:ext uri="{FF2B5EF4-FFF2-40B4-BE49-F238E27FC236}">
                <a16:creationId xmlns:a16="http://schemas.microsoft.com/office/drawing/2014/main" id="{0CFBA787-B4BE-4353-99EB-808CEB19EB3C}"/>
              </a:ext>
            </a:extLst>
          </p:cNvPr>
          <p:cNvSpPr txBox="1"/>
          <p:nvPr/>
        </p:nvSpPr>
        <p:spPr>
          <a:xfrm>
            <a:off x="9192915" y="3735239"/>
            <a:ext cx="1527157" cy="369332"/>
          </a:xfrm>
          <a:prstGeom prst="rect">
            <a:avLst/>
          </a:prstGeom>
          <a:noFill/>
        </p:spPr>
        <p:txBody>
          <a:bodyPr wrap="square" rtlCol="0">
            <a:spAutoFit/>
          </a:bodyPr>
          <a:lstStyle/>
          <a:p>
            <a:r>
              <a:rPr lang="es-CL" dirty="0">
                <a:latin typeface="Abadi" panose="020B0604020104020204" pitchFamily="34" charset="0"/>
              </a:rPr>
              <a:t>Generación 3</a:t>
            </a:r>
            <a:endParaRPr lang="en-US"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FFE6837-B9F2-45B7-A411-69CBD1F93B3B}"/>
                  </a:ext>
                </a:extLst>
              </p:cNvPr>
              <p:cNvSpPr txBox="1"/>
              <p:nvPr/>
            </p:nvSpPr>
            <p:spPr>
              <a:xfrm>
                <a:off x="3528198" y="4312503"/>
                <a:ext cx="1455455" cy="92333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p:txBody>
          </p:sp>
        </mc:Choice>
        <mc:Fallback xmlns="">
          <p:sp>
            <p:nvSpPr>
              <p:cNvPr id="14" name="CuadroTexto 13">
                <a:extLst>
                  <a:ext uri="{FF2B5EF4-FFF2-40B4-BE49-F238E27FC236}">
                    <a16:creationId xmlns:a16="http://schemas.microsoft.com/office/drawing/2014/main" id="{6FFE6837-B9F2-45B7-A411-69CBD1F93B3B}"/>
                  </a:ext>
                </a:extLst>
              </p:cNvPr>
              <p:cNvSpPr txBox="1">
                <a:spLocks noRot="1" noChangeAspect="1" noMove="1" noResize="1" noEditPoints="1" noAdjustHandles="1" noChangeArrowheads="1" noChangeShapeType="1" noTextEdit="1"/>
              </p:cNvSpPr>
              <p:nvPr/>
            </p:nvSpPr>
            <p:spPr>
              <a:xfrm>
                <a:off x="3528198" y="4312503"/>
                <a:ext cx="1455455" cy="923330"/>
              </a:xfrm>
              <a:prstGeom prst="rect">
                <a:avLst/>
              </a:prstGeom>
              <a:blipFill>
                <a:blip r:embed="rId8"/>
                <a:stretch>
                  <a:fillRect b="-3947"/>
                </a:stretch>
              </a:blipFill>
              <a:ln>
                <a:no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C694C0E1-B459-46DA-B0A2-BD38E030DF2D}"/>
                  </a:ext>
                </a:extLst>
              </p:cNvPr>
              <p:cNvSpPr txBox="1"/>
              <p:nvPr/>
            </p:nvSpPr>
            <p:spPr>
              <a:xfrm>
                <a:off x="6308726" y="4312503"/>
                <a:ext cx="1455455" cy="92333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p:txBody>
          </p:sp>
        </mc:Choice>
        <mc:Fallback xmlns="">
          <p:sp>
            <p:nvSpPr>
              <p:cNvPr id="15" name="CuadroTexto 14">
                <a:extLst>
                  <a:ext uri="{FF2B5EF4-FFF2-40B4-BE49-F238E27FC236}">
                    <a16:creationId xmlns:a16="http://schemas.microsoft.com/office/drawing/2014/main" id="{C694C0E1-B459-46DA-B0A2-BD38E030DF2D}"/>
                  </a:ext>
                </a:extLst>
              </p:cNvPr>
              <p:cNvSpPr txBox="1">
                <a:spLocks noRot="1" noChangeAspect="1" noMove="1" noResize="1" noEditPoints="1" noAdjustHandles="1" noChangeArrowheads="1" noChangeShapeType="1" noTextEdit="1"/>
              </p:cNvSpPr>
              <p:nvPr/>
            </p:nvSpPr>
            <p:spPr>
              <a:xfrm>
                <a:off x="6308726" y="4312503"/>
                <a:ext cx="1455455" cy="923330"/>
              </a:xfrm>
              <a:prstGeom prst="rect">
                <a:avLst/>
              </a:prstGeom>
              <a:blipFill>
                <a:blip r:embed="rId9"/>
                <a:stretch>
                  <a:fillRect b="-3947"/>
                </a:stretch>
              </a:blipFill>
              <a:ln>
                <a:no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FF2E627A-91CF-4804-97DD-C731C5879573}"/>
                  </a:ext>
                </a:extLst>
              </p:cNvPr>
              <p:cNvSpPr txBox="1"/>
              <p:nvPr/>
            </p:nvSpPr>
            <p:spPr>
              <a:xfrm>
                <a:off x="9192914" y="4308127"/>
                <a:ext cx="1455455" cy="92333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p:txBody>
          </p:sp>
        </mc:Choice>
        <mc:Fallback xmlns="">
          <p:sp>
            <p:nvSpPr>
              <p:cNvPr id="16" name="CuadroTexto 15">
                <a:extLst>
                  <a:ext uri="{FF2B5EF4-FFF2-40B4-BE49-F238E27FC236}">
                    <a16:creationId xmlns:a16="http://schemas.microsoft.com/office/drawing/2014/main" id="{FF2E627A-91CF-4804-97DD-C731C5879573}"/>
                  </a:ext>
                </a:extLst>
              </p:cNvPr>
              <p:cNvSpPr txBox="1">
                <a:spLocks noRot="1" noChangeAspect="1" noMove="1" noResize="1" noEditPoints="1" noAdjustHandles="1" noChangeArrowheads="1" noChangeShapeType="1" noTextEdit="1"/>
              </p:cNvSpPr>
              <p:nvPr/>
            </p:nvSpPr>
            <p:spPr>
              <a:xfrm>
                <a:off x="9192914" y="4308127"/>
                <a:ext cx="1455455" cy="923330"/>
              </a:xfrm>
              <a:prstGeom prst="rect">
                <a:avLst/>
              </a:prstGeom>
              <a:blipFill>
                <a:blip r:embed="rId10"/>
                <a:stretch>
                  <a:fillRect b="-3974"/>
                </a:stretch>
              </a:blipFill>
              <a:ln>
                <a:noFill/>
              </a:ln>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20" name="Modelo 3D 19" descr="Colibrí volando">
                <a:extLst>
                  <a:ext uri="{FF2B5EF4-FFF2-40B4-BE49-F238E27FC236}">
                    <a16:creationId xmlns:a16="http://schemas.microsoft.com/office/drawing/2014/main" id="{CEB7623B-80AE-4D63-860D-03FB96F4E626}"/>
                  </a:ext>
                </a:extLst>
              </p:cNvPr>
              <p:cNvGraphicFramePr>
                <a:graphicFrameLocks noChangeAspect="1"/>
              </p:cNvGraphicFramePr>
              <p:nvPr>
                <p:extLst>
                  <p:ext uri="{D42A27DB-BD31-4B8C-83A1-F6EECF244321}">
                    <p14:modId xmlns:p14="http://schemas.microsoft.com/office/powerpoint/2010/main" val="4110546646"/>
                  </p:ext>
                </p:extLst>
              </p:nvPr>
            </p:nvGraphicFramePr>
            <p:xfrm>
              <a:off x="0" y="4827787"/>
              <a:ext cx="4063023" cy="2033021"/>
            </p:xfrm>
            <a:graphic>
              <a:graphicData uri="http://schemas.microsoft.com/office/drawing/2017/model3d">
                <am3d:model3d r:embed="rId11">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2"/>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Modelo 3D 19" descr="Colibrí volando">
                <a:extLst>
                  <a:ext uri="{FF2B5EF4-FFF2-40B4-BE49-F238E27FC236}">
                    <a16:creationId xmlns:a16="http://schemas.microsoft.com/office/drawing/2014/main" id="{CEB7623B-80AE-4D63-860D-03FB96F4E626}"/>
                  </a:ext>
                </a:extLst>
              </p:cNvPr>
              <p:cNvPicPr>
                <a:picLocks noGrp="1" noRot="1" noChangeAspect="1" noMove="1" noResize="1" noEditPoints="1" noAdjustHandles="1" noChangeArrowheads="1" noChangeShapeType="1" noCrop="1"/>
              </p:cNvPicPr>
              <p:nvPr/>
            </p:nvPicPr>
            <p:blipFill>
              <a:blip r:embed="rId12"/>
              <a:stretch>
                <a:fillRect/>
              </a:stretch>
            </p:blipFill>
            <p:spPr>
              <a:xfrm>
                <a:off x="0" y="4827787"/>
                <a:ext cx="4063023" cy="2033021"/>
              </a:xfrm>
              <a:prstGeom prst="rect">
                <a:avLst/>
              </a:prstGeom>
            </p:spPr>
          </p:pic>
        </mc:Fallback>
      </mc:AlternateContent>
    </p:spTree>
    <p:extLst>
      <p:ext uri="{BB962C8B-B14F-4D97-AF65-F5344CB8AC3E}">
        <p14:creationId xmlns:p14="http://schemas.microsoft.com/office/powerpoint/2010/main" val="390729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20"/>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43</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94258ED-4A42-4244-A89A-3409F57E4DE9}"/>
                  </a:ext>
                </a:extLst>
              </p:cNvPr>
              <p:cNvSpPr txBox="1"/>
              <p:nvPr/>
            </p:nvSpPr>
            <p:spPr>
              <a:xfrm>
                <a:off x="882050" y="3788620"/>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8" name="CuadroTexto 7">
                <a:extLst>
                  <a:ext uri="{FF2B5EF4-FFF2-40B4-BE49-F238E27FC236}">
                    <a16:creationId xmlns:a16="http://schemas.microsoft.com/office/drawing/2014/main" id="{E94258ED-4A42-4244-A89A-3409F57E4DE9}"/>
                  </a:ext>
                </a:extLst>
              </p:cNvPr>
              <p:cNvSpPr txBox="1">
                <a:spLocks noRot="1" noChangeAspect="1" noMove="1" noResize="1" noEditPoints="1" noAdjustHandles="1" noChangeArrowheads="1" noChangeShapeType="1" noTextEdit="1"/>
              </p:cNvSpPr>
              <p:nvPr/>
            </p:nvSpPr>
            <p:spPr>
              <a:xfrm>
                <a:off x="882050" y="3788620"/>
                <a:ext cx="1455455" cy="923330"/>
              </a:xfrm>
              <a:prstGeom prst="rect">
                <a:avLst/>
              </a:prstGeom>
              <a:blipFill>
                <a:blip r:embed="rId7"/>
                <a:stretch>
                  <a:fillRect/>
                </a:stretch>
              </a:blipFill>
              <a:ln/>
            </p:spPr>
            <p:txBody>
              <a:bodyPr/>
              <a:lstStyle/>
              <a:p>
                <a:r>
                  <a:rPr lang="es-CL">
                    <a:noFill/>
                  </a:rPr>
                  <a:t> </a:t>
                </a:r>
              </a:p>
            </p:txBody>
          </p:sp>
        </mc:Fallback>
      </mc:AlternateContent>
      <p:sp>
        <p:nvSpPr>
          <p:cNvPr id="9" name="CuadroTexto 8">
            <a:extLst>
              <a:ext uri="{FF2B5EF4-FFF2-40B4-BE49-F238E27FC236}">
                <a16:creationId xmlns:a16="http://schemas.microsoft.com/office/drawing/2014/main" id="{EB52FC62-D634-4BCB-B949-8C53C6EE24C8}"/>
              </a:ext>
            </a:extLst>
          </p:cNvPr>
          <p:cNvSpPr txBox="1"/>
          <p:nvPr/>
        </p:nvSpPr>
        <p:spPr>
          <a:xfrm>
            <a:off x="809712" y="3174325"/>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10" name="CuadroTexto 9">
            <a:extLst>
              <a:ext uri="{FF2B5EF4-FFF2-40B4-BE49-F238E27FC236}">
                <a16:creationId xmlns:a16="http://schemas.microsoft.com/office/drawing/2014/main" id="{5F56302F-BBE6-47D3-A9AA-F8ECAF199B20}"/>
              </a:ext>
            </a:extLst>
          </p:cNvPr>
          <p:cNvSpPr txBox="1"/>
          <p:nvPr/>
        </p:nvSpPr>
        <p:spPr>
          <a:xfrm>
            <a:off x="3528198" y="3244334"/>
            <a:ext cx="4442637" cy="369332"/>
          </a:xfrm>
          <a:prstGeom prst="rect">
            <a:avLst/>
          </a:prstGeom>
          <a:noFill/>
        </p:spPr>
        <p:txBody>
          <a:bodyPr wrap="square" rtlCol="0">
            <a:spAutoFit/>
          </a:bodyPr>
          <a:lstStyle/>
          <a:p>
            <a:r>
              <a:rPr lang="es-CL" b="1" dirty="0">
                <a:latin typeface="Abadi" panose="020B0604020104020204" pitchFamily="34" charset="0"/>
              </a:rPr>
              <a:t>Cálculo de frecuencias genotípicas</a:t>
            </a:r>
            <a:endParaRPr lang="en-US" b="1" dirty="0">
              <a:latin typeface="Abadi" panose="020B0604020104020204" pitchFamily="34" charset="0"/>
            </a:endParaRPr>
          </a:p>
        </p:txBody>
      </p:sp>
      <p:sp>
        <p:nvSpPr>
          <p:cNvPr id="11" name="CuadroTexto 10">
            <a:extLst>
              <a:ext uri="{FF2B5EF4-FFF2-40B4-BE49-F238E27FC236}">
                <a16:creationId xmlns:a16="http://schemas.microsoft.com/office/drawing/2014/main" id="{9E86D966-12A4-481D-9DB6-BE4FAA044D9E}"/>
              </a:ext>
            </a:extLst>
          </p:cNvPr>
          <p:cNvSpPr txBox="1"/>
          <p:nvPr/>
        </p:nvSpPr>
        <p:spPr>
          <a:xfrm>
            <a:off x="3540831" y="3735239"/>
            <a:ext cx="1564569" cy="369332"/>
          </a:xfrm>
          <a:prstGeom prst="rect">
            <a:avLst/>
          </a:prstGeom>
          <a:noFill/>
        </p:spPr>
        <p:txBody>
          <a:bodyPr wrap="square" rtlCol="0">
            <a:spAutoFit/>
          </a:bodyPr>
          <a:lstStyle/>
          <a:p>
            <a:r>
              <a:rPr lang="es-CL" dirty="0">
                <a:latin typeface="Abadi" panose="020B0604020104020204" pitchFamily="34" charset="0"/>
              </a:rPr>
              <a:t>Generación 1</a:t>
            </a:r>
            <a:endParaRPr lang="en-US"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FFE6837-B9F2-45B7-A411-69CBD1F93B3B}"/>
                  </a:ext>
                </a:extLst>
              </p:cNvPr>
              <p:cNvSpPr txBox="1"/>
              <p:nvPr/>
            </p:nvSpPr>
            <p:spPr>
              <a:xfrm>
                <a:off x="3528198" y="4312503"/>
                <a:ext cx="1455455" cy="92333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m:t>
                      </m:r>
                    </m:oMath>
                  </m:oMathPara>
                </a14:m>
                <a:endParaRPr lang="en-US" dirty="0"/>
              </a:p>
            </p:txBody>
          </p:sp>
        </mc:Choice>
        <mc:Fallback xmlns="">
          <p:sp>
            <p:nvSpPr>
              <p:cNvPr id="14" name="CuadroTexto 13">
                <a:extLst>
                  <a:ext uri="{FF2B5EF4-FFF2-40B4-BE49-F238E27FC236}">
                    <a16:creationId xmlns:a16="http://schemas.microsoft.com/office/drawing/2014/main" id="{6FFE6837-B9F2-45B7-A411-69CBD1F93B3B}"/>
                  </a:ext>
                </a:extLst>
              </p:cNvPr>
              <p:cNvSpPr txBox="1">
                <a:spLocks noRot="1" noChangeAspect="1" noMove="1" noResize="1" noEditPoints="1" noAdjustHandles="1" noChangeArrowheads="1" noChangeShapeType="1" noTextEdit="1"/>
              </p:cNvSpPr>
              <p:nvPr/>
            </p:nvSpPr>
            <p:spPr>
              <a:xfrm>
                <a:off x="3528198" y="4312503"/>
                <a:ext cx="1455455" cy="923330"/>
              </a:xfrm>
              <a:prstGeom prst="rect">
                <a:avLst/>
              </a:prstGeom>
              <a:blipFill>
                <a:blip r:embed="rId8"/>
                <a:stretch>
                  <a:fillRect b="-3947"/>
                </a:stretch>
              </a:blipFill>
              <a:ln>
                <a:no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FD2AE9A3-5874-4A2B-8621-CF454AA8FF68}"/>
                  </a:ext>
                </a:extLst>
              </p:cNvPr>
              <p:cNvSpPr txBox="1"/>
              <p:nvPr/>
            </p:nvSpPr>
            <p:spPr>
              <a:xfrm>
                <a:off x="5388969" y="3757842"/>
                <a:ext cx="2945199"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1</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(0,95)+(0,7)(0,05)</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=0,4655+0,035</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=0,5</m:t>
                      </m:r>
                    </m:oMath>
                  </m:oMathPara>
                </a14:m>
                <a:endParaRPr lang="en-US" sz="1600" dirty="0"/>
              </a:p>
            </p:txBody>
          </p:sp>
        </mc:Choice>
        <mc:Fallback xmlns="">
          <p:sp>
            <p:nvSpPr>
              <p:cNvPr id="17" name="CuadroTexto 16">
                <a:extLst>
                  <a:ext uri="{FF2B5EF4-FFF2-40B4-BE49-F238E27FC236}">
                    <a16:creationId xmlns:a16="http://schemas.microsoft.com/office/drawing/2014/main" id="{FD2AE9A3-5874-4A2B-8621-CF454AA8FF68}"/>
                  </a:ext>
                </a:extLst>
              </p:cNvPr>
              <p:cNvSpPr txBox="1">
                <a:spLocks noRot="1" noChangeAspect="1" noMove="1" noResize="1" noEditPoints="1" noAdjustHandles="1" noChangeArrowheads="1" noChangeShapeType="1" noTextEdit="1"/>
              </p:cNvSpPr>
              <p:nvPr/>
            </p:nvSpPr>
            <p:spPr>
              <a:xfrm>
                <a:off x="5388969" y="3757842"/>
                <a:ext cx="2945199" cy="1323439"/>
              </a:xfrm>
              <a:prstGeom prst="rect">
                <a:avLst/>
              </a:prstGeom>
              <a:blipFill>
                <a:blip r:embed="rId9"/>
                <a:stretch>
                  <a:fillRect r="-2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72FF9A3-B918-497A-98F6-39DC89326C32}"/>
                  </a:ext>
                </a:extLst>
              </p:cNvPr>
              <p:cNvSpPr txBox="1"/>
              <p:nvPr/>
            </p:nvSpPr>
            <p:spPr>
              <a:xfrm>
                <a:off x="8465440" y="3864820"/>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(0,95)</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=0,4</m:t>
                      </m:r>
                    </m:oMath>
                  </m:oMathPara>
                </a14:m>
                <a:endParaRPr lang="en-US" sz="1600" dirty="0"/>
              </a:p>
            </p:txBody>
          </p:sp>
        </mc:Choice>
        <mc:Fallback xmlns="">
          <p:sp>
            <p:nvSpPr>
              <p:cNvPr id="18" name="CuadroTexto 17">
                <a:extLst>
                  <a:ext uri="{FF2B5EF4-FFF2-40B4-BE49-F238E27FC236}">
                    <a16:creationId xmlns:a16="http://schemas.microsoft.com/office/drawing/2014/main" id="{072FF9A3-B918-497A-98F6-39DC89326C32}"/>
                  </a:ext>
                </a:extLst>
              </p:cNvPr>
              <p:cNvSpPr txBox="1">
                <a:spLocks noRot="1" noChangeAspect="1" noMove="1" noResize="1" noEditPoints="1" noAdjustHandles="1" noChangeArrowheads="1" noChangeShapeType="1" noTextEdit="1"/>
              </p:cNvSpPr>
              <p:nvPr/>
            </p:nvSpPr>
            <p:spPr>
              <a:xfrm>
                <a:off x="8465440" y="3864820"/>
                <a:ext cx="3495120" cy="1077218"/>
              </a:xfrm>
              <a:prstGeom prst="rect">
                <a:avLst/>
              </a:prstGeom>
              <a:blipFill>
                <a:blip r:embed="rId10"/>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0EDECFF4-9C37-4C6D-926B-CA7B3E7B3130}"/>
                  </a:ext>
                </a:extLst>
              </p:cNvPr>
              <p:cNvSpPr txBox="1"/>
              <p:nvPr/>
            </p:nvSpPr>
            <p:spPr>
              <a:xfrm>
                <a:off x="6850254" y="5296882"/>
                <a:ext cx="3195781" cy="13610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1</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(0,95)+(0,3)(0,05)</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b="0" i="1" smtClean="0">
                          <a:latin typeface="Cambria Math" panose="02040503050406030204" pitchFamily="18" charset="0"/>
                        </a:rPr>
                        <m:t>=0,0855+0,015</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b="0" i="1" smtClean="0">
                          <a:latin typeface="Cambria Math" panose="02040503050406030204" pitchFamily="18" charset="0"/>
                        </a:rPr>
                        <m:t>=0,1</m:t>
                      </m:r>
                    </m:oMath>
                  </m:oMathPara>
                </a14:m>
                <a:endParaRPr lang="en-US" sz="1600" dirty="0"/>
              </a:p>
            </p:txBody>
          </p:sp>
        </mc:Choice>
        <mc:Fallback xmlns="">
          <p:sp>
            <p:nvSpPr>
              <p:cNvPr id="19" name="CuadroTexto 18">
                <a:extLst>
                  <a:ext uri="{FF2B5EF4-FFF2-40B4-BE49-F238E27FC236}">
                    <a16:creationId xmlns:a16="http://schemas.microsoft.com/office/drawing/2014/main" id="{0EDECFF4-9C37-4C6D-926B-CA7B3E7B3130}"/>
                  </a:ext>
                </a:extLst>
              </p:cNvPr>
              <p:cNvSpPr txBox="1">
                <a:spLocks noRot="1" noChangeAspect="1" noMove="1" noResize="1" noEditPoints="1" noAdjustHandles="1" noChangeArrowheads="1" noChangeShapeType="1" noTextEdit="1"/>
              </p:cNvSpPr>
              <p:nvPr/>
            </p:nvSpPr>
            <p:spPr>
              <a:xfrm>
                <a:off x="6850254" y="5296882"/>
                <a:ext cx="3195781" cy="1361078"/>
              </a:xfrm>
              <a:prstGeom prst="rect">
                <a:avLst/>
              </a:prstGeom>
              <a:blipFill>
                <a:blip r:embed="rId11"/>
                <a:stretch>
                  <a:fillRect/>
                </a:stretch>
              </a:blipFill>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21" name="Modelo 3D 20" descr="Colibrí volando">
                <a:extLst>
                  <a:ext uri="{FF2B5EF4-FFF2-40B4-BE49-F238E27FC236}">
                    <a16:creationId xmlns:a16="http://schemas.microsoft.com/office/drawing/2014/main" id="{875A572B-DB03-493A-B3B8-C53C6D16E332}"/>
                  </a:ext>
                </a:extLst>
              </p:cNvPr>
              <p:cNvGraphicFramePr>
                <a:graphicFrameLocks noChangeAspect="1"/>
              </p:cNvGraphicFramePr>
              <p:nvPr>
                <p:extLst>
                  <p:ext uri="{D42A27DB-BD31-4B8C-83A1-F6EECF244321}">
                    <p14:modId xmlns:p14="http://schemas.microsoft.com/office/powerpoint/2010/main" val="2339183123"/>
                  </p:ext>
                </p:extLst>
              </p:nvPr>
            </p:nvGraphicFramePr>
            <p:xfrm>
              <a:off x="0" y="4827787"/>
              <a:ext cx="4063023" cy="2033021"/>
            </p:xfrm>
            <a:graphic>
              <a:graphicData uri="http://schemas.microsoft.com/office/drawing/2017/model3d">
                <am3d:model3d r:embed="rId12">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3"/>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elo 3D 20" descr="Colibrí volando">
                <a:extLst>
                  <a:ext uri="{FF2B5EF4-FFF2-40B4-BE49-F238E27FC236}">
                    <a16:creationId xmlns:a16="http://schemas.microsoft.com/office/drawing/2014/main" id="{875A572B-DB03-493A-B3B8-C53C6D16E332}"/>
                  </a:ext>
                </a:extLst>
              </p:cNvPr>
              <p:cNvPicPr>
                <a:picLocks noGrp="1" noRot="1" noChangeAspect="1" noMove="1" noResize="1" noEditPoints="1" noAdjustHandles="1" noChangeArrowheads="1" noChangeShapeType="1" noCrop="1"/>
              </p:cNvPicPr>
              <p:nvPr/>
            </p:nvPicPr>
            <p:blipFill>
              <a:blip r:embed="rId13"/>
              <a:stretch>
                <a:fillRect/>
              </a:stretch>
            </p:blipFill>
            <p:spPr>
              <a:xfrm>
                <a:off x="0" y="4827787"/>
                <a:ext cx="4063023" cy="2033021"/>
              </a:xfrm>
              <a:prstGeom prst="rect">
                <a:avLst/>
              </a:prstGeom>
            </p:spPr>
          </p:pic>
        </mc:Fallback>
      </mc:AlternateContent>
    </p:spTree>
    <p:extLst>
      <p:ext uri="{BB962C8B-B14F-4D97-AF65-F5344CB8AC3E}">
        <p14:creationId xmlns:p14="http://schemas.microsoft.com/office/powerpoint/2010/main" val="169556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fade">
                                      <p:cBhvr>
                                        <p:cTn id="28" dur="500"/>
                                        <p:tgtEl>
                                          <p:spTgt spid="18">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fade">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500"/>
                                        <p:tgtEl>
                                          <p:spTgt spid="19">
                                            <p:txEl>
                                              <p:pRg st="1" end="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fade">
                                      <p:cBhvr>
                                        <p:cTn id="44" dur="500"/>
                                        <p:tgtEl>
                                          <p:spTgt spid="19">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Effect transition="in" filter="fade">
                                      <p:cBhvr>
                                        <p:cTn id="47" dur="500"/>
                                        <p:tgtEl>
                                          <p:spTgt spid="19">
                                            <p:txEl>
                                              <p:pRg st="4" end="4"/>
                                            </p:txEl>
                                          </p:spTgt>
                                        </p:tgtEl>
                                      </p:cBhvr>
                                    </p:animEffect>
                                  </p:childTnLst>
                                </p:cTn>
                              </p:par>
                              <p:par>
                                <p:cTn id="48" presetID="101" presetClass="emph" presetSubtype="1" repeatCount="indefinite" fill="hold" nodeType="withEffect">
                                  <p:stCondLst>
                                    <p:cond delay="0"/>
                                  </p:stCondLst>
                                  <p:childTnLst>
                                    <p:anim calcmode="lin" valueType="num">
                                      <p:cBhvr>
                                        <p:cTn id="49" dur="19467" fill="hold"/>
                                        <p:tgtEl>
                                          <p:spTgt spid="21"/>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44</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94258ED-4A42-4244-A89A-3409F57E4DE9}"/>
                  </a:ext>
                </a:extLst>
              </p:cNvPr>
              <p:cNvSpPr txBox="1"/>
              <p:nvPr/>
            </p:nvSpPr>
            <p:spPr>
              <a:xfrm>
                <a:off x="882050" y="3788620"/>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8" name="CuadroTexto 7">
                <a:extLst>
                  <a:ext uri="{FF2B5EF4-FFF2-40B4-BE49-F238E27FC236}">
                    <a16:creationId xmlns:a16="http://schemas.microsoft.com/office/drawing/2014/main" id="{E94258ED-4A42-4244-A89A-3409F57E4DE9}"/>
                  </a:ext>
                </a:extLst>
              </p:cNvPr>
              <p:cNvSpPr txBox="1">
                <a:spLocks noRot="1" noChangeAspect="1" noMove="1" noResize="1" noEditPoints="1" noAdjustHandles="1" noChangeArrowheads="1" noChangeShapeType="1" noTextEdit="1"/>
              </p:cNvSpPr>
              <p:nvPr/>
            </p:nvSpPr>
            <p:spPr>
              <a:xfrm>
                <a:off x="882050" y="3788620"/>
                <a:ext cx="1455455" cy="923330"/>
              </a:xfrm>
              <a:prstGeom prst="rect">
                <a:avLst/>
              </a:prstGeom>
              <a:blipFill>
                <a:blip r:embed="rId7"/>
                <a:stretch>
                  <a:fillRect/>
                </a:stretch>
              </a:blipFill>
              <a:ln/>
            </p:spPr>
            <p:txBody>
              <a:bodyPr/>
              <a:lstStyle/>
              <a:p>
                <a:r>
                  <a:rPr lang="es-CL">
                    <a:noFill/>
                  </a:rPr>
                  <a:t> </a:t>
                </a:r>
              </a:p>
            </p:txBody>
          </p:sp>
        </mc:Fallback>
      </mc:AlternateContent>
      <p:sp>
        <p:nvSpPr>
          <p:cNvPr id="9" name="CuadroTexto 8">
            <a:extLst>
              <a:ext uri="{FF2B5EF4-FFF2-40B4-BE49-F238E27FC236}">
                <a16:creationId xmlns:a16="http://schemas.microsoft.com/office/drawing/2014/main" id="{EB52FC62-D634-4BCB-B949-8C53C6EE24C8}"/>
              </a:ext>
            </a:extLst>
          </p:cNvPr>
          <p:cNvSpPr txBox="1"/>
          <p:nvPr/>
        </p:nvSpPr>
        <p:spPr>
          <a:xfrm>
            <a:off x="809712" y="3174325"/>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10" name="CuadroTexto 9">
            <a:extLst>
              <a:ext uri="{FF2B5EF4-FFF2-40B4-BE49-F238E27FC236}">
                <a16:creationId xmlns:a16="http://schemas.microsoft.com/office/drawing/2014/main" id="{5F56302F-BBE6-47D3-A9AA-F8ECAF199B20}"/>
              </a:ext>
            </a:extLst>
          </p:cNvPr>
          <p:cNvSpPr txBox="1"/>
          <p:nvPr/>
        </p:nvSpPr>
        <p:spPr>
          <a:xfrm>
            <a:off x="3528198" y="3244334"/>
            <a:ext cx="4442637" cy="369332"/>
          </a:xfrm>
          <a:prstGeom prst="rect">
            <a:avLst/>
          </a:prstGeom>
          <a:noFill/>
        </p:spPr>
        <p:txBody>
          <a:bodyPr wrap="square" rtlCol="0">
            <a:spAutoFit/>
          </a:bodyPr>
          <a:lstStyle/>
          <a:p>
            <a:r>
              <a:rPr lang="es-CL" b="1" dirty="0">
                <a:latin typeface="Abadi" panose="020B0604020104020204" pitchFamily="34" charset="0"/>
              </a:rPr>
              <a:t>Cálculo de frecuencias genotípicas</a:t>
            </a:r>
            <a:endParaRPr lang="en-US" b="1" dirty="0">
              <a:latin typeface="Abadi" panose="020B0604020104020204" pitchFamily="34" charset="0"/>
            </a:endParaRPr>
          </a:p>
        </p:txBody>
      </p:sp>
      <p:sp>
        <p:nvSpPr>
          <p:cNvPr id="11" name="CuadroTexto 10">
            <a:extLst>
              <a:ext uri="{FF2B5EF4-FFF2-40B4-BE49-F238E27FC236}">
                <a16:creationId xmlns:a16="http://schemas.microsoft.com/office/drawing/2014/main" id="{9E86D966-12A4-481D-9DB6-BE4FAA044D9E}"/>
              </a:ext>
            </a:extLst>
          </p:cNvPr>
          <p:cNvSpPr txBox="1"/>
          <p:nvPr/>
        </p:nvSpPr>
        <p:spPr>
          <a:xfrm>
            <a:off x="3540831" y="3735239"/>
            <a:ext cx="1564569" cy="369332"/>
          </a:xfrm>
          <a:prstGeom prst="rect">
            <a:avLst/>
          </a:prstGeom>
          <a:noFill/>
        </p:spPr>
        <p:txBody>
          <a:bodyPr wrap="square" rtlCol="0">
            <a:spAutoFit/>
          </a:bodyPr>
          <a:lstStyle/>
          <a:p>
            <a:r>
              <a:rPr lang="es-CL" dirty="0">
                <a:latin typeface="Abadi" panose="020B0604020104020204" pitchFamily="34" charset="0"/>
              </a:rPr>
              <a:t>Generación 2</a:t>
            </a:r>
            <a:endParaRPr lang="en-US"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FFE6837-B9F2-45B7-A411-69CBD1F93B3B}"/>
                  </a:ext>
                </a:extLst>
              </p:cNvPr>
              <p:cNvSpPr txBox="1"/>
              <p:nvPr/>
            </p:nvSpPr>
            <p:spPr>
              <a:xfrm>
                <a:off x="3528198" y="4312503"/>
                <a:ext cx="1455455" cy="92333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m:t>
                      </m:r>
                    </m:oMath>
                  </m:oMathPara>
                </a14:m>
                <a:endParaRPr lang="en-US" dirty="0"/>
              </a:p>
            </p:txBody>
          </p:sp>
        </mc:Choice>
        <mc:Fallback xmlns="">
          <p:sp>
            <p:nvSpPr>
              <p:cNvPr id="14" name="CuadroTexto 13">
                <a:extLst>
                  <a:ext uri="{FF2B5EF4-FFF2-40B4-BE49-F238E27FC236}">
                    <a16:creationId xmlns:a16="http://schemas.microsoft.com/office/drawing/2014/main" id="{6FFE6837-B9F2-45B7-A411-69CBD1F93B3B}"/>
                  </a:ext>
                </a:extLst>
              </p:cNvPr>
              <p:cNvSpPr txBox="1">
                <a:spLocks noRot="1" noChangeAspect="1" noMove="1" noResize="1" noEditPoints="1" noAdjustHandles="1" noChangeArrowheads="1" noChangeShapeType="1" noTextEdit="1"/>
              </p:cNvSpPr>
              <p:nvPr/>
            </p:nvSpPr>
            <p:spPr>
              <a:xfrm>
                <a:off x="3528198" y="4312503"/>
                <a:ext cx="1455455" cy="923330"/>
              </a:xfrm>
              <a:prstGeom prst="rect">
                <a:avLst/>
              </a:prstGeom>
              <a:blipFill>
                <a:blip r:embed="rId8"/>
                <a:stretch>
                  <a:fillRect b="-3947"/>
                </a:stretch>
              </a:blipFill>
              <a:ln>
                <a:no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FD2AE9A3-5874-4A2B-8621-CF454AA8FF68}"/>
                  </a:ext>
                </a:extLst>
              </p:cNvPr>
              <p:cNvSpPr txBox="1"/>
              <p:nvPr/>
            </p:nvSpPr>
            <p:spPr>
              <a:xfrm>
                <a:off x="5398494" y="3757842"/>
                <a:ext cx="3188693"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(0,902)+(0,7)(0,098)</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=0,442+0,069</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=0,51</m:t>
                      </m:r>
                    </m:oMath>
                  </m:oMathPara>
                </a14:m>
                <a:endParaRPr lang="en-US" sz="1600" dirty="0"/>
              </a:p>
            </p:txBody>
          </p:sp>
        </mc:Choice>
        <mc:Fallback xmlns="">
          <p:sp>
            <p:nvSpPr>
              <p:cNvPr id="17" name="CuadroTexto 16">
                <a:extLst>
                  <a:ext uri="{FF2B5EF4-FFF2-40B4-BE49-F238E27FC236}">
                    <a16:creationId xmlns:a16="http://schemas.microsoft.com/office/drawing/2014/main" id="{FD2AE9A3-5874-4A2B-8621-CF454AA8FF68}"/>
                  </a:ext>
                </a:extLst>
              </p:cNvPr>
              <p:cNvSpPr txBox="1">
                <a:spLocks noRot="1" noChangeAspect="1" noMove="1" noResize="1" noEditPoints="1" noAdjustHandles="1" noChangeArrowheads="1" noChangeShapeType="1" noTextEdit="1"/>
              </p:cNvSpPr>
              <p:nvPr/>
            </p:nvSpPr>
            <p:spPr>
              <a:xfrm>
                <a:off x="5398494" y="3757842"/>
                <a:ext cx="3188693" cy="1323439"/>
              </a:xfrm>
              <a:prstGeom prst="rect">
                <a:avLst/>
              </a:prstGeom>
              <a:blipFill>
                <a:blip r:embed="rId9"/>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72FF9A3-B918-497A-98F6-39DC89326C32}"/>
                  </a:ext>
                </a:extLst>
              </p:cNvPr>
              <p:cNvSpPr txBox="1"/>
              <p:nvPr/>
            </p:nvSpPr>
            <p:spPr>
              <a:xfrm>
                <a:off x="8465440" y="3864820"/>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(0,902)</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=0,38</m:t>
                      </m:r>
                    </m:oMath>
                  </m:oMathPara>
                </a14:m>
                <a:endParaRPr lang="en-US" sz="1600" dirty="0"/>
              </a:p>
            </p:txBody>
          </p:sp>
        </mc:Choice>
        <mc:Fallback xmlns="">
          <p:sp>
            <p:nvSpPr>
              <p:cNvPr id="18" name="CuadroTexto 17">
                <a:extLst>
                  <a:ext uri="{FF2B5EF4-FFF2-40B4-BE49-F238E27FC236}">
                    <a16:creationId xmlns:a16="http://schemas.microsoft.com/office/drawing/2014/main" id="{072FF9A3-B918-497A-98F6-39DC89326C32}"/>
                  </a:ext>
                </a:extLst>
              </p:cNvPr>
              <p:cNvSpPr txBox="1">
                <a:spLocks noRot="1" noChangeAspect="1" noMove="1" noResize="1" noEditPoints="1" noAdjustHandles="1" noChangeArrowheads="1" noChangeShapeType="1" noTextEdit="1"/>
              </p:cNvSpPr>
              <p:nvPr/>
            </p:nvSpPr>
            <p:spPr>
              <a:xfrm>
                <a:off x="8465440" y="3864820"/>
                <a:ext cx="3495120" cy="1077218"/>
              </a:xfrm>
              <a:prstGeom prst="rect">
                <a:avLst/>
              </a:prstGeom>
              <a:blipFill>
                <a:blip r:embed="rId10"/>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0EDECFF4-9C37-4C6D-926B-CA7B3E7B3130}"/>
                  </a:ext>
                </a:extLst>
              </p:cNvPr>
              <p:cNvSpPr txBox="1"/>
              <p:nvPr/>
            </p:nvSpPr>
            <p:spPr>
              <a:xfrm>
                <a:off x="6940251" y="5296882"/>
                <a:ext cx="3293871"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2</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(0,902)+(0,3)(0,098)</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=0,081+0,029</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=0,1</m:t>
                      </m:r>
                      <m:r>
                        <a:rPr lang="es-CL" sz="1600" b="0" i="0" smtClean="0">
                          <a:latin typeface="Cambria Math" panose="02040503050406030204" pitchFamily="18" charset="0"/>
                        </a:rPr>
                        <m:t>1</m:t>
                      </m:r>
                    </m:oMath>
                  </m:oMathPara>
                </a14:m>
                <a:endParaRPr lang="en-US" sz="1600" dirty="0"/>
              </a:p>
            </p:txBody>
          </p:sp>
        </mc:Choice>
        <mc:Fallback xmlns="">
          <p:sp>
            <p:nvSpPr>
              <p:cNvPr id="19" name="CuadroTexto 18">
                <a:extLst>
                  <a:ext uri="{FF2B5EF4-FFF2-40B4-BE49-F238E27FC236}">
                    <a16:creationId xmlns:a16="http://schemas.microsoft.com/office/drawing/2014/main" id="{0EDECFF4-9C37-4C6D-926B-CA7B3E7B3130}"/>
                  </a:ext>
                </a:extLst>
              </p:cNvPr>
              <p:cNvSpPr txBox="1">
                <a:spLocks noRot="1" noChangeAspect="1" noMove="1" noResize="1" noEditPoints="1" noAdjustHandles="1" noChangeArrowheads="1" noChangeShapeType="1" noTextEdit="1"/>
              </p:cNvSpPr>
              <p:nvPr/>
            </p:nvSpPr>
            <p:spPr>
              <a:xfrm>
                <a:off x="6940251" y="5296882"/>
                <a:ext cx="3293871" cy="1323439"/>
              </a:xfrm>
              <a:prstGeom prst="rect">
                <a:avLst/>
              </a:prstGeom>
              <a:blipFill>
                <a:blip r:embed="rId11"/>
                <a:stretch>
                  <a:fillRect b="-1382"/>
                </a:stretch>
              </a:blipFill>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20" name="Modelo 3D 19" descr="Colibrí volando">
                <a:extLst>
                  <a:ext uri="{FF2B5EF4-FFF2-40B4-BE49-F238E27FC236}">
                    <a16:creationId xmlns:a16="http://schemas.microsoft.com/office/drawing/2014/main" id="{8BE92549-9CCD-4F69-9A46-142303EBB59A}"/>
                  </a:ext>
                </a:extLst>
              </p:cNvPr>
              <p:cNvGraphicFramePr>
                <a:graphicFrameLocks noChangeAspect="1"/>
              </p:cNvGraphicFramePr>
              <p:nvPr>
                <p:extLst>
                  <p:ext uri="{D42A27DB-BD31-4B8C-83A1-F6EECF244321}">
                    <p14:modId xmlns:p14="http://schemas.microsoft.com/office/powerpoint/2010/main" val="2339183123"/>
                  </p:ext>
                </p:extLst>
              </p:nvPr>
            </p:nvGraphicFramePr>
            <p:xfrm>
              <a:off x="0" y="4827787"/>
              <a:ext cx="4063023" cy="2033021"/>
            </p:xfrm>
            <a:graphic>
              <a:graphicData uri="http://schemas.microsoft.com/office/drawing/2017/model3d">
                <am3d:model3d r:embed="rId12">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3"/>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Modelo 3D 19" descr="Colibrí volando">
                <a:extLst>
                  <a:ext uri="{FF2B5EF4-FFF2-40B4-BE49-F238E27FC236}">
                    <a16:creationId xmlns:a16="http://schemas.microsoft.com/office/drawing/2014/main" id="{8BE92549-9CCD-4F69-9A46-142303EBB59A}"/>
                  </a:ext>
                </a:extLst>
              </p:cNvPr>
              <p:cNvPicPr>
                <a:picLocks noGrp="1" noRot="1" noChangeAspect="1" noMove="1" noResize="1" noEditPoints="1" noAdjustHandles="1" noChangeArrowheads="1" noChangeShapeType="1" noCrop="1"/>
              </p:cNvPicPr>
              <p:nvPr/>
            </p:nvPicPr>
            <p:blipFill>
              <a:blip r:embed="rId13"/>
              <a:stretch>
                <a:fillRect/>
              </a:stretch>
            </p:blipFill>
            <p:spPr>
              <a:xfrm>
                <a:off x="0" y="4827787"/>
                <a:ext cx="4063023" cy="2033021"/>
              </a:xfrm>
              <a:prstGeom prst="rect">
                <a:avLst/>
              </a:prstGeom>
            </p:spPr>
          </p:pic>
        </mc:Fallback>
      </mc:AlternateContent>
    </p:spTree>
    <p:extLst>
      <p:ext uri="{BB962C8B-B14F-4D97-AF65-F5344CB8AC3E}">
        <p14:creationId xmlns:p14="http://schemas.microsoft.com/office/powerpoint/2010/main" val="58204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fade">
                                      <p:cBhvr>
                                        <p:cTn id="28" dur="500"/>
                                        <p:tgtEl>
                                          <p:spTgt spid="18">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fade">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500"/>
                                        <p:tgtEl>
                                          <p:spTgt spid="19">
                                            <p:txEl>
                                              <p:pRg st="1" end="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fade">
                                      <p:cBhvr>
                                        <p:cTn id="44" dur="500"/>
                                        <p:tgtEl>
                                          <p:spTgt spid="19">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Effect transition="in" filter="fade">
                                      <p:cBhvr>
                                        <p:cTn id="47" dur="500"/>
                                        <p:tgtEl>
                                          <p:spTgt spid="19">
                                            <p:txEl>
                                              <p:pRg st="4" end="4"/>
                                            </p:txEl>
                                          </p:spTgt>
                                        </p:tgtEl>
                                      </p:cBhvr>
                                    </p:animEffect>
                                  </p:childTnLst>
                                </p:cTn>
                              </p:par>
                              <p:par>
                                <p:cTn id="48" presetID="101" presetClass="emph" presetSubtype="1" repeatCount="indefinite" fill="hold" nodeType="withEffect">
                                  <p:stCondLst>
                                    <p:cond delay="0"/>
                                  </p:stCondLst>
                                  <p:childTnLst>
                                    <p:anim calcmode="lin" valueType="num">
                                      <p:cBhvr>
                                        <p:cTn id="49" dur="19467" fill="hold"/>
                                        <p:tgtEl>
                                          <p:spTgt spid="20"/>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45</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94258ED-4A42-4244-A89A-3409F57E4DE9}"/>
                  </a:ext>
                </a:extLst>
              </p:cNvPr>
              <p:cNvSpPr txBox="1"/>
              <p:nvPr/>
            </p:nvSpPr>
            <p:spPr>
              <a:xfrm>
                <a:off x="882050" y="3788620"/>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8" name="CuadroTexto 7">
                <a:extLst>
                  <a:ext uri="{FF2B5EF4-FFF2-40B4-BE49-F238E27FC236}">
                    <a16:creationId xmlns:a16="http://schemas.microsoft.com/office/drawing/2014/main" id="{E94258ED-4A42-4244-A89A-3409F57E4DE9}"/>
                  </a:ext>
                </a:extLst>
              </p:cNvPr>
              <p:cNvSpPr txBox="1">
                <a:spLocks noRot="1" noChangeAspect="1" noMove="1" noResize="1" noEditPoints="1" noAdjustHandles="1" noChangeArrowheads="1" noChangeShapeType="1" noTextEdit="1"/>
              </p:cNvSpPr>
              <p:nvPr/>
            </p:nvSpPr>
            <p:spPr>
              <a:xfrm>
                <a:off x="882050" y="3788620"/>
                <a:ext cx="1455455" cy="923330"/>
              </a:xfrm>
              <a:prstGeom prst="rect">
                <a:avLst/>
              </a:prstGeom>
              <a:blipFill>
                <a:blip r:embed="rId7"/>
                <a:stretch>
                  <a:fillRect/>
                </a:stretch>
              </a:blipFill>
              <a:ln/>
            </p:spPr>
            <p:txBody>
              <a:bodyPr/>
              <a:lstStyle/>
              <a:p>
                <a:r>
                  <a:rPr lang="es-CL">
                    <a:noFill/>
                  </a:rPr>
                  <a:t> </a:t>
                </a:r>
              </a:p>
            </p:txBody>
          </p:sp>
        </mc:Fallback>
      </mc:AlternateContent>
      <p:sp>
        <p:nvSpPr>
          <p:cNvPr id="9" name="CuadroTexto 8">
            <a:extLst>
              <a:ext uri="{FF2B5EF4-FFF2-40B4-BE49-F238E27FC236}">
                <a16:creationId xmlns:a16="http://schemas.microsoft.com/office/drawing/2014/main" id="{EB52FC62-D634-4BCB-B949-8C53C6EE24C8}"/>
              </a:ext>
            </a:extLst>
          </p:cNvPr>
          <p:cNvSpPr txBox="1"/>
          <p:nvPr/>
        </p:nvSpPr>
        <p:spPr>
          <a:xfrm>
            <a:off x="809712" y="3174325"/>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10" name="CuadroTexto 9">
            <a:extLst>
              <a:ext uri="{FF2B5EF4-FFF2-40B4-BE49-F238E27FC236}">
                <a16:creationId xmlns:a16="http://schemas.microsoft.com/office/drawing/2014/main" id="{5F56302F-BBE6-47D3-A9AA-F8ECAF199B20}"/>
              </a:ext>
            </a:extLst>
          </p:cNvPr>
          <p:cNvSpPr txBox="1"/>
          <p:nvPr/>
        </p:nvSpPr>
        <p:spPr>
          <a:xfrm>
            <a:off x="3528198" y="3244334"/>
            <a:ext cx="4442637" cy="369332"/>
          </a:xfrm>
          <a:prstGeom prst="rect">
            <a:avLst/>
          </a:prstGeom>
          <a:noFill/>
        </p:spPr>
        <p:txBody>
          <a:bodyPr wrap="square" rtlCol="0">
            <a:spAutoFit/>
          </a:bodyPr>
          <a:lstStyle/>
          <a:p>
            <a:r>
              <a:rPr lang="es-CL" b="1" dirty="0">
                <a:latin typeface="Abadi" panose="020B0604020104020204" pitchFamily="34" charset="0"/>
              </a:rPr>
              <a:t>Cálculo de frecuencias genotípicas</a:t>
            </a:r>
            <a:endParaRPr lang="en-US" b="1" dirty="0">
              <a:latin typeface="Abadi" panose="020B0604020104020204" pitchFamily="34" charset="0"/>
            </a:endParaRPr>
          </a:p>
        </p:txBody>
      </p:sp>
      <p:sp>
        <p:nvSpPr>
          <p:cNvPr id="11" name="CuadroTexto 10">
            <a:extLst>
              <a:ext uri="{FF2B5EF4-FFF2-40B4-BE49-F238E27FC236}">
                <a16:creationId xmlns:a16="http://schemas.microsoft.com/office/drawing/2014/main" id="{9E86D966-12A4-481D-9DB6-BE4FAA044D9E}"/>
              </a:ext>
            </a:extLst>
          </p:cNvPr>
          <p:cNvSpPr txBox="1"/>
          <p:nvPr/>
        </p:nvSpPr>
        <p:spPr>
          <a:xfrm>
            <a:off x="3540831" y="3735239"/>
            <a:ext cx="1564569" cy="369332"/>
          </a:xfrm>
          <a:prstGeom prst="rect">
            <a:avLst/>
          </a:prstGeom>
          <a:noFill/>
        </p:spPr>
        <p:txBody>
          <a:bodyPr wrap="square" rtlCol="0">
            <a:spAutoFit/>
          </a:bodyPr>
          <a:lstStyle/>
          <a:p>
            <a:r>
              <a:rPr lang="es-CL" dirty="0">
                <a:latin typeface="Abadi" panose="020B0604020104020204" pitchFamily="34" charset="0"/>
              </a:rPr>
              <a:t>Generación 3</a:t>
            </a:r>
            <a:endParaRPr lang="en-US"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FFE6837-B9F2-45B7-A411-69CBD1F93B3B}"/>
                  </a:ext>
                </a:extLst>
              </p:cNvPr>
              <p:cNvSpPr txBox="1"/>
              <p:nvPr/>
            </p:nvSpPr>
            <p:spPr>
              <a:xfrm>
                <a:off x="3528198" y="4312503"/>
                <a:ext cx="1455455" cy="92333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m:t>
                      </m:r>
                    </m:oMath>
                  </m:oMathPara>
                </a14:m>
                <a:endParaRPr lang="en-US" dirty="0"/>
              </a:p>
            </p:txBody>
          </p:sp>
        </mc:Choice>
        <mc:Fallback xmlns="">
          <p:sp>
            <p:nvSpPr>
              <p:cNvPr id="14" name="CuadroTexto 13">
                <a:extLst>
                  <a:ext uri="{FF2B5EF4-FFF2-40B4-BE49-F238E27FC236}">
                    <a16:creationId xmlns:a16="http://schemas.microsoft.com/office/drawing/2014/main" id="{6FFE6837-B9F2-45B7-A411-69CBD1F93B3B}"/>
                  </a:ext>
                </a:extLst>
              </p:cNvPr>
              <p:cNvSpPr txBox="1">
                <a:spLocks noRot="1" noChangeAspect="1" noMove="1" noResize="1" noEditPoints="1" noAdjustHandles="1" noChangeArrowheads="1" noChangeShapeType="1" noTextEdit="1"/>
              </p:cNvSpPr>
              <p:nvPr/>
            </p:nvSpPr>
            <p:spPr>
              <a:xfrm>
                <a:off x="3528198" y="4312503"/>
                <a:ext cx="1455455" cy="923330"/>
              </a:xfrm>
              <a:prstGeom prst="rect">
                <a:avLst/>
              </a:prstGeom>
              <a:blipFill>
                <a:blip r:embed="rId8"/>
                <a:stretch>
                  <a:fillRect b="-3947"/>
                </a:stretch>
              </a:blipFill>
              <a:ln>
                <a:no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FD2AE9A3-5874-4A2B-8621-CF454AA8FF68}"/>
                  </a:ext>
                </a:extLst>
              </p:cNvPr>
              <p:cNvSpPr txBox="1"/>
              <p:nvPr/>
            </p:nvSpPr>
            <p:spPr>
              <a:xfrm>
                <a:off x="5488712" y="3788620"/>
                <a:ext cx="3195780"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(0,857)+(0,7)(0,143)</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=0,4199+0,1001</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=0,52</m:t>
                      </m:r>
                    </m:oMath>
                  </m:oMathPara>
                </a14:m>
                <a:endParaRPr lang="en-US" sz="1600" dirty="0"/>
              </a:p>
            </p:txBody>
          </p:sp>
        </mc:Choice>
        <mc:Fallback xmlns="">
          <p:sp>
            <p:nvSpPr>
              <p:cNvPr id="17" name="CuadroTexto 16">
                <a:extLst>
                  <a:ext uri="{FF2B5EF4-FFF2-40B4-BE49-F238E27FC236}">
                    <a16:creationId xmlns:a16="http://schemas.microsoft.com/office/drawing/2014/main" id="{FD2AE9A3-5874-4A2B-8621-CF454AA8FF68}"/>
                  </a:ext>
                </a:extLst>
              </p:cNvPr>
              <p:cNvSpPr txBox="1">
                <a:spLocks noRot="1" noChangeAspect="1" noMove="1" noResize="1" noEditPoints="1" noAdjustHandles="1" noChangeArrowheads="1" noChangeShapeType="1" noTextEdit="1"/>
              </p:cNvSpPr>
              <p:nvPr/>
            </p:nvSpPr>
            <p:spPr>
              <a:xfrm>
                <a:off x="5488712" y="3788620"/>
                <a:ext cx="3195780" cy="1323439"/>
              </a:xfrm>
              <a:prstGeom prst="rect">
                <a:avLst/>
              </a:prstGeom>
              <a:blipFill>
                <a:blip r:embed="rId9"/>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72FF9A3-B918-497A-98F6-39DC89326C32}"/>
                  </a:ext>
                </a:extLst>
              </p:cNvPr>
              <p:cNvSpPr txBox="1"/>
              <p:nvPr/>
            </p:nvSpPr>
            <p:spPr>
              <a:xfrm>
                <a:off x="8465440" y="3864820"/>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(0,857)</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=0,36</m:t>
                      </m:r>
                    </m:oMath>
                  </m:oMathPara>
                </a14:m>
                <a:endParaRPr lang="en-US" sz="1600" dirty="0"/>
              </a:p>
            </p:txBody>
          </p:sp>
        </mc:Choice>
        <mc:Fallback xmlns="">
          <p:sp>
            <p:nvSpPr>
              <p:cNvPr id="18" name="CuadroTexto 17">
                <a:extLst>
                  <a:ext uri="{FF2B5EF4-FFF2-40B4-BE49-F238E27FC236}">
                    <a16:creationId xmlns:a16="http://schemas.microsoft.com/office/drawing/2014/main" id="{072FF9A3-B918-497A-98F6-39DC89326C32}"/>
                  </a:ext>
                </a:extLst>
              </p:cNvPr>
              <p:cNvSpPr txBox="1">
                <a:spLocks noRot="1" noChangeAspect="1" noMove="1" noResize="1" noEditPoints="1" noAdjustHandles="1" noChangeArrowheads="1" noChangeShapeType="1" noTextEdit="1"/>
              </p:cNvSpPr>
              <p:nvPr/>
            </p:nvSpPr>
            <p:spPr>
              <a:xfrm>
                <a:off x="8465440" y="3864820"/>
                <a:ext cx="3495120" cy="1077218"/>
              </a:xfrm>
              <a:prstGeom prst="rect">
                <a:avLst/>
              </a:prstGeom>
              <a:blipFill>
                <a:blip r:embed="rId10"/>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0EDECFF4-9C37-4C6D-926B-CA7B3E7B3130}"/>
                  </a:ext>
                </a:extLst>
              </p:cNvPr>
              <p:cNvSpPr txBox="1"/>
              <p:nvPr/>
            </p:nvSpPr>
            <p:spPr>
              <a:xfrm>
                <a:off x="7221729" y="5336318"/>
                <a:ext cx="3284346"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3</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(0,857)+(0,3)(0,143)</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=0,07713+0,0429</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=0,12</m:t>
                      </m:r>
                    </m:oMath>
                  </m:oMathPara>
                </a14:m>
                <a:endParaRPr lang="en-US" sz="1600" dirty="0"/>
              </a:p>
            </p:txBody>
          </p:sp>
        </mc:Choice>
        <mc:Fallback xmlns="">
          <p:sp>
            <p:nvSpPr>
              <p:cNvPr id="19" name="CuadroTexto 18">
                <a:extLst>
                  <a:ext uri="{FF2B5EF4-FFF2-40B4-BE49-F238E27FC236}">
                    <a16:creationId xmlns:a16="http://schemas.microsoft.com/office/drawing/2014/main" id="{0EDECFF4-9C37-4C6D-926B-CA7B3E7B3130}"/>
                  </a:ext>
                </a:extLst>
              </p:cNvPr>
              <p:cNvSpPr txBox="1">
                <a:spLocks noRot="1" noChangeAspect="1" noMove="1" noResize="1" noEditPoints="1" noAdjustHandles="1" noChangeArrowheads="1" noChangeShapeType="1" noTextEdit="1"/>
              </p:cNvSpPr>
              <p:nvPr/>
            </p:nvSpPr>
            <p:spPr>
              <a:xfrm>
                <a:off x="7221729" y="5336318"/>
                <a:ext cx="3284346" cy="1323439"/>
              </a:xfrm>
              <a:prstGeom prst="rect">
                <a:avLst/>
              </a:prstGeom>
              <a:blipFill>
                <a:blip r:embed="rId11"/>
                <a:stretch>
                  <a:fillRect b="-1382"/>
                </a:stretch>
              </a:blipFill>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16" name="Modelo 3D 15" descr="Colibrí volando">
                <a:extLst>
                  <a:ext uri="{FF2B5EF4-FFF2-40B4-BE49-F238E27FC236}">
                    <a16:creationId xmlns:a16="http://schemas.microsoft.com/office/drawing/2014/main" id="{1A76100C-595C-43F2-9F12-3AF0EE19DD0C}"/>
                  </a:ext>
                </a:extLst>
              </p:cNvPr>
              <p:cNvGraphicFramePr>
                <a:graphicFrameLocks noChangeAspect="1"/>
              </p:cNvGraphicFramePr>
              <p:nvPr>
                <p:extLst>
                  <p:ext uri="{D42A27DB-BD31-4B8C-83A1-F6EECF244321}">
                    <p14:modId xmlns:p14="http://schemas.microsoft.com/office/powerpoint/2010/main" val="2339183123"/>
                  </p:ext>
                </p:extLst>
              </p:nvPr>
            </p:nvGraphicFramePr>
            <p:xfrm>
              <a:off x="0" y="4827787"/>
              <a:ext cx="4063023" cy="2033021"/>
            </p:xfrm>
            <a:graphic>
              <a:graphicData uri="http://schemas.microsoft.com/office/drawing/2017/model3d">
                <am3d:model3d r:embed="rId12">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3"/>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Modelo 3D 15" descr="Colibrí volando">
                <a:extLst>
                  <a:ext uri="{FF2B5EF4-FFF2-40B4-BE49-F238E27FC236}">
                    <a16:creationId xmlns:a16="http://schemas.microsoft.com/office/drawing/2014/main" id="{1A76100C-595C-43F2-9F12-3AF0EE19DD0C}"/>
                  </a:ext>
                </a:extLst>
              </p:cNvPr>
              <p:cNvPicPr>
                <a:picLocks noGrp="1" noRot="1" noChangeAspect="1" noMove="1" noResize="1" noEditPoints="1" noAdjustHandles="1" noChangeArrowheads="1" noChangeShapeType="1" noCrop="1"/>
              </p:cNvPicPr>
              <p:nvPr/>
            </p:nvPicPr>
            <p:blipFill>
              <a:blip r:embed="rId13"/>
              <a:stretch>
                <a:fillRect/>
              </a:stretch>
            </p:blipFill>
            <p:spPr>
              <a:xfrm>
                <a:off x="0" y="4827787"/>
                <a:ext cx="4063023" cy="2033021"/>
              </a:xfrm>
              <a:prstGeom prst="rect">
                <a:avLst/>
              </a:prstGeom>
            </p:spPr>
          </p:pic>
        </mc:Fallback>
      </mc:AlternateContent>
    </p:spTree>
    <p:extLst>
      <p:ext uri="{BB962C8B-B14F-4D97-AF65-F5344CB8AC3E}">
        <p14:creationId xmlns:p14="http://schemas.microsoft.com/office/powerpoint/2010/main" val="313446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1" end="1"/>
                                            </p:txEl>
                                          </p:spTgt>
                                        </p:tgtEl>
                                        <p:attrNameLst>
                                          <p:attrName>style.visibility</p:attrName>
                                        </p:attrNameLst>
                                      </p:cBhvr>
                                      <p:to>
                                        <p:strVal val="visible"/>
                                      </p:to>
                                    </p:set>
                                    <p:animEffect transition="in" filter="fade">
                                      <p:cBhvr>
                                        <p:cTn id="32" dur="500"/>
                                        <p:tgtEl>
                                          <p:spTgt spid="1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fade">
                                      <p:cBhvr>
                                        <p:cTn id="37" dur="500"/>
                                        <p:tgtEl>
                                          <p:spTgt spid="1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animEffect transition="in" filter="fade">
                                      <p:cBhvr>
                                        <p:cTn id="47" dur="500"/>
                                        <p:tgtEl>
                                          <p:spTgt spid="1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2" end="2"/>
                                            </p:txEl>
                                          </p:spTgt>
                                        </p:tgtEl>
                                        <p:attrNameLst>
                                          <p:attrName>style.visibility</p:attrName>
                                        </p:attrNameLst>
                                      </p:cBhvr>
                                      <p:to>
                                        <p:strVal val="visible"/>
                                      </p:to>
                                    </p:set>
                                    <p:animEffect transition="in" filter="fade">
                                      <p:cBhvr>
                                        <p:cTn id="52" dur="500"/>
                                        <p:tgtEl>
                                          <p:spTgt spid="1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xEl>
                                              <p:pRg st="4" end="4"/>
                                            </p:txEl>
                                          </p:spTgt>
                                        </p:tgtEl>
                                        <p:attrNameLst>
                                          <p:attrName>style.visibility</p:attrName>
                                        </p:attrNameLst>
                                      </p:cBhvr>
                                      <p:to>
                                        <p:strVal val="visible"/>
                                      </p:to>
                                    </p:set>
                                    <p:animEffect transition="in" filter="fade">
                                      <p:cBhvr>
                                        <p:cTn id="57" dur="500"/>
                                        <p:tgtEl>
                                          <p:spTgt spid="19">
                                            <p:txEl>
                                              <p:pRg st="4" end="4"/>
                                            </p:txEl>
                                          </p:spTgt>
                                        </p:tgtEl>
                                      </p:cBhvr>
                                    </p:animEffect>
                                  </p:childTnLst>
                                </p:cTn>
                              </p:par>
                              <p:par>
                                <p:cTn id="58" presetID="101" presetClass="emph" presetSubtype="1" repeatCount="indefinite" fill="hold" nodeType="withEffect">
                                  <p:stCondLst>
                                    <p:cond delay="0"/>
                                  </p:stCondLst>
                                  <p:childTnLst>
                                    <p:anim calcmode="lin" valueType="num">
                                      <p:cBhvr>
                                        <p:cTn id="59" dur="19467" fill="hold"/>
                                        <p:tgtEl>
                                          <p:spTgt spid="16"/>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46</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94258ED-4A42-4244-A89A-3409F57E4DE9}"/>
                  </a:ext>
                </a:extLst>
              </p:cNvPr>
              <p:cNvSpPr txBox="1"/>
              <p:nvPr/>
            </p:nvSpPr>
            <p:spPr>
              <a:xfrm>
                <a:off x="882050" y="3788620"/>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8" name="CuadroTexto 7">
                <a:extLst>
                  <a:ext uri="{FF2B5EF4-FFF2-40B4-BE49-F238E27FC236}">
                    <a16:creationId xmlns:a16="http://schemas.microsoft.com/office/drawing/2014/main" id="{E94258ED-4A42-4244-A89A-3409F57E4DE9}"/>
                  </a:ext>
                </a:extLst>
              </p:cNvPr>
              <p:cNvSpPr txBox="1">
                <a:spLocks noRot="1" noChangeAspect="1" noMove="1" noResize="1" noEditPoints="1" noAdjustHandles="1" noChangeArrowheads="1" noChangeShapeType="1" noTextEdit="1"/>
              </p:cNvSpPr>
              <p:nvPr/>
            </p:nvSpPr>
            <p:spPr>
              <a:xfrm>
                <a:off x="882050" y="3788620"/>
                <a:ext cx="1455455" cy="923330"/>
              </a:xfrm>
              <a:prstGeom prst="rect">
                <a:avLst/>
              </a:prstGeom>
              <a:blipFill>
                <a:blip r:embed="rId7"/>
                <a:stretch>
                  <a:fillRect/>
                </a:stretch>
              </a:blipFill>
              <a:ln/>
            </p:spPr>
            <p:txBody>
              <a:bodyPr/>
              <a:lstStyle/>
              <a:p>
                <a:r>
                  <a:rPr lang="es-CL">
                    <a:noFill/>
                  </a:rPr>
                  <a:t> </a:t>
                </a:r>
              </a:p>
            </p:txBody>
          </p:sp>
        </mc:Fallback>
      </mc:AlternateContent>
      <p:sp>
        <p:nvSpPr>
          <p:cNvPr id="9" name="CuadroTexto 8">
            <a:extLst>
              <a:ext uri="{FF2B5EF4-FFF2-40B4-BE49-F238E27FC236}">
                <a16:creationId xmlns:a16="http://schemas.microsoft.com/office/drawing/2014/main" id="{EB52FC62-D634-4BCB-B949-8C53C6EE24C8}"/>
              </a:ext>
            </a:extLst>
          </p:cNvPr>
          <p:cNvSpPr txBox="1"/>
          <p:nvPr/>
        </p:nvSpPr>
        <p:spPr>
          <a:xfrm>
            <a:off x="809712" y="3174325"/>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10" name="CuadroTexto 9">
            <a:extLst>
              <a:ext uri="{FF2B5EF4-FFF2-40B4-BE49-F238E27FC236}">
                <a16:creationId xmlns:a16="http://schemas.microsoft.com/office/drawing/2014/main" id="{5F56302F-BBE6-47D3-A9AA-F8ECAF199B20}"/>
              </a:ext>
            </a:extLst>
          </p:cNvPr>
          <p:cNvSpPr txBox="1"/>
          <p:nvPr/>
        </p:nvSpPr>
        <p:spPr>
          <a:xfrm>
            <a:off x="3528198" y="3244334"/>
            <a:ext cx="4442637" cy="369332"/>
          </a:xfrm>
          <a:prstGeom prst="rect">
            <a:avLst/>
          </a:prstGeom>
          <a:noFill/>
        </p:spPr>
        <p:txBody>
          <a:bodyPr wrap="square" rtlCol="0">
            <a:spAutoFit/>
          </a:bodyPr>
          <a:lstStyle/>
          <a:p>
            <a:r>
              <a:rPr lang="es-CL" b="1" dirty="0">
                <a:latin typeface="Abadi" panose="020B0604020104020204" pitchFamily="34" charset="0"/>
              </a:rPr>
              <a:t>Cálculo de frecuencias genotípicas</a:t>
            </a:r>
            <a:endParaRPr lang="en-US" b="1" dirty="0">
              <a:latin typeface="Abadi" panose="020B0604020104020204" pitchFamily="34" charset="0"/>
            </a:endParaRPr>
          </a:p>
        </p:txBody>
      </p:sp>
      <p:sp>
        <p:nvSpPr>
          <p:cNvPr id="11" name="CuadroTexto 10">
            <a:extLst>
              <a:ext uri="{FF2B5EF4-FFF2-40B4-BE49-F238E27FC236}">
                <a16:creationId xmlns:a16="http://schemas.microsoft.com/office/drawing/2014/main" id="{9E86D966-12A4-481D-9DB6-BE4FAA044D9E}"/>
              </a:ext>
            </a:extLst>
          </p:cNvPr>
          <p:cNvSpPr txBox="1"/>
          <p:nvPr/>
        </p:nvSpPr>
        <p:spPr>
          <a:xfrm>
            <a:off x="3540831" y="3735239"/>
            <a:ext cx="1564569" cy="369332"/>
          </a:xfrm>
          <a:prstGeom prst="rect">
            <a:avLst/>
          </a:prstGeom>
          <a:noFill/>
        </p:spPr>
        <p:txBody>
          <a:bodyPr wrap="square" rtlCol="0">
            <a:spAutoFit/>
          </a:bodyPr>
          <a:lstStyle/>
          <a:p>
            <a:r>
              <a:rPr lang="es-CL" dirty="0">
                <a:latin typeface="Abadi" panose="020B0604020104020204" pitchFamily="34" charset="0"/>
              </a:rPr>
              <a:t>Generación 1</a:t>
            </a:r>
            <a:endParaRPr lang="en-US" dirty="0">
              <a:latin typeface="Abadi" panose="020B0604020104020204" pitchFamily="34" charset="0"/>
            </a:endParaRPr>
          </a:p>
        </p:txBody>
      </p:sp>
      <p:sp>
        <p:nvSpPr>
          <p:cNvPr id="12" name="CuadroTexto 11">
            <a:extLst>
              <a:ext uri="{FF2B5EF4-FFF2-40B4-BE49-F238E27FC236}">
                <a16:creationId xmlns:a16="http://schemas.microsoft.com/office/drawing/2014/main" id="{600F0484-E90C-4AD2-A9F3-6ACD9592C1FA}"/>
              </a:ext>
            </a:extLst>
          </p:cNvPr>
          <p:cNvSpPr txBox="1"/>
          <p:nvPr/>
        </p:nvSpPr>
        <p:spPr>
          <a:xfrm>
            <a:off x="6385579" y="3735239"/>
            <a:ext cx="1527157" cy="369332"/>
          </a:xfrm>
          <a:prstGeom prst="rect">
            <a:avLst/>
          </a:prstGeom>
          <a:noFill/>
        </p:spPr>
        <p:txBody>
          <a:bodyPr wrap="square" rtlCol="0">
            <a:spAutoFit/>
          </a:bodyPr>
          <a:lstStyle/>
          <a:p>
            <a:r>
              <a:rPr lang="es-CL" dirty="0">
                <a:latin typeface="Abadi" panose="020B0604020104020204" pitchFamily="34" charset="0"/>
              </a:rPr>
              <a:t>Generación 2</a:t>
            </a:r>
            <a:endParaRPr lang="en-US" dirty="0">
              <a:latin typeface="Abadi" panose="020B0604020104020204" pitchFamily="34" charset="0"/>
            </a:endParaRPr>
          </a:p>
        </p:txBody>
      </p:sp>
      <p:sp>
        <p:nvSpPr>
          <p:cNvPr id="13" name="CuadroTexto 12">
            <a:extLst>
              <a:ext uri="{FF2B5EF4-FFF2-40B4-BE49-F238E27FC236}">
                <a16:creationId xmlns:a16="http://schemas.microsoft.com/office/drawing/2014/main" id="{0CFBA787-B4BE-4353-99EB-808CEB19EB3C}"/>
              </a:ext>
            </a:extLst>
          </p:cNvPr>
          <p:cNvSpPr txBox="1"/>
          <p:nvPr/>
        </p:nvSpPr>
        <p:spPr>
          <a:xfrm>
            <a:off x="9192915" y="3735239"/>
            <a:ext cx="1527157" cy="369332"/>
          </a:xfrm>
          <a:prstGeom prst="rect">
            <a:avLst/>
          </a:prstGeom>
          <a:noFill/>
        </p:spPr>
        <p:txBody>
          <a:bodyPr wrap="square" rtlCol="0">
            <a:spAutoFit/>
          </a:bodyPr>
          <a:lstStyle/>
          <a:p>
            <a:r>
              <a:rPr lang="es-CL" dirty="0">
                <a:latin typeface="Abadi" panose="020B0604020104020204" pitchFamily="34" charset="0"/>
              </a:rPr>
              <a:t>Generación 3</a:t>
            </a:r>
            <a:endParaRPr lang="en-US"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0EB82439-DF77-4F16-AE57-22FB33B5AE60}"/>
                  </a:ext>
                </a:extLst>
              </p:cNvPr>
              <p:cNvSpPr txBox="1"/>
              <p:nvPr/>
            </p:nvSpPr>
            <p:spPr>
              <a:xfrm>
                <a:off x="3528198" y="4308127"/>
                <a:ext cx="1455455" cy="92333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17" name="CuadroTexto 16">
                <a:extLst>
                  <a:ext uri="{FF2B5EF4-FFF2-40B4-BE49-F238E27FC236}">
                    <a16:creationId xmlns:a16="http://schemas.microsoft.com/office/drawing/2014/main" id="{0EB82439-DF77-4F16-AE57-22FB33B5AE60}"/>
                  </a:ext>
                </a:extLst>
              </p:cNvPr>
              <p:cNvSpPr txBox="1">
                <a:spLocks noRot="1" noChangeAspect="1" noMove="1" noResize="1" noEditPoints="1" noAdjustHandles="1" noChangeArrowheads="1" noChangeShapeType="1" noTextEdit="1"/>
              </p:cNvSpPr>
              <p:nvPr/>
            </p:nvSpPr>
            <p:spPr>
              <a:xfrm>
                <a:off x="3528198" y="4308127"/>
                <a:ext cx="1455455" cy="923330"/>
              </a:xfrm>
              <a:prstGeom prst="rect">
                <a:avLst/>
              </a:prstGeom>
              <a:blipFill>
                <a:blip r:embed="rId8"/>
                <a:stretch>
                  <a:fillRect b="-2581"/>
                </a:stretch>
              </a:blip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8F2E98DC-1B84-41F4-9F94-C205D899F9C6}"/>
                  </a:ext>
                </a:extLst>
              </p:cNvPr>
              <p:cNvSpPr txBox="1"/>
              <p:nvPr/>
            </p:nvSpPr>
            <p:spPr>
              <a:xfrm>
                <a:off x="6421429" y="4308127"/>
                <a:ext cx="1455455" cy="92333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18" name="CuadroTexto 17">
                <a:extLst>
                  <a:ext uri="{FF2B5EF4-FFF2-40B4-BE49-F238E27FC236}">
                    <a16:creationId xmlns:a16="http://schemas.microsoft.com/office/drawing/2014/main" id="{8F2E98DC-1B84-41F4-9F94-C205D899F9C6}"/>
                  </a:ext>
                </a:extLst>
              </p:cNvPr>
              <p:cNvSpPr txBox="1">
                <a:spLocks noRot="1" noChangeAspect="1" noMove="1" noResize="1" noEditPoints="1" noAdjustHandles="1" noChangeArrowheads="1" noChangeShapeType="1" noTextEdit="1"/>
              </p:cNvSpPr>
              <p:nvPr/>
            </p:nvSpPr>
            <p:spPr>
              <a:xfrm>
                <a:off x="6421429" y="4308127"/>
                <a:ext cx="1455455" cy="923330"/>
              </a:xfrm>
              <a:prstGeom prst="rect">
                <a:avLst/>
              </a:prstGeom>
              <a:blipFill>
                <a:blip r:embed="rId9"/>
                <a:stretch>
                  <a:fillRect b="-2581"/>
                </a:stretch>
              </a:blip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D4926E57-32A0-47C3-BB8E-38F2B0312571}"/>
                  </a:ext>
                </a:extLst>
              </p:cNvPr>
              <p:cNvSpPr txBox="1"/>
              <p:nvPr/>
            </p:nvSpPr>
            <p:spPr>
              <a:xfrm>
                <a:off x="9228765" y="4308127"/>
                <a:ext cx="1455455" cy="92333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19" name="CuadroTexto 18">
                <a:extLst>
                  <a:ext uri="{FF2B5EF4-FFF2-40B4-BE49-F238E27FC236}">
                    <a16:creationId xmlns:a16="http://schemas.microsoft.com/office/drawing/2014/main" id="{D4926E57-32A0-47C3-BB8E-38F2B0312571}"/>
                  </a:ext>
                </a:extLst>
              </p:cNvPr>
              <p:cNvSpPr txBox="1">
                <a:spLocks noRot="1" noChangeAspect="1" noMove="1" noResize="1" noEditPoints="1" noAdjustHandles="1" noChangeArrowheads="1" noChangeShapeType="1" noTextEdit="1"/>
              </p:cNvSpPr>
              <p:nvPr/>
            </p:nvSpPr>
            <p:spPr>
              <a:xfrm>
                <a:off x="9228765" y="4308127"/>
                <a:ext cx="1455455" cy="923330"/>
              </a:xfrm>
              <a:prstGeom prst="rect">
                <a:avLst/>
              </a:prstGeom>
              <a:blipFill>
                <a:blip r:embed="rId10"/>
                <a:stretch>
                  <a:fillRect b="-2581"/>
                </a:stretch>
              </a:blipFill>
              <a:ln/>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20" name="Modelo 3D 19" descr="Colibrí volando">
                <a:extLst>
                  <a:ext uri="{FF2B5EF4-FFF2-40B4-BE49-F238E27FC236}">
                    <a16:creationId xmlns:a16="http://schemas.microsoft.com/office/drawing/2014/main" id="{B121C6F5-5BCB-4F32-B7E3-E0C80D6945C2}"/>
                  </a:ext>
                </a:extLst>
              </p:cNvPr>
              <p:cNvGraphicFramePr>
                <a:graphicFrameLocks noChangeAspect="1"/>
              </p:cNvGraphicFramePr>
              <p:nvPr>
                <p:extLst>
                  <p:ext uri="{D42A27DB-BD31-4B8C-83A1-F6EECF244321}">
                    <p14:modId xmlns:p14="http://schemas.microsoft.com/office/powerpoint/2010/main" val="2339183123"/>
                  </p:ext>
                </p:extLst>
              </p:nvPr>
            </p:nvGraphicFramePr>
            <p:xfrm>
              <a:off x="0" y="4827787"/>
              <a:ext cx="4063023" cy="2033021"/>
            </p:xfrm>
            <a:graphic>
              <a:graphicData uri="http://schemas.microsoft.com/office/drawing/2017/model3d">
                <am3d:model3d r:embed="rId11">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2"/>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Modelo 3D 19" descr="Colibrí volando">
                <a:extLst>
                  <a:ext uri="{FF2B5EF4-FFF2-40B4-BE49-F238E27FC236}">
                    <a16:creationId xmlns:a16="http://schemas.microsoft.com/office/drawing/2014/main" id="{B121C6F5-5BCB-4F32-B7E3-E0C80D6945C2}"/>
                  </a:ext>
                </a:extLst>
              </p:cNvPr>
              <p:cNvPicPr>
                <a:picLocks noGrp="1" noRot="1" noChangeAspect="1" noMove="1" noResize="1" noEditPoints="1" noAdjustHandles="1" noChangeArrowheads="1" noChangeShapeType="1" noCrop="1"/>
              </p:cNvPicPr>
              <p:nvPr/>
            </p:nvPicPr>
            <p:blipFill>
              <a:blip r:embed="rId12"/>
              <a:stretch>
                <a:fillRect/>
              </a:stretch>
            </p:blipFill>
            <p:spPr>
              <a:xfrm>
                <a:off x="0" y="4827787"/>
                <a:ext cx="4063023" cy="2033021"/>
              </a:xfrm>
              <a:prstGeom prst="rect">
                <a:avLst/>
              </a:prstGeom>
            </p:spPr>
          </p:pic>
        </mc:Fallback>
      </mc:AlternateContent>
    </p:spTree>
    <p:extLst>
      <p:ext uri="{BB962C8B-B14F-4D97-AF65-F5344CB8AC3E}">
        <p14:creationId xmlns:p14="http://schemas.microsoft.com/office/powerpoint/2010/main" val="1009235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20"/>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47</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6515AFF-8D0D-4A38-BED8-A156D0477C9D}"/>
                  </a:ext>
                </a:extLst>
              </p:cNvPr>
              <p:cNvSpPr txBox="1"/>
              <p:nvPr/>
            </p:nvSpPr>
            <p:spPr>
              <a:xfrm>
                <a:off x="796325" y="3525403"/>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20" name="CuadroTexto 19">
                <a:extLst>
                  <a:ext uri="{FF2B5EF4-FFF2-40B4-BE49-F238E27FC236}">
                    <a16:creationId xmlns:a16="http://schemas.microsoft.com/office/drawing/2014/main" id="{96515AFF-8D0D-4A38-BED8-A156D0477C9D}"/>
                  </a:ext>
                </a:extLst>
              </p:cNvPr>
              <p:cNvSpPr txBox="1">
                <a:spLocks noRot="1" noChangeAspect="1" noMove="1" noResize="1" noEditPoints="1" noAdjustHandles="1" noChangeArrowheads="1" noChangeShapeType="1" noTextEdit="1"/>
              </p:cNvSpPr>
              <p:nvPr/>
            </p:nvSpPr>
            <p:spPr>
              <a:xfrm>
                <a:off x="796325" y="3525403"/>
                <a:ext cx="1455455" cy="923330"/>
              </a:xfrm>
              <a:prstGeom prst="rect">
                <a:avLst/>
              </a:prstGeom>
              <a:blipFill>
                <a:blip r:embed="rId7"/>
                <a:stretch>
                  <a:fillRect/>
                </a:stretch>
              </a:blipFill>
              <a:ln/>
            </p:spPr>
            <p:txBody>
              <a:bodyPr/>
              <a:lstStyle/>
              <a:p>
                <a:r>
                  <a:rPr lang="es-CL">
                    <a:noFill/>
                  </a:rPr>
                  <a:t> </a:t>
                </a:r>
              </a:p>
            </p:txBody>
          </p:sp>
        </mc:Fallback>
      </mc:AlternateContent>
      <p:sp>
        <p:nvSpPr>
          <p:cNvPr id="21" name="CuadroTexto 20">
            <a:extLst>
              <a:ext uri="{FF2B5EF4-FFF2-40B4-BE49-F238E27FC236}">
                <a16:creationId xmlns:a16="http://schemas.microsoft.com/office/drawing/2014/main" id="{DCD2A588-8E9E-4F21-B041-2A487FC0056D}"/>
              </a:ext>
            </a:extLst>
          </p:cNvPr>
          <p:cNvSpPr txBox="1"/>
          <p:nvPr/>
        </p:nvSpPr>
        <p:spPr>
          <a:xfrm>
            <a:off x="723987" y="2911108"/>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22" name="CuadroTexto 21">
            <a:extLst>
              <a:ext uri="{FF2B5EF4-FFF2-40B4-BE49-F238E27FC236}">
                <a16:creationId xmlns:a16="http://schemas.microsoft.com/office/drawing/2014/main" id="{D653EBDB-51FC-47C5-A958-4ED3164BC80D}"/>
              </a:ext>
            </a:extLst>
          </p:cNvPr>
          <p:cNvSpPr txBox="1"/>
          <p:nvPr/>
        </p:nvSpPr>
        <p:spPr>
          <a:xfrm>
            <a:off x="720052" y="4825222"/>
            <a:ext cx="4442637" cy="369332"/>
          </a:xfrm>
          <a:prstGeom prst="rect">
            <a:avLst/>
          </a:prstGeom>
          <a:noFill/>
        </p:spPr>
        <p:txBody>
          <a:bodyPr wrap="square" rtlCol="0">
            <a:spAutoFit/>
          </a:bodyPr>
          <a:lstStyle/>
          <a:p>
            <a:r>
              <a:rPr lang="es-CL" b="1" dirty="0">
                <a:latin typeface="Abadi" panose="020B0604020104020204" pitchFamily="34" charset="0"/>
              </a:rPr>
              <a:t>Frecuencias genotípicas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A9BD9D1-B966-4649-B6AE-FEFC12892989}"/>
                  </a:ext>
                </a:extLst>
              </p:cNvPr>
              <p:cNvSpPr txBox="1"/>
              <p:nvPr/>
            </p:nvSpPr>
            <p:spPr>
              <a:xfrm>
                <a:off x="796324" y="522580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23" name="CuadroTexto 22">
                <a:extLst>
                  <a:ext uri="{FF2B5EF4-FFF2-40B4-BE49-F238E27FC236}">
                    <a16:creationId xmlns:a16="http://schemas.microsoft.com/office/drawing/2014/main" id="{EA9BD9D1-B966-4649-B6AE-FEFC12892989}"/>
                  </a:ext>
                </a:extLst>
              </p:cNvPr>
              <p:cNvSpPr txBox="1">
                <a:spLocks noRot="1" noChangeAspect="1" noMove="1" noResize="1" noEditPoints="1" noAdjustHandles="1" noChangeArrowheads="1" noChangeShapeType="1" noTextEdit="1"/>
              </p:cNvSpPr>
              <p:nvPr/>
            </p:nvSpPr>
            <p:spPr>
              <a:xfrm>
                <a:off x="796324" y="5225806"/>
                <a:ext cx="1455455" cy="923330"/>
              </a:xfrm>
              <a:prstGeom prst="rect">
                <a:avLst/>
              </a:prstGeom>
              <a:blipFill>
                <a:blip r:embed="rId8"/>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87A3C3E-748C-471C-9F63-85A95F6D59CA}"/>
                  </a:ext>
                </a:extLst>
              </p:cNvPr>
              <p:cNvSpPr txBox="1"/>
              <p:nvPr/>
            </p:nvSpPr>
            <p:spPr>
              <a:xfrm>
                <a:off x="2251779"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24" name="CuadroTexto 23">
                <a:extLst>
                  <a:ext uri="{FF2B5EF4-FFF2-40B4-BE49-F238E27FC236}">
                    <a16:creationId xmlns:a16="http://schemas.microsoft.com/office/drawing/2014/main" id="{E87A3C3E-748C-471C-9F63-85A95F6D59CA}"/>
                  </a:ext>
                </a:extLst>
              </p:cNvPr>
              <p:cNvSpPr txBox="1">
                <a:spLocks noRot="1" noChangeAspect="1" noMove="1" noResize="1" noEditPoints="1" noAdjustHandles="1" noChangeArrowheads="1" noChangeShapeType="1" noTextEdit="1"/>
              </p:cNvSpPr>
              <p:nvPr/>
            </p:nvSpPr>
            <p:spPr>
              <a:xfrm>
                <a:off x="2251779" y="5225805"/>
                <a:ext cx="1455455" cy="923330"/>
              </a:xfrm>
              <a:prstGeom prst="rect">
                <a:avLst/>
              </a:prstGeom>
              <a:blipFill>
                <a:blip r:embed="rId9"/>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002C1210-D4BC-4A94-9AF6-310FFBE173A7}"/>
                  </a:ext>
                </a:extLst>
              </p:cNvPr>
              <p:cNvSpPr txBox="1"/>
              <p:nvPr/>
            </p:nvSpPr>
            <p:spPr>
              <a:xfrm>
                <a:off x="3707234"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25" name="CuadroTexto 24">
                <a:extLst>
                  <a:ext uri="{FF2B5EF4-FFF2-40B4-BE49-F238E27FC236}">
                    <a16:creationId xmlns:a16="http://schemas.microsoft.com/office/drawing/2014/main" id="{002C1210-D4BC-4A94-9AF6-310FFBE173A7}"/>
                  </a:ext>
                </a:extLst>
              </p:cNvPr>
              <p:cNvSpPr txBox="1">
                <a:spLocks noRot="1" noChangeAspect="1" noMove="1" noResize="1" noEditPoints="1" noAdjustHandles="1" noChangeArrowheads="1" noChangeShapeType="1" noTextEdit="1"/>
              </p:cNvSpPr>
              <p:nvPr/>
            </p:nvSpPr>
            <p:spPr>
              <a:xfrm>
                <a:off x="3707234" y="5225805"/>
                <a:ext cx="1455455" cy="923330"/>
              </a:xfrm>
              <a:prstGeom prst="rect">
                <a:avLst/>
              </a:prstGeom>
              <a:blipFill>
                <a:blip r:embed="rId10"/>
                <a:stretch>
                  <a:fillRect b="-3247"/>
                </a:stretch>
              </a:blipFill>
              <a:ln>
                <a:solidFill>
                  <a:srgbClr val="FF0000"/>
                </a:solidFill>
              </a:ln>
            </p:spPr>
            <p:txBody>
              <a:bodyPr/>
              <a:lstStyle/>
              <a:p>
                <a:r>
                  <a:rPr lang="es-CL">
                    <a:noFill/>
                  </a:rPr>
                  <a:t> </a:t>
                </a:r>
              </a:p>
            </p:txBody>
          </p:sp>
        </mc:Fallback>
      </mc:AlternateContent>
      <p:sp>
        <p:nvSpPr>
          <p:cNvPr id="26" name="CuadroTexto 25">
            <a:extLst>
              <a:ext uri="{FF2B5EF4-FFF2-40B4-BE49-F238E27FC236}">
                <a16:creationId xmlns:a16="http://schemas.microsoft.com/office/drawing/2014/main" id="{8C3C1C6E-8306-4C54-A923-1935A2EF565E}"/>
              </a:ext>
            </a:extLst>
          </p:cNvPr>
          <p:cNvSpPr txBox="1"/>
          <p:nvPr/>
        </p:nvSpPr>
        <p:spPr>
          <a:xfrm>
            <a:off x="3442473" y="2823389"/>
            <a:ext cx="4442637" cy="369332"/>
          </a:xfrm>
          <a:prstGeom prst="rect">
            <a:avLst/>
          </a:prstGeom>
          <a:noFill/>
        </p:spPr>
        <p:txBody>
          <a:bodyPr wrap="square" rtlCol="0">
            <a:spAutoFit/>
          </a:bodyPr>
          <a:lstStyle/>
          <a:p>
            <a:r>
              <a:rPr lang="es-CL" b="1" dirty="0">
                <a:latin typeface="Abadi" panose="020B0604020104020204" pitchFamily="34" charset="0"/>
              </a:rPr>
              <a:t>Cálculo de contribuciones genéticas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extLst>
                  <p:ext uri="{D42A27DB-BD31-4B8C-83A1-F6EECF244321}">
                    <p14:modId xmlns:p14="http://schemas.microsoft.com/office/powerpoint/2010/main" val="2669284125"/>
                  </p:ext>
                </p:extLst>
              </p:nvPr>
            </p:nvGraphicFramePr>
            <p:xfrm>
              <a:off x="2842224" y="3565631"/>
              <a:ext cx="8911624"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gridCol w="1113953">
                      <a:extLst>
                        <a:ext uri="{9D8B030D-6E8A-4147-A177-3AD203B41FA5}">
                          <a16:colId xmlns:a16="http://schemas.microsoft.com/office/drawing/2014/main" val="1649991395"/>
                        </a:ext>
                      </a:extLst>
                    </a:gridCol>
                    <a:gridCol w="1113953">
                      <a:extLst>
                        <a:ext uri="{9D8B030D-6E8A-4147-A177-3AD203B41FA5}">
                          <a16:colId xmlns:a16="http://schemas.microsoft.com/office/drawing/2014/main" val="1741282489"/>
                        </a:ext>
                      </a:extLst>
                    </a:gridCol>
                    <a:gridCol w="1113953">
                      <a:extLst>
                        <a:ext uri="{9D8B030D-6E8A-4147-A177-3AD203B41FA5}">
                          <a16:colId xmlns:a16="http://schemas.microsoft.com/office/drawing/2014/main" val="1634758600"/>
                        </a:ext>
                      </a:extLst>
                    </a:gridCol>
                    <a:gridCol w="1113953">
                      <a:extLst>
                        <a:ext uri="{9D8B030D-6E8A-4147-A177-3AD203B41FA5}">
                          <a16:colId xmlns:a16="http://schemas.microsoft.com/office/drawing/2014/main" val="2460891589"/>
                        </a:ext>
                      </a:extLst>
                    </a:gridCol>
                    <a:gridCol w="1113953">
                      <a:extLst>
                        <a:ext uri="{9D8B030D-6E8A-4147-A177-3AD203B41FA5}">
                          <a16:colId xmlns:a16="http://schemas.microsoft.com/office/drawing/2014/main" val="1307431600"/>
                        </a:ext>
                      </a:extLst>
                    </a:gridCol>
                    <a:gridCol w="1113953">
                      <a:extLst>
                        <a:ext uri="{9D8B030D-6E8A-4147-A177-3AD203B41FA5}">
                          <a16:colId xmlns:a16="http://schemas.microsoft.com/office/drawing/2014/main" val="3188850944"/>
                        </a:ext>
                      </a:extLst>
                    </a:gridCol>
                  </a:tblGrid>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extLst>
                  <p:ext uri="{D42A27DB-BD31-4B8C-83A1-F6EECF244321}">
                    <p14:modId xmlns:p14="http://schemas.microsoft.com/office/powerpoint/2010/main" val="2669284125"/>
                  </p:ext>
                </p:extLst>
              </p:nvPr>
            </p:nvGraphicFramePr>
            <p:xfrm>
              <a:off x="2842224" y="3565631"/>
              <a:ext cx="8911624"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gridCol w="1113953">
                      <a:extLst>
                        <a:ext uri="{9D8B030D-6E8A-4147-A177-3AD203B41FA5}">
                          <a16:colId xmlns:a16="http://schemas.microsoft.com/office/drawing/2014/main" val="1649991395"/>
                        </a:ext>
                      </a:extLst>
                    </a:gridCol>
                    <a:gridCol w="1113953">
                      <a:extLst>
                        <a:ext uri="{9D8B030D-6E8A-4147-A177-3AD203B41FA5}">
                          <a16:colId xmlns:a16="http://schemas.microsoft.com/office/drawing/2014/main" val="1741282489"/>
                        </a:ext>
                      </a:extLst>
                    </a:gridCol>
                    <a:gridCol w="1113953">
                      <a:extLst>
                        <a:ext uri="{9D8B030D-6E8A-4147-A177-3AD203B41FA5}">
                          <a16:colId xmlns:a16="http://schemas.microsoft.com/office/drawing/2014/main" val="1634758600"/>
                        </a:ext>
                      </a:extLst>
                    </a:gridCol>
                    <a:gridCol w="1113953">
                      <a:extLst>
                        <a:ext uri="{9D8B030D-6E8A-4147-A177-3AD203B41FA5}">
                          <a16:colId xmlns:a16="http://schemas.microsoft.com/office/drawing/2014/main" val="2460891589"/>
                        </a:ext>
                      </a:extLst>
                    </a:gridCol>
                    <a:gridCol w="1113953">
                      <a:extLst>
                        <a:ext uri="{9D8B030D-6E8A-4147-A177-3AD203B41FA5}">
                          <a16:colId xmlns:a16="http://schemas.microsoft.com/office/drawing/2014/main" val="1307431600"/>
                        </a:ext>
                      </a:extLst>
                    </a:gridCol>
                    <a:gridCol w="1113953">
                      <a:extLst>
                        <a:ext uri="{9D8B030D-6E8A-4147-A177-3AD203B41FA5}">
                          <a16:colId xmlns:a16="http://schemas.microsoft.com/office/drawing/2014/main" val="3188850944"/>
                        </a:ext>
                      </a:extLst>
                    </a:gridCol>
                  </a:tblGrid>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r="-699454"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100000" r="-599454" b="-202899"/>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l="-300000" r="-399454"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402198" r="-301648" b="-202899"/>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l="-599454" r="-100000"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699454" b="-202899"/>
                          </a:stretch>
                        </a:blipFill>
                      </a:tcPr>
                    </a:tc>
                    <a:extLst>
                      <a:ext uri="{0D108BD9-81ED-4DB2-BD59-A6C34878D82A}">
                        <a16:rowId xmlns:a16="http://schemas.microsoft.com/office/drawing/2014/main" val="10000"/>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t="-98571" r="-699454"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l="-300000" t="-98571" r="-399454"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l="-599454" t="-98571" r="-100000"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t="-201449" r="-699454"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100000" t="-201449" r="-599454" b="-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300000" t="-201449" r="-399454"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402198" t="-201449" r="-301648" b="-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599454" t="-201449" r="-100000"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699454" t="-201449" b="-1449"/>
                          </a:stretch>
                        </a:blipFill>
                      </a:tcPr>
                    </a:tc>
                    <a:extLst>
                      <a:ext uri="{0D108BD9-81ED-4DB2-BD59-A6C34878D82A}">
                        <a16:rowId xmlns:a16="http://schemas.microsoft.com/office/drawing/2014/main" val="10002"/>
                      </a:ext>
                    </a:extLst>
                  </a:tr>
                </a:tbl>
              </a:graphicData>
            </a:graphic>
          </p:graphicFrame>
        </mc:Fallback>
      </mc:AlternateContent>
      <p:sp>
        <p:nvSpPr>
          <p:cNvPr id="28" name="CuadroTexto 27">
            <a:extLst>
              <a:ext uri="{FF2B5EF4-FFF2-40B4-BE49-F238E27FC236}">
                <a16:creationId xmlns:a16="http://schemas.microsoft.com/office/drawing/2014/main" id="{98E48E93-D223-4999-8960-98320E57219F}"/>
              </a:ext>
            </a:extLst>
          </p:cNvPr>
          <p:cNvSpPr txBox="1"/>
          <p:nvPr/>
        </p:nvSpPr>
        <p:spPr>
          <a:xfrm>
            <a:off x="3255165" y="3172656"/>
            <a:ext cx="1455455" cy="338554"/>
          </a:xfrm>
          <a:prstGeom prst="rect">
            <a:avLst/>
          </a:prstGeom>
          <a:noFill/>
        </p:spPr>
        <p:txBody>
          <a:bodyPr wrap="square" rtlCol="0">
            <a:spAutoFit/>
          </a:bodyPr>
          <a:lstStyle/>
          <a:p>
            <a:r>
              <a:rPr lang="es-CL" sz="1600" dirty="0">
                <a:latin typeface="Abadi" panose="020B0604020104020204" pitchFamily="34" charset="0"/>
              </a:rPr>
              <a:t>Generación 1</a:t>
            </a:r>
            <a:endParaRPr lang="en-US" sz="1600" dirty="0">
              <a:latin typeface="Abadi" panose="020B0604020104020204" pitchFamily="34" charset="0"/>
            </a:endParaRPr>
          </a:p>
        </p:txBody>
      </p:sp>
      <p:sp>
        <p:nvSpPr>
          <p:cNvPr id="29" name="CuadroTexto 28">
            <a:extLst>
              <a:ext uri="{FF2B5EF4-FFF2-40B4-BE49-F238E27FC236}">
                <a16:creationId xmlns:a16="http://schemas.microsoft.com/office/drawing/2014/main" id="{1D7CE0FD-BA12-47A5-9CEA-6484745E8120}"/>
              </a:ext>
            </a:extLst>
          </p:cNvPr>
          <p:cNvSpPr txBox="1"/>
          <p:nvPr/>
        </p:nvSpPr>
        <p:spPr>
          <a:xfrm>
            <a:off x="6646508" y="3172656"/>
            <a:ext cx="1455455" cy="338554"/>
          </a:xfrm>
          <a:prstGeom prst="rect">
            <a:avLst/>
          </a:prstGeom>
          <a:noFill/>
        </p:spPr>
        <p:txBody>
          <a:bodyPr wrap="square" rtlCol="0">
            <a:spAutoFit/>
          </a:bodyPr>
          <a:lstStyle/>
          <a:p>
            <a:r>
              <a:rPr lang="es-CL" sz="1600" dirty="0">
                <a:latin typeface="Abadi" panose="020B0604020104020204" pitchFamily="34" charset="0"/>
              </a:rPr>
              <a:t>Generación 2</a:t>
            </a:r>
            <a:endParaRPr lang="en-US" sz="1600" dirty="0">
              <a:latin typeface="Abadi" panose="020B0604020104020204" pitchFamily="34" charset="0"/>
            </a:endParaRPr>
          </a:p>
        </p:txBody>
      </p:sp>
      <p:sp>
        <p:nvSpPr>
          <p:cNvPr id="30" name="CuadroTexto 29">
            <a:extLst>
              <a:ext uri="{FF2B5EF4-FFF2-40B4-BE49-F238E27FC236}">
                <a16:creationId xmlns:a16="http://schemas.microsoft.com/office/drawing/2014/main" id="{2383451F-A494-4904-8985-AA68589720D1}"/>
              </a:ext>
            </a:extLst>
          </p:cNvPr>
          <p:cNvSpPr txBox="1"/>
          <p:nvPr/>
        </p:nvSpPr>
        <p:spPr>
          <a:xfrm>
            <a:off x="9993419" y="3192721"/>
            <a:ext cx="1455455" cy="338554"/>
          </a:xfrm>
          <a:prstGeom prst="rect">
            <a:avLst/>
          </a:prstGeom>
          <a:noFill/>
        </p:spPr>
        <p:txBody>
          <a:bodyPr wrap="square" rtlCol="0">
            <a:spAutoFit/>
          </a:bodyPr>
          <a:lstStyle/>
          <a:p>
            <a:r>
              <a:rPr lang="es-CL" sz="1600" dirty="0">
                <a:latin typeface="Abadi" panose="020B0604020104020204" pitchFamily="34" charset="0"/>
              </a:rPr>
              <a:t>Generación 3</a:t>
            </a:r>
            <a:endParaRPr lang="en-US" sz="1600" dirty="0">
              <a:latin typeface="Abadi" panose="020B0604020104020204" pitchFamily="34" charset="0"/>
            </a:endParaRPr>
          </a:p>
        </p:txBody>
      </p:sp>
      <mc:AlternateContent xmlns:mc="http://schemas.openxmlformats.org/markup-compatibility/2006">
        <mc:Choice xmlns:am3d="http://schemas.microsoft.com/office/drawing/2017/model3d" Requires="am3d">
          <p:graphicFrame>
            <p:nvGraphicFramePr>
              <p:cNvPr id="31" name="Modelo 3D 30" descr="Colibrí volando">
                <a:extLst>
                  <a:ext uri="{FF2B5EF4-FFF2-40B4-BE49-F238E27FC236}">
                    <a16:creationId xmlns:a16="http://schemas.microsoft.com/office/drawing/2014/main" id="{13E51F96-69D4-4F5A-9503-23E00FF2F212}"/>
                  </a:ext>
                </a:extLst>
              </p:cNvPr>
              <p:cNvGraphicFramePr>
                <a:graphicFrameLocks noChangeAspect="1"/>
              </p:cNvGraphicFramePr>
              <p:nvPr>
                <p:extLst>
                  <p:ext uri="{D42A27DB-BD31-4B8C-83A1-F6EECF244321}">
                    <p14:modId xmlns:p14="http://schemas.microsoft.com/office/powerpoint/2010/main" val="2430594078"/>
                  </p:ext>
                </p:extLst>
              </p:nvPr>
            </p:nvGraphicFramePr>
            <p:xfrm>
              <a:off x="4181475" y="-11206"/>
              <a:ext cx="4063023" cy="2033021"/>
            </p:xfrm>
            <a:graphic>
              <a:graphicData uri="http://schemas.microsoft.com/office/drawing/2017/model3d">
                <am3d:model3d r:embed="rId12">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3"/>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Modelo 3D 30" descr="Colibrí volando">
                <a:extLst>
                  <a:ext uri="{FF2B5EF4-FFF2-40B4-BE49-F238E27FC236}">
                    <a16:creationId xmlns:a16="http://schemas.microsoft.com/office/drawing/2014/main" id="{13E51F96-69D4-4F5A-9503-23E00FF2F212}"/>
                  </a:ext>
                </a:extLst>
              </p:cNvPr>
              <p:cNvPicPr>
                <a:picLocks noGrp="1" noRot="1" noChangeAspect="1" noMove="1" noResize="1" noEditPoints="1" noAdjustHandles="1" noChangeArrowheads="1" noChangeShapeType="1" noCrop="1"/>
              </p:cNvPicPr>
              <p:nvPr/>
            </p:nvPicPr>
            <p:blipFill>
              <a:blip r:embed="rId13"/>
              <a:stretch>
                <a:fillRect/>
              </a:stretch>
            </p:blipFill>
            <p:spPr>
              <a:xfrm>
                <a:off x="4181475" y="-11206"/>
                <a:ext cx="4063023" cy="2033021"/>
              </a:xfrm>
              <a:prstGeom prst="rect">
                <a:avLst/>
              </a:prstGeom>
            </p:spPr>
          </p:pic>
        </mc:Fallback>
      </mc:AlternateContent>
    </p:spTree>
    <p:extLst>
      <p:ext uri="{BB962C8B-B14F-4D97-AF65-F5344CB8AC3E}">
        <p14:creationId xmlns:p14="http://schemas.microsoft.com/office/powerpoint/2010/main" val="1033013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31"/>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48</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6515AFF-8D0D-4A38-BED8-A156D0477C9D}"/>
                  </a:ext>
                </a:extLst>
              </p:cNvPr>
              <p:cNvSpPr txBox="1"/>
              <p:nvPr/>
            </p:nvSpPr>
            <p:spPr>
              <a:xfrm>
                <a:off x="796325" y="3525403"/>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20" name="CuadroTexto 19">
                <a:extLst>
                  <a:ext uri="{FF2B5EF4-FFF2-40B4-BE49-F238E27FC236}">
                    <a16:creationId xmlns:a16="http://schemas.microsoft.com/office/drawing/2014/main" id="{96515AFF-8D0D-4A38-BED8-A156D0477C9D}"/>
                  </a:ext>
                </a:extLst>
              </p:cNvPr>
              <p:cNvSpPr txBox="1">
                <a:spLocks noRot="1" noChangeAspect="1" noMove="1" noResize="1" noEditPoints="1" noAdjustHandles="1" noChangeArrowheads="1" noChangeShapeType="1" noTextEdit="1"/>
              </p:cNvSpPr>
              <p:nvPr/>
            </p:nvSpPr>
            <p:spPr>
              <a:xfrm>
                <a:off x="796325" y="3525403"/>
                <a:ext cx="1455455" cy="923330"/>
              </a:xfrm>
              <a:prstGeom prst="rect">
                <a:avLst/>
              </a:prstGeom>
              <a:blipFill>
                <a:blip r:embed="rId7"/>
                <a:stretch>
                  <a:fillRect/>
                </a:stretch>
              </a:blipFill>
              <a:ln/>
            </p:spPr>
            <p:txBody>
              <a:bodyPr/>
              <a:lstStyle/>
              <a:p>
                <a:r>
                  <a:rPr lang="es-CL">
                    <a:noFill/>
                  </a:rPr>
                  <a:t> </a:t>
                </a:r>
              </a:p>
            </p:txBody>
          </p:sp>
        </mc:Fallback>
      </mc:AlternateContent>
      <p:sp>
        <p:nvSpPr>
          <p:cNvPr id="21" name="CuadroTexto 20">
            <a:extLst>
              <a:ext uri="{FF2B5EF4-FFF2-40B4-BE49-F238E27FC236}">
                <a16:creationId xmlns:a16="http://schemas.microsoft.com/office/drawing/2014/main" id="{DCD2A588-8E9E-4F21-B041-2A487FC0056D}"/>
              </a:ext>
            </a:extLst>
          </p:cNvPr>
          <p:cNvSpPr txBox="1"/>
          <p:nvPr/>
        </p:nvSpPr>
        <p:spPr>
          <a:xfrm>
            <a:off x="723987" y="2911108"/>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22" name="CuadroTexto 21">
            <a:extLst>
              <a:ext uri="{FF2B5EF4-FFF2-40B4-BE49-F238E27FC236}">
                <a16:creationId xmlns:a16="http://schemas.microsoft.com/office/drawing/2014/main" id="{D653EBDB-51FC-47C5-A958-4ED3164BC80D}"/>
              </a:ext>
            </a:extLst>
          </p:cNvPr>
          <p:cNvSpPr txBox="1"/>
          <p:nvPr/>
        </p:nvSpPr>
        <p:spPr>
          <a:xfrm>
            <a:off x="720052" y="4825222"/>
            <a:ext cx="4442637" cy="369332"/>
          </a:xfrm>
          <a:prstGeom prst="rect">
            <a:avLst/>
          </a:prstGeom>
          <a:noFill/>
        </p:spPr>
        <p:txBody>
          <a:bodyPr wrap="square" rtlCol="0">
            <a:spAutoFit/>
          </a:bodyPr>
          <a:lstStyle/>
          <a:p>
            <a:r>
              <a:rPr lang="es-CL" b="1" dirty="0">
                <a:latin typeface="Abadi" panose="020B0604020104020204" pitchFamily="34" charset="0"/>
              </a:rPr>
              <a:t>Frecuencias genotípicas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A9BD9D1-B966-4649-B6AE-FEFC12892989}"/>
                  </a:ext>
                </a:extLst>
              </p:cNvPr>
              <p:cNvSpPr txBox="1"/>
              <p:nvPr/>
            </p:nvSpPr>
            <p:spPr>
              <a:xfrm>
                <a:off x="796324" y="522580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23" name="CuadroTexto 22">
                <a:extLst>
                  <a:ext uri="{FF2B5EF4-FFF2-40B4-BE49-F238E27FC236}">
                    <a16:creationId xmlns:a16="http://schemas.microsoft.com/office/drawing/2014/main" id="{EA9BD9D1-B966-4649-B6AE-FEFC12892989}"/>
                  </a:ext>
                </a:extLst>
              </p:cNvPr>
              <p:cNvSpPr txBox="1">
                <a:spLocks noRot="1" noChangeAspect="1" noMove="1" noResize="1" noEditPoints="1" noAdjustHandles="1" noChangeArrowheads="1" noChangeShapeType="1" noTextEdit="1"/>
              </p:cNvSpPr>
              <p:nvPr/>
            </p:nvSpPr>
            <p:spPr>
              <a:xfrm>
                <a:off x="796324" y="5225806"/>
                <a:ext cx="1455455" cy="923330"/>
              </a:xfrm>
              <a:prstGeom prst="rect">
                <a:avLst/>
              </a:prstGeom>
              <a:blipFill>
                <a:blip r:embed="rId8"/>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87A3C3E-748C-471C-9F63-85A95F6D59CA}"/>
                  </a:ext>
                </a:extLst>
              </p:cNvPr>
              <p:cNvSpPr txBox="1"/>
              <p:nvPr/>
            </p:nvSpPr>
            <p:spPr>
              <a:xfrm>
                <a:off x="2251779"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24" name="CuadroTexto 23">
                <a:extLst>
                  <a:ext uri="{FF2B5EF4-FFF2-40B4-BE49-F238E27FC236}">
                    <a16:creationId xmlns:a16="http://schemas.microsoft.com/office/drawing/2014/main" id="{E87A3C3E-748C-471C-9F63-85A95F6D59CA}"/>
                  </a:ext>
                </a:extLst>
              </p:cNvPr>
              <p:cNvSpPr txBox="1">
                <a:spLocks noRot="1" noChangeAspect="1" noMove="1" noResize="1" noEditPoints="1" noAdjustHandles="1" noChangeArrowheads="1" noChangeShapeType="1" noTextEdit="1"/>
              </p:cNvSpPr>
              <p:nvPr/>
            </p:nvSpPr>
            <p:spPr>
              <a:xfrm>
                <a:off x="2251779" y="5225805"/>
                <a:ext cx="1455455" cy="923330"/>
              </a:xfrm>
              <a:prstGeom prst="rect">
                <a:avLst/>
              </a:prstGeom>
              <a:blipFill>
                <a:blip r:embed="rId9"/>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002C1210-D4BC-4A94-9AF6-310FFBE173A7}"/>
                  </a:ext>
                </a:extLst>
              </p:cNvPr>
              <p:cNvSpPr txBox="1"/>
              <p:nvPr/>
            </p:nvSpPr>
            <p:spPr>
              <a:xfrm>
                <a:off x="3707234"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25" name="CuadroTexto 24">
                <a:extLst>
                  <a:ext uri="{FF2B5EF4-FFF2-40B4-BE49-F238E27FC236}">
                    <a16:creationId xmlns:a16="http://schemas.microsoft.com/office/drawing/2014/main" id="{002C1210-D4BC-4A94-9AF6-310FFBE173A7}"/>
                  </a:ext>
                </a:extLst>
              </p:cNvPr>
              <p:cNvSpPr txBox="1">
                <a:spLocks noRot="1" noChangeAspect="1" noMove="1" noResize="1" noEditPoints="1" noAdjustHandles="1" noChangeArrowheads="1" noChangeShapeType="1" noTextEdit="1"/>
              </p:cNvSpPr>
              <p:nvPr/>
            </p:nvSpPr>
            <p:spPr>
              <a:xfrm>
                <a:off x="3707234" y="5225805"/>
                <a:ext cx="1455455" cy="923330"/>
              </a:xfrm>
              <a:prstGeom prst="rect">
                <a:avLst/>
              </a:prstGeom>
              <a:blipFill>
                <a:blip r:embed="rId10"/>
                <a:stretch>
                  <a:fillRect b="-3247"/>
                </a:stretch>
              </a:blipFill>
              <a:ln>
                <a:solidFill>
                  <a:srgbClr val="FF0000"/>
                </a:solidFill>
              </a:ln>
            </p:spPr>
            <p:txBody>
              <a:bodyPr/>
              <a:lstStyle/>
              <a:p>
                <a:r>
                  <a:rPr lang="es-CL">
                    <a:noFill/>
                  </a:rPr>
                  <a:t> </a:t>
                </a:r>
              </a:p>
            </p:txBody>
          </p:sp>
        </mc:Fallback>
      </mc:AlternateContent>
      <p:sp>
        <p:nvSpPr>
          <p:cNvPr id="26" name="CuadroTexto 25">
            <a:extLst>
              <a:ext uri="{FF2B5EF4-FFF2-40B4-BE49-F238E27FC236}">
                <a16:creationId xmlns:a16="http://schemas.microsoft.com/office/drawing/2014/main" id="{8C3C1C6E-8306-4C54-A923-1935A2EF565E}"/>
              </a:ext>
            </a:extLst>
          </p:cNvPr>
          <p:cNvSpPr txBox="1"/>
          <p:nvPr/>
        </p:nvSpPr>
        <p:spPr>
          <a:xfrm>
            <a:off x="3442473" y="2823389"/>
            <a:ext cx="4442637" cy="369332"/>
          </a:xfrm>
          <a:prstGeom prst="rect">
            <a:avLst/>
          </a:prstGeom>
          <a:noFill/>
        </p:spPr>
        <p:txBody>
          <a:bodyPr wrap="square" rtlCol="0">
            <a:spAutoFit/>
          </a:bodyPr>
          <a:lstStyle/>
          <a:p>
            <a:r>
              <a:rPr lang="es-CL" b="1" dirty="0">
                <a:latin typeface="Abadi" panose="020B0604020104020204" pitchFamily="34" charset="0"/>
              </a:rPr>
              <a:t>Cálculo de contribuciones genéticas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extLst>
                  <p:ext uri="{D42A27DB-BD31-4B8C-83A1-F6EECF244321}">
                    <p14:modId xmlns:p14="http://schemas.microsoft.com/office/powerpoint/2010/main" val="904835735"/>
                  </p:ext>
                </p:extLst>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extLst>
                  <p:ext uri="{D42A27DB-BD31-4B8C-83A1-F6EECF244321}">
                    <p14:modId xmlns:p14="http://schemas.microsoft.com/office/powerpoint/2010/main" val="904835735"/>
                  </p:ext>
                </p:extLst>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r="-100000"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100000" b="-202899"/>
                          </a:stretch>
                        </a:blipFill>
                      </a:tcPr>
                    </a:tc>
                    <a:extLst>
                      <a:ext uri="{0D108BD9-81ED-4DB2-BD59-A6C34878D82A}">
                        <a16:rowId xmlns:a16="http://schemas.microsoft.com/office/drawing/2014/main" val="10000"/>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t="-98571" r="-100000"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t="-201449" r="-100000"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100000" t="-201449" b="-1449"/>
                          </a:stretch>
                        </a:blipFill>
                      </a:tcPr>
                    </a:tc>
                    <a:extLst>
                      <a:ext uri="{0D108BD9-81ED-4DB2-BD59-A6C34878D82A}">
                        <a16:rowId xmlns:a16="http://schemas.microsoft.com/office/drawing/2014/main" val="10002"/>
                      </a:ext>
                    </a:extLst>
                  </a:tr>
                </a:tbl>
              </a:graphicData>
            </a:graphic>
          </p:graphicFrame>
        </mc:Fallback>
      </mc:AlternateContent>
      <p:sp>
        <p:nvSpPr>
          <p:cNvPr id="31" name="CuadroTexto 30">
            <a:extLst>
              <a:ext uri="{FF2B5EF4-FFF2-40B4-BE49-F238E27FC236}">
                <a16:creationId xmlns:a16="http://schemas.microsoft.com/office/drawing/2014/main" id="{16E06F81-313E-4FAE-8BC7-67E822B06297}"/>
              </a:ext>
            </a:extLst>
          </p:cNvPr>
          <p:cNvSpPr txBox="1"/>
          <p:nvPr/>
        </p:nvSpPr>
        <p:spPr>
          <a:xfrm>
            <a:off x="3255165" y="3172656"/>
            <a:ext cx="1455455" cy="338554"/>
          </a:xfrm>
          <a:prstGeom prst="rect">
            <a:avLst/>
          </a:prstGeom>
          <a:noFill/>
        </p:spPr>
        <p:txBody>
          <a:bodyPr wrap="square" rtlCol="0">
            <a:spAutoFit/>
          </a:bodyPr>
          <a:lstStyle/>
          <a:p>
            <a:r>
              <a:rPr lang="es-CL" sz="1600" dirty="0">
                <a:latin typeface="Abadi" panose="020B0604020104020204" pitchFamily="34" charset="0"/>
              </a:rPr>
              <a:t>Generación 1</a:t>
            </a:r>
            <a:endParaRPr lang="en-US" sz="160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21BAB085-9043-4DBF-B8FE-153F3FBEEEB2}"/>
                  </a:ext>
                </a:extLst>
              </p:cNvPr>
              <p:cNvSpPr txBox="1"/>
              <p:nvPr/>
            </p:nvSpPr>
            <p:spPr>
              <a:xfrm>
                <a:off x="5620409" y="3525403"/>
                <a:ext cx="2945199"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1</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(0,95)+(0,7)(0,05)</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=0,4655+0,035</m:t>
                      </m:r>
                    </m:oMath>
                  </m:oMathPara>
                </a14:m>
                <a:endParaRPr lang="es-CL" sz="1600" b="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=0,5</m:t>
                      </m:r>
                    </m:oMath>
                  </m:oMathPara>
                </a14:m>
                <a:endParaRPr lang="en-US" sz="1600" dirty="0"/>
              </a:p>
            </p:txBody>
          </p:sp>
        </mc:Choice>
        <mc:Fallback xmlns="">
          <p:sp>
            <p:nvSpPr>
              <p:cNvPr id="32" name="CuadroTexto 31">
                <a:extLst>
                  <a:ext uri="{FF2B5EF4-FFF2-40B4-BE49-F238E27FC236}">
                    <a16:creationId xmlns:a16="http://schemas.microsoft.com/office/drawing/2014/main" id="{21BAB085-9043-4DBF-B8FE-153F3FBEEEB2}"/>
                  </a:ext>
                </a:extLst>
              </p:cNvPr>
              <p:cNvSpPr txBox="1">
                <a:spLocks noRot="1" noChangeAspect="1" noMove="1" noResize="1" noEditPoints="1" noAdjustHandles="1" noChangeArrowheads="1" noChangeShapeType="1" noTextEdit="1"/>
              </p:cNvSpPr>
              <p:nvPr/>
            </p:nvSpPr>
            <p:spPr>
              <a:xfrm>
                <a:off x="5620409" y="3525403"/>
                <a:ext cx="2945199" cy="1323439"/>
              </a:xfrm>
              <a:prstGeom prst="rect">
                <a:avLst/>
              </a:prstGeom>
              <a:blipFill>
                <a:blip r:embed="rId12"/>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1E7FC156-7EA4-4662-9BA1-455FA45A566F}"/>
                  </a:ext>
                </a:extLst>
              </p:cNvPr>
              <p:cNvSpPr txBox="1"/>
              <p:nvPr/>
            </p:nvSpPr>
            <p:spPr>
              <a:xfrm>
                <a:off x="8696880" y="3632381"/>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(0,95)</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=0,4</m:t>
                      </m:r>
                    </m:oMath>
                  </m:oMathPara>
                </a14:m>
                <a:endParaRPr lang="en-US" sz="1600" dirty="0"/>
              </a:p>
            </p:txBody>
          </p:sp>
        </mc:Choice>
        <mc:Fallback xmlns="">
          <p:sp>
            <p:nvSpPr>
              <p:cNvPr id="33" name="CuadroTexto 32">
                <a:extLst>
                  <a:ext uri="{FF2B5EF4-FFF2-40B4-BE49-F238E27FC236}">
                    <a16:creationId xmlns:a16="http://schemas.microsoft.com/office/drawing/2014/main" id="{1E7FC156-7EA4-4662-9BA1-455FA45A566F}"/>
                  </a:ext>
                </a:extLst>
              </p:cNvPr>
              <p:cNvSpPr txBox="1">
                <a:spLocks noRot="1" noChangeAspect="1" noMove="1" noResize="1" noEditPoints="1" noAdjustHandles="1" noChangeArrowheads="1" noChangeShapeType="1" noTextEdit="1"/>
              </p:cNvSpPr>
              <p:nvPr/>
            </p:nvSpPr>
            <p:spPr>
              <a:xfrm>
                <a:off x="8696880" y="3632381"/>
                <a:ext cx="3495120" cy="1077218"/>
              </a:xfrm>
              <a:prstGeom prst="rect">
                <a:avLst/>
              </a:prstGeom>
              <a:blipFill>
                <a:blip r:embed="rId1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B27B9AAD-EFC9-4A68-BD33-B55E3B4415E5}"/>
                  </a:ext>
                </a:extLst>
              </p:cNvPr>
              <p:cNvSpPr txBox="1"/>
              <p:nvPr/>
            </p:nvSpPr>
            <p:spPr>
              <a:xfrm>
                <a:off x="7081694" y="5064443"/>
                <a:ext cx="3195781" cy="13610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1</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(0,95)+(0,3)(0,05)</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b="0" i="1" smtClean="0">
                          <a:latin typeface="Cambria Math" panose="02040503050406030204" pitchFamily="18" charset="0"/>
                        </a:rPr>
                        <m:t>=0,0855+0,015</m:t>
                      </m:r>
                    </m:oMath>
                  </m:oMathPara>
                </a14:m>
                <a:endParaRPr lang="es-CL" sz="1600" b="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b="0" i="1" smtClean="0">
                          <a:latin typeface="Cambria Math" panose="02040503050406030204" pitchFamily="18" charset="0"/>
                        </a:rPr>
                        <m:t>=0,1</m:t>
                      </m:r>
                    </m:oMath>
                  </m:oMathPara>
                </a14:m>
                <a:endParaRPr lang="en-US" sz="1600" dirty="0"/>
              </a:p>
            </p:txBody>
          </p:sp>
        </mc:Choice>
        <mc:Fallback xmlns="">
          <p:sp>
            <p:nvSpPr>
              <p:cNvPr id="34" name="CuadroTexto 33">
                <a:extLst>
                  <a:ext uri="{FF2B5EF4-FFF2-40B4-BE49-F238E27FC236}">
                    <a16:creationId xmlns:a16="http://schemas.microsoft.com/office/drawing/2014/main" id="{B27B9AAD-EFC9-4A68-BD33-B55E3B4415E5}"/>
                  </a:ext>
                </a:extLst>
              </p:cNvPr>
              <p:cNvSpPr txBox="1">
                <a:spLocks noRot="1" noChangeAspect="1" noMove="1" noResize="1" noEditPoints="1" noAdjustHandles="1" noChangeArrowheads="1" noChangeShapeType="1" noTextEdit="1"/>
              </p:cNvSpPr>
              <p:nvPr/>
            </p:nvSpPr>
            <p:spPr>
              <a:xfrm>
                <a:off x="7081694" y="5064443"/>
                <a:ext cx="3195781" cy="1361078"/>
              </a:xfrm>
              <a:prstGeom prst="rect">
                <a:avLst/>
              </a:prstGeom>
              <a:blipFill>
                <a:blip r:embed="rId14"/>
                <a:stretch>
                  <a:fillRect/>
                </a:stretch>
              </a:blipFill>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35" name="Modelo 3D 34" descr="Colibrí volando">
                <a:extLst>
                  <a:ext uri="{FF2B5EF4-FFF2-40B4-BE49-F238E27FC236}">
                    <a16:creationId xmlns:a16="http://schemas.microsoft.com/office/drawing/2014/main" id="{1D412F33-49D9-42D2-AA7C-85566A13528B}"/>
                  </a:ext>
                </a:extLst>
              </p:cNvPr>
              <p:cNvGraphicFramePr>
                <a:graphicFrameLocks noChangeAspect="1"/>
              </p:cNvGraphicFramePr>
              <p:nvPr>
                <p:extLst>
                  <p:ext uri="{D42A27DB-BD31-4B8C-83A1-F6EECF244321}">
                    <p14:modId xmlns:p14="http://schemas.microsoft.com/office/powerpoint/2010/main" val="3514627672"/>
                  </p:ext>
                </p:extLst>
              </p:nvPr>
            </p:nvGraphicFramePr>
            <p:xfrm>
              <a:off x="4181475" y="-11206"/>
              <a:ext cx="4063023" cy="2033021"/>
            </p:xfrm>
            <a:graphic>
              <a:graphicData uri="http://schemas.microsoft.com/office/drawing/2017/model3d">
                <am3d:model3d r:embed="rId15">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6"/>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Modelo 3D 34" descr="Colibrí volando">
                <a:extLst>
                  <a:ext uri="{FF2B5EF4-FFF2-40B4-BE49-F238E27FC236}">
                    <a16:creationId xmlns:a16="http://schemas.microsoft.com/office/drawing/2014/main" id="{1D412F33-49D9-42D2-AA7C-85566A13528B}"/>
                  </a:ext>
                </a:extLst>
              </p:cNvPr>
              <p:cNvPicPr>
                <a:picLocks noGrp="1" noRot="1" noChangeAspect="1" noMove="1" noResize="1" noEditPoints="1" noAdjustHandles="1" noChangeArrowheads="1" noChangeShapeType="1" noCrop="1"/>
              </p:cNvPicPr>
              <p:nvPr/>
            </p:nvPicPr>
            <p:blipFill>
              <a:blip r:embed="rId16"/>
              <a:stretch>
                <a:fillRect/>
              </a:stretch>
            </p:blipFill>
            <p:spPr>
              <a:xfrm>
                <a:off x="4181475" y="-11206"/>
                <a:ext cx="4063023" cy="2033021"/>
              </a:xfrm>
              <a:prstGeom prst="rect">
                <a:avLst/>
              </a:prstGeom>
            </p:spPr>
          </p:pic>
        </mc:Fallback>
      </mc:AlternateContent>
    </p:spTree>
    <p:extLst>
      <p:ext uri="{BB962C8B-B14F-4D97-AF65-F5344CB8AC3E}">
        <p14:creationId xmlns:p14="http://schemas.microsoft.com/office/powerpoint/2010/main" val="1089709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35"/>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49</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6515AFF-8D0D-4A38-BED8-A156D0477C9D}"/>
                  </a:ext>
                </a:extLst>
              </p:cNvPr>
              <p:cNvSpPr txBox="1"/>
              <p:nvPr/>
            </p:nvSpPr>
            <p:spPr>
              <a:xfrm>
                <a:off x="796325" y="3525403"/>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20" name="CuadroTexto 19">
                <a:extLst>
                  <a:ext uri="{FF2B5EF4-FFF2-40B4-BE49-F238E27FC236}">
                    <a16:creationId xmlns:a16="http://schemas.microsoft.com/office/drawing/2014/main" id="{96515AFF-8D0D-4A38-BED8-A156D0477C9D}"/>
                  </a:ext>
                </a:extLst>
              </p:cNvPr>
              <p:cNvSpPr txBox="1">
                <a:spLocks noRot="1" noChangeAspect="1" noMove="1" noResize="1" noEditPoints="1" noAdjustHandles="1" noChangeArrowheads="1" noChangeShapeType="1" noTextEdit="1"/>
              </p:cNvSpPr>
              <p:nvPr/>
            </p:nvSpPr>
            <p:spPr>
              <a:xfrm>
                <a:off x="796325" y="3525403"/>
                <a:ext cx="1455455" cy="923330"/>
              </a:xfrm>
              <a:prstGeom prst="rect">
                <a:avLst/>
              </a:prstGeom>
              <a:blipFill>
                <a:blip r:embed="rId7"/>
                <a:stretch>
                  <a:fillRect/>
                </a:stretch>
              </a:blipFill>
              <a:ln/>
            </p:spPr>
            <p:txBody>
              <a:bodyPr/>
              <a:lstStyle/>
              <a:p>
                <a:r>
                  <a:rPr lang="es-CL">
                    <a:noFill/>
                  </a:rPr>
                  <a:t> </a:t>
                </a:r>
              </a:p>
            </p:txBody>
          </p:sp>
        </mc:Fallback>
      </mc:AlternateContent>
      <p:sp>
        <p:nvSpPr>
          <p:cNvPr id="21" name="CuadroTexto 20">
            <a:extLst>
              <a:ext uri="{FF2B5EF4-FFF2-40B4-BE49-F238E27FC236}">
                <a16:creationId xmlns:a16="http://schemas.microsoft.com/office/drawing/2014/main" id="{DCD2A588-8E9E-4F21-B041-2A487FC0056D}"/>
              </a:ext>
            </a:extLst>
          </p:cNvPr>
          <p:cNvSpPr txBox="1"/>
          <p:nvPr/>
        </p:nvSpPr>
        <p:spPr>
          <a:xfrm>
            <a:off x="723987" y="2911108"/>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22" name="CuadroTexto 21">
            <a:extLst>
              <a:ext uri="{FF2B5EF4-FFF2-40B4-BE49-F238E27FC236}">
                <a16:creationId xmlns:a16="http://schemas.microsoft.com/office/drawing/2014/main" id="{D653EBDB-51FC-47C5-A958-4ED3164BC80D}"/>
              </a:ext>
            </a:extLst>
          </p:cNvPr>
          <p:cNvSpPr txBox="1"/>
          <p:nvPr/>
        </p:nvSpPr>
        <p:spPr>
          <a:xfrm>
            <a:off x="720052" y="4825222"/>
            <a:ext cx="4442637" cy="369332"/>
          </a:xfrm>
          <a:prstGeom prst="rect">
            <a:avLst/>
          </a:prstGeom>
          <a:noFill/>
        </p:spPr>
        <p:txBody>
          <a:bodyPr wrap="square" rtlCol="0">
            <a:spAutoFit/>
          </a:bodyPr>
          <a:lstStyle/>
          <a:p>
            <a:r>
              <a:rPr lang="es-CL" b="1" dirty="0">
                <a:latin typeface="Abadi" panose="020B0604020104020204" pitchFamily="34" charset="0"/>
              </a:rPr>
              <a:t>Frecuencias genotípicas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A9BD9D1-B966-4649-B6AE-FEFC12892989}"/>
                  </a:ext>
                </a:extLst>
              </p:cNvPr>
              <p:cNvSpPr txBox="1"/>
              <p:nvPr/>
            </p:nvSpPr>
            <p:spPr>
              <a:xfrm>
                <a:off x="796324" y="522580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23" name="CuadroTexto 22">
                <a:extLst>
                  <a:ext uri="{FF2B5EF4-FFF2-40B4-BE49-F238E27FC236}">
                    <a16:creationId xmlns:a16="http://schemas.microsoft.com/office/drawing/2014/main" id="{EA9BD9D1-B966-4649-B6AE-FEFC12892989}"/>
                  </a:ext>
                </a:extLst>
              </p:cNvPr>
              <p:cNvSpPr txBox="1">
                <a:spLocks noRot="1" noChangeAspect="1" noMove="1" noResize="1" noEditPoints="1" noAdjustHandles="1" noChangeArrowheads="1" noChangeShapeType="1" noTextEdit="1"/>
              </p:cNvSpPr>
              <p:nvPr/>
            </p:nvSpPr>
            <p:spPr>
              <a:xfrm>
                <a:off x="796324" y="5225806"/>
                <a:ext cx="1455455" cy="923330"/>
              </a:xfrm>
              <a:prstGeom prst="rect">
                <a:avLst/>
              </a:prstGeom>
              <a:blipFill>
                <a:blip r:embed="rId8"/>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87A3C3E-748C-471C-9F63-85A95F6D59CA}"/>
                  </a:ext>
                </a:extLst>
              </p:cNvPr>
              <p:cNvSpPr txBox="1"/>
              <p:nvPr/>
            </p:nvSpPr>
            <p:spPr>
              <a:xfrm>
                <a:off x="2251779"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24" name="CuadroTexto 23">
                <a:extLst>
                  <a:ext uri="{FF2B5EF4-FFF2-40B4-BE49-F238E27FC236}">
                    <a16:creationId xmlns:a16="http://schemas.microsoft.com/office/drawing/2014/main" id="{E87A3C3E-748C-471C-9F63-85A95F6D59CA}"/>
                  </a:ext>
                </a:extLst>
              </p:cNvPr>
              <p:cNvSpPr txBox="1">
                <a:spLocks noRot="1" noChangeAspect="1" noMove="1" noResize="1" noEditPoints="1" noAdjustHandles="1" noChangeArrowheads="1" noChangeShapeType="1" noTextEdit="1"/>
              </p:cNvSpPr>
              <p:nvPr/>
            </p:nvSpPr>
            <p:spPr>
              <a:xfrm>
                <a:off x="2251779" y="5225805"/>
                <a:ext cx="1455455" cy="923330"/>
              </a:xfrm>
              <a:prstGeom prst="rect">
                <a:avLst/>
              </a:prstGeom>
              <a:blipFill>
                <a:blip r:embed="rId9"/>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002C1210-D4BC-4A94-9AF6-310FFBE173A7}"/>
                  </a:ext>
                </a:extLst>
              </p:cNvPr>
              <p:cNvSpPr txBox="1"/>
              <p:nvPr/>
            </p:nvSpPr>
            <p:spPr>
              <a:xfrm>
                <a:off x="3707234"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25" name="CuadroTexto 24">
                <a:extLst>
                  <a:ext uri="{FF2B5EF4-FFF2-40B4-BE49-F238E27FC236}">
                    <a16:creationId xmlns:a16="http://schemas.microsoft.com/office/drawing/2014/main" id="{002C1210-D4BC-4A94-9AF6-310FFBE173A7}"/>
                  </a:ext>
                </a:extLst>
              </p:cNvPr>
              <p:cNvSpPr txBox="1">
                <a:spLocks noRot="1" noChangeAspect="1" noMove="1" noResize="1" noEditPoints="1" noAdjustHandles="1" noChangeArrowheads="1" noChangeShapeType="1" noTextEdit="1"/>
              </p:cNvSpPr>
              <p:nvPr/>
            </p:nvSpPr>
            <p:spPr>
              <a:xfrm>
                <a:off x="3707234" y="5225805"/>
                <a:ext cx="1455455" cy="923330"/>
              </a:xfrm>
              <a:prstGeom prst="rect">
                <a:avLst/>
              </a:prstGeom>
              <a:blipFill>
                <a:blip r:embed="rId10"/>
                <a:stretch>
                  <a:fillRect b="-3247"/>
                </a:stretch>
              </a:blipFill>
              <a:ln>
                <a:solidFill>
                  <a:srgbClr val="FF0000"/>
                </a:solidFill>
              </a:ln>
            </p:spPr>
            <p:txBody>
              <a:bodyPr/>
              <a:lstStyle/>
              <a:p>
                <a:r>
                  <a:rPr lang="es-CL">
                    <a:noFill/>
                  </a:rPr>
                  <a:t> </a:t>
                </a:r>
              </a:p>
            </p:txBody>
          </p:sp>
        </mc:Fallback>
      </mc:AlternateContent>
      <p:sp>
        <p:nvSpPr>
          <p:cNvPr id="26" name="CuadroTexto 25">
            <a:extLst>
              <a:ext uri="{FF2B5EF4-FFF2-40B4-BE49-F238E27FC236}">
                <a16:creationId xmlns:a16="http://schemas.microsoft.com/office/drawing/2014/main" id="{8C3C1C6E-8306-4C54-A923-1935A2EF565E}"/>
              </a:ext>
            </a:extLst>
          </p:cNvPr>
          <p:cNvSpPr txBox="1"/>
          <p:nvPr/>
        </p:nvSpPr>
        <p:spPr>
          <a:xfrm>
            <a:off x="3442473" y="2823389"/>
            <a:ext cx="4442637" cy="369332"/>
          </a:xfrm>
          <a:prstGeom prst="rect">
            <a:avLst/>
          </a:prstGeom>
          <a:noFill/>
        </p:spPr>
        <p:txBody>
          <a:bodyPr wrap="square" rtlCol="0">
            <a:spAutoFit/>
          </a:bodyPr>
          <a:lstStyle/>
          <a:p>
            <a:r>
              <a:rPr lang="es-CL" b="1" dirty="0">
                <a:latin typeface="Abadi" panose="020B0604020104020204" pitchFamily="34" charset="0"/>
              </a:rPr>
              <a:t>Cálculo de contribuciones genéticas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r="-100000"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100000" b="-202899"/>
                          </a:stretch>
                        </a:blipFill>
                      </a:tcPr>
                    </a:tc>
                    <a:extLst>
                      <a:ext uri="{0D108BD9-81ED-4DB2-BD59-A6C34878D82A}">
                        <a16:rowId xmlns:a16="http://schemas.microsoft.com/office/drawing/2014/main" val="10000"/>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t="-98571" r="-100000"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t="-201449" r="-100000"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100000" t="-201449" b="-1449"/>
                          </a:stretch>
                        </a:blipFill>
                      </a:tcPr>
                    </a:tc>
                    <a:extLst>
                      <a:ext uri="{0D108BD9-81ED-4DB2-BD59-A6C34878D82A}">
                        <a16:rowId xmlns:a16="http://schemas.microsoft.com/office/drawing/2014/main" val="10002"/>
                      </a:ext>
                    </a:extLst>
                  </a:tr>
                </a:tbl>
              </a:graphicData>
            </a:graphic>
          </p:graphicFrame>
        </mc:Fallback>
      </mc:AlternateContent>
      <p:sp>
        <p:nvSpPr>
          <p:cNvPr id="31" name="CuadroTexto 30">
            <a:extLst>
              <a:ext uri="{FF2B5EF4-FFF2-40B4-BE49-F238E27FC236}">
                <a16:creationId xmlns:a16="http://schemas.microsoft.com/office/drawing/2014/main" id="{16E06F81-313E-4FAE-8BC7-67E822B06297}"/>
              </a:ext>
            </a:extLst>
          </p:cNvPr>
          <p:cNvSpPr txBox="1"/>
          <p:nvPr/>
        </p:nvSpPr>
        <p:spPr>
          <a:xfrm>
            <a:off x="3255165" y="3172656"/>
            <a:ext cx="1455455" cy="338554"/>
          </a:xfrm>
          <a:prstGeom prst="rect">
            <a:avLst/>
          </a:prstGeom>
          <a:noFill/>
        </p:spPr>
        <p:txBody>
          <a:bodyPr wrap="square" rtlCol="0">
            <a:spAutoFit/>
          </a:bodyPr>
          <a:lstStyle/>
          <a:p>
            <a:r>
              <a:rPr lang="es-CL" sz="1600" dirty="0">
                <a:latin typeface="Abadi" panose="020B0604020104020204" pitchFamily="34" charset="0"/>
              </a:rPr>
              <a:t>Generación 1</a:t>
            </a:r>
            <a:endParaRPr lang="en-US" sz="160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21BAB085-9043-4DBF-B8FE-153F3FBEEEB2}"/>
                  </a:ext>
                </a:extLst>
              </p:cNvPr>
              <p:cNvSpPr txBox="1"/>
              <p:nvPr/>
            </p:nvSpPr>
            <p:spPr>
              <a:xfrm>
                <a:off x="5620409" y="3525403"/>
                <a:ext cx="2945199"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1</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(0,95)+(0,7)(0,05)</m:t>
                      </m:r>
                    </m:oMath>
                  </m:oMathPara>
                </a14:m>
                <a:endParaRPr lang="en-US" sz="1600" dirty="0"/>
              </a:p>
              <a:p>
                <a:endParaRPr lang="es-CL"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i="1">
                              <a:latin typeface="Cambria Math" panose="02040503050406030204" pitchFamily="18" charset="0"/>
                            </a:rPr>
                            <m:t>1</m:t>
                          </m:r>
                        </m:sub>
                      </m:sSub>
                      <m:r>
                        <a:rPr lang="es-CL" sz="1600" b="0" i="1" smtClean="0">
                          <a:latin typeface="Cambria Math" panose="02040503050406030204" pitchFamily="18" charset="0"/>
                        </a:rPr>
                        <m:t>=0,4655+0,035</m:t>
                      </m:r>
                    </m:oMath>
                  </m:oMathPara>
                </a14:m>
                <a:endParaRPr lang="es-CL" sz="1600" b="0" dirty="0"/>
              </a:p>
            </p:txBody>
          </p:sp>
        </mc:Choice>
        <mc:Fallback xmlns="">
          <p:sp>
            <p:nvSpPr>
              <p:cNvPr id="32" name="CuadroTexto 31">
                <a:extLst>
                  <a:ext uri="{FF2B5EF4-FFF2-40B4-BE49-F238E27FC236}">
                    <a16:creationId xmlns:a16="http://schemas.microsoft.com/office/drawing/2014/main" id="{21BAB085-9043-4DBF-B8FE-153F3FBEEEB2}"/>
                  </a:ext>
                </a:extLst>
              </p:cNvPr>
              <p:cNvSpPr txBox="1">
                <a:spLocks noRot="1" noChangeAspect="1" noMove="1" noResize="1" noEditPoints="1" noAdjustHandles="1" noChangeArrowheads="1" noChangeShapeType="1" noTextEdit="1"/>
              </p:cNvSpPr>
              <p:nvPr/>
            </p:nvSpPr>
            <p:spPr>
              <a:xfrm>
                <a:off x="5620409" y="3525403"/>
                <a:ext cx="2945199" cy="1077218"/>
              </a:xfrm>
              <a:prstGeom prst="rect">
                <a:avLst/>
              </a:prstGeom>
              <a:blipFill>
                <a:blip r:embed="rId12"/>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1E7FC156-7EA4-4662-9BA1-455FA45A566F}"/>
                  </a:ext>
                </a:extLst>
              </p:cNvPr>
              <p:cNvSpPr txBox="1"/>
              <p:nvPr/>
            </p:nvSpPr>
            <p:spPr>
              <a:xfrm>
                <a:off x="8696880" y="3632381"/>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(0,95)</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i="1">
                              <a:latin typeface="Cambria Math" panose="02040503050406030204" pitchFamily="18" charset="0"/>
                            </a:rPr>
                            <m:t>1</m:t>
                          </m:r>
                        </m:sub>
                      </m:sSub>
                      <m:r>
                        <a:rPr lang="es-CL" sz="1600" b="0" i="1" smtClean="0">
                          <a:latin typeface="Cambria Math" panose="02040503050406030204" pitchFamily="18" charset="0"/>
                        </a:rPr>
                        <m:t>=0,4</m:t>
                      </m:r>
                    </m:oMath>
                  </m:oMathPara>
                </a14:m>
                <a:endParaRPr lang="en-US" sz="1600" dirty="0"/>
              </a:p>
            </p:txBody>
          </p:sp>
        </mc:Choice>
        <mc:Fallback xmlns="">
          <p:sp>
            <p:nvSpPr>
              <p:cNvPr id="33" name="CuadroTexto 32">
                <a:extLst>
                  <a:ext uri="{FF2B5EF4-FFF2-40B4-BE49-F238E27FC236}">
                    <a16:creationId xmlns:a16="http://schemas.microsoft.com/office/drawing/2014/main" id="{1E7FC156-7EA4-4662-9BA1-455FA45A566F}"/>
                  </a:ext>
                </a:extLst>
              </p:cNvPr>
              <p:cNvSpPr txBox="1">
                <a:spLocks noRot="1" noChangeAspect="1" noMove="1" noResize="1" noEditPoints="1" noAdjustHandles="1" noChangeArrowheads="1" noChangeShapeType="1" noTextEdit="1"/>
              </p:cNvSpPr>
              <p:nvPr/>
            </p:nvSpPr>
            <p:spPr>
              <a:xfrm>
                <a:off x="8696880" y="3632381"/>
                <a:ext cx="3495120" cy="1077218"/>
              </a:xfrm>
              <a:prstGeom prst="rect">
                <a:avLst/>
              </a:prstGeom>
              <a:blipFill>
                <a:blip r:embed="rId1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B27B9AAD-EFC9-4A68-BD33-B55E3B4415E5}"/>
                  </a:ext>
                </a:extLst>
              </p:cNvPr>
              <p:cNvSpPr txBox="1"/>
              <p:nvPr/>
            </p:nvSpPr>
            <p:spPr>
              <a:xfrm>
                <a:off x="7081694" y="5064443"/>
                <a:ext cx="3195781"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1</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(0,95)+(0,3)(0,05)</m:t>
                      </m:r>
                    </m:oMath>
                  </m:oMathPara>
                </a14:m>
                <a:endParaRPr lang="en-US" sz="1600" dirty="0"/>
              </a:p>
              <a:p>
                <a:endParaRPr lang="es-CL"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i="1">
                              <a:latin typeface="Cambria Math" panose="02040503050406030204" pitchFamily="18" charset="0"/>
                            </a:rPr>
                            <m:t>1</m:t>
                          </m:r>
                        </m:sub>
                      </m:sSub>
                      <m:r>
                        <a:rPr lang="es-CL" sz="1600" b="0" i="1" smtClean="0">
                          <a:latin typeface="Cambria Math" panose="02040503050406030204" pitchFamily="18" charset="0"/>
                        </a:rPr>
                        <m:t>=0,0855+0,015</m:t>
                      </m:r>
                    </m:oMath>
                  </m:oMathPara>
                </a14:m>
                <a:endParaRPr lang="es-CL" sz="1600" b="0" dirty="0"/>
              </a:p>
            </p:txBody>
          </p:sp>
        </mc:Choice>
        <mc:Fallback xmlns="">
          <p:sp>
            <p:nvSpPr>
              <p:cNvPr id="34" name="CuadroTexto 33">
                <a:extLst>
                  <a:ext uri="{FF2B5EF4-FFF2-40B4-BE49-F238E27FC236}">
                    <a16:creationId xmlns:a16="http://schemas.microsoft.com/office/drawing/2014/main" id="{B27B9AAD-EFC9-4A68-BD33-B55E3B4415E5}"/>
                  </a:ext>
                </a:extLst>
              </p:cNvPr>
              <p:cNvSpPr txBox="1">
                <a:spLocks noRot="1" noChangeAspect="1" noMove="1" noResize="1" noEditPoints="1" noAdjustHandles="1" noChangeArrowheads="1" noChangeShapeType="1" noTextEdit="1"/>
              </p:cNvSpPr>
              <p:nvPr/>
            </p:nvSpPr>
            <p:spPr>
              <a:xfrm>
                <a:off x="7081694" y="5064443"/>
                <a:ext cx="3195781" cy="1077218"/>
              </a:xfrm>
              <a:prstGeom prst="rect">
                <a:avLst/>
              </a:prstGeom>
              <a:blipFill>
                <a:blip r:embed="rId14"/>
                <a:stretch>
                  <a:fillRect b="-2273"/>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26C2D693-0A99-4949-9EC1-14E08012B61A}"/>
                  </a:ext>
                </a:extLst>
              </p:cNvPr>
              <p:cNvSpPr txBox="1"/>
              <p:nvPr/>
            </p:nvSpPr>
            <p:spPr>
              <a:xfrm>
                <a:off x="6684602" y="4579244"/>
                <a:ext cx="547265"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𝑃</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2" name="CuadroTexto 1">
                <a:extLst>
                  <a:ext uri="{FF2B5EF4-FFF2-40B4-BE49-F238E27FC236}">
                    <a16:creationId xmlns:a16="http://schemas.microsoft.com/office/drawing/2014/main" id="{26C2D693-0A99-4949-9EC1-14E08012B61A}"/>
                  </a:ext>
                </a:extLst>
              </p:cNvPr>
              <p:cNvSpPr txBox="1">
                <a:spLocks noRot="1" noChangeAspect="1" noMove="1" noResize="1" noEditPoints="1" noAdjustHandles="1" noChangeArrowheads="1" noChangeShapeType="1" noTextEdit="1"/>
              </p:cNvSpPr>
              <p:nvPr/>
            </p:nvSpPr>
            <p:spPr>
              <a:xfrm>
                <a:off x="6684602" y="4579244"/>
                <a:ext cx="547265" cy="307777"/>
              </a:xfrm>
              <a:prstGeom prst="rect">
                <a:avLst/>
              </a:prstGeom>
              <a:blipFill>
                <a:blip r:embed="rId1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A905124F-1B15-4180-9D83-663119225F4C}"/>
                  </a:ext>
                </a:extLst>
              </p:cNvPr>
              <p:cNvSpPr txBox="1"/>
              <p:nvPr/>
            </p:nvSpPr>
            <p:spPr>
              <a:xfrm>
                <a:off x="7462167" y="4582718"/>
                <a:ext cx="570349"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𝑃</m:t>
                          </m:r>
                        </m:e>
                        <m:sub>
                          <m:r>
                            <a:rPr lang="es-CL" sz="1400" b="0" i="1" smtClean="0">
                              <a:latin typeface="Cambria Math" panose="02040503050406030204" pitchFamily="18" charset="0"/>
                            </a:rPr>
                            <m:t>𝐼𝐵𝐷</m:t>
                          </m:r>
                        </m:sub>
                      </m:sSub>
                    </m:oMath>
                  </m:oMathPara>
                </a14:m>
                <a:endParaRPr lang="es-CL" sz="1400" dirty="0"/>
              </a:p>
            </p:txBody>
          </p:sp>
        </mc:Choice>
        <mc:Fallback xmlns="">
          <p:sp>
            <p:nvSpPr>
              <p:cNvPr id="28" name="CuadroTexto 27">
                <a:extLst>
                  <a:ext uri="{FF2B5EF4-FFF2-40B4-BE49-F238E27FC236}">
                    <a16:creationId xmlns:a16="http://schemas.microsoft.com/office/drawing/2014/main" id="{A905124F-1B15-4180-9D83-663119225F4C}"/>
                  </a:ext>
                </a:extLst>
              </p:cNvPr>
              <p:cNvSpPr txBox="1">
                <a:spLocks noRot="1" noChangeAspect="1" noMove="1" noResize="1" noEditPoints="1" noAdjustHandles="1" noChangeArrowheads="1" noChangeShapeType="1" noTextEdit="1"/>
              </p:cNvSpPr>
              <p:nvPr/>
            </p:nvSpPr>
            <p:spPr>
              <a:xfrm>
                <a:off x="7462167" y="4582718"/>
                <a:ext cx="570349" cy="307777"/>
              </a:xfrm>
              <a:prstGeom prst="rect">
                <a:avLst/>
              </a:prstGeom>
              <a:blipFill>
                <a:blip r:embed="rId16"/>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A334831F-A308-4E0C-BB0D-B8DE1CFE85E8}"/>
                  </a:ext>
                </a:extLst>
              </p:cNvPr>
              <p:cNvSpPr txBox="1"/>
              <p:nvPr/>
            </p:nvSpPr>
            <p:spPr>
              <a:xfrm>
                <a:off x="10394926" y="4701979"/>
                <a:ext cx="576888"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𝐻</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29" name="CuadroTexto 28">
                <a:extLst>
                  <a:ext uri="{FF2B5EF4-FFF2-40B4-BE49-F238E27FC236}">
                    <a16:creationId xmlns:a16="http://schemas.microsoft.com/office/drawing/2014/main" id="{A334831F-A308-4E0C-BB0D-B8DE1CFE85E8}"/>
                  </a:ext>
                </a:extLst>
              </p:cNvPr>
              <p:cNvSpPr txBox="1">
                <a:spLocks noRot="1" noChangeAspect="1" noMove="1" noResize="1" noEditPoints="1" noAdjustHandles="1" noChangeArrowheads="1" noChangeShapeType="1" noTextEdit="1"/>
              </p:cNvSpPr>
              <p:nvPr/>
            </p:nvSpPr>
            <p:spPr>
              <a:xfrm>
                <a:off x="10394926" y="4701979"/>
                <a:ext cx="576888" cy="307777"/>
              </a:xfrm>
              <a:prstGeom prst="rect">
                <a:avLst/>
              </a:prstGeom>
              <a:blipFill>
                <a:blip r:embed="rId17"/>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0FA23D15-2649-4EF9-8E22-5BF7315E7C77}"/>
                  </a:ext>
                </a:extLst>
              </p:cNvPr>
              <p:cNvSpPr txBox="1"/>
              <p:nvPr/>
            </p:nvSpPr>
            <p:spPr>
              <a:xfrm>
                <a:off x="8262282" y="6105390"/>
                <a:ext cx="572080"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𝑄</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30" name="CuadroTexto 29">
                <a:extLst>
                  <a:ext uri="{FF2B5EF4-FFF2-40B4-BE49-F238E27FC236}">
                    <a16:creationId xmlns:a16="http://schemas.microsoft.com/office/drawing/2014/main" id="{0FA23D15-2649-4EF9-8E22-5BF7315E7C77}"/>
                  </a:ext>
                </a:extLst>
              </p:cNvPr>
              <p:cNvSpPr txBox="1">
                <a:spLocks noRot="1" noChangeAspect="1" noMove="1" noResize="1" noEditPoints="1" noAdjustHandles="1" noChangeArrowheads="1" noChangeShapeType="1" noTextEdit="1"/>
              </p:cNvSpPr>
              <p:nvPr/>
            </p:nvSpPr>
            <p:spPr>
              <a:xfrm>
                <a:off x="8262282" y="6105390"/>
                <a:ext cx="572080" cy="307777"/>
              </a:xfrm>
              <a:prstGeom prst="rect">
                <a:avLst/>
              </a:prstGeom>
              <a:blipFill>
                <a:blip r:embed="rId18"/>
                <a:stretch>
                  <a:fillRect b="-3704"/>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4203DE0B-7CF8-4E82-ABA8-72AFEC5E417B}"/>
                  </a:ext>
                </a:extLst>
              </p:cNvPr>
              <p:cNvSpPr txBox="1"/>
              <p:nvPr/>
            </p:nvSpPr>
            <p:spPr>
              <a:xfrm>
                <a:off x="9058166" y="6108204"/>
                <a:ext cx="595163"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𝑄</m:t>
                          </m:r>
                        </m:e>
                        <m:sub>
                          <m:r>
                            <a:rPr lang="es-CL" sz="1400" b="0" i="1" smtClean="0">
                              <a:latin typeface="Cambria Math" panose="02040503050406030204" pitchFamily="18" charset="0"/>
                            </a:rPr>
                            <m:t>𝐼𝐵𝐷</m:t>
                          </m:r>
                        </m:sub>
                      </m:sSub>
                    </m:oMath>
                  </m:oMathPara>
                </a14:m>
                <a:endParaRPr lang="es-CL" sz="1400" dirty="0"/>
              </a:p>
            </p:txBody>
          </p:sp>
        </mc:Choice>
        <mc:Fallback xmlns="">
          <p:sp>
            <p:nvSpPr>
              <p:cNvPr id="35" name="CuadroTexto 34">
                <a:extLst>
                  <a:ext uri="{FF2B5EF4-FFF2-40B4-BE49-F238E27FC236}">
                    <a16:creationId xmlns:a16="http://schemas.microsoft.com/office/drawing/2014/main" id="{4203DE0B-7CF8-4E82-ABA8-72AFEC5E417B}"/>
                  </a:ext>
                </a:extLst>
              </p:cNvPr>
              <p:cNvSpPr txBox="1">
                <a:spLocks noRot="1" noChangeAspect="1" noMove="1" noResize="1" noEditPoints="1" noAdjustHandles="1" noChangeArrowheads="1" noChangeShapeType="1" noTextEdit="1"/>
              </p:cNvSpPr>
              <p:nvPr/>
            </p:nvSpPr>
            <p:spPr>
              <a:xfrm>
                <a:off x="9058166" y="6108204"/>
                <a:ext cx="595163" cy="307777"/>
              </a:xfrm>
              <a:prstGeom prst="rect">
                <a:avLst/>
              </a:prstGeom>
              <a:blipFill>
                <a:blip r:embed="rId19"/>
                <a:stretch>
                  <a:fillRect b="-5556"/>
                </a:stretch>
              </a:blipFill>
            </p:spPr>
            <p:txBody>
              <a:bodyPr/>
              <a:lstStyle/>
              <a:p>
                <a:r>
                  <a:rPr lang="es-CL">
                    <a:noFill/>
                  </a:rPr>
                  <a:t> </a:t>
                </a:r>
              </a:p>
            </p:txBody>
          </p:sp>
        </mc:Fallback>
      </mc:AlternateContent>
      <p:sp>
        <p:nvSpPr>
          <p:cNvPr id="8" name="Rectángulo 7">
            <a:extLst>
              <a:ext uri="{FF2B5EF4-FFF2-40B4-BE49-F238E27FC236}">
                <a16:creationId xmlns:a16="http://schemas.microsoft.com/office/drawing/2014/main" id="{37584166-D822-4176-80D9-684933890755}"/>
              </a:ext>
            </a:extLst>
          </p:cNvPr>
          <p:cNvSpPr/>
          <p:nvPr/>
        </p:nvSpPr>
        <p:spPr>
          <a:xfrm>
            <a:off x="6626225" y="4302125"/>
            <a:ext cx="664020"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Rectángulo 35">
            <a:extLst>
              <a:ext uri="{FF2B5EF4-FFF2-40B4-BE49-F238E27FC236}">
                <a16:creationId xmlns:a16="http://schemas.microsoft.com/office/drawing/2014/main" id="{99E361A1-813A-4725-B60C-9BFEB408ADBB}"/>
              </a:ext>
            </a:extLst>
          </p:cNvPr>
          <p:cNvSpPr/>
          <p:nvPr/>
        </p:nvSpPr>
        <p:spPr>
          <a:xfrm>
            <a:off x="7477015" y="4302125"/>
            <a:ext cx="540654"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Rectángulo 36">
            <a:extLst>
              <a:ext uri="{FF2B5EF4-FFF2-40B4-BE49-F238E27FC236}">
                <a16:creationId xmlns:a16="http://schemas.microsoft.com/office/drawing/2014/main" id="{241C26EC-5D10-49A1-9F0E-E5E245E2B6D9}"/>
              </a:ext>
            </a:extLst>
          </p:cNvPr>
          <p:cNvSpPr/>
          <p:nvPr/>
        </p:nvSpPr>
        <p:spPr>
          <a:xfrm>
            <a:off x="10501654" y="4422241"/>
            <a:ext cx="363432"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Rectángulo 37">
            <a:extLst>
              <a:ext uri="{FF2B5EF4-FFF2-40B4-BE49-F238E27FC236}">
                <a16:creationId xmlns:a16="http://schemas.microsoft.com/office/drawing/2014/main" id="{95A6ABD0-2A18-404B-A80C-3AF36D7B7F84}"/>
              </a:ext>
            </a:extLst>
          </p:cNvPr>
          <p:cNvSpPr/>
          <p:nvPr/>
        </p:nvSpPr>
        <p:spPr>
          <a:xfrm>
            <a:off x="8205057" y="5830866"/>
            <a:ext cx="686530"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Rectángulo 38">
            <a:extLst>
              <a:ext uri="{FF2B5EF4-FFF2-40B4-BE49-F238E27FC236}">
                <a16:creationId xmlns:a16="http://schemas.microsoft.com/office/drawing/2014/main" id="{FC7600E7-C985-4FAC-8CD6-DB789534569B}"/>
              </a:ext>
            </a:extLst>
          </p:cNvPr>
          <p:cNvSpPr/>
          <p:nvPr/>
        </p:nvSpPr>
        <p:spPr>
          <a:xfrm>
            <a:off x="9072196" y="5831922"/>
            <a:ext cx="567104"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mc:Choice xmlns:am3d="http://schemas.microsoft.com/office/drawing/2017/model3d" Requires="am3d">
          <p:graphicFrame>
            <p:nvGraphicFramePr>
              <p:cNvPr id="40" name="Modelo 3D 39" descr="Colibrí volando">
                <a:extLst>
                  <a:ext uri="{FF2B5EF4-FFF2-40B4-BE49-F238E27FC236}">
                    <a16:creationId xmlns:a16="http://schemas.microsoft.com/office/drawing/2014/main" id="{7962BB2D-C93F-4F6D-A5AF-904090AB3FE7}"/>
                  </a:ext>
                </a:extLst>
              </p:cNvPr>
              <p:cNvGraphicFramePr>
                <a:graphicFrameLocks noChangeAspect="1"/>
              </p:cNvGraphicFramePr>
              <p:nvPr>
                <p:extLst>
                  <p:ext uri="{D42A27DB-BD31-4B8C-83A1-F6EECF244321}">
                    <p14:modId xmlns:p14="http://schemas.microsoft.com/office/powerpoint/2010/main" val="3514627672"/>
                  </p:ext>
                </p:extLst>
              </p:nvPr>
            </p:nvGraphicFramePr>
            <p:xfrm>
              <a:off x="4181475" y="-11206"/>
              <a:ext cx="4063023" cy="2033021"/>
            </p:xfrm>
            <a:graphic>
              <a:graphicData uri="http://schemas.microsoft.com/office/drawing/2017/model3d">
                <am3d:model3d r:embed="rId20">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21"/>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Modelo 3D 39" descr="Colibrí volando">
                <a:extLst>
                  <a:ext uri="{FF2B5EF4-FFF2-40B4-BE49-F238E27FC236}">
                    <a16:creationId xmlns:a16="http://schemas.microsoft.com/office/drawing/2014/main" id="{7962BB2D-C93F-4F6D-A5AF-904090AB3FE7}"/>
                  </a:ext>
                </a:extLst>
              </p:cNvPr>
              <p:cNvPicPr>
                <a:picLocks noGrp="1" noRot="1" noChangeAspect="1" noMove="1" noResize="1" noEditPoints="1" noAdjustHandles="1" noChangeArrowheads="1" noChangeShapeType="1" noCrop="1"/>
              </p:cNvPicPr>
              <p:nvPr/>
            </p:nvPicPr>
            <p:blipFill>
              <a:blip r:embed="rId21"/>
              <a:stretch>
                <a:fillRect/>
              </a:stretch>
            </p:blipFill>
            <p:spPr>
              <a:xfrm>
                <a:off x="4181475" y="-11206"/>
                <a:ext cx="4063023" cy="2033021"/>
              </a:xfrm>
              <a:prstGeom prst="rect">
                <a:avLst/>
              </a:prstGeom>
            </p:spPr>
          </p:pic>
        </mc:Fallback>
      </mc:AlternateContent>
    </p:spTree>
    <p:extLst>
      <p:ext uri="{BB962C8B-B14F-4D97-AF65-F5344CB8AC3E}">
        <p14:creationId xmlns:p14="http://schemas.microsoft.com/office/powerpoint/2010/main" val="2705312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1" presetClass="emph" presetSubtype="1" repeatCount="indefinite" fill="hold" nodeType="withEffect">
                                  <p:stCondLst>
                                    <p:cond delay="0"/>
                                  </p:stCondLst>
                                  <p:childTnLst>
                                    <p:anim calcmode="lin" valueType="num">
                                      <p:cBhvr>
                                        <p:cTn id="40" dur="19467" fill="hold"/>
                                        <p:tgtEl>
                                          <p:spTgt spid="40"/>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P spid="35" grpId="0" animBg="1"/>
      <p:bldP spid="8" grpId="0" animBg="1"/>
      <p:bldP spid="36" grpId="0" animBg="1"/>
      <p:bldP spid="3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a:t>
            </a:fld>
            <a:endParaRPr/>
          </a:p>
        </p:txBody>
      </p:sp>
      <p:sp>
        <p:nvSpPr>
          <p:cNvPr id="7" name="Título 1">
            <a:extLst>
              <a:ext uri="{FF2B5EF4-FFF2-40B4-BE49-F238E27FC236}">
                <a16:creationId xmlns:a16="http://schemas.microsoft.com/office/drawing/2014/main" id="{4CEF448E-210C-4DBE-BD85-B77AFB18ECEE}"/>
              </a:ext>
            </a:extLst>
          </p:cNvPr>
          <p:cNvSpPr>
            <a:spLocks noGrp="1"/>
          </p:cNvSpPr>
          <p:nvPr>
            <p:ph type="title"/>
          </p:nvPr>
        </p:nvSpPr>
        <p:spPr>
          <a:xfrm>
            <a:off x="1038325" y="0"/>
            <a:ext cx="9367203" cy="1188720"/>
          </a:xfrm>
        </p:spPr>
        <p:txBody>
          <a:bodyPr>
            <a:normAutofit/>
          </a:bodyPr>
          <a:lstStyle/>
          <a:p>
            <a:r>
              <a:rPr lang="es-CL" i="1" dirty="0"/>
              <a:t>Algunas definiciones</a:t>
            </a:r>
            <a:endParaRPr lang="en-US" i="1" dirty="0"/>
          </a:p>
        </p:txBody>
      </p:sp>
      <p:sp>
        <p:nvSpPr>
          <p:cNvPr id="8" name="Marcador de contenido 2">
            <a:extLst>
              <a:ext uri="{FF2B5EF4-FFF2-40B4-BE49-F238E27FC236}">
                <a16:creationId xmlns:a16="http://schemas.microsoft.com/office/drawing/2014/main" id="{4F8228E3-4B54-4B97-80E0-270061034DD3}"/>
              </a:ext>
            </a:extLst>
          </p:cNvPr>
          <p:cNvSpPr txBox="1">
            <a:spLocks/>
          </p:cNvSpPr>
          <p:nvPr/>
        </p:nvSpPr>
        <p:spPr>
          <a:xfrm>
            <a:off x="847825" y="150746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b="1" kern="0" dirty="0">
                <a:solidFill>
                  <a:schemeClr val="accent6">
                    <a:lumMod val="75000"/>
                  </a:schemeClr>
                </a:solidFill>
              </a:rPr>
              <a:t>Parentesco aditivo</a:t>
            </a:r>
          </a:p>
          <a:p>
            <a:r>
              <a:rPr lang="es-CL" b="1" kern="0" dirty="0">
                <a:solidFill>
                  <a:schemeClr val="accent6">
                    <a:lumMod val="75000"/>
                  </a:schemeClr>
                </a:solidFill>
              </a:rPr>
              <a:t>Coeficiente de </a:t>
            </a:r>
            <a:r>
              <a:rPr lang="es-CL" b="1" kern="0" dirty="0" err="1">
                <a:solidFill>
                  <a:schemeClr val="accent6">
                    <a:lumMod val="75000"/>
                  </a:schemeClr>
                </a:solidFill>
              </a:rPr>
              <a:t>coancestría</a:t>
            </a:r>
            <a:endParaRPr lang="es-CL" b="1" kern="0" dirty="0">
              <a:solidFill>
                <a:schemeClr val="accent6">
                  <a:lumMod val="75000"/>
                </a:schemeClr>
              </a:solidFill>
            </a:endParaRPr>
          </a:p>
          <a:p>
            <a:r>
              <a:rPr lang="es-CL" kern="0" dirty="0"/>
              <a:t>Consanguinidad</a:t>
            </a:r>
          </a:p>
        </p:txBody>
      </p:sp>
      <p:sp>
        <p:nvSpPr>
          <p:cNvPr id="13" name="CuadroTexto 12">
            <a:extLst>
              <a:ext uri="{FF2B5EF4-FFF2-40B4-BE49-F238E27FC236}">
                <a16:creationId xmlns:a16="http://schemas.microsoft.com/office/drawing/2014/main" id="{14F20382-F10B-45FB-998D-557156C2B8E4}"/>
              </a:ext>
            </a:extLst>
          </p:cNvPr>
          <p:cNvSpPr txBox="1"/>
          <p:nvPr/>
        </p:nvSpPr>
        <p:spPr>
          <a:xfrm>
            <a:off x="5985451" y="1563453"/>
            <a:ext cx="5581651" cy="646331"/>
          </a:xfrm>
          <a:prstGeom prst="rect">
            <a:avLst/>
          </a:prstGeom>
          <a:noFill/>
        </p:spPr>
        <p:txBody>
          <a:bodyPr wrap="square">
            <a:spAutoFit/>
          </a:bodyPr>
          <a:lstStyle/>
          <a:p>
            <a:pPr marL="0" indent="0">
              <a:buNone/>
            </a:pPr>
            <a:r>
              <a:rPr lang="es-CL" sz="1800" dirty="0">
                <a:latin typeface="Abadi" panose="020B0604020104020204" pitchFamily="34" charset="0"/>
              </a:rPr>
              <a:t>“Probabilidad de que </a:t>
            </a:r>
            <a:r>
              <a:rPr lang="es-CL" sz="1800" b="1" dirty="0">
                <a:solidFill>
                  <a:schemeClr val="accent6">
                    <a:lumMod val="75000"/>
                  </a:schemeClr>
                </a:solidFill>
                <a:latin typeface="Abadi" panose="020B0604020104020204" pitchFamily="34" charset="0"/>
              </a:rPr>
              <a:t>dos individuos </a:t>
            </a:r>
            <a:r>
              <a:rPr lang="es-CL" sz="1800" dirty="0">
                <a:latin typeface="Abadi" panose="020B0604020104020204" pitchFamily="34" charset="0"/>
              </a:rPr>
              <a:t>compartan el mismo alelo, siendo éstos idénticos por descendencia”.</a:t>
            </a:r>
          </a:p>
        </p:txBody>
      </p:sp>
      <p:sp>
        <p:nvSpPr>
          <p:cNvPr id="14" name="Cerrar llave 13">
            <a:extLst>
              <a:ext uri="{FF2B5EF4-FFF2-40B4-BE49-F238E27FC236}">
                <a16:creationId xmlns:a16="http://schemas.microsoft.com/office/drawing/2014/main" id="{43B36463-C0B5-48A5-9510-C84AB4092359}"/>
              </a:ext>
            </a:extLst>
          </p:cNvPr>
          <p:cNvSpPr/>
          <p:nvPr/>
        </p:nvSpPr>
        <p:spPr>
          <a:xfrm>
            <a:off x="5494192" y="1526518"/>
            <a:ext cx="360218" cy="702316"/>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75636467"/>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50</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6515AFF-8D0D-4A38-BED8-A156D0477C9D}"/>
                  </a:ext>
                </a:extLst>
              </p:cNvPr>
              <p:cNvSpPr txBox="1"/>
              <p:nvPr/>
            </p:nvSpPr>
            <p:spPr>
              <a:xfrm>
                <a:off x="796325" y="3525403"/>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20" name="CuadroTexto 19">
                <a:extLst>
                  <a:ext uri="{FF2B5EF4-FFF2-40B4-BE49-F238E27FC236}">
                    <a16:creationId xmlns:a16="http://schemas.microsoft.com/office/drawing/2014/main" id="{96515AFF-8D0D-4A38-BED8-A156D0477C9D}"/>
                  </a:ext>
                </a:extLst>
              </p:cNvPr>
              <p:cNvSpPr txBox="1">
                <a:spLocks noRot="1" noChangeAspect="1" noMove="1" noResize="1" noEditPoints="1" noAdjustHandles="1" noChangeArrowheads="1" noChangeShapeType="1" noTextEdit="1"/>
              </p:cNvSpPr>
              <p:nvPr/>
            </p:nvSpPr>
            <p:spPr>
              <a:xfrm>
                <a:off x="796325" y="3525403"/>
                <a:ext cx="1455455" cy="923330"/>
              </a:xfrm>
              <a:prstGeom prst="rect">
                <a:avLst/>
              </a:prstGeom>
              <a:blipFill>
                <a:blip r:embed="rId7"/>
                <a:stretch>
                  <a:fillRect/>
                </a:stretch>
              </a:blipFill>
              <a:ln/>
            </p:spPr>
            <p:txBody>
              <a:bodyPr/>
              <a:lstStyle/>
              <a:p>
                <a:r>
                  <a:rPr lang="es-CL">
                    <a:noFill/>
                  </a:rPr>
                  <a:t> </a:t>
                </a:r>
              </a:p>
            </p:txBody>
          </p:sp>
        </mc:Fallback>
      </mc:AlternateContent>
      <p:sp>
        <p:nvSpPr>
          <p:cNvPr id="21" name="CuadroTexto 20">
            <a:extLst>
              <a:ext uri="{FF2B5EF4-FFF2-40B4-BE49-F238E27FC236}">
                <a16:creationId xmlns:a16="http://schemas.microsoft.com/office/drawing/2014/main" id="{DCD2A588-8E9E-4F21-B041-2A487FC0056D}"/>
              </a:ext>
            </a:extLst>
          </p:cNvPr>
          <p:cNvSpPr txBox="1"/>
          <p:nvPr/>
        </p:nvSpPr>
        <p:spPr>
          <a:xfrm>
            <a:off x="723987" y="2911108"/>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22" name="CuadroTexto 21">
            <a:extLst>
              <a:ext uri="{FF2B5EF4-FFF2-40B4-BE49-F238E27FC236}">
                <a16:creationId xmlns:a16="http://schemas.microsoft.com/office/drawing/2014/main" id="{D653EBDB-51FC-47C5-A958-4ED3164BC80D}"/>
              </a:ext>
            </a:extLst>
          </p:cNvPr>
          <p:cNvSpPr txBox="1"/>
          <p:nvPr/>
        </p:nvSpPr>
        <p:spPr>
          <a:xfrm>
            <a:off x="720052" y="4825222"/>
            <a:ext cx="4442637" cy="369332"/>
          </a:xfrm>
          <a:prstGeom prst="rect">
            <a:avLst/>
          </a:prstGeom>
          <a:noFill/>
        </p:spPr>
        <p:txBody>
          <a:bodyPr wrap="square" rtlCol="0">
            <a:spAutoFit/>
          </a:bodyPr>
          <a:lstStyle/>
          <a:p>
            <a:r>
              <a:rPr lang="es-CL" b="1" dirty="0">
                <a:latin typeface="Abadi" panose="020B0604020104020204" pitchFamily="34" charset="0"/>
              </a:rPr>
              <a:t>Frecuencias genotípicas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A9BD9D1-B966-4649-B6AE-FEFC12892989}"/>
                  </a:ext>
                </a:extLst>
              </p:cNvPr>
              <p:cNvSpPr txBox="1"/>
              <p:nvPr/>
            </p:nvSpPr>
            <p:spPr>
              <a:xfrm>
                <a:off x="796324" y="522580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23" name="CuadroTexto 22">
                <a:extLst>
                  <a:ext uri="{FF2B5EF4-FFF2-40B4-BE49-F238E27FC236}">
                    <a16:creationId xmlns:a16="http://schemas.microsoft.com/office/drawing/2014/main" id="{EA9BD9D1-B966-4649-B6AE-FEFC12892989}"/>
                  </a:ext>
                </a:extLst>
              </p:cNvPr>
              <p:cNvSpPr txBox="1">
                <a:spLocks noRot="1" noChangeAspect="1" noMove="1" noResize="1" noEditPoints="1" noAdjustHandles="1" noChangeArrowheads="1" noChangeShapeType="1" noTextEdit="1"/>
              </p:cNvSpPr>
              <p:nvPr/>
            </p:nvSpPr>
            <p:spPr>
              <a:xfrm>
                <a:off x="796324" y="5225806"/>
                <a:ext cx="1455455" cy="923330"/>
              </a:xfrm>
              <a:prstGeom prst="rect">
                <a:avLst/>
              </a:prstGeom>
              <a:blipFill>
                <a:blip r:embed="rId8"/>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87A3C3E-748C-471C-9F63-85A95F6D59CA}"/>
                  </a:ext>
                </a:extLst>
              </p:cNvPr>
              <p:cNvSpPr txBox="1"/>
              <p:nvPr/>
            </p:nvSpPr>
            <p:spPr>
              <a:xfrm>
                <a:off x="2251779"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24" name="CuadroTexto 23">
                <a:extLst>
                  <a:ext uri="{FF2B5EF4-FFF2-40B4-BE49-F238E27FC236}">
                    <a16:creationId xmlns:a16="http://schemas.microsoft.com/office/drawing/2014/main" id="{E87A3C3E-748C-471C-9F63-85A95F6D59CA}"/>
                  </a:ext>
                </a:extLst>
              </p:cNvPr>
              <p:cNvSpPr txBox="1">
                <a:spLocks noRot="1" noChangeAspect="1" noMove="1" noResize="1" noEditPoints="1" noAdjustHandles="1" noChangeArrowheads="1" noChangeShapeType="1" noTextEdit="1"/>
              </p:cNvSpPr>
              <p:nvPr/>
            </p:nvSpPr>
            <p:spPr>
              <a:xfrm>
                <a:off x="2251779" y="5225805"/>
                <a:ext cx="1455455" cy="923330"/>
              </a:xfrm>
              <a:prstGeom prst="rect">
                <a:avLst/>
              </a:prstGeom>
              <a:blipFill>
                <a:blip r:embed="rId9"/>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002C1210-D4BC-4A94-9AF6-310FFBE173A7}"/>
                  </a:ext>
                </a:extLst>
              </p:cNvPr>
              <p:cNvSpPr txBox="1"/>
              <p:nvPr/>
            </p:nvSpPr>
            <p:spPr>
              <a:xfrm>
                <a:off x="3707234"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25" name="CuadroTexto 24">
                <a:extLst>
                  <a:ext uri="{FF2B5EF4-FFF2-40B4-BE49-F238E27FC236}">
                    <a16:creationId xmlns:a16="http://schemas.microsoft.com/office/drawing/2014/main" id="{002C1210-D4BC-4A94-9AF6-310FFBE173A7}"/>
                  </a:ext>
                </a:extLst>
              </p:cNvPr>
              <p:cNvSpPr txBox="1">
                <a:spLocks noRot="1" noChangeAspect="1" noMove="1" noResize="1" noEditPoints="1" noAdjustHandles="1" noChangeArrowheads="1" noChangeShapeType="1" noTextEdit="1"/>
              </p:cNvSpPr>
              <p:nvPr/>
            </p:nvSpPr>
            <p:spPr>
              <a:xfrm>
                <a:off x="3707234" y="5225805"/>
                <a:ext cx="1455455" cy="923330"/>
              </a:xfrm>
              <a:prstGeom prst="rect">
                <a:avLst/>
              </a:prstGeom>
              <a:blipFill>
                <a:blip r:embed="rId10"/>
                <a:stretch>
                  <a:fillRect b="-3247"/>
                </a:stretch>
              </a:blipFill>
              <a:ln>
                <a:solidFill>
                  <a:srgbClr val="FF0000"/>
                </a:solidFill>
              </a:ln>
            </p:spPr>
            <p:txBody>
              <a:bodyPr/>
              <a:lstStyle/>
              <a:p>
                <a:r>
                  <a:rPr lang="es-CL">
                    <a:noFill/>
                  </a:rPr>
                  <a:t> </a:t>
                </a:r>
              </a:p>
            </p:txBody>
          </p:sp>
        </mc:Fallback>
      </mc:AlternateContent>
      <p:sp>
        <p:nvSpPr>
          <p:cNvPr id="26" name="CuadroTexto 25">
            <a:extLst>
              <a:ext uri="{FF2B5EF4-FFF2-40B4-BE49-F238E27FC236}">
                <a16:creationId xmlns:a16="http://schemas.microsoft.com/office/drawing/2014/main" id="{8C3C1C6E-8306-4C54-A923-1935A2EF565E}"/>
              </a:ext>
            </a:extLst>
          </p:cNvPr>
          <p:cNvSpPr txBox="1"/>
          <p:nvPr/>
        </p:nvSpPr>
        <p:spPr>
          <a:xfrm>
            <a:off x="3442473" y="2823389"/>
            <a:ext cx="4442637" cy="369332"/>
          </a:xfrm>
          <a:prstGeom prst="rect">
            <a:avLst/>
          </a:prstGeom>
          <a:noFill/>
        </p:spPr>
        <p:txBody>
          <a:bodyPr wrap="square" rtlCol="0">
            <a:spAutoFit/>
          </a:bodyPr>
          <a:lstStyle/>
          <a:p>
            <a:r>
              <a:rPr lang="es-CL" b="1" dirty="0">
                <a:latin typeface="Abadi" panose="020B0604020104020204" pitchFamily="34" charset="0"/>
              </a:rPr>
              <a:t>Cálculo de contribuciones genéticas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r="-100000"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100000" b="-202899"/>
                          </a:stretch>
                        </a:blipFill>
                      </a:tcPr>
                    </a:tc>
                    <a:extLst>
                      <a:ext uri="{0D108BD9-81ED-4DB2-BD59-A6C34878D82A}">
                        <a16:rowId xmlns:a16="http://schemas.microsoft.com/office/drawing/2014/main" val="10000"/>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t="-98571" r="-100000"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t="-201449" r="-100000"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100000" t="-201449" b="-1449"/>
                          </a:stretch>
                        </a:blipFill>
                      </a:tcPr>
                    </a:tc>
                    <a:extLst>
                      <a:ext uri="{0D108BD9-81ED-4DB2-BD59-A6C34878D82A}">
                        <a16:rowId xmlns:a16="http://schemas.microsoft.com/office/drawing/2014/main" val="10002"/>
                      </a:ext>
                    </a:extLst>
                  </a:tr>
                </a:tbl>
              </a:graphicData>
            </a:graphic>
          </p:graphicFrame>
        </mc:Fallback>
      </mc:AlternateContent>
      <p:sp>
        <p:nvSpPr>
          <p:cNvPr id="31" name="CuadroTexto 30">
            <a:extLst>
              <a:ext uri="{FF2B5EF4-FFF2-40B4-BE49-F238E27FC236}">
                <a16:creationId xmlns:a16="http://schemas.microsoft.com/office/drawing/2014/main" id="{16E06F81-313E-4FAE-8BC7-67E822B06297}"/>
              </a:ext>
            </a:extLst>
          </p:cNvPr>
          <p:cNvSpPr txBox="1"/>
          <p:nvPr/>
        </p:nvSpPr>
        <p:spPr>
          <a:xfrm>
            <a:off x="3255165" y="3172656"/>
            <a:ext cx="1455455" cy="338554"/>
          </a:xfrm>
          <a:prstGeom prst="rect">
            <a:avLst/>
          </a:prstGeom>
          <a:noFill/>
        </p:spPr>
        <p:txBody>
          <a:bodyPr wrap="square" rtlCol="0">
            <a:spAutoFit/>
          </a:bodyPr>
          <a:lstStyle/>
          <a:p>
            <a:r>
              <a:rPr lang="es-CL" sz="1600" dirty="0">
                <a:latin typeface="Abadi" panose="020B0604020104020204" pitchFamily="34" charset="0"/>
              </a:rPr>
              <a:t>Generación 2</a:t>
            </a:r>
            <a:endParaRPr lang="en-US" sz="160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26C2D693-0A99-4949-9EC1-14E08012B61A}"/>
                  </a:ext>
                </a:extLst>
              </p:cNvPr>
              <p:cNvSpPr txBox="1"/>
              <p:nvPr/>
            </p:nvSpPr>
            <p:spPr>
              <a:xfrm>
                <a:off x="6876329" y="4582412"/>
                <a:ext cx="547265"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𝑃</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2" name="CuadroTexto 1">
                <a:extLst>
                  <a:ext uri="{FF2B5EF4-FFF2-40B4-BE49-F238E27FC236}">
                    <a16:creationId xmlns:a16="http://schemas.microsoft.com/office/drawing/2014/main" id="{26C2D693-0A99-4949-9EC1-14E08012B61A}"/>
                  </a:ext>
                </a:extLst>
              </p:cNvPr>
              <p:cNvSpPr txBox="1">
                <a:spLocks noRot="1" noChangeAspect="1" noMove="1" noResize="1" noEditPoints="1" noAdjustHandles="1" noChangeArrowheads="1" noChangeShapeType="1" noTextEdit="1"/>
              </p:cNvSpPr>
              <p:nvPr/>
            </p:nvSpPr>
            <p:spPr>
              <a:xfrm>
                <a:off x="6876329" y="4582412"/>
                <a:ext cx="547265" cy="307777"/>
              </a:xfrm>
              <a:prstGeom prst="rect">
                <a:avLst/>
              </a:prstGeom>
              <a:blipFill>
                <a:blip r:embed="rId12"/>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A905124F-1B15-4180-9D83-663119225F4C}"/>
                  </a:ext>
                </a:extLst>
              </p:cNvPr>
              <p:cNvSpPr txBox="1"/>
              <p:nvPr/>
            </p:nvSpPr>
            <p:spPr>
              <a:xfrm>
                <a:off x="7595517" y="4582718"/>
                <a:ext cx="570349"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𝑃</m:t>
                          </m:r>
                        </m:e>
                        <m:sub>
                          <m:r>
                            <a:rPr lang="es-CL" sz="1400" b="0" i="1" smtClean="0">
                              <a:latin typeface="Cambria Math" panose="02040503050406030204" pitchFamily="18" charset="0"/>
                            </a:rPr>
                            <m:t>𝐼𝐵𝐷</m:t>
                          </m:r>
                        </m:sub>
                      </m:sSub>
                    </m:oMath>
                  </m:oMathPara>
                </a14:m>
                <a:endParaRPr lang="es-CL" sz="1400" dirty="0"/>
              </a:p>
            </p:txBody>
          </p:sp>
        </mc:Choice>
        <mc:Fallback xmlns="">
          <p:sp>
            <p:nvSpPr>
              <p:cNvPr id="28" name="CuadroTexto 27">
                <a:extLst>
                  <a:ext uri="{FF2B5EF4-FFF2-40B4-BE49-F238E27FC236}">
                    <a16:creationId xmlns:a16="http://schemas.microsoft.com/office/drawing/2014/main" id="{A905124F-1B15-4180-9D83-663119225F4C}"/>
                  </a:ext>
                </a:extLst>
              </p:cNvPr>
              <p:cNvSpPr txBox="1">
                <a:spLocks noRot="1" noChangeAspect="1" noMove="1" noResize="1" noEditPoints="1" noAdjustHandles="1" noChangeArrowheads="1" noChangeShapeType="1" noTextEdit="1"/>
              </p:cNvSpPr>
              <p:nvPr/>
            </p:nvSpPr>
            <p:spPr>
              <a:xfrm>
                <a:off x="7595517" y="4582718"/>
                <a:ext cx="570349" cy="307777"/>
              </a:xfrm>
              <a:prstGeom prst="rect">
                <a:avLst/>
              </a:prstGeom>
              <a:blipFill>
                <a:blip r:embed="rId1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A334831F-A308-4E0C-BB0D-B8DE1CFE85E8}"/>
                  </a:ext>
                </a:extLst>
              </p:cNvPr>
              <p:cNvSpPr txBox="1"/>
              <p:nvPr/>
            </p:nvSpPr>
            <p:spPr>
              <a:xfrm>
                <a:off x="10471515" y="4702111"/>
                <a:ext cx="576888"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𝐻</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29" name="CuadroTexto 28">
                <a:extLst>
                  <a:ext uri="{FF2B5EF4-FFF2-40B4-BE49-F238E27FC236}">
                    <a16:creationId xmlns:a16="http://schemas.microsoft.com/office/drawing/2014/main" id="{A334831F-A308-4E0C-BB0D-B8DE1CFE85E8}"/>
                  </a:ext>
                </a:extLst>
              </p:cNvPr>
              <p:cNvSpPr txBox="1">
                <a:spLocks noRot="1" noChangeAspect="1" noMove="1" noResize="1" noEditPoints="1" noAdjustHandles="1" noChangeArrowheads="1" noChangeShapeType="1" noTextEdit="1"/>
              </p:cNvSpPr>
              <p:nvPr/>
            </p:nvSpPr>
            <p:spPr>
              <a:xfrm>
                <a:off x="10471515" y="4702111"/>
                <a:ext cx="576888" cy="307777"/>
              </a:xfrm>
              <a:prstGeom prst="rect">
                <a:avLst/>
              </a:prstGeom>
              <a:blipFill>
                <a:blip r:embed="rId14"/>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0FA23D15-2649-4EF9-8E22-5BF7315E7C77}"/>
                  </a:ext>
                </a:extLst>
              </p:cNvPr>
              <p:cNvSpPr txBox="1"/>
              <p:nvPr/>
            </p:nvSpPr>
            <p:spPr>
              <a:xfrm>
                <a:off x="8457619" y="6108203"/>
                <a:ext cx="572080"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𝑄</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30" name="CuadroTexto 29">
                <a:extLst>
                  <a:ext uri="{FF2B5EF4-FFF2-40B4-BE49-F238E27FC236}">
                    <a16:creationId xmlns:a16="http://schemas.microsoft.com/office/drawing/2014/main" id="{0FA23D15-2649-4EF9-8E22-5BF7315E7C77}"/>
                  </a:ext>
                </a:extLst>
              </p:cNvPr>
              <p:cNvSpPr txBox="1">
                <a:spLocks noRot="1" noChangeAspect="1" noMove="1" noResize="1" noEditPoints="1" noAdjustHandles="1" noChangeArrowheads="1" noChangeShapeType="1" noTextEdit="1"/>
              </p:cNvSpPr>
              <p:nvPr/>
            </p:nvSpPr>
            <p:spPr>
              <a:xfrm>
                <a:off x="8457619" y="6108203"/>
                <a:ext cx="572080" cy="307777"/>
              </a:xfrm>
              <a:prstGeom prst="rect">
                <a:avLst/>
              </a:prstGeom>
              <a:blipFill>
                <a:blip r:embed="rId15"/>
                <a:stretch>
                  <a:fillRect b="-555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4203DE0B-7CF8-4E82-ABA8-72AFEC5E417B}"/>
                  </a:ext>
                </a:extLst>
              </p:cNvPr>
              <p:cNvSpPr txBox="1"/>
              <p:nvPr/>
            </p:nvSpPr>
            <p:spPr>
              <a:xfrm>
                <a:off x="9204044" y="6108203"/>
                <a:ext cx="595163"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𝑄</m:t>
                          </m:r>
                        </m:e>
                        <m:sub>
                          <m:r>
                            <a:rPr lang="es-CL" sz="1400" b="0" i="1" smtClean="0">
                              <a:latin typeface="Cambria Math" panose="02040503050406030204" pitchFamily="18" charset="0"/>
                            </a:rPr>
                            <m:t>𝐼𝐵𝐷</m:t>
                          </m:r>
                        </m:sub>
                      </m:sSub>
                    </m:oMath>
                  </m:oMathPara>
                </a14:m>
                <a:endParaRPr lang="es-CL" sz="1400" dirty="0"/>
              </a:p>
            </p:txBody>
          </p:sp>
        </mc:Choice>
        <mc:Fallback xmlns="">
          <p:sp>
            <p:nvSpPr>
              <p:cNvPr id="35" name="CuadroTexto 34">
                <a:extLst>
                  <a:ext uri="{FF2B5EF4-FFF2-40B4-BE49-F238E27FC236}">
                    <a16:creationId xmlns:a16="http://schemas.microsoft.com/office/drawing/2014/main" id="{4203DE0B-7CF8-4E82-ABA8-72AFEC5E417B}"/>
                  </a:ext>
                </a:extLst>
              </p:cNvPr>
              <p:cNvSpPr txBox="1">
                <a:spLocks noRot="1" noChangeAspect="1" noMove="1" noResize="1" noEditPoints="1" noAdjustHandles="1" noChangeArrowheads="1" noChangeShapeType="1" noTextEdit="1"/>
              </p:cNvSpPr>
              <p:nvPr/>
            </p:nvSpPr>
            <p:spPr>
              <a:xfrm>
                <a:off x="9204044" y="6108203"/>
                <a:ext cx="595163" cy="307777"/>
              </a:xfrm>
              <a:prstGeom prst="rect">
                <a:avLst/>
              </a:prstGeom>
              <a:blipFill>
                <a:blip r:embed="rId16"/>
                <a:stretch>
                  <a:fillRect b="-5556"/>
                </a:stretch>
              </a:blipFill>
            </p:spPr>
            <p:txBody>
              <a:bodyPr/>
              <a:lstStyle/>
              <a:p>
                <a:r>
                  <a:rPr lang="es-CL">
                    <a:noFill/>
                  </a:rPr>
                  <a:t> </a:t>
                </a:r>
              </a:p>
            </p:txBody>
          </p:sp>
        </mc:Fallback>
      </mc:AlternateContent>
      <p:sp>
        <p:nvSpPr>
          <p:cNvPr id="8" name="Rectángulo 7">
            <a:extLst>
              <a:ext uri="{FF2B5EF4-FFF2-40B4-BE49-F238E27FC236}">
                <a16:creationId xmlns:a16="http://schemas.microsoft.com/office/drawing/2014/main" id="{37584166-D822-4176-80D9-684933890755}"/>
              </a:ext>
            </a:extLst>
          </p:cNvPr>
          <p:cNvSpPr/>
          <p:nvPr/>
        </p:nvSpPr>
        <p:spPr>
          <a:xfrm>
            <a:off x="6876329" y="4302125"/>
            <a:ext cx="547265"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Rectángulo 35">
            <a:extLst>
              <a:ext uri="{FF2B5EF4-FFF2-40B4-BE49-F238E27FC236}">
                <a16:creationId xmlns:a16="http://schemas.microsoft.com/office/drawing/2014/main" id="{99E361A1-813A-4725-B60C-9BFEB408ADBB}"/>
              </a:ext>
            </a:extLst>
          </p:cNvPr>
          <p:cNvSpPr/>
          <p:nvPr/>
        </p:nvSpPr>
        <p:spPr>
          <a:xfrm>
            <a:off x="7610365" y="4302125"/>
            <a:ext cx="540654"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Rectángulo 36">
            <a:extLst>
              <a:ext uri="{FF2B5EF4-FFF2-40B4-BE49-F238E27FC236}">
                <a16:creationId xmlns:a16="http://schemas.microsoft.com/office/drawing/2014/main" id="{241C26EC-5D10-49A1-9F0E-E5E245E2B6D9}"/>
              </a:ext>
            </a:extLst>
          </p:cNvPr>
          <p:cNvSpPr/>
          <p:nvPr/>
        </p:nvSpPr>
        <p:spPr>
          <a:xfrm>
            <a:off x="10524894" y="4422241"/>
            <a:ext cx="470130"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Rectángulo 37">
            <a:extLst>
              <a:ext uri="{FF2B5EF4-FFF2-40B4-BE49-F238E27FC236}">
                <a16:creationId xmlns:a16="http://schemas.microsoft.com/office/drawing/2014/main" id="{95A6ABD0-2A18-404B-A80C-3AF36D7B7F84}"/>
              </a:ext>
            </a:extLst>
          </p:cNvPr>
          <p:cNvSpPr/>
          <p:nvPr/>
        </p:nvSpPr>
        <p:spPr>
          <a:xfrm>
            <a:off x="8457619" y="5830866"/>
            <a:ext cx="572080"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Rectángulo 38">
            <a:extLst>
              <a:ext uri="{FF2B5EF4-FFF2-40B4-BE49-F238E27FC236}">
                <a16:creationId xmlns:a16="http://schemas.microsoft.com/office/drawing/2014/main" id="{FC7600E7-C985-4FAC-8CD6-DB789534569B}"/>
              </a:ext>
            </a:extLst>
          </p:cNvPr>
          <p:cNvSpPr/>
          <p:nvPr/>
        </p:nvSpPr>
        <p:spPr>
          <a:xfrm>
            <a:off x="9215586" y="5831922"/>
            <a:ext cx="572080"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EC255958-6A0C-43D9-A4A8-05CFDFD89029}"/>
                  </a:ext>
                </a:extLst>
              </p:cNvPr>
              <p:cNvSpPr txBox="1"/>
              <p:nvPr/>
            </p:nvSpPr>
            <p:spPr>
              <a:xfrm>
                <a:off x="5689266" y="3522546"/>
                <a:ext cx="3188693"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(0,902)+(0,7)(0,098)</m:t>
                      </m:r>
                    </m:oMath>
                  </m:oMathPara>
                </a14:m>
                <a:endParaRPr lang="en-US" sz="1600" dirty="0"/>
              </a:p>
              <a:p>
                <a:endParaRPr lang="es-CL"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=0,442+0,069</m:t>
                      </m:r>
                    </m:oMath>
                  </m:oMathPara>
                </a14:m>
                <a:endParaRPr lang="en-US" sz="1600" dirty="0"/>
              </a:p>
            </p:txBody>
          </p:sp>
        </mc:Choice>
        <mc:Fallback xmlns="">
          <p:sp>
            <p:nvSpPr>
              <p:cNvPr id="40" name="CuadroTexto 39">
                <a:extLst>
                  <a:ext uri="{FF2B5EF4-FFF2-40B4-BE49-F238E27FC236}">
                    <a16:creationId xmlns:a16="http://schemas.microsoft.com/office/drawing/2014/main" id="{EC255958-6A0C-43D9-A4A8-05CFDFD89029}"/>
                  </a:ext>
                </a:extLst>
              </p:cNvPr>
              <p:cNvSpPr txBox="1">
                <a:spLocks noRot="1" noChangeAspect="1" noMove="1" noResize="1" noEditPoints="1" noAdjustHandles="1" noChangeArrowheads="1" noChangeShapeType="1" noTextEdit="1"/>
              </p:cNvSpPr>
              <p:nvPr/>
            </p:nvSpPr>
            <p:spPr>
              <a:xfrm>
                <a:off x="5689266" y="3522546"/>
                <a:ext cx="3188693" cy="1077218"/>
              </a:xfrm>
              <a:prstGeom prst="rect">
                <a:avLst/>
              </a:prstGeom>
              <a:blipFill>
                <a:blip r:embed="rId17"/>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F080C3F3-623A-4B91-9B7A-CFAF1CAD85BE}"/>
                  </a:ext>
                </a:extLst>
              </p:cNvPr>
              <p:cNvSpPr txBox="1"/>
              <p:nvPr/>
            </p:nvSpPr>
            <p:spPr>
              <a:xfrm>
                <a:off x="8756212" y="3629524"/>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(0,902)</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=0,38</m:t>
                      </m:r>
                    </m:oMath>
                  </m:oMathPara>
                </a14:m>
                <a:endParaRPr lang="en-US" sz="1600" dirty="0"/>
              </a:p>
            </p:txBody>
          </p:sp>
        </mc:Choice>
        <mc:Fallback xmlns="">
          <p:sp>
            <p:nvSpPr>
              <p:cNvPr id="41" name="CuadroTexto 40">
                <a:extLst>
                  <a:ext uri="{FF2B5EF4-FFF2-40B4-BE49-F238E27FC236}">
                    <a16:creationId xmlns:a16="http://schemas.microsoft.com/office/drawing/2014/main" id="{F080C3F3-623A-4B91-9B7A-CFAF1CAD85BE}"/>
                  </a:ext>
                </a:extLst>
              </p:cNvPr>
              <p:cNvSpPr txBox="1">
                <a:spLocks noRot="1" noChangeAspect="1" noMove="1" noResize="1" noEditPoints="1" noAdjustHandles="1" noChangeArrowheads="1" noChangeShapeType="1" noTextEdit="1"/>
              </p:cNvSpPr>
              <p:nvPr/>
            </p:nvSpPr>
            <p:spPr>
              <a:xfrm>
                <a:off x="8756212" y="3629524"/>
                <a:ext cx="3495120" cy="1077218"/>
              </a:xfrm>
              <a:prstGeom prst="rect">
                <a:avLst/>
              </a:prstGeom>
              <a:blipFill>
                <a:blip r:embed="rId18"/>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EA689694-4195-4F77-9CF6-699DAEA27A7C}"/>
                  </a:ext>
                </a:extLst>
              </p:cNvPr>
              <p:cNvSpPr txBox="1"/>
              <p:nvPr/>
            </p:nvSpPr>
            <p:spPr>
              <a:xfrm>
                <a:off x="7231023" y="5061586"/>
                <a:ext cx="3293871"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2</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(0,902)+(0,3)(0,098)</m:t>
                      </m:r>
                    </m:oMath>
                  </m:oMathPara>
                </a14:m>
                <a:endParaRPr lang="en-US" sz="1600" dirty="0"/>
              </a:p>
              <a:p>
                <a:endParaRPr lang="es-CL"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2</m:t>
                          </m:r>
                        </m:sub>
                      </m:sSub>
                      <m:r>
                        <a:rPr lang="es-CL" sz="1600" b="0" i="1" smtClean="0">
                          <a:latin typeface="Cambria Math" panose="02040503050406030204" pitchFamily="18" charset="0"/>
                        </a:rPr>
                        <m:t>=0,081+0,029</m:t>
                      </m:r>
                    </m:oMath>
                  </m:oMathPara>
                </a14:m>
                <a:endParaRPr lang="en-US" sz="1600" dirty="0"/>
              </a:p>
            </p:txBody>
          </p:sp>
        </mc:Choice>
        <mc:Fallback xmlns="">
          <p:sp>
            <p:nvSpPr>
              <p:cNvPr id="42" name="CuadroTexto 41">
                <a:extLst>
                  <a:ext uri="{FF2B5EF4-FFF2-40B4-BE49-F238E27FC236}">
                    <a16:creationId xmlns:a16="http://schemas.microsoft.com/office/drawing/2014/main" id="{EA689694-4195-4F77-9CF6-699DAEA27A7C}"/>
                  </a:ext>
                </a:extLst>
              </p:cNvPr>
              <p:cNvSpPr txBox="1">
                <a:spLocks noRot="1" noChangeAspect="1" noMove="1" noResize="1" noEditPoints="1" noAdjustHandles="1" noChangeArrowheads="1" noChangeShapeType="1" noTextEdit="1"/>
              </p:cNvSpPr>
              <p:nvPr/>
            </p:nvSpPr>
            <p:spPr>
              <a:xfrm>
                <a:off x="7231023" y="5061586"/>
                <a:ext cx="3293871" cy="1077218"/>
              </a:xfrm>
              <a:prstGeom prst="rect">
                <a:avLst/>
              </a:prstGeom>
              <a:blipFill>
                <a:blip r:embed="rId19"/>
                <a:stretch>
                  <a:fillRect b="-1695"/>
                </a:stretch>
              </a:blipFill>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43" name="Modelo 3D 42" descr="Colibrí volando">
                <a:extLst>
                  <a:ext uri="{FF2B5EF4-FFF2-40B4-BE49-F238E27FC236}">
                    <a16:creationId xmlns:a16="http://schemas.microsoft.com/office/drawing/2014/main" id="{7CB228D7-1371-4F37-AD2D-E5742ABEAC03}"/>
                  </a:ext>
                </a:extLst>
              </p:cNvPr>
              <p:cNvGraphicFramePr>
                <a:graphicFrameLocks noChangeAspect="1"/>
              </p:cNvGraphicFramePr>
              <p:nvPr>
                <p:extLst>
                  <p:ext uri="{D42A27DB-BD31-4B8C-83A1-F6EECF244321}">
                    <p14:modId xmlns:p14="http://schemas.microsoft.com/office/powerpoint/2010/main" val="3514627672"/>
                  </p:ext>
                </p:extLst>
              </p:nvPr>
            </p:nvGraphicFramePr>
            <p:xfrm>
              <a:off x="4181475" y="-11206"/>
              <a:ext cx="4063023" cy="2033021"/>
            </p:xfrm>
            <a:graphic>
              <a:graphicData uri="http://schemas.microsoft.com/office/drawing/2017/model3d">
                <am3d:model3d r:embed="rId20">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21"/>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Modelo 3D 42" descr="Colibrí volando">
                <a:extLst>
                  <a:ext uri="{FF2B5EF4-FFF2-40B4-BE49-F238E27FC236}">
                    <a16:creationId xmlns:a16="http://schemas.microsoft.com/office/drawing/2014/main" id="{7CB228D7-1371-4F37-AD2D-E5742ABEAC03}"/>
                  </a:ext>
                </a:extLst>
              </p:cNvPr>
              <p:cNvPicPr>
                <a:picLocks noGrp="1" noRot="1" noChangeAspect="1" noMove="1" noResize="1" noEditPoints="1" noAdjustHandles="1" noChangeArrowheads="1" noChangeShapeType="1" noCrop="1"/>
              </p:cNvPicPr>
              <p:nvPr/>
            </p:nvPicPr>
            <p:blipFill>
              <a:blip r:embed="rId21"/>
              <a:stretch>
                <a:fillRect/>
              </a:stretch>
            </p:blipFill>
            <p:spPr>
              <a:xfrm>
                <a:off x="4181475" y="-11206"/>
                <a:ext cx="4063023" cy="2033021"/>
              </a:xfrm>
              <a:prstGeom prst="rect">
                <a:avLst/>
              </a:prstGeom>
            </p:spPr>
          </p:pic>
        </mc:Fallback>
      </mc:AlternateContent>
    </p:spTree>
    <p:extLst>
      <p:ext uri="{BB962C8B-B14F-4D97-AF65-F5344CB8AC3E}">
        <p14:creationId xmlns:p14="http://schemas.microsoft.com/office/powerpoint/2010/main" val="1265069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43"/>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51</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3"/>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5"/>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6515AFF-8D0D-4A38-BED8-A156D0477C9D}"/>
                  </a:ext>
                </a:extLst>
              </p:cNvPr>
              <p:cNvSpPr txBox="1"/>
              <p:nvPr/>
            </p:nvSpPr>
            <p:spPr>
              <a:xfrm>
                <a:off x="796325" y="3525403"/>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20" name="CuadroTexto 19">
                <a:extLst>
                  <a:ext uri="{FF2B5EF4-FFF2-40B4-BE49-F238E27FC236}">
                    <a16:creationId xmlns:a16="http://schemas.microsoft.com/office/drawing/2014/main" id="{96515AFF-8D0D-4A38-BED8-A156D0477C9D}"/>
                  </a:ext>
                </a:extLst>
              </p:cNvPr>
              <p:cNvSpPr txBox="1">
                <a:spLocks noRot="1" noChangeAspect="1" noMove="1" noResize="1" noEditPoints="1" noAdjustHandles="1" noChangeArrowheads="1" noChangeShapeType="1" noTextEdit="1"/>
              </p:cNvSpPr>
              <p:nvPr/>
            </p:nvSpPr>
            <p:spPr>
              <a:xfrm>
                <a:off x="796325" y="3525403"/>
                <a:ext cx="1455455" cy="923330"/>
              </a:xfrm>
              <a:prstGeom prst="rect">
                <a:avLst/>
              </a:prstGeom>
              <a:blipFill>
                <a:blip r:embed="rId7"/>
                <a:stretch>
                  <a:fillRect/>
                </a:stretch>
              </a:blipFill>
              <a:ln/>
            </p:spPr>
            <p:txBody>
              <a:bodyPr/>
              <a:lstStyle/>
              <a:p>
                <a:r>
                  <a:rPr lang="es-CL">
                    <a:noFill/>
                  </a:rPr>
                  <a:t> </a:t>
                </a:r>
              </a:p>
            </p:txBody>
          </p:sp>
        </mc:Fallback>
      </mc:AlternateContent>
      <p:sp>
        <p:nvSpPr>
          <p:cNvPr id="21" name="CuadroTexto 20">
            <a:extLst>
              <a:ext uri="{FF2B5EF4-FFF2-40B4-BE49-F238E27FC236}">
                <a16:creationId xmlns:a16="http://schemas.microsoft.com/office/drawing/2014/main" id="{DCD2A588-8E9E-4F21-B041-2A487FC0056D}"/>
              </a:ext>
            </a:extLst>
          </p:cNvPr>
          <p:cNvSpPr txBox="1"/>
          <p:nvPr/>
        </p:nvSpPr>
        <p:spPr>
          <a:xfrm>
            <a:off x="723987" y="2911108"/>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22" name="CuadroTexto 21">
            <a:extLst>
              <a:ext uri="{FF2B5EF4-FFF2-40B4-BE49-F238E27FC236}">
                <a16:creationId xmlns:a16="http://schemas.microsoft.com/office/drawing/2014/main" id="{D653EBDB-51FC-47C5-A958-4ED3164BC80D}"/>
              </a:ext>
            </a:extLst>
          </p:cNvPr>
          <p:cNvSpPr txBox="1"/>
          <p:nvPr/>
        </p:nvSpPr>
        <p:spPr>
          <a:xfrm>
            <a:off x="720052" y="4825222"/>
            <a:ext cx="4442637" cy="369332"/>
          </a:xfrm>
          <a:prstGeom prst="rect">
            <a:avLst/>
          </a:prstGeom>
          <a:noFill/>
        </p:spPr>
        <p:txBody>
          <a:bodyPr wrap="square" rtlCol="0">
            <a:spAutoFit/>
          </a:bodyPr>
          <a:lstStyle/>
          <a:p>
            <a:r>
              <a:rPr lang="es-CL" b="1" dirty="0">
                <a:latin typeface="Abadi" panose="020B0604020104020204" pitchFamily="34" charset="0"/>
              </a:rPr>
              <a:t>Frecuencias genotípicas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A9BD9D1-B966-4649-B6AE-FEFC12892989}"/>
                  </a:ext>
                </a:extLst>
              </p:cNvPr>
              <p:cNvSpPr txBox="1"/>
              <p:nvPr/>
            </p:nvSpPr>
            <p:spPr>
              <a:xfrm>
                <a:off x="796324" y="522580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23" name="CuadroTexto 22">
                <a:extLst>
                  <a:ext uri="{FF2B5EF4-FFF2-40B4-BE49-F238E27FC236}">
                    <a16:creationId xmlns:a16="http://schemas.microsoft.com/office/drawing/2014/main" id="{EA9BD9D1-B966-4649-B6AE-FEFC12892989}"/>
                  </a:ext>
                </a:extLst>
              </p:cNvPr>
              <p:cNvSpPr txBox="1">
                <a:spLocks noRot="1" noChangeAspect="1" noMove="1" noResize="1" noEditPoints="1" noAdjustHandles="1" noChangeArrowheads="1" noChangeShapeType="1" noTextEdit="1"/>
              </p:cNvSpPr>
              <p:nvPr/>
            </p:nvSpPr>
            <p:spPr>
              <a:xfrm>
                <a:off x="796324" y="5225806"/>
                <a:ext cx="1455455" cy="923330"/>
              </a:xfrm>
              <a:prstGeom prst="rect">
                <a:avLst/>
              </a:prstGeom>
              <a:blipFill>
                <a:blip r:embed="rId8"/>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87A3C3E-748C-471C-9F63-85A95F6D59CA}"/>
                  </a:ext>
                </a:extLst>
              </p:cNvPr>
              <p:cNvSpPr txBox="1"/>
              <p:nvPr/>
            </p:nvSpPr>
            <p:spPr>
              <a:xfrm>
                <a:off x="2251779"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24" name="CuadroTexto 23">
                <a:extLst>
                  <a:ext uri="{FF2B5EF4-FFF2-40B4-BE49-F238E27FC236}">
                    <a16:creationId xmlns:a16="http://schemas.microsoft.com/office/drawing/2014/main" id="{E87A3C3E-748C-471C-9F63-85A95F6D59CA}"/>
                  </a:ext>
                </a:extLst>
              </p:cNvPr>
              <p:cNvSpPr txBox="1">
                <a:spLocks noRot="1" noChangeAspect="1" noMove="1" noResize="1" noEditPoints="1" noAdjustHandles="1" noChangeArrowheads="1" noChangeShapeType="1" noTextEdit="1"/>
              </p:cNvSpPr>
              <p:nvPr/>
            </p:nvSpPr>
            <p:spPr>
              <a:xfrm>
                <a:off x="2251779" y="5225805"/>
                <a:ext cx="1455455" cy="923330"/>
              </a:xfrm>
              <a:prstGeom prst="rect">
                <a:avLst/>
              </a:prstGeom>
              <a:blipFill>
                <a:blip r:embed="rId9"/>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002C1210-D4BC-4A94-9AF6-310FFBE173A7}"/>
                  </a:ext>
                </a:extLst>
              </p:cNvPr>
              <p:cNvSpPr txBox="1"/>
              <p:nvPr/>
            </p:nvSpPr>
            <p:spPr>
              <a:xfrm>
                <a:off x="3707234"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25" name="CuadroTexto 24">
                <a:extLst>
                  <a:ext uri="{FF2B5EF4-FFF2-40B4-BE49-F238E27FC236}">
                    <a16:creationId xmlns:a16="http://schemas.microsoft.com/office/drawing/2014/main" id="{002C1210-D4BC-4A94-9AF6-310FFBE173A7}"/>
                  </a:ext>
                </a:extLst>
              </p:cNvPr>
              <p:cNvSpPr txBox="1">
                <a:spLocks noRot="1" noChangeAspect="1" noMove="1" noResize="1" noEditPoints="1" noAdjustHandles="1" noChangeArrowheads="1" noChangeShapeType="1" noTextEdit="1"/>
              </p:cNvSpPr>
              <p:nvPr/>
            </p:nvSpPr>
            <p:spPr>
              <a:xfrm>
                <a:off x="3707234" y="5225805"/>
                <a:ext cx="1455455" cy="923330"/>
              </a:xfrm>
              <a:prstGeom prst="rect">
                <a:avLst/>
              </a:prstGeom>
              <a:blipFill>
                <a:blip r:embed="rId10"/>
                <a:stretch>
                  <a:fillRect b="-3247"/>
                </a:stretch>
              </a:blipFill>
              <a:ln>
                <a:solidFill>
                  <a:srgbClr val="FF0000"/>
                </a:solidFill>
              </a:ln>
            </p:spPr>
            <p:txBody>
              <a:bodyPr/>
              <a:lstStyle/>
              <a:p>
                <a:r>
                  <a:rPr lang="es-CL">
                    <a:noFill/>
                  </a:rPr>
                  <a:t> </a:t>
                </a:r>
              </a:p>
            </p:txBody>
          </p:sp>
        </mc:Fallback>
      </mc:AlternateContent>
      <p:sp>
        <p:nvSpPr>
          <p:cNvPr id="26" name="CuadroTexto 25">
            <a:extLst>
              <a:ext uri="{FF2B5EF4-FFF2-40B4-BE49-F238E27FC236}">
                <a16:creationId xmlns:a16="http://schemas.microsoft.com/office/drawing/2014/main" id="{8C3C1C6E-8306-4C54-A923-1935A2EF565E}"/>
              </a:ext>
            </a:extLst>
          </p:cNvPr>
          <p:cNvSpPr txBox="1"/>
          <p:nvPr/>
        </p:nvSpPr>
        <p:spPr>
          <a:xfrm>
            <a:off x="3442473" y="2823389"/>
            <a:ext cx="4442637" cy="369332"/>
          </a:xfrm>
          <a:prstGeom prst="rect">
            <a:avLst/>
          </a:prstGeom>
          <a:noFill/>
        </p:spPr>
        <p:txBody>
          <a:bodyPr wrap="square" rtlCol="0">
            <a:spAutoFit/>
          </a:bodyPr>
          <a:lstStyle/>
          <a:p>
            <a:r>
              <a:rPr lang="es-CL" b="1" dirty="0">
                <a:latin typeface="Abadi" panose="020B0604020104020204" pitchFamily="34" charset="0"/>
              </a:rPr>
              <a:t>Cálculo de contribuciones genéticas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12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7" name="Group 356">
                <a:extLst>
                  <a:ext uri="{FF2B5EF4-FFF2-40B4-BE49-F238E27FC236}">
                    <a16:creationId xmlns:a16="http://schemas.microsoft.com/office/drawing/2014/main" id="{58866B44-5A38-4827-A318-138C081C0914}"/>
                  </a:ext>
                </a:extLst>
              </p:cNvPr>
              <p:cNvGraphicFramePr>
                <a:graphicFrameLocks noGrp="1"/>
              </p:cNvGraphicFramePr>
              <p:nvPr/>
            </p:nvGraphicFramePr>
            <p:xfrm>
              <a:off x="2842224" y="3565631"/>
              <a:ext cx="2227906"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tblGrid>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11"/>
                          <a:stretch>
                            <a:fillRect r="-100000" b="-20289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11"/>
                          <a:stretch>
                            <a:fillRect l="-100000" b="-202899"/>
                          </a:stretch>
                        </a:blipFill>
                      </a:tcPr>
                    </a:tc>
                    <a:extLst>
                      <a:ext uri="{0D108BD9-81ED-4DB2-BD59-A6C34878D82A}">
                        <a16:rowId xmlns:a16="http://schemas.microsoft.com/office/drawing/2014/main" val="10000"/>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11"/>
                          <a:stretch>
                            <a:fillRect t="-98571" r="-100000" b="-100000"/>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t="-201449" r="-100000"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11"/>
                          <a:stretch>
                            <a:fillRect l="-100000" t="-201449" b="-1449"/>
                          </a:stretch>
                        </a:blipFill>
                      </a:tcPr>
                    </a:tc>
                    <a:extLst>
                      <a:ext uri="{0D108BD9-81ED-4DB2-BD59-A6C34878D82A}">
                        <a16:rowId xmlns:a16="http://schemas.microsoft.com/office/drawing/2014/main" val="10002"/>
                      </a:ext>
                    </a:extLst>
                  </a:tr>
                </a:tbl>
              </a:graphicData>
            </a:graphic>
          </p:graphicFrame>
        </mc:Fallback>
      </mc:AlternateContent>
      <p:sp>
        <p:nvSpPr>
          <p:cNvPr id="31" name="CuadroTexto 30">
            <a:extLst>
              <a:ext uri="{FF2B5EF4-FFF2-40B4-BE49-F238E27FC236}">
                <a16:creationId xmlns:a16="http://schemas.microsoft.com/office/drawing/2014/main" id="{16E06F81-313E-4FAE-8BC7-67E822B06297}"/>
              </a:ext>
            </a:extLst>
          </p:cNvPr>
          <p:cNvSpPr txBox="1"/>
          <p:nvPr/>
        </p:nvSpPr>
        <p:spPr>
          <a:xfrm>
            <a:off x="3255165" y="3172656"/>
            <a:ext cx="1455455" cy="338554"/>
          </a:xfrm>
          <a:prstGeom prst="rect">
            <a:avLst/>
          </a:prstGeom>
          <a:noFill/>
        </p:spPr>
        <p:txBody>
          <a:bodyPr wrap="square" rtlCol="0">
            <a:spAutoFit/>
          </a:bodyPr>
          <a:lstStyle/>
          <a:p>
            <a:r>
              <a:rPr lang="es-CL" sz="1600" dirty="0">
                <a:latin typeface="Abadi" panose="020B0604020104020204" pitchFamily="34" charset="0"/>
              </a:rPr>
              <a:t>Generación 3</a:t>
            </a:r>
            <a:endParaRPr lang="en-US" sz="1600"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26C2D693-0A99-4949-9EC1-14E08012B61A}"/>
                  </a:ext>
                </a:extLst>
              </p:cNvPr>
              <p:cNvSpPr txBox="1"/>
              <p:nvPr/>
            </p:nvSpPr>
            <p:spPr>
              <a:xfrm>
                <a:off x="6818348" y="4582717"/>
                <a:ext cx="547265"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𝑃</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2" name="CuadroTexto 1">
                <a:extLst>
                  <a:ext uri="{FF2B5EF4-FFF2-40B4-BE49-F238E27FC236}">
                    <a16:creationId xmlns:a16="http://schemas.microsoft.com/office/drawing/2014/main" id="{26C2D693-0A99-4949-9EC1-14E08012B61A}"/>
                  </a:ext>
                </a:extLst>
              </p:cNvPr>
              <p:cNvSpPr txBox="1">
                <a:spLocks noRot="1" noChangeAspect="1" noMove="1" noResize="1" noEditPoints="1" noAdjustHandles="1" noChangeArrowheads="1" noChangeShapeType="1" noTextEdit="1"/>
              </p:cNvSpPr>
              <p:nvPr/>
            </p:nvSpPr>
            <p:spPr>
              <a:xfrm>
                <a:off x="6818348" y="4582717"/>
                <a:ext cx="547265" cy="307777"/>
              </a:xfrm>
              <a:prstGeom prst="rect">
                <a:avLst/>
              </a:prstGeom>
              <a:blipFill>
                <a:blip r:embed="rId12"/>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A905124F-1B15-4180-9D83-663119225F4C}"/>
                  </a:ext>
                </a:extLst>
              </p:cNvPr>
              <p:cNvSpPr txBox="1"/>
              <p:nvPr/>
            </p:nvSpPr>
            <p:spPr>
              <a:xfrm>
                <a:off x="7656801" y="4582716"/>
                <a:ext cx="570349"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𝑃</m:t>
                          </m:r>
                        </m:e>
                        <m:sub>
                          <m:r>
                            <a:rPr lang="es-CL" sz="1400" b="0" i="1" smtClean="0">
                              <a:latin typeface="Cambria Math" panose="02040503050406030204" pitchFamily="18" charset="0"/>
                            </a:rPr>
                            <m:t>𝐼𝐵𝐷</m:t>
                          </m:r>
                        </m:sub>
                      </m:sSub>
                    </m:oMath>
                  </m:oMathPara>
                </a14:m>
                <a:endParaRPr lang="es-CL" sz="1400" dirty="0"/>
              </a:p>
            </p:txBody>
          </p:sp>
        </mc:Choice>
        <mc:Fallback xmlns="">
          <p:sp>
            <p:nvSpPr>
              <p:cNvPr id="28" name="CuadroTexto 27">
                <a:extLst>
                  <a:ext uri="{FF2B5EF4-FFF2-40B4-BE49-F238E27FC236}">
                    <a16:creationId xmlns:a16="http://schemas.microsoft.com/office/drawing/2014/main" id="{A905124F-1B15-4180-9D83-663119225F4C}"/>
                  </a:ext>
                </a:extLst>
              </p:cNvPr>
              <p:cNvSpPr txBox="1">
                <a:spLocks noRot="1" noChangeAspect="1" noMove="1" noResize="1" noEditPoints="1" noAdjustHandles="1" noChangeArrowheads="1" noChangeShapeType="1" noTextEdit="1"/>
              </p:cNvSpPr>
              <p:nvPr/>
            </p:nvSpPr>
            <p:spPr>
              <a:xfrm>
                <a:off x="7656801" y="4582716"/>
                <a:ext cx="570349" cy="307777"/>
              </a:xfrm>
              <a:prstGeom prst="rect">
                <a:avLst/>
              </a:prstGeom>
              <a:blipFill>
                <a:blip r:embed="rId1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A334831F-A308-4E0C-BB0D-B8DE1CFE85E8}"/>
                  </a:ext>
                </a:extLst>
              </p:cNvPr>
              <p:cNvSpPr txBox="1"/>
              <p:nvPr/>
            </p:nvSpPr>
            <p:spPr>
              <a:xfrm>
                <a:off x="10377175" y="4658729"/>
                <a:ext cx="576888"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𝐻</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29" name="CuadroTexto 28">
                <a:extLst>
                  <a:ext uri="{FF2B5EF4-FFF2-40B4-BE49-F238E27FC236}">
                    <a16:creationId xmlns:a16="http://schemas.microsoft.com/office/drawing/2014/main" id="{A334831F-A308-4E0C-BB0D-B8DE1CFE85E8}"/>
                  </a:ext>
                </a:extLst>
              </p:cNvPr>
              <p:cNvSpPr txBox="1">
                <a:spLocks noRot="1" noChangeAspect="1" noMove="1" noResize="1" noEditPoints="1" noAdjustHandles="1" noChangeArrowheads="1" noChangeShapeType="1" noTextEdit="1"/>
              </p:cNvSpPr>
              <p:nvPr/>
            </p:nvSpPr>
            <p:spPr>
              <a:xfrm>
                <a:off x="10377175" y="4658729"/>
                <a:ext cx="576888" cy="307777"/>
              </a:xfrm>
              <a:prstGeom prst="rect">
                <a:avLst/>
              </a:prstGeom>
              <a:blipFill>
                <a:blip r:embed="rId14"/>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0FA23D15-2649-4EF9-8E22-5BF7315E7C77}"/>
                  </a:ext>
                </a:extLst>
              </p:cNvPr>
              <p:cNvSpPr txBox="1"/>
              <p:nvPr/>
            </p:nvSpPr>
            <p:spPr>
              <a:xfrm>
                <a:off x="8591260" y="6108203"/>
                <a:ext cx="572080"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𝑄</m:t>
                          </m:r>
                        </m:e>
                        <m:sub>
                          <m:r>
                            <a:rPr lang="es-CL" sz="1400" b="0" i="1" smtClean="0">
                              <a:latin typeface="Cambria Math" panose="02040503050406030204" pitchFamily="18" charset="0"/>
                            </a:rPr>
                            <m:t>𝐼𝐵𝑆</m:t>
                          </m:r>
                        </m:sub>
                      </m:sSub>
                    </m:oMath>
                  </m:oMathPara>
                </a14:m>
                <a:endParaRPr lang="es-CL" sz="1400" dirty="0"/>
              </a:p>
            </p:txBody>
          </p:sp>
        </mc:Choice>
        <mc:Fallback xmlns="">
          <p:sp>
            <p:nvSpPr>
              <p:cNvPr id="30" name="CuadroTexto 29">
                <a:extLst>
                  <a:ext uri="{FF2B5EF4-FFF2-40B4-BE49-F238E27FC236}">
                    <a16:creationId xmlns:a16="http://schemas.microsoft.com/office/drawing/2014/main" id="{0FA23D15-2649-4EF9-8E22-5BF7315E7C77}"/>
                  </a:ext>
                </a:extLst>
              </p:cNvPr>
              <p:cNvSpPr txBox="1">
                <a:spLocks noRot="1" noChangeAspect="1" noMove="1" noResize="1" noEditPoints="1" noAdjustHandles="1" noChangeArrowheads="1" noChangeShapeType="1" noTextEdit="1"/>
              </p:cNvSpPr>
              <p:nvPr/>
            </p:nvSpPr>
            <p:spPr>
              <a:xfrm>
                <a:off x="8591260" y="6108203"/>
                <a:ext cx="572080" cy="307777"/>
              </a:xfrm>
              <a:prstGeom prst="rect">
                <a:avLst/>
              </a:prstGeom>
              <a:blipFill>
                <a:blip r:embed="rId15"/>
                <a:stretch>
                  <a:fillRect b="-555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4203DE0B-7CF8-4E82-ABA8-72AFEC5E417B}"/>
                  </a:ext>
                </a:extLst>
              </p:cNvPr>
              <p:cNvSpPr txBox="1"/>
              <p:nvPr/>
            </p:nvSpPr>
            <p:spPr>
              <a:xfrm>
                <a:off x="9502451" y="6108203"/>
                <a:ext cx="595163"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sz="1400" i="1" smtClean="0">
                              <a:latin typeface="Cambria Math" panose="02040503050406030204" pitchFamily="18" charset="0"/>
                            </a:rPr>
                          </m:ctrlPr>
                        </m:sSubPr>
                        <m:e>
                          <m:r>
                            <a:rPr lang="es-CL" sz="1400" b="0" i="1" smtClean="0">
                              <a:latin typeface="Cambria Math" panose="02040503050406030204" pitchFamily="18" charset="0"/>
                            </a:rPr>
                            <m:t>𝑄</m:t>
                          </m:r>
                        </m:e>
                        <m:sub>
                          <m:r>
                            <a:rPr lang="es-CL" sz="1400" b="0" i="1" smtClean="0">
                              <a:latin typeface="Cambria Math" panose="02040503050406030204" pitchFamily="18" charset="0"/>
                            </a:rPr>
                            <m:t>𝐼𝐵𝐷</m:t>
                          </m:r>
                        </m:sub>
                      </m:sSub>
                    </m:oMath>
                  </m:oMathPara>
                </a14:m>
                <a:endParaRPr lang="es-CL" sz="1400" dirty="0"/>
              </a:p>
            </p:txBody>
          </p:sp>
        </mc:Choice>
        <mc:Fallback xmlns="">
          <p:sp>
            <p:nvSpPr>
              <p:cNvPr id="35" name="CuadroTexto 34">
                <a:extLst>
                  <a:ext uri="{FF2B5EF4-FFF2-40B4-BE49-F238E27FC236}">
                    <a16:creationId xmlns:a16="http://schemas.microsoft.com/office/drawing/2014/main" id="{4203DE0B-7CF8-4E82-ABA8-72AFEC5E417B}"/>
                  </a:ext>
                </a:extLst>
              </p:cNvPr>
              <p:cNvSpPr txBox="1">
                <a:spLocks noRot="1" noChangeAspect="1" noMove="1" noResize="1" noEditPoints="1" noAdjustHandles="1" noChangeArrowheads="1" noChangeShapeType="1" noTextEdit="1"/>
              </p:cNvSpPr>
              <p:nvPr/>
            </p:nvSpPr>
            <p:spPr>
              <a:xfrm>
                <a:off x="9502451" y="6108203"/>
                <a:ext cx="595163" cy="307777"/>
              </a:xfrm>
              <a:prstGeom prst="rect">
                <a:avLst/>
              </a:prstGeom>
              <a:blipFill>
                <a:blip r:embed="rId16"/>
                <a:stretch>
                  <a:fillRect b="-5556"/>
                </a:stretch>
              </a:blipFill>
            </p:spPr>
            <p:txBody>
              <a:bodyPr/>
              <a:lstStyle/>
              <a:p>
                <a:r>
                  <a:rPr lang="es-CL">
                    <a:noFill/>
                  </a:rPr>
                  <a:t> </a:t>
                </a:r>
              </a:p>
            </p:txBody>
          </p:sp>
        </mc:Fallback>
      </mc:AlternateContent>
      <p:sp>
        <p:nvSpPr>
          <p:cNvPr id="8" name="Rectángulo 7">
            <a:extLst>
              <a:ext uri="{FF2B5EF4-FFF2-40B4-BE49-F238E27FC236}">
                <a16:creationId xmlns:a16="http://schemas.microsoft.com/office/drawing/2014/main" id="{37584166-D822-4176-80D9-684933890755}"/>
              </a:ext>
            </a:extLst>
          </p:cNvPr>
          <p:cNvSpPr/>
          <p:nvPr/>
        </p:nvSpPr>
        <p:spPr>
          <a:xfrm>
            <a:off x="6760369" y="4302125"/>
            <a:ext cx="663225"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Rectángulo 35">
            <a:extLst>
              <a:ext uri="{FF2B5EF4-FFF2-40B4-BE49-F238E27FC236}">
                <a16:creationId xmlns:a16="http://schemas.microsoft.com/office/drawing/2014/main" id="{99E361A1-813A-4725-B60C-9BFEB408ADBB}"/>
              </a:ext>
            </a:extLst>
          </p:cNvPr>
          <p:cNvSpPr/>
          <p:nvPr/>
        </p:nvSpPr>
        <p:spPr>
          <a:xfrm>
            <a:off x="7610364" y="4302125"/>
            <a:ext cx="663225"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Rectángulo 36">
            <a:extLst>
              <a:ext uri="{FF2B5EF4-FFF2-40B4-BE49-F238E27FC236}">
                <a16:creationId xmlns:a16="http://schemas.microsoft.com/office/drawing/2014/main" id="{241C26EC-5D10-49A1-9F0E-E5E245E2B6D9}"/>
              </a:ext>
            </a:extLst>
          </p:cNvPr>
          <p:cNvSpPr/>
          <p:nvPr/>
        </p:nvSpPr>
        <p:spPr>
          <a:xfrm>
            <a:off x="10434638" y="4391025"/>
            <a:ext cx="461962" cy="24594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Rectángulo 37">
            <a:extLst>
              <a:ext uri="{FF2B5EF4-FFF2-40B4-BE49-F238E27FC236}">
                <a16:creationId xmlns:a16="http://schemas.microsoft.com/office/drawing/2014/main" id="{95A6ABD0-2A18-404B-A80C-3AF36D7B7F84}"/>
              </a:ext>
            </a:extLst>
          </p:cNvPr>
          <p:cNvSpPr/>
          <p:nvPr/>
        </p:nvSpPr>
        <p:spPr>
          <a:xfrm>
            <a:off x="8482013" y="5830866"/>
            <a:ext cx="790574"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Rectángulo 38">
            <a:extLst>
              <a:ext uri="{FF2B5EF4-FFF2-40B4-BE49-F238E27FC236}">
                <a16:creationId xmlns:a16="http://schemas.microsoft.com/office/drawing/2014/main" id="{FC7600E7-C985-4FAC-8CD6-DB789534569B}"/>
              </a:ext>
            </a:extLst>
          </p:cNvPr>
          <p:cNvSpPr/>
          <p:nvPr/>
        </p:nvSpPr>
        <p:spPr>
          <a:xfrm>
            <a:off x="9451180" y="5831922"/>
            <a:ext cx="697707" cy="25547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600D351C-EC23-4A0D-857A-147C10325A6E}"/>
                  </a:ext>
                </a:extLst>
              </p:cNvPr>
              <p:cNvSpPr txBox="1"/>
              <p:nvPr/>
            </p:nvSpPr>
            <p:spPr>
              <a:xfrm>
                <a:off x="5691576" y="3527334"/>
                <a:ext cx="319578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r>
                            <a:rPr lang="es-CL" sz="1600" b="0" i="1" smtClean="0">
                              <a:latin typeface="Cambria Math" panose="02040503050406030204" pitchFamily="18" charset="0"/>
                            </a:rPr>
                            <m:t>𝑝</m:t>
                          </m:r>
                        </m:e>
                        <m:sup>
                          <m:r>
                            <a:rPr lang="es-CL" sz="1600" b="0" i="1" smtClean="0">
                              <a:latin typeface="Cambria Math" panose="02040503050406030204" pitchFamily="18" charset="0"/>
                            </a:rPr>
                            <m:t>2</m:t>
                          </m:r>
                        </m:sup>
                      </m:sSup>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r>
                        <a:rPr lang="es-CL" sz="1600" b="0" i="1" smtClean="0">
                          <a:latin typeface="Cambria Math" panose="02040503050406030204" pitchFamily="18" charset="0"/>
                        </a:rPr>
                        <m:t>𝑝𝐹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(0,857)+(0,7)(0,143)</m:t>
                      </m:r>
                    </m:oMath>
                  </m:oMathPara>
                </a14:m>
                <a:endParaRPr lang="en-US" sz="1600" dirty="0"/>
              </a:p>
              <a:p>
                <a:endParaRPr lang="es-CL"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𝑃</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=0,4199+0,1001</m:t>
                      </m:r>
                    </m:oMath>
                  </m:oMathPara>
                </a14:m>
                <a:endParaRPr lang="en-US" sz="1600" dirty="0"/>
              </a:p>
            </p:txBody>
          </p:sp>
        </mc:Choice>
        <mc:Fallback xmlns="">
          <p:sp>
            <p:nvSpPr>
              <p:cNvPr id="32" name="CuadroTexto 31">
                <a:extLst>
                  <a:ext uri="{FF2B5EF4-FFF2-40B4-BE49-F238E27FC236}">
                    <a16:creationId xmlns:a16="http://schemas.microsoft.com/office/drawing/2014/main" id="{600D351C-EC23-4A0D-857A-147C10325A6E}"/>
                  </a:ext>
                </a:extLst>
              </p:cNvPr>
              <p:cNvSpPr txBox="1">
                <a:spLocks noRot="1" noChangeAspect="1" noMove="1" noResize="1" noEditPoints="1" noAdjustHandles="1" noChangeArrowheads="1" noChangeShapeType="1" noTextEdit="1"/>
              </p:cNvSpPr>
              <p:nvPr/>
            </p:nvSpPr>
            <p:spPr>
              <a:xfrm>
                <a:off x="5691576" y="3527334"/>
                <a:ext cx="3195780" cy="1077218"/>
              </a:xfrm>
              <a:prstGeom prst="rect">
                <a:avLst/>
              </a:prstGeom>
              <a:blipFill>
                <a:blip r:embed="rId17"/>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8F1AFB13-1F02-4B6A-B44A-FB7B20397268}"/>
                  </a:ext>
                </a:extLst>
              </p:cNvPr>
              <p:cNvSpPr txBox="1"/>
              <p:nvPr/>
            </p:nvSpPr>
            <p:spPr>
              <a:xfrm>
                <a:off x="8668304" y="3603534"/>
                <a:ext cx="349512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i="1" smtClean="0">
                              <a:latin typeface="Cambria Math" panose="02040503050406030204" pitchFamily="18" charset="0"/>
                            </a:rPr>
                          </m:ctrlPr>
                        </m:sSubPr>
                        <m:e>
                          <m:r>
                            <a:rPr lang="es-CL" sz="1600" b="0" i="1" smtClean="0">
                              <a:latin typeface="Cambria Math" panose="02040503050406030204" pitchFamily="18" charset="0"/>
                            </a:rPr>
                            <m:t>𝐻</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=2</m:t>
                      </m:r>
                      <m:r>
                        <a:rPr lang="es-CL" sz="1600" b="0" i="1" smtClean="0">
                          <a:latin typeface="Cambria Math" panose="02040503050406030204" pitchFamily="18" charset="0"/>
                        </a:rPr>
                        <m:t>𝑝𝑞</m:t>
                      </m:r>
                      <m:r>
                        <a:rPr lang="es-CL" sz="1600" b="0" i="1" smtClean="0">
                          <a:latin typeface="Cambria Math" panose="02040503050406030204" pitchFamily="18" charset="0"/>
                        </a:rPr>
                        <m:t>(1−</m:t>
                      </m:r>
                      <m:r>
                        <a:rPr lang="es-CL" sz="1600" b="0" i="1" smtClean="0">
                          <a:latin typeface="Cambria Math" panose="02040503050406030204" pitchFamily="18" charset="0"/>
                        </a:rPr>
                        <m:t>𝐹</m:t>
                      </m:r>
                      <m:r>
                        <a:rPr lang="es-CL" sz="1600" b="0" i="1" smtClean="0">
                          <a:latin typeface="Cambria Math" panose="02040503050406030204" pitchFamily="18" charset="0"/>
                        </a:rPr>
                        <m:t>)</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=2</m:t>
                      </m:r>
                      <m:d>
                        <m:dPr>
                          <m:ctrlPr>
                            <a:rPr lang="es-CL" sz="1600" b="0" i="1" smtClean="0">
                              <a:latin typeface="Cambria Math" panose="02040503050406030204" pitchFamily="18" charset="0"/>
                            </a:rPr>
                          </m:ctrlPr>
                        </m:dPr>
                        <m:e>
                          <m:r>
                            <a:rPr lang="es-CL" sz="1600" b="0" i="1" smtClean="0">
                              <a:latin typeface="Cambria Math" panose="02040503050406030204" pitchFamily="18" charset="0"/>
                            </a:rPr>
                            <m:t>0,7</m:t>
                          </m:r>
                        </m:e>
                      </m:d>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r>
                        <a:rPr lang="es-CL" sz="1600" b="0" i="1" smtClean="0">
                          <a:latin typeface="Cambria Math" panose="02040503050406030204" pitchFamily="18" charset="0"/>
                        </a:rPr>
                        <m:t>(0,857)</m:t>
                      </m:r>
                    </m:oMath>
                  </m:oMathPara>
                </a14:m>
                <a:endParaRPr lang="en-US" sz="1600" dirty="0"/>
              </a:p>
              <a:p>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𝐻</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=0,36</m:t>
                      </m:r>
                    </m:oMath>
                  </m:oMathPara>
                </a14:m>
                <a:endParaRPr lang="en-US" sz="1600" dirty="0"/>
              </a:p>
            </p:txBody>
          </p:sp>
        </mc:Choice>
        <mc:Fallback xmlns="">
          <p:sp>
            <p:nvSpPr>
              <p:cNvPr id="33" name="CuadroTexto 32">
                <a:extLst>
                  <a:ext uri="{FF2B5EF4-FFF2-40B4-BE49-F238E27FC236}">
                    <a16:creationId xmlns:a16="http://schemas.microsoft.com/office/drawing/2014/main" id="{8F1AFB13-1F02-4B6A-B44A-FB7B20397268}"/>
                  </a:ext>
                </a:extLst>
              </p:cNvPr>
              <p:cNvSpPr txBox="1">
                <a:spLocks noRot="1" noChangeAspect="1" noMove="1" noResize="1" noEditPoints="1" noAdjustHandles="1" noChangeArrowheads="1" noChangeShapeType="1" noTextEdit="1"/>
              </p:cNvSpPr>
              <p:nvPr/>
            </p:nvSpPr>
            <p:spPr>
              <a:xfrm>
                <a:off x="8668304" y="3603534"/>
                <a:ext cx="3495120" cy="1077218"/>
              </a:xfrm>
              <a:prstGeom prst="rect">
                <a:avLst/>
              </a:prstGeom>
              <a:blipFill>
                <a:blip r:embed="rId18"/>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514E9354-C0D4-42E1-A02D-34294FF2F0C4}"/>
                  </a:ext>
                </a:extLst>
              </p:cNvPr>
              <p:cNvSpPr txBox="1"/>
              <p:nvPr/>
            </p:nvSpPr>
            <p:spPr>
              <a:xfrm>
                <a:off x="7424593" y="5075032"/>
                <a:ext cx="3284346"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CL" sz="1600" b="0" i="1" smtClean="0">
                              <a:latin typeface="Cambria Math" panose="02040503050406030204" pitchFamily="18" charset="0"/>
                            </a:rPr>
                          </m:ctrlPr>
                        </m:sSubPr>
                        <m:e>
                          <m:r>
                            <a:rPr lang="es-CL" sz="1600" b="0" i="1" smtClean="0">
                              <a:latin typeface="Cambria Math" panose="02040503050406030204" pitchFamily="18" charset="0"/>
                            </a:rPr>
                            <m:t>𝑄</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m:t>
                      </m:r>
                      <m:sSup>
                        <m:sSupPr>
                          <m:ctrlPr>
                            <a:rPr lang="es-CL" sz="1600" i="1">
                              <a:latin typeface="Cambria Math" panose="02040503050406030204" pitchFamily="18" charset="0"/>
                            </a:rPr>
                          </m:ctrlPr>
                        </m:sSupPr>
                        <m:e>
                          <m:r>
                            <a:rPr lang="es-CL" sz="1600" b="0" i="1" smtClean="0">
                              <a:latin typeface="Cambria Math" panose="02040503050406030204" pitchFamily="18" charset="0"/>
                            </a:rPr>
                            <m:t>𝑞</m:t>
                          </m:r>
                        </m:e>
                        <m:sup>
                          <m:r>
                            <a:rPr lang="es-CL" sz="1600" i="1">
                              <a:latin typeface="Cambria Math" panose="02040503050406030204" pitchFamily="18" charset="0"/>
                            </a:rPr>
                            <m:t>2</m:t>
                          </m:r>
                        </m:sup>
                      </m:sSup>
                      <m:r>
                        <a:rPr lang="es-CL" sz="1600" i="1">
                          <a:latin typeface="Cambria Math" panose="02040503050406030204" pitchFamily="18" charset="0"/>
                        </a:rPr>
                        <m:t>(1−</m:t>
                      </m:r>
                      <m:r>
                        <a:rPr lang="es-CL" sz="1600" i="1">
                          <a:latin typeface="Cambria Math" panose="02040503050406030204" pitchFamily="18" charset="0"/>
                        </a:rPr>
                        <m:t>𝐹</m:t>
                      </m:r>
                      <m:r>
                        <a:rPr lang="es-CL" sz="1600" i="1">
                          <a:latin typeface="Cambria Math" panose="02040503050406030204" pitchFamily="18" charset="0"/>
                        </a:rPr>
                        <m:t>)+</m:t>
                      </m:r>
                      <m:r>
                        <a:rPr lang="es-CL" sz="1600" b="0" i="1" smtClean="0">
                          <a:latin typeface="Cambria Math" panose="02040503050406030204" pitchFamily="18" charset="0"/>
                        </a:rPr>
                        <m:t>𝑞</m:t>
                      </m:r>
                      <m:r>
                        <a:rPr lang="es-CL" sz="1600" i="1">
                          <a:latin typeface="Cambria Math" panose="02040503050406030204" pitchFamily="18" charset="0"/>
                        </a:rPr>
                        <m:t>𝐹</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3</m:t>
                          </m:r>
                        </m:sub>
                      </m:sSub>
                      <m:r>
                        <a:rPr lang="es-CL" sz="1600" i="1">
                          <a:latin typeface="Cambria Math" panose="02040503050406030204" pitchFamily="18" charset="0"/>
                        </a:rPr>
                        <m:t>=</m:t>
                      </m:r>
                      <m:sSup>
                        <m:sSupPr>
                          <m:ctrlPr>
                            <a:rPr lang="es-CL" sz="1600" b="0" i="1" smtClean="0">
                              <a:latin typeface="Cambria Math" panose="02040503050406030204" pitchFamily="18" charset="0"/>
                            </a:rPr>
                          </m:ctrlPr>
                        </m:sSupPr>
                        <m:e>
                          <m:d>
                            <m:dPr>
                              <m:ctrlPr>
                                <a:rPr lang="es-CL" sz="1600" b="0" i="1" smtClean="0">
                                  <a:latin typeface="Cambria Math" panose="02040503050406030204" pitchFamily="18" charset="0"/>
                                </a:rPr>
                              </m:ctrlPr>
                            </m:dPr>
                            <m:e>
                              <m:r>
                                <a:rPr lang="es-CL" sz="1600" b="0" i="1" smtClean="0">
                                  <a:latin typeface="Cambria Math" panose="02040503050406030204" pitchFamily="18" charset="0"/>
                                </a:rPr>
                                <m:t>0,3</m:t>
                              </m:r>
                            </m:e>
                          </m:d>
                        </m:e>
                        <m:sup>
                          <m:r>
                            <a:rPr lang="es-CL" sz="1600" b="0" i="1" smtClean="0">
                              <a:latin typeface="Cambria Math" panose="02040503050406030204" pitchFamily="18" charset="0"/>
                            </a:rPr>
                            <m:t>2</m:t>
                          </m:r>
                        </m:sup>
                      </m:sSup>
                      <m:r>
                        <a:rPr lang="es-CL" sz="1600" b="0" i="1" smtClean="0">
                          <a:latin typeface="Cambria Math" panose="02040503050406030204" pitchFamily="18" charset="0"/>
                        </a:rPr>
                        <m:t>(0,857)+(0,3)(0,143)</m:t>
                      </m:r>
                    </m:oMath>
                  </m:oMathPara>
                </a14:m>
                <a:endParaRPr lang="en-US" sz="1600" dirty="0"/>
              </a:p>
              <a:p>
                <a:endParaRPr lang="es-CL"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CL" sz="1600" i="1">
                              <a:latin typeface="Cambria Math" panose="02040503050406030204" pitchFamily="18" charset="0"/>
                            </a:rPr>
                          </m:ctrlPr>
                        </m:sSubPr>
                        <m:e>
                          <m:r>
                            <a:rPr lang="es-CL" sz="1600" i="1">
                              <a:latin typeface="Cambria Math" panose="02040503050406030204" pitchFamily="18" charset="0"/>
                            </a:rPr>
                            <m:t>𝑄</m:t>
                          </m:r>
                        </m:e>
                        <m:sub>
                          <m:r>
                            <a:rPr lang="es-CL" sz="1600" b="0" i="1" smtClean="0">
                              <a:latin typeface="Cambria Math" panose="02040503050406030204" pitchFamily="18" charset="0"/>
                            </a:rPr>
                            <m:t>3</m:t>
                          </m:r>
                        </m:sub>
                      </m:sSub>
                      <m:r>
                        <a:rPr lang="es-CL" sz="1600" b="0" i="1" smtClean="0">
                          <a:latin typeface="Cambria Math" panose="02040503050406030204" pitchFamily="18" charset="0"/>
                        </a:rPr>
                        <m:t>=0,07713+0,0429</m:t>
                      </m:r>
                    </m:oMath>
                  </m:oMathPara>
                </a14:m>
                <a:endParaRPr lang="en-US" sz="1600" dirty="0"/>
              </a:p>
            </p:txBody>
          </p:sp>
        </mc:Choice>
        <mc:Fallback xmlns="">
          <p:sp>
            <p:nvSpPr>
              <p:cNvPr id="34" name="CuadroTexto 33">
                <a:extLst>
                  <a:ext uri="{FF2B5EF4-FFF2-40B4-BE49-F238E27FC236}">
                    <a16:creationId xmlns:a16="http://schemas.microsoft.com/office/drawing/2014/main" id="{514E9354-C0D4-42E1-A02D-34294FF2F0C4}"/>
                  </a:ext>
                </a:extLst>
              </p:cNvPr>
              <p:cNvSpPr txBox="1">
                <a:spLocks noRot="1" noChangeAspect="1" noMove="1" noResize="1" noEditPoints="1" noAdjustHandles="1" noChangeArrowheads="1" noChangeShapeType="1" noTextEdit="1"/>
              </p:cNvSpPr>
              <p:nvPr/>
            </p:nvSpPr>
            <p:spPr>
              <a:xfrm>
                <a:off x="7424593" y="5075032"/>
                <a:ext cx="3284346" cy="1077218"/>
              </a:xfrm>
              <a:prstGeom prst="rect">
                <a:avLst/>
              </a:prstGeom>
              <a:blipFill>
                <a:blip r:embed="rId19"/>
                <a:stretch>
                  <a:fillRect b="-2273"/>
                </a:stretch>
              </a:blipFill>
            </p:spPr>
            <p:txBody>
              <a:bodyPr/>
              <a:lstStyle/>
              <a:p>
                <a:r>
                  <a:rPr lang="es-CL">
                    <a:noFill/>
                  </a:rPr>
                  <a:t> </a:t>
                </a:r>
              </a:p>
            </p:txBody>
          </p:sp>
        </mc:Fallback>
      </mc:AlternateContent>
      <mc:AlternateContent xmlns:mc="http://schemas.openxmlformats.org/markup-compatibility/2006">
        <mc:Choice xmlns:am3d="http://schemas.microsoft.com/office/drawing/2017/model3d" Requires="am3d">
          <p:graphicFrame>
            <p:nvGraphicFramePr>
              <p:cNvPr id="43" name="Modelo 3D 42" descr="Colibrí volando">
                <a:extLst>
                  <a:ext uri="{FF2B5EF4-FFF2-40B4-BE49-F238E27FC236}">
                    <a16:creationId xmlns:a16="http://schemas.microsoft.com/office/drawing/2014/main" id="{BD6BBEA4-0FA8-4208-8061-F3143217023F}"/>
                  </a:ext>
                </a:extLst>
              </p:cNvPr>
              <p:cNvGraphicFramePr>
                <a:graphicFrameLocks noChangeAspect="1"/>
              </p:cNvGraphicFramePr>
              <p:nvPr>
                <p:extLst>
                  <p:ext uri="{D42A27DB-BD31-4B8C-83A1-F6EECF244321}">
                    <p14:modId xmlns:p14="http://schemas.microsoft.com/office/powerpoint/2010/main" val="3514627672"/>
                  </p:ext>
                </p:extLst>
              </p:nvPr>
            </p:nvGraphicFramePr>
            <p:xfrm>
              <a:off x="4181475" y="-11206"/>
              <a:ext cx="4063023" cy="2033021"/>
            </p:xfrm>
            <a:graphic>
              <a:graphicData uri="http://schemas.microsoft.com/office/drawing/2017/model3d">
                <am3d:model3d r:embed="rId20">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21"/>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Modelo 3D 42" descr="Colibrí volando">
                <a:extLst>
                  <a:ext uri="{FF2B5EF4-FFF2-40B4-BE49-F238E27FC236}">
                    <a16:creationId xmlns:a16="http://schemas.microsoft.com/office/drawing/2014/main" id="{BD6BBEA4-0FA8-4208-8061-F3143217023F}"/>
                  </a:ext>
                </a:extLst>
              </p:cNvPr>
              <p:cNvPicPr>
                <a:picLocks noGrp="1" noRot="1" noChangeAspect="1" noMove="1" noResize="1" noEditPoints="1" noAdjustHandles="1" noChangeArrowheads="1" noChangeShapeType="1" noCrop="1"/>
              </p:cNvPicPr>
              <p:nvPr/>
            </p:nvPicPr>
            <p:blipFill>
              <a:blip r:embed="rId21"/>
              <a:stretch>
                <a:fillRect/>
              </a:stretch>
            </p:blipFill>
            <p:spPr>
              <a:xfrm>
                <a:off x="4181475" y="-11206"/>
                <a:ext cx="4063023" cy="2033021"/>
              </a:xfrm>
              <a:prstGeom prst="rect">
                <a:avLst/>
              </a:prstGeom>
            </p:spPr>
          </p:pic>
        </mc:Fallback>
      </mc:AlternateContent>
    </p:spTree>
    <p:extLst>
      <p:ext uri="{BB962C8B-B14F-4D97-AF65-F5344CB8AC3E}">
        <p14:creationId xmlns:p14="http://schemas.microsoft.com/office/powerpoint/2010/main" val="1930336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43"/>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9" name="Group 356">
                <a:extLst>
                  <a:ext uri="{FF2B5EF4-FFF2-40B4-BE49-F238E27FC236}">
                    <a16:creationId xmlns:a16="http://schemas.microsoft.com/office/drawing/2014/main" id="{A683D6FB-2C27-49CA-9C39-5DE5FB72E68A}"/>
                  </a:ext>
                </a:extLst>
              </p:cNvPr>
              <p:cNvGraphicFramePr>
                <a:graphicFrameLocks noGrp="1"/>
              </p:cNvGraphicFramePr>
              <p:nvPr>
                <p:extLst>
                  <p:ext uri="{D42A27DB-BD31-4B8C-83A1-F6EECF244321}">
                    <p14:modId xmlns:p14="http://schemas.microsoft.com/office/powerpoint/2010/main" val="3324807199"/>
                  </p:ext>
                </p:extLst>
              </p:nvPr>
            </p:nvGraphicFramePr>
            <p:xfrm>
              <a:off x="2842224" y="3561676"/>
              <a:ext cx="8911624"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gridCol w="1113953">
                      <a:extLst>
                        <a:ext uri="{9D8B030D-6E8A-4147-A177-3AD203B41FA5}">
                          <a16:colId xmlns:a16="http://schemas.microsoft.com/office/drawing/2014/main" val="1649991395"/>
                        </a:ext>
                      </a:extLst>
                    </a:gridCol>
                    <a:gridCol w="1113953">
                      <a:extLst>
                        <a:ext uri="{9D8B030D-6E8A-4147-A177-3AD203B41FA5}">
                          <a16:colId xmlns:a16="http://schemas.microsoft.com/office/drawing/2014/main" val="1741282489"/>
                        </a:ext>
                      </a:extLst>
                    </a:gridCol>
                    <a:gridCol w="1113953">
                      <a:extLst>
                        <a:ext uri="{9D8B030D-6E8A-4147-A177-3AD203B41FA5}">
                          <a16:colId xmlns:a16="http://schemas.microsoft.com/office/drawing/2014/main" val="1634758600"/>
                        </a:ext>
                      </a:extLst>
                    </a:gridCol>
                    <a:gridCol w="1113953">
                      <a:extLst>
                        <a:ext uri="{9D8B030D-6E8A-4147-A177-3AD203B41FA5}">
                          <a16:colId xmlns:a16="http://schemas.microsoft.com/office/drawing/2014/main" val="2460891589"/>
                        </a:ext>
                      </a:extLst>
                    </a:gridCol>
                    <a:gridCol w="1113953">
                      <a:extLst>
                        <a:ext uri="{9D8B030D-6E8A-4147-A177-3AD203B41FA5}">
                          <a16:colId xmlns:a16="http://schemas.microsoft.com/office/drawing/2014/main" val="1307431600"/>
                        </a:ext>
                      </a:extLst>
                    </a:gridCol>
                    <a:gridCol w="1113953">
                      <a:extLst>
                        <a:ext uri="{9D8B030D-6E8A-4147-A177-3AD203B41FA5}">
                          <a16:colId xmlns:a16="http://schemas.microsoft.com/office/drawing/2014/main" val="3188850944"/>
                        </a:ext>
                      </a:extLst>
                    </a:gridCol>
                  </a:tblGrid>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=0,466</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=0,035</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=0,442</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=0,069</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=0,42</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𝑃</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=0,1</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=0,399</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=0,379</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𝐻</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=0,36</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=0,086</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=0,015</m:t>
                                </m:r>
                              </m:oMath>
                            </m:oMathPara>
                          </a14:m>
                          <a:endParaRPr kumimoji="0" lang="es-ES" sz="12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=0,081</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=0,029</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𝐼𝐵𝑆</m:t>
                                    </m:r>
                                  </m:sub>
                                </m:sSub>
                                <m:r>
                                  <a:rPr kumimoji="0" lang="es-CL" sz="1200" b="0" i="1" u="none" strike="noStrike" cap="none" normalizeH="0" baseline="0" smtClean="0">
                                    <a:ln>
                                      <a:noFill/>
                                    </a:ln>
                                    <a:solidFill>
                                      <a:schemeClr val="tx1"/>
                                    </a:solidFill>
                                    <a:effectLst/>
                                    <a:latin typeface="Cambria Math" panose="02040503050406030204" pitchFamily="18" charset="0"/>
                                  </a:rPr>
                                  <m:t>=0,077</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es-ES" sz="1200" b="0" i="1" u="none" strike="noStrike" cap="none" normalizeH="0" baseline="0" smtClean="0">
                                        <a:ln>
                                          <a:noFill/>
                                        </a:ln>
                                        <a:solidFill>
                                          <a:schemeClr val="tx1"/>
                                        </a:solidFill>
                                        <a:effectLst/>
                                        <a:latin typeface="Cambria Math" panose="02040503050406030204" pitchFamily="18" charset="0"/>
                                      </a:rPr>
                                    </m:ctrlPr>
                                  </m:sSubPr>
                                  <m:e>
                                    <m:r>
                                      <a:rPr kumimoji="0" lang="es-CL" sz="1200" b="0" i="1" u="none" strike="noStrike" cap="none" normalizeH="0" baseline="0" smtClean="0">
                                        <a:ln>
                                          <a:noFill/>
                                        </a:ln>
                                        <a:solidFill>
                                          <a:schemeClr val="tx1"/>
                                        </a:solidFill>
                                        <a:effectLst/>
                                        <a:latin typeface="Cambria Math" panose="02040503050406030204" pitchFamily="18" charset="0"/>
                                      </a:rPr>
                                      <m:t>𝑄</m:t>
                                    </m:r>
                                  </m:e>
                                  <m:sub>
                                    <m:r>
                                      <a:rPr kumimoji="0" lang="es-CL" sz="1200" b="0" i="1" u="none" strike="noStrike" cap="none" normalizeH="0" baseline="0" smtClean="0">
                                        <a:ln>
                                          <a:noFill/>
                                        </a:ln>
                                        <a:solidFill>
                                          <a:schemeClr val="tx1"/>
                                        </a:solidFill>
                                        <a:effectLst/>
                                        <a:latin typeface="Cambria Math" panose="02040503050406030204" pitchFamily="18" charset="0"/>
                                      </a:rPr>
                                      <m:t>𝐼𝐵𝐷</m:t>
                                    </m:r>
                                  </m:sub>
                                </m:sSub>
                                <m:r>
                                  <a:rPr kumimoji="0" lang="es-CL" sz="1200" b="0" i="1" u="none" strike="noStrike" cap="none" normalizeH="0" baseline="0" smtClean="0">
                                    <a:ln>
                                      <a:noFill/>
                                    </a:ln>
                                    <a:solidFill>
                                      <a:schemeClr val="tx1"/>
                                    </a:solidFill>
                                    <a:effectLst/>
                                    <a:latin typeface="Cambria Math" panose="02040503050406030204" pitchFamily="18" charset="0"/>
                                  </a:rPr>
                                  <m:t>=0,043</m:t>
                                </m:r>
                              </m:oMath>
                            </m:oMathPara>
                          </a14:m>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19" name="Group 356">
                <a:extLst>
                  <a:ext uri="{FF2B5EF4-FFF2-40B4-BE49-F238E27FC236}">
                    <a16:creationId xmlns:a16="http://schemas.microsoft.com/office/drawing/2014/main" id="{A683D6FB-2C27-49CA-9C39-5DE5FB72E68A}"/>
                  </a:ext>
                </a:extLst>
              </p:cNvPr>
              <p:cNvGraphicFramePr>
                <a:graphicFrameLocks noGrp="1"/>
              </p:cNvGraphicFramePr>
              <p:nvPr>
                <p:extLst>
                  <p:ext uri="{D42A27DB-BD31-4B8C-83A1-F6EECF244321}">
                    <p14:modId xmlns:p14="http://schemas.microsoft.com/office/powerpoint/2010/main" val="3324807199"/>
                  </p:ext>
                </p:extLst>
              </p:nvPr>
            </p:nvGraphicFramePr>
            <p:xfrm>
              <a:off x="2842224" y="3561676"/>
              <a:ext cx="8911624" cy="1259589"/>
            </p:xfrm>
            <a:graphic>
              <a:graphicData uri="http://schemas.openxmlformats.org/drawingml/2006/table">
                <a:tbl>
                  <a:tblPr/>
                  <a:tblGrid>
                    <a:gridCol w="1113953">
                      <a:extLst>
                        <a:ext uri="{9D8B030D-6E8A-4147-A177-3AD203B41FA5}">
                          <a16:colId xmlns:a16="http://schemas.microsoft.com/office/drawing/2014/main" val="20000"/>
                        </a:ext>
                      </a:extLst>
                    </a:gridCol>
                    <a:gridCol w="1113953">
                      <a:extLst>
                        <a:ext uri="{9D8B030D-6E8A-4147-A177-3AD203B41FA5}">
                          <a16:colId xmlns:a16="http://schemas.microsoft.com/office/drawing/2014/main" val="2618492333"/>
                        </a:ext>
                      </a:extLst>
                    </a:gridCol>
                    <a:gridCol w="1113953">
                      <a:extLst>
                        <a:ext uri="{9D8B030D-6E8A-4147-A177-3AD203B41FA5}">
                          <a16:colId xmlns:a16="http://schemas.microsoft.com/office/drawing/2014/main" val="1649991395"/>
                        </a:ext>
                      </a:extLst>
                    </a:gridCol>
                    <a:gridCol w="1113953">
                      <a:extLst>
                        <a:ext uri="{9D8B030D-6E8A-4147-A177-3AD203B41FA5}">
                          <a16:colId xmlns:a16="http://schemas.microsoft.com/office/drawing/2014/main" val="1741282489"/>
                        </a:ext>
                      </a:extLst>
                    </a:gridCol>
                    <a:gridCol w="1113953">
                      <a:extLst>
                        <a:ext uri="{9D8B030D-6E8A-4147-A177-3AD203B41FA5}">
                          <a16:colId xmlns:a16="http://schemas.microsoft.com/office/drawing/2014/main" val="1634758600"/>
                        </a:ext>
                      </a:extLst>
                    </a:gridCol>
                    <a:gridCol w="1113953">
                      <a:extLst>
                        <a:ext uri="{9D8B030D-6E8A-4147-A177-3AD203B41FA5}">
                          <a16:colId xmlns:a16="http://schemas.microsoft.com/office/drawing/2014/main" val="2460891589"/>
                        </a:ext>
                      </a:extLst>
                    </a:gridCol>
                    <a:gridCol w="1113953">
                      <a:extLst>
                        <a:ext uri="{9D8B030D-6E8A-4147-A177-3AD203B41FA5}">
                          <a16:colId xmlns:a16="http://schemas.microsoft.com/office/drawing/2014/main" val="1307431600"/>
                        </a:ext>
                      </a:extLst>
                    </a:gridCol>
                    <a:gridCol w="1113953">
                      <a:extLst>
                        <a:ext uri="{9D8B030D-6E8A-4147-A177-3AD203B41FA5}">
                          <a16:colId xmlns:a16="http://schemas.microsoft.com/office/drawing/2014/main" val="3188850944"/>
                        </a:ext>
                      </a:extLst>
                    </a:gridCol>
                  </a:tblGrid>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3"/>
                          <a:stretch>
                            <a:fillRect r="-699454" b="-20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3"/>
                          <a:stretch>
                            <a:fillRect l="-100000" r="-599454" b="-201449"/>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3"/>
                          <a:stretch>
                            <a:fillRect l="-300000" r="-399454" b="-20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3"/>
                          <a:stretch>
                            <a:fillRect l="-402198" r="-301648" b="-201449"/>
                          </a:stretch>
                        </a:blip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blipFill>
                          <a:blip r:embed="rId3"/>
                          <a:stretch>
                            <a:fillRect l="-599454" r="-100000" b="-20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blipFill>
                          <a:blip r:embed="rId3"/>
                          <a:stretch>
                            <a:fillRect l="-699454" b="-201449"/>
                          </a:stretch>
                        </a:blipFill>
                      </a:tcPr>
                    </a:tc>
                    <a:extLst>
                      <a:ext uri="{0D108BD9-81ED-4DB2-BD59-A6C34878D82A}">
                        <a16:rowId xmlns:a16="http://schemas.microsoft.com/office/drawing/2014/main" val="10000"/>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3"/>
                          <a:stretch>
                            <a:fillRect t="-100000" r="-699454" b="-10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3"/>
                          <a:stretch>
                            <a:fillRect l="-300000" t="-100000" r="-399454" b="-10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cap="flat">
                          <a:noFill/>
                        </a:lnT>
                        <a:lnB w="1905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cap="flat">
                          <a:noFill/>
                        </a:lnT>
                        <a:lnB w="19050" cap="flat" cmpd="sng" algn="ctr">
                          <a:noFill/>
                          <a:prstDash val="solid"/>
                          <a:round/>
                          <a:headEnd type="none" w="med" len="med"/>
                          <a:tailEnd type="none" w="med" len="med"/>
                        </a:lnB>
                        <a:lnTlToBr>
                          <a:noFill/>
                        </a:lnTlToBr>
                        <a:lnBlToTr>
                          <a:noFill/>
                        </a:lnBlToTr>
                        <a:blipFill>
                          <a:blip r:embed="rId3"/>
                          <a:stretch>
                            <a:fillRect l="-599454" t="-100000" r="-100000" b="-10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2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863">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3"/>
                          <a:stretch>
                            <a:fillRect t="-200000" r="-699454"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3"/>
                          <a:stretch>
                            <a:fillRect l="-100000" t="-200000" r="-599454" b="-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3"/>
                          <a:stretch>
                            <a:fillRect l="-300000" t="-200000" r="-399454"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3"/>
                          <a:stretch>
                            <a:fillRect l="-402198" t="-200000" r="-301648" b="-1449"/>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endParaRPr kumimoji="0" lang="es-ES" sz="1200" b="0" i="0" u="none" strike="noStrike" cap="none" normalizeH="0" baseline="0" dirty="0">
                            <a:ln>
                              <a:noFill/>
                            </a:ln>
                            <a:solidFill>
                              <a:schemeClr val="tx1"/>
                            </a:solidFill>
                            <a:effectLst/>
                            <a:latin typeface="+mn-lt"/>
                          </a:endParaRPr>
                        </a:p>
                      </a:txBody>
                      <a:tcPr anchor="ctr" horzOverflow="overflow">
                        <a:lnL cap="flat">
                          <a:noFill/>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a:p>
                      </a:txBody>
                      <a:tcPr anchor="ctr" horzOverflow="overflow">
                        <a:lnL cap="flat">
                          <a:noFill/>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3"/>
                          <a:stretch>
                            <a:fillRect l="-599454" t="-200000" r="-100000" b="-1449"/>
                          </a:stretch>
                        </a:blipFill>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lnR cap="flat">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blipFill>
                          <a:blip r:embed="rId3"/>
                          <a:stretch>
                            <a:fillRect l="-699454" t="-200000" b="-1449"/>
                          </a:stretch>
                        </a:blipFill>
                      </a:tcPr>
                    </a:tc>
                    <a:extLst>
                      <a:ext uri="{0D108BD9-81ED-4DB2-BD59-A6C34878D82A}">
                        <a16:rowId xmlns:a16="http://schemas.microsoft.com/office/drawing/2014/main" val="10002"/>
                      </a:ext>
                    </a:extLst>
                  </a:tr>
                </a:tbl>
              </a:graphicData>
            </a:graphic>
          </p:graphicFrame>
        </mc:Fallback>
      </mc:AlternateContent>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52</a:t>
            </a:fld>
            <a:endParaRPr/>
          </a:p>
        </p:txBody>
      </p:sp>
      <p:sp>
        <p:nvSpPr>
          <p:cNvPr id="3" name="Título 1">
            <a:extLst>
              <a:ext uri="{FF2B5EF4-FFF2-40B4-BE49-F238E27FC236}">
                <a16:creationId xmlns:a16="http://schemas.microsoft.com/office/drawing/2014/main" id="{A73A9692-F073-4636-AC82-3057140B0670}"/>
              </a:ext>
            </a:extLst>
          </p:cNvPr>
          <p:cNvSpPr>
            <a:spLocks noGrp="1"/>
          </p:cNvSpPr>
          <p:nvPr>
            <p:ph type="title"/>
          </p:nvPr>
        </p:nvSpPr>
        <p:spPr>
          <a:xfrm>
            <a:off x="1412398" y="0"/>
            <a:ext cx="9367203" cy="1188720"/>
          </a:xfrm>
        </p:spPr>
        <p:txBody>
          <a:bodyPr>
            <a:normAutofit/>
          </a:bodyPr>
          <a:lstStyle/>
          <a:p>
            <a:r>
              <a:rPr lang="es-CL" i="1" dirty="0"/>
              <a:t>Ejercicio 1</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4926AB9-6497-406B-9A5E-AE98F0C38A44}"/>
                  </a:ext>
                </a:extLst>
              </p:cNvPr>
              <p:cNvSpPr txBox="1"/>
              <p:nvPr/>
            </p:nvSpPr>
            <p:spPr>
              <a:xfrm>
                <a:off x="1664035" y="1405890"/>
                <a:ext cx="8382000" cy="1200329"/>
              </a:xfrm>
              <a:prstGeom prst="rect">
                <a:avLst/>
              </a:prstGeom>
              <a:noFill/>
            </p:spPr>
            <p:txBody>
              <a:bodyPr wrap="square" rtlCol="0">
                <a:spAutoFit/>
              </a:bodyPr>
              <a:lstStyle/>
              <a:p>
                <a:pPr algn="just"/>
                <a:r>
                  <a:rPr lang="es-CL" dirty="0"/>
                  <a:t>Se tiene una población de 10 individuos, donde las frecuencias alélicas para el gen A son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=0,7</m:t>
                    </m:r>
                  </m:oMath>
                </a14:m>
                <a:r>
                  <a:rPr lang="en-US" dirty="0"/>
                  <a:t> y </a:t>
                </a:r>
                <a14:m>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=0,3</m:t>
                    </m:r>
                  </m:oMath>
                </a14:m>
                <a:r>
                  <a:rPr lang="en-US" dirty="0"/>
                  <a:t>. </a:t>
                </a:r>
                <a:r>
                  <a:rPr lang="en-US" dirty="0" err="1"/>
                  <a:t>Considerando</a:t>
                </a:r>
                <a:r>
                  <a:rPr lang="en-US" dirty="0"/>
                  <a:t> que es una población ideal, </a:t>
                </a:r>
                <a:r>
                  <a:rPr lang="en-US" dirty="0" err="1"/>
                  <a:t>calcule</a:t>
                </a:r>
                <a:r>
                  <a:rPr lang="en-US" dirty="0"/>
                  <a:t> las </a:t>
                </a:r>
                <a:r>
                  <a:rPr lang="en-US" dirty="0" err="1"/>
                  <a:t>frecuencias</a:t>
                </a:r>
                <a:r>
                  <a:rPr lang="en-US" dirty="0"/>
                  <a:t> </a:t>
                </a:r>
                <a:r>
                  <a:rPr lang="en-US" dirty="0" err="1"/>
                  <a:t>genotípicas</a:t>
                </a:r>
                <a:r>
                  <a:rPr lang="en-US" dirty="0"/>
                  <a:t> para </a:t>
                </a:r>
                <a:r>
                  <a:rPr lang="en-US" dirty="0" err="1"/>
                  <a:t>este</a:t>
                </a:r>
                <a:r>
                  <a:rPr lang="en-US" dirty="0"/>
                  <a:t> </a:t>
                </a:r>
                <a:r>
                  <a:rPr lang="en-US" i="1" dirty="0"/>
                  <a:t>locus </a:t>
                </a:r>
                <a:r>
                  <a:rPr lang="en-US" dirty="0" err="1"/>
                  <a:t>en</a:t>
                </a:r>
                <a:r>
                  <a:rPr lang="en-US" dirty="0"/>
                  <a:t> las 3 </a:t>
                </a:r>
                <a:r>
                  <a:rPr lang="en-US" dirty="0" err="1"/>
                  <a:t>generaciones</a:t>
                </a:r>
                <a:r>
                  <a:rPr lang="en-US" dirty="0"/>
                  <a:t> </a:t>
                </a:r>
                <a:r>
                  <a:rPr lang="en-US" dirty="0" err="1"/>
                  <a:t>siguientes</a:t>
                </a:r>
                <a:r>
                  <a:rPr lang="en-US" dirty="0"/>
                  <a:t>. </a:t>
                </a:r>
                <a:r>
                  <a:rPr lang="en-US" dirty="0" err="1"/>
                  <a:t>Además</a:t>
                </a:r>
                <a:r>
                  <a:rPr lang="en-US" dirty="0"/>
                  <a:t>, determine las </a:t>
                </a:r>
                <a:r>
                  <a:rPr lang="en-US" dirty="0" err="1"/>
                  <a:t>contribuciones</a:t>
                </a:r>
                <a:r>
                  <a:rPr lang="en-US" dirty="0"/>
                  <a:t> </a:t>
                </a:r>
                <a:r>
                  <a:rPr lang="en-US" dirty="0" err="1"/>
                  <a:t>genéticas</a:t>
                </a:r>
                <a:r>
                  <a:rPr lang="en-US" dirty="0"/>
                  <a:t> para </a:t>
                </a:r>
                <a:r>
                  <a:rPr lang="en-US" dirty="0" err="1"/>
                  <a:t>cada</a:t>
                </a:r>
                <a:r>
                  <a:rPr lang="en-US" dirty="0"/>
                  <a:t> </a:t>
                </a:r>
                <a:r>
                  <a:rPr lang="en-US" dirty="0" err="1"/>
                  <a:t>generación</a:t>
                </a:r>
                <a:r>
                  <a:rPr lang="en-US" dirty="0"/>
                  <a:t>.</a:t>
                </a:r>
              </a:p>
            </p:txBody>
          </p:sp>
        </mc:Choice>
        <mc:Fallback xmlns="">
          <p:sp>
            <p:nvSpPr>
              <p:cNvPr id="4" name="CuadroTexto 3">
                <a:extLst>
                  <a:ext uri="{FF2B5EF4-FFF2-40B4-BE49-F238E27FC236}">
                    <a16:creationId xmlns:a16="http://schemas.microsoft.com/office/drawing/2014/main" id="{44926AB9-6497-406B-9A5E-AE98F0C38A44}"/>
                  </a:ext>
                </a:extLst>
              </p:cNvPr>
              <p:cNvSpPr txBox="1">
                <a:spLocks noRot="1" noChangeAspect="1" noMove="1" noResize="1" noEditPoints="1" noAdjustHandles="1" noChangeArrowheads="1" noChangeShapeType="1" noTextEdit="1"/>
              </p:cNvSpPr>
              <p:nvPr/>
            </p:nvSpPr>
            <p:spPr>
              <a:xfrm>
                <a:off x="1664035" y="1405890"/>
                <a:ext cx="8382000" cy="1200329"/>
              </a:xfrm>
              <a:prstGeom prst="rect">
                <a:avLst/>
              </a:prstGeom>
              <a:blipFill>
                <a:blip r:embed="rId4"/>
                <a:stretch>
                  <a:fillRect l="-655" t="-3046" r="-582" b="-71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A8DB176-7BF8-48E5-9F3A-3173F8666891}"/>
                  </a:ext>
                </a:extLst>
              </p:cNvPr>
              <p:cNvSpPr txBox="1"/>
              <p:nvPr/>
            </p:nvSpPr>
            <p:spPr>
              <a:xfrm>
                <a:off x="8141035" y="160604"/>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5" name="CuadroTexto 4">
                <a:extLst>
                  <a:ext uri="{FF2B5EF4-FFF2-40B4-BE49-F238E27FC236}">
                    <a16:creationId xmlns:a16="http://schemas.microsoft.com/office/drawing/2014/main" id="{5A8DB176-7BF8-48E5-9F3A-3173F8666891}"/>
                  </a:ext>
                </a:extLst>
              </p:cNvPr>
              <p:cNvSpPr txBox="1">
                <a:spLocks noRot="1" noChangeAspect="1" noMove="1" noResize="1" noEditPoints="1" noAdjustHandles="1" noChangeArrowheads="1" noChangeShapeType="1" noTextEdit="1"/>
              </p:cNvSpPr>
              <p:nvPr/>
            </p:nvSpPr>
            <p:spPr>
              <a:xfrm>
                <a:off x="8141035" y="160604"/>
                <a:ext cx="3819525" cy="369332"/>
              </a:xfrm>
              <a:prstGeom prst="rect">
                <a:avLst/>
              </a:prstGeom>
              <a:blipFill>
                <a:blip r:embed="rId5"/>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B609D5E-B4A0-49D6-9C5F-797F555DC622}"/>
                  </a:ext>
                </a:extLst>
              </p:cNvPr>
              <p:cNvSpPr txBox="1"/>
              <p:nvPr/>
            </p:nvSpPr>
            <p:spPr>
              <a:xfrm>
                <a:off x="8141035" y="528883"/>
                <a:ext cx="381952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6" name="CuadroTexto 5">
                <a:extLst>
                  <a:ext uri="{FF2B5EF4-FFF2-40B4-BE49-F238E27FC236}">
                    <a16:creationId xmlns:a16="http://schemas.microsoft.com/office/drawing/2014/main" id="{6B609D5E-B4A0-49D6-9C5F-797F555DC622}"/>
                  </a:ext>
                </a:extLst>
              </p:cNvPr>
              <p:cNvSpPr txBox="1">
                <a:spLocks noRot="1" noChangeAspect="1" noMove="1" noResize="1" noEditPoints="1" noAdjustHandles="1" noChangeArrowheads="1" noChangeShapeType="1" noTextEdit="1"/>
              </p:cNvSpPr>
              <p:nvPr/>
            </p:nvSpPr>
            <p:spPr>
              <a:xfrm>
                <a:off x="8141035" y="528883"/>
                <a:ext cx="3819525" cy="369332"/>
              </a:xfrm>
              <a:prstGeom prst="rect">
                <a:avLst/>
              </a:prstGeom>
              <a:blipFill>
                <a:blip r:embed="rId6"/>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B6C8028-A162-4679-980A-C43C67A04340}"/>
                  </a:ext>
                </a:extLst>
              </p:cNvPr>
              <p:cNvSpPr txBox="1"/>
              <p:nvPr/>
            </p:nvSpPr>
            <p:spPr>
              <a:xfrm>
                <a:off x="8141036" y="899398"/>
                <a:ext cx="381952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7" name="CuadroTexto 6">
                <a:extLst>
                  <a:ext uri="{FF2B5EF4-FFF2-40B4-BE49-F238E27FC236}">
                    <a16:creationId xmlns:a16="http://schemas.microsoft.com/office/drawing/2014/main" id="{AB6C8028-A162-4679-980A-C43C67A04340}"/>
                  </a:ext>
                </a:extLst>
              </p:cNvPr>
              <p:cNvSpPr txBox="1">
                <a:spLocks noRot="1" noChangeAspect="1" noMove="1" noResize="1" noEditPoints="1" noAdjustHandles="1" noChangeArrowheads="1" noChangeShapeType="1" noTextEdit="1"/>
              </p:cNvSpPr>
              <p:nvPr/>
            </p:nvSpPr>
            <p:spPr>
              <a:xfrm>
                <a:off x="8141036" y="899398"/>
                <a:ext cx="3819524" cy="369332"/>
              </a:xfrm>
              <a:prstGeom prst="rect">
                <a:avLst/>
              </a:prstGeom>
              <a:blipFill>
                <a:blip r:embed="rId7"/>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6515AFF-8D0D-4A38-BED8-A156D0477C9D}"/>
                  </a:ext>
                </a:extLst>
              </p:cNvPr>
              <p:cNvSpPr txBox="1"/>
              <p:nvPr/>
            </p:nvSpPr>
            <p:spPr>
              <a:xfrm>
                <a:off x="796325" y="3525403"/>
                <a:ext cx="1455455"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=0,05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2</m:t>
                          </m:r>
                        </m:sub>
                      </m:sSub>
                      <m:r>
                        <a:rPr lang="es-CL" b="0" i="1" smtClean="0">
                          <a:latin typeface="Cambria Math" panose="02040503050406030204" pitchFamily="18" charset="0"/>
                        </a:rPr>
                        <m:t>=0,098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3</m:t>
                          </m:r>
                        </m:sub>
                      </m:sSub>
                      <m:r>
                        <a:rPr lang="es-CL" b="0" i="1" smtClean="0">
                          <a:latin typeface="Cambria Math" panose="02040503050406030204" pitchFamily="18" charset="0"/>
                        </a:rPr>
                        <m:t>=0,143</m:t>
                      </m:r>
                    </m:oMath>
                  </m:oMathPara>
                </a14:m>
                <a:endParaRPr lang="en-US" dirty="0"/>
              </a:p>
            </p:txBody>
          </p:sp>
        </mc:Choice>
        <mc:Fallback xmlns="">
          <p:sp>
            <p:nvSpPr>
              <p:cNvPr id="20" name="CuadroTexto 19">
                <a:extLst>
                  <a:ext uri="{FF2B5EF4-FFF2-40B4-BE49-F238E27FC236}">
                    <a16:creationId xmlns:a16="http://schemas.microsoft.com/office/drawing/2014/main" id="{96515AFF-8D0D-4A38-BED8-A156D0477C9D}"/>
                  </a:ext>
                </a:extLst>
              </p:cNvPr>
              <p:cNvSpPr txBox="1">
                <a:spLocks noRot="1" noChangeAspect="1" noMove="1" noResize="1" noEditPoints="1" noAdjustHandles="1" noChangeArrowheads="1" noChangeShapeType="1" noTextEdit="1"/>
              </p:cNvSpPr>
              <p:nvPr/>
            </p:nvSpPr>
            <p:spPr>
              <a:xfrm>
                <a:off x="796325" y="3525403"/>
                <a:ext cx="1455455" cy="923330"/>
              </a:xfrm>
              <a:prstGeom prst="rect">
                <a:avLst/>
              </a:prstGeom>
              <a:blipFill>
                <a:blip r:embed="rId8"/>
                <a:stretch>
                  <a:fillRect/>
                </a:stretch>
              </a:blipFill>
              <a:ln/>
            </p:spPr>
            <p:txBody>
              <a:bodyPr/>
              <a:lstStyle/>
              <a:p>
                <a:r>
                  <a:rPr lang="es-CL">
                    <a:noFill/>
                  </a:rPr>
                  <a:t> </a:t>
                </a:r>
              </a:p>
            </p:txBody>
          </p:sp>
        </mc:Fallback>
      </mc:AlternateContent>
      <p:sp>
        <p:nvSpPr>
          <p:cNvPr id="21" name="CuadroTexto 20">
            <a:extLst>
              <a:ext uri="{FF2B5EF4-FFF2-40B4-BE49-F238E27FC236}">
                <a16:creationId xmlns:a16="http://schemas.microsoft.com/office/drawing/2014/main" id="{DCD2A588-8E9E-4F21-B041-2A487FC0056D}"/>
              </a:ext>
            </a:extLst>
          </p:cNvPr>
          <p:cNvSpPr txBox="1"/>
          <p:nvPr/>
        </p:nvSpPr>
        <p:spPr>
          <a:xfrm>
            <a:off x="723987" y="2911108"/>
            <a:ext cx="1908775" cy="646331"/>
          </a:xfrm>
          <a:prstGeom prst="rect">
            <a:avLst/>
          </a:prstGeom>
          <a:noFill/>
        </p:spPr>
        <p:txBody>
          <a:bodyPr wrap="square" rtlCol="0">
            <a:spAutoFit/>
          </a:bodyPr>
          <a:lstStyle/>
          <a:p>
            <a:r>
              <a:rPr lang="es-CL" b="1" dirty="0">
                <a:latin typeface="Abadi" panose="020B0604020104020204" pitchFamily="34" charset="0"/>
              </a:rPr>
              <a:t>Coeficientes de </a:t>
            </a:r>
          </a:p>
          <a:p>
            <a:r>
              <a:rPr lang="es-CL" b="1" dirty="0">
                <a:latin typeface="Abadi" panose="020B0604020104020204" pitchFamily="34" charset="0"/>
              </a:rPr>
              <a:t>consanguinidad</a:t>
            </a:r>
            <a:endParaRPr lang="en-US" b="1" dirty="0">
              <a:latin typeface="Abadi" panose="020B0604020104020204" pitchFamily="34" charset="0"/>
            </a:endParaRPr>
          </a:p>
        </p:txBody>
      </p:sp>
      <p:sp>
        <p:nvSpPr>
          <p:cNvPr id="22" name="CuadroTexto 21">
            <a:extLst>
              <a:ext uri="{FF2B5EF4-FFF2-40B4-BE49-F238E27FC236}">
                <a16:creationId xmlns:a16="http://schemas.microsoft.com/office/drawing/2014/main" id="{D653EBDB-51FC-47C5-A958-4ED3164BC80D}"/>
              </a:ext>
            </a:extLst>
          </p:cNvPr>
          <p:cNvSpPr txBox="1"/>
          <p:nvPr/>
        </p:nvSpPr>
        <p:spPr>
          <a:xfrm>
            <a:off x="720052" y="4825222"/>
            <a:ext cx="4442637" cy="369332"/>
          </a:xfrm>
          <a:prstGeom prst="rect">
            <a:avLst/>
          </a:prstGeom>
          <a:noFill/>
        </p:spPr>
        <p:txBody>
          <a:bodyPr wrap="square" rtlCol="0">
            <a:spAutoFit/>
          </a:bodyPr>
          <a:lstStyle/>
          <a:p>
            <a:r>
              <a:rPr lang="es-CL" b="1" dirty="0">
                <a:latin typeface="Abadi" panose="020B0604020104020204" pitchFamily="34" charset="0"/>
              </a:rPr>
              <a:t>Frecuencias genotípicas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A9BD9D1-B966-4649-B6AE-FEFC12892989}"/>
                  </a:ext>
                </a:extLst>
              </p:cNvPr>
              <p:cNvSpPr txBox="1"/>
              <p:nvPr/>
            </p:nvSpPr>
            <p:spPr>
              <a:xfrm>
                <a:off x="796324" y="5225806"/>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1</m:t>
                          </m:r>
                        </m:sub>
                      </m:sSub>
                      <m:r>
                        <a:rPr lang="es-CL" b="0" i="1"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1</m:t>
                          </m:r>
                        </m:sub>
                      </m:sSub>
                      <m:r>
                        <a:rPr lang="es-CL" b="0" i="1" smtClean="0">
                          <a:latin typeface="Cambria Math" panose="02040503050406030204" pitchFamily="18" charset="0"/>
                        </a:rPr>
                        <m:t>=0,4</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1</m:t>
                          </m:r>
                        </m:sub>
                      </m:sSub>
                      <m:r>
                        <a:rPr lang="es-CL" b="0" i="1" smtClean="0">
                          <a:latin typeface="Cambria Math" panose="02040503050406030204" pitchFamily="18" charset="0"/>
                        </a:rPr>
                        <m:t>=0,1</m:t>
                      </m:r>
                    </m:oMath>
                  </m:oMathPara>
                </a14:m>
                <a:endParaRPr lang="en-US" dirty="0"/>
              </a:p>
            </p:txBody>
          </p:sp>
        </mc:Choice>
        <mc:Fallback xmlns="">
          <p:sp>
            <p:nvSpPr>
              <p:cNvPr id="23" name="CuadroTexto 22">
                <a:extLst>
                  <a:ext uri="{FF2B5EF4-FFF2-40B4-BE49-F238E27FC236}">
                    <a16:creationId xmlns:a16="http://schemas.microsoft.com/office/drawing/2014/main" id="{EA9BD9D1-B966-4649-B6AE-FEFC12892989}"/>
                  </a:ext>
                </a:extLst>
              </p:cNvPr>
              <p:cNvSpPr txBox="1">
                <a:spLocks noRot="1" noChangeAspect="1" noMove="1" noResize="1" noEditPoints="1" noAdjustHandles="1" noChangeArrowheads="1" noChangeShapeType="1" noTextEdit="1"/>
              </p:cNvSpPr>
              <p:nvPr/>
            </p:nvSpPr>
            <p:spPr>
              <a:xfrm>
                <a:off x="796324" y="5225806"/>
                <a:ext cx="1455455" cy="923330"/>
              </a:xfrm>
              <a:prstGeom prst="rect">
                <a:avLst/>
              </a:prstGeom>
              <a:blipFill>
                <a:blip r:embed="rId9"/>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87A3C3E-748C-471C-9F63-85A95F6D59CA}"/>
                  </a:ext>
                </a:extLst>
              </p:cNvPr>
              <p:cNvSpPr txBox="1"/>
              <p:nvPr/>
            </p:nvSpPr>
            <p:spPr>
              <a:xfrm>
                <a:off x="2251779"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2</m:t>
                          </m:r>
                        </m:sub>
                      </m:sSub>
                      <m:r>
                        <a:rPr lang="es-CL" b="0" i="1" smtClean="0">
                          <a:latin typeface="Cambria Math" panose="02040503050406030204" pitchFamily="18" charset="0"/>
                        </a:rPr>
                        <m:t>=0,51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2</m:t>
                          </m:r>
                        </m:sub>
                      </m:sSub>
                      <m:r>
                        <a:rPr lang="es-CL" b="0" i="1" smtClean="0">
                          <a:latin typeface="Cambria Math" panose="02040503050406030204" pitchFamily="18" charset="0"/>
                        </a:rPr>
                        <m:t>=0,38</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2</m:t>
                          </m:r>
                        </m:sub>
                      </m:sSub>
                      <m:r>
                        <a:rPr lang="es-CL" b="0" i="1" smtClean="0">
                          <a:latin typeface="Cambria Math" panose="02040503050406030204" pitchFamily="18" charset="0"/>
                        </a:rPr>
                        <m:t>=0,11</m:t>
                      </m:r>
                    </m:oMath>
                  </m:oMathPara>
                </a14:m>
                <a:endParaRPr lang="en-US" dirty="0"/>
              </a:p>
            </p:txBody>
          </p:sp>
        </mc:Choice>
        <mc:Fallback xmlns="">
          <p:sp>
            <p:nvSpPr>
              <p:cNvPr id="24" name="CuadroTexto 23">
                <a:extLst>
                  <a:ext uri="{FF2B5EF4-FFF2-40B4-BE49-F238E27FC236}">
                    <a16:creationId xmlns:a16="http://schemas.microsoft.com/office/drawing/2014/main" id="{E87A3C3E-748C-471C-9F63-85A95F6D59CA}"/>
                  </a:ext>
                </a:extLst>
              </p:cNvPr>
              <p:cNvSpPr txBox="1">
                <a:spLocks noRot="1" noChangeAspect="1" noMove="1" noResize="1" noEditPoints="1" noAdjustHandles="1" noChangeArrowheads="1" noChangeShapeType="1" noTextEdit="1"/>
              </p:cNvSpPr>
              <p:nvPr/>
            </p:nvSpPr>
            <p:spPr>
              <a:xfrm>
                <a:off x="2251779" y="5225805"/>
                <a:ext cx="1455455" cy="923330"/>
              </a:xfrm>
              <a:prstGeom prst="rect">
                <a:avLst/>
              </a:prstGeom>
              <a:blipFill>
                <a:blip r:embed="rId10"/>
                <a:stretch>
                  <a:fillRect b="-3247"/>
                </a:stretch>
              </a:blipFill>
              <a:ln>
                <a:solidFill>
                  <a:srgbClr val="FF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002C1210-D4BC-4A94-9AF6-310FFBE173A7}"/>
                  </a:ext>
                </a:extLst>
              </p:cNvPr>
              <p:cNvSpPr txBox="1"/>
              <p:nvPr/>
            </p:nvSpPr>
            <p:spPr>
              <a:xfrm>
                <a:off x="3707234" y="5225805"/>
                <a:ext cx="1455455" cy="92333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𝑃</m:t>
                          </m:r>
                        </m:e>
                        <m:sub>
                          <m:r>
                            <a:rPr lang="es-CL" b="0" i="1" smtClean="0">
                              <a:latin typeface="Cambria Math" panose="02040503050406030204" pitchFamily="18" charset="0"/>
                            </a:rPr>
                            <m:t>3</m:t>
                          </m:r>
                        </m:sub>
                      </m:sSub>
                      <m:r>
                        <a:rPr lang="es-CL" b="0" i="1" smtClean="0">
                          <a:latin typeface="Cambria Math" panose="02040503050406030204" pitchFamily="18" charset="0"/>
                        </a:rPr>
                        <m:t>=0,52</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𝐻</m:t>
                          </m:r>
                        </m:e>
                        <m:sub>
                          <m:r>
                            <a:rPr lang="es-CL" b="0" i="1" smtClean="0">
                              <a:latin typeface="Cambria Math" panose="02040503050406030204" pitchFamily="18" charset="0"/>
                            </a:rPr>
                            <m:t>3</m:t>
                          </m:r>
                        </m:sub>
                      </m:sSub>
                      <m:r>
                        <a:rPr lang="es-CL" b="0" i="1" smtClean="0">
                          <a:latin typeface="Cambria Math" panose="02040503050406030204" pitchFamily="18" charset="0"/>
                        </a:rPr>
                        <m:t>=0,36</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𝑄</m:t>
                          </m:r>
                        </m:e>
                        <m:sub>
                          <m:r>
                            <a:rPr lang="es-CL" b="0" i="1" smtClean="0">
                              <a:latin typeface="Cambria Math" panose="02040503050406030204" pitchFamily="18" charset="0"/>
                            </a:rPr>
                            <m:t>3</m:t>
                          </m:r>
                        </m:sub>
                      </m:sSub>
                      <m:r>
                        <a:rPr lang="es-CL" b="0" i="1" smtClean="0">
                          <a:latin typeface="Cambria Math" panose="02040503050406030204" pitchFamily="18" charset="0"/>
                        </a:rPr>
                        <m:t>=0,12</m:t>
                      </m:r>
                    </m:oMath>
                  </m:oMathPara>
                </a14:m>
                <a:endParaRPr lang="en-US" dirty="0"/>
              </a:p>
            </p:txBody>
          </p:sp>
        </mc:Choice>
        <mc:Fallback xmlns="">
          <p:sp>
            <p:nvSpPr>
              <p:cNvPr id="25" name="CuadroTexto 24">
                <a:extLst>
                  <a:ext uri="{FF2B5EF4-FFF2-40B4-BE49-F238E27FC236}">
                    <a16:creationId xmlns:a16="http://schemas.microsoft.com/office/drawing/2014/main" id="{002C1210-D4BC-4A94-9AF6-310FFBE173A7}"/>
                  </a:ext>
                </a:extLst>
              </p:cNvPr>
              <p:cNvSpPr txBox="1">
                <a:spLocks noRot="1" noChangeAspect="1" noMove="1" noResize="1" noEditPoints="1" noAdjustHandles="1" noChangeArrowheads="1" noChangeShapeType="1" noTextEdit="1"/>
              </p:cNvSpPr>
              <p:nvPr/>
            </p:nvSpPr>
            <p:spPr>
              <a:xfrm>
                <a:off x="3707234" y="5225805"/>
                <a:ext cx="1455455" cy="923330"/>
              </a:xfrm>
              <a:prstGeom prst="rect">
                <a:avLst/>
              </a:prstGeom>
              <a:blipFill>
                <a:blip r:embed="rId11"/>
                <a:stretch>
                  <a:fillRect b="-3247"/>
                </a:stretch>
              </a:blipFill>
              <a:ln>
                <a:solidFill>
                  <a:srgbClr val="FF0000"/>
                </a:solidFill>
              </a:ln>
            </p:spPr>
            <p:txBody>
              <a:bodyPr/>
              <a:lstStyle/>
              <a:p>
                <a:r>
                  <a:rPr lang="es-CL">
                    <a:noFill/>
                  </a:rPr>
                  <a:t> </a:t>
                </a:r>
              </a:p>
            </p:txBody>
          </p:sp>
        </mc:Fallback>
      </mc:AlternateContent>
      <p:sp>
        <p:nvSpPr>
          <p:cNvPr id="26" name="CuadroTexto 25">
            <a:extLst>
              <a:ext uri="{FF2B5EF4-FFF2-40B4-BE49-F238E27FC236}">
                <a16:creationId xmlns:a16="http://schemas.microsoft.com/office/drawing/2014/main" id="{8C3C1C6E-8306-4C54-A923-1935A2EF565E}"/>
              </a:ext>
            </a:extLst>
          </p:cNvPr>
          <p:cNvSpPr txBox="1"/>
          <p:nvPr/>
        </p:nvSpPr>
        <p:spPr>
          <a:xfrm>
            <a:off x="3442473" y="2823389"/>
            <a:ext cx="4442637" cy="369332"/>
          </a:xfrm>
          <a:prstGeom prst="rect">
            <a:avLst/>
          </a:prstGeom>
          <a:noFill/>
        </p:spPr>
        <p:txBody>
          <a:bodyPr wrap="square" rtlCol="0">
            <a:spAutoFit/>
          </a:bodyPr>
          <a:lstStyle/>
          <a:p>
            <a:r>
              <a:rPr lang="es-CL" b="1" dirty="0">
                <a:latin typeface="Abadi" panose="020B0604020104020204" pitchFamily="34" charset="0"/>
              </a:rPr>
              <a:t>Cálculo de contribuciones genéticas</a:t>
            </a:r>
            <a:endParaRPr lang="en-US" b="1" dirty="0">
              <a:latin typeface="Abadi" panose="020B0604020104020204" pitchFamily="34" charset="0"/>
            </a:endParaRPr>
          </a:p>
        </p:txBody>
      </p:sp>
      <p:sp>
        <p:nvSpPr>
          <p:cNvPr id="30" name="CuadroTexto 29">
            <a:extLst>
              <a:ext uri="{FF2B5EF4-FFF2-40B4-BE49-F238E27FC236}">
                <a16:creationId xmlns:a16="http://schemas.microsoft.com/office/drawing/2014/main" id="{2383451F-A494-4904-8985-AA68589720D1}"/>
              </a:ext>
            </a:extLst>
          </p:cNvPr>
          <p:cNvSpPr txBox="1"/>
          <p:nvPr/>
        </p:nvSpPr>
        <p:spPr>
          <a:xfrm>
            <a:off x="9993419" y="3192721"/>
            <a:ext cx="1455455" cy="338554"/>
          </a:xfrm>
          <a:prstGeom prst="rect">
            <a:avLst/>
          </a:prstGeom>
          <a:noFill/>
        </p:spPr>
        <p:txBody>
          <a:bodyPr wrap="square" rtlCol="0">
            <a:spAutoFit/>
          </a:bodyPr>
          <a:lstStyle/>
          <a:p>
            <a:r>
              <a:rPr lang="es-CL" sz="1600" dirty="0">
                <a:latin typeface="Abadi" panose="020B0604020104020204" pitchFamily="34" charset="0"/>
              </a:rPr>
              <a:t>Generación 3</a:t>
            </a:r>
            <a:endParaRPr lang="en-US" sz="1600" dirty="0">
              <a:latin typeface="Abadi" panose="020B0604020104020204" pitchFamily="34" charset="0"/>
            </a:endParaRPr>
          </a:p>
        </p:txBody>
      </p:sp>
      <p:sp>
        <p:nvSpPr>
          <p:cNvPr id="31" name="CuadroTexto 30">
            <a:extLst>
              <a:ext uri="{FF2B5EF4-FFF2-40B4-BE49-F238E27FC236}">
                <a16:creationId xmlns:a16="http://schemas.microsoft.com/office/drawing/2014/main" id="{0385532F-90B9-431B-98A5-BB6DDD668CA2}"/>
              </a:ext>
            </a:extLst>
          </p:cNvPr>
          <p:cNvSpPr txBox="1"/>
          <p:nvPr/>
        </p:nvSpPr>
        <p:spPr>
          <a:xfrm>
            <a:off x="3255165" y="3172656"/>
            <a:ext cx="1455455" cy="338554"/>
          </a:xfrm>
          <a:prstGeom prst="rect">
            <a:avLst/>
          </a:prstGeom>
          <a:noFill/>
        </p:spPr>
        <p:txBody>
          <a:bodyPr wrap="square" rtlCol="0">
            <a:spAutoFit/>
          </a:bodyPr>
          <a:lstStyle/>
          <a:p>
            <a:r>
              <a:rPr lang="es-CL" sz="1600" dirty="0">
                <a:latin typeface="Abadi" panose="020B0604020104020204" pitchFamily="34" charset="0"/>
              </a:rPr>
              <a:t>Generación 1</a:t>
            </a:r>
            <a:endParaRPr lang="en-US" sz="1600" dirty="0">
              <a:latin typeface="Abadi" panose="020B0604020104020204" pitchFamily="34" charset="0"/>
            </a:endParaRPr>
          </a:p>
        </p:txBody>
      </p:sp>
      <p:sp>
        <p:nvSpPr>
          <p:cNvPr id="32" name="CuadroTexto 31">
            <a:extLst>
              <a:ext uri="{FF2B5EF4-FFF2-40B4-BE49-F238E27FC236}">
                <a16:creationId xmlns:a16="http://schemas.microsoft.com/office/drawing/2014/main" id="{D30405B7-C6F5-4C92-92DB-E903C2338F85}"/>
              </a:ext>
            </a:extLst>
          </p:cNvPr>
          <p:cNvSpPr txBox="1"/>
          <p:nvPr/>
        </p:nvSpPr>
        <p:spPr>
          <a:xfrm>
            <a:off x="6646508" y="3172656"/>
            <a:ext cx="1455455" cy="338554"/>
          </a:xfrm>
          <a:prstGeom prst="rect">
            <a:avLst/>
          </a:prstGeom>
          <a:noFill/>
        </p:spPr>
        <p:txBody>
          <a:bodyPr wrap="square" rtlCol="0">
            <a:spAutoFit/>
          </a:bodyPr>
          <a:lstStyle/>
          <a:p>
            <a:r>
              <a:rPr lang="es-CL" sz="1600" dirty="0">
                <a:latin typeface="Abadi" panose="020B0604020104020204" pitchFamily="34" charset="0"/>
              </a:rPr>
              <a:t>Generación 2</a:t>
            </a:r>
            <a:endParaRPr lang="en-US" sz="1600" dirty="0">
              <a:latin typeface="Abadi" panose="020B0604020104020204" pitchFamily="34" charset="0"/>
            </a:endParaRPr>
          </a:p>
        </p:txBody>
      </p:sp>
      <mc:AlternateContent xmlns:mc="http://schemas.openxmlformats.org/markup-compatibility/2006">
        <mc:Choice xmlns:am3d="http://schemas.microsoft.com/office/drawing/2017/model3d" Requires="am3d">
          <p:graphicFrame>
            <p:nvGraphicFramePr>
              <p:cNvPr id="33" name="Modelo 3D 32" descr="Colibrí volando">
                <a:extLst>
                  <a:ext uri="{FF2B5EF4-FFF2-40B4-BE49-F238E27FC236}">
                    <a16:creationId xmlns:a16="http://schemas.microsoft.com/office/drawing/2014/main" id="{850BB3EB-EB54-4EDC-9387-9C99C76A3C60}"/>
                  </a:ext>
                </a:extLst>
              </p:cNvPr>
              <p:cNvGraphicFramePr>
                <a:graphicFrameLocks noChangeAspect="1"/>
              </p:cNvGraphicFramePr>
              <p:nvPr>
                <p:extLst>
                  <p:ext uri="{D42A27DB-BD31-4B8C-83A1-F6EECF244321}">
                    <p14:modId xmlns:p14="http://schemas.microsoft.com/office/powerpoint/2010/main" val="2905866067"/>
                  </p:ext>
                </p:extLst>
              </p:nvPr>
            </p:nvGraphicFramePr>
            <p:xfrm>
              <a:off x="6522007" y="4851666"/>
              <a:ext cx="4063023" cy="2033021"/>
            </p:xfrm>
            <a:graphic>
              <a:graphicData uri="http://schemas.microsoft.com/office/drawing/2017/model3d">
                <am3d:model3d r:embed="rId12">
                  <am3d:spPr>
                    <a:xfrm>
                      <a:off x="0" y="0"/>
                      <a:ext cx="4063023" cy="2033021"/>
                    </a:xfrm>
                    <a:prstGeom prst="rect">
                      <a:avLst/>
                    </a:prstGeom>
                  </am3d:spPr>
                  <am3d:camera>
                    <am3d:pos x="0" y="0" z="56090972"/>
                    <am3d:up dx="0" dy="36000000" dz="0"/>
                    <am3d:lookAt x="0" y="0" z="0"/>
                    <am3d:perspective fov="2700000"/>
                  </am3d:camera>
                  <am3d:trans>
                    <am3d:meterPerModelUnit n="2856453" d="1000000"/>
                    <am3d:preTrans dx="-5494844" dy="-13445901" dz="2542763"/>
                    <am3d:scale>
                      <am3d:sx n="1000000" d="1000000"/>
                      <am3d:sy n="1000000" d="1000000"/>
                      <am3d:sz n="1000000" d="1000000"/>
                    </am3d:scale>
                    <am3d:rot/>
                    <am3d:postTrans dx="0" dy="0" dz="0"/>
                  </am3d:trans>
                  <am3d:raster rName="Office3DRenderer" rVer="16.0.8326">
                    <am3d:blip r:embed="rId13"/>
                  </am3d:raster>
                  <am3d:extLst>
                    <a:ext uri="{9A65AA19-BECB-4387-8358-8AD5134E1D82}">
                      <a3danim:embedAnim xmlns:a3danim="http://schemas.microsoft.com/office/drawing/2018/animation/model3d" animId="1">
                        <a3danim:animPr length="19466" count="indefinite"/>
                      </a3danim:embedAnim>
                    </a:ext>
                    <a:ext uri="{E9DE012E-A134-456F-84FE-255F9AAD75C6}">
                      <a3danim:posterFrame xmlns:a3danim="http://schemas.microsoft.com/office/drawing/2018/animation/model3d" animId="1"/>
                    </a:ext>
                  </am3d:extLst>
                  <am3d:objViewport viewportSz="4547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Modelo 3D 32" descr="Colibrí volando">
                <a:extLst>
                  <a:ext uri="{FF2B5EF4-FFF2-40B4-BE49-F238E27FC236}">
                    <a16:creationId xmlns:a16="http://schemas.microsoft.com/office/drawing/2014/main" id="{850BB3EB-EB54-4EDC-9387-9C99C76A3C60}"/>
                  </a:ext>
                </a:extLst>
              </p:cNvPr>
              <p:cNvPicPr>
                <a:picLocks noGrp="1" noRot="1" noChangeAspect="1" noMove="1" noResize="1" noEditPoints="1" noAdjustHandles="1" noChangeArrowheads="1" noChangeShapeType="1" noCrop="1"/>
              </p:cNvPicPr>
              <p:nvPr/>
            </p:nvPicPr>
            <p:blipFill>
              <a:blip r:embed="rId13"/>
              <a:stretch>
                <a:fillRect/>
              </a:stretch>
            </p:blipFill>
            <p:spPr>
              <a:xfrm>
                <a:off x="6522007" y="4851666"/>
                <a:ext cx="4063023" cy="2033021"/>
              </a:xfrm>
              <a:prstGeom prst="rect">
                <a:avLst/>
              </a:prstGeom>
            </p:spPr>
          </p:pic>
        </mc:Fallback>
      </mc:AlternateContent>
    </p:spTree>
    <p:extLst>
      <p:ext uri="{BB962C8B-B14F-4D97-AF65-F5344CB8AC3E}">
        <p14:creationId xmlns:p14="http://schemas.microsoft.com/office/powerpoint/2010/main" val="18998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19467" fill="hold"/>
                                        <p:tgtEl>
                                          <p:spTgt spid="33"/>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53</a:t>
            </a:fld>
            <a:endParaRPr/>
          </a:p>
        </p:txBody>
      </p:sp>
      <p:sp>
        <p:nvSpPr>
          <p:cNvPr id="3" name="Título 1">
            <a:extLst>
              <a:ext uri="{FF2B5EF4-FFF2-40B4-BE49-F238E27FC236}">
                <a16:creationId xmlns:a16="http://schemas.microsoft.com/office/drawing/2014/main" id="{9B91AD84-D97B-4F1B-AB97-DA359D5DDBE2}"/>
              </a:ext>
            </a:extLst>
          </p:cNvPr>
          <p:cNvSpPr>
            <a:spLocks noGrp="1"/>
          </p:cNvSpPr>
          <p:nvPr>
            <p:ph type="title"/>
          </p:nvPr>
        </p:nvSpPr>
        <p:spPr>
          <a:xfrm>
            <a:off x="1412398" y="-281940"/>
            <a:ext cx="9367203" cy="1188720"/>
          </a:xfrm>
        </p:spPr>
        <p:txBody>
          <a:bodyPr>
            <a:normAutofit/>
          </a:bodyPr>
          <a:lstStyle/>
          <a:p>
            <a:r>
              <a:rPr lang="es-CL" i="1" dirty="0"/>
              <a:t>Ejercicio 2</a:t>
            </a:r>
            <a:endParaRPr lang="en-US" i="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C5B38ADD-4AD0-46F7-866A-163F7D523DC5}"/>
                  </a:ext>
                </a:extLst>
              </p:cNvPr>
              <p:cNvSpPr txBox="1"/>
              <p:nvPr/>
            </p:nvSpPr>
            <p:spPr>
              <a:xfrm>
                <a:off x="6335326" y="2500708"/>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m:oMathPara>
                </a14:m>
                <a:endParaRPr lang="en-US" dirty="0"/>
              </a:p>
            </p:txBody>
          </p:sp>
        </mc:Choice>
        <mc:Fallback xmlns="">
          <p:sp>
            <p:nvSpPr>
              <p:cNvPr id="4" name="CuadroTexto 3">
                <a:extLst>
                  <a:ext uri="{FF2B5EF4-FFF2-40B4-BE49-F238E27FC236}">
                    <a16:creationId xmlns:a16="http://schemas.microsoft.com/office/drawing/2014/main" id="{C5B38ADD-4AD0-46F7-866A-163F7D523DC5}"/>
                  </a:ext>
                </a:extLst>
              </p:cNvPr>
              <p:cNvSpPr txBox="1">
                <a:spLocks noRot="1" noChangeAspect="1" noMove="1" noResize="1" noEditPoints="1" noAdjustHandles="1" noChangeArrowheads="1" noChangeShapeType="1" noTextEdit="1"/>
              </p:cNvSpPr>
              <p:nvPr/>
            </p:nvSpPr>
            <p:spPr>
              <a:xfrm>
                <a:off x="6335326" y="2500708"/>
                <a:ext cx="7610763" cy="369332"/>
              </a:xfrm>
              <a:prstGeom prst="rect">
                <a:avLst/>
              </a:prstGeom>
              <a:blipFill>
                <a:blip r:embed="rId3"/>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A2F26C33-1206-44D3-B582-C0366C950124}"/>
                  </a:ext>
                </a:extLst>
              </p:cNvPr>
              <p:cNvSpPr txBox="1"/>
              <p:nvPr/>
            </p:nvSpPr>
            <p:spPr>
              <a:xfrm>
                <a:off x="6335326" y="2888037"/>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m:oMathPara>
                </a14:m>
                <a:endParaRPr lang="en-US" dirty="0"/>
              </a:p>
            </p:txBody>
          </p:sp>
        </mc:Choice>
        <mc:Fallback xmlns="">
          <p:sp>
            <p:nvSpPr>
              <p:cNvPr id="5" name="CuadroTexto 4">
                <a:extLst>
                  <a:ext uri="{FF2B5EF4-FFF2-40B4-BE49-F238E27FC236}">
                    <a16:creationId xmlns:a16="http://schemas.microsoft.com/office/drawing/2014/main" id="{A2F26C33-1206-44D3-B582-C0366C950124}"/>
                  </a:ext>
                </a:extLst>
              </p:cNvPr>
              <p:cNvSpPr txBox="1">
                <a:spLocks noRot="1" noChangeAspect="1" noMove="1" noResize="1" noEditPoints="1" noAdjustHandles="1" noChangeArrowheads="1" noChangeShapeType="1" noTextEdit="1"/>
              </p:cNvSpPr>
              <p:nvPr/>
            </p:nvSpPr>
            <p:spPr>
              <a:xfrm>
                <a:off x="6335326" y="2888037"/>
                <a:ext cx="7610763" cy="369332"/>
              </a:xfrm>
              <a:prstGeom prst="rect">
                <a:avLst/>
              </a:prstGeom>
              <a:blipFill>
                <a:blip r:embed="rId4"/>
                <a:stretch>
                  <a:fillRect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E22A42D3-C041-4EEF-97C6-2BC7D4327A0C}"/>
                  </a:ext>
                </a:extLst>
              </p:cNvPr>
              <p:cNvSpPr txBox="1"/>
              <p:nvPr/>
            </p:nvSpPr>
            <p:spPr>
              <a:xfrm>
                <a:off x="6335326" y="3353448"/>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6" name="CuadroTexto 5">
                <a:extLst>
                  <a:ext uri="{FF2B5EF4-FFF2-40B4-BE49-F238E27FC236}">
                    <a16:creationId xmlns:a16="http://schemas.microsoft.com/office/drawing/2014/main" id="{E22A42D3-C041-4EEF-97C6-2BC7D4327A0C}"/>
                  </a:ext>
                </a:extLst>
              </p:cNvPr>
              <p:cNvSpPr txBox="1">
                <a:spLocks noRot="1" noChangeAspect="1" noMove="1" noResize="1" noEditPoints="1" noAdjustHandles="1" noChangeArrowheads="1" noChangeShapeType="1" noTextEdit="1"/>
              </p:cNvSpPr>
              <p:nvPr/>
            </p:nvSpPr>
            <p:spPr>
              <a:xfrm>
                <a:off x="6335326" y="3353448"/>
                <a:ext cx="7610763" cy="369332"/>
              </a:xfrm>
              <a:prstGeom prst="rect">
                <a:avLst/>
              </a:prstGeom>
              <a:blipFill>
                <a:blip r:embed="rId5"/>
                <a:stretch>
                  <a:fillRect b="-13115"/>
                </a:stretch>
              </a:blipFill>
            </p:spPr>
            <p:txBody>
              <a:bodyPr/>
              <a:lstStyle/>
              <a:p>
                <a:r>
                  <a:rPr lang="es-CL">
                    <a:noFill/>
                  </a:rPr>
                  <a:t> </a:t>
                </a:r>
              </a:p>
            </p:txBody>
          </p:sp>
        </mc:Fallback>
      </mc:AlternateContent>
      <p:sp>
        <p:nvSpPr>
          <p:cNvPr id="7" name="CuadroTexto 6">
            <a:extLst>
              <a:ext uri="{FF2B5EF4-FFF2-40B4-BE49-F238E27FC236}">
                <a16:creationId xmlns:a16="http://schemas.microsoft.com/office/drawing/2014/main" id="{7AF7F90E-05E0-4B94-B820-49002DE1FCE0}"/>
              </a:ext>
            </a:extLst>
          </p:cNvPr>
          <p:cNvSpPr txBox="1"/>
          <p:nvPr/>
        </p:nvSpPr>
        <p:spPr>
          <a:xfrm>
            <a:off x="1412397" y="1225269"/>
            <a:ext cx="9643287" cy="923330"/>
          </a:xfrm>
          <a:prstGeom prst="rect">
            <a:avLst/>
          </a:prstGeom>
          <a:noFill/>
        </p:spPr>
        <p:txBody>
          <a:bodyPr wrap="square">
            <a:spAutoFit/>
          </a:bodyPr>
          <a:lstStyle/>
          <a:p>
            <a:pPr algn="l"/>
            <a:r>
              <a:rPr lang="en-US" b="0" i="0" dirty="0" err="1">
                <a:solidFill>
                  <a:srgbClr val="2E2E2E"/>
                </a:solidFill>
                <a:effectLst/>
                <a:latin typeface="NexusSans"/>
              </a:rPr>
              <a:t>Suponga</a:t>
            </a:r>
            <a:r>
              <a:rPr lang="en-US" b="0" i="0" dirty="0">
                <a:solidFill>
                  <a:srgbClr val="2E2E2E"/>
                </a:solidFill>
                <a:effectLst/>
                <a:latin typeface="NexusSans"/>
              </a:rPr>
              <a:t> que la </a:t>
            </a:r>
            <a:r>
              <a:rPr lang="en-US" b="0" i="0" dirty="0" err="1">
                <a:solidFill>
                  <a:srgbClr val="2E2E2E"/>
                </a:solidFill>
                <a:effectLst/>
                <a:latin typeface="NexusSans"/>
              </a:rPr>
              <a:t>frecuencia</a:t>
            </a:r>
            <a:r>
              <a:rPr lang="en-US" b="0" i="0" dirty="0">
                <a:solidFill>
                  <a:srgbClr val="2E2E2E"/>
                </a:solidFill>
                <a:effectLst/>
                <a:latin typeface="NexusSans"/>
              </a:rPr>
              <a:t> de una </a:t>
            </a:r>
            <a:r>
              <a:rPr lang="en-US" b="0" i="0" dirty="0" err="1">
                <a:solidFill>
                  <a:srgbClr val="2E2E2E"/>
                </a:solidFill>
                <a:effectLst/>
                <a:latin typeface="NexusSans"/>
              </a:rPr>
              <a:t>enfermedad</a:t>
            </a:r>
            <a:r>
              <a:rPr lang="en-US" b="0" i="0" dirty="0">
                <a:solidFill>
                  <a:srgbClr val="2E2E2E"/>
                </a:solidFill>
                <a:effectLst/>
                <a:latin typeface="NexusSans"/>
              </a:rPr>
              <a:t> </a:t>
            </a:r>
            <a:r>
              <a:rPr lang="en-US" b="0" i="0" dirty="0" err="1">
                <a:solidFill>
                  <a:srgbClr val="2E2E2E"/>
                </a:solidFill>
                <a:effectLst/>
                <a:latin typeface="NexusSans"/>
              </a:rPr>
              <a:t>recesiva</a:t>
            </a:r>
            <a:r>
              <a:rPr lang="en-US" b="0" i="0" dirty="0">
                <a:solidFill>
                  <a:srgbClr val="2E2E2E"/>
                </a:solidFill>
                <a:effectLst/>
                <a:latin typeface="NexusSans"/>
              </a:rPr>
              <a:t> </a:t>
            </a:r>
            <a:r>
              <a:rPr lang="en-US" b="0" i="0" dirty="0" err="1">
                <a:solidFill>
                  <a:srgbClr val="2E2E2E"/>
                </a:solidFill>
                <a:effectLst/>
                <a:latin typeface="NexusSans"/>
              </a:rPr>
              <a:t>autosómica</a:t>
            </a:r>
            <a:r>
              <a:rPr lang="en-US" b="0" i="0" dirty="0">
                <a:solidFill>
                  <a:srgbClr val="2E2E2E"/>
                </a:solidFill>
                <a:effectLst/>
                <a:latin typeface="NexusSans"/>
              </a:rPr>
              <a:t> </a:t>
            </a:r>
            <a:r>
              <a:rPr lang="en-US" b="0" i="0" dirty="0" err="1">
                <a:solidFill>
                  <a:srgbClr val="2E2E2E"/>
                </a:solidFill>
                <a:effectLst/>
                <a:latin typeface="NexusSans"/>
              </a:rPr>
              <a:t>en</a:t>
            </a:r>
            <a:r>
              <a:rPr lang="en-US" b="0" i="0" dirty="0">
                <a:solidFill>
                  <a:srgbClr val="2E2E2E"/>
                </a:solidFill>
                <a:effectLst/>
                <a:latin typeface="NexusSans"/>
              </a:rPr>
              <a:t> una población es 1/40.000 (población base </a:t>
            </a:r>
            <a:r>
              <a:rPr lang="en-US" b="0" i="0" dirty="0" err="1">
                <a:solidFill>
                  <a:srgbClr val="2E2E2E"/>
                </a:solidFill>
                <a:effectLst/>
                <a:latin typeface="NexusSans"/>
              </a:rPr>
              <a:t>en</a:t>
            </a:r>
            <a:r>
              <a:rPr lang="en-US" b="0" i="0" dirty="0">
                <a:solidFill>
                  <a:srgbClr val="2E2E2E"/>
                </a:solidFill>
                <a:effectLst/>
                <a:latin typeface="NexusSans"/>
              </a:rPr>
              <a:t> </a:t>
            </a:r>
            <a:r>
              <a:rPr lang="en-US" b="0" i="0" dirty="0" err="1">
                <a:solidFill>
                  <a:srgbClr val="2E2E2E"/>
                </a:solidFill>
                <a:effectLst/>
                <a:latin typeface="NexusSans"/>
              </a:rPr>
              <a:t>equilibrio</a:t>
            </a:r>
            <a:r>
              <a:rPr lang="en-US" b="0" i="0" dirty="0">
                <a:solidFill>
                  <a:srgbClr val="2E2E2E"/>
                </a:solidFill>
                <a:effectLst/>
                <a:latin typeface="NexusSans"/>
              </a:rPr>
              <a:t> H-W). ¿</a:t>
            </a:r>
            <a:r>
              <a:rPr lang="en-US" b="0" i="0" dirty="0" err="1">
                <a:solidFill>
                  <a:srgbClr val="2E2E2E"/>
                </a:solidFill>
                <a:effectLst/>
                <a:latin typeface="NexusSans"/>
              </a:rPr>
              <a:t>Cuál</a:t>
            </a:r>
            <a:r>
              <a:rPr lang="en-US" b="0" i="0" dirty="0">
                <a:solidFill>
                  <a:srgbClr val="2E2E2E"/>
                </a:solidFill>
                <a:effectLst/>
                <a:latin typeface="NexusSans"/>
              </a:rPr>
              <a:t> es la </a:t>
            </a:r>
            <a:r>
              <a:rPr lang="en-US" b="0" i="0" dirty="0" err="1">
                <a:solidFill>
                  <a:srgbClr val="2E2E2E"/>
                </a:solidFill>
                <a:effectLst/>
                <a:latin typeface="NexusSans"/>
              </a:rPr>
              <a:t>frecuencia</a:t>
            </a:r>
            <a:r>
              <a:rPr lang="en-US" b="0" i="0" dirty="0">
                <a:solidFill>
                  <a:srgbClr val="2E2E2E"/>
                </a:solidFill>
                <a:effectLst/>
                <a:latin typeface="NexusSans"/>
              </a:rPr>
              <a:t> </a:t>
            </a:r>
            <a:r>
              <a:rPr lang="en-US" b="0" i="0" dirty="0" err="1">
                <a:solidFill>
                  <a:srgbClr val="2E2E2E"/>
                </a:solidFill>
                <a:effectLst/>
                <a:latin typeface="NexusSans"/>
              </a:rPr>
              <a:t>esperada</a:t>
            </a:r>
            <a:r>
              <a:rPr lang="en-US" b="0" i="0" dirty="0">
                <a:solidFill>
                  <a:srgbClr val="2E2E2E"/>
                </a:solidFill>
                <a:effectLst/>
                <a:latin typeface="NexusSans"/>
              </a:rPr>
              <a:t> para </a:t>
            </a:r>
            <a:r>
              <a:rPr lang="en-US" b="0" i="0" dirty="0" err="1">
                <a:solidFill>
                  <a:srgbClr val="2E2E2E"/>
                </a:solidFill>
                <a:effectLst/>
                <a:latin typeface="NexusSans"/>
              </a:rPr>
              <a:t>esta</a:t>
            </a:r>
            <a:r>
              <a:rPr lang="en-US" b="0" i="0" dirty="0">
                <a:solidFill>
                  <a:srgbClr val="2E2E2E"/>
                </a:solidFill>
                <a:effectLst/>
                <a:latin typeface="NexusSans"/>
              </a:rPr>
              <a:t> </a:t>
            </a:r>
            <a:r>
              <a:rPr lang="en-US" b="0" i="0" dirty="0" err="1">
                <a:solidFill>
                  <a:srgbClr val="2E2E2E"/>
                </a:solidFill>
                <a:effectLst/>
                <a:latin typeface="NexusSans"/>
              </a:rPr>
              <a:t>enfermedad</a:t>
            </a:r>
            <a:r>
              <a:rPr lang="en-US" b="0" i="0" dirty="0">
                <a:solidFill>
                  <a:srgbClr val="2E2E2E"/>
                </a:solidFill>
                <a:effectLst/>
                <a:latin typeface="NexusSans"/>
              </a:rPr>
              <a:t> </a:t>
            </a:r>
            <a:r>
              <a:rPr lang="en-US" b="0" i="0" dirty="0" err="1">
                <a:solidFill>
                  <a:srgbClr val="2E2E2E"/>
                </a:solidFill>
                <a:effectLst/>
                <a:latin typeface="NexusSans"/>
              </a:rPr>
              <a:t>en</a:t>
            </a:r>
            <a:r>
              <a:rPr lang="en-US" b="0" i="0" dirty="0">
                <a:solidFill>
                  <a:srgbClr val="2E2E2E"/>
                </a:solidFill>
                <a:effectLst/>
                <a:latin typeface="NexusSans"/>
              </a:rPr>
              <a:t> la </a:t>
            </a:r>
            <a:r>
              <a:rPr lang="en-US" b="0" i="0" dirty="0" err="1">
                <a:solidFill>
                  <a:srgbClr val="2E2E2E"/>
                </a:solidFill>
                <a:effectLst/>
                <a:latin typeface="NexusSans"/>
              </a:rPr>
              <a:t>descendencia</a:t>
            </a:r>
            <a:r>
              <a:rPr lang="en-US" b="0" i="0" dirty="0">
                <a:solidFill>
                  <a:srgbClr val="2E2E2E"/>
                </a:solidFill>
                <a:effectLst/>
                <a:latin typeface="NexusSans"/>
              </a:rPr>
              <a:t> </a:t>
            </a:r>
            <a:r>
              <a:rPr lang="en-US" b="0" i="0" dirty="0" err="1">
                <a:solidFill>
                  <a:srgbClr val="2E2E2E"/>
                </a:solidFill>
                <a:effectLst/>
                <a:latin typeface="NexusSans"/>
              </a:rPr>
              <a:t>generada</a:t>
            </a:r>
            <a:r>
              <a:rPr lang="en-US" b="0" i="0" dirty="0">
                <a:solidFill>
                  <a:srgbClr val="2E2E2E"/>
                </a:solidFill>
                <a:effectLst/>
                <a:latin typeface="NexusSans"/>
              </a:rPr>
              <a:t> por la </a:t>
            </a:r>
            <a:r>
              <a:rPr lang="en-US" b="0" i="0" dirty="0" err="1">
                <a:solidFill>
                  <a:srgbClr val="2E2E2E"/>
                </a:solidFill>
                <a:effectLst/>
                <a:latin typeface="NexusSans"/>
              </a:rPr>
              <a:t>cruza</a:t>
            </a:r>
            <a:r>
              <a:rPr lang="en-US" b="0" i="0" dirty="0">
                <a:solidFill>
                  <a:srgbClr val="2E2E2E"/>
                </a:solidFill>
                <a:effectLst/>
                <a:latin typeface="NexusSans"/>
              </a:rPr>
              <a:t> entre </a:t>
            </a:r>
            <a:r>
              <a:rPr lang="en-US" b="0" i="0" dirty="0" err="1">
                <a:solidFill>
                  <a:srgbClr val="2E2E2E"/>
                </a:solidFill>
                <a:effectLst/>
                <a:latin typeface="NexusSans"/>
              </a:rPr>
              <a:t>primos</a:t>
            </a:r>
            <a:r>
              <a:rPr lang="en-US" b="0" i="0" dirty="0">
                <a:solidFill>
                  <a:srgbClr val="2E2E2E"/>
                </a:solidFill>
                <a:effectLst/>
                <a:latin typeface="NexusSans"/>
              </a:rPr>
              <a:t> de primer </a:t>
            </a:r>
            <a:r>
              <a:rPr lang="en-US" b="0" i="0" dirty="0" err="1">
                <a:solidFill>
                  <a:srgbClr val="2E2E2E"/>
                </a:solidFill>
                <a:effectLst/>
                <a:latin typeface="NexusSans"/>
              </a:rPr>
              <a:t>grado</a:t>
            </a:r>
            <a:r>
              <a:rPr lang="en-US" b="0" i="0" dirty="0">
                <a:solidFill>
                  <a:srgbClr val="2E2E2E"/>
                </a:solidFill>
                <a:effectLst/>
                <a:latin typeface="NexusSans"/>
              </a:rPr>
              <a:t>?</a:t>
            </a:r>
          </a:p>
        </p:txBody>
      </p:sp>
      <p:sp>
        <p:nvSpPr>
          <p:cNvPr id="8" name="Rectángulo 7">
            <a:extLst>
              <a:ext uri="{FF2B5EF4-FFF2-40B4-BE49-F238E27FC236}">
                <a16:creationId xmlns:a16="http://schemas.microsoft.com/office/drawing/2014/main" id="{E17C2263-23A6-42F5-9496-A148637D4851}"/>
              </a:ext>
            </a:extLst>
          </p:cNvPr>
          <p:cNvSpPr/>
          <p:nvPr/>
        </p:nvSpPr>
        <p:spPr>
          <a:xfrm>
            <a:off x="8434315" y="3349716"/>
            <a:ext cx="341194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456BE976-7A9C-4A51-8EE9-ED68BCB62888}"/>
              </a:ext>
            </a:extLst>
          </p:cNvPr>
          <p:cNvSpPr txBox="1"/>
          <p:nvPr/>
        </p:nvSpPr>
        <p:spPr>
          <a:xfrm>
            <a:off x="1523135" y="2505075"/>
            <a:ext cx="3522275" cy="369332"/>
          </a:xfrm>
          <a:prstGeom prst="rect">
            <a:avLst/>
          </a:prstGeom>
          <a:noFill/>
        </p:spPr>
        <p:txBody>
          <a:bodyPr wrap="square" rtlCol="0">
            <a:spAutoFit/>
          </a:bodyPr>
          <a:lstStyle/>
          <a:p>
            <a:r>
              <a:rPr lang="es-CL" b="1" dirty="0">
                <a:latin typeface="Abadi" panose="020B0604020104020204" pitchFamily="34" charset="0"/>
              </a:rPr>
              <a:t>Cálculo de frecuencias génicas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BE9665BF-6532-4ADA-8934-F1FF58DB4455}"/>
                  </a:ext>
                </a:extLst>
              </p:cNvPr>
              <p:cNvSpPr txBox="1"/>
              <p:nvPr/>
            </p:nvSpPr>
            <p:spPr>
              <a:xfrm>
                <a:off x="1523135" y="3147304"/>
                <a:ext cx="3017450" cy="28323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𝑓𝑟𝑒𝑐𝑢𝑒𝑛𝑐𝑖𝑎</m:t>
                          </m:r>
                        </m:e>
                        <m:sub>
                          <m:r>
                            <a:rPr lang="es-CL" b="0" i="1" smtClean="0">
                              <a:latin typeface="Cambria Math" panose="02040503050406030204" pitchFamily="18" charset="0"/>
                            </a:rPr>
                            <m:t>𝑒𝑛𝑓</m:t>
                          </m:r>
                          <m:r>
                            <a:rPr lang="es-CL" b="0" i="1" smtClean="0">
                              <a:latin typeface="Cambria Math" panose="02040503050406030204" pitchFamily="18" charset="0"/>
                            </a:rPr>
                            <m:t>. </m:t>
                          </m:r>
                          <m:r>
                            <a:rPr lang="es-CL" b="0" i="1" smtClean="0">
                              <a:latin typeface="Cambria Math" panose="02040503050406030204" pitchFamily="18" charset="0"/>
                            </a:rPr>
                            <m:t>𝑟𝑒𝑐</m:t>
                          </m:r>
                          <m:r>
                            <a:rPr lang="es-CL" b="0" i="1" smtClean="0">
                              <a:latin typeface="Cambria Math" panose="02040503050406030204" pitchFamily="18" charset="0"/>
                            </a:rPr>
                            <m:t>.</m:t>
                          </m:r>
                        </m:sub>
                      </m:sSub>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40.000</m:t>
                          </m:r>
                        </m:den>
                      </m:f>
                    </m:oMath>
                  </m:oMathPara>
                </a14:m>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rad>
                        <m:radPr>
                          <m:degHide m:val="on"/>
                          <m:ctrlPr>
                            <a:rPr lang="es-CL" b="0" i="1" smtClean="0">
                              <a:latin typeface="Cambria Math" panose="02040503050406030204" pitchFamily="18" charset="0"/>
                            </a:rPr>
                          </m:ctrlPr>
                        </m:radPr>
                        <m:deg/>
                        <m:e>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40.000</m:t>
                              </m:r>
                            </m:den>
                          </m:f>
                        </m:e>
                      </m:rad>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oMath>
                  </m:oMathPara>
                </a14:m>
                <a:endParaRPr lang="en-US" dirty="0"/>
              </a:p>
            </p:txBody>
          </p:sp>
        </mc:Choice>
        <mc:Fallback xmlns="">
          <p:sp>
            <p:nvSpPr>
              <p:cNvPr id="10" name="CuadroTexto 9">
                <a:extLst>
                  <a:ext uri="{FF2B5EF4-FFF2-40B4-BE49-F238E27FC236}">
                    <a16:creationId xmlns:a16="http://schemas.microsoft.com/office/drawing/2014/main" id="{BE9665BF-6532-4ADA-8934-F1FF58DB4455}"/>
                  </a:ext>
                </a:extLst>
              </p:cNvPr>
              <p:cNvSpPr txBox="1">
                <a:spLocks noRot="1" noChangeAspect="1" noMove="1" noResize="1" noEditPoints="1" noAdjustHandles="1" noChangeArrowheads="1" noChangeShapeType="1" noTextEdit="1"/>
              </p:cNvSpPr>
              <p:nvPr/>
            </p:nvSpPr>
            <p:spPr>
              <a:xfrm>
                <a:off x="1523135" y="3147304"/>
                <a:ext cx="3017450" cy="2832314"/>
              </a:xfrm>
              <a:prstGeom prst="rect">
                <a:avLst/>
              </a:prstGeom>
              <a:blipFill>
                <a:blip r:embed="rId6"/>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E6A47C97-9CC2-4DA1-8FBA-F166DBDCDD47}"/>
                  </a:ext>
                </a:extLst>
              </p:cNvPr>
              <p:cNvSpPr txBox="1"/>
              <p:nvPr/>
            </p:nvSpPr>
            <p:spPr>
              <a:xfrm>
                <a:off x="5957815" y="3987960"/>
                <a:ext cx="2221320" cy="19861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=1−</m:t>
                      </m:r>
                      <m:r>
                        <a:rPr lang="es-CL" b="0" i="1" smtClean="0">
                          <a:latin typeface="Cambria Math" panose="02040503050406030204" pitchFamily="18" charset="0"/>
                        </a:rPr>
                        <m:t>𝑞</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199</m:t>
                          </m:r>
                        </m:num>
                        <m:den>
                          <m:r>
                            <a:rPr lang="es-CL" b="0" i="1" smtClean="0">
                              <a:latin typeface="Cambria Math" panose="02040503050406030204" pitchFamily="18" charset="0"/>
                            </a:rPr>
                            <m:t>200</m:t>
                          </m:r>
                        </m:den>
                      </m:f>
                    </m:oMath>
                  </m:oMathPara>
                </a14:m>
                <a:endParaRPr lang="en-US" dirty="0"/>
              </a:p>
            </p:txBody>
          </p:sp>
        </mc:Choice>
        <mc:Fallback xmlns="">
          <p:sp>
            <p:nvSpPr>
              <p:cNvPr id="11" name="CuadroTexto 10">
                <a:extLst>
                  <a:ext uri="{FF2B5EF4-FFF2-40B4-BE49-F238E27FC236}">
                    <a16:creationId xmlns:a16="http://schemas.microsoft.com/office/drawing/2014/main" id="{E6A47C97-9CC2-4DA1-8FBA-F166DBDCDD47}"/>
                  </a:ext>
                </a:extLst>
              </p:cNvPr>
              <p:cNvSpPr txBox="1">
                <a:spLocks noRot="1" noChangeAspect="1" noMove="1" noResize="1" noEditPoints="1" noAdjustHandles="1" noChangeArrowheads="1" noChangeShapeType="1" noTextEdit="1"/>
              </p:cNvSpPr>
              <p:nvPr/>
            </p:nvSpPr>
            <p:spPr>
              <a:xfrm>
                <a:off x="5957815" y="3987960"/>
                <a:ext cx="2221320" cy="1986185"/>
              </a:xfrm>
              <a:prstGeom prst="rect">
                <a:avLst/>
              </a:prstGeom>
              <a:blipFill>
                <a:blip r:embed="rId7"/>
                <a:stretch>
                  <a:fillRect/>
                </a:stretch>
              </a:blipFill>
            </p:spPr>
            <p:txBody>
              <a:bodyPr/>
              <a:lstStyle/>
              <a:p>
                <a:r>
                  <a:rPr lang="es-CL">
                    <a:noFill/>
                  </a:rPr>
                  <a:t> </a:t>
                </a:r>
              </a:p>
            </p:txBody>
          </p:sp>
        </mc:Fallback>
      </mc:AlternateContent>
      <p:sp>
        <p:nvSpPr>
          <p:cNvPr id="12" name="Rectángulo 11">
            <a:extLst>
              <a:ext uri="{FF2B5EF4-FFF2-40B4-BE49-F238E27FC236}">
                <a16:creationId xmlns:a16="http://schemas.microsoft.com/office/drawing/2014/main" id="{89AF85FE-5F7B-4143-8E8A-E2726424AAA3}"/>
              </a:ext>
            </a:extLst>
          </p:cNvPr>
          <p:cNvSpPr/>
          <p:nvPr/>
        </p:nvSpPr>
        <p:spPr>
          <a:xfrm>
            <a:off x="2340311" y="5276850"/>
            <a:ext cx="5343524" cy="702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9534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500"/>
                                        <p:tgtEl>
                                          <p:spTgt spid="1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500"/>
                                        <p:tgtEl>
                                          <p:spTgt spid="1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p:bldP spid="11"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54</a:t>
            </a:fld>
            <a:endParaRPr/>
          </a:p>
        </p:txBody>
      </p:sp>
      <p:sp>
        <p:nvSpPr>
          <p:cNvPr id="3" name="Título 1">
            <a:extLst>
              <a:ext uri="{FF2B5EF4-FFF2-40B4-BE49-F238E27FC236}">
                <a16:creationId xmlns:a16="http://schemas.microsoft.com/office/drawing/2014/main" id="{EC1F5841-F3F6-4B49-B5F9-02C1D2ED9CB8}"/>
              </a:ext>
            </a:extLst>
          </p:cNvPr>
          <p:cNvSpPr>
            <a:spLocks noGrp="1"/>
          </p:cNvSpPr>
          <p:nvPr>
            <p:ph type="title"/>
          </p:nvPr>
        </p:nvSpPr>
        <p:spPr>
          <a:xfrm>
            <a:off x="1412398" y="-281940"/>
            <a:ext cx="9367203" cy="1188720"/>
          </a:xfrm>
        </p:spPr>
        <p:txBody>
          <a:bodyPr>
            <a:normAutofit/>
          </a:bodyPr>
          <a:lstStyle/>
          <a:p>
            <a:r>
              <a:rPr lang="es-CL" i="1" dirty="0"/>
              <a:t>Ejercicio 2</a:t>
            </a:r>
            <a:endParaRPr lang="en-US" i="1" dirty="0"/>
          </a:p>
        </p:txBody>
      </p:sp>
      <p:sp>
        <p:nvSpPr>
          <p:cNvPr id="4" name="CuadroTexto 3">
            <a:extLst>
              <a:ext uri="{FF2B5EF4-FFF2-40B4-BE49-F238E27FC236}">
                <a16:creationId xmlns:a16="http://schemas.microsoft.com/office/drawing/2014/main" id="{753DA2E1-03B9-459D-9CA6-F5C772BA8B52}"/>
              </a:ext>
            </a:extLst>
          </p:cNvPr>
          <p:cNvSpPr txBox="1"/>
          <p:nvPr/>
        </p:nvSpPr>
        <p:spPr>
          <a:xfrm>
            <a:off x="1412397" y="1225269"/>
            <a:ext cx="9643287" cy="923330"/>
          </a:xfrm>
          <a:prstGeom prst="rect">
            <a:avLst/>
          </a:prstGeom>
          <a:noFill/>
        </p:spPr>
        <p:txBody>
          <a:bodyPr wrap="square">
            <a:spAutoFit/>
          </a:bodyPr>
          <a:lstStyle/>
          <a:p>
            <a:pPr algn="l"/>
            <a:r>
              <a:rPr lang="en-US" b="0" i="0" dirty="0" err="1">
                <a:solidFill>
                  <a:srgbClr val="2E2E2E"/>
                </a:solidFill>
                <a:effectLst/>
                <a:latin typeface="NexusSans"/>
              </a:rPr>
              <a:t>Suponga</a:t>
            </a:r>
            <a:r>
              <a:rPr lang="en-US" b="0" i="0" dirty="0">
                <a:solidFill>
                  <a:srgbClr val="2E2E2E"/>
                </a:solidFill>
                <a:effectLst/>
                <a:latin typeface="NexusSans"/>
              </a:rPr>
              <a:t> que la </a:t>
            </a:r>
            <a:r>
              <a:rPr lang="en-US" b="0" i="0" dirty="0" err="1">
                <a:solidFill>
                  <a:srgbClr val="2E2E2E"/>
                </a:solidFill>
                <a:effectLst/>
                <a:latin typeface="NexusSans"/>
              </a:rPr>
              <a:t>frecuencia</a:t>
            </a:r>
            <a:r>
              <a:rPr lang="en-US" b="0" i="0" dirty="0">
                <a:solidFill>
                  <a:srgbClr val="2E2E2E"/>
                </a:solidFill>
                <a:effectLst/>
                <a:latin typeface="NexusSans"/>
              </a:rPr>
              <a:t> de una </a:t>
            </a:r>
            <a:r>
              <a:rPr lang="en-US" b="0" i="0" dirty="0" err="1">
                <a:solidFill>
                  <a:srgbClr val="2E2E2E"/>
                </a:solidFill>
                <a:effectLst/>
                <a:latin typeface="NexusSans"/>
              </a:rPr>
              <a:t>enfermedad</a:t>
            </a:r>
            <a:r>
              <a:rPr lang="en-US" b="0" i="0" dirty="0">
                <a:solidFill>
                  <a:srgbClr val="2E2E2E"/>
                </a:solidFill>
                <a:effectLst/>
                <a:latin typeface="NexusSans"/>
              </a:rPr>
              <a:t> </a:t>
            </a:r>
            <a:r>
              <a:rPr lang="en-US" b="0" i="0" dirty="0" err="1">
                <a:solidFill>
                  <a:srgbClr val="2E2E2E"/>
                </a:solidFill>
                <a:effectLst/>
                <a:latin typeface="NexusSans"/>
              </a:rPr>
              <a:t>recesiva</a:t>
            </a:r>
            <a:r>
              <a:rPr lang="en-US" b="0" i="0" dirty="0">
                <a:solidFill>
                  <a:srgbClr val="2E2E2E"/>
                </a:solidFill>
                <a:effectLst/>
                <a:latin typeface="NexusSans"/>
              </a:rPr>
              <a:t> </a:t>
            </a:r>
            <a:r>
              <a:rPr lang="en-US" b="0" i="0" dirty="0" err="1">
                <a:solidFill>
                  <a:srgbClr val="2E2E2E"/>
                </a:solidFill>
                <a:effectLst/>
                <a:latin typeface="NexusSans"/>
              </a:rPr>
              <a:t>autosómica</a:t>
            </a:r>
            <a:r>
              <a:rPr lang="en-US" b="0" i="0" dirty="0">
                <a:solidFill>
                  <a:srgbClr val="2E2E2E"/>
                </a:solidFill>
                <a:effectLst/>
                <a:latin typeface="NexusSans"/>
              </a:rPr>
              <a:t> </a:t>
            </a:r>
            <a:r>
              <a:rPr lang="en-US" b="0" i="0" dirty="0" err="1">
                <a:solidFill>
                  <a:srgbClr val="2E2E2E"/>
                </a:solidFill>
                <a:effectLst/>
                <a:latin typeface="NexusSans"/>
              </a:rPr>
              <a:t>en</a:t>
            </a:r>
            <a:r>
              <a:rPr lang="en-US" b="0" i="0" dirty="0">
                <a:solidFill>
                  <a:srgbClr val="2E2E2E"/>
                </a:solidFill>
                <a:effectLst/>
                <a:latin typeface="NexusSans"/>
              </a:rPr>
              <a:t> una población es 1/40.000 (población base </a:t>
            </a:r>
            <a:r>
              <a:rPr lang="en-US" b="0" i="0" dirty="0" err="1">
                <a:solidFill>
                  <a:srgbClr val="2E2E2E"/>
                </a:solidFill>
                <a:effectLst/>
                <a:latin typeface="NexusSans"/>
              </a:rPr>
              <a:t>en</a:t>
            </a:r>
            <a:r>
              <a:rPr lang="en-US" b="0" i="0" dirty="0">
                <a:solidFill>
                  <a:srgbClr val="2E2E2E"/>
                </a:solidFill>
                <a:effectLst/>
                <a:latin typeface="NexusSans"/>
              </a:rPr>
              <a:t> </a:t>
            </a:r>
            <a:r>
              <a:rPr lang="en-US" b="0" i="0" dirty="0" err="1">
                <a:solidFill>
                  <a:srgbClr val="2E2E2E"/>
                </a:solidFill>
                <a:effectLst/>
                <a:latin typeface="NexusSans"/>
              </a:rPr>
              <a:t>equilibrio</a:t>
            </a:r>
            <a:r>
              <a:rPr lang="en-US" b="0" i="0" dirty="0">
                <a:solidFill>
                  <a:srgbClr val="2E2E2E"/>
                </a:solidFill>
                <a:effectLst/>
                <a:latin typeface="NexusSans"/>
              </a:rPr>
              <a:t> H-W). ¿</a:t>
            </a:r>
            <a:r>
              <a:rPr lang="en-US" b="0" i="0" dirty="0" err="1">
                <a:solidFill>
                  <a:srgbClr val="2E2E2E"/>
                </a:solidFill>
                <a:effectLst/>
                <a:latin typeface="NexusSans"/>
              </a:rPr>
              <a:t>Cuál</a:t>
            </a:r>
            <a:r>
              <a:rPr lang="en-US" b="0" i="0" dirty="0">
                <a:solidFill>
                  <a:srgbClr val="2E2E2E"/>
                </a:solidFill>
                <a:effectLst/>
                <a:latin typeface="NexusSans"/>
              </a:rPr>
              <a:t> es la </a:t>
            </a:r>
            <a:r>
              <a:rPr lang="en-US" b="0" i="0" dirty="0" err="1">
                <a:solidFill>
                  <a:srgbClr val="2E2E2E"/>
                </a:solidFill>
                <a:effectLst/>
                <a:latin typeface="NexusSans"/>
              </a:rPr>
              <a:t>frecuencia</a:t>
            </a:r>
            <a:r>
              <a:rPr lang="en-US" b="0" i="0" dirty="0">
                <a:solidFill>
                  <a:srgbClr val="2E2E2E"/>
                </a:solidFill>
                <a:effectLst/>
                <a:latin typeface="NexusSans"/>
              </a:rPr>
              <a:t> </a:t>
            </a:r>
            <a:r>
              <a:rPr lang="en-US" b="0" i="0" dirty="0" err="1">
                <a:solidFill>
                  <a:srgbClr val="2E2E2E"/>
                </a:solidFill>
                <a:effectLst/>
                <a:latin typeface="NexusSans"/>
              </a:rPr>
              <a:t>esperada</a:t>
            </a:r>
            <a:r>
              <a:rPr lang="en-US" b="0" i="0" dirty="0">
                <a:solidFill>
                  <a:srgbClr val="2E2E2E"/>
                </a:solidFill>
                <a:effectLst/>
                <a:latin typeface="NexusSans"/>
              </a:rPr>
              <a:t> para </a:t>
            </a:r>
            <a:r>
              <a:rPr lang="en-US" b="0" i="0" dirty="0" err="1">
                <a:solidFill>
                  <a:srgbClr val="2E2E2E"/>
                </a:solidFill>
                <a:effectLst/>
                <a:latin typeface="NexusSans"/>
              </a:rPr>
              <a:t>esta</a:t>
            </a:r>
            <a:r>
              <a:rPr lang="en-US" b="0" i="0" dirty="0">
                <a:solidFill>
                  <a:srgbClr val="2E2E2E"/>
                </a:solidFill>
                <a:effectLst/>
                <a:latin typeface="NexusSans"/>
              </a:rPr>
              <a:t> </a:t>
            </a:r>
            <a:r>
              <a:rPr lang="en-US" b="0" i="0" dirty="0" err="1">
                <a:solidFill>
                  <a:srgbClr val="2E2E2E"/>
                </a:solidFill>
                <a:effectLst/>
                <a:latin typeface="NexusSans"/>
              </a:rPr>
              <a:t>enfermedad</a:t>
            </a:r>
            <a:r>
              <a:rPr lang="en-US" b="0" i="0" dirty="0">
                <a:solidFill>
                  <a:srgbClr val="2E2E2E"/>
                </a:solidFill>
                <a:effectLst/>
                <a:latin typeface="NexusSans"/>
              </a:rPr>
              <a:t> </a:t>
            </a:r>
            <a:r>
              <a:rPr lang="en-US" b="0" i="0" dirty="0" err="1">
                <a:solidFill>
                  <a:srgbClr val="2E2E2E"/>
                </a:solidFill>
                <a:effectLst/>
                <a:latin typeface="NexusSans"/>
              </a:rPr>
              <a:t>en</a:t>
            </a:r>
            <a:r>
              <a:rPr lang="en-US" b="0" i="0" dirty="0">
                <a:solidFill>
                  <a:srgbClr val="2E2E2E"/>
                </a:solidFill>
                <a:effectLst/>
                <a:latin typeface="NexusSans"/>
              </a:rPr>
              <a:t> la </a:t>
            </a:r>
            <a:r>
              <a:rPr lang="en-US" b="0" i="0" dirty="0" err="1">
                <a:solidFill>
                  <a:srgbClr val="2E2E2E"/>
                </a:solidFill>
                <a:effectLst/>
                <a:latin typeface="NexusSans"/>
              </a:rPr>
              <a:t>descendencia</a:t>
            </a:r>
            <a:r>
              <a:rPr lang="en-US" b="0" i="0" dirty="0">
                <a:solidFill>
                  <a:srgbClr val="2E2E2E"/>
                </a:solidFill>
                <a:effectLst/>
                <a:latin typeface="NexusSans"/>
              </a:rPr>
              <a:t> </a:t>
            </a:r>
            <a:r>
              <a:rPr lang="en-US" b="0" i="0" dirty="0" err="1">
                <a:solidFill>
                  <a:srgbClr val="2E2E2E"/>
                </a:solidFill>
                <a:effectLst/>
                <a:latin typeface="NexusSans"/>
              </a:rPr>
              <a:t>generada</a:t>
            </a:r>
            <a:r>
              <a:rPr lang="en-US" b="0" i="0" dirty="0">
                <a:solidFill>
                  <a:srgbClr val="2E2E2E"/>
                </a:solidFill>
                <a:effectLst/>
                <a:latin typeface="NexusSans"/>
              </a:rPr>
              <a:t> por la </a:t>
            </a:r>
            <a:r>
              <a:rPr lang="en-US" b="0" i="0" dirty="0" err="1">
                <a:solidFill>
                  <a:srgbClr val="2E2E2E"/>
                </a:solidFill>
                <a:effectLst/>
                <a:latin typeface="NexusSans"/>
              </a:rPr>
              <a:t>cruza</a:t>
            </a:r>
            <a:r>
              <a:rPr lang="en-US" b="0" i="0" dirty="0">
                <a:solidFill>
                  <a:srgbClr val="2E2E2E"/>
                </a:solidFill>
                <a:effectLst/>
                <a:latin typeface="NexusSans"/>
              </a:rPr>
              <a:t> entre </a:t>
            </a:r>
            <a:r>
              <a:rPr lang="en-US" b="0" i="0" dirty="0" err="1">
                <a:solidFill>
                  <a:srgbClr val="2E2E2E"/>
                </a:solidFill>
                <a:effectLst/>
                <a:latin typeface="NexusSans"/>
              </a:rPr>
              <a:t>primos</a:t>
            </a:r>
            <a:r>
              <a:rPr lang="en-US" b="0" i="0" dirty="0">
                <a:solidFill>
                  <a:srgbClr val="2E2E2E"/>
                </a:solidFill>
                <a:effectLst/>
                <a:latin typeface="NexusSans"/>
              </a:rPr>
              <a:t> de primer </a:t>
            </a:r>
            <a:r>
              <a:rPr lang="en-US" b="0" i="0" dirty="0" err="1">
                <a:solidFill>
                  <a:srgbClr val="2E2E2E"/>
                </a:solidFill>
                <a:effectLst/>
                <a:latin typeface="NexusSans"/>
              </a:rPr>
              <a:t>grado</a:t>
            </a:r>
            <a:r>
              <a:rPr lang="en-US" b="0" i="0" dirty="0">
                <a:solidFill>
                  <a:srgbClr val="2E2E2E"/>
                </a:solidFill>
                <a:effectLst/>
                <a:latin typeface="NexusSans"/>
              </a:rPr>
              <a:t>?</a:t>
            </a:r>
          </a:p>
        </p:txBody>
      </p:sp>
      <p:sp>
        <p:nvSpPr>
          <p:cNvPr id="6" name="CuadroTexto 5">
            <a:extLst>
              <a:ext uri="{FF2B5EF4-FFF2-40B4-BE49-F238E27FC236}">
                <a16:creationId xmlns:a16="http://schemas.microsoft.com/office/drawing/2014/main" id="{9C920DFB-C9F0-4C32-864E-8C52299257CB}"/>
              </a:ext>
            </a:extLst>
          </p:cNvPr>
          <p:cNvSpPr txBox="1"/>
          <p:nvPr/>
        </p:nvSpPr>
        <p:spPr>
          <a:xfrm>
            <a:off x="2154625" y="2629013"/>
            <a:ext cx="3522275" cy="369332"/>
          </a:xfrm>
          <a:prstGeom prst="rect">
            <a:avLst/>
          </a:prstGeom>
          <a:noFill/>
        </p:spPr>
        <p:txBody>
          <a:bodyPr wrap="square" rtlCol="0">
            <a:spAutoFit/>
          </a:bodyPr>
          <a:lstStyle/>
          <a:p>
            <a:r>
              <a:rPr lang="es-CL" b="1" dirty="0">
                <a:latin typeface="Abadi" panose="020B0604020104020204" pitchFamily="34" charset="0"/>
              </a:rPr>
              <a:t>Frecuencias génicas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B061C097-96C0-45F1-95D6-219EA08B045F}"/>
                  </a:ext>
                </a:extLst>
              </p:cNvPr>
              <p:cNvSpPr txBox="1"/>
              <p:nvPr/>
            </p:nvSpPr>
            <p:spPr>
              <a:xfrm>
                <a:off x="1487875" y="3034115"/>
                <a:ext cx="3017450" cy="14101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i="1">
                          <a:latin typeface="Cambria Math" panose="02040503050406030204" pitchFamily="18" charset="0"/>
                        </a:rPr>
                        <m:t>=</m:t>
                      </m:r>
                      <m:f>
                        <m:fPr>
                          <m:ctrlPr>
                            <a:rPr lang="es-CL" i="1">
                              <a:latin typeface="Cambria Math" panose="02040503050406030204" pitchFamily="18" charset="0"/>
                            </a:rPr>
                          </m:ctrlPr>
                        </m:fPr>
                        <m:num>
                          <m:r>
                            <a:rPr lang="es-CL" i="1">
                              <a:latin typeface="Cambria Math" panose="02040503050406030204" pitchFamily="18" charset="0"/>
                            </a:rPr>
                            <m:t>1</m:t>
                          </m:r>
                          <m:r>
                            <a:rPr lang="es-CL" b="0" i="1" smtClean="0">
                              <a:latin typeface="Cambria Math" panose="02040503050406030204" pitchFamily="18" charset="0"/>
                            </a:rPr>
                            <m:t>99</m:t>
                          </m:r>
                        </m:num>
                        <m:den>
                          <m:r>
                            <a:rPr lang="es-CL" i="1">
                              <a:latin typeface="Cambria Math" panose="02040503050406030204" pitchFamily="18" charset="0"/>
                            </a:rPr>
                            <m:t>200</m:t>
                          </m:r>
                        </m:den>
                      </m:f>
                    </m:oMath>
                  </m:oMathPara>
                </a14:m>
                <a:endParaRPr lang="es-CL" b="0" i="1" dirty="0">
                  <a:latin typeface="Cambria Math" panose="02040503050406030204" pitchFamily="18" charset="0"/>
                </a:endParaRPr>
              </a:p>
              <a:p>
                <a:endParaRPr lang="es-CL"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oMath>
                  </m:oMathPara>
                </a14:m>
                <a:endParaRPr lang="en-US" dirty="0"/>
              </a:p>
            </p:txBody>
          </p:sp>
        </mc:Choice>
        <mc:Fallback xmlns="">
          <p:sp>
            <p:nvSpPr>
              <p:cNvPr id="7" name="CuadroTexto 6">
                <a:extLst>
                  <a:ext uri="{FF2B5EF4-FFF2-40B4-BE49-F238E27FC236}">
                    <a16:creationId xmlns:a16="http://schemas.microsoft.com/office/drawing/2014/main" id="{B061C097-96C0-45F1-95D6-219EA08B045F}"/>
                  </a:ext>
                </a:extLst>
              </p:cNvPr>
              <p:cNvSpPr txBox="1">
                <a:spLocks noRot="1" noChangeAspect="1" noMove="1" noResize="1" noEditPoints="1" noAdjustHandles="1" noChangeArrowheads="1" noChangeShapeType="1" noTextEdit="1"/>
              </p:cNvSpPr>
              <p:nvPr/>
            </p:nvSpPr>
            <p:spPr>
              <a:xfrm>
                <a:off x="1487875" y="3034115"/>
                <a:ext cx="3017450" cy="1410130"/>
              </a:xfrm>
              <a:prstGeom prst="rect">
                <a:avLst/>
              </a:prstGeom>
              <a:blipFill>
                <a:blip r:embed="rId3"/>
                <a:stretch>
                  <a:fillRect/>
                </a:stretch>
              </a:blipFill>
            </p:spPr>
            <p:txBody>
              <a:bodyPr/>
              <a:lstStyle/>
              <a:p>
                <a:r>
                  <a:rPr lang="es-CL">
                    <a:noFill/>
                  </a:rPr>
                  <a:t> </a:t>
                </a:r>
              </a:p>
            </p:txBody>
          </p:sp>
        </mc:Fallback>
      </mc:AlternateContent>
      <p:sp>
        <p:nvSpPr>
          <p:cNvPr id="8" name="CuadroTexto 7">
            <a:extLst>
              <a:ext uri="{FF2B5EF4-FFF2-40B4-BE49-F238E27FC236}">
                <a16:creationId xmlns:a16="http://schemas.microsoft.com/office/drawing/2014/main" id="{BAC0E57D-EDB5-4AD2-A60E-1903EB9DFCF3}"/>
              </a:ext>
            </a:extLst>
          </p:cNvPr>
          <p:cNvSpPr txBox="1"/>
          <p:nvPr/>
        </p:nvSpPr>
        <p:spPr>
          <a:xfrm>
            <a:off x="2154625" y="4864582"/>
            <a:ext cx="3232963" cy="369332"/>
          </a:xfrm>
          <a:prstGeom prst="rect">
            <a:avLst/>
          </a:prstGeom>
          <a:noFill/>
        </p:spPr>
        <p:txBody>
          <a:bodyPr wrap="square" rtlCol="0">
            <a:spAutoFit/>
          </a:bodyPr>
          <a:lstStyle/>
          <a:p>
            <a:r>
              <a:rPr lang="es-CL" b="1" dirty="0">
                <a:latin typeface="Abadi" panose="020B0604020104020204" pitchFamily="34" charset="0"/>
              </a:rPr>
              <a:t>Cálculo de frecuencia esperada</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D8B9AC9-AD9D-413F-9A6C-2D19E04B4039}"/>
                  </a:ext>
                </a:extLst>
              </p:cNvPr>
              <p:cNvSpPr txBox="1"/>
              <p:nvPr/>
            </p:nvSpPr>
            <p:spPr>
              <a:xfrm>
                <a:off x="-232520" y="5469585"/>
                <a:ext cx="76107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n-US" dirty="0"/>
              </a:p>
            </p:txBody>
          </p:sp>
        </mc:Choice>
        <mc:Fallback xmlns="">
          <p:sp>
            <p:nvSpPr>
              <p:cNvPr id="9" name="CuadroTexto 8">
                <a:extLst>
                  <a:ext uri="{FF2B5EF4-FFF2-40B4-BE49-F238E27FC236}">
                    <a16:creationId xmlns:a16="http://schemas.microsoft.com/office/drawing/2014/main" id="{9D8B9AC9-AD9D-413F-9A6C-2D19E04B4039}"/>
                  </a:ext>
                </a:extLst>
              </p:cNvPr>
              <p:cNvSpPr txBox="1">
                <a:spLocks noRot="1" noChangeAspect="1" noMove="1" noResize="1" noEditPoints="1" noAdjustHandles="1" noChangeArrowheads="1" noChangeShapeType="1" noTextEdit="1"/>
              </p:cNvSpPr>
              <p:nvPr/>
            </p:nvSpPr>
            <p:spPr>
              <a:xfrm>
                <a:off x="-232520" y="5469585"/>
                <a:ext cx="7610763" cy="369332"/>
              </a:xfrm>
              <a:prstGeom prst="rect">
                <a:avLst/>
              </a:prstGeom>
              <a:blipFill>
                <a:blip r:embed="rId4"/>
                <a:stretch>
                  <a:fillRect b="-13115"/>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DC0F01D3-BF82-4DA8-83D9-D57D57B21F63}"/>
                  </a:ext>
                </a:extLst>
              </p:cNvPr>
              <p:cNvSpPr txBox="1"/>
              <p:nvPr/>
            </p:nvSpPr>
            <p:spPr>
              <a:xfrm>
                <a:off x="6729987" y="405406"/>
                <a:ext cx="404961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m:oMathPara>
                </a14:m>
                <a:endParaRPr lang="en-US" dirty="0"/>
              </a:p>
            </p:txBody>
          </p:sp>
        </mc:Choice>
        <mc:Fallback xmlns="">
          <p:sp>
            <p:nvSpPr>
              <p:cNvPr id="10" name="CuadroTexto 9">
                <a:extLst>
                  <a:ext uri="{FF2B5EF4-FFF2-40B4-BE49-F238E27FC236}">
                    <a16:creationId xmlns:a16="http://schemas.microsoft.com/office/drawing/2014/main" id="{DC0F01D3-BF82-4DA8-83D9-D57D57B21F63}"/>
                  </a:ext>
                </a:extLst>
              </p:cNvPr>
              <p:cNvSpPr txBox="1">
                <a:spLocks noRot="1" noChangeAspect="1" noMove="1" noResize="1" noEditPoints="1" noAdjustHandles="1" noChangeArrowheads="1" noChangeShapeType="1" noTextEdit="1"/>
              </p:cNvSpPr>
              <p:nvPr/>
            </p:nvSpPr>
            <p:spPr>
              <a:xfrm>
                <a:off x="6729987" y="405406"/>
                <a:ext cx="4049614" cy="369332"/>
              </a:xfrm>
              <a:prstGeom prst="rect">
                <a:avLst/>
              </a:prstGeom>
              <a:blipFill>
                <a:blip r:embed="rId5"/>
                <a:stretch>
                  <a:fillRect b="-15000"/>
                </a:stretch>
              </a:blipFill>
            </p:spPr>
            <p:txBody>
              <a:bodyPr/>
              <a:lstStyle/>
              <a:p>
                <a:r>
                  <a:rPr lang="es-CL">
                    <a:noFill/>
                  </a:rPr>
                  <a:t> </a:t>
                </a:r>
              </a:p>
            </p:txBody>
          </p:sp>
        </mc:Fallback>
      </mc:AlternateContent>
      <p:sp>
        <p:nvSpPr>
          <p:cNvPr id="11" name="Rectángulo 10">
            <a:extLst>
              <a:ext uri="{FF2B5EF4-FFF2-40B4-BE49-F238E27FC236}">
                <a16:creationId xmlns:a16="http://schemas.microsoft.com/office/drawing/2014/main" id="{76F44EB7-AF6E-41B0-855E-96616559598E}"/>
              </a:ext>
            </a:extLst>
          </p:cNvPr>
          <p:cNvSpPr/>
          <p:nvPr/>
        </p:nvSpPr>
        <p:spPr>
          <a:xfrm>
            <a:off x="7048821" y="405406"/>
            <a:ext cx="341194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a 11">
            <a:extLst>
              <a:ext uri="{FF2B5EF4-FFF2-40B4-BE49-F238E27FC236}">
                <a16:creationId xmlns:a16="http://schemas.microsoft.com/office/drawing/2014/main" id="{02AAA1CA-349A-4A17-AEE0-0FA293FB8DAF}"/>
              </a:ext>
            </a:extLst>
          </p:cNvPr>
          <p:cNvGraphicFramePr>
            <a:graphicFrameLocks noGrp="1"/>
          </p:cNvGraphicFramePr>
          <p:nvPr>
            <p:extLst>
              <p:ext uri="{D42A27DB-BD31-4B8C-83A1-F6EECF244321}">
                <p14:modId xmlns:p14="http://schemas.microsoft.com/office/powerpoint/2010/main" val="658521283"/>
              </p:ext>
            </p:extLst>
          </p:nvPr>
        </p:nvGraphicFramePr>
        <p:xfrm>
          <a:off x="6729987" y="2896870"/>
          <a:ext cx="3617192" cy="1684620"/>
        </p:xfrm>
        <a:graphic>
          <a:graphicData uri="http://schemas.openxmlformats.org/drawingml/2006/table">
            <a:tbl>
              <a:tblPr>
                <a:tableStyleId>{9DCAF9ED-07DC-4A11-8D7F-57B35C25682E}</a:tableStyleId>
              </a:tblPr>
              <a:tblGrid>
                <a:gridCol w="2615361">
                  <a:extLst>
                    <a:ext uri="{9D8B030D-6E8A-4147-A177-3AD203B41FA5}">
                      <a16:colId xmlns:a16="http://schemas.microsoft.com/office/drawing/2014/main" val="3037082805"/>
                    </a:ext>
                  </a:extLst>
                </a:gridCol>
                <a:gridCol w="1001831">
                  <a:extLst>
                    <a:ext uri="{9D8B030D-6E8A-4147-A177-3AD203B41FA5}">
                      <a16:colId xmlns:a16="http://schemas.microsoft.com/office/drawing/2014/main" val="2799647074"/>
                    </a:ext>
                  </a:extLst>
                </a:gridCol>
              </a:tblGrid>
              <a:tr h="327960">
                <a:tc>
                  <a:txBody>
                    <a:bodyPr/>
                    <a:lstStyle/>
                    <a:p>
                      <a:pPr algn="ctr" fontAlgn="b"/>
                      <a:r>
                        <a:rPr lang="es-CL" sz="1400" b="1" u="none" strike="noStrike" dirty="0">
                          <a:solidFill>
                            <a:schemeClr val="bg1"/>
                          </a:solidFill>
                          <a:effectLst/>
                          <a:latin typeface="Abadi" panose="020B0604020104020204" pitchFamily="34" charset="0"/>
                        </a:rPr>
                        <a:t>Tipo de </a:t>
                      </a:r>
                      <a:r>
                        <a:rPr lang="es-CL" sz="1400" b="1" u="none" strike="noStrike" dirty="0" err="1">
                          <a:solidFill>
                            <a:schemeClr val="bg1"/>
                          </a:solidFill>
                          <a:effectLst/>
                          <a:latin typeface="Abadi" panose="020B0604020104020204" pitchFamily="34" charset="0"/>
                        </a:rPr>
                        <a:t>cruzamient</a:t>
                      </a:r>
                      <a:r>
                        <a:rPr lang="en-US" sz="1400" b="1" u="none" strike="noStrike" dirty="0">
                          <a:solidFill>
                            <a:schemeClr val="bg1"/>
                          </a:solidFill>
                          <a:effectLst/>
                          <a:latin typeface="Abadi" panose="020B0604020104020204" pitchFamily="34" charset="0"/>
                        </a:rPr>
                        <a:t>o</a:t>
                      </a:r>
                      <a:endParaRPr lang="es-CL" sz="1400" b="1" i="0" u="none" strike="noStrike" dirty="0">
                        <a:solidFill>
                          <a:schemeClr val="bg1"/>
                        </a:solidFill>
                        <a:effectLst/>
                        <a:latin typeface="Abadi" panose="020B0604020104020204" pitchFamily="34" charset="0"/>
                      </a:endParaRPr>
                    </a:p>
                  </a:txBody>
                  <a:tcPr marL="9525" marR="9525" marT="9525" marB="0" anchor="ctr">
                    <a:solidFill>
                      <a:schemeClr val="accent2"/>
                    </a:solidFill>
                  </a:tcPr>
                </a:tc>
                <a:tc>
                  <a:txBody>
                    <a:bodyPr/>
                    <a:lstStyle/>
                    <a:p>
                      <a:pPr algn="ctr" fontAlgn="b"/>
                      <a:r>
                        <a:rPr lang="es-CL" sz="1400" b="1" u="none" strike="noStrike" dirty="0">
                          <a:solidFill>
                            <a:schemeClr val="bg1"/>
                          </a:solidFill>
                          <a:effectLst/>
                          <a:latin typeface="Abadi" panose="020B0604020104020204" pitchFamily="34" charset="0"/>
                        </a:rPr>
                        <a:t>F</a:t>
                      </a:r>
                      <a:endParaRPr lang="en-US" sz="1400" b="1" i="0" u="none" strike="noStrike" dirty="0">
                        <a:solidFill>
                          <a:schemeClr val="bg1"/>
                        </a:solidFill>
                        <a:effectLst/>
                        <a:latin typeface="Abadi" panose="020B0604020104020204" pitchFamily="34" charset="0"/>
                      </a:endParaRPr>
                    </a:p>
                  </a:txBody>
                  <a:tcPr marL="9525" marR="9525" marT="9525" marB="0" anchor="ctr">
                    <a:solidFill>
                      <a:schemeClr val="accent2"/>
                    </a:solidFill>
                  </a:tcPr>
                </a:tc>
                <a:extLst>
                  <a:ext uri="{0D108BD9-81ED-4DB2-BD59-A6C34878D82A}">
                    <a16:rowId xmlns:a16="http://schemas.microsoft.com/office/drawing/2014/main" val="2340200323"/>
                  </a:ext>
                </a:extLst>
              </a:tr>
              <a:tr h="32796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hermanos</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1/4 </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1573342566"/>
                  </a:ext>
                </a:extLst>
              </a:tr>
              <a:tr h="37278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medios</a:t>
                      </a:r>
                      <a:r>
                        <a:rPr lang="en-US" sz="1400" u="none" strike="noStrike" dirty="0">
                          <a:effectLst/>
                          <a:latin typeface="Abadi" panose="020B0604020104020204" pitchFamily="34" charset="0"/>
                        </a:rPr>
                        <a:t> </a:t>
                      </a:r>
                      <a:r>
                        <a:rPr lang="en-US" sz="1400" u="none" strike="noStrike" dirty="0" err="1">
                          <a:effectLst/>
                          <a:latin typeface="Abadi" panose="020B0604020104020204" pitchFamily="34" charset="0"/>
                        </a:rPr>
                        <a:t>hermanos</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1/8 </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4267253177"/>
                  </a:ext>
                </a:extLst>
              </a:tr>
              <a:tr h="327960">
                <a:tc>
                  <a:txBody>
                    <a:bodyPr/>
                    <a:lstStyle/>
                    <a:p>
                      <a:pPr algn="ctr" fontAlgn="b"/>
                      <a:r>
                        <a:rPr lang="en-US" sz="1400" u="none" strike="noStrike">
                          <a:effectLst/>
                          <a:latin typeface="Abadi" panose="020B0604020104020204" pitchFamily="34" charset="0"/>
                        </a:rPr>
                        <a:t>Hijos de primos 1º</a:t>
                      </a:r>
                      <a:endParaRPr lang="en-US" sz="1400" b="0" i="0" u="none" strike="noStrike">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1/16</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1165083456"/>
                  </a:ext>
                </a:extLst>
              </a:tr>
              <a:tr h="32796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primos</a:t>
                      </a:r>
                      <a:r>
                        <a:rPr lang="en-US" sz="1400" u="none" strike="noStrike" dirty="0">
                          <a:effectLst/>
                          <a:latin typeface="Abadi" panose="020B0604020104020204" pitchFamily="34" charset="0"/>
                        </a:rPr>
                        <a:t> 2º</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1/64</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4071110861"/>
                  </a:ext>
                </a:extLst>
              </a:tr>
            </a:tbl>
          </a:graphicData>
        </a:graphic>
      </p:graphicFrame>
    </p:spTree>
    <p:extLst>
      <p:ext uri="{BB962C8B-B14F-4D97-AF65-F5344CB8AC3E}">
        <p14:creationId xmlns:p14="http://schemas.microsoft.com/office/powerpoint/2010/main" val="3985701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55</a:t>
            </a:fld>
            <a:endParaRPr/>
          </a:p>
        </p:txBody>
      </p:sp>
      <p:sp>
        <p:nvSpPr>
          <p:cNvPr id="3" name="Título 1">
            <a:extLst>
              <a:ext uri="{FF2B5EF4-FFF2-40B4-BE49-F238E27FC236}">
                <a16:creationId xmlns:a16="http://schemas.microsoft.com/office/drawing/2014/main" id="{A505D61D-B3B2-497B-A86C-CD5114681C8E}"/>
              </a:ext>
            </a:extLst>
          </p:cNvPr>
          <p:cNvSpPr>
            <a:spLocks noGrp="1"/>
          </p:cNvSpPr>
          <p:nvPr>
            <p:ph type="title"/>
          </p:nvPr>
        </p:nvSpPr>
        <p:spPr>
          <a:xfrm>
            <a:off x="1412398" y="-281940"/>
            <a:ext cx="9367203" cy="1188720"/>
          </a:xfrm>
        </p:spPr>
        <p:txBody>
          <a:bodyPr>
            <a:normAutofit/>
          </a:bodyPr>
          <a:lstStyle/>
          <a:p>
            <a:r>
              <a:rPr lang="es-CL" i="1" dirty="0"/>
              <a:t>Ejercicio 2</a:t>
            </a:r>
            <a:endParaRPr lang="en-US" i="1" dirty="0"/>
          </a:p>
        </p:txBody>
      </p:sp>
      <p:sp>
        <p:nvSpPr>
          <p:cNvPr id="4" name="CuadroTexto 3">
            <a:extLst>
              <a:ext uri="{FF2B5EF4-FFF2-40B4-BE49-F238E27FC236}">
                <a16:creationId xmlns:a16="http://schemas.microsoft.com/office/drawing/2014/main" id="{87F20DF2-43AB-4247-B6D8-7F6C1E4CBD1F}"/>
              </a:ext>
            </a:extLst>
          </p:cNvPr>
          <p:cNvSpPr txBox="1"/>
          <p:nvPr/>
        </p:nvSpPr>
        <p:spPr>
          <a:xfrm>
            <a:off x="1412397" y="1225269"/>
            <a:ext cx="9643287" cy="923330"/>
          </a:xfrm>
          <a:prstGeom prst="rect">
            <a:avLst/>
          </a:prstGeom>
          <a:noFill/>
        </p:spPr>
        <p:txBody>
          <a:bodyPr wrap="square">
            <a:spAutoFit/>
          </a:bodyPr>
          <a:lstStyle/>
          <a:p>
            <a:pPr algn="l"/>
            <a:r>
              <a:rPr lang="en-US" b="0" i="0" dirty="0" err="1">
                <a:solidFill>
                  <a:srgbClr val="2E2E2E"/>
                </a:solidFill>
                <a:effectLst/>
                <a:latin typeface="NexusSans"/>
              </a:rPr>
              <a:t>Suponga</a:t>
            </a:r>
            <a:r>
              <a:rPr lang="en-US" b="0" i="0" dirty="0">
                <a:solidFill>
                  <a:srgbClr val="2E2E2E"/>
                </a:solidFill>
                <a:effectLst/>
                <a:latin typeface="NexusSans"/>
              </a:rPr>
              <a:t> que la </a:t>
            </a:r>
            <a:r>
              <a:rPr lang="en-US" b="0" i="0" dirty="0" err="1">
                <a:solidFill>
                  <a:srgbClr val="2E2E2E"/>
                </a:solidFill>
                <a:effectLst/>
                <a:latin typeface="NexusSans"/>
              </a:rPr>
              <a:t>frecuencia</a:t>
            </a:r>
            <a:r>
              <a:rPr lang="en-US" b="0" i="0" dirty="0">
                <a:solidFill>
                  <a:srgbClr val="2E2E2E"/>
                </a:solidFill>
                <a:effectLst/>
                <a:latin typeface="NexusSans"/>
              </a:rPr>
              <a:t> de una </a:t>
            </a:r>
            <a:r>
              <a:rPr lang="en-US" b="0" i="0" dirty="0" err="1">
                <a:solidFill>
                  <a:srgbClr val="2E2E2E"/>
                </a:solidFill>
                <a:effectLst/>
                <a:latin typeface="NexusSans"/>
              </a:rPr>
              <a:t>enfermedad</a:t>
            </a:r>
            <a:r>
              <a:rPr lang="en-US" b="0" i="0" dirty="0">
                <a:solidFill>
                  <a:srgbClr val="2E2E2E"/>
                </a:solidFill>
                <a:effectLst/>
                <a:latin typeface="NexusSans"/>
              </a:rPr>
              <a:t> </a:t>
            </a:r>
            <a:r>
              <a:rPr lang="en-US" b="0" i="0" dirty="0" err="1">
                <a:solidFill>
                  <a:srgbClr val="2E2E2E"/>
                </a:solidFill>
                <a:effectLst/>
                <a:latin typeface="NexusSans"/>
              </a:rPr>
              <a:t>recesiva</a:t>
            </a:r>
            <a:r>
              <a:rPr lang="en-US" b="0" i="0" dirty="0">
                <a:solidFill>
                  <a:srgbClr val="2E2E2E"/>
                </a:solidFill>
                <a:effectLst/>
                <a:latin typeface="NexusSans"/>
              </a:rPr>
              <a:t> </a:t>
            </a:r>
            <a:r>
              <a:rPr lang="en-US" b="0" i="0" dirty="0" err="1">
                <a:solidFill>
                  <a:srgbClr val="2E2E2E"/>
                </a:solidFill>
                <a:effectLst/>
                <a:latin typeface="NexusSans"/>
              </a:rPr>
              <a:t>autosómica</a:t>
            </a:r>
            <a:r>
              <a:rPr lang="en-US" b="0" i="0" dirty="0">
                <a:solidFill>
                  <a:srgbClr val="2E2E2E"/>
                </a:solidFill>
                <a:effectLst/>
                <a:latin typeface="NexusSans"/>
              </a:rPr>
              <a:t> </a:t>
            </a:r>
            <a:r>
              <a:rPr lang="en-US" b="0" i="0" dirty="0" err="1">
                <a:solidFill>
                  <a:srgbClr val="2E2E2E"/>
                </a:solidFill>
                <a:effectLst/>
                <a:latin typeface="NexusSans"/>
              </a:rPr>
              <a:t>en</a:t>
            </a:r>
            <a:r>
              <a:rPr lang="en-US" b="0" i="0" dirty="0">
                <a:solidFill>
                  <a:srgbClr val="2E2E2E"/>
                </a:solidFill>
                <a:effectLst/>
                <a:latin typeface="NexusSans"/>
              </a:rPr>
              <a:t> una población es 1/40.000 (población base </a:t>
            </a:r>
            <a:r>
              <a:rPr lang="en-US" b="0" i="0" dirty="0" err="1">
                <a:solidFill>
                  <a:srgbClr val="2E2E2E"/>
                </a:solidFill>
                <a:effectLst/>
                <a:latin typeface="NexusSans"/>
              </a:rPr>
              <a:t>en</a:t>
            </a:r>
            <a:r>
              <a:rPr lang="en-US" b="0" i="0" dirty="0">
                <a:solidFill>
                  <a:srgbClr val="2E2E2E"/>
                </a:solidFill>
                <a:effectLst/>
                <a:latin typeface="NexusSans"/>
              </a:rPr>
              <a:t> </a:t>
            </a:r>
            <a:r>
              <a:rPr lang="en-US" b="0" i="0" dirty="0" err="1">
                <a:solidFill>
                  <a:srgbClr val="2E2E2E"/>
                </a:solidFill>
                <a:effectLst/>
                <a:latin typeface="NexusSans"/>
              </a:rPr>
              <a:t>equilibrio</a:t>
            </a:r>
            <a:r>
              <a:rPr lang="en-US" b="0" i="0" dirty="0">
                <a:solidFill>
                  <a:srgbClr val="2E2E2E"/>
                </a:solidFill>
                <a:effectLst/>
                <a:latin typeface="NexusSans"/>
              </a:rPr>
              <a:t> H-W). ¿</a:t>
            </a:r>
            <a:r>
              <a:rPr lang="en-US" b="0" i="0" dirty="0" err="1">
                <a:solidFill>
                  <a:srgbClr val="2E2E2E"/>
                </a:solidFill>
                <a:effectLst/>
                <a:latin typeface="NexusSans"/>
              </a:rPr>
              <a:t>Cuál</a:t>
            </a:r>
            <a:r>
              <a:rPr lang="en-US" b="0" i="0" dirty="0">
                <a:solidFill>
                  <a:srgbClr val="2E2E2E"/>
                </a:solidFill>
                <a:effectLst/>
                <a:latin typeface="NexusSans"/>
              </a:rPr>
              <a:t> es la </a:t>
            </a:r>
            <a:r>
              <a:rPr lang="en-US" b="0" i="0" dirty="0" err="1">
                <a:solidFill>
                  <a:srgbClr val="2E2E2E"/>
                </a:solidFill>
                <a:effectLst/>
                <a:latin typeface="NexusSans"/>
              </a:rPr>
              <a:t>frecuencia</a:t>
            </a:r>
            <a:r>
              <a:rPr lang="en-US" b="0" i="0" dirty="0">
                <a:solidFill>
                  <a:srgbClr val="2E2E2E"/>
                </a:solidFill>
                <a:effectLst/>
                <a:latin typeface="NexusSans"/>
              </a:rPr>
              <a:t> </a:t>
            </a:r>
            <a:r>
              <a:rPr lang="en-US" b="0" i="0" dirty="0" err="1">
                <a:solidFill>
                  <a:srgbClr val="2E2E2E"/>
                </a:solidFill>
                <a:effectLst/>
                <a:latin typeface="NexusSans"/>
              </a:rPr>
              <a:t>esperada</a:t>
            </a:r>
            <a:r>
              <a:rPr lang="en-US" b="0" i="0" dirty="0">
                <a:solidFill>
                  <a:srgbClr val="2E2E2E"/>
                </a:solidFill>
                <a:effectLst/>
                <a:latin typeface="NexusSans"/>
              </a:rPr>
              <a:t> para </a:t>
            </a:r>
            <a:r>
              <a:rPr lang="en-US" b="0" i="0" dirty="0" err="1">
                <a:solidFill>
                  <a:srgbClr val="2E2E2E"/>
                </a:solidFill>
                <a:effectLst/>
                <a:latin typeface="NexusSans"/>
              </a:rPr>
              <a:t>esta</a:t>
            </a:r>
            <a:r>
              <a:rPr lang="en-US" b="0" i="0" dirty="0">
                <a:solidFill>
                  <a:srgbClr val="2E2E2E"/>
                </a:solidFill>
                <a:effectLst/>
                <a:latin typeface="NexusSans"/>
              </a:rPr>
              <a:t> </a:t>
            </a:r>
            <a:r>
              <a:rPr lang="en-US" b="0" i="0" dirty="0" err="1">
                <a:solidFill>
                  <a:srgbClr val="2E2E2E"/>
                </a:solidFill>
                <a:effectLst/>
                <a:latin typeface="NexusSans"/>
              </a:rPr>
              <a:t>enfermedad</a:t>
            </a:r>
            <a:r>
              <a:rPr lang="en-US" b="0" i="0" dirty="0">
                <a:solidFill>
                  <a:srgbClr val="2E2E2E"/>
                </a:solidFill>
                <a:effectLst/>
                <a:latin typeface="NexusSans"/>
              </a:rPr>
              <a:t> </a:t>
            </a:r>
            <a:r>
              <a:rPr lang="en-US" b="0" i="0" dirty="0" err="1">
                <a:solidFill>
                  <a:srgbClr val="2E2E2E"/>
                </a:solidFill>
                <a:effectLst/>
                <a:latin typeface="NexusSans"/>
              </a:rPr>
              <a:t>en</a:t>
            </a:r>
            <a:r>
              <a:rPr lang="en-US" b="0" i="0" dirty="0">
                <a:solidFill>
                  <a:srgbClr val="2E2E2E"/>
                </a:solidFill>
                <a:effectLst/>
                <a:latin typeface="NexusSans"/>
              </a:rPr>
              <a:t> la </a:t>
            </a:r>
            <a:r>
              <a:rPr lang="en-US" b="0" i="0" dirty="0" err="1">
                <a:solidFill>
                  <a:srgbClr val="2E2E2E"/>
                </a:solidFill>
                <a:effectLst/>
                <a:latin typeface="NexusSans"/>
              </a:rPr>
              <a:t>descendencia</a:t>
            </a:r>
            <a:r>
              <a:rPr lang="en-US" b="0" i="0" dirty="0">
                <a:solidFill>
                  <a:srgbClr val="2E2E2E"/>
                </a:solidFill>
                <a:effectLst/>
                <a:latin typeface="NexusSans"/>
              </a:rPr>
              <a:t> </a:t>
            </a:r>
            <a:r>
              <a:rPr lang="en-US" b="0" i="0" dirty="0" err="1">
                <a:solidFill>
                  <a:srgbClr val="2E2E2E"/>
                </a:solidFill>
                <a:effectLst/>
                <a:latin typeface="NexusSans"/>
              </a:rPr>
              <a:t>generada</a:t>
            </a:r>
            <a:r>
              <a:rPr lang="en-US" b="0" i="0" dirty="0">
                <a:solidFill>
                  <a:srgbClr val="2E2E2E"/>
                </a:solidFill>
                <a:effectLst/>
                <a:latin typeface="NexusSans"/>
              </a:rPr>
              <a:t> por la </a:t>
            </a:r>
            <a:r>
              <a:rPr lang="en-US" b="0" i="0" dirty="0" err="1">
                <a:solidFill>
                  <a:srgbClr val="2E2E2E"/>
                </a:solidFill>
                <a:effectLst/>
                <a:latin typeface="NexusSans"/>
              </a:rPr>
              <a:t>cruza</a:t>
            </a:r>
            <a:r>
              <a:rPr lang="en-US" b="0" i="0" dirty="0">
                <a:solidFill>
                  <a:srgbClr val="2E2E2E"/>
                </a:solidFill>
                <a:effectLst/>
                <a:latin typeface="NexusSans"/>
              </a:rPr>
              <a:t> entre </a:t>
            </a:r>
            <a:r>
              <a:rPr lang="en-US" b="0" i="0" dirty="0" err="1">
                <a:solidFill>
                  <a:srgbClr val="2E2E2E"/>
                </a:solidFill>
                <a:effectLst/>
                <a:latin typeface="NexusSans"/>
              </a:rPr>
              <a:t>primos</a:t>
            </a:r>
            <a:r>
              <a:rPr lang="en-US" b="0" i="0" dirty="0">
                <a:solidFill>
                  <a:srgbClr val="2E2E2E"/>
                </a:solidFill>
                <a:effectLst/>
                <a:latin typeface="NexusSans"/>
              </a:rPr>
              <a:t> de primer </a:t>
            </a:r>
            <a:r>
              <a:rPr lang="en-US" b="0" i="0" dirty="0" err="1">
                <a:solidFill>
                  <a:srgbClr val="2E2E2E"/>
                </a:solidFill>
                <a:effectLst/>
                <a:latin typeface="NexusSans"/>
              </a:rPr>
              <a:t>grado</a:t>
            </a:r>
            <a:r>
              <a:rPr lang="en-US" b="0" i="0" dirty="0">
                <a:solidFill>
                  <a:srgbClr val="2E2E2E"/>
                </a:solidFill>
                <a:effectLst/>
                <a:latin typeface="NexusSans"/>
              </a:rPr>
              <a:t>?</a:t>
            </a:r>
          </a:p>
        </p:txBody>
      </p:sp>
      <p:sp>
        <p:nvSpPr>
          <p:cNvPr id="5" name="CuadroTexto 4">
            <a:extLst>
              <a:ext uri="{FF2B5EF4-FFF2-40B4-BE49-F238E27FC236}">
                <a16:creationId xmlns:a16="http://schemas.microsoft.com/office/drawing/2014/main" id="{AD18755E-EDE5-41E3-93EB-FBDF71341C8D}"/>
              </a:ext>
            </a:extLst>
          </p:cNvPr>
          <p:cNvSpPr txBox="1"/>
          <p:nvPr/>
        </p:nvSpPr>
        <p:spPr>
          <a:xfrm>
            <a:off x="2154625" y="2629013"/>
            <a:ext cx="3522275" cy="369332"/>
          </a:xfrm>
          <a:prstGeom prst="rect">
            <a:avLst/>
          </a:prstGeom>
          <a:noFill/>
        </p:spPr>
        <p:txBody>
          <a:bodyPr wrap="square" rtlCol="0">
            <a:spAutoFit/>
          </a:bodyPr>
          <a:lstStyle/>
          <a:p>
            <a:r>
              <a:rPr lang="es-CL" b="1" dirty="0">
                <a:latin typeface="Abadi" panose="020B0604020104020204" pitchFamily="34" charset="0"/>
              </a:rPr>
              <a:t>Frecuencias génicas</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549AA5F1-3668-4D9D-930B-752E690C7B54}"/>
                  </a:ext>
                </a:extLst>
              </p:cNvPr>
              <p:cNvSpPr txBox="1"/>
              <p:nvPr/>
            </p:nvSpPr>
            <p:spPr>
              <a:xfrm>
                <a:off x="1487875" y="3034115"/>
                <a:ext cx="3017450" cy="14101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i="1">
                          <a:latin typeface="Cambria Math" panose="02040503050406030204" pitchFamily="18" charset="0"/>
                        </a:rPr>
                        <m:t>=</m:t>
                      </m:r>
                      <m:f>
                        <m:fPr>
                          <m:ctrlPr>
                            <a:rPr lang="es-CL" i="1">
                              <a:latin typeface="Cambria Math" panose="02040503050406030204" pitchFamily="18" charset="0"/>
                            </a:rPr>
                          </m:ctrlPr>
                        </m:fPr>
                        <m:num>
                          <m:r>
                            <a:rPr lang="es-CL" i="1">
                              <a:latin typeface="Cambria Math" panose="02040503050406030204" pitchFamily="18" charset="0"/>
                            </a:rPr>
                            <m:t>1</m:t>
                          </m:r>
                          <m:r>
                            <a:rPr lang="es-CL" b="0" i="1" smtClean="0">
                              <a:latin typeface="Cambria Math" panose="02040503050406030204" pitchFamily="18" charset="0"/>
                            </a:rPr>
                            <m:t>99</m:t>
                          </m:r>
                        </m:num>
                        <m:den>
                          <m:r>
                            <a:rPr lang="es-CL" i="1">
                              <a:latin typeface="Cambria Math" panose="02040503050406030204" pitchFamily="18" charset="0"/>
                            </a:rPr>
                            <m:t>200</m:t>
                          </m:r>
                        </m:den>
                      </m:f>
                    </m:oMath>
                  </m:oMathPara>
                </a14:m>
                <a:endParaRPr lang="es-CL" b="0" i="1" dirty="0">
                  <a:latin typeface="Cambria Math" panose="02040503050406030204" pitchFamily="18" charset="0"/>
                </a:endParaRPr>
              </a:p>
              <a:p>
                <a:endParaRPr lang="es-CL"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oMath>
                  </m:oMathPara>
                </a14:m>
                <a:endParaRPr lang="en-US" dirty="0"/>
              </a:p>
            </p:txBody>
          </p:sp>
        </mc:Choice>
        <mc:Fallback xmlns="">
          <p:sp>
            <p:nvSpPr>
              <p:cNvPr id="6" name="CuadroTexto 5">
                <a:extLst>
                  <a:ext uri="{FF2B5EF4-FFF2-40B4-BE49-F238E27FC236}">
                    <a16:creationId xmlns:a16="http://schemas.microsoft.com/office/drawing/2014/main" id="{549AA5F1-3668-4D9D-930B-752E690C7B54}"/>
                  </a:ext>
                </a:extLst>
              </p:cNvPr>
              <p:cNvSpPr txBox="1">
                <a:spLocks noRot="1" noChangeAspect="1" noMove="1" noResize="1" noEditPoints="1" noAdjustHandles="1" noChangeArrowheads="1" noChangeShapeType="1" noTextEdit="1"/>
              </p:cNvSpPr>
              <p:nvPr/>
            </p:nvSpPr>
            <p:spPr>
              <a:xfrm>
                <a:off x="1487875" y="3034115"/>
                <a:ext cx="3017450" cy="1410130"/>
              </a:xfrm>
              <a:prstGeom prst="rect">
                <a:avLst/>
              </a:prstGeom>
              <a:blipFill>
                <a:blip r:embed="rId3"/>
                <a:stretch>
                  <a:fillRect/>
                </a:stretch>
              </a:blipFill>
            </p:spPr>
            <p:txBody>
              <a:bodyPr/>
              <a:lstStyle/>
              <a:p>
                <a:r>
                  <a:rPr lang="es-CL">
                    <a:noFill/>
                  </a:rPr>
                  <a:t> </a:t>
                </a:r>
              </a:p>
            </p:txBody>
          </p:sp>
        </mc:Fallback>
      </mc:AlternateContent>
      <p:sp>
        <p:nvSpPr>
          <p:cNvPr id="7" name="CuadroTexto 6">
            <a:extLst>
              <a:ext uri="{FF2B5EF4-FFF2-40B4-BE49-F238E27FC236}">
                <a16:creationId xmlns:a16="http://schemas.microsoft.com/office/drawing/2014/main" id="{C9C59298-DF80-4CB3-9C12-81BC890DE27D}"/>
              </a:ext>
            </a:extLst>
          </p:cNvPr>
          <p:cNvSpPr txBox="1"/>
          <p:nvPr/>
        </p:nvSpPr>
        <p:spPr>
          <a:xfrm>
            <a:off x="6804412" y="2664783"/>
            <a:ext cx="3232963" cy="369332"/>
          </a:xfrm>
          <a:prstGeom prst="rect">
            <a:avLst/>
          </a:prstGeom>
          <a:noFill/>
        </p:spPr>
        <p:txBody>
          <a:bodyPr wrap="square" rtlCol="0">
            <a:spAutoFit/>
          </a:bodyPr>
          <a:lstStyle/>
          <a:p>
            <a:r>
              <a:rPr lang="es-CL" b="1" dirty="0">
                <a:latin typeface="Abadi" panose="020B0604020104020204" pitchFamily="34" charset="0"/>
              </a:rPr>
              <a:t>Frecuencia esperada</a:t>
            </a:r>
            <a:endParaRPr lang="en-US"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D8C4DF4D-0392-4B31-96C5-A5D78113CB9F}"/>
                  </a:ext>
                </a:extLst>
              </p:cNvPr>
              <p:cNvSpPr txBox="1"/>
              <p:nvPr/>
            </p:nvSpPr>
            <p:spPr>
              <a:xfrm>
                <a:off x="6234040" y="3181173"/>
                <a:ext cx="3232963" cy="22411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𝑄</m:t>
                      </m:r>
                      <m:r>
                        <a:rPr lang="es-CL" i="1">
                          <a:latin typeface="Cambria Math" panose="02040503050406030204" pitchFamily="18" charset="0"/>
                        </a:rPr>
                        <m:t>=</m:t>
                      </m:r>
                      <m:sSup>
                        <m:sSupPr>
                          <m:ctrlPr>
                            <a:rPr lang="es-CL" i="1">
                              <a:latin typeface="Cambria Math" panose="02040503050406030204" pitchFamily="18" charset="0"/>
                            </a:rPr>
                          </m:ctrlPr>
                        </m:sSupPr>
                        <m:e>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r>
                            <a:rPr lang="es-CL" b="0" i="1" smtClean="0">
                              <a:latin typeface="Cambria Math" panose="02040503050406030204" pitchFamily="18" charset="0"/>
                            </a:rPr>
                            <m:t>)</m:t>
                          </m:r>
                        </m:e>
                        <m:sup>
                          <m:r>
                            <a:rPr lang="es-CL" i="1">
                              <a:latin typeface="Cambria Math" panose="02040503050406030204" pitchFamily="18" charset="0"/>
                            </a:rPr>
                            <m:t>2</m:t>
                          </m:r>
                        </m:sup>
                      </m:sSup>
                      <m:r>
                        <a:rPr lang="es-CL" i="1">
                          <a:latin typeface="Cambria Math" panose="02040503050406030204" pitchFamily="18" charset="0"/>
                        </a:rPr>
                        <m:t>+</m:t>
                      </m:r>
                      <m:r>
                        <a:rPr lang="es-CL" b="0" i="1" smtClean="0">
                          <a:latin typeface="Cambria Math" panose="02040503050406030204" pitchFamily="18" charset="0"/>
                        </a:rPr>
                        <m:t>(</m:t>
                      </m:r>
                      <m:f>
                        <m:fPr>
                          <m:ctrlPr>
                            <a:rPr lang="es-CL"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200</m:t>
                          </m:r>
                        </m:den>
                      </m:f>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199</m:t>
                          </m:r>
                        </m:num>
                        <m:den>
                          <m:r>
                            <a:rPr lang="es-CL" b="0" i="1" smtClean="0">
                              <a:latin typeface="Cambria Math" panose="02040503050406030204" pitchFamily="18" charset="0"/>
                            </a:rPr>
                            <m:t>200</m:t>
                          </m:r>
                        </m:den>
                      </m:f>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16</m:t>
                          </m:r>
                        </m:den>
                      </m:f>
                      <m:r>
                        <a:rPr lang="es-CL" b="0" i="1" smtClean="0">
                          <a:latin typeface="Cambria Math" panose="02040503050406030204" pitchFamily="18" charset="0"/>
                        </a:rPr>
                        <m:t>)</m:t>
                      </m:r>
                    </m:oMath>
                  </m:oMathPara>
                </a14:m>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𝑄</m:t>
                      </m:r>
                      <m:r>
                        <a:rPr lang="es-CL" i="1">
                          <a:latin typeface="Cambria Math" panose="02040503050406030204" pitchFamily="18" charset="0"/>
                        </a:rPr>
                        <m:t>=</m:t>
                      </m:r>
                      <m:f>
                        <m:fPr>
                          <m:ctrlPr>
                            <a:rPr lang="es-CL" i="1">
                              <a:latin typeface="Cambria Math" panose="02040503050406030204" pitchFamily="18" charset="0"/>
                            </a:rPr>
                          </m:ctrlPr>
                        </m:fPr>
                        <m:num>
                          <m:r>
                            <a:rPr lang="es-CL" i="1">
                              <a:latin typeface="Cambria Math" panose="02040503050406030204" pitchFamily="18" charset="0"/>
                            </a:rPr>
                            <m:t>1</m:t>
                          </m:r>
                        </m:num>
                        <m:den>
                          <m:r>
                            <a:rPr lang="es-CL" i="1">
                              <a:latin typeface="Cambria Math" panose="02040503050406030204" pitchFamily="18" charset="0"/>
                            </a:rPr>
                            <m:t>2</m:t>
                          </m:r>
                          <m:r>
                            <a:rPr lang="es-CL" b="0" i="1" smtClean="0">
                              <a:latin typeface="Cambria Math" panose="02040503050406030204" pitchFamily="18" charset="0"/>
                            </a:rPr>
                            <m:t>.977</m:t>
                          </m:r>
                        </m:den>
                      </m:f>
                    </m:oMath>
                  </m:oMathPara>
                </a14:m>
                <a:endParaRPr lang="en-US" dirty="0"/>
              </a:p>
            </p:txBody>
          </p:sp>
        </mc:Choice>
        <mc:Fallback xmlns="">
          <p:sp>
            <p:nvSpPr>
              <p:cNvPr id="8" name="CuadroTexto 7">
                <a:extLst>
                  <a:ext uri="{FF2B5EF4-FFF2-40B4-BE49-F238E27FC236}">
                    <a16:creationId xmlns:a16="http://schemas.microsoft.com/office/drawing/2014/main" id="{D8C4DF4D-0392-4B31-96C5-A5D78113CB9F}"/>
                  </a:ext>
                </a:extLst>
              </p:cNvPr>
              <p:cNvSpPr txBox="1">
                <a:spLocks noRot="1" noChangeAspect="1" noMove="1" noResize="1" noEditPoints="1" noAdjustHandles="1" noChangeArrowheads="1" noChangeShapeType="1" noTextEdit="1"/>
              </p:cNvSpPr>
              <p:nvPr/>
            </p:nvSpPr>
            <p:spPr>
              <a:xfrm>
                <a:off x="6234040" y="3181173"/>
                <a:ext cx="3232963" cy="2241126"/>
              </a:xfrm>
              <a:prstGeom prst="rect">
                <a:avLst/>
              </a:prstGeom>
              <a:blipFill>
                <a:blip r:embed="rId4"/>
                <a:stretch>
                  <a:fillRect/>
                </a:stretch>
              </a:blipFill>
            </p:spPr>
            <p:txBody>
              <a:bodyPr/>
              <a:lstStyle/>
              <a:p>
                <a:r>
                  <a:rPr lang="es-CL">
                    <a:noFill/>
                  </a:rPr>
                  <a:t> </a:t>
                </a:r>
              </a:p>
            </p:txBody>
          </p:sp>
        </mc:Fallback>
      </mc:AlternateContent>
      <p:sp>
        <p:nvSpPr>
          <p:cNvPr id="9" name="CuadroTexto 8">
            <a:extLst>
              <a:ext uri="{FF2B5EF4-FFF2-40B4-BE49-F238E27FC236}">
                <a16:creationId xmlns:a16="http://schemas.microsoft.com/office/drawing/2014/main" id="{FB559E35-26E3-4620-92BB-803E5E7ECE5E}"/>
              </a:ext>
            </a:extLst>
          </p:cNvPr>
          <p:cNvSpPr txBox="1"/>
          <p:nvPr/>
        </p:nvSpPr>
        <p:spPr>
          <a:xfrm>
            <a:off x="1649799" y="5032566"/>
            <a:ext cx="4446200"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CL" dirty="0">
                <a:latin typeface="Abadi" panose="020B0604020104020204" pitchFamily="34" charset="0"/>
              </a:rPr>
              <a:t>La </a:t>
            </a:r>
            <a:r>
              <a:rPr lang="es-CL" b="1" dirty="0">
                <a:latin typeface="Abadi" panose="020B0604020104020204" pitchFamily="34" charset="0"/>
              </a:rPr>
              <a:t>frecuencia esperada para esta enfermedad</a:t>
            </a:r>
            <a:r>
              <a:rPr lang="es-CL" dirty="0">
                <a:latin typeface="Abadi" panose="020B0604020104020204" pitchFamily="34" charset="0"/>
              </a:rPr>
              <a:t> en la descendencia generada por la cruza entre primos de primer grado es de </a:t>
            </a:r>
            <a:r>
              <a:rPr lang="es-CL" b="1" dirty="0">
                <a:latin typeface="Abadi" panose="020B0604020104020204" pitchFamily="34" charset="0"/>
              </a:rPr>
              <a:t>1 en 2.977 (0,00034)</a:t>
            </a:r>
            <a:endParaRPr lang="en-US" b="1" dirty="0">
              <a:latin typeface="Abadi" panose="020B0604020104020204" pitchFamily="34" charset="0"/>
            </a:endParaRPr>
          </a:p>
        </p:txBody>
      </p:sp>
    </p:spTree>
    <p:extLst>
      <p:ext uri="{BB962C8B-B14F-4D97-AF65-F5344CB8AC3E}">
        <p14:creationId xmlns:p14="http://schemas.microsoft.com/office/powerpoint/2010/main" val="2468359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fade">
                                      <p:cBhvr>
                                        <p:cTn id="18" dur="500"/>
                                        <p:tgtEl>
                                          <p:spTgt spid="8">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728AA2B-6556-4A13-A50A-9B2496C2FF06}"/>
              </a:ext>
            </a:extLst>
          </p:cNvPr>
          <p:cNvSpPr>
            <a:spLocks noGrp="1"/>
          </p:cNvSpPr>
          <p:nvPr>
            <p:ph type="sldNum" idx="12"/>
          </p:nvPr>
        </p:nvSpPr>
        <p:spPr/>
        <p:txBody>
          <a:bodyPr/>
          <a:lstStyle/>
          <a:p>
            <a:fld id="{00000000-1234-1234-1234-123412341234}" type="slidenum">
              <a:rPr lang="en-US" smtClean="0"/>
              <a:pPr/>
              <a:t>56</a:t>
            </a:fld>
            <a:endParaRPr lang="en-US"/>
          </a:p>
        </p:txBody>
      </p:sp>
      <p:sp>
        <p:nvSpPr>
          <p:cNvPr id="16" name="Título 1">
            <a:extLst>
              <a:ext uri="{FF2B5EF4-FFF2-40B4-BE49-F238E27FC236}">
                <a16:creationId xmlns:a16="http://schemas.microsoft.com/office/drawing/2014/main" id="{E88FAD77-E384-419E-80FB-D74FF816F4D3}"/>
              </a:ext>
            </a:extLst>
          </p:cNvPr>
          <p:cNvSpPr txBox="1">
            <a:spLocks/>
          </p:cNvSpPr>
          <p:nvPr/>
        </p:nvSpPr>
        <p:spPr>
          <a:xfrm>
            <a:off x="563509" y="264437"/>
            <a:ext cx="9367203" cy="8424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s-CL" sz="3200" i="1" kern="0" dirty="0">
                <a:solidFill>
                  <a:schemeClr val="bg1"/>
                </a:solidFill>
                <a:effectLst>
                  <a:outerShdw blurRad="50800" dist="38100" dir="2700000" algn="tl" rotWithShape="0">
                    <a:prstClr val="black">
                      <a:alpha val="40000"/>
                    </a:prstClr>
                  </a:outerShdw>
                </a:effectLst>
                <a:latin typeface="+mj-lt"/>
              </a:rPr>
              <a:t>Ecuaciones importantes</a:t>
            </a:r>
            <a:endParaRPr lang="en-US" sz="3200" i="1" kern="0" dirty="0">
              <a:solidFill>
                <a:schemeClr val="bg1"/>
              </a:solidFill>
              <a:effectLst>
                <a:outerShdw blurRad="50800" dist="38100" dir="2700000" algn="tl" rotWithShape="0">
                  <a:prstClr val="black">
                    <a:alpha val="40000"/>
                  </a:prstClr>
                </a:outerShdw>
              </a:effectLst>
              <a:latin typeface="+mj-lt"/>
            </a:endParaRPr>
          </a:p>
        </p:txBody>
      </p:sp>
      <p:sp>
        <p:nvSpPr>
          <p:cNvPr id="25" name="CuadroTexto 24">
            <a:extLst>
              <a:ext uri="{FF2B5EF4-FFF2-40B4-BE49-F238E27FC236}">
                <a16:creationId xmlns:a16="http://schemas.microsoft.com/office/drawing/2014/main" id="{ADFBCDA9-838F-4859-AC20-81158148B3FD}"/>
              </a:ext>
            </a:extLst>
          </p:cNvPr>
          <p:cNvSpPr txBox="1"/>
          <p:nvPr/>
        </p:nvSpPr>
        <p:spPr>
          <a:xfrm>
            <a:off x="563509" y="1329919"/>
            <a:ext cx="2699616" cy="369332"/>
          </a:xfrm>
          <a:prstGeom prst="rect">
            <a:avLst/>
          </a:prstGeom>
          <a:noFill/>
        </p:spPr>
        <p:txBody>
          <a:bodyPr wrap="square" rtlCol="0">
            <a:spAutoFit/>
          </a:bodyPr>
          <a:lstStyle/>
          <a:p>
            <a:r>
              <a:rPr lang="es-CL" b="1" dirty="0">
                <a:solidFill>
                  <a:schemeClr val="bg1"/>
                </a:solidFill>
                <a:latin typeface="Abadi" panose="020B0604020104020204" pitchFamily="34" charset="0"/>
              </a:rPr>
              <a:t>Consanguinidad</a:t>
            </a:r>
          </a:p>
        </p:txBody>
      </p:sp>
      <mc:AlternateContent xmlns:mc="http://schemas.openxmlformats.org/markup-compatibility/2006" xmlns:a14="http://schemas.microsoft.com/office/drawing/2010/main">
        <mc:Choice Requires="a14">
          <p:graphicFrame>
            <p:nvGraphicFramePr>
              <p:cNvPr id="36" name="Tabla 35">
                <a:extLst>
                  <a:ext uri="{FF2B5EF4-FFF2-40B4-BE49-F238E27FC236}">
                    <a16:creationId xmlns:a16="http://schemas.microsoft.com/office/drawing/2014/main" id="{518B59F6-1AE5-4874-AD1C-8BB2B946ACD7}"/>
                  </a:ext>
                </a:extLst>
              </p:cNvPr>
              <p:cNvGraphicFramePr>
                <a:graphicFrameLocks noGrp="1"/>
              </p:cNvGraphicFramePr>
              <p:nvPr>
                <p:extLst>
                  <p:ext uri="{D42A27DB-BD31-4B8C-83A1-F6EECF244321}">
                    <p14:modId xmlns:p14="http://schemas.microsoft.com/office/powerpoint/2010/main" val="1210939098"/>
                  </p:ext>
                </p:extLst>
              </p:nvPr>
            </p:nvGraphicFramePr>
            <p:xfrm>
              <a:off x="823527" y="2614692"/>
              <a:ext cx="1985365" cy="623697"/>
            </p:xfrm>
            <a:graphic>
              <a:graphicData uri="http://schemas.openxmlformats.org/drawingml/2006/table">
                <a:tbl>
                  <a:tblPr>
                    <a:tableStyleId>{37CE84F3-28C3-443E-9E96-99CF82512B78}</a:tableStyleId>
                  </a:tblPr>
                  <a:tblGrid>
                    <a:gridCol w="1985365">
                      <a:extLst>
                        <a:ext uri="{9D8B030D-6E8A-4147-A177-3AD203B41FA5}">
                          <a16:colId xmlns:a16="http://schemas.microsoft.com/office/drawing/2014/main" val="2514723455"/>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1</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a:txBody>
                      <a:tcPr/>
                    </a:tc>
                    <a:extLst>
                      <a:ext uri="{0D108BD9-81ED-4DB2-BD59-A6C34878D82A}">
                        <a16:rowId xmlns:a16="http://schemas.microsoft.com/office/drawing/2014/main" val="4156394556"/>
                      </a:ext>
                    </a:extLst>
                  </a:tr>
                </a:tbl>
              </a:graphicData>
            </a:graphic>
          </p:graphicFrame>
        </mc:Choice>
        <mc:Fallback xmlns="">
          <p:graphicFrame>
            <p:nvGraphicFramePr>
              <p:cNvPr id="36" name="Tabla 35">
                <a:extLst>
                  <a:ext uri="{FF2B5EF4-FFF2-40B4-BE49-F238E27FC236}">
                    <a16:creationId xmlns:a16="http://schemas.microsoft.com/office/drawing/2014/main" id="{518B59F6-1AE5-4874-AD1C-8BB2B946ACD7}"/>
                  </a:ext>
                </a:extLst>
              </p:cNvPr>
              <p:cNvGraphicFramePr>
                <a:graphicFrameLocks noGrp="1"/>
              </p:cNvGraphicFramePr>
              <p:nvPr>
                <p:extLst>
                  <p:ext uri="{D42A27DB-BD31-4B8C-83A1-F6EECF244321}">
                    <p14:modId xmlns:p14="http://schemas.microsoft.com/office/powerpoint/2010/main" val="1210939098"/>
                  </p:ext>
                </p:extLst>
              </p:nvPr>
            </p:nvGraphicFramePr>
            <p:xfrm>
              <a:off x="823527" y="2614692"/>
              <a:ext cx="1985365" cy="623697"/>
            </p:xfrm>
            <a:graphic>
              <a:graphicData uri="http://schemas.openxmlformats.org/drawingml/2006/table">
                <a:tbl>
                  <a:tblPr>
                    <a:tableStyleId>{37CE84F3-28C3-443E-9E96-99CF82512B78}</a:tableStyleId>
                  </a:tblPr>
                  <a:tblGrid>
                    <a:gridCol w="1985365">
                      <a:extLst>
                        <a:ext uri="{9D8B030D-6E8A-4147-A177-3AD203B41FA5}">
                          <a16:colId xmlns:a16="http://schemas.microsoft.com/office/drawing/2014/main" val="2514723455"/>
                        </a:ext>
                      </a:extLst>
                    </a:gridCol>
                  </a:tblGrid>
                  <a:tr h="623697">
                    <a:tc>
                      <a:txBody>
                        <a:bodyPr/>
                        <a:lstStyle/>
                        <a:p>
                          <a:endParaRPr lang="en-US"/>
                        </a:p>
                      </a:txBody>
                      <a:tcPr>
                        <a:blipFill>
                          <a:blip r:embed="rId2"/>
                          <a:stretch>
                            <a:fillRect/>
                          </a:stretch>
                        </a:blipFill>
                      </a:tcPr>
                    </a:tc>
                    <a:extLst>
                      <a:ext uri="{0D108BD9-81ED-4DB2-BD59-A6C34878D82A}">
                        <a16:rowId xmlns:a16="http://schemas.microsoft.com/office/drawing/2014/main" val="4156394556"/>
                      </a:ext>
                    </a:extLst>
                  </a:tr>
                </a:tbl>
              </a:graphicData>
            </a:graphic>
          </p:graphicFrame>
        </mc:Fallback>
      </mc:AlternateContent>
      <p:sp>
        <p:nvSpPr>
          <p:cNvPr id="26" name="CuadroTexto 25">
            <a:extLst>
              <a:ext uri="{FF2B5EF4-FFF2-40B4-BE49-F238E27FC236}">
                <a16:creationId xmlns:a16="http://schemas.microsoft.com/office/drawing/2014/main" id="{B465B04B-D4DD-4376-8223-2BDAC9254557}"/>
              </a:ext>
            </a:extLst>
          </p:cNvPr>
          <p:cNvSpPr txBox="1"/>
          <p:nvPr/>
        </p:nvSpPr>
        <p:spPr>
          <a:xfrm>
            <a:off x="775181" y="1797101"/>
            <a:ext cx="2276271" cy="523220"/>
          </a:xfrm>
          <a:prstGeom prst="rect">
            <a:avLst/>
          </a:prstGeom>
          <a:noFill/>
        </p:spPr>
        <p:txBody>
          <a:bodyPr wrap="square" rtlCol="0">
            <a:spAutoFit/>
          </a:bodyPr>
          <a:lstStyle/>
          <a:p>
            <a:r>
              <a:rPr lang="es-CL" sz="1400" dirty="0">
                <a:solidFill>
                  <a:schemeClr val="bg1"/>
                </a:solidFill>
                <a:latin typeface="Abadi" panose="020B0604020104020204" pitchFamily="34" charset="0"/>
              </a:rPr>
              <a:t>Consanguinidad en la generación 1:</a:t>
            </a:r>
            <a:endParaRPr lang="en-US" sz="1400" dirty="0">
              <a:solidFill>
                <a:schemeClr val="bg1"/>
              </a:solidFill>
              <a:latin typeface="Abadi" panose="020B0604020104020204" pitchFamily="34" charset="0"/>
            </a:endParaRPr>
          </a:p>
        </p:txBody>
      </p:sp>
      <p:sp>
        <p:nvSpPr>
          <p:cNvPr id="28" name="CuadroTexto 27">
            <a:extLst>
              <a:ext uri="{FF2B5EF4-FFF2-40B4-BE49-F238E27FC236}">
                <a16:creationId xmlns:a16="http://schemas.microsoft.com/office/drawing/2014/main" id="{B0FC450B-BA70-4C92-A1A1-36FCF4BF6A51}"/>
              </a:ext>
            </a:extLst>
          </p:cNvPr>
          <p:cNvSpPr txBox="1"/>
          <p:nvPr/>
        </p:nvSpPr>
        <p:spPr>
          <a:xfrm>
            <a:off x="775181" y="3698634"/>
            <a:ext cx="2386201" cy="523220"/>
          </a:xfrm>
          <a:prstGeom prst="rect">
            <a:avLst/>
          </a:prstGeom>
          <a:noFill/>
        </p:spPr>
        <p:txBody>
          <a:bodyPr wrap="square" rtlCol="0">
            <a:spAutoFit/>
          </a:bodyPr>
          <a:lstStyle/>
          <a:p>
            <a:r>
              <a:rPr lang="es-CL" sz="1400" dirty="0">
                <a:solidFill>
                  <a:schemeClr val="bg1"/>
                </a:solidFill>
                <a:latin typeface="Abadi" panose="020B0604020104020204" pitchFamily="34" charset="0"/>
              </a:rPr>
              <a:t>Consanguinidad en la generación t:</a:t>
            </a:r>
            <a:endParaRPr lang="en-US" sz="1400" dirty="0">
              <a:solidFill>
                <a:schemeClr val="bg1"/>
              </a:solidFill>
              <a:latin typeface="Abadi" panose="020B0604020104020204" pitchFamily="34" charset="0"/>
            </a:endParaRPr>
          </a:p>
        </p:txBody>
      </p:sp>
      <p:sp>
        <p:nvSpPr>
          <p:cNvPr id="30" name="CuadroTexto 29">
            <a:extLst>
              <a:ext uri="{FF2B5EF4-FFF2-40B4-BE49-F238E27FC236}">
                <a16:creationId xmlns:a16="http://schemas.microsoft.com/office/drawing/2014/main" id="{13930A03-B28C-4640-B732-AE331F902225}"/>
              </a:ext>
            </a:extLst>
          </p:cNvPr>
          <p:cNvSpPr txBox="1"/>
          <p:nvPr/>
        </p:nvSpPr>
        <p:spPr>
          <a:xfrm>
            <a:off x="5029231" y="1797101"/>
            <a:ext cx="2710835" cy="523220"/>
          </a:xfrm>
          <a:prstGeom prst="rect">
            <a:avLst/>
          </a:prstGeom>
          <a:noFill/>
        </p:spPr>
        <p:txBody>
          <a:bodyPr wrap="square" rtlCol="0">
            <a:spAutoFit/>
          </a:bodyPr>
          <a:lstStyle/>
          <a:p>
            <a:r>
              <a:rPr lang="es-CL" sz="1400" dirty="0">
                <a:solidFill>
                  <a:schemeClr val="bg1"/>
                </a:solidFill>
                <a:latin typeface="Abadi" panose="020B0604020104020204" pitchFamily="34" charset="0"/>
              </a:rPr>
              <a:t>“Incremento” o “nueva consanguinidad”:</a:t>
            </a:r>
            <a:endParaRPr lang="en-US" sz="1400" dirty="0">
              <a:solidFill>
                <a:schemeClr val="bg1"/>
              </a:solidFill>
              <a:latin typeface="Abadi" panose="020B0604020104020204" pitchFamily="34" charset="0"/>
            </a:endParaRPr>
          </a:p>
        </p:txBody>
      </p:sp>
      <p:sp>
        <p:nvSpPr>
          <p:cNvPr id="32" name="CuadroTexto 31">
            <a:extLst>
              <a:ext uri="{FF2B5EF4-FFF2-40B4-BE49-F238E27FC236}">
                <a16:creationId xmlns:a16="http://schemas.microsoft.com/office/drawing/2014/main" id="{708C69DD-9574-4242-96D8-EAE93A49F047}"/>
              </a:ext>
            </a:extLst>
          </p:cNvPr>
          <p:cNvSpPr txBox="1"/>
          <p:nvPr/>
        </p:nvSpPr>
        <p:spPr>
          <a:xfrm>
            <a:off x="5029231" y="3791675"/>
            <a:ext cx="2105418" cy="523220"/>
          </a:xfrm>
          <a:prstGeom prst="rect">
            <a:avLst/>
          </a:prstGeom>
          <a:noFill/>
        </p:spPr>
        <p:txBody>
          <a:bodyPr wrap="square" rtlCol="0">
            <a:spAutoFit/>
          </a:bodyPr>
          <a:lstStyle/>
          <a:p>
            <a:r>
              <a:rPr lang="es-CL" sz="1400" dirty="0">
                <a:solidFill>
                  <a:schemeClr val="bg1"/>
                </a:solidFill>
                <a:latin typeface="Abadi" panose="020B0604020104020204" pitchFamily="34" charset="0"/>
              </a:rPr>
              <a:t>Consanguinidad en la generación t:</a:t>
            </a:r>
            <a:endParaRPr lang="en-US" sz="1400" dirty="0">
              <a:solidFill>
                <a:schemeClr val="bg1"/>
              </a:solidFill>
              <a:latin typeface="Abadi" panose="020B0604020104020204" pitchFamily="34" charset="0"/>
            </a:endParaRPr>
          </a:p>
        </p:txBody>
      </p:sp>
      <mc:AlternateContent xmlns:mc="http://schemas.openxmlformats.org/markup-compatibility/2006" xmlns:a14="http://schemas.microsoft.com/office/drawing/2010/main">
        <mc:Choice Requires="a14">
          <p:graphicFrame>
            <p:nvGraphicFramePr>
              <p:cNvPr id="34" name="Tabla 33">
                <a:extLst>
                  <a:ext uri="{FF2B5EF4-FFF2-40B4-BE49-F238E27FC236}">
                    <a16:creationId xmlns:a16="http://schemas.microsoft.com/office/drawing/2014/main" id="{78DBE1A1-83FD-4C50-845F-AB646539A2A3}"/>
                  </a:ext>
                </a:extLst>
              </p:cNvPr>
              <p:cNvGraphicFramePr>
                <a:graphicFrameLocks noGrp="1"/>
              </p:cNvGraphicFramePr>
              <p:nvPr>
                <p:extLst>
                  <p:ext uri="{D42A27DB-BD31-4B8C-83A1-F6EECF244321}">
                    <p14:modId xmlns:p14="http://schemas.microsoft.com/office/powerpoint/2010/main" val="1712860119"/>
                  </p:ext>
                </p:extLst>
              </p:nvPr>
            </p:nvGraphicFramePr>
            <p:xfrm>
              <a:off x="5029231" y="2614692"/>
              <a:ext cx="1985365" cy="623697"/>
            </p:xfrm>
            <a:graphic>
              <a:graphicData uri="http://schemas.openxmlformats.org/drawingml/2006/table">
                <a:tbl>
                  <a:tblPr>
                    <a:tableStyleId>{37CE84F3-28C3-443E-9E96-99CF82512B78}</a:tableStyleId>
                  </a:tblPr>
                  <a:tblGrid>
                    <a:gridCol w="1985365">
                      <a:extLst>
                        <a:ext uri="{9D8B030D-6E8A-4147-A177-3AD203B41FA5}">
                          <a16:colId xmlns:a16="http://schemas.microsoft.com/office/drawing/2014/main" val="2514723455"/>
                        </a:ext>
                      </a:extLst>
                    </a:gridCol>
                  </a:tblGrid>
                  <a:tr h="370840">
                    <a:tc>
                      <a:txBody>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ea typeface="Cambria Math" panose="02040503050406030204" pitchFamily="18" charset="0"/>
                                  </a:rPr>
                                  <m:t>∆</m:t>
                                </m:r>
                                <m:r>
                                  <a:rPr lang="es-CL" b="0" i="1" smtClean="0">
                                    <a:latin typeface="Cambria Math" panose="02040503050406030204" pitchFamily="18" charset="0"/>
                                    <a:ea typeface="Cambria Math" panose="02040503050406030204" pitchFamily="18" charset="0"/>
                                  </a:rPr>
                                  <m:t>𝐹</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oMath>
                            </m:oMathPara>
                          </a14:m>
                          <a:endParaRPr lang="en-US" dirty="0"/>
                        </a:p>
                      </a:txBody>
                      <a:tcPr/>
                    </a:tc>
                    <a:extLst>
                      <a:ext uri="{0D108BD9-81ED-4DB2-BD59-A6C34878D82A}">
                        <a16:rowId xmlns:a16="http://schemas.microsoft.com/office/drawing/2014/main" val="4156394556"/>
                      </a:ext>
                    </a:extLst>
                  </a:tr>
                </a:tbl>
              </a:graphicData>
            </a:graphic>
          </p:graphicFrame>
        </mc:Choice>
        <mc:Fallback xmlns="">
          <p:graphicFrame>
            <p:nvGraphicFramePr>
              <p:cNvPr id="34" name="Tabla 33">
                <a:extLst>
                  <a:ext uri="{FF2B5EF4-FFF2-40B4-BE49-F238E27FC236}">
                    <a16:creationId xmlns:a16="http://schemas.microsoft.com/office/drawing/2014/main" id="{78DBE1A1-83FD-4C50-845F-AB646539A2A3}"/>
                  </a:ext>
                </a:extLst>
              </p:cNvPr>
              <p:cNvGraphicFramePr>
                <a:graphicFrameLocks noGrp="1"/>
              </p:cNvGraphicFramePr>
              <p:nvPr>
                <p:extLst>
                  <p:ext uri="{D42A27DB-BD31-4B8C-83A1-F6EECF244321}">
                    <p14:modId xmlns:p14="http://schemas.microsoft.com/office/powerpoint/2010/main" val="1712860119"/>
                  </p:ext>
                </p:extLst>
              </p:nvPr>
            </p:nvGraphicFramePr>
            <p:xfrm>
              <a:off x="5029231" y="2614692"/>
              <a:ext cx="1985365" cy="623697"/>
            </p:xfrm>
            <a:graphic>
              <a:graphicData uri="http://schemas.openxmlformats.org/drawingml/2006/table">
                <a:tbl>
                  <a:tblPr>
                    <a:tableStyleId>{37CE84F3-28C3-443E-9E96-99CF82512B78}</a:tableStyleId>
                  </a:tblPr>
                  <a:tblGrid>
                    <a:gridCol w="1985365">
                      <a:extLst>
                        <a:ext uri="{9D8B030D-6E8A-4147-A177-3AD203B41FA5}">
                          <a16:colId xmlns:a16="http://schemas.microsoft.com/office/drawing/2014/main" val="2514723455"/>
                        </a:ext>
                      </a:extLst>
                    </a:gridCol>
                  </a:tblGrid>
                  <a:tr h="623697">
                    <a:tc>
                      <a:txBody>
                        <a:bodyPr/>
                        <a:lstStyle/>
                        <a:p>
                          <a:endParaRPr lang="en-US"/>
                        </a:p>
                      </a:txBody>
                      <a:tcPr>
                        <a:blipFill>
                          <a:blip r:embed="rId3"/>
                          <a:stretch>
                            <a:fillRect/>
                          </a:stretch>
                        </a:blipFill>
                      </a:tcPr>
                    </a:tc>
                    <a:extLst>
                      <a:ext uri="{0D108BD9-81ED-4DB2-BD59-A6C34878D82A}">
                        <a16:rowId xmlns:a16="http://schemas.microsoft.com/office/drawing/2014/main" val="41563945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a 43">
                <a:extLst>
                  <a:ext uri="{FF2B5EF4-FFF2-40B4-BE49-F238E27FC236}">
                    <a16:creationId xmlns:a16="http://schemas.microsoft.com/office/drawing/2014/main" id="{8DAB3BDA-B1E9-4CD3-AF0D-924F476D646A}"/>
                  </a:ext>
                </a:extLst>
              </p:cNvPr>
              <p:cNvGraphicFramePr>
                <a:graphicFrameLocks noGrp="1"/>
              </p:cNvGraphicFramePr>
              <p:nvPr>
                <p:extLst>
                  <p:ext uri="{D42A27DB-BD31-4B8C-83A1-F6EECF244321}">
                    <p14:modId xmlns:p14="http://schemas.microsoft.com/office/powerpoint/2010/main" val="161852605"/>
                  </p:ext>
                </p:extLst>
              </p:nvPr>
            </p:nvGraphicFramePr>
            <p:xfrm>
              <a:off x="823527" y="4682099"/>
              <a:ext cx="3493601" cy="623697"/>
            </p:xfrm>
            <a:graphic>
              <a:graphicData uri="http://schemas.openxmlformats.org/drawingml/2006/table">
                <a:tbl>
                  <a:tblPr>
                    <a:tableStyleId>{37CE84F3-28C3-443E-9E96-99CF82512B78}</a:tableStyleId>
                  </a:tblPr>
                  <a:tblGrid>
                    <a:gridCol w="3493601">
                      <a:extLst>
                        <a:ext uri="{9D8B030D-6E8A-4147-A177-3AD203B41FA5}">
                          <a16:colId xmlns:a16="http://schemas.microsoft.com/office/drawing/2014/main" val="2514723455"/>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+(1−</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r>
                                      <a:rPr lang="es-CL" b="0" i="1" smtClean="0">
                                        <a:latin typeface="Cambria Math" panose="02040503050406030204" pitchFamily="18" charset="0"/>
                                      </a:rPr>
                                      <m:t>𝑁</m:t>
                                    </m:r>
                                  </m:den>
                                </m:f>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txBody>
                      <a:tcPr/>
                    </a:tc>
                    <a:extLst>
                      <a:ext uri="{0D108BD9-81ED-4DB2-BD59-A6C34878D82A}">
                        <a16:rowId xmlns:a16="http://schemas.microsoft.com/office/drawing/2014/main" val="4156394556"/>
                      </a:ext>
                    </a:extLst>
                  </a:tr>
                </a:tbl>
              </a:graphicData>
            </a:graphic>
          </p:graphicFrame>
        </mc:Choice>
        <mc:Fallback xmlns="">
          <p:graphicFrame>
            <p:nvGraphicFramePr>
              <p:cNvPr id="44" name="Tabla 43">
                <a:extLst>
                  <a:ext uri="{FF2B5EF4-FFF2-40B4-BE49-F238E27FC236}">
                    <a16:creationId xmlns:a16="http://schemas.microsoft.com/office/drawing/2014/main" id="{8DAB3BDA-B1E9-4CD3-AF0D-924F476D646A}"/>
                  </a:ext>
                </a:extLst>
              </p:cNvPr>
              <p:cNvGraphicFramePr>
                <a:graphicFrameLocks noGrp="1"/>
              </p:cNvGraphicFramePr>
              <p:nvPr>
                <p:extLst>
                  <p:ext uri="{D42A27DB-BD31-4B8C-83A1-F6EECF244321}">
                    <p14:modId xmlns:p14="http://schemas.microsoft.com/office/powerpoint/2010/main" val="161852605"/>
                  </p:ext>
                </p:extLst>
              </p:nvPr>
            </p:nvGraphicFramePr>
            <p:xfrm>
              <a:off x="823527" y="4682099"/>
              <a:ext cx="3493601" cy="623697"/>
            </p:xfrm>
            <a:graphic>
              <a:graphicData uri="http://schemas.openxmlformats.org/drawingml/2006/table">
                <a:tbl>
                  <a:tblPr>
                    <a:tableStyleId>{37CE84F3-28C3-443E-9E96-99CF82512B78}</a:tableStyleId>
                  </a:tblPr>
                  <a:tblGrid>
                    <a:gridCol w="3493601">
                      <a:extLst>
                        <a:ext uri="{9D8B030D-6E8A-4147-A177-3AD203B41FA5}">
                          <a16:colId xmlns:a16="http://schemas.microsoft.com/office/drawing/2014/main" val="2514723455"/>
                        </a:ext>
                      </a:extLst>
                    </a:gridCol>
                  </a:tblGrid>
                  <a:tr h="623697">
                    <a:tc>
                      <a:txBody>
                        <a:bodyPr/>
                        <a:lstStyle/>
                        <a:p>
                          <a:endParaRPr lang="en-US"/>
                        </a:p>
                      </a:txBody>
                      <a:tcPr>
                        <a:blipFill>
                          <a:blip r:embed="rId4"/>
                          <a:stretch>
                            <a:fillRect/>
                          </a:stretch>
                        </a:blipFill>
                      </a:tcPr>
                    </a:tc>
                    <a:extLst>
                      <a:ext uri="{0D108BD9-81ED-4DB2-BD59-A6C34878D82A}">
                        <a16:rowId xmlns:a16="http://schemas.microsoft.com/office/drawing/2014/main" val="41563945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a 44">
                <a:extLst>
                  <a:ext uri="{FF2B5EF4-FFF2-40B4-BE49-F238E27FC236}">
                    <a16:creationId xmlns:a16="http://schemas.microsoft.com/office/drawing/2014/main" id="{60D8BF4F-E1F2-4E83-8A0F-273205AB7B29}"/>
                  </a:ext>
                </a:extLst>
              </p:cNvPr>
              <p:cNvGraphicFramePr>
                <a:graphicFrameLocks noGrp="1"/>
              </p:cNvGraphicFramePr>
              <p:nvPr>
                <p:extLst>
                  <p:ext uri="{D42A27DB-BD31-4B8C-83A1-F6EECF244321}">
                    <p14:modId xmlns:p14="http://schemas.microsoft.com/office/powerpoint/2010/main" val="968924621"/>
                  </p:ext>
                </p:extLst>
              </p:nvPr>
            </p:nvGraphicFramePr>
            <p:xfrm>
              <a:off x="5029231" y="4682099"/>
              <a:ext cx="3493601" cy="623697"/>
            </p:xfrm>
            <a:graphic>
              <a:graphicData uri="http://schemas.openxmlformats.org/drawingml/2006/table">
                <a:tbl>
                  <a:tblPr>
                    <a:tableStyleId>{37CE84F3-28C3-443E-9E96-99CF82512B78}</a:tableStyleId>
                  </a:tblPr>
                  <a:tblGrid>
                    <a:gridCol w="3493601">
                      <a:extLst>
                        <a:ext uri="{9D8B030D-6E8A-4147-A177-3AD203B41FA5}">
                          <a16:colId xmlns:a16="http://schemas.microsoft.com/office/drawing/2014/main" val="2514723455"/>
                        </a:ext>
                      </a:extLst>
                    </a:gridCol>
                  </a:tblGrid>
                  <a:tr h="623697">
                    <a:tc>
                      <a:txBody>
                        <a:bodyPr/>
                        <a:lstStyle/>
                        <a:p>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sub>
                                </m:sSub>
                                <m:r>
                                  <a:rPr lang="es-CL" b="0" i="1" smtClean="0">
                                    <a:latin typeface="Cambria Math" panose="02040503050406030204" pitchFamily="18" charset="0"/>
                                  </a:rPr>
                                  <m:t>=</m:t>
                                </m:r>
                                <m:r>
                                  <a:rPr lang="es-CL" i="1">
                                    <a:latin typeface="Cambria Math" panose="02040503050406030204" pitchFamily="18" charset="0"/>
                                    <a:ea typeface="Cambria Math" panose="02040503050406030204" pitchFamily="18" charset="0"/>
                                  </a:rPr>
                                  <m:t>∆</m:t>
                                </m:r>
                                <m:r>
                                  <a:rPr lang="es-CL" i="1">
                                    <a:latin typeface="Cambria Math" panose="02040503050406030204" pitchFamily="18" charset="0"/>
                                    <a:ea typeface="Cambria Math" panose="02040503050406030204" pitchFamily="18" charset="0"/>
                                  </a:rPr>
                                  <m:t>𝐹</m:t>
                                </m:r>
                                <m:r>
                                  <a:rPr lang="es-CL" b="0" i="1" smtClean="0">
                                    <a:latin typeface="Cambria Math" panose="02040503050406030204" pitchFamily="18" charset="0"/>
                                  </a:rPr>
                                  <m:t>+(1−</m:t>
                                </m:r>
                                <m:r>
                                  <a:rPr lang="es-CL" i="1">
                                    <a:latin typeface="Cambria Math" panose="02040503050406030204" pitchFamily="18" charset="0"/>
                                    <a:ea typeface="Cambria Math" panose="02040503050406030204" pitchFamily="18" charset="0"/>
                                  </a:rPr>
                                  <m:t>∆</m:t>
                                </m:r>
                                <m:r>
                                  <a:rPr lang="es-CL" i="1">
                                    <a:latin typeface="Cambria Math" panose="02040503050406030204" pitchFamily="18" charset="0"/>
                                    <a:ea typeface="Cambria Math" panose="02040503050406030204" pitchFamily="18" charset="0"/>
                                  </a:rPr>
                                  <m:t>𝐹</m:t>
                                </m:r>
                                <m:r>
                                  <a:rPr lang="es-CL" b="0" i="1" smtClean="0">
                                    <a:latin typeface="Cambria Math" panose="02040503050406030204" pitchFamily="18" charset="0"/>
                                  </a:rPr>
                                  <m:t>)</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𝐹</m:t>
                                    </m:r>
                                  </m:e>
                                  <m:sub>
                                    <m:r>
                                      <a:rPr lang="es-CL" b="0" i="1" smtClean="0">
                                        <a:latin typeface="Cambria Math" panose="02040503050406030204" pitchFamily="18" charset="0"/>
                                      </a:rPr>
                                      <m:t>𝑡</m:t>
                                    </m:r>
                                    <m:r>
                                      <a:rPr lang="es-CL" b="0" i="1" smtClean="0">
                                        <a:latin typeface="Cambria Math" panose="02040503050406030204" pitchFamily="18" charset="0"/>
                                      </a:rPr>
                                      <m:t>−1</m:t>
                                    </m:r>
                                  </m:sub>
                                </m:sSub>
                              </m:oMath>
                            </m:oMathPara>
                          </a14:m>
                          <a:endParaRPr lang="en-US" dirty="0"/>
                        </a:p>
                      </a:txBody>
                      <a:tcPr anchor="ctr"/>
                    </a:tc>
                    <a:extLst>
                      <a:ext uri="{0D108BD9-81ED-4DB2-BD59-A6C34878D82A}">
                        <a16:rowId xmlns:a16="http://schemas.microsoft.com/office/drawing/2014/main" val="4156394556"/>
                      </a:ext>
                    </a:extLst>
                  </a:tr>
                </a:tbl>
              </a:graphicData>
            </a:graphic>
          </p:graphicFrame>
        </mc:Choice>
        <mc:Fallback xmlns="">
          <p:graphicFrame>
            <p:nvGraphicFramePr>
              <p:cNvPr id="45" name="Tabla 44">
                <a:extLst>
                  <a:ext uri="{FF2B5EF4-FFF2-40B4-BE49-F238E27FC236}">
                    <a16:creationId xmlns:a16="http://schemas.microsoft.com/office/drawing/2014/main" id="{60D8BF4F-E1F2-4E83-8A0F-273205AB7B29}"/>
                  </a:ext>
                </a:extLst>
              </p:cNvPr>
              <p:cNvGraphicFramePr>
                <a:graphicFrameLocks noGrp="1"/>
              </p:cNvGraphicFramePr>
              <p:nvPr>
                <p:extLst>
                  <p:ext uri="{D42A27DB-BD31-4B8C-83A1-F6EECF244321}">
                    <p14:modId xmlns:p14="http://schemas.microsoft.com/office/powerpoint/2010/main" val="968924621"/>
                  </p:ext>
                </p:extLst>
              </p:nvPr>
            </p:nvGraphicFramePr>
            <p:xfrm>
              <a:off x="5029231" y="4682099"/>
              <a:ext cx="3493601" cy="623697"/>
            </p:xfrm>
            <a:graphic>
              <a:graphicData uri="http://schemas.openxmlformats.org/drawingml/2006/table">
                <a:tbl>
                  <a:tblPr>
                    <a:tableStyleId>{37CE84F3-28C3-443E-9E96-99CF82512B78}</a:tableStyleId>
                  </a:tblPr>
                  <a:tblGrid>
                    <a:gridCol w="3493601">
                      <a:extLst>
                        <a:ext uri="{9D8B030D-6E8A-4147-A177-3AD203B41FA5}">
                          <a16:colId xmlns:a16="http://schemas.microsoft.com/office/drawing/2014/main" val="2514723455"/>
                        </a:ext>
                      </a:extLst>
                    </a:gridCol>
                  </a:tblGrid>
                  <a:tr h="623697">
                    <a:tc>
                      <a:txBody>
                        <a:bodyPr/>
                        <a:lstStyle/>
                        <a:p>
                          <a:endParaRPr lang="en-US"/>
                        </a:p>
                      </a:txBody>
                      <a:tcPr anchor="ctr">
                        <a:blipFill>
                          <a:blip r:embed="rId5"/>
                          <a:stretch>
                            <a:fillRect/>
                          </a:stretch>
                        </a:blipFill>
                      </a:tcPr>
                    </a:tc>
                    <a:extLst>
                      <a:ext uri="{0D108BD9-81ED-4DB2-BD59-A6C34878D82A}">
                        <a16:rowId xmlns:a16="http://schemas.microsoft.com/office/drawing/2014/main" val="4156394556"/>
                      </a:ext>
                    </a:extLst>
                  </a:tr>
                </a:tbl>
              </a:graphicData>
            </a:graphic>
          </p:graphicFrame>
        </mc:Fallback>
      </mc:AlternateContent>
      <p:graphicFrame>
        <p:nvGraphicFramePr>
          <p:cNvPr id="46" name="Tabla 45">
            <a:extLst>
              <a:ext uri="{FF2B5EF4-FFF2-40B4-BE49-F238E27FC236}">
                <a16:creationId xmlns:a16="http://schemas.microsoft.com/office/drawing/2014/main" id="{7A1D6B99-7051-4597-BE57-932B25B93D7F}"/>
              </a:ext>
            </a:extLst>
          </p:cNvPr>
          <p:cNvGraphicFramePr>
            <a:graphicFrameLocks noGrp="1"/>
          </p:cNvGraphicFramePr>
          <p:nvPr>
            <p:extLst>
              <p:ext uri="{D42A27DB-BD31-4B8C-83A1-F6EECF244321}">
                <p14:modId xmlns:p14="http://schemas.microsoft.com/office/powerpoint/2010/main" val="2418418432"/>
              </p:ext>
            </p:extLst>
          </p:nvPr>
        </p:nvGraphicFramePr>
        <p:xfrm>
          <a:off x="8122116" y="1717829"/>
          <a:ext cx="3617192" cy="1684620"/>
        </p:xfrm>
        <a:graphic>
          <a:graphicData uri="http://schemas.openxmlformats.org/drawingml/2006/table">
            <a:tbl>
              <a:tblPr>
                <a:tableStyleId>{9DCAF9ED-07DC-4A11-8D7F-57B35C25682E}</a:tableStyleId>
              </a:tblPr>
              <a:tblGrid>
                <a:gridCol w="2615361">
                  <a:extLst>
                    <a:ext uri="{9D8B030D-6E8A-4147-A177-3AD203B41FA5}">
                      <a16:colId xmlns:a16="http://schemas.microsoft.com/office/drawing/2014/main" val="3037082805"/>
                    </a:ext>
                  </a:extLst>
                </a:gridCol>
                <a:gridCol w="1001831">
                  <a:extLst>
                    <a:ext uri="{9D8B030D-6E8A-4147-A177-3AD203B41FA5}">
                      <a16:colId xmlns:a16="http://schemas.microsoft.com/office/drawing/2014/main" val="2799647074"/>
                    </a:ext>
                  </a:extLst>
                </a:gridCol>
              </a:tblGrid>
              <a:tr h="327960">
                <a:tc>
                  <a:txBody>
                    <a:bodyPr/>
                    <a:lstStyle/>
                    <a:p>
                      <a:pPr algn="ctr" fontAlgn="b"/>
                      <a:r>
                        <a:rPr lang="es-CL" sz="1400" b="1" u="none" strike="noStrike" dirty="0">
                          <a:solidFill>
                            <a:schemeClr val="bg1"/>
                          </a:solidFill>
                          <a:effectLst/>
                          <a:latin typeface="Abadi" panose="020B0604020104020204" pitchFamily="34" charset="0"/>
                        </a:rPr>
                        <a:t>Tipo de </a:t>
                      </a:r>
                      <a:r>
                        <a:rPr lang="es-CL" sz="1400" b="1" u="none" strike="noStrike" dirty="0" err="1">
                          <a:solidFill>
                            <a:schemeClr val="bg1"/>
                          </a:solidFill>
                          <a:effectLst/>
                          <a:latin typeface="Abadi" panose="020B0604020104020204" pitchFamily="34" charset="0"/>
                        </a:rPr>
                        <a:t>cruzamient</a:t>
                      </a:r>
                      <a:r>
                        <a:rPr lang="en-US" sz="1400" b="1" u="none" strike="noStrike" dirty="0">
                          <a:solidFill>
                            <a:schemeClr val="bg1"/>
                          </a:solidFill>
                          <a:effectLst/>
                          <a:latin typeface="Abadi" panose="020B0604020104020204" pitchFamily="34" charset="0"/>
                        </a:rPr>
                        <a:t>o</a:t>
                      </a:r>
                      <a:endParaRPr lang="es-CL" sz="1400" b="1" i="0" u="none" strike="noStrike" dirty="0">
                        <a:solidFill>
                          <a:schemeClr val="bg1"/>
                        </a:solidFill>
                        <a:effectLst/>
                        <a:latin typeface="Abadi" panose="020B0604020104020204" pitchFamily="34" charset="0"/>
                      </a:endParaRPr>
                    </a:p>
                  </a:txBody>
                  <a:tcPr marL="9525" marR="9525" marT="9525" marB="0" anchor="ctr">
                    <a:solidFill>
                      <a:schemeClr val="accent2"/>
                    </a:solidFill>
                  </a:tcPr>
                </a:tc>
                <a:tc>
                  <a:txBody>
                    <a:bodyPr/>
                    <a:lstStyle/>
                    <a:p>
                      <a:pPr algn="ctr" fontAlgn="b"/>
                      <a:r>
                        <a:rPr lang="es-CL" sz="1400" b="1" u="none" strike="noStrike" dirty="0">
                          <a:solidFill>
                            <a:schemeClr val="bg1"/>
                          </a:solidFill>
                          <a:effectLst/>
                          <a:latin typeface="Abadi" panose="020B0604020104020204" pitchFamily="34" charset="0"/>
                        </a:rPr>
                        <a:t>F</a:t>
                      </a:r>
                      <a:endParaRPr lang="en-US" sz="1400" b="1" i="0" u="none" strike="noStrike" dirty="0">
                        <a:solidFill>
                          <a:schemeClr val="bg1"/>
                        </a:solidFill>
                        <a:effectLst/>
                        <a:latin typeface="Abadi" panose="020B0604020104020204" pitchFamily="34" charset="0"/>
                      </a:endParaRPr>
                    </a:p>
                  </a:txBody>
                  <a:tcPr marL="9525" marR="9525" marT="9525" marB="0" anchor="ctr">
                    <a:solidFill>
                      <a:schemeClr val="accent2"/>
                    </a:solidFill>
                  </a:tcPr>
                </a:tc>
                <a:extLst>
                  <a:ext uri="{0D108BD9-81ED-4DB2-BD59-A6C34878D82A}">
                    <a16:rowId xmlns:a16="http://schemas.microsoft.com/office/drawing/2014/main" val="2340200323"/>
                  </a:ext>
                </a:extLst>
              </a:tr>
              <a:tr h="32796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hermanos</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1/4 </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1573342566"/>
                  </a:ext>
                </a:extLst>
              </a:tr>
              <a:tr h="37278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medios</a:t>
                      </a:r>
                      <a:r>
                        <a:rPr lang="en-US" sz="1400" u="none" strike="noStrike" dirty="0">
                          <a:effectLst/>
                          <a:latin typeface="Abadi" panose="020B0604020104020204" pitchFamily="34" charset="0"/>
                        </a:rPr>
                        <a:t> </a:t>
                      </a:r>
                      <a:r>
                        <a:rPr lang="en-US" sz="1400" u="none" strike="noStrike" dirty="0" err="1">
                          <a:effectLst/>
                          <a:latin typeface="Abadi" panose="020B0604020104020204" pitchFamily="34" charset="0"/>
                        </a:rPr>
                        <a:t>hermanos</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1/8 </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4267253177"/>
                  </a:ext>
                </a:extLst>
              </a:tr>
              <a:tr h="327960">
                <a:tc>
                  <a:txBody>
                    <a:bodyPr/>
                    <a:lstStyle/>
                    <a:p>
                      <a:pPr algn="ctr" fontAlgn="b"/>
                      <a:r>
                        <a:rPr lang="en-US" sz="1400" u="none" strike="noStrike">
                          <a:effectLst/>
                          <a:latin typeface="Abadi" panose="020B0604020104020204" pitchFamily="34" charset="0"/>
                        </a:rPr>
                        <a:t>Hijos de primos 1º</a:t>
                      </a:r>
                      <a:endParaRPr lang="en-US" sz="1400" b="0" i="0" u="none" strike="noStrike">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1/16</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1165083456"/>
                  </a:ext>
                </a:extLst>
              </a:tr>
              <a:tr h="327960">
                <a:tc>
                  <a:txBody>
                    <a:bodyPr/>
                    <a:lstStyle/>
                    <a:p>
                      <a:pPr algn="ctr" fontAlgn="b"/>
                      <a:r>
                        <a:rPr lang="en-US" sz="1400" u="none" strike="noStrike" dirty="0" err="1">
                          <a:effectLst/>
                          <a:latin typeface="Abadi" panose="020B0604020104020204" pitchFamily="34" charset="0"/>
                        </a:rPr>
                        <a:t>Hijos</a:t>
                      </a:r>
                      <a:r>
                        <a:rPr lang="en-US" sz="1400" u="none" strike="noStrike" dirty="0">
                          <a:effectLst/>
                          <a:latin typeface="Abadi" panose="020B0604020104020204" pitchFamily="34" charset="0"/>
                        </a:rPr>
                        <a:t> de </a:t>
                      </a:r>
                      <a:r>
                        <a:rPr lang="en-US" sz="1400" u="none" strike="noStrike" dirty="0" err="1">
                          <a:effectLst/>
                          <a:latin typeface="Abadi" panose="020B0604020104020204" pitchFamily="34" charset="0"/>
                        </a:rPr>
                        <a:t>primos</a:t>
                      </a:r>
                      <a:r>
                        <a:rPr lang="en-US" sz="1400" u="none" strike="noStrike" dirty="0">
                          <a:effectLst/>
                          <a:latin typeface="Abadi" panose="020B0604020104020204" pitchFamily="34" charset="0"/>
                        </a:rPr>
                        <a:t> 2º</a:t>
                      </a:r>
                      <a:endParaRPr lang="en-US" sz="1400" b="0" i="0" u="none" strike="noStrike" dirty="0">
                        <a:solidFill>
                          <a:srgbClr val="000000"/>
                        </a:solidFill>
                        <a:effectLst/>
                        <a:latin typeface="Abadi" panose="020B0604020104020204" pitchFamily="34" charset="0"/>
                      </a:endParaRPr>
                    </a:p>
                  </a:txBody>
                  <a:tcPr marL="9525" marR="9525" marT="9525" marB="0" anchor="ctr"/>
                </a:tc>
                <a:tc>
                  <a:txBody>
                    <a:bodyPr/>
                    <a:lstStyle/>
                    <a:p>
                      <a:pPr algn="ctr" fontAlgn="b"/>
                      <a:r>
                        <a:rPr lang="en-US" sz="1400" u="none" strike="noStrike" dirty="0">
                          <a:effectLst/>
                          <a:latin typeface="Abadi" panose="020B0604020104020204" pitchFamily="34" charset="0"/>
                        </a:rPr>
                        <a:t>  1/64</a:t>
                      </a:r>
                      <a:endParaRPr lang="en-US" sz="1400" b="0" i="0" u="none" strike="noStrike" dirty="0">
                        <a:solidFill>
                          <a:srgbClr val="000000"/>
                        </a:solidFill>
                        <a:effectLst/>
                        <a:latin typeface="Abadi" panose="020B0604020104020204" pitchFamily="34" charset="0"/>
                      </a:endParaRPr>
                    </a:p>
                  </a:txBody>
                  <a:tcPr marL="9525" marR="9525" marT="9525" marB="0" anchor="ctr"/>
                </a:tc>
                <a:extLst>
                  <a:ext uri="{0D108BD9-81ED-4DB2-BD59-A6C34878D82A}">
                    <a16:rowId xmlns:a16="http://schemas.microsoft.com/office/drawing/2014/main" val="4071110861"/>
                  </a:ext>
                </a:extLst>
              </a:tr>
            </a:tbl>
          </a:graphicData>
        </a:graphic>
      </p:graphicFrame>
      <p:pic>
        <p:nvPicPr>
          <p:cNvPr id="47" name="Picture 2" descr="No Te Exijas Tanto Tkm Cuidate - Meme De Piolin #imagenes #memes  #generadormemes">
            <a:extLst>
              <a:ext uri="{FF2B5EF4-FFF2-40B4-BE49-F238E27FC236}">
                <a16:creationId xmlns:a16="http://schemas.microsoft.com/office/drawing/2014/main" id="{5A1C2AB5-7425-469F-A65B-A2FCF0EFC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068" y="3960244"/>
            <a:ext cx="2820588" cy="211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826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728AA2B-6556-4A13-A50A-9B2496C2FF06}"/>
              </a:ext>
            </a:extLst>
          </p:cNvPr>
          <p:cNvSpPr>
            <a:spLocks noGrp="1"/>
          </p:cNvSpPr>
          <p:nvPr>
            <p:ph type="sldNum" idx="12"/>
          </p:nvPr>
        </p:nvSpPr>
        <p:spPr/>
        <p:txBody>
          <a:bodyPr/>
          <a:lstStyle/>
          <a:p>
            <a:fld id="{00000000-1234-1234-1234-123412341234}" type="slidenum">
              <a:rPr lang="en-US" smtClean="0"/>
              <a:pPr/>
              <a:t>57</a:t>
            </a:fld>
            <a:endParaRPr lang="en-US"/>
          </a:p>
        </p:txBody>
      </p:sp>
      <p:sp>
        <p:nvSpPr>
          <p:cNvPr id="16" name="Título 1">
            <a:extLst>
              <a:ext uri="{FF2B5EF4-FFF2-40B4-BE49-F238E27FC236}">
                <a16:creationId xmlns:a16="http://schemas.microsoft.com/office/drawing/2014/main" id="{E88FAD77-E384-419E-80FB-D74FF816F4D3}"/>
              </a:ext>
            </a:extLst>
          </p:cNvPr>
          <p:cNvSpPr txBox="1">
            <a:spLocks/>
          </p:cNvSpPr>
          <p:nvPr/>
        </p:nvSpPr>
        <p:spPr>
          <a:xfrm>
            <a:off x="563509" y="264437"/>
            <a:ext cx="9367203" cy="8424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s-CL" sz="3200" i="1" kern="0" dirty="0">
                <a:solidFill>
                  <a:schemeClr val="bg1"/>
                </a:solidFill>
                <a:effectLst>
                  <a:outerShdw blurRad="50800" dist="38100" dir="2700000" algn="tl" rotWithShape="0">
                    <a:prstClr val="black">
                      <a:alpha val="40000"/>
                    </a:prstClr>
                  </a:outerShdw>
                </a:effectLst>
                <a:latin typeface="+mj-lt"/>
              </a:rPr>
              <a:t>Ecuaciones importantes</a:t>
            </a:r>
            <a:endParaRPr lang="en-US" sz="3200" i="1" kern="0" dirty="0">
              <a:solidFill>
                <a:schemeClr val="bg1"/>
              </a:solidFill>
              <a:effectLst>
                <a:outerShdw blurRad="50800" dist="38100" dir="2700000" algn="tl" rotWithShape="0">
                  <a:prstClr val="black">
                    <a:alpha val="40000"/>
                  </a:prstClr>
                </a:outerShdw>
              </a:effectLst>
              <a:latin typeface="+mj-lt"/>
            </a:endParaRPr>
          </a:p>
        </p:txBody>
      </p:sp>
      <p:sp>
        <p:nvSpPr>
          <p:cNvPr id="25" name="CuadroTexto 24">
            <a:extLst>
              <a:ext uri="{FF2B5EF4-FFF2-40B4-BE49-F238E27FC236}">
                <a16:creationId xmlns:a16="http://schemas.microsoft.com/office/drawing/2014/main" id="{ADFBCDA9-838F-4859-AC20-81158148B3FD}"/>
              </a:ext>
            </a:extLst>
          </p:cNvPr>
          <p:cNvSpPr txBox="1"/>
          <p:nvPr/>
        </p:nvSpPr>
        <p:spPr>
          <a:xfrm>
            <a:off x="1296934" y="1130549"/>
            <a:ext cx="2699616" cy="646331"/>
          </a:xfrm>
          <a:prstGeom prst="rect">
            <a:avLst/>
          </a:prstGeom>
          <a:noFill/>
        </p:spPr>
        <p:txBody>
          <a:bodyPr wrap="square" rtlCol="0">
            <a:spAutoFit/>
          </a:bodyPr>
          <a:lstStyle/>
          <a:p>
            <a:r>
              <a:rPr lang="es-ES" b="1" dirty="0">
                <a:solidFill>
                  <a:schemeClr val="bg1"/>
                </a:solidFill>
                <a:latin typeface="Abadi" panose="020B0604020104020204" pitchFamily="34" charset="0"/>
              </a:rPr>
              <a:t>Cambio en las frecuencias por consanguinidad</a:t>
            </a:r>
          </a:p>
        </p:txBody>
      </p:sp>
      <mc:AlternateContent xmlns:mc="http://schemas.openxmlformats.org/markup-compatibility/2006" xmlns:a14="http://schemas.microsoft.com/office/drawing/2010/main">
        <mc:Choice Requires="a14">
          <p:graphicFrame>
            <p:nvGraphicFramePr>
              <p:cNvPr id="36" name="Tabla 35">
                <a:extLst>
                  <a:ext uri="{FF2B5EF4-FFF2-40B4-BE49-F238E27FC236}">
                    <a16:creationId xmlns:a16="http://schemas.microsoft.com/office/drawing/2014/main" id="{518B59F6-1AE5-4874-AD1C-8BB2B946ACD7}"/>
                  </a:ext>
                </a:extLst>
              </p:cNvPr>
              <p:cNvGraphicFramePr>
                <a:graphicFrameLocks noGrp="1"/>
              </p:cNvGraphicFramePr>
              <p:nvPr>
                <p:extLst>
                  <p:ext uri="{D42A27DB-BD31-4B8C-83A1-F6EECF244321}">
                    <p14:modId xmlns:p14="http://schemas.microsoft.com/office/powerpoint/2010/main" val="3501989997"/>
                  </p:ext>
                </p:extLst>
              </p:nvPr>
            </p:nvGraphicFramePr>
            <p:xfrm>
              <a:off x="1296934" y="2130384"/>
              <a:ext cx="2699616" cy="751967"/>
            </p:xfrm>
            <a:graphic>
              <a:graphicData uri="http://schemas.openxmlformats.org/drawingml/2006/table">
                <a:tbl>
                  <a:tblPr>
                    <a:tableStyleId>{37CE84F3-28C3-443E-9E96-99CF82512B78}</a:tableStyleId>
                  </a:tblPr>
                  <a:tblGrid>
                    <a:gridCol w="2699616">
                      <a:extLst>
                        <a:ext uri="{9D8B030D-6E8A-4147-A177-3AD203B41FA5}">
                          <a16:colId xmlns:a16="http://schemas.microsoft.com/office/drawing/2014/main" val="2514723455"/>
                        </a:ext>
                      </a:extLst>
                    </a:gridCol>
                  </a:tblGrid>
                  <a:tr h="370840">
                    <a:tc>
                      <a:txBody>
                        <a:bodyPr/>
                        <a:lstStyle/>
                        <a:p>
                          <a:pPr lvl="8" algn="l"/>
                          <a14:m>
                            <m:oMathPara xmlns:m="http://schemas.openxmlformats.org/officeDocument/2006/math">
                              <m:oMathParaPr>
                                <m:jc m:val="left"/>
                              </m:oMathParaPr>
                              <m:oMath xmlns:m="http://schemas.openxmlformats.org/officeDocument/2006/math">
                                <m:r>
                                  <a:rPr lang="es-CL" b="1" i="1" smtClean="0">
                                    <a:latin typeface="Cambria Math" panose="02040503050406030204" pitchFamily="18" charset="0"/>
                                  </a:rPr>
                                  <m:t>𝑷</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s-CL" b="0" i="1" dirty="0">
                            <a:latin typeface="Cambria Math" panose="02040503050406030204" pitchFamily="18" charset="0"/>
                          </a:endParaRPr>
                        </a:p>
                        <a:p>
                          <a:pPr lvl="1" algn="l"/>
                          <a:r>
                            <a:rPr lang="es-CL" b="0" dirty="0"/>
                            <a:t>   </a:t>
                          </a:r>
                          <a14:m>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𝑝𝐹</m:t>
                              </m:r>
                            </m:oMath>
                          </a14:m>
                          <a:endParaRPr lang="en-US" dirty="0"/>
                        </a:p>
                      </a:txBody>
                      <a:tcPr marL="365760" marT="91440" marB="91440" anchor="ctr"/>
                    </a:tc>
                    <a:extLst>
                      <a:ext uri="{0D108BD9-81ED-4DB2-BD59-A6C34878D82A}">
                        <a16:rowId xmlns:a16="http://schemas.microsoft.com/office/drawing/2014/main" val="4156394556"/>
                      </a:ext>
                    </a:extLst>
                  </a:tr>
                </a:tbl>
              </a:graphicData>
            </a:graphic>
          </p:graphicFrame>
        </mc:Choice>
        <mc:Fallback xmlns="">
          <p:graphicFrame>
            <p:nvGraphicFramePr>
              <p:cNvPr id="36" name="Tabla 35">
                <a:extLst>
                  <a:ext uri="{FF2B5EF4-FFF2-40B4-BE49-F238E27FC236}">
                    <a16:creationId xmlns:a16="http://schemas.microsoft.com/office/drawing/2014/main" id="{518B59F6-1AE5-4874-AD1C-8BB2B946ACD7}"/>
                  </a:ext>
                </a:extLst>
              </p:cNvPr>
              <p:cNvGraphicFramePr>
                <a:graphicFrameLocks noGrp="1"/>
              </p:cNvGraphicFramePr>
              <p:nvPr>
                <p:extLst>
                  <p:ext uri="{D42A27DB-BD31-4B8C-83A1-F6EECF244321}">
                    <p14:modId xmlns:p14="http://schemas.microsoft.com/office/powerpoint/2010/main" val="3501989997"/>
                  </p:ext>
                </p:extLst>
              </p:nvPr>
            </p:nvGraphicFramePr>
            <p:xfrm>
              <a:off x="1296934" y="2130384"/>
              <a:ext cx="2699616" cy="751967"/>
            </p:xfrm>
            <a:graphic>
              <a:graphicData uri="http://schemas.openxmlformats.org/drawingml/2006/table">
                <a:tbl>
                  <a:tblPr>
                    <a:tableStyleId>{37CE84F3-28C3-443E-9E96-99CF82512B78}</a:tableStyleId>
                  </a:tblPr>
                  <a:tblGrid>
                    <a:gridCol w="2699616">
                      <a:extLst>
                        <a:ext uri="{9D8B030D-6E8A-4147-A177-3AD203B41FA5}">
                          <a16:colId xmlns:a16="http://schemas.microsoft.com/office/drawing/2014/main" val="2514723455"/>
                        </a:ext>
                      </a:extLst>
                    </a:gridCol>
                  </a:tblGrid>
                  <a:tr h="751967">
                    <a:tc>
                      <a:txBody>
                        <a:bodyPr/>
                        <a:lstStyle/>
                        <a:p>
                          <a:endParaRPr lang="en-US"/>
                        </a:p>
                      </a:txBody>
                      <a:tcPr marL="365760" marT="91440" marB="91440" anchor="ctr">
                        <a:blipFill>
                          <a:blip r:embed="rId2"/>
                          <a:stretch>
                            <a:fillRect b="-1613"/>
                          </a:stretch>
                        </a:blipFill>
                      </a:tcPr>
                    </a:tc>
                    <a:extLst>
                      <a:ext uri="{0D108BD9-81ED-4DB2-BD59-A6C34878D82A}">
                        <a16:rowId xmlns:a16="http://schemas.microsoft.com/office/drawing/2014/main" val="4156394556"/>
                      </a:ext>
                    </a:extLst>
                  </a:tr>
                </a:tbl>
              </a:graphicData>
            </a:graphic>
          </p:graphicFrame>
        </mc:Fallback>
      </mc:AlternateContent>
      <p:pic>
        <p:nvPicPr>
          <p:cNvPr id="47" name="Picture 2" descr="No Te Exijas Tanto Tkm Cuidate - Meme De Piolin #imagenes #memes  #generadormemes">
            <a:extLst>
              <a:ext uri="{FF2B5EF4-FFF2-40B4-BE49-F238E27FC236}">
                <a16:creationId xmlns:a16="http://schemas.microsoft.com/office/drawing/2014/main" id="{5A1C2AB5-7425-469F-A65B-A2FCF0EFC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659" y="4250310"/>
            <a:ext cx="3058182" cy="228854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1BCA8EA6-46A0-40F1-9BE8-3BCAC1218F88}"/>
              </a:ext>
            </a:extLst>
          </p:cNvPr>
          <p:cNvSpPr txBox="1"/>
          <p:nvPr/>
        </p:nvSpPr>
        <p:spPr>
          <a:xfrm>
            <a:off x="5091771" y="1130549"/>
            <a:ext cx="2699616" cy="369332"/>
          </a:xfrm>
          <a:prstGeom prst="rect">
            <a:avLst/>
          </a:prstGeom>
          <a:noFill/>
        </p:spPr>
        <p:txBody>
          <a:bodyPr wrap="square" rtlCol="0">
            <a:spAutoFit/>
          </a:bodyPr>
          <a:lstStyle/>
          <a:p>
            <a:r>
              <a:rPr lang="es-ES" b="1" dirty="0">
                <a:solidFill>
                  <a:schemeClr val="bg1"/>
                </a:solidFill>
                <a:latin typeface="Abadi" panose="020B0604020104020204" pitchFamily="34" charset="0"/>
              </a:rPr>
              <a:t>Contribuciones genéticas</a:t>
            </a:r>
          </a:p>
        </p:txBody>
      </p:sp>
      <mc:AlternateContent xmlns:mc="http://schemas.openxmlformats.org/markup-compatibility/2006" xmlns:a14="http://schemas.microsoft.com/office/drawing/2010/main">
        <mc:Choice Requires="a14">
          <p:graphicFrame>
            <p:nvGraphicFramePr>
              <p:cNvPr id="23" name="Tabla 22">
                <a:extLst>
                  <a:ext uri="{FF2B5EF4-FFF2-40B4-BE49-F238E27FC236}">
                    <a16:creationId xmlns:a16="http://schemas.microsoft.com/office/drawing/2014/main" id="{55E6D91C-BDD2-4E2D-AB91-603926AE17B1}"/>
                  </a:ext>
                </a:extLst>
              </p:cNvPr>
              <p:cNvGraphicFramePr>
                <a:graphicFrameLocks noGrp="1"/>
              </p:cNvGraphicFramePr>
              <p:nvPr>
                <p:extLst>
                  <p:ext uri="{D42A27DB-BD31-4B8C-83A1-F6EECF244321}">
                    <p14:modId xmlns:p14="http://schemas.microsoft.com/office/powerpoint/2010/main" val="2616031478"/>
                  </p:ext>
                </p:extLst>
              </p:nvPr>
            </p:nvGraphicFramePr>
            <p:xfrm>
              <a:off x="1296934" y="3142578"/>
              <a:ext cx="2699616" cy="751967"/>
            </p:xfrm>
            <a:graphic>
              <a:graphicData uri="http://schemas.openxmlformats.org/drawingml/2006/table">
                <a:tbl>
                  <a:tblPr>
                    <a:tableStyleId>{37CE84F3-28C3-443E-9E96-99CF82512B78}</a:tableStyleId>
                  </a:tblPr>
                  <a:tblGrid>
                    <a:gridCol w="2699616">
                      <a:extLst>
                        <a:ext uri="{9D8B030D-6E8A-4147-A177-3AD203B41FA5}">
                          <a16:colId xmlns:a16="http://schemas.microsoft.com/office/drawing/2014/main" val="2514723455"/>
                        </a:ext>
                      </a:extLst>
                    </a:gridCol>
                  </a:tblGrid>
                  <a:tr h="370840">
                    <a:tc>
                      <a:txBody>
                        <a:bodyPr/>
                        <a:lstStyle/>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s-CL" b="1" i="1" smtClean="0">
                                    <a:latin typeface="Cambria Math" panose="02040503050406030204" pitchFamily="18" charset="0"/>
                                  </a:rPr>
                                  <m:t>𝑯</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−2</m:t>
                                </m:r>
                                <m:r>
                                  <a:rPr lang="es-CL" b="0" i="1" smtClean="0">
                                    <a:latin typeface="Cambria Math" panose="02040503050406030204" pitchFamily="18" charset="0"/>
                                  </a:rPr>
                                  <m:t>𝑝𝑞𝐹</m:t>
                                </m:r>
                              </m:oMath>
                            </m:oMathPara>
                          </a14:m>
                          <a:endParaRPr lang="es-CL" b="0" i="1" dirty="0">
                            <a:latin typeface="Cambria Math" panose="02040503050406030204" pitchFamily="18" charset="0"/>
                          </a:endParaRPr>
                        </a:p>
                        <a:p>
                          <a:pPr lvl="1" algn="l"/>
                          <a:r>
                            <a:rPr lang="es-CL" b="0" dirty="0"/>
                            <a:t>   </a:t>
                          </a:r>
                          <a14:m>
                            <m:oMath xmlns:m="http://schemas.openxmlformats.org/officeDocument/2006/math">
                              <m:r>
                                <a:rPr lang="es-CL" b="0" i="1" smtClean="0">
                                  <a:latin typeface="Cambria Math" panose="02040503050406030204" pitchFamily="18" charset="0"/>
                                </a:rPr>
                                <m:t>=2</m:t>
                              </m:r>
                              <m:r>
                                <a:rPr lang="es-CL" b="0" i="1" smtClean="0">
                                  <a:latin typeface="Cambria Math" panose="02040503050406030204" pitchFamily="18" charset="0"/>
                                </a:rPr>
                                <m:t>𝑝𝑞</m:t>
                              </m:r>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oMath>
                          </a14:m>
                          <a:endParaRPr lang="en-US" dirty="0"/>
                        </a:p>
                      </a:txBody>
                      <a:tcPr marL="365760" marT="91440" marB="91440" anchor="ctr"/>
                    </a:tc>
                    <a:extLst>
                      <a:ext uri="{0D108BD9-81ED-4DB2-BD59-A6C34878D82A}">
                        <a16:rowId xmlns:a16="http://schemas.microsoft.com/office/drawing/2014/main" val="4156394556"/>
                      </a:ext>
                    </a:extLst>
                  </a:tr>
                </a:tbl>
              </a:graphicData>
            </a:graphic>
          </p:graphicFrame>
        </mc:Choice>
        <mc:Fallback xmlns="">
          <p:graphicFrame>
            <p:nvGraphicFramePr>
              <p:cNvPr id="23" name="Tabla 22">
                <a:extLst>
                  <a:ext uri="{FF2B5EF4-FFF2-40B4-BE49-F238E27FC236}">
                    <a16:creationId xmlns:a16="http://schemas.microsoft.com/office/drawing/2014/main" id="{55E6D91C-BDD2-4E2D-AB91-603926AE17B1}"/>
                  </a:ext>
                </a:extLst>
              </p:cNvPr>
              <p:cNvGraphicFramePr>
                <a:graphicFrameLocks noGrp="1"/>
              </p:cNvGraphicFramePr>
              <p:nvPr>
                <p:extLst>
                  <p:ext uri="{D42A27DB-BD31-4B8C-83A1-F6EECF244321}">
                    <p14:modId xmlns:p14="http://schemas.microsoft.com/office/powerpoint/2010/main" val="2616031478"/>
                  </p:ext>
                </p:extLst>
              </p:nvPr>
            </p:nvGraphicFramePr>
            <p:xfrm>
              <a:off x="1296934" y="3142578"/>
              <a:ext cx="2699616" cy="751967"/>
            </p:xfrm>
            <a:graphic>
              <a:graphicData uri="http://schemas.openxmlformats.org/drawingml/2006/table">
                <a:tbl>
                  <a:tblPr>
                    <a:tableStyleId>{37CE84F3-28C3-443E-9E96-99CF82512B78}</a:tableStyleId>
                  </a:tblPr>
                  <a:tblGrid>
                    <a:gridCol w="2699616">
                      <a:extLst>
                        <a:ext uri="{9D8B030D-6E8A-4147-A177-3AD203B41FA5}">
                          <a16:colId xmlns:a16="http://schemas.microsoft.com/office/drawing/2014/main" val="2514723455"/>
                        </a:ext>
                      </a:extLst>
                    </a:gridCol>
                  </a:tblGrid>
                  <a:tr h="751967">
                    <a:tc>
                      <a:txBody>
                        <a:bodyPr/>
                        <a:lstStyle/>
                        <a:p>
                          <a:endParaRPr lang="en-US"/>
                        </a:p>
                      </a:txBody>
                      <a:tcPr marL="365760" marT="91440" marB="91440" anchor="ctr">
                        <a:blipFill>
                          <a:blip r:embed="rId4"/>
                          <a:stretch>
                            <a:fillRect b="-1613"/>
                          </a:stretch>
                        </a:blipFill>
                      </a:tcPr>
                    </a:tc>
                    <a:extLst>
                      <a:ext uri="{0D108BD9-81ED-4DB2-BD59-A6C34878D82A}">
                        <a16:rowId xmlns:a16="http://schemas.microsoft.com/office/drawing/2014/main" val="41563945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4" name="Tabla 23">
                <a:extLst>
                  <a:ext uri="{FF2B5EF4-FFF2-40B4-BE49-F238E27FC236}">
                    <a16:creationId xmlns:a16="http://schemas.microsoft.com/office/drawing/2014/main" id="{5261EA41-1949-4A8A-8EDE-42997E482502}"/>
                  </a:ext>
                </a:extLst>
              </p:cNvPr>
              <p:cNvGraphicFramePr>
                <a:graphicFrameLocks noGrp="1"/>
              </p:cNvGraphicFramePr>
              <p:nvPr>
                <p:extLst>
                  <p:ext uri="{D42A27DB-BD31-4B8C-83A1-F6EECF244321}">
                    <p14:modId xmlns:p14="http://schemas.microsoft.com/office/powerpoint/2010/main" val="2667204672"/>
                  </p:ext>
                </p:extLst>
              </p:nvPr>
            </p:nvGraphicFramePr>
            <p:xfrm>
              <a:off x="1296934" y="4154772"/>
              <a:ext cx="2699616" cy="751967"/>
            </p:xfrm>
            <a:graphic>
              <a:graphicData uri="http://schemas.openxmlformats.org/drawingml/2006/table">
                <a:tbl>
                  <a:tblPr>
                    <a:tableStyleId>{37CE84F3-28C3-443E-9E96-99CF82512B78}</a:tableStyleId>
                  </a:tblPr>
                  <a:tblGrid>
                    <a:gridCol w="2699616">
                      <a:extLst>
                        <a:ext uri="{9D8B030D-6E8A-4147-A177-3AD203B41FA5}">
                          <a16:colId xmlns:a16="http://schemas.microsoft.com/office/drawing/2014/main" val="2514723455"/>
                        </a:ext>
                      </a:extLst>
                    </a:gridCol>
                  </a:tblGrid>
                  <a:tr h="370840">
                    <a:tc>
                      <a:txBody>
                        <a:bodyPr/>
                        <a:lstStyle/>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s-CL" b="1" i="1" smtClean="0">
                                    <a:latin typeface="Cambria Math" panose="02040503050406030204" pitchFamily="18" charset="0"/>
                                  </a:rPr>
                                  <m:t>𝑸</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𝑝𝑞𝐹</m:t>
                                </m:r>
                              </m:oMath>
                            </m:oMathPara>
                          </a14:m>
                          <a:endParaRPr lang="es-CL" b="0" i="1" dirty="0">
                            <a:latin typeface="Cambria Math" panose="02040503050406030204" pitchFamily="18" charset="0"/>
                          </a:endParaRPr>
                        </a:p>
                        <a:p>
                          <a:pPr lvl="1" algn="l"/>
                          <a:r>
                            <a:rPr lang="es-CL" b="0" dirty="0"/>
                            <a:t>   </a:t>
                          </a:r>
                          <a14:m>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d>
                                <m:dPr>
                                  <m:ctrlPr>
                                    <a:rPr lang="es-CL" b="0" i="1" smtClean="0">
                                      <a:latin typeface="Cambria Math" panose="02040503050406030204" pitchFamily="18" charset="0"/>
                                    </a:rPr>
                                  </m:ctrlPr>
                                </m:dPr>
                                <m:e>
                                  <m:r>
                                    <a:rPr lang="es-CL" b="0" i="1" smtClean="0">
                                      <a:latin typeface="Cambria Math" panose="02040503050406030204" pitchFamily="18" charset="0"/>
                                    </a:rPr>
                                    <m:t>1−</m:t>
                                  </m:r>
                                  <m:r>
                                    <a:rPr lang="es-CL" b="0" i="1" smtClean="0">
                                      <a:latin typeface="Cambria Math" panose="02040503050406030204" pitchFamily="18" charset="0"/>
                                    </a:rPr>
                                    <m:t>𝐹</m:t>
                                  </m:r>
                                </m:e>
                              </m:d>
                              <m:r>
                                <a:rPr lang="es-CL" b="0" i="1" smtClean="0">
                                  <a:latin typeface="Cambria Math" panose="02040503050406030204" pitchFamily="18" charset="0"/>
                                </a:rPr>
                                <m:t>+</m:t>
                              </m:r>
                              <m:r>
                                <a:rPr lang="es-CL" b="0" i="1" smtClean="0">
                                  <a:latin typeface="Cambria Math" panose="02040503050406030204" pitchFamily="18" charset="0"/>
                                </a:rPr>
                                <m:t>𝑞𝐹</m:t>
                              </m:r>
                            </m:oMath>
                          </a14:m>
                          <a:endParaRPr lang="en-US" dirty="0"/>
                        </a:p>
                      </a:txBody>
                      <a:tcPr marL="365760" marT="91440" marB="91440" anchor="ctr"/>
                    </a:tc>
                    <a:extLst>
                      <a:ext uri="{0D108BD9-81ED-4DB2-BD59-A6C34878D82A}">
                        <a16:rowId xmlns:a16="http://schemas.microsoft.com/office/drawing/2014/main" val="4156394556"/>
                      </a:ext>
                    </a:extLst>
                  </a:tr>
                </a:tbl>
              </a:graphicData>
            </a:graphic>
          </p:graphicFrame>
        </mc:Choice>
        <mc:Fallback xmlns="">
          <p:graphicFrame>
            <p:nvGraphicFramePr>
              <p:cNvPr id="24" name="Tabla 23">
                <a:extLst>
                  <a:ext uri="{FF2B5EF4-FFF2-40B4-BE49-F238E27FC236}">
                    <a16:creationId xmlns:a16="http://schemas.microsoft.com/office/drawing/2014/main" id="{5261EA41-1949-4A8A-8EDE-42997E482502}"/>
                  </a:ext>
                </a:extLst>
              </p:cNvPr>
              <p:cNvGraphicFramePr>
                <a:graphicFrameLocks noGrp="1"/>
              </p:cNvGraphicFramePr>
              <p:nvPr>
                <p:extLst>
                  <p:ext uri="{D42A27DB-BD31-4B8C-83A1-F6EECF244321}">
                    <p14:modId xmlns:p14="http://schemas.microsoft.com/office/powerpoint/2010/main" val="2667204672"/>
                  </p:ext>
                </p:extLst>
              </p:nvPr>
            </p:nvGraphicFramePr>
            <p:xfrm>
              <a:off x="1296934" y="4154772"/>
              <a:ext cx="2699616" cy="751967"/>
            </p:xfrm>
            <a:graphic>
              <a:graphicData uri="http://schemas.openxmlformats.org/drawingml/2006/table">
                <a:tbl>
                  <a:tblPr>
                    <a:tableStyleId>{37CE84F3-28C3-443E-9E96-99CF82512B78}</a:tableStyleId>
                  </a:tblPr>
                  <a:tblGrid>
                    <a:gridCol w="2699616">
                      <a:extLst>
                        <a:ext uri="{9D8B030D-6E8A-4147-A177-3AD203B41FA5}">
                          <a16:colId xmlns:a16="http://schemas.microsoft.com/office/drawing/2014/main" val="2514723455"/>
                        </a:ext>
                      </a:extLst>
                    </a:gridCol>
                  </a:tblGrid>
                  <a:tr h="751967">
                    <a:tc>
                      <a:txBody>
                        <a:bodyPr/>
                        <a:lstStyle/>
                        <a:p>
                          <a:endParaRPr lang="en-US"/>
                        </a:p>
                      </a:txBody>
                      <a:tcPr marL="365760" marT="91440" marB="91440" anchor="ctr">
                        <a:blipFill>
                          <a:blip r:embed="rId5"/>
                          <a:stretch>
                            <a:fillRect/>
                          </a:stretch>
                        </a:blipFill>
                      </a:tcPr>
                    </a:tc>
                    <a:extLst>
                      <a:ext uri="{0D108BD9-81ED-4DB2-BD59-A6C34878D82A}">
                        <a16:rowId xmlns:a16="http://schemas.microsoft.com/office/drawing/2014/main" val="41563945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a 26">
                <a:extLst>
                  <a:ext uri="{FF2B5EF4-FFF2-40B4-BE49-F238E27FC236}">
                    <a16:creationId xmlns:a16="http://schemas.microsoft.com/office/drawing/2014/main" id="{CD937819-8425-413A-956F-345D4B552DCF}"/>
                  </a:ext>
                </a:extLst>
              </p:cNvPr>
              <p:cNvGraphicFramePr>
                <a:graphicFrameLocks noGrp="1"/>
              </p:cNvGraphicFramePr>
              <p:nvPr>
                <p:extLst>
                  <p:ext uri="{D42A27DB-BD31-4B8C-83A1-F6EECF244321}">
                    <p14:modId xmlns:p14="http://schemas.microsoft.com/office/powerpoint/2010/main" val="1294767172"/>
                  </p:ext>
                </p:extLst>
              </p:nvPr>
            </p:nvGraphicFramePr>
            <p:xfrm>
              <a:off x="5091771" y="1760542"/>
              <a:ext cx="6292024" cy="2199640"/>
            </p:xfrm>
            <a:graphic>
              <a:graphicData uri="http://schemas.openxmlformats.org/drawingml/2006/table">
                <a:tbl>
                  <a:tblPr firstRow="1" bandRow="1">
                    <a:tableStyleId>{37CE84F3-28C3-443E-9E96-99CF82512B78}</a:tableStyleId>
                  </a:tblPr>
                  <a:tblGrid>
                    <a:gridCol w="2076918">
                      <a:extLst>
                        <a:ext uri="{9D8B030D-6E8A-4147-A177-3AD203B41FA5}">
                          <a16:colId xmlns:a16="http://schemas.microsoft.com/office/drawing/2014/main" val="825901322"/>
                        </a:ext>
                      </a:extLst>
                    </a:gridCol>
                    <a:gridCol w="2026872">
                      <a:extLst>
                        <a:ext uri="{9D8B030D-6E8A-4147-A177-3AD203B41FA5}">
                          <a16:colId xmlns:a16="http://schemas.microsoft.com/office/drawing/2014/main" val="2264759701"/>
                        </a:ext>
                      </a:extLst>
                    </a:gridCol>
                    <a:gridCol w="2188234">
                      <a:extLst>
                        <a:ext uri="{9D8B030D-6E8A-4147-A177-3AD203B41FA5}">
                          <a16:colId xmlns:a16="http://schemas.microsoft.com/office/drawing/2014/main" val="691938501"/>
                        </a:ext>
                      </a:extLst>
                    </a:gridCol>
                  </a:tblGrid>
                  <a:tr h="370840">
                    <a:tc>
                      <a:txBody>
                        <a:bodyPr/>
                        <a:lstStyle/>
                        <a:p>
                          <a:pPr algn="ctr"/>
                          <a:endParaRPr lang="en-US" sz="1800" b="0" dirty="0">
                            <a:solidFill>
                              <a:schemeClr val="bg1"/>
                            </a:solidFill>
                          </a:endParaRPr>
                        </a:p>
                      </a:txBody>
                      <a:tcPr>
                        <a:lnB w="25400" cmpd="sng">
                          <a:noFill/>
                        </a:lnB>
                      </a:tcPr>
                    </a:tc>
                    <a:tc>
                      <a:txBody>
                        <a:bodyPr/>
                        <a:lstStyle/>
                        <a:p>
                          <a:r>
                            <a:rPr lang="es-CL" sz="1800" b="0" dirty="0">
                              <a:solidFill>
                                <a:schemeClr val="bg1"/>
                              </a:solidFill>
                            </a:rPr>
                            <a:t>Identidad:</a:t>
                          </a:r>
                          <a:endParaRPr lang="en-US" sz="1800" b="0" dirty="0">
                            <a:solidFill>
                              <a:schemeClr val="bg1"/>
                            </a:solidFill>
                          </a:endParaRPr>
                        </a:p>
                      </a:txBody>
                      <a:tcPr/>
                    </a:tc>
                    <a:tc>
                      <a:txBody>
                        <a:bodyPr/>
                        <a:lstStyle/>
                        <a:p>
                          <a:endParaRPr lang="en-US" sz="1800" b="0" dirty="0">
                            <a:solidFill>
                              <a:schemeClr val="bg1"/>
                            </a:solidFill>
                          </a:endParaRPr>
                        </a:p>
                      </a:txBody>
                      <a:tcPr/>
                    </a:tc>
                    <a:extLst>
                      <a:ext uri="{0D108BD9-81ED-4DB2-BD59-A6C34878D82A}">
                        <a16:rowId xmlns:a16="http://schemas.microsoft.com/office/drawing/2014/main" val="448720018"/>
                      </a:ext>
                    </a:extLst>
                  </a:tr>
                  <a:tr h="370840">
                    <a:tc>
                      <a:txBody>
                        <a:bodyPr/>
                        <a:lstStyle/>
                        <a:p>
                          <a:pPr algn="ctr"/>
                          <a:endParaRPr lang="en-US" sz="1800" b="0" dirty="0">
                            <a:solidFill>
                              <a:schemeClr val="bg1"/>
                            </a:solidFill>
                          </a:endParaRPr>
                        </a:p>
                      </a:txBody>
                      <a:tcPr anchor="ctr">
                        <a:lnT w="25400" cmpd="sng">
                          <a:noFill/>
                        </a:lnT>
                        <a:lnB w="2857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baseline="0" dirty="0" err="1">
                              <a:solidFill>
                                <a:schemeClr val="bg1"/>
                              </a:solidFill>
                            </a:rPr>
                            <a:t>en</a:t>
                          </a:r>
                          <a:r>
                            <a:rPr lang="en-US" sz="1800" b="0" baseline="0" dirty="0">
                              <a:solidFill>
                                <a:schemeClr val="bg1"/>
                              </a:solidFill>
                            </a:rPr>
                            <a:t> </a:t>
                          </a:r>
                          <a:r>
                            <a:rPr lang="en-US" sz="1800" b="0" baseline="0" dirty="0" err="1">
                              <a:solidFill>
                                <a:schemeClr val="bg1"/>
                              </a:solidFill>
                            </a:rPr>
                            <a:t>estado</a:t>
                          </a:r>
                          <a:r>
                            <a:rPr lang="en-US" sz="1800" b="0" baseline="0" dirty="0">
                              <a:solidFill>
                                <a:schemeClr val="bg1"/>
                              </a:solidFill>
                            </a:rPr>
                            <a:t> (IBS)</a:t>
                          </a:r>
                        </a:p>
                      </a:txBody>
                      <a:tcPr anchor="ctr">
                        <a:lnB w="2857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baseline="0" dirty="0">
                              <a:solidFill>
                                <a:schemeClr val="bg1"/>
                              </a:solidFill>
                            </a:rPr>
                            <a:t>por </a:t>
                          </a:r>
                          <a:r>
                            <a:rPr lang="en-US" sz="1800" b="0" baseline="0" dirty="0" err="1">
                              <a:solidFill>
                                <a:schemeClr val="bg1"/>
                              </a:solidFill>
                            </a:rPr>
                            <a:t>descendencia</a:t>
                          </a:r>
                          <a:r>
                            <a:rPr lang="en-US" sz="1800" b="0" baseline="0" dirty="0">
                              <a:solidFill>
                                <a:schemeClr val="bg1"/>
                              </a:solidFill>
                            </a:rPr>
                            <a:t> (IBD)</a:t>
                          </a:r>
                        </a:p>
                      </a:txBody>
                      <a:tcPr anchor="ctr">
                        <a:lnB w="28575"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43351766"/>
                      </a:ext>
                    </a:extLst>
                  </a:tr>
                  <a:tr h="370840">
                    <a:tc>
                      <a:txBody>
                        <a:bodyPr/>
                        <a:lstStyle/>
                        <a:p>
                          <a:pPr algn="ctr"/>
                          <a:r>
                            <a:rPr lang="en-US" sz="2000" dirty="0">
                              <a:solidFill>
                                <a:schemeClr val="bg1"/>
                              </a:solidFill>
                              <a:latin typeface="Abadi" panose="020B0604020104020204" pitchFamily="34" charset="0"/>
                            </a:rPr>
                            <a:t>A1A1</a:t>
                          </a:r>
                        </a:p>
                      </a:txBody>
                      <a:tcPr anchor="ctr">
                        <a:lnT w="28575" cap="flat" cmpd="sng" algn="ctr">
                          <a:solidFill>
                            <a:schemeClr val="bg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p>
                                  <m:sSupPr>
                                    <m:ctrlPr>
                                      <a:rPr lang="en-US" sz="2000" b="0" i="1" smtClean="0">
                                        <a:solidFill>
                                          <a:schemeClr val="bg1"/>
                                        </a:solidFill>
                                        <a:latin typeface="Cambria Math" panose="02040503050406030204" pitchFamily="18" charset="0"/>
                                      </a:rPr>
                                    </m:ctrlPr>
                                  </m:sSupPr>
                                  <m:e>
                                    <m:r>
                                      <a:rPr lang="es-CL" sz="2000" b="0" i="1" smtClean="0">
                                        <a:solidFill>
                                          <a:schemeClr val="bg1"/>
                                        </a:solidFill>
                                        <a:latin typeface="Cambria Math" panose="02040503050406030204" pitchFamily="18" charset="0"/>
                                      </a:rPr>
                                      <m:t>𝑝</m:t>
                                    </m:r>
                                  </m:e>
                                  <m:sup>
                                    <m:r>
                                      <a:rPr lang="es-CL" sz="2000" b="0" i="1" smtClean="0">
                                        <a:solidFill>
                                          <a:schemeClr val="bg1"/>
                                        </a:solidFill>
                                        <a:latin typeface="Cambria Math" panose="02040503050406030204" pitchFamily="18" charset="0"/>
                                      </a:rPr>
                                      <m:t>2</m:t>
                                    </m:r>
                                  </m:sup>
                                </m:sSup>
                                <m:r>
                                  <a:rPr lang="en-US" sz="2000" b="0" i="1" smtClean="0">
                                    <a:solidFill>
                                      <a:schemeClr val="bg1"/>
                                    </a:solidFill>
                                    <a:latin typeface="Cambria Math" panose="02040503050406030204" pitchFamily="18" charset="0"/>
                                  </a:rPr>
                                  <m:t> (1−</m:t>
                                </m:r>
                                <m:r>
                                  <a:rPr lang="en-US" sz="2000" b="0" i="1" smtClean="0">
                                    <a:solidFill>
                                      <a:schemeClr val="bg1"/>
                                    </a:solidFill>
                                    <a:latin typeface="Cambria Math" panose="02040503050406030204" pitchFamily="18" charset="0"/>
                                  </a:rPr>
                                  <m:t>𝐹</m:t>
                                </m:r>
                                <m:r>
                                  <a:rPr lang="en-US" sz="2000" b="0" i="1" smtClean="0">
                                    <a:solidFill>
                                      <a:schemeClr val="bg1"/>
                                    </a:solidFill>
                                    <a:latin typeface="Cambria Math" panose="02040503050406030204" pitchFamily="18" charset="0"/>
                                  </a:rPr>
                                  <m:t>)</m:t>
                                </m:r>
                              </m:oMath>
                            </m:oMathPara>
                          </a14:m>
                          <a:endParaRPr lang="en-US" sz="2000" b="0" dirty="0">
                            <a:solidFill>
                              <a:schemeClr val="bg1"/>
                            </a:solidFill>
                          </a:endParaRPr>
                        </a:p>
                      </a:txBody>
                      <a:tcPr anchor="ctr">
                        <a:lnT w="28575" cap="flat" cmpd="sng" algn="ctr">
                          <a:solidFill>
                            <a:schemeClr val="bg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r>
                                  <a:rPr lang="es-CL" sz="2000" b="0" i="0" smtClean="0">
                                    <a:solidFill>
                                      <a:schemeClr val="bg1"/>
                                    </a:solidFill>
                                    <a:latin typeface="Cambria Math" panose="02040503050406030204" pitchFamily="18" charset="0"/>
                                  </a:rPr>
                                  <m:t>+</m:t>
                                </m:r>
                                <m:r>
                                  <a:rPr lang="es-CL" sz="2000" b="0" i="1" smtClean="0">
                                    <a:solidFill>
                                      <a:schemeClr val="bg1"/>
                                    </a:solidFill>
                                    <a:latin typeface="Cambria Math" panose="02040503050406030204" pitchFamily="18" charset="0"/>
                                  </a:rPr>
                                  <m:t>𝑝𝐹</m:t>
                                </m:r>
                              </m:oMath>
                            </m:oMathPara>
                          </a14:m>
                          <a:endParaRPr/>
                        </a:p>
                      </a:txBody>
                      <a:tcPr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33126246"/>
                      </a:ext>
                    </a:extLst>
                  </a:tr>
                  <a:tr h="0">
                    <a:tc>
                      <a:txBody>
                        <a:bodyPr/>
                        <a:lstStyle/>
                        <a:p>
                          <a:pPr algn="ctr"/>
                          <a:r>
                            <a:rPr lang="en-US" sz="2000" dirty="0">
                              <a:solidFill>
                                <a:schemeClr val="bg1"/>
                              </a:solidFill>
                              <a:latin typeface="Abadi" panose="020B0604020104020204" pitchFamily="34" charset="0"/>
                            </a:rPr>
                            <a:t>A1A2</a:t>
                          </a:r>
                        </a:p>
                      </a:txBody>
                      <a:tcPr anchor="ctr"/>
                    </a:tc>
                    <a:tc>
                      <a:txBody>
                        <a:bodyPr/>
                        <a:lstStyle/>
                        <a:p>
                          <a:pPr algn="ctr"/>
                          <a14:m>
                            <m:oMathPara xmlns:m="http://schemas.openxmlformats.org/officeDocument/2006/math">
                              <m:oMathParaPr>
                                <m:jc m:val="centerGroup"/>
                              </m:oMathParaPr>
                              <m:oMath xmlns:m="http://schemas.openxmlformats.org/officeDocument/2006/math">
                                <m:r>
                                  <a:rPr lang="es-CL" sz="2000" b="0" i="0" smtClean="0">
                                    <a:solidFill>
                                      <a:schemeClr val="bg1"/>
                                    </a:solidFill>
                                    <a:latin typeface="Cambria Math" panose="02040503050406030204" pitchFamily="18" charset="0"/>
                                  </a:rPr>
                                  <m:t>2</m:t>
                                </m:r>
                                <m:r>
                                  <a:rPr lang="es-CL" sz="2000" b="0" i="1" smtClean="0">
                                    <a:solidFill>
                                      <a:schemeClr val="bg1"/>
                                    </a:solidFill>
                                    <a:latin typeface="Cambria Math" panose="02040503050406030204" pitchFamily="18" charset="0"/>
                                  </a:rPr>
                                  <m:t>𝑝𝑞</m:t>
                                </m:r>
                                <m:r>
                                  <a:rPr lang="en-US" sz="2000" b="0" i="1" smtClean="0">
                                    <a:solidFill>
                                      <a:schemeClr val="bg1"/>
                                    </a:solidFill>
                                    <a:latin typeface="Cambria Math" panose="02040503050406030204" pitchFamily="18" charset="0"/>
                                  </a:rPr>
                                  <m:t>(1−</m:t>
                                </m:r>
                                <m:r>
                                  <a:rPr lang="en-US" sz="2000" b="0" i="1" smtClean="0">
                                    <a:solidFill>
                                      <a:schemeClr val="bg1"/>
                                    </a:solidFill>
                                    <a:latin typeface="Cambria Math" panose="02040503050406030204" pitchFamily="18" charset="0"/>
                                  </a:rPr>
                                  <m:t>𝐹</m:t>
                                </m:r>
                                <m:r>
                                  <a:rPr lang="en-US" sz="2000" b="0" i="1" smtClean="0">
                                    <a:solidFill>
                                      <a:schemeClr val="bg1"/>
                                    </a:solidFill>
                                    <a:latin typeface="Cambria Math" panose="02040503050406030204" pitchFamily="18" charset="0"/>
                                  </a:rPr>
                                  <m:t>)</m:t>
                                </m:r>
                              </m:oMath>
                            </m:oMathPara>
                          </a14:m>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bg1"/>
                            </a:solidFill>
                          </a:endParaRPr>
                        </a:p>
                      </a:txBody>
                      <a:tcPr anchor="ctr"/>
                    </a:tc>
                    <a:extLst>
                      <a:ext uri="{0D108BD9-81ED-4DB2-BD59-A6C34878D82A}">
                        <a16:rowId xmlns:a16="http://schemas.microsoft.com/office/drawing/2014/main" val="4072931082"/>
                      </a:ext>
                    </a:extLst>
                  </a:tr>
                  <a:tr h="0">
                    <a:tc>
                      <a:txBody>
                        <a:bodyPr/>
                        <a:lstStyle/>
                        <a:p>
                          <a:pPr algn="ctr"/>
                          <a:r>
                            <a:rPr lang="en-US" sz="2000" dirty="0">
                              <a:solidFill>
                                <a:schemeClr val="bg1"/>
                              </a:solidFill>
                              <a:latin typeface="Abadi" panose="020B0604020104020204" pitchFamily="34" charset="0"/>
                            </a:rPr>
                            <a:t>A2A2</a:t>
                          </a: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s-CL" sz="2000" b="0" i="1" smtClean="0">
                                        <a:solidFill>
                                          <a:schemeClr val="bg1"/>
                                        </a:solidFill>
                                        <a:latin typeface="Cambria Math" panose="02040503050406030204" pitchFamily="18" charset="0"/>
                                      </a:rPr>
                                    </m:ctrlPr>
                                  </m:sSupPr>
                                  <m:e>
                                    <m:r>
                                      <a:rPr lang="es-CL" sz="2000" b="0" i="1" smtClean="0">
                                        <a:solidFill>
                                          <a:schemeClr val="bg1"/>
                                        </a:solidFill>
                                        <a:latin typeface="Cambria Math" panose="02040503050406030204" pitchFamily="18" charset="0"/>
                                      </a:rPr>
                                      <m:t>𝑞</m:t>
                                    </m:r>
                                  </m:e>
                                  <m:sup>
                                    <m:r>
                                      <a:rPr lang="es-CL" sz="2000" b="0" i="1" smtClean="0">
                                        <a:solidFill>
                                          <a:schemeClr val="bg1"/>
                                        </a:solidFill>
                                        <a:latin typeface="Cambria Math" panose="02040503050406030204" pitchFamily="18" charset="0"/>
                                      </a:rPr>
                                      <m:t>2</m:t>
                                    </m:r>
                                  </m:sup>
                                </m:sSup>
                                <m:r>
                                  <a:rPr lang="en-US" sz="2000" b="0" i="1" smtClean="0">
                                    <a:solidFill>
                                      <a:schemeClr val="bg1"/>
                                    </a:solidFill>
                                    <a:latin typeface="Cambria Math" panose="02040503050406030204" pitchFamily="18" charset="0"/>
                                  </a:rPr>
                                  <m:t>(1−</m:t>
                                </m:r>
                                <m:r>
                                  <a:rPr lang="en-US" sz="2000" b="0" i="1" smtClean="0">
                                    <a:solidFill>
                                      <a:schemeClr val="bg1"/>
                                    </a:solidFill>
                                    <a:latin typeface="Cambria Math" panose="02040503050406030204" pitchFamily="18" charset="0"/>
                                  </a:rPr>
                                  <m:t>𝐹</m:t>
                                </m:r>
                                <m:r>
                                  <a:rPr lang="en-US" sz="2000" b="0" i="1" smtClean="0">
                                    <a:solidFill>
                                      <a:schemeClr val="bg1"/>
                                    </a:solidFill>
                                    <a:latin typeface="Cambria Math" panose="02040503050406030204" pitchFamily="18" charset="0"/>
                                  </a:rPr>
                                  <m:t>)</m:t>
                                </m:r>
                              </m:oMath>
                            </m:oMathPara>
                          </a14:m>
                          <a:endParaRPr lang="en-US" sz="2000" b="0"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CL" sz="2000" b="0" i="0" smtClean="0">
                                    <a:solidFill>
                                      <a:schemeClr val="bg1"/>
                                    </a:solidFill>
                                    <a:latin typeface="Cambria Math" panose="02040503050406030204" pitchFamily="18" charset="0"/>
                                  </a:rPr>
                                  <m:t>+</m:t>
                                </m:r>
                                <m:r>
                                  <a:rPr lang="es-CL" sz="2000" b="0" i="1" smtClean="0">
                                    <a:solidFill>
                                      <a:schemeClr val="bg1"/>
                                    </a:solidFill>
                                    <a:latin typeface="Cambria Math" panose="02040503050406030204" pitchFamily="18" charset="0"/>
                                  </a:rPr>
                                  <m:t>𝑞𝐹</m:t>
                                </m:r>
                              </m:oMath>
                            </m:oMathPara>
                          </a14:m>
                          <a:endParaRPr/>
                        </a:p>
                      </a:txBody>
                      <a:tcPr anchor="ctr"/>
                    </a:tc>
                    <a:extLst>
                      <a:ext uri="{0D108BD9-81ED-4DB2-BD59-A6C34878D82A}">
                        <a16:rowId xmlns:a16="http://schemas.microsoft.com/office/drawing/2014/main" val="2990466603"/>
                      </a:ext>
                    </a:extLst>
                  </a:tr>
                </a:tbl>
              </a:graphicData>
            </a:graphic>
          </p:graphicFrame>
        </mc:Choice>
        <mc:Fallback xmlns="">
          <p:graphicFrame>
            <p:nvGraphicFramePr>
              <p:cNvPr id="27" name="Tabla 26">
                <a:extLst>
                  <a:ext uri="{FF2B5EF4-FFF2-40B4-BE49-F238E27FC236}">
                    <a16:creationId xmlns:a16="http://schemas.microsoft.com/office/drawing/2014/main" id="{CD937819-8425-413A-956F-345D4B552DCF}"/>
                  </a:ext>
                </a:extLst>
              </p:cNvPr>
              <p:cNvGraphicFramePr>
                <a:graphicFrameLocks noGrp="1"/>
              </p:cNvGraphicFramePr>
              <p:nvPr>
                <p:extLst>
                  <p:ext uri="{D42A27DB-BD31-4B8C-83A1-F6EECF244321}">
                    <p14:modId xmlns:p14="http://schemas.microsoft.com/office/powerpoint/2010/main" val="1294767172"/>
                  </p:ext>
                </p:extLst>
              </p:nvPr>
            </p:nvGraphicFramePr>
            <p:xfrm>
              <a:off x="5091771" y="1760542"/>
              <a:ext cx="6292024" cy="2199640"/>
            </p:xfrm>
            <a:graphic>
              <a:graphicData uri="http://schemas.openxmlformats.org/drawingml/2006/table">
                <a:tbl>
                  <a:tblPr firstRow="1" bandRow="1">
                    <a:tableStyleId>{37CE84F3-28C3-443E-9E96-99CF82512B78}</a:tableStyleId>
                  </a:tblPr>
                  <a:tblGrid>
                    <a:gridCol w="2076918">
                      <a:extLst>
                        <a:ext uri="{9D8B030D-6E8A-4147-A177-3AD203B41FA5}">
                          <a16:colId xmlns:a16="http://schemas.microsoft.com/office/drawing/2014/main" val="825901322"/>
                        </a:ext>
                      </a:extLst>
                    </a:gridCol>
                    <a:gridCol w="2026872">
                      <a:extLst>
                        <a:ext uri="{9D8B030D-6E8A-4147-A177-3AD203B41FA5}">
                          <a16:colId xmlns:a16="http://schemas.microsoft.com/office/drawing/2014/main" val="2264759701"/>
                        </a:ext>
                      </a:extLst>
                    </a:gridCol>
                    <a:gridCol w="2188234">
                      <a:extLst>
                        <a:ext uri="{9D8B030D-6E8A-4147-A177-3AD203B41FA5}">
                          <a16:colId xmlns:a16="http://schemas.microsoft.com/office/drawing/2014/main" val="691938501"/>
                        </a:ext>
                      </a:extLst>
                    </a:gridCol>
                  </a:tblGrid>
                  <a:tr h="370840">
                    <a:tc>
                      <a:txBody>
                        <a:bodyPr/>
                        <a:lstStyle/>
                        <a:p>
                          <a:pPr algn="ctr"/>
                          <a:endParaRPr lang="en-US" sz="1800" b="0" dirty="0">
                            <a:solidFill>
                              <a:schemeClr val="bg1"/>
                            </a:solidFill>
                          </a:endParaRPr>
                        </a:p>
                      </a:txBody>
                      <a:tcPr>
                        <a:lnB w="25400" cmpd="sng">
                          <a:noFill/>
                        </a:lnB>
                      </a:tcPr>
                    </a:tc>
                    <a:tc>
                      <a:txBody>
                        <a:bodyPr/>
                        <a:lstStyle/>
                        <a:p>
                          <a:r>
                            <a:rPr lang="es-CL" sz="1800" b="0" dirty="0">
                              <a:solidFill>
                                <a:schemeClr val="bg1"/>
                              </a:solidFill>
                            </a:rPr>
                            <a:t>Identidad:</a:t>
                          </a:r>
                          <a:endParaRPr lang="en-US" sz="1800" b="0" dirty="0">
                            <a:solidFill>
                              <a:schemeClr val="bg1"/>
                            </a:solidFill>
                          </a:endParaRPr>
                        </a:p>
                      </a:txBody>
                      <a:tcPr/>
                    </a:tc>
                    <a:tc>
                      <a:txBody>
                        <a:bodyPr/>
                        <a:lstStyle/>
                        <a:p>
                          <a:endParaRPr lang="en-US" sz="1800" b="0" dirty="0">
                            <a:solidFill>
                              <a:schemeClr val="bg1"/>
                            </a:solidFill>
                          </a:endParaRPr>
                        </a:p>
                      </a:txBody>
                      <a:tcPr/>
                    </a:tc>
                    <a:extLst>
                      <a:ext uri="{0D108BD9-81ED-4DB2-BD59-A6C34878D82A}">
                        <a16:rowId xmlns:a16="http://schemas.microsoft.com/office/drawing/2014/main" val="448720018"/>
                      </a:ext>
                    </a:extLst>
                  </a:tr>
                  <a:tr h="640080">
                    <a:tc>
                      <a:txBody>
                        <a:bodyPr/>
                        <a:lstStyle/>
                        <a:p>
                          <a:pPr algn="ctr"/>
                          <a:endParaRPr lang="en-US" sz="1800" b="0" dirty="0">
                            <a:solidFill>
                              <a:schemeClr val="bg1"/>
                            </a:solidFill>
                          </a:endParaRPr>
                        </a:p>
                      </a:txBody>
                      <a:tcPr anchor="ctr">
                        <a:lnT w="25400" cmpd="sng">
                          <a:noFill/>
                        </a:lnT>
                        <a:lnB w="2857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baseline="0" dirty="0" err="1">
                              <a:solidFill>
                                <a:schemeClr val="bg1"/>
                              </a:solidFill>
                            </a:rPr>
                            <a:t>en</a:t>
                          </a:r>
                          <a:r>
                            <a:rPr lang="en-US" sz="1800" b="0" baseline="0" dirty="0">
                              <a:solidFill>
                                <a:schemeClr val="bg1"/>
                              </a:solidFill>
                            </a:rPr>
                            <a:t> </a:t>
                          </a:r>
                          <a:r>
                            <a:rPr lang="en-US" sz="1800" b="0" baseline="0" dirty="0" err="1">
                              <a:solidFill>
                                <a:schemeClr val="bg1"/>
                              </a:solidFill>
                            </a:rPr>
                            <a:t>estado</a:t>
                          </a:r>
                          <a:r>
                            <a:rPr lang="en-US" sz="1800" b="0" baseline="0" dirty="0">
                              <a:solidFill>
                                <a:schemeClr val="bg1"/>
                              </a:solidFill>
                            </a:rPr>
                            <a:t> (IBS)</a:t>
                          </a:r>
                        </a:p>
                      </a:txBody>
                      <a:tcPr anchor="ctr">
                        <a:lnB w="28575"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baseline="0" dirty="0">
                              <a:solidFill>
                                <a:schemeClr val="bg1"/>
                              </a:solidFill>
                            </a:rPr>
                            <a:t>por </a:t>
                          </a:r>
                          <a:r>
                            <a:rPr lang="en-US" sz="1800" b="0" baseline="0" dirty="0" err="1">
                              <a:solidFill>
                                <a:schemeClr val="bg1"/>
                              </a:solidFill>
                            </a:rPr>
                            <a:t>descendencia</a:t>
                          </a:r>
                          <a:r>
                            <a:rPr lang="en-US" sz="1800" b="0" baseline="0" dirty="0">
                              <a:solidFill>
                                <a:schemeClr val="bg1"/>
                              </a:solidFill>
                            </a:rPr>
                            <a:t> (IBD)</a:t>
                          </a:r>
                        </a:p>
                      </a:txBody>
                      <a:tcPr anchor="ctr">
                        <a:lnB w="28575"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43351766"/>
                      </a:ext>
                    </a:extLst>
                  </a:tr>
                  <a:tr h="396240">
                    <a:tc>
                      <a:txBody>
                        <a:bodyPr/>
                        <a:lstStyle/>
                        <a:p>
                          <a:pPr algn="ctr"/>
                          <a:r>
                            <a:rPr lang="en-US" sz="2000" dirty="0">
                              <a:solidFill>
                                <a:schemeClr val="bg1"/>
                              </a:solidFill>
                              <a:latin typeface="Abadi" panose="020B0604020104020204" pitchFamily="34" charset="0"/>
                            </a:rPr>
                            <a:t>A1A1</a:t>
                          </a:r>
                        </a:p>
                      </a:txBody>
                      <a:tcPr anchor="ctr">
                        <a:lnT w="28575" cap="flat" cmpd="sng" algn="ctr">
                          <a:solidFill>
                            <a:schemeClr val="bg1"/>
                          </a:solidFill>
                          <a:prstDash val="solid"/>
                          <a:round/>
                          <a:headEnd type="none" w="med" len="med"/>
                          <a:tailEnd type="none" w="med" len="med"/>
                        </a:lnT>
                      </a:tcPr>
                    </a:tc>
                    <a:tc>
                      <a:txBody>
                        <a:bodyPr/>
                        <a:lstStyle/>
                        <a:p>
                          <a:endParaRPr lang="en-US"/>
                        </a:p>
                      </a:txBody>
                      <a:tcPr anchor="ctr">
                        <a:lnT w="28575" cap="flat" cmpd="sng" algn="ctr">
                          <a:solidFill>
                            <a:schemeClr val="bg1"/>
                          </a:solidFill>
                          <a:prstDash val="solid"/>
                          <a:round/>
                          <a:headEnd type="none" w="med" len="med"/>
                          <a:tailEnd type="none" w="med" len="med"/>
                        </a:lnT>
                        <a:blipFill>
                          <a:blip r:embed="rId6"/>
                          <a:stretch>
                            <a:fillRect l="-102402" t="-259091" r="-108408" b="-224242"/>
                          </a:stretch>
                        </a:blipFill>
                      </a:tcPr>
                    </a:tc>
                    <a:tc>
                      <a:txBody>
                        <a:bodyPr/>
                        <a:lstStyle/>
                        <a:p>
                          <a:endParaRPr lang="en-US"/>
                        </a:p>
                      </a:txBody>
                      <a:tcPr anchor="ctr">
                        <a:lnT w="28575" cap="flat" cmpd="sng" algn="ctr">
                          <a:solidFill>
                            <a:schemeClr val="bg1"/>
                          </a:solidFill>
                          <a:prstDash val="solid"/>
                          <a:round/>
                          <a:headEnd type="none" w="med" len="med"/>
                          <a:tailEnd type="none" w="med" len="med"/>
                        </a:lnT>
                        <a:blipFill>
                          <a:blip r:embed="rId6"/>
                          <a:stretch>
                            <a:fillRect l="-187744" t="-259091" r="-557" b="-224242"/>
                          </a:stretch>
                        </a:blipFill>
                      </a:tcPr>
                    </a:tc>
                    <a:extLst>
                      <a:ext uri="{0D108BD9-81ED-4DB2-BD59-A6C34878D82A}">
                        <a16:rowId xmlns:a16="http://schemas.microsoft.com/office/drawing/2014/main" val="3633126246"/>
                      </a:ext>
                    </a:extLst>
                  </a:tr>
                  <a:tr h="396240">
                    <a:tc>
                      <a:txBody>
                        <a:bodyPr/>
                        <a:lstStyle/>
                        <a:p>
                          <a:pPr algn="ctr"/>
                          <a:r>
                            <a:rPr lang="en-US" sz="2000" dirty="0">
                              <a:solidFill>
                                <a:schemeClr val="bg1"/>
                              </a:solidFill>
                              <a:latin typeface="Abadi" panose="020B0604020104020204" pitchFamily="34" charset="0"/>
                            </a:rPr>
                            <a:t>A1A2</a:t>
                          </a:r>
                        </a:p>
                      </a:txBody>
                      <a:tcPr anchor="ctr"/>
                    </a:tc>
                    <a:tc>
                      <a:txBody>
                        <a:bodyPr/>
                        <a:lstStyle/>
                        <a:p>
                          <a:endParaRPr lang="en-US"/>
                        </a:p>
                      </a:txBody>
                      <a:tcPr anchor="ctr">
                        <a:blipFill>
                          <a:blip r:embed="rId6"/>
                          <a:stretch>
                            <a:fillRect l="-102402" t="-364615" r="-108408" b="-12769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bg1"/>
                            </a:solidFill>
                          </a:endParaRPr>
                        </a:p>
                      </a:txBody>
                      <a:tcPr anchor="ctr"/>
                    </a:tc>
                    <a:extLst>
                      <a:ext uri="{0D108BD9-81ED-4DB2-BD59-A6C34878D82A}">
                        <a16:rowId xmlns:a16="http://schemas.microsoft.com/office/drawing/2014/main" val="4072931082"/>
                      </a:ext>
                    </a:extLst>
                  </a:tr>
                  <a:tr h="396240">
                    <a:tc>
                      <a:txBody>
                        <a:bodyPr/>
                        <a:lstStyle/>
                        <a:p>
                          <a:pPr algn="ctr"/>
                          <a:r>
                            <a:rPr lang="en-US" sz="2000" dirty="0">
                              <a:solidFill>
                                <a:schemeClr val="bg1"/>
                              </a:solidFill>
                              <a:latin typeface="Abadi" panose="020B0604020104020204" pitchFamily="34" charset="0"/>
                            </a:rPr>
                            <a:t>A2A2</a:t>
                          </a:r>
                        </a:p>
                      </a:txBody>
                      <a:tcPr anchor="ctr"/>
                    </a:tc>
                    <a:tc>
                      <a:txBody>
                        <a:bodyPr/>
                        <a:lstStyle/>
                        <a:p>
                          <a:endParaRPr lang="en-US"/>
                        </a:p>
                      </a:txBody>
                      <a:tcPr anchor="ctr">
                        <a:blipFill>
                          <a:blip r:embed="rId6"/>
                          <a:stretch>
                            <a:fillRect l="-102402" t="-464615" r="-108408" b="-27692"/>
                          </a:stretch>
                        </a:blipFill>
                      </a:tcPr>
                    </a:tc>
                    <a:tc>
                      <a:txBody>
                        <a:bodyPr/>
                        <a:lstStyle/>
                        <a:p>
                          <a:endParaRPr lang="en-US"/>
                        </a:p>
                      </a:txBody>
                      <a:tcPr anchor="ctr">
                        <a:blipFill>
                          <a:blip r:embed="rId6"/>
                          <a:stretch>
                            <a:fillRect l="-187744" t="-464615" r="-557" b="-27692"/>
                          </a:stretch>
                        </a:blipFill>
                      </a:tcPr>
                    </a:tc>
                    <a:extLst>
                      <a:ext uri="{0D108BD9-81ED-4DB2-BD59-A6C34878D82A}">
                        <a16:rowId xmlns:a16="http://schemas.microsoft.com/office/drawing/2014/main" val="2990466603"/>
                      </a:ext>
                    </a:extLst>
                  </a:tr>
                </a:tbl>
              </a:graphicData>
            </a:graphic>
          </p:graphicFrame>
        </mc:Fallback>
      </mc:AlternateContent>
    </p:spTree>
    <p:extLst>
      <p:ext uri="{BB962C8B-B14F-4D97-AF65-F5344CB8AC3E}">
        <p14:creationId xmlns:p14="http://schemas.microsoft.com/office/powerpoint/2010/main" val="301720899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a:t>
            </a:fld>
            <a:endParaRPr/>
          </a:p>
        </p:txBody>
      </p:sp>
      <p:sp>
        <p:nvSpPr>
          <p:cNvPr id="7" name="Título 1">
            <a:extLst>
              <a:ext uri="{FF2B5EF4-FFF2-40B4-BE49-F238E27FC236}">
                <a16:creationId xmlns:a16="http://schemas.microsoft.com/office/drawing/2014/main" id="{4CEF448E-210C-4DBE-BD85-B77AFB18ECEE}"/>
              </a:ext>
            </a:extLst>
          </p:cNvPr>
          <p:cNvSpPr>
            <a:spLocks noGrp="1"/>
          </p:cNvSpPr>
          <p:nvPr>
            <p:ph type="title"/>
          </p:nvPr>
        </p:nvSpPr>
        <p:spPr>
          <a:xfrm>
            <a:off x="1038325" y="0"/>
            <a:ext cx="9367203" cy="1188720"/>
          </a:xfrm>
        </p:spPr>
        <p:txBody>
          <a:bodyPr>
            <a:normAutofit/>
          </a:bodyPr>
          <a:lstStyle/>
          <a:p>
            <a:r>
              <a:rPr lang="es-CL" i="1" dirty="0"/>
              <a:t>Algunas definiciones</a:t>
            </a:r>
            <a:endParaRPr lang="en-US" i="1" dirty="0"/>
          </a:p>
        </p:txBody>
      </p:sp>
      <p:sp>
        <p:nvSpPr>
          <p:cNvPr id="8" name="Marcador de contenido 2">
            <a:extLst>
              <a:ext uri="{FF2B5EF4-FFF2-40B4-BE49-F238E27FC236}">
                <a16:creationId xmlns:a16="http://schemas.microsoft.com/office/drawing/2014/main" id="{4F8228E3-4B54-4B97-80E0-270061034DD3}"/>
              </a:ext>
            </a:extLst>
          </p:cNvPr>
          <p:cNvSpPr txBox="1">
            <a:spLocks/>
          </p:cNvSpPr>
          <p:nvPr/>
        </p:nvSpPr>
        <p:spPr>
          <a:xfrm>
            <a:off x="847825" y="150746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b="1" kern="0" dirty="0">
                <a:solidFill>
                  <a:schemeClr val="accent2"/>
                </a:solidFill>
              </a:rPr>
              <a:t>Parentesco aditivo</a:t>
            </a:r>
          </a:p>
          <a:p>
            <a:r>
              <a:rPr lang="es-CL" b="1" kern="0" dirty="0">
                <a:solidFill>
                  <a:schemeClr val="accent2"/>
                </a:solidFill>
              </a:rPr>
              <a:t>Coeficiente de </a:t>
            </a:r>
            <a:r>
              <a:rPr lang="es-CL" b="1" kern="0" dirty="0" err="1">
                <a:solidFill>
                  <a:schemeClr val="accent2"/>
                </a:solidFill>
              </a:rPr>
              <a:t>coancestría</a:t>
            </a:r>
            <a:endParaRPr lang="es-CL" b="1" kern="0" dirty="0">
              <a:solidFill>
                <a:schemeClr val="accent2"/>
              </a:solidFill>
            </a:endParaRPr>
          </a:p>
          <a:p>
            <a:r>
              <a:rPr lang="es-CL" b="1" kern="0" dirty="0">
                <a:solidFill>
                  <a:schemeClr val="accent6">
                    <a:lumMod val="75000"/>
                  </a:schemeClr>
                </a:solidFill>
              </a:rPr>
              <a:t>Consanguinidad</a:t>
            </a:r>
          </a:p>
        </p:txBody>
      </p:sp>
      <p:sp>
        <p:nvSpPr>
          <p:cNvPr id="13" name="CuadroTexto 12">
            <a:extLst>
              <a:ext uri="{FF2B5EF4-FFF2-40B4-BE49-F238E27FC236}">
                <a16:creationId xmlns:a16="http://schemas.microsoft.com/office/drawing/2014/main" id="{14F20382-F10B-45FB-998D-557156C2B8E4}"/>
              </a:ext>
            </a:extLst>
          </p:cNvPr>
          <p:cNvSpPr txBox="1"/>
          <p:nvPr/>
        </p:nvSpPr>
        <p:spPr>
          <a:xfrm>
            <a:off x="5985451" y="1563453"/>
            <a:ext cx="5581651" cy="646331"/>
          </a:xfrm>
          <a:prstGeom prst="rect">
            <a:avLst/>
          </a:prstGeom>
          <a:noFill/>
        </p:spPr>
        <p:txBody>
          <a:bodyPr wrap="square">
            <a:spAutoFit/>
          </a:bodyPr>
          <a:lstStyle/>
          <a:p>
            <a:pPr marL="0" indent="0">
              <a:buNone/>
            </a:pPr>
            <a:r>
              <a:rPr lang="es-CL" sz="1800" dirty="0">
                <a:latin typeface="Abadi" panose="020B0604020104020204" pitchFamily="34" charset="0"/>
              </a:rPr>
              <a:t>“Probabilidad de que </a:t>
            </a:r>
            <a:r>
              <a:rPr lang="es-CL" sz="1800" b="1" dirty="0">
                <a:latin typeface="Abadi" panose="020B0604020104020204" pitchFamily="34" charset="0"/>
              </a:rPr>
              <a:t>dos individuos </a:t>
            </a:r>
            <a:r>
              <a:rPr lang="es-CL" sz="1800" dirty="0">
                <a:latin typeface="Abadi" panose="020B0604020104020204" pitchFamily="34" charset="0"/>
              </a:rPr>
              <a:t>compartan el mismo alelo, siendo éstos idénticos por descendencia”.</a:t>
            </a:r>
          </a:p>
        </p:txBody>
      </p:sp>
      <p:sp>
        <p:nvSpPr>
          <p:cNvPr id="14" name="Cerrar llave 13">
            <a:extLst>
              <a:ext uri="{FF2B5EF4-FFF2-40B4-BE49-F238E27FC236}">
                <a16:creationId xmlns:a16="http://schemas.microsoft.com/office/drawing/2014/main" id="{43B36463-C0B5-48A5-9510-C84AB4092359}"/>
              </a:ext>
            </a:extLst>
          </p:cNvPr>
          <p:cNvSpPr/>
          <p:nvPr/>
        </p:nvSpPr>
        <p:spPr>
          <a:xfrm>
            <a:off x="5494192" y="1526518"/>
            <a:ext cx="360218" cy="702316"/>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5" name="CuadroTexto 14">
            <a:extLst>
              <a:ext uri="{FF2B5EF4-FFF2-40B4-BE49-F238E27FC236}">
                <a16:creationId xmlns:a16="http://schemas.microsoft.com/office/drawing/2014/main" id="{C37ABB35-9042-4F01-B243-47EEFCA5CBD4}"/>
              </a:ext>
            </a:extLst>
          </p:cNvPr>
          <p:cNvSpPr txBox="1"/>
          <p:nvPr/>
        </p:nvSpPr>
        <p:spPr>
          <a:xfrm>
            <a:off x="5985451" y="2265770"/>
            <a:ext cx="5865091" cy="646331"/>
          </a:xfrm>
          <a:prstGeom prst="rect">
            <a:avLst/>
          </a:prstGeom>
          <a:noFill/>
        </p:spPr>
        <p:txBody>
          <a:bodyPr wrap="square" rtlCol="0">
            <a:spAutoFit/>
          </a:bodyPr>
          <a:lstStyle/>
          <a:p>
            <a:r>
              <a:rPr lang="es-CL" dirty="0">
                <a:latin typeface="Abadi" panose="020B0604020104020204" pitchFamily="34" charset="0"/>
              </a:rPr>
              <a:t>“Probabilidad que en un locus cualquiera </a:t>
            </a:r>
            <a:r>
              <a:rPr lang="es-CL" b="1" dirty="0">
                <a:solidFill>
                  <a:schemeClr val="accent6">
                    <a:lumMod val="75000"/>
                  </a:schemeClr>
                </a:solidFill>
                <a:latin typeface="Abadi" panose="020B0604020104020204" pitchFamily="34" charset="0"/>
              </a:rPr>
              <a:t>un individuo </a:t>
            </a:r>
            <a:r>
              <a:rPr lang="es-CL" dirty="0">
                <a:latin typeface="Abadi" panose="020B0604020104020204" pitchFamily="34" charset="0"/>
              </a:rPr>
              <a:t>presente alelos idénticos por descendencia”.</a:t>
            </a:r>
            <a:endParaRPr lang="en-US" dirty="0">
              <a:latin typeface="Abadi" panose="020B0604020104020204" pitchFamily="34" charset="0"/>
            </a:endParaRPr>
          </a:p>
        </p:txBody>
      </p:sp>
      <p:cxnSp>
        <p:nvCxnSpPr>
          <p:cNvPr id="16" name="Conector recto de flecha 15">
            <a:extLst>
              <a:ext uri="{FF2B5EF4-FFF2-40B4-BE49-F238E27FC236}">
                <a16:creationId xmlns:a16="http://schemas.microsoft.com/office/drawing/2014/main" id="{174524F6-421B-4373-8BD9-DCE4C2F8BE6B}"/>
              </a:ext>
            </a:extLst>
          </p:cNvPr>
          <p:cNvCxnSpPr>
            <a:cxnSpLocks/>
          </p:cNvCxnSpPr>
          <p:nvPr/>
        </p:nvCxnSpPr>
        <p:spPr>
          <a:xfrm>
            <a:off x="3984046" y="2448213"/>
            <a:ext cx="187036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45584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7</a:t>
            </a:fld>
            <a:endParaRPr/>
          </a:p>
        </p:txBody>
      </p:sp>
      <p:sp>
        <p:nvSpPr>
          <p:cNvPr id="7" name="Título 1">
            <a:extLst>
              <a:ext uri="{FF2B5EF4-FFF2-40B4-BE49-F238E27FC236}">
                <a16:creationId xmlns:a16="http://schemas.microsoft.com/office/drawing/2014/main" id="{4CEF448E-210C-4DBE-BD85-B77AFB18ECEE}"/>
              </a:ext>
            </a:extLst>
          </p:cNvPr>
          <p:cNvSpPr>
            <a:spLocks noGrp="1"/>
          </p:cNvSpPr>
          <p:nvPr>
            <p:ph type="title"/>
          </p:nvPr>
        </p:nvSpPr>
        <p:spPr>
          <a:xfrm>
            <a:off x="1038325" y="0"/>
            <a:ext cx="9367203" cy="1188720"/>
          </a:xfrm>
        </p:spPr>
        <p:txBody>
          <a:bodyPr>
            <a:normAutofit/>
          </a:bodyPr>
          <a:lstStyle/>
          <a:p>
            <a:r>
              <a:rPr lang="es-CL" i="1" dirty="0"/>
              <a:t>Algunas definiciones</a:t>
            </a:r>
            <a:endParaRPr lang="en-US" i="1" dirty="0"/>
          </a:p>
        </p:txBody>
      </p:sp>
      <p:sp>
        <p:nvSpPr>
          <p:cNvPr id="8" name="Marcador de contenido 2">
            <a:extLst>
              <a:ext uri="{FF2B5EF4-FFF2-40B4-BE49-F238E27FC236}">
                <a16:creationId xmlns:a16="http://schemas.microsoft.com/office/drawing/2014/main" id="{4F8228E3-4B54-4B97-80E0-270061034DD3}"/>
              </a:ext>
            </a:extLst>
          </p:cNvPr>
          <p:cNvSpPr txBox="1">
            <a:spLocks/>
          </p:cNvSpPr>
          <p:nvPr/>
        </p:nvSpPr>
        <p:spPr>
          <a:xfrm>
            <a:off x="847825" y="150746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b="1" kern="0" dirty="0"/>
              <a:t>Parentesco aditivo</a:t>
            </a:r>
          </a:p>
          <a:p>
            <a:r>
              <a:rPr lang="es-CL" b="1" kern="0" dirty="0"/>
              <a:t>Coeficiente de </a:t>
            </a:r>
            <a:r>
              <a:rPr lang="es-CL" b="1" kern="0" dirty="0" err="1"/>
              <a:t>coancestría</a:t>
            </a:r>
            <a:endParaRPr lang="es-CL" b="1" kern="0" dirty="0"/>
          </a:p>
          <a:p>
            <a:r>
              <a:rPr lang="es-CL" b="1" kern="0" dirty="0"/>
              <a:t>Consanguinidad</a:t>
            </a:r>
          </a:p>
        </p:txBody>
      </p:sp>
      <p:pic>
        <p:nvPicPr>
          <p:cNvPr id="12" name="Picture 2">
            <a:extLst>
              <a:ext uri="{FF2B5EF4-FFF2-40B4-BE49-F238E27FC236}">
                <a16:creationId xmlns:a16="http://schemas.microsoft.com/office/drawing/2014/main" id="{140991E7-5020-4283-8115-D29AB279C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98" y="3213966"/>
            <a:ext cx="3887554" cy="306864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4F20382-F10B-45FB-998D-557156C2B8E4}"/>
              </a:ext>
            </a:extLst>
          </p:cNvPr>
          <p:cNvSpPr txBox="1"/>
          <p:nvPr/>
        </p:nvSpPr>
        <p:spPr>
          <a:xfrm>
            <a:off x="5985451" y="1563453"/>
            <a:ext cx="5581651" cy="646331"/>
          </a:xfrm>
          <a:prstGeom prst="rect">
            <a:avLst/>
          </a:prstGeom>
          <a:noFill/>
        </p:spPr>
        <p:txBody>
          <a:bodyPr wrap="square">
            <a:spAutoFit/>
          </a:bodyPr>
          <a:lstStyle/>
          <a:p>
            <a:pPr marL="0" indent="0">
              <a:buNone/>
            </a:pPr>
            <a:r>
              <a:rPr lang="es-CL" sz="1800" dirty="0">
                <a:latin typeface="Abadi" panose="020B0604020104020204" pitchFamily="34" charset="0"/>
              </a:rPr>
              <a:t>“Probabilidad de que </a:t>
            </a:r>
            <a:r>
              <a:rPr lang="es-CL" sz="1800" b="1" dirty="0">
                <a:latin typeface="Abadi" panose="020B0604020104020204" pitchFamily="34" charset="0"/>
              </a:rPr>
              <a:t>dos individuos </a:t>
            </a:r>
            <a:r>
              <a:rPr lang="es-CL" sz="1800" dirty="0">
                <a:latin typeface="Abadi" panose="020B0604020104020204" pitchFamily="34" charset="0"/>
              </a:rPr>
              <a:t>compartan el mismo alelo, siendo éstos idénticos por descendencia”.</a:t>
            </a:r>
          </a:p>
        </p:txBody>
      </p:sp>
      <p:sp>
        <p:nvSpPr>
          <p:cNvPr id="14" name="Cerrar llave 13">
            <a:extLst>
              <a:ext uri="{FF2B5EF4-FFF2-40B4-BE49-F238E27FC236}">
                <a16:creationId xmlns:a16="http://schemas.microsoft.com/office/drawing/2014/main" id="{43B36463-C0B5-48A5-9510-C84AB4092359}"/>
              </a:ext>
            </a:extLst>
          </p:cNvPr>
          <p:cNvSpPr/>
          <p:nvPr/>
        </p:nvSpPr>
        <p:spPr>
          <a:xfrm>
            <a:off x="5494192" y="1526518"/>
            <a:ext cx="360218" cy="702316"/>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5" name="CuadroTexto 14">
            <a:extLst>
              <a:ext uri="{FF2B5EF4-FFF2-40B4-BE49-F238E27FC236}">
                <a16:creationId xmlns:a16="http://schemas.microsoft.com/office/drawing/2014/main" id="{C37ABB35-9042-4F01-B243-47EEFCA5CBD4}"/>
              </a:ext>
            </a:extLst>
          </p:cNvPr>
          <p:cNvSpPr txBox="1"/>
          <p:nvPr/>
        </p:nvSpPr>
        <p:spPr>
          <a:xfrm>
            <a:off x="5985451" y="2265770"/>
            <a:ext cx="5865091" cy="646331"/>
          </a:xfrm>
          <a:prstGeom prst="rect">
            <a:avLst/>
          </a:prstGeom>
          <a:noFill/>
        </p:spPr>
        <p:txBody>
          <a:bodyPr wrap="square" rtlCol="0">
            <a:spAutoFit/>
          </a:bodyPr>
          <a:lstStyle/>
          <a:p>
            <a:r>
              <a:rPr lang="es-CL" dirty="0">
                <a:latin typeface="Abadi" panose="020B0604020104020204" pitchFamily="34" charset="0"/>
              </a:rPr>
              <a:t>“Probabilidad que en un locus cualquiera </a:t>
            </a:r>
            <a:r>
              <a:rPr lang="es-CL" b="1" dirty="0">
                <a:latin typeface="Abadi" panose="020B0604020104020204" pitchFamily="34" charset="0"/>
              </a:rPr>
              <a:t>un individuo </a:t>
            </a:r>
            <a:r>
              <a:rPr lang="es-CL" dirty="0">
                <a:latin typeface="Abadi" panose="020B0604020104020204" pitchFamily="34" charset="0"/>
              </a:rPr>
              <a:t>presente alelos idénticos por descendencia”.</a:t>
            </a:r>
            <a:endParaRPr lang="en-US" dirty="0">
              <a:latin typeface="Abadi" panose="020B0604020104020204" pitchFamily="34" charset="0"/>
            </a:endParaRPr>
          </a:p>
        </p:txBody>
      </p:sp>
      <p:cxnSp>
        <p:nvCxnSpPr>
          <p:cNvPr id="16" name="Conector recto de flecha 15">
            <a:extLst>
              <a:ext uri="{FF2B5EF4-FFF2-40B4-BE49-F238E27FC236}">
                <a16:creationId xmlns:a16="http://schemas.microsoft.com/office/drawing/2014/main" id="{174524F6-421B-4373-8BD9-DCE4C2F8BE6B}"/>
              </a:ext>
            </a:extLst>
          </p:cNvPr>
          <p:cNvCxnSpPr>
            <a:cxnSpLocks/>
          </p:cNvCxnSpPr>
          <p:nvPr/>
        </p:nvCxnSpPr>
        <p:spPr>
          <a:xfrm>
            <a:off x="3984046" y="2448213"/>
            <a:ext cx="187036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CuadroTexto 16">
            <a:extLst>
              <a:ext uri="{FF2B5EF4-FFF2-40B4-BE49-F238E27FC236}">
                <a16:creationId xmlns:a16="http://schemas.microsoft.com/office/drawing/2014/main" id="{BD222A03-5FE6-4236-8D68-8C0BE86ACD54}"/>
              </a:ext>
            </a:extLst>
          </p:cNvPr>
          <p:cNvSpPr txBox="1"/>
          <p:nvPr/>
        </p:nvSpPr>
        <p:spPr>
          <a:xfrm>
            <a:off x="6993750" y="3230848"/>
            <a:ext cx="3173081" cy="9233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CL" b="1" dirty="0">
                <a:latin typeface="Abadi" panose="020B0604020104020204" pitchFamily="34" charset="0"/>
              </a:rPr>
              <a:t>NO son valores poblacionales</a:t>
            </a:r>
            <a:r>
              <a:rPr lang="es-CL" dirty="0">
                <a:latin typeface="Abadi" panose="020B0604020104020204" pitchFamily="34" charset="0"/>
              </a:rPr>
              <a:t>, aunque se puede calcular su promedio</a:t>
            </a:r>
            <a:endParaRPr lang="en-US" dirty="0">
              <a:latin typeface="Abadi" panose="020B0604020104020204" pitchFamily="34" charset="0"/>
            </a:endParaRPr>
          </a:p>
        </p:txBody>
      </p:sp>
      <p:pic>
        <p:nvPicPr>
          <p:cNvPr id="18" name="Picture 2" descr="Figure thumbnail gr3">
            <a:extLst>
              <a:ext uri="{FF2B5EF4-FFF2-40B4-BE49-F238E27FC236}">
                <a16:creationId xmlns:a16="http://schemas.microsoft.com/office/drawing/2014/main" id="{EC770DBD-FD87-45CE-9414-59B37FA86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788" y="4403733"/>
            <a:ext cx="3239003" cy="2058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D4C15EAE-3B32-4625-86F3-7DB5129CC959}"/>
              </a:ext>
            </a:extLst>
          </p:cNvPr>
          <p:cNvSpPr/>
          <p:nvPr/>
        </p:nvSpPr>
        <p:spPr>
          <a:xfrm>
            <a:off x="1786472" y="5429250"/>
            <a:ext cx="1042453"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4678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8</a:t>
            </a:fld>
            <a:endParaRPr/>
          </a:p>
        </p:txBody>
      </p:sp>
      <p:sp>
        <p:nvSpPr>
          <p:cNvPr id="3" name="Título 1">
            <a:extLst>
              <a:ext uri="{FF2B5EF4-FFF2-40B4-BE49-F238E27FC236}">
                <a16:creationId xmlns:a16="http://schemas.microsoft.com/office/drawing/2014/main" id="{2D264A7A-23DF-40D5-92BA-6D29E938C722}"/>
              </a:ext>
            </a:extLst>
          </p:cNvPr>
          <p:cNvSpPr>
            <a:spLocks noGrp="1"/>
          </p:cNvSpPr>
          <p:nvPr>
            <p:ph type="title"/>
          </p:nvPr>
        </p:nvSpPr>
        <p:spPr>
          <a:xfrm>
            <a:off x="1205688"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9D51728E-5D0C-456A-B79C-43649E8B1B59}"/>
              </a:ext>
            </a:extLst>
          </p:cNvPr>
          <p:cNvSpPr txBox="1">
            <a:spLocks/>
          </p:cNvSpPr>
          <p:nvPr/>
        </p:nvSpPr>
        <p:spPr>
          <a:xfrm>
            <a:off x="1205688" y="1508850"/>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b="1" kern="0" dirty="0">
                <a:latin typeface="Montserrat Medium" panose="00000600000000000000" pitchFamily="2" charset="0"/>
              </a:rPr>
              <a:t>Relación</a:t>
            </a:r>
            <a:r>
              <a:rPr lang="es-CL" kern="0" dirty="0"/>
              <a:t> entre el </a:t>
            </a:r>
            <a:r>
              <a:rPr lang="es-CL" b="1" kern="0" dirty="0">
                <a:latin typeface="Montserrat Medium" panose="00000600000000000000" pitchFamily="2" charset="0"/>
              </a:rPr>
              <a:t>coeficiente de </a:t>
            </a:r>
            <a:r>
              <a:rPr lang="es-CL" b="1" kern="0" dirty="0" err="1">
                <a:latin typeface="Montserrat Medium" panose="00000600000000000000" pitchFamily="2" charset="0"/>
              </a:rPr>
              <a:t>coancestría</a:t>
            </a:r>
            <a:r>
              <a:rPr lang="es-CL" b="1" kern="0" dirty="0">
                <a:latin typeface="Montserrat Medium" panose="00000600000000000000" pitchFamily="2" charset="0"/>
              </a:rPr>
              <a:t> </a:t>
            </a:r>
            <a:r>
              <a:rPr lang="es-CL" kern="0" dirty="0"/>
              <a:t>(parentesco aditivo) y el </a:t>
            </a:r>
            <a:r>
              <a:rPr lang="es-CL" b="1" kern="0" dirty="0">
                <a:latin typeface="Montserrat Medium" panose="00000600000000000000" pitchFamily="2" charset="0"/>
              </a:rPr>
              <a:t>coeficiente de consanguinidad </a:t>
            </a: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436911CB-4757-4158-8BE3-7926164FD717}"/>
                  </a:ext>
                </a:extLst>
              </p:cNvPr>
              <p:cNvSpPr txBox="1"/>
              <p:nvPr/>
            </p:nvSpPr>
            <p:spPr>
              <a:xfrm>
                <a:off x="1819880" y="2454863"/>
                <a:ext cx="7656892" cy="3380926"/>
              </a:xfrm>
              <a:prstGeom prst="rect">
                <a:avLst/>
              </a:prstGeom>
              <a:noFill/>
            </p:spPr>
            <p:txBody>
              <a:bodyPr wrap="square" rtlCol="0">
                <a:spAutoFit/>
              </a:bodyPr>
              <a:lstStyle/>
              <a:p>
                <a:pPr marL="285750" indent="-285750" algn="just">
                  <a:buFont typeface="Arial" panose="020B0604020202020204" pitchFamily="34" charset="0"/>
                  <a:buChar char="•"/>
                </a:pPr>
                <a:r>
                  <a:rPr lang="es-CL" dirty="0"/>
                  <a:t>El valor mínimo de parentesco aditivo de un individuo consigo mismo es de 1, al que se le debe sumar el coeficiente de consanguinidad de éste en caso de que sea un individuo consanguíneo (debido a un aumento en la probabilidad de identidad).</a:t>
                </a:r>
              </a:p>
              <a:p>
                <a:pPr algn="just"/>
                <a:endParaRPr lang="es-CL" dirty="0"/>
              </a:p>
              <a:p>
                <a:pPr algn="just"/>
                <a14:m>
                  <m:oMathPara xmlns:m="http://schemas.openxmlformats.org/officeDocument/2006/math">
                    <m:oMathParaPr>
                      <m:jc m:val="centerGroup"/>
                    </m:oMathParaPr>
                    <m:oMath xmlns:m="http://schemas.openxmlformats.org/officeDocument/2006/math">
                      <m:sSub>
                        <m:sSubPr>
                          <m:ctrlPr>
                            <a:rPr lang="es-CL" i="1" smtClean="0">
                              <a:latin typeface="Cambria Math" panose="02040503050406030204" pitchFamily="18" charset="0"/>
                            </a:rPr>
                          </m:ctrlPr>
                        </m:sSubPr>
                        <m:e>
                          <m:r>
                            <a:rPr lang="es-CL" b="0" i="1" smtClean="0">
                              <a:latin typeface="Cambria Math" panose="02040503050406030204" pitchFamily="18" charset="0"/>
                            </a:rPr>
                            <m:t>𝑎</m:t>
                          </m:r>
                        </m:e>
                        <m:sub>
                          <m:r>
                            <a:rPr lang="es-CL" b="0" i="1" smtClean="0">
                              <a:latin typeface="Cambria Math" panose="02040503050406030204" pitchFamily="18" charset="0"/>
                            </a:rPr>
                            <m:t>𝑐𝑐</m:t>
                          </m:r>
                        </m:sub>
                      </m:sSub>
                      <m:r>
                        <a:rPr lang="es-CL" b="0" i="1" smtClean="0">
                          <a:latin typeface="Cambria Math" panose="02040503050406030204" pitchFamily="18" charset="0"/>
                        </a:rPr>
                        <m:t>=1+</m:t>
                      </m:r>
                      <m:sSub>
                        <m:sSubPr>
                          <m:ctrlPr>
                            <a:rPr lang="es-CL" b="1" i="1" smtClean="0">
                              <a:latin typeface="Cambria Math" panose="02040503050406030204" pitchFamily="18" charset="0"/>
                            </a:rPr>
                          </m:ctrlPr>
                        </m:sSubPr>
                        <m:e>
                          <m:r>
                            <a:rPr lang="es-CL" b="1" i="1" smtClean="0">
                              <a:latin typeface="Cambria Math" panose="02040503050406030204" pitchFamily="18" charset="0"/>
                            </a:rPr>
                            <m:t>𝑭</m:t>
                          </m:r>
                        </m:e>
                        <m:sub>
                          <m:r>
                            <a:rPr lang="es-CL" b="1" i="1" smtClean="0">
                              <a:latin typeface="Cambria Math" panose="02040503050406030204" pitchFamily="18" charset="0"/>
                            </a:rPr>
                            <m:t>𝒄</m:t>
                          </m:r>
                        </m:sub>
                      </m:sSub>
                    </m:oMath>
                  </m:oMathPara>
                </a14:m>
                <a:endParaRPr lang="es-CL" b="1" dirty="0"/>
              </a:p>
              <a:p>
                <a:pPr algn="just"/>
                <a:endParaRPr lang="es-CL" dirty="0"/>
              </a:p>
              <a:p>
                <a:pPr marL="285750" indent="-285750" algn="just">
                  <a:buFont typeface="Arial" panose="020B0604020202020204" pitchFamily="34" charset="0"/>
                  <a:buChar char="•"/>
                </a:pPr>
                <a:r>
                  <a:rPr lang="es-CL" b="1" dirty="0">
                    <a:solidFill>
                      <a:schemeClr val="accent6">
                        <a:lumMod val="75000"/>
                      </a:schemeClr>
                    </a:solidFill>
                  </a:rPr>
                  <a:t>El coeficiente de consanguinidad de un individuo corresponde a la mitad del parentesco entre sus padres.</a:t>
                </a:r>
              </a:p>
              <a:p>
                <a:pPr marL="285750" indent="-285750" algn="just">
                  <a:buFont typeface="Arial" panose="020B0604020202020204" pitchFamily="34" charset="0"/>
                  <a:buChar char="•"/>
                </a:pPr>
                <a:endParaRPr lang="es-CL" b="1" dirty="0"/>
              </a:p>
              <a:p>
                <a:pPr algn="just"/>
                <a14:m>
                  <m:oMathPara xmlns:m="http://schemas.openxmlformats.org/officeDocument/2006/math">
                    <m:oMathParaPr>
                      <m:jc m:val="centerGroup"/>
                    </m:oMathParaPr>
                    <m:oMath xmlns:m="http://schemas.openxmlformats.org/officeDocument/2006/math">
                      <m:sSub>
                        <m:sSubPr>
                          <m:ctrlPr>
                            <a:rPr lang="es-CL" b="1" i="1" smtClean="0">
                              <a:latin typeface="Cambria Math" panose="02040503050406030204" pitchFamily="18" charset="0"/>
                            </a:rPr>
                          </m:ctrlPr>
                        </m:sSubPr>
                        <m:e>
                          <m:r>
                            <a:rPr lang="es-CL" b="1" i="1" smtClean="0">
                              <a:latin typeface="Cambria Math" panose="02040503050406030204" pitchFamily="18" charset="0"/>
                            </a:rPr>
                            <m:t>𝑭</m:t>
                          </m:r>
                        </m:e>
                        <m:sub>
                          <m:r>
                            <a:rPr lang="es-CL" b="1" i="1" smtClean="0">
                              <a:latin typeface="Cambria Math" panose="02040503050406030204" pitchFamily="18" charset="0"/>
                            </a:rPr>
                            <m:t>𝒄</m:t>
                          </m:r>
                        </m:sub>
                      </m:sSub>
                      <m:r>
                        <a:rPr lang="es-CL" b="1" i="1" smtClean="0">
                          <a:latin typeface="Cambria Math" panose="02040503050406030204" pitchFamily="18" charset="0"/>
                        </a:rPr>
                        <m:t>=</m:t>
                      </m:r>
                      <m:f>
                        <m:fPr>
                          <m:ctrlPr>
                            <a:rPr lang="es-CL" b="1" i="1" smtClean="0">
                              <a:latin typeface="Cambria Math" panose="02040503050406030204" pitchFamily="18" charset="0"/>
                            </a:rPr>
                          </m:ctrlPr>
                        </m:fPr>
                        <m:num>
                          <m:r>
                            <a:rPr lang="es-CL" b="1" i="1" smtClean="0">
                              <a:latin typeface="Cambria Math" panose="02040503050406030204" pitchFamily="18" charset="0"/>
                            </a:rPr>
                            <m:t>𝟏</m:t>
                          </m:r>
                        </m:num>
                        <m:den>
                          <m:r>
                            <a:rPr lang="es-CL" b="1" i="1" smtClean="0">
                              <a:latin typeface="Cambria Math" panose="02040503050406030204" pitchFamily="18" charset="0"/>
                            </a:rPr>
                            <m:t>𝟐</m:t>
                          </m:r>
                        </m:den>
                      </m:f>
                      <m:sSub>
                        <m:sSubPr>
                          <m:ctrlPr>
                            <a:rPr lang="es-CL" b="1" i="1" smtClean="0">
                              <a:latin typeface="Cambria Math" panose="02040503050406030204" pitchFamily="18" charset="0"/>
                            </a:rPr>
                          </m:ctrlPr>
                        </m:sSubPr>
                        <m:e>
                          <m:r>
                            <a:rPr lang="es-CL" b="1" i="1" smtClean="0">
                              <a:latin typeface="Cambria Math" panose="02040503050406030204" pitchFamily="18" charset="0"/>
                            </a:rPr>
                            <m:t>𝒂</m:t>
                          </m:r>
                        </m:e>
                        <m:sub>
                          <m:r>
                            <a:rPr lang="es-CL" b="1" i="1" smtClean="0">
                              <a:latin typeface="Cambria Math" panose="02040503050406030204" pitchFamily="18" charset="0"/>
                            </a:rPr>
                            <m:t>𝒂𝒃</m:t>
                          </m:r>
                        </m:sub>
                      </m:sSub>
                    </m:oMath>
                  </m:oMathPara>
                </a14:m>
                <a:endParaRPr lang="en-US" b="1" dirty="0"/>
              </a:p>
            </p:txBody>
          </p:sp>
        </mc:Choice>
        <mc:Fallback xmlns="">
          <p:sp>
            <p:nvSpPr>
              <p:cNvPr id="5" name="CuadroTexto 4">
                <a:extLst>
                  <a:ext uri="{FF2B5EF4-FFF2-40B4-BE49-F238E27FC236}">
                    <a16:creationId xmlns:a16="http://schemas.microsoft.com/office/drawing/2014/main" id="{436911CB-4757-4158-8BE3-7926164FD717}"/>
                  </a:ext>
                </a:extLst>
              </p:cNvPr>
              <p:cNvSpPr txBox="1">
                <a:spLocks noRot="1" noChangeAspect="1" noMove="1" noResize="1" noEditPoints="1" noAdjustHandles="1" noChangeArrowheads="1" noChangeShapeType="1" noTextEdit="1"/>
              </p:cNvSpPr>
              <p:nvPr/>
            </p:nvSpPr>
            <p:spPr>
              <a:xfrm>
                <a:off x="1819880" y="2454863"/>
                <a:ext cx="7656892" cy="3380926"/>
              </a:xfrm>
              <a:prstGeom prst="rect">
                <a:avLst/>
              </a:prstGeom>
              <a:blipFill>
                <a:blip r:embed="rId3"/>
                <a:stretch>
                  <a:fillRect l="-557" t="-1083" r="-637"/>
                </a:stretch>
              </a:blipFill>
            </p:spPr>
            <p:txBody>
              <a:bodyPr/>
              <a:lstStyle/>
              <a:p>
                <a:r>
                  <a:rPr lang="es-CL">
                    <a:noFill/>
                  </a:rPr>
                  <a:t> </a:t>
                </a:r>
              </a:p>
            </p:txBody>
          </p:sp>
        </mc:Fallback>
      </mc:AlternateContent>
      <p:sp>
        <p:nvSpPr>
          <p:cNvPr id="6" name="Rectángulo 5">
            <a:extLst>
              <a:ext uri="{FF2B5EF4-FFF2-40B4-BE49-F238E27FC236}">
                <a16:creationId xmlns:a16="http://schemas.microsoft.com/office/drawing/2014/main" id="{0449B394-7784-4A91-BC96-B6CA007284F2}"/>
              </a:ext>
            </a:extLst>
          </p:cNvPr>
          <p:cNvSpPr/>
          <p:nvPr/>
        </p:nvSpPr>
        <p:spPr>
          <a:xfrm>
            <a:off x="4955599" y="5208752"/>
            <a:ext cx="1385454" cy="683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74A626C0-E874-4403-8BA2-B2DDF807760D}"/>
              </a:ext>
            </a:extLst>
          </p:cNvPr>
          <p:cNvSpPr txBox="1"/>
          <p:nvPr/>
        </p:nvSpPr>
        <p:spPr>
          <a:xfrm>
            <a:off x="6341053" y="5139146"/>
            <a:ext cx="469271" cy="369332"/>
          </a:xfrm>
          <a:prstGeom prst="rect">
            <a:avLst/>
          </a:prstGeom>
          <a:noFill/>
        </p:spPr>
        <p:txBody>
          <a:bodyPr wrap="square" rtlCol="0">
            <a:spAutoFit/>
          </a:bodyPr>
          <a:lstStyle/>
          <a:p>
            <a:r>
              <a:rPr lang="es-CL" b="1" dirty="0"/>
              <a:t>*</a:t>
            </a:r>
            <a:endParaRPr lang="en-US" b="1" dirty="0"/>
          </a:p>
        </p:txBody>
      </p:sp>
    </p:spTree>
    <p:extLst>
      <p:ext uri="{BB962C8B-B14F-4D97-AF65-F5344CB8AC3E}">
        <p14:creationId xmlns:p14="http://schemas.microsoft.com/office/powerpoint/2010/main" val="6854737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9</a:t>
            </a:fld>
            <a:endParaRPr/>
          </a:p>
        </p:txBody>
      </p:sp>
      <p:sp>
        <p:nvSpPr>
          <p:cNvPr id="3" name="Título 1">
            <a:extLst>
              <a:ext uri="{FF2B5EF4-FFF2-40B4-BE49-F238E27FC236}">
                <a16:creationId xmlns:a16="http://schemas.microsoft.com/office/drawing/2014/main" id="{C660372A-47DD-42B9-9DC6-47ED0FE32169}"/>
              </a:ext>
            </a:extLst>
          </p:cNvPr>
          <p:cNvSpPr>
            <a:spLocks noGrp="1"/>
          </p:cNvSpPr>
          <p:nvPr>
            <p:ph type="title"/>
          </p:nvPr>
        </p:nvSpPr>
        <p:spPr>
          <a:xfrm>
            <a:off x="1558113" y="0"/>
            <a:ext cx="9367203" cy="1188720"/>
          </a:xfrm>
        </p:spPr>
        <p:txBody>
          <a:bodyPr>
            <a:normAutofit/>
          </a:bodyPr>
          <a:lstStyle/>
          <a:p>
            <a:r>
              <a:rPr lang="es-CL" i="1" dirty="0"/>
              <a:t>Algunas definiciones</a:t>
            </a:r>
            <a:endParaRPr lang="en-US" i="1" dirty="0"/>
          </a:p>
        </p:txBody>
      </p:sp>
      <p:sp>
        <p:nvSpPr>
          <p:cNvPr id="4" name="Marcador de contenido 2">
            <a:extLst>
              <a:ext uri="{FF2B5EF4-FFF2-40B4-BE49-F238E27FC236}">
                <a16:creationId xmlns:a16="http://schemas.microsoft.com/office/drawing/2014/main" id="{F6BD1883-5791-456F-8004-CCA612DD4B56}"/>
              </a:ext>
            </a:extLst>
          </p:cNvPr>
          <p:cNvSpPr txBox="1">
            <a:spLocks/>
          </p:cNvSpPr>
          <p:nvPr/>
        </p:nvSpPr>
        <p:spPr>
          <a:xfrm>
            <a:off x="1558112" y="1428357"/>
            <a:ext cx="9367204" cy="40416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507987" algn="l" rtl="0">
              <a:lnSpc>
                <a:spcPct val="100000"/>
              </a:lnSpc>
              <a:spcBef>
                <a:spcPts val="8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507987" algn="l" rtl="0">
              <a:lnSpc>
                <a:spcPct val="100000"/>
              </a:lnSpc>
              <a:spcBef>
                <a:spcPts val="8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507987" algn="l" rtl="0">
              <a:lnSpc>
                <a:spcPct val="100000"/>
              </a:lnSpc>
              <a:spcBef>
                <a:spcPts val="800"/>
              </a:spcBef>
              <a:spcAft>
                <a:spcPts val="8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r>
              <a:rPr lang="es-CL" kern="0"/>
              <a:t>Relación entre el coeficiente de coancestría (parentesco aditivo) y el coeficiente de consanguinidad </a:t>
            </a:r>
            <a:endParaRPr lang="es-CL" kern="0" dirty="0"/>
          </a:p>
        </p:txBody>
      </p:sp>
      <p:sp>
        <p:nvSpPr>
          <p:cNvPr id="5" name="CuadroTexto 4">
            <a:extLst>
              <a:ext uri="{FF2B5EF4-FFF2-40B4-BE49-F238E27FC236}">
                <a16:creationId xmlns:a16="http://schemas.microsoft.com/office/drawing/2014/main" id="{EC503607-8A21-47A5-8A9D-B91B7690D2FB}"/>
              </a:ext>
            </a:extLst>
          </p:cNvPr>
          <p:cNvSpPr txBox="1"/>
          <p:nvPr/>
        </p:nvSpPr>
        <p:spPr>
          <a:xfrm>
            <a:off x="2038350" y="2272831"/>
            <a:ext cx="7032694" cy="369332"/>
          </a:xfrm>
          <a:prstGeom prst="rect">
            <a:avLst/>
          </a:prstGeom>
          <a:noFill/>
        </p:spPr>
        <p:txBody>
          <a:bodyPr wrap="none" rtlCol="0">
            <a:spAutoFit/>
          </a:bodyPr>
          <a:lstStyle/>
          <a:p>
            <a:r>
              <a:rPr lang="es-CL" b="1" dirty="0">
                <a:latin typeface="Abadi" panose="020B0604020104020204" pitchFamily="34" charset="0"/>
              </a:rPr>
              <a:t>¿Cuál es el coeficiente de consanguinidad de los </a:t>
            </a:r>
            <a:r>
              <a:rPr lang="es-CL" b="1" dirty="0">
                <a:solidFill>
                  <a:schemeClr val="accent2"/>
                </a:solidFill>
                <a:latin typeface="Abadi" panose="020B0604020104020204" pitchFamily="34" charset="0"/>
              </a:rPr>
              <a:t>hijos de hermanos</a:t>
            </a:r>
            <a:r>
              <a:rPr lang="es-CL" b="1" dirty="0">
                <a:latin typeface="Abadi" panose="020B0604020104020204" pitchFamily="34" charset="0"/>
              </a:rPr>
              <a:t>? </a:t>
            </a:r>
            <a:endParaRPr lang="en-US" b="1" dirty="0">
              <a:latin typeface="Abadi" panose="020B0604020104020204" pitchFamily="34" charset="0"/>
            </a:endParaRPr>
          </a:p>
        </p:txBody>
      </p:sp>
      <p:graphicFrame>
        <p:nvGraphicFramePr>
          <p:cNvPr id="6" name="Tabla 5">
            <a:extLst>
              <a:ext uri="{FF2B5EF4-FFF2-40B4-BE49-F238E27FC236}">
                <a16:creationId xmlns:a16="http://schemas.microsoft.com/office/drawing/2014/main" id="{182FF258-C5CA-4A22-862D-DEEB2C0E7E32}"/>
              </a:ext>
            </a:extLst>
          </p:cNvPr>
          <p:cNvGraphicFramePr>
            <a:graphicFrameLocks noGrp="1"/>
          </p:cNvGraphicFramePr>
          <p:nvPr>
            <p:extLst>
              <p:ext uri="{D42A27DB-BD31-4B8C-83A1-F6EECF244321}">
                <p14:modId xmlns:p14="http://schemas.microsoft.com/office/powerpoint/2010/main" val="386414711"/>
              </p:ext>
            </p:extLst>
          </p:nvPr>
        </p:nvGraphicFramePr>
        <p:xfrm>
          <a:off x="3065210" y="3275878"/>
          <a:ext cx="1584830" cy="1879920"/>
        </p:xfrm>
        <a:graphic>
          <a:graphicData uri="http://schemas.openxmlformats.org/drawingml/2006/table">
            <a:tbl>
              <a:tblPr bandRow="1">
                <a:tableStyleId>{5C22544A-7EE6-4342-B048-85BDC9FD1C3A}</a:tableStyleId>
              </a:tblPr>
              <a:tblGrid>
                <a:gridCol w="792415">
                  <a:extLst>
                    <a:ext uri="{9D8B030D-6E8A-4147-A177-3AD203B41FA5}">
                      <a16:colId xmlns:a16="http://schemas.microsoft.com/office/drawing/2014/main" val="1729353267"/>
                    </a:ext>
                  </a:extLst>
                </a:gridCol>
                <a:gridCol w="792415">
                  <a:extLst>
                    <a:ext uri="{9D8B030D-6E8A-4147-A177-3AD203B41FA5}">
                      <a16:colId xmlns:a16="http://schemas.microsoft.com/office/drawing/2014/main" val="3211436405"/>
                    </a:ext>
                  </a:extLst>
                </a:gridCol>
              </a:tblGrid>
              <a:tr h="370840">
                <a:tc>
                  <a:txBody>
                    <a:bodyPr/>
                    <a:lstStyle/>
                    <a:p>
                      <a:pPr algn="ctr"/>
                      <a:r>
                        <a:rPr lang="es-CL" b="1" dirty="0"/>
                        <a:t>A</a:t>
                      </a:r>
                      <a:endParaRPr lang="en-US" b="1"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s-CL" b="1" dirty="0"/>
                        <a:t>?-?</a:t>
                      </a:r>
                      <a:endParaRPr lang="en-US"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6934205"/>
                  </a:ext>
                </a:extLst>
              </a:tr>
              <a:tr h="370840">
                <a:tc>
                  <a:txBody>
                    <a:bodyPr/>
                    <a:lstStyle/>
                    <a:p>
                      <a:pPr algn="ctr"/>
                      <a:r>
                        <a:rPr lang="es-CL" b="1" dirty="0"/>
                        <a:t>B</a:t>
                      </a:r>
                      <a:endParaRPr lang="en-US" b="1" dirty="0"/>
                    </a:p>
                  </a:txBody>
                  <a:tcPr anchor="ctr">
                    <a:lnL w="12700" cap="flat" cmpd="sng" algn="ctr">
                      <a:solidFill>
                        <a:schemeClr val="tx1"/>
                      </a:solidFill>
                      <a:prstDash val="solid"/>
                      <a:round/>
                      <a:headEnd type="none" w="med" len="med"/>
                      <a:tailEnd type="none" w="med" len="med"/>
                    </a:lnL>
                  </a:tcPr>
                </a:tc>
                <a:tc>
                  <a:txBody>
                    <a:bodyPr/>
                    <a:lstStyle/>
                    <a:p>
                      <a:pPr algn="ctr"/>
                      <a:r>
                        <a:rPr lang="es-CL" b="1" dirty="0"/>
                        <a:t>?-?</a:t>
                      </a:r>
                      <a:endParaRPr lang="en-US" b="1"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8705039"/>
                  </a:ext>
                </a:extLst>
              </a:tr>
              <a:tr h="370840">
                <a:tc>
                  <a:txBody>
                    <a:bodyPr/>
                    <a:lstStyle/>
                    <a:p>
                      <a:pPr algn="ctr"/>
                      <a:r>
                        <a:rPr lang="es-CL" b="1" dirty="0"/>
                        <a:t>C</a:t>
                      </a:r>
                      <a:endParaRPr lang="en-US" b="1" dirty="0"/>
                    </a:p>
                  </a:txBody>
                  <a:tcPr anchor="ctr">
                    <a:lnL w="12700" cap="flat" cmpd="sng" algn="ctr">
                      <a:solidFill>
                        <a:schemeClr val="tx1"/>
                      </a:solidFill>
                      <a:prstDash val="solid"/>
                      <a:round/>
                      <a:headEnd type="none" w="med" len="med"/>
                      <a:tailEnd type="none" w="med" len="med"/>
                    </a:lnL>
                  </a:tcPr>
                </a:tc>
                <a:tc>
                  <a:txBody>
                    <a:bodyPr/>
                    <a:lstStyle/>
                    <a:p>
                      <a:pPr algn="ctr"/>
                      <a:r>
                        <a:rPr lang="es-CL" b="1" dirty="0"/>
                        <a:t>A-B</a:t>
                      </a:r>
                      <a:endParaRPr lang="en-US" b="1"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6575970"/>
                  </a:ext>
                </a:extLst>
              </a:tr>
              <a:tr h="370840">
                <a:tc>
                  <a:txBody>
                    <a:bodyPr/>
                    <a:lstStyle/>
                    <a:p>
                      <a:pPr algn="ctr"/>
                      <a:r>
                        <a:rPr lang="es-CL" b="1" dirty="0"/>
                        <a:t>D</a:t>
                      </a:r>
                      <a:endParaRPr lang="en-US" b="1" dirty="0"/>
                    </a:p>
                  </a:txBody>
                  <a:tcPr anchor="ctr">
                    <a:lnL w="12700" cap="flat" cmpd="sng" algn="ctr">
                      <a:solidFill>
                        <a:schemeClr val="tx1"/>
                      </a:solidFill>
                      <a:prstDash val="solid"/>
                      <a:round/>
                      <a:headEnd type="none" w="med" len="med"/>
                      <a:tailEnd type="none" w="med" len="med"/>
                    </a:lnL>
                  </a:tcPr>
                </a:tc>
                <a:tc>
                  <a:txBody>
                    <a:bodyPr/>
                    <a:lstStyle/>
                    <a:p>
                      <a:pPr algn="ctr"/>
                      <a:r>
                        <a:rPr lang="es-CL" b="1" dirty="0"/>
                        <a:t>A-B</a:t>
                      </a:r>
                      <a:endParaRPr lang="en-US" b="1"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62695303"/>
                  </a:ext>
                </a:extLst>
              </a:tr>
              <a:tr h="370840">
                <a:tc>
                  <a:txBody>
                    <a:bodyPr/>
                    <a:lstStyle/>
                    <a:p>
                      <a:pPr algn="ctr"/>
                      <a:r>
                        <a:rPr lang="es-CL" b="1" dirty="0"/>
                        <a:t>E</a:t>
                      </a:r>
                      <a:endParaRPr lang="en-US"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s-CL" b="1" dirty="0"/>
                        <a:t>C-D</a:t>
                      </a:r>
                      <a:endParaRPr lang="en-US"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567299"/>
                  </a:ext>
                </a:extLst>
              </a:tr>
            </a:tbl>
          </a:graphicData>
        </a:graphic>
      </p:graphicFrame>
    </p:spTree>
    <p:extLst>
      <p:ext uri="{BB962C8B-B14F-4D97-AF65-F5344CB8AC3E}">
        <p14:creationId xmlns:p14="http://schemas.microsoft.com/office/powerpoint/2010/main" val="231168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icholas template">
  <a:themeElements>
    <a:clrScheme name="Custom 347">
      <a:dk1>
        <a:srgbClr val="1E2124"/>
      </a:dk1>
      <a:lt1>
        <a:srgbClr val="FFFFFF"/>
      </a:lt1>
      <a:dk2>
        <a:srgbClr val="7C8894"/>
      </a:dk2>
      <a:lt2>
        <a:srgbClr val="E6ECEE"/>
      </a:lt2>
      <a:accent1>
        <a:srgbClr val="2AC3F3"/>
      </a:accent1>
      <a:accent2>
        <a:srgbClr val="004591"/>
      </a:accent2>
      <a:accent3>
        <a:srgbClr val="6BD8B6"/>
      </a:accent3>
      <a:accent4>
        <a:srgbClr val="A9E04B"/>
      </a:accent4>
      <a:accent5>
        <a:srgbClr val="F3C744"/>
      </a:accent5>
      <a:accent6>
        <a:srgbClr val="F37768"/>
      </a:accent6>
      <a:hlink>
        <a:srgbClr val="003C7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3603</TotalTime>
  <Words>6027</Words>
  <Application>Microsoft Office PowerPoint</Application>
  <PresentationFormat>Panorámica</PresentationFormat>
  <Paragraphs>1204</Paragraphs>
  <Slides>57</Slides>
  <Notes>55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57</vt:i4>
      </vt:variant>
    </vt:vector>
  </HeadingPairs>
  <TitlesOfParts>
    <vt:vector size="68" baseType="lpstr">
      <vt:lpstr>Abadi</vt:lpstr>
      <vt:lpstr>Arial</vt:lpstr>
      <vt:lpstr>Calibri</vt:lpstr>
      <vt:lpstr>Cambria Math</vt:lpstr>
      <vt:lpstr>Franklin Gothic Demi</vt:lpstr>
      <vt:lpstr>Montserrat</vt:lpstr>
      <vt:lpstr>Montserrat Light</vt:lpstr>
      <vt:lpstr>Montserrat Medium</vt:lpstr>
      <vt:lpstr>NexusSans</vt:lpstr>
      <vt:lpstr>Wingdings</vt:lpstr>
      <vt:lpstr>Nicholas template</vt:lpstr>
      <vt:lpstr>Módulo 3 – Cambios en las frecuencias génicas y genotípicas  Poblaciones Pequeñas: Consanguinidad y Contribuciones Genéticas</vt:lpstr>
      <vt:lpstr>Cambios en las frecuencias génicas y genotípicas</vt:lpstr>
      <vt:lpstr>Cambios en las frecuencias génicas y genotípicas</vt:lpstr>
      <vt:lpstr>Algunas definiciones</vt:lpstr>
      <vt:lpstr>Algunas definiciones</vt:lpstr>
      <vt:lpstr>Algunas definiciones</vt:lpstr>
      <vt:lpstr>Algunas definiciones</vt:lpstr>
      <vt:lpstr>Algunas definiciones</vt:lpstr>
      <vt:lpstr>Algunas definiciones</vt:lpstr>
      <vt:lpstr>Algunas definiciones</vt:lpstr>
      <vt:lpstr>Algunas definiciones</vt:lpstr>
      <vt:lpstr>Algunas definiciones</vt:lpstr>
      <vt:lpstr>Algunas definiciones</vt:lpstr>
      <vt:lpstr>Algunas definiciones</vt:lpstr>
      <vt:lpstr>Consanguinidad</vt:lpstr>
      <vt:lpstr>Consanguinidad</vt:lpstr>
      <vt:lpstr>Consanguinidad</vt:lpstr>
      <vt:lpstr>Relación con la deriva génica</vt:lpstr>
      <vt:lpstr>Relación con la deriva génica</vt:lpstr>
      <vt:lpstr>Consanguinidad</vt:lpstr>
      <vt:lpstr>Consanguinidad</vt:lpstr>
      <vt:lpstr>Consanguinidad</vt:lpstr>
      <vt:lpstr>Presentación de PowerPoint</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Contribuciones genéticas</vt:lpstr>
      <vt:lpstr>Ejercicios</vt:lpstr>
      <vt:lpstr>Ejercicio 1</vt:lpstr>
      <vt:lpstr>Ejercicio 1</vt:lpstr>
      <vt:lpstr>Ejercicio 1</vt:lpstr>
      <vt:lpstr>Ejercicio 1</vt:lpstr>
      <vt:lpstr>Ejercicio 1</vt:lpstr>
      <vt:lpstr>Ejercicio 1</vt:lpstr>
      <vt:lpstr>Ejercicio 1</vt:lpstr>
      <vt:lpstr>Ejercicio 1</vt:lpstr>
      <vt:lpstr>Ejercicio 1</vt:lpstr>
      <vt:lpstr>Ejercicio 1</vt:lpstr>
      <vt:lpstr>Ejercicio 1</vt:lpstr>
      <vt:lpstr>Ejercicio 1</vt:lpstr>
      <vt:lpstr>Ejercicio 1</vt:lpstr>
      <vt:lpstr>Ejercicio 1</vt:lpstr>
      <vt:lpstr>Ejercicio 2</vt:lpstr>
      <vt:lpstr>Ejercicio 2</vt:lpstr>
      <vt:lpstr>Ejercicio 2</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Tutoría Semestre Otoño 2020 Genética Básica S2</dc:title>
  <dc:creator>Bastian Ignacio Fernandez Sanhueza (bastian.fernandez.s)</dc:creator>
  <cp:lastModifiedBy>Bastian Ignacio Fernandez Sanhueza (bastian.fernandez.s)</cp:lastModifiedBy>
  <cp:revision>587</cp:revision>
  <dcterms:created xsi:type="dcterms:W3CDTF">2020-10-31T04:16:38Z</dcterms:created>
  <dcterms:modified xsi:type="dcterms:W3CDTF">2022-11-04T14:19:21Z</dcterms:modified>
</cp:coreProperties>
</file>