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7"/>
  </p:notesMasterIdLst>
  <p:sldIdLst>
    <p:sldId id="415" r:id="rId2"/>
    <p:sldId id="445" r:id="rId3"/>
    <p:sldId id="593" r:id="rId4"/>
    <p:sldId id="594" r:id="rId5"/>
    <p:sldId id="596" r:id="rId6"/>
    <p:sldId id="597" r:id="rId7"/>
    <p:sldId id="598" r:id="rId8"/>
    <p:sldId id="599" r:id="rId9"/>
    <p:sldId id="600" r:id="rId10"/>
    <p:sldId id="601" r:id="rId11"/>
    <p:sldId id="602" r:id="rId12"/>
    <p:sldId id="604" r:id="rId13"/>
    <p:sldId id="605" r:id="rId14"/>
    <p:sldId id="606" r:id="rId15"/>
    <p:sldId id="607" r:id="rId16"/>
    <p:sldId id="608" r:id="rId17"/>
    <p:sldId id="609" r:id="rId18"/>
    <p:sldId id="610" r:id="rId19"/>
    <p:sldId id="611" r:id="rId20"/>
    <p:sldId id="612" r:id="rId21"/>
    <p:sldId id="613" r:id="rId22"/>
    <p:sldId id="614" r:id="rId23"/>
    <p:sldId id="615" r:id="rId24"/>
    <p:sldId id="616" r:id="rId25"/>
    <p:sldId id="617" r:id="rId26"/>
    <p:sldId id="618" r:id="rId27"/>
    <p:sldId id="619" r:id="rId28"/>
    <p:sldId id="620" r:id="rId29"/>
    <p:sldId id="621" r:id="rId30"/>
    <p:sldId id="506" r:id="rId31"/>
    <p:sldId id="508" r:id="rId32"/>
    <p:sldId id="509" r:id="rId33"/>
    <p:sldId id="507" r:id="rId34"/>
    <p:sldId id="511" r:id="rId35"/>
    <p:sldId id="512" r:id="rId36"/>
    <p:sldId id="513" r:id="rId37"/>
    <p:sldId id="510" r:id="rId38"/>
    <p:sldId id="514" r:id="rId39"/>
    <p:sldId id="406" r:id="rId40"/>
    <p:sldId id="516" r:id="rId41"/>
    <p:sldId id="515" r:id="rId42"/>
    <p:sldId id="409" r:id="rId43"/>
    <p:sldId id="410" r:id="rId44"/>
    <p:sldId id="411" r:id="rId45"/>
    <p:sldId id="517" r:id="rId46"/>
    <p:sldId id="518" r:id="rId47"/>
    <p:sldId id="519" r:id="rId48"/>
    <p:sldId id="533" r:id="rId49"/>
    <p:sldId id="535" r:id="rId50"/>
    <p:sldId id="536" r:id="rId51"/>
    <p:sldId id="537" r:id="rId52"/>
    <p:sldId id="538" r:id="rId53"/>
    <p:sldId id="542" r:id="rId54"/>
    <p:sldId id="539" r:id="rId55"/>
    <p:sldId id="543" r:id="rId56"/>
    <p:sldId id="544" r:id="rId57"/>
    <p:sldId id="545" r:id="rId58"/>
    <p:sldId id="546" r:id="rId59"/>
    <p:sldId id="348" r:id="rId60"/>
    <p:sldId id="349" r:id="rId61"/>
    <p:sldId id="350" r:id="rId62"/>
    <p:sldId id="351" r:id="rId63"/>
    <p:sldId id="352" r:id="rId64"/>
    <p:sldId id="353" r:id="rId65"/>
    <p:sldId id="354" r:id="rId66"/>
    <p:sldId id="355" r:id="rId67"/>
    <p:sldId id="357" r:id="rId68"/>
    <p:sldId id="358" r:id="rId69"/>
    <p:sldId id="359" r:id="rId70"/>
    <p:sldId id="360" r:id="rId71"/>
    <p:sldId id="361" r:id="rId72"/>
    <p:sldId id="573" r:id="rId73"/>
    <p:sldId id="574" r:id="rId74"/>
    <p:sldId id="575" r:id="rId75"/>
    <p:sldId id="576" r:id="rId76"/>
    <p:sldId id="577" r:id="rId77"/>
    <p:sldId id="578" r:id="rId78"/>
    <p:sldId id="579" r:id="rId79"/>
    <p:sldId id="580" r:id="rId80"/>
    <p:sldId id="581" r:id="rId81"/>
    <p:sldId id="582" r:id="rId82"/>
    <p:sldId id="583" r:id="rId83"/>
    <p:sldId id="584" r:id="rId84"/>
    <p:sldId id="585" r:id="rId85"/>
    <p:sldId id="586" r:id="rId86"/>
    <p:sldId id="587" r:id="rId87"/>
    <p:sldId id="588" r:id="rId88"/>
    <p:sldId id="589" r:id="rId89"/>
    <p:sldId id="590" r:id="rId90"/>
    <p:sldId id="591" r:id="rId91"/>
    <p:sldId id="592" r:id="rId92"/>
    <p:sldId id="530" r:id="rId93"/>
    <p:sldId id="547" r:id="rId94"/>
    <p:sldId id="548" r:id="rId95"/>
    <p:sldId id="549" r:id="rId96"/>
    <p:sldId id="550" r:id="rId97"/>
    <p:sldId id="551" r:id="rId98"/>
    <p:sldId id="552" r:id="rId99"/>
    <p:sldId id="553" r:id="rId100"/>
    <p:sldId id="554" r:id="rId101"/>
    <p:sldId id="555" r:id="rId102"/>
    <p:sldId id="560" r:id="rId103"/>
    <p:sldId id="561" r:id="rId104"/>
    <p:sldId id="562" r:id="rId105"/>
    <p:sldId id="563" r:id="rId106"/>
    <p:sldId id="564" r:id="rId107"/>
    <p:sldId id="565" r:id="rId108"/>
    <p:sldId id="566" r:id="rId109"/>
    <p:sldId id="529" r:id="rId110"/>
    <p:sldId id="528" r:id="rId111"/>
    <p:sldId id="567" r:id="rId112"/>
    <p:sldId id="569" r:id="rId113"/>
    <p:sldId id="474" r:id="rId114"/>
    <p:sldId id="315" r:id="rId115"/>
    <p:sldId id="473" r:id="rId116"/>
    <p:sldId id="316" r:id="rId117"/>
    <p:sldId id="501" r:id="rId118"/>
    <p:sldId id="502" r:id="rId119"/>
    <p:sldId id="503" r:id="rId120"/>
    <p:sldId id="505" r:id="rId121"/>
    <p:sldId id="317" r:id="rId122"/>
    <p:sldId id="318" r:id="rId123"/>
    <p:sldId id="320" r:id="rId124"/>
    <p:sldId id="321" r:id="rId125"/>
    <p:sldId id="322" r:id="rId126"/>
    <p:sldId id="500" r:id="rId127"/>
    <p:sldId id="299" r:id="rId128"/>
    <p:sldId id="460" r:id="rId129"/>
    <p:sldId id="467" r:id="rId130"/>
    <p:sldId id="470" r:id="rId131"/>
    <p:sldId id="463" r:id="rId132"/>
    <p:sldId id="468" r:id="rId133"/>
    <p:sldId id="469" r:id="rId134"/>
    <p:sldId id="471" r:id="rId135"/>
    <p:sldId id="472" r:id="rId136"/>
    <p:sldId id="476" r:id="rId137"/>
    <p:sldId id="485" r:id="rId138"/>
    <p:sldId id="486" r:id="rId139"/>
    <p:sldId id="487" r:id="rId140"/>
    <p:sldId id="488" r:id="rId141"/>
    <p:sldId id="482" r:id="rId142"/>
    <p:sldId id="623" r:id="rId143"/>
    <p:sldId id="624" r:id="rId144"/>
    <p:sldId id="484" r:id="rId145"/>
    <p:sldId id="626" r:id="rId146"/>
    <p:sldId id="627" r:id="rId147"/>
    <p:sldId id="628" r:id="rId148"/>
    <p:sldId id="629" r:id="rId149"/>
    <p:sldId id="630" r:id="rId150"/>
    <p:sldId id="631" r:id="rId151"/>
    <p:sldId id="632" r:id="rId152"/>
    <p:sldId id="633" r:id="rId153"/>
    <p:sldId id="634" r:id="rId154"/>
    <p:sldId id="635" r:id="rId155"/>
    <p:sldId id="457" r:id="rId1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2056A12-4C98-4B87-B294-010B219B5805}">
          <p14:sldIdLst>
            <p14:sldId id="415"/>
          </p14:sldIdLst>
        </p14:section>
        <p14:section name="Ejercicios" id="{E602973D-1EF1-4D9D-81C3-92BFF1854E08}">
          <p14:sldIdLst>
            <p14:sldId id="445"/>
            <p14:sldId id="593"/>
            <p14:sldId id="594"/>
            <p14:sldId id="596"/>
            <p14:sldId id="597"/>
            <p14:sldId id="598"/>
            <p14:sldId id="599"/>
            <p14:sldId id="600"/>
            <p14:sldId id="601"/>
            <p14:sldId id="602"/>
            <p14:sldId id="604"/>
            <p14:sldId id="605"/>
            <p14:sldId id="606"/>
            <p14:sldId id="607"/>
            <p14:sldId id="608"/>
            <p14:sldId id="609"/>
            <p14:sldId id="610"/>
            <p14:sldId id="611"/>
            <p14:sldId id="612"/>
            <p14:sldId id="613"/>
            <p14:sldId id="614"/>
            <p14:sldId id="615"/>
            <p14:sldId id="616"/>
            <p14:sldId id="617"/>
            <p14:sldId id="618"/>
            <p14:sldId id="619"/>
            <p14:sldId id="620"/>
            <p14:sldId id="621"/>
          </p14:sldIdLst>
        </p14:section>
        <p14:section name="Ejercicio 1" id="{F70616CD-6969-4C32-A2DF-E36CE870ED7D}">
          <p14:sldIdLst>
            <p14:sldId id="506"/>
            <p14:sldId id="508"/>
            <p14:sldId id="509"/>
            <p14:sldId id="507"/>
            <p14:sldId id="511"/>
            <p14:sldId id="512"/>
            <p14:sldId id="513"/>
            <p14:sldId id="510"/>
            <p14:sldId id="514"/>
            <p14:sldId id="406"/>
            <p14:sldId id="516"/>
            <p14:sldId id="515"/>
            <p14:sldId id="409"/>
            <p14:sldId id="410"/>
            <p14:sldId id="411"/>
            <p14:sldId id="517"/>
            <p14:sldId id="518"/>
            <p14:sldId id="519"/>
          </p14:sldIdLst>
        </p14:section>
        <p14:section name="Ejercicio 2" id="{1FD385FD-2C1D-4790-9D8A-142AFB097A82}">
          <p14:sldIdLst>
            <p14:sldId id="533"/>
            <p14:sldId id="535"/>
            <p14:sldId id="536"/>
            <p14:sldId id="537"/>
            <p14:sldId id="538"/>
            <p14:sldId id="542"/>
            <p14:sldId id="539"/>
            <p14:sldId id="543"/>
            <p14:sldId id="544"/>
            <p14:sldId id="545"/>
            <p14:sldId id="546"/>
          </p14:sldIdLst>
        </p14:section>
        <p14:section name="Ejercicio 3" id="{B1A332FE-26F1-4952-A0D5-07D788D16D99}">
          <p14:sldIdLst>
            <p14:sldId id="348"/>
            <p14:sldId id="349"/>
            <p14:sldId id="350"/>
            <p14:sldId id="351"/>
            <p14:sldId id="352"/>
            <p14:sldId id="353"/>
            <p14:sldId id="354"/>
            <p14:sldId id="355"/>
            <p14:sldId id="357"/>
            <p14:sldId id="358"/>
            <p14:sldId id="359"/>
            <p14:sldId id="360"/>
            <p14:sldId id="361"/>
            <p14:sldId id="573"/>
            <p14:sldId id="574"/>
            <p14:sldId id="575"/>
            <p14:sldId id="576"/>
            <p14:sldId id="577"/>
            <p14:sldId id="578"/>
            <p14:sldId id="579"/>
            <p14:sldId id="580"/>
            <p14:sldId id="581"/>
            <p14:sldId id="582"/>
            <p14:sldId id="583"/>
            <p14:sldId id="584"/>
            <p14:sldId id="585"/>
            <p14:sldId id="586"/>
            <p14:sldId id="587"/>
            <p14:sldId id="588"/>
            <p14:sldId id="589"/>
            <p14:sldId id="590"/>
            <p14:sldId id="591"/>
            <p14:sldId id="592"/>
          </p14:sldIdLst>
        </p14:section>
        <p14:section name="Ejercicio 5" id="{A65470EA-2994-402B-9270-4BBA4275C48B}">
          <p14:sldIdLst>
            <p14:sldId id="530"/>
            <p14:sldId id="547"/>
            <p14:sldId id="548"/>
            <p14:sldId id="549"/>
            <p14:sldId id="550"/>
            <p14:sldId id="551"/>
            <p14:sldId id="552"/>
            <p14:sldId id="553"/>
            <p14:sldId id="554"/>
            <p14:sldId id="555"/>
            <p14:sldId id="560"/>
            <p14:sldId id="561"/>
            <p14:sldId id="562"/>
            <p14:sldId id="563"/>
            <p14:sldId id="564"/>
            <p14:sldId id="565"/>
            <p14:sldId id="566"/>
          </p14:sldIdLst>
        </p14:section>
        <p14:section name="Ejercicio 6" id="{FDAA8331-4FFD-4537-88B6-26532D0D4A11}">
          <p14:sldIdLst>
            <p14:sldId id="529"/>
          </p14:sldIdLst>
        </p14:section>
        <p14:section name="Ejercicio 7" id="{7030FB28-6589-4E6E-AF7A-AFB7300A5F94}">
          <p14:sldIdLst>
            <p14:sldId id="528"/>
            <p14:sldId id="567"/>
            <p14:sldId id="569"/>
          </p14:sldIdLst>
        </p14:section>
        <p14:section name="Ejercicio 8" id="{121023EC-A697-41EB-8272-7BA554656030}">
          <p14:sldIdLst>
            <p14:sldId id="474"/>
            <p14:sldId id="315"/>
            <p14:sldId id="473"/>
            <p14:sldId id="316"/>
            <p14:sldId id="501"/>
            <p14:sldId id="502"/>
            <p14:sldId id="503"/>
            <p14:sldId id="505"/>
            <p14:sldId id="317"/>
            <p14:sldId id="318"/>
            <p14:sldId id="320"/>
            <p14:sldId id="321"/>
            <p14:sldId id="322"/>
            <p14:sldId id="500"/>
          </p14:sldIdLst>
        </p14:section>
        <p14:section name="Ejercicio 9" id="{83C48196-2502-4329-85DE-C7265D55EA57}">
          <p14:sldIdLst>
            <p14:sldId id="299"/>
            <p14:sldId id="460"/>
            <p14:sldId id="467"/>
            <p14:sldId id="470"/>
            <p14:sldId id="463"/>
            <p14:sldId id="468"/>
            <p14:sldId id="469"/>
            <p14:sldId id="471"/>
            <p14:sldId id="472"/>
          </p14:sldIdLst>
        </p14:section>
        <p14:section name="Ejercicio 10" id="{CCD417BC-9328-4219-B986-C0849F7CDD56}">
          <p14:sldIdLst>
            <p14:sldId id="476"/>
            <p14:sldId id="485"/>
            <p14:sldId id="486"/>
            <p14:sldId id="487"/>
            <p14:sldId id="488"/>
          </p14:sldIdLst>
        </p14:section>
        <p14:section name="Ejercicio 11" id="{4BC3537C-7A5E-41CE-A4FF-AD7DBFD8D6FB}">
          <p14:sldIdLst>
            <p14:sldId id="482"/>
            <p14:sldId id="623"/>
            <p14:sldId id="624"/>
            <p14:sldId id="484"/>
            <p14:sldId id="626"/>
            <p14:sldId id="627"/>
            <p14:sldId id="628"/>
            <p14:sldId id="629"/>
            <p14:sldId id="630"/>
            <p14:sldId id="631"/>
            <p14:sldId id="632"/>
            <p14:sldId id="633"/>
            <p14:sldId id="634"/>
            <p14:sldId id="635"/>
            <p14:sldId id="45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tian Ignacio Fernandez Sanhueza (bastian.fernandez.s)" initials="BIFS(" lastIdx="1" clrIdx="0">
    <p:extLst>
      <p:ext uri="{19B8F6BF-5375-455C-9EA6-DF929625EA0E}">
        <p15:presenceInfo xmlns:p15="http://schemas.microsoft.com/office/powerpoint/2012/main" userId="Bastian Ignacio Fernandez Sanhueza (bastian.fernandez.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2525"/>
    <a:srgbClr val="E9EBF5"/>
    <a:srgbClr val="D3D3D3"/>
    <a:srgbClr val="E26714"/>
    <a:srgbClr val="FFC000"/>
    <a:srgbClr val="CCC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1321" autoAdjust="0"/>
  </p:normalViewPr>
  <p:slideViewPr>
    <p:cSldViewPr snapToGrid="0">
      <p:cViewPr>
        <p:scale>
          <a:sx n="75" d="100"/>
          <a:sy n="75" d="100"/>
        </p:scale>
        <p:origin x="1878" y="6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CL" dirty="0"/>
              <a:t>Distribución Equilibrio</a:t>
            </a:r>
            <a:r>
              <a:rPr lang="es-CL" baseline="0" dirty="0"/>
              <a:t> H-W</a:t>
            </a:r>
            <a:endParaRPr lang="es-CL"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Hoja1!$B$1</c:f>
              <c:strCache>
                <c:ptCount val="1"/>
                <c:pt idx="0">
                  <c:v>A1A1</c:v>
                </c:pt>
              </c:strCache>
            </c:strRef>
          </c:tx>
          <c:spPr>
            <a:solidFill>
              <a:schemeClr val="accent1"/>
            </a:solidFill>
            <a:ln>
              <a:noFill/>
            </a:ln>
            <a:effectLst/>
          </c:spPr>
          <c:invertIfNegative val="0"/>
          <c:cat>
            <c:numRef>
              <c:f>Hoja1!$A$2</c:f>
              <c:numCache>
                <c:formatCode>General</c:formatCode>
                <c:ptCount val="1"/>
              </c:numCache>
            </c:numRef>
          </c:cat>
          <c:val>
            <c:numRef>
              <c:f>Hoja1!$B$2</c:f>
              <c:numCache>
                <c:formatCode>General</c:formatCode>
                <c:ptCount val="1"/>
                <c:pt idx="0">
                  <c:v>0.25</c:v>
                </c:pt>
              </c:numCache>
            </c:numRef>
          </c:val>
          <c:extLst>
            <c:ext xmlns:c16="http://schemas.microsoft.com/office/drawing/2014/chart" uri="{C3380CC4-5D6E-409C-BE32-E72D297353CC}">
              <c16:uniqueId val="{00000000-6CC9-4680-94FD-634201263D09}"/>
            </c:ext>
          </c:extLst>
        </c:ser>
        <c:ser>
          <c:idx val="1"/>
          <c:order val="1"/>
          <c:tx>
            <c:strRef>
              <c:f>Hoja1!$C$1</c:f>
              <c:strCache>
                <c:ptCount val="1"/>
                <c:pt idx="0">
                  <c:v>A1A2</c:v>
                </c:pt>
              </c:strCache>
            </c:strRef>
          </c:tx>
          <c:spPr>
            <a:solidFill>
              <a:schemeClr val="accent2"/>
            </a:solidFill>
            <a:ln>
              <a:noFill/>
            </a:ln>
            <a:effectLst/>
          </c:spPr>
          <c:invertIfNegative val="0"/>
          <c:cat>
            <c:numRef>
              <c:f>Hoja1!$A$2</c:f>
              <c:numCache>
                <c:formatCode>General</c:formatCode>
                <c:ptCount val="1"/>
              </c:numCache>
            </c:numRef>
          </c:cat>
          <c:val>
            <c:numRef>
              <c:f>Hoja1!$C$2</c:f>
              <c:numCache>
                <c:formatCode>General</c:formatCode>
                <c:ptCount val="1"/>
                <c:pt idx="0">
                  <c:v>0.5</c:v>
                </c:pt>
              </c:numCache>
            </c:numRef>
          </c:val>
          <c:extLst>
            <c:ext xmlns:c16="http://schemas.microsoft.com/office/drawing/2014/chart" uri="{C3380CC4-5D6E-409C-BE32-E72D297353CC}">
              <c16:uniqueId val="{00000001-6CC9-4680-94FD-634201263D09}"/>
            </c:ext>
          </c:extLst>
        </c:ser>
        <c:ser>
          <c:idx val="2"/>
          <c:order val="2"/>
          <c:tx>
            <c:strRef>
              <c:f>Hoja1!$D$1</c:f>
              <c:strCache>
                <c:ptCount val="1"/>
                <c:pt idx="0">
                  <c:v>A2A2</c:v>
                </c:pt>
              </c:strCache>
            </c:strRef>
          </c:tx>
          <c:spPr>
            <a:solidFill>
              <a:schemeClr val="accent3"/>
            </a:solidFill>
            <a:ln>
              <a:noFill/>
            </a:ln>
            <a:effectLst/>
          </c:spPr>
          <c:invertIfNegative val="0"/>
          <c:cat>
            <c:numRef>
              <c:f>Hoja1!$A$2</c:f>
              <c:numCache>
                <c:formatCode>General</c:formatCode>
                <c:ptCount val="1"/>
              </c:numCache>
            </c:numRef>
          </c:cat>
          <c:val>
            <c:numRef>
              <c:f>Hoja1!$D$2</c:f>
              <c:numCache>
                <c:formatCode>General</c:formatCode>
                <c:ptCount val="1"/>
                <c:pt idx="0">
                  <c:v>0.25</c:v>
                </c:pt>
              </c:numCache>
            </c:numRef>
          </c:val>
          <c:extLst>
            <c:ext xmlns:c16="http://schemas.microsoft.com/office/drawing/2014/chart" uri="{C3380CC4-5D6E-409C-BE32-E72D297353CC}">
              <c16:uniqueId val="{00000002-6CC9-4680-94FD-634201263D09}"/>
            </c:ext>
          </c:extLst>
        </c:ser>
        <c:dLbls>
          <c:showLegendKey val="0"/>
          <c:showVal val="0"/>
          <c:showCatName val="0"/>
          <c:showSerName val="0"/>
          <c:showPercent val="0"/>
          <c:showBubbleSize val="0"/>
        </c:dLbls>
        <c:gapWidth val="219"/>
        <c:overlap val="-27"/>
        <c:axId val="660030719"/>
        <c:axId val="604293071"/>
      </c:barChart>
      <c:catAx>
        <c:axId val="660030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604293071"/>
        <c:crosses val="autoZero"/>
        <c:auto val="1"/>
        <c:lblAlgn val="ctr"/>
        <c:lblOffset val="100"/>
        <c:noMultiLvlLbl val="0"/>
      </c:catAx>
      <c:valAx>
        <c:axId val="6042930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6600307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CL" dirty="0"/>
              <a:t>Distribución Real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Hoja1!$B$1</c:f>
              <c:strCache>
                <c:ptCount val="1"/>
                <c:pt idx="0">
                  <c:v>A1A1</c:v>
                </c:pt>
              </c:strCache>
            </c:strRef>
          </c:tx>
          <c:spPr>
            <a:solidFill>
              <a:schemeClr val="accent1"/>
            </a:solidFill>
            <a:ln>
              <a:noFill/>
            </a:ln>
            <a:effectLst/>
          </c:spPr>
          <c:invertIfNegative val="0"/>
          <c:cat>
            <c:numRef>
              <c:f>Hoja1!$A$2</c:f>
              <c:numCache>
                <c:formatCode>General</c:formatCode>
                <c:ptCount val="1"/>
              </c:numCache>
            </c:numRef>
          </c:cat>
          <c:val>
            <c:numRef>
              <c:f>Hoja1!$B$2</c:f>
              <c:numCache>
                <c:formatCode>General</c:formatCode>
                <c:ptCount val="1"/>
                <c:pt idx="0">
                  <c:v>0.25</c:v>
                </c:pt>
              </c:numCache>
            </c:numRef>
          </c:val>
          <c:extLst>
            <c:ext xmlns:c16="http://schemas.microsoft.com/office/drawing/2014/chart" uri="{C3380CC4-5D6E-409C-BE32-E72D297353CC}">
              <c16:uniqueId val="{00000000-9D82-4591-9145-D0DEA4327EB8}"/>
            </c:ext>
          </c:extLst>
        </c:ser>
        <c:ser>
          <c:idx val="1"/>
          <c:order val="1"/>
          <c:tx>
            <c:strRef>
              <c:f>Hoja1!$C$1</c:f>
              <c:strCache>
                <c:ptCount val="1"/>
                <c:pt idx="0">
                  <c:v>A1A2</c:v>
                </c:pt>
              </c:strCache>
            </c:strRef>
          </c:tx>
          <c:spPr>
            <a:solidFill>
              <a:schemeClr val="accent2"/>
            </a:solidFill>
            <a:ln>
              <a:noFill/>
            </a:ln>
            <a:effectLst/>
          </c:spPr>
          <c:invertIfNegative val="0"/>
          <c:cat>
            <c:numRef>
              <c:f>Hoja1!$A$2</c:f>
              <c:numCache>
                <c:formatCode>General</c:formatCode>
                <c:ptCount val="1"/>
              </c:numCache>
            </c:numRef>
          </c:cat>
          <c:val>
            <c:numRef>
              <c:f>Hoja1!$C$2</c:f>
              <c:numCache>
                <c:formatCode>General</c:formatCode>
                <c:ptCount val="1"/>
                <c:pt idx="0">
                  <c:v>0.5</c:v>
                </c:pt>
              </c:numCache>
            </c:numRef>
          </c:val>
          <c:extLst>
            <c:ext xmlns:c16="http://schemas.microsoft.com/office/drawing/2014/chart" uri="{C3380CC4-5D6E-409C-BE32-E72D297353CC}">
              <c16:uniqueId val="{00000001-9D82-4591-9145-D0DEA4327EB8}"/>
            </c:ext>
          </c:extLst>
        </c:ser>
        <c:ser>
          <c:idx val="2"/>
          <c:order val="2"/>
          <c:tx>
            <c:strRef>
              <c:f>Hoja1!$D$1</c:f>
              <c:strCache>
                <c:ptCount val="1"/>
                <c:pt idx="0">
                  <c:v>A2A2</c:v>
                </c:pt>
              </c:strCache>
            </c:strRef>
          </c:tx>
          <c:spPr>
            <a:solidFill>
              <a:schemeClr val="accent3"/>
            </a:solidFill>
            <a:ln>
              <a:noFill/>
            </a:ln>
            <a:effectLst/>
          </c:spPr>
          <c:invertIfNegative val="0"/>
          <c:cat>
            <c:numRef>
              <c:f>Hoja1!$A$2</c:f>
              <c:numCache>
                <c:formatCode>General</c:formatCode>
                <c:ptCount val="1"/>
              </c:numCache>
            </c:numRef>
          </c:cat>
          <c:val>
            <c:numRef>
              <c:f>Hoja1!$D$2</c:f>
              <c:numCache>
                <c:formatCode>General</c:formatCode>
                <c:ptCount val="1"/>
                <c:pt idx="0">
                  <c:v>0.25</c:v>
                </c:pt>
              </c:numCache>
            </c:numRef>
          </c:val>
          <c:extLst>
            <c:ext xmlns:c16="http://schemas.microsoft.com/office/drawing/2014/chart" uri="{C3380CC4-5D6E-409C-BE32-E72D297353CC}">
              <c16:uniqueId val="{00000002-9D82-4591-9145-D0DEA4327EB8}"/>
            </c:ext>
          </c:extLst>
        </c:ser>
        <c:dLbls>
          <c:showLegendKey val="0"/>
          <c:showVal val="0"/>
          <c:showCatName val="0"/>
          <c:showSerName val="0"/>
          <c:showPercent val="0"/>
          <c:showBubbleSize val="0"/>
        </c:dLbls>
        <c:gapWidth val="219"/>
        <c:overlap val="-27"/>
        <c:axId val="660030719"/>
        <c:axId val="604293071"/>
      </c:barChart>
      <c:catAx>
        <c:axId val="660030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604293071"/>
        <c:crosses val="autoZero"/>
        <c:auto val="1"/>
        <c:lblAlgn val="ctr"/>
        <c:lblOffset val="100"/>
        <c:noMultiLvlLbl val="0"/>
      </c:catAx>
      <c:valAx>
        <c:axId val="6042930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6600307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CL" dirty="0"/>
              <a:t>Distribución Equilibrio</a:t>
            </a:r>
            <a:r>
              <a:rPr lang="es-CL" baseline="0" dirty="0"/>
              <a:t> H-W</a:t>
            </a:r>
            <a:endParaRPr lang="es-CL"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Hoja1!$B$1</c:f>
              <c:strCache>
                <c:ptCount val="1"/>
                <c:pt idx="0">
                  <c:v>A1A1</c:v>
                </c:pt>
              </c:strCache>
            </c:strRef>
          </c:tx>
          <c:spPr>
            <a:solidFill>
              <a:schemeClr val="accent1"/>
            </a:solidFill>
            <a:ln>
              <a:noFill/>
            </a:ln>
            <a:effectLst/>
          </c:spPr>
          <c:invertIfNegative val="0"/>
          <c:cat>
            <c:numRef>
              <c:f>Hoja1!$A$2</c:f>
              <c:numCache>
                <c:formatCode>General</c:formatCode>
                <c:ptCount val="1"/>
              </c:numCache>
            </c:numRef>
          </c:cat>
          <c:val>
            <c:numRef>
              <c:f>Hoja1!$B$2</c:f>
              <c:numCache>
                <c:formatCode>General</c:formatCode>
                <c:ptCount val="1"/>
                <c:pt idx="0">
                  <c:v>0.25</c:v>
                </c:pt>
              </c:numCache>
            </c:numRef>
          </c:val>
          <c:extLst>
            <c:ext xmlns:c16="http://schemas.microsoft.com/office/drawing/2014/chart" uri="{C3380CC4-5D6E-409C-BE32-E72D297353CC}">
              <c16:uniqueId val="{00000000-5FCA-4407-8375-8D73D27C3312}"/>
            </c:ext>
          </c:extLst>
        </c:ser>
        <c:ser>
          <c:idx val="1"/>
          <c:order val="1"/>
          <c:tx>
            <c:strRef>
              <c:f>Hoja1!$C$1</c:f>
              <c:strCache>
                <c:ptCount val="1"/>
                <c:pt idx="0">
                  <c:v>A1A2</c:v>
                </c:pt>
              </c:strCache>
            </c:strRef>
          </c:tx>
          <c:spPr>
            <a:solidFill>
              <a:schemeClr val="accent2"/>
            </a:solidFill>
            <a:ln>
              <a:noFill/>
            </a:ln>
            <a:effectLst/>
          </c:spPr>
          <c:invertIfNegative val="0"/>
          <c:cat>
            <c:numRef>
              <c:f>Hoja1!$A$2</c:f>
              <c:numCache>
                <c:formatCode>General</c:formatCode>
                <c:ptCount val="1"/>
              </c:numCache>
            </c:numRef>
          </c:cat>
          <c:val>
            <c:numRef>
              <c:f>Hoja1!$C$2</c:f>
              <c:numCache>
                <c:formatCode>General</c:formatCode>
                <c:ptCount val="1"/>
                <c:pt idx="0">
                  <c:v>0.5</c:v>
                </c:pt>
              </c:numCache>
            </c:numRef>
          </c:val>
          <c:extLst>
            <c:ext xmlns:c16="http://schemas.microsoft.com/office/drawing/2014/chart" uri="{C3380CC4-5D6E-409C-BE32-E72D297353CC}">
              <c16:uniqueId val="{00000001-5FCA-4407-8375-8D73D27C3312}"/>
            </c:ext>
          </c:extLst>
        </c:ser>
        <c:ser>
          <c:idx val="2"/>
          <c:order val="2"/>
          <c:tx>
            <c:strRef>
              <c:f>Hoja1!$D$1</c:f>
              <c:strCache>
                <c:ptCount val="1"/>
                <c:pt idx="0">
                  <c:v>A2A2</c:v>
                </c:pt>
              </c:strCache>
            </c:strRef>
          </c:tx>
          <c:spPr>
            <a:solidFill>
              <a:schemeClr val="accent3"/>
            </a:solidFill>
            <a:ln>
              <a:noFill/>
            </a:ln>
            <a:effectLst/>
          </c:spPr>
          <c:invertIfNegative val="0"/>
          <c:cat>
            <c:numRef>
              <c:f>Hoja1!$A$2</c:f>
              <c:numCache>
                <c:formatCode>General</c:formatCode>
                <c:ptCount val="1"/>
              </c:numCache>
            </c:numRef>
          </c:cat>
          <c:val>
            <c:numRef>
              <c:f>Hoja1!$D$2</c:f>
              <c:numCache>
                <c:formatCode>General</c:formatCode>
                <c:ptCount val="1"/>
                <c:pt idx="0">
                  <c:v>0.25</c:v>
                </c:pt>
              </c:numCache>
            </c:numRef>
          </c:val>
          <c:extLst>
            <c:ext xmlns:c16="http://schemas.microsoft.com/office/drawing/2014/chart" uri="{C3380CC4-5D6E-409C-BE32-E72D297353CC}">
              <c16:uniqueId val="{00000002-5FCA-4407-8375-8D73D27C3312}"/>
            </c:ext>
          </c:extLst>
        </c:ser>
        <c:dLbls>
          <c:showLegendKey val="0"/>
          <c:showVal val="0"/>
          <c:showCatName val="0"/>
          <c:showSerName val="0"/>
          <c:showPercent val="0"/>
          <c:showBubbleSize val="0"/>
        </c:dLbls>
        <c:gapWidth val="219"/>
        <c:overlap val="-27"/>
        <c:axId val="660030719"/>
        <c:axId val="604293071"/>
      </c:barChart>
      <c:catAx>
        <c:axId val="660030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604293071"/>
        <c:crosses val="autoZero"/>
        <c:auto val="1"/>
        <c:lblAlgn val="ctr"/>
        <c:lblOffset val="100"/>
        <c:noMultiLvlLbl val="0"/>
      </c:catAx>
      <c:valAx>
        <c:axId val="6042930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6600307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CL" dirty="0"/>
              <a:t>Distribución Real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Hoja1!$B$1</c:f>
              <c:strCache>
                <c:ptCount val="1"/>
                <c:pt idx="0">
                  <c:v>A1A1</c:v>
                </c:pt>
              </c:strCache>
            </c:strRef>
          </c:tx>
          <c:spPr>
            <a:solidFill>
              <a:schemeClr val="accent1"/>
            </a:solidFill>
            <a:ln>
              <a:noFill/>
            </a:ln>
            <a:effectLst/>
          </c:spPr>
          <c:invertIfNegative val="0"/>
          <c:cat>
            <c:numRef>
              <c:f>Hoja1!$A$2</c:f>
              <c:numCache>
                <c:formatCode>General</c:formatCode>
                <c:ptCount val="1"/>
              </c:numCache>
            </c:numRef>
          </c:cat>
          <c:val>
            <c:numRef>
              <c:f>Hoja1!$B$2</c:f>
              <c:numCache>
                <c:formatCode>General</c:formatCode>
                <c:ptCount val="1"/>
                <c:pt idx="0">
                  <c:v>0.5</c:v>
                </c:pt>
              </c:numCache>
            </c:numRef>
          </c:val>
          <c:extLst>
            <c:ext xmlns:c16="http://schemas.microsoft.com/office/drawing/2014/chart" uri="{C3380CC4-5D6E-409C-BE32-E72D297353CC}">
              <c16:uniqueId val="{00000000-2A4C-434E-AE5D-BF9E7439A616}"/>
            </c:ext>
          </c:extLst>
        </c:ser>
        <c:ser>
          <c:idx val="1"/>
          <c:order val="1"/>
          <c:tx>
            <c:strRef>
              <c:f>Hoja1!$C$1</c:f>
              <c:strCache>
                <c:ptCount val="1"/>
                <c:pt idx="0">
                  <c:v>A1A2</c:v>
                </c:pt>
              </c:strCache>
            </c:strRef>
          </c:tx>
          <c:spPr>
            <a:solidFill>
              <a:schemeClr val="accent2"/>
            </a:solidFill>
            <a:ln>
              <a:noFill/>
            </a:ln>
            <a:effectLst/>
          </c:spPr>
          <c:invertIfNegative val="0"/>
          <c:cat>
            <c:numRef>
              <c:f>Hoja1!$A$2</c:f>
              <c:numCache>
                <c:formatCode>General</c:formatCode>
                <c:ptCount val="1"/>
              </c:numCache>
            </c:numRef>
          </c:cat>
          <c:val>
            <c:numRef>
              <c:f>Hoja1!$C$2</c:f>
              <c:numCache>
                <c:formatCode>General</c:formatCode>
                <c:ptCount val="1"/>
                <c:pt idx="0">
                  <c:v>0.05</c:v>
                </c:pt>
              </c:numCache>
            </c:numRef>
          </c:val>
          <c:extLst>
            <c:ext xmlns:c16="http://schemas.microsoft.com/office/drawing/2014/chart" uri="{C3380CC4-5D6E-409C-BE32-E72D297353CC}">
              <c16:uniqueId val="{00000001-2A4C-434E-AE5D-BF9E7439A616}"/>
            </c:ext>
          </c:extLst>
        </c:ser>
        <c:ser>
          <c:idx val="2"/>
          <c:order val="2"/>
          <c:tx>
            <c:strRef>
              <c:f>Hoja1!$D$1</c:f>
              <c:strCache>
                <c:ptCount val="1"/>
                <c:pt idx="0">
                  <c:v>A2A2</c:v>
                </c:pt>
              </c:strCache>
            </c:strRef>
          </c:tx>
          <c:spPr>
            <a:solidFill>
              <a:schemeClr val="accent3"/>
            </a:solidFill>
            <a:ln>
              <a:noFill/>
            </a:ln>
            <a:effectLst/>
          </c:spPr>
          <c:invertIfNegative val="0"/>
          <c:cat>
            <c:numRef>
              <c:f>Hoja1!$A$2</c:f>
              <c:numCache>
                <c:formatCode>General</c:formatCode>
                <c:ptCount val="1"/>
              </c:numCache>
            </c:numRef>
          </c:cat>
          <c:val>
            <c:numRef>
              <c:f>Hoja1!$D$2</c:f>
              <c:numCache>
                <c:formatCode>General</c:formatCode>
                <c:ptCount val="1"/>
                <c:pt idx="0">
                  <c:v>0.45</c:v>
                </c:pt>
              </c:numCache>
            </c:numRef>
          </c:val>
          <c:extLst>
            <c:ext xmlns:c16="http://schemas.microsoft.com/office/drawing/2014/chart" uri="{C3380CC4-5D6E-409C-BE32-E72D297353CC}">
              <c16:uniqueId val="{00000002-2A4C-434E-AE5D-BF9E7439A616}"/>
            </c:ext>
          </c:extLst>
        </c:ser>
        <c:dLbls>
          <c:showLegendKey val="0"/>
          <c:showVal val="0"/>
          <c:showCatName val="0"/>
          <c:showSerName val="0"/>
          <c:showPercent val="0"/>
          <c:showBubbleSize val="0"/>
        </c:dLbls>
        <c:gapWidth val="219"/>
        <c:overlap val="-27"/>
        <c:axId val="660030719"/>
        <c:axId val="604293071"/>
      </c:barChart>
      <c:catAx>
        <c:axId val="660030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604293071"/>
        <c:crosses val="autoZero"/>
        <c:auto val="1"/>
        <c:lblAlgn val="ctr"/>
        <c:lblOffset val="100"/>
        <c:noMultiLvlLbl val="0"/>
      </c:catAx>
      <c:valAx>
        <c:axId val="6042930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6600307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841C4F-BE6B-4290-B741-1D017CCC123D}" type="datetimeFigureOut">
              <a:rPr lang="es-CL" smtClean="0"/>
              <a:t>14-11-2022</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66DE75-D854-4792-B872-3EA9B8883D9B}" type="slidenum">
              <a:rPr lang="es-CL" smtClean="0"/>
              <a:t>‹Nº›</a:t>
            </a:fld>
            <a:endParaRPr lang="es-CL"/>
          </a:p>
        </p:txBody>
      </p:sp>
    </p:spTree>
    <p:extLst>
      <p:ext uri="{BB962C8B-B14F-4D97-AF65-F5344CB8AC3E}">
        <p14:creationId xmlns:p14="http://schemas.microsoft.com/office/powerpoint/2010/main" val="100547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n-US" dirty="0"/>
          </a:p>
        </p:txBody>
      </p:sp>
      <p:sp>
        <p:nvSpPr>
          <p:cNvPr id="4" name="Marcador de número de diapositiva 3"/>
          <p:cNvSpPr>
            <a:spLocks noGrp="1"/>
          </p:cNvSpPr>
          <p:nvPr>
            <p:ph type="sldNum" sz="quarter" idx="5"/>
          </p:nvPr>
        </p:nvSpPr>
        <p:spPr/>
        <p:txBody>
          <a:bodyPr/>
          <a:lstStyle/>
          <a:p>
            <a:fld id="{2566DE75-D854-4792-B872-3EA9B8883D9B}" type="slidenum">
              <a:rPr lang="es-CL" smtClean="0"/>
              <a:t>1</a:t>
            </a:fld>
            <a:endParaRPr lang="es-CL"/>
          </a:p>
        </p:txBody>
      </p:sp>
    </p:spTree>
    <p:extLst>
      <p:ext uri="{BB962C8B-B14F-4D97-AF65-F5344CB8AC3E}">
        <p14:creationId xmlns:p14="http://schemas.microsoft.com/office/powerpoint/2010/main" val="3931788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processes continue over the lifetimes of individuals, populations, and species.</a:t>
            </a:r>
            <a:endParaRPr dirty="0"/>
          </a:p>
        </p:txBody>
      </p:sp>
    </p:spTree>
    <p:extLst>
      <p:ext uri="{BB962C8B-B14F-4D97-AF65-F5344CB8AC3E}">
        <p14:creationId xmlns:p14="http://schemas.microsoft.com/office/powerpoint/2010/main" val="1616558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processes continue over the lifetimes of individuals, populations, and species.</a:t>
            </a:r>
            <a:endParaRPr dirty="0"/>
          </a:p>
        </p:txBody>
      </p:sp>
    </p:spTree>
    <p:extLst>
      <p:ext uri="{BB962C8B-B14F-4D97-AF65-F5344CB8AC3E}">
        <p14:creationId xmlns:p14="http://schemas.microsoft.com/office/powerpoint/2010/main" val="1412611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processes continue over the lifetimes of individuals, populations, and species.</a:t>
            </a:r>
            <a:endParaRPr dirty="0"/>
          </a:p>
        </p:txBody>
      </p:sp>
    </p:spTree>
    <p:extLst>
      <p:ext uri="{BB962C8B-B14F-4D97-AF65-F5344CB8AC3E}">
        <p14:creationId xmlns:p14="http://schemas.microsoft.com/office/powerpoint/2010/main" val="2493047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processes continue over the lifetimes of individuals, populations, and species.</a:t>
            </a:r>
            <a:endParaRPr dirty="0"/>
          </a:p>
        </p:txBody>
      </p:sp>
    </p:spTree>
    <p:extLst>
      <p:ext uri="{BB962C8B-B14F-4D97-AF65-F5344CB8AC3E}">
        <p14:creationId xmlns:p14="http://schemas.microsoft.com/office/powerpoint/2010/main" val="870965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2000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1931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L" dirty="0"/>
              <a:t>• Comparar datos observados con esperados</a:t>
            </a:r>
          </a:p>
          <a:p>
            <a:pPr marL="0" lvl="0" indent="0" algn="l" rtl="0">
              <a:spcBef>
                <a:spcPts val="0"/>
              </a:spcBef>
              <a:spcAft>
                <a:spcPts val="0"/>
              </a:spcAft>
              <a:buNone/>
            </a:pPr>
            <a:r>
              <a:rPr lang="en-US" b="0" i="0" dirty="0">
                <a:solidFill>
                  <a:srgbClr val="000000"/>
                </a:solidFill>
                <a:effectLst/>
                <a:latin typeface="din-next-w01-light"/>
              </a:rPr>
              <a:t>• df = 1 is generally used for HW even when there are three phenotypes because the expected can be calculated starting with one of the two alleles</a:t>
            </a:r>
            <a:endParaRPr dirty="0"/>
          </a:p>
        </p:txBody>
      </p:sp>
    </p:spTree>
    <p:extLst>
      <p:ext uri="{BB962C8B-B14F-4D97-AF65-F5344CB8AC3E}">
        <p14:creationId xmlns:p14="http://schemas.microsoft.com/office/powerpoint/2010/main" val="505839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0527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3712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9502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551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4326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5474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266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8052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6829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9458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PONER VALOR A S Y LUEGO EXPLICAR CÓMO SE DETERMINA EFICACIA EN CADA CASO (EFICACIA RELATIVA, QUE EN ESTE CASO SE LE LLAMA EFICACIA A SECAS)</a:t>
            </a:r>
          </a:p>
        </p:txBody>
      </p:sp>
      <p:sp>
        <p:nvSpPr>
          <p:cNvPr id="4" name="Marcador de número de diapositiva 3"/>
          <p:cNvSpPr>
            <a:spLocks noGrp="1"/>
          </p:cNvSpPr>
          <p:nvPr>
            <p:ph type="sldNum" sz="quarter" idx="5"/>
          </p:nvPr>
        </p:nvSpPr>
        <p:spPr/>
        <p:txBody>
          <a:bodyPr/>
          <a:lstStyle/>
          <a:p>
            <a:fld id="{2566DE75-D854-4792-B872-3EA9B8883D9B}" type="slidenum">
              <a:rPr lang="es-CL" smtClean="0"/>
              <a:t>72</a:t>
            </a:fld>
            <a:endParaRPr lang="es-CL"/>
          </a:p>
        </p:txBody>
      </p:sp>
    </p:spTree>
    <p:extLst>
      <p:ext uri="{BB962C8B-B14F-4D97-AF65-F5344CB8AC3E}">
        <p14:creationId xmlns:p14="http://schemas.microsoft.com/office/powerpoint/2010/main" val="6395675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PONER VALOR A S Y LUEGO EXPLICAR CÓMO SE DETERMINA EFICACIA EN CADA CASO (EFICACIA RELATIVA, QUE EN ESTE CASO SE LE LLAMA EFICACIA A SECAS)</a:t>
            </a:r>
          </a:p>
        </p:txBody>
      </p:sp>
      <p:sp>
        <p:nvSpPr>
          <p:cNvPr id="4" name="Marcador de número de diapositiva 3"/>
          <p:cNvSpPr>
            <a:spLocks noGrp="1"/>
          </p:cNvSpPr>
          <p:nvPr>
            <p:ph type="sldNum" sz="quarter" idx="5"/>
          </p:nvPr>
        </p:nvSpPr>
        <p:spPr/>
        <p:txBody>
          <a:bodyPr/>
          <a:lstStyle/>
          <a:p>
            <a:fld id="{2566DE75-D854-4792-B872-3EA9B8883D9B}" type="slidenum">
              <a:rPr lang="es-CL" smtClean="0"/>
              <a:t>73</a:t>
            </a:fld>
            <a:endParaRPr lang="es-CL"/>
          </a:p>
        </p:txBody>
      </p:sp>
    </p:spTree>
    <p:extLst>
      <p:ext uri="{BB962C8B-B14F-4D97-AF65-F5344CB8AC3E}">
        <p14:creationId xmlns:p14="http://schemas.microsoft.com/office/powerpoint/2010/main" val="2265633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PONER VALOR A S Y LUEGO EXPLICAR CÓMO SE DETERMINA EFICACIA EN CADA CASO (EFICACIA RELATIVA, QUE EN ESTE CASO SE LE LLAMA EFICACIA A SECAS)</a:t>
            </a:r>
          </a:p>
        </p:txBody>
      </p:sp>
      <p:sp>
        <p:nvSpPr>
          <p:cNvPr id="4" name="Marcador de número de diapositiva 3"/>
          <p:cNvSpPr>
            <a:spLocks noGrp="1"/>
          </p:cNvSpPr>
          <p:nvPr>
            <p:ph type="sldNum" sz="quarter" idx="5"/>
          </p:nvPr>
        </p:nvSpPr>
        <p:spPr/>
        <p:txBody>
          <a:bodyPr/>
          <a:lstStyle/>
          <a:p>
            <a:fld id="{2566DE75-D854-4792-B872-3EA9B8883D9B}" type="slidenum">
              <a:rPr lang="es-CL" smtClean="0"/>
              <a:t>74</a:t>
            </a:fld>
            <a:endParaRPr lang="es-CL"/>
          </a:p>
        </p:txBody>
      </p:sp>
    </p:spTree>
    <p:extLst>
      <p:ext uri="{BB962C8B-B14F-4D97-AF65-F5344CB8AC3E}">
        <p14:creationId xmlns:p14="http://schemas.microsoft.com/office/powerpoint/2010/main" val="348425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processes continue over the lifetimes of individuals, populations, and species.</a:t>
            </a:r>
            <a:endParaRPr dirty="0"/>
          </a:p>
        </p:txBody>
      </p:sp>
    </p:spTree>
    <p:extLst>
      <p:ext uri="{BB962C8B-B14F-4D97-AF65-F5344CB8AC3E}">
        <p14:creationId xmlns:p14="http://schemas.microsoft.com/office/powerpoint/2010/main" val="2056416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2566DE75-D854-4792-B872-3EA9B8883D9B}" type="slidenum">
              <a:rPr lang="es-CL" smtClean="0"/>
              <a:t>75</a:t>
            </a:fld>
            <a:endParaRPr lang="es-CL"/>
          </a:p>
        </p:txBody>
      </p:sp>
    </p:spTree>
    <p:extLst>
      <p:ext uri="{BB962C8B-B14F-4D97-AF65-F5344CB8AC3E}">
        <p14:creationId xmlns:p14="http://schemas.microsoft.com/office/powerpoint/2010/main" val="4565019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2566DE75-D854-4792-B872-3EA9B8883D9B}" type="slidenum">
              <a:rPr lang="es-CL" smtClean="0"/>
              <a:t>76</a:t>
            </a:fld>
            <a:endParaRPr lang="es-CL"/>
          </a:p>
        </p:txBody>
      </p:sp>
    </p:spTree>
    <p:extLst>
      <p:ext uri="{BB962C8B-B14F-4D97-AF65-F5344CB8AC3E}">
        <p14:creationId xmlns:p14="http://schemas.microsoft.com/office/powerpoint/2010/main" val="27691153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2566DE75-D854-4792-B872-3EA9B8883D9B}" type="slidenum">
              <a:rPr lang="es-CL" smtClean="0"/>
              <a:t>77</a:t>
            </a:fld>
            <a:endParaRPr lang="es-CL"/>
          </a:p>
        </p:txBody>
      </p:sp>
    </p:spTree>
    <p:extLst>
      <p:ext uri="{BB962C8B-B14F-4D97-AF65-F5344CB8AC3E}">
        <p14:creationId xmlns:p14="http://schemas.microsoft.com/office/powerpoint/2010/main" val="39251082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2566DE75-D854-4792-B872-3EA9B8883D9B}" type="slidenum">
              <a:rPr lang="es-CL" smtClean="0"/>
              <a:t>78</a:t>
            </a:fld>
            <a:endParaRPr lang="es-CL"/>
          </a:p>
        </p:txBody>
      </p:sp>
    </p:spTree>
    <p:extLst>
      <p:ext uri="{BB962C8B-B14F-4D97-AF65-F5344CB8AC3E}">
        <p14:creationId xmlns:p14="http://schemas.microsoft.com/office/powerpoint/2010/main" val="14094380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2566DE75-D854-4792-B872-3EA9B8883D9B}" type="slidenum">
              <a:rPr lang="es-CL" smtClean="0"/>
              <a:t>79</a:t>
            </a:fld>
            <a:endParaRPr lang="es-CL"/>
          </a:p>
        </p:txBody>
      </p:sp>
    </p:spTree>
    <p:extLst>
      <p:ext uri="{BB962C8B-B14F-4D97-AF65-F5344CB8AC3E}">
        <p14:creationId xmlns:p14="http://schemas.microsoft.com/office/powerpoint/2010/main" val="21043976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2566DE75-D854-4792-B872-3EA9B8883D9B}" type="slidenum">
              <a:rPr lang="es-CL" smtClean="0"/>
              <a:t>80</a:t>
            </a:fld>
            <a:endParaRPr lang="es-CL"/>
          </a:p>
        </p:txBody>
      </p:sp>
    </p:spTree>
    <p:extLst>
      <p:ext uri="{BB962C8B-B14F-4D97-AF65-F5344CB8AC3E}">
        <p14:creationId xmlns:p14="http://schemas.microsoft.com/office/powerpoint/2010/main" val="34246120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PONER VALOR A S Y LUEGO EXPLICAR CÓMO SE DETERMINA EFICACIA EN CADA CASO (EFICACIA RELATIVA, QUE EN ESTE CASO SE LE LLAMA EFICACIA A SECAS)</a:t>
            </a:r>
          </a:p>
        </p:txBody>
      </p:sp>
      <p:sp>
        <p:nvSpPr>
          <p:cNvPr id="4" name="Marcador de número de diapositiva 3"/>
          <p:cNvSpPr>
            <a:spLocks noGrp="1"/>
          </p:cNvSpPr>
          <p:nvPr>
            <p:ph type="sldNum" sz="quarter" idx="5"/>
          </p:nvPr>
        </p:nvSpPr>
        <p:spPr/>
        <p:txBody>
          <a:bodyPr/>
          <a:lstStyle/>
          <a:p>
            <a:fld id="{2566DE75-D854-4792-B872-3EA9B8883D9B}" type="slidenum">
              <a:rPr lang="es-CL" smtClean="0"/>
              <a:t>81</a:t>
            </a:fld>
            <a:endParaRPr lang="es-CL"/>
          </a:p>
        </p:txBody>
      </p:sp>
    </p:spTree>
    <p:extLst>
      <p:ext uri="{BB962C8B-B14F-4D97-AF65-F5344CB8AC3E}">
        <p14:creationId xmlns:p14="http://schemas.microsoft.com/office/powerpoint/2010/main" val="22900324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PONER VALOR A S Y LUEGO EXPLICAR CÓMO SE DETERMINA EFICACIA EN CADA CASO (EFICACIA RELATIVA, QUE EN ESTE CASO SE LE LLAMA EFICACIA A SECAS)</a:t>
            </a:r>
          </a:p>
        </p:txBody>
      </p:sp>
      <p:sp>
        <p:nvSpPr>
          <p:cNvPr id="4" name="Marcador de número de diapositiva 3"/>
          <p:cNvSpPr>
            <a:spLocks noGrp="1"/>
          </p:cNvSpPr>
          <p:nvPr>
            <p:ph type="sldNum" sz="quarter" idx="5"/>
          </p:nvPr>
        </p:nvSpPr>
        <p:spPr/>
        <p:txBody>
          <a:bodyPr/>
          <a:lstStyle/>
          <a:p>
            <a:fld id="{2566DE75-D854-4792-B872-3EA9B8883D9B}" type="slidenum">
              <a:rPr lang="es-CL" smtClean="0"/>
              <a:t>82</a:t>
            </a:fld>
            <a:endParaRPr lang="es-CL"/>
          </a:p>
        </p:txBody>
      </p:sp>
    </p:spTree>
    <p:extLst>
      <p:ext uri="{BB962C8B-B14F-4D97-AF65-F5344CB8AC3E}">
        <p14:creationId xmlns:p14="http://schemas.microsoft.com/office/powerpoint/2010/main" val="14049908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PONER VALOR A S Y LUEGO EXPLICAR CÓMO SE DETERMINA EFICACIA EN CADA CASO (EFICACIA RELATIVA, QUE EN ESTE CASO SE LE LLAMA EFICACIA A SECAS)</a:t>
            </a:r>
          </a:p>
        </p:txBody>
      </p:sp>
      <p:sp>
        <p:nvSpPr>
          <p:cNvPr id="4" name="Marcador de número de diapositiva 3"/>
          <p:cNvSpPr>
            <a:spLocks noGrp="1"/>
          </p:cNvSpPr>
          <p:nvPr>
            <p:ph type="sldNum" sz="quarter" idx="5"/>
          </p:nvPr>
        </p:nvSpPr>
        <p:spPr/>
        <p:txBody>
          <a:bodyPr/>
          <a:lstStyle/>
          <a:p>
            <a:fld id="{2566DE75-D854-4792-B872-3EA9B8883D9B}" type="slidenum">
              <a:rPr lang="es-CL" smtClean="0"/>
              <a:t>83</a:t>
            </a:fld>
            <a:endParaRPr lang="es-CL"/>
          </a:p>
        </p:txBody>
      </p:sp>
    </p:spTree>
    <p:extLst>
      <p:ext uri="{BB962C8B-B14F-4D97-AF65-F5344CB8AC3E}">
        <p14:creationId xmlns:p14="http://schemas.microsoft.com/office/powerpoint/2010/main" val="5116510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PONER VALOR A S Y LUEGO EXPLICAR CÓMO SE DETERMINA EFICACIA EN CADA CASO (EFICACIA RELATIVA, QUE EN ESTE CASO SE LE LLAMA EFICACIA A SECAS)</a:t>
            </a:r>
          </a:p>
        </p:txBody>
      </p:sp>
      <p:sp>
        <p:nvSpPr>
          <p:cNvPr id="4" name="Marcador de número de diapositiva 3"/>
          <p:cNvSpPr>
            <a:spLocks noGrp="1"/>
          </p:cNvSpPr>
          <p:nvPr>
            <p:ph type="sldNum" sz="quarter" idx="5"/>
          </p:nvPr>
        </p:nvSpPr>
        <p:spPr/>
        <p:txBody>
          <a:bodyPr/>
          <a:lstStyle/>
          <a:p>
            <a:fld id="{2566DE75-D854-4792-B872-3EA9B8883D9B}" type="slidenum">
              <a:rPr lang="es-CL" smtClean="0"/>
              <a:t>84</a:t>
            </a:fld>
            <a:endParaRPr lang="es-CL"/>
          </a:p>
        </p:txBody>
      </p:sp>
    </p:spTree>
    <p:extLst>
      <p:ext uri="{BB962C8B-B14F-4D97-AF65-F5344CB8AC3E}">
        <p14:creationId xmlns:p14="http://schemas.microsoft.com/office/powerpoint/2010/main" val="1431487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processes continue over the lifetimes of individuals, populations, and species.</a:t>
            </a:r>
            <a:endParaRPr dirty="0"/>
          </a:p>
        </p:txBody>
      </p:sp>
    </p:spTree>
    <p:extLst>
      <p:ext uri="{BB962C8B-B14F-4D97-AF65-F5344CB8AC3E}">
        <p14:creationId xmlns:p14="http://schemas.microsoft.com/office/powerpoint/2010/main" val="33829522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PONER VALOR A S Y LUEGO EXPLICAR CÓMO SE DETERMINA EFICACIA EN CADA CASO (EFICACIA RELATIVA, QUE EN ESTE CASO SE LE LLAMA EFICACIA A SECAS)</a:t>
            </a:r>
          </a:p>
        </p:txBody>
      </p:sp>
      <p:sp>
        <p:nvSpPr>
          <p:cNvPr id="4" name="Marcador de número de diapositiva 3"/>
          <p:cNvSpPr>
            <a:spLocks noGrp="1"/>
          </p:cNvSpPr>
          <p:nvPr>
            <p:ph type="sldNum" sz="quarter" idx="5"/>
          </p:nvPr>
        </p:nvSpPr>
        <p:spPr/>
        <p:txBody>
          <a:bodyPr/>
          <a:lstStyle/>
          <a:p>
            <a:fld id="{2566DE75-D854-4792-B872-3EA9B8883D9B}" type="slidenum">
              <a:rPr lang="es-CL" smtClean="0"/>
              <a:t>85</a:t>
            </a:fld>
            <a:endParaRPr lang="es-CL"/>
          </a:p>
        </p:txBody>
      </p:sp>
    </p:spTree>
    <p:extLst>
      <p:ext uri="{BB962C8B-B14F-4D97-AF65-F5344CB8AC3E}">
        <p14:creationId xmlns:p14="http://schemas.microsoft.com/office/powerpoint/2010/main" val="11474063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PONER VALOR A S Y LUEGO EXPLICAR CÓMO SE DETERMINA EFICACIA EN CADA CASO (EFICACIA RELATIVA, QUE EN ESTE CASO SE LE LLAMA EFICACIA A SECAS)</a:t>
            </a:r>
          </a:p>
        </p:txBody>
      </p:sp>
      <p:sp>
        <p:nvSpPr>
          <p:cNvPr id="4" name="Marcador de número de diapositiva 3"/>
          <p:cNvSpPr>
            <a:spLocks noGrp="1"/>
          </p:cNvSpPr>
          <p:nvPr>
            <p:ph type="sldNum" sz="quarter" idx="5"/>
          </p:nvPr>
        </p:nvSpPr>
        <p:spPr/>
        <p:txBody>
          <a:bodyPr/>
          <a:lstStyle/>
          <a:p>
            <a:fld id="{2566DE75-D854-4792-B872-3EA9B8883D9B}" type="slidenum">
              <a:rPr lang="es-CL" smtClean="0"/>
              <a:t>86</a:t>
            </a:fld>
            <a:endParaRPr lang="es-CL"/>
          </a:p>
        </p:txBody>
      </p:sp>
    </p:spTree>
    <p:extLst>
      <p:ext uri="{BB962C8B-B14F-4D97-AF65-F5344CB8AC3E}">
        <p14:creationId xmlns:p14="http://schemas.microsoft.com/office/powerpoint/2010/main" val="18393443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PONER VALOR A S Y LUEGO EXPLICAR CÓMO SE DETERMINA EFICACIA EN CADA CASO (EFICACIA RELATIVA, QUE EN ESTE CASO SE LE LLAMA EFICACIA A SECAS)</a:t>
            </a:r>
          </a:p>
        </p:txBody>
      </p:sp>
      <p:sp>
        <p:nvSpPr>
          <p:cNvPr id="4" name="Marcador de número de diapositiva 3"/>
          <p:cNvSpPr>
            <a:spLocks noGrp="1"/>
          </p:cNvSpPr>
          <p:nvPr>
            <p:ph type="sldNum" sz="quarter" idx="5"/>
          </p:nvPr>
        </p:nvSpPr>
        <p:spPr/>
        <p:txBody>
          <a:bodyPr/>
          <a:lstStyle/>
          <a:p>
            <a:fld id="{2566DE75-D854-4792-B872-3EA9B8883D9B}" type="slidenum">
              <a:rPr lang="es-CL" smtClean="0"/>
              <a:t>87</a:t>
            </a:fld>
            <a:endParaRPr lang="es-CL"/>
          </a:p>
        </p:txBody>
      </p:sp>
    </p:spTree>
    <p:extLst>
      <p:ext uri="{BB962C8B-B14F-4D97-AF65-F5344CB8AC3E}">
        <p14:creationId xmlns:p14="http://schemas.microsoft.com/office/powerpoint/2010/main" val="40830322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PONER VALOR A S Y LUEGO EXPLICAR CÓMO SE DETERMINA EFICACIA EN CADA CASO (EFICACIA RELATIVA, QUE EN ESTE CASO SE LE LLAMA EFICACIA A SECAS)</a:t>
            </a:r>
          </a:p>
        </p:txBody>
      </p:sp>
      <p:sp>
        <p:nvSpPr>
          <p:cNvPr id="4" name="Marcador de número de diapositiva 3"/>
          <p:cNvSpPr>
            <a:spLocks noGrp="1"/>
          </p:cNvSpPr>
          <p:nvPr>
            <p:ph type="sldNum" sz="quarter" idx="5"/>
          </p:nvPr>
        </p:nvSpPr>
        <p:spPr/>
        <p:txBody>
          <a:bodyPr/>
          <a:lstStyle/>
          <a:p>
            <a:fld id="{2566DE75-D854-4792-B872-3EA9B8883D9B}" type="slidenum">
              <a:rPr lang="es-CL" smtClean="0"/>
              <a:t>88</a:t>
            </a:fld>
            <a:endParaRPr lang="es-CL"/>
          </a:p>
        </p:txBody>
      </p:sp>
    </p:spTree>
    <p:extLst>
      <p:ext uri="{BB962C8B-B14F-4D97-AF65-F5344CB8AC3E}">
        <p14:creationId xmlns:p14="http://schemas.microsoft.com/office/powerpoint/2010/main" val="31595910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PONER VALOR A S Y LUEGO EXPLICAR CÓMO SE DETERMINA EFICACIA EN CADA CASO (EFICACIA RELATIVA, QUE EN ESTE CASO SE LE LLAMA EFICACIA A SECAS)</a:t>
            </a:r>
          </a:p>
        </p:txBody>
      </p:sp>
      <p:sp>
        <p:nvSpPr>
          <p:cNvPr id="4" name="Marcador de número de diapositiva 3"/>
          <p:cNvSpPr>
            <a:spLocks noGrp="1"/>
          </p:cNvSpPr>
          <p:nvPr>
            <p:ph type="sldNum" sz="quarter" idx="5"/>
          </p:nvPr>
        </p:nvSpPr>
        <p:spPr/>
        <p:txBody>
          <a:bodyPr/>
          <a:lstStyle/>
          <a:p>
            <a:fld id="{2566DE75-D854-4792-B872-3EA9B8883D9B}" type="slidenum">
              <a:rPr lang="es-CL" smtClean="0"/>
              <a:t>89</a:t>
            </a:fld>
            <a:endParaRPr lang="es-CL"/>
          </a:p>
        </p:txBody>
      </p:sp>
    </p:spTree>
    <p:extLst>
      <p:ext uri="{BB962C8B-B14F-4D97-AF65-F5344CB8AC3E}">
        <p14:creationId xmlns:p14="http://schemas.microsoft.com/office/powerpoint/2010/main" val="10906220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PONER VALOR A S Y LUEGO EXPLICAR CÓMO SE DETERMINA EFICACIA EN CADA CASO (EFICACIA RELATIVA, QUE EN ESTE CASO SE LE LLAMA EFICACIA A SECAS)</a:t>
            </a:r>
          </a:p>
        </p:txBody>
      </p:sp>
      <p:sp>
        <p:nvSpPr>
          <p:cNvPr id="4" name="Marcador de número de diapositiva 3"/>
          <p:cNvSpPr>
            <a:spLocks noGrp="1"/>
          </p:cNvSpPr>
          <p:nvPr>
            <p:ph type="sldNum" sz="quarter" idx="5"/>
          </p:nvPr>
        </p:nvSpPr>
        <p:spPr/>
        <p:txBody>
          <a:bodyPr/>
          <a:lstStyle/>
          <a:p>
            <a:fld id="{2566DE75-D854-4792-B872-3EA9B8883D9B}" type="slidenum">
              <a:rPr lang="es-CL" smtClean="0"/>
              <a:t>90</a:t>
            </a:fld>
            <a:endParaRPr lang="es-CL"/>
          </a:p>
        </p:txBody>
      </p:sp>
    </p:spTree>
    <p:extLst>
      <p:ext uri="{BB962C8B-B14F-4D97-AF65-F5344CB8AC3E}">
        <p14:creationId xmlns:p14="http://schemas.microsoft.com/office/powerpoint/2010/main" val="38772845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PONER VALOR A S Y LUEGO EXPLICAR CÓMO SE DETERMINA EFICACIA EN CADA CASO (EFICACIA RELATIVA, QUE EN ESTE CASO SE LE LLAMA EFICACIA A SECAS)</a:t>
            </a:r>
          </a:p>
        </p:txBody>
      </p:sp>
      <p:sp>
        <p:nvSpPr>
          <p:cNvPr id="4" name="Marcador de número de diapositiva 3"/>
          <p:cNvSpPr>
            <a:spLocks noGrp="1"/>
          </p:cNvSpPr>
          <p:nvPr>
            <p:ph type="sldNum" sz="quarter" idx="5"/>
          </p:nvPr>
        </p:nvSpPr>
        <p:spPr/>
        <p:txBody>
          <a:bodyPr/>
          <a:lstStyle/>
          <a:p>
            <a:fld id="{2566DE75-D854-4792-B872-3EA9B8883D9B}" type="slidenum">
              <a:rPr lang="es-CL" smtClean="0"/>
              <a:t>91</a:t>
            </a:fld>
            <a:endParaRPr lang="es-CL"/>
          </a:p>
        </p:txBody>
      </p:sp>
    </p:spTree>
    <p:extLst>
      <p:ext uri="{BB962C8B-B14F-4D97-AF65-F5344CB8AC3E}">
        <p14:creationId xmlns:p14="http://schemas.microsoft.com/office/powerpoint/2010/main" val="9932353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processes continue over the lifetimes of individuals, populations, and species.</a:t>
            </a:r>
            <a:endParaRPr dirty="0"/>
          </a:p>
        </p:txBody>
      </p:sp>
    </p:spTree>
    <p:extLst>
      <p:ext uri="{BB962C8B-B14F-4D97-AF65-F5344CB8AC3E}">
        <p14:creationId xmlns:p14="http://schemas.microsoft.com/office/powerpoint/2010/main" val="901823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processes continue over the lifetimes of individuals, populations, and species.</a:t>
            </a:r>
            <a:endParaRPr dirty="0"/>
          </a:p>
        </p:txBody>
      </p:sp>
    </p:spTree>
    <p:extLst>
      <p:ext uri="{BB962C8B-B14F-4D97-AF65-F5344CB8AC3E}">
        <p14:creationId xmlns:p14="http://schemas.microsoft.com/office/powerpoint/2010/main" val="38493344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processes continue over the lifetimes of individuals, populations, and species.</a:t>
            </a:r>
            <a:endParaRPr dirty="0"/>
          </a:p>
        </p:txBody>
      </p:sp>
    </p:spTree>
    <p:extLst>
      <p:ext uri="{BB962C8B-B14F-4D97-AF65-F5344CB8AC3E}">
        <p14:creationId xmlns:p14="http://schemas.microsoft.com/office/powerpoint/2010/main" val="1791430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processes continue over the lifetimes of individuals, populations, and species.</a:t>
            </a:r>
            <a:endParaRPr dirty="0"/>
          </a:p>
        </p:txBody>
      </p:sp>
    </p:spTree>
    <p:extLst>
      <p:ext uri="{BB962C8B-B14F-4D97-AF65-F5344CB8AC3E}">
        <p14:creationId xmlns:p14="http://schemas.microsoft.com/office/powerpoint/2010/main" val="12330586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processes continue over the lifetimes of individuals, populations, and species.</a:t>
            </a:r>
            <a:endParaRPr dirty="0"/>
          </a:p>
        </p:txBody>
      </p:sp>
    </p:spTree>
    <p:extLst>
      <p:ext uri="{BB962C8B-B14F-4D97-AF65-F5344CB8AC3E}">
        <p14:creationId xmlns:p14="http://schemas.microsoft.com/office/powerpoint/2010/main" val="5107422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processes continue over the lifetimes of individuals, populations, and species.</a:t>
            </a:r>
            <a:endParaRPr dirty="0"/>
          </a:p>
        </p:txBody>
      </p:sp>
    </p:spTree>
    <p:extLst>
      <p:ext uri="{BB962C8B-B14F-4D97-AF65-F5344CB8AC3E}">
        <p14:creationId xmlns:p14="http://schemas.microsoft.com/office/powerpoint/2010/main" val="10303421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processes continue over the lifetimes of individuals, populations, and species.</a:t>
            </a:r>
            <a:endParaRPr dirty="0"/>
          </a:p>
        </p:txBody>
      </p:sp>
    </p:spTree>
    <p:extLst>
      <p:ext uri="{BB962C8B-B14F-4D97-AF65-F5344CB8AC3E}">
        <p14:creationId xmlns:p14="http://schemas.microsoft.com/office/powerpoint/2010/main" val="42025155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processes continue over the lifetimes of individuals, populations, and species.</a:t>
            </a:r>
            <a:endParaRPr dirty="0"/>
          </a:p>
        </p:txBody>
      </p:sp>
    </p:spTree>
    <p:extLst>
      <p:ext uri="{BB962C8B-B14F-4D97-AF65-F5344CB8AC3E}">
        <p14:creationId xmlns:p14="http://schemas.microsoft.com/office/powerpoint/2010/main" val="41820625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processes continue over the lifetimes of individuals, populations, and species.</a:t>
            </a:r>
            <a:endParaRPr dirty="0"/>
          </a:p>
        </p:txBody>
      </p:sp>
    </p:spTree>
    <p:extLst>
      <p:ext uri="{BB962C8B-B14F-4D97-AF65-F5344CB8AC3E}">
        <p14:creationId xmlns:p14="http://schemas.microsoft.com/office/powerpoint/2010/main" val="11749475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processes continue over the lifetimes of individuals, populations, and species.</a:t>
            </a:r>
            <a:endParaRPr dirty="0"/>
          </a:p>
        </p:txBody>
      </p:sp>
    </p:spTree>
    <p:extLst>
      <p:ext uri="{BB962C8B-B14F-4D97-AF65-F5344CB8AC3E}">
        <p14:creationId xmlns:p14="http://schemas.microsoft.com/office/powerpoint/2010/main" val="148675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processes continue over the lifetimes of individuals, populations, and species.</a:t>
            </a:r>
            <a:endParaRPr dirty="0"/>
          </a:p>
        </p:txBody>
      </p:sp>
    </p:spTree>
    <p:extLst>
      <p:ext uri="{BB962C8B-B14F-4D97-AF65-F5344CB8AC3E}">
        <p14:creationId xmlns:p14="http://schemas.microsoft.com/office/powerpoint/2010/main" val="40035019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processes continue over the lifetimes of individuals, populations, and species.</a:t>
            </a:r>
            <a:endParaRPr dirty="0"/>
          </a:p>
        </p:txBody>
      </p:sp>
    </p:spTree>
    <p:extLst>
      <p:ext uri="{BB962C8B-B14F-4D97-AF65-F5344CB8AC3E}">
        <p14:creationId xmlns:p14="http://schemas.microsoft.com/office/powerpoint/2010/main" val="37576663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processes continue over the lifetimes of individuals, populations, and species.</a:t>
            </a:r>
            <a:endParaRPr dirty="0"/>
          </a:p>
        </p:txBody>
      </p:sp>
    </p:spTree>
    <p:extLst>
      <p:ext uri="{BB962C8B-B14F-4D97-AF65-F5344CB8AC3E}">
        <p14:creationId xmlns:p14="http://schemas.microsoft.com/office/powerpoint/2010/main" val="22554745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processes continue over the lifetimes of individuals, populations, and species.</a:t>
            </a:r>
            <a:endParaRPr dirty="0"/>
          </a:p>
        </p:txBody>
      </p:sp>
    </p:spTree>
    <p:extLst>
      <p:ext uri="{BB962C8B-B14F-4D97-AF65-F5344CB8AC3E}">
        <p14:creationId xmlns:p14="http://schemas.microsoft.com/office/powerpoint/2010/main" val="3179540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processes continue over the lifetimes of individuals, populations, and species.</a:t>
            </a:r>
            <a:endParaRPr dirty="0"/>
          </a:p>
        </p:txBody>
      </p:sp>
    </p:spTree>
    <p:extLst>
      <p:ext uri="{BB962C8B-B14F-4D97-AF65-F5344CB8AC3E}">
        <p14:creationId xmlns:p14="http://schemas.microsoft.com/office/powerpoint/2010/main" val="23234209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processes continue over the lifetimes of individuals, populations, and species.</a:t>
            </a:r>
            <a:endParaRPr dirty="0"/>
          </a:p>
        </p:txBody>
      </p:sp>
    </p:spTree>
    <p:extLst>
      <p:ext uri="{BB962C8B-B14F-4D97-AF65-F5344CB8AC3E}">
        <p14:creationId xmlns:p14="http://schemas.microsoft.com/office/powerpoint/2010/main" val="18547887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processes continue over the lifetimes of individuals, populations, and species.</a:t>
            </a:r>
            <a:endParaRPr dirty="0"/>
          </a:p>
        </p:txBody>
      </p:sp>
    </p:spTree>
    <p:extLst>
      <p:ext uri="{BB962C8B-B14F-4D97-AF65-F5344CB8AC3E}">
        <p14:creationId xmlns:p14="http://schemas.microsoft.com/office/powerpoint/2010/main" val="17433959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processes continue over the lifetimes of individuals, populations, and species.</a:t>
            </a:r>
            <a:endParaRPr dirty="0"/>
          </a:p>
        </p:txBody>
      </p:sp>
    </p:spTree>
    <p:extLst>
      <p:ext uri="{BB962C8B-B14F-4D97-AF65-F5344CB8AC3E}">
        <p14:creationId xmlns:p14="http://schemas.microsoft.com/office/powerpoint/2010/main" val="4219728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processes continue over the lifetimes of individuals, populations, and species.</a:t>
            </a:r>
            <a:endParaRPr dirty="0"/>
          </a:p>
        </p:txBody>
      </p:sp>
    </p:spTree>
    <p:extLst>
      <p:ext uri="{BB962C8B-B14F-4D97-AF65-F5344CB8AC3E}">
        <p14:creationId xmlns:p14="http://schemas.microsoft.com/office/powerpoint/2010/main" val="26254840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processes continue over the lifetimes of individuals, populations, and species.</a:t>
            </a:r>
            <a:endParaRPr dirty="0"/>
          </a:p>
        </p:txBody>
      </p:sp>
    </p:spTree>
    <p:extLst>
      <p:ext uri="{BB962C8B-B14F-4D97-AF65-F5344CB8AC3E}">
        <p14:creationId xmlns:p14="http://schemas.microsoft.com/office/powerpoint/2010/main" val="25961856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processes continue over the lifetimes of individuals, populations, and species.</a:t>
            </a:r>
            <a:endParaRPr dirty="0"/>
          </a:p>
        </p:txBody>
      </p:sp>
    </p:spTree>
    <p:extLst>
      <p:ext uri="{BB962C8B-B14F-4D97-AF65-F5344CB8AC3E}">
        <p14:creationId xmlns:p14="http://schemas.microsoft.com/office/powerpoint/2010/main" val="10867315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processes continue over the lifetimes of individuals, populations, and species.</a:t>
            </a:r>
            <a:endParaRPr dirty="0"/>
          </a:p>
        </p:txBody>
      </p:sp>
    </p:spTree>
    <p:extLst>
      <p:ext uri="{BB962C8B-B14F-4D97-AF65-F5344CB8AC3E}">
        <p14:creationId xmlns:p14="http://schemas.microsoft.com/office/powerpoint/2010/main" val="32472396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processes continue over the lifetimes of individuals, populations, and species.</a:t>
            </a:r>
            <a:endParaRPr dirty="0"/>
          </a:p>
        </p:txBody>
      </p:sp>
    </p:spTree>
    <p:extLst>
      <p:ext uri="{BB962C8B-B14F-4D97-AF65-F5344CB8AC3E}">
        <p14:creationId xmlns:p14="http://schemas.microsoft.com/office/powerpoint/2010/main" val="3804240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processes continue over the lifetimes of individuals, populations, and species.</a:t>
            </a:r>
            <a:endParaRPr dirty="0"/>
          </a:p>
        </p:txBody>
      </p:sp>
    </p:spTree>
    <p:extLst>
      <p:ext uri="{BB962C8B-B14F-4D97-AF65-F5344CB8AC3E}">
        <p14:creationId xmlns:p14="http://schemas.microsoft.com/office/powerpoint/2010/main" val="3065772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processes continue over the lifetimes of individuals, populations, and species.</a:t>
            </a:r>
            <a:endParaRPr dirty="0"/>
          </a:p>
        </p:txBody>
      </p:sp>
    </p:spTree>
    <p:extLst>
      <p:ext uri="{BB962C8B-B14F-4D97-AF65-F5344CB8AC3E}">
        <p14:creationId xmlns:p14="http://schemas.microsoft.com/office/powerpoint/2010/main" val="3777420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processes continue over the lifetimes of individuals, populations, and species.</a:t>
            </a:r>
            <a:endParaRPr dirty="0"/>
          </a:p>
        </p:txBody>
      </p:sp>
    </p:spTree>
    <p:extLst>
      <p:ext uri="{BB962C8B-B14F-4D97-AF65-F5344CB8AC3E}">
        <p14:creationId xmlns:p14="http://schemas.microsoft.com/office/powerpoint/2010/main" val="2036418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reserve="1">
  <p:cSld name="Title">
    <p:bg>
      <p:bgPr>
        <a:gradFill>
          <a:gsLst>
            <a:gs pos="0">
              <a:schemeClr val="accent2"/>
            </a:gs>
            <a:gs pos="100000">
              <a:schemeClr val="accent1"/>
            </a:gs>
          </a:gsLst>
          <a:path path="circle">
            <a:fillToRect l="100000" t="100000"/>
          </a:path>
          <a:tileRect r="-100000" b="-100000"/>
        </a:gra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4104804" y="0"/>
            <a:ext cx="8087185" cy="6858189"/>
            <a:chOff x="2052402" y="0"/>
            <a:chExt cx="6065389" cy="5143642"/>
          </a:xfrm>
        </p:grpSpPr>
        <p:sp>
          <p:nvSpPr>
            <p:cNvPr id="11" name="Google Shape;11;p2"/>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gradFill>
              <a:gsLst>
                <a:gs pos="0">
                  <a:srgbClr val="00D0FF">
                    <a:alpha val="11764"/>
                    <a:alpha val="11730"/>
                  </a:srgbClr>
                </a:gs>
                <a:gs pos="100000">
                  <a:srgbClr val="00D0FF">
                    <a:alpha val="0"/>
                    <a:alpha val="1173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 name="Google Shape;12;p2"/>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D0FF">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 name="Google Shape;13;p2"/>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D0FF">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4" name="Google Shape;14;p2"/>
          <p:cNvSpPr txBox="1">
            <a:spLocks noGrp="1"/>
          </p:cNvSpPr>
          <p:nvPr>
            <p:ph type="ctrTitle"/>
          </p:nvPr>
        </p:nvSpPr>
        <p:spPr>
          <a:xfrm>
            <a:off x="914400" y="2362067"/>
            <a:ext cx="10363200" cy="21340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6000"/>
              <a:buNone/>
              <a:defRPr sz="8000">
                <a:solidFill>
                  <a:schemeClr val="lt1"/>
                </a:solidFill>
              </a:defRPr>
            </a:lvl1pPr>
            <a:lvl2pPr lvl="1" rtl="0">
              <a:spcBef>
                <a:spcPts val="0"/>
              </a:spcBef>
              <a:spcAft>
                <a:spcPts val="0"/>
              </a:spcAft>
              <a:buClr>
                <a:schemeClr val="lt1"/>
              </a:buClr>
              <a:buSzPts val="6000"/>
              <a:buNone/>
              <a:defRPr sz="8000">
                <a:solidFill>
                  <a:schemeClr val="lt1"/>
                </a:solidFill>
              </a:defRPr>
            </a:lvl2pPr>
            <a:lvl3pPr lvl="2" rtl="0">
              <a:spcBef>
                <a:spcPts val="0"/>
              </a:spcBef>
              <a:spcAft>
                <a:spcPts val="0"/>
              </a:spcAft>
              <a:buClr>
                <a:schemeClr val="lt1"/>
              </a:buClr>
              <a:buSzPts val="6000"/>
              <a:buNone/>
              <a:defRPr sz="8000">
                <a:solidFill>
                  <a:schemeClr val="lt1"/>
                </a:solidFill>
              </a:defRPr>
            </a:lvl3pPr>
            <a:lvl4pPr lvl="3" rtl="0">
              <a:spcBef>
                <a:spcPts val="0"/>
              </a:spcBef>
              <a:spcAft>
                <a:spcPts val="0"/>
              </a:spcAft>
              <a:buClr>
                <a:schemeClr val="lt1"/>
              </a:buClr>
              <a:buSzPts val="6000"/>
              <a:buNone/>
              <a:defRPr sz="8000">
                <a:solidFill>
                  <a:schemeClr val="lt1"/>
                </a:solidFill>
              </a:defRPr>
            </a:lvl4pPr>
            <a:lvl5pPr lvl="4" rtl="0">
              <a:spcBef>
                <a:spcPts val="0"/>
              </a:spcBef>
              <a:spcAft>
                <a:spcPts val="0"/>
              </a:spcAft>
              <a:buClr>
                <a:schemeClr val="lt1"/>
              </a:buClr>
              <a:buSzPts val="6000"/>
              <a:buNone/>
              <a:defRPr sz="8000">
                <a:solidFill>
                  <a:schemeClr val="lt1"/>
                </a:solidFill>
              </a:defRPr>
            </a:lvl5pPr>
            <a:lvl6pPr lvl="5" rtl="0">
              <a:spcBef>
                <a:spcPts val="0"/>
              </a:spcBef>
              <a:spcAft>
                <a:spcPts val="0"/>
              </a:spcAft>
              <a:buClr>
                <a:schemeClr val="lt1"/>
              </a:buClr>
              <a:buSzPts val="6000"/>
              <a:buNone/>
              <a:defRPr sz="8000">
                <a:solidFill>
                  <a:schemeClr val="lt1"/>
                </a:solidFill>
              </a:defRPr>
            </a:lvl6pPr>
            <a:lvl7pPr lvl="6" rtl="0">
              <a:spcBef>
                <a:spcPts val="0"/>
              </a:spcBef>
              <a:spcAft>
                <a:spcPts val="0"/>
              </a:spcAft>
              <a:buClr>
                <a:schemeClr val="lt1"/>
              </a:buClr>
              <a:buSzPts val="6000"/>
              <a:buNone/>
              <a:defRPr sz="8000">
                <a:solidFill>
                  <a:schemeClr val="lt1"/>
                </a:solidFill>
              </a:defRPr>
            </a:lvl7pPr>
            <a:lvl8pPr lvl="7" rtl="0">
              <a:spcBef>
                <a:spcPts val="0"/>
              </a:spcBef>
              <a:spcAft>
                <a:spcPts val="0"/>
              </a:spcAft>
              <a:buClr>
                <a:schemeClr val="lt1"/>
              </a:buClr>
              <a:buSzPts val="6000"/>
              <a:buNone/>
              <a:defRPr sz="8000">
                <a:solidFill>
                  <a:schemeClr val="lt1"/>
                </a:solidFill>
              </a:defRPr>
            </a:lvl8pPr>
            <a:lvl9pPr lvl="8" rtl="0">
              <a:spcBef>
                <a:spcPts val="0"/>
              </a:spcBef>
              <a:spcAft>
                <a:spcPts val="0"/>
              </a:spcAft>
              <a:buClr>
                <a:schemeClr val="lt1"/>
              </a:buClr>
              <a:buSzPts val="6000"/>
              <a:buNone/>
              <a:defRPr sz="8000">
                <a:solidFill>
                  <a:schemeClr val="lt1"/>
                </a:solidFill>
              </a:defRPr>
            </a:lvl9pPr>
          </a:lstStyle>
          <a:p>
            <a:endParaRPr/>
          </a:p>
        </p:txBody>
      </p:sp>
    </p:spTree>
    <p:extLst>
      <p:ext uri="{BB962C8B-B14F-4D97-AF65-F5344CB8AC3E}">
        <p14:creationId xmlns:p14="http://schemas.microsoft.com/office/powerpoint/2010/main" val="711241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dark" preserve="1">
  <p:cSld name="Blank dark">
    <p:bg>
      <p:bgPr>
        <a:gradFill>
          <a:gsLst>
            <a:gs pos="0">
              <a:schemeClr val="accent2"/>
            </a:gs>
            <a:gs pos="100000">
              <a:schemeClr val="accent1"/>
            </a:gs>
          </a:gsLst>
          <a:path path="circle">
            <a:fillToRect l="100000" t="100000"/>
          </a:path>
          <a:tileRect r="-100000" b="-100000"/>
        </a:gradFill>
        <a:effectLst/>
      </p:bgPr>
    </p:bg>
    <p:spTree>
      <p:nvGrpSpPr>
        <p:cNvPr id="1" name="Shape 77"/>
        <p:cNvGrpSpPr/>
        <p:nvPr/>
      </p:nvGrpSpPr>
      <p:grpSpPr>
        <a:xfrm>
          <a:off x="0" y="0"/>
          <a:ext cx="0" cy="0"/>
          <a:chOff x="0" y="0"/>
          <a:chExt cx="0" cy="0"/>
        </a:xfrm>
      </p:grpSpPr>
      <p:grpSp>
        <p:nvGrpSpPr>
          <p:cNvPr id="78" name="Google Shape;78;p11"/>
          <p:cNvGrpSpPr/>
          <p:nvPr/>
        </p:nvGrpSpPr>
        <p:grpSpPr>
          <a:xfrm>
            <a:off x="4104804" y="0"/>
            <a:ext cx="8087185" cy="6858189"/>
            <a:chOff x="2052402" y="0"/>
            <a:chExt cx="6065389" cy="5143642"/>
          </a:xfrm>
        </p:grpSpPr>
        <p:sp>
          <p:nvSpPr>
            <p:cNvPr id="79" name="Google Shape;79;p11"/>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FFFFFF">
                <a:alpha val="5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0" name="Google Shape;80;p11"/>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FFFFFF">
                <a:alpha val="5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1" name="Google Shape;81;p11"/>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FFFFFF">
                <a:alpha val="5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82" name="Google Shape;82;p11"/>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US" smtClean="0"/>
              <a:pPr/>
              <a:t>‹Nº›</a:t>
            </a:fld>
            <a:endParaRPr lang="en-US"/>
          </a:p>
        </p:txBody>
      </p:sp>
    </p:spTree>
    <p:extLst>
      <p:ext uri="{BB962C8B-B14F-4D97-AF65-F5344CB8AC3E}">
        <p14:creationId xmlns:p14="http://schemas.microsoft.com/office/powerpoint/2010/main" val="334365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5C6C2D-BEF0-466C-A5DB-B293739D040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17B41123-4E04-4117-BF90-042BD2C328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E2F2A2D0-357D-4D08-A55E-AC89B97F0119}"/>
              </a:ext>
            </a:extLst>
          </p:cNvPr>
          <p:cNvSpPr>
            <a:spLocks noGrp="1"/>
          </p:cNvSpPr>
          <p:nvPr>
            <p:ph type="dt" sz="half" idx="10"/>
          </p:nvPr>
        </p:nvSpPr>
        <p:spPr/>
        <p:txBody>
          <a:bodyPr/>
          <a:lstStyle/>
          <a:p>
            <a:fld id="{90822296-F5E1-449A-905B-AF8E038E0B2E}" type="datetimeFigureOut">
              <a:rPr lang="en-US" smtClean="0"/>
              <a:t>11/14/2022</a:t>
            </a:fld>
            <a:endParaRPr lang="en-US"/>
          </a:p>
        </p:txBody>
      </p:sp>
      <p:sp>
        <p:nvSpPr>
          <p:cNvPr id="5" name="Marcador de pie de página 4">
            <a:extLst>
              <a:ext uri="{FF2B5EF4-FFF2-40B4-BE49-F238E27FC236}">
                <a16:creationId xmlns:a16="http://schemas.microsoft.com/office/drawing/2014/main" id="{C4AE6090-9E82-472E-B28C-5734C48D98A6}"/>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8C68157C-E5B6-43FA-A71C-0C425094BFCF}"/>
              </a:ext>
            </a:extLst>
          </p:cNvPr>
          <p:cNvSpPr>
            <a:spLocks noGrp="1"/>
          </p:cNvSpPr>
          <p:nvPr>
            <p:ph type="sldNum" sz="quarter" idx="12"/>
          </p:nvPr>
        </p:nvSpPr>
        <p:spPr/>
        <p:txBody>
          <a:bodyPr/>
          <a:lstStyle/>
          <a:p>
            <a:fld id="{0D154C5A-0805-4950-9918-CA254D9D3BB4}" type="slidenum">
              <a:rPr lang="en-US" smtClean="0"/>
              <a:t>‹Nº›</a:t>
            </a:fld>
            <a:endParaRPr lang="en-US"/>
          </a:p>
        </p:txBody>
      </p:sp>
    </p:spTree>
    <p:extLst>
      <p:ext uri="{BB962C8B-B14F-4D97-AF65-F5344CB8AC3E}">
        <p14:creationId xmlns:p14="http://schemas.microsoft.com/office/powerpoint/2010/main" val="860123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662810-9390-4569-AE87-90D0F0D7F807}"/>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291CC619-9621-4230-8B14-2C5B6B4884C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455540DB-9D71-40CD-B844-EC46483B0501}"/>
              </a:ext>
            </a:extLst>
          </p:cNvPr>
          <p:cNvSpPr>
            <a:spLocks noGrp="1"/>
          </p:cNvSpPr>
          <p:nvPr>
            <p:ph type="dt" sz="half" idx="10"/>
          </p:nvPr>
        </p:nvSpPr>
        <p:spPr/>
        <p:txBody>
          <a:bodyPr/>
          <a:lstStyle/>
          <a:p>
            <a:fld id="{90822296-F5E1-449A-905B-AF8E038E0B2E}" type="datetimeFigureOut">
              <a:rPr lang="en-US" smtClean="0"/>
              <a:t>11/14/2022</a:t>
            </a:fld>
            <a:endParaRPr lang="en-US"/>
          </a:p>
        </p:txBody>
      </p:sp>
      <p:sp>
        <p:nvSpPr>
          <p:cNvPr id="5" name="Marcador de pie de página 4">
            <a:extLst>
              <a:ext uri="{FF2B5EF4-FFF2-40B4-BE49-F238E27FC236}">
                <a16:creationId xmlns:a16="http://schemas.microsoft.com/office/drawing/2014/main" id="{233F00BB-75CD-4524-A46A-9730C10B7245}"/>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F3B9BE1C-414A-401C-8655-9ECBAD95A95C}"/>
              </a:ext>
            </a:extLst>
          </p:cNvPr>
          <p:cNvSpPr>
            <a:spLocks noGrp="1"/>
          </p:cNvSpPr>
          <p:nvPr>
            <p:ph type="sldNum" sz="quarter" idx="12"/>
          </p:nvPr>
        </p:nvSpPr>
        <p:spPr/>
        <p:txBody>
          <a:bodyPr/>
          <a:lstStyle/>
          <a:p>
            <a:fld id="{0D154C5A-0805-4950-9918-CA254D9D3BB4}" type="slidenum">
              <a:rPr lang="en-US" smtClean="0"/>
              <a:t>‹Nº›</a:t>
            </a:fld>
            <a:endParaRPr lang="en-US"/>
          </a:p>
        </p:txBody>
      </p:sp>
    </p:spTree>
    <p:extLst>
      <p:ext uri="{BB962C8B-B14F-4D97-AF65-F5344CB8AC3E}">
        <p14:creationId xmlns:p14="http://schemas.microsoft.com/office/powerpoint/2010/main" val="2406602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reserve="1">
  <p:cSld name="Subtitle">
    <p:bg>
      <p:bgPr>
        <a:gradFill>
          <a:gsLst>
            <a:gs pos="0">
              <a:schemeClr val="accent1"/>
            </a:gs>
            <a:gs pos="100000">
              <a:srgbClr val="D1F6FF"/>
            </a:gs>
          </a:gsLst>
          <a:path path="circle">
            <a:fillToRect l="100000" t="100000"/>
          </a:path>
          <a:tileRect r="-100000" b="-100000"/>
        </a:gradFill>
        <a:effectLst/>
      </p:bgPr>
    </p:bg>
    <p:spTree>
      <p:nvGrpSpPr>
        <p:cNvPr id="1" name="Shape 15"/>
        <p:cNvGrpSpPr/>
        <p:nvPr/>
      </p:nvGrpSpPr>
      <p:grpSpPr>
        <a:xfrm>
          <a:off x="0" y="0"/>
          <a:ext cx="0" cy="0"/>
          <a:chOff x="0" y="0"/>
          <a:chExt cx="0" cy="0"/>
        </a:xfrm>
      </p:grpSpPr>
      <p:grpSp>
        <p:nvGrpSpPr>
          <p:cNvPr id="16" name="Google Shape;16;p3"/>
          <p:cNvGrpSpPr/>
          <p:nvPr/>
        </p:nvGrpSpPr>
        <p:grpSpPr>
          <a:xfrm>
            <a:off x="4104804" y="0"/>
            <a:ext cx="8087185" cy="6858189"/>
            <a:chOff x="2052402" y="0"/>
            <a:chExt cx="6065389" cy="5143642"/>
          </a:xfrm>
        </p:grpSpPr>
        <p:sp>
          <p:nvSpPr>
            <p:cNvPr id="17" name="Google Shape;17;p3"/>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 name="Google Shape;18;p3"/>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 name="Google Shape;19;p3"/>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0" name="Google Shape;20;p3"/>
          <p:cNvSpPr txBox="1">
            <a:spLocks noGrp="1"/>
          </p:cNvSpPr>
          <p:nvPr>
            <p:ph type="ctrTitle"/>
          </p:nvPr>
        </p:nvSpPr>
        <p:spPr>
          <a:xfrm>
            <a:off x="914400" y="2224201"/>
            <a:ext cx="10363200" cy="1748800"/>
          </a:xfrm>
          <a:prstGeom prst="rect">
            <a:avLst/>
          </a:prstGeom>
        </p:spPr>
        <p:txBody>
          <a:bodyPr spcFirstLastPara="1" wrap="square" lIns="0" tIns="0" rIns="0" bIns="0" anchor="b" anchorCtr="0">
            <a:noAutofit/>
          </a:bodyPr>
          <a:lstStyle>
            <a:lvl1pPr lvl="0" rtl="0">
              <a:spcBef>
                <a:spcPts val="0"/>
              </a:spcBef>
              <a:spcAft>
                <a:spcPts val="0"/>
              </a:spcAft>
              <a:buClr>
                <a:schemeClr val="accent2"/>
              </a:buClr>
              <a:buSzPts val="4800"/>
              <a:buNone/>
              <a:defRPr sz="6400">
                <a:solidFill>
                  <a:schemeClr val="accent2"/>
                </a:solidFill>
              </a:defRPr>
            </a:lvl1pPr>
            <a:lvl2pPr lvl="1" rtl="0">
              <a:spcBef>
                <a:spcPts val="0"/>
              </a:spcBef>
              <a:spcAft>
                <a:spcPts val="0"/>
              </a:spcAft>
              <a:buClr>
                <a:schemeClr val="accent2"/>
              </a:buClr>
              <a:buSzPts val="4800"/>
              <a:buNone/>
              <a:defRPr sz="6400">
                <a:solidFill>
                  <a:schemeClr val="accent2"/>
                </a:solidFill>
              </a:defRPr>
            </a:lvl2pPr>
            <a:lvl3pPr lvl="2" rtl="0">
              <a:spcBef>
                <a:spcPts val="0"/>
              </a:spcBef>
              <a:spcAft>
                <a:spcPts val="0"/>
              </a:spcAft>
              <a:buClr>
                <a:schemeClr val="accent2"/>
              </a:buClr>
              <a:buSzPts val="4800"/>
              <a:buNone/>
              <a:defRPr sz="6400">
                <a:solidFill>
                  <a:schemeClr val="accent2"/>
                </a:solidFill>
              </a:defRPr>
            </a:lvl3pPr>
            <a:lvl4pPr lvl="3" rtl="0">
              <a:spcBef>
                <a:spcPts val="0"/>
              </a:spcBef>
              <a:spcAft>
                <a:spcPts val="0"/>
              </a:spcAft>
              <a:buClr>
                <a:schemeClr val="accent2"/>
              </a:buClr>
              <a:buSzPts val="4800"/>
              <a:buNone/>
              <a:defRPr sz="6400">
                <a:solidFill>
                  <a:schemeClr val="accent2"/>
                </a:solidFill>
              </a:defRPr>
            </a:lvl4pPr>
            <a:lvl5pPr lvl="4" rtl="0">
              <a:spcBef>
                <a:spcPts val="0"/>
              </a:spcBef>
              <a:spcAft>
                <a:spcPts val="0"/>
              </a:spcAft>
              <a:buClr>
                <a:schemeClr val="accent2"/>
              </a:buClr>
              <a:buSzPts val="4800"/>
              <a:buNone/>
              <a:defRPr sz="6400">
                <a:solidFill>
                  <a:schemeClr val="accent2"/>
                </a:solidFill>
              </a:defRPr>
            </a:lvl5pPr>
            <a:lvl6pPr lvl="5" rtl="0">
              <a:spcBef>
                <a:spcPts val="0"/>
              </a:spcBef>
              <a:spcAft>
                <a:spcPts val="0"/>
              </a:spcAft>
              <a:buClr>
                <a:schemeClr val="accent2"/>
              </a:buClr>
              <a:buSzPts val="4800"/>
              <a:buNone/>
              <a:defRPr sz="6400">
                <a:solidFill>
                  <a:schemeClr val="accent2"/>
                </a:solidFill>
              </a:defRPr>
            </a:lvl6pPr>
            <a:lvl7pPr lvl="6" rtl="0">
              <a:spcBef>
                <a:spcPts val="0"/>
              </a:spcBef>
              <a:spcAft>
                <a:spcPts val="0"/>
              </a:spcAft>
              <a:buClr>
                <a:schemeClr val="accent2"/>
              </a:buClr>
              <a:buSzPts val="4800"/>
              <a:buNone/>
              <a:defRPr sz="6400">
                <a:solidFill>
                  <a:schemeClr val="accent2"/>
                </a:solidFill>
              </a:defRPr>
            </a:lvl7pPr>
            <a:lvl8pPr lvl="7" rtl="0">
              <a:spcBef>
                <a:spcPts val="0"/>
              </a:spcBef>
              <a:spcAft>
                <a:spcPts val="0"/>
              </a:spcAft>
              <a:buClr>
                <a:schemeClr val="accent2"/>
              </a:buClr>
              <a:buSzPts val="4800"/>
              <a:buNone/>
              <a:defRPr sz="6400">
                <a:solidFill>
                  <a:schemeClr val="accent2"/>
                </a:solidFill>
              </a:defRPr>
            </a:lvl8pPr>
            <a:lvl9pPr lvl="8" rtl="0">
              <a:spcBef>
                <a:spcPts val="0"/>
              </a:spcBef>
              <a:spcAft>
                <a:spcPts val="0"/>
              </a:spcAft>
              <a:buClr>
                <a:schemeClr val="accent2"/>
              </a:buClr>
              <a:buSzPts val="4800"/>
              <a:buNone/>
              <a:defRPr sz="6400">
                <a:solidFill>
                  <a:schemeClr val="accent2"/>
                </a:solidFill>
              </a:defRPr>
            </a:lvl9pPr>
          </a:lstStyle>
          <a:p>
            <a:endParaRPr/>
          </a:p>
        </p:txBody>
      </p:sp>
      <p:sp>
        <p:nvSpPr>
          <p:cNvPr id="21" name="Google Shape;21;p3"/>
          <p:cNvSpPr txBox="1">
            <a:spLocks noGrp="1"/>
          </p:cNvSpPr>
          <p:nvPr>
            <p:ph type="subTitle" idx="1"/>
          </p:nvPr>
        </p:nvSpPr>
        <p:spPr>
          <a:xfrm>
            <a:off x="914400" y="4102203"/>
            <a:ext cx="10363200" cy="5316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400"/>
              <a:buNone/>
              <a:defRPr/>
            </a:lvl1pPr>
            <a:lvl2pPr lvl="1" rtl="0">
              <a:spcBef>
                <a:spcPts val="800"/>
              </a:spcBef>
              <a:spcAft>
                <a:spcPts val="0"/>
              </a:spcAft>
              <a:buClr>
                <a:schemeClr val="dk1"/>
              </a:buClr>
              <a:buSzPts val="3000"/>
              <a:buNone/>
              <a:defRPr sz="4000"/>
            </a:lvl2pPr>
            <a:lvl3pPr lvl="2" rtl="0">
              <a:spcBef>
                <a:spcPts val="800"/>
              </a:spcBef>
              <a:spcAft>
                <a:spcPts val="0"/>
              </a:spcAft>
              <a:buSzPts val="3000"/>
              <a:buNone/>
              <a:defRPr sz="4000"/>
            </a:lvl3pPr>
            <a:lvl4pPr lvl="3" rtl="0">
              <a:spcBef>
                <a:spcPts val="800"/>
              </a:spcBef>
              <a:spcAft>
                <a:spcPts val="0"/>
              </a:spcAft>
              <a:buSzPts val="3000"/>
              <a:buNone/>
              <a:defRPr sz="4000"/>
            </a:lvl4pPr>
            <a:lvl5pPr lvl="4" rtl="0">
              <a:spcBef>
                <a:spcPts val="800"/>
              </a:spcBef>
              <a:spcAft>
                <a:spcPts val="0"/>
              </a:spcAft>
              <a:buSzPts val="3000"/>
              <a:buNone/>
              <a:defRPr sz="4000"/>
            </a:lvl5pPr>
            <a:lvl6pPr lvl="5" rtl="0">
              <a:spcBef>
                <a:spcPts val="800"/>
              </a:spcBef>
              <a:spcAft>
                <a:spcPts val="0"/>
              </a:spcAft>
              <a:buSzPts val="3000"/>
              <a:buNone/>
              <a:defRPr sz="4000"/>
            </a:lvl6pPr>
            <a:lvl7pPr lvl="6" rtl="0">
              <a:spcBef>
                <a:spcPts val="800"/>
              </a:spcBef>
              <a:spcAft>
                <a:spcPts val="0"/>
              </a:spcAft>
              <a:buSzPts val="3000"/>
              <a:buNone/>
              <a:defRPr sz="4000"/>
            </a:lvl7pPr>
            <a:lvl8pPr lvl="7" rtl="0">
              <a:spcBef>
                <a:spcPts val="800"/>
              </a:spcBef>
              <a:spcAft>
                <a:spcPts val="0"/>
              </a:spcAft>
              <a:buSzPts val="3000"/>
              <a:buNone/>
              <a:defRPr sz="4000"/>
            </a:lvl8pPr>
            <a:lvl9pPr lvl="8" rtl="0">
              <a:spcBef>
                <a:spcPts val="800"/>
              </a:spcBef>
              <a:spcAft>
                <a:spcPts val="800"/>
              </a:spcAft>
              <a:buSzPts val="3000"/>
              <a:buNone/>
              <a:defRPr sz="4000"/>
            </a:lvl9pPr>
          </a:lstStyle>
          <a:p>
            <a:endParaRPr/>
          </a:p>
        </p:txBody>
      </p:sp>
    </p:spTree>
    <p:extLst>
      <p:ext uri="{BB962C8B-B14F-4D97-AF65-F5344CB8AC3E}">
        <p14:creationId xmlns:p14="http://schemas.microsoft.com/office/powerpoint/2010/main" val="2969523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reserve="1">
  <p:cSld name="Quote">
    <p:bg>
      <p:bgPr>
        <a:gradFill>
          <a:gsLst>
            <a:gs pos="0">
              <a:schemeClr val="dk1"/>
            </a:gs>
            <a:gs pos="100000">
              <a:schemeClr val="accent2"/>
            </a:gs>
          </a:gsLst>
          <a:path path="circle">
            <a:fillToRect l="100000" t="100000"/>
          </a:path>
          <a:tileRect r="-100000" b="-100000"/>
        </a:gradFill>
        <a:effectLst/>
      </p:bgPr>
    </p:bg>
    <p:spTree>
      <p:nvGrpSpPr>
        <p:cNvPr id="1" name="Shape 22"/>
        <p:cNvGrpSpPr/>
        <p:nvPr/>
      </p:nvGrpSpPr>
      <p:grpSpPr>
        <a:xfrm>
          <a:off x="0" y="0"/>
          <a:ext cx="0" cy="0"/>
          <a:chOff x="0" y="0"/>
          <a:chExt cx="0" cy="0"/>
        </a:xfrm>
      </p:grpSpPr>
      <p:grpSp>
        <p:nvGrpSpPr>
          <p:cNvPr id="23" name="Google Shape;23;p4"/>
          <p:cNvGrpSpPr/>
          <p:nvPr/>
        </p:nvGrpSpPr>
        <p:grpSpPr>
          <a:xfrm>
            <a:off x="4104804" y="0"/>
            <a:ext cx="8087185" cy="6858189"/>
            <a:chOff x="2052402" y="0"/>
            <a:chExt cx="6065389" cy="5143642"/>
          </a:xfrm>
        </p:grpSpPr>
        <p:sp>
          <p:nvSpPr>
            <p:cNvPr id="24" name="Google Shape;24;p4"/>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5" name="Google Shape;25;p4"/>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6" name="Google Shape;26;p4"/>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7" name="Google Shape;27;p4"/>
          <p:cNvSpPr txBox="1">
            <a:spLocks noGrp="1"/>
          </p:cNvSpPr>
          <p:nvPr>
            <p:ph type="body" idx="1"/>
          </p:nvPr>
        </p:nvSpPr>
        <p:spPr>
          <a:xfrm>
            <a:off x="1080600" y="2124667"/>
            <a:ext cx="7711600" cy="3649200"/>
          </a:xfrm>
          <a:prstGeom prst="rect">
            <a:avLst/>
          </a:prstGeom>
        </p:spPr>
        <p:txBody>
          <a:bodyPr spcFirstLastPara="1" wrap="square" lIns="0" tIns="0" rIns="0" bIns="0" anchor="t" anchorCtr="0">
            <a:noAutofit/>
          </a:bodyPr>
          <a:lstStyle>
            <a:lvl1pPr marL="609585" lvl="0" indent="-575719" rtl="0">
              <a:spcBef>
                <a:spcPts val="0"/>
              </a:spcBef>
              <a:spcAft>
                <a:spcPts val="0"/>
              </a:spcAft>
              <a:buClr>
                <a:schemeClr val="lt1"/>
              </a:buClr>
              <a:buSzPts val="3200"/>
              <a:buChar char="●"/>
              <a:defRPr sz="4267">
                <a:solidFill>
                  <a:schemeClr val="lt1"/>
                </a:solidFill>
              </a:defRPr>
            </a:lvl1pPr>
            <a:lvl2pPr marL="1219170" lvl="1" indent="-575719" rtl="0">
              <a:spcBef>
                <a:spcPts val="800"/>
              </a:spcBef>
              <a:spcAft>
                <a:spcPts val="0"/>
              </a:spcAft>
              <a:buClr>
                <a:schemeClr val="lt1"/>
              </a:buClr>
              <a:buSzPts val="3200"/>
              <a:buChar char="○"/>
              <a:defRPr sz="4267">
                <a:solidFill>
                  <a:schemeClr val="lt1"/>
                </a:solidFill>
              </a:defRPr>
            </a:lvl2pPr>
            <a:lvl3pPr marL="1828754" lvl="2" indent="-575719" rtl="0">
              <a:spcBef>
                <a:spcPts val="800"/>
              </a:spcBef>
              <a:spcAft>
                <a:spcPts val="0"/>
              </a:spcAft>
              <a:buClr>
                <a:schemeClr val="lt1"/>
              </a:buClr>
              <a:buSzPts val="3200"/>
              <a:buChar char="■"/>
              <a:defRPr sz="4267">
                <a:solidFill>
                  <a:schemeClr val="lt1"/>
                </a:solidFill>
              </a:defRPr>
            </a:lvl3pPr>
            <a:lvl4pPr marL="2438339" lvl="3" indent="-575719" rtl="0">
              <a:spcBef>
                <a:spcPts val="800"/>
              </a:spcBef>
              <a:spcAft>
                <a:spcPts val="0"/>
              </a:spcAft>
              <a:buClr>
                <a:schemeClr val="lt1"/>
              </a:buClr>
              <a:buSzPts val="3200"/>
              <a:buChar char="●"/>
              <a:defRPr sz="4267">
                <a:solidFill>
                  <a:schemeClr val="lt1"/>
                </a:solidFill>
              </a:defRPr>
            </a:lvl4pPr>
            <a:lvl5pPr marL="3047924" lvl="4" indent="-575719" rtl="0">
              <a:spcBef>
                <a:spcPts val="800"/>
              </a:spcBef>
              <a:spcAft>
                <a:spcPts val="0"/>
              </a:spcAft>
              <a:buClr>
                <a:schemeClr val="lt1"/>
              </a:buClr>
              <a:buSzPts val="3200"/>
              <a:buChar char="○"/>
              <a:defRPr sz="4267">
                <a:solidFill>
                  <a:schemeClr val="lt1"/>
                </a:solidFill>
              </a:defRPr>
            </a:lvl5pPr>
            <a:lvl6pPr marL="3657509" lvl="5" indent="-575719" rtl="0">
              <a:spcBef>
                <a:spcPts val="800"/>
              </a:spcBef>
              <a:spcAft>
                <a:spcPts val="0"/>
              </a:spcAft>
              <a:buClr>
                <a:schemeClr val="lt1"/>
              </a:buClr>
              <a:buSzPts val="3200"/>
              <a:buChar char="■"/>
              <a:defRPr sz="4267">
                <a:solidFill>
                  <a:schemeClr val="lt1"/>
                </a:solidFill>
              </a:defRPr>
            </a:lvl6pPr>
            <a:lvl7pPr marL="4267093" lvl="6" indent="-575719" rtl="0">
              <a:spcBef>
                <a:spcPts val="800"/>
              </a:spcBef>
              <a:spcAft>
                <a:spcPts val="0"/>
              </a:spcAft>
              <a:buClr>
                <a:schemeClr val="lt1"/>
              </a:buClr>
              <a:buSzPts val="3200"/>
              <a:buChar char="●"/>
              <a:defRPr sz="4267">
                <a:solidFill>
                  <a:schemeClr val="lt1"/>
                </a:solidFill>
              </a:defRPr>
            </a:lvl7pPr>
            <a:lvl8pPr marL="4876678" lvl="7" indent="-575719" rtl="0">
              <a:spcBef>
                <a:spcPts val="800"/>
              </a:spcBef>
              <a:spcAft>
                <a:spcPts val="0"/>
              </a:spcAft>
              <a:buClr>
                <a:schemeClr val="lt1"/>
              </a:buClr>
              <a:buSzPts val="3200"/>
              <a:buChar char="○"/>
              <a:defRPr sz="4267">
                <a:solidFill>
                  <a:schemeClr val="lt1"/>
                </a:solidFill>
              </a:defRPr>
            </a:lvl8pPr>
            <a:lvl9pPr marL="5486263" lvl="8" indent="-575719" rtl="0">
              <a:spcBef>
                <a:spcPts val="800"/>
              </a:spcBef>
              <a:spcAft>
                <a:spcPts val="800"/>
              </a:spcAft>
              <a:buClr>
                <a:schemeClr val="lt1"/>
              </a:buClr>
              <a:buSzPts val="3200"/>
              <a:buChar char="■"/>
              <a:defRPr sz="4267">
                <a:solidFill>
                  <a:schemeClr val="lt1"/>
                </a:solidFill>
              </a:defRPr>
            </a:lvl9pPr>
          </a:lstStyle>
          <a:p>
            <a:endParaRPr/>
          </a:p>
        </p:txBody>
      </p:sp>
      <p:sp>
        <p:nvSpPr>
          <p:cNvPr id="28" name="Google Shape;28;p4"/>
          <p:cNvSpPr txBox="1"/>
          <p:nvPr/>
        </p:nvSpPr>
        <p:spPr>
          <a:xfrm>
            <a:off x="1080600" y="893692"/>
            <a:ext cx="2609600" cy="871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2800" b="1">
                <a:solidFill>
                  <a:schemeClr val="lt1"/>
                </a:solidFill>
                <a:latin typeface="Montserrat"/>
                <a:ea typeface="Montserrat"/>
                <a:cs typeface="Montserrat"/>
                <a:sym typeface="Montserrat"/>
              </a:rPr>
              <a:t>“</a:t>
            </a:r>
            <a:endParaRPr sz="12800" b="1">
              <a:solidFill>
                <a:schemeClr val="lt1"/>
              </a:solidFill>
              <a:latin typeface="Montserrat"/>
              <a:ea typeface="Montserrat"/>
              <a:cs typeface="Montserrat"/>
              <a:sym typeface="Montserrat"/>
            </a:endParaRPr>
          </a:p>
        </p:txBody>
      </p:sp>
      <p:sp>
        <p:nvSpPr>
          <p:cNvPr id="29" name="Google Shape;29;p4"/>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US" smtClean="0"/>
              <a:pPr/>
              <a:t>‹Nº›</a:t>
            </a:fld>
            <a:endParaRPr lang="en-US"/>
          </a:p>
        </p:txBody>
      </p:sp>
    </p:spTree>
    <p:extLst>
      <p:ext uri="{BB962C8B-B14F-4D97-AF65-F5344CB8AC3E}">
        <p14:creationId xmlns:p14="http://schemas.microsoft.com/office/powerpoint/2010/main" val="308090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reserve="1">
  <p:cSld name="Title + 1 column">
    <p:spTree>
      <p:nvGrpSpPr>
        <p:cNvPr id="1" name="Shape 30"/>
        <p:cNvGrpSpPr/>
        <p:nvPr/>
      </p:nvGrpSpPr>
      <p:grpSpPr>
        <a:xfrm>
          <a:off x="0" y="0"/>
          <a:ext cx="0" cy="0"/>
          <a:chOff x="0" y="0"/>
          <a:chExt cx="0" cy="0"/>
        </a:xfrm>
      </p:grpSpPr>
      <p:grpSp>
        <p:nvGrpSpPr>
          <p:cNvPr id="31" name="Google Shape;31;p5"/>
          <p:cNvGrpSpPr/>
          <p:nvPr/>
        </p:nvGrpSpPr>
        <p:grpSpPr>
          <a:xfrm>
            <a:off x="6673398" y="0"/>
            <a:ext cx="5518613" cy="6858189"/>
            <a:chOff x="5005048" y="0"/>
            <a:chExt cx="4138960" cy="5143642"/>
          </a:xfrm>
        </p:grpSpPr>
        <p:sp>
          <p:nvSpPr>
            <p:cNvPr id="32" name="Google Shape;32;p5"/>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3" name="Google Shape;33;p5"/>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4" name="Google Shape;34;p5"/>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35" name="Google Shape;35;p5"/>
          <p:cNvSpPr txBox="1">
            <a:spLocks noGrp="1"/>
          </p:cNvSpPr>
          <p:nvPr>
            <p:ph type="title"/>
          </p:nvPr>
        </p:nvSpPr>
        <p:spPr>
          <a:xfrm>
            <a:off x="1140400" y="1114667"/>
            <a:ext cx="9911200" cy="5284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6" name="Google Shape;36;p5"/>
          <p:cNvSpPr txBox="1">
            <a:spLocks noGrp="1"/>
          </p:cNvSpPr>
          <p:nvPr>
            <p:ph type="body" idx="1"/>
          </p:nvPr>
        </p:nvSpPr>
        <p:spPr>
          <a:xfrm>
            <a:off x="1140400" y="1906863"/>
            <a:ext cx="9911200" cy="4045200"/>
          </a:xfrm>
          <a:prstGeom prst="rect">
            <a:avLst/>
          </a:prstGeom>
        </p:spPr>
        <p:txBody>
          <a:bodyPr spcFirstLastPara="1" wrap="square" lIns="0" tIns="0" rIns="0" bIns="0" anchor="t" anchorCtr="0">
            <a:noAutofit/>
          </a:bodyPr>
          <a:lstStyle>
            <a:lvl1pPr marL="609585" lvl="0" indent="-507987" rtl="0">
              <a:spcBef>
                <a:spcPts val="0"/>
              </a:spcBef>
              <a:spcAft>
                <a:spcPts val="0"/>
              </a:spcAft>
              <a:buSzPts val="2400"/>
              <a:buChar char="●"/>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endParaRPr/>
          </a:p>
        </p:txBody>
      </p:sp>
      <p:sp>
        <p:nvSpPr>
          <p:cNvPr id="37" name="Google Shape;37;p5"/>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‹Nº›</a:t>
            </a:fld>
            <a:endParaRPr lang="en-US"/>
          </a:p>
        </p:txBody>
      </p:sp>
    </p:spTree>
    <p:extLst>
      <p:ext uri="{BB962C8B-B14F-4D97-AF65-F5344CB8AC3E}">
        <p14:creationId xmlns:p14="http://schemas.microsoft.com/office/powerpoint/2010/main" val="1228549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reserve="1">
  <p:cSld name="Title + 2 columns">
    <p:spTree>
      <p:nvGrpSpPr>
        <p:cNvPr id="1" name="Shape 38"/>
        <p:cNvGrpSpPr/>
        <p:nvPr/>
      </p:nvGrpSpPr>
      <p:grpSpPr>
        <a:xfrm>
          <a:off x="0" y="0"/>
          <a:ext cx="0" cy="0"/>
          <a:chOff x="0" y="0"/>
          <a:chExt cx="0" cy="0"/>
        </a:xfrm>
      </p:grpSpPr>
      <p:grpSp>
        <p:nvGrpSpPr>
          <p:cNvPr id="39" name="Google Shape;39;p6"/>
          <p:cNvGrpSpPr/>
          <p:nvPr/>
        </p:nvGrpSpPr>
        <p:grpSpPr>
          <a:xfrm>
            <a:off x="6673398" y="0"/>
            <a:ext cx="5518613" cy="6858189"/>
            <a:chOff x="5005048" y="0"/>
            <a:chExt cx="4138960" cy="5143642"/>
          </a:xfrm>
        </p:grpSpPr>
        <p:sp>
          <p:nvSpPr>
            <p:cNvPr id="40" name="Google Shape;40;p6"/>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 name="Google Shape;41;p6"/>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2" name="Google Shape;42;p6"/>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3" name="Google Shape;43;p6"/>
          <p:cNvSpPr txBox="1">
            <a:spLocks noGrp="1"/>
          </p:cNvSpPr>
          <p:nvPr>
            <p:ph type="title"/>
          </p:nvPr>
        </p:nvSpPr>
        <p:spPr>
          <a:xfrm>
            <a:off x="1140400" y="1114667"/>
            <a:ext cx="9911200" cy="5284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4" name="Google Shape;44;p6"/>
          <p:cNvSpPr txBox="1">
            <a:spLocks noGrp="1"/>
          </p:cNvSpPr>
          <p:nvPr>
            <p:ph type="body" idx="1"/>
          </p:nvPr>
        </p:nvSpPr>
        <p:spPr>
          <a:xfrm>
            <a:off x="1140400" y="1906867"/>
            <a:ext cx="4630800" cy="4426400"/>
          </a:xfrm>
          <a:prstGeom prst="rect">
            <a:avLst/>
          </a:prstGeom>
        </p:spPr>
        <p:txBody>
          <a:bodyPr spcFirstLastPara="1" wrap="square" lIns="0" tIns="0" rIns="0" bIns="0" anchor="t" anchorCtr="0">
            <a:noAutofit/>
          </a:bodyPr>
          <a:lstStyle>
            <a:lvl1pPr marL="609585" lvl="0" indent="-474121" rtl="0">
              <a:spcBef>
                <a:spcPts val="0"/>
              </a:spcBef>
              <a:spcAft>
                <a:spcPts val="0"/>
              </a:spcAft>
              <a:buSzPts val="2000"/>
              <a:buChar char="●"/>
              <a:defRPr sz="2667"/>
            </a:lvl1pPr>
            <a:lvl2pPr marL="1219170" lvl="1" indent="-474121" rtl="0">
              <a:spcBef>
                <a:spcPts val="800"/>
              </a:spcBef>
              <a:spcAft>
                <a:spcPts val="0"/>
              </a:spcAft>
              <a:buSzPts val="2000"/>
              <a:buChar char="○"/>
              <a:defRPr sz="2667"/>
            </a:lvl2pPr>
            <a:lvl3pPr marL="1828754" lvl="2" indent="-474121" rtl="0">
              <a:spcBef>
                <a:spcPts val="800"/>
              </a:spcBef>
              <a:spcAft>
                <a:spcPts val="0"/>
              </a:spcAft>
              <a:buSzPts val="2000"/>
              <a:buChar char="■"/>
              <a:defRPr sz="2667"/>
            </a:lvl3pPr>
            <a:lvl4pPr marL="2438339" lvl="3" indent="-474121" rtl="0">
              <a:spcBef>
                <a:spcPts val="800"/>
              </a:spcBef>
              <a:spcAft>
                <a:spcPts val="0"/>
              </a:spcAft>
              <a:buSzPts val="2000"/>
              <a:buChar char="●"/>
              <a:defRPr sz="2667"/>
            </a:lvl4pPr>
            <a:lvl5pPr marL="3047924" lvl="4" indent="-474121" rtl="0">
              <a:spcBef>
                <a:spcPts val="800"/>
              </a:spcBef>
              <a:spcAft>
                <a:spcPts val="0"/>
              </a:spcAft>
              <a:buSzPts val="2000"/>
              <a:buChar char="○"/>
              <a:defRPr sz="2667"/>
            </a:lvl5pPr>
            <a:lvl6pPr marL="3657509" lvl="5" indent="-474121" rtl="0">
              <a:spcBef>
                <a:spcPts val="800"/>
              </a:spcBef>
              <a:spcAft>
                <a:spcPts val="0"/>
              </a:spcAft>
              <a:buSzPts val="2000"/>
              <a:buChar char="■"/>
              <a:defRPr sz="2667"/>
            </a:lvl6pPr>
            <a:lvl7pPr marL="4267093" lvl="6" indent="-474121" rtl="0">
              <a:spcBef>
                <a:spcPts val="800"/>
              </a:spcBef>
              <a:spcAft>
                <a:spcPts val="0"/>
              </a:spcAft>
              <a:buSzPts val="2000"/>
              <a:buChar char="●"/>
              <a:defRPr sz="2667"/>
            </a:lvl7pPr>
            <a:lvl8pPr marL="4876678" lvl="7" indent="-474121" rtl="0">
              <a:spcBef>
                <a:spcPts val="800"/>
              </a:spcBef>
              <a:spcAft>
                <a:spcPts val="0"/>
              </a:spcAft>
              <a:buSzPts val="2000"/>
              <a:buChar char="○"/>
              <a:defRPr sz="2667"/>
            </a:lvl8pPr>
            <a:lvl9pPr marL="5486263" lvl="8" indent="-474121" rtl="0">
              <a:spcBef>
                <a:spcPts val="800"/>
              </a:spcBef>
              <a:spcAft>
                <a:spcPts val="800"/>
              </a:spcAft>
              <a:buSzPts val="2000"/>
              <a:buChar char="■"/>
              <a:defRPr sz="2667"/>
            </a:lvl9pPr>
          </a:lstStyle>
          <a:p>
            <a:endParaRPr/>
          </a:p>
        </p:txBody>
      </p:sp>
      <p:sp>
        <p:nvSpPr>
          <p:cNvPr id="45" name="Google Shape;45;p6"/>
          <p:cNvSpPr txBox="1">
            <a:spLocks noGrp="1"/>
          </p:cNvSpPr>
          <p:nvPr>
            <p:ph type="body" idx="2"/>
          </p:nvPr>
        </p:nvSpPr>
        <p:spPr>
          <a:xfrm>
            <a:off x="6420807" y="1906867"/>
            <a:ext cx="4630800" cy="4426400"/>
          </a:xfrm>
          <a:prstGeom prst="rect">
            <a:avLst/>
          </a:prstGeom>
        </p:spPr>
        <p:txBody>
          <a:bodyPr spcFirstLastPara="1" wrap="square" lIns="0" tIns="0" rIns="0" bIns="0" anchor="t" anchorCtr="0">
            <a:noAutofit/>
          </a:bodyPr>
          <a:lstStyle>
            <a:lvl1pPr marL="609585" lvl="0" indent="-474121" rtl="0">
              <a:spcBef>
                <a:spcPts val="0"/>
              </a:spcBef>
              <a:spcAft>
                <a:spcPts val="0"/>
              </a:spcAft>
              <a:buSzPts val="2000"/>
              <a:buChar char="●"/>
              <a:defRPr sz="2667"/>
            </a:lvl1pPr>
            <a:lvl2pPr marL="1219170" lvl="1" indent="-474121" rtl="0">
              <a:spcBef>
                <a:spcPts val="800"/>
              </a:spcBef>
              <a:spcAft>
                <a:spcPts val="0"/>
              </a:spcAft>
              <a:buSzPts val="2000"/>
              <a:buChar char="○"/>
              <a:defRPr sz="2667"/>
            </a:lvl2pPr>
            <a:lvl3pPr marL="1828754" lvl="2" indent="-474121" rtl="0">
              <a:spcBef>
                <a:spcPts val="800"/>
              </a:spcBef>
              <a:spcAft>
                <a:spcPts val="0"/>
              </a:spcAft>
              <a:buSzPts val="2000"/>
              <a:buChar char="■"/>
              <a:defRPr sz="2667"/>
            </a:lvl3pPr>
            <a:lvl4pPr marL="2438339" lvl="3" indent="-474121" rtl="0">
              <a:spcBef>
                <a:spcPts val="800"/>
              </a:spcBef>
              <a:spcAft>
                <a:spcPts val="0"/>
              </a:spcAft>
              <a:buSzPts val="2000"/>
              <a:buChar char="●"/>
              <a:defRPr sz="2667"/>
            </a:lvl4pPr>
            <a:lvl5pPr marL="3047924" lvl="4" indent="-474121" rtl="0">
              <a:spcBef>
                <a:spcPts val="800"/>
              </a:spcBef>
              <a:spcAft>
                <a:spcPts val="0"/>
              </a:spcAft>
              <a:buSzPts val="2000"/>
              <a:buChar char="○"/>
              <a:defRPr sz="2667"/>
            </a:lvl5pPr>
            <a:lvl6pPr marL="3657509" lvl="5" indent="-474121" rtl="0">
              <a:spcBef>
                <a:spcPts val="800"/>
              </a:spcBef>
              <a:spcAft>
                <a:spcPts val="0"/>
              </a:spcAft>
              <a:buSzPts val="2000"/>
              <a:buChar char="■"/>
              <a:defRPr sz="2667"/>
            </a:lvl6pPr>
            <a:lvl7pPr marL="4267093" lvl="6" indent="-474121" rtl="0">
              <a:spcBef>
                <a:spcPts val="800"/>
              </a:spcBef>
              <a:spcAft>
                <a:spcPts val="0"/>
              </a:spcAft>
              <a:buSzPts val="2000"/>
              <a:buChar char="●"/>
              <a:defRPr sz="2667"/>
            </a:lvl7pPr>
            <a:lvl8pPr marL="4876678" lvl="7" indent="-474121" rtl="0">
              <a:spcBef>
                <a:spcPts val="800"/>
              </a:spcBef>
              <a:spcAft>
                <a:spcPts val="0"/>
              </a:spcAft>
              <a:buSzPts val="2000"/>
              <a:buChar char="○"/>
              <a:defRPr sz="2667"/>
            </a:lvl8pPr>
            <a:lvl9pPr marL="5486263" lvl="8" indent="-474121" rtl="0">
              <a:spcBef>
                <a:spcPts val="800"/>
              </a:spcBef>
              <a:spcAft>
                <a:spcPts val="800"/>
              </a:spcAft>
              <a:buSzPts val="2000"/>
              <a:buChar char="■"/>
              <a:defRPr sz="2667"/>
            </a:lvl9pPr>
          </a:lstStyle>
          <a:p>
            <a:endParaRPr/>
          </a:p>
        </p:txBody>
      </p:sp>
      <p:sp>
        <p:nvSpPr>
          <p:cNvPr id="46" name="Google Shape;46;p6"/>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‹Nº›</a:t>
            </a:fld>
            <a:endParaRPr lang="en-US"/>
          </a:p>
        </p:txBody>
      </p:sp>
    </p:spTree>
    <p:extLst>
      <p:ext uri="{BB962C8B-B14F-4D97-AF65-F5344CB8AC3E}">
        <p14:creationId xmlns:p14="http://schemas.microsoft.com/office/powerpoint/2010/main" val="3233839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reserve="1">
  <p:cSld name="Title + 3 columns">
    <p:spTree>
      <p:nvGrpSpPr>
        <p:cNvPr id="1" name="Shape 47"/>
        <p:cNvGrpSpPr/>
        <p:nvPr/>
      </p:nvGrpSpPr>
      <p:grpSpPr>
        <a:xfrm>
          <a:off x="0" y="0"/>
          <a:ext cx="0" cy="0"/>
          <a:chOff x="0" y="0"/>
          <a:chExt cx="0" cy="0"/>
        </a:xfrm>
      </p:grpSpPr>
      <p:grpSp>
        <p:nvGrpSpPr>
          <p:cNvPr id="48" name="Google Shape;48;p7"/>
          <p:cNvGrpSpPr/>
          <p:nvPr/>
        </p:nvGrpSpPr>
        <p:grpSpPr>
          <a:xfrm>
            <a:off x="6673398" y="0"/>
            <a:ext cx="5518613" cy="6858189"/>
            <a:chOff x="5005048" y="0"/>
            <a:chExt cx="4138960" cy="5143642"/>
          </a:xfrm>
        </p:grpSpPr>
        <p:sp>
          <p:nvSpPr>
            <p:cNvPr id="49" name="Google Shape;49;p7"/>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 name="Google Shape;50;p7"/>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 name="Google Shape;51;p7"/>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52" name="Google Shape;52;p7"/>
          <p:cNvSpPr txBox="1">
            <a:spLocks noGrp="1"/>
          </p:cNvSpPr>
          <p:nvPr>
            <p:ph type="title"/>
          </p:nvPr>
        </p:nvSpPr>
        <p:spPr>
          <a:xfrm>
            <a:off x="1140400" y="1114667"/>
            <a:ext cx="9911200" cy="5284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3" name="Google Shape;53;p7"/>
          <p:cNvSpPr txBox="1">
            <a:spLocks noGrp="1"/>
          </p:cNvSpPr>
          <p:nvPr>
            <p:ph type="body" idx="1"/>
          </p:nvPr>
        </p:nvSpPr>
        <p:spPr>
          <a:xfrm>
            <a:off x="1140400" y="1906867"/>
            <a:ext cx="3087600" cy="4426400"/>
          </a:xfrm>
          <a:prstGeom prst="rect">
            <a:avLst/>
          </a:prstGeom>
        </p:spPr>
        <p:txBody>
          <a:bodyPr spcFirstLastPara="1" wrap="square" lIns="0" tIns="0" rIns="0" bIns="0" anchor="t" anchorCtr="0">
            <a:noAutofit/>
          </a:bodyPr>
          <a:lstStyle>
            <a:lvl1pPr marL="609585" lvl="0" indent="-457189" rtl="0">
              <a:spcBef>
                <a:spcPts val="0"/>
              </a:spcBef>
              <a:spcAft>
                <a:spcPts val="0"/>
              </a:spcAft>
              <a:buSzPts val="1800"/>
              <a:buChar char="●"/>
              <a:defRPr sz="2400"/>
            </a:lvl1pPr>
            <a:lvl2pPr marL="1219170" lvl="1" indent="-457189" rtl="0">
              <a:spcBef>
                <a:spcPts val="800"/>
              </a:spcBef>
              <a:spcAft>
                <a:spcPts val="0"/>
              </a:spcAft>
              <a:buSzPts val="1800"/>
              <a:buChar char="○"/>
              <a:defRPr sz="2400"/>
            </a:lvl2pPr>
            <a:lvl3pPr marL="1828754" lvl="2" indent="-457189" rtl="0">
              <a:spcBef>
                <a:spcPts val="800"/>
              </a:spcBef>
              <a:spcAft>
                <a:spcPts val="0"/>
              </a:spcAft>
              <a:buSzPts val="1800"/>
              <a:buChar char="■"/>
              <a:defRPr sz="2400"/>
            </a:lvl3pPr>
            <a:lvl4pPr marL="2438339" lvl="3" indent="-457189" rtl="0">
              <a:spcBef>
                <a:spcPts val="800"/>
              </a:spcBef>
              <a:spcAft>
                <a:spcPts val="0"/>
              </a:spcAft>
              <a:buSzPts val="1800"/>
              <a:buChar char="●"/>
              <a:defRPr sz="2400"/>
            </a:lvl4pPr>
            <a:lvl5pPr marL="3047924" lvl="4" indent="-457189" rtl="0">
              <a:spcBef>
                <a:spcPts val="800"/>
              </a:spcBef>
              <a:spcAft>
                <a:spcPts val="0"/>
              </a:spcAft>
              <a:buSzPts val="1800"/>
              <a:buChar char="○"/>
              <a:defRPr sz="2400"/>
            </a:lvl5pPr>
            <a:lvl6pPr marL="3657509" lvl="5" indent="-457189" rtl="0">
              <a:spcBef>
                <a:spcPts val="800"/>
              </a:spcBef>
              <a:spcAft>
                <a:spcPts val="0"/>
              </a:spcAft>
              <a:buSzPts val="1800"/>
              <a:buChar char="■"/>
              <a:defRPr sz="2400"/>
            </a:lvl6pPr>
            <a:lvl7pPr marL="4267093" lvl="6" indent="-457189" rtl="0">
              <a:spcBef>
                <a:spcPts val="800"/>
              </a:spcBef>
              <a:spcAft>
                <a:spcPts val="0"/>
              </a:spcAft>
              <a:buSzPts val="1800"/>
              <a:buChar char="●"/>
              <a:defRPr sz="2400"/>
            </a:lvl7pPr>
            <a:lvl8pPr marL="4876678" lvl="7" indent="-457189" rtl="0">
              <a:spcBef>
                <a:spcPts val="800"/>
              </a:spcBef>
              <a:spcAft>
                <a:spcPts val="0"/>
              </a:spcAft>
              <a:buSzPts val="1800"/>
              <a:buChar char="○"/>
              <a:defRPr sz="2400"/>
            </a:lvl8pPr>
            <a:lvl9pPr marL="5486263" lvl="8" indent="-457189" rtl="0">
              <a:spcBef>
                <a:spcPts val="800"/>
              </a:spcBef>
              <a:spcAft>
                <a:spcPts val="800"/>
              </a:spcAft>
              <a:buSzPts val="1800"/>
              <a:buChar char="■"/>
              <a:defRPr sz="2400"/>
            </a:lvl9pPr>
          </a:lstStyle>
          <a:p>
            <a:endParaRPr/>
          </a:p>
        </p:txBody>
      </p:sp>
      <p:sp>
        <p:nvSpPr>
          <p:cNvPr id="54" name="Google Shape;54;p7"/>
          <p:cNvSpPr txBox="1">
            <a:spLocks noGrp="1"/>
          </p:cNvSpPr>
          <p:nvPr>
            <p:ph type="body" idx="2"/>
          </p:nvPr>
        </p:nvSpPr>
        <p:spPr>
          <a:xfrm>
            <a:off x="4552281" y="1906867"/>
            <a:ext cx="3087600" cy="4426400"/>
          </a:xfrm>
          <a:prstGeom prst="rect">
            <a:avLst/>
          </a:prstGeom>
        </p:spPr>
        <p:txBody>
          <a:bodyPr spcFirstLastPara="1" wrap="square" lIns="0" tIns="0" rIns="0" bIns="0" anchor="t" anchorCtr="0">
            <a:noAutofit/>
          </a:bodyPr>
          <a:lstStyle>
            <a:lvl1pPr marL="609585" lvl="0" indent="-457189" rtl="0">
              <a:spcBef>
                <a:spcPts val="0"/>
              </a:spcBef>
              <a:spcAft>
                <a:spcPts val="0"/>
              </a:spcAft>
              <a:buSzPts val="1800"/>
              <a:buChar char="●"/>
              <a:defRPr sz="2400"/>
            </a:lvl1pPr>
            <a:lvl2pPr marL="1219170" lvl="1" indent="-457189" rtl="0">
              <a:spcBef>
                <a:spcPts val="800"/>
              </a:spcBef>
              <a:spcAft>
                <a:spcPts val="0"/>
              </a:spcAft>
              <a:buSzPts val="1800"/>
              <a:buChar char="○"/>
              <a:defRPr sz="2400"/>
            </a:lvl2pPr>
            <a:lvl3pPr marL="1828754" lvl="2" indent="-457189" rtl="0">
              <a:spcBef>
                <a:spcPts val="800"/>
              </a:spcBef>
              <a:spcAft>
                <a:spcPts val="0"/>
              </a:spcAft>
              <a:buSzPts val="1800"/>
              <a:buChar char="■"/>
              <a:defRPr sz="2400"/>
            </a:lvl3pPr>
            <a:lvl4pPr marL="2438339" lvl="3" indent="-457189" rtl="0">
              <a:spcBef>
                <a:spcPts val="800"/>
              </a:spcBef>
              <a:spcAft>
                <a:spcPts val="0"/>
              </a:spcAft>
              <a:buSzPts val="1800"/>
              <a:buChar char="●"/>
              <a:defRPr sz="2400"/>
            </a:lvl4pPr>
            <a:lvl5pPr marL="3047924" lvl="4" indent="-457189" rtl="0">
              <a:spcBef>
                <a:spcPts val="800"/>
              </a:spcBef>
              <a:spcAft>
                <a:spcPts val="0"/>
              </a:spcAft>
              <a:buSzPts val="1800"/>
              <a:buChar char="○"/>
              <a:defRPr sz="2400"/>
            </a:lvl5pPr>
            <a:lvl6pPr marL="3657509" lvl="5" indent="-457189" rtl="0">
              <a:spcBef>
                <a:spcPts val="800"/>
              </a:spcBef>
              <a:spcAft>
                <a:spcPts val="0"/>
              </a:spcAft>
              <a:buSzPts val="1800"/>
              <a:buChar char="■"/>
              <a:defRPr sz="2400"/>
            </a:lvl6pPr>
            <a:lvl7pPr marL="4267093" lvl="6" indent="-457189" rtl="0">
              <a:spcBef>
                <a:spcPts val="800"/>
              </a:spcBef>
              <a:spcAft>
                <a:spcPts val="0"/>
              </a:spcAft>
              <a:buSzPts val="1800"/>
              <a:buChar char="●"/>
              <a:defRPr sz="2400"/>
            </a:lvl7pPr>
            <a:lvl8pPr marL="4876678" lvl="7" indent="-457189" rtl="0">
              <a:spcBef>
                <a:spcPts val="800"/>
              </a:spcBef>
              <a:spcAft>
                <a:spcPts val="0"/>
              </a:spcAft>
              <a:buSzPts val="1800"/>
              <a:buChar char="○"/>
              <a:defRPr sz="2400"/>
            </a:lvl8pPr>
            <a:lvl9pPr marL="5486263" lvl="8" indent="-457189" rtl="0">
              <a:spcBef>
                <a:spcPts val="800"/>
              </a:spcBef>
              <a:spcAft>
                <a:spcPts val="800"/>
              </a:spcAft>
              <a:buSzPts val="1800"/>
              <a:buChar char="■"/>
              <a:defRPr sz="2400"/>
            </a:lvl9pPr>
          </a:lstStyle>
          <a:p>
            <a:endParaRPr/>
          </a:p>
        </p:txBody>
      </p:sp>
      <p:sp>
        <p:nvSpPr>
          <p:cNvPr id="55" name="Google Shape;55;p7"/>
          <p:cNvSpPr txBox="1">
            <a:spLocks noGrp="1"/>
          </p:cNvSpPr>
          <p:nvPr>
            <p:ph type="body" idx="3"/>
          </p:nvPr>
        </p:nvSpPr>
        <p:spPr>
          <a:xfrm>
            <a:off x="7964163" y="1906867"/>
            <a:ext cx="3087600" cy="4426400"/>
          </a:xfrm>
          <a:prstGeom prst="rect">
            <a:avLst/>
          </a:prstGeom>
        </p:spPr>
        <p:txBody>
          <a:bodyPr spcFirstLastPara="1" wrap="square" lIns="0" tIns="0" rIns="0" bIns="0" anchor="t" anchorCtr="0">
            <a:noAutofit/>
          </a:bodyPr>
          <a:lstStyle>
            <a:lvl1pPr marL="609585" lvl="0" indent="-457189" rtl="0">
              <a:spcBef>
                <a:spcPts val="0"/>
              </a:spcBef>
              <a:spcAft>
                <a:spcPts val="0"/>
              </a:spcAft>
              <a:buSzPts val="1800"/>
              <a:buChar char="●"/>
              <a:defRPr sz="2400"/>
            </a:lvl1pPr>
            <a:lvl2pPr marL="1219170" lvl="1" indent="-457189" rtl="0">
              <a:spcBef>
                <a:spcPts val="800"/>
              </a:spcBef>
              <a:spcAft>
                <a:spcPts val="0"/>
              </a:spcAft>
              <a:buSzPts val="1800"/>
              <a:buChar char="○"/>
              <a:defRPr sz="2400"/>
            </a:lvl2pPr>
            <a:lvl3pPr marL="1828754" lvl="2" indent="-457189" rtl="0">
              <a:spcBef>
                <a:spcPts val="800"/>
              </a:spcBef>
              <a:spcAft>
                <a:spcPts val="0"/>
              </a:spcAft>
              <a:buSzPts val="1800"/>
              <a:buChar char="■"/>
              <a:defRPr sz="2400"/>
            </a:lvl3pPr>
            <a:lvl4pPr marL="2438339" lvl="3" indent="-457189" rtl="0">
              <a:spcBef>
                <a:spcPts val="800"/>
              </a:spcBef>
              <a:spcAft>
                <a:spcPts val="0"/>
              </a:spcAft>
              <a:buSzPts val="1800"/>
              <a:buChar char="●"/>
              <a:defRPr sz="2400"/>
            </a:lvl4pPr>
            <a:lvl5pPr marL="3047924" lvl="4" indent="-457189" rtl="0">
              <a:spcBef>
                <a:spcPts val="800"/>
              </a:spcBef>
              <a:spcAft>
                <a:spcPts val="0"/>
              </a:spcAft>
              <a:buSzPts val="1800"/>
              <a:buChar char="○"/>
              <a:defRPr sz="2400"/>
            </a:lvl5pPr>
            <a:lvl6pPr marL="3657509" lvl="5" indent="-457189" rtl="0">
              <a:spcBef>
                <a:spcPts val="800"/>
              </a:spcBef>
              <a:spcAft>
                <a:spcPts val="0"/>
              </a:spcAft>
              <a:buSzPts val="1800"/>
              <a:buChar char="■"/>
              <a:defRPr sz="2400"/>
            </a:lvl6pPr>
            <a:lvl7pPr marL="4267093" lvl="6" indent="-457189" rtl="0">
              <a:spcBef>
                <a:spcPts val="800"/>
              </a:spcBef>
              <a:spcAft>
                <a:spcPts val="0"/>
              </a:spcAft>
              <a:buSzPts val="1800"/>
              <a:buChar char="●"/>
              <a:defRPr sz="2400"/>
            </a:lvl7pPr>
            <a:lvl8pPr marL="4876678" lvl="7" indent="-457189" rtl="0">
              <a:spcBef>
                <a:spcPts val="800"/>
              </a:spcBef>
              <a:spcAft>
                <a:spcPts val="0"/>
              </a:spcAft>
              <a:buSzPts val="1800"/>
              <a:buChar char="○"/>
              <a:defRPr sz="2400"/>
            </a:lvl8pPr>
            <a:lvl9pPr marL="5486263" lvl="8" indent="-457189" rtl="0">
              <a:spcBef>
                <a:spcPts val="800"/>
              </a:spcBef>
              <a:spcAft>
                <a:spcPts val="800"/>
              </a:spcAft>
              <a:buSzPts val="1800"/>
              <a:buChar char="■"/>
              <a:defRPr sz="2400"/>
            </a:lvl9pPr>
          </a:lstStyle>
          <a:p>
            <a:endParaRPr/>
          </a:p>
        </p:txBody>
      </p:sp>
      <p:sp>
        <p:nvSpPr>
          <p:cNvPr id="56" name="Google Shape;56;p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‹Nº›</a:t>
            </a:fld>
            <a:endParaRPr lang="en-US"/>
          </a:p>
        </p:txBody>
      </p:sp>
    </p:spTree>
    <p:extLst>
      <p:ext uri="{BB962C8B-B14F-4D97-AF65-F5344CB8AC3E}">
        <p14:creationId xmlns:p14="http://schemas.microsoft.com/office/powerpoint/2010/main" val="1765041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7"/>
        <p:cNvGrpSpPr/>
        <p:nvPr/>
      </p:nvGrpSpPr>
      <p:grpSpPr>
        <a:xfrm>
          <a:off x="0" y="0"/>
          <a:ext cx="0" cy="0"/>
          <a:chOff x="0" y="0"/>
          <a:chExt cx="0" cy="0"/>
        </a:xfrm>
      </p:grpSpPr>
      <p:grpSp>
        <p:nvGrpSpPr>
          <p:cNvPr id="58" name="Google Shape;58;p8"/>
          <p:cNvGrpSpPr/>
          <p:nvPr/>
        </p:nvGrpSpPr>
        <p:grpSpPr>
          <a:xfrm>
            <a:off x="6673398" y="0"/>
            <a:ext cx="5518613" cy="6858189"/>
            <a:chOff x="5005048" y="0"/>
            <a:chExt cx="4138960" cy="5143642"/>
          </a:xfrm>
        </p:grpSpPr>
        <p:sp>
          <p:nvSpPr>
            <p:cNvPr id="59" name="Google Shape;59;p8"/>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 name="Google Shape;60;p8"/>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 name="Google Shape;61;p8"/>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62" name="Google Shape;62;p8"/>
          <p:cNvSpPr txBox="1">
            <a:spLocks noGrp="1"/>
          </p:cNvSpPr>
          <p:nvPr>
            <p:ph type="title"/>
          </p:nvPr>
        </p:nvSpPr>
        <p:spPr>
          <a:xfrm>
            <a:off x="1140400" y="1114667"/>
            <a:ext cx="9911200" cy="5284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3" name="Google Shape;63;p8"/>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‹Nº›</a:t>
            </a:fld>
            <a:endParaRPr lang="en-US"/>
          </a:p>
        </p:txBody>
      </p:sp>
    </p:spTree>
    <p:extLst>
      <p:ext uri="{BB962C8B-B14F-4D97-AF65-F5344CB8AC3E}">
        <p14:creationId xmlns:p14="http://schemas.microsoft.com/office/powerpoint/2010/main" val="394181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64"/>
        <p:cNvGrpSpPr/>
        <p:nvPr/>
      </p:nvGrpSpPr>
      <p:grpSpPr>
        <a:xfrm>
          <a:off x="0" y="0"/>
          <a:ext cx="0" cy="0"/>
          <a:chOff x="0" y="0"/>
          <a:chExt cx="0" cy="0"/>
        </a:xfrm>
      </p:grpSpPr>
      <p:grpSp>
        <p:nvGrpSpPr>
          <p:cNvPr id="65" name="Google Shape;65;p9"/>
          <p:cNvGrpSpPr/>
          <p:nvPr/>
        </p:nvGrpSpPr>
        <p:grpSpPr>
          <a:xfrm>
            <a:off x="6673398" y="0"/>
            <a:ext cx="5518613" cy="6858189"/>
            <a:chOff x="5005048" y="0"/>
            <a:chExt cx="4138960" cy="5143642"/>
          </a:xfrm>
        </p:grpSpPr>
        <p:sp>
          <p:nvSpPr>
            <p:cNvPr id="66" name="Google Shape;66;p9"/>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7" name="Google Shape;67;p9"/>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 name="Google Shape;68;p9"/>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69" name="Google Shape;69;p9"/>
          <p:cNvSpPr txBox="1">
            <a:spLocks noGrp="1"/>
          </p:cNvSpPr>
          <p:nvPr>
            <p:ph type="body" idx="1"/>
          </p:nvPr>
        </p:nvSpPr>
        <p:spPr>
          <a:xfrm>
            <a:off x="1140400" y="5875067"/>
            <a:ext cx="9911200" cy="400000"/>
          </a:xfrm>
          <a:prstGeom prst="rect">
            <a:avLst/>
          </a:prstGeom>
        </p:spPr>
        <p:txBody>
          <a:bodyPr spcFirstLastPara="1" wrap="square" lIns="0" tIns="0" rIns="0" bIns="0" anchor="t" anchorCtr="0">
            <a:noAutofit/>
          </a:bodyPr>
          <a:lstStyle>
            <a:lvl1pPr marL="609585" lvl="0" indent="-304792" rtl="0">
              <a:spcBef>
                <a:spcPts val="0"/>
              </a:spcBef>
              <a:spcAft>
                <a:spcPts val="800"/>
              </a:spcAft>
              <a:buClr>
                <a:schemeClr val="accent2"/>
              </a:buClr>
              <a:buSzPts val="1800"/>
              <a:buNone/>
              <a:defRPr sz="2400">
                <a:solidFill>
                  <a:schemeClr val="accent2"/>
                </a:solidFill>
              </a:defRPr>
            </a:lvl1pPr>
          </a:lstStyle>
          <a:p>
            <a:endParaRPr/>
          </a:p>
        </p:txBody>
      </p:sp>
      <p:sp>
        <p:nvSpPr>
          <p:cNvPr id="70" name="Google Shape;70;p9"/>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‹Nº›</a:t>
            </a:fld>
            <a:endParaRPr lang="en-US"/>
          </a:p>
        </p:txBody>
      </p:sp>
    </p:spTree>
    <p:extLst>
      <p:ext uri="{BB962C8B-B14F-4D97-AF65-F5344CB8AC3E}">
        <p14:creationId xmlns:p14="http://schemas.microsoft.com/office/powerpoint/2010/main" val="2685958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71"/>
        <p:cNvGrpSpPr/>
        <p:nvPr/>
      </p:nvGrpSpPr>
      <p:grpSpPr>
        <a:xfrm>
          <a:off x="0" y="0"/>
          <a:ext cx="0" cy="0"/>
          <a:chOff x="0" y="0"/>
          <a:chExt cx="0" cy="0"/>
        </a:xfrm>
      </p:grpSpPr>
      <p:grpSp>
        <p:nvGrpSpPr>
          <p:cNvPr id="72" name="Google Shape;72;p10"/>
          <p:cNvGrpSpPr/>
          <p:nvPr/>
        </p:nvGrpSpPr>
        <p:grpSpPr>
          <a:xfrm>
            <a:off x="4104804" y="0"/>
            <a:ext cx="8087185" cy="6858189"/>
            <a:chOff x="2052402" y="0"/>
            <a:chExt cx="6065389" cy="5143642"/>
          </a:xfrm>
        </p:grpSpPr>
        <p:sp>
          <p:nvSpPr>
            <p:cNvPr id="73" name="Google Shape;73;p10"/>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4" name="Google Shape;74;p10"/>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5" name="Google Shape;75;p10"/>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76" name="Google Shape;76;p10"/>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‹Nº›</a:t>
            </a:fld>
            <a:endParaRPr lang="en-US"/>
          </a:p>
        </p:txBody>
      </p:sp>
    </p:spTree>
    <p:extLst>
      <p:ext uri="{BB962C8B-B14F-4D97-AF65-F5344CB8AC3E}">
        <p14:creationId xmlns:p14="http://schemas.microsoft.com/office/powerpoint/2010/main" val="1759330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40400" y="1114667"/>
            <a:ext cx="9911200" cy="5284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1pPr>
            <a:lvl2pPr lvl="1"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2pPr>
            <a:lvl3pPr lvl="2"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3pPr>
            <a:lvl4pPr lvl="3"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4pPr>
            <a:lvl5pPr lvl="4"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5pPr>
            <a:lvl6pPr lvl="5"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6pPr>
            <a:lvl7pPr lvl="6"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7pPr>
            <a:lvl8pPr lvl="7"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8pPr>
            <a:lvl9pPr lvl="8"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1140400" y="1906863"/>
            <a:ext cx="9911200" cy="4045200"/>
          </a:xfrm>
          <a:prstGeom prst="rect">
            <a:avLst/>
          </a:prstGeom>
          <a:noFill/>
          <a:ln>
            <a:noFill/>
          </a:ln>
        </p:spPr>
        <p:txBody>
          <a:bodyPr spcFirstLastPara="1" wrap="square" lIns="0" tIns="0" rIns="0" bIns="0" anchor="t" anchorCtr="0">
            <a:noAutofit/>
          </a:bodyPr>
          <a:lstStyle>
            <a:lvl1pPr marL="457200" lvl="0" indent="-381000" rtl="0">
              <a:spcBef>
                <a:spcPts val="0"/>
              </a:spcBef>
              <a:spcAft>
                <a:spcPts val="0"/>
              </a:spcAft>
              <a:buClr>
                <a:schemeClr val="accent1"/>
              </a:buClr>
              <a:buSzPts val="2400"/>
              <a:buFont typeface="Montserrat Light"/>
              <a:buChar char="●"/>
              <a:defRPr sz="2400">
                <a:solidFill>
                  <a:schemeClr val="dk1"/>
                </a:solidFill>
                <a:latin typeface="Montserrat Light"/>
                <a:ea typeface="Montserrat Light"/>
                <a:cs typeface="Montserrat Light"/>
                <a:sym typeface="Montserrat Light"/>
              </a:defRPr>
            </a:lvl1pPr>
            <a:lvl2pPr marL="914400" lvl="1" indent="-381000" rtl="0">
              <a:spcBef>
                <a:spcPts val="600"/>
              </a:spcBef>
              <a:spcAft>
                <a:spcPts val="0"/>
              </a:spcAft>
              <a:buClr>
                <a:schemeClr val="accent1"/>
              </a:buClr>
              <a:buSzPts val="2400"/>
              <a:buFont typeface="Montserrat Light"/>
              <a:buChar char="○"/>
              <a:defRPr sz="2400">
                <a:solidFill>
                  <a:schemeClr val="dk1"/>
                </a:solidFill>
                <a:latin typeface="Montserrat Light"/>
                <a:ea typeface="Montserrat Light"/>
                <a:cs typeface="Montserrat Light"/>
                <a:sym typeface="Montserrat Light"/>
              </a:defRPr>
            </a:lvl2pPr>
            <a:lvl3pPr marL="1371600" lvl="2"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3pPr>
            <a:lvl4pPr marL="1828800" lvl="3"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4pPr>
            <a:lvl5pPr marL="2286000" lvl="4"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5pPr>
            <a:lvl6pPr marL="2743200" lvl="5"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6pPr>
            <a:lvl7pPr marL="3200400" lvl="6"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7pPr>
            <a:lvl8pPr marL="3657600" lvl="7"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8pPr>
            <a:lvl9pPr marL="4114800" lvl="8" indent="-381000" rtl="0">
              <a:spcBef>
                <a:spcPts val="600"/>
              </a:spcBef>
              <a:spcAft>
                <a:spcPts val="60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11307445" y="6333135"/>
            <a:ext cx="731600" cy="524800"/>
          </a:xfrm>
          <a:prstGeom prst="rect">
            <a:avLst/>
          </a:prstGeom>
          <a:noFill/>
          <a:ln>
            <a:noFill/>
          </a:ln>
        </p:spPr>
        <p:txBody>
          <a:bodyPr spcFirstLastPara="1" wrap="square" lIns="0" tIns="0" rIns="0" bIns="0" anchor="ctr" anchorCtr="0">
            <a:noAutofit/>
          </a:bodyPr>
          <a:lstStyle>
            <a:lvl1pPr lvl="0" algn="r" rtl="0">
              <a:buNone/>
              <a:defRPr sz="1733" b="1">
                <a:solidFill>
                  <a:schemeClr val="dk2"/>
                </a:solidFill>
                <a:latin typeface="Montserrat"/>
                <a:ea typeface="Montserrat"/>
                <a:cs typeface="Montserrat"/>
                <a:sym typeface="Montserrat"/>
              </a:defRPr>
            </a:lvl1pPr>
            <a:lvl2pPr lvl="1" algn="r" rtl="0">
              <a:buNone/>
              <a:defRPr sz="1733" b="1">
                <a:solidFill>
                  <a:schemeClr val="dk2"/>
                </a:solidFill>
                <a:latin typeface="Montserrat"/>
                <a:ea typeface="Montserrat"/>
                <a:cs typeface="Montserrat"/>
                <a:sym typeface="Montserrat"/>
              </a:defRPr>
            </a:lvl2pPr>
            <a:lvl3pPr lvl="2" algn="r" rtl="0">
              <a:buNone/>
              <a:defRPr sz="1733" b="1">
                <a:solidFill>
                  <a:schemeClr val="dk2"/>
                </a:solidFill>
                <a:latin typeface="Montserrat"/>
                <a:ea typeface="Montserrat"/>
                <a:cs typeface="Montserrat"/>
                <a:sym typeface="Montserrat"/>
              </a:defRPr>
            </a:lvl3pPr>
            <a:lvl4pPr lvl="3" algn="r" rtl="0">
              <a:buNone/>
              <a:defRPr sz="1733" b="1">
                <a:solidFill>
                  <a:schemeClr val="dk2"/>
                </a:solidFill>
                <a:latin typeface="Montserrat"/>
                <a:ea typeface="Montserrat"/>
                <a:cs typeface="Montserrat"/>
                <a:sym typeface="Montserrat"/>
              </a:defRPr>
            </a:lvl4pPr>
            <a:lvl5pPr lvl="4" algn="r" rtl="0">
              <a:buNone/>
              <a:defRPr sz="1733" b="1">
                <a:solidFill>
                  <a:schemeClr val="dk2"/>
                </a:solidFill>
                <a:latin typeface="Montserrat"/>
                <a:ea typeface="Montserrat"/>
                <a:cs typeface="Montserrat"/>
                <a:sym typeface="Montserrat"/>
              </a:defRPr>
            </a:lvl5pPr>
            <a:lvl6pPr lvl="5" algn="r" rtl="0">
              <a:buNone/>
              <a:defRPr sz="1733" b="1">
                <a:solidFill>
                  <a:schemeClr val="dk2"/>
                </a:solidFill>
                <a:latin typeface="Montserrat"/>
                <a:ea typeface="Montserrat"/>
                <a:cs typeface="Montserrat"/>
                <a:sym typeface="Montserrat"/>
              </a:defRPr>
            </a:lvl6pPr>
            <a:lvl7pPr lvl="6" algn="r" rtl="0">
              <a:buNone/>
              <a:defRPr sz="1733" b="1">
                <a:solidFill>
                  <a:schemeClr val="dk2"/>
                </a:solidFill>
                <a:latin typeface="Montserrat"/>
                <a:ea typeface="Montserrat"/>
                <a:cs typeface="Montserrat"/>
                <a:sym typeface="Montserrat"/>
              </a:defRPr>
            </a:lvl7pPr>
            <a:lvl8pPr lvl="7" algn="r" rtl="0">
              <a:buNone/>
              <a:defRPr sz="1733" b="1">
                <a:solidFill>
                  <a:schemeClr val="dk2"/>
                </a:solidFill>
                <a:latin typeface="Montserrat"/>
                <a:ea typeface="Montserrat"/>
                <a:cs typeface="Montserrat"/>
                <a:sym typeface="Montserrat"/>
              </a:defRPr>
            </a:lvl8pPr>
            <a:lvl9pPr lvl="8" algn="r" rtl="0">
              <a:buNone/>
              <a:defRPr sz="1733" b="1">
                <a:solidFill>
                  <a:schemeClr val="dk2"/>
                </a:solidFill>
                <a:latin typeface="Montserrat"/>
                <a:ea typeface="Montserrat"/>
                <a:cs typeface="Montserrat"/>
                <a:sym typeface="Montserrat"/>
              </a:defRPr>
            </a:lvl9pPr>
          </a:lstStyle>
          <a:p>
            <a:fld id="{00000000-1234-1234-1234-123412341234}" type="slidenum">
              <a:rPr lang="en-US" smtClean="0"/>
              <a:pPr/>
              <a:t>‹Nº›</a:t>
            </a:fld>
            <a:endParaRPr lang="en-US"/>
          </a:p>
        </p:txBody>
      </p:sp>
    </p:spTree>
    <p:extLst>
      <p:ext uri="{BB962C8B-B14F-4D97-AF65-F5344CB8AC3E}">
        <p14:creationId xmlns:p14="http://schemas.microsoft.com/office/powerpoint/2010/main" val="115601899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00.xml.rels><?xml version="1.0" encoding="UTF-8" standalone="yes"?>
<Relationships xmlns="http://schemas.openxmlformats.org/package/2006/relationships"><Relationship Id="rId8" Type="http://schemas.openxmlformats.org/officeDocument/2006/relationships/image" Target="../media/image291.png"/><Relationship Id="rId3" Type="http://schemas.openxmlformats.org/officeDocument/2006/relationships/image" Target="../media/image231.png"/><Relationship Id="rId7" Type="http://schemas.openxmlformats.org/officeDocument/2006/relationships/image" Target="../media/image281.png"/><Relationship Id="rId12" Type="http://schemas.openxmlformats.org/officeDocument/2006/relationships/image" Target="../media/image530.png"/><Relationship Id="rId2" Type="http://schemas.openxmlformats.org/officeDocument/2006/relationships/notesSlide" Target="../notesSlides/notesSlide55.xml"/><Relationship Id="rId1" Type="http://schemas.openxmlformats.org/officeDocument/2006/relationships/slideLayout" Target="../slideLayouts/slideLayout4.xml"/><Relationship Id="rId6" Type="http://schemas.openxmlformats.org/officeDocument/2006/relationships/image" Target="../media/image271.png"/><Relationship Id="rId11" Type="http://schemas.openxmlformats.org/officeDocument/2006/relationships/image" Target="../media/image520.png"/><Relationship Id="rId5" Type="http://schemas.openxmlformats.org/officeDocument/2006/relationships/image" Target="../media/image261.png"/><Relationship Id="rId10" Type="http://schemas.openxmlformats.org/officeDocument/2006/relationships/image" Target="../media/image510.png"/><Relationship Id="rId4" Type="http://schemas.openxmlformats.org/officeDocument/2006/relationships/image" Target="../media/image490.png"/><Relationship Id="rId9" Type="http://schemas.openxmlformats.org/officeDocument/2006/relationships/image" Target="../media/image500.png"/></Relationships>
</file>

<file path=ppt/slides/_rels/slide101.xml.rels><?xml version="1.0" encoding="UTF-8" standalone="yes"?>
<Relationships xmlns="http://schemas.openxmlformats.org/package/2006/relationships"><Relationship Id="rId8" Type="http://schemas.openxmlformats.org/officeDocument/2006/relationships/image" Target="../media/image291.png"/><Relationship Id="rId3" Type="http://schemas.openxmlformats.org/officeDocument/2006/relationships/image" Target="../media/image231.png"/><Relationship Id="rId7" Type="http://schemas.openxmlformats.org/officeDocument/2006/relationships/image" Target="../media/image281.png"/><Relationship Id="rId12" Type="http://schemas.openxmlformats.org/officeDocument/2006/relationships/image" Target="../media/image581.png"/><Relationship Id="rId2" Type="http://schemas.openxmlformats.org/officeDocument/2006/relationships/notesSlide" Target="../notesSlides/notesSlide56.xml"/><Relationship Id="rId1" Type="http://schemas.openxmlformats.org/officeDocument/2006/relationships/slideLayout" Target="../slideLayouts/slideLayout4.xml"/><Relationship Id="rId6" Type="http://schemas.openxmlformats.org/officeDocument/2006/relationships/image" Target="../media/image271.png"/><Relationship Id="rId11" Type="http://schemas.openxmlformats.org/officeDocument/2006/relationships/image" Target="../media/image571.png"/><Relationship Id="rId5" Type="http://schemas.openxmlformats.org/officeDocument/2006/relationships/image" Target="../media/image261.png"/><Relationship Id="rId10" Type="http://schemas.openxmlformats.org/officeDocument/2006/relationships/image" Target="../media/image561.png"/><Relationship Id="rId4" Type="http://schemas.openxmlformats.org/officeDocument/2006/relationships/image" Target="../media/image540.png"/><Relationship Id="rId9" Type="http://schemas.openxmlformats.org/officeDocument/2006/relationships/image" Target="../media/image550.png"/></Relationships>
</file>

<file path=ppt/slides/_rels/slide102.xml.rels><?xml version="1.0" encoding="UTF-8" standalone="yes"?>
<Relationships xmlns="http://schemas.openxmlformats.org/package/2006/relationships"><Relationship Id="rId8" Type="http://schemas.openxmlformats.org/officeDocument/2006/relationships/image" Target="../media/image641.png"/><Relationship Id="rId3" Type="http://schemas.openxmlformats.org/officeDocument/2006/relationships/image" Target="../media/image591.png"/><Relationship Id="rId7" Type="http://schemas.openxmlformats.org/officeDocument/2006/relationships/image" Target="../media/image631.png"/><Relationship Id="rId2" Type="http://schemas.openxmlformats.org/officeDocument/2006/relationships/notesSlide" Target="../notesSlides/notesSlide57.xml"/><Relationship Id="rId1" Type="http://schemas.openxmlformats.org/officeDocument/2006/relationships/slideLayout" Target="../slideLayouts/slideLayout4.xml"/><Relationship Id="rId6" Type="http://schemas.openxmlformats.org/officeDocument/2006/relationships/image" Target="../media/image621.png"/><Relationship Id="rId5" Type="http://schemas.openxmlformats.org/officeDocument/2006/relationships/image" Target="../media/image612.png"/><Relationship Id="rId4" Type="http://schemas.openxmlformats.org/officeDocument/2006/relationships/image" Target="../media/image601.png"/><Relationship Id="rId9" Type="http://schemas.openxmlformats.org/officeDocument/2006/relationships/image" Target="../media/image651.png"/></Relationships>
</file>

<file path=ppt/slides/_rels/slide103.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61.png"/><Relationship Id="rId7" Type="http://schemas.openxmlformats.org/officeDocument/2006/relationships/image" Target="../media/image641.png"/><Relationship Id="rId2" Type="http://schemas.openxmlformats.org/officeDocument/2006/relationships/notesSlide" Target="../notesSlides/notesSlide58.xml"/><Relationship Id="rId1" Type="http://schemas.openxmlformats.org/officeDocument/2006/relationships/slideLayout" Target="../slideLayouts/slideLayout4.xml"/><Relationship Id="rId6" Type="http://schemas.openxmlformats.org/officeDocument/2006/relationships/image" Target="../media/image631.png"/><Relationship Id="rId5" Type="http://schemas.openxmlformats.org/officeDocument/2006/relationships/image" Target="../media/image621.png"/><Relationship Id="rId10" Type="http://schemas.openxmlformats.org/officeDocument/2006/relationships/image" Target="../media/image69.png"/><Relationship Id="rId4" Type="http://schemas.openxmlformats.org/officeDocument/2006/relationships/image" Target="../media/image671.png"/><Relationship Id="rId9" Type="http://schemas.openxmlformats.org/officeDocument/2006/relationships/image" Target="../media/image651.png"/></Relationships>
</file>

<file path=ppt/slides/_rels/slide104.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3.png"/><Relationship Id="rId3" Type="http://schemas.openxmlformats.org/officeDocument/2006/relationships/image" Target="../media/image661.png"/><Relationship Id="rId7" Type="http://schemas.openxmlformats.org/officeDocument/2006/relationships/image" Target="../media/image641.png"/><Relationship Id="rId12" Type="http://schemas.openxmlformats.org/officeDocument/2006/relationships/image" Target="../media/image72.png"/><Relationship Id="rId2" Type="http://schemas.openxmlformats.org/officeDocument/2006/relationships/notesSlide" Target="../notesSlides/notesSlide59.xml"/><Relationship Id="rId1" Type="http://schemas.openxmlformats.org/officeDocument/2006/relationships/slideLayout" Target="../slideLayouts/slideLayout4.xml"/><Relationship Id="rId6" Type="http://schemas.openxmlformats.org/officeDocument/2006/relationships/image" Target="../media/image631.png"/><Relationship Id="rId11" Type="http://schemas.openxmlformats.org/officeDocument/2006/relationships/image" Target="../media/image71.png"/><Relationship Id="rId5" Type="http://schemas.openxmlformats.org/officeDocument/2006/relationships/image" Target="../media/image621.png"/><Relationship Id="rId10" Type="http://schemas.openxmlformats.org/officeDocument/2006/relationships/image" Target="../media/image69.png"/><Relationship Id="rId4" Type="http://schemas.openxmlformats.org/officeDocument/2006/relationships/image" Target="../media/image671.png"/><Relationship Id="rId9" Type="http://schemas.openxmlformats.org/officeDocument/2006/relationships/image" Target="../media/image651.png"/></Relationships>
</file>

<file path=ppt/slides/_rels/slide105.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3.png"/><Relationship Id="rId3" Type="http://schemas.openxmlformats.org/officeDocument/2006/relationships/image" Target="../media/image661.png"/><Relationship Id="rId7" Type="http://schemas.openxmlformats.org/officeDocument/2006/relationships/image" Target="../media/image641.png"/><Relationship Id="rId12" Type="http://schemas.openxmlformats.org/officeDocument/2006/relationships/image" Target="../media/image72.png"/><Relationship Id="rId2" Type="http://schemas.openxmlformats.org/officeDocument/2006/relationships/notesSlide" Target="../notesSlides/notesSlide60.xml"/><Relationship Id="rId1" Type="http://schemas.openxmlformats.org/officeDocument/2006/relationships/slideLayout" Target="../slideLayouts/slideLayout4.xml"/><Relationship Id="rId6" Type="http://schemas.openxmlformats.org/officeDocument/2006/relationships/image" Target="../media/image631.png"/><Relationship Id="rId11" Type="http://schemas.openxmlformats.org/officeDocument/2006/relationships/image" Target="../media/image71.png"/><Relationship Id="rId5" Type="http://schemas.openxmlformats.org/officeDocument/2006/relationships/image" Target="../media/image621.png"/><Relationship Id="rId10" Type="http://schemas.openxmlformats.org/officeDocument/2006/relationships/image" Target="../media/image69.png"/><Relationship Id="rId4" Type="http://schemas.openxmlformats.org/officeDocument/2006/relationships/image" Target="../media/image671.png"/><Relationship Id="rId9" Type="http://schemas.openxmlformats.org/officeDocument/2006/relationships/image" Target="../media/image651.png"/></Relationships>
</file>

<file path=ppt/slides/_rels/slide106.xml.rels><?xml version="1.0" encoding="UTF-8" standalone="yes"?>
<Relationships xmlns="http://schemas.openxmlformats.org/package/2006/relationships"><Relationship Id="rId8" Type="http://schemas.openxmlformats.org/officeDocument/2006/relationships/image" Target="../media/image621.png"/><Relationship Id="rId13" Type="http://schemas.openxmlformats.org/officeDocument/2006/relationships/image" Target="../media/image69.png"/><Relationship Id="rId3" Type="http://schemas.openxmlformats.org/officeDocument/2006/relationships/image" Target="../media/image75.png"/><Relationship Id="rId7" Type="http://schemas.openxmlformats.org/officeDocument/2006/relationships/image" Target="../media/image671.png"/><Relationship Id="rId12" Type="http://schemas.openxmlformats.org/officeDocument/2006/relationships/image" Target="../media/image651.png"/><Relationship Id="rId2" Type="http://schemas.openxmlformats.org/officeDocument/2006/relationships/notesSlide" Target="../notesSlides/notesSlide61.xml"/><Relationship Id="rId1" Type="http://schemas.openxmlformats.org/officeDocument/2006/relationships/slideLayout" Target="../slideLayouts/slideLayout4.xml"/><Relationship Id="rId6" Type="http://schemas.openxmlformats.org/officeDocument/2006/relationships/image" Target="../media/image661.png"/><Relationship Id="rId11" Type="http://schemas.openxmlformats.org/officeDocument/2006/relationships/image" Target="../media/image70.png"/><Relationship Id="rId5" Type="http://schemas.openxmlformats.org/officeDocument/2006/relationships/image" Target="../media/image77.png"/><Relationship Id="rId10" Type="http://schemas.openxmlformats.org/officeDocument/2006/relationships/image" Target="../media/image641.png"/><Relationship Id="rId4" Type="http://schemas.openxmlformats.org/officeDocument/2006/relationships/image" Target="../media/image76.png"/><Relationship Id="rId9" Type="http://schemas.openxmlformats.org/officeDocument/2006/relationships/image" Target="../media/image631.png"/></Relationships>
</file>

<file path=ppt/slides/_rels/slide107.xml.rels><?xml version="1.0" encoding="UTF-8" standalone="yes"?>
<Relationships xmlns="http://schemas.openxmlformats.org/package/2006/relationships"><Relationship Id="rId8" Type="http://schemas.openxmlformats.org/officeDocument/2006/relationships/image" Target="../media/image621.png"/><Relationship Id="rId13" Type="http://schemas.openxmlformats.org/officeDocument/2006/relationships/image" Target="../media/image69.png"/><Relationship Id="rId3" Type="http://schemas.openxmlformats.org/officeDocument/2006/relationships/image" Target="../media/image75.png"/><Relationship Id="rId7" Type="http://schemas.openxmlformats.org/officeDocument/2006/relationships/image" Target="../media/image671.png"/><Relationship Id="rId12" Type="http://schemas.openxmlformats.org/officeDocument/2006/relationships/image" Target="../media/image651.png"/><Relationship Id="rId2" Type="http://schemas.openxmlformats.org/officeDocument/2006/relationships/notesSlide" Target="../notesSlides/notesSlide62.xml"/><Relationship Id="rId1" Type="http://schemas.openxmlformats.org/officeDocument/2006/relationships/slideLayout" Target="../slideLayouts/slideLayout4.xml"/><Relationship Id="rId6" Type="http://schemas.openxmlformats.org/officeDocument/2006/relationships/image" Target="../media/image661.png"/><Relationship Id="rId11" Type="http://schemas.openxmlformats.org/officeDocument/2006/relationships/image" Target="../media/image78.png"/><Relationship Id="rId5" Type="http://schemas.openxmlformats.org/officeDocument/2006/relationships/image" Target="../media/image77.png"/><Relationship Id="rId10" Type="http://schemas.openxmlformats.org/officeDocument/2006/relationships/image" Target="../media/image641.png"/><Relationship Id="rId4" Type="http://schemas.openxmlformats.org/officeDocument/2006/relationships/image" Target="../media/image76.png"/><Relationship Id="rId9" Type="http://schemas.openxmlformats.org/officeDocument/2006/relationships/image" Target="../media/image631.png"/></Relationships>
</file>

<file path=ppt/slides/_rels/slide108.xml.rels><?xml version="1.0" encoding="UTF-8" standalone="yes"?>
<Relationships xmlns="http://schemas.openxmlformats.org/package/2006/relationships"><Relationship Id="rId8" Type="http://schemas.openxmlformats.org/officeDocument/2006/relationships/image" Target="../media/image661.png"/><Relationship Id="rId3" Type="http://schemas.openxmlformats.org/officeDocument/2006/relationships/image" Target="../media/image621.png"/><Relationship Id="rId7" Type="http://schemas.openxmlformats.org/officeDocument/2006/relationships/image" Target="../media/image69.png"/><Relationship Id="rId2" Type="http://schemas.openxmlformats.org/officeDocument/2006/relationships/notesSlide" Target="../notesSlides/notesSlide63.xml"/><Relationship Id="rId1" Type="http://schemas.openxmlformats.org/officeDocument/2006/relationships/slideLayout" Target="../slideLayouts/slideLayout4.xml"/><Relationship Id="rId6" Type="http://schemas.openxmlformats.org/officeDocument/2006/relationships/image" Target="../media/image651.png"/><Relationship Id="rId5" Type="http://schemas.openxmlformats.org/officeDocument/2006/relationships/image" Target="../media/image641.png"/><Relationship Id="rId10" Type="http://schemas.openxmlformats.org/officeDocument/2006/relationships/image" Target="../media/image79.png"/><Relationship Id="rId4" Type="http://schemas.openxmlformats.org/officeDocument/2006/relationships/image" Target="../media/image631.png"/><Relationship Id="rId9" Type="http://schemas.openxmlformats.org/officeDocument/2006/relationships/image" Target="../media/image671.png"/></Relationships>
</file>

<file path=ppt/slides/_rels/slide10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4.xml"/><Relationship Id="rId1" Type="http://schemas.openxmlformats.org/officeDocument/2006/relationships/slideLayout" Target="../slideLayouts/slideLayout4.xml"/><Relationship Id="rId4" Type="http://schemas.openxmlformats.org/officeDocument/2006/relationships/image" Target="../media/image8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7.png"/></Relationships>
</file>

<file path=ppt/slides/_rels/slide11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5.xml"/><Relationship Id="rId1" Type="http://schemas.openxmlformats.org/officeDocument/2006/relationships/slideLayout" Target="../slideLayouts/slideLayout4.xml"/><Relationship Id="rId5" Type="http://schemas.openxmlformats.org/officeDocument/2006/relationships/image" Target="../media/image84.png"/><Relationship Id="rId4" Type="http://schemas.openxmlformats.org/officeDocument/2006/relationships/image" Target="../media/image83.png"/></Relationships>
</file>

<file path=ppt/slides/_rels/slide11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6.xml"/><Relationship Id="rId1" Type="http://schemas.openxmlformats.org/officeDocument/2006/relationships/slideLayout" Target="../slideLayouts/slideLayout4.xml"/><Relationship Id="rId6" Type="http://schemas.openxmlformats.org/officeDocument/2006/relationships/image" Target="../media/image84.png"/><Relationship Id="rId5" Type="http://schemas.openxmlformats.org/officeDocument/2006/relationships/image" Target="../media/image87.png"/><Relationship Id="rId4" Type="http://schemas.openxmlformats.org/officeDocument/2006/relationships/image" Target="../media/image86.png"/></Relationships>
</file>

<file path=ppt/slides/_rels/slide11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7.xml"/><Relationship Id="rId1" Type="http://schemas.openxmlformats.org/officeDocument/2006/relationships/slideLayout" Target="../slideLayouts/slideLayout4.xml"/><Relationship Id="rId5" Type="http://schemas.openxmlformats.org/officeDocument/2006/relationships/image" Target="../media/image89.png"/><Relationship Id="rId4" Type="http://schemas.openxmlformats.org/officeDocument/2006/relationships/image" Target="../media/image880.png"/></Relationships>
</file>

<file path=ppt/slides/_rels/slide113.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0.png"/><Relationship Id="rId1" Type="http://schemas.openxmlformats.org/officeDocument/2006/relationships/slideLayout" Target="../slideLayouts/slideLayout9.xml"/></Relationships>
</file>

<file path=ppt/slides/_rels/slide114.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80.png"/><Relationship Id="rId7" Type="http://schemas.openxmlformats.org/officeDocument/2006/relationships/image" Target="../media/image220.png"/><Relationship Id="rId2" Type="http://schemas.openxmlformats.org/officeDocument/2006/relationships/image" Target="../media/image170.png"/><Relationship Id="rId1" Type="http://schemas.openxmlformats.org/officeDocument/2006/relationships/slideLayout" Target="../slideLayouts/slideLayout9.xml"/><Relationship Id="rId6" Type="http://schemas.openxmlformats.org/officeDocument/2006/relationships/image" Target="../media/image210.png"/><Relationship Id="rId5" Type="http://schemas.openxmlformats.org/officeDocument/2006/relationships/image" Target="../media/image200.png"/><Relationship Id="rId4" Type="http://schemas.openxmlformats.org/officeDocument/2006/relationships/image" Target="../media/image190.png"/></Relationships>
</file>

<file path=ppt/slides/_rels/slide115.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30.png"/><Relationship Id="rId1" Type="http://schemas.openxmlformats.org/officeDocument/2006/relationships/slideLayout" Target="../slideLayouts/slideLayout9.xml"/><Relationship Id="rId4" Type="http://schemas.openxmlformats.org/officeDocument/2006/relationships/image" Target="../media/image250.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7.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0.png"/><Relationship Id="rId1" Type="http://schemas.openxmlformats.org/officeDocument/2006/relationships/slideLayout" Target="../slideLayouts/slideLayout9.xml"/><Relationship Id="rId5" Type="http://schemas.openxmlformats.org/officeDocument/2006/relationships/image" Target="../media/image290.png"/><Relationship Id="rId4" Type="http://schemas.openxmlformats.org/officeDocument/2006/relationships/image" Target="../media/image280.png"/></Relationships>
</file>

<file path=ppt/slides/_rels/slide118.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9.xml"/></Relationships>
</file>

<file path=ppt/slides/_rels/slide119.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image" Target="../media/image41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120.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image" Target="../media/image430.png"/><Relationship Id="rId1" Type="http://schemas.openxmlformats.org/officeDocument/2006/relationships/slideLayout" Target="../slideLayouts/slideLayout9.xml"/></Relationships>
</file>

<file path=ppt/slides/_rels/slide121.xml.rels><?xml version="1.0" encoding="UTF-8" standalone="yes"?>
<Relationships xmlns="http://schemas.openxmlformats.org/package/2006/relationships"><Relationship Id="rId2" Type="http://schemas.openxmlformats.org/officeDocument/2006/relationships/image" Target="../media/image411.png"/><Relationship Id="rId1" Type="http://schemas.openxmlformats.org/officeDocument/2006/relationships/slideLayout" Target="../slideLayouts/slideLayout9.xml"/></Relationships>
</file>

<file path=ppt/slides/_rels/slide122.xml.rels><?xml version="1.0" encoding="UTF-8" standalone="yes"?>
<Relationships xmlns="http://schemas.openxmlformats.org/package/2006/relationships"><Relationship Id="rId2" Type="http://schemas.openxmlformats.org/officeDocument/2006/relationships/image" Target="../media/image411.png"/><Relationship Id="rId1" Type="http://schemas.openxmlformats.org/officeDocument/2006/relationships/slideLayout" Target="../slideLayouts/slideLayout9.xml"/></Relationships>
</file>

<file path=ppt/slides/_rels/slide123.xml.rels><?xml version="1.0" encoding="UTF-8" standalone="yes"?>
<Relationships xmlns="http://schemas.openxmlformats.org/package/2006/relationships"><Relationship Id="rId2" Type="http://schemas.openxmlformats.org/officeDocument/2006/relationships/image" Target="../media/image411.png"/><Relationship Id="rId1" Type="http://schemas.openxmlformats.org/officeDocument/2006/relationships/slideLayout" Target="../slideLayouts/slideLayout9.xml"/></Relationships>
</file>

<file path=ppt/slides/_rels/slide12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440.png"/><Relationship Id="rId1" Type="http://schemas.openxmlformats.org/officeDocument/2006/relationships/slideLayout" Target="../slideLayouts/slideLayout9.xml"/><Relationship Id="rId4" Type="http://schemas.openxmlformats.org/officeDocument/2006/relationships/image" Target="../media/image432.png"/></Relationships>
</file>

<file path=ppt/slides/_rels/slide125.xml.rels><?xml version="1.0" encoding="UTF-8" standalone="yes"?>
<Relationships xmlns="http://schemas.openxmlformats.org/package/2006/relationships"><Relationship Id="rId2" Type="http://schemas.openxmlformats.org/officeDocument/2006/relationships/image" Target="../media/image451.png"/><Relationship Id="rId1" Type="http://schemas.openxmlformats.org/officeDocument/2006/relationships/slideLayout" Target="../slideLayouts/slideLayout9.xml"/><Relationship Id="rId5" Type="http://schemas.openxmlformats.org/officeDocument/2006/relationships/image" Target="../media/image431.png"/><Relationship Id="rId4" Type="http://schemas.openxmlformats.org/officeDocument/2006/relationships/image" Target="../media/image441.png"/></Relationships>
</file>

<file path=ppt/slides/_rels/slide126.xml.rels><?xml version="1.0" encoding="UTF-8" standalone="yes"?>
<Relationships xmlns="http://schemas.openxmlformats.org/package/2006/relationships"><Relationship Id="rId3" Type="http://schemas.openxmlformats.org/officeDocument/2006/relationships/image" Target="../media/image461.png"/><Relationship Id="rId2" Type="http://schemas.openxmlformats.org/officeDocument/2006/relationships/image" Target="../media/image451.png"/><Relationship Id="rId1" Type="http://schemas.openxmlformats.org/officeDocument/2006/relationships/slideLayout" Target="../slideLayouts/slideLayout9.xml"/><Relationship Id="rId5" Type="http://schemas.openxmlformats.org/officeDocument/2006/relationships/image" Target="../media/image432.png"/><Relationship Id="rId4" Type="http://schemas.openxmlformats.org/officeDocument/2006/relationships/image" Target="../media/image470.png"/></Relationships>
</file>

<file path=ppt/slides/_rels/slide12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9.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9.xml.rels><?xml version="1.0" encoding="UTF-8" standalone="yes"?>
<Relationships xmlns="http://schemas.openxmlformats.org/package/2006/relationships"><Relationship Id="rId3" Type="http://schemas.openxmlformats.org/officeDocument/2006/relationships/image" Target="../media/image512.png"/><Relationship Id="rId2" Type="http://schemas.openxmlformats.org/officeDocument/2006/relationships/image" Target="../media/image41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30.xml.rels><?xml version="1.0" encoding="UTF-8" standalone="yes"?>
<Relationships xmlns="http://schemas.openxmlformats.org/package/2006/relationships"><Relationship Id="rId3" Type="http://schemas.openxmlformats.org/officeDocument/2006/relationships/image" Target="../media/image710.png"/><Relationship Id="rId2" Type="http://schemas.openxmlformats.org/officeDocument/2006/relationships/image" Target="../media/image610.png"/><Relationship Id="rId1" Type="http://schemas.openxmlformats.org/officeDocument/2006/relationships/slideLayout" Target="../slideLayouts/slideLayout9.xml"/><Relationship Id="rId5" Type="http://schemas.openxmlformats.org/officeDocument/2006/relationships/image" Target="../media/image91.png"/><Relationship Id="rId4" Type="http://schemas.openxmlformats.org/officeDocument/2006/relationships/image" Target="../media/image800.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0.png"/><Relationship Id="rId1" Type="http://schemas.openxmlformats.org/officeDocument/2006/relationships/slideLayout" Target="../slideLayouts/slideLayout9.xml"/><Relationship Id="rId4" Type="http://schemas.openxmlformats.org/officeDocument/2006/relationships/image" Target="../media/image121.png"/></Relationships>
</file>

<file path=ppt/slides/_rels/slide13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9.xml"/></Relationships>
</file>

<file path=ppt/slides/_rels/slide13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141.png"/><Relationship Id="rId1" Type="http://schemas.openxmlformats.org/officeDocument/2006/relationships/slideLayout" Target="../slideLayouts/slideLayout9.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6.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jpeg"/><Relationship Id="rId1" Type="http://schemas.openxmlformats.org/officeDocument/2006/relationships/slideLayout" Target="../slideLayouts/slideLayout9.xml"/></Relationships>
</file>

<file path=ppt/slides/_rels/slide137.xml.rels><?xml version="1.0" encoding="UTF-8" standalone="yes"?>
<Relationships xmlns="http://schemas.openxmlformats.org/package/2006/relationships"><Relationship Id="rId3" Type="http://schemas.openxmlformats.org/officeDocument/2006/relationships/image" Target="../media/image1520.png"/><Relationship Id="rId2" Type="http://schemas.openxmlformats.org/officeDocument/2006/relationships/image" Target="../media/image131.png"/><Relationship Id="rId1" Type="http://schemas.openxmlformats.org/officeDocument/2006/relationships/slideLayout" Target="../slideLayouts/slideLayout9.xml"/></Relationships>
</file>

<file path=ppt/slides/_rels/slide138.xml.rels><?xml version="1.0" encoding="UTF-8" standalone="yes"?>
<Relationships xmlns="http://schemas.openxmlformats.org/package/2006/relationships"><Relationship Id="rId3" Type="http://schemas.openxmlformats.org/officeDocument/2006/relationships/image" Target="../media/image1720.png"/><Relationship Id="rId2" Type="http://schemas.openxmlformats.org/officeDocument/2006/relationships/image" Target="../media/image1620.png"/><Relationship Id="rId1" Type="http://schemas.openxmlformats.org/officeDocument/2006/relationships/slideLayout" Target="../slideLayouts/slideLayout9.xml"/></Relationships>
</file>

<file path=ppt/slides/_rels/slide139.xml.rels><?xml version="1.0" encoding="UTF-8" standalone="yes"?>
<Relationships xmlns="http://schemas.openxmlformats.org/package/2006/relationships"><Relationship Id="rId3" Type="http://schemas.openxmlformats.org/officeDocument/2006/relationships/image" Target="../media/image1820.png"/><Relationship Id="rId2" Type="http://schemas.openxmlformats.org/officeDocument/2006/relationships/image" Target="../media/image162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40.xml.rels><?xml version="1.0" encoding="UTF-8" standalone="yes"?>
<Relationships xmlns="http://schemas.openxmlformats.org/package/2006/relationships"><Relationship Id="rId2" Type="http://schemas.openxmlformats.org/officeDocument/2006/relationships/image" Target="../media/image1620.png"/><Relationship Id="rId1" Type="http://schemas.openxmlformats.org/officeDocument/2006/relationships/slideLayout" Target="../slideLayouts/slideLayout9.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2.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image" Target="../media/image90.png"/><Relationship Id="rId1" Type="http://schemas.openxmlformats.org/officeDocument/2006/relationships/slideLayout" Target="../slideLayouts/slideLayout9.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 Id="rId9" Type="http://schemas.openxmlformats.org/officeDocument/2006/relationships/image" Target="../media/image98.png"/></Relationships>
</file>

<file path=ppt/slides/_rels/slide143.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image" Target="../media/image99.png"/><Relationship Id="rId1" Type="http://schemas.openxmlformats.org/officeDocument/2006/relationships/slideLayout" Target="../slideLayouts/slideLayout9.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14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9.xml"/><Relationship Id="rId4" Type="http://schemas.openxmlformats.org/officeDocument/2006/relationships/image" Target="../media/image109.png"/></Relationships>
</file>

<file path=ppt/slides/_rels/slide14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9.xml"/><Relationship Id="rId4" Type="http://schemas.openxmlformats.org/officeDocument/2006/relationships/image" Target="../media/image109.png"/></Relationships>
</file>

<file path=ppt/slides/_rels/slide14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9.xml"/><Relationship Id="rId4" Type="http://schemas.openxmlformats.org/officeDocument/2006/relationships/image" Target="../media/image109.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27.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1.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9.xml"/><Relationship Id="rId4" Type="http://schemas.openxmlformats.org/officeDocument/2006/relationships/image" Target="../media/image113.pn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9.xml"/><Relationship Id="rId4" Type="http://schemas.openxmlformats.org/officeDocument/2006/relationships/image" Target="../media/image116.png"/></Relationships>
</file>

<file path=ppt/slides/_rels/slide155.xml.rels><?xml version="1.0" encoding="UTF-8" standalone="yes"?>
<Relationships xmlns="http://schemas.openxmlformats.org/package/2006/relationships"><Relationship Id="rId3" Type="http://schemas.openxmlformats.org/officeDocument/2006/relationships/image" Target="../media/image117.gif"/><Relationship Id="rId7" Type="http://schemas.openxmlformats.org/officeDocument/2006/relationships/image" Target="../media/image950.png"/><Relationship Id="rId2" Type="http://schemas.openxmlformats.org/officeDocument/2006/relationships/image" Target="../media/image900.png"/><Relationship Id="rId1" Type="http://schemas.openxmlformats.org/officeDocument/2006/relationships/slideLayout" Target="../slideLayouts/slideLayout10.xml"/><Relationship Id="rId6" Type="http://schemas.openxmlformats.org/officeDocument/2006/relationships/image" Target="../media/image940.png"/><Relationship Id="rId5" Type="http://schemas.openxmlformats.org/officeDocument/2006/relationships/image" Target="../media/image930.png"/><Relationship Id="rId4" Type="http://schemas.openxmlformats.org/officeDocument/2006/relationships/image" Target="../media/image920.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image" Target="../media/image30.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image" Target="../media/image32.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5.png"/><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8.png"/><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7.png"/><Relationship Id="rId7" Type="http://schemas.openxmlformats.org/officeDocument/2006/relationships/image" Target="../media/image41.png"/><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8.png"/><Relationship Id="rId9" Type="http://schemas.openxmlformats.org/officeDocument/2006/relationships/image" Target="../media/image43.png"/></Relationships>
</file>

<file path=ppt/slides/_rels/slide2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7.png"/><Relationship Id="rId7" Type="http://schemas.openxmlformats.org/officeDocument/2006/relationships/image" Target="../media/image45.png"/><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image" Target="../media/image44.png"/><Relationship Id="rId5" Type="http://schemas.openxmlformats.org/officeDocument/2006/relationships/image" Target="../media/image40.png"/><Relationship Id="rId4" Type="http://schemas.openxmlformats.org/officeDocument/2006/relationships/image" Target="../media/image28.png"/><Relationship Id="rId9" Type="http://schemas.openxmlformats.org/officeDocument/2006/relationships/image" Target="../media/image47.png"/></Relationships>
</file>

<file path=ppt/slides/_rels/slide2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7.png"/><Relationship Id="rId7" Type="http://schemas.openxmlformats.org/officeDocument/2006/relationships/image" Target="../media/image50.png"/><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28.png"/><Relationship Id="rId9"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image" Target="../media/image54.png"/><Relationship Id="rId5" Type="http://schemas.openxmlformats.org/officeDocument/2006/relationships/image" Target="../media/image33.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5.png"/><Relationship Id="rId7" Type="http://schemas.openxmlformats.org/officeDocument/2006/relationships/image" Target="../media/image57.png"/><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image" Target="../media/image56.png"/><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8" Type="http://schemas.openxmlformats.org/officeDocument/2006/relationships/image" Target="../media/image61.png"/><Relationship Id="rId7" Type="http://schemas.openxmlformats.org/officeDocument/2006/relationships/image" Target="../media/image60.png"/><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image" Target="../media/image59.png"/><Relationship Id="rId5" Type="http://schemas.openxmlformats.org/officeDocument/2006/relationships/image" Target="../media/image40.png"/><Relationship Id="rId10" Type="http://schemas.openxmlformats.org/officeDocument/2006/relationships/image" Target="../media/image63.png"/><Relationship Id="rId9" Type="http://schemas.openxmlformats.org/officeDocument/2006/relationships/image" Target="../media/image62.png"/></Relationships>
</file>

<file path=ppt/slides/_rels/slide28.xml.rels><?xml version="1.0" encoding="UTF-8" standalone="yes"?>
<Relationships xmlns="http://schemas.openxmlformats.org/package/2006/relationships"><Relationship Id="rId8" Type="http://schemas.openxmlformats.org/officeDocument/2006/relationships/image" Target="../media/image64.png"/><Relationship Id="rId7" Type="http://schemas.openxmlformats.org/officeDocument/2006/relationships/image" Target="../media/image50.png"/><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image" Target="../media/image632.png"/><Relationship Id="rId5" Type="http://schemas.openxmlformats.org/officeDocument/2006/relationships/image" Target="../media/image48.png"/><Relationship Id="rId10" Type="http://schemas.openxmlformats.org/officeDocument/2006/relationships/image" Target="../media/image66.png"/><Relationship Id="rId9" Type="http://schemas.openxmlformats.org/officeDocument/2006/relationships/image" Target="../media/image65.png"/></Relationships>
</file>

<file path=ppt/slides/_rels/slide29.xml.rels><?xml version="1.0" encoding="UTF-8" standalone="yes"?>
<Relationships xmlns="http://schemas.openxmlformats.org/package/2006/relationships"><Relationship Id="rId7" Type="http://schemas.openxmlformats.org/officeDocument/2006/relationships/image" Target="../media/image63.png"/><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image" Target="../media/image67.png"/><Relationship Id="rId5"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481.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91.png"/><Relationship Id="rId2" Type="http://schemas.openxmlformats.org/officeDocument/2006/relationships/image" Target="../media/image481.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511.png"/><Relationship Id="rId2" Type="http://schemas.openxmlformats.org/officeDocument/2006/relationships/image" Target="../media/image502.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531.png"/><Relationship Id="rId2" Type="http://schemas.openxmlformats.org/officeDocument/2006/relationships/image" Target="../media/image521.png"/><Relationship Id="rId1" Type="http://schemas.openxmlformats.org/officeDocument/2006/relationships/slideLayout" Target="../slideLayouts/slideLayout9.xml"/><Relationship Id="rId4" Type="http://schemas.openxmlformats.org/officeDocument/2006/relationships/image" Target="../media/image541.png"/></Relationships>
</file>

<file path=ppt/slides/_rels/slide38.xml.rels><?xml version="1.0" encoding="UTF-8" standalone="yes"?>
<Relationships xmlns="http://schemas.openxmlformats.org/package/2006/relationships"><Relationship Id="rId3" Type="http://schemas.openxmlformats.org/officeDocument/2006/relationships/image" Target="../media/image560.png"/><Relationship Id="rId2" Type="http://schemas.openxmlformats.org/officeDocument/2006/relationships/image" Target="../media/image551.png"/><Relationship Id="rId1" Type="http://schemas.openxmlformats.org/officeDocument/2006/relationships/slideLayout" Target="../slideLayouts/slideLayout9.xml"/><Relationship Id="rId6" Type="http://schemas.openxmlformats.org/officeDocument/2006/relationships/image" Target="../media/image590.png"/><Relationship Id="rId5" Type="http://schemas.openxmlformats.org/officeDocument/2006/relationships/image" Target="../media/image580.png"/><Relationship Id="rId4" Type="http://schemas.openxmlformats.org/officeDocument/2006/relationships/image" Target="../media/image570.png"/></Relationships>
</file>

<file path=ppt/slides/_rels/slide39.xml.rels><?xml version="1.0" encoding="UTF-8" standalone="yes"?>
<Relationships xmlns="http://schemas.openxmlformats.org/package/2006/relationships"><Relationship Id="rId3" Type="http://schemas.openxmlformats.org/officeDocument/2006/relationships/image" Target="../media/image611.png"/><Relationship Id="rId2" Type="http://schemas.openxmlformats.org/officeDocument/2006/relationships/image" Target="../media/image600.png"/><Relationship Id="rId1" Type="http://schemas.openxmlformats.org/officeDocument/2006/relationships/slideLayout" Target="../slideLayouts/slideLayout9.xml"/><Relationship Id="rId6" Type="http://schemas.openxmlformats.org/officeDocument/2006/relationships/image" Target="../media/image640.png"/><Relationship Id="rId5" Type="http://schemas.openxmlformats.org/officeDocument/2006/relationships/image" Target="../media/image630.png"/><Relationship Id="rId4" Type="http://schemas.openxmlformats.org/officeDocument/2006/relationships/image" Target="../media/image62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image" Target="../media/image650.png"/><Relationship Id="rId1" Type="http://schemas.openxmlformats.org/officeDocument/2006/relationships/slideLayout" Target="../slideLayouts/slideLayout9.xml"/><Relationship Id="rId4" Type="http://schemas.openxmlformats.org/officeDocument/2006/relationships/image" Target="../media/image640.png"/></Relationships>
</file>

<file path=ppt/slides/_rels/slide41.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image" Target="../media/image660.png"/><Relationship Id="rId1" Type="http://schemas.openxmlformats.org/officeDocument/2006/relationships/slideLayout" Target="../slideLayouts/slideLayout9.xml"/><Relationship Id="rId4" Type="http://schemas.openxmlformats.org/officeDocument/2006/relationships/image" Target="../media/image640.png"/></Relationships>
</file>

<file path=ppt/slides/_rels/slide42.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image" Target="../media/image670.png"/><Relationship Id="rId1" Type="http://schemas.openxmlformats.org/officeDocument/2006/relationships/slideLayout" Target="../slideLayouts/slideLayout9.xml"/><Relationship Id="rId6" Type="http://schemas.openxmlformats.org/officeDocument/2006/relationships/image" Target="../media/image690.png"/><Relationship Id="rId5" Type="http://schemas.openxmlformats.org/officeDocument/2006/relationships/image" Target="../media/image680.png"/><Relationship Id="rId4" Type="http://schemas.openxmlformats.org/officeDocument/2006/relationships/image" Target="../media/image640.png"/></Relationships>
</file>

<file path=ppt/slides/_rels/slide43.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image" Target="../media/image700.png"/><Relationship Id="rId1" Type="http://schemas.openxmlformats.org/officeDocument/2006/relationships/slideLayout" Target="../slideLayouts/slideLayout9.xml"/><Relationship Id="rId4" Type="http://schemas.openxmlformats.org/officeDocument/2006/relationships/image" Target="../media/image640.png"/></Relationships>
</file>

<file path=ppt/slides/_rels/slide44.xml.rels><?xml version="1.0" encoding="UTF-8" standalone="yes"?>
<Relationships xmlns="http://schemas.openxmlformats.org/package/2006/relationships"><Relationship Id="rId3" Type="http://schemas.openxmlformats.org/officeDocument/2006/relationships/image" Target="../media/image720.png"/><Relationship Id="rId2" Type="http://schemas.openxmlformats.org/officeDocument/2006/relationships/image" Target="../media/image711.png"/><Relationship Id="rId1" Type="http://schemas.openxmlformats.org/officeDocument/2006/relationships/slideLayout" Target="../slideLayouts/slideLayout9.xml"/><Relationship Id="rId5" Type="http://schemas.openxmlformats.org/officeDocument/2006/relationships/image" Target="../media/image740.png"/><Relationship Id="rId4" Type="http://schemas.openxmlformats.org/officeDocument/2006/relationships/image" Target="../media/image730.png"/></Relationships>
</file>

<file path=ppt/slides/_rels/slide45.xml.rels><?xml version="1.0" encoding="UTF-8" standalone="yes"?>
<Relationships xmlns="http://schemas.openxmlformats.org/package/2006/relationships"><Relationship Id="rId3" Type="http://schemas.openxmlformats.org/officeDocument/2006/relationships/image" Target="../media/image720.png"/><Relationship Id="rId2" Type="http://schemas.openxmlformats.org/officeDocument/2006/relationships/image" Target="../media/image711.png"/><Relationship Id="rId1" Type="http://schemas.openxmlformats.org/officeDocument/2006/relationships/slideLayout" Target="../slideLayouts/slideLayout9.xml"/><Relationship Id="rId5" Type="http://schemas.openxmlformats.org/officeDocument/2006/relationships/image" Target="../media/image750.png"/><Relationship Id="rId4" Type="http://schemas.openxmlformats.org/officeDocument/2006/relationships/image" Target="../media/image730.png"/></Relationships>
</file>

<file path=ppt/slides/_rels/slide46.xml.rels><?xml version="1.0" encoding="UTF-8" standalone="yes"?>
<Relationships xmlns="http://schemas.openxmlformats.org/package/2006/relationships"><Relationship Id="rId3" Type="http://schemas.openxmlformats.org/officeDocument/2006/relationships/image" Target="../media/image720.png"/><Relationship Id="rId2" Type="http://schemas.openxmlformats.org/officeDocument/2006/relationships/image" Target="../media/image711.png"/><Relationship Id="rId1" Type="http://schemas.openxmlformats.org/officeDocument/2006/relationships/slideLayout" Target="../slideLayouts/slideLayout9.xml"/><Relationship Id="rId5" Type="http://schemas.openxmlformats.org/officeDocument/2006/relationships/image" Target="../media/image760.png"/><Relationship Id="rId4" Type="http://schemas.openxmlformats.org/officeDocument/2006/relationships/image" Target="../media/image730.png"/></Relationships>
</file>

<file path=ppt/slides/_rels/slide47.xml.rels><?xml version="1.0" encoding="UTF-8" standalone="yes"?>
<Relationships xmlns="http://schemas.openxmlformats.org/package/2006/relationships"><Relationship Id="rId3" Type="http://schemas.openxmlformats.org/officeDocument/2006/relationships/image" Target="../media/image720.png"/><Relationship Id="rId7" Type="http://schemas.openxmlformats.org/officeDocument/2006/relationships/image" Target="../media/image790.png"/><Relationship Id="rId2" Type="http://schemas.openxmlformats.org/officeDocument/2006/relationships/image" Target="../media/image711.png"/><Relationship Id="rId1" Type="http://schemas.openxmlformats.org/officeDocument/2006/relationships/slideLayout" Target="../slideLayouts/slideLayout9.xml"/><Relationship Id="rId6" Type="http://schemas.openxmlformats.org/officeDocument/2006/relationships/image" Target="../media/image780.png"/><Relationship Id="rId5" Type="http://schemas.openxmlformats.org/officeDocument/2006/relationships/image" Target="../media/image770.png"/><Relationship Id="rId4" Type="http://schemas.openxmlformats.org/officeDocument/2006/relationships/image" Target="../media/image730.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11.png"/><Relationship Id="rId7" Type="http://schemas.openxmlformats.org/officeDocument/2006/relationships/image" Target="../media/image71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613.png"/><Relationship Id="rId5" Type="http://schemas.openxmlformats.org/officeDocument/2006/relationships/image" Target="../media/image513.png"/><Relationship Id="rId4" Type="http://schemas.openxmlformats.org/officeDocument/2006/relationships/image" Target="../media/image415.png"/></Relationships>
</file>

<file path=ppt/slides/_rels/slide52.xml.rels><?xml version="1.0" encoding="UTF-8" standalone="yes"?>
<Relationships xmlns="http://schemas.openxmlformats.org/package/2006/relationships"><Relationship Id="rId3" Type="http://schemas.openxmlformats.org/officeDocument/2006/relationships/image" Target="../media/image513.png"/><Relationship Id="rId7" Type="http://schemas.openxmlformats.org/officeDocument/2006/relationships/image" Target="../media/image910.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810.png"/><Relationship Id="rId5" Type="http://schemas.openxmlformats.org/officeDocument/2006/relationships/image" Target="../media/image712.png"/><Relationship Id="rId4" Type="http://schemas.openxmlformats.org/officeDocument/2006/relationships/image" Target="../media/image613.png"/></Relationships>
</file>

<file path=ppt/slides/_rels/slide53.xml.rels><?xml version="1.0" encoding="UTF-8" standalone="yes"?>
<Relationships xmlns="http://schemas.openxmlformats.org/package/2006/relationships"><Relationship Id="rId3" Type="http://schemas.openxmlformats.org/officeDocument/2006/relationships/image" Target="../media/image513.png"/><Relationship Id="rId7" Type="http://schemas.openxmlformats.org/officeDocument/2006/relationships/image" Target="../media/image10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810.png"/><Relationship Id="rId5" Type="http://schemas.openxmlformats.org/officeDocument/2006/relationships/image" Target="../media/image712.png"/><Relationship Id="rId4" Type="http://schemas.openxmlformats.org/officeDocument/2006/relationships/image" Target="../media/image613.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513.png"/><Relationship Id="rId7" Type="http://schemas.openxmlformats.org/officeDocument/2006/relationships/image" Target="../media/image120.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17.png"/><Relationship Id="rId5" Type="http://schemas.openxmlformats.org/officeDocument/2006/relationships/image" Target="../media/image712.png"/><Relationship Id="rId4" Type="http://schemas.openxmlformats.org/officeDocument/2006/relationships/image" Target="../media/image613.png"/><Relationship Id="rId9" Type="http://schemas.openxmlformats.org/officeDocument/2006/relationships/image" Target="../media/image140.png"/></Relationships>
</file>

<file path=ppt/slides/_rels/slide56.xml.rels><?xml version="1.0" encoding="UTF-8" standalone="yes"?>
<Relationships xmlns="http://schemas.openxmlformats.org/package/2006/relationships"><Relationship Id="rId8" Type="http://schemas.openxmlformats.org/officeDocument/2006/relationships/image" Target="../media/image1610.png"/><Relationship Id="rId3" Type="http://schemas.openxmlformats.org/officeDocument/2006/relationships/image" Target="../media/image513.png"/><Relationship Id="rId7" Type="http://schemas.openxmlformats.org/officeDocument/2006/relationships/image" Target="../media/image1510.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17.png"/><Relationship Id="rId5" Type="http://schemas.openxmlformats.org/officeDocument/2006/relationships/image" Target="../media/image712.png"/><Relationship Id="rId4" Type="http://schemas.openxmlformats.org/officeDocument/2006/relationships/image" Target="../media/image613.png"/></Relationships>
</file>

<file path=ppt/slides/_rels/slide57.xml.rels><?xml version="1.0" encoding="UTF-8" standalone="yes"?>
<Relationships xmlns="http://schemas.openxmlformats.org/package/2006/relationships"><Relationship Id="rId8" Type="http://schemas.openxmlformats.org/officeDocument/2006/relationships/image" Target="../media/image173.png"/><Relationship Id="rId3" Type="http://schemas.openxmlformats.org/officeDocument/2006/relationships/image" Target="../media/image513.png"/><Relationship Id="rId7" Type="http://schemas.openxmlformats.org/officeDocument/2006/relationships/image" Target="../media/image1510.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17.png"/><Relationship Id="rId5" Type="http://schemas.openxmlformats.org/officeDocument/2006/relationships/image" Target="../media/image712.png"/><Relationship Id="rId4" Type="http://schemas.openxmlformats.org/officeDocument/2006/relationships/image" Target="../media/image613.png"/></Relationships>
</file>

<file path=ppt/slides/_rels/slide58.xml.rels><?xml version="1.0" encoding="UTF-8" standalone="yes"?>
<Relationships xmlns="http://schemas.openxmlformats.org/package/2006/relationships"><Relationship Id="rId3" Type="http://schemas.openxmlformats.org/officeDocument/2006/relationships/image" Target="../media/image513.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810.png"/><Relationship Id="rId5" Type="http://schemas.openxmlformats.org/officeDocument/2006/relationships/image" Target="../media/image712.png"/><Relationship Id="rId4" Type="http://schemas.openxmlformats.org/officeDocument/2006/relationships/image" Target="../media/image613.png"/></Relationships>
</file>

<file path=ppt/slides/_rels/slide5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361.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64.jpeg"/><Relationship Id="rId4" Type="http://schemas.openxmlformats.org/officeDocument/2006/relationships/image" Target="../media/image371.png"/></Relationships>
</file>

<file path=ppt/slides/_rels/slide6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91.png"/><Relationship Id="rId4" Type="http://schemas.openxmlformats.org/officeDocument/2006/relationships/chart" Target="../charts/chart2.xml"/></Relationships>
</file>

<file path=ppt/slides/_rels/slide6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401.png"/><Relationship Id="rId4" Type="http://schemas.openxmlformats.org/officeDocument/2006/relationships/chart" Target="../charts/chart4.xml"/></Relationships>
</file>

<file path=ppt/slides/_rels/slide64.xml.rels><?xml version="1.0" encoding="UTF-8" standalone="yes"?>
<Relationships xmlns="http://schemas.openxmlformats.org/package/2006/relationships"><Relationship Id="rId3" Type="http://schemas.openxmlformats.org/officeDocument/2006/relationships/image" Target="../media/image414.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64.jpeg"/></Relationships>
</file>

<file path=ppt/slides/_rels/slide65.xml.rels><?xml version="1.0" encoding="UTF-8" standalone="yes"?>
<Relationships xmlns="http://schemas.openxmlformats.org/package/2006/relationships"><Relationship Id="rId3" Type="http://schemas.openxmlformats.org/officeDocument/2006/relationships/image" Target="../media/image414.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64.jpeg"/></Relationships>
</file>

<file path=ppt/slides/_rels/slide66.xml.rels><?xml version="1.0" encoding="UTF-8" standalone="yes"?>
<Relationships xmlns="http://schemas.openxmlformats.org/package/2006/relationships"><Relationship Id="rId3" Type="http://schemas.openxmlformats.org/officeDocument/2006/relationships/image" Target="../media/image414.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64.jpeg"/></Relationships>
</file>

<file path=ppt/slides/_rels/slide6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422.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64.jpeg"/></Relationships>
</file>

<file path=ppt/slides/_rels/slide72.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66.gif"/></Relationships>
</file>

<file path=ppt/slides/_rels/slide74.xml.rels><?xml version="1.0" encoding="UTF-8" standalone="yes"?>
<Relationships xmlns="http://schemas.openxmlformats.org/package/2006/relationships"><Relationship Id="rId3" Type="http://schemas.openxmlformats.org/officeDocument/2006/relationships/image" Target="../media/image1410.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66.gif"/></Relationships>
</file>

<file path=ppt/slides/_rels/slide7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66.gif"/><Relationship Id="rId4" Type="http://schemas.openxmlformats.org/officeDocument/2006/relationships/image" Target="../media/image1420.png"/></Relationships>
</file>

<file path=ppt/slides/_rels/slide76.xml.rels><?xml version="1.0" encoding="UTF-8" standalone="yes"?>
<Relationships xmlns="http://schemas.openxmlformats.org/package/2006/relationships"><Relationship Id="rId3" Type="http://schemas.openxmlformats.org/officeDocument/2006/relationships/image" Target="../media/image1420.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66.gif"/><Relationship Id="rId4" Type="http://schemas.openxmlformats.org/officeDocument/2006/relationships/image" Target="../media/image1430.png"/></Relationships>
</file>

<file path=ppt/slides/_rels/slide77.xml.rels><?xml version="1.0" encoding="UTF-8" standalone="yes"?>
<Relationships xmlns="http://schemas.openxmlformats.org/package/2006/relationships"><Relationship Id="rId3" Type="http://schemas.openxmlformats.org/officeDocument/2006/relationships/image" Target="../media/image1420.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66.gif"/><Relationship Id="rId4" Type="http://schemas.openxmlformats.org/officeDocument/2006/relationships/image" Target="../media/image1440.png"/></Relationships>
</file>

<file path=ppt/slides/_rels/slide78.xml.rels><?xml version="1.0" encoding="UTF-8" standalone="yes"?>
<Relationships xmlns="http://schemas.openxmlformats.org/package/2006/relationships"><Relationship Id="rId3" Type="http://schemas.openxmlformats.org/officeDocument/2006/relationships/image" Target="../media/image1450.png"/><Relationship Id="rId7" Type="http://schemas.openxmlformats.org/officeDocument/2006/relationships/image" Target="../media/image66.gif"/><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147.png"/><Relationship Id="rId5" Type="http://schemas.openxmlformats.org/officeDocument/2006/relationships/image" Target="../media/image1460.png"/><Relationship Id="rId4" Type="http://schemas.openxmlformats.org/officeDocument/2006/relationships/image" Target="../media/image1440.png"/></Relationships>
</file>

<file path=ppt/slides/_rels/slide79.xml.rels><?xml version="1.0" encoding="UTF-8" standalone="yes"?>
<Relationships xmlns="http://schemas.openxmlformats.org/package/2006/relationships"><Relationship Id="rId3" Type="http://schemas.openxmlformats.org/officeDocument/2006/relationships/image" Target="../media/image1440.png"/><Relationship Id="rId7" Type="http://schemas.openxmlformats.org/officeDocument/2006/relationships/image" Target="../media/image66.gif"/><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151.png"/><Relationship Id="rId5" Type="http://schemas.openxmlformats.org/officeDocument/2006/relationships/image" Target="../media/image149.png"/><Relationship Id="rId4" Type="http://schemas.openxmlformats.org/officeDocument/2006/relationships/image" Target="../media/image14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80.xml.rels><?xml version="1.0" encoding="UTF-8" standalone="yes"?>
<Relationships xmlns="http://schemas.openxmlformats.org/package/2006/relationships"><Relationship Id="rId3" Type="http://schemas.openxmlformats.org/officeDocument/2006/relationships/image" Target="../media/image1440.png"/><Relationship Id="rId7" Type="http://schemas.openxmlformats.org/officeDocument/2006/relationships/image" Target="../media/image66.gif"/><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154.png"/><Relationship Id="rId5" Type="http://schemas.openxmlformats.org/officeDocument/2006/relationships/image" Target="../media/image153.png"/><Relationship Id="rId4" Type="http://schemas.openxmlformats.org/officeDocument/2006/relationships/image" Target="../media/image152.png"/></Relationships>
</file>

<file path=ppt/slides/_rels/slide81.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66.gif"/></Relationships>
</file>

<file path=ppt/slides/_rels/slide82.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66.gif"/></Relationships>
</file>

<file path=ppt/slides/_rels/slide83.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66.gif"/></Relationships>
</file>

<file path=ppt/slides/_rels/slide84.xml.rels><?xml version="1.0" encoding="UTF-8" standalone="yes"?>
<Relationships xmlns="http://schemas.openxmlformats.org/package/2006/relationships"><Relationship Id="rId8" Type="http://schemas.openxmlformats.org/officeDocument/2006/relationships/image" Target="../media/image164.png"/><Relationship Id="rId3" Type="http://schemas.openxmlformats.org/officeDocument/2006/relationships/image" Target="../media/image158.png"/><Relationship Id="rId7" Type="http://schemas.openxmlformats.org/officeDocument/2006/relationships/image" Target="../media/image163.png"/><Relationship Id="rId12" Type="http://schemas.openxmlformats.org/officeDocument/2006/relationships/image" Target="../media/image66.gif"/><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162.png"/><Relationship Id="rId11" Type="http://schemas.openxmlformats.org/officeDocument/2006/relationships/image" Target="../media/image167.png"/><Relationship Id="rId5" Type="http://schemas.openxmlformats.org/officeDocument/2006/relationships/image" Target="../media/image161.png"/><Relationship Id="rId10" Type="http://schemas.openxmlformats.org/officeDocument/2006/relationships/image" Target="../media/image166.png"/><Relationship Id="rId4" Type="http://schemas.openxmlformats.org/officeDocument/2006/relationships/image" Target="../media/image159.png"/><Relationship Id="rId9" Type="http://schemas.openxmlformats.org/officeDocument/2006/relationships/image" Target="../media/image165.png"/></Relationships>
</file>

<file path=ppt/slides/_rels/slide85.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66.gif"/></Relationships>
</file>

<file path=ppt/slides/_rels/slide86.xml.rels><?xml version="1.0" encoding="UTF-8" standalone="yes"?>
<Relationships xmlns="http://schemas.openxmlformats.org/package/2006/relationships"><Relationship Id="rId8" Type="http://schemas.openxmlformats.org/officeDocument/2006/relationships/image" Target="../media/image175.png"/><Relationship Id="rId13" Type="http://schemas.openxmlformats.org/officeDocument/2006/relationships/image" Target="../media/image66.gif"/><Relationship Id="rId3" Type="http://schemas.openxmlformats.org/officeDocument/2006/relationships/image" Target="../media/image169.png"/><Relationship Id="rId7" Type="http://schemas.openxmlformats.org/officeDocument/2006/relationships/image" Target="../media/image174.png"/><Relationship Id="rId12" Type="http://schemas.openxmlformats.org/officeDocument/2006/relationships/image" Target="../media/image179.png"/><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1391.png"/><Relationship Id="rId11" Type="http://schemas.openxmlformats.org/officeDocument/2006/relationships/image" Target="../media/image178.png"/><Relationship Id="rId5" Type="http://schemas.openxmlformats.org/officeDocument/2006/relationships/image" Target="../media/image172.png"/><Relationship Id="rId10" Type="http://schemas.openxmlformats.org/officeDocument/2006/relationships/image" Target="../media/image177.png"/><Relationship Id="rId4" Type="http://schemas.openxmlformats.org/officeDocument/2006/relationships/image" Target="../media/image171.png"/><Relationship Id="rId9" Type="http://schemas.openxmlformats.org/officeDocument/2006/relationships/image" Target="../media/image176.png"/></Relationships>
</file>

<file path=ppt/slides/_rels/slide87.xml.rels><?xml version="1.0" encoding="UTF-8" standalone="yes"?>
<Relationships xmlns="http://schemas.openxmlformats.org/package/2006/relationships"><Relationship Id="rId3" Type="http://schemas.openxmlformats.org/officeDocument/2006/relationships/image" Target="../media/image181.png"/><Relationship Id="rId7" Type="http://schemas.openxmlformats.org/officeDocument/2006/relationships/image" Target="../media/image66.gif"/><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image" Target="../media/image1420.png"/><Relationship Id="rId5" Type="http://schemas.openxmlformats.org/officeDocument/2006/relationships/image" Target="../media/image183.png"/><Relationship Id="rId4" Type="http://schemas.openxmlformats.org/officeDocument/2006/relationships/image" Target="../media/image182.png"/></Relationships>
</file>

<file path=ppt/slides/_rels/slide88.xml.rels><?xml version="1.0" encoding="UTF-8" standalone="yes"?>
<Relationships xmlns="http://schemas.openxmlformats.org/package/2006/relationships"><Relationship Id="rId8" Type="http://schemas.openxmlformats.org/officeDocument/2006/relationships/image" Target="../media/image185.png"/><Relationship Id="rId3" Type="http://schemas.openxmlformats.org/officeDocument/2006/relationships/image" Target="../media/image181.png"/><Relationship Id="rId7" Type="http://schemas.openxmlformats.org/officeDocument/2006/relationships/image" Target="../media/image184.png"/><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image" Target="../media/image1450.png"/><Relationship Id="rId5" Type="http://schemas.openxmlformats.org/officeDocument/2006/relationships/image" Target="../media/image183.png"/><Relationship Id="rId4" Type="http://schemas.openxmlformats.org/officeDocument/2006/relationships/image" Target="../media/image182.png"/><Relationship Id="rId9" Type="http://schemas.openxmlformats.org/officeDocument/2006/relationships/image" Target="../media/image66.gif"/></Relationships>
</file>

<file path=ppt/slides/_rels/slide89.xml.rels><?xml version="1.0" encoding="UTF-8" standalone="yes"?>
<Relationships xmlns="http://schemas.openxmlformats.org/package/2006/relationships"><Relationship Id="rId8" Type="http://schemas.openxmlformats.org/officeDocument/2006/relationships/image" Target="../media/image187.png"/><Relationship Id="rId3" Type="http://schemas.openxmlformats.org/officeDocument/2006/relationships/image" Target="../media/image181.png"/><Relationship Id="rId7" Type="http://schemas.openxmlformats.org/officeDocument/2006/relationships/image" Target="../media/image186.png"/><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148.png"/><Relationship Id="rId5" Type="http://schemas.openxmlformats.org/officeDocument/2006/relationships/image" Target="../media/image183.png"/><Relationship Id="rId4" Type="http://schemas.openxmlformats.org/officeDocument/2006/relationships/image" Target="../media/image182.png"/><Relationship Id="rId9" Type="http://schemas.openxmlformats.org/officeDocument/2006/relationships/image" Target="../media/image66.gi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_rels/slide90.xml.rels><?xml version="1.0" encoding="UTF-8" standalone="yes"?>
<Relationships xmlns="http://schemas.openxmlformats.org/package/2006/relationships"><Relationship Id="rId8" Type="http://schemas.openxmlformats.org/officeDocument/2006/relationships/image" Target="../media/image189.png"/><Relationship Id="rId3" Type="http://schemas.openxmlformats.org/officeDocument/2006/relationships/image" Target="../media/image181.png"/><Relationship Id="rId7" Type="http://schemas.openxmlformats.org/officeDocument/2006/relationships/image" Target="../media/image188.png"/><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image" Target="../media/image152.png"/><Relationship Id="rId5" Type="http://schemas.openxmlformats.org/officeDocument/2006/relationships/image" Target="../media/image183.png"/><Relationship Id="rId4" Type="http://schemas.openxmlformats.org/officeDocument/2006/relationships/image" Target="../media/image182.png"/><Relationship Id="rId9" Type="http://schemas.openxmlformats.org/officeDocument/2006/relationships/image" Target="../media/image66.gif"/></Relationships>
</file>

<file path=ppt/slides/_rels/slide91.xml.rels><?xml version="1.0" encoding="UTF-8" standalone="yes"?>
<Relationships xmlns="http://schemas.openxmlformats.org/package/2006/relationships"><Relationship Id="rId3" Type="http://schemas.openxmlformats.org/officeDocument/2006/relationships/image" Target="../media/image1401.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68.gif"/></Relationships>
</file>

<file path=ppt/slides/_rels/slide92.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201.png"/></Relationships>
</file>

<file path=ppt/slides/_rels/slide93.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191.png"/></Relationships>
</file>

<file path=ppt/slides/_rels/slide94.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191.png"/></Relationships>
</file>

<file path=ppt/slides/_rels/slide95.xml.rels><?xml version="1.0" encoding="UTF-8" standalone="yes"?>
<Relationships xmlns="http://schemas.openxmlformats.org/package/2006/relationships"><Relationship Id="rId8" Type="http://schemas.openxmlformats.org/officeDocument/2006/relationships/image" Target="../media/image281.png"/><Relationship Id="rId3" Type="http://schemas.openxmlformats.org/officeDocument/2006/relationships/image" Target="../media/image231.png"/><Relationship Id="rId7" Type="http://schemas.openxmlformats.org/officeDocument/2006/relationships/image" Target="../media/image271.png"/><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image" Target="../media/image261.png"/><Relationship Id="rId5" Type="http://schemas.openxmlformats.org/officeDocument/2006/relationships/image" Target="../media/image251.png"/><Relationship Id="rId4" Type="http://schemas.openxmlformats.org/officeDocument/2006/relationships/image" Target="../media/image241.png"/><Relationship Id="rId9" Type="http://schemas.openxmlformats.org/officeDocument/2006/relationships/image" Target="../media/image291.png"/></Relationships>
</file>

<file path=ppt/slides/_rels/slide96.xml.rels><?xml version="1.0" encoding="UTF-8" standalone="yes"?>
<Relationships xmlns="http://schemas.openxmlformats.org/package/2006/relationships"><Relationship Id="rId8" Type="http://schemas.openxmlformats.org/officeDocument/2006/relationships/image" Target="../media/image291.png"/><Relationship Id="rId3" Type="http://schemas.openxmlformats.org/officeDocument/2006/relationships/image" Target="../media/image231.png"/><Relationship Id="rId7" Type="http://schemas.openxmlformats.org/officeDocument/2006/relationships/image" Target="../media/image281.png"/><Relationship Id="rId12" Type="http://schemas.openxmlformats.org/officeDocument/2006/relationships/image" Target="../media/image330.png"/><Relationship Id="rId2" Type="http://schemas.openxmlformats.org/officeDocument/2006/relationships/notesSlide" Target="../notesSlides/notesSlide51.xml"/><Relationship Id="rId1" Type="http://schemas.openxmlformats.org/officeDocument/2006/relationships/slideLayout" Target="../slideLayouts/slideLayout4.xml"/><Relationship Id="rId6" Type="http://schemas.openxmlformats.org/officeDocument/2006/relationships/image" Target="../media/image271.png"/><Relationship Id="rId11" Type="http://schemas.openxmlformats.org/officeDocument/2006/relationships/image" Target="../media/image320.png"/><Relationship Id="rId5" Type="http://schemas.openxmlformats.org/officeDocument/2006/relationships/image" Target="../media/image261.png"/><Relationship Id="rId10" Type="http://schemas.openxmlformats.org/officeDocument/2006/relationships/image" Target="../media/image310.png"/><Relationship Id="rId4" Type="http://schemas.openxmlformats.org/officeDocument/2006/relationships/image" Target="../media/image241.png"/><Relationship Id="rId9" Type="http://schemas.openxmlformats.org/officeDocument/2006/relationships/image" Target="../media/image301.png"/></Relationships>
</file>

<file path=ppt/slides/_rels/slide97.xml.rels><?xml version="1.0" encoding="UTF-8" standalone="yes"?>
<Relationships xmlns="http://schemas.openxmlformats.org/package/2006/relationships"><Relationship Id="rId8" Type="http://schemas.openxmlformats.org/officeDocument/2006/relationships/image" Target="../media/image291.png"/><Relationship Id="rId3" Type="http://schemas.openxmlformats.org/officeDocument/2006/relationships/image" Target="../media/image231.png"/><Relationship Id="rId7" Type="http://schemas.openxmlformats.org/officeDocument/2006/relationships/image" Target="../media/image281.png"/><Relationship Id="rId12" Type="http://schemas.openxmlformats.org/officeDocument/2006/relationships/image" Target="../media/image380.png"/><Relationship Id="rId2" Type="http://schemas.openxmlformats.org/officeDocument/2006/relationships/notesSlide" Target="../notesSlides/notesSlide52.xml"/><Relationship Id="rId1" Type="http://schemas.openxmlformats.org/officeDocument/2006/relationships/slideLayout" Target="../slideLayouts/slideLayout4.xml"/><Relationship Id="rId6" Type="http://schemas.openxmlformats.org/officeDocument/2006/relationships/image" Target="../media/image271.png"/><Relationship Id="rId11" Type="http://schemas.openxmlformats.org/officeDocument/2006/relationships/image" Target="../media/image370.png"/><Relationship Id="rId5" Type="http://schemas.openxmlformats.org/officeDocument/2006/relationships/image" Target="../media/image261.png"/><Relationship Id="rId10" Type="http://schemas.openxmlformats.org/officeDocument/2006/relationships/image" Target="../media/image360.png"/><Relationship Id="rId4" Type="http://schemas.openxmlformats.org/officeDocument/2006/relationships/image" Target="../media/image340.png"/><Relationship Id="rId9" Type="http://schemas.openxmlformats.org/officeDocument/2006/relationships/image" Target="../media/image350.png"/></Relationships>
</file>

<file path=ppt/slides/_rels/slide98.xml.rels><?xml version="1.0" encoding="UTF-8" standalone="yes"?>
<Relationships xmlns="http://schemas.openxmlformats.org/package/2006/relationships"><Relationship Id="rId8" Type="http://schemas.openxmlformats.org/officeDocument/2006/relationships/image" Target="../media/image291.png"/><Relationship Id="rId3" Type="http://schemas.openxmlformats.org/officeDocument/2006/relationships/image" Target="../media/image231.png"/><Relationship Id="rId7" Type="http://schemas.openxmlformats.org/officeDocument/2006/relationships/image" Target="../media/image281.png"/><Relationship Id="rId12" Type="http://schemas.openxmlformats.org/officeDocument/2006/relationships/image" Target="../media/image433.png"/><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image" Target="../media/image271.png"/><Relationship Id="rId11" Type="http://schemas.openxmlformats.org/officeDocument/2006/relationships/image" Target="../media/image421.png"/><Relationship Id="rId5" Type="http://schemas.openxmlformats.org/officeDocument/2006/relationships/image" Target="../media/image261.png"/><Relationship Id="rId10" Type="http://schemas.openxmlformats.org/officeDocument/2006/relationships/image" Target="../media/image413.png"/><Relationship Id="rId4" Type="http://schemas.openxmlformats.org/officeDocument/2006/relationships/image" Target="../media/image390.png"/><Relationship Id="rId9" Type="http://schemas.openxmlformats.org/officeDocument/2006/relationships/image" Target="../media/image400.png"/></Relationships>
</file>

<file path=ppt/slides/_rels/slide99.xml.rels><?xml version="1.0" encoding="UTF-8" standalone="yes"?>
<Relationships xmlns="http://schemas.openxmlformats.org/package/2006/relationships"><Relationship Id="rId8" Type="http://schemas.openxmlformats.org/officeDocument/2006/relationships/image" Target="../media/image291.png"/><Relationship Id="rId3" Type="http://schemas.openxmlformats.org/officeDocument/2006/relationships/image" Target="../media/image231.png"/><Relationship Id="rId7" Type="http://schemas.openxmlformats.org/officeDocument/2006/relationships/image" Target="../media/image281.png"/><Relationship Id="rId12" Type="http://schemas.openxmlformats.org/officeDocument/2006/relationships/image" Target="../media/image480.png"/><Relationship Id="rId2" Type="http://schemas.openxmlformats.org/officeDocument/2006/relationships/notesSlide" Target="../notesSlides/notesSlide54.xml"/><Relationship Id="rId1" Type="http://schemas.openxmlformats.org/officeDocument/2006/relationships/slideLayout" Target="../slideLayouts/slideLayout4.xml"/><Relationship Id="rId6" Type="http://schemas.openxmlformats.org/officeDocument/2006/relationships/image" Target="../media/image271.png"/><Relationship Id="rId11" Type="http://schemas.openxmlformats.org/officeDocument/2006/relationships/image" Target="../media/image471.png"/><Relationship Id="rId5" Type="http://schemas.openxmlformats.org/officeDocument/2006/relationships/image" Target="../media/image261.png"/><Relationship Id="rId10" Type="http://schemas.openxmlformats.org/officeDocument/2006/relationships/image" Target="../media/image460.png"/><Relationship Id="rId4" Type="http://schemas.openxmlformats.org/officeDocument/2006/relationships/image" Target="../media/image442.png"/><Relationship Id="rId9" Type="http://schemas.openxmlformats.org/officeDocument/2006/relationships/image" Target="../media/image4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agua, azul, computadora, baloncesto&#10;&#10;Descripción generada automáticamente">
            <a:extLst>
              <a:ext uri="{FF2B5EF4-FFF2-40B4-BE49-F238E27FC236}">
                <a16:creationId xmlns:a16="http://schemas.microsoft.com/office/drawing/2014/main" id="{C19AC4FA-B534-452D-A80B-596A117F28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 y="0"/>
            <a:ext cx="12190095" cy="6858000"/>
          </a:xfrm>
          <a:prstGeom prst="rect">
            <a:avLst/>
          </a:prstGeom>
        </p:spPr>
      </p:pic>
      <p:sp>
        <p:nvSpPr>
          <p:cNvPr id="2" name="Título 1">
            <a:extLst>
              <a:ext uri="{FF2B5EF4-FFF2-40B4-BE49-F238E27FC236}">
                <a16:creationId xmlns:a16="http://schemas.microsoft.com/office/drawing/2014/main" id="{19FE81E2-4037-40A9-ACB1-C1D4F0F8DF36}"/>
              </a:ext>
            </a:extLst>
          </p:cNvPr>
          <p:cNvSpPr>
            <a:spLocks noGrp="1"/>
          </p:cNvSpPr>
          <p:nvPr>
            <p:ph type="ctrTitle"/>
          </p:nvPr>
        </p:nvSpPr>
        <p:spPr>
          <a:xfrm>
            <a:off x="1523999" y="1444386"/>
            <a:ext cx="9144000" cy="4014680"/>
          </a:xfrm>
          <a:solidFill>
            <a:schemeClr val="bg2">
              <a:lumMod val="75000"/>
              <a:alpha val="52000"/>
            </a:schemeClr>
          </a:solidFill>
        </p:spPr>
        <p:txBody>
          <a:bodyPr anchor="ctr">
            <a:normAutofit/>
            <a:scene3d>
              <a:camera prst="orthographicFront"/>
              <a:lightRig rig="harsh" dir="t"/>
            </a:scene3d>
            <a:sp3d prstMaterial="matte">
              <a:contourClr>
                <a:schemeClr val="bg1">
                  <a:lumMod val="65000"/>
                </a:schemeClr>
              </a:contourClr>
            </a:sp3d>
          </a:bodyPr>
          <a:lstStyle/>
          <a:p>
            <a:r>
              <a:rPr lang="es-CL" sz="3600" b="1">
                <a:ln>
                  <a:solidFill>
                    <a:schemeClr val="tx1"/>
                  </a:solidFill>
                </a:ln>
              </a:rPr>
              <a:t>Módulo 4 </a:t>
            </a:r>
            <a:r>
              <a:rPr lang="es-CL" sz="3600" b="1" dirty="0">
                <a:ln>
                  <a:solidFill>
                    <a:schemeClr val="tx1"/>
                  </a:solidFill>
                </a:ln>
              </a:rPr>
              <a:t>– Genética Cuantitativa</a:t>
            </a:r>
            <a:br>
              <a:rPr lang="es-CL" sz="3200" b="1" dirty="0">
                <a:ln/>
              </a:rPr>
            </a:br>
            <a:br>
              <a:rPr lang="es-CL" sz="3600" b="1" dirty="0">
                <a:ln/>
                <a:solidFill>
                  <a:schemeClr val="accent3"/>
                </a:solidFill>
              </a:rPr>
            </a:br>
            <a:r>
              <a:rPr lang="es-CL" sz="4800" b="1" dirty="0">
                <a:ln w="10160">
                  <a:noFill/>
                  <a:prstDash val="solid"/>
                </a:ln>
                <a:solidFill>
                  <a:srgbClr val="FFFFFF"/>
                </a:solidFill>
                <a:effectLst>
                  <a:outerShdw blurRad="50800" dist="38100" dir="2700000" algn="tl" rotWithShape="0">
                    <a:prstClr val="black">
                      <a:alpha val="40000"/>
                    </a:prstClr>
                  </a:outerShdw>
                </a:effectLst>
              </a:rPr>
              <a:t>Repaso de contenidos</a:t>
            </a:r>
            <a:endParaRPr lang="en-US" sz="5400" b="1" dirty="0">
              <a:ln w="10160">
                <a:noFill/>
                <a:prstDash val="solid"/>
              </a:ln>
              <a:solidFill>
                <a:schemeClr val="accent3"/>
              </a:solidFill>
              <a:effectLst>
                <a:outerShdw blurRad="50800" dist="38100" dir="2700000" algn="tl" rotWithShape="0">
                  <a:prstClr val="black">
                    <a:alpha val="40000"/>
                  </a:prstClr>
                </a:outerShdw>
              </a:effectLst>
            </a:endParaRPr>
          </a:p>
        </p:txBody>
      </p:sp>
      <p:sp>
        <p:nvSpPr>
          <p:cNvPr id="6" name="CuadroTexto 5">
            <a:extLst>
              <a:ext uri="{FF2B5EF4-FFF2-40B4-BE49-F238E27FC236}">
                <a16:creationId xmlns:a16="http://schemas.microsoft.com/office/drawing/2014/main" id="{599A2B71-F7C4-4BB6-9B0E-9AE9B42B1A6E}"/>
              </a:ext>
            </a:extLst>
          </p:cNvPr>
          <p:cNvSpPr txBox="1"/>
          <p:nvPr/>
        </p:nvSpPr>
        <p:spPr>
          <a:xfrm>
            <a:off x="7734300" y="5604535"/>
            <a:ext cx="3238500" cy="369332"/>
          </a:xfrm>
          <a:prstGeom prst="rect">
            <a:avLst/>
          </a:prstGeom>
          <a:noFill/>
        </p:spPr>
        <p:txBody>
          <a:bodyPr wrap="square" rtlCol="0">
            <a:spAutoFit/>
          </a:bodyPr>
          <a:lstStyle/>
          <a:p>
            <a:r>
              <a:rPr lang="es-CL" dirty="0">
                <a:ln w="3175">
                  <a:solidFill>
                    <a:schemeClr val="tx1"/>
                  </a:solidFill>
                </a:ln>
                <a:solidFill>
                  <a:schemeClr val="bg1"/>
                </a:solidFill>
                <a:latin typeface="Franklin Gothic Demi" panose="020B0703020102020204" pitchFamily="34" charset="0"/>
              </a:rPr>
              <a:t>Tutor: Bastián Fernández S.</a:t>
            </a:r>
          </a:p>
        </p:txBody>
      </p:sp>
      <p:sp>
        <p:nvSpPr>
          <p:cNvPr id="8" name="Subtítulo 2">
            <a:extLst>
              <a:ext uri="{FF2B5EF4-FFF2-40B4-BE49-F238E27FC236}">
                <a16:creationId xmlns:a16="http://schemas.microsoft.com/office/drawing/2014/main" id="{CD168D9B-72CC-4CF8-BFD1-20FBCB59C63A}"/>
              </a:ext>
            </a:extLst>
          </p:cNvPr>
          <p:cNvSpPr txBox="1">
            <a:spLocks/>
          </p:cNvSpPr>
          <p:nvPr/>
        </p:nvSpPr>
        <p:spPr>
          <a:xfrm>
            <a:off x="97654" y="97654"/>
            <a:ext cx="5017271" cy="89664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accent1"/>
              </a:buClr>
              <a:buSzPts val="2400"/>
              <a:buFont typeface="Montserrat Light"/>
              <a:buNone/>
              <a:defRPr sz="2400" b="0" i="0" u="none" strike="noStrike" cap="none">
                <a:solidFill>
                  <a:schemeClr val="dk1"/>
                </a:solidFill>
                <a:latin typeface="Montserrat Light"/>
                <a:ea typeface="Montserrat Light"/>
                <a:cs typeface="Montserrat Light"/>
                <a:sym typeface="Montserrat Light"/>
              </a:defRPr>
            </a:lvl1pPr>
            <a:lvl2pPr marL="457200" marR="0" lvl="1" indent="0" algn="ctr" rtl="0">
              <a:lnSpc>
                <a:spcPct val="100000"/>
              </a:lnSpc>
              <a:spcBef>
                <a:spcPts val="600"/>
              </a:spcBef>
              <a:spcAft>
                <a:spcPts val="0"/>
              </a:spcAft>
              <a:buClr>
                <a:schemeClr val="accent1"/>
              </a:buClr>
              <a:buSzPts val="2400"/>
              <a:buFont typeface="Montserrat Light"/>
              <a:buNone/>
              <a:defRPr sz="2000" b="0" i="0" u="none" strike="noStrike" cap="none">
                <a:solidFill>
                  <a:schemeClr val="dk1"/>
                </a:solidFill>
                <a:latin typeface="Montserrat Light"/>
                <a:ea typeface="Montserrat Light"/>
                <a:cs typeface="Montserrat Light"/>
                <a:sym typeface="Montserrat Light"/>
              </a:defRPr>
            </a:lvl2pPr>
            <a:lvl3pPr marL="914400" marR="0" lvl="2" indent="0" algn="ctr" rtl="0">
              <a:lnSpc>
                <a:spcPct val="100000"/>
              </a:lnSpc>
              <a:spcBef>
                <a:spcPts val="600"/>
              </a:spcBef>
              <a:spcAft>
                <a:spcPts val="0"/>
              </a:spcAft>
              <a:buClr>
                <a:schemeClr val="dk1"/>
              </a:buClr>
              <a:buSzPts val="2400"/>
              <a:buFont typeface="Montserrat Light"/>
              <a:buNone/>
              <a:defRPr sz="1800" b="0" i="0" u="none" strike="noStrike" cap="none">
                <a:solidFill>
                  <a:schemeClr val="dk1"/>
                </a:solidFill>
                <a:latin typeface="Montserrat Light"/>
                <a:ea typeface="Montserrat Light"/>
                <a:cs typeface="Montserrat Light"/>
                <a:sym typeface="Montserrat Light"/>
              </a:defRPr>
            </a:lvl3pPr>
            <a:lvl4pPr marL="1371600" marR="0" lvl="3" indent="0" algn="ctr" rtl="0">
              <a:lnSpc>
                <a:spcPct val="100000"/>
              </a:lnSpc>
              <a:spcBef>
                <a:spcPts val="600"/>
              </a:spcBef>
              <a:spcAft>
                <a:spcPts val="0"/>
              </a:spcAft>
              <a:buClr>
                <a:schemeClr val="dk1"/>
              </a:buClr>
              <a:buSzPts val="2400"/>
              <a:buFont typeface="Montserrat Light"/>
              <a:buNone/>
              <a:defRPr sz="1600" b="0" i="0" u="none" strike="noStrike" cap="none">
                <a:solidFill>
                  <a:schemeClr val="dk1"/>
                </a:solidFill>
                <a:latin typeface="Montserrat Light"/>
                <a:ea typeface="Montserrat Light"/>
                <a:cs typeface="Montserrat Light"/>
                <a:sym typeface="Montserrat Light"/>
              </a:defRPr>
            </a:lvl4pPr>
            <a:lvl5pPr marL="1828800" marR="0" lvl="4" indent="0" algn="ctr" rtl="0">
              <a:lnSpc>
                <a:spcPct val="100000"/>
              </a:lnSpc>
              <a:spcBef>
                <a:spcPts val="600"/>
              </a:spcBef>
              <a:spcAft>
                <a:spcPts val="0"/>
              </a:spcAft>
              <a:buClr>
                <a:schemeClr val="dk1"/>
              </a:buClr>
              <a:buSzPts val="2400"/>
              <a:buFont typeface="Montserrat Light"/>
              <a:buNone/>
              <a:defRPr sz="1600" b="0" i="0" u="none" strike="noStrike" cap="none">
                <a:solidFill>
                  <a:schemeClr val="dk1"/>
                </a:solidFill>
                <a:latin typeface="Montserrat Light"/>
                <a:ea typeface="Montserrat Light"/>
                <a:cs typeface="Montserrat Light"/>
                <a:sym typeface="Montserrat Light"/>
              </a:defRPr>
            </a:lvl5pPr>
            <a:lvl6pPr marL="2286000" marR="0" lvl="5" indent="0" algn="ctr" rtl="0">
              <a:lnSpc>
                <a:spcPct val="100000"/>
              </a:lnSpc>
              <a:spcBef>
                <a:spcPts val="600"/>
              </a:spcBef>
              <a:spcAft>
                <a:spcPts val="0"/>
              </a:spcAft>
              <a:buClr>
                <a:schemeClr val="dk1"/>
              </a:buClr>
              <a:buSzPts val="2400"/>
              <a:buFont typeface="Montserrat Light"/>
              <a:buNone/>
              <a:defRPr sz="1600" b="0" i="0" u="none" strike="noStrike" cap="none">
                <a:solidFill>
                  <a:schemeClr val="dk1"/>
                </a:solidFill>
                <a:latin typeface="Montserrat Light"/>
                <a:ea typeface="Montserrat Light"/>
                <a:cs typeface="Montserrat Light"/>
                <a:sym typeface="Montserrat Light"/>
              </a:defRPr>
            </a:lvl6pPr>
            <a:lvl7pPr marL="2743200" marR="0" lvl="6" indent="0" algn="ctr" rtl="0">
              <a:lnSpc>
                <a:spcPct val="100000"/>
              </a:lnSpc>
              <a:spcBef>
                <a:spcPts val="600"/>
              </a:spcBef>
              <a:spcAft>
                <a:spcPts val="0"/>
              </a:spcAft>
              <a:buClr>
                <a:schemeClr val="dk1"/>
              </a:buClr>
              <a:buSzPts val="2400"/>
              <a:buFont typeface="Montserrat Light"/>
              <a:buNone/>
              <a:defRPr sz="1600" b="0" i="0" u="none" strike="noStrike" cap="none">
                <a:solidFill>
                  <a:schemeClr val="dk1"/>
                </a:solidFill>
                <a:latin typeface="Montserrat Light"/>
                <a:ea typeface="Montserrat Light"/>
                <a:cs typeface="Montserrat Light"/>
                <a:sym typeface="Montserrat Light"/>
              </a:defRPr>
            </a:lvl7pPr>
            <a:lvl8pPr marL="3200400" marR="0" lvl="7" indent="0" algn="ctr" rtl="0">
              <a:lnSpc>
                <a:spcPct val="100000"/>
              </a:lnSpc>
              <a:spcBef>
                <a:spcPts val="600"/>
              </a:spcBef>
              <a:spcAft>
                <a:spcPts val="0"/>
              </a:spcAft>
              <a:buClr>
                <a:schemeClr val="dk1"/>
              </a:buClr>
              <a:buSzPts val="2400"/>
              <a:buFont typeface="Montserrat Light"/>
              <a:buNone/>
              <a:defRPr sz="1600" b="0" i="0" u="none" strike="noStrike" cap="none">
                <a:solidFill>
                  <a:schemeClr val="dk1"/>
                </a:solidFill>
                <a:latin typeface="Montserrat Light"/>
                <a:ea typeface="Montserrat Light"/>
                <a:cs typeface="Montserrat Light"/>
                <a:sym typeface="Montserrat Light"/>
              </a:defRPr>
            </a:lvl8pPr>
            <a:lvl9pPr marL="3657600" marR="0" lvl="8" indent="0" algn="ctr" rtl="0">
              <a:lnSpc>
                <a:spcPct val="100000"/>
              </a:lnSpc>
              <a:spcBef>
                <a:spcPts val="600"/>
              </a:spcBef>
              <a:spcAft>
                <a:spcPts val="600"/>
              </a:spcAft>
              <a:buClr>
                <a:schemeClr val="dk1"/>
              </a:buClr>
              <a:buSzPts val="2400"/>
              <a:buFont typeface="Montserrat Light"/>
              <a:buNone/>
              <a:defRPr sz="1600" b="0" i="0" u="none" strike="noStrike" cap="none">
                <a:solidFill>
                  <a:schemeClr val="dk1"/>
                </a:solidFill>
                <a:latin typeface="Montserrat Light"/>
                <a:ea typeface="Montserrat Light"/>
                <a:cs typeface="Montserrat Light"/>
                <a:sym typeface="Montserrat Light"/>
              </a:defRPr>
            </a:lvl9pPr>
          </a:lstStyle>
          <a:p>
            <a:pPr algn="l"/>
            <a:r>
              <a:rPr lang="es-CL" kern="0" dirty="0">
                <a:solidFill>
                  <a:schemeClr val="bg1"/>
                </a:solidFill>
              </a:rPr>
              <a:t>Tutoría Semestre Primavera 2022</a:t>
            </a:r>
            <a:br>
              <a:rPr lang="es-CL" kern="0" dirty="0">
                <a:solidFill>
                  <a:schemeClr val="bg1"/>
                </a:solidFill>
              </a:rPr>
            </a:br>
            <a:r>
              <a:rPr lang="es-CL" kern="0" dirty="0">
                <a:solidFill>
                  <a:schemeClr val="bg1"/>
                </a:solidFill>
              </a:rPr>
              <a:t>Genética Básica G1</a:t>
            </a:r>
            <a:endParaRPr lang="en-US" kern="0" dirty="0">
              <a:ln>
                <a:solidFill>
                  <a:schemeClr val="tx1"/>
                </a:solidFill>
              </a:ln>
            </a:endParaRPr>
          </a:p>
        </p:txBody>
      </p:sp>
    </p:spTree>
    <p:extLst>
      <p:ext uri="{BB962C8B-B14F-4D97-AF65-F5344CB8AC3E}">
        <p14:creationId xmlns:p14="http://schemas.microsoft.com/office/powerpoint/2010/main" val="3192456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910590"/>
            <a:ext cx="9162472"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Una de las principales enfermedades en salmón es la enfermedad del virus de la pancreatitis infecciosa del salmón (IPN). Esta enfermedad presenta mortalidades que varían entre 20% y 100%. Hace años atrás se descubrió una región del genoma (haplotipos) que permiten explicar el 90% de la resistencia a esta enfermedad (IPN+ o IPN-). En una población se observó que los promedios de supervivencia entre los grupos eran los siguientes: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6" name="Tabla 12">
            <a:extLst>
              <a:ext uri="{FF2B5EF4-FFF2-40B4-BE49-F238E27FC236}">
                <a16:creationId xmlns:a16="http://schemas.microsoft.com/office/drawing/2014/main" id="{8FAEEAF5-07C6-4B85-AB2A-5CB8D11108E2}"/>
              </a:ext>
            </a:extLst>
          </p:cNvPr>
          <p:cNvGraphicFramePr>
            <a:graphicFrameLocks noGrp="1"/>
          </p:cNvGraphicFramePr>
          <p:nvPr/>
        </p:nvGraphicFramePr>
        <p:xfrm>
          <a:off x="1653363" y="2575464"/>
          <a:ext cx="5157012" cy="1707072"/>
        </p:xfrm>
        <a:graphic>
          <a:graphicData uri="http://schemas.openxmlformats.org/drawingml/2006/table">
            <a:tbl>
              <a:tblPr firstRow="1" bandRow="1">
                <a:tableStyleId>{5C22544A-7EE6-4342-B048-85BDC9FD1C3A}</a:tableStyleId>
              </a:tblPr>
              <a:tblGrid>
                <a:gridCol w="1719004">
                  <a:extLst>
                    <a:ext uri="{9D8B030D-6E8A-4147-A177-3AD203B41FA5}">
                      <a16:colId xmlns:a16="http://schemas.microsoft.com/office/drawing/2014/main" val="1089230659"/>
                    </a:ext>
                  </a:extLst>
                </a:gridCol>
                <a:gridCol w="1719004">
                  <a:extLst>
                    <a:ext uri="{9D8B030D-6E8A-4147-A177-3AD203B41FA5}">
                      <a16:colId xmlns:a16="http://schemas.microsoft.com/office/drawing/2014/main" val="1969542237"/>
                    </a:ext>
                  </a:extLst>
                </a:gridCol>
                <a:gridCol w="1719004">
                  <a:extLst>
                    <a:ext uri="{9D8B030D-6E8A-4147-A177-3AD203B41FA5}">
                      <a16:colId xmlns:a16="http://schemas.microsoft.com/office/drawing/2014/main" val="947060302"/>
                    </a:ext>
                  </a:extLst>
                </a:gridCol>
              </a:tblGrid>
              <a:tr h="370840">
                <a:tc>
                  <a:txBody>
                    <a:bodyPr/>
                    <a:lstStyle/>
                    <a:p>
                      <a:pPr algn="ctr"/>
                      <a:r>
                        <a:rPr lang="es-CL" sz="1600" dirty="0"/>
                        <a:t>Haplotipo</a:t>
                      </a:r>
                      <a:endParaRPr lang="en-US" sz="1600" dirty="0"/>
                    </a:p>
                  </a:txBody>
                  <a:tcPr anchor="ctr"/>
                </a:tc>
                <a:tc>
                  <a:txBody>
                    <a:bodyPr/>
                    <a:lstStyle/>
                    <a:p>
                      <a:pPr algn="ctr"/>
                      <a:r>
                        <a:rPr lang="es-CL" sz="1600" dirty="0"/>
                        <a:t>Número</a:t>
                      </a:r>
                      <a:endParaRPr lang="en-US" sz="1600" dirty="0"/>
                    </a:p>
                  </a:txBody>
                  <a:tcPr anchor="ctr"/>
                </a:tc>
                <a:tc>
                  <a:txBody>
                    <a:bodyPr/>
                    <a:lstStyle/>
                    <a:p>
                      <a:pPr algn="ctr"/>
                      <a:r>
                        <a:rPr lang="es-CL" sz="1600" dirty="0"/>
                        <a:t>Sobrevivencia (%)</a:t>
                      </a:r>
                      <a:endParaRPr lang="en-US" sz="1600" dirty="0"/>
                    </a:p>
                  </a:txBody>
                  <a:tcPr anchor="ctr"/>
                </a:tc>
                <a:extLst>
                  <a:ext uri="{0D108BD9-81ED-4DB2-BD59-A6C34878D82A}">
                    <a16:rowId xmlns:a16="http://schemas.microsoft.com/office/drawing/2014/main" val="884403037"/>
                  </a:ext>
                </a:extLst>
              </a:tr>
              <a:tr h="370840">
                <a:tc>
                  <a:txBody>
                    <a:bodyPr/>
                    <a:lstStyle/>
                    <a:p>
                      <a:pPr algn="ctr"/>
                      <a:r>
                        <a:rPr lang="es-CL" dirty="0"/>
                        <a:t>IPN+, IPN+</a:t>
                      </a:r>
                      <a:endParaRPr lang="en-US" dirty="0"/>
                    </a:p>
                  </a:txBody>
                  <a:tcPr anchor="ctr"/>
                </a:tc>
                <a:tc>
                  <a:txBody>
                    <a:bodyPr/>
                    <a:lstStyle/>
                    <a:p>
                      <a:pPr algn="ctr"/>
                      <a:r>
                        <a:rPr lang="es-CL" dirty="0"/>
                        <a:t>900</a:t>
                      </a:r>
                      <a:endParaRPr lang="en-US" dirty="0"/>
                    </a:p>
                  </a:txBody>
                  <a:tcPr anchor="ctr"/>
                </a:tc>
                <a:tc>
                  <a:txBody>
                    <a:bodyPr/>
                    <a:lstStyle/>
                    <a:p>
                      <a:pPr algn="ctr"/>
                      <a:r>
                        <a:rPr lang="es-CL" dirty="0"/>
                        <a:t>90</a:t>
                      </a:r>
                      <a:endParaRPr lang="en-US" dirty="0"/>
                    </a:p>
                  </a:txBody>
                  <a:tcPr anchor="ctr"/>
                </a:tc>
                <a:extLst>
                  <a:ext uri="{0D108BD9-81ED-4DB2-BD59-A6C34878D82A}">
                    <a16:rowId xmlns:a16="http://schemas.microsoft.com/office/drawing/2014/main" val="1729116943"/>
                  </a:ext>
                </a:extLst>
              </a:tr>
              <a:tr h="370840">
                <a:tc>
                  <a:txBody>
                    <a:bodyPr/>
                    <a:lstStyle/>
                    <a:p>
                      <a:pPr algn="ctr"/>
                      <a:r>
                        <a:rPr lang="es-CL" dirty="0"/>
                        <a:t>IPN+, IPN-</a:t>
                      </a:r>
                      <a:endParaRPr lang="en-US" dirty="0"/>
                    </a:p>
                  </a:txBody>
                  <a:tcPr anchor="ctr"/>
                </a:tc>
                <a:tc>
                  <a:txBody>
                    <a:bodyPr/>
                    <a:lstStyle/>
                    <a:p>
                      <a:pPr algn="ctr"/>
                      <a:r>
                        <a:rPr lang="es-CL" dirty="0"/>
                        <a:t>4.200</a:t>
                      </a:r>
                      <a:endParaRPr lang="en-US" dirty="0"/>
                    </a:p>
                  </a:txBody>
                  <a:tcPr anchor="ctr"/>
                </a:tc>
                <a:tc>
                  <a:txBody>
                    <a:bodyPr/>
                    <a:lstStyle/>
                    <a:p>
                      <a:pPr algn="ctr"/>
                      <a:r>
                        <a:rPr lang="es-CL" dirty="0"/>
                        <a:t>30</a:t>
                      </a:r>
                      <a:endParaRPr lang="en-US" dirty="0"/>
                    </a:p>
                  </a:txBody>
                  <a:tcPr anchor="ctr"/>
                </a:tc>
                <a:extLst>
                  <a:ext uri="{0D108BD9-81ED-4DB2-BD59-A6C34878D82A}">
                    <a16:rowId xmlns:a16="http://schemas.microsoft.com/office/drawing/2014/main" val="1294865511"/>
                  </a:ext>
                </a:extLst>
              </a:tr>
              <a:tr h="370840">
                <a:tc>
                  <a:txBody>
                    <a:bodyPr/>
                    <a:lstStyle/>
                    <a:p>
                      <a:pPr algn="ctr"/>
                      <a:r>
                        <a:rPr lang="es-CL" dirty="0"/>
                        <a:t>IPN-, IPN-</a:t>
                      </a:r>
                      <a:endParaRPr lang="en-US" dirty="0"/>
                    </a:p>
                  </a:txBody>
                  <a:tcPr anchor="ctr"/>
                </a:tc>
                <a:tc>
                  <a:txBody>
                    <a:bodyPr/>
                    <a:lstStyle/>
                    <a:p>
                      <a:pPr algn="ctr"/>
                      <a:r>
                        <a:rPr lang="es-CL" dirty="0"/>
                        <a:t>4.900</a:t>
                      </a:r>
                      <a:endParaRPr lang="en-US" dirty="0"/>
                    </a:p>
                  </a:txBody>
                  <a:tcPr anchor="ctr"/>
                </a:tc>
                <a:tc>
                  <a:txBody>
                    <a:bodyPr/>
                    <a:lstStyle/>
                    <a:p>
                      <a:pPr algn="ctr"/>
                      <a:r>
                        <a:rPr lang="es-CL" dirty="0"/>
                        <a:t>10</a:t>
                      </a:r>
                      <a:endParaRPr lang="en-US" dirty="0"/>
                    </a:p>
                  </a:txBody>
                  <a:tcPr anchor="ctr"/>
                </a:tc>
                <a:extLst>
                  <a:ext uri="{0D108BD9-81ED-4DB2-BD59-A6C34878D82A}">
                    <a16:rowId xmlns:a16="http://schemas.microsoft.com/office/drawing/2014/main" val="1310884315"/>
                  </a:ext>
                </a:extLst>
              </a:tr>
            </a:tbl>
          </a:graphicData>
        </a:graphic>
      </p:graphicFrame>
      <p:sp>
        <p:nvSpPr>
          <p:cNvPr id="3" name="Título 1">
            <a:extLst>
              <a:ext uri="{FF2B5EF4-FFF2-40B4-BE49-F238E27FC236}">
                <a16:creationId xmlns:a16="http://schemas.microsoft.com/office/drawing/2014/main" id="{4CC938E6-273B-5DA5-5BB2-CE8464D7C0F0}"/>
              </a:ext>
            </a:extLst>
          </p:cNvPr>
          <p:cNvSpPr txBox="1">
            <a:spLocks/>
          </p:cNvSpPr>
          <p:nvPr/>
        </p:nvSpPr>
        <p:spPr>
          <a:xfrm>
            <a:off x="1653363" y="-386715"/>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dirty="0"/>
              <a:t>Ejercicio</a:t>
            </a:r>
            <a:endParaRPr lang="en-US" i="1" kern="0" dirty="0"/>
          </a:p>
        </p:txBody>
      </p:sp>
      <p:sp>
        <p:nvSpPr>
          <p:cNvPr id="5" name="CuadroTexto 4">
            <a:extLst>
              <a:ext uri="{FF2B5EF4-FFF2-40B4-BE49-F238E27FC236}">
                <a16:creationId xmlns:a16="http://schemas.microsoft.com/office/drawing/2014/main" id="{515B76B6-5A6F-11AB-E3F3-65187E5143C3}"/>
              </a:ext>
            </a:extLst>
          </p:cNvPr>
          <p:cNvSpPr txBox="1"/>
          <p:nvPr/>
        </p:nvSpPr>
        <p:spPr>
          <a:xfrm>
            <a:off x="1653363" y="4884585"/>
            <a:ext cx="40902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Promedio poblacional (como desviación)</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D5CC094A-8883-BEB8-F827-25AF477B68B4}"/>
                  </a:ext>
                </a:extLst>
              </p:cNvPr>
              <p:cNvSpPr txBox="1"/>
              <p:nvPr/>
            </p:nvSpPr>
            <p:spPr>
              <a:xfrm>
                <a:off x="2439135" y="5381705"/>
                <a:ext cx="2699616"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𝑑𝑝𝑞</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CuadroTexto 5">
                <a:extLst>
                  <a:ext uri="{FF2B5EF4-FFF2-40B4-BE49-F238E27FC236}">
                    <a16:creationId xmlns:a16="http://schemas.microsoft.com/office/drawing/2014/main" id="{D5CC094A-8883-BEB8-F827-25AF477B68B4}"/>
                  </a:ext>
                </a:extLst>
              </p:cNvPr>
              <p:cNvSpPr txBox="1">
                <a:spLocks noRot="1" noChangeAspect="1" noMove="1" noResize="1" noEditPoints="1" noAdjustHandles="1" noChangeArrowheads="1" noChangeShapeType="1" noTextEdit="1"/>
              </p:cNvSpPr>
              <p:nvPr/>
            </p:nvSpPr>
            <p:spPr>
              <a:xfrm>
                <a:off x="2439135" y="5381705"/>
                <a:ext cx="2699616" cy="369332"/>
              </a:xfrm>
              <a:prstGeom prst="rect">
                <a:avLst/>
              </a:prstGeom>
              <a:blipFill>
                <a:blip r:embed="rId2"/>
                <a:stretch>
                  <a:fillRect b="-13333"/>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081D1316-E992-E213-81B6-BBA193334297}"/>
                  </a:ext>
                </a:extLst>
              </p:cNvPr>
              <p:cNvSpPr txBox="1"/>
              <p:nvPr/>
            </p:nvSpPr>
            <p:spPr>
              <a:xfrm>
                <a:off x="8229311" y="2575464"/>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Valores genotípicos</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CuadroTexto 6">
                <a:extLst>
                  <a:ext uri="{FF2B5EF4-FFF2-40B4-BE49-F238E27FC236}">
                    <a16:creationId xmlns:a16="http://schemas.microsoft.com/office/drawing/2014/main" id="{081D1316-E992-E213-81B6-BBA193334297}"/>
                  </a:ext>
                </a:extLst>
              </p:cNvPr>
              <p:cNvSpPr txBox="1">
                <a:spLocks noRot="1" noChangeAspect="1" noMove="1" noResize="1" noEditPoints="1" noAdjustHandles="1" noChangeArrowheads="1" noChangeShapeType="1" noTextEdit="1"/>
              </p:cNvSpPr>
              <p:nvPr/>
            </p:nvSpPr>
            <p:spPr>
              <a:xfrm>
                <a:off x="8229311" y="2575464"/>
                <a:ext cx="2447925" cy="923330"/>
              </a:xfrm>
              <a:prstGeom prst="rect">
                <a:avLst/>
              </a:prstGeom>
              <a:blipFill>
                <a:blip r:embed="rId3"/>
                <a:stretch>
                  <a:fillRect l="-2239" t="-3289"/>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6E143FE0-AE50-E7FF-A581-13DD866C6427}"/>
                  </a:ext>
                </a:extLst>
              </p:cNvPr>
              <p:cNvSpPr txBox="1"/>
              <p:nvPr/>
            </p:nvSpPr>
            <p:spPr>
              <a:xfrm>
                <a:off x="8229311" y="3718585"/>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a:t>
                </a:r>
                <a:r>
                  <a:rPr kumimoji="0" lang="en-US" sz="1800" b="1"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genéticas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=0,3</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=0,7</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CuadroTexto 8">
                <a:extLst>
                  <a:ext uri="{FF2B5EF4-FFF2-40B4-BE49-F238E27FC236}">
                    <a16:creationId xmlns:a16="http://schemas.microsoft.com/office/drawing/2014/main" id="{6E143FE0-AE50-E7FF-A581-13DD866C6427}"/>
                  </a:ext>
                </a:extLst>
              </p:cNvPr>
              <p:cNvSpPr txBox="1">
                <a:spLocks noRot="1" noChangeAspect="1" noMove="1" noResize="1" noEditPoints="1" noAdjustHandles="1" noChangeArrowheads="1" noChangeShapeType="1" noTextEdit="1"/>
              </p:cNvSpPr>
              <p:nvPr/>
            </p:nvSpPr>
            <p:spPr>
              <a:xfrm>
                <a:off x="8229311" y="3718585"/>
                <a:ext cx="2447925" cy="923330"/>
              </a:xfrm>
              <a:prstGeom prst="rect">
                <a:avLst/>
              </a:prstGeom>
              <a:blipFill>
                <a:blip r:embed="rId4"/>
                <a:stretch>
                  <a:fillRect l="-2239" t="-3311" b="-2649"/>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72F0C525-71F1-7122-8909-832D9EBE64D4}"/>
                  </a:ext>
                </a:extLst>
              </p:cNvPr>
              <p:cNvSpPr txBox="1"/>
              <p:nvPr/>
            </p:nvSpPr>
            <p:spPr>
              <a:xfrm>
                <a:off x="1396161" y="5878825"/>
                <a:ext cx="4785564"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=40</m:t>
                      </m:r>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0,3−0,7</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−20</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∗0,3∗0,7</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0" name="CuadroTexto 9">
                <a:extLst>
                  <a:ext uri="{FF2B5EF4-FFF2-40B4-BE49-F238E27FC236}">
                    <a16:creationId xmlns:a16="http://schemas.microsoft.com/office/drawing/2014/main" id="{72F0C525-71F1-7122-8909-832D9EBE64D4}"/>
                  </a:ext>
                </a:extLst>
              </p:cNvPr>
              <p:cNvSpPr txBox="1">
                <a:spLocks noRot="1" noChangeAspect="1" noMove="1" noResize="1" noEditPoints="1" noAdjustHandles="1" noChangeArrowheads="1" noChangeShapeType="1" noTextEdit="1"/>
              </p:cNvSpPr>
              <p:nvPr/>
            </p:nvSpPr>
            <p:spPr>
              <a:xfrm>
                <a:off x="1396161" y="5878825"/>
                <a:ext cx="4785564" cy="369332"/>
              </a:xfrm>
              <a:prstGeom prst="rect">
                <a:avLst/>
              </a:prstGeom>
              <a:blipFill>
                <a:blip r:embed="rId5"/>
                <a:stretch>
                  <a:fillRect/>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B1A1C42B-DA67-10A1-D040-5F0E63AD2DA3}"/>
                  </a:ext>
                </a:extLst>
              </p:cNvPr>
              <p:cNvSpPr txBox="1"/>
              <p:nvPr/>
            </p:nvSpPr>
            <p:spPr>
              <a:xfrm>
                <a:off x="6644436" y="5381705"/>
                <a:ext cx="4785564"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=−16−8,4</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CuadroTexto 10">
                <a:extLst>
                  <a:ext uri="{FF2B5EF4-FFF2-40B4-BE49-F238E27FC236}">
                    <a16:creationId xmlns:a16="http://schemas.microsoft.com/office/drawing/2014/main" id="{B1A1C42B-DA67-10A1-D040-5F0E63AD2DA3}"/>
                  </a:ext>
                </a:extLst>
              </p:cNvPr>
              <p:cNvSpPr txBox="1">
                <a:spLocks noRot="1" noChangeAspect="1" noMove="1" noResize="1" noEditPoints="1" noAdjustHandles="1" noChangeArrowheads="1" noChangeShapeType="1" noTextEdit="1"/>
              </p:cNvSpPr>
              <p:nvPr/>
            </p:nvSpPr>
            <p:spPr>
              <a:xfrm>
                <a:off x="6644436" y="5381705"/>
                <a:ext cx="4785564" cy="369332"/>
              </a:xfrm>
              <a:prstGeom prst="rect">
                <a:avLst/>
              </a:prstGeom>
              <a:blipFill>
                <a:blip r:embed="rId6"/>
                <a:stretch>
                  <a:fillRect/>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750BE8AF-365E-0F9C-ECD0-553979973BD5}"/>
                  </a:ext>
                </a:extLst>
              </p:cNvPr>
              <p:cNvSpPr txBox="1"/>
              <p:nvPr/>
            </p:nvSpPr>
            <p:spPr>
              <a:xfrm>
                <a:off x="8141868" y="5878825"/>
                <a:ext cx="1790700" cy="369332"/>
              </a:xfrm>
              <a:prstGeom prst="rect">
                <a:avLst/>
              </a:prstGeom>
              <a:noFill/>
              <a:ln>
                <a:solidFill>
                  <a:srgbClr val="F7252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=−24,4</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CuadroTexto 11">
                <a:extLst>
                  <a:ext uri="{FF2B5EF4-FFF2-40B4-BE49-F238E27FC236}">
                    <a16:creationId xmlns:a16="http://schemas.microsoft.com/office/drawing/2014/main" id="{750BE8AF-365E-0F9C-ECD0-553979973BD5}"/>
                  </a:ext>
                </a:extLst>
              </p:cNvPr>
              <p:cNvSpPr txBox="1">
                <a:spLocks noRot="1" noChangeAspect="1" noMove="1" noResize="1" noEditPoints="1" noAdjustHandles="1" noChangeArrowheads="1" noChangeShapeType="1" noTextEdit="1"/>
              </p:cNvSpPr>
              <p:nvPr/>
            </p:nvSpPr>
            <p:spPr>
              <a:xfrm>
                <a:off x="8141868" y="5878825"/>
                <a:ext cx="1790700" cy="369332"/>
              </a:xfrm>
              <a:prstGeom prst="rect">
                <a:avLst/>
              </a:prstGeom>
              <a:blipFill>
                <a:blip r:embed="rId7"/>
                <a:stretch>
                  <a:fillRect/>
                </a:stretch>
              </a:blipFill>
              <a:ln>
                <a:solidFill>
                  <a:srgbClr val="F72525"/>
                </a:solidFill>
              </a:ln>
            </p:spPr>
            <p:txBody>
              <a:bodyPr/>
              <a:lstStyle/>
              <a:p>
                <a:r>
                  <a:rPr lang="es-CL">
                    <a:noFill/>
                  </a:rPr>
                  <a:t> </a:t>
                </a:r>
              </a:p>
            </p:txBody>
          </p:sp>
        </mc:Fallback>
      </mc:AlternateContent>
    </p:spTree>
    <p:extLst>
      <p:ext uri="{BB962C8B-B14F-4D97-AF65-F5344CB8AC3E}">
        <p14:creationId xmlns:p14="http://schemas.microsoft.com/office/powerpoint/2010/main" val="19739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100</a:t>
            </a:fld>
            <a:endParaRPr/>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A5F9F7F3-2C0F-4BAD-8180-8EAF50BE62DF}"/>
                  </a:ext>
                </a:extLst>
              </p:cNvPr>
              <p:cNvSpPr txBox="1"/>
              <p:nvPr/>
            </p:nvSpPr>
            <p:spPr>
              <a:xfrm>
                <a:off x="2249600" y="4232132"/>
                <a:ext cx="1455455" cy="646331"/>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=0,063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=0,123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CuadroTexto 11">
                <a:extLst>
                  <a:ext uri="{FF2B5EF4-FFF2-40B4-BE49-F238E27FC236}">
                    <a16:creationId xmlns:a16="http://schemas.microsoft.com/office/drawing/2014/main" id="{A5F9F7F3-2C0F-4BAD-8180-8EAF50BE62DF}"/>
                  </a:ext>
                </a:extLst>
              </p:cNvPr>
              <p:cNvSpPr txBox="1">
                <a:spLocks noRot="1" noChangeAspect="1" noMove="1" noResize="1" noEditPoints="1" noAdjustHandles="1" noChangeArrowheads="1" noChangeShapeType="1" noTextEdit="1"/>
              </p:cNvSpPr>
              <p:nvPr/>
            </p:nvSpPr>
            <p:spPr>
              <a:xfrm>
                <a:off x="2249600" y="4232132"/>
                <a:ext cx="1455455" cy="646331"/>
              </a:xfrm>
              <a:prstGeom prst="rect">
                <a:avLst/>
              </a:prstGeom>
              <a:blipFill>
                <a:blip r:embed="rId3"/>
                <a:stretch>
                  <a:fillRect/>
                </a:stretch>
              </a:blipFill>
              <a:ln>
                <a:solidFill>
                  <a:srgbClr val="FF0000"/>
                </a:solidFill>
              </a:ln>
            </p:spPr>
            <p:txBody>
              <a:bodyPr/>
              <a:lstStyle/>
              <a:p>
                <a:r>
                  <a:rPr lang="es-CL">
                    <a:noFill/>
                  </a:rPr>
                  <a:t> </a:t>
                </a:r>
              </a:p>
            </p:txBody>
          </p:sp>
        </mc:Fallback>
      </mc:AlternateContent>
      <p:sp>
        <p:nvSpPr>
          <p:cNvPr id="13" name="CuadroTexto 12">
            <a:extLst>
              <a:ext uri="{FF2B5EF4-FFF2-40B4-BE49-F238E27FC236}">
                <a16:creationId xmlns:a16="http://schemas.microsoft.com/office/drawing/2014/main" id="{370F60B6-A03C-4AF5-8AE0-47B19451A11D}"/>
              </a:ext>
            </a:extLst>
          </p:cNvPr>
          <p:cNvSpPr txBox="1"/>
          <p:nvPr/>
        </p:nvSpPr>
        <p:spPr>
          <a:xfrm>
            <a:off x="2073246" y="3429000"/>
            <a:ext cx="180816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Coeficientes 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consanguinidad</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15" name="CuadroTexto 14">
            <a:extLst>
              <a:ext uri="{FF2B5EF4-FFF2-40B4-BE49-F238E27FC236}">
                <a16:creationId xmlns:a16="http://schemas.microsoft.com/office/drawing/2014/main" id="{AD6244B3-449B-41E4-91C3-DA1F20C8CEBD}"/>
              </a:ext>
            </a:extLst>
          </p:cNvPr>
          <p:cNvSpPr txBox="1"/>
          <p:nvPr/>
        </p:nvSpPr>
        <p:spPr>
          <a:xfrm>
            <a:off x="5434779" y="3429000"/>
            <a:ext cx="44426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Cálculo de frecuencias genotípicas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16" name="CuadroTexto 15">
            <a:extLst>
              <a:ext uri="{FF2B5EF4-FFF2-40B4-BE49-F238E27FC236}">
                <a16:creationId xmlns:a16="http://schemas.microsoft.com/office/drawing/2014/main" id="{6C920230-A619-4120-A828-9A1639AC5141}"/>
              </a:ext>
            </a:extLst>
          </p:cNvPr>
          <p:cNvSpPr txBox="1"/>
          <p:nvPr/>
        </p:nvSpPr>
        <p:spPr>
          <a:xfrm>
            <a:off x="5381012" y="3976700"/>
            <a:ext cx="15629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Generación 10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E8073BC0-491F-4EA0-A2FC-177067105DC2}"/>
                  </a:ext>
                </a:extLst>
              </p:cNvPr>
              <p:cNvSpPr txBox="1"/>
              <p:nvPr/>
            </p:nvSpPr>
            <p:spPr>
              <a:xfrm>
                <a:off x="5434779" y="4530698"/>
                <a:ext cx="1455455" cy="92333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=0,248</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𝐻</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𝑄</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8" name="CuadroTexto 17">
                <a:extLst>
                  <a:ext uri="{FF2B5EF4-FFF2-40B4-BE49-F238E27FC236}">
                    <a16:creationId xmlns:a16="http://schemas.microsoft.com/office/drawing/2014/main" id="{E8073BC0-491F-4EA0-A2FC-177067105DC2}"/>
                  </a:ext>
                </a:extLst>
              </p:cNvPr>
              <p:cNvSpPr txBox="1">
                <a:spLocks noRot="1" noChangeAspect="1" noMove="1" noResize="1" noEditPoints="1" noAdjustHandles="1" noChangeArrowheads="1" noChangeShapeType="1" noTextEdit="1"/>
              </p:cNvSpPr>
              <p:nvPr/>
            </p:nvSpPr>
            <p:spPr>
              <a:xfrm>
                <a:off x="5434779" y="4530698"/>
                <a:ext cx="1455455" cy="923330"/>
              </a:xfrm>
              <a:prstGeom prst="rect">
                <a:avLst/>
              </a:prstGeom>
              <a:blipFill>
                <a:blip r:embed="rId4"/>
                <a:stretch>
                  <a:fillRect b="-3289"/>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24FABEC5-3026-4991-950F-46DB7A3DE31E}"/>
                  </a:ext>
                </a:extLst>
              </p:cNvPr>
              <p:cNvSpPr txBox="1"/>
              <p:nvPr/>
            </p:nvSpPr>
            <p:spPr>
              <a:xfrm>
                <a:off x="1856625" y="1710424"/>
                <a:ext cx="8478748"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Suponga que las frecuencias para un gen en estudio en esta población son </a:t>
                </a:r>
                <a14:m>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=0,467</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y </a:t>
                </a:r>
                <a14:m>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=0,533</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Calcule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las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frecuencias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genotípicas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y determine las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contribuciones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genéticas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tanto para la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generación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5,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como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generación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10.</a:t>
                </a:r>
              </a:p>
            </p:txBody>
          </p:sp>
        </mc:Choice>
        <mc:Fallback xmlns="">
          <p:sp>
            <p:nvSpPr>
              <p:cNvPr id="20" name="CuadroTexto 19">
                <a:extLst>
                  <a:ext uri="{FF2B5EF4-FFF2-40B4-BE49-F238E27FC236}">
                    <a16:creationId xmlns:a16="http://schemas.microsoft.com/office/drawing/2014/main" id="{24FABEC5-3026-4991-950F-46DB7A3DE31E}"/>
                  </a:ext>
                </a:extLst>
              </p:cNvPr>
              <p:cNvSpPr txBox="1">
                <a:spLocks noRot="1" noChangeAspect="1" noMove="1" noResize="1" noEditPoints="1" noAdjustHandles="1" noChangeArrowheads="1" noChangeShapeType="1" noTextEdit="1"/>
              </p:cNvSpPr>
              <p:nvPr/>
            </p:nvSpPr>
            <p:spPr>
              <a:xfrm>
                <a:off x="1856625" y="1710424"/>
                <a:ext cx="8478748" cy="923330"/>
              </a:xfrm>
              <a:prstGeom prst="rect">
                <a:avLst/>
              </a:prstGeom>
              <a:blipFill>
                <a:blip r:embed="rId5"/>
                <a:stretch>
                  <a:fillRect l="-647" t="-3974" r="-647" b="-9934"/>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35AF7B57-4548-4C7E-B3E6-848410612FE7}"/>
                  </a:ext>
                </a:extLst>
              </p:cNvPr>
              <p:cNvSpPr txBox="1"/>
              <p:nvPr/>
            </p:nvSpPr>
            <p:spPr>
              <a:xfrm>
                <a:off x="4954841" y="264911"/>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𝑷</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1" name="CuadroTexto 20">
                <a:extLst>
                  <a:ext uri="{FF2B5EF4-FFF2-40B4-BE49-F238E27FC236}">
                    <a16:creationId xmlns:a16="http://schemas.microsoft.com/office/drawing/2014/main" id="{35AF7B57-4548-4C7E-B3E6-848410612FE7}"/>
                  </a:ext>
                </a:extLst>
              </p:cNvPr>
              <p:cNvSpPr txBox="1">
                <a:spLocks noRot="1" noChangeAspect="1" noMove="1" noResize="1" noEditPoints="1" noAdjustHandles="1" noChangeArrowheads="1" noChangeShapeType="1" noTextEdit="1"/>
              </p:cNvSpPr>
              <p:nvPr/>
            </p:nvSpPr>
            <p:spPr>
              <a:xfrm>
                <a:off x="4954841" y="264911"/>
                <a:ext cx="7610763" cy="369332"/>
              </a:xfrm>
              <a:prstGeom prst="rect">
                <a:avLst/>
              </a:prstGeom>
              <a:blipFill>
                <a:blip r:embed="rId6"/>
                <a:stretch>
                  <a:fillRect b="-11475"/>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A55EFB26-691A-46AC-979A-CC18C41AB277}"/>
                  </a:ext>
                </a:extLst>
              </p:cNvPr>
              <p:cNvSpPr txBox="1"/>
              <p:nvPr/>
            </p:nvSpPr>
            <p:spPr>
              <a:xfrm>
                <a:off x="4954841" y="652240"/>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𝑯</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m:t>
                      </m:r>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2" name="CuadroTexto 21">
                <a:extLst>
                  <a:ext uri="{FF2B5EF4-FFF2-40B4-BE49-F238E27FC236}">
                    <a16:creationId xmlns:a16="http://schemas.microsoft.com/office/drawing/2014/main" id="{A55EFB26-691A-46AC-979A-CC18C41AB277}"/>
                  </a:ext>
                </a:extLst>
              </p:cNvPr>
              <p:cNvSpPr txBox="1">
                <a:spLocks noRot="1" noChangeAspect="1" noMove="1" noResize="1" noEditPoints="1" noAdjustHandles="1" noChangeArrowheads="1" noChangeShapeType="1" noTextEdit="1"/>
              </p:cNvSpPr>
              <p:nvPr/>
            </p:nvSpPr>
            <p:spPr>
              <a:xfrm>
                <a:off x="4954841" y="652240"/>
                <a:ext cx="7610763" cy="369332"/>
              </a:xfrm>
              <a:prstGeom prst="rect">
                <a:avLst/>
              </a:prstGeom>
              <a:blipFill>
                <a:blip r:embed="rId7"/>
                <a:stretch>
                  <a:fillRect b="-11475"/>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C14626F8-B746-4128-8D75-7150579A5E4D}"/>
                  </a:ext>
                </a:extLst>
              </p:cNvPr>
              <p:cNvSpPr txBox="1"/>
              <p:nvPr/>
            </p:nvSpPr>
            <p:spPr>
              <a:xfrm>
                <a:off x="4954841" y="1041451"/>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𝑸</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3" name="CuadroTexto 22">
                <a:extLst>
                  <a:ext uri="{FF2B5EF4-FFF2-40B4-BE49-F238E27FC236}">
                    <a16:creationId xmlns:a16="http://schemas.microsoft.com/office/drawing/2014/main" id="{C14626F8-B746-4128-8D75-7150579A5E4D}"/>
                  </a:ext>
                </a:extLst>
              </p:cNvPr>
              <p:cNvSpPr txBox="1">
                <a:spLocks noRot="1" noChangeAspect="1" noMove="1" noResize="1" noEditPoints="1" noAdjustHandles="1" noChangeArrowheads="1" noChangeShapeType="1" noTextEdit="1"/>
              </p:cNvSpPr>
              <p:nvPr/>
            </p:nvSpPr>
            <p:spPr>
              <a:xfrm>
                <a:off x="4954841" y="1041451"/>
                <a:ext cx="7610763" cy="369332"/>
              </a:xfrm>
              <a:prstGeom prst="rect">
                <a:avLst/>
              </a:prstGeom>
              <a:blipFill>
                <a:blip r:embed="rId8"/>
                <a:stretch>
                  <a:fillRect b="-13333"/>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4" name="CuadroTexto 23">
                <a:extLst>
                  <a:ext uri="{FF2B5EF4-FFF2-40B4-BE49-F238E27FC236}">
                    <a16:creationId xmlns:a16="http://schemas.microsoft.com/office/drawing/2014/main" id="{E490BED0-161E-4258-BB40-08F780C6CFFA}"/>
                  </a:ext>
                </a:extLst>
              </p:cNvPr>
              <p:cNvSpPr txBox="1"/>
              <p:nvPr/>
            </p:nvSpPr>
            <p:spPr>
              <a:xfrm>
                <a:off x="7520345" y="4161366"/>
                <a:ext cx="41529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𝐻</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m:t>
                      </m:r>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4" name="CuadroTexto 23">
                <a:extLst>
                  <a:ext uri="{FF2B5EF4-FFF2-40B4-BE49-F238E27FC236}">
                    <a16:creationId xmlns:a16="http://schemas.microsoft.com/office/drawing/2014/main" id="{E490BED0-161E-4258-BB40-08F780C6CFFA}"/>
                  </a:ext>
                </a:extLst>
              </p:cNvPr>
              <p:cNvSpPr txBox="1">
                <a:spLocks noRot="1" noChangeAspect="1" noMove="1" noResize="1" noEditPoints="1" noAdjustHandles="1" noChangeArrowheads="1" noChangeShapeType="1" noTextEdit="1"/>
              </p:cNvSpPr>
              <p:nvPr/>
            </p:nvSpPr>
            <p:spPr>
              <a:xfrm>
                <a:off x="7520345" y="4161366"/>
                <a:ext cx="4152900" cy="369332"/>
              </a:xfrm>
              <a:prstGeom prst="rect">
                <a:avLst/>
              </a:prstGeom>
              <a:blipFill>
                <a:blip r:embed="rId9"/>
                <a:stretch>
                  <a:fillRect b="-13333"/>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1C48AEEC-12C7-4BD5-A71F-9F9078022A9D}"/>
                  </a:ext>
                </a:extLst>
              </p:cNvPr>
              <p:cNvSpPr txBox="1"/>
              <p:nvPr/>
            </p:nvSpPr>
            <p:spPr>
              <a:xfrm>
                <a:off x="7520345" y="4649694"/>
                <a:ext cx="4152900" cy="369332"/>
              </a:xfrm>
              <a:prstGeom prst="rect">
                <a:avLst/>
              </a:prstGeom>
              <a:noFill/>
            </p:spPr>
            <p:txBody>
              <a:bodyPr wrap="square" rtlCol="0">
                <a:spAutoFit/>
              </a:bodyPr>
              <a:lstStyle/>
              <a:p>
                <a:pPr lvl="0">
                  <a:defRPr/>
                </a:pPr>
                <a14:m>
                  <m:oMathPara xmlns:m="http://schemas.openxmlformats.org/officeDocument/2006/math">
                    <m:oMathParaPr>
                      <m:jc m:val="centerGroup"/>
                    </m:oMathParaPr>
                    <m:oMath xmlns:m="http://schemas.openxmlformats.org/officeDocument/2006/math">
                      <m:sSub>
                        <m:sSubPr>
                          <m:ctrlPr>
                            <a:rPr lang="es-CL" i="1" smtClean="0">
                              <a:solidFill>
                                <a:prstClr val="black"/>
                              </a:solidFill>
                              <a:latin typeface="Cambria Math" panose="02040503050406030204" pitchFamily="18" charset="0"/>
                            </a:rPr>
                          </m:ctrlPr>
                        </m:sSubPr>
                        <m:e>
                          <m:r>
                            <a:rPr lang="es-CL" b="0" i="1" smtClean="0">
                              <a:solidFill>
                                <a:prstClr val="black"/>
                              </a:solidFill>
                              <a:latin typeface="Cambria Math" panose="02040503050406030204" pitchFamily="18" charset="0"/>
                            </a:rPr>
                            <m:t>𝐻</m:t>
                          </m:r>
                        </m:e>
                        <m:sub>
                          <m:r>
                            <a:rPr lang="es-CL" b="0" i="1" smtClean="0">
                              <a:solidFill>
                                <a:prstClr val="black"/>
                              </a:solidFill>
                              <a:latin typeface="Cambria Math" panose="02040503050406030204" pitchFamily="18" charset="0"/>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=2∗0,467∗0,533∗</m:t>
                      </m:r>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1−0,063</m:t>
                          </m:r>
                        </m:e>
                      </m:d>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5" name="CuadroTexto 24">
                <a:extLst>
                  <a:ext uri="{FF2B5EF4-FFF2-40B4-BE49-F238E27FC236}">
                    <a16:creationId xmlns:a16="http://schemas.microsoft.com/office/drawing/2014/main" id="{1C48AEEC-12C7-4BD5-A71F-9F9078022A9D}"/>
                  </a:ext>
                </a:extLst>
              </p:cNvPr>
              <p:cNvSpPr txBox="1">
                <a:spLocks noRot="1" noChangeAspect="1" noMove="1" noResize="1" noEditPoints="1" noAdjustHandles="1" noChangeArrowheads="1" noChangeShapeType="1" noTextEdit="1"/>
              </p:cNvSpPr>
              <p:nvPr/>
            </p:nvSpPr>
            <p:spPr>
              <a:xfrm>
                <a:off x="7520345" y="4649694"/>
                <a:ext cx="4152900" cy="369332"/>
              </a:xfrm>
              <a:prstGeom prst="rect">
                <a:avLst/>
              </a:prstGeom>
              <a:blipFill>
                <a:blip r:embed="rId10"/>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2AF4A260-F068-442A-8E86-A20822220E93}"/>
                  </a:ext>
                </a:extLst>
              </p:cNvPr>
              <p:cNvSpPr txBox="1"/>
              <p:nvPr/>
            </p:nvSpPr>
            <p:spPr>
              <a:xfrm>
                <a:off x="7520345" y="5138022"/>
                <a:ext cx="4152900" cy="369332"/>
              </a:xfrm>
              <a:prstGeom prst="rect">
                <a:avLst/>
              </a:prstGeom>
              <a:noFill/>
            </p:spPr>
            <p:txBody>
              <a:bodyPr wrap="square" rtlCol="0">
                <a:spAutoFit/>
              </a:bodyPr>
              <a:lstStyle/>
              <a:p>
                <a:pPr lvl="0">
                  <a:defRPr/>
                </a:pPr>
                <a14:m>
                  <m:oMathPara xmlns:m="http://schemas.openxmlformats.org/officeDocument/2006/math">
                    <m:oMathParaPr>
                      <m:jc m:val="centerGroup"/>
                    </m:oMathParaPr>
                    <m:oMath xmlns:m="http://schemas.openxmlformats.org/officeDocument/2006/math">
                      <m:sSub>
                        <m:sSubPr>
                          <m:ctrlPr>
                            <a:rPr lang="es-CL" i="1" smtClean="0">
                              <a:solidFill>
                                <a:prstClr val="black"/>
                              </a:solidFill>
                              <a:latin typeface="Cambria Math" panose="02040503050406030204" pitchFamily="18" charset="0"/>
                            </a:rPr>
                          </m:ctrlPr>
                        </m:sSubPr>
                        <m:e>
                          <m:r>
                            <a:rPr lang="es-CL" b="0" i="1" smtClean="0">
                              <a:solidFill>
                                <a:prstClr val="black"/>
                              </a:solidFill>
                              <a:latin typeface="Cambria Math" panose="02040503050406030204" pitchFamily="18" charset="0"/>
                            </a:rPr>
                            <m:t>𝐻</m:t>
                          </m:r>
                        </m:e>
                        <m:sub>
                          <m:r>
                            <a:rPr lang="es-CL" b="0" i="1" smtClean="0">
                              <a:solidFill>
                                <a:prstClr val="black"/>
                              </a:solidFill>
                              <a:latin typeface="Cambria Math" panose="02040503050406030204" pitchFamily="18" charset="0"/>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=0,498∗0,877</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6" name="CuadroTexto 25">
                <a:extLst>
                  <a:ext uri="{FF2B5EF4-FFF2-40B4-BE49-F238E27FC236}">
                    <a16:creationId xmlns:a16="http://schemas.microsoft.com/office/drawing/2014/main" id="{2AF4A260-F068-442A-8E86-A20822220E93}"/>
                  </a:ext>
                </a:extLst>
              </p:cNvPr>
              <p:cNvSpPr txBox="1">
                <a:spLocks noRot="1" noChangeAspect="1" noMove="1" noResize="1" noEditPoints="1" noAdjustHandles="1" noChangeArrowheads="1" noChangeShapeType="1" noTextEdit="1"/>
              </p:cNvSpPr>
              <p:nvPr/>
            </p:nvSpPr>
            <p:spPr>
              <a:xfrm>
                <a:off x="7520345" y="5138022"/>
                <a:ext cx="4152900" cy="369332"/>
              </a:xfrm>
              <a:prstGeom prst="rect">
                <a:avLst/>
              </a:prstGeom>
              <a:blipFill>
                <a:blip r:embed="rId11"/>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7" name="CuadroTexto 26">
                <a:extLst>
                  <a:ext uri="{FF2B5EF4-FFF2-40B4-BE49-F238E27FC236}">
                    <a16:creationId xmlns:a16="http://schemas.microsoft.com/office/drawing/2014/main" id="{AFD4186C-4204-467D-8618-09F32797DC58}"/>
                  </a:ext>
                </a:extLst>
              </p:cNvPr>
              <p:cNvSpPr txBox="1"/>
              <p:nvPr/>
            </p:nvSpPr>
            <p:spPr>
              <a:xfrm>
                <a:off x="8418259" y="5849077"/>
                <a:ext cx="2357071" cy="369332"/>
              </a:xfrm>
              <a:prstGeom prst="rect">
                <a:avLst/>
              </a:prstGeom>
              <a:noFill/>
              <a:ln w="19050">
                <a:solidFill>
                  <a:schemeClr val="accent6">
                    <a:lumMod val="75000"/>
                  </a:schemeClr>
                </a:solidFill>
              </a:ln>
            </p:spPr>
            <p:txBody>
              <a:bodyPr wrap="square" rtlCol="0">
                <a:spAutoFit/>
              </a:bodyPr>
              <a:lstStyle/>
              <a:p>
                <a:pPr lvl="0">
                  <a:defRPr/>
                </a:pPr>
                <a14:m>
                  <m:oMathPara xmlns:m="http://schemas.openxmlformats.org/officeDocument/2006/math">
                    <m:oMathParaPr>
                      <m:jc m:val="centerGroup"/>
                    </m:oMathParaPr>
                    <m:oMath xmlns:m="http://schemas.openxmlformats.org/officeDocument/2006/math">
                      <m:sSub>
                        <m:sSubPr>
                          <m:ctrlPr>
                            <a:rPr lang="es-CL" i="1" smtClean="0">
                              <a:solidFill>
                                <a:prstClr val="black"/>
                              </a:solidFill>
                              <a:latin typeface="Cambria Math" panose="02040503050406030204" pitchFamily="18" charset="0"/>
                            </a:rPr>
                          </m:ctrlPr>
                        </m:sSubPr>
                        <m:e>
                          <m:r>
                            <a:rPr lang="es-CL" b="0" i="1" smtClean="0">
                              <a:solidFill>
                                <a:prstClr val="black"/>
                              </a:solidFill>
                              <a:latin typeface="Cambria Math" panose="02040503050406030204" pitchFamily="18" charset="0"/>
                            </a:rPr>
                            <m:t>𝐻</m:t>
                          </m:r>
                        </m:e>
                        <m:sub>
                          <m:r>
                            <a:rPr lang="es-CL" b="0" i="1" smtClean="0">
                              <a:solidFill>
                                <a:prstClr val="black"/>
                              </a:solidFill>
                              <a:latin typeface="Cambria Math" panose="02040503050406030204" pitchFamily="18" charset="0"/>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=0,436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7" name="CuadroTexto 26">
                <a:extLst>
                  <a:ext uri="{FF2B5EF4-FFF2-40B4-BE49-F238E27FC236}">
                    <a16:creationId xmlns:a16="http://schemas.microsoft.com/office/drawing/2014/main" id="{AFD4186C-4204-467D-8618-09F32797DC58}"/>
                  </a:ext>
                </a:extLst>
              </p:cNvPr>
              <p:cNvSpPr txBox="1">
                <a:spLocks noRot="1" noChangeAspect="1" noMove="1" noResize="1" noEditPoints="1" noAdjustHandles="1" noChangeArrowheads="1" noChangeShapeType="1" noTextEdit="1"/>
              </p:cNvSpPr>
              <p:nvPr/>
            </p:nvSpPr>
            <p:spPr>
              <a:xfrm>
                <a:off x="8418259" y="5849077"/>
                <a:ext cx="2357071" cy="369332"/>
              </a:xfrm>
              <a:prstGeom prst="rect">
                <a:avLst/>
              </a:prstGeom>
              <a:blipFill>
                <a:blip r:embed="rId12"/>
                <a:stretch>
                  <a:fillRect/>
                </a:stretch>
              </a:blipFill>
              <a:ln w="19050">
                <a:solidFill>
                  <a:schemeClr val="accent6">
                    <a:lumMod val="75000"/>
                  </a:schemeClr>
                </a:solidFill>
              </a:ln>
            </p:spPr>
            <p:txBody>
              <a:bodyPr/>
              <a:lstStyle/>
              <a:p>
                <a:r>
                  <a:rPr lang="es-CL">
                    <a:noFill/>
                  </a:rPr>
                  <a:t> </a:t>
                </a:r>
              </a:p>
            </p:txBody>
          </p:sp>
        </mc:Fallback>
      </mc:AlternateContent>
      <p:sp>
        <p:nvSpPr>
          <p:cNvPr id="3" name="Título 2">
            <a:extLst>
              <a:ext uri="{FF2B5EF4-FFF2-40B4-BE49-F238E27FC236}">
                <a16:creationId xmlns:a16="http://schemas.microsoft.com/office/drawing/2014/main" id="{D848634C-9882-A402-C200-D9E79F048AF3}"/>
              </a:ext>
            </a:extLst>
          </p:cNvPr>
          <p:cNvSpPr>
            <a:spLocks noGrp="1"/>
          </p:cNvSpPr>
          <p:nvPr>
            <p:ph type="title"/>
          </p:nvPr>
        </p:nvSpPr>
        <p:spPr/>
        <p:txBody>
          <a:bodyPr/>
          <a:lstStyle/>
          <a:p>
            <a:endParaRPr lang="es-CL"/>
          </a:p>
        </p:txBody>
      </p:sp>
      <p:sp>
        <p:nvSpPr>
          <p:cNvPr id="4" name="Título 1">
            <a:extLst>
              <a:ext uri="{FF2B5EF4-FFF2-40B4-BE49-F238E27FC236}">
                <a16:creationId xmlns:a16="http://schemas.microsoft.com/office/drawing/2014/main" id="{396CE037-8902-CE4E-2321-BE8798875E83}"/>
              </a:ext>
            </a:extLst>
          </p:cNvPr>
          <p:cNvSpPr txBox="1">
            <a:spLocks/>
          </p:cNvSpPr>
          <p:nvPr/>
        </p:nvSpPr>
        <p:spPr>
          <a:xfrm>
            <a:off x="1412398" y="-85507"/>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5</a:t>
            </a:r>
            <a:endParaRPr lang="en-US" i="1" kern="0" dirty="0"/>
          </a:p>
        </p:txBody>
      </p:sp>
    </p:spTree>
    <p:extLst>
      <p:ext uri="{BB962C8B-B14F-4D97-AF65-F5344CB8AC3E}">
        <p14:creationId xmlns:p14="http://schemas.microsoft.com/office/powerpoint/2010/main" val="17931942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101</a:t>
            </a:fld>
            <a:endParaRPr/>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A5F9F7F3-2C0F-4BAD-8180-8EAF50BE62DF}"/>
                  </a:ext>
                </a:extLst>
              </p:cNvPr>
              <p:cNvSpPr txBox="1"/>
              <p:nvPr/>
            </p:nvSpPr>
            <p:spPr>
              <a:xfrm>
                <a:off x="2249600" y="4232132"/>
                <a:ext cx="1455455" cy="646331"/>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=0,063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=0,123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CuadroTexto 11">
                <a:extLst>
                  <a:ext uri="{FF2B5EF4-FFF2-40B4-BE49-F238E27FC236}">
                    <a16:creationId xmlns:a16="http://schemas.microsoft.com/office/drawing/2014/main" id="{A5F9F7F3-2C0F-4BAD-8180-8EAF50BE62DF}"/>
                  </a:ext>
                </a:extLst>
              </p:cNvPr>
              <p:cNvSpPr txBox="1">
                <a:spLocks noRot="1" noChangeAspect="1" noMove="1" noResize="1" noEditPoints="1" noAdjustHandles="1" noChangeArrowheads="1" noChangeShapeType="1" noTextEdit="1"/>
              </p:cNvSpPr>
              <p:nvPr/>
            </p:nvSpPr>
            <p:spPr>
              <a:xfrm>
                <a:off x="2249600" y="4232132"/>
                <a:ext cx="1455455" cy="646331"/>
              </a:xfrm>
              <a:prstGeom prst="rect">
                <a:avLst/>
              </a:prstGeom>
              <a:blipFill>
                <a:blip r:embed="rId3"/>
                <a:stretch>
                  <a:fillRect/>
                </a:stretch>
              </a:blipFill>
              <a:ln>
                <a:solidFill>
                  <a:srgbClr val="FF0000"/>
                </a:solidFill>
              </a:ln>
            </p:spPr>
            <p:txBody>
              <a:bodyPr/>
              <a:lstStyle/>
              <a:p>
                <a:r>
                  <a:rPr lang="es-CL">
                    <a:noFill/>
                  </a:rPr>
                  <a:t> </a:t>
                </a:r>
              </a:p>
            </p:txBody>
          </p:sp>
        </mc:Fallback>
      </mc:AlternateContent>
      <p:sp>
        <p:nvSpPr>
          <p:cNvPr id="13" name="CuadroTexto 12">
            <a:extLst>
              <a:ext uri="{FF2B5EF4-FFF2-40B4-BE49-F238E27FC236}">
                <a16:creationId xmlns:a16="http://schemas.microsoft.com/office/drawing/2014/main" id="{370F60B6-A03C-4AF5-8AE0-47B19451A11D}"/>
              </a:ext>
            </a:extLst>
          </p:cNvPr>
          <p:cNvSpPr txBox="1"/>
          <p:nvPr/>
        </p:nvSpPr>
        <p:spPr>
          <a:xfrm>
            <a:off x="2073246" y="3429000"/>
            <a:ext cx="180816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Coeficientes 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consanguinidad</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15" name="CuadroTexto 14">
            <a:extLst>
              <a:ext uri="{FF2B5EF4-FFF2-40B4-BE49-F238E27FC236}">
                <a16:creationId xmlns:a16="http://schemas.microsoft.com/office/drawing/2014/main" id="{AD6244B3-449B-41E4-91C3-DA1F20C8CEBD}"/>
              </a:ext>
            </a:extLst>
          </p:cNvPr>
          <p:cNvSpPr txBox="1"/>
          <p:nvPr/>
        </p:nvSpPr>
        <p:spPr>
          <a:xfrm>
            <a:off x="5434779" y="3429000"/>
            <a:ext cx="44426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Cálculo de frecuencias genotípicas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16" name="CuadroTexto 15">
            <a:extLst>
              <a:ext uri="{FF2B5EF4-FFF2-40B4-BE49-F238E27FC236}">
                <a16:creationId xmlns:a16="http://schemas.microsoft.com/office/drawing/2014/main" id="{6C920230-A619-4120-A828-9A1639AC5141}"/>
              </a:ext>
            </a:extLst>
          </p:cNvPr>
          <p:cNvSpPr txBox="1"/>
          <p:nvPr/>
        </p:nvSpPr>
        <p:spPr>
          <a:xfrm>
            <a:off x="5381012" y="3976700"/>
            <a:ext cx="15629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Generación 10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E8073BC0-491F-4EA0-A2FC-177067105DC2}"/>
                  </a:ext>
                </a:extLst>
              </p:cNvPr>
              <p:cNvSpPr txBox="1"/>
              <p:nvPr/>
            </p:nvSpPr>
            <p:spPr>
              <a:xfrm>
                <a:off x="5434779" y="4530698"/>
                <a:ext cx="1455455" cy="92333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=0,248</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𝐻</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=0,437</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𝑄</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8" name="CuadroTexto 17">
                <a:extLst>
                  <a:ext uri="{FF2B5EF4-FFF2-40B4-BE49-F238E27FC236}">
                    <a16:creationId xmlns:a16="http://schemas.microsoft.com/office/drawing/2014/main" id="{E8073BC0-491F-4EA0-A2FC-177067105DC2}"/>
                  </a:ext>
                </a:extLst>
              </p:cNvPr>
              <p:cNvSpPr txBox="1">
                <a:spLocks noRot="1" noChangeAspect="1" noMove="1" noResize="1" noEditPoints="1" noAdjustHandles="1" noChangeArrowheads="1" noChangeShapeType="1" noTextEdit="1"/>
              </p:cNvSpPr>
              <p:nvPr/>
            </p:nvSpPr>
            <p:spPr>
              <a:xfrm>
                <a:off x="5434779" y="4530698"/>
                <a:ext cx="1455455" cy="923330"/>
              </a:xfrm>
              <a:prstGeom prst="rect">
                <a:avLst/>
              </a:prstGeom>
              <a:blipFill>
                <a:blip r:embed="rId4"/>
                <a:stretch>
                  <a:fillRect b="-3289"/>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24FABEC5-3026-4991-950F-46DB7A3DE31E}"/>
                  </a:ext>
                </a:extLst>
              </p:cNvPr>
              <p:cNvSpPr txBox="1"/>
              <p:nvPr/>
            </p:nvSpPr>
            <p:spPr>
              <a:xfrm>
                <a:off x="1856625" y="1710424"/>
                <a:ext cx="8478748"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Suponga que las frecuencias para un gen en estudio en esta población son </a:t>
                </a:r>
                <a14:m>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=0,467</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y </a:t>
                </a:r>
                <a14:m>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=0,533</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Calcule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las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frecuencias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genotípicas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y determine las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contribuciones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genéticas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tanto para la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generación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5,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como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generación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10.</a:t>
                </a:r>
              </a:p>
            </p:txBody>
          </p:sp>
        </mc:Choice>
        <mc:Fallback xmlns="">
          <p:sp>
            <p:nvSpPr>
              <p:cNvPr id="20" name="CuadroTexto 19">
                <a:extLst>
                  <a:ext uri="{FF2B5EF4-FFF2-40B4-BE49-F238E27FC236}">
                    <a16:creationId xmlns:a16="http://schemas.microsoft.com/office/drawing/2014/main" id="{24FABEC5-3026-4991-950F-46DB7A3DE31E}"/>
                  </a:ext>
                </a:extLst>
              </p:cNvPr>
              <p:cNvSpPr txBox="1">
                <a:spLocks noRot="1" noChangeAspect="1" noMove="1" noResize="1" noEditPoints="1" noAdjustHandles="1" noChangeArrowheads="1" noChangeShapeType="1" noTextEdit="1"/>
              </p:cNvSpPr>
              <p:nvPr/>
            </p:nvSpPr>
            <p:spPr>
              <a:xfrm>
                <a:off x="1856625" y="1710424"/>
                <a:ext cx="8478748" cy="923330"/>
              </a:xfrm>
              <a:prstGeom prst="rect">
                <a:avLst/>
              </a:prstGeom>
              <a:blipFill>
                <a:blip r:embed="rId5"/>
                <a:stretch>
                  <a:fillRect l="-647" t="-3974" r="-647" b="-9934"/>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35AF7B57-4548-4C7E-B3E6-848410612FE7}"/>
                  </a:ext>
                </a:extLst>
              </p:cNvPr>
              <p:cNvSpPr txBox="1"/>
              <p:nvPr/>
            </p:nvSpPr>
            <p:spPr>
              <a:xfrm>
                <a:off x="4954841" y="264911"/>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𝑷</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1" name="CuadroTexto 20">
                <a:extLst>
                  <a:ext uri="{FF2B5EF4-FFF2-40B4-BE49-F238E27FC236}">
                    <a16:creationId xmlns:a16="http://schemas.microsoft.com/office/drawing/2014/main" id="{35AF7B57-4548-4C7E-B3E6-848410612FE7}"/>
                  </a:ext>
                </a:extLst>
              </p:cNvPr>
              <p:cNvSpPr txBox="1">
                <a:spLocks noRot="1" noChangeAspect="1" noMove="1" noResize="1" noEditPoints="1" noAdjustHandles="1" noChangeArrowheads="1" noChangeShapeType="1" noTextEdit="1"/>
              </p:cNvSpPr>
              <p:nvPr/>
            </p:nvSpPr>
            <p:spPr>
              <a:xfrm>
                <a:off x="4954841" y="264911"/>
                <a:ext cx="7610763" cy="369332"/>
              </a:xfrm>
              <a:prstGeom prst="rect">
                <a:avLst/>
              </a:prstGeom>
              <a:blipFill>
                <a:blip r:embed="rId6"/>
                <a:stretch>
                  <a:fillRect b="-11475"/>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A55EFB26-691A-46AC-979A-CC18C41AB277}"/>
                  </a:ext>
                </a:extLst>
              </p:cNvPr>
              <p:cNvSpPr txBox="1"/>
              <p:nvPr/>
            </p:nvSpPr>
            <p:spPr>
              <a:xfrm>
                <a:off x="4954841" y="652240"/>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𝑯</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m:t>
                      </m:r>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2" name="CuadroTexto 21">
                <a:extLst>
                  <a:ext uri="{FF2B5EF4-FFF2-40B4-BE49-F238E27FC236}">
                    <a16:creationId xmlns:a16="http://schemas.microsoft.com/office/drawing/2014/main" id="{A55EFB26-691A-46AC-979A-CC18C41AB277}"/>
                  </a:ext>
                </a:extLst>
              </p:cNvPr>
              <p:cNvSpPr txBox="1">
                <a:spLocks noRot="1" noChangeAspect="1" noMove="1" noResize="1" noEditPoints="1" noAdjustHandles="1" noChangeArrowheads="1" noChangeShapeType="1" noTextEdit="1"/>
              </p:cNvSpPr>
              <p:nvPr/>
            </p:nvSpPr>
            <p:spPr>
              <a:xfrm>
                <a:off x="4954841" y="652240"/>
                <a:ext cx="7610763" cy="369332"/>
              </a:xfrm>
              <a:prstGeom prst="rect">
                <a:avLst/>
              </a:prstGeom>
              <a:blipFill>
                <a:blip r:embed="rId7"/>
                <a:stretch>
                  <a:fillRect b="-11475"/>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C14626F8-B746-4128-8D75-7150579A5E4D}"/>
                  </a:ext>
                </a:extLst>
              </p:cNvPr>
              <p:cNvSpPr txBox="1"/>
              <p:nvPr/>
            </p:nvSpPr>
            <p:spPr>
              <a:xfrm>
                <a:off x="4954841" y="1041451"/>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𝑸</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3" name="CuadroTexto 22">
                <a:extLst>
                  <a:ext uri="{FF2B5EF4-FFF2-40B4-BE49-F238E27FC236}">
                    <a16:creationId xmlns:a16="http://schemas.microsoft.com/office/drawing/2014/main" id="{C14626F8-B746-4128-8D75-7150579A5E4D}"/>
                  </a:ext>
                </a:extLst>
              </p:cNvPr>
              <p:cNvSpPr txBox="1">
                <a:spLocks noRot="1" noChangeAspect="1" noMove="1" noResize="1" noEditPoints="1" noAdjustHandles="1" noChangeArrowheads="1" noChangeShapeType="1" noTextEdit="1"/>
              </p:cNvSpPr>
              <p:nvPr/>
            </p:nvSpPr>
            <p:spPr>
              <a:xfrm>
                <a:off x="4954841" y="1041451"/>
                <a:ext cx="7610763" cy="369332"/>
              </a:xfrm>
              <a:prstGeom prst="rect">
                <a:avLst/>
              </a:prstGeom>
              <a:blipFill>
                <a:blip r:embed="rId8"/>
                <a:stretch>
                  <a:fillRect b="-13333"/>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4" name="CuadroTexto 23">
                <a:extLst>
                  <a:ext uri="{FF2B5EF4-FFF2-40B4-BE49-F238E27FC236}">
                    <a16:creationId xmlns:a16="http://schemas.microsoft.com/office/drawing/2014/main" id="{E490BED0-161E-4258-BB40-08F780C6CFFA}"/>
                  </a:ext>
                </a:extLst>
              </p:cNvPr>
              <p:cNvSpPr txBox="1"/>
              <p:nvPr/>
            </p:nvSpPr>
            <p:spPr>
              <a:xfrm>
                <a:off x="7520345" y="4161366"/>
                <a:ext cx="41529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𝑄</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4" name="CuadroTexto 23">
                <a:extLst>
                  <a:ext uri="{FF2B5EF4-FFF2-40B4-BE49-F238E27FC236}">
                    <a16:creationId xmlns:a16="http://schemas.microsoft.com/office/drawing/2014/main" id="{E490BED0-161E-4258-BB40-08F780C6CFFA}"/>
                  </a:ext>
                </a:extLst>
              </p:cNvPr>
              <p:cNvSpPr txBox="1">
                <a:spLocks noRot="1" noChangeAspect="1" noMove="1" noResize="1" noEditPoints="1" noAdjustHandles="1" noChangeArrowheads="1" noChangeShapeType="1" noTextEdit="1"/>
              </p:cNvSpPr>
              <p:nvPr/>
            </p:nvSpPr>
            <p:spPr>
              <a:xfrm>
                <a:off x="7520345" y="4161366"/>
                <a:ext cx="4152900" cy="369332"/>
              </a:xfrm>
              <a:prstGeom prst="rect">
                <a:avLst/>
              </a:prstGeom>
              <a:blipFill>
                <a:blip r:embed="rId9"/>
                <a:stretch>
                  <a:fillRect b="-10000"/>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1C48AEEC-12C7-4BD5-A71F-9F9078022A9D}"/>
                  </a:ext>
                </a:extLst>
              </p:cNvPr>
              <p:cNvSpPr txBox="1"/>
              <p:nvPr/>
            </p:nvSpPr>
            <p:spPr>
              <a:xfrm>
                <a:off x="7520345" y="4649694"/>
                <a:ext cx="4300180" cy="369332"/>
              </a:xfrm>
              <a:prstGeom prst="rect">
                <a:avLst/>
              </a:prstGeom>
              <a:noFill/>
            </p:spPr>
            <p:txBody>
              <a:bodyPr wrap="square" rtlCol="0">
                <a:spAutoFit/>
              </a:bodyPr>
              <a:lstStyle/>
              <a:p>
                <a:pPr lvl="0">
                  <a:defRPr/>
                </a:pPr>
                <a14:m>
                  <m:oMathPara xmlns:m="http://schemas.openxmlformats.org/officeDocument/2006/math">
                    <m:oMathParaPr>
                      <m:jc m:val="centerGroup"/>
                    </m:oMathParaPr>
                    <m:oMath xmlns:m="http://schemas.openxmlformats.org/officeDocument/2006/math">
                      <m:sSub>
                        <m:sSubPr>
                          <m:ctrlPr>
                            <a:rPr lang="es-CL" i="1" smtClean="0">
                              <a:solidFill>
                                <a:prstClr val="black"/>
                              </a:solidFill>
                              <a:latin typeface="Cambria Math" panose="02040503050406030204" pitchFamily="18" charset="0"/>
                            </a:rPr>
                          </m:ctrlPr>
                        </m:sSubPr>
                        <m:e>
                          <m:r>
                            <a:rPr lang="es-CL" b="0" i="1" smtClean="0">
                              <a:solidFill>
                                <a:prstClr val="black"/>
                              </a:solidFill>
                              <a:latin typeface="Cambria Math" panose="02040503050406030204" pitchFamily="18" charset="0"/>
                            </a:rPr>
                            <m:t>𝑄</m:t>
                          </m:r>
                        </m:e>
                        <m:sub>
                          <m:r>
                            <a:rPr lang="es-CL" b="0" i="1" smtClean="0">
                              <a:solidFill>
                                <a:prstClr val="black"/>
                              </a:solidFill>
                              <a:latin typeface="Cambria Math" panose="02040503050406030204" pitchFamily="18" charset="0"/>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0,533</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1−0,123</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+0,533∗0,123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5" name="CuadroTexto 24">
                <a:extLst>
                  <a:ext uri="{FF2B5EF4-FFF2-40B4-BE49-F238E27FC236}">
                    <a16:creationId xmlns:a16="http://schemas.microsoft.com/office/drawing/2014/main" id="{1C48AEEC-12C7-4BD5-A71F-9F9078022A9D}"/>
                  </a:ext>
                </a:extLst>
              </p:cNvPr>
              <p:cNvSpPr txBox="1">
                <a:spLocks noRot="1" noChangeAspect="1" noMove="1" noResize="1" noEditPoints="1" noAdjustHandles="1" noChangeArrowheads="1" noChangeShapeType="1" noTextEdit="1"/>
              </p:cNvSpPr>
              <p:nvPr/>
            </p:nvSpPr>
            <p:spPr>
              <a:xfrm>
                <a:off x="7520345" y="4649694"/>
                <a:ext cx="4300180" cy="369332"/>
              </a:xfrm>
              <a:prstGeom prst="rect">
                <a:avLst/>
              </a:prstGeom>
              <a:blipFill>
                <a:blip r:embed="rId10"/>
                <a:stretch>
                  <a:fillRect b="-10000"/>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2AF4A260-F068-442A-8E86-A20822220E93}"/>
                  </a:ext>
                </a:extLst>
              </p:cNvPr>
              <p:cNvSpPr txBox="1"/>
              <p:nvPr/>
            </p:nvSpPr>
            <p:spPr>
              <a:xfrm>
                <a:off x="7520345" y="5138022"/>
                <a:ext cx="4152900" cy="369332"/>
              </a:xfrm>
              <a:prstGeom prst="rect">
                <a:avLst/>
              </a:prstGeom>
              <a:noFill/>
            </p:spPr>
            <p:txBody>
              <a:bodyPr wrap="square" rtlCol="0">
                <a:spAutoFit/>
              </a:bodyPr>
              <a:lstStyle/>
              <a:p>
                <a:pPr lvl="0">
                  <a:defRPr/>
                </a:pPr>
                <a14:m>
                  <m:oMathPara xmlns:m="http://schemas.openxmlformats.org/officeDocument/2006/math">
                    <m:oMathParaPr>
                      <m:jc m:val="centerGroup"/>
                    </m:oMathParaPr>
                    <m:oMath xmlns:m="http://schemas.openxmlformats.org/officeDocument/2006/math">
                      <m:sSub>
                        <m:sSubPr>
                          <m:ctrlPr>
                            <a:rPr lang="es-CL" i="1" smtClean="0">
                              <a:solidFill>
                                <a:prstClr val="black"/>
                              </a:solidFill>
                              <a:latin typeface="Cambria Math" panose="02040503050406030204" pitchFamily="18" charset="0"/>
                            </a:rPr>
                          </m:ctrlPr>
                        </m:sSubPr>
                        <m:e>
                          <m:r>
                            <a:rPr lang="es-CL" b="0" i="1" smtClean="0">
                              <a:solidFill>
                                <a:prstClr val="black"/>
                              </a:solidFill>
                              <a:latin typeface="Cambria Math" panose="02040503050406030204" pitchFamily="18" charset="0"/>
                            </a:rPr>
                            <m:t>𝑄</m:t>
                          </m:r>
                        </m:e>
                        <m:sub>
                          <m:r>
                            <a:rPr lang="es-CL" b="0" i="1" smtClean="0">
                              <a:solidFill>
                                <a:prstClr val="black"/>
                              </a:solidFill>
                              <a:latin typeface="Cambria Math" panose="02040503050406030204" pitchFamily="18" charset="0"/>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=0,249+</m:t>
                      </m:r>
                      <m:r>
                        <a:rPr kumimoji="0" lang="es-CL"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0,066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6" name="CuadroTexto 25">
                <a:extLst>
                  <a:ext uri="{FF2B5EF4-FFF2-40B4-BE49-F238E27FC236}">
                    <a16:creationId xmlns:a16="http://schemas.microsoft.com/office/drawing/2014/main" id="{2AF4A260-F068-442A-8E86-A20822220E93}"/>
                  </a:ext>
                </a:extLst>
              </p:cNvPr>
              <p:cNvSpPr txBox="1">
                <a:spLocks noRot="1" noChangeAspect="1" noMove="1" noResize="1" noEditPoints="1" noAdjustHandles="1" noChangeArrowheads="1" noChangeShapeType="1" noTextEdit="1"/>
              </p:cNvSpPr>
              <p:nvPr/>
            </p:nvSpPr>
            <p:spPr>
              <a:xfrm>
                <a:off x="7520345" y="5138022"/>
                <a:ext cx="4152900" cy="369332"/>
              </a:xfrm>
              <a:prstGeom prst="rect">
                <a:avLst/>
              </a:prstGeom>
              <a:blipFill>
                <a:blip r:embed="rId11"/>
                <a:stretch>
                  <a:fillRect b="-10000"/>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7" name="CuadroTexto 26">
                <a:extLst>
                  <a:ext uri="{FF2B5EF4-FFF2-40B4-BE49-F238E27FC236}">
                    <a16:creationId xmlns:a16="http://schemas.microsoft.com/office/drawing/2014/main" id="{AFD4186C-4204-467D-8618-09F32797DC58}"/>
                  </a:ext>
                </a:extLst>
              </p:cNvPr>
              <p:cNvSpPr txBox="1"/>
              <p:nvPr/>
            </p:nvSpPr>
            <p:spPr>
              <a:xfrm>
                <a:off x="8418259" y="5849077"/>
                <a:ext cx="2357071" cy="369332"/>
              </a:xfrm>
              <a:prstGeom prst="rect">
                <a:avLst/>
              </a:prstGeom>
              <a:noFill/>
              <a:ln w="19050">
                <a:solidFill>
                  <a:schemeClr val="accent6">
                    <a:lumMod val="75000"/>
                  </a:schemeClr>
                </a:solidFill>
              </a:ln>
            </p:spPr>
            <p:txBody>
              <a:bodyPr wrap="square" rtlCol="0">
                <a:spAutoFit/>
              </a:bodyPr>
              <a:lstStyle/>
              <a:p>
                <a:pPr lvl="0">
                  <a:defRPr/>
                </a:pPr>
                <a14:m>
                  <m:oMathPara xmlns:m="http://schemas.openxmlformats.org/officeDocument/2006/math">
                    <m:oMathParaPr>
                      <m:jc m:val="centerGroup"/>
                    </m:oMathParaPr>
                    <m:oMath xmlns:m="http://schemas.openxmlformats.org/officeDocument/2006/math">
                      <m:sSub>
                        <m:sSubPr>
                          <m:ctrlPr>
                            <a:rPr lang="es-CL" i="1" smtClean="0">
                              <a:solidFill>
                                <a:prstClr val="black"/>
                              </a:solidFill>
                              <a:latin typeface="Cambria Math" panose="02040503050406030204" pitchFamily="18" charset="0"/>
                            </a:rPr>
                          </m:ctrlPr>
                        </m:sSubPr>
                        <m:e>
                          <m:r>
                            <a:rPr lang="es-CL" b="0" i="1" smtClean="0">
                              <a:solidFill>
                                <a:prstClr val="black"/>
                              </a:solidFill>
                              <a:latin typeface="Cambria Math" panose="02040503050406030204" pitchFamily="18" charset="0"/>
                            </a:rPr>
                            <m:t>𝑄</m:t>
                          </m:r>
                        </m:e>
                        <m:sub>
                          <m:r>
                            <a:rPr lang="es-CL" b="0" i="1" smtClean="0">
                              <a:solidFill>
                                <a:prstClr val="black"/>
                              </a:solidFill>
                              <a:latin typeface="Cambria Math" panose="02040503050406030204" pitchFamily="18" charset="0"/>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=0,315</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7" name="CuadroTexto 26">
                <a:extLst>
                  <a:ext uri="{FF2B5EF4-FFF2-40B4-BE49-F238E27FC236}">
                    <a16:creationId xmlns:a16="http://schemas.microsoft.com/office/drawing/2014/main" id="{AFD4186C-4204-467D-8618-09F32797DC58}"/>
                  </a:ext>
                </a:extLst>
              </p:cNvPr>
              <p:cNvSpPr txBox="1">
                <a:spLocks noRot="1" noChangeAspect="1" noMove="1" noResize="1" noEditPoints="1" noAdjustHandles="1" noChangeArrowheads="1" noChangeShapeType="1" noTextEdit="1"/>
              </p:cNvSpPr>
              <p:nvPr/>
            </p:nvSpPr>
            <p:spPr>
              <a:xfrm>
                <a:off x="8418259" y="5849077"/>
                <a:ext cx="2357071" cy="369332"/>
              </a:xfrm>
              <a:prstGeom prst="rect">
                <a:avLst/>
              </a:prstGeom>
              <a:blipFill>
                <a:blip r:embed="rId12"/>
                <a:stretch>
                  <a:fillRect b="-6250"/>
                </a:stretch>
              </a:blipFill>
              <a:ln w="19050">
                <a:solidFill>
                  <a:schemeClr val="accent6">
                    <a:lumMod val="75000"/>
                  </a:schemeClr>
                </a:solidFill>
              </a:ln>
            </p:spPr>
            <p:txBody>
              <a:bodyPr/>
              <a:lstStyle/>
              <a:p>
                <a:r>
                  <a:rPr lang="es-CL">
                    <a:noFill/>
                  </a:rPr>
                  <a:t> </a:t>
                </a:r>
              </a:p>
            </p:txBody>
          </p:sp>
        </mc:Fallback>
      </mc:AlternateContent>
      <p:sp>
        <p:nvSpPr>
          <p:cNvPr id="3" name="Título 2">
            <a:extLst>
              <a:ext uri="{FF2B5EF4-FFF2-40B4-BE49-F238E27FC236}">
                <a16:creationId xmlns:a16="http://schemas.microsoft.com/office/drawing/2014/main" id="{750CDA79-AAC8-9B6B-5BFA-A1FFA8C4345E}"/>
              </a:ext>
            </a:extLst>
          </p:cNvPr>
          <p:cNvSpPr>
            <a:spLocks noGrp="1"/>
          </p:cNvSpPr>
          <p:nvPr>
            <p:ph type="title"/>
          </p:nvPr>
        </p:nvSpPr>
        <p:spPr/>
        <p:txBody>
          <a:bodyPr/>
          <a:lstStyle/>
          <a:p>
            <a:endParaRPr lang="es-CL"/>
          </a:p>
        </p:txBody>
      </p:sp>
      <p:sp>
        <p:nvSpPr>
          <p:cNvPr id="4" name="Título 1">
            <a:extLst>
              <a:ext uri="{FF2B5EF4-FFF2-40B4-BE49-F238E27FC236}">
                <a16:creationId xmlns:a16="http://schemas.microsoft.com/office/drawing/2014/main" id="{BE1AC600-690A-BA77-AC1F-B988FD80E336}"/>
              </a:ext>
            </a:extLst>
          </p:cNvPr>
          <p:cNvSpPr txBox="1">
            <a:spLocks/>
          </p:cNvSpPr>
          <p:nvPr/>
        </p:nvSpPr>
        <p:spPr>
          <a:xfrm>
            <a:off x="1412398" y="-85507"/>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5</a:t>
            </a:r>
            <a:endParaRPr lang="en-US" i="1" kern="0" dirty="0"/>
          </a:p>
        </p:txBody>
      </p:sp>
    </p:spTree>
    <p:extLst>
      <p:ext uri="{BB962C8B-B14F-4D97-AF65-F5344CB8AC3E}">
        <p14:creationId xmlns:p14="http://schemas.microsoft.com/office/powerpoint/2010/main" val="302976498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102</a:t>
            </a:fld>
            <a:endParaRPr/>
          </a:p>
        </p:txBody>
      </p:sp>
      <mc:AlternateContent xmlns:mc="http://schemas.openxmlformats.org/markup-compatibility/2006" xmlns:a14="http://schemas.microsoft.com/office/drawing/2010/main">
        <mc:Choice Requires="a14">
          <p:sp>
            <p:nvSpPr>
              <p:cNvPr id="28" name="CuadroTexto 27">
                <a:extLst>
                  <a:ext uri="{FF2B5EF4-FFF2-40B4-BE49-F238E27FC236}">
                    <a16:creationId xmlns:a16="http://schemas.microsoft.com/office/drawing/2014/main" id="{2D9DF525-90D4-4FFA-9F04-6B26411C1426}"/>
                  </a:ext>
                </a:extLst>
              </p:cNvPr>
              <p:cNvSpPr txBox="1"/>
              <p:nvPr/>
            </p:nvSpPr>
            <p:spPr>
              <a:xfrm>
                <a:off x="1847250" y="3973286"/>
                <a:ext cx="1455455" cy="646331"/>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=0,063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=0,123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8" name="CuadroTexto 27">
                <a:extLst>
                  <a:ext uri="{FF2B5EF4-FFF2-40B4-BE49-F238E27FC236}">
                    <a16:creationId xmlns:a16="http://schemas.microsoft.com/office/drawing/2014/main" id="{2D9DF525-90D4-4FFA-9F04-6B26411C1426}"/>
                  </a:ext>
                </a:extLst>
              </p:cNvPr>
              <p:cNvSpPr txBox="1">
                <a:spLocks noRot="1" noChangeAspect="1" noMove="1" noResize="1" noEditPoints="1" noAdjustHandles="1" noChangeArrowheads="1" noChangeShapeType="1" noTextEdit="1"/>
              </p:cNvSpPr>
              <p:nvPr/>
            </p:nvSpPr>
            <p:spPr>
              <a:xfrm>
                <a:off x="1847250" y="3973286"/>
                <a:ext cx="1455455" cy="646331"/>
              </a:xfrm>
              <a:prstGeom prst="rect">
                <a:avLst/>
              </a:prstGeom>
              <a:blipFill>
                <a:blip r:embed="rId3"/>
                <a:stretch>
                  <a:fillRect/>
                </a:stretch>
              </a:blipFill>
              <a:ln>
                <a:solidFill>
                  <a:srgbClr val="FF0000"/>
                </a:solidFill>
              </a:ln>
            </p:spPr>
            <p:txBody>
              <a:bodyPr/>
              <a:lstStyle/>
              <a:p>
                <a:r>
                  <a:rPr lang="es-CL">
                    <a:noFill/>
                  </a:rPr>
                  <a:t> </a:t>
                </a:r>
              </a:p>
            </p:txBody>
          </p:sp>
        </mc:Fallback>
      </mc:AlternateContent>
      <p:sp>
        <p:nvSpPr>
          <p:cNvPr id="29" name="CuadroTexto 28">
            <a:extLst>
              <a:ext uri="{FF2B5EF4-FFF2-40B4-BE49-F238E27FC236}">
                <a16:creationId xmlns:a16="http://schemas.microsoft.com/office/drawing/2014/main" id="{0812BEB9-142B-453A-B653-C28E6BA23A89}"/>
              </a:ext>
            </a:extLst>
          </p:cNvPr>
          <p:cNvSpPr txBox="1"/>
          <p:nvPr/>
        </p:nvSpPr>
        <p:spPr>
          <a:xfrm>
            <a:off x="1774912" y="3358991"/>
            <a:ext cx="19087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Coeficientes 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consanguinidad</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30" name="CuadroTexto 29">
            <a:extLst>
              <a:ext uri="{FF2B5EF4-FFF2-40B4-BE49-F238E27FC236}">
                <a16:creationId xmlns:a16="http://schemas.microsoft.com/office/drawing/2014/main" id="{8ECF961A-7628-4A0E-B5AF-92804535E666}"/>
              </a:ext>
            </a:extLst>
          </p:cNvPr>
          <p:cNvSpPr txBox="1"/>
          <p:nvPr/>
        </p:nvSpPr>
        <p:spPr>
          <a:xfrm>
            <a:off x="4493398" y="3429000"/>
            <a:ext cx="44426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Cálculo de frecuencias genotípicas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31" name="CuadroTexto 30">
            <a:extLst>
              <a:ext uri="{FF2B5EF4-FFF2-40B4-BE49-F238E27FC236}">
                <a16:creationId xmlns:a16="http://schemas.microsoft.com/office/drawing/2014/main" id="{B0AEC084-8E0D-4EE4-B515-343E9DEBC3B5}"/>
              </a:ext>
            </a:extLst>
          </p:cNvPr>
          <p:cNvSpPr txBox="1"/>
          <p:nvPr/>
        </p:nvSpPr>
        <p:spPr>
          <a:xfrm>
            <a:off x="5073599" y="3931760"/>
            <a:ext cx="14554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Generación 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CuadroTexto 31">
            <a:extLst>
              <a:ext uri="{FF2B5EF4-FFF2-40B4-BE49-F238E27FC236}">
                <a16:creationId xmlns:a16="http://schemas.microsoft.com/office/drawing/2014/main" id="{C1A7E538-DE19-43AF-ADDB-63EC51EF51A0}"/>
              </a:ext>
            </a:extLst>
          </p:cNvPr>
          <p:cNvSpPr txBox="1"/>
          <p:nvPr/>
        </p:nvSpPr>
        <p:spPr>
          <a:xfrm>
            <a:off x="8146646" y="3931760"/>
            <a:ext cx="15787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Generación 10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3" name="CuadroTexto 32">
                <a:extLst>
                  <a:ext uri="{FF2B5EF4-FFF2-40B4-BE49-F238E27FC236}">
                    <a16:creationId xmlns:a16="http://schemas.microsoft.com/office/drawing/2014/main" id="{F35FF6C5-F0E2-48AC-906D-01EC3B891BA1}"/>
                  </a:ext>
                </a:extLst>
              </p:cNvPr>
              <p:cNvSpPr txBox="1"/>
              <p:nvPr/>
            </p:nvSpPr>
            <p:spPr>
              <a:xfrm>
                <a:off x="5060966" y="4509024"/>
                <a:ext cx="1455455" cy="923330"/>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=0,234</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𝐻</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=0,466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𝑄</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3" name="CuadroTexto 32">
                <a:extLst>
                  <a:ext uri="{FF2B5EF4-FFF2-40B4-BE49-F238E27FC236}">
                    <a16:creationId xmlns:a16="http://schemas.microsoft.com/office/drawing/2014/main" id="{F35FF6C5-F0E2-48AC-906D-01EC3B891BA1}"/>
                  </a:ext>
                </a:extLst>
              </p:cNvPr>
              <p:cNvSpPr txBox="1">
                <a:spLocks noRot="1" noChangeAspect="1" noMove="1" noResize="1" noEditPoints="1" noAdjustHandles="1" noChangeArrowheads="1" noChangeShapeType="1" noTextEdit="1"/>
              </p:cNvSpPr>
              <p:nvPr/>
            </p:nvSpPr>
            <p:spPr>
              <a:xfrm>
                <a:off x="5060966" y="4509024"/>
                <a:ext cx="1455455" cy="923330"/>
              </a:xfrm>
              <a:prstGeom prst="rect">
                <a:avLst/>
              </a:prstGeom>
              <a:blipFill>
                <a:blip r:embed="rId4"/>
                <a:stretch>
                  <a:fillRect b="-2614"/>
                </a:stretch>
              </a:blipFill>
              <a:ln>
                <a:solidFill>
                  <a:srgbClr val="FF0000"/>
                </a:solid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34" name="CuadroTexto 33">
                <a:extLst>
                  <a:ext uri="{FF2B5EF4-FFF2-40B4-BE49-F238E27FC236}">
                    <a16:creationId xmlns:a16="http://schemas.microsoft.com/office/drawing/2014/main" id="{44E6C7F3-66F7-4D05-854B-47E5C9335DDB}"/>
                  </a:ext>
                </a:extLst>
              </p:cNvPr>
              <p:cNvSpPr txBox="1"/>
              <p:nvPr/>
            </p:nvSpPr>
            <p:spPr>
              <a:xfrm>
                <a:off x="8069793" y="4509024"/>
                <a:ext cx="1455455" cy="923330"/>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=0,248</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𝐻</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=0,436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𝑄</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=0,315</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4" name="CuadroTexto 33">
                <a:extLst>
                  <a:ext uri="{FF2B5EF4-FFF2-40B4-BE49-F238E27FC236}">
                    <a16:creationId xmlns:a16="http://schemas.microsoft.com/office/drawing/2014/main" id="{44E6C7F3-66F7-4D05-854B-47E5C9335DDB}"/>
                  </a:ext>
                </a:extLst>
              </p:cNvPr>
              <p:cNvSpPr txBox="1">
                <a:spLocks noRot="1" noChangeAspect="1" noMove="1" noResize="1" noEditPoints="1" noAdjustHandles="1" noChangeArrowheads="1" noChangeShapeType="1" noTextEdit="1"/>
              </p:cNvSpPr>
              <p:nvPr/>
            </p:nvSpPr>
            <p:spPr>
              <a:xfrm>
                <a:off x="8069793" y="4509024"/>
                <a:ext cx="1455455" cy="923330"/>
              </a:xfrm>
              <a:prstGeom prst="rect">
                <a:avLst/>
              </a:prstGeom>
              <a:blipFill>
                <a:blip r:embed="rId5"/>
                <a:stretch>
                  <a:fillRect b="-2614"/>
                </a:stretch>
              </a:blipFill>
              <a:ln>
                <a:solidFill>
                  <a:srgbClr val="FF0000"/>
                </a:solid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35" name="CuadroTexto 34">
                <a:extLst>
                  <a:ext uri="{FF2B5EF4-FFF2-40B4-BE49-F238E27FC236}">
                    <a16:creationId xmlns:a16="http://schemas.microsoft.com/office/drawing/2014/main" id="{7B95C602-BD03-49FB-B101-4117B2406A84}"/>
                  </a:ext>
                </a:extLst>
              </p:cNvPr>
              <p:cNvSpPr txBox="1"/>
              <p:nvPr/>
            </p:nvSpPr>
            <p:spPr>
              <a:xfrm>
                <a:off x="4376016" y="151079"/>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𝑷</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5" name="CuadroTexto 34">
                <a:extLst>
                  <a:ext uri="{FF2B5EF4-FFF2-40B4-BE49-F238E27FC236}">
                    <a16:creationId xmlns:a16="http://schemas.microsoft.com/office/drawing/2014/main" id="{7B95C602-BD03-49FB-B101-4117B2406A84}"/>
                  </a:ext>
                </a:extLst>
              </p:cNvPr>
              <p:cNvSpPr txBox="1">
                <a:spLocks noRot="1" noChangeAspect="1" noMove="1" noResize="1" noEditPoints="1" noAdjustHandles="1" noChangeArrowheads="1" noChangeShapeType="1" noTextEdit="1"/>
              </p:cNvSpPr>
              <p:nvPr/>
            </p:nvSpPr>
            <p:spPr>
              <a:xfrm>
                <a:off x="4376016" y="151079"/>
                <a:ext cx="7610763" cy="369332"/>
              </a:xfrm>
              <a:prstGeom prst="rect">
                <a:avLst/>
              </a:prstGeom>
              <a:blipFill>
                <a:blip r:embed="rId6"/>
                <a:stretch>
                  <a:fillRect b="-13333"/>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36" name="CuadroTexto 35">
                <a:extLst>
                  <a:ext uri="{FF2B5EF4-FFF2-40B4-BE49-F238E27FC236}">
                    <a16:creationId xmlns:a16="http://schemas.microsoft.com/office/drawing/2014/main" id="{9249CD2D-832D-4DB2-94C5-191512228306}"/>
                  </a:ext>
                </a:extLst>
              </p:cNvPr>
              <p:cNvSpPr txBox="1"/>
              <p:nvPr/>
            </p:nvSpPr>
            <p:spPr>
              <a:xfrm>
                <a:off x="4376016" y="538408"/>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𝑯</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m:t>
                      </m:r>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6" name="CuadroTexto 35">
                <a:extLst>
                  <a:ext uri="{FF2B5EF4-FFF2-40B4-BE49-F238E27FC236}">
                    <a16:creationId xmlns:a16="http://schemas.microsoft.com/office/drawing/2014/main" id="{9249CD2D-832D-4DB2-94C5-191512228306}"/>
                  </a:ext>
                </a:extLst>
              </p:cNvPr>
              <p:cNvSpPr txBox="1">
                <a:spLocks noRot="1" noChangeAspect="1" noMove="1" noResize="1" noEditPoints="1" noAdjustHandles="1" noChangeArrowheads="1" noChangeShapeType="1" noTextEdit="1"/>
              </p:cNvSpPr>
              <p:nvPr/>
            </p:nvSpPr>
            <p:spPr>
              <a:xfrm>
                <a:off x="4376016" y="538408"/>
                <a:ext cx="7610763" cy="369332"/>
              </a:xfrm>
              <a:prstGeom prst="rect">
                <a:avLst/>
              </a:prstGeom>
              <a:blipFill>
                <a:blip r:embed="rId7"/>
                <a:stretch>
                  <a:fillRect b="-11475"/>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37" name="CuadroTexto 36">
                <a:extLst>
                  <a:ext uri="{FF2B5EF4-FFF2-40B4-BE49-F238E27FC236}">
                    <a16:creationId xmlns:a16="http://schemas.microsoft.com/office/drawing/2014/main" id="{74CB57DC-4148-440B-9608-8903A05A8DE2}"/>
                  </a:ext>
                </a:extLst>
              </p:cNvPr>
              <p:cNvSpPr txBox="1"/>
              <p:nvPr/>
            </p:nvSpPr>
            <p:spPr>
              <a:xfrm>
                <a:off x="4376016" y="1003819"/>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𝑸</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7" name="CuadroTexto 36">
                <a:extLst>
                  <a:ext uri="{FF2B5EF4-FFF2-40B4-BE49-F238E27FC236}">
                    <a16:creationId xmlns:a16="http://schemas.microsoft.com/office/drawing/2014/main" id="{74CB57DC-4148-440B-9608-8903A05A8DE2}"/>
                  </a:ext>
                </a:extLst>
              </p:cNvPr>
              <p:cNvSpPr txBox="1">
                <a:spLocks noRot="1" noChangeAspect="1" noMove="1" noResize="1" noEditPoints="1" noAdjustHandles="1" noChangeArrowheads="1" noChangeShapeType="1" noTextEdit="1"/>
              </p:cNvSpPr>
              <p:nvPr/>
            </p:nvSpPr>
            <p:spPr>
              <a:xfrm>
                <a:off x="4376016" y="1003819"/>
                <a:ext cx="7610763" cy="369332"/>
              </a:xfrm>
              <a:prstGeom prst="rect">
                <a:avLst/>
              </a:prstGeom>
              <a:blipFill>
                <a:blip r:embed="rId8"/>
                <a:stretch>
                  <a:fillRect b="-13333"/>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38" name="CuadroTexto 37">
                <a:extLst>
                  <a:ext uri="{FF2B5EF4-FFF2-40B4-BE49-F238E27FC236}">
                    <a16:creationId xmlns:a16="http://schemas.microsoft.com/office/drawing/2014/main" id="{2BB3FCC8-4294-469A-BD49-3B2B63DD4316}"/>
                  </a:ext>
                </a:extLst>
              </p:cNvPr>
              <p:cNvSpPr txBox="1"/>
              <p:nvPr/>
            </p:nvSpPr>
            <p:spPr>
              <a:xfrm>
                <a:off x="1653363" y="1910080"/>
                <a:ext cx="8478748"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Suponga que las frecuencias para un gen en estudio en esta población son </a:t>
                </a:r>
                <a14:m>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=0,467</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y </a:t>
                </a:r>
                <a14:m>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=0,533</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Calcule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las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frecuencias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genotípicas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y determine las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contribuciones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genéticas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tanto para la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generación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5,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como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generación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10.</a:t>
                </a:r>
              </a:p>
            </p:txBody>
          </p:sp>
        </mc:Choice>
        <mc:Fallback xmlns="">
          <p:sp>
            <p:nvSpPr>
              <p:cNvPr id="38" name="CuadroTexto 37">
                <a:extLst>
                  <a:ext uri="{FF2B5EF4-FFF2-40B4-BE49-F238E27FC236}">
                    <a16:creationId xmlns:a16="http://schemas.microsoft.com/office/drawing/2014/main" id="{2BB3FCC8-4294-469A-BD49-3B2B63DD4316}"/>
                  </a:ext>
                </a:extLst>
              </p:cNvPr>
              <p:cNvSpPr txBox="1">
                <a:spLocks noRot="1" noChangeAspect="1" noMove="1" noResize="1" noEditPoints="1" noAdjustHandles="1" noChangeArrowheads="1" noChangeShapeType="1" noTextEdit="1"/>
              </p:cNvSpPr>
              <p:nvPr/>
            </p:nvSpPr>
            <p:spPr>
              <a:xfrm>
                <a:off x="1653363" y="1910080"/>
                <a:ext cx="8478748" cy="923330"/>
              </a:xfrm>
              <a:prstGeom prst="rect">
                <a:avLst/>
              </a:prstGeom>
              <a:blipFill>
                <a:blip r:embed="rId9"/>
                <a:stretch>
                  <a:fillRect l="-575" t="-3289" r="-647" b="-9211"/>
                </a:stretch>
              </a:blipFill>
            </p:spPr>
            <p:txBody>
              <a:bodyPr/>
              <a:lstStyle/>
              <a:p>
                <a:r>
                  <a:rPr lang="es-CL">
                    <a:noFill/>
                  </a:rPr>
                  <a:t> </a:t>
                </a:r>
              </a:p>
            </p:txBody>
          </p:sp>
        </mc:Fallback>
      </mc:AlternateContent>
      <p:sp>
        <p:nvSpPr>
          <p:cNvPr id="3" name="Título 2">
            <a:extLst>
              <a:ext uri="{FF2B5EF4-FFF2-40B4-BE49-F238E27FC236}">
                <a16:creationId xmlns:a16="http://schemas.microsoft.com/office/drawing/2014/main" id="{1190166A-3FBD-AC2E-BBC5-48EB68C3FCE6}"/>
              </a:ext>
            </a:extLst>
          </p:cNvPr>
          <p:cNvSpPr>
            <a:spLocks noGrp="1"/>
          </p:cNvSpPr>
          <p:nvPr>
            <p:ph type="title"/>
          </p:nvPr>
        </p:nvSpPr>
        <p:spPr/>
        <p:txBody>
          <a:bodyPr/>
          <a:lstStyle/>
          <a:p>
            <a:endParaRPr lang="es-CL"/>
          </a:p>
        </p:txBody>
      </p:sp>
      <p:sp>
        <p:nvSpPr>
          <p:cNvPr id="4" name="Título 1">
            <a:extLst>
              <a:ext uri="{FF2B5EF4-FFF2-40B4-BE49-F238E27FC236}">
                <a16:creationId xmlns:a16="http://schemas.microsoft.com/office/drawing/2014/main" id="{1B1EE1DD-C090-D4E6-2DE8-BAF22765AA11}"/>
              </a:ext>
            </a:extLst>
          </p:cNvPr>
          <p:cNvSpPr txBox="1">
            <a:spLocks/>
          </p:cNvSpPr>
          <p:nvPr/>
        </p:nvSpPr>
        <p:spPr>
          <a:xfrm>
            <a:off x="1412398" y="-85507"/>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5</a:t>
            </a:r>
            <a:endParaRPr lang="en-US" i="1" kern="0" dirty="0"/>
          </a:p>
        </p:txBody>
      </p:sp>
    </p:spTree>
    <p:extLst>
      <p:ext uri="{BB962C8B-B14F-4D97-AF65-F5344CB8AC3E}">
        <p14:creationId xmlns:p14="http://schemas.microsoft.com/office/powerpoint/2010/main" val="2992726644"/>
      </p:ext>
    </p:extLst>
  </p:cSld>
  <p:clrMapOvr>
    <a:masterClrMapping/>
  </p:clrMapOvr>
  <p:transition spd="slow">
    <p:cove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103</a:t>
            </a:fld>
            <a:endParaRPr/>
          </a:p>
        </p:txBody>
      </p:sp>
      <p:sp>
        <p:nvSpPr>
          <p:cNvPr id="4" name="CuadroTexto 3">
            <a:extLst>
              <a:ext uri="{FF2B5EF4-FFF2-40B4-BE49-F238E27FC236}">
                <a16:creationId xmlns:a16="http://schemas.microsoft.com/office/drawing/2014/main" id="{BB85A7D6-1EC4-4E7C-A596-DF8CAE179CAF}"/>
              </a:ext>
            </a:extLst>
          </p:cNvPr>
          <p:cNvSpPr txBox="1"/>
          <p:nvPr/>
        </p:nvSpPr>
        <p:spPr>
          <a:xfrm>
            <a:off x="809712" y="3174325"/>
            <a:ext cx="19087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Coeficientes 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consanguinidad</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5" name="CuadroTexto 4">
            <a:extLst>
              <a:ext uri="{FF2B5EF4-FFF2-40B4-BE49-F238E27FC236}">
                <a16:creationId xmlns:a16="http://schemas.microsoft.com/office/drawing/2014/main" id="{37604678-FD53-44EB-B58E-A83006720E47}"/>
              </a:ext>
            </a:extLst>
          </p:cNvPr>
          <p:cNvSpPr txBox="1"/>
          <p:nvPr/>
        </p:nvSpPr>
        <p:spPr>
          <a:xfrm>
            <a:off x="805777" y="5088439"/>
            <a:ext cx="44426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genotípicas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A48C5F97-930C-41CA-9FF2-34C5ADD5FC25}"/>
                  </a:ext>
                </a:extLst>
              </p:cNvPr>
              <p:cNvSpPr txBox="1"/>
              <p:nvPr/>
            </p:nvSpPr>
            <p:spPr>
              <a:xfrm>
                <a:off x="882049" y="5489023"/>
                <a:ext cx="1455455" cy="923330"/>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=0,234</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𝐻</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=0,466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𝑄</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CuadroTexto 5">
                <a:extLst>
                  <a:ext uri="{FF2B5EF4-FFF2-40B4-BE49-F238E27FC236}">
                    <a16:creationId xmlns:a16="http://schemas.microsoft.com/office/drawing/2014/main" id="{A48C5F97-930C-41CA-9FF2-34C5ADD5FC25}"/>
                  </a:ext>
                </a:extLst>
              </p:cNvPr>
              <p:cNvSpPr txBox="1">
                <a:spLocks noRot="1" noChangeAspect="1" noMove="1" noResize="1" noEditPoints="1" noAdjustHandles="1" noChangeArrowheads="1" noChangeShapeType="1" noTextEdit="1"/>
              </p:cNvSpPr>
              <p:nvPr/>
            </p:nvSpPr>
            <p:spPr>
              <a:xfrm>
                <a:off x="882049" y="5489023"/>
                <a:ext cx="1455455" cy="923330"/>
              </a:xfrm>
              <a:prstGeom prst="rect">
                <a:avLst/>
              </a:prstGeom>
              <a:blipFill>
                <a:blip r:embed="rId3"/>
                <a:stretch>
                  <a:fillRect b="-2597"/>
                </a:stretch>
              </a:blipFill>
              <a:ln>
                <a:solidFill>
                  <a:srgbClr val="FF0000"/>
                </a:solid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92BD7358-34A7-4FC4-87BD-ACDFE0FDC022}"/>
                  </a:ext>
                </a:extLst>
              </p:cNvPr>
              <p:cNvSpPr txBox="1"/>
              <p:nvPr/>
            </p:nvSpPr>
            <p:spPr>
              <a:xfrm>
                <a:off x="2337504" y="5489022"/>
                <a:ext cx="1455455" cy="923330"/>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=0,249</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𝐻</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=0,436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𝑄</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=0,315</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CuadroTexto 6">
                <a:extLst>
                  <a:ext uri="{FF2B5EF4-FFF2-40B4-BE49-F238E27FC236}">
                    <a16:creationId xmlns:a16="http://schemas.microsoft.com/office/drawing/2014/main" id="{92BD7358-34A7-4FC4-87BD-ACDFE0FDC022}"/>
                  </a:ext>
                </a:extLst>
              </p:cNvPr>
              <p:cNvSpPr txBox="1">
                <a:spLocks noRot="1" noChangeAspect="1" noMove="1" noResize="1" noEditPoints="1" noAdjustHandles="1" noChangeArrowheads="1" noChangeShapeType="1" noTextEdit="1"/>
              </p:cNvSpPr>
              <p:nvPr/>
            </p:nvSpPr>
            <p:spPr>
              <a:xfrm>
                <a:off x="2337504" y="5489022"/>
                <a:ext cx="1455455" cy="923330"/>
              </a:xfrm>
              <a:prstGeom prst="rect">
                <a:avLst/>
              </a:prstGeom>
              <a:blipFill>
                <a:blip r:embed="rId4"/>
                <a:stretch>
                  <a:fillRect b="-2597"/>
                </a:stretch>
              </a:blipFill>
              <a:ln>
                <a:solidFill>
                  <a:srgbClr val="FF0000"/>
                </a:solid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1765C5DD-0301-40F5-AA11-721ED9FEEBAB}"/>
                  </a:ext>
                </a:extLst>
              </p:cNvPr>
              <p:cNvSpPr txBox="1"/>
              <p:nvPr/>
            </p:nvSpPr>
            <p:spPr>
              <a:xfrm>
                <a:off x="4376016" y="151079"/>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𝑷</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CuadroTexto 7">
                <a:extLst>
                  <a:ext uri="{FF2B5EF4-FFF2-40B4-BE49-F238E27FC236}">
                    <a16:creationId xmlns:a16="http://schemas.microsoft.com/office/drawing/2014/main" id="{1765C5DD-0301-40F5-AA11-721ED9FEEBAB}"/>
                  </a:ext>
                </a:extLst>
              </p:cNvPr>
              <p:cNvSpPr txBox="1">
                <a:spLocks noRot="1" noChangeAspect="1" noMove="1" noResize="1" noEditPoints="1" noAdjustHandles="1" noChangeArrowheads="1" noChangeShapeType="1" noTextEdit="1"/>
              </p:cNvSpPr>
              <p:nvPr/>
            </p:nvSpPr>
            <p:spPr>
              <a:xfrm>
                <a:off x="4376016" y="151079"/>
                <a:ext cx="7610763" cy="369332"/>
              </a:xfrm>
              <a:prstGeom prst="rect">
                <a:avLst/>
              </a:prstGeom>
              <a:blipFill>
                <a:blip r:embed="rId5"/>
                <a:stretch>
                  <a:fillRect b="-13333"/>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A406A9F7-63DE-42C0-8CE5-49F0F949F61A}"/>
                  </a:ext>
                </a:extLst>
              </p:cNvPr>
              <p:cNvSpPr txBox="1"/>
              <p:nvPr/>
            </p:nvSpPr>
            <p:spPr>
              <a:xfrm>
                <a:off x="4376016" y="538408"/>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𝑯</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m:t>
                      </m:r>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CuadroTexto 8">
                <a:extLst>
                  <a:ext uri="{FF2B5EF4-FFF2-40B4-BE49-F238E27FC236}">
                    <a16:creationId xmlns:a16="http://schemas.microsoft.com/office/drawing/2014/main" id="{A406A9F7-63DE-42C0-8CE5-49F0F949F61A}"/>
                  </a:ext>
                </a:extLst>
              </p:cNvPr>
              <p:cNvSpPr txBox="1">
                <a:spLocks noRot="1" noChangeAspect="1" noMove="1" noResize="1" noEditPoints="1" noAdjustHandles="1" noChangeArrowheads="1" noChangeShapeType="1" noTextEdit="1"/>
              </p:cNvSpPr>
              <p:nvPr/>
            </p:nvSpPr>
            <p:spPr>
              <a:xfrm>
                <a:off x="4376016" y="538408"/>
                <a:ext cx="7610763" cy="369332"/>
              </a:xfrm>
              <a:prstGeom prst="rect">
                <a:avLst/>
              </a:prstGeom>
              <a:blipFill>
                <a:blip r:embed="rId6"/>
                <a:stretch>
                  <a:fillRect b="-11475"/>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459C72F0-F142-4267-84C4-92C913108393}"/>
                  </a:ext>
                </a:extLst>
              </p:cNvPr>
              <p:cNvSpPr txBox="1"/>
              <p:nvPr/>
            </p:nvSpPr>
            <p:spPr>
              <a:xfrm>
                <a:off x="4376016" y="1003819"/>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𝑸</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0" name="CuadroTexto 9">
                <a:extLst>
                  <a:ext uri="{FF2B5EF4-FFF2-40B4-BE49-F238E27FC236}">
                    <a16:creationId xmlns:a16="http://schemas.microsoft.com/office/drawing/2014/main" id="{459C72F0-F142-4267-84C4-92C913108393}"/>
                  </a:ext>
                </a:extLst>
              </p:cNvPr>
              <p:cNvSpPr txBox="1">
                <a:spLocks noRot="1" noChangeAspect="1" noMove="1" noResize="1" noEditPoints="1" noAdjustHandles="1" noChangeArrowheads="1" noChangeShapeType="1" noTextEdit="1"/>
              </p:cNvSpPr>
              <p:nvPr/>
            </p:nvSpPr>
            <p:spPr>
              <a:xfrm>
                <a:off x="4376016" y="1003819"/>
                <a:ext cx="7610763" cy="369332"/>
              </a:xfrm>
              <a:prstGeom prst="rect">
                <a:avLst/>
              </a:prstGeom>
              <a:blipFill>
                <a:blip r:embed="rId7"/>
                <a:stretch>
                  <a:fillRect b="-13333"/>
                </a:stretch>
              </a:blipFill>
            </p:spPr>
            <p:txBody>
              <a:bodyPr/>
              <a:lstStyle/>
              <a:p>
                <a:r>
                  <a:rPr lang="es-CL">
                    <a:noFill/>
                  </a:rPr>
                  <a:t> </a:t>
                </a:r>
              </a:p>
            </p:txBody>
          </p:sp>
        </mc:Fallback>
      </mc:AlternateContent>
      <p:sp>
        <p:nvSpPr>
          <p:cNvPr id="11" name="CuadroTexto 10">
            <a:extLst>
              <a:ext uri="{FF2B5EF4-FFF2-40B4-BE49-F238E27FC236}">
                <a16:creationId xmlns:a16="http://schemas.microsoft.com/office/drawing/2014/main" id="{823E5411-3902-46F4-832E-7400610A9F83}"/>
              </a:ext>
            </a:extLst>
          </p:cNvPr>
          <p:cNvSpPr txBox="1"/>
          <p:nvPr/>
        </p:nvSpPr>
        <p:spPr>
          <a:xfrm>
            <a:off x="3528198" y="3086606"/>
            <a:ext cx="44426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Cálculo de contribuciones genéticas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graphicFrame>
            <p:nvGraphicFramePr>
              <p:cNvPr id="12" name="Group 356">
                <a:extLst>
                  <a:ext uri="{FF2B5EF4-FFF2-40B4-BE49-F238E27FC236}">
                    <a16:creationId xmlns:a16="http://schemas.microsoft.com/office/drawing/2014/main" id="{56DB0FF4-4AC1-4622-805A-645784660502}"/>
                  </a:ext>
                </a:extLst>
              </p:cNvPr>
              <p:cNvGraphicFramePr>
                <a:graphicFrameLocks noGrp="1"/>
              </p:cNvGraphicFramePr>
              <p:nvPr/>
            </p:nvGraphicFramePr>
            <p:xfrm>
              <a:off x="3871150" y="3860021"/>
              <a:ext cx="5569765" cy="1259589"/>
            </p:xfrm>
            <a:graphic>
              <a:graphicData uri="http://schemas.openxmlformats.org/drawingml/2006/table">
                <a:tbl>
                  <a:tblPr/>
                  <a:tblGrid>
                    <a:gridCol w="1113953">
                      <a:extLst>
                        <a:ext uri="{9D8B030D-6E8A-4147-A177-3AD203B41FA5}">
                          <a16:colId xmlns:a16="http://schemas.microsoft.com/office/drawing/2014/main" val="20000"/>
                        </a:ext>
                      </a:extLst>
                    </a:gridCol>
                    <a:gridCol w="1113953">
                      <a:extLst>
                        <a:ext uri="{9D8B030D-6E8A-4147-A177-3AD203B41FA5}">
                          <a16:colId xmlns:a16="http://schemas.microsoft.com/office/drawing/2014/main" val="2618492333"/>
                        </a:ext>
                      </a:extLst>
                    </a:gridCol>
                    <a:gridCol w="1113953">
                      <a:extLst>
                        <a:ext uri="{9D8B030D-6E8A-4147-A177-3AD203B41FA5}">
                          <a16:colId xmlns:a16="http://schemas.microsoft.com/office/drawing/2014/main" val="1649991395"/>
                        </a:ext>
                      </a:extLst>
                    </a:gridCol>
                    <a:gridCol w="1113953">
                      <a:extLst>
                        <a:ext uri="{9D8B030D-6E8A-4147-A177-3AD203B41FA5}">
                          <a16:colId xmlns:a16="http://schemas.microsoft.com/office/drawing/2014/main" val="1741282489"/>
                        </a:ext>
                      </a:extLst>
                    </a:gridCol>
                    <a:gridCol w="1113953">
                      <a:extLst>
                        <a:ext uri="{9D8B030D-6E8A-4147-A177-3AD203B41FA5}">
                          <a16:colId xmlns:a16="http://schemas.microsoft.com/office/drawing/2014/main" val="1634758600"/>
                        </a:ext>
                      </a:extLst>
                    </a:gridCol>
                  </a:tblGrid>
                  <a:tr h="41986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14:m>
                            <m:oMathPara xmlns:m="http://schemas.openxmlformats.org/officeDocument/2006/math">
                              <m:oMathParaPr>
                                <m:jc m:val="centerGroup"/>
                              </m:oMathParaPr>
                              <m:oMath xmlns:m="http://schemas.openxmlformats.org/officeDocument/2006/math">
                                <m:sSub>
                                  <m:sSubPr>
                                    <m:ctrlPr>
                                      <a:rPr kumimoji="0" lang="es-ES" sz="1200" b="0" i="1" u="none" strike="noStrike" cap="none" normalizeH="0" baseline="0" smtClean="0">
                                        <a:ln>
                                          <a:noFill/>
                                        </a:ln>
                                        <a:solidFill>
                                          <a:schemeClr val="tx1"/>
                                        </a:solidFill>
                                        <a:effectLst/>
                                        <a:latin typeface="Cambria Math" panose="02040503050406030204" pitchFamily="18" charset="0"/>
                                      </a:rPr>
                                    </m:ctrlPr>
                                  </m:sSubPr>
                                  <m:e>
                                    <m:r>
                                      <a:rPr kumimoji="0" lang="es-CL" sz="1200" b="0" i="1" u="none" strike="noStrike" cap="none" normalizeH="0" baseline="0" smtClean="0">
                                        <a:ln>
                                          <a:noFill/>
                                        </a:ln>
                                        <a:solidFill>
                                          <a:schemeClr val="tx1"/>
                                        </a:solidFill>
                                        <a:effectLst/>
                                        <a:latin typeface="Cambria Math" panose="02040503050406030204" pitchFamily="18" charset="0"/>
                                      </a:rPr>
                                      <m:t>𝑃</m:t>
                                    </m:r>
                                  </m:e>
                                  <m:sub>
                                    <m:r>
                                      <a:rPr kumimoji="0" lang="es-CL" sz="1200" b="0" i="1" u="none" strike="noStrike" cap="none" normalizeH="0" baseline="0" smtClean="0">
                                        <a:ln>
                                          <a:noFill/>
                                        </a:ln>
                                        <a:solidFill>
                                          <a:schemeClr val="tx1"/>
                                        </a:solidFill>
                                        <a:effectLst/>
                                        <a:latin typeface="Cambria Math" panose="02040503050406030204" pitchFamily="18" charset="0"/>
                                      </a:rPr>
                                      <m:t>𝐼𝐵𝑆</m:t>
                                    </m:r>
                                  </m:sub>
                                </m:sSub>
                                <m:r>
                                  <a:rPr kumimoji="0" lang="es-CL" sz="1200" b="0" i="1" u="none" strike="noStrike" cap="none" normalizeH="0" baseline="0" smtClean="0">
                                    <a:ln>
                                      <a:noFill/>
                                    </a:ln>
                                    <a:solidFill>
                                      <a:schemeClr val="tx1"/>
                                    </a:solidFill>
                                    <a:effectLst/>
                                    <a:latin typeface="Cambria Math" panose="02040503050406030204" pitchFamily="18" charset="0"/>
                                  </a:rPr>
                                  <m:t>=?</m:t>
                                </m:r>
                              </m:oMath>
                            </m:oMathPara>
                          </a14:m>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14:m>
                            <m:oMathPara xmlns:m="http://schemas.openxmlformats.org/officeDocument/2006/math">
                              <m:oMathParaPr>
                                <m:jc m:val="centerGroup"/>
                              </m:oMathParaPr>
                              <m:oMath xmlns:m="http://schemas.openxmlformats.org/officeDocument/2006/math">
                                <m:sSub>
                                  <m:sSubPr>
                                    <m:ctrlPr>
                                      <a:rPr kumimoji="0" lang="es-ES" sz="1200" b="0" i="1" u="none" strike="noStrike" cap="none" normalizeH="0" baseline="0" smtClean="0">
                                        <a:ln>
                                          <a:noFill/>
                                        </a:ln>
                                        <a:solidFill>
                                          <a:schemeClr val="tx1"/>
                                        </a:solidFill>
                                        <a:effectLst/>
                                        <a:latin typeface="Cambria Math" panose="02040503050406030204" pitchFamily="18" charset="0"/>
                                      </a:rPr>
                                    </m:ctrlPr>
                                  </m:sSubPr>
                                  <m:e>
                                    <m:r>
                                      <a:rPr kumimoji="0" lang="es-CL" sz="1200" b="0" i="1" u="none" strike="noStrike" cap="none" normalizeH="0" baseline="0" smtClean="0">
                                        <a:ln>
                                          <a:noFill/>
                                        </a:ln>
                                        <a:solidFill>
                                          <a:schemeClr val="tx1"/>
                                        </a:solidFill>
                                        <a:effectLst/>
                                        <a:latin typeface="Cambria Math" panose="02040503050406030204" pitchFamily="18" charset="0"/>
                                      </a:rPr>
                                      <m:t>𝑃</m:t>
                                    </m:r>
                                  </m:e>
                                  <m:sub>
                                    <m:r>
                                      <a:rPr kumimoji="0" lang="es-CL" sz="1200" b="0" i="1" u="none" strike="noStrike" cap="none" normalizeH="0" baseline="0" smtClean="0">
                                        <a:ln>
                                          <a:noFill/>
                                        </a:ln>
                                        <a:solidFill>
                                          <a:schemeClr val="tx1"/>
                                        </a:solidFill>
                                        <a:effectLst/>
                                        <a:latin typeface="Cambria Math" panose="02040503050406030204" pitchFamily="18" charset="0"/>
                                      </a:rPr>
                                      <m:t>𝐼𝐵𝐷</m:t>
                                    </m:r>
                                  </m:sub>
                                </m:sSub>
                                <m:r>
                                  <a:rPr kumimoji="0" lang="es-CL" sz="1200" b="0" i="1" u="none" strike="noStrike" cap="none" normalizeH="0" baseline="0" smtClean="0">
                                    <a:ln>
                                      <a:noFill/>
                                    </a:ln>
                                    <a:solidFill>
                                      <a:schemeClr val="tx1"/>
                                    </a:solidFill>
                                    <a:effectLst/>
                                    <a:latin typeface="Cambria Math" panose="02040503050406030204" pitchFamily="18" charset="0"/>
                                  </a:rPr>
                                  <m:t>=?</m:t>
                                </m:r>
                              </m:oMath>
                            </m:oMathPara>
                          </a14:m>
                          <a:endParaRPr kumimoji="0" lang="es-ES"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cap="flat">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14:m>
                            <m:oMathPara xmlns:m="http://schemas.openxmlformats.org/officeDocument/2006/math">
                              <m:oMathParaPr>
                                <m:jc m:val="centerGroup"/>
                              </m:oMathParaPr>
                              <m:oMath xmlns:m="http://schemas.openxmlformats.org/officeDocument/2006/math">
                                <m:sSub>
                                  <m:sSubPr>
                                    <m:ctrlPr>
                                      <a:rPr kumimoji="0" lang="es-ES" sz="1200" b="0" i="1" u="none" strike="noStrike" cap="none" normalizeH="0" baseline="0" smtClean="0">
                                        <a:ln>
                                          <a:noFill/>
                                        </a:ln>
                                        <a:solidFill>
                                          <a:schemeClr val="tx1"/>
                                        </a:solidFill>
                                        <a:effectLst/>
                                        <a:latin typeface="Cambria Math" panose="02040503050406030204" pitchFamily="18" charset="0"/>
                                      </a:rPr>
                                    </m:ctrlPr>
                                  </m:sSubPr>
                                  <m:e>
                                    <m:r>
                                      <a:rPr kumimoji="0" lang="es-CL" sz="1200" b="0" i="1" u="none" strike="noStrike" cap="none" normalizeH="0" baseline="0" smtClean="0">
                                        <a:ln>
                                          <a:noFill/>
                                        </a:ln>
                                        <a:solidFill>
                                          <a:schemeClr val="tx1"/>
                                        </a:solidFill>
                                        <a:effectLst/>
                                        <a:latin typeface="Cambria Math" panose="02040503050406030204" pitchFamily="18" charset="0"/>
                                      </a:rPr>
                                      <m:t>𝑃</m:t>
                                    </m:r>
                                  </m:e>
                                  <m:sub>
                                    <m:r>
                                      <a:rPr kumimoji="0" lang="es-CL" sz="1200" b="0" i="1" u="none" strike="noStrike" cap="none" normalizeH="0" baseline="0" smtClean="0">
                                        <a:ln>
                                          <a:noFill/>
                                        </a:ln>
                                        <a:solidFill>
                                          <a:schemeClr val="tx1"/>
                                        </a:solidFill>
                                        <a:effectLst/>
                                        <a:latin typeface="Cambria Math" panose="02040503050406030204" pitchFamily="18" charset="0"/>
                                      </a:rPr>
                                      <m:t>𝐼𝐵𝑆</m:t>
                                    </m:r>
                                  </m:sub>
                                </m:sSub>
                                <m:r>
                                  <a:rPr kumimoji="0" lang="es-CL" sz="1200" b="0" i="1" u="none" strike="noStrike" cap="none" normalizeH="0" baseline="0" smtClean="0">
                                    <a:ln>
                                      <a:noFill/>
                                    </a:ln>
                                    <a:solidFill>
                                      <a:schemeClr val="tx1"/>
                                    </a:solidFill>
                                    <a:effectLst/>
                                    <a:latin typeface="Cambria Math" panose="02040503050406030204" pitchFamily="18" charset="0"/>
                                  </a:rPr>
                                  <m:t>=?</m:t>
                                </m:r>
                              </m:oMath>
                            </m:oMathPara>
                          </a14:m>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14:m>
                            <m:oMathPara xmlns:m="http://schemas.openxmlformats.org/officeDocument/2006/math">
                              <m:oMathParaPr>
                                <m:jc m:val="centerGroup"/>
                              </m:oMathParaPr>
                              <m:oMath xmlns:m="http://schemas.openxmlformats.org/officeDocument/2006/math">
                                <m:sSub>
                                  <m:sSubPr>
                                    <m:ctrlPr>
                                      <a:rPr kumimoji="0" lang="es-ES" sz="1200" b="0" i="1" u="none" strike="noStrike" cap="none" normalizeH="0" baseline="0" smtClean="0">
                                        <a:ln>
                                          <a:noFill/>
                                        </a:ln>
                                        <a:solidFill>
                                          <a:schemeClr val="tx1"/>
                                        </a:solidFill>
                                        <a:effectLst/>
                                        <a:latin typeface="Cambria Math" panose="02040503050406030204" pitchFamily="18" charset="0"/>
                                      </a:rPr>
                                    </m:ctrlPr>
                                  </m:sSubPr>
                                  <m:e>
                                    <m:r>
                                      <a:rPr kumimoji="0" lang="es-CL" sz="1200" b="0" i="1" u="none" strike="noStrike" cap="none" normalizeH="0" baseline="0" smtClean="0">
                                        <a:ln>
                                          <a:noFill/>
                                        </a:ln>
                                        <a:solidFill>
                                          <a:schemeClr val="tx1"/>
                                        </a:solidFill>
                                        <a:effectLst/>
                                        <a:latin typeface="Cambria Math" panose="02040503050406030204" pitchFamily="18" charset="0"/>
                                      </a:rPr>
                                      <m:t>𝑃</m:t>
                                    </m:r>
                                  </m:e>
                                  <m:sub>
                                    <m:r>
                                      <a:rPr kumimoji="0" lang="es-CL" sz="1200" b="0" i="1" u="none" strike="noStrike" cap="none" normalizeH="0" baseline="0" smtClean="0">
                                        <a:ln>
                                          <a:noFill/>
                                        </a:ln>
                                        <a:solidFill>
                                          <a:schemeClr val="tx1"/>
                                        </a:solidFill>
                                        <a:effectLst/>
                                        <a:latin typeface="Cambria Math" panose="02040503050406030204" pitchFamily="18" charset="0"/>
                                      </a:rPr>
                                      <m:t>𝐼𝐵𝐷</m:t>
                                    </m:r>
                                  </m:sub>
                                </m:sSub>
                                <m:r>
                                  <a:rPr kumimoji="0" lang="es-CL" sz="1200" b="0" i="1" u="none" strike="noStrike" cap="none" normalizeH="0" baseline="0" smtClean="0">
                                    <a:ln>
                                      <a:noFill/>
                                    </a:ln>
                                    <a:solidFill>
                                      <a:schemeClr val="tx1"/>
                                    </a:solidFill>
                                    <a:effectLst/>
                                    <a:latin typeface="Cambria Math" panose="02040503050406030204" pitchFamily="18" charset="0"/>
                                  </a:rPr>
                                  <m:t>=?</m:t>
                                </m:r>
                              </m:oMath>
                            </m:oMathPara>
                          </a14:m>
                          <a:endParaRPr kumimoji="0" lang="es-ES"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no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r h="41986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14:m>
                            <m:oMathPara xmlns:m="http://schemas.openxmlformats.org/officeDocument/2006/math">
                              <m:oMathParaPr>
                                <m:jc m:val="centerGroup"/>
                              </m:oMathParaPr>
                              <m:oMath xmlns:m="http://schemas.openxmlformats.org/officeDocument/2006/math">
                                <m:sSub>
                                  <m:sSubPr>
                                    <m:ctrlPr>
                                      <a:rPr kumimoji="0" lang="es-ES" sz="1200" b="0" i="1" u="none" strike="noStrike" cap="none" normalizeH="0" baseline="0" smtClean="0">
                                        <a:ln>
                                          <a:noFill/>
                                        </a:ln>
                                        <a:solidFill>
                                          <a:schemeClr val="tx1"/>
                                        </a:solidFill>
                                        <a:effectLst/>
                                        <a:latin typeface="Cambria Math" panose="02040503050406030204" pitchFamily="18" charset="0"/>
                                      </a:rPr>
                                    </m:ctrlPr>
                                  </m:sSubPr>
                                  <m:e>
                                    <m:r>
                                      <a:rPr kumimoji="0" lang="es-CL" sz="1200" b="0" i="1" u="none" strike="noStrike" cap="none" normalizeH="0" baseline="0" smtClean="0">
                                        <a:ln>
                                          <a:noFill/>
                                        </a:ln>
                                        <a:solidFill>
                                          <a:schemeClr val="tx1"/>
                                        </a:solidFill>
                                        <a:effectLst/>
                                        <a:latin typeface="Cambria Math" panose="02040503050406030204" pitchFamily="18" charset="0"/>
                                      </a:rPr>
                                      <m:t>𝐻</m:t>
                                    </m:r>
                                  </m:e>
                                  <m:sub>
                                    <m:r>
                                      <a:rPr kumimoji="0" lang="es-CL" sz="1200" b="0" i="1" u="none" strike="noStrike" cap="none" normalizeH="0" baseline="0" smtClean="0">
                                        <a:ln>
                                          <a:noFill/>
                                        </a:ln>
                                        <a:solidFill>
                                          <a:schemeClr val="tx1"/>
                                        </a:solidFill>
                                        <a:effectLst/>
                                        <a:latin typeface="Cambria Math" panose="02040503050406030204" pitchFamily="18" charset="0"/>
                                      </a:rPr>
                                      <m:t>𝐼𝐵𝑆</m:t>
                                    </m:r>
                                  </m:sub>
                                </m:sSub>
                                <m:r>
                                  <a:rPr kumimoji="0" lang="es-CL" sz="1200" b="0" i="1" u="none" strike="noStrike" cap="none" normalizeH="0" baseline="0" smtClean="0">
                                    <a:ln>
                                      <a:noFill/>
                                    </a:ln>
                                    <a:solidFill>
                                      <a:schemeClr val="tx1"/>
                                    </a:solidFill>
                                    <a:effectLst/>
                                    <a:latin typeface="Cambria Math" panose="02040503050406030204" pitchFamily="18" charset="0"/>
                                  </a:rPr>
                                  <m:t>=?</m:t>
                                </m:r>
                              </m:oMath>
                            </m:oMathPara>
                          </a14:m>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cap="flat">
                          <a:noFill/>
                        </a:lnR>
                        <a:lnT cap="flat">
                          <a:noFill/>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cap="flat">
                          <a:noFill/>
                        </a:lnR>
                        <a:lnT cap="flat">
                          <a:noFill/>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14:m>
                            <m:oMathPara xmlns:m="http://schemas.openxmlformats.org/officeDocument/2006/math">
                              <m:oMathParaPr>
                                <m:jc m:val="centerGroup"/>
                              </m:oMathParaPr>
                              <m:oMath xmlns:m="http://schemas.openxmlformats.org/officeDocument/2006/math">
                                <m:sSub>
                                  <m:sSubPr>
                                    <m:ctrlPr>
                                      <a:rPr kumimoji="0" lang="es-ES" sz="1200" b="0" i="1" u="none" strike="noStrike" cap="none" normalizeH="0" baseline="0" smtClean="0">
                                        <a:ln>
                                          <a:noFill/>
                                        </a:ln>
                                        <a:solidFill>
                                          <a:schemeClr val="tx1"/>
                                        </a:solidFill>
                                        <a:effectLst/>
                                        <a:latin typeface="Cambria Math" panose="02040503050406030204" pitchFamily="18" charset="0"/>
                                      </a:rPr>
                                    </m:ctrlPr>
                                  </m:sSubPr>
                                  <m:e>
                                    <m:r>
                                      <a:rPr kumimoji="0" lang="es-CL" sz="1200" b="0" i="1" u="none" strike="noStrike" cap="none" normalizeH="0" baseline="0" smtClean="0">
                                        <a:ln>
                                          <a:noFill/>
                                        </a:ln>
                                        <a:solidFill>
                                          <a:schemeClr val="tx1"/>
                                        </a:solidFill>
                                        <a:effectLst/>
                                        <a:latin typeface="Cambria Math" panose="02040503050406030204" pitchFamily="18" charset="0"/>
                                      </a:rPr>
                                      <m:t>𝐻</m:t>
                                    </m:r>
                                  </m:e>
                                  <m:sub>
                                    <m:r>
                                      <a:rPr kumimoji="0" lang="es-CL" sz="1200" b="0" i="1" u="none" strike="noStrike" cap="none" normalizeH="0" baseline="0" smtClean="0">
                                        <a:ln>
                                          <a:noFill/>
                                        </a:ln>
                                        <a:solidFill>
                                          <a:schemeClr val="tx1"/>
                                        </a:solidFill>
                                        <a:effectLst/>
                                        <a:latin typeface="Cambria Math" panose="02040503050406030204" pitchFamily="18" charset="0"/>
                                      </a:rPr>
                                      <m:t>𝐼𝐵𝑆</m:t>
                                    </m:r>
                                  </m:sub>
                                </m:sSub>
                                <m:r>
                                  <a:rPr kumimoji="0" lang="es-CL" sz="1200" b="0" i="1" u="none" strike="noStrike" cap="none" normalizeH="0" baseline="0" smtClean="0">
                                    <a:ln>
                                      <a:noFill/>
                                    </a:ln>
                                    <a:solidFill>
                                      <a:schemeClr val="tx1"/>
                                    </a:solidFill>
                                    <a:effectLst/>
                                    <a:latin typeface="Cambria Math" panose="02040503050406030204" pitchFamily="18" charset="0"/>
                                  </a:rPr>
                                  <m:t>=?</m:t>
                                </m:r>
                              </m:oMath>
                            </m:oMathPara>
                          </a14:m>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cap="flat">
                          <a:noFill/>
                        </a:lnR>
                        <a:lnT cap="flat">
                          <a:noFill/>
                        </a:lnT>
                        <a:lnB w="190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986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14:m>
                            <m:oMathPara xmlns:m="http://schemas.openxmlformats.org/officeDocument/2006/math">
                              <m:oMathParaPr>
                                <m:jc m:val="centerGroup"/>
                              </m:oMathParaPr>
                              <m:oMath xmlns:m="http://schemas.openxmlformats.org/officeDocument/2006/math">
                                <m:sSub>
                                  <m:sSubPr>
                                    <m:ctrlPr>
                                      <a:rPr kumimoji="0" lang="es-ES" sz="1200" b="0" i="1" u="none" strike="noStrike" cap="none" normalizeH="0" baseline="0" smtClean="0">
                                        <a:ln>
                                          <a:noFill/>
                                        </a:ln>
                                        <a:solidFill>
                                          <a:schemeClr val="tx1"/>
                                        </a:solidFill>
                                        <a:effectLst/>
                                        <a:latin typeface="Cambria Math" panose="02040503050406030204" pitchFamily="18" charset="0"/>
                                      </a:rPr>
                                    </m:ctrlPr>
                                  </m:sSubPr>
                                  <m:e>
                                    <m:r>
                                      <a:rPr kumimoji="0" lang="es-CL" sz="1200" b="0" i="1" u="none" strike="noStrike" cap="none" normalizeH="0" baseline="0" smtClean="0">
                                        <a:ln>
                                          <a:noFill/>
                                        </a:ln>
                                        <a:solidFill>
                                          <a:schemeClr val="tx1"/>
                                        </a:solidFill>
                                        <a:effectLst/>
                                        <a:latin typeface="Cambria Math" panose="02040503050406030204" pitchFamily="18" charset="0"/>
                                      </a:rPr>
                                      <m:t>𝑄</m:t>
                                    </m:r>
                                  </m:e>
                                  <m:sub>
                                    <m:r>
                                      <a:rPr kumimoji="0" lang="es-CL" sz="1200" b="0" i="1" u="none" strike="noStrike" cap="none" normalizeH="0" baseline="0" smtClean="0">
                                        <a:ln>
                                          <a:noFill/>
                                        </a:ln>
                                        <a:solidFill>
                                          <a:schemeClr val="tx1"/>
                                        </a:solidFill>
                                        <a:effectLst/>
                                        <a:latin typeface="Cambria Math" panose="02040503050406030204" pitchFamily="18" charset="0"/>
                                      </a:rPr>
                                      <m:t>𝐼𝐵𝑆</m:t>
                                    </m:r>
                                  </m:sub>
                                </m:sSub>
                                <m:r>
                                  <a:rPr kumimoji="0" lang="es-CL" sz="1200" b="0" i="1" u="none" strike="noStrike" cap="none" normalizeH="0" baseline="0" smtClean="0">
                                    <a:ln>
                                      <a:noFill/>
                                    </a:ln>
                                    <a:solidFill>
                                      <a:schemeClr val="tx1"/>
                                    </a:solidFill>
                                    <a:effectLst/>
                                    <a:latin typeface="Cambria Math" panose="02040503050406030204" pitchFamily="18" charset="0"/>
                                  </a:rPr>
                                  <m:t>=?</m:t>
                                </m:r>
                              </m:oMath>
                            </m:oMathPara>
                          </a14:m>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14:m>
                            <m:oMathPara xmlns:m="http://schemas.openxmlformats.org/officeDocument/2006/math">
                              <m:oMathParaPr>
                                <m:jc m:val="centerGroup"/>
                              </m:oMathParaPr>
                              <m:oMath xmlns:m="http://schemas.openxmlformats.org/officeDocument/2006/math">
                                <m:sSub>
                                  <m:sSubPr>
                                    <m:ctrlPr>
                                      <a:rPr kumimoji="0" lang="es-ES" sz="1200" b="0" i="1" u="none" strike="noStrike" cap="none" normalizeH="0" baseline="0" smtClean="0">
                                        <a:ln>
                                          <a:noFill/>
                                        </a:ln>
                                        <a:solidFill>
                                          <a:schemeClr val="tx1"/>
                                        </a:solidFill>
                                        <a:effectLst/>
                                        <a:latin typeface="Cambria Math" panose="02040503050406030204" pitchFamily="18" charset="0"/>
                                      </a:rPr>
                                    </m:ctrlPr>
                                  </m:sSubPr>
                                  <m:e>
                                    <m:r>
                                      <a:rPr kumimoji="0" lang="es-CL" sz="1200" b="0" i="1" u="none" strike="noStrike" cap="none" normalizeH="0" baseline="0" smtClean="0">
                                        <a:ln>
                                          <a:noFill/>
                                        </a:ln>
                                        <a:solidFill>
                                          <a:schemeClr val="tx1"/>
                                        </a:solidFill>
                                        <a:effectLst/>
                                        <a:latin typeface="Cambria Math" panose="02040503050406030204" pitchFamily="18" charset="0"/>
                                      </a:rPr>
                                      <m:t>𝑄</m:t>
                                    </m:r>
                                  </m:e>
                                  <m:sub>
                                    <m:r>
                                      <a:rPr kumimoji="0" lang="es-CL" sz="1200" b="0" i="1" u="none" strike="noStrike" cap="none" normalizeH="0" baseline="0" smtClean="0">
                                        <a:ln>
                                          <a:noFill/>
                                        </a:ln>
                                        <a:solidFill>
                                          <a:schemeClr val="tx1"/>
                                        </a:solidFill>
                                        <a:effectLst/>
                                        <a:latin typeface="Cambria Math" panose="02040503050406030204" pitchFamily="18" charset="0"/>
                                      </a:rPr>
                                      <m:t>𝐼𝐵𝐷</m:t>
                                    </m:r>
                                  </m:sub>
                                </m:sSub>
                                <m:r>
                                  <a:rPr kumimoji="0" lang="es-CL" sz="1200" b="0" i="1" u="none" strike="noStrike" cap="none" normalizeH="0" baseline="0" smtClean="0">
                                    <a:ln>
                                      <a:noFill/>
                                    </a:ln>
                                    <a:solidFill>
                                      <a:schemeClr val="tx1"/>
                                    </a:solidFill>
                                    <a:effectLst/>
                                    <a:latin typeface="Cambria Math" panose="02040503050406030204" pitchFamily="18" charset="0"/>
                                  </a:rPr>
                                  <m:t>=?</m:t>
                                </m:r>
                              </m:oMath>
                            </m:oMathPara>
                          </a14:m>
                          <a:endParaRPr kumimoji="0" lang="es-ES" sz="1200" b="1"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cap="flat">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cap="flat">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14:m>
                            <m:oMathPara xmlns:m="http://schemas.openxmlformats.org/officeDocument/2006/math">
                              <m:oMathParaPr>
                                <m:jc m:val="centerGroup"/>
                              </m:oMathParaPr>
                              <m:oMath xmlns:m="http://schemas.openxmlformats.org/officeDocument/2006/math">
                                <m:sSub>
                                  <m:sSubPr>
                                    <m:ctrlPr>
                                      <a:rPr kumimoji="0" lang="es-ES" sz="1200" b="0" i="1" u="none" strike="noStrike" cap="none" normalizeH="0" baseline="0" smtClean="0">
                                        <a:ln>
                                          <a:noFill/>
                                        </a:ln>
                                        <a:solidFill>
                                          <a:schemeClr val="tx1"/>
                                        </a:solidFill>
                                        <a:effectLst/>
                                        <a:latin typeface="Cambria Math" panose="02040503050406030204" pitchFamily="18" charset="0"/>
                                      </a:rPr>
                                    </m:ctrlPr>
                                  </m:sSubPr>
                                  <m:e>
                                    <m:r>
                                      <a:rPr kumimoji="0" lang="es-CL" sz="1200" b="0" i="1" u="none" strike="noStrike" cap="none" normalizeH="0" baseline="0" smtClean="0">
                                        <a:ln>
                                          <a:noFill/>
                                        </a:ln>
                                        <a:solidFill>
                                          <a:schemeClr val="tx1"/>
                                        </a:solidFill>
                                        <a:effectLst/>
                                        <a:latin typeface="Cambria Math" panose="02040503050406030204" pitchFamily="18" charset="0"/>
                                      </a:rPr>
                                      <m:t>𝑄</m:t>
                                    </m:r>
                                  </m:e>
                                  <m:sub>
                                    <m:r>
                                      <a:rPr kumimoji="0" lang="es-CL" sz="1200" b="0" i="1" u="none" strike="noStrike" cap="none" normalizeH="0" baseline="0" smtClean="0">
                                        <a:ln>
                                          <a:noFill/>
                                        </a:ln>
                                        <a:solidFill>
                                          <a:schemeClr val="tx1"/>
                                        </a:solidFill>
                                        <a:effectLst/>
                                        <a:latin typeface="Cambria Math" panose="02040503050406030204" pitchFamily="18" charset="0"/>
                                      </a:rPr>
                                      <m:t>𝐼𝐵𝑆</m:t>
                                    </m:r>
                                  </m:sub>
                                </m:sSub>
                                <m:r>
                                  <a:rPr kumimoji="0" lang="es-CL" sz="1200" b="0" i="1" u="none" strike="noStrike" cap="none" normalizeH="0" baseline="0" smtClean="0">
                                    <a:ln>
                                      <a:noFill/>
                                    </a:ln>
                                    <a:solidFill>
                                      <a:schemeClr val="tx1"/>
                                    </a:solidFill>
                                    <a:effectLst/>
                                    <a:latin typeface="Cambria Math" panose="02040503050406030204" pitchFamily="18" charset="0"/>
                                  </a:rPr>
                                  <m:t>=?</m:t>
                                </m:r>
                              </m:oMath>
                            </m:oMathPara>
                          </a14:m>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14:m>
                            <m:oMathPara xmlns:m="http://schemas.openxmlformats.org/officeDocument/2006/math">
                              <m:oMathParaPr>
                                <m:jc m:val="centerGroup"/>
                              </m:oMathParaPr>
                              <m:oMath xmlns:m="http://schemas.openxmlformats.org/officeDocument/2006/math">
                                <m:sSub>
                                  <m:sSubPr>
                                    <m:ctrlPr>
                                      <a:rPr kumimoji="0" lang="es-ES" sz="1200" b="0" i="1" u="none" strike="noStrike" cap="none" normalizeH="0" baseline="0" smtClean="0">
                                        <a:ln>
                                          <a:noFill/>
                                        </a:ln>
                                        <a:solidFill>
                                          <a:schemeClr val="tx1"/>
                                        </a:solidFill>
                                        <a:effectLst/>
                                        <a:latin typeface="Cambria Math" panose="02040503050406030204" pitchFamily="18" charset="0"/>
                                      </a:rPr>
                                    </m:ctrlPr>
                                  </m:sSubPr>
                                  <m:e>
                                    <m:r>
                                      <a:rPr kumimoji="0" lang="es-CL" sz="1200" b="0" i="1" u="none" strike="noStrike" cap="none" normalizeH="0" baseline="0" smtClean="0">
                                        <a:ln>
                                          <a:noFill/>
                                        </a:ln>
                                        <a:solidFill>
                                          <a:schemeClr val="tx1"/>
                                        </a:solidFill>
                                        <a:effectLst/>
                                        <a:latin typeface="Cambria Math" panose="02040503050406030204" pitchFamily="18" charset="0"/>
                                      </a:rPr>
                                      <m:t>𝑄</m:t>
                                    </m:r>
                                  </m:e>
                                  <m:sub>
                                    <m:r>
                                      <a:rPr kumimoji="0" lang="es-CL" sz="1200" b="0" i="1" u="none" strike="noStrike" cap="none" normalizeH="0" baseline="0" smtClean="0">
                                        <a:ln>
                                          <a:noFill/>
                                        </a:ln>
                                        <a:solidFill>
                                          <a:schemeClr val="tx1"/>
                                        </a:solidFill>
                                        <a:effectLst/>
                                        <a:latin typeface="Cambria Math" panose="02040503050406030204" pitchFamily="18" charset="0"/>
                                      </a:rPr>
                                      <m:t>𝐼𝐵𝐷</m:t>
                                    </m:r>
                                  </m:sub>
                                </m:sSub>
                                <m:r>
                                  <a:rPr kumimoji="0" lang="es-CL" sz="1200" b="0" i="1" u="none" strike="noStrike" cap="none" normalizeH="0" baseline="0" smtClean="0">
                                    <a:ln>
                                      <a:noFill/>
                                    </a:ln>
                                    <a:solidFill>
                                      <a:schemeClr val="tx1"/>
                                    </a:solidFill>
                                    <a:effectLst/>
                                    <a:latin typeface="Cambria Math" panose="02040503050406030204" pitchFamily="18" charset="0"/>
                                  </a:rPr>
                                  <m:t>=?</m:t>
                                </m:r>
                              </m:oMath>
                            </m:oMathPara>
                          </a14:m>
                          <a:endParaRPr kumimoji="0" lang="es-ES"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cap="flat">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mc:Choice>
        <mc:Fallback xmlns="">
          <p:graphicFrame>
            <p:nvGraphicFramePr>
              <p:cNvPr id="12" name="Group 356">
                <a:extLst>
                  <a:ext uri="{FF2B5EF4-FFF2-40B4-BE49-F238E27FC236}">
                    <a16:creationId xmlns:a16="http://schemas.microsoft.com/office/drawing/2014/main" id="{56DB0FF4-4AC1-4622-805A-645784660502}"/>
                  </a:ext>
                </a:extLst>
              </p:cNvPr>
              <p:cNvGraphicFramePr>
                <a:graphicFrameLocks noGrp="1"/>
              </p:cNvGraphicFramePr>
              <p:nvPr/>
            </p:nvGraphicFramePr>
            <p:xfrm>
              <a:off x="3871150" y="3860021"/>
              <a:ext cx="5569765" cy="1259589"/>
            </p:xfrm>
            <a:graphic>
              <a:graphicData uri="http://schemas.openxmlformats.org/drawingml/2006/table">
                <a:tbl>
                  <a:tblPr/>
                  <a:tblGrid>
                    <a:gridCol w="1113953">
                      <a:extLst>
                        <a:ext uri="{9D8B030D-6E8A-4147-A177-3AD203B41FA5}">
                          <a16:colId xmlns:a16="http://schemas.microsoft.com/office/drawing/2014/main" val="20000"/>
                        </a:ext>
                      </a:extLst>
                    </a:gridCol>
                    <a:gridCol w="1113953">
                      <a:extLst>
                        <a:ext uri="{9D8B030D-6E8A-4147-A177-3AD203B41FA5}">
                          <a16:colId xmlns:a16="http://schemas.microsoft.com/office/drawing/2014/main" val="2618492333"/>
                        </a:ext>
                      </a:extLst>
                    </a:gridCol>
                    <a:gridCol w="1113953">
                      <a:extLst>
                        <a:ext uri="{9D8B030D-6E8A-4147-A177-3AD203B41FA5}">
                          <a16:colId xmlns:a16="http://schemas.microsoft.com/office/drawing/2014/main" val="1649991395"/>
                        </a:ext>
                      </a:extLst>
                    </a:gridCol>
                    <a:gridCol w="1113953">
                      <a:extLst>
                        <a:ext uri="{9D8B030D-6E8A-4147-A177-3AD203B41FA5}">
                          <a16:colId xmlns:a16="http://schemas.microsoft.com/office/drawing/2014/main" val="1741282489"/>
                        </a:ext>
                      </a:extLst>
                    </a:gridCol>
                    <a:gridCol w="1113953">
                      <a:extLst>
                        <a:ext uri="{9D8B030D-6E8A-4147-A177-3AD203B41FA5}">
                          <a16:colId xmlns:a16="http://schemas.microsoft.com/office/drawing/2014/main" val="1634758600"/>
                        </a:ext>
                      </a:extLst>
                    </a:gridCol>
                  </a:tblGrid>
                  <a:tr h="419863">
                    <a:tc>
                      <a:txBody>
                        <a:bodyPr/>
                        <a:lstStyle/>
                        <a:p>
                          <a:endParaRPr lang="en-US"/>
                        </a:p>
                      </a:txBody>
                      <a:tcPr anchor="ctr" horzOverflow="overflow">
                        <a:lnL cap="flat">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cap="flat">
                          <a:noFill/>
                        </a:lnB>
                        <a:lnTlToBr>
                          <a:noFill/>
                        </a:lnTlToBr>
                        <a:lnBlToTr>
                          <a:noFill/>
                        </a:lnBlToTr>
                        <a:blipFill>
                          <a:blip r:embed="rId8"/>
                          <a:stretch>
                            <a:fillRect r="-399454" b="-201449"/>
                          </a:stretch>
                        </a:blipFill>
                      </a:tcPr>
                    </a:tc>
                    <a:tc>
                      <a:txBody>
                        <a:bodyPr/>
                        <a:lstStyle/>
                        <a:p>
                          <a:endParaRPr lang="en-US"/>
                        </a:p>
                      </a:txBody>
                      <a:tcPr anchor="ctr" horzOverflow="overflow">
                        <a:lnL w="12700" cap="flat" cmpd="sng" algn="ctr">
                          <a:solidFill>
                            <a:schemeClr val="tx1"/>
                          </a:solidFill>
                          <a:prstDash val="solid"/>
                          <a:round/>
                          <a:headEnd type="none" w="med" len="med"/>
                          <a:tailEnd type="none" w="med" len="med"/>
                        </a:lnL>
                        <a:lnR cap="flat">
                          <a:noFill/>
                        </a:lnR>
                        <a:lnT w="12700" cap="flat" cmpd="sng" algn="ctr">
                          <a:noFill/>
                          <a:prstDash val="solid"/>
                          <a:round/>
                          <a:headEnd type="none" w="med" len="med"/>
                          <a:tailEnd type="none" w="med" len="med"/>
                        </a:lnT>
                        <a:lnB cap="flat">
                          <a:noFill/>
                        </a:lnB>
                        <a:lnTlToBr>
                          <a:noFill/>
                        </a:lnTlToBr>
                        <a:lnBlToTr>
                          <a:noFill/>
                        </a:lnBlToTr>
                        <a:blipFill>
                          <a:blip r:embed="rId8"/>
                          <a:stretch>
                            <a:fillRect l="-100000" r="-299454" b="-201449"/>
                          </a:stretch>
                        </a:blip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cap="flat">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endParaRPr lang="en-US"/>
                        </a:p>
                      </a:txBody>
                      <a:tcPr anchor="ctr" horzOverflow="overflow">
                        <a:lnL cap="flat">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cap="flat">
                          <a:noFill/>
                        </a:lnB>
                        <a:lnTlToBr>
                          <a:noFill/>
                        </a:lnTlToBr>
                        <a:lnBlToTr>
                          <a:noFill/>
                        </a:lnBlToTr>
                        <a:blipFill>
                          <a:blip r:embed="rId8"/>
                          <a:stretch>
                            <a:fillRect l="-299454" r="-100000" b="-201449"/>
                          </a:stretch>
                        </a:blipFill>
                      </a:tcPr>
                    </a:tc>
                    <a:tc>
                      <a:txBody>
                        <a:bodyPr/>
                        <a:lstStyle/>
                        <a:p>
                          <a:endParaRPr lang="en-US"/>
                        </a:p>
                      </a:txBody>
                      <a:tcPr anchor="ctr" horzOverflow="overflow">
                        <a:lnL w="12700" cap="flat" cmpd="sng" algn="ctr">
                          <a:solidFill>
                            <a:schemeClr val="tx1"/>
                          </a:solidFill>
                          <a:prstDash val="solid"/>
                          <a:round/>
                          <a:headEnd type="none" w="med" len="med"/>
                          <a:tailEnd type="none" w="med" len="med"/>
                        </a:lnL>
                        <a:lnR cap="flat">
                          <a:noFill/>
                        </a:lnR>
                        <a:lnT w="12700" cap="flat" cmpd="sng" algn="ctr">
                          <a:noFill/>
                          <a:prstDash val="solid"/>
                          <a:round/>
                          <a:headEnd type="none" w="med" len="med"/>
                          <a:tailEnd type="none" w="med" len="med"/>
                        </a:lnT>
                        <a:lnB cap="flat">
                          <a:noFill/>
                        </a:lnB>
                        <a:lnTlToBr>
                          <a:noFill/>
                        </a:lnTlToBr>
                        <a:lnBlToTr>
                          <a:noFill/>
                        </a:lnBlToTr>
                        <a:blipFill>
                          <a:blip r:embed="rId8"/>
                          <a:stretch>
                            <a:fillRect l="-399454" b="-201449"/>
                          </a:stretch>
                        </a:blipFill>
                      </a:tcPr>
                    </a:tc>
                    <a:extLst>
                      <a:ext uri="{0D108BD9-81ED-4DB2-BD59-A6C34878D82A}">
                        <a16:rowId xmlns:a16="http://schemas.microsoft.com/office/drawing/2014/main" val="10000"/>
                      </a:ext>
                    </a:extLst>
                  </a:tr>
                  <a:tr h="419863">
                    <a:tc>
                      <a:txBody>
                        <a:bodyPr/>
                        <a:lstStyle/>
                        <a:p>
                          <a:endParaRPr lang="en-US"/>
                        </a:p>
                      </a:txBody>
                      <a:tcPr anchor="ctr" horzOverflow="overflow">
                        <a:lnL cap="flat">
                          <a:noFill/>
                        </a:lnL>
                        <a:lnR w="12700" cap="flat" cmpd="sng" algn="ctr">
                          <a:solidFill>
                            <a:schemeClr val="tx1"/>
                          </a:solidFill>
                          <a:prstDash val="solid"/>
                          <a:round/>
                          <a:headEnd type="none" w="med" len="med"/>
                          <a:tailEnd type="none" w="med" len="med"/>
                        </a:lnR>
                        <a:lnT cap="flat">
                          <a:noFill/>
                        </a:lnT>
                        <a:lnB w="19050" cap="flat" cmpd="sng" algn="ctr">
                          <a:noFill/>
                          <a:prstDash val="solid"/>
                          <a:round/>
                          <a:headEnd type="none" w="med" len="med"/>
                          <a:tailEnd type="none" w="med" len="med"/>
                        </a:lnB>
                        <a:lnTlToBr>
                          <a:noFill/>
                        </a:lnTlToBr>
                        <a:lnBlToTr>
                          <a:noFill/>
                        </a:lnBlToTr>
                        <a:blipFill>
                          <a:blip r:embed="rId8"/>
                          <a:stretch>
                            <a:fillRect t="-100000" r="-399454" b="-101449"/>
                          </a:stretch>
                        </a:blip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cap="flat">
                          <a:noFill/>
                        </a:lnR>
                        <a:lnT cap="flat">
                          <a:noFill/>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cap="flat">
                          <a:noFill/>
                        </a:lnR>
                        <a:lnT cap="flat">
                          <a:noFill/>
                        </a:lnT>
                        <a:lnB w="19050" cap="flat" cmpd="sng" algn="ctr">
                          <a:noFill/>
                          <a:prstDash val="solid"/>
                          <a:round/>
                          <a:headEnd type="none" w="med" len="med"/>
                          <a:tailEnd type="none" w="med" len="med"/>
                        </a:lnB>
                        <a:lnTlToBr>
                          <a:noFill/>
                        </a:lnTlToBr>
                        <a:lnBlToTr>
                          <a:noFill/>
                        </a:lnBlToTr>
                        <a:noFill/>
                      </a:tcPr>
                    </a:tc>
                    <a:tc>
                      <a:txBody>
                        <a:bodyPr/>
                        <a:lstStyle/>
                        <a:p>
                          <a:endParaRPr lang="en-US"/>
                        </a:p>
                      </a:txBody>
                      <a:tcPr anchor="ctr" horzOverflow="overflow">
                        <a:lnL cap="flat">
                          <a:noFill/>
                        </a:lnL>
                        <a:lnR w="12700" cap="flat" cmpd="sng" algn="ctr">
                          <a:solidFill>
                            <a:schemeClr val="tx1"/>
                          </a:solidFill>
                          <a:prstDash val="solid"/>
                          <a:round/>
                          <a:headEnd type="none" w="med" len="med"/>
                          <a:tailEnd type="none" w="med" len="med"/>
                        </a:lnR>
                        <a:lnT cap="flat">
                          <a:noFill/>
                        </a:lnT>
                        <a:lnB w="19050" cap="flat" cmpd="sng" algn="ctr">
                          <a:noFill/>
                          <a:prstDash val="solid"/>
                          <a:round/>
                          <a:headEnd type="none" w="med" len="med"/>
                          <a:tailEnd type="none" w="med" len="med"/>
                        </a:lnB>
                        <a:lnTlToBr>
                          <a:noFill/>
                        </a:lnTlToBr>
                        <a:lnBlToTr>
                          <a:noFill/>
                        </a:lnBlToTr>
                        <a:blipFill>
                          <a:blip r:embed="rId8"/>
                          <a:stretch>
                            <a:fillRect l="-299454" t="-100000" r="-100000" b="-101449"/>
                          </a:stretch>
                        </a:blip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cap="flat">
                          <a:noFill/>
                        </a:lnR>
                        <a:lnT cap="flat">
                          <a:noFill/>
                        </a:lnT>
                        <a:lnB w="190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9863">
                    <a:tc>
                      <a:txBody>
                        <a:bodyPr/>
                        <a:lstStyle/>
                        <a:p>
                          <a:endParaRPr lang="en-US"/>
                        </a:p>
                      </a:txBody>
                      <a:tcPr anchor="ctr" horzOverflow="overflow">
                        <a:lnL cap="flat">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blipFill>
                          <a:blip r:embed="rId8"/>
                          <a:stretch>
                            <a:fillRect t="-200000" r="-399454" b="-1449"/>
                          </a:stretch>
                        </a:blipFill>
                      </a:tcPr>
                    </a:tc>
                    <a:tc>
                      <a:txBody>
                        <a:bodyPr/>
                        <a:lstStyle/>
                        <a:p>
                          <a:endParaRPr lang="en-US"/>
                        </a:p>
                      </a:txBody>
                      <a:tcPr anchor="ctr" horzOverflow="overflow">
                        <a:lnL w="12700" cap="flat" cmpd="sng" algn="ctr">
                          <a:solidFill>
                            <a:schemeClr val="tx1"/>
                          </a:solidFill>
                          <a:prstDash val="solid"/>
                          <a:round/>
                          <a:headEnd type="none" w="med" len="med"/>
                          <a:tailEnd type="none" w="med" len="med"/>
                        </a:lnL>
                        <a:lnR cap="flat">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blipFill>
                          <a:blip r:embed="rId8"/>
                          <a:stretch>
                            <a:fillRect l="-100000" t="-200000" r="-299454" b="-1449"/>
                          </a:stretch>
                        </a:blip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cap="flat">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endParaRPr lang="en-US"/>
                        </a:p>
                      </a:txBody>
                      <a:tcPr anchor="ctr" horzOverflow="overflow">
                        <a:lnL cap="flat">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blipFill>
                          <a:blip r:embed="rId8"/>
                          <a:stretch>
                            <a:fillRect l="-299454" t="-200000" r="-100000" b="-1449"/>
                          </a:stretch>
                        </a:blipFill>
                      </a:tcPr>
                    </a:tc>
                    <a:tc>
                      <a:txBody>
                        <a:bodyPr/>
                        <a:lstStyle/>
                        <a:p>
                          <a:endParaRPr lang="en-US"/>
                        </a:p>
                      </a:txBody>
                      <a:tcPr anchor="ctr" horzOverflow="overflow">
                        <a:lnL w="12700" cap="flat" cmpd="sng" algn="ctr">
                          <a:solidFill>
                            <a:schemeClr val="tx1"/>
                          </a:solidFill>
                          <a:prstDash val="solid"/>
                          <a:round/>
                          <a:headEnd type="none" w="med" len="med"/>
                          <a:tailEnd type="none" w="med" len="med"/>
                        </a:lnL>
                        <a:lnR cap="flat">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blipFill>
                          <a:blip r:embed="rId8"/>
                          <a:stretch>
                            <a:fillRect l="-399454" t="-200000" b="-1449"/>
                          </a:stretch>
                        </a:blipFill>
                      </a:tcPr>
                    </a:tc>
                    <a:extLst>
                      <a:ext uri="{0D108BD9-81ED-4DB2-BD59-A6C34878D82A}">
                        <a16:rowId xmlns:a16="http://schemas.microsoft.com/office/drawing/2014/main" val="10002"/>
                      </a:ext>
                    </a:extLst>
                  </a:tr>
                </a:tbl>
              </a:graphicData>
            </a:graphic>
          </p:graphicFrame>
        </mc:Fallback>
      </mc:AlternateContent>
      <p:sp>
        <p:nvSpPr>
          <p:cNvPr id="13" name="CuadroTexto 12">
            <a:extLst>
              <a:ext uri="{FF2B5EF4-FFF2-40B4-BE49-F238E27FC236}">
                <a16:creationId xmlns:a16="http://schemas.microsoft.com/office/drawing/2014/main" id="{F552A6BF-3C45-4518-B07E-7B717BD353D6}"/>
              </a:ext>
            </a:extLst>
          </p:cNvPr>
          <p:cNvSpPr txBox="1"/>
          <p:nvPr/>
        </p:nvSpPr>
        <p:spPr>
          <a:xfrm>
            <a:off x="4304634" y="3435873"/>
            <a:ext cx="145545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600" b="0" i="0" u="none" strike="noStrike" kern="1200" cap="none" spc="0" normalizeH="0" baseline="0" noProof="0" dirty="0">
                <a:ln>
                  <a:noFill/>
                </a:ln>
                <a:solidFill>
                  <a:prstClr val="black"/>
                </a:solidFill>
                <a:effectLst/>
                <a:uLnTx/>
                <a:uFillTx/>
                <a:latin typeface="Calibri" panose="020F0502020204030204"/>
                <a:ea typeface="+mn-ea"/>
                <a:cs typeface="+mn-cs"/>
              </a:rPr>
              <a:t>Generación 5</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77A00ADE-CC3C-4AC1-8FEC-7747DEFB7C5E}"/>
              </a:ext>
            </a:extLst>
          </p:cNvPr>
          <p:cNvSpPr txBox="1"/>
          <p:nvPr/>
        </p:nvSpPr>
        <p:spPr>
          <a:xfrm>
            <a:off x="7588906" y="3435873"/>
            <a:ext cx="145545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600" b="0" i="0" u="none" strike="noStrike" kern="1200" cap="none" spc="0" normalizeH="0" baseline="0" noProof="0" dirty="0">
                <a:ln>
                  <a:noFill/>
                </a:ln>
                <a:solidFill>
                  <a:prstClr val="black"/>
                </a:solidFill>
                <a:effectLst/>
                <a:uLnTx/>
                <a:uFillTx/>
                <a:latin typeface="Calibri" panose="020F0502020204030204"/>
                <a:ea typeface="+mn-ea"/>
                <a:cs typeface="+mn-cs"/>
              </a:rPr>
              <a:t>Generación 10</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1F7D0B7F-3897-4919-9B76-18D4479A0C6A}"/>
                  </a:ext>
                </a:extLst>
              </p:cNvPr>
              <p:cNvSpPr txBox="1"/>
              <p:nvPr/>
            </p:nvSpPr>
            <p:spPr>
              <a:xfrm>
                <a:off x="1653363" y="1910080"/>
                <a:ext cx="8478748"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Suponga que las frecuencias para un gen en estudio en esta población son </a:t>
                </a:r>
                <a14:m>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=0,467</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y </a:t>
                </a:r>
                <a14:m>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=0,533</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Calcule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las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frecuencias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genotípicas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y determine las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contribuciones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genéticas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tanto para la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generación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5,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como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generación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10.</a:t>
                </a:r>
              </a:p>
            </p:txBody>
          </p:sp>
        </mc:Choice>
        <mc:Fallback xmlns="">
          <p:sp>
            <p:nvSpPr>
              <p:cNvPr id="15" name="CuadroTexto 14">
                <a:extLst>
                  <a:ext uri="{FF2B5EF4-FFF2-40B4-BE49-F238E27FC236}">
                    <a16:creationId xmlns:a16="http://schemas.microsoft.com/office/drawing/2014/main" id="{1F7D0B7F-3897-4919-9B76-18D4479A0C6A}"/>
                  </a:ext>
                </a:extLst>
              </p:cNvPr>
              <p:cNvSpPr txBox="1">
                <a:spLocks noRot="1" noChangeAspect="1" noMove="1" noResize="1" noEditPoints="1" noAdjustHandles="1" noChangeArrowheads="1" noChangeShapeType="1" noTextEdit="1"/>
              </p:cNvSpPr>
              <p:nvPr/>
            </p:nvSpPr>
            <p:spPr>
              <a:xfrm>
                <a:off x="1653363" y="1910080"/>
                <a:ext cx="8478748" cy="923330"/>
              </a:xfrm>
              <a:prstGeom prst="rect">
                <a:avLst/>
              </a:prstGeom>
              <a:blipFill>
                <a:blip r:embed="rId9"/>
                <a:stretch>
                  <a:fillRect l="-575" t="-3289" r="-647" b="-9211"/>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ACC7BE42-6C5A-42CF-B89B-7190C9E8C98D}"/>
                  </a:ext>
                </a:extLst>
              </p:cNvPr>
              <p:cNvSpPr txBox="1"/>
              <p:nvPr/>
            </p:nvSpPr>
            <p:spPr>
              <a:xfrm>
                <a:off x="882050" y="3788620"/>
                <a:ext cx="1455455" cy="646331"/>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=0,063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=0,123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6" name="CuadroTexto 15">
                <a:extLst>
                  <a:ext uri="{FF2B5EF4-FFF2-40B4-BE49-F238E27FC236}">
                    <a16:creationId xmlns:a16="http://schemas.microsoft.com/office/drawing/2014/main" id="{ACC7BE42-6C5A-42CF-B89B-7190C9E8C98D}"/>
                  </a:ext>
                </a:extLst>
              </p:cNvPr>
              <p:cNvSpPr txBox="1">
                <a:spLocks noRot="1" noChangeAspect="1" noMove="1" noResize="1" noEditPoints="1" noAdjustHandles="1" noChangeArrowheads="1" noChangeShapeType="1" noTextEdit="1"/>
              </p:cNvSpPr>
              <p:nvPr/>
            </p:nvSpPr>
            <p:spPr>
              <a:xfrm>
                <a:off x="882050" y="3788620"/>
                <a:ext cx="1455455" cy="646331"/>
              </a:xfrm>
              <a:prstGeom prst="rect">
                <a:avLst/>
              </a:prstGeom>
              <a:blipFill>
                <a:blip r:embed="rId10"/>
                <a:stretch>
                  <a:fillRect/>
                </a:stretch>
              </a:blipFill>
              <a:ln>
                <a:solidFill>
                  <a:srgbClr val="FF0000"/>
                </a:solidFill>
              </a:ln>
            </p:spPr>
            <p:txBody>
              <a:bodyPr/>
              <a:lstStyle/>
              <a:p>
                <a:r>
                  <a:rPr lang="es-CL">
                    <a:noFill/>
                  </a:rPr>
                  <a:t> </a:t>
                </a:r>
              </a:p>
            </p:txBody>
          </p:sp>
        </mc:Fallback>
      </mc:AlternateContent>
      <p:sp>
        <p:nvSpPr>
          <p:cNvPr id="3" name="Título 2">
            <a:extLst>
              <a:ext uri="{FF2B5EF4-FFF2-40B4-BE49-F238E27FC236}">
                <a16:creationId xmlns:a16="http://schemas.microsoft.com/office/drawing/2014/main" id="{244516CA-CCEC-09EF-5643-3884F2880853}"/>
              </a:ext>
            </a:extLst>
          </p:cNvPr>
          <p:cNvSpPr>
            <a:spLocks noGrp="1"/>
          </p:cNvSpPr>
          <p:nvPr>
            <p:ph type="title"/>
          </p:nvPr>
        </p:nvSpPr>
        <p:spPr/>
        <p:txBody>
          <a:bodyPr/>
          <a:lstStyle/>
          <a:p>
            <a:endParaRPr lang="es-CL"/>
          </a:p>
        </p:txBody>
      </p:sp>
      <p:sp>
        <p:nvSpPr>
          <p:cNvPr id="17" name="Título 1">
            <a:extLst>
              <a:ext uri="{FF2B5EF4-FFF2-40B4-BE49-F238E27FC236}">
                <a16:creationId xmlns:a16="http://schemas.microsoft.com/office/drawing/2014/main" id="{F40F9D95-A466-7FDD-235F-DFEE0B5107BF}"/>
              </a:ext>
            </a:extLst>
          </p:cNvPr>
          <p:cNvSpPr txBox="1">
            <a:spLocks/>
          </p:cNvSpPr>
          <p:nvPr/>
        </p:nvSpPr>
        <p:spPr>
          <a:xfrm>
            <a:off x="1412398" y="-85507"/>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5</a:t>
            </a:r>
            <a:endParaRPr lang="en-US" i="1" kern="0" dirty="0"/>
          </a:p>
        </p:txBody>
      </p:sp>
    </p:spTree>
    <p:extLst>
      <p:ext uri="{BB962C8B-B14F-4D97-AF65-F5344CB8AC3E}">
        <p14:creationId xmlns:p14="http://schemas.microsoft.com/office/powerpoint/2010/main" val="3931488611"/>
      </p:ext>
    </p:extLst>
  </p:cSld>
  <p:clrMapOvr>
    <a:masterClrMapping/>
  </p:clrMapOvr>
  <p:transition spd="slow">
    <p:cove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104</a:t>
            </a:fld>
            <a:endParaRPr/>
          </a:p>
        </p:txBody>
      </p:sp>
      <p:sp>
        <p:nvSpPr>
          <p:cNvPr id="4" name="CuadroTexto 3">
            <a:extLst>
              <a:ext uri="{FF2B5EF4-FFF2-40B4-BE49-F238E27FC236}">
                <a16:creationId xmlns:a16="http://schemas.microsoft.com/office/drawing/2014/main" id="{68664751-609E-4A64-A1EA-98E776D747E8}"/>
              </a:ext>
            </a:extLst>
          </p:cNvPr>
          <p:cNvSpPr txBox="1"/>
          <p:nvPr/>
        </p:nvSpPr>
        <p:spPr>
          <a:xfrm>
            <a:off x="809712" y="3174325"/>
            <a:ext cx="19087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Coeficientes 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consanguinidad</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5" name="CuadroTexto 4">
            <a:extLst>
              <a:ext uri="{FF2B5EF4-FFF2-40B4-BE49-F238E27FC236}">
                <a16:creationId xmlns:a16="http://schemas.microsoft.com/office/drawing/2014/main" id="{82DF55B7-EFAF-4E77-9822-4D5A8A8AC064}"/>
              </a:ext>
            </a:extLst>
          </p:cNvPr>
          <p:cNvSpPr txBox="1"/>
          <p:nvPr/>
        </p:nvSpPr>
        <p:spPr>
          <a:xfrm>
            <a:off x="805777" y="5088439"/>
            <a:ext cx="44426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genotípicas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2B683A29-295C-4908-9DD1-BCB287BFD7F0}"/>
                  </a:ext>
                </a:extLst>
              </p:cNvPr>
              <p:cNvSpPr txBox="1"/>
              <p:nvPr/>
            </p:nvSpPr>
            <p:spPr>
              <a:xfrm>
                <a:off x="882049" y="5489023"/>
                <a:ext cx="1455455" cy="923330"/>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=0,234</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𝐻</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=0,466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𝑄</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CuadroTexto 5">
                <a:extLst>
                  <a:ext uri="{FF2B5EF4-FFF2-40B4-BE49-F238E27FC236}">
                    <a16:creationId xmlns:a16="http://schemas.microsoft.com/office/drawing/2014/main" id="{2B683A29-295C-4908-9DD1-BCB287BFD7F0}"/>
                  </a:ext>
                </a:extLst>
              </p:cNvPr>
              <p:cNvSpPr txBox="1">
                <a:spLocks noRot="1" noChangeAspect="1" noMove="1" noResize="1" noEditPoints="1" noAdjustHandles="1" noChangeArrowheads="1" noChangeShapeType="1" noTextEdit="1"/>
              </p:cNvSpPr>
              <p:nvPr/>
            </p:nvSpPr>
            <p:spPr>
              <a:xfrm>
                <a:off x="882049" y="5489023"/>
                <a:ext cx="1455455" cy="923330"/>
              </a:xfrm>
              <a:prstGeom prst="rect">
                <a:avLst/>
              </a:prstGeom>
              <a:blipFill>
                <a:blip r:embed="rId3"/>
                <a:stretch>
                  <a:fillRect b="-2597"/>
                </a:stretch>
              </a:blipFill>
              <a:ln>
                <a:solidFill>
                  <a:srgbClr val="FF0000"/>
                </a:solid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F50F3455-31CD-4F6F-9357-DD55F40D3B84}"/>
                  </a:ext>
                </a:extLst>
              </p:cNvPr>
              <p:cNvSpPr txBox="1"/>
              <p:nvPr/>
            </p:nvSpPr>
            <p:spPr>
              <a:xfrm>
                <a:off x="2337504" y="5489022"/>
                <a:ext cx="1455455" cy="923330"/>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=0,249</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𝐻</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=0,436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𝑄</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=0,315</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CuadroTexto 6">
                <a:extLst>
                  <a:ext uri="{FF2B5EF4-FFF2-40B4-BE49-F238E27FC236}">
                    <a16:creationId xmlns:a16="http://schemas.microsoft.com/office/drawing/2014/main" id="{F50F3455-31CD-4F6F-9357-DD55F40D3B84}"/>
                  </a:ext>
                </a:extLst>
              </p:cNvPr>
              <p:cNvSpPr txBox="1">
                <a:spLocks noRot="1" noChangeAspect="1" noMove="1" noResize="1" noEditPoints="1" noAdjustHandles="1" noChangeArrowheads="1" noChangeShapeType="1" noTextEdit="1"/>
              </p:cNvSpPr>
              <p:nvPr/>
            </p:nvSpPr>
            <p:spPr>
              <a:xfrm>
                <a:off x="2337504" y="5489022"/>
                <a:ext cx="1455455" cy="923330"/>
              </a:xfrm>
              <a:prstGeom prst="rect">
                <a:avLst/>
              </a:prstGeom>
              <a:blipFill>
                <a:blip r:embed="rId4"/>
                <a:stretch>
                  <a:fillRect b="-2597"/>
                </a:stretch>
              </a:blipFill>
              <a:ln>
                <a:solidFill>
                  <a:srgbClr val="FF0000"/>
                </a:solid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4D6A528A-8E03-409D-9BE8-6FE053227E0D}"/>
                  </a:ext>
                </a:extLst>
              </p:cNvPr>
              <p:cNvSpPr txBox="1"/>
              <p:nvPr/>
            </p:nvSpPr>
            <p:spPr>
              <a:xfrm>
                <a:off x="4376016" y="151079"/>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𝑷</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CuadroTexto 7">
                <a:extLst>
                  <a:ext uri="{FF2B5EF4-FFF2-40B4-BE49-F238E27FC236}">
                    <a16:creationId xmlns:a16="http://schemas.microsoft.com/office/drawing/2014/main" id="{4D6A528A-8E03-409D-9BE8-6FE053227E0D}"/>
                  </a:ext>
                </a:extLst>
              </p:cNvPr>
              <p:cNvSpPr txBox="1">
                <a:spLocks noRot="1" noChangeAspect="1" noMove="1" noResize="1" noEditPoints="1" noAdjustHandles="1" noChangeArrowheads="1" noChangeShapeType="1" noTextEdit="1"/>
              </p:cNvSpPr>
              <p:nvPr/>
            </p:nvSpPr>
            <p:spPr>
              <a:xfrm>
                <a:off x="4376016" y="151079"/>
                <a:ext cx="7610763" cy="369332"/>
              </a:xfrm>
              <a:prstGeom prst="rect">
                <a:avLst/>
              </a:prstGeom>
              <a:blipFill>
                <a:blip r:embed="rId5"/>
                <a:stretch>
                  <a:fillRect b="-13333"/>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D3822C23-30AD-4D2E-9552-35F366926517}"/>
                  </a:ext>
                </a:extLst>
              </p:cNvPr>
              <p:cNvSpPr txBox="1"/>
              <p:nvPr/>
            </p:nvSpPr>
            <p:spPr>
              <a:xfrm>
                <a:off x="4376016" y="538408"/>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𝑯</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m:t>
                      </m:r>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CuadroTexto 8">
                <a:extLst>
                  <a:ext uri="{FF2B5EF4-FFF2-40B4-BE49-F238E27FC236}">
                    <a16:creationId xmlns:a16="http://schemas.microsoft.com/office/drawing/2014/main" id="{D3822C23-30AD-4D2E-9552-35F366926517}"/>
                  </a:ext>
                </a:extLst>
              </p:cNvPr>
              <p:cNvSpPr txBox="1">
                <a:spLocks noRot="1" noChangeAspect="1" noMove="1" noResize="1" noEditPoints="1" noAdjustHandles="1" noChangeArrowheads="1" noChangeShapeType="1" noTextEdit="1"/>
              </p:cNvSpPr>
              <p:nvPr/>
            </p:nvSpPr>
            <p:spPr>
              <a:xfrm>
                <a:off x="4376016" y="538408"/>
                <a:ext cx="7610763" cy="369332"/>
              </a:xfrm>
              <a:prstGeom prst="rect">
                <a:avLst/>
              </a:prstGeom>
              <a:blipFill>
                <a:blip r:embed="rId6"/>
                <a:stretch>
                  <a:fillRect b="-11475"/>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AED80BD0-F076-4242-86F3-0F9C0E506404}"/>
                  </a:ext>
                </a:extLst>
              </p:cNvPr>
              <p:cNvSpPr txBox="1"/>
              <p:nvPr/>
            </p:nvSpPr>
            <p:spPr>
              <a:xfrm>
                <a:off x="4376016" y="1003819"/>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𝑸</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0" name="CuadroTexto 9">
                <a:extLst>
                  <a:ext uri="{FF2B5EF4-FFF2-40B4-BE49-F238E27FC236}">
                    <a16:creationId xmlns:a16="http://schemas.microsoft.com/office/drawing/2014/main" id="{AED80BD0-F076-4242-86F3-0F9C0E506404}"/>
                  </a:ext>
                </a:extLst>
              </p:cNvPr>
              <p:cNvSpPr txBox="1">
                <a:spLocks noRot="1" noChangeAspect="1" noMove="1" noResize="1" noEditPoints="1" noAdjustHandles="1" noChangeArrowheads="1" noChangeShapeType="1" noTextEdit="1"/>
              </p:cNvSpPr>
              <p:nvPr/>
            </p:nvSpPr>
            <p:spPr>
              <a:xfrm>
                <a:off x="4376016" y="1003819"/>
                <a:ext cx="7610763" cy="369332"/>
              </a:xfrm>
              <a:prstGeom prst="rect">
                <a:avLst/>
              </a:prstGeom>
              <a:blipFill>
                <a:blip r:embed="rId7"/>
                <a:stretch>
                  <a:fillRect b="-13333"/>
                </a:stretch>
              </a:blipFill>
            </p:spPr>
            <p:txBody>
              <a:bodyPr/>
              <a:lstStyle/>
              <a:p>
                <a:r>
                  <a:rPr lang="es-CL">
                    <a:noFill/>
                  </a:rPr>
                  <a:t> </a:t>
                </a:r>
              </a:p>
            </p:txBody>
          </p:sp>
        </mc:Fallback>
      </mc:AlternateContent>
      <p:sp>
        <p:nvSpPr>
          <p:cNvPr id="11" name="CuadroTexto 10">
            <a:extLst>
              <a:ext uri="{FF2B5EF4-FFF2-40B4-BE49-F238E27FC236}">
                <a16:creationId xmlns:a16="http://schemas.microsoft.com/office/drawing/2014/main" id="{A1C69196-A66C-4BBB-850D-50A949E87748}"/>
              </a:ext>
            </a:extLst>
          </p:cNvPr>
          <p:cNvSpPr txBox="1"/>
          <p:nvPr/>
        </p:nvSpPr>
        <p:spPr>
          <a:xfrm>
            <a:off x="3528198" y="3086606"/>
            <a:ext cx="44426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Cálculo de contribuciones genéticas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graphicFrame>
            <p:nvGraphicFramePr>
              <p:cNvPr id="12" name="Group 356">
                <a:extLst>
                  <a:ext uri="{FF2B5EF4-FFF2-40B4-BE49-F238E27FC236}">
                    <a16:creationId xmlns:a16="http://schemas.microsoft.com/office/drawing/2014/main" id="{91C72E0D-8D6A-4E0A-A2D1-58A89A768F9E}"/>
                  </a:ext>
                </a:extLst>
              </p:cNvPr>
              <p:cNvGraphicFramePr>
                <a:graphicFrameLocks noGrp="1"/>
              </p:cNvGraphicFramePr>
              <p:nvPr>
                <p:extLst>
                  <p:ext uri="{D42A27DB-BD31-4B8C-83A1-F6EECF244321}">
                    <p14:modId xmlns:p14="http://schemas.microsoft.com/office/powerpoint/2010/main" val="3377337689"/>
                  </p:ext>
                </p:extLst>
              </p:nvPr>
            </p:nvGraphicFramePr>
            <p:xfrm>
              <a:off x="3871150" y="3860021"/>
              <a:ext cx="3341859" cy="1259589"/>
            </p:xfrm>
            <a:graphic>
              <a:graphicData uri="http://schemas.openxmlformats.org/drawingml/2006/table">
                <a:tbl>
                  <a:tblPr/>
                  <a:tblGrid>
                    <a:gridCol w="1113953">
                      <a:extLst>
                        <a:ext uri="{9D8B030D-6E8A-4147-A177-3AD203B41FA5}">
                          <a16:colId xmlns:a16="http://schemas.microsoft.com/office/drawing/2014/main" val="20000"/>
                        </a:ext>
                      </a:extLst>
                    </a:gridCol>
                    <a:gridCol w="1113953">
                      <a:extLst>
                        <a:ext uri="{9D8B030D-6E8A-4147-A177-3AD203B41FA5}">
                          <a16:colId xmlns:a16="http://schemas.microsoft.com/office/drawing/2014/main" val="2618492333"/>
                        </a:ext>
                      </a:extLst>
                    </a:gridCol>
                    <a:gridCol w="1113953">
                      <a:extLst>
                        <a:ext uri="{9D8B030D-6E8A-4147-A177-3AD203B41FA5}">
                          <a16:colId xmlns:a16="http://schemas.microsoft.com/office/drawing/2014/main" val="1649991395"/>
                        </a:ext>
                      </a:extLst>
                    </a:gridCol>
                  </a:tblGrid>
                  <a:tr h="41986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14:m>
                            <m:oMathPara xmlns:m="http://schemas.openxmlformats.org/officeDocument/2006/math">
                              <m:oMathParaPr>
                                <m:jc m:val="centerGroup"/>
                              </m:oMathParaPr>
                              <m:oMath xmlns:m="http://schemas.openxmlformats.org/officeDocument/2006/math">
                                <m:sSub>
                                  <m:sSubPr>
                                    <m:ctrlPr>
                                      <a:rPr kumimoji="0" lang="es-ES" sz="1200" b="0" i="1" u="none" strike="noStrike" cap="none" normalizeH="0" baseline="0" smtClean="0">
                                        <a:ln>
                                          <a:noFill/>
                                        </a:ln>
                                        <a:solidFill>
                                          <a:schemeClr val="tx1"/>
                                        </a:solidFill>
                                        <a:effectLst/>
                                        <a:latin typeface="Cambria Math" panose="02040503050406030204" pitchFamily="18" charset="0"/>
                                      </a:rPr>
                                    </m:ctrlPr>
                                  </m:sSubPr>
                                  <m:e>
                                    <m:r>
                                      <a:rPr kumimoji="0" lang="es-CL" sz="1200" b="0" i="1" u="none" strike="noStrike" cap="none" normalizeH="0" baseline="0" smtClean="0">
                                        <a:ln>
                                          <a:noFill/>
                                        </a:ln>
                                        <a:solidFill>
                                          <a:schemeClr val="tx1"/>
                                        </a:solidFill>
                                        <a:effectLst/>
                                        <a:latin typeface="Cambria Math" panose="02040503050406030204" pitchFamily="18" charset="0"/>
                                      </a:rPr>
                                      <m:t>𝑃</m:t>
                                    </m:r>
                                  </m:e>
                                  <m:sub>
                                    <m:r>
                                      <a:rPr kumimoji="0" lang="es-CL" sz="1200" b="0" i="1" u="none" strike="noStrike" cap="none" normalizeH="0" baseline="0" smtClean="0">
                                        <a:ln>
                                          <a:noFill/>
                                        </a:ln>
                                        <a:solidFill>
                                          <a:schemeClr val="tx1"/>
                                        </a:solidFill>
                                        <a:effectLst/>
                                        <a:latin typeface="Cambria Math" panose="02040503050406030204" pitchFamily="18" charset="0"/>
                                      </a:rPr>
                                      <m:t>𝐼𝐵𝑆</m:t>
                                    </m:r>
                                  </m:sub>
                                </m:sSub>
                                <m:r>
                                  <a:rPr kumimoji="0" lang="es-CL" sz="1200" b="0" i="1" u="none" strike="noStrike" cap="none" normalizeH="0" baseline="0" smtClean="0">
                                    <a:ln>
                                      <a:noFill/>
                                    </a:ln>
                                    <a:solidFill>
                                      <a:schemeClr val="tx1"/>
                                    </a:solidFill>
                                    <a:effectLst/>
                                    <a:latin typeface="Cambria Math" panose="02040503050406030204" pitchFamily="18" charset="0"/>
                                  </a:rPr>
                                  <m:t>=?</m:t>
                                </m:r>
                              </m:oMath>
                            </m:oMathPara>
                          </a14:m>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14:m>
                            <m:oMathPara xmlns:m="http://schemas.openxmlformats.org/officeDocument/2006/math">
                              <m:oMathParaPr>
                                <m:jc m:val="centerGroup"/>
                              </m:oMathParaPr>
                              <m:oMath xmlns:m="http://schemas.openxmlformats.org/officeDocument/2006/math">
                                <m:sSub>
                                  <m:sSubPr>
                                    <m:ctrlPr>
                                      <a:rPr kumimoji="0" lang="es-ES" sz="1200" b="0" i="1" u="none" strike="noStrike" cap="none" normalizeH="0" baseline="0" smtClean="0">
                                        <a:ln>
                                          <a:noFill/>
                                        </a:ln>
                                        <a:solidFill>
                                          <a:schemeClr val="tx1"/>
                                        </a:solidFill>
                                        <a:effectLst/>
                                        <a:latin typeface="Cambria Math" panose="02040503050406030204" pitchFamily="18" charset="0"/>
                                      </a:rPr>
                                    </m:ctrlPr>
                                  </m:sSubPr>
                                  <m:e>
                                    <m:r>
                                      <a:rPr kumimoji="0" lang="es-CL" sz="1200" b="0" i="1" u="none" strike="noStrike" cap="none" normalizeH="0" baseline="0" smtClean="0">
                                        <a:ln>
                                          <a:noFill/>
                                        </a:ln>
                                        <a:solidFill>
                                          <a:schemeClr val="tx1"/>
                                        </a:solidFill>
                                        <a:effectLst/>
                                        <a:latin typeface="Cambria Math" panose="02040503050406030204" pitchFamily="18" charset="0"/>
                                      </a:rPr>
                                      <m:t>𝑃</m:t>
                                    </m:r>
                                  </m:e>
                                  <m:sub>
                                    <m:r>
                                      <a:rPr kumimoji="0" lang="es-CL" sz="1200" b="0" i="1" u="none" strike="noStrike" cap="none" normalizeH="0" baseline="0" smtClean="0">
                                        <a:ln>
                                          <a:noFill/>
                                        </a:ln>
                                        <a:solidFill>
                                          <a:schemeClr val="tx1"/>
                                        </a:solidFill>
                                        <a:effectLst/>
                                        <a:latin typeface="Cambria Math" panose="02040503050406030204" pitchFamily="18" charset="0"/>
                                      </a:rPr>
                                      <m:t>𝐼𝐵𝐷</m:t>
                                    </m:r>
                                  </m:sub>
                                </m:sSub>
                                <m:r>
                                  <a:rPr kumimoji="0" lang="es-CL" sz="1200" b="0" i="1" u="none" strike="noStrike" cap="none" normalizeH="0" baseline="0" smtClean="0">
                                    <a:ln>
                                      <a:noFill/>
                                    </a:ln>
                                    <a:solidFill>
                                      <a:schemeClr val="tx1"/>
                                    </a:solidFill>
                                    <a:effectLst/>
                                    <a:latin typeface="Cambria Math" panose="02040503050406030204" pitchFamily="18" charset="0"/>
                                  </a:rPr>
                                  <m:t>=?</m:t>
                                </m:r>
                              </m:oMath>
                            </m:oMathPara>
                          </a14:m>
                          <a:endParaRPr kumimoji="0" lang="es-ES"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cap="flat">
                          <a:noFill/>
                        </a:lnR>
                        <a:lnT w="12700" cap="flat" cmpd="sng" algn="ctr">
                          <a:no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r h="41986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14:m>
                            <m:oMathPara xmlns:m="http://schemas.openxmlformats.org/officeDocument/2006/math">
                              <m:oMathParaPr>
                                <m:jc m:val="centerGroup"/>
                              </m:oMathParaPr>
                              <m:oMath xmlns:m="http://schemas.openxmlformats.org/officeDocument/2006/math">
                                <m:sSub>
                                  <m:sSubPr>
                                    <m:ctrlPr>
                                      <a:rPr kumimoji="0" lang="es-ES" sz="1200" b="0" i="1" u="none" strike="noStrike" cap="none" normalizeH="0" baseline="0" smtClean="0">
                                        <a:ln>
                                          <a:noFill/>
                                        </a:ln>
                                        <a:solidFill>
                                          <a:schemeClr val="tx1"/>
                                        </a:solidFill>
                                        <a:effectLst/>
                                        <a:latin typeface="Cambria Math" panose="02040503050406030204" pitchFamily="18" charset="0"/>
                                      </a:rPr>
                                    </m:ctrlPr>
                                  </m:sSubPr>
                                  <m:e>
                                    <m:r>
                                      <a:rPr kumimoji="0" lang="es-CL" sz="1200" b="0" i="1" u="none" strike="noStrike" cap="none" normalizeH="0" baseline="0" smtClean="0">
                                        <a:ln>
                                          <a:noFill/>
                                        </a:ln>
                                        <a:solidFill>
                                          <a:schemeClr val="tx1"/>
                                        </a:solidFill>
                                        <a:effectLst/>
                                        <a:latin typeface="Cambria Math" panose="02040503050406030204" pitchFamily="18" charset="0"/>
                                      </a:rPr>
                                      <m:t>𝐻</m:t>
                                    </m:r>
                                  </m:e>
                                  <m:sub>
                                    <m:r>
                                      <a:rPr kumimoji="0" lang="es-CL" sz="1200" b="0" i="1" u="none" strike="noStrike" cap="none" normalizeH="0" baseline="0" smtClean="0">
                                        <a:ln>
                                          <a:noFill/>
                                        </a:ln>
                                        <a:solidFill>
                                          <a:schemeClr val="tx1"/>
                                        </a:solidFill>
                                        <a:effectLst/>
                                        <a:latin typeface="Cambria Math" panose="02040503050406030204" pitchFamily="18" charset="0"/>
                                      </a:rPr>
                                      <m:t>𝐼𝐵𝑆</m:t>
                                    </m:r>
                                  </m:sub>
                                </m:sSub>
                                <m:r>
                                  <a:rPr kumimoji="0" lang="es-CL" sz="1200" b="0" i="1" u="none" strike="noStrike" cap="none" normalizeH="0" baseline="0" smtClean="0">
                                    <a:ln>
                                      <a:noFill/>
                                    </a:ln>
                                    <a:solidFill>
                                      <a:schemeClr val="tx1"/>
                                    </a:solidFill>
                                    <a:effectLst/>
                                    <a:latin typeface="Cambria Math" panose="02040503050406030204" pitchFamily="18" charset="0"/>
                                  </a:rPr>
                                  <m:t>=?</m:t>
                                </m:r>
                              </m:oMath>
                            </m:oMathPara>
                          </a14:m>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cap="flat">
                          <a:noFill/>
                        </a:lnR>
                        <a:lnT cap="flat">
                          <a:noFill/>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cap="flat">
                          <a:noFill/>
                        </a:lnR>
                        <a:lnT cap="flat">
                          <a:noFill/>
                        </a:lnT>
                        <a:lnB w="190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986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14:m>
                            <m:oMathPara xmlns:m="http://schemas.openxmlformats.org/officeDocument/2006/math">
                              <m:oMathParaPr>
                                <m:jc m:val="centerGroup"/>
                              </m:oMathParaPr>
                              <m:oMath xmlns:m="http://schemas.openxmlformats.org/officeDocument/2006/math">
                                <m:sSub>
                                  <m:sSubPr>
                                    <m:ctrlPr>
                                      <a:rPr kumimoji="0" lang="es-ES" sz="1200" b="0" i="1" u="none" strike="noStrike" cap="none" normalizeH="0" baseline="0" smtClean="0">
                                        <a:ln>
                                          <a:noFill/>
                                        </a:ln>
                                        <a:solidFill>
                                          <a:schemeClr val="tx1"/>
                                        </a:solidFill>
                                        <a:effectLst/>
                                        <a:latin typeface="Cambria Math" panose="02040503050406030204" pitchFamily="18" charset="0"/>
                                      </a:rPr>
                                    </m:ctrlPr>
                                  </m:sSubPr>
                                  <m:e>
                                    <m:r>
                                      <a:rPr kumimoji="0" lang="es-CL" sz="1200" b="0" i="1" u="none" strike="noStrike" cap="none" normalizeH="0" baseline="0" smtClean="0">
                                        <a:ln>
                                          <a:noFill/>
                                        </a:ln>
                                        <a:solidFill>
                                          <a:schemeClr val="tx1"/>
                                        </a:solidFill>
                                        <a:effectLst/>
                                        <a:latin typeface="Cambria Math" panose="02040503050406030204" pitchFamily="18" charset="0"/>
                                      </a:rPr>
                                      <m:t>𝑄</m:t>
                                    </m:r>
                                  </m:e>
                                  <m:sub>
                                    <m:r>
                                      <a:rPr kumimoji="0" lang="es-CL" sz="1200" b="0" i="1" u="none" strike="noStrike" cap="none" normalizeH="0" baseline="0" smtClean="0">
                                        <a:ln>
                                          <a:noFill/>
                                        </a:ln>
                                        <a:solidFill>
                                          <a:schemeClr val="tx1"/>
                                        </a:solidFill>
                                        <a:effectLst/>
                                        <a:latin typeface="Cambria Math" panose="02040503050406030204" pitchFamily="18" charset="0"/>
                                      </a:rPr>
                                      <m:t>𝐼𝐵𝑆</m:t>
                                    </m:r>
                                  </m:sub>
                                </m:sSub>
                                <m:r>
                                  <a:rPr kumimoji="0" lang="es-CL" sz="1200" b="0" i="1" u="none" strike="noStrike" cap="none" normalizeH="0" baseline="0" smtClean="0">
                                    <a:ln>
                                      <a:noFill/>
                                    </a:ln>
                                    <a:solidFill>
                                      <a:schemeClr val="tx1"/>
                                    </a:solidFill>
                                    <a:effectLst/>
                                    <a:latin typeface="Cambria Math" panose="02040503050406030204" pitchFamily="18" charset="0"/>
                                  </a:rPr>
                                  <m:t>=?</m:t>
                                </m:r>
                              </m:oMath>
                            </m:oMathPara>
                          </a14:m>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14:m>
                            <m:oMathPara xmlns:m="http://schemas.openxmlformats.org/officeDocument/2006/math">
                              <m:oMathParaPr>
                                <m:jc m:val="centerGroup"/>
                              </m:oMathParaPr>
                              <m:oMath xmlns:m="http://schemas.openxmlformats.org/officeDocument/2006/math">
                                <m:sSub>
                                  <m:sSubPr>
                                    <m:ctrlPr>
                                      <a:rPr kumimoji="0" lang="es-ES" sz="1200" b="0" i="1" u="none" strike="noStrike" cap="none" normalizeH="0" baseline="0" smtClean="0">
                                        <a:ln>
                                          <a:noFill/>
                                        </a:ln>
                                        <a:solidFill>
                                          <a:schemeClr val="tx1"/>
                                        </a:solidFill>
                                        <a:effectLst/>
                                        <a:latin typeface="Cambria Math" panose="02040503050406030204" pitchFamily="18" charset="0"/>
                                      </a:rPr>
                                    </m:ctrlPr>
                                  </m:sSubPr>
                                  <m:e>
                                    <m:r>
                                      <a:rPr kumimoji="0" lang="es-CL" sz="1200" b="0" i="1" u="none" strike="noStrike" cap="none" normalizeH="0" baseline="0" smtClean="0">
                                        <a:ln>
                                          <a:noFill/>
                                        </a:ln>
                                        <a:solidFill>
                                          <a:schemeClr val="tx1"/>
                                        </a:solidFill>
                                        <a:effectLst/>
                                        <a:latin typeface="Cambria Math" panose="02040503050406030204" pitchFamily="18" charset="0"/>
                                      </a:rPr>
                                      <m:t>𝑄</m:t>
                                    </m:r>
                                  </m:e>
                                  <m:sub>
                                    <m:r>
                                      <a:rPr kumimoji="0" lang="es-CL" sz="1200" b="0" i="1" u="none" strike="noStrike" cap="none" normalizeH="0" baseline="0" smtClean="0">
                                        <a:ln>
                                          <a:noFill/>
                                        </a:ln>
                                        <a:solidFill>
                                          <a:schemeClr val="tx1"/>
                                        </a:solidFill>
                                        <a:effectLst/>
                                        <a:latin typeface="Cambria Math" panose="02040503050406030204" pitchFamily="18" charset="0"/>
                                      </a:rPr>
                                      <m:t>𝐼𝐵𝐷</m:t>
                                    </m:r>
                                  </m:sub>
                                </m:sSub>
                                <m:r>
                                  <a:rPr kumimoji="0" lang="es-CL" sz="1200" b="0" i="1" u="none" strike="noStrike" cap="none" normalizeH="0" baseline="0" smtClean="0">
                                    <a:ln>
                                      <a:noFill/>
                                    </a:ln>
                                    <a:solidFill>
                                      <a:schemeClr val="tx1"/>
                                    </a:solidFill>
                                    <a:effectLst/>
                                    <a:latin typeface="Cambria Math" panose="02040503050406030204" pitchFamily="18" charset="0"/>
                                  </a:rPr>
                                  <m:t>=?</m:t>
                                </m:r>
                              </m:oMath>
                            </m:oMathPara>
                          </a14:m>
                          <a:endParaRPr kumimoji="0" lang="es-ES" sz="1200" b="1"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cap="flat">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cap="flat">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mc:Choice>
        <mc:Fallback xmlns="">
          <p:graphicFrame>
            <p:nvGraphicFramePr>
              <p:cNvPr id="12" name="Group 356">
                <a:extLst>
                  <a:ext uri="{FF2B5EF4-FFF2-40B4-BE49-F238E27FC236}">
                    <a16:creationId xmlns:a16="http://schemas.microsoft.com/office/drawing/2014/main" id="{91C72E0D-8D6A-4E0A-A2D1-58A89A768F9E}"/>
                  </a:ext>
                </a:extLst>
              </p:cNvPr>
              <p:cNvGraphicFramePr>
                <a:graphicFrameLocks noGrp="1"/>
              </p:cNvGraphicFramePr>
              <p:nvPr>
                <p:extLst>
                  <p:ext uri="{D42A27DB-BD31-4B8C-83A1-F6EECF244321}">
                    <p14:modId xmlns:p14="http://schemas.microsoft.com/office/powerpoint/2010/main" val="3377337689"/>
                  </p:ext>
                </p:extLst>
              </p:nvPr>
            </p:nvGraphicFramePr>
            <p:xfrm>
              <a:off x="3871150" y="3860021"/>
              <a:ext cx="3341859" cy="1259589"/>
            </p:xfrm>
            <a:graphic>
              <a:graphicData uri="http://schemas.openxmlformats.org/drawingml/2006/table">
                <a:tbl>
                  <a:tblPr/>
                  <a:tblGrid>
                    <a:gridCol w="1113953">
                      <a:extLst>
                        <a:ext uri="{9D8B030D-6E8A-4147-A177-3AD203B41FA5}">
                          <a16:colId xmlns:a16="http://schemas.microsoft.com/office/drawing/2014/main" val="20000"/>
                        </a:ext>
                      </a:extLst>
                    </a:gridCol>
                    <a:gridCol w="1113953">
                      <a:extLst>
                        <a:ext uri="{9D8B030D-6E8A-4147-A177-3AD203B41FA5}">
                          <a16:colId xmlns:a16="http://schemas.microsoft.com/office/drawing/2014/main" val="2618492333"/>
                        </a:ext>
                      </a:extLst>
                    </a:gridCol>
                    <a:gridCol w="1113953">
                      <a:extLst>
                        <a:ext uri="{9D8B030D-6E8A-4147-A177-3AD203B41FA5}">
                          <a16:colId xmlns:a16="http://schemas.microsoft.com/office/drawing/2014/main" val="1649991395"/>
                        </a:ext>
                      </a:extLst>
                    </a:gridCol>
                  </a:tblGrid>
                  <a:tr h="419863">
                    <a:tc>
                      <a:txBody>
                        <a:bodyPr/>
                        <a:lstStyle/>
                        <a:p>
                          <a:endParaRPr lang="en-US"/>
                        </a:p>
                      </a:txBody>
                      <a:tcPr anchor="ctr" horzOverflow="overflow">
                        <a:lnL cap="flat">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cap="flat">
                          <a:noFill/>
                        </a:lnB>
                        <a:lnTlToBr>
                          <a:noFill/>
                        </a:lnTlToBr>
                        <a:lnBlToTr>
                          <a:noFill/>
                        </a:lnBlToTr>
                        <a:blipFill>
                          <a:blip r:embed="rId8"/>
                          <a:stretch>
                            <a:fillRect r="-200000" b="-201449"/>
                          </a:stretch>
                        </a:blipFill>
                      </a:tcPr>
                    </a:tc>
                    <a:tc>
                      <a:txBody>
                        <a:bodyPr/>
                        <a:lstStyle/>
                        <a:p>
                          <a:endParaRPr lang="en-US"/>
                        </a:p>
                      </a:txBody>
                      <a:tcPr anchor="ctr" horzOverflow="overflow">
                        <a:lnL w="12700" cap="flat" cmpd="sng" algn="ctr">
                          <a:solidFill>
                            <a:schemeClr val="tx1"/>
                          </a:solidFill>
                          <a:prstDash val="solid"/>
                          <a:round/>
                          <a:headEnd type="none" w="med" len="med"/>
                          <a:tailEnd type="none" w="med" len="med"/>
                        </a:lnL>
                        <a:lnR cap="flat">
                          <a:noFill/>
                        </a:lnR>
                        <a:lnT w="12700" cap="flat" cmpd="sng" algn="ctr">
                          <a:noFill/>
                          <a:prstDash val="solid"/>
                          <a:round/>
                          <a:headEnd type="none" w="med" len="med"/>
                          <a:tailEnd type="none" w="med" len="med"/>
                        </a:lnT>
                        <a:lnB cap="flat">
                          <a:noFill/>
                        </a:lnB>
                        <a:lnTlToBr>
                          <a:noFill/>
                        </a:lnTlToBr>
                        <a:lnBlToTr>
                          <a:noFill/>
                        </a:lnBlToTr>
                        <a:blipFill>
                          <a:blip r:embed="rId8"/>
                          <a:stretch>
                            <a:fillRect l="-100000" r="-100000" b="-201449"/>
                          </a:stretch>
                        </a:blip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cap="flat">
                          <a:noFill/>
                        </a:lnR>
                        <a:lnT w="12700" cap="flat" cmpd="sng" algn="ctr">
                          <a:no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r h="419863">
                    <a:tc>
                      <a:txBody>
                        <a:bodyPr/>
                        <a:lstStyle/>
                        <a:p>
                          <a:endParaRPr lang="en-US"/>
                        </a:p>
                      </a:txBody>
                      <a:tcPr anchor="ctr" horzOverflow="overflow">
                        <a:lnL cap="flat">
                          <a:noFill/>
                        </a:lnL>
                        <a:lnR w="12700" cap="flat" cmpd="sng" algn="ctr">
                          <a:solidFill>
                            <a:schemeClr val="tx1"/>
                          </a:solidFill>
                          <a:prstDash val="solid"/>
                          <a:round/>
                          <a:headEnd type="none" w="med" len="med"/>
                          <a:tailEnd type="none" w="med" len="med"/>
                        </a:lnR>
                        <a:lnT cap="flat">
                          <a:noFill/>
                        </a:lnT>
                        <a:lnB w="19050" cap="flat" cmpd="sng" algn="ctr">
                          <a:noFill/>
                          <a:prstDash val="solid"/>
                          <a:round/>
                          <a:headEnd type="none" w="med" len="med"/>
                          <a:tailEnd type="none" w="med" len="med"/>
                        </a:lnB>
                        <a:lnTlToBr>
                          <a:noFill/>
                        </a:lnTlToBr>
                        <a:lnBlToTr>
                          <a:noFill/>
                        </a:lnBlToTr>
                        <a:blipFill>
                          <a:blip r:embed="rId8"/>
                          <a:stretch>
                            <a:fillRect t="-100000" r="-200000" b="-101449"/>
                          </a:stretch>
                        </a:blip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cap="flat">
                          <a:noFill/>
                        </a:lnR>
                        <a:lnT cap="flat">
                          <a:noFill/>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cap="flat">
                          <a:noFill/>
                        </a:lnR>
                        <a:lnT cap="flat">
                          <a:noFill/>
                        </a:lnT>
                        <a:lnB w="190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9863">
                    <a:tc>
                      <a:txBody>
                        <a:bodyPr/>
                        <a:lstStyle/>
                        <a:p>
                          <a:endParaRPr lang="en-US"/>
                        </a:p>
                      </a:txBody>
                      <a:tcPr anchor="ctr" horzOverflow="overflow">
                        <a:lnL cap="flat">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blipFill>
                          <a:blip r:embed="rId8"/>
                          <a:stretch>
                            <a:fillRect t="-200000" r="-200000" b="-1449"/>
                          </a:stretch>
                        </a:blipFill>
                      </a:tcPr>
                    </a:tc>
                    <a:tc>
                      <a:txBody>
                        <a:bodyPr/>
                        <a:lstStyle/>
                        <a:p>
                          <a:endParaRPr lang="en-US"/>
                        </a:p>
                      </a:txBody>
                      <a:tcPr anchor="ctr" horzOverflow="overflow">
                        <a:lnL w="12700" cap="flat" cmpd="sng" algn="ctr">
                          <a:solidFill>
                            <a:schemeClr val="tx1"/>
                          </a:solidFill>
                          <a:prstDash val="solid"/>
                          <a:round/>
                          <a:headEnd type="none" w="med" len="med"/>
                          <a:tailEnd type="none" w="med" len="med"/>
                        </a:lnL>
                        <a:lnR cap="flat">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blipFill>
                          <a:blip r:embed="rId8"/>
                          <a:stretch>
                            <a:fillRect l="-100000" t="-200000" r="-100000" b="-1449"/>
                          </a:stretch>
                        </a:blip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cap="flat">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mc:Fallback>
      </mc:AlternateContent>
      <p:sp>
        <p:nvSpPr>
          <p:cNvPr id="13" name="CuadroTexto 12">
            <a:extLst>
              <a:ext uri="{FF2B5EF4-FFF2-40B4-BE49-F238E27FC236}">
                <a16:creationId xmlns:a16="http://schemas.microsoft.com/office/drawing/2014/main" id="{2127B4F5-BB7C-4885-9ACB-254312D1687C}"/>
              </a:ext>
            </a:extLst>
          </p:cNvPr>
          <p:cNvSpPr txBox="1"/>
          <p:nvPr/>
        </p:nvSpPr>
        <p:spPr>
          <a:xfrm>
            <a:off x="4304634" y="3435873"/>
            <a:ext cx="145545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600" b="0" i="0" u="none" strike="noStrike" kern="1200" cap="none" spc="0" normalizeH="0" baseline="0" noProof="0" dirty="0">
                <a:ln>
                  <a:noFill/>
                </a:ln>
                <a:solidFill>
                  <a:prstClr val="black"/>
                </a:solidFill>
                <a:effectLst/>
                <a:uLnTx/>
                <a:uFillTx/>
                <a:latin typeface="Calibri" panose="020F0502020204030204"/>
                <a:ea typeface="+mn-ea"/>
                <a:cs typeface="+mn-cs"/>
              </a:rPr>
              <a:t>Generación 5</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D46D9F5F-04E6-4557-9577-8CDF449772AA}"/>
                  </a:ext>
                </a:extLst>
              </p:cNvPr>
              <p:cNvSpPr txBox="1"/>
              <p:nvPr/>
            </p:nvSpPr>
            <p:spPr>
              <a:xfrm>
                <a:off x="1653363" y="1910080"/>
                <a:ext cx="8478748"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Suponga que las frecuencias para un gen en estudio en esta población son </a:t>
                </a:r>
                <a14:m>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=0,467</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y </a:t>
                </a:r>
                <a14:m>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=0,533</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Calcule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las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frecuencias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genotípicas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y determine las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contribuciones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genéticas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tanto para la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generación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5,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como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generación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10.</a:t>
                </a:r>
              </a:p>
            </p:txBody>
          </p:sp>
        </mc:Choice>
        <mc:Fallback xmlns="">
          <p:sp>
            <p:nvSpPr>
              <p:cNvPr id="14" name="CuadroTexto 13">
                <a:extLst>
                  <a:ext uri="{FF2B5EF4-FFF2-40B4-BE49-F238E27FC236}">
                    <a16:creationId xmlns:a16="http://schemas.microsoft.com/office/drawing/2014/main" id="{D46D9F5F-04E6-4557-9577-8CDF449772AA}"/>
                  </a:ext>
                </a:extLst>
              </p:cNvPr>
              <p:cNvSpPr txBox="1">
                <a:spLocks noRot="1" noChangeAspect="1" noMove="1" noResize="1" noEditPoints="1" noAdjustHandles="1" noChangeArrowheads="1" noChangeShapeType="1" noTextEdit="1"/>
              </p:cNvSpPr>
              <p:nvPr/>
            </p:nvSpPr>
            <p:spPr>
              <a:xfrm>
                <a:off x="1653363" y="1910080"/>
                <a:ext cx="8478748" cy="923330"/>
              </a:xfrm>
              <a:prstGeom prst="rect">
                <a:avLst/>
              </a:prstGeom>
              <a:blipFill>
                <a:blip r:embed="rId9"/>
                <a:stretch>
                  <a:fillRect l="-575" t="-3289" r="-647" b="-9211"/>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8D98AEDF-A42D-4003-8E3C-F597C1A17B81}"/>
                  </a:ext>
                </a:extLst>
              </p:cNvPr>
              <p:cNvSpPr txBox="1"/>
              <p:nvPr/>
            </p:nvSpPr>
            <p:spPr>
              <a:xfrm>
                <a:off x="882050" y="3788620"/>
                <a:ext cx="1455455" cy="646331"/>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=0,063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=0,123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5" name="CuadroTexto 14">
                <a:extLst>
                  <a:ext uri="{FF2B5EF4-FFF2-40B4-BE49-F238E27FC236}">
                    <a16:creationId xmlns:a16="http://schemas.microsoft.com/office/drawing/2014/main" id="{8D98AEDF-A42D-4003-8E3C-F597C1A17B81}"/>
                  </a:ext>
                </a:extLst>
              </p:cNvPr>
              <p:cNvSpPr txBox="1">
                <a:spLocks noRot="1" noChangeAspect="1" noMove="1" noResize="1" noEditPoints="1" noAdjustHandles="1" noChangeArrowheads="1" noChangeShapeType="1" noTextEdit="1"/>
              </p:cNvSpPr>
              <p:nvPr/>
            </p:nvSpPr>
            <p:spPr>
              <a:xfrm>
                <a:off x="882050" y="3788620"/>
                <a:ext cx="1455455" cy="646331"/>
              </a:xfrm>
              <a:prstGeom prst="rect">
                <a:avLst/>
              </a:prstGeom>
              <a:blipFill>
                <a:blip r:embed="rId10"/>
                <a:stretch>
                  <a:fillRect/>
                </a:stretch>
              </a:blipFill>
              <a:ln>
                <a:solidFill>
                  <a:srgbClr val="FF0000"/>
                </a:solid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0F38007E-DD98-4F72-8084-FD90D8296DC5}"/>
                  </a:ext>
                </a:extLst>
              </p:cNvPr>
              <p:cNvSpPr txBox="1"/>
              <p:nvPr/>
            </p:nvSpPr>
            <p:spPr>
              <a:xfrm>
                <a:off x="7157050" y="3927119"/>
                <a:ext cx="4152900" cy="369332"/>
              </a:xfrm>
              <a:prstGeom prst="rect">
                <a:avLst/>
              </a:prstGeom>
              <a:noFill/>
            </p:spPr>
            <p:txBody>
              <a:bodyPr wrap="square" rtlCol="0">
                <a:spAutoFit/>
              </a:bodyPr>
              <a:lstStyle/>
              <a:p>
                <a:pPr lvl="0">
                  <a:defRPr/>
                </a:pPr>
                <a14:m>
                  <m:oMathPara xmlns:m="http://schemas.openxmlformats.org/officeDocument/2006/math">
                    <m:oMathParaPr>
                      <m:jc m:val="centerGroup"/>
                    </m:oMathParaPr>
                    <m:oMath xmlns:m="http://schemas.openxmlformats.org/officeDocument/2006/math">
                      <m:sSub>
                        <m:sSubPr>
                          <m:ctrlPr>
                            <a:rPr lang="es-CL" i="1" smtClean="0">
                              <a:solidFill>
                                <a:prstClr val="black"/>
                              </a:solidFill>
                              <a:latin typeface="Cambria Math" panose="02040503050406030204" pitchFamily="18" charset="0"/>
                            </a:rPr>
                          </m:ctrlPr>
                        </m:sSubPr>
                        <m:e>
                          <m:r>
                            <a:rPr lang="es-CL" i="1">
                              <a:solidFill>
                                <a:prstClr val="black"/>
                              </a:solidFill>
                              <a:latin typeface="Cambria Math" panose="02040503050406030204" pitchFamily="18" charset="0"/>
                            </a:rPr>
                            <m:t>𝑃</m:t>
                          </m:r>
                        </m:e>
                        <m:sub>
                          <m:r>
                            <a:rPr lang="es-CL" i="1">
                              <a:solidFill>
                                <a:prstClr val="black"/>
                              </a:solidFill>
                              <a:latin typeface="Cambria Math" panose="02040503050406030204" pitchFamily="18" charset="0"/>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=0,204+</m:t>
                      </m:r>
                      <m:r>
                        <a:rPr kumimoji="0" lang="es-CL"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0,029</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6" name="CuadroTexto 15">
                <a:extLst>
                  <a:ext uri="{FF2B5EF4-FFF2-40B4-BE49-F238E27FC236}">
                    <a16:creationId xmlns:a16="http://schemas.microsoft.com/office/drawing/2014/main" id="{0F38007E-DD98-4F72-8084-FD90D8296DC5}"/>
                  </a:ext>
                </a:extLst>
              </p:cNvPr>
              <p:cNvSpPr txBox="1">
                <a:spLocks noRot="1" noChangeAspect="1" noMove="1" noResize="1" noEditPoints="1" noAdjustHandles="1" noChangeArrowheads="1" noChangeShapeType="1" noTextEdit="1"/>
              </p:cNvSpPr>
              <p:nvPr/>
            </p:nvSpPr>
            <p:spPr>
              <a:xfrm>
                <a:off x="7157050" y="3927119"/>
                <a:ext cx="4152900" cy="369332"/>
              </a:xfrm>
              <a:prstGeom prst="rect">
                <a:avLst/>
              </a:prstGeom>
              <a:blipFill>
                <a:blip r:embed="rId11"/>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AF8F1875-A46A-4416-9A40-AFE4C031DFF2}"/>
                  </a:ext>
                </a:extLst>
              </p:cNvPr>
              <p:cNvSpPr txBox="1"/>
              <p:nvPr/>
            </p:nvSpPr>
            <p:spPr>
              <a:xfrm>
                <a:off x="8082944" y="4582966"/>
                <a:ext cx="2357071" cy="369332"/>
              </a:xfrm>
              <a:prstGeom prst="rect">
                <a:avLst/>
              </a:prstGeom>
              <a:noFill/>
              <a:ln w="19050">
                <a:noFill/>
              </a:ln>
            </p:spPr>
            <p:txBody>
              <a:bodyPr wrap="square" rtlCol="0">
                <a:spAutoFit/>
              </a:bodyPr>
              <a:lstStyle/>
              <a:p>
                <a:pPr lvl="0">
                  <a:defRPr/>
                </a:pPr>
                <a14:m>
                  <m:oMathPara xmlns:m="http://schemas.openxmlformats.org/officeDocument/2006/math">
                    <m:oMathParaPr>
                      <m:jc m:val="centerGroup"/>
                    </m:oMathParaPr>
                    <m:oMath xmlns:m="http://schemas.openxmlformats.org/officeDocument/2006/math">
                      <m:sSub>
                        <m:sSubPr>
                          <m:ctrlPr>
                            <a:rPr lang="es-CL" i="1" smtClean="0">
                              <a:solidFill>
                                <a:prstClr val="black"/>
                              </a:solidFill>
                              <a:latin typeface="Cambria Math" panose="02040503050406030204" pitchFamily="18" charset="0"/>
                            </a:rPr>
                          </m:ctrlPr>
                        </m:sSubPr>
                        <m:e>
                          <m:r>
                            <a:rPr lang="es-CL" b="0" i="1" smtClean="0">
                              <a:solidFill>
                                <a:prstClr val="black"/>
                              </a:solidFill>
                              <a:latin typeface="Cambria Math" panose="02040503050406030204" pitchFamily="18" charset="0"/>
                            </a:rPr>
                            <m:t>𝐻</m:t>
                          </m:r>
                        </m:e>
                        <m:sub>
                          <m:r>
                            <a:rPr lang="es-CL" i="1">
                              <a:solidFill>
                                <a:prstClr val="black"/>
                              </a:solidFill>
                              <a:latin typeface="Cambria Math" panose="02040503050406030204" pitchFamily="18" charset="0"/>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=0,466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7" name="CuadroTexto 16">
                <a:extLst>
                  <a:ext uri="{FF2B5EF4-FFF2-40B4-BE49-F238E27FC236}">
                    <a16:creationId xmlns:a16="http://schemas.microsoft.com/office/drawing/2014/main" id="{AF8F1875-A46A-4416-9A40-AFE4C031DFF2}"/>
                  </a:ext>
                </a:extLst>
              </p:cNvPr>
              <p:cNvSpPr txBox="1">
                <a:spLocks noRot="1" noChangeAspect="1" noMove="1" noResize="1" noEditPoints="1" noAdjustHandles="1" noChangeArrowheads="1" noChangeShapeType="1" noTextEdit="1"/>
              </p:cNvSpPr>
              <p:nvPr/>
            </p:nvSpPr>
            <p:spPr>
              <a:xfrm>
                <a:off x="8082944" y="4582966"/>
                <a:ext cx="2357071" cy="369332"/>
              </a:xfrm>
              <a:prstGeom prst="rect">
                <a:avLst/>
              </a:prstGeom>
              <a:blipFill>
                <a:blip r:embed="rId12"/>
                <a:stretch>
                  <a:fillRect/>
                </a:stretch>
              </a:blipFill>
              <a:ln w="19050">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060A3017-06E6-4719-BD0C-FDECF693F615}"/>
                  </a:ext>
                </a:extLst>
              </p:cNvPr>
              <p:cNvSpPr txBox="1"/>
              <p:nvPr/>
            </p:nvSpPr>
            <p:spPr>
              <a:xfrm>
                <a:off x="7185029" y="5238813"/>
                <a:ext cx="4152900" cy="369332"/>
              </a:xfrm>
              <a:prstGeom prst="rect">
                <a:avLst/>
              </a:prstGeom>
              <a:noFill/>
            </p:spPr>
            <p:txBody>
              <a:bodyPr wrap="square" rtlCol="0">
                <a:spAutoFit/>
              </a:bodyPr>
              <a:lstStyle/>
              <a:p>
                <a:pPr lvl="0">
                  <a:defRPr/>
                </a:pPr>
                <a14:m>
                  <m:oMathPara xmlns:m="http://schemas.openxmlformats.org/officeDocument/2006/math">
                    <m:oMathParaPr>
                      <m:jc m:val="centerGroup"/>
                    </m:oMathParaPr>
                    <m:oMath xmlns:m="http://schemas.openxmlformats.org/officeDocument/2006/math">
                      <m:sSub>
                        <m:sSubPr>
                          <m:ctrlPr>
                            <a:rPr lang="es-CL" i="1" smtClean="0">
                              <a:solidFill>
                                <a:prstClr val="black"/>
                              </a:solidFill>
                              <a:latin typeface="Cambria Math" panose="02040503050406030204" pitchFamily="18" charset="0"/>
                            </a:rPr>
                          </m:ctrlPr>
                        </m:sSubPr>
                        <m:e>
                          <m:r>
                            <a:rPr lang="es-CL" b="0" i="1" smtClean="0">
                              <a:solidFill>
                                <a:prstClr val="black"/>
                              </a:solidFill>
                              <a:latin typeface="Cambria Math" panose="02040503050406030204" pitchFamily="18" charset="0"/>
                            </a:rPr>
                            <m:t>𝑄</m:t>
                          </m:r>
                        </m:e>
                        <m:sub>
                          <m:r>
                            <a:rPr lang="es-CL" i="1">
                              <a:solidFill>
                                <a:prstClr val="black"/>
                              </a:solidFill>
                              <a:latin typeface="Cambria Math" panose="02040503050406030204" pitchFamily="18" charset="0"/>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=0,266+</m:t>
                      </m:r>
                      <m:r>
                        <a:rPr kumimoji="0" lang="es-CL"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0,034</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8" name="CuadroTexto 17">
                <a:extLst>
                  <a:ext uri="{FF2B5EF4-FFF2-40B4-BE49-F238E27FC236}">
                    <a16:creationId xmlns:a16="http://schemas.microsoft.com/office/drawing/2014/main" id="{060A3017-06E6-4719-BD0C-FDECF693F615}"/>
                  </a:ext>
                </a:extLst>
              </p:cNvPr>
              <p:cNvSpPr txBox="1">
                <a:spLocks noRot="1" noChangeAspect="1" noMove="1" noResize="1" noEditPoints="1" noAdjustHandles="1" noChangeArrowheads="1" noChangeShapeType="1" noTextEdit="1"/>
              </p:cNvSpPr>
              <p:nvPr/>
            </p:nvSpPr>
            <p:spPr>
              <a:xfrm>
                <a:off x="7185029" y="5238813"/>
                <a:ext cx="4152900" cy="369332"/>
              </a:xfrm>
              <a:prstGeom prst="rect">
                <a:avLst/>
              </a:prstGeom>
              <a:blipFill>
                <a:blip r:embed="rId13"/>
                <a:stretch>
                  <a:fillRect b="-9836"/>
                </a:stretch>
              </a:blipFill>
            </p:spPr>
            <p:txBody>
              <a:bodyPr/>
              <a:lstStyle/>
              <a:p>
                <a:r>
                  <a:rPr lang="es-CL">
                    <a:noFill/>
                  </a:rPr>
                  <a:t> </a:t>
                </a:r>
              </a:p>
            </p:txBody>
          </p:sp>
        </mc:Fallback>
      </mc:AlternateContent>
      <p:sp>
        <p:nvSpPr>
          <p:cNvPr id="19" name="Rectángulo 18">
            <a:extLst>
              <a:ext uri="{FF2B5EF4-FFF2-40B4-BE49-F238E27FC236}">
                <a16:creationId xmlns:a16="http://schemas.microsoft.com/office/drawing/2014/main" id="{1B42D37D-2FBC-4986-B4CD-032AC46094A5}"/>
              </a:ext>
            </a:extLst>
          </p:cNvPr>
          <p:cNvSpPr/>
          <p:nvPr/>
        </p:nvSpPr>
        <p:spPr>
          <a:xfrm>
            <a:off x="7839075" y="3774427"/>
            <a:ext cx="2857500" cy="207975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Título 2">
            <a:extLst>
              <a:ext uri="{FF2B5EF4-FFF2-40B4-BE49-F238E27FC236}">
                <a16:creationId xmlns:a16="http://schemas.microsoft.com/office/drawing/2014/main" id="{35DE0B2F-E359-9FAB-A916-B78E46605D4B}"/>
              </a:ext>
            </a:extLst>
          </p:cNvPr>
          <p:cNvSpPr>
            <a:spLocks noGrp="1"/>
          </p:cNvSpPr>
          <p:nvPr>
            <p:ph type="title"/>
          </p:nvPr>
        </p:nvSpPr>
        <p:spPr/>
        <p:txBody>
          <a:bodyPr/>
          <a:lstStyle/>
          <a:p>
            <a:endParaRPr lang="es-CL"/>
          </a:p>
        </p:txBody>
      </p:sp>
      <p:sp>
        <p:nvSpPr>
          <p:cNvPr id="20" name="Título 1">
            <a:extLst>
              <a:ext uri="{FF2B5EF4-FFF2-40B4-BE49-F238E27FC236}">
                <a16:creationId xmlns:a16="http://schemas.microsoft.com/office/drawing/2014/main" id="{A7844152-A7CC-2CA9-EC9E-B729290F9333}"/>
              </a:ext>
            </a:extLst>
          </p:cNvPr>
          <p:cNvSpPr txBox="1">
            <a:spLocks/>
          </p:cNvSpPr>
          <p:nvPr/>
        </p:nvSpPr>
        <p:spPr>
          <a:xfrm>
            <a:off x="1412398" y="-85507"/>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5</a:t>
            </a:r>
            <a:endParaRPr lang="en-US" i="1" kern="0" dirty="0"/>
          </a:p>
        </p:txBody>
      </p:sp>
    </p:spTree>
    <p:extLst>
      <p:ext uri="{BB962C8B-B14F-4D97-AF65-F5344CB8AC3E}">
        <p14:creationId xmlns:p14="http://schemas.microsoft.com/office/powerpoint/2010/main" val="123846933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105</a:t>
            </a:fld>
            <a:endParaRPr/>
          </a:p>
        </p:txBody>
      </p:sp>
      <p:sp>
        <p:nvSpPr>
          <p:cNvPr id="4" name="CuadroTexto 3">
            <a:extLst>
              <a:ext uri="{FF2B5EF4-FFF2-40B4-BE49-F238E27FC236}">
                <a16:creationId xmlns:a16="http://schemas.microsoft.com/office/drawing/2014/main" id="{1FF211AE-746A-4A51-A186-A0A24046C37A}"/>
              </a:ext>
            </a:extLst>
          </p:cNvPr>
          <p:cNvSpPr txBox="1"/>
          <p:nvPr/>
        </p:nvSpPr>
        <p:spPr>
          <a:xfrm>
            <a:off x="809712" y="3174325"/>
            <a:ext cx="19087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Coeficientes 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consanguinidad</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5" name="CuadroTexto 4">
            <a:extLst>
              <a:ext uri="{FF2B5EF4-FFF2-40B4-BE49-F238E27FC236}">
                <a16:creationId xmlns:a16="http://schemas.microsoft.com/office/drawing/2014/main" id="{D886C5DE-F1C1-4A97-8EE1-BDC5E2AA8694}"/>
              </a:ext>
            </a:extLst>
          </p:cNvPr>
          <p:cNvSpPr txBox="1"/>
          <p:nvPr/>
        </p:nvSpPr>
        <p:spPr>
          <a:xfrm>
            <a:off x="805777" y="5088439"/>
            <a:ext cx="44426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genotípicas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84CBB725-2570-4040-95ED-28A02F52A7FF}"/>
                  </a:ext>
                </a:extLst>
              </p:cNvPr>
              <p:cNvSpPr txBox="1"/>
              <p:nvPr/>
            </p:nvSpPr>
            <p:spPr>
              <a:xfrm>
                <a:off x="882049" y="5489023"/>
                <a:ext cx="1455455" cy="923330"/>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=0,234</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𝐻</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=0,466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𝑄</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CuadroTexto 5">
                <a:extLst>
                  <a:ext uri="{FF2B5EF4-FFF2-40B4-BE49-F238E27FC236}">
                    <a16:creationId xmlns:a16="http://schemas.microsoft.com/office/drawing/2014/main" id="{84CBB725-2570-4040-95ED-28A02F52A7FF}"/>
                  </a:ext>
                </a:extLst>
              </p:cNvPr>
              <p:cNvSpPr txBox="1">
                <a:spLocks noRot="1" noChangeAspect="1" noMove="1" noResize="1" noEditPoints="1" noAdjustHandles="1" noChangeArrowheads="1" noChangeShapeType="1" noTextEdit="1"/>
              </p:cNvSpPr>
              <p:nvPr/>
            </p:nvSpPr>
            <p:spPr>
              <a:xfrm>
                <a:off x="882049" y="5489023"/>
                <a:ext cx="1455455" cy="923330"/>
              </a:xfrm>
              <a:prstGeom prst="rect">
                <a:avLst/>
              </a:prstGeom>
              <a:blipFill>
                <a:blip r:embed="rId3"/>
                <a:stretch>
                  <a:fillRect b="-2597"/>
                </a:stretch>
              </a:blipFill>
              <a:ln>
                <a:solidFill>
                  <a:srgbClr val="FF0000"/>
                </a:solid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C3078BF0-F8B9-47B6-8EA4-716A63FFA1D4}"/>
                  </a:ext>
                </a:extLst>
              </p:cNvPr>
              <p:cNvSpPr txBox="1"/>
              <p:nvPr/>
            </p:nvSpPr>
            <p:spPr>
              <a:xfrm>
                <a:off x="2337504" y="5489022"/>
                <a:ext cx="1455455" cy="923330"/>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=0,249</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𝐻</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=0,436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𝑄</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=0,315</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CuadroTexto 6">
                <a:extLst>
                  <a:ext uri="{FF2B5EF4-FFF2-40B4-BE49-F238E27FC236}">
                    <a16:creationId xmlns:a16="http://schemas.microsoft.com/office/drawing/2014/main" id="{C3078BF0-F8B9-47B6-8EA4-716A63FFA1D4}"/>
                  </a:ext>
                </a:extLst>
              </p:cNvPr>
              <p:cNvSpPr txBox="1">
                <a:spLocks noRot="1" noChangeAspect="1" noMove="1" noResize="1" noEditPoints="1" noAdjustHandles="1" noChangeArrowheads="1" noChangeShapeType="1" noTextEdit="1"/>
              </p:cNvSpPr>
              <p:nvPr/>
            </p:nvSpPr>
            <p:spPr>
              <a:xfrm>
                <a:off x="2337504" y="5489022"/>
                <a:ext cx="1455455" cy="923330"/>
              </a:xfrm>
              <a:prstGeom prst="rect">
                <a:avLst/>
              </a:prstGeom>
              <a:blipFill>
                <a:blip r:embed="rId4"/>
                <a:stretch>
                  <a:fillRect b="-2597"/>
                </a:stretch>
              </a:blipFill>
              <a:ln>
                <a:solidFill>
                  <a:srgbClr val="FF0000"/>
                </a:solid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A282C941-60F7-42E2-B3DD-6C075971F9F2}"/>
                  </a:ext>
                </a:extLst>
              </p:cNvPr>
              <p:cNvSpPr txBox="1"/>
              <p:nvPr/>
            </p:nvSpPr>
            <p:spPr>
              <a:xfrm>
                <a:off x="4376016" y="151079"/>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𝑷</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CuadroTexto 7">
                <a:extLst>
                  <a:ext uri="{FF2B5EF4-FFF2-40B4-BE49-F238E27FC236}">
                    <a16:creationId xmlns:a16="http://schemas.microsoft.com/office/drawing/2014/main" id="{A282C941-60F7-42E2-B3DD-6C075971F9F2}"/>
                  </a:ext>
                </a:extLst>
              </p:cNvPr>
              <p:cNvSpPr txBox="1">
                <a:spLocks noRot="1" noChangeAspect="1" noMove="1" noResize="1" noEditPoints="1" noAdjustHandles="1" noChangeArrowheads="1" noChangeShapeType="1" noTextEdit="1"/>
              </p:cNvSpPr>
              <p:nvPr/>
            </p:nvSpPr>
            <p:spPr>
              <a:xfrm>
                <a:off x="4376016" y="151079"/>
                <a:ext cx="7610763" cy="369332"/>
              </a:xfrm>
              <a:prstGeom prst="rect">
                <a:avLst/>
              </a:prstGeom>
              <a:blipFill>
                <a:blip r:embed="rId5"/>
                <a:stretch>
                  <a:fillRect b="-13333"/>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498D252D-7966-4A6E-A990-B8E6E5535140}"/>
                  </a:ext>
                </a:extLst>
              </p:cNvPr>
              <p:cNvSpPr txBox="1"/>
              <p:nvPr/>
            </p:nvSpPr>
            <p:spPr>
              <a:xfrm>
                <a:off x="4376016" y="538408"/>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𝑯</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m:t>
                      </m:r>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CuadroTexto 8">
                <a:extLst>
                  <a:ext uri="{FF2B5EF4-FFF2-40B4-BE49-F238E27FC236}">
                    <a16:creationId xmlns:a16="http://schemas.microsoft.com/office/drawing/2014/main" id="{498D252D-7966-4A6E-A990-B8E6E5535140}"/>
                  </a:ext>
                </a:extLst>
              </p:cNvPr>
              <p:cNvSpPr txBox="1">
                <a:spLocks noRot="1" noChangeAspect="1" noMove="1" noResize="1" noEditPoints="1" noAdjustHandles="1" noChangeArrowheads="1" noChangeShapeType="1" noTextEdit="1"/>
              </p:cNvSpPr>
              <p:nvPr/>
            </p:nvSpPr>
            <p:spPr>
              <a:xfrm>
                <a:off x="4376016" y="538408"/>
                <a:ext cx="7610763" cy="369332"/>
              </a:xfrm>
              <a:prstGeom prst="rect">
                <a:avLst/>
              </a:prstGeom>
              <a:blipFill>
                <a:blip r:embed="rId6"/>
                <a:stretch>
                  <a:fillRect b="-11475"/>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524AA557-806F-4496-8273-77A798701235}"/>
                  </a:ext>
                </a:extLst>
              </p:cNvPr>
              <p:cNvSpPr txBox="1"/>
              <p:nvPr/>
            </p:nvSpPr>
            <p:spPr>
              <a:xfrm>
                <a:off x="4376016" y="1003819"/>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𝑸</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0" name="CuadroTexto 9">
                <a:extLst>
                  <a:ext uri="{FF2B5EF4-FFF2-40B4-BE49-F238E27FC236}">
                    <a16:creationId xmlns:a16="http://schemas.microsoft.com/office/drawing/2014/main" id="{524AA557-806F-4496-8273-77A798701235}"/>
                  </a:ext>
                </a:extLst>
              </p:cNvPr>
              <p:cNvSpPr txBox="1">
                <a:spLocks noRot="1" noChangeAspect="1" noMove="1" noResize="1" noEditPoints="1" noAdjustHandles="1" noChangeArrowheads="1" noChangeShapeType="1" noTextEdit="1"/>
              </p:cNvSpPr>
              <p:nvPr/>
            </p:nvSpPr>
            <p:spPr>
              <a:xfrm>
                <a:off x="4376016" y="1003819"/>
                <a:ext cx="7610763" cy="369332"/>
              </a:xfrm>
              <a:prstGeom prst="rect">
                <a:avLst/>
              </a:prstGeom>
              <a:blipFill>
                <a:blip r:embed="rId7"/>
                <a:stretch>
                  <a:fillRect b="-13333"/>
                </a:stretch>
              </a:blipFill>
            </p:spPr>
            <p:txBody>
              <a:bodyPr/>
              <a:lstStyle/>
              <a:p>
                <a:r>
                  <a:rPr lang="es-CL">
                    <a:noFill/>
                  </a:rPr>
                  <a:t> </a:t>
                </a:r>
              </a:p>
            </p:txBody>
          </p:sp>
        </mc:Fallback>
      </mc:AlternateContent>
      <p:sp>
        <p:nvSpPr>
          <p:cNvPr id="11" name="CuadroTexto 10">
            <a:extLst>
              <a:ext uri="{FF2B5EF4-FFF2-40B4-BE49-F238E27FC236}">
                <a16:creationId xmlns:a16="http://schemas.microsoft.com/office/drawing/2014/main" id="{7F8516A8-E5D0-4CAE-A526-AEEABEF08A5F}"/>
              </a:ext>
            </a:extLst>
          </p:cNvPr>
          <p:cNvSpPr txBox="1"/>
          <p:nvPr/>
        </p:nvSpPr>
        <p:spPr>
          <a:xfrm>
            <a:off x="3528198" y="3086606"/>
            <a:ext cx="44426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Cálculo de contribuciones genéticas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graphicFrame>
            <p:nvGraphicFramePr>
              <p:cNvPr id="12" name="Group 356">
                <a:extLst>
                  <a:ext uri="{FF2B5EF4-FFF2-40B4-BE49-F238E27FC236}">
                    <a16:creationId xmlns:a16="http://schemas.microsoft.com/office/drawing/2014/main" id="{1AD7CBF0-9087-45EE-B6FA-BF76763ADF5F}"/>
                  </a:ext>
                </a:extLst>
              </p:cNvPr>
              <p:cNvGraphicFramePr>
                <a:graphicFrameLocks noGrp="1"/>
              </p:cNvGraphicFramePr>
              <p:nvPr>
                <p:extLst>
                  <p:ext uri="{D42A27DB-BD31-4B8C-83A1-F6EECF244321}">
                    <p14:modId xmlns:p14="http://schemas.microsoft.com/office/powerpoint/2010/main" val="1010159008"/>
                  </p:ext>
                </p:extLst>
              </p:nvPr>
            </p:nvGraphicFramePr>
            <p:xfrm>
              <a:off x="3871150" y="3860021"/>
              <a:ext cx="3341859" cy="1259589"/>
            </p:xfrm>
            <a:graphic>
              <a:graphicData uri="http://schemas.openxmlformats.org/drawingml/2006/table">
                <a:tbl>
                  <a:tblPr/>
                  <a:tblGrid>
                    <a:gridCol w="1113953">
                      <a:extLst>
                        <a:ext uri="{9D8B030D-6E8A-4147-A177-3AD203B41FA5}">
                          <a16:colId xmlns:a16="http://schemas.microsoft.com/office/drawing/2014/main" val="20000"/>
                        </a:ext>
                      </a:extLst>
                    </a:gridCol>
                    <a:gridCol w="1113953">
                      <a:extLst>
                        <a:ext uri="{9D8B030D-6E8A-4147-A177-3AD203B41FA5}">
                          <a16:colId xmlns:a16="http://schemas.microsoft.com/office/drawing/2014/main" val="2618492333"/>
                        </a:ext>
                      </a:extLst>
                    </a:gridCol>
                    <a:gridCol w="1113953">
                      <a:extLst>
                        <a:ext uri="{9D8B030D-6E8A-4147-A177-3AD203B41FA5}">
                          <a16:colId xmlns:a16="http://schemas.microsoft.com/office/drawing/2014/main" val="1649991395"/>
                        </a:ext>
                      </a:extLst>
                    </a:gridCol>
                  </a:tblGrid>
                  <a:tr h="41986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14:m>
                            <m:oMathPara xmlns:m="http://schemas.openxmlformats.org/officeDocument/2006/math">
                              <m:oMathParaPr>
                                <m:jc m:val="centerGroup"/>
                              </m:oMathParaPr>
                              <m:oMath xmlns:m="http://schemas.openxmlformats.org/officeDocument/2006/math">
                                <m:sSub>
                                  <m:sSubPr>
                                    <m:ctrlPr>
                                      <a:rPr kumimoji="0" lang="es-ES" sz="1200" b="0" i="1" u="none" strike="noStrike" cap="none" normalizeH="0" baseline="0" smtClean="0">
                                        <a:ln>
                                          <a:noFill/>
                                        </a:ln>
                                        <a:solidFill>
                                          <a:schemeClr val="tx1"/>
                                        </a:solidFill>
                                        <a:effectLst/>
                                        <a:latin typeface="Cambria Math" panose="02040503050406030204" pitchFamily="18" charset="0"/>
                                      </a:rPr>
                                    </m:ctrlPr>
                                  </m:sSubPr>
                                  <m:e>
                                    <m:r>
                                      <a:rPr kumimoji="0" lang="es-CL" sz="1200" b="0" i="1" u="none" strike="noStrike" cap="none" normalizeH="0" baseline="0" smtClean="0">
                                        <a:ln>
                                          <a:noFill/>
                                        </a:ln>
                                        <a:solidFill>
                                          <a:schemeClr val="tx1"/>
                                        </a:solidFill>
                                        <a:effectLst/>
                                        <a:latin typeface="Cambria Math" panose="02040503050406030204" pitchFamily="18" charset="0"/>
                                      </a:rPr>
                                      <m:t>𝑃</m:t>
                                    </m:r>
                                  </m:e>
                                  <m:sub>
                                    <m:r>
                                      <a:rPr kumimoji="0" lang="es-CL" sz="1200" b="0" i="1" u="none" strike="noStrike" cap="none" normalizeH="0" baseline="0" smtClean="0">
                                        <a:ln>
                                          <a:noFill/>
                                        </a:ln>
                                        <a:solidFill>
                                          <a:schemeClr val="tx1"/>
                                        </a:solidFill>
                                        <a:effectLst/>
                                        <a:latin typeface="Cambria Math" panose="02040503050406030204" pitchFamily="18" charset="0"/>
                                      </a:rPr>
                                      <m:t>𝐼𝐵𝑆</m:t>
                                    </m:r>
                                  </m:sub>
                                </m:sSub>
                                <m:r>
                                  <a:rPr kumimoji="0" lang="es-CL" sz="1200" b="0" i="1" u="none" strike="noStrike" cap="none" normalizeH="0" baseline="0" smtClean="0">
                                    <a:ln>
                                      <a:noFill/>
                                    </a:ln>
                                    <a:solidFill>
                                      <a:schemeClr val="tx1"/>
                                    </a:solidFill>
                                    <a:effectLst/>
                                    <a:latin typeface="Cambria Math" panose="02040503050406030204" pitchFamily="18" charset="0"/>
                                  </a:rPr>
                                  <m:t>=0,204</m:t>
                                </m:r>
                              </m:oMath>
                            </m:oMathPara>
                          </a14:m>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14:m>
                            <m:oMathPara xmlns:m="http://schemas.openxmlformats.org/officeDocument/2006/math">
                              <m:oMathParaPr>
                                <m:jc m:val="centerGroup"/>
                              </m:oMathParaPr>
                              <m:oMath xmlns:m="http://schemas.openxmlformats.org/officeDocument/2006/math">
                                <m:sSub>
                                  <m:sSubPr>
                                    <m:ctrlPr>
                                      <a:rPr kumimoji="0" lang="es-ES" sz="1200" b="0" i="1" u="none" strike="noStrike" cap="none" normalizeH="0" baseline="0" smtClean="0">
                                        <a:ln>
                                          <a:noFill/>
                                        </a:ln>
                                        <a:solidFill>
                                          <a:schemeClr val="tx1"/>
                                        </a:solidFill>
                                        <a:effectLst/>
                                        <a:latin typeface="Cambria Math" panose="02040503050406030204" pitchFamily="18" charset="0"/>
                                      </a:rPr>
                                    </m:ctrlPr>
                                  </m:sSubPr>
                                  <m:e>
                                    <m:r>
                                      <a:rPr kumimoji="0" lang="es-CL" sz="1200" b="0" i="1" u="none" strike="noStrike" cap="none" normalizeH="0" baseline="0" smtClean="0">
                                        <a:ln>
                                          <a:noFill/>
                                        </a:ln>
                                        <a:solidFill>
                                          <a:schemeClr val="tx1"/>
                                        </a:solidFill>
                                        <a:effectLst/>
                                        <a:latin typeface="Cambria Math" panose="02040503050406030204" pitchFamily="18" charset="0"/>
                                      </a:rPr>
                                      <m:t>𝑃</m:t>
                                    </m:r>
                                  </m:e>
                                  <m:sub>
                                    <m:r>
                                      <a:rPr kumimoji="0" lang="es-CL" sz="1200" b="0" i="1" u="none" strike="noStrike" cap="none" normalizeH="0" baseline="0" smtClean="0">
                                        <a:ln>
                                          <a:noFill/>
                                        </a:ln>
                                        <a:solidFill>
                                          <a:schemeClr val="tx1"/>
                                        </a:solidFill>
                                        <a:effectLst/>
                                        <a:latin typeface="Cambria Math" panose="02040503050406030204" pitchFamily="18" charset="0"/>
                                      </a:rPr>
                                      <m:t>𝐼𝐵𝐷</m:t>
                                    </m:r>
                                  </m:sub>
                                </m:sSub>
                                <m:r>
                                  <a:rPr kumimoji="0" lang="es-CL" sz="1200" b="0" i="1" u="none" strike="noStrike" cap="none" normalizeH="0" baseline="0" smtClean="0">
                                    <a:ln>
                                      <a:noFill/>
                                    </a:ln>
                                    <a:solidFill>
                                      <a:schemeClr val="tx1"/>
                                    </a:solidFill>
                                    <a:effectLst/>
                                    <a:latin typeface="Cambria Math" panose="02040503050406030204" pitchFamily="18" charset="0"/>
                                  </a:rPr>
                                  <m:t>=0,029</m:t>
                                </m:r>
                              </m:oMath>
                            </m:oMathPara>
                          </a14:m>
                          <a:endParaRPr kumimoji="0" lang="es-ES"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cap="flat">
                          <a:noFill/>
                        </a:lnR>
                        <a:lnT w="12700" cap="flat" cmpd="sng" algn="ctr">
                          <a:no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r h="41986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14:m>
                            <m:oMathPara xmlns:m="http://schemas.openxmlformats.org/officeDocument/2006/math">
                              <m:oMathParaPr>
                                <m:jc m:val="centerGroup"/>
                              </m:oMathParaPr>
                              <m:oMath xmlns:m="http://schemas.openxmlformats.org/officeDocument/2006/math">
                                <m:sSub>
                                  <m:sSubPr>
                                    <m:ctrlPr>
                                      <a:rPr kumimoji="0" lang="es-ES" sz="1200" b="0" i="1" u="none" strike="noStrike" cap="none" normalizeH="0" baseline="0" smtClean="0">
                                        <a:ln>
                                          <a:noFill/>
                                        </a:ln>
                                        <a:solidFill>
                                          <a:schemeClr val="tx1"/>
                                        </a:solidFill>
                                        <a:effectLst/>
                                        <a:latin typeface="Cambria Math" panose="02040503050406030204" pitchFamily="18" charset="0"/>
                                      </a:rPr>
                                    </m:ctrlPr>
                                  </m:sSubPr>
                                  <m:e>
                                    <m:r>
                                      <a:rPr kumimoji="0" lang="es-CL" sz="1200" b="0" i="1" u="none" strike="noStrike" cap="none" normalizeH="0" baseline="0" smtClean="0">
                                        <a:ln>
                                          <a:noFill/>
                                        </a:ln>
                                        <a:solidFill>
                                          <a:schemeClr val="tx1"/>
                                        </a:solidFill>
                                        <a:effectLst/>
                                        <a:latin typeface="Cambria Math" panose="02040503050406030204" pitchFamily="18" charset="0"/>
                                      </a:rPr>
                                      <m:t>𝐻</m:t>
                                    </m:r>
                                  </m:e>
                                  <m:sub>
                                    <m:r>
                                      <a:rPr kumimoji="0" lang="es-CL" sz="1200" b="0" i="1" u="none" strike="noStrike" cap="none" normalizeH="0" baseline="0" smtClean="0">
                                        <a:ln>
                                          <a:noFill/>
                                        </a:ln>
                                        <a:solidFill>
                                          <a:schemeClr val="tx1"/>
                                        </a:solidFill>
                                        <a:effectLst/>
                                        <a:latin typeface="Cambria Math" panose="02040503050406030204" pitchFamily="18" charset="0"/>
                                      </a:rPr>
                                      <m:t>𝐼𝐵𝑆</m:t>
                                    </m:r>
                                  </m:sub>
                                </m:sSub>
                                <m:r>
                                  <a:rPr kumimoji="0" lang="es-CL" sz="1200" b="0" i="1" u="none" strike="noStrike" cap="none" normalizeH="0" baseline="0" smtClean="0">
                                    <a:ln>
                                      <a:noFill/>
                                    </a:ln>
                                    <a:solidFill>
                                      <a:schemeClr val="tx1"/>
                                    </a:solidFill>
                                    <a:effectLst/>
                                    <a:latin typeface="Cambria Math" panose="02040503050406030204" pitchFamily="18" charset="0"/>
                                  </a:rPr>
                                  <m:t>=0,466</m:t>
                                </m:r>
                              </m:oMath>
                            </m:oMathPara>
                          </a14:m>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cap="flat">
                          <a:noFill/>
                        </a:lnR>
                        <a:lnT cap="flat">
                          <a:noFill/>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cap="flat">
                          <a:noFill/>
                        </a:lnR>
                        <a:lnT cap="flat">
                          <a:noFill/>
                        </a:lnT>
                        <a:lnB w="190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986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14:m>
                            <m:oMathPara xmlns:m="http://schemas.openxmlformats.org/officeDocument/2006/math">
                              <m:oMathParaPr>
                                <m:jc m:val="centerGroup"/>
                              </m:oMathParaPr>
                              <m:oMath xmlns:m="http://schemas.openxmlformats.org/officeDocument/2006/math">
                                <m:sSub>
                                  <m:sSubPr>
                                    <m:ctrlPr>
                                      <a:rPr kumimoji="0" lang="es-ES" sz="1200" b="0" i="1" u="none" strike="noStrike" cap="none" normalizeH="0" baseline="0" smtClean="0">
                                        <a:ln>
                                          <a:noFill/>
                                        </a:ln>
                                        <a:solidFill>
                                          <a:schemeClr val="tx1"/>
                                        </a:solidFill>
                                        <a:effectLst/>
                                        <a:latin typeface="Cambria Math" panose="02040503050406030204" pitchFamily="18" charset="0"/>
                                      </a:rPr>
                                    </m:ctrlPr>
                                  </m:sSubPr>
                                  <m:e>
                                    <m:r>
                                      <a:rPr kumimoji="0" lang="es-CL" sz="1200" b="0" i="1" u="none" strike="noStrike" cap="none" normalizeH="0" baseline="0" smtClean="0">
                                        <a:ln>
                                          <a:noFill/>
                                        </a:ln>
                                        <a:solidFill>
                                          <a:schemeClr val="tx1"/>
                                        </a:solidFill>
                                        <a:effectLst/>
                                        <a:latin typeface="Cambria Math" panose="02040503050406030204" pitchFamily="18" charset="0"/>
                                      </a:rPr>
                                      <m:t>𝑄</m:t>
                                    </m:r>
                                  </m:e>
                                  <m:sub>
                                    <m:r>
                                      <a:rPr kumimoji="0" lang="es-CL" sz="1200" b="0" i="1" u="none" strike="noStrike" cap="none" normalizeH="0" baseline="0" smtClean="0">
                                        <a:ln>
                                          <a:noFill/>
                                        </a:ln>
                                        <a:solidFill>
                                          <a:schemeClr val="tx1"/>
                                        </a:solidFill>
                                        <a:effectLst/>
                                        <a:latin typeface="Cambria Math" panose="02040503050406030204" pitchFamily="18" charset="0"/>
                                      </a:rPr>
                                      <m:t>𝐼𝐵𝑆</m:t>
                                    </m:r>
                                  </m:sub>
                                </m:sSub>
                                <m:r>
                                  <a:rPr kumimoji="0" lang="es-CL" sz="1200" b="0" i="1" u="none" strike="noStrike" cap="none" normalizeH="0" baseline="0" smtClean="0">
                                    <a:ln>
                                      <a:noFill/>
                                    </a:ln>
                                    <a:solidFill>
                                      <a:schemeClr val="tx1"/>
                                    </a:solidFill>
                                    <a:effectLst/>
                                    <a:latin typeface="Cambria Math" panose="02040503050406030204" pitchFamily="18" charset="0"/>
                                  </a:rPr>
                                  <m:t>=0,266</m:t>
                                </m:r>
                              </m:oMath>
                            </m:oMathPara>
                          </a14:m>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14:m>
                            <m:oMathPara xmlns:m="http://schemas.openxmlformats.org/officeDocument/2006/math">
                              <m:oMathParaPr>
                                <m:jc m:val="centerGroup"/>
                              </m:oMathParaPr>
                              <m:oMath xmlns:m="http://schemas.openxmlformats.org/officeDocument/2006/math">
                                <m:sSub>
                                  <m:sSubPr>
                                    <m:ctrlPr>
                                      <a:rPr kumimoji="0" lang="es-ES" sz="1200" b="0" i="1" u="none" strike="noStrike" cap="none" normalizeH="0" baseline="0" smtClean="0">
                                        <a:ln>
                                          <a:noFill/>
                                        </a:ln>
                                        <a:solidFill>
                                          <a:schemeClr val="tx1"/>
                                        </a:solidFill>
                                        <a:effectLst/>
                                        <a:latin typeface="Cambria Math" panose="02040503050406030204" pitchFamily="18" charset="0"/>
                                      </a:rPr>
                                    </m:ctrlPr>
                                  </m:sSubPr>
                                  <m:e>
                                    <m:r>
                                      <a:rPr kumimoji="0" lang="es-CL" sz="1200" b="0" i="1" u="none" strike="noStrike" cap="none" normalizeH="0" baseline="0" smtClean="0">
                                        <a:ln>
                                          <a:noFill/>
                                        </a:ln>
                                        <a:solidFill>
                                          <a:schemeClr val="tx1"/>
                                        </a:solidFill>
                                        <a:effectLst/>
                                        <a:latin typeface="Cambria Math" panose="02040503050406030204" pitchFamily="18" charset="0"/>
                                      </a:rPr>
                                      <m:t>𝑄</m:t>
                                    </m:r>
                                  </m:e>
                                  <m:sub>
                                    <m:r>
                                      <a:rPr kumimoji="0" lang="es-CL" sz="1200" b="0" i="1" u="none" strike="noStrike" cap="none" normalizeH="0" baseline="0" smtClean="0">
                                        <a:ln>
                                          <a:noFill/>
                                        </a:ln>
                                        <a:solidFill>
                                          <a:schemeClr val="tx1"/>
                                        </a:solidFill>
                                        <a:effectLst/>
                                        <a:latin typeface="Cambria Math" panose="02040503050406030204" pitchFamily="18" charset="0"/>
                                      </a:rPr>
                                      <m:t>𝐼𝐵𝐷</m:t>
                                    </m:r>
                                  </m:sub>
                                </m:sSub>
                                <m:r>
                                  <a:rPr kumimoji="0" lang="es-CL" sz="1200" b="0" i="1" u="none" strike="noStrike" cap="none" normalizeH="0" baseline="0" smtClean="0">
                                    <a:ln>
                                      <a:noFill/>
                                    </a:ln>
                                    <a:solidFill>
                                      <a:schemeClr val="tx1"/>
                                    </a:solidFill>
                                    <a:effectLst/>
                                    <a:latin typeface="Cambria Math" panose="02040503050406030204" pitchFamily="18" charset="0"/>
                                  </a:rPr>
                                  <m:t>=0,034</m:t>
                                </m:r>
                              </m:oMath>
                            </m:oMathPara>
                          </a14:m>
                          <a:endParaRPr kumimoji="0" lang="es-ES" sz="1200" b="1"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cap="flat">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cap="flat">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mc:Choice>
        <mc:Fallback xmlns="">
          <p:graphicFrame>
            <p:nvGraphicFramePr>
              <p:cNvPr id="12" name="Group 356">
                <a:extLst>
                  <a:ext uri="{FF2B5EF4-FFF2-40B4-BE49-F238E27FC236}">
                    <a16:creationId xmlns:a16="http://schemas.microsoft.com/office/drawing/2014/main" id="{1AD7CBF0-9087-45EE-B6FA-BF76763ADF5F}"/>
                  </a:ext>
                </a:extLst>
              </p:cNvPr>
              <p:cNvGraphicFramePr>
                <a:graphicFrameLocks noGrp="1"/>
              </p:cNvGraphicFramePr>
              <p:nvPr>
                <p:extLst>
                  <p:ext uri="{D42A27DB-BD31-4B8C-83A1-F6EECF244321}">
                    <p14:modId xmlns:p14="http://schemas.microsoft.com/office/powerpoint/2010/main" val="1010159008"/>
                  </p:ext>
                </p:extLst>
              </p:nvPr>
            </p:nvGraphicFramePr>
            <p:xfrm>
              <a:off x="3871150" y="3860021"/>
              <a:ext cx="3341859" cy="1259589"/>
            </p:xfrm>
            <a:graphic>
              <a:graphicData uri="http://schemas.openxmlformats.org/drawingml/2006/table">
                <a:tbl>
                  <a:tblPr/>
                  <a:tblGrid>
                    <a:gridCol w="1113953">
                      <a:extLst>
                        <a:ext uri="{9D8B030D-6E8A-4147-A177-3AD203B41FA5}">
                          <a16:colId xmlns:a16="http://schemas.microsoft.com/office/drawing/2014/main" val="20000"/>
                        </a:ext>
                      </a:extLst>
                    </a:gridCol>
                    <a:gridCol w="1113953">
                      <a:extLst>
                        <a:ext uri="{9D8B030D-6E8A-4147-A177-3AD203B41FA5}">
                          <a16:colId xmlns:a16="http://schemas.microsoft.com/office/drawing/2014/main" val="2618492333"/>
                        </a:ext>
                      </a:extLst>
                    </a:gridCol>
                    <a:gridCol w="1113953">
                      <a:extLst>
                        <a:ext uri="{9D8B030D-6E8A-4147-A177-3AD203B41FA5}">
                          <a16:colId xmlns:a16="http://schemas.microsoft.com/office/drawing/2014/main" val="1649991395"/>
                        </a:ext>
                      </a:extLst>
                    </a:gridCol>
                  </a:tblGrid>
                  <a:tr h="419863">
                    <a:tc>
                      <a:txBody>
                        <a:bodyPr/>
                        <a:lstStyle/>
                        <a:p>
                          <a:endParaRPr lang="en-US"/>
                        </a:p>
                      </a:txBody>
                      <a:tcPr anchor="ctr" horzOverflow="overflow">
                        <a:lnL cap="flat">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cap="flat">
                          <a:noFill/>
                        </a:lnB>
                        <a:lnTlToBr>
                          <a:noFill/>
                        </a:lnTlToBr>
                        <a:lnBlToTr>
                          <a:noFill/>
                        </a:lnBlToTr>
                        <a:blipFill>
                          <a:blip r:embed="rId8"/>
                          <a:stretch>
                            <a:fillRect r="-200000" b="-201449"/>
                          </a:stretch>
                        </a:blipFill>
                      </a:tcPr>
                    </a:tc>
                    <a:tc>
                      <a:txBody>
                        <a:bodyPr/>
                        <a:lstStyle/>
                        <a:p>
                          <a:endParaRPr lang="en-US"/>
                        </a:p>
                      </a:txBody>
                      <a:tcPr anchor="ctr" horzOverflow="overflow">
                        <a:lnL w="12700" cap="flat" cmpd="sng" algn="ctr">
                          <a:solidFill>
                            <a:schemeClr val="tx1"/>
                          </a:solidFill>
                          <a:prstDash val="solid"/>
                          <a:round/>
                          <a:headEnd type="none" w="med" len="med"/>
                          <a:tailEnd type="none" w="med" len="med"/>
                        </a:lnL>
                        <a:lnR cap="flat">
                          <a:noFill/>
                        </a:lnR>
                        <a:lnT w="12700" cap="flat" cmpd="sng" algn="ctr">
                          <a:noFill/>
                          <a:prstDash val="solid"/>
                          <a:round/>
                          <a:headEnd type="none" w="med" len="med"/>
                          <a:tailEnd type="none" w="med" len="med"/>
                        </a:lnT>
                        <a:lnB cap="flat">
                          <a:noFill/>
                        </a:lnB>
                        <a:lnTlToBr>
                          <a:noFill/>
                        </a:lnTlToBr>
                        <a:lnBlToTr>
                          <a:noFill/>
                        </a:lnBlToTr>
                        <a:blipFill>
                          <a:blip r:embed="rId8"/>
                          <a:stretch>
                            <a:fillRect l="-100000" r="-100000" b="-201449"/>
                          </a:stretch>
                        </a:blip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cap="flat">
                          <a:noFill/>
                        </a:lnR>
                        <a:lnT w="12700" cap="flat" cmpd="sng" algn="ctr">
                          <a:no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r h="419863">
                    <a:tc>
                      <a:txBody>
                        <a:bodyPr/>
                        <a:lstStyle/>
                        <a:p>
                          <a:endParaRPr lang="en-US"/>
                        </a:p>
                      </a:txBody>
                      <a:tcPr anchor="ctr" horzOverflow="overflow">
                        <a:lnL cap="flat">
                          <a:noFill/>
                        </a:lnL>
                        <a:lnR w="12700" cap="flat" cmpd="sng" algn="ctr">
                          <a:solidFill>
                            <a:schemeClr val="tx1"/>
                          </a:solidFill>
                          <a:prstDash val="solid"/>
                          <a:round/>
                          <a:headEnd type="none" w="med" len="med"/>
                          <a:tailEnd type="none" w="med" len="med"/>
                        </a:lnR>
                        <a:lnT cap="flat">
                          <a:noFill/>
                        </a:lnT>
                        <a:lnB w="19050" cap="flat" cmpd="sng" algn="ctr">
                          <a:noFill/>
                          <a:prstDash val="solid"/>
                          <a:round/>
                          <a:headEnd type="none" w="med" len="med"/>
                          <a:tailEnd type="none" w="med" len="med"/>
                        </a:lnB>
                        <a:lnTlToBr>
                          <a:noFill/>
                        </a:lnTlToBr>
                        <a:lnBlToTr>
                          <a:noFill/>
                        </a:lnBlToTr>
                        <a:blipFill>
                          <a:blip r:embed="rId8"/>
                          <a:stretch>
                            <a:fillRect t="-100000" r="-200000" b="-101449"/>
                          </a:stretch>
                        </a:blip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cap="flat">
                          <a:noFill/>
                        </a:lnR>
                        <a:lnT cap="flat">
                          <a:noFill/>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cap="flat">
                          <a:noFill/>
                        </a:lnR>
                        <a:lnT cap="flat">
                          <a:noFill/>
                        </a:lnT>
                        <a:lnB w="190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9863">
                    <a:tc>
                      <a:txBody>
                        <a:bodyPr/>
                        <a:lstStyle/>
                        <a:p>
                          <a:endParaRPr lang="en-US"/>
                        </a:p>
                      </a:txBody>
                      <a:tcPr anchor="ctr" horzOverflow="overflow">
                        <a:lnL cap="flat">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blipFill>
                          <a:blip r:embed="rId8"/>
                          <a:stretch>
                            <a:fillRect t="-200000" r="-200000" b="-1449"/>
                          </a:stretch>
                        </a:blipFill>
                      </a:tcPr>
                    </a:tc>
                    <a:tc>
                      <a:txBody>
                        <a:bodyPr/>
                        <a:lstStyle/>
                        <a:p>
                          <a:endParaRPr lang="en-US"/>
                        </a:p>
                      </a:txBody>
                      <a:tcPr anchor="ctr" horzOverflow="overflow">
                        <a:lnL w="12700" cap="flat" cmpd="sng" algn="ctr">
                          <a:solidFill>
                            <a:schemeClr val="tx1"/>
                          </a:solidFill>
                          <a:prstDash val="solid"/>
                          <a:round/>
                          <a:headEnd type="none" w="med" len="med"/>
                          <a:tailEnd type="none" w="med" len="med"/>
                        </a:lnL>
                        <a:lnR cap="flat">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blipFill>
                          <a:blip r:embed="rId8"/>
                          <a:stretch>
                            <a:fillRect l="-100000" t="-200000" r="-100000" b="-1449"/>
                          </a:stretch>
                        </a:blip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cap="flat">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mc:Fallback>
      </mc:AlternateContent>
      <p:sp>
        <p:nvSpPr>
          <p:cNvPr id="13" name="CuadroTexto 12">
            <a:extLst>
              <a:ext uri="{FF2B5EF4-FFF2-40B4-BE49-F238E27FC236}">
                <a16:creationId xmlns:a16="http://schemas.microsoft.com/office/drawing/2014/main" id="{16687DFA-5858-46D7-938F-3270FFF4A29C}"/>
              </a:ext>
            </a:extLst>
          </p:cNvPr>
          <p:cNvSpPr txBox="1"/>
          <p:nvPr/>
        </p:nvSpPr>
        <p:spPr>
          <a:xfrm>
            <a:off x="4304634" y="3435873"/>
            <a:ext cx="145545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600" b="0" i="0" u="none" strike="noStrike" kern="1200" cap="none" spc="0" normalizeH="0" baseline="0" noProof="0" dirty="0">
                <a:ln>
                  <a:noFill/>
                </a:ln>
                <a:solidFill>
                  <a:prstClr val="black"/>
                </a:solidFill>
                <a:effectLst/>
                <a:uLnTx/>
                <a:uFillTx/>
                <a:latin typeface="Calibri" panose="020F0502020204030204"/>
                <a:ea typeface="+mn-ea"/>
                <a:cs typeface="+mn-cs"/>
              </a:rPr>
              <a:t>Generación 5</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CAD6AB2B-6E0C-4534-8AC6-7278BE189920}"/>
                  </a:ext>
                </a:extLst>
              </p:cNvPr>
              <p:cNvSpPr txBox="1"/>
              <p:nvPr/>
            </p:nvSpPr>
            <p:spPr>
              <a:xfrm>
                <a:off x="1653363" y="1910080"/>
                <a:ext cx="8478748"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Suponga que las frecuencias para un gen en estudio en esta población son </a:t>
                </a:r>
                <a14:m>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=0,467</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y </a:t>
                </a:r>
                <a14:m>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=0,533</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Calcule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las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frecuencias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genotípicas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y determine las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contribuciones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genéticas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tanto para la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generación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5,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como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generación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10.</a:t>
                </a:r>
              </a:p>
            </p:txBody>
          </p:sp>
        </mc:Choice>
        <mc:Fallback xmlns="">
          <p:sp>
            <p:nvSpPr>
              <p:cNvPr id="14" name="CuadroTexto 13">
                <a:extLst>
                  <a:ext uri="{FF2B5EF4-FFF2-40B4-BE49-F238E27FC236}">
                    <a16:creationId xmlns:a16="http://schemas.microsoft.com/office/drawing/2014/main" id="{CAD6AB2B-6E0C-4534-8AC6-7278BE189920}"/>
                  </a:ext>
                </a:extLst>
              </p:cNvPr>
              <p:cNvSpPr txBox="1">
                <a:spLocks noRot="1" noChangeAspect="1" noMove="1" noResize="1" noEditPoints="1" noAdjustHandles="1" noChangeArrowheads="1" noChangeShapeType="1" noTextEdit="1"/>
              </p:cNvSpPr>
              <p:nvPr/>
            </p:nvSpPr>
            <p:spPr>
              <a:xfrm>
                <a:off x="1653363" y="1910080"/>
                <a:ext cx="8478748" cy="923330"/>
              </a:xfrm>
              <a:prstGeom prst="rect">
                <a:avLst/>
              </a:prstGeom>
              <a:blipFill>
                <a:blip r:embed="rId9"/>
                <a:stretch>
                  <a:fillRect l="-575" t="-3289" r="-647" b="-9211"/>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9B4480C6-7D58-4A7A-95D0-975B5442F1F7}"/>
                  </a:ext>
                </a:extLst>
              </p:cNvPr>
              <p:cNvSpPr txBox="1"/>
              <p:nvPr/>
            </p:nvSpPr>
            <p:spPr>
              <a:xfrm>
                <a:off x="882050" y="3788620"/>
                <a:ext cx="1455455" cy="646331"/>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=0,063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=0,123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5" name="CuadroTexto 14">
                <a:extLst>
                  <a:ext uri="{FF2B5EF4-FFF2-40B4-BE49-F238E27FC236}">
                    <a16:creationId xmlns:a16="http://schemas.microsoft.com/office/drawing/2014/main" id="{9B4480C6-7D58-4A7A-95D0-975B5442F1F7}"/>
                  </a:ext>
                </a:extLst>
              </p:cNvPr>
              <p:cNvSpPr txBox="1">
                <a:spLocks noRot="1" noChangeAspect="1" noMove="1" noResize="1" noEditPoints="1" noAdjustHandles="1" noChangeArrowheads="1" noChangeShapeType="1" noTextEdit="1"/>
              </p:cNvSpPr>
              <p:nvPr/>
            </p:nvSpPr>
            <p:spPr>
              <a:xfrm>
                <a:off x="882050" y="3788620"/>
                <a:ext cx="1455455" cy="646331"/>
              </a:xfrm>
              <a:prstGeom prst="rect">
                <a:avLst/>
              </a:prstGeom>
              <a:blipFill>
                <a:blip r:embed="rId10"/>
                <a:stretch>
                  <a:fillRect/>
                </a:stretch>
              </a:blipFill>
              <a:ln>
                <a:solidFill>
                  <a:srgbClr val="FF0000"/>
                </a:solid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FB3F08C1-C6B4-414E-82C0-BDC8C2A885EC}"/>
                  </a:ext>
                </a:extLst>
              </p:cNvPr>
              <p:cNvSpPr txBox="1"/>
              <p:nvPr/>
            </p:nvSpPr>
            <p:spPr>
              <a:xfrm>
                <a:off x="7157050" y="3927119"/>
                <a:ext cx="4152900" cy="369332"/>
              </a:xfrm>
              <a:prstGeom prst="rect">
                <a:avLst/>
              </a:prstGeom>
              <a:noFill/>
            </p:spPr>
            <p:txBody>
              <a:bodyPr wrap="square" rtlCol="0">
                <a:spAutoFit/>
              </a:bodyPr>
              <a:lstStyle/>
              <a:p>
                <a:pPr lvl="0">
                  <a:defRPr/>
                </a:pPr>
                <a14:m>
                  <m:oMathPara xmlns:m="http://schemas.openxmlformats.org/officeDocument/2006/math">
                    <m:oMathParaPr>
                      <m:jc m:val="centerGroup"/>
                    </m:oMathParaPr>
                    <m:oMath xmlns:m="http://schemas.openxmlformats.org/officeDocument/2006/math">
                      <m:sSub>
                        <m:sSubPr>
                          <m:ctrlPr>
                            <a:rPr lang="es-CL" i="1" smtClean="0">
                              <a:solidFill>
                                <a:prstClr val="black"/>
                              </a:solidFill>
                              <a:latin typeface="Cambria Math" panose="02040503050406030204" pitchFamily="18" charset="0"/>
                            </a:rPr>
                          </m:ctrlPr>
                        </m:sSubPr>
                        <m:e>
                          <m:r>
                            <a:rPr lang="es-CL" i="1">
                              <a:solidFill>
                                <a:prstClr val="black"/>
                              </a:solidFill>
                              <a:latin typeface="Cambria Math" panose="02040503050406030204" pitchFamily="18" charset="0"/>
                            </a:rPr>
                            <m:t>𝑃</m:t>
                          </m:r>
                        </m:e>
                        <m:sub>
                          <m:r>
                            <a:rPr lang="es-CL" i="1">
                              <a:solidFill>
                                <a:prstClr val="black"/>
                              </a:solidFill>
                              <a:latin typeface="Cambria Math" panose="02040503050406030204" pitchFamily="18" charset="0"/>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=0,204+</m:t>
                      </m:r>
                      <m:r>
                        <a:rPr kumimoji="0" lang="es-CL"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0,029</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6" name="CuadroTexto 15">
                <a:extLst>
                  <a:ext uri="{FF2B5EF4-FFF2-40B4-BE49-F238E27FC236}">
                    <a16:creationId xmlns:a16="http://schemas.microsoft.com/office/drawing/2014/main" id="{FB3F08C1-C6B4-414E-82C0-BDC8C2A885EC}"/>
                  </a:ext>
                </a:extLst>
              </p:cNvPr>
              <p:cNvSpPr txBox="1">
                <a:spLocks noRot="1" noChangeAspect="1" noMove="1" noResize="1" noEditPoints="1" noAdjustHandles="1" noChangeArrowheads="1" noChangeShapeType="1" noTextEdit="1"/>
              </p:cNvSpPr>
              <p:nvPr/>
            </p:nvSpPr>
            <p:spPr>
              <a:xfrm>
                <a:off x="7157050" y="3927119"/>
                <a:ext cx="4152900" cy="369332"/>
              </a:xfrm>
              <a:prstGeom prst="rect">
                <a:avLst/>
              </a:prstGeom>
              <a:blipFill>
                <a:blip r:embed="rId11"/>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92ADFBC7-9451-417A-BA93-75393A85E3CF}"/>
                  </a:ext>
                </a:extLst>
              </p:cNvPr>
              <p:cNvSpPr txBox="1"/>
              <p:nvPr/>
            </p:nvSpPr>
            <p:spPr>
              <a:xfrm>
                <a:off x="8082944" y="4582966"/>
                <a:ext cx="2357071" cy="369332"/>
              </a:xfrm>
              <a:prstGeom prst="rect">
                <a:avLst/>
              </a:prstGeom>
              <a:noFill/>
              <a:ln w="19050">
                <a:noFill/>
              </a:ln>
            </p:spPr>
            <p:txBody>
              <a:bodyPr wrap="square" rtlCol="0">
                <a:spAutoFit/>
              </a:bodyPr>
              <a:lstStyle/>
              <a:p>
                <a:pPr lvl="0">
                  <a:defRPr/>
                </a:pPr>
                <a14:m>
                  <m:oMathPara xmlns:m="http://schemas.openxmlformats.org/officeDocument/2006/math">
                    <m:oMathParaPr>
                      <m:jc m:val="centerGroup"/>
                    </m:oMathParaPr>
                    <m:oMath xmlns:m="http://schemas.openxmlformats.org/officeDocument/2006/math">
                      <m:sSub>
                        <m:sSubPr>
                          <m:ctrlPr>
                            <a:rPr lang="es-CL" i="1" smtClean="0">
                              <a:solidFill>
                                <a:prstClr val="black"/>
                              </a:solidFill>
                              <a:latin typeface="Cambria Math" panose="02040503050406030204" pitchFamily="18" charset="0"/>
                            </a:rPr>
                          </m:ctrlPr>
                        </m:sSubPr>
                        <m:e>
                          <m:r>
                            <a:rPr lang="es-CL" b="0" i="1" smtClean="0">
                              <a:solidFill>
                                <a:prstClr val="black"/>
                              </a:solidFill>
                              <a:latin typeface="Cambria Math" panose="02040503050406030204" pitchFamily="18" charset="0"/>
                            </a:rPr>
                            <m:t>𝐻</m:t>
                          </m:r>
                        </m:e>
                        <m:sub>
                          <m:r>
                            <a:rPr lang="es-CL" i="1">
                              <a:solidFill>
                                <a:prstClr val="black"/>
                              </a:solidFill>
                              <a:latin typeface="Cambria Math" panose="02040503050406030204" pitchFamily="18" charset="0"/>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=0,466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7" name="CuadroTexto 16">
                <a:extLst>
                  <a:ext uri="{FF2B5EF4-FFF2-40B4-BE49-F238E27FC236}">
                    <a16:creationId xmlns:a16="http://schemas.microsoft.com/office/drawing/2014/main" id="{92ADFBC7-9451-417A-BA93-75393A85E3CF}"/>
                  </a:ext>
                </a:extLst>
              </p:cNvPr>
              <p:cNvSpPr txBox="1">
                <a:spLocks noRot="1" noChangeAspect="1" noMove="1" noResize="1" noEditPoints="1" noAdjustHandles="1" noChangeArrowheads="1" noChangeShapeType="1" noTextEdit="1"/>
              </p:cNvSpPr>
              <p:nvPr/>
            </p:nvSpPr>
            <p:spPr>
              <a:xfrm>
                <a:off x="8082944" y="4582966"/>
                <a:ext cx="2357071" cy="369332"/>
              </a:xfrm>
              <a:prstGeom prst="rect">
                <a:avLst/>
              </a:prstGeom>
              <a:blipFill>
                <a:blip r:embed="rId12"/>
                <a:stretch>
                  <a:fillRect/>
                </a:stretch>
              </a:blipFill>
              <a:ln w="19050">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33DFFCF0-F334-419D-A608-D45CCF21EF4D}"/>
                  </a:ext>
                </a:extLst>
              </p:cNvPr>
              <p:cNvSpPr txBox="1"/>
              <p:nvPr/>
            </p:nvSpPr>
            <p:spPr>
              <a:xfrm>
                <a:off x="7185029" y="5238813"/>
                <a:ext cx="4152900" cy="369332"/>
              </a:xfrm>
              <a:prstGeom prst="rect">
                <a:avLst/>
              </a:prstGeom>
              <a:noFill/>
            </p:spPr>
            <p:txBody>
              <a:bodyPr wrap="square" rtlCol="0">
                <a:spAutoFit/>
              </a:bodyPr>
              <a:lstStyle/>
              <a:p>
                <a:pPr lvl="0">
                  <a:defRPr/>
                </a:pPr>
                <a14:m>
                  <m:oMathPara xmlns:m="http://schemas.openxmlformats.org/officeDocument/2006/math">
                    <m:oMathParaPr>
                      <m:jc m:val="centerGroup"/>
                    </m:oMathParaPr>
                    <m:oMath xmlns:m="http://schemas.openxmlformats.org/officeDocument/2006/math">
                      <m:sSub>
                        <m:sSubPr>
                          <m:ctrlPr>
                            <a:rPr lang="es-CL" i="1" smtClean="0">
                              <a:solidFill>
                                <a:prstClr val="black"/>
                              </a:solidFill>
                              <a:latin typeface="Cambria Math" panose="02040503050406030204" pitchFamily="18" charset="0"/>
                            </a:rPr>
                          </m:ctrlPr>
                        </m:sSubPr>
                        <m:e>
                          <m:r>
                            <a:rPr lang="es-CL" b="0" i="1" smtClean="0">
                              <a:solidFill>
                                <a:prstClr val="black"/>
                              </a:solidFill>
                              <a:latin typeface="Cambria Math" panose="02040503050406030204" pitchFamily="18" charset="0"/>
                            </a:rPr>
                            <m:t>𝑄</m:t>
                          </m:r>
                        </m:e>
                        <m:sub>
                          <m:r>
                            <a:rPr lang="es-CL" i="1">
                              <a:solidFill>
                                <a:prstClr val="black"/>
                              </a:solidFill>
                              <a:latin typeface="Cambria Math" panose="02040503050406030204" pitchFamily="18" charset="0"/>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=0,266+</m:t>
                      </m:r>
                      <m:r>
                        <a:rPr kumimoji="0" lang="es-CL"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0,034</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8" name="CuadroTexto 17">
                <a:extLst>
                  <a:ext uri="{FF2B5EF4-FFF2-40B4-BE49-F238E27FC236}">
                    <a16:creationId xmlns:a16="http://schemas.microsoft.com/office/drawing/2014/main" id="{33DFFCF0-F334-419D-A608-D45CCF21EF4D}"/>
                  </a:ext>
                </a:extLst>
              </p:cNvPr>
              <p:cNvSpPr txBox="1">
                <a:spLocks noRot="1" noChangeAspect="1" noMove="1" noResize="1" noEditPoints="1" noAdjustHandles="1" noChangeArrowheads="1" noChangeShapeType="1" noTextEdit="1"/>
              </p:cNvSpPr>
              <p:nvPr/>
            </p:nvSpPr>
            <p:spPr>
              <a:xfrm>
                <a:off x="7185029" y="5238813"/>
                <a:ext cx="4152900" cy="369332"/>
              </a:xfrm>
              <a:prstGeom prst="rect">
                <a:avLst/>
              </a:prstGeom>
              <a:blipFill>
                <a:blip r:embed="rId13"/>
                <a:stretch>
                  <a:fillRect b="-9836"/>
                </a:stretch>
              </a:blipFill>
            </p:spPr>
            <p:txBody>
              <a:bodyPr/>
              <a:lstStyle/>
              <a:p>
                <a:r>
                  <a:rPr lang="es-CL">
                    <a:noFill/>
                  </a:rPr>
                  <a:t> </a:t>
                </a:r>
              </a:p>
            </p:txBody>
          </p:sp>
        </mc:Fallback>
      </mc:AlternateContent>
      <p:sp>
        <p:nvSpPr>
          <p:cNvPr id="19" name="Rectángulo 18">
            <a:extLst>
              <a:ext uri="{FF2B5EF4-FFF2-40B4-BE49-F238E27FC236}">
                <a16:creationId xmlns:a16="http://schemas.microsoft.com/office/drawing/2014/main" id="{EA4A7BBD-AB11-4F38-81CA-061EF05E364E}"/>
              </a:ext>
            </a:extLst>
          </p:cNvPr>
          <p:cNvSpPr/>
          <p:nvPr/>
        </p:nvSpPr>
        <p:spPr>
          <a:xfrm>
            <a:off x="7839075" y="3774427"/>
            <a:ext cx="2857500" cy="207975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Título 2">
            <a:extLst>
              <a:ext uri="{FF2B5EF4-FFF2-40B4-BE49-F238E27FC236}">
                <a16:creationId xmlns:a16="http://schemas.microsoft.com/office/drawing/2014/main" id="{F05496F5-749C-111D-C7AA-CBE1F848F4D8}"/>
              </a:ext>
            </a:extLst>
          </p:cNvPr>
          <p:cNvSpPr>
            <a:spLocks noGrp="1"/>
          </p:cNvSpPr>
          <p:nvPr>
            <p:ph type="title"/>
          </p:nvPr>
        </p:nvSpPr>
        <p:spPr/>
        <p:txBody>
          <a:bodyPr/>
          <a:lstStyle/>
          <a:p>
            <a:endParaRPr lang="es-CL"/>
          </a:p>
        </p:txBody>
      </p:sp>
      <p:sp>
        <p:nvSpPr>
          <p:cNvPr id="20" name="Título 1">
            <a:extLst>
              <a:ext uri="{FF2B5EF4-FFF2-40B4-BE49-F238E27FC236}">
                <a16:creationId xmlns:a16="http://schemas.microsoft.com/office/drawing/2014/main" id="{A9CAFAAE-6AB6-7589-BDCA-9FA6D53ED651}"/>
              </a:ext>
            </a:extLst>
          </p:cNvPr>
          <p:cNvSpPr txBox="1">
            <a:spLocks/>
          </p:cNvSpPr>
          <p:nvPr/>
        </p:nvSpPr>
        <p:spPr>
          <a:xfrm>
            <a:off x="1412398" y="-85507"/>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5</a:t>
            </a:r>
            <a:endParaRPr lang="en-US" i="1" kern="0" dirty="0"/>
          </a:p>
        </p:txBody>
      </p:sp>
    </p:spTree>
    <p:extLst>
      <p:ext uri="{BB962C8B-B14F-4D97-AF65-F5344CB8AC3E}">
        <p14:creationId xmlns:p14="http://schemas.microsoft.com/office/powerpoint/2010/main" val="399253638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106</a:t>
            </a:fld>
            <a:endParaRP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D283CF7D-015C-4FFC-8747-260FA62EC11A}"/>
                  </a:ext>
                </a:extLst>
              </p:cNvPr>
              <p:cNvSpPr txBox="1"/>
              <p:nvPr/>
            </p:nvSpPr>
            <p:spPr>
              <a:xfrm>
                <a:off x="7233323" y="5241590"/>
                <a:ext cx="4152900" cy="369332"/>
              </a:xfrm>
              <a:prstGeom prst="rect">
                <a:avLst/>
              </a:prstGeom>
              <a:noFill/>
            </p:spPr>
            <p:txBody>
              <a:bodyPr wrap="square" rtlCol="0">
                <a:spAutoFit/>
              </a:bodyPr>
              <a:lstStyle/>
              <a:p>
                <a:pPr lvl="0">
                  <a:defRPr/>
                </a:pPr>
                <a14:m>
                  <m:oMathPara xmlns:m="http://schemas.openxmlformats.org/officeDocument/2006/math">
                    <m:oMathParaPr>
                      <m:jc m:val="centerGroup"/>
                    </m:oMathParaPr>
                    <m:oMath xmlns:m="http://schemas.openxmlformats.org/officeDocument/2006/math">
                      <m:sSub>
                        <m:sSubPr>
                          <m:ctrlPr>
                            <a:rPr lang="es-CL" i="1" smtClean="0">
                              <a:solidFill>
                                <a:prstClr val="black"/>
                              </a:solidFill>
                              <a:latin typeface="Cambria Math" panose="02040503050406030204" pitchFamily="18" charset="0"/>
                            </a:rPr>
                          </m:ctrlPr>
                        </m:sSubPr>
                        <m:e>
                          <m:r>
                            <a:rPr lang="es-CL" b="0" i="1" smtClean="0">
                              <a:solidFill>
                                <a:prstClr val="black"/>
                              </a:solidFill>
                              <a:latin typeface="Cambria Math" panose="02040503050406030204" pitchFamily="18" charset="0"/>
                            </a:rPr>
                            <m:t>𝑄</m:t>
                          </m:r>
                        </m:e>
                        <m:sub>
                          <m:r>
                            <a:rPr lang="es-CL" b="0" i="1" smtClean="0">
                              <a:solidFill>
                                <a:prstClr val="black"/>
                              </a:solidFill>
                              <a:latin typeface="Cambria Math" panose="02040503050406030204" pitchFamily="18" charset="0"/>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=0,249+</m:t>
                      </m:r>
                      <m:r>
                        <a:rPr kumimoji="0" lang="es-CL"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0,066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 name="CuadroTexto 2">
                <a:extLst>
                  <a:ext uri="{FF2B5EF4-FFF2-40B4-BE49-F238E27FC236}">
                    <a16:creationId xmlns:a16="http://schemas.microsoft.com/office/drawing/2014/main" id="{D283CF7D-015C-4FFC-8747-260FA62EC11A}"/>
                  </a:ext>
                </a:extLst>
              </p:cNvPr>
              <p:cNvSpPr txBox="1">
                <a:spLocks noRot="1" noChangeAspect="1" noMove="1" noResize="1" noEditPoints="1" noAdjustHandles="1" noChangeArrowheads="1" noChangeShapeType="1" noTextEdit="1"/>
              </p:cNvSpPr>
              <p:nvPr/>
            </p:nvSpPr>
            <p:spPr>
              <a:xfrm>
                <a:off x="7233323" y="5241590"/>
                <a:ext cx="4152900" cy="369332"/>
              </a:xfrm>
              <a:prstGeom prst="rect">
                <a:avLst/>
              </a:prstGeom>
              <a:blipFill>
                <a:blip r:embed="rId3"/>
                <a:stretch>
                  <a:fillRect b="-10000"/>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FCFE7483-912E-41B0-9748-D1023B7CB8BA}"/>
                  </a:ext>
                </a:extLst>
              </p:cNvPr>
              <p:cNvSpPr txBox="1"/>
              <p:nvPr/>
            </p:nvSpPr>
            <p:spPr>
              <a:xfrm>
                <a:off x="7213009" y="3932673"/>
                <a:ext cx="4152900" cy="369332"/>
              </a:xfrm>
              <a:prstGeom prst="rect">
                <a:avLst/>
              </a:prstGeom>
              <a:noFill/>
            </p:spPr>
            <p:txBody>
              <a:bodyPr wrap="square" rtlCol="0">
                <a:spAutoFit/>
              </a:bodyPr>
              <a:lstStyle/>
              <a:p>
                <a:pPr lvl="0">
                  <a:defRPr/>
                </a:pPr>
                <a14:m>
                  <m:oMathPara xmlns:m="http://schemas.openxmlformats.org/officeDocument/2006/math">
                    <m:oMathParaPr>
                      <m:jc m:val="centerGroup"/>
                    </m:oMathParaPr>
                    <m:oMath xmlns:m="http://schemas.openxmlformats.org/officeDocument/2006/math">
                      <m:sSub>
                        <m:sSubPr>
                          <m:ctrlPr>
                            <a:rPr lang="es-CL" i="1" smtClean="0">
                              <a:solidFill>
                                <a:prstClr val="black"/>
                              </a:solidFill>
                              <a:latin typeface="Cambria Math" panose="02040503050406030204" pitchFamily="18" charset="0"/>
                            </a:rPr>
                          </m:ctrlPr>
                        </m:sSubPr>
                        <m:e>
                          <m:r>
                            <a:rPr lang="es-CL" i="1">
                              <a:solidFill>
                                <a:prstClr val="black"/>
                              </a:solidFill>
                              <a:latin typeface="Cambria Math" panose="02040503050406030204" pitchFamily="18" charset="0"/>
                            </a:rPr>
                            <m:t>𝑃</m:t>
                          </m:r>
                        </m:e>
                        <m:sub>
                          <m:r>
                            <a:rPr lang="es-CL" b="0" i="1" smtClean="0">
                              <a:solidFill>
                                <a:prstClr val="black"/>
                              </a:solidFill>
                              <a:latin typeface="Cambria Math" panose="02040503050406030204" pitchFamily="18" charset="0"/>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=0,191+</m:t>
                      </m:r>
                      <m:r>
                        <a:rPr kumimoji="0" lang="es-CL"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0,057</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CuadroTexto 3">
                <a:extLst>
                  <a:ext uri="{FF2B5EF4-FFF2-40B4-BE49-F238E27FC236}">
                    <a16:creationId xmlns:a16="http://schemas.microsoft.com/office/drawing/2014/main" id="{FCFE7483-912E-41B0-9748-D1023B7CB8BA}"/>
                  </a:ext>
                </a:extLst>
              </p:cNvPr>
              <p:cNvSpPr txBox="1">
                <a:spLocks noRot="1" noChangeAspect="1" noMove="1" noResize="1" noEditPoints="1" noAdjustHandles="1" noChangeArrowheads="1" noChangeShapeType="1" noTextEdit="1"/>
              </p:cNvSpPr>
              <p:nvPr/>
            </p:nvSpPr>
            <p:spPr>
              <a:xfrm>
                <a:off x="7213009" y="3932673"/>
                <a:ext cx="4152900" cy="369332"/>
              </a:xfrm>
              <a:prstGeom prst="rect">
                <a:avLst/>
              </a:prstGeom>
              <a:blipFill>
                <a:blip r:embed="rId4"/>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62151844-A937-40DA-AF97-D6107D99ACC0}"/>
                  </a:ext>
                </a:extLst>
              </p:cNvPr>
              <p:cNvSpPr txBox="1"/>
              <p:nvPr/>
            </p:nvSpPr>
            <p:spPr>
              <a:xfrm>
                <a:off x="8110923" y="4585743"/>
                <a:ext cx="2357071" cy="369332"/>
              </a:xfrm>
              <a:prstGeom prst="rect">
                <a:avLst/>
              </a:prstGeom>
              <a:noFill/>
              <a:ln w="19050">
                <a:noFill/>
              </a:ln>
            </p:spPr>
            <p:txBody>
              <a:bodyPr wrap="square" rtlCol="0">
                <a:spAutoFit/>
              </a:bodyPr>
              <a:lstStyle/>
              <a:p>
                <a:pPr lvl="0">
                  <a:defRPr/>
                </a:pPr>
                <a14:m>
                  <m:oMathPara xmlns:m="http://schemas.openxmlformats.org/officeDocument/2006/math">
                    <m:oMathParaPr>
                      <m:jc m:val="centerGroup"/>
                    </m:oMathParaPr>
                    <m:oMath xmlns:m="http://schemas.openxmlformats.org/officeDocument/2006/math">
                      <m:sSub>
                        <m:sSubPr>
                          <m:ctrlPr>
                            <a:rPr lang="es-CL" i="1" smtClean="0">
                              <a:solidFill>
                                <a:prstClr val="black"/>
                              </a:solidFill>
                              <a:latin typeface="Cambria Math" panose="02040503050406030204" pitchFamily="18" charset="0"/>
                            </a:rPr>
                          </m:ctrlPr>
                        </m:sSubPr>
                        <m:e>
                          <m:r>
                            <a:rPr lang="es-CL" b="0" i="1" smtClean="0">
                              <a:solidFill>
                                <a:prstClr val="black"/>
                              </a:solidFill>
                              <a:latin typeface="Cambria Math" panose="02040503050406030204" pitchFamily="18" charset="0"/>
                            </a:rPr>
                            <m:t>𝐻</m:t>
                          </m:r>
                        </m:e>
                        <m:sub>
                          <m:r>
                            <a:rPr lang="es-CL" b="0" i="1" smtClean="0">
                              <a:solidFill>
                                <a:prstClr val="black"/>
                              </a:solidFill>
                              <a:latin typeface="Cambria Math" panose="02040503050406030204" pitchFamily="18" charset="0"/>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=0,436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CuadroTexto 4">
                <a:extLst>
                  <a:ext uri="{FF2B5EF4-FFF2-40B4-BE49-F238E27FC236}">
                    <a16:creationId xmlns:a16="http://schemas.microsoft.com/office/drawing/2014/main" id="{62151844-A937-40DA-AF97-D6107D99ACC0}"/>
                  </a:ext>
                </a:extLst>
              </p:cNvPr>
              <p:cNvSpPr txBox="1">
                <a:spLocks noRot="1" noChangeAspect="1" noMove="1" noResize="1" noEditPoints="1" noAdjustHandles="1" noChangeArrowheads="1" noChangeShapeType="1" noTextEdit="1"/>
              </p:cNvSpPr>
              <p:nvPr/>
            </p:nvSpPr>
            <p:spPr>
              <a:xfrm>
                <a:off x="8110923" y="4585743"/>
                <a:ext cx="2357071" cy="369332"/>
              </a:xfrm>
              <a:prstGeom prst="rect">
                <a:avLst/>
              </a:prstGeom>
              <a:blipFill>
                <a:blip r:embed="rId5"/>
                <a:stretch>
                  <a:fillRect/>
                </a:stretch>
              </a:blipFill>
              <a:ln w="19050">
                <a:noFill/>
              </a:ln>
            </p:spPr>
            <p:txBody>
              <a:bodyPr/>
              <a:lstStyle/>
              <a:p>
                <a:r>
                  <a:rPr lang="es-CL">
                    <a:noFill/>
                  </a:rPr>
                  <a:t> </a:t>
                </a:r>
              </a:p>
            </p:txBody>
          </p:sp>
        </mc:Fallback>
      </mc:AlternateContent>
      <p:sp>
        <p:nvSpPr>
          <p:cNvPr id="7" name="CuadroTexto 6">
            <a:extLst>
              <a:ext uri="{FF2B5EF4-FFF2-40B4-BE49-F238E27FC236}">
                <a16:creationId xmlns:a16="http://schemas.microsoft.com/office/drawing/2014/main" id="{2FE16BAD-5CF7-4382-BE1D-DCBB24CD570F}"/>
              </a:ext>
            </a:extLst>
          </p:cNvPr>
          <p:cNvSpPr txBox="1"/>
          <p:nvPr/>
        </p:nvSpPr>
        <p:spPr>
          <a:xfrm>
            <a:off x="809712" y="3174325"/>
            <a:ext cx="19087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Coeficientes 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consanguinidad</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8" name="CuadroTexto 7">
            <a:extLst>
              <a:ext uri="{FF2B5EF4-FFF2-40B4-BE49-F238E27FC236}">
                <a16:creationId xmlns:a16="http://schemas.microsoft.com/office/drawing/2014/main" id="{5C8C72E9-18CF-47D8-A368-0BE11BC5A6B1}"/>
              </a:ext>
            </a:extLst>
          </p:cNvPr>
          <p:cNvSpPr txBox="1"/>
          <p:nvPr/>
        </p:nvSpPr>
        <p:spPr>
          <a:xfrm>
            <a:off x="805777" y="5088439"/>
            <a:ext cx="44426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genotípicas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0E665461-9893-406C-ACFF-B3C4BFFD74D2}"/>
                  </a:ext>
                </a:extLst>
              </p:cNvPr>
              <p:cNvSpPr txBox="1"/>
              <p:nvPr/>
            </p:nvSpPr>
            <p:spPr>
              <a:xfrm>
                <a:off x="882049" y="5489023"/>
                <a:ext cx="1455455" cy="923330"/>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=0,234</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𝐻</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=0,466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𝑄</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CuadroTexto 8">
                <a:extLst>
                  <a:ext uri="{FF2B5EF4-FFF2-40B4-BE49-F238E27FC236}">
                    <a16:creationId xmlns:a16="http://schemas.microsoft.com/office/drawing/2014/main" id="{0E665461-9893-406C-ACFF-B3C4BFFD74D2}"/>
                  </a:ext>
                </a:extLst>
              </p:cNvPr>
              <p:cNvSpPr txBox="1">
                <a:spLocks noRot="1" noChangeAspect="1" noMove="1" noResize="1" noEditPoints="1" noAdjustHandles="1" noChangeArrowheads="1" noChangeShapeType="1" noTextEdit="1"/>
              </p:cNvSpPr>
              <p:nvPr/>
            </p:nvSpPr>
            <p:spPr>
              <a:xfrm>
                <a:off x="882049" y="5489023"/>
                <a:ext cx="1455455" cy="923330"/>
              </a:xfrm>
              <a:prstGeom prst="rect">
                <a:avLst/>
              </a:prstGeom>
              <a:blipFill>
                <a:blip r:embed="rId6"/>
                <a:stretch>
                  <a:fillRect b="-2597"/>
                </a:stretch>
              </a:blipFill>
              <a:ln>
                <a:solidFill>
                  <a:srgbClr val="FF0000"/>
                </a:solid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516AD983-9F9A-461A-B257-AB12044E2BEF}"/>
                  </a:ext>
                </a:extLst>
              </p:cNvPr>
              <p:cNvSpPr txBox="1"/>
              <p:nvPr/>
            </p:nvSpPr>
            <p:spPr>
              <a:xfrm>
                <a:off x="2337504" y="5489022"/>
                <a:ext cx="1455455" cy="923330"/>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=0,249</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𝐻</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=0,436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𝑄</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=0,315</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0" name="CuadroTexto 9">
                <a:extLst>
                  <a:ext uri="{FF2B5EF4-FFF2-40B4-BE49-F238E27FC236}">
                    <a16:creationId xmlns:a16="http://schemas.microsoft.com/office/drawing/2014/main" id="{516AD983-9F9A-461A-B257-AB12044E2BEF}"/>
                  </a:ext>
                </a:extLst>
              </p:cNvPr>
              <p:cNvSpPr txBox="1">
                <a:spLocks noRot="1" noChangeAspect="1" noMove="1" noResize="1" noEditPoints="1" noAdjustHandles="1" noChangeArrowheads="1" noChangeShapeType="1" noTextEdit="1"/>
              </p:cNvSpPr>
              <p:nvPr/>
            </p:nvSpPr>
            <p:spPr>
              <a:xfrm>
                <a:off x="2337504" y="5489022"/>
                <a:ext cx="1455455" cy="923330"/>
              </a:xfrm>
              <a:prstGeom prst="rect">
                <a:avLst/>
              </a:prstGeom>
              <a:blipFill>
                <a:blip r:embed="rId7"/>
                <a:stretch>
                  <a:fillRect b="-2597"/>
                </a:stretch>
              </a:blipFill>
              <a:ln>
                <a:solidFill>
                  <a:srgbClr val="FF0000"/>
                </a:solid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1B60AC50-17D9-456B-B86F-299067A3F6ED}"/>
                  </a:ext>
                </a:extLst>
              </p:cNvPr>
              <p:cNvSpPr txBox="1"/>
              <p:nvPr/>
            </p:nvSpPr>
            <p:spPr>
              <a:xfrm>
                <a:off x="4376016" y="151079"/>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𝑷</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CuadroTexto 10">
                <a:extLst>
                  <a:ext uri="{FF2B5EF4-FFF2-40B4-BE49-F238E27FC236}">
                    <a16:creationId xmlns:a16="http://schemas.microsoft.com/office/drawing/2014/main" id="{1B60AC50-17D9-456B-B86F-299067A3F6ED}"/>
                  </a:ext>
                </a:extLst>
              </p:cNvPr>
              <p:cNvSpPr txBox="1">
                <a:spLocks noRot="1" noChangeAspect="1" noMove="1" noResize="1" noEditPoints="1" noAdjustHandles="1" noChangeArrowheads="1" noChangeShapeType="1" noTextEdit="1"/>
              </p:cNvSpPr>
              <p:nvPr/>
            </p:nvSpPr>
            <p:spPr>
              <a:xfrm>
                <a:off x="4376016" y="151079"/>
                <a:ext cx="7610763" cy="369332"/>
              </a:xfrm>
              <a:prstGeom prst="rect">
                <a:avLst/>
              </a:prstGeom>
              <a:blipFill>
                <a:blip r:embed="rId8"/>
                <a:stretch>
                  <a:fillRect b="-13333"/>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8990D746-AC5F-46CA-9F53-3E84C26ABAE3}"/>
                  </a:ext>
                </a:extLst>
              </p:cNvPr>
              <p:cNvSpPr txBox="1"/>
              <p:nvPr/>
            </p:nvSpPr>
            <p:spPr>
              <a:xfrm>
                <a:off x="4376016" y="538408"/>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𝑯</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m:t>
                      </m:r>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CuadroTexto 11">
                <a:extLst>
                  <a:ext uri="{FF2B5EF4-FFF2-40B4-BE49-F238E27FC236}">
                    <a16:creationId xmlns:a16="http://schemas.microsoft.com/office/drawing/2014/main" id="{8990D746-AC5F-46CA-9F53-3E84C26ABAE3}"/>
                  </a:ext>
                </a:extLst>
              </p:cNvPr>
              <p:cNvSpPr txBox="1">
                <a:spLocks noRot="1" noChangeAspect="1" noMove="1" noResize="1" noEditPoints="1" noAdjustHandles="1" noChangeArrowheads="1" noChangeShapeType="1" noTextEdit="1"/>
              </p:cNvSpPr>
              <p:nvPr/>
            </p:nvSpPr>
            <p:spPr>
              <a:xfrm>
                <a:off x="4376016" y="538408"/>
                <a:ext cx="7610763" cy="369332"/>
              </a:xfrm>
              <a:prstGeom prst="rect">
                <a:avLst/>
              </a:prstGeom>
              <a:blipFill>
                <a:blip r:embed="rId9"/>
                <a:stretch>
                  <a:fillRect b="-11475"/>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F5E1BFD9-769C-4B1A-A0CF-22B6C1949CC4}"/>
                  </a:ext>
                </a:extLst>
              </p:cNvPr>
              <p:cNvSpPr txBox="1"/>
              <p:nvPr/>
            </p:nvSpPr>
            <p:spPr>
              <a:xfrm>
                <a:off x="4376016" y="1003819"/>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𝑸</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 name="CuadroTexto 12">
                <a:extLst>
                  <a:ext uri="{FF2B5EF4-FFF2-40B4-BE49-F238E27FC236}">
                    <a16:creationId xmlns:a16="http://schemas.microsoft.com/office/drawing/2014/main" id="{F5E1BFD9-769C-4B1A-A0CF-22B6C1949CC4}"/>
                  </a:ext>
                </a:extLst>
              </p:cNvPr>
              <p:cNvSpPr txBox="1">
                <a:spLocks noRot="1" noChangeAspect="1" noMove="1" noResize="1" noEditPoints="1" noAdjustHandles="1" noChangeArrowheads="1" noChangeShapeType="1" noTextEdit="1"/>
              </p:cNvSpPr>
              <p:nvPr/>
            </p:nvSpPr>
            <p:spPr>
              <a:xfrm>
                <a:off x="4376016" y="1003819"/>
                <a:ext cx="7610763" cy="369332"/>
              </a:xfrm>
              <a:prstGeom prst="rect">
                <a:avLst/>
              </a:prstGeom>
              <a:blipFill>
                <a:blip r:embed="rId10"/>
                <a:stretch>
                  <a:fillRect b="-13333"/>
                </a:stretch>
              </a:blipFill>
            </p:spPr>
            <p:txBody>
              <a:bodyPr/>
              <a:lstStyle/>
              <a:p>
                <a:r>
                  <a:rPr lang="es-CL">
                    <a:noFill/>
                  </a:rPr>
                  <a:t> </a:t>
                </a:r>
              </a:p>
            </p:txBody>
          </p:sp>
        </mc:Fallback>
      </mc:AlternateContent>
      <p:sp>
        <p:nvSpPr>
          <p:cNvPr id="14" name="CuadroTexto 13">
            <a:extLst>
              <a:ext uri="{FF2B5EF4-FFF2-40B4-BE49-F238E27FC236}">
                <a16:creationId xmlns:a16="http://schemas.microsoft.com/office/drawing/2014/main" id="{56C7EBCB-1EF8-4B80-A8A3-B364C9C66BAE}"/>
              </a:ext>
            </a:extLst>
          </p:cNvPr>
          <p:cNvSpPr txBox="1"/>
          <p:nvPr/>
        </p:nvSpPr>
        <p:spPr>
          <a:xfrm>
            <a:off x="3528198" y="3086606"/>
            <a:ext cx="44426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Cálculo de contribuciones genéticas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graphicFrame>
            <p:nvGraphicFramePr>
              <p:cNvPr id="15" name="Group 356">
                <a:extLst>
                  <a:ext uri="{FF2B5EF4-FFF2-40B4-BE49-F238E27FC236}">
                    <a16:creationId xmlns:a16="http://schemas.microsoft.com/office/drawing/2014/main" id="{A34F55DB-E341-411D-B1B9-619E2680EF42}"/>
                  </a:ext>
                </a:extLst>
              </p:cNvPr>
              <p:cNvGraphicFramePr>
                <a:graphicFrameLocks noGrp="1"/>
              </p:cNvGraphicFramePr>
              <p:nvPr/>
            </p:nvGraphicFramePr>
            <p:xfrm>
              <a:off x="3871150" y="3860021"/>
              <a:ext cx="3341859" cy="1259589"/>
            </p:xfrm>
            <a:graphic>
              <a:graphicData uri="http://schemas.openxmlformats.org/drawingml/2006/table">
                <a:tbl>
                  <a:tblPr/>
                  <a:tblGrid>
                    <a:gridCol w="1113953">
                      <a:extLst>
                        <a:ext uri="{9D8B030D-6E8A-4147-A177-3AD203B41FA5}">
                          <a16:colId xmlns:a16="http://schemas.microsoft.com/office/drawing/2014/main" val="20000"/>
                        </a:ext>
                      </a:extLst>
                    </a:gridCol>
                    <a:gridCol w="1113953">
                      <a:extLst>
                        <a:ext uri="{9D8B030D-6E8A-4147-A177-3AD203B41FA5}">
                          <a16:colId xmlns:a16="http://schemas.microsoft.com/office/drawing/2014/main" val="2618492333"/>
                        </a:ext>
                      </a:extLst>
                    </a:gridCol>
                    <a:gridCol w="1113953">
                      <a:extLst>
                        <a:ext uri="{9D8B030D-6E8A-4147-A177-3AD203B41FA5}">
                          <a16:colId xmlns:a16="http://schemas.microsoft.com/office/drawing/2014/main" val="1649991395"/>
                        </a:ext>
                      </a:extLst>
                    </a:gridCol>
                  </a:tblGrid>
                  <a:tr h="41986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14:m>
                            <m:oMathPara xmlns:m="http://schemas.openxmlformats.org/officeDocument/2006/math">
                              <m:oMathParaPr>
                                <m:jc m:val="centerGroup"/>
                              </m:oMathParaPr>
                              <m:oMath xmlns:m="http://schemas.openxmlformats.org/officeDocument/2006/math">
                                <m:sSub>
                                  <m:sSubPr>
                                    <m:ctrlPr>
                                      <a:rPr kumimoji="0" lang="es-ES" sz="1200" b="0" i="1" u="none" strike="noStrike" cap="none" normalizeH="0" baseline="0" smtClean="0">
                                        <a:ln>
                                          <a:noFill/>
                                        </a:ln>
                                        <a:solidFill>
                                          <a:schemeClr val="tx1"/>
                                        </a:solidFill>
                                        <a:effectLst/>
                                        <a:latin typeface="Cambria Math" panose="02040503050406030204" pitchFamily="18" charset="0"/>
                                      </a:rPr>
                                    </m:ctrlPr>
                                  </m:sSubPr>
                                  <m:e>
                                    <m:r>
                                      <a:rPr kumimoji="0" lang="es-CL" sz="1200" b="0" i="1" u="none" strike="noStrike" cap="none" normalizeH="0" baseline="0" smtClean="0">
                                        <a:ln>
                                          <a:noFill/>
                                        </a:ln>
                                        <a:solidFill>
                                          <a:schemeClr val="tx1"/>
                                        </a:solidFill>
                                        <a:effectLst/>
                                        <a:latin typeface="Cambria Math" panose="02040503050406030204" pitchFamily="18" charset="0"/>
                                      </a:rPr>
                                      <m:t>𝑃</m:t>
                                    </m:r>
                                  </m:e>
                                  <m:sub>
                                    <m:r>
                                      <a:rPr kumimoji="0" lang="es-CL" sz="1200" b="0" i="1" u="none" strike="noStrike" cap="none" normalizeH="0" baseline="0" smtClean="0">
                                        <a:ln>
                                          <a:noFill/>
                                        </a:ln>
                                        <a:solidFill>
                                          <a:schemeClr val="tx1"/>
                                        </a:solidFill>
                                        <a:effectLst/>
                                        <a:latin typeface="Cambria Math" panose="02040503050406030204" pitchFamily="18" charset="0"/>
                                      </a:rPr>
                                      <m:t>𝐼𝐵𝑆</m:t>
                                    </m:r>
                                  </m:sub>
                                </m:sSub>
                                <m:r>
                                  <a:rPr kumimoji="0" lang="es-CL" sz="1200" b="0" i="1" u="none" strike="noStrike" cap="none" normalizeH="0" baseline="0" smtClean="0">
                                    <a:ln>
                                      <a:noFill/>
                                    </a:ln>
                                    <a:solidFill>
                                      <a:schemeClr val="tx1"/>
                                    </a:solidFill>
                                    <a:effectLst/>
                                    <a:latin typeface="Cambria Math" panose="02040503050406030204" pitchFamily="18" charset="0"/>
                                  </a:rPr>
                                  <m:t>=?</m:t>
                                </m:r>
                              </m:oMath>
                            </m:oMathPara>
                          </a14:m>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14:m>
                            <m:oMathPara xmlns:m="http://schemas.openxmlformats.org/officeDocument/2006/math">
                              <m:oMathParaPr>
                                <m:jc m:val="centerGroup"/>
                              </m:oMathParaPr>
                              <m:oMath xmlns:m="http://schemas.openxmlformats.org/officeDocument/2006/math">
                                <m:sSub>
                                  <m:sSubPr>
                                    <m:ctrlPr>
                                      <a:rPr kumimoji="0" lang="es-ES" sz="1200" b="0" i="1" u="none" strike="noStrike" cap="none" normalizeH="0" baseline="0" smtClean="0">
                                        <a:ln>
                                          <a:noFill/>
                                        </a:ln>
                                        <a:solidFill>
                                          <a:schemeClr val="tx1"/>
                                        </a:solidFill>
                                        <a:effectLst/>
                                        <a:latin typeface="Cambria Math" panose="02040503050406030204" pitchFamily="18" charset="0"/>
                                      </a:rPr>
                                    </m:ctrlPr>
                                  </m:sSubPr>
                                  <m:e>
                                    <m:r>
                                      <a:rPr kumimoji="0" lang="es-CL" sz="1200" b="0" i="1" u="none" strike="noStrike" cap="none" normalizeH="0" baseline="0" smtClean="0">
                                        <a:ln>
                                          <a:noFill/>
                                        </a:ln>
                                        <a:solidFill>
                                          <a:schemeClr val="tx1"/>
                                        </a:solidFill>
                                        <a:effectLst/>
                                        <a:latin typeface="Cambria Math" panose="02040503050406030204" pitchFamily="18" charset="0"/>
                                      </a:rPr>
                                      <m:t>𝑃</m:t>
                                    </m:r>
                                  </m:e>
                                  <m:sub>
                                    <m:r>
                                      <a:rPr kumimoji="0" lang="es-CL" sz="1200" b="0" i="1" u="none" strike="noStrike" cap="none" normalizeH="0" baseline="0" smtClean="0">
                                        <a:ln>
                                          <a:noFill/>
                                        </a:ln>
                                        <a:solidFill>
                                          <a:schemeClr val="tx1"/>
                                        </a:solidFill>
                                        <a:effectLst/>
                                        <a:latin typeface="Cambria Math" panose="02040503050406030204" pitchFamily="18" charset="0"/>
                                      </a:rPr>
                                      <m:t>𝐼𝐵𝐷</m:t>
                                    </m:r>
                                  </m:sub>
                                </m:sSub>
                                <m:r>
                                  <a:rPr kumimoji="0" lang="es-CL" sz="1200" b="0" i="1" u="none" strike="noStrike" cap="none" normalizeH="0" baseline="0" smtClean="0">
                                    <a:ln>
                                      <a:noFill/>
                                    </a:ln>
                                    <a:solidFill>
                                      <a:schemeClr val="tx1"/>
                                    </a:solidFill>
                                    <a:effectLst/>
                                    <a:latin typeface="Cambria Math" panose="02040503050406030204" pitchFamily="18" charset="0"/>
                                  </a:rPr>
                                  <m:t>=?</m:t>
                                </m:r>
                              </m:oMath>
                            </m:oMathPara>
                          </a14:m>
                          <a:endParaRPr kumimoji="0" lang="es-ES"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cap="flat">
                          <a:noFill/>
                        </a:lnR>
                        <a:lnT w="12700" cap="flat" cmpd="sng" algn="ctr">
                          <a:no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r h="41986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14:m>
                            <m:oMathPara xmlns:m="http://schemas.openxmlformats.org/officeDocument/2006/math">
                              <m:oMathParaPr>
                                <m:jc m:val="centerGroup"/>
                              </m:oMathParaPr>
                              <m:oMath xmlns:m="http://schemas.openxmlformats.org/officeDocument/2006/math">
                                <m:sSub>
                                  <m:sSubPr>
                                    <m:ctrlPr>
                                      <a:rPr kumimoji="0" lang="es-ES" sz="1200" b="0" i="1" u="none" strike="noStrike" cap="none" normalizeH="0" baseline="0" smtClean="0">
                                        <a:ln>
                                          <a:noFill/>
                                        </a:ln>
                                        <a:solidFill>
                                          <a:schemeClr val="tx1"/>
                                        </a:solidFill>
                                        <a:effectLst/>
                                        <a:latin typeface="Cambria Math" panose="02040503050406030204" pitchFamily="18" charset="0"/>
                                      </a:rPr>
                                    </m:ctrlPr>
                                  </m:sSubPr>
                                  <m:e>
                                    <m:r>
                                      <a:rPr kumimoji="0" lang="es-CL" sz="1200" b="0" i="1" u="none" strike="noStrike" cap="none" normalizeH="0" baseline="0" smtClean="0">
                                        <a:ln>
                                          <a:noFill/>
                                        </a:ln>
                                        <a:solidFill>
                                          <a:schemeClr val="tx1"/>
                                        </a:solidFill>
                                        <a:effectLst/>
                                        <a:latin typeface="Cambria Math" panose="02040503050406030204" pitchFamily="18" charset="0"/>
                                      </a:rPr>
                                      <m:t>𝐻</m:t>
                                    </m:r>
                                  </m:e>
                                  <m:sub>
                                    <m:r>
                                      <a:rPr kumimoji="0" lang="es-CL" sz="1200" b="0" i="1" u="none" strike="noStrike" cap="none" normalizeH="0" baseline="0" smtClean="0">
                                        <a:ln>
                                          <a:noFill/>
                                        </a:ln>
                                        <a:solidFill>
                                          <a:schemeClr val="tx1"/>
                                        </a:solidFill>
                                        <a:effectLst/>
                                        <a:latin typeface="Cambria Math" panose="02040503050406030204" pitchFamily="18" charset="0"/>
                                      </a:rPr>
                                      <m:t>𝐼𝐵𝑆</m:t>
                                    </m:r>
                                  </m:sub>
                                </m:sSub>
                                <m:r>
                                  <a:rPr kumimoji="0" lang="es-CL" sz="1200" b="0" i="1" u="none" strike="noStrike" cap="none" normalizeH="0" baseline="0" smtClean="0">
                                    <a:ln>
                                      <a:noFill/>
                                    </a:ln>
                                    <a:solidFill>
                                      <a:schemeClr val="tx1"/>
                                    </a:solidFill>
                                    <a:effectLst/>
                                    <a:latin typeface="Cambria Math" panose="02040503050406030204" pitchFamily="18" charset="0"/>
                                  </a:rPr>
                                  <m:t>=?</m:t>
                                </m:r>
                              </m:oMath>
                            </m:oMathPara>
                          </a14:m>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cap="flat">
                          <a:noFill/>
                        </a:lnR>
                        <a:lnT cap="flat">
                          <a:noFill/>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cap="flat">
                          <a:noFill/>
                        </a:lnR>
                        <a:lnT cap="flat">
                          <a:noFill/>
                        </a:lnT>
                        <a:lnB w="190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986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14:m>
                            <m:oMathPara xmlns:m="http://schemas.openxmlformats.org/officeDocument/2006/math">
                              <m:oMathParaPr>
                                <m:jc m:val="centerGroup"/>
                              </m:oMathParaPr>
                              <m:oMath xmlns:m="http://schemas.openxmlformats.org/officeDocument/2006/math">
                                <m:sSub>
                                  <m:sSubPr>
                                    <m:ctrlPr>
                                      <a:rPr kumimoji="0" lang="es-ES" sz="1200" b="0" i="1" u="none" strike="noStrike" cap="none" normalizeH="0" baseline="0" smtClean="0">
                                        <a:ln>
                                          <a:noFill/>
                                        </a:ln>
                                        <a:solidFill>
                                          <a:schemeClr val="tx1"/>
                                        </a:solidFill>
                                        <a:effectLst/>
                                        <a:latin typeface="Cambria Math" panose="02040503050406030204" pitchFamily="18" charset="0"/>
                                      </a:rPr>
                                    </m:ctrlPr>
                                  </m:sSubPr>
                                  <m:e>
                                    <m:r>
                                      <a:rPr kumimoji="0" lang="es-CL" sz="1200" b="0" i="1" u="none" strike="noStrike" cap="none" normalizeH="0" baseline="0" smtClean="0">
                                        <a:ln>
                                          <a:noFill/>
                                        </a:ln>
                                        <a:solidFill>
                                          <a:schemeClr val="tx1"/>
                                        </a:solidFill>
                                        <a:effectLst/>
                                        <a:latin typeface="Cambria Math" panose="02040503050406030204" pitchFamily="18" charset="0"/>
                                      </a:rPr>
                                      <m:t>𝑄</m:t>
                                    </m:r>
                                  </m:e>
                                  <m:sub>
                                    <m:r>
                                      <a:rPr kumimoji="0" lang="es-CL" sz="1200" b="0" i="1" u="none" strike="noStrike" cap="none" normalizeH="0" baseline="0" smtClean="0">
                                        <a:ln>
                                          <a:noFill/>
                                        </a:ln>
                                        <a:solidFill>
                                          <a:schemeClr val="tx1"/>
                                        </a:solidFill>
                                        <a:effectLst/>
                                        <a:latin typeface="Cambria Math" panose="02040503050406030204" pitchFamily="18" charset="0"/>
                                      </a:rPr>
                                      <m:t>𝐼𝐵𝑆</m:t>
                                    </m:r>
                                  </m:sub>
                                </m:sSub>
                                <m:r>
                                  <a:rPr kumimoji="0" lang="es-CL" sz="1200" b="0" i="1" u="none" strike="noStrike" cap="none" normalizeH="0" baseline="0" smtClean="0">
                                    <a:ln>
                                      <a:noFill/>
                                    </a:ln>
                                    <a:solidFill>
                                      <a:schemeClr val="tx1"/>
                                    </a:solidFill>
                                    <a:effectLst/>
                                    <a:latin typeface="Cambria Math" panose="02040503050406030204" pitchFamily="18" charset="0"/>
                                  </a:rPr>
                                  <m:t>=?</m:t>
                                </m:r>
                              </m:oMath>
                            </m:oMathPara>
                          </a14:m>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14:m>
                            <m:oMathPara xmlns:m="http://schemas.openxmlformats.org/officeDocument/2006/math">
                              <m:oMathParaPr>
                                <m:jc m:val="centerGroup"/>
                              </m:oMathParaPr>
                              <m:oMath xmlns:m="http://schemas.openxmlformats.org/officeDocument/2006/math">
                                <m:sSub>
                                  <m:sSubPr>
                                    <m:ctrlPr>
                                      <a:rPr kumimoji="0" lang="es-ES" sz="1200" b="0" i="1" u="none" strike="noStrike" cap="none" normalizeH="0" baseline="0" smtClean="0">
                                        <a:ln>
                                          <a:noFill/>
                                        </a:ln>
                                        <a:solidFill>
                                          <a:schemeClr val="tx1"/>
                                        </a:solidFill>
                                        <a:effectLst/>
                                        <a:latin typeface="Cambria Math" panose="02040503050406030204" pitchFamily="18" charset="0"/>
                                      </a:rPr>
                                    </m:ctrlPr>
                                  </m:sSubPr>
                                  <m:e>
                                    <m:r>
                                      <a:rPr kumimoji="0" lang="es-CL" sz="1200" b="0" i="1" u="none" strike="noStrike" cap="none" normalizeH="0" baseline="0" smtClean="0">
                                        <a:ln>
                                          <a:noFill/>
                                        </a:ln>
                                        <a:solidFill>
                                          <a:schemeClr val="tx1"/>
                                        </a:solidFill>
                                        <a:effectLst/>
                                        <a:latin typeface="Cambria Math" panose="02040503050406030204" pitchFamily="18" charset="0"/>
                                      </a:rPr>
                                      <m:t>𝑄</m:t>
                                    </m:r>
                                  </m:e>
                                  <m:sub>
                                    <m:r>
                                      <a:rPr kumimoji="0" lang="es-CL" sz="1200" b="0" i="1" u="none" strike="noStrike" cap="none" normalizeH="0" baseline="0" smtClean="0">
                                        <a:ln>
                                          <a:noFill/>
                                        </a:ln>
                                        <a:solidFill>
                                          <a:schemeClr val="tx1"/>
                                        </a:solidFill>
                                        <a:effectLst/>
                                        <a:latin typeface="Cambria Math" panose="02040503050406030204" pitchFamily="18" charset="0"/>
                                      </a:rPr>
                                      <m:t>𝐼𝐵𝐷</m:t>
                                    </m:r>
                                  </m:sub>
                                </m:sSub>
                                <m:r>
                                  <a:rPr kumimoji="0" lang="es-CL" sz="1200" b="0" i="1" u="none" strike="noStrike" cap="none" normalizeH="0" baseline="0" smtClean="0">
                                    <a:ln>
                                      <a:noFill/>
                                    </a:ln>
                                    <a:solidFill>
                                      <a:schemeClr val="tx1"/>
                                    </a:solidFill>
                                    <a:effectLst/>
                                    <a:latin typeface="Cambria Math" panose="02040503050406030204" pitchFamily="18" charset="0"/>
                                  </a:rPr>
                                  <m:t>=?</m:t>
                                </m:r>
                              </m:oMath>
                            </m:oMathPara>
                          </a14:m>
                          <a:endParaRPr kumimoji="0" lang="es-ES" sz="1200" b="1"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cap="flat">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cap="flat">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mc:Choice>
        <mc:Fallback xmlns="">
          <p:graphicFrame>
            <p:nvGraphicFramePr>
              <p:cNvPr id="15" name="Group 356">
                <a:extLst>
                  <a:ext uri="{FF2B5EF4-FFF2-40B4-BE49-F238E27FC236}">
                    <a16:creationId xmlns:a16="http://schemas.microsoft.com/office/drawing/2014/main" id="{A34F55DB-E341-411D-B1B9-619E2680EF42}"/>
                  </a:ext>
                </a:extLst>
              </p:cNvPr>
              <p:cNvGraphicFramePr>
                <a:graphicFrameLocks noGrp="1"/>
              </p:cNvGraphicFramePr>
              <p:nvPr/>
            </p:nvGraphicFramePr>
            <p:xfrm>
              <a:off x="3871150" y="3860021"/>
              <a:ext cx="3341859" cy="1259589"/>
            </p:xfrm>
            <a:graphic>
              <a:graphicData uri="http://schemas.openxmlformats.org/drawingml/2006/table">
                <a:tbl>
                  <a:tblPr/>
                  <a:tblGrid>
                    <a:gridCol w="1113953">
                      <a:extLst>
                        <a:ext uri="{9D8B030D-6E8A-4147-A177-3AD203B41FA5}">
                          <a16:colId xmlns:a16="http://schemas.microsoft.com/office/drawing/2014/main" val="20000"/>
                        </a:ext>
                      </a:extLst>
                    </a:gridCol>
                    <a:gridCol w="1113953">
                      <a:extLst>
                        <a:ext uri="{9D8B030D-6E8A-4147-A177-3AD203B41FA5}">
                          <a16:colId xmlns:a16="http://schemas.microsoft.com/office/drawing/2014/main" val="2618492333"/>
                        </a:ext>
                      </a:extLst>
                    </a:gridCol>
                    <a:gridCol w="1113953">
                      <a:extLst>
                        <a:ext uri="{9D8B030D-6E8A-4147-A177-3AD203B41FA5}">
                          <a16:colId xmlns:a16="http://schemas.microsoft.com/office/drawing/2014/main" val="1649991395"/>
                        </a:ext>
                      </a:extLst>
                    </a:gridCol>
                  </a:tblGrid>
                  <a:tr h="419863">
                    <a:tc>
                      <a:txBody>
                        <a:bodyPr/>
                        <a:lstStyle/>
                        <a:p>
                          <a:endParaRPr lang="en-US"/>
                        </a:p>
                      </a:txBody>
                      <a:tcPr anchor="ctr" horzOverflow="overflow">
                        <a:lnL cap="flat">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cap="flat">
                          <a:noFill/>
                        </a:lnB>
                        <a:lnTlToBr>
                          <a:noFill/>
                        </a:lnTlToBr>
                        <a:lnBlToTr>
                          <a:noFill/>
                        </a:lnBlToTr>
                        <a:blipFill>
                          <a:blip r:embed="rId11"/>
                          <a:stretch>
                            <a:fillRect r="-200000" b="-201449"/>
                          </a:stretch>
                        </a:blipFill>
                      </a:tcPr>
                    </a:tc>
                    <a:tc>
                      <a:txBody>
                        <a:bodyPr/>
                        <a:lstStyle/>
                        <a:p>
                          <a:endParaRPr lang="en-US"/>
                        </a:p>
                      </a:txBody>
                      <a:tcPr anchor="ctr" horzOverflow="overflow">
                        <a:lnL w="12700" cap="flat" cmpd="sng" algn="ctr">
                          <a:solidFill>
                            <a:schemeClr val="tx1"/>
                          </a:solidFill>
                          <a:prstDash val="solid"/>
                          <a:round/>
                          <a:headEnd type="none" w="med" len="med"/>
                          <a:tailEnd type="none" w="med" len="med"/>
                        </a:lnL>
                        <a:lnR cap="flat">
                          <a:noFill/>
                        </a:lnR>
                        <a:lnT w="12700" cap="flat" cmpd="sng" algn="ctr">
                          <a:noFill/>
                          <a:prstDash val="solid"/>
                          <a:round/>
                          <a:headEnd type="none" w="med" len="med"/>
                          <a:tailEnd type="none" w="med" len="med"/>
                        </a:lnT>
                        <a:lnB cap="flat">
                          <a:noFill/>
                        </a:lnB>
                        <a:lnTlToBr>
                          <a:noFill/>
                        </a:lnTlToBr>
                        <a:lnBlToTr>
                          <a:noFill/>
                        </a:lnBlToTr>
                        <a:blipFill>
                          <a:blip r:embed="rId11"/>
                          <a:stretch>
                            <a:fillRect l="-100000" r="-100000" b="-201449"/>
                          </a:stretch>
                        </a:blip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cap="flat">
                          <a:noFill/>
                        </a:lnR>
                        <a:lnT w="12700" cap="flat" cmpd="sng" algn="ctr">
                          <a:no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r h="419863">
                    <a:tc>
                      <a:txBody>
                        <a:bodyPr/>
                        <a:lstStyle/>
                        <a:p>
                          <a:endParaRPr lang="en-US"/>
                        </a:p>
                      </a:txBody>
                      <a:tcPr anchor="ctr" horzOverflow="overflow">
                        <a:lnL cap="flat">
                          <a:noFill/>
                        </a:lnL>
                        <a:lnR w="12700" cap="flat" cmpd="sng" algn="ctr">
                          <a:solidFill>
                            <a:schemeClr val="tx1"/>
                          </a:solidFill>
                          <a:prstDash val="solid"/>
                          <a:round/>
                          <a:headEnd type="none" w="med" len="med"/>
                          <a:tailEnd type="none" w="med" len="med"/>
                        </a:lnR>
                        <a:lnT cap="flat">
                          <a:noFill/>
                        </a:lnT>
                        <a:lnB w="19050" cap="flat" cmpd="sng" algn="ctr">
                          <a:noFill/>
                          <a:prstDash val="solid"/>
                          <a:round/>
                          <a:headEnd type="none" w="med" len="med"/>
                          <a:tailEnd type="none" w="med" len="med"/>
                        </a:lnB>
                        <a:lnTlToBr>
                          <a:noFill/>
                        </a:lnTlToBr>
                        <a:lnBlToTr>
                          <a:noFill/>
                        </a:lnBlToTr>
                        <a:blipFill>
                          <a:blip r:embed="rId11"/>
                          <a:stretch>
                            <a:fillRect t="-100000" r="-200000" b="-101449"/>
                          </a:stretch>
                        </a:blip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cap="flat">
                          <a:noFill/>
                        </a:lnR>
                        <a:lnT cap="flat">
                          <a:noFill/>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cap="flat">
                          <a:noFill/>
                        </a:lnR>
                        <a:lnT cap="flat">
                          <a:noFill/>
                        </a:lnT>
                        <a:lnB w="190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9863">
                    <a:tc>
                      <a:txBody>
                        <a:bodyPr/>
                        <a:lstStyle/>
                        <a:p>
                          <a:endParaRPr lang="en-US"/>
                        </a:p>
                      </a:txBody>
                      <a:tcPr anchor="ctr" horzOverflow="overflow">
                        <a:lnL cap="flat">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blipFill>
                          <a:blip r:embed="rId11"/>
                          <a:stretch>
                            <a:fillRect t="-200000" r="-200000" b="-1449"/>
                          </a:stretch>
                        </a:blipFill>
                      </a:tcPr>
                    </a:tc>
                    <a:tc>
                      <a:txBody>
                        <a:bodyPr/>
                        <a:lstStyle/>
                        <a:p>
                          <a:endParaRPr lang="en-US"/>
                        </a:p>
                      </a:txBody>
                      <a:tcPr anchor="ctr" horzOverflow="overflow">
                        <a:lnL w="12700" cap="flat" cmpd="sng" algn="ctr">
                          <a:solidFill>
                            <a:schemeClr val="tx1"/>
                          </a:solidFill>
                          <a:prstDash val="solid"/>
                          <a:round/>
                          <a:headEnd type="none" w="med" len="med"/>
                          <a:tailEnd type="none" w="med" len="med"/>
                        </a:lnL>
                        <a:lnR cap="flat">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blipFill>
                          <a:blip r:embed="rId11"/>
                          <a:stretch>
                            <a:fillRect l="-100000" t="-200000" r="-100000" b="-1449"/>
                          </a:stretch>
                        </a:blip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cap="flat">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mc:Fallback>
      </mc:AlternateContent>
      <p:sp>
        <p:nvSpPr>
          <p:cNvPr id="16" name="CuadroTexto 15">
            <a:extLst>
              <a:ext uri="{FF2B5EF4-FFF2-40B4-BE49-F238E27FC236}">
                <a16:creationId xmlns:a16="http://schemas.microsoft.com/office/drawing/2014/main" id="{03EB96EC-D6F4-450F-988B-D4A50394EECF}"/>
              </a:ext>
            </a:extLst>
          </p:cNvPr>
          <p:cNvSpPr txBox="1"/>
          <p:nvPr/>
        </p:nvSpPr>
        <p:spPr>
          <a:xfrm>
            <a:off x="4304634" y="3435873"/>
            <a:ext cx="145545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600" b="0" i="0" u="none" strike="noStrike" kern="1200" cap="none" spc="0" normalizeH="0" baseline="0" noProof="0" dirty="0">
                <a:ln>
                  <a:noFill/>
                </a:ln>
                <a:solidFill>
                  <a:prstClr val="black"/>
                </a:solidFill>
                <a:effectLst/>
                <a:uLnTx/>
                <a:uFillTx/>
                <a:latin typeface="Calibri" panose="020F0502020204030204"/>
                <a:ea typeface="+mn-ea"/>
                <a:cs typeface="+mn-cs"/>
              </a:rPr>
              <a:t>Generación 10</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75F87763-C980-47B6-B0C9-315B98810FD9}"/>
                  </a:ext>
                </a:extLst>
              </p:cNvPr>
              <p:cNvSpPr txBox="1"/>
              <p:nvPr/>
            </p:nvSpPr>
            <p:spPr>
              <a:xfrm>
                <a:off x="1653363" y="1910080"/>
                <a:ext cx="8478748"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Suponga que las frecuencias para un gen en estudio en esta población son </a:t>
                </a:r>
                <a14:m>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=0,467</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y </a:t>
                </a:r>
                <a14:m>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=0,533</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Calcule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las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frecuencias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genotípicas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y determine las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contribuciones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genéticas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tanto para la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generación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5,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como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generación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10.</a:t>
                </a:r>
              </a:p>
            </p:txBody>
          </p:sp>
        </mc:Choice>
        <mc:Fallback xmlns="">
          <p:sp>
            <p:nvSpPr>
              <p:cNvPr id="17" name="CuadroTexto 16">
                <a:extLst>
                  <a:ext uri="{FF2B5EF4-FFF2-40B4-BE49-F238E27FC236}">
                    <a16:creationId xmlns:a16="http://schemas.microsoft.com/office/drawing/2014/main" id="{75F87763-C980-47B6-B0C9-315B98810FD9}"/>
                  </a:ext>
                </a:extLst>
              </p:cNvPr>
              <p:cNvSpPr txBox="1">
                <a:spLocks noRot="1" noChangeAspect="1" noMove="1" noResize="1" noEditPoints="1" noAdjustHandles="1" noChangeArrowheads="1" noChangeShapeType="1" noTextEdit="1"/>
              </p:cNvSpPr>
              <p:nvPr/>
            </p:nvSpPr>
            <p:spPr>
              <a:xfrm>
                <a:off x="1653363" y="1910080"/>
                <a:ext cx="8478748" cy="923330"/>
              </a:xfrm>
              <a:prstGeom prst="rect">
                <a:avLst/>
              </a:prstGeom>
              <a:blipFill>
                <a:blip r:embed="rId12"/>
                <a:stretch>
                  <a:fillRect l="-575" t="-3289" r="-647" b="-9211"/>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CA287E26-FA0E-49FB-8643-CE5D9E31507C}"/>
                  </a:ext>
                </a:extLst>
              </p:cNvPr>
              <p:cNvSpPr txBox="1"/>
              <p:nvPr/>
            </p:nvSpPr>
            <p:spPr>
              <a:xfrm>
                <a:off x="882050" y="3788620"/>
                <a:ext cx="1455455" cy="646331"/>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=0,063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=0,123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8" name="CuadroTexto 17">
                <a:extLst>
                  <a:ext uri="{FF2B5EF4-FFF2-40B4-BE49-F238E27FC236}">
                    <a16:creationId xmlns:a16="http://schemas.microsoft.com/office/drawing/2014/main" id="{CA287E26-FA0E-49FB-8643-CE5D9E31507C}"/>
                  </a:ext>
                </a:extLst>
              </p:cNvPr>
              <p:cNvSpPr txBox="1">
                <a:spLocks noRot="1" noChangeAspect="1" noMove="1" noResize="1" noEditPoints="1" noAdjustHandles="1" noChangeArrowheads="1" noChangeShapeType="1" noTextEdit="1"/>
              </p:cNvSpPr>
              <p:nvPr/>
            </p:nvSpPr>
            <p:spPr>
              <a:xfrm>
                <a:off x="882050" y="3788620"/>
                <a:ext cx="1455455" cy="646331"/>
              </a:xfrm>
              <a:prstGeom prst="rect">
                <a:avLst/>
              </a:prstGeom>
              <a:blipFill>
                <a:blip r:embed="rId13"/>
                <a:stretch>
                  <a:fillRect/>
                </a:stretch>
              </a:blipFill>
              <a:ln>
                <a:solidFill>
                  <a:srgbClr val="FF0000"/>
                </a:solidFill>
              </a:ln>
            </p:spPr>
            <p:txBody>
              <a:bodyPr/>
              <a:lstStyle/>
              <a:p>
                <a:r>
                  <a:rPr lang="es-CL">
                    <a:noFill/>
                  </a:rPr>
                  <a:t> </a:t>
                </a:r>
              </a:p>
            </p:txBody>
          </p:sp>
        </mc:Fallback>
      </mc:AlternateContent>
      <p:sp>
        <p:nvSpPr>
          <p:cNvPr id="19" name="Rectángulo 18">
            <a:extLst>
              <a:ext uri="{FF2B5EF4-FFF2-40B4-BE49-F238E27FC236}">
                <a16:creationId xmlns:a16="http://schemas.microsoft.com/office/drawing/2014/main" id="{371185EF-157D-44FB-B557-5973BA9CCFF0}"/>
              </a:ext>
            </a:extLst>
          </p:cNvPr>
          <p:cNvSpPr/>
          <p:nvPr/>
        </p:nvSpPr>
        <p:spPr>
          <a:xfrm>
            <a:off x="7839075" y="3774427"/>
            <a:ext cx="2857500" cy="207975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Título 5">
            <a:extLst>
              <a:ext uri="{FF2B5EF4-FFF2-40B4-BE49-F238E27FC236}">
                <a16:creationId xmlns:a16="http://schemas.microsoft.com/office/drawing/2014/main" id="{0C120978-6191-E225-1A09-D46FBC646863}"/>
              </a:ext>
            </a:extLst>
          </p:cNvPr>
          <p:cNvSpPr>
            <a:spLocks noGrp="1"/>
          </p:cNvSpPr>
          <p:nvPr>
            <p:ph type="title"/>
          </p:nvPr>
        </p:nvSpPr>
        <p:spPr/>
        <p:txBody>
          <a:bodyPr/>
          <a:lstStyle/>
          <a:p>
            <a:endParaRPr lang="es-CL"/>
          </a:p>
        </p:txBody>
      </p:sp>
      <p:sp>
        <p:nvSpPr>
          <p:cNvPr id="20" name="Título 1">
            <a:extLst>
              <a:ext uri="{FF2B5EF4-FFF2-40B4-BE49-F238E27FC236}">
                <a16:creationId xmlns:a16="http://schemas.microsoft.com/office/drawing/2014/main" id="{5C250EA9-E0C1-6557-9B58-84EB8575BD3B}"/>
              </a:ext>
            </a:extLst>
          </p:cNvPr>
          <p:cNvSpPr txBox="1">
            <a:spLocks/>
          </p:cNvSpPr>
          <p:nvPr/>
        </p:nvSpPr>
        <p:spPr>
          <a:xfrm>
            <a:off x="1412398" y="-85507"/>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5</a:t>
            </a:r>
            <a:endParaRPr lang="en-US" i="1" kern="0" dirty="0"/>
          </a:p>
        </p:txBody>
      </p:sp>
    </p:spTree>
    <p:extLst>
      <p:ext uri="{BB962C8B-B14F-4D97-AF65-F5344CB8AC3E}">
        <p14:creationId xmlns:p14="http://schemas.microsoft.com/office/powerpoint/2010/main" val="7468966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107</a:t>
            </a:fld>
            <a:endParaRP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AC30772A-3630-4841-AD71-F3A0F008248A}"/>
                  </a:ext>
                </a:extLst>
              </p:cNvPr>
              <p:cNvSpPr txBox="1"/>
              <p:nvPr/>
            </p:nvSpPr>
            <p:spPr>
              <a:xfrm>
                <a:off x="7233323" y="5241590"/>
                <a:ext cx="4152900" cy="369332"/>
              </a:xfrm>
              <a:prstGeom prst="rect">
                <a:avLst/>
              </a:prstGeom>
              <a:noFill/>
            </p:spPr>
            <p:txBody>
              <a:bodyPr wrap="square" rtlCol="0">
                <a:spAutoFit/>
              </a:bodyPr>
              <a:lstStyle/>
              <a:p>
                <a:pPr lvl="0">
                  <a:defRPr/>
                </a:pPr>
                <a14:m>
                  <m:oMathPara xmlns:m="http://schemas.openxmlformats.org/officeDocument/2006/math">
                    <m:oMathParaPr>
                      <m:jc m:val="centerGroup"/>
                    </m:oMathParaPr>
                    <m:oMath xmlns:m="http://schemas.openxmlformats.org/officeDocument/2006/math">
                      <m:sSub>
                        <m:sSubPr>
                          <m:ctrlPr>
                            <a:rPr lang="es-CL" i="1" smtClean="0">
                              <a:solidFill>
                                <a:prstClr val="black"/>
                              </a:solidFill>
                              <a:latin typeface="Cambria Math" panose="02040503050406030204" pitchFamily="18" charset="0"/>
                            </a:rPr>
                          </m:ctrlPr>
                        </m:sSubPr>
                        <m:e>
                          <m:r>
                            <a:rPr lang="es-CL" b="0" i="1" smtClean="0">
                              <a:solidFill>
                                <a:prstClr val="black"/>
                              </a:solidFill>
                              <a:latin typeface="Cambria Math" panose="02040503050406030204" pitchFamily="18" charset="0"/>
                            </a:rPr>
                            <m:t>𝑄</m:t>
                          </m:r>
                        </m:e>
                        <m:sub>
                          <m:r>
                            <a:rPr lang="es-CL" b="0" i="1" smtClean="0">
                              <a:solidFill>
                                <a:prstClr val="black"/>
                              </a:solidFill>
                              <a:latin typeface="Cambria Math" panose="02040503050406030204" pitchFamily="18" charset="0"/>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=0,249+</m:t>
                      </m:r>
                      <m:r>
                        <a:rPr kumimoji="0" lang="es-CL"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0,066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 name="CuadroTexto 2">
                <a:extLst>
                  <a:ext uri="{FF2B5EF4-FFF2-40B4-BE49-F238E27FC236}">
                    <a16:creationId xmlns:a16="http://schemas.microsoft.com/office/drawing/2014/main" id="{AC30772A-3630-4841-AD71-F3A0F008248A}"/>
                  </a:ext>
                </a:extLst>
              </p:cNvPr>
              <p:cNvSpPr txBox="1">
                <a:spLocks noRot="1" noChangeAspect="1" noMove="1" noResize="1" noEditPoints="1" noAdjustHandles="1" noChangeArrowheads="1" noChangeShapeType="1" noTextEdit="1"/>
              </p:cNvSpPr>
              <p:nvPr/>
            </p:nvSpPr>
            <p:spPr>
              <a:xfrm>
                <a:off x="7233323" y="5241590"/>
                <a:ext cx="4152900" cy="369332"/>
              </a:xfrm>
              <a:prstGeom prst="rect">
                <a:avLst/>
              </a:prstGeom>
              <a:blipFill>
                <a:blip r:embed="rId3"/>
                <a:stretch>
                  <a:fillRect b="-10000"/>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2A60EA40-B6B0-45E5-B2DD-9F7D66409C48}"/>
                  </a:ext>
                </a:extLst>
              </p:cNvPr>
              <p:cNvSpPr txBox="1"/>
              <p:nvPr/>
            </p:nvSpPr>
            <p:spPr>
              <a:xfrm>
                <a:off x="7213009" y="3932673"/>
                <a:ext cx="4152900" cy="369332"/>
              </a:xfrm>
              <a:prstGeom prst="rect">
                <a:avLst/>
              </a:prstGeom>
              <a:noFill/>
            </p:spPr>
            <p:txBody>
              <a:bodyPr wrap="square" rtlCol="0">
                <a:spAutoFit/>
              </a:bodyPr>
              <a:lstStyle/>
              <a:p>
                <a:pPr lvl="0">
                  <a:defRPr/>
                </a:pPr>
                <a14:m>
                  <m:oMathPara xmlns:m="http://schemas.openxmlformats.org/officeDocument/2006/math">
                    <m:oMathParaPr>
                      <m:jc m:val="centerGroup"/>
                    </m:oMathParaPr>
                    <m:oMath xmlns:m="http://schemas.openxmlformats.org/officeDocument/2006/math">
                      <m:sSub>
                        <m:sSubPr>
                          <m:ctrlPr>
                            <a:rPr lang="es-CL" i="1" smtClean="0">
                              <a:solidFill>
                                <a:prstClr val="black"/>
                              </a:solidFill>
                              <a:latin typeface="Cambria Math" panose="02040503050406030204" pitchFamily="18" charset="0"/>
                            </a:rPr>
                          </m:ctrlPr>
                        </m:sSubPr>
                        <m:e>
                          <m:r>
                            <a:rPr lang="es-CL" i="1">
                              <a:solidFill>
                                <a:prstClr val="black"/>
                              </a:solidFill>
                              <a:latin typeface="Cambria Math" panose="02040503050406030204" pitchFamily="18" charset="0"/>
                            </a:rPr>
                            <m:t>𝑃</m:t>
                          </m:r>
                        </m:e>
                        <m:sub>
                          <m:r>
                            <a:rPr lang="es-CL" b="0" i="1" smtClean="0">
                              <a:solidFill>
                                <a:prstClr val="black"/>
                              </a:solidFill>
                              <a:latin typeface="Cambria Math" panose="02040503050406030204" pitchFamily="18" charset="0"/>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=0,191+</m:t>
                      </m:r>
                      <m:r>
                        <a:rPr kumimoji="0" lang="es-CL"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0,057</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CuadroTexto 3">
                <a:extLst>
                  <a:ext uri="{FF2B5EF4-FFF2-40B4-BE49-F238E27FC236}">
                    <a16:creationId xmlns:a16="http://schemas.microsoft.com/office/drawing/2014/main" id="{2A60EA40-B6B0-45E5-B2DD-9F7D66409C48}"/>
                  </a:ext>
                </a:extLst>
              </p:cNvPr>
              <p:cNvSpPr txBox="1">
                <a:spLocks noRot="1" noChangeAspect="1" noMove="1" noResize="1" noEditPoints="1" noAdjustHandles="1" noChangeArrowheads="1" noChangeShapeType="1" noTextEdit="1"/>
              </p:cNvSpPr>
              <p:nvPr/>
            </p:nvSpPr>
            <p:spPr>
              <a:xfrm>
                <a:off x="7213009" y="3932673"/>
                <a:ext cx="4152900" cy="369332"/>
              </a:xfrm>
              <a:prstGeom prst="rect">
                <a:avLst/>
              </a:prstGeom>
              <a:blipFill>
                <a:blip r:embed="rId4"/>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745BA2B7-174F-474C-BB92-5F6C690F9C5B}"/>
                  </a:ext>
                </a:extLst>
              </p:cNvPr>
              <p:cNvSpPr txBox="1"/>
              <p:nvPr/>
            </p:nvSpPr>
            <p:spPr>
              <a:xfrm>
                <a:off x="8110923" y="4585743"/>
                <a:ext cx="2357071" cy="369332"/>
              </a:xfrm>
              <a:prstGeom prst="rect">
                <a:avLst/>
              </a:prstGeom>
              <a:noFill/>
              <a:ln w="19050">
                <a:noFill/>
              </a:ln>
            </p:spPr>
            <p:txBody>
              <a:bodyPr wrap="square" rtlCol="0">
                <a:spAutoFit/>
              </a:bodyPr>
              <a:lstStyle/>
              <a:p>
                <a:pPr lvl="0">
                  <a:defRPr/>
                </a:pPr>
                <a14:m>
                  <m:oMathPara xmlns:m="http://schemas.openxmlformats.org/officeDocument/2006/math">
                    <m:oMathParaPr>
                      <m:jc m:val="centerGroup"/>
                    </m:oMathParaPr>
                    <m:oMath xmlns:m="http://schemas.openxmlformats.org/officeDocument/2006/math">
                      <m:sSub>
                        <m:sSubPr>
                          <m:ctrlPr>
                            <a:rPr lang="es-CL" i="1" smtClean="0">
                              <a:solidFill>
                                <a:prstClr val="black"/>
                              </a:solidFill>
                              <a:latin typeface="Cambria Math" panose="02040503050406030204" pitchFamily="18" charset="0"/>
                            </a:rPr>
                          </m:ctrlPr>
                        </m:sSubPr>
                        <m:e>
                          <m:r>
                            <a:rPr lang="es-CL" b="0" i="1" smtClean="0">
                              <a:solidFill>
                                <a:prstClr val="black"/>
                              </a:solidFill>
                              <a:latin typeface="Cambria Math" panose="02040503050406030204" pitchFamily="18" charset="0"/>
                            </a:rPr>
                            <m:t>𝐻</m:t>
                          </m:r>
                        </m:e>
                        <m:sub>
                          <m:r>
                            <a:rPr lang="es-CL" b="0" i="1" smtClean="0">
                              <a:solidFill>
                                <a:prstClr val="black"/>
                              </a:solidFill>
                              <a:latin typeface="Cambria Math" panose="02040503050406030204" pitchFamily="18" charset="0"/>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=0,436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CuadroTexto 4">
                <a:extLst>
                  <a:ext uri="{FF2B5EF4-FFF2-40B4-BE49-F238E27FC236}">
                    <a16:creationId xmlns:a16="http://schemas.microsoft.com/office/drawing/2014/main" id="{745BA2B7-174F-474C-BB92-5F6C690F9C5B}"/>
                  </a:ext>
                </a:extLst>
              </p:cNvPr>
              <p:cNvSpPr txBox="1">
                <a:spLocks noRot="1" noChangeAspect="1" noMove="1" noResize="1" noEditPoints="1" noAdjustHandles="1" noChangeArrowheads="1" noChangeShapeType="1" noTextEdit="1"/>
              </p:cNvSpPr>
              <p:nvPr/>
            </p:nvSpPr>
            <p:spPr>
              <a:xfrm>
                <a:off x="8110923" y="4585743"/>
                <a:ext cx="2357071" cy="369332"/>
              </a:xfrm>
              <a:prstGeom prst="rect">
                <a:avLst/>
              </a:prstGeom>
              <a:blipFill>
                <a:blip r:embed="rId5"/>
                <a:stretch>
                  <a:fillRect/>
                </a:stretch>
              </a:blipFill>
              <a:ln w="19050">
                <a:noFill/>
              </a:ln>
            </p:spPr>
            <p:txBody>
              <a:bodyPr/>
              <a:lstStyle/>
              <a:p>
                <a:r>
                  <a:rPr lang="es-CL">
                    <a:noFill/>
                  </a:rPr>
                  <a:t> </a:t>
                </a:r>
              </a:p>
            </p:txBody>
          </p:sp>
        </mc:Fallback>
      </mc:AlternateContent>
      <p:sp>
        <p:nvSpPr>
          <p:cNvPr id="7" name="CuadroTexto 6">
            <a:extLst>
              <a:ext uri="{FF2B5EF4-FFF2-40B4-BE49-F238E27FC236}">
                <a16:creationId xmlns:a16="http://schemas.microsoft.com/office/drawing/2014/main" id="{C46E1267-0309-446E-8A9A-85043F91E46B}"/>
              </a:ext>
            </a:extLst>
          </p:cNvPr>
          <p:cNvSpPr txBox="1"/>
          <p:nvPr/>
        </p:nvSpPr>
        <p:spPr>
          <a:xfrm>
            <a:off x="809712" y="3174325"/>
            <a:ext cx="19087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Coeficientes 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consanguinidad</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8" name="CuadroTexto 7">
            <a:extLst>
              <a:ext uri="{FF2B5EF4-FFF2-40B4-BE49-F238E27FC236}">
                <a16:creationId xmlns:a16="http://schemas.microsoft.com/office/drawing/2014/main" id="{8124B2B7-37BC-4A75-AA69-6BBF95E11BD2}"/>
              </a:ext>
            </a:extLst>
          </p:cNvPr>
          <p:cNvSpPr txBox="1"/>
          <p:nvPr/>
        </p:nvSpPr>
        <p:spPr>
          <a:xfrm>
            <a:off x="805777" y="5088439"/>
            <a:ext cx="44426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genotípicas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67AE74AB-0BB4-4DE8-8C57-09F84D11D5D8}"/>
                  </a:ext>
                </a:extLst>
              </p:cNvPr>
              <p:cNvSpPr txBox="1"/>
              <p:nvPr/>
            </p:nvSpPr>
            <p:spPr>
              <a:xfrm>
                <a:off x="882049" y="5489023"/>
                <a:ext cx="1455455" cy="923330"/>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=0,234</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𝐻</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=0,466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𝑄</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CuadroTexto 8">
                <a:extLst>
                  <a:ext uri="{FF2B5EF4-FFF2-40B4-BE49-F238E27FC236}">
                    <a16:creationId xmlns:a16="http://schemas.microsoft.com/office/drawing/2014/main" id="{67AE74AB-0BB4-4DE8-8C57-09F84D11D5D8}"/>
                  </a:ext>
                </a:extLst>
              </p:cNvPr>
              <p:cNvSpPr txBox="1">
                <a:spLocks noRot="1" noChangeAspect="1" noMove="1" noResize="1" noEditPoints="1" noAdjustHandles="1" noChangeArrowheads="1" noChangeShapeType="1" noTextEdit="1"/>
              </p:cNvSpPr>
              <p:nvPr/>
            </p:nvSpPr>
            <p:spPr>
              <a:xfrm>
                <a:off x="882049" y="5489023"/>
                <a:ext cx="1455455" cy="923330"/>
              </a:xfrm>
              <a:prstGeom prst="rect">
                <a:avLst/>
              </a:prstGeom>
              <a:blipFill>
                <a:blip r:embed="rId6"/>
                <a:stretch>
                  <a:fillRect b="-2597"/>
                </a:stretch>
              </a:blipFill>
              <a:ln>
                <a:solidFill>
                  <a:srgbClr val="FF0000"/>
                </a:solid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75083891-32D0-4951-B67C-0E3C6795DAA9}"/>
                  </a:ext>
                </a:extLst>
              </p:cNvPr>
              <p:cNvSpPr txBox="1"/>
              <p:nvPr/>
            </p:nvSpPr>
            <p:spPr>
              <a:xfrm>
                <a:off x="2337504" y="5489022"/>
                <a:ext cx="1455455" cy="923330"/>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=0,249</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𝐻</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=0,436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𝑄</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=0,315</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0" name="CuadroTexto 9">
                <a:extLst>
                  <a:ext uri="{FF2B5EF4-FFF2-40B4-BE49-F238E27FC236}">
                    <a16:creationId xmlns:a16="http://schemas.microsoft.com/office/drawing/2014/main" id="{75083891-32D0-4951-B67C-0E3C6795DAA9}"/>
                  </a:ext>
                </a:extLst>
              </p:cNvPr>
              <p:cNvSpPr txBox="1">
                <a:spLocks noRot="1" noChangeAspect="1" noMove="1" noResize="1" noEditPoints="1" noAdjustHandles="1" noChangeArrowheads="1" noChangeShapeType="1" noTextEdit="1"/>
              </p:cNvSpPr>
              <p:nvPr/>
            </p:nvSpPr>
            <p:spPr>
              <a:xfrm>
                <a:off x="2337504" y="5489022"/>
                <a:ext cx="1455455" cy="923330"/>
              </a:xfrm>
              <a:prstGeom prst="rect">
                <a:avLst/>
              </a:prstGeom>
              <a:blipFill>
                <a:blip r:embed="rId7"/>
                <a:stretch>
                  <a:fillRect b="-2597"/>
                </a:stretch>
              </a:blipFill>
              <a:ln>
                <a:solidFill>
                  <a:srgbClr val="FF0000"/>
                </a:solid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728E6212-ACC6-4F8D-94E8-3597ACCD6961}"/>
                  </a:ext>
                </a:extLst>
              </p:cNvPr>
              <p:cNvSpPr txBox="1"/>
              <p:nvPr/>
            </p:nvSpPr>
            <p:spPr>
              <a:xfrm>
                <a:off x="4376016" y="151079"/>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𝑷</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CuadroTexto 10">
                <a:extLst>
                  <a:ext uri="{FF2B5EF4-FFF2-40B4-BE49-F238E27FC236}">
                    <a16:creationId xmlns:a16="http://schemas.microsoft.com/office/drawing/2014/main" id="{728E6212-ACC6-4F8D-94E8-3597ACCD6961}"/>
                  </a:ext>
                </a:extLst>
              </p:cNvPr>
              <p:cNvSpPr txBox="1">
                <a:spLocks noRot="1" noChangeAspect="1" noMove="1" noResize="1" noEditPoints="1" noAdjustHandles="1" noChangeArrowheads="1" noChangeShapeType="1" noTextEdit="1"/>
              </p:cNvSpPr>
              <p:nvPr/>
            </p:nvSpPr>
            <p:spPr>
              <a:xfrm>
                <a:off x="4376016" y="151079"/>
                <a:ext cx="7610763" cy="369332"/>
              </a:xfrm>
              <a:prstGeom prst="rect">
                <a:avLst/>
              </a:prstGeom>
              <a:blipFill>
                <a:blip r:embed="rId8"/>
                <a:stretch>
                  <a:fillRect b="-13333"/>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65AB9E4F-112B-4B85-9D84-E8331F7C3EC5}"/>
                  </a:ext>
                </a:extLst>
              </p:cNvPr>
              <p:cNvSpPr txBox="1"/>
              <p:nvPr/>
            </p:nvSpPr>
            <p:spPr>
              <a:xfrm>
                <a:off x="4376016" y="538408"/>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𝑯</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m:t>
                      </m:r>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CuadroTexto 11">
                <a:extLst>
                  <a:ext uri="{FF2B5EF4-FFF2-40B4-BE49-F238E27FC236}">
                    <a16:creationId xmlns:a16="http://schemas.microsoft.com/office/drawing/2014/main" id="{65AB9E4F-112B-4B85-9D84-E8331F7C3EC5}"/>
                  </a:ext>
                </a:extLst>
              </p:cNvPr>
              <p:cNvSpPr txBox="1">
                <a:spLocks noRot="1" noChangeAspect="1" noMove="1" noResize="1" noEditPoints="1" noAdjustHandles="1" noChangeArrowheads="1" noChangeShapeType="1" noTextEdit="1"/>
              </p:cNvSpPr>
              <p:nvPr/>
            </p:nvSpPr>
            <p:spPr>
              <a:xfrm>
                <a:off x="4376016" y="538408"/>
                <a:ext cx="7610763" cy="369332"/>
              </a:xfrm>
              <a:prstGeom prst="rect">
                <a:avLst/>
              </a:prstGeom>
              <a:blipFill>
                <a:blip r:embed="rId9"/>
                <a:stretch>
                  <a:fillRect b="-11475"/>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26CAC844-3FAE-49DC-BAC0-6D3BC78CA327}"/>
                  </a:ext>
                </a:extLst>
              </p:cNvPr>
              <p:cNvSpPr txBox="1"/>
              <p:nvPr/>
            </p:nvSpPr>
            <p:spPr>
              <a:xfrm>
                <a:off x="4376016" y="1003819"/>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𝑸</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 name="CuadroTexto 12">
                <a:extLst>
                  <a:ext uri="{FF2B5EF4-FFF2-40B4-BE49-F238E27FC236}">
                    <a16:creationId xmlns:a16="http://schemas.microsoft.com/office/drawing/2014/main" id="{26CAC844-3FAE-49DC-BAC0-6D3BC78CA327}"/>
                  </a:ext>
                </a:extLst>
              </p:cNvPr>
              <p:cNvSpPr txBox="1">
                <a:spLocks noRot="1" noChangeAspect="1" noMove="1" noResize="1" noEditPoints="1" noAdjustHandles="1" noChangeArrowheads="1" noChangeShapeType="1" noTextEdit="1"/>
              </p:cNvSpPr>
              <p:nvPr/>
            </p:nvSpPr>
            <p:spPr>
              <a:xfrm>
                <a:off x="4376016" y="1003819"/>
                <a:ext cx="7610763" cy="369332"/>
              </a:xfrm>
              <a:prstGeom prst="rect">
                <a:avLst/>
              </a:prstGeom>
              <a:blipFill>
                <a:blip r:embed="rId10"/>
                <a:stretch>
                  <a:fillRect b="-13333"/>
                </a:stretch>
              </a:blipFill>
            </p:spPr>
            <p:txBody>
              <a:bodyPr/>
              <a:lstStyle/>
              <a:p>
                <a:r>
                  <a:rPr lang="es-CL">
                    <a:noFill/>
                  </a:rPr>
                  <a:t> </a:t>
                </a:r>
              </a:p>
            </p:txBody>
          </p:sp>
        </mc:Fallback>
      </mc:AlternateContent>
      <p:sp>
        <p:nvSpPr>
          <p:cNvPr id="14" name="CuadroTexto 13">
            <a:extLst>
              <a:ext uri="{FF2B5EF4-FFF2-40B4-BE49-F238E27FC236}">
                <a16:creationId xmlns:a16="http://schemas.microsoft.com/office/drawing/2014/main" id="{63993F09-819B-4983-82CE-F34238C388DB}"/>
              </a:ext>
            </a:extLst>
          </p:cNvPr>
          <p:cNvSpPr txBox="1"/>
          <p:nvPr/>
        </p:nvSpPr>
        <p:spPr>
          <a:xfrm>
            <a:off x="3528198" y="3086606"/>
            <a:ext cx="44426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Cálculo de contribuciones genéticas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graphicFrame>
            <p:nvGraphicFramePr>
              <p:cNvPr id="15" name="Group 356">
                <a:extLst>
                  <a:ext uri="{FF2B5EF4-FFF2-40B4-BE49-F238E27FC236}">
                    <a16:creationId xmlns:a16="http://schemas.microsoft.com/office/drawing/2014/main" id="{21DD7164-CFEB-4D8E-91E6-C914A0016C98}"/>
                  </a:ext>
                </a:extLst>
              </p:cNvPr>
              <p:cNvGraphicFramePr>
                <a:graphicFrameLocks noGrp="1"/>
              </p:cNvGraphicFramePr>
              <p:nvPr>
                <p:extLst>
                  <p:ext uri="{D42A27DB-BD31-4B8C-83A1-F6EECF244321}">
                    <p14:modId xmlns:p14="http://schemas.microsoft.com/office/powerpoint/2010/main" val="1075123032"/>
                  </p:ext>
                </p:extLst>
              </p:nvPr>
            </p:nvGraphicFramePr>
            <p:xfrm>
              <a:off x="3871150" y="3860021"/>
              <a:ext cx="3341859" cy="1259589"/>
            </p:xfrm>
            <a:graphic>
              <a:graphicData uri="http://schemas.openxmlformats.org/drawingml/2006/table">
                <a:tbl>
                  <a:tblPr/>
                  <a:tblGrid>
                    <a:gridCol w="1113953">
                      <a:extLst>
                        <a:ext uri="{9D8B030D-6E8A-4147-A177-3AD203B41FA5}">
                          <a16:colId xmlns:a16="http://schemas.microsoft.com/office/drawing/2014/main" val="20000"/>
                        </a:ext>
                      </a:extLst>
                    </a:gridCol>
                    <a:gridCol w="1113953">
                      <a:extLst>
                        <a:ext uri="{9D8B030D-6E8A-4147-A177-3AD203B41FA5}">
                          <a16:colId xmlns:a16="http://schemas.microsoft.com/office/drawing/2014/main" val="2618492333"/>
                        </a:ext>
                      </a:extLst>
                    </a:gridCol>
                    <a:gridCol w="1113953">
                      <a:extLst>
                        <a:ext uri="{9D8B030D-6E8A-4147-A177-3AD203B41FA5}">
                          <a16:colId xmlns:a16="http://schemas.microsoft.com/office/drawing/2014/main" val="1649991395"/>
                        </a:ext>
                      </a:extLst>
                    </a:gridCol>
                  </a:tblGrid>
                  <a:tr h="41986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14:m>
                            <m:oMathPara xmlns:m="http://schemas.openxmlformats.org/officeDocument/2006/math">
                              <m:oMathParaPr>
                                <m:jc m:val="centerGroup"/>
                              </m:oMathParaPr>
                              <m:oMath xmlns:m="http://schemas.openxmlformats.org/officeDocument/2006/math">
                                <m:sSub>
                                  <m:sSubPr>
                                    <m:ctrlPr>
                                      <a:rPr kumimoji="0" lang="es-ES" sz="1200" b="0" i="1" u="none" strike="noStrike" cap="none" normalizeH="0" baseline="0" smtClean="0">
                                        <a:ln>
                                          <a:noFill/>
                                        </a:ln>
                                        <a:solidFill>
                                          <a:schemeClr val="tx1"/>
                                        </a:solidFill>
                                        <a:effectLst/>
                                        <a:latin typeface="Cambria Math" panose="02040503050406030204" pitchFamily="18" charset="0"/>
                                      </a:rPr>
                                    </m:ctrlPr>
                                  </m:sSubPr>
                                  <m:e>
                                    <m:r>
                                      <a:rPr kumimoji="0" lang="es-CL" sz="1200" b="0" i="1" u="none" strike="noStrike" cap="none" normalizeH="0" baseline="0" smtClean="0">
                                        <a:ln>
                                          <a:noFill/>
                                        </a:ln>
                                        <a:solidFill>
                                          <a:schemeClr val="tx1"/>
                                        </a:solidFill>
                                        <a:effectLst/>
                                        <a:latin typeface="Cambria Math" panose="02040503050406030204" pitchFamily="18" charset="0"/>
                                      </a:rPr>
                                      <m:t>𝑃</m:t>
                                    </m:r>
                                  </m:e>
                                  <m:sub>
                                    <m:r>
                                      <a:rPr kumimoji="0" lang="es-CL" sz="1200" b="0" i="1" u="none" strike="noStrike" cap="none" normalizeH="0" baseline="0" smtClean="0">
                                        <a:ln>
                                          <a:noFill/>
                                        </a:ln>
                                        <a:solidFill>
                                          <a:schemeClr val="tx1"/>
                                        </a:solidFill>
                                        <a:effectLst/>
                                        <a:latin typeface="Cambria Math" panose="02040503050406030204" pitchFamily="18" charset="0"/>
                                      </a:rPr>
                                      <m:t>𝐼𝐵𝑆</m:t>
                                    </m:r>
                                  </m:sub>
                                </m:sSub>
                                <m:r>
                                  <a:rPr kumimoji="0" lang="es-CL" sz="1200" b="0" i="1" u="none" strike="noStrike" cap="none" normalizeH="0" baseline="0" smtClean="0">
                                    <a:ln>
                                      <a:noFill/>
                                    </a:ln>
                                    <a:solidFill>
                                      <a:schemeClr val="tx1"/>
                                    </a:solidFill>
                                    <a:effectLst/>
                                    <a:latin typeface="Cambria Math" panose="02040503050406030204" pitchFamily="18" charset="0"/>
                                  </a:rPr>
                                  <m:t>=0,191</m:t>
                                </m:r>
                              </m:oMath>
                            </m:oMathPara>
                          </a14:m>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14:m>
                            <m:oMathPara xmlns:m="http://schemas.openxmlformats.org/officeDocument/2006/math">
                              <m:oMathParaPr>
                                <m:jc m:val="centerGroup"/>
                              </m:oMathParaPr>
                              <m:oMath xmlns:m="http://schemas.openxmlformats.org/officeDocument/2006/math">
                                <m:sSub>
                                  <m:sSubPr>
                                    <m:ctrlPr>
                                      <a:rPr kumimoji="0" lang="es-ES" sz="1200" b="0" i="1" u="none" strike="noStrike" cap="none" normalizeH="0" baseline="0" smtClean="0">
                                        <a:ln>
                                          <a:noFill/>
                                        </a:ln>
                                        <a:solidFill>
                                          <a:schemeClr val="tx1"/>
                                        </a:solidFill>
                                        <a:effectLst/>
                                        <a:latin typeface="Cambria Math" panose="02040503050406030204" pitchFamily="18" charset="0"/>
                                      </a:rPr>
                                    </m:ctrlPr>
                                  </m:sSubPr>
                                  <m:e>
                                    <m:r>
                                      <a:rPr kumimoji="0" lang="es-CL" sz="1200" b="0" i="1" u="none" strike="noStrike" cap="none" normalizeH="0" baseline="0" smtClean="0">
                                        <a:ln>
                                          <a:noFill/>
                                        </a:ln>
                                        <a:solidFill>
                                          <a:schemeClr val="tx1"/>
                                        </a:solidFill>
                                        <a:effectLst/>
                                        <a:latin typeface="Cambria Math" panose="02040503050406030204" pitchFamily="18" charset="0"/>
                                      </a:rPr>
                                      <m:t>𝑃</m:t>
                                    </m:r>
                                  </m:e>
                                  <m:sub>
                                    <m:r>
                                      <a:rPr kumimoji="0" lang="es-CL" sz="1200" b="0" i="1" u="none" strike="noStrike" cap="none" normalizeH="0" baseline="0" smtClean="0">
                                        <a:ln>
                                          <a:noFill/>
                                        </a:ln>
                                        <a:solidFill>
                                          <a:schemeClr val="tx1"/>
                                        </a:solidFill>
                                        <a:effectLst/>
                                        <a:latin typeface="Cambria Math" panose="02040503050406030204" pitchFamily="18" charset="0"/>
                                      </a:rPr>
                                      <m:t>𝐼𝐵𝐷</m:t>
                                    </m:r>
                                  </m:sub>
                                </m:sSub>
                                <m:r>
                                  <a:rPr kumimoji="0" lang="es-CL" sz="1200" b="0" i="1" u="none" strike="noStrike" cap="none" normalizeH="0" baseline="0" smtClean="0">
                                    <a:ln>
                                      <a:noFill/>
                                    </a:ln>
                                    <a:solidFill>
                                      <a:schemeClr val="tx1"/>
                                    </a:solidFill>
                                    <a:effectLst/>
                                    <a:latin typeface="Cambria Math" panose="02040503050406030204" pitchFamily="18" charset="0"/>
                                  </a:rPr>
                                  <m:t>=0,057</m:t>
                                </m:r>
                              </m:oMath>
                            </m:oMathPara>
                          </a14:m>
                          <a:endParaRPr kumimoji="0" lang="es-ES"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cap="flat">
                          <a:noFill/>
                        </a:lnR>
                        <a:lnT w="12700" cap="flat" cmpd="sng" algn="ctr">
                          <a:no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r h="41986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14:m>
                            <m:oMathPara xmlns:m="http://schemas.openxmlformats.org/officeDocument/2006/math">
                              <m:oMathParaPr>
                                <m:jc m:val="centerGroup"/>
                              </m:oMathParaPr>
                              <m:oMath xmlns:m="http://schemas.openxmlformats.org/officeDocument/2006/math">
                                <m:sSub>
                                  <m:sSubPr>
                                    <m:ctrlPr>
                                      <a:rPr kumimoji="0" lang="es-ES" sz="1200" b="0" i="1" u="none" strike="noStrike" cap="none" normalizeH="0" baseline="0" smtClean="0">
                                        <a:ln>
                                          <a:noFill/>
                                        </a:ln>
                                        <a:solidFill>
                                          <a:schemeClr val="tx1"/>
                                        </a:solidFill>
                                        <a:effectLst/>
                                        <a:latin typeface="Cambria Math" panose="02040503050406030204" pitchFamily="18" charset="0"/>
                                      </a:rPr>
                                    </m:ctrlPr>
                                  </m:sSubPr>
                                  <m:e>
                                    <m:r>
                                      <a:rPr kumimoji="0" lang="es-CL" sz="1200" b="0" i="1" u="none" strike="noStrike" cap="none" normalizeH="0" baseline="0" smtClean="0">
                                        <a:ln>
                                          <a:noFill/>
                                        </a:ln>
                                        <a:solidFill>
                                          <a:schemeClr val="tx1"/>
                                        </a:solidFill>
                                        <a:effectLst/>
                                        <a:latin typeface="Cambria Math" panose="02040503050406030204" pitchFamily="18" charset="0"/>
                                      </a:rPr>
                                      <m:t>𝐻</m:t>
                                    </m:r>
                                  </m:e>
                                  <m:sub>
                                    <m:r>
                                      <a:rPr kumimoji="0" lang="es-CL" sz="1200" b="0" i="1" u="none" strike="noStrike" cap="none" normalizeH="0" baseline="0" smtClean="0">
                                        <a:ln>
                                          <a:noFill/>
                                        </a:ln>
                                        <a:solidFill>
                                          <a:schemeClr val="tx1"/>
                                        </a:solidFill>
                                        <a:effectLst/>
                                        <a:latin typeface="Cambria Math" panose="02040503050406030204" pitchFamily="18" charset="0"/>
                                      </a:rPr>
                                      <m:t>𝐼𝐵𝑆</m:t>
                                    </m:r>
                                  </m:sub>
                                </m:sSub>
                                <m:r>
                                  <a:rPr kumimoji="0" lang="es-CL" sz="1200" b="0" i="1" u="none" strike="noStrike" cap="none" normalizeH="0" baseline="0" smtClean="0">
                                    <a:ln>
                                      <a:noFill/>
                                    </a:ln>
                                    <a:solidFill>
                                      <a:schemeClr val="tx1"/>
                                    </a:solidFill>
                                    <a:effectLst/>
                                    <a:latin typeface="Cambria Math" panose="02040503050406030204" pitchFamily="18" charset="0"/>
                                  </a:rPr>
                                  <m:t>=0,436</m:t>
                                </m:r>
                              </m:oMath>
                            </m:oMathPara>
                          </a14:m>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cap="flat">
                          <a:noFill/>
                        </a:lnR>
                        <a:lnT cap="flat">
                          <a:noFill/>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cap="flat">
                          <a:noFill/>
                        </a:lnR>
                        <a:lnT cap="flat">
                          <a:noFill/>
                        </a:lnT>
                        <a:lnB w="190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986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14:m>
                            <m:oMathPara xmlns:m="http://schemas.openxmlformats.org/officeDocument/2006/math">
                              <m:oMathParaPr>
                                <m:jc m:val="centerGroup"/>
                              </m:oMathParaPr>
                              <m:oMath xmlns:m="http://schemas.openxmlformats.org/officeDocument/2006/math">
                                <m:sSub>
                                  <m:sSubPr>
                                    <m:ctrlPr>
                                      <a:rPr kumimoji="0" lang="es-ES" sz="1200" b="0" i="1" u="none" strike="noStrike" cap="none" normalizeH="0" baseline="0" smtClean="0">
                                        <a:ln>
                                          <a:noFill/>
                                        </a:ln>
                                        <a:solidFill>
                                          <a:schemeClr val="tx1"/>
                                        </a:solidFill>
                                        <a:effectLst/>
                                        <a:latin typeface="Cambria Math" panose="02040503050406030204" pitchFamily="18" charset="0"/>
                                      </a:rPr>
                                    </m:ctrlPr>
                                  </m:sSubPr>
                                  <m:e>
                                    <m:r>
                                      <a:rPr kumimoji="0" lang="es-CL" sz="1200" b="0" i="1" u="none" strike="noStrike" cap="none" normalizeH="0" baseline="0" smtClean="0">
                                        <a:ln>
                                          <a:noFill/>
                                        </a:ln>
                                        <a:solidFill>
                                          <a:schemeClr val="tx1"/>
                                        </a:solidFill>
                                        <a:effectLst/>
                                        <a:latin typeface="Cambria Math" panose="02040503050406030204" pitchFamily="18" charset="0"/>
                                      </a:rPr>
                                      <m:t>𝑄</m:t>
                                    </m:r>
                                  </m:e>
                                  <m:sub>
                                    <m:r>
                                      <a:rPr kumimoji="0" lang="es-CL" sz="1200" b="0" i="1" u="none" strike="noStrike" cap="none" normalizeH="0" baseline="0" smtClean="0">
                                        <a:ln>
                                          <a:noFill/>
                                        </a:ln>
                                        <a:solidFill>
                                          <a:schemeClr val="tx1"/>
                                        </a:solidFill>
                                        <a:effectLst/>
                                        <a:latin typeface="Cambria Math" panose="02040503050406030204" pitchFamily="18" charset="0"/>
                                      </a:rPr>
                                      <m:t>𝐼𝐵𝑆</m:t>
                                    </m:r>
                                  </m:sub>
                                </m:sSub>
                                <m:r>
                                  <a:rPr kumimoji="0" lang="es-CL" sz="1200" b="0" i="1" u="none" strike="noStrike" cap="none" normalizeH="0" baseline="0" smtClean="0">
                                    <a:ln>
                                      <a:noFill/>
                                    </a:ln>
                                    <a:solidFill>
                                      <a:schemeClr val="tx1"/>
                                    </a:solidFill>
                                    <a:effectLst/>
                                    <a:latin typeface="Cambria Math" panose="02040503050406030204" pitchFamily="18" charset="0"/>
                                  </a:rPr>
                                  <m:t>=0,249</m:t>
                                </m:r>
                              </m:oMath>
                            </m:oMathPara>
                          </a14:m>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14:m>
                            <m:oMathPara xmlns:m="http://schemas.openxmlformats.org/officeDocument/2006/math">
                              <m:oMathParaPr>
                                <m:jc m:val="centerGroup"/>
                              </m:oMathParaPr>
                              <m:oMath xmlns:m="http://schemas.openxmlformats.org/officeDocument/2006/math">
                                <m:sSub>
                                  <m:sSubPr>
                                    <m:ctrlPr>
                                      <a:rPr kumimoji="0" lang="es-ES" sz="1200" b="0" i="1" u="none" strike="noStrike" cap="none" normalizeH="0" baseline="0" smtClean="0">
                                        <a:ln>
                                          <a:noFill/>
                                        </a:ln>
                                        <a:solidFill>
                                          <a:schemeClr val="tx1"/>
                                        </a:solidFill>
                                        <a:effectLst/>
                                        <a:latin typeface="Cambria Math" panose="02040503050406030204" pitchFamily="18" charset="0"/>
                                      </a:rPr>
                                    </m:ctrlPr>
                                  </m:sSubPr>
                                  <m:e>
                                    <m:r>
                                      <a:rPr kumimoji="0" lang="es-CL" sz="1200" b="0" i="1" u="none" strike="noStrike" cap="none" normalizeH="0" baseline="0" smtClean="0">
                                        <a:ln>
                                          <a:noFill/>
                                        </a:ln>
                                        <a:solidFill>
                                          <a:schemeClr val="tx1"/>
                                        </a:solidFill>
                                        <a:effectLst/>
                                        <a:latin typeface="Cambria Math" panose="02040503050406030204" pitchFamily="18" charset="0"/>
                                      </a:rPr>
                                      <m:t>𝑄</m:t>
                                    </m:r>
                                  </m:e>
                                  <m:sub>
                                    <m:r>
                                      <a:rPr kumimoji="0" lang="es-CL" sz="1200" b="0" i="1" u="none" strike="noStrike" cap="none" normalizeH="0" baseline="0" smtClean="0">
                                        <a:ln>
                                          <a:noFill/>
                                        </a:ln>
                                        <a:solidFill>
                                          <a:schemeClr val="tx1"/>
                                        </a:solidFill>
                                        <a:effectLst/>
                                        <a:latin typeface="Cambria Math" panose="02040503050406030204" pitchFamily="18" charset="0"/>
                                      </a:rPr>
                                      <m:t>𝐼𝐵𝐷</m:t>
                                    </m:r>
                                  </m:sub>
                                </m:sSub>
                                <m:r>
                                  <a:rPr kumimoji="0" lang="es-CL" sz="1200" b="0" i="1" u="none" strike="noStrike" cap="none" normalizeH="0" baseline="0" smtClean="0">
                                    <a:ln>
                                      <a:noFill/>
                                    </a:ln>
                                    <a:solidFill>
                                      <a:schemeClr val="tx1"/>
                                    </a:solidFill>
                                    <a:effectLst/>
                                    <a:latin typeface="Cambria Math" panose="02040503050406030204" pitchFamily="18" charset="0"/>
                                  </a:rPr>
                                  <m:t>=0,066</m:t>
                                </m:r>
                              </m:oMath>
                            </m:oMathPara>
                          </a14:m>
                          <a:endParaRPr kumimoji="0" lang="es-ES" sz="1200" b="1"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cap="flat">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cap="flat">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mc:Choice>
        <mc:Fallback xmlns="">
          <p:graphicFrame>
            <p:nvGraphicFramePr>
              <p:cNvPr id="15" name="Group 356">
                <a:extLst>
                  <a:ext uri="{FF2B5EF4-FFF2-40B4-BE49-F238E27FC236}">
                    <a16:creationId xmlns:a16="http://schemas.microsoft.com/office/drawing/2014/main" id="{21DD7164-CFEB-4D8E-91E6-C914A0016C98}"/>
                  </a:ext>
                </a:extLst>
              </p:cNvPr>
              <p:cNvGraphicFramePr>
                <a:graphicFrameLocks noGrp="1"/>
              </p:cNvGraphicFramePr>
              <p:nvPr>
                <p:extLst>
                  <p:ext uri="{D42A27DB-BD31-4B8C-83A1-F6EECF244321}">
                    <p14:modId xmlns:p14="http://schemas.microsoft.com/office/powerpoint/2010/main" val="1075123032"/>
                  </p:ext>
                </p:extLst>
              </p:nvPr>
            </p:nvGraphicFramePr>
            <p:xfrm>
              <a:off x="3871150" y="3860021"/>
              <a:ext cx="3341859" cy="1259589"/>
            </p:xfrm>
            <a:graphic>
              <a:graphicData uri="http://schemas.openxmlformats.org/drawingml/2006/table">
                <a:tbl>
                  <a:tblPr/>
                  <a:tblGrid>
                    <a:gridCol w="1113953">
                      <a:extLst>
                        <a:ext uri="{9D8B030D-6E8A-4147-A177-3AD203B41FA5}">
                          <a16:colId xmlns:a16="http://schemas.microsoft.com/office/drawing/2014/main" val="20000"/>
                        </a:ext>
                      </a:extLst>
                    </a:gridCol>
                    <a:gridCol w="1113953">
                      <a:extLst>
                        <a:ext uri="{9D8B030D-6E8A-4147-A177-3AD203B41FA5}">
                          <a16:colId xmlns:a16="http://schemas.microsoft.com/office/drawing/2014/main" val="2618492333"/>
                        </a:ext>
                      </a:extLst>
                    </a:gridCol>
                    <a:gridCol w="1113953">
                      <a:extLst>
                        <a:ext uri="{9D8B030D-6E8A-4147-A177-3AD203B41FA5}">
                          <a16:colId xmlns:a16="http://schemas.microsoft.com/office/drawing/2014/main" val="1649991395"/>
                        </a:ext>
                      </a:extLst>
                    </a:gridCol>
                  </a:tblGrid>
                  <a:tr h="419863">
                    <a:tc>
                      <a:txBody>
                        <a:bodyPr/>
                        <a:lstStyle/>
                        <a:p>
                          <a:endParaRPr lang="en-US"/>
                        </a:p>
                      </a:txBody>
                      <a:tcPr anchor="ctr" horzOverflow="overflow">
                        <a:lnL cap="flat">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cap="flat">
                          <a:noFill/>
                        </a:lnB>
                        <a:lnTlToBr>
                          <a:noFill/>
                        </a:lnTlToBr>
                        <a:lnBlToTr>
                          <a:noFill/>
                        </a:lnBlToTr>
                        <a:blipFill>
                          <a:blip r:embed="rId11"/>
                          <a:stretch>
                            <a:fillRect r="-200000" b="-201449"/>
                          </a:stretch>
                        </a:blipFill>
                      </a:tcPr>
                    </a:tc>
                    <a:tc>
                      <a:txBody>
                        <a:bodyPr/>
                        <a:lstStyle/>
                        <a:p>
                          <a:endParaRPr lang="en-US"/>
                        </a:p>
                      </a:txBody>
                      <a:tcPr anchor="ctr" horzOverflow="overflow">
                        <a:lnL w="12700" cap="flat" cmpd="sng" algn="ctr">
                          <a:solidFill>
                            <a:schemeClr val="tx1"/>
                          </a:solidFill>
                          <a:prstDash val="solid"/>
                          <a:round/>
                          <a:headEnd type="none" w="med" len="med"/>
                          <a:tailEnd type="none" w="med" len="med"/>
                        </a:lnL>
                        <a:lnR cap="flat">
                          <a:noFill/>
                        </a:lnR>
                        <a:lnT w="12700" cap="flat" cmpd="sng" algn="ctr">
                          <a:noFill/>
                          <a:prstDash val="solid"/>
                          <a:round/>
                          <a:headEnd type="none" w="med" len="med"/>
                          <a:tailEnd type="none" w="med" len="med"/>
                        </a:lnT>
                        <a:lnB cap="flat">
                          <a:noFill/>
                        </a:lnB>
                        <a:lnTlToBr>
                          <a:noFill/>
                        </a:lnTlToBr>
                        <a:lnBlToTr>
                          <a:noFill/>
                        </a:lnBlToTr>
                        <a:blipFill>
                          <a:blip r:embed="rId11"/>
                          <a:stretch>
                            <a:fillRect l="-100000" r="-100000" b="-201449"/>
                          </a:stretch>
                        </a:blip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cap="flat">
                          <a:noFill/>
                        </a:lnR>
                        <a:lnT w="12700" cap="flat" cmpd="sng" algn="ctr">
                          <a:no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r h="419863">
                    <a:tc>
                      <a:txBody>
                        <a:bodyPr/>
                        <a:lstStyle/>
                        <a:p>
                          <a:endParaRPr lang="en-US"/>
                        </a:p>
                      </a:txBody>
                      <a:tcPr anchor="ctr" horzOverflow="overflow">
                        <a:lnL cap="flat">
                          <a:noFill/>
                        </a:lnL>
                        <a:lnR w="12700" cap="flat" cmpd="sng" algn="ctr">
                          <a:solidFill>
                            <a:schemeClr val="tx1"/>
                          </a:solidFill>
                          <a:prstDash val="solid"/>
                          <a:round/>
                          <a:headEnd type="none" w="med" len="med"/>
                          <a:tailEnd type="none" w="med" len="med"/>
                        </a:lnR>
                        <a:lnT cap="flat">
                          <a:noFill/>
                        </a:lnT>
                        <a:lnB w="19050" cap="flat" cmpd="sng" algn="ctr">
                          <a:noFill/>
                          <a:prstDash val="solid"/>
                          <a:round/>
                          <a:headEnd type="none" w="med" len="med"/>
                          <a:tailEnd type="none" w="med" len="med"/>
                        </a:lnB>
                        <a:lnTlToBr>
                          <a:noFill/>
                        </a:lnTlToBr>
                        <a:lnBlToTr>
                          <a:noFill/>
                        </a:lnBlToTr>
                        <a:blipFill>
                          <a:blip r:embed="rId11"/>
                          <a:stretch>
                            <a:fillRect t="-100000" r="-200000" b="-101449"/>
                          </a:stretch>
                        </a:blip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cap="flat">
                          <a:noFill/>
                        </a:lnR>
                        <a:lnT cap="flat">
                          <a:noFill/>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cap="flat">
                          <a:noFill/>
                        </a:lnR>
                        <a:lnT cap="flat">
                          <a:noFill/>
                        </a:lnT>
                        <a:lnB w="190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9863">
                    <a:tc>
                      <a:txBody>
                        <a:bodyPr/>
                        <a:lstStyle/>
                        <a:p>
                          <a:endParaRPr lang="en-US"/>
                        </a:p>
                      </a:txBody>
                      <a:tcPr anchor="ctr" horzOverflow="overflow">
                        <a:lnL cap="flat">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blipFill>
                          <a:blip r:embed="rId11"/>
                          <a:stretch>
                            <a:fillRect t="-200000" r="-200000" b="-1449"/>
                          </a:stretch>
                        </a:blipFill>
                      </a:tcPr>
                    </a:tc>
                    <a:tc>
                      <a:txBody>
                        <a:bodyPr/>
                        <a:lstStyle/>
                        <a:p>
                          <a:endParaRPr lang="en-US"/>
                        </a:p>
                      </a:txBody>
                      <a:tcPr anchor="ctr" horzOverflow="overflow">
                        <a:lnL w="12700" cap="flat" cmpd="sng" algn="ctr">
                          <a:solidFill>
                            <a:schemeClr val="tx1"/>
                          </a:solidFill>
                          <a:prstDash val="solid"/>
                          <a:round/>
                          <a:headEnd type="none" w="med" len="med"/>
                          <a:tailEnd type="none" w="med" len="med"/>
                        </a:lnL>
                        <a:lnR cap="flat">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blipFill>
                          <a:blip r:embed="rId11"/>
                          <a:stretch>
                            <a:fillRect l="-100000" t="-200000" r="-100000" b="-1449"/>
                          </a:stretch>
                        </a:blip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cap="flat">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mc:Fallback>
      </mc:AlternateContent>
      <p:sp>
        <p:nvSpPr>
          <p:cNvPr id="16" name="CuadroTexto 15">
            <a:extLst>
              <a:ext uri="{FF2B5EF4-FFF2-40B4-BE49-F238E27FC236}">
                <a16:creationId xmlns:a16="http://schemas.microsoft.com/office/drawing/2014/main" id="{64A40CC8-4BEE-4FEB-B7DE-490A6CD2528D}"/>
              </a:ext>
            </a:extLst>
          </p:cNvPr>
          <p:cNvSpPr txBox="1"/>
          <p:nvPr/>
        </p:nvSpPr>
        <p:spPr>
          <a:xfrm>
            <a:off x="4304634" y="3435873"/>
            <a:ext cx="145545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600" b="0" i="0" u="none" strike="noStrike" kern="1200" cap="none" spc="0" normalizeH="0" baseline="0" noProof="0" dirty="0">
                <a:ln>
                  <a:noFill/>
                </a:ln>
                <a:solidFill>
                  <a:prstClr val="black"/>
                </a:solidFill>
                <a:effectLst/>
                <a:uLnTx/>
                <a:uFillTx/>
                <a:latin typeface="Calibri" panose="020F0502020204030204"/>
                <a:ea typeface="+mn-ea"/>
                <a:cs typeface="+mn-cs"/>
              </a:rPr>
              <a:t>Generación 10</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6B38D30F-4674-41C7-9D19-BE6EA3C119DE}"/>
                  </a:ext>
                </a:extLst>
              </p:cNvPr>
              <p:cNvSpPr txBox="1"/>
              <p:nvPr/>
            </p:nvSpPr>
            <p:spPr>
              <a:xfrm>
                <a:off x="1653363" y="1910080"/>
                <a:ext cx="8478748"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Suponga que las frecuencias para un gen en estudio en esta población son </a:t>
                </a:r>
                <a14:m>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=0,467</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y </a:t>
                </a:r>
                <a14:m>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=0,533</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Calcule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las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frecuencias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genotípicas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y determine las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contribuciones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genéticas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tanto para la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generación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5,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como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generación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10.</a:t>
                </a:r>
              </a:p>
            </p:txBody>
          </p:sp>
        </mc:Choice>
        <mc:Fallback xmlns="">
          <p:sp>
            <p:nvSpPr>
              <p:cNvPr id="17" name="CuadroTexto 16">
                <a:extLst>
                  <a:ext uri="{FF2B5EF4-FFF2-40B4-BE49-F238E27FC236}">
                    <a16:creationId xmlns:a16="http://schemas.microsoft.com/office/drawing/2014/main" id="{6B38D30F-4674-41C7-9D19-BE6EA3C119DE}"/>
                  </a:ext>
                </a:extLst>
              </p:cNvPr>
              <p:cNvSpPr txBox="1">
                <a:spLocks noRot="1" noChangeAspect="1" noMove="1" noResize="1" noEditPoints="1" noAdjustHandles="1" noChangeArrowheads="1" noChangeShapeType="1" noTextEdit="1"/>
              </p:cNvSpPr>
              <p:nvPr/>
            </p:nvSpPr>
            <p:spPr>
              <a:xfrm>
                <a:off x="1653363" y="1910080"/>
                <a:ext cx="8478748" cy="923330"/>
              </a:xfrm>
              <a:prstGeom prst="rect">
                <a:avLst/>
              </a:prstGeom>
              <a:blipFill>
                <a:blip r:embed="rId12"/>
                <a:stretch>
                  <a:fillRect l="-575" t="-3289" r="-647" b="-9211"/>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A9D1B567-0FDD-483C-B065-7027047D8FA2}"/>
                  </a:ext>
                </a:extLst>
              </p:cNvPr>
              <p:cNvSpPr txBox="1"/>
              <p:nvPr/>
            </p:nvSpPr>
            <p:spPr>
              <a:xfrm>
                <a:off x="882050" y="3788620"/>
                <a:ext cx="1455455" cy="646331"/>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=0,063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=0,123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8" name="CuadroTexto 17">
                <a:extLst>
                  <a:ext uri="{FF2B5EF4-FFF2-40B4-BE49-F238E27FC236}">
                    <a16:creationId xmlns:a16="http://schemas.microsoft.com/office/drawing/2014/main" id="{A9D1B567-0FDD-483C-B065-7027047D8FA2}"/>
                  </a:ext>
                </a:extLst>
              </p:cNvPr>
              <p:cNvSpPr txBox="1">
                <a:spLocks noRot="1" noChangeAspect="1" noMove="1" noResize="1" noEditPoints="1" noAdjustHandles="1" noChangeArrowheads="1" noChangeShapeType="1" noTextEdit="1"/>
              </p:cNvSpPr>
              <p:nvPr/>
            </p:nvSpPr>
            <p:spPr>
              <a:xfrm>
                <a:off x="882050" y="3788620"/>
                <a:ext cx="1455455" cy="646331"/>
              </a:xfrm>
              <a:prstGeom prst="rect">
                <a:avLst/>
              </a:prstGeom>
              <a:blipFill>
                <a:blip r:embed="rId13"/>
                <a:stretch>
                  <a:fillRect/>
                </a:stretch>
              </a:blipFill>
              <a:ln>
                <a:solidFill>
                  <a:srgbClr val="FF0000"/>
                </a:solidFill>
              </a:ln>
            </p:spPr>
            <p:txBody>
              <a:bodyPr/>
              <a:lstStyle/>
              <a:p>
                <a:r>
                  <a:rPr lang="es-CL">
                    <a:noFill/>
                  </a:rPr>
                  <a:t> </a:t>
                </a:r>
              </a:p>
            </p:txBody>
          </p:sp>
        </mc:Fallback>
      </mc:AlternateContent>
      <p:sp>
        <p:nvSpPr>
          <p:cNvPr id="19" name="Rectángulo 18">
            <a:extLst>
              <a:ext uri="{FF2B5EF4-FFF2-40B4-BE49-F238E27FC236}">
                <a16:creationId xmlns:a16="http://schemas.microsoft.com/office/drawing/2014/main" id="{A3AAD722-62A5-4F35-964C-A4DAE35F9B13}"/>
              </a:ext>
            </a:extLst>
          </p:cNvPr>
          <p:cNvSpPr/>
          <p:nvPr/>
        </p:nvSpPr>
        <p:spPr>
          <a:xfrm>
            <a:off x="7839075" y="3774427"/>
            <a:ext cx="2857500" cy="207975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Título 5">
            <a:extLst>
              <a:ext uri="{FF2B5EF4-FFF2-40B4-BE49-F238E27FC236}">
                <a16:creationId xmlns:a16="http://schemas.microsoft.com/office/drawing/2014/main" id="{C3891939-1E40-068D-CF48-6989E46EFC8D}"/>
              </a:ext>
            </a:extLst>
          </p:cNvPr>
          <p:cNvSpPr>
            <a:spLocks noGrp="1"/>
          </p:cNvSpPr>
          <p:nvPr>
            <p:ph type="title"/>
          </p:nvPr>
        </p:nvSpPr>
        <p:spPr/>
        <p:txBody>
          <a:bodyPr/>
          <a:lstStyle/>
          <a:p>
            <a:endParaRPr lang="es-CL"/>
          </a:p>
        </p:txBody>
      </p:sp>
      <p:sp>
        <p:nvSpPr>
          <p:cNvPr id="20" name="Título 1">
            <a:extLst>
              <a:ext uri="{FF2B5EF4-FFF2-40B4-BE49-F238E27FC236}">
                <a16:creationId xmlns:a16="http://schemas.microsoft.com/office/drawing/2014/main" id="{8BAB4703-CC14-184E-0FA3-DDF867E0211F}"/>
              </a:ext>
            </a:extLst>
          </p:cNvPr>
          <p:cNvSpPr txBox="1">
            <a:spLocks/>
          </p:cNvSpPr>
          <p:nvPr/>
        </p:nvSpPr>
        <p:spPr>
          <a:xfrm>
            <a:off x="1412398" y="-85507"/>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5</a:t>
            </a:r>
            <a:endParaRPr lang="en-US" i="1" kern="0" dirty="0"/>
          </a:p>
        </p:txBody>
      </p:sp>
    </p:spTree>
    <p:extLst>
      <p:ext uri="{BB962C8B-B14F-4D97-AF65-F5344CB8AC3E}">
        <p14:creationId xmlns:p14="http://schemas.microsoft.com/office/powerpoint/2010/main" val="139191075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108</a:t>
            </a:fld>
            <a:endParaRPr/>
          </a:p>
        </p:txBody>
      </p:sp>
      <p:sp>
        <p:nvSpPr>
          <p:cNvPr id="4" name="CuadroTexto 3">
            <a:extLst>
              <a:ext uri="{FF2B5EF4-FFF2-40B4-BE49-F238E27FC236}">
                <a16:creationId xmlns:a16="http://schemas.microsoft.com/office/drawing/2014/main" id="{6D195676-99F0-4CE4-B4D9-82FE099837C2}"/>
              </a:ext>
            </a:extLst>
          </p:cNvPr>
          <p:cNvSpPr txBox="1"/>
          <p:nvPr/>
        </p:nvSpPr>
        <p:spPr>
          <a:xfrm>
            <a:off x="809712" y="3174325"/>
            <a:ext cx="19087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Coeficientes 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consanguinidad</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5" name="CuadroTexto 4">
            <a:extLst>
              <a:ext uri="{FF2B5EF4-FFF2-40B4-BE49-F238E27FC236}">
                <a16:creationId xmlns:a16="http://schemas.microsoft.com/office/drawing/2014/main" id="{67FFCFAB-B5C2-4E81-B823-DFCE2F9FE44A}"/>
              </a:ext>
            </a:extLst>
          </p:cNvPr>
          <p:cNvSpPr txBox="1"/>
          <p:nvPr/>
        </p:nvSpPr>
        <p:spPr>
          <a:xfrm>
            <a:off x="805777" y="5088439"/>
            <a:ext cx="44426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genotípicas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F54F5E48-0380-4A36-8B9E-0C986A253943}"/>
                  </a:ext>
                </a:extLst>
              </p:cNvPr>
              <p:cNvSpPr txBox="1"/>
              <p:nvPr/>
            </p:nvSpPr>
            <p:spPr>
              <a:xfrm>
                <a:off x="4376016" y="151079"/>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𝑷</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CuadroTexto 5">
                <a:extLst>
                  <a:ext uri="{FF2B5EF4-FFF2-40B4-BE49-F238E27FC236}">
                    <a16:creationId xmlns:a16="http://schemas.microsoft.com/office/drawing/2014/main" id="{F54F5E48-0380-4A36-8B9E-0C986A253943}"/>
                  </a:ext>
                </a:extLst>
              </p:cNvPr>
              <p:cNvSpPr txBox="1">
                <a:spLocks noRot="1" noChangeAspect="1" noMove="1" noResize="1" noEditPoints="1" noAdjustHandles="1" noChangeArrowheads="1" noChangeShapeType="1" noTextEdit="1"/>
              </p:cNvSpPr>
              <p:nvPr/>
            </p:nvSpPr>
            <p:spPr>
              <a:xfrm>
                <a:off x="4376016" y="151079"/>
                <a:ext cx="7610763" cy="369332"/>
              </a:xfrm>
              <a:prstGeom prst="rect">
                <a:avLst/>
              </a:prstGeom>
              <a:blipFill>
                <a:blip r:embed="rId3"/>
                <a:stretch>
                  <a:fillRect b="-13333"/>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62678445-FFD0-4529-B419-DD7B72D90EDD}"/>
                  </a:ext>
                </a:extLst>
              </p:cNvPr>
              <p:cNvSpPr txBox="1"/>
              <p:nvPr/>
            </p:nvSpPr>
            <p:spPr>
              <a:xfrm>
                <a:off x="4376016" y="538408"/>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𝑯</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m:t>
                      </m:r>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CuadroTexto 6">
                <a:extLst>
                  <a:ext uri="{FF2B5EF4-FFF2-40B4-BE49-F238E27FC236}">
                    <a16:creationId xmlns:a16="http://schemas.microsoft.com/office/drawing/2014/main" id="{62678445-FFD0-4529-B419-DD7B72D90EDD}"/>
                  </a:ext>
                </a:extLst>
              </p:cNvPr>
              <p:cNvSpPr txBox="1">
                <a:spLocks noRot="1" noChangeAspect="1" noMove="1" noResize="1" noEditPoints="1" noAdjustHandles="1" noChangeArrowheads="1" noChangeShapeType="1" noTextEdit="1"/>
              </p:cNvSpPr>
              <p:nvPr/>
            </p:nvSpPr>
            <p:spPr>
              <a:xfrm>
                <a:off x="4376016" y="538408"/>
                <a:ext cx="7610763" cy="369332"/>
              </a:xfrm>
              <a:prstGeom prst="rect">
                <a:avLst/>
              </a:prstGeom>
              <a:blipFill>
                <a:blip r:embed="rId4"/>
                <a:stretch>
                  <a:fillRect b="-11475"/>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12907E05-134A-44F6-A836-0ECDFCDD59E3}"/>
                  </a:ext>
                </a:extLst>
              </p:cNvPr>
              <p:cNvSpPr txBox="1"/>
              <p:nvPr/>
            </p:nvSpPr>
            <p:spPr>
              <a:xfrm>
                <a:off x="4376016" y="1003819"/>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𝑸</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CuadroTexto 7">
                <a:extLst>
                  <a:ext uri="{FF2B5EF4-FFF2-40B4-BE49-F238E27FC236}">
                    <a16:creationId xmlns:a16="http://schemas.microsoft.com/office/drawing/2014/main" id="{12907E05-134A-44F6-A836-0ECDFCDD59E3}"/>
                  </a:ext>
                </a:extLst>
              </p:cNvPr>
              <p:cNvSpPr txBox="1">
                <a:spLocks noRot="1" noChangeAspect="1" noMove="1" noResize="1" noEditPoints="1" noAdjustHandles="1" noChangeArrowheads="1" noChangeShapeType="1" noTextEdit="1"/>
              </p:cNvSpPr>
              <p:nvPr/>
            </p:nvSpPr>
            <p:spPr>
              <a:xfrm>
                <a:off x="4376016" y="1003819"/>
                <a:ext cx="7610763" cy="369332"/>
              </a:xfrm>
              <a:prstGeom prst="rect">
                <a:avLst/>
              </a:prstGeom>
              <a:blipFill>
                <a:blip r:embed="rId5"/>
                <a:stretch>
                  <a:fillRect b="-13333"/>
                </a:stretch>
              </a:blipFill>
            </p:spPr>
            <p:txBody>
              <a:bodyPr/>
              <a:lstStyle/>
              <a:p>
                <a:r>
                  <a:rPr lang="es-CL">
                    <a:noFill/>
                  </a:rPr>
                  <a:t> </a:t>
                </a:r>
              </a:p>
            </p:txBody>
          </p:sp>
        </mc:Fallback>
      </mc:AlternateContent>
      <p:sp>
        <p:nvSpPr>
          <p:cNvPr id="9" name="CuadroTexto 8">
            <a:extLst>
              <a:ext uri="{FF2B5EF4-FFF2-40B4-BE49-F238E27FC236}">
                <a16:creationId xmlns:a16="http://schemas.microsoft.com/office/drawing/2014/main" id="{AC24A941-A805-4312-9A5B-D7DC770F98A3}"/>
              </a:ext>
            </a:extLst>
          </p:cNvPr>
          <p:cNvSpPr txBox="1"/>
          <p:nvPr/>
        </p:nvSpPr>
        <p:spPr>
          <a:xfrm>
            <a:off x="3528198" y="3086606"/>
            <a:ext cx="44426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Cálculo de contribuciones genéticas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38DD8410-CC92-4FC2-8863-43123DF5858A}"/>
                  </a:ext>
                </a:extLst>
              </p:cNvPr>
              <p:cNvSpPr txBox="1"/>
              <p:nvPr/>
            </p:nvSpPr>
            <p:spPr>
              <a:xfrm>
                <a:off x="1653363" y="1910080"/>
                <a:ext cx="8478748"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Suponga que las frecuencias para un gen en estudio en esta población son </a:t>
                </a:r>
                <a14:m>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=0,467</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y </a:t>
                </a:r>
                <a14:m>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=0,533</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Calcule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las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frecuencias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genotípicas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y determine las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contribuciones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genéticas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tanto para la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generación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5,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como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generación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10.</a:t>
                </a:r>
              </a:p>
            </p:txBody>
          </p:sp>
        </mc:Choice>
        <mc:Fallback xmlns="">
          <p:sp>
            <p:nvSpPr>
              <p:cNvPr id="10" name="CuadroTexto 9">
                <a:extLst>
                  <a:ext uri="{FF2B5EF4-FFF2-40B4-BE49-F238E27FC236}">
                    <a16:creationId xmlns:a16="http://schemas.microsoft.com/office/drawing/2014/main" id="{38DD8410-CC92-4FC2-8863-43123DF5858A}"/>
                  </a:ext>
                </a:extLst>
              </p:cNvPr>
              <p:cNvSpPr txBox="1">
                <a:spLocks noRot="1" noChangeAspect="1" noMove="1" noResize="1" noEditPoints="1" noAdjustHandles="1" noChangeArrowheads="1" noChangeShapeType="1" noTextEdit="1"/>
              </p:cNvSpPr>
              <p:nvPr/>
            </p:nvSpPr>
            <p:spPr>
              <a:xfrm>
                <a:off x="1653363" y="1910080"/>
                <a:ext cx="8478748" cy="923330"/>
              </a:xfrm>
              <a:prstGeom prst="rect">
                <a:avLst/>
              </a:prstGeom>
              <a:blipFill>
                <a:blip r:embed="rId6"/>
                <a:stretch>
                  <a:fillRect l="-575" t="-3289" r="-647" b="-9211"/>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0C8B7FA5-B5B8-4D24-BB67-0F6A0D8EF310}"/>
                  </a:ext>
                </a:extLst>
              </p:cNvPr>
              <p:cNvSpPr txBox="1"/>
              <p:nvPr/>
            </p:nvSpPr>
            <p:spPr>
              <a:xfrm>
                <a:off x="882050" y="3788620"/>
                <a:ext cx="1455455" cy="646331"/>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=0,063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=0,123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CuadroTexto 10">
                <a:extLst>
                  <a:ext uri="{FF2B5EF4-FFF2-40B4-BE49-F238E27FC236}">
                    <a16:creationId xmlns:a16="http://schemas.microsoft.com/office/drawing/2014/main" id="{0C8B7FA5-B5B8-4D24-BB67-0F6A0D8EF310}"/>
                  </a:ext>
                </a:extLst>
              </p:cNvPr>
              <p:cNvSpPr txBox="1">
                <a:spLocks noRot="1" noChangeAspect="1" noMove="1" noResize="1" noEditPoints="1" noAdjustHandles="1" noChangeArrowheads="1" noChangeShapeType="1" noTextEdit="1"/>
              </p:cNvSpPr>
              <p:nvPr/>
            </p:nvSpPr>
            <p:spPr>
              <a:xfrm>
                <a:off x="882050" y="3788620"/>
                <a:ext cx="1455455" cy="646331"/>
              </a:xfrm>
              <a:prstGeom prst="rect">
                <a:avLst/>
              </a:prstGeom>
              <a:blipFill>
                <a:blip r:embed="rId7"/>
                <a:stretch>
                  <a:fillRect/>
                </a:stretch>
              </a:blipFill>
              <a:ln>
                <a:solidFill>
                  <a:srgbClr val="FF0000"/>
                </a:solid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3F206AEB-0A59-476B-951C-6FB9E015F97D}"/>
                  </a:ext>
                </a:extLst>
              </p:cNvPr>
              <p:cNvSpPr txBox="1"/>
              <p:nvPr/>
            </p:nvSpPr>
            <p:spPr>
              <a:xfrm>
                <a:off x="882049" y="5489023"/>
                <a:ext cx="1455455" cy="923330"/>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=0,234</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𝐻</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=0,466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𝑄</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CuadroTexto 11">
                <a:extLst>
                  <a:ext uri="{FF2B5EF4-FFF2-40B4-BE49-F238E27FC236}">
                    <a16:creationId xmlns:a16="http://schemas.microsoft.com/office/drawing/2014/main" id="{3F206AEB-0A59-476B-951C-6FB9E015F97D}"/>
                  </a:ext>
                </a:extLst>
              </p:cNvPr>
              <p:cNvSpPr txBox="1">
                <a:spLocks noRot="1" noChangeAspect="1" noMove="1" noResize="1" noEditPoints="1" noAdjustHandles="1" noChangeArrowheads="1" noChangeShapeType="1" noTextEdit="1"/>
              </p:cNvSpPr>
              <p:nvPr/>
            </p:nvSpPr>
            <p:spPr>
              <a:xfrm>
                <a:off x="882049" y="5489023"/>
                <a:ext cx="1455455" cy="923330"/>
              </a:xfrm>
              <a:prstGeom prst="rect">
                <a:avLst/>
              </a:prstGeom>
              <a:blipFill>
                <a:blip r:embed="rId8"/>
                <a:stretch>
                  <a:fillRect b="-2597"/>
                </a:stretch>
              </a:blipFill>
              <a:ln>
                <a:solidFill>
                  <a:srgbClr val="FF0000"/>
                </a:solid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9908D0A0-A73B-489E-B3DE-0D345EBA44B6}"/>
                  </a:ext>
                </a:extLst>
              </p:cNvPr>
              <p:cNvSpPr txBox="1"/>
              <p:nvPr/>
            </p:nvSpPr>
            <p:spPr>
              <a:xfrm>
                <a:off x="2337504" y="5489022"/>
                <a:ext cx="1455455" cy="923330"/>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=0,249</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𝐻</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=0,436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𝑄</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=0,315</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 name="CuadroTexto 12">
                <a:extLst>
                  <a:ext uri="{FF2B5EF4-FFF2-40B4-BE49-F238E27FC236}">
                    <a16:creationId xmlns:a16="http://schemas.microsoft.com/office/drawing/2014/main" id="{9908D0A0-A73B-489E-B3DE-0D345EBA44B6}"/>
                  </a:ext>
                </a:extLst>
              </p:cNvPr>
              <p:cNvSpPr txBox="1">
                <a:spLocks noRot="1" noChangeAspect="1" noMove="1" noResize="1" noEditPoints="1" noAdjustHandles="1" noChangeArrowheads="1" noChangeShapeType="1" noTextEdit="1"/>
              </p:cNvSpPr>
              <p:nvPr/>
            </p:nvSpPr>
            <p:spPr>
              <a:xfrm>
                <a:off x="2337504" y="5489022"/>
                <a:ext cx="1455455" cy="923330"/>
              </a:xfrm>
              <a:prstGeom prst="rect">
                <a:avLst/>
              </a:prstGeom>
              <a:blipFill>
                <a:blip r:embed="rId9"/>
                <a:stretch>
                  <a:fillRect b="-2597"/>
                </a:stretch>
              </a:blipFill>
              <a:ln>
                <a:solidFill>
                  <a:srgbClr val="FF0000"/>
                </a:solid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graphicFrame>
            <p:nvGraphicFramePr>
              <p:cNvPr id="14" name="Group 356">
                <a:extLst>
                  <a:ext uri="{FF2B5EF4-FFF2-40B4-BE49-F238E27FC236}">
                    <a16:creationId xmlns:a16="http://schemas.microsoft.com/office/drawing/2014/main" id="{FC9D7B13-7886-4BEF-9BCC-DCEC27421D6C}"/>
                  </a:ext>
                </a:extLst>
              </p:cNvPr>
              <p:cNvGraphicFramePr>
                <a:graphicFrameLocks noGrp="1"/>
              </p:cNvGraphicFramePr>
              <p:nvPr>
                <p:extLst>
                  <p:ext uri="{D42A27DB-BD31-4B8C-83A1-F6EECF244321}">
                    <p14:modId xmlns:p14="http://schemas.microsoft.com/office/powerpoint/2010/main" val="2407287912"/>
                  </p:ext>
                </p:extLst>
              </p:nvPr>
            </p:nvGraphicFramePr>
            <p:xfrm>
              <a:off x="3871150" y="3860021"/>
              <a:ext cx="5569765" cy="1259589"/>
            </p:xfrm>
            <a:graphic>
              <a:graphicData uri="http://schemas.openxmlformats.org/drawingml/2006/table">
                <a:tbl>
                  <a:tblPr/>
                  <a:tblGrid>
                    <a:gridCol w="1113953">
                      <a:extLst>
                        <a:ext uri="{9D8B030D-6E8A-4147-A177-3AD203B41FA5}">
                          <a16:colId xmlns:a16="http://schemas.microsoft.com/office/drawing/2014/main" val="20000"/>
                        </a:ext>
                      </a:extLst>
                    </a:gridCol>
                    <a:gridCol w="1113953">
                      <a:extLst>
                        <a:ext uri="{9D8B030D-6E8A-4147-A177-3AD203B41FA5}">
                          <a16:colId xmlns:a16="http://schemas.microsoft.com/office/drawing/2014/main" val="2618492333"/>
                        </a:ext>
                      </a:extLst>
                    </a:gridCol>
                    <a:gridCol w="1113953">
                      <a:extLst>
                        <a:ext uri="{9D8B030D-6E8A-4147-A177-3AD203B41FA5}">
                          <a16:colId xmlns:a16="http://schemas.microsoft.com/office/drawing/2014/main" val="1649991395"/>
                        </a:ext>
                      </a:extLst>
                    </a:gridCol>
                    <a:gridCol w="1113953">
                      <a:extLst>
                        <a:ext uri="{9D8B030D-6E8A-4147-A177-3AD203B41FA5}">
                          <a16:colId xmlns:a16="http://schemas.microsoft.com/office/drawing/2014/main" val="1741282489"/>
                        </a:ext>
                      </a:extLst>
                    </a:gridCol>
                    <a:gridCol w="1113953">
                      <a:extLst>
                        <a:ext uri="{9D8B030D-6E8A-4147-A177-3AD203B41FA5}">
                          <a16:colId xmlns:a16="http://schemas.microsoft.com/office/drawing/2014/main" val="1634758600"/>
                        </a:ext>
                      </a:extLst>
                    </a:gridCol>
                  </a:tblGrid>
                  <a:tr h="41986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14:m>
                            <m:oMathPara xmlns:m="http://schemas.openxmlformats.org/officeDocument/2006/math">
                              <m:oMathParaPr>
                                <m:jc m:val="centerGroup"/>
                              </m:oMathParaPr>
                              <m:oMath xmlns:m="http://schemas.openxmlformats.org/officeDocument/2006/math">
                                <m:sSub>
                                  <m:sSubPr>
                                    <m:ctrlPr>
                                      <a:rPr kumimoji="0" lang="es-ES" sz="1200" b="0" i="1" u="none" strike="noStrike" cap="none" normalizeH="0" baseline="0" smtClean="0">
                                        <a:ln>
                                          <a:noFill/>
                                        </a:ln>
                                        <a:solidFill>
                                          <a:schemeClr val="tx1"/>
                                        </a:solidFill>
                                        <a:effectLst/>
                                        <a:latin typeface="Cambria Math" panose="02040503050406030204" pitchFamily="18" charset="0"/>
                                      </a:rPr>
                                    </m:ctrlPr>
                                  </m:sSubPr>
                                  <m:e>
                                    <m:r>
                                      <a:rPr kumimoji="0" lang="es-CL" sz="1200" b="0" i="1" u="none" strike="noStrike" cap="none" normalizeH="0" baseline="0" smtClean="0">
                                        <a:ln>
                                          <a:noFill/>
                                        </a:ln>
                                        <a:solidFill>
                                          <a:schemeClr val="tx1"/>
                                        </a:solidFill>
                                        <a:effectLst/>
                                        <a:latin typeface="Cambria Math" panose="02040503050406030204" pitchFamily="18" charset="0"/>
                                      </a:rPr>
                                      <m:t>𝑃</m:t>
                                    </m:r>
                                  </m:e>
                                  <m:sub>
                                    <m:r>
                                      <a:rPr kumimoji="0" lang="es-CL" sz="1200" b="0" i="1" u="none" strike="noStrike" cap="none" normalizeH="0" baseline="0" smtClean="0">
                                        <a:ln>
                                          <a:noFill/>
                                        </a:ln>
                                        <a:solidFill>
                                          <a:schemeClr val="tx1"/>
                                        </a:solidFill>
                                        <a:effectLst/>
                                        <a:latin typeface="Cambria Math" panose="02040503050406030204" pitchFamily="18" charset="0"/>
                                      </a:rPr>
                                      <m:t>𝐼𝐵𝑆</m:t>
                                    </m:r>
                                  </m:sub>
                                </m:sSub>
                                <m:r>
                                  <a:rPr kumimoji="0" lang="es-CL" sz="1200" b="0" i="1" u="none" strike="noStrike" cap="none" normalizeH="0" baseline="0" smtClean="0">
                                    <a:ln>
                                      <a:noFill/>
                                    </a:ln>
                                    <a:solidFill>
                                      <a:schemeClr val="tx1"/>
                                    </a:solidFill>
                                    <a:effectLst/>
                                    <a:latin typeface="Cambria Math" panose="02040503050406030204" pitchFamily="18" charset="0"/>
                                  </a:rPr>
                                  <m:t>=0,204</m:t>
                                </m:r>
                              </m:oMath>
                            </m:oMathPara>
                          </a14:m>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14:m>
                            <m:oMathPara xmlns:m="http://schemas.openxmlformats.org/officeDocument/2006/math">
                              <m:oMathParaPr>
                                <m:jc m:val="centerGroup"/>
                              </m:oMathParaPr>
                              <m:oMath xmlns:m="http://schemas.openxmlformats.org/officeDocument/2006/math">
                                <m:sSub>
                                  <m:sSubPr>
                                    <m:ctrlPr>
                                      <a:rPr kumimoji="0" lang="es-ES" sz="1200" b="0" i="1" u="none" strike="noStrike" cap="none" normalizeH="0" baseline="0" smtClean="0">
                                        <a:ln>
                                          <a:noFill/>
                                        </a:ln>
                                        <a:solidFill>
                                          <a:schemeClr val="tx1"/>
                                        </a:solidFill>
                                        <a:effectLst/>
                                        <a:latin typeface="Cambria Math" panose="02040503050406030204" pitchFamily="18" charset="0"/>
                                      </a:rPr>
                                    </m:ctrlPr>
                                  </m:sSubPr>
                                  <m:e>
                                    <m:r>
                                      <a:rPr kumimoji="0" lang="es-CL" sz="1200" b="0" i="1" u="none" strike="noStrike" cap="none" normalizeH="0" baseline="0" smtClean="0">
                                        <a:ln>
                                          <a:noFill/>
                                        </a:ln>
                                        <a:solidFill>
                                          <a:schemeClr val="tx1"/>
                                        </a:solidFill>
                                        <a:effectLst/>
                                        <a:latin typeface="Cambria Math" panose="02040503050406030204" pitchFamily="18" charset="0"/>
                                      </a:rPr>
                                      <m:t>𝑃</m:t>
                                    </m:r>
                                  </m:e>
                                  <m:sub>
                                    <m:r>
                                      <a:rPr kumimoji="0" lang="es-CL" sz="1200" b="0" i="1" u="none" strike="noStrike" cap="none" normalizeH="0" baseline="0" smtClean="0">
                                        <a:ln>
                                          <a:noFill/>
                                        </a:ln>
                                        <a:solidFill>
                                          <a:schemeClr val="tx1"/>
                                        </a:solidFill>
                                        <a:effectLst/>
                                        <a:latin typeface="Cambria Math" panose="02040503050406030204" pitchFamily="18" charset="0"/>
                                      </a:rPr>
                                      <m:t>𝐼𝐵𝐷</m:t>
                                    </m:r>
                                  </m:sub>
                                </m:sSub>
                                <m:r>
                                  <a:rPr kumimoji="0" lang="es-CL" sz="1200" b="0" i="1" u="none" strike="noStrike" cap="none" normalizeH="0" baseline="0" smtClean="0">
                                    <a:ln>
                                      <a:noFill/>
                                    </a:ln>
                                    <a:solidFill>
                                      <a:schemeClr val="tx1"/>
                                    </a:solidFill>
                                    <a:effectLst/>
                                    <a:latin typeface="Cambria Math" panose="02040503050406030204" pitchFamily="18" charset="0"/>
                                  </a:rPr>
                                  <m:t>=0,029</m:t>
                                </m:r>
                              </m:oMath>
                            </m:oMathPara>
                          </a14:m>
                          <a:endParaRPr kumimoji="0" lang="es-ES"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cap="flat">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14:m>
                            <m:oMathPara xmlns:m="http://schemas.openxmlformats.org/officeDocument/2006/math">
                              <m:oMathParaPr>
                                <m:jc m:val="centerGroup"/>
                              </m:oMathParaPr>
                              <m:oMath xmlns:m="http://schemas.openxmlformats.org/officeDocument/2006/math">
                                <m:sSub>
                                  <m:sSubPr>
                                    <m:ctrlPr>
                                      <a:rPr kumimoji="0" lang="es-ES" sz="1200" b="0" i="1" u="none" strike="noStrike" cap="none" normalizeH="0" baseline="0" smtClean="0">
                                        <a:ln>
                                          <a:noFill/>
                                        </a:ln>
                                        <a:solidFill>
                                          <a:schemeClr val="tx1"/>
                                        </a:solidFill>
                                        <a:effectLst/>
                                        <a:latin typeface="Cambria Math" panose="02040503050406030204" pitchFamily="18" charset="0"/>
                                      </a:rPr>
                                    </m:ctrlPr>
                                  </m:sSubPr>
                                  <m:e>
                                    <m:r>
                                      <a:rPr kumimoji="0" lang="es-CL" sz="1200" b="0" i="1" u="none" strike="noStrike" cap="none" normalizeH="0" baseline="0" smtClean="0">
                                        <a:ln>
                                          <a:noFill/>
                                        </a:ln>
                                        <a:solidFill>
                                          <a:schemeClr val="tx1"/>
                                        </a:solidFill>
                                        <a:effectLst/>
                                        <a:latin typeface="Cambria Math" panose="02040503050406030204" pitchFamily="18" charset="0"/>
                                      </a:rPr>
                                      <m:t>𝑃</m:t>
                                    </m:r>
                                  </m:e>
                                  <m:sub>
                                    <m:r>
                                      <a:rPr kumimoji="0" lang="es-CL" sz="1200" b="0" i="1" u="none" strike="noStrike" cap="none" normalizeH="0" baseline="0" smtClean="0">
                                        <a:ln>
                                          <a:noFill/>
                                        </a:ln>
                                        <a:solidFill>
                                          <a:schemeClr val="tx1"/>
                                        </a:solidFill>
                                        <a:effectLst/>
                                        <a:latin typeface="Cambria Math" panose="02040503050406030204" pitchFamily="18" charset="0"/>
                                      </a:rPr>
                                      <m:t>𝐼𝐵𝑆</m:t>
                                    </m:r>
                                  </m:sub>
                                </m:sSub>
                                <m:r>
                                  <a:rPr kumimoji="0" lang="es-CL" sz="1200" b="0" i="1" u="none" strike="noStrike" cap="none" normalizeH="0" baseline="0" smtClean="0">
                                    <a:ln>
                                      <a:noFill/>
                                    </a:ln>
                                    <a:solidFill>
                                      <a:schemeClr val="tx1"/>
                                    </a:solidFill>
                                    <a:effectLst/>
                                    <a:latin typeface="Cambria Math" panose="02040503050406030204" pitchFamily="18" charset="0"/>
                                  </a:rPr>
                                  <m:t>=0,191</m:t>
                                </m:r>
                              </m:oMath>
                            </m:oMathPara>
                          </a14:m>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14:m>
                            <m:oMathPara xmlns:m="http://schemas.openxmlformats.org/officeDocument/2006/math">
                              <m:oMathParaPr>
                                <m:jc m:val="centerGroup"/>
                              </m:oMathParaPr>
                              <m:oMath xmlns:m="http://schemas.openxmlformats.org/officeDocument/2006/math">
                                <m:sSub>
                                  <m:sSubPr>
                                    <m:ctrlPr>
                                      <a:rPr kumimoji="0" lang="es-ES" sz="1200" b="0" i="1" u="none" strike="noStrike" cap="none" normalizeH="0" baseline="0" smtClean="0">
                                        <a:ln>
                                          <a:noFill/>
                                        </a:ln>
                                        <a:solidFill>
                                          <a:schemeClr val="tx1"/>
                                        </a:solidFill>
                                        <a:effectLst/>
                                        <a:latin typeface="Cambria Math" panose="02040503050406030204" pitchFamily="18" charset="0"/>
                                      </a:rPr>
                                    </m:ctrlPr>
                                  </m:sSubPr>
                                  <m:e>
                                    <m:r>
                                      <a:rPr kumimoji="0" lang="es-CL" sz="1200" b="0" i="1" u="none" strike="noStrike" cap="none" normalizeH="0" baseline="0" smtClean="0">
                                        <a:ln>
                                          <a:noFill/>
                                        </a:ln>
                                        <a:solidFill>
                                          <a:schemeClr val="tx1"/>
                                        </a:solidFill>
                                        <a:effectLst/>
                                        <a:latin typeface="Cambria Math" panose="02040503050406030204" pitchFamily="18" charset="0"/>
                                      </a:rPr>
                                      <m:t>𝑃</m:t>
                                    </m:r>
                                  </m:e>
                                  <m:sub>
                                    <m:r>
                                      <a:rPr kumimoji="0" lang="es-CL" sz="1200" b="0" i="1" u="none" strike="noStrike" cap="none" normalizeH="0" baseline="0" smtClean="0">
                                        <a:ln>
                                          <a:noFill/>
                                        </a:ln>
                                        <a:solidFill>
                                          <a:schemeClr val="tx1"/>
                                        </a:solidFill>
                                        <a:effectLst/>
                                        <a:latin typeface="Cambria Math" panose="02040503050406030204" pitchFamily="18" charset="0"/>
                                      </a:rPr>
                                      <m:t>𝐼𝐵𝐷</m:t>
                                    </m:r>
                                  </m:sub>
                                </m:sSub>
                                <m:r>
                                  <a:rPr kumimoji="0" lang="es-CL" sz="1200" b="0" i="1" u="none" strike="noStrike" cap="none" normalizeH="0" baseline="0" smtClean="0">
                                    <a:ln>
                                      <a:noFill/>
                                    </a:ln>
                                    <a:solidFill>
                                      <a:schemeClr val="tx1"/>
                                    </a:solidFill>
                                    <a:effectLst/>
                                    <a:latin typeface="Cambria Math" panose="02040503050406030204" pitchFamily="18" charset="0"/>
                                  </a:rPr>
                                  <m:t>=0,057</m:t>
                                </m:r>
                              </m:oMath>
                            </m:oMathPara>
                          </a14:m>
                          <a:endParaRPr kumimoji="0" lang="es-ES"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no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r h="41986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14:m>
                            <m:oMathPara xmlns:m="http://schemas.openxmlformats.org/officeDocument/2006/math">
                              <m:oMathParaPr>
                                <m:jc m:val="centerGroup"/>
                              </m:oMathParaPr>
                              <m:oMath xmlns:m="http://schemas.openxmlformats.org/officeDocument/2006/math">
                                <m:sSub>
                                  <m:sSubPr>
                                    <m:ctrlPr>
                                      <a:rPr kumimoji="0" lang="es-ES" sz="1200" b="0" i="1" u="none" strike="noStrike" cap="none" normalizeH="0" baseline="0" smtClean="0">
                                        <a:ln>
                                          <a:noFill/>
                                        </a:ln>
                                        <a:solidFill>
                                          <a:schemeClr val="tx1"/>
                                        </a:solidFill>
                                        <a:effectLst/>
                                        <a:latin typeface="Cambria Math" panose="02040503050406030204" pitchFamily="18" charset="0"/>
                                      </a:rPr>
                                    </m:ctrlPr>
                                  </m:sSubPr>
                                  <m:e>
                                    <m:r>
                                      <a:rPr kumimoji="0" lang="es-CL" sz="1200" b="0" i="1" u="none" strike="noStrike" cap="none" normalizeH="0" baseline="0" smtClean="0">
                                        <a:ln>
                                          <a:noFill/>
                                        </a:ln>
                                        <a:solidFill>
                                          <a:schemeClr val="tx1"/>
                                        </a:solidFill>
                                        <a:effectLst/>
                                        <a:latin typeface="Cambria Math" panose="02040503050406030204" pitchFamily="18" charset="0"/>
                                      </a:rPr>
                                      <m:t>𝐻</m:t>
                                    </m:r>
                                  </m:e>
                                  <m:sub>
                                    <m:r>
                                      <a:rPr kumimoji="0" lang="es-CL" sz="1200" b="0" i="1" u="none" strike="noStrike" cap="none" normalizeH="0" baseline="0" smtClean="0">
                                        <a:ln>
                                          <a:noFill/>
                                        </a:ln>
                                        <a:solidFill>
                                          <a:schemeClr val="tx1"/>
                                        </a:solidFill>
                                        <a:effectLst/>
                                        <a:latin typeface="Cambria Math" panose="02040503050406030204" pitchFamily="18" charset="0"/>
                                      </a:rPr>
                                      <m:t>𝐼𝐵𝑆</m:t>
                                    </m:r>
                                  </m:sub>
                                </m:sSub>
                                <m:r>
                                  <a:rPr kumimoji="0" lang="es-CL" sz="1200" b="0" i="1" u="none" strike="noStrike" cap="none" normalizeH="0" baseline="0" smtClean="0">
                                    <a:ln>
                                      <a:noFill/>
                                    </a:ln>
                                    <a:solidFill>
                                      <a:schemeClr val="tx1"/>
                                    </a:solidFill>
                                    <a:effectLst/>
                                    <a:latin typeface="Cambria Math" panose="02040503050406030204" pitchFamily="18" charset="0"/>
                                  </a:rPr>
                                  <m:t>=0,466</m:t>
                                </m:r>
                              </m:oMath>
                            </m:oMathPara>
                          </a14:m>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cap="flat">
                          <a:noFill/>
                        </a:lnR>
                        <a:lnT cap="flat">
                          <a:noFill/>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cap="flat">
                          <a:noFill/>
                        </a:lnR>
                        <a:lnT cap="flat">
                          <a:noFill/>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14:m>
                            <m:oMathPara xmlns:m="http://schemas.openxmlformats.org/officeDocument/2006/math">
                              <m:oMathParaPr>
                                <m:jc m:val="centerGroup"/>
                              </m:oMathParaPr>
                              <m:oMath xmlns:m="http://schemas.openxmlformats.org/officeDocument/2006/math">
                                <m:sSub>
                                  <m:sSubPr>
                                    <m:ctrlPr>
                                      <a:rPr kumimoji="0" lang="es-ES" sz="1200" b="0" i="1" u="none" strike="noStrike" cap="none" normalizeH="0" baseline="0" smtClean="0">
                                        <a:ln>
                                          <a:noFill/>
                                        </a:ln>
                                        <a:solidFill>
                                          <a:schemeClr val="tx1"/>
                                        </a:solidFill>
                                        <a:effectLst/>
                                        <a:latin typeface="Cambria Math" panose="02040503050406030204" pitchFamily="18" charset="0"/>
                                      </a:rPr>
                                    </m:ctrlPr>
                                  </m:sSubPr>
                                  <m:e>
                                    <m:r>
                                      <a:rPr kumimoji="0" lang="es-CL" sz="1200" b="0" i="1" u="none" strike="noStrike" cap="none" normalizeH="0" baseline="0" smtClean="0">
                                        <a:ln>
                                          <a:noFill/>
                                        </a:ln>
                                        <a:solidFill>
                                          <a:schemeClr val="tx1"/>
                                        </a:solidFill>
                                        <a:effectLst/>
                                        <a:latin typeface="Cambria Math" panose="02040503050406030204" pitchFamily="18" charset="0"/>
                                      </a:rPr>
                                      <m:t>𝐻</m:t>
                                    </m:r>
                                  </m:e>
                                  <m:sub>
                                    <m:r>
                                      <a:rPr kumimoji="0" lang="es-CL" sz="1200" b="0" i="1" u="none" strike="noStrike" cap="none" normalizeH="0" baseline="0" smtClean="0">
                                        <a:ln>
                                          <a:noFill/>
                                        </a:ln>
                                        <a:solidFill>
                                          <a:schemeClr val="tx1"/>
                                        </a:solidFill>
                                        <a:effectLst/>
                                        <a:latin typeface="Cambria Math" panose="02040503050406030204" pitchFamily="18" charset="0"/>
                                      </a:rPr>
                                      <m:t>𝐼𝐵𝑆</m:t>
                                    </m:r>
                                  </m:sub>
                                </m:sSub>
                                <m:r>
                                  <a:rPr kumimoji="0" lang="es-CL" sz="1200" b="0" i="1" u="none" strike="noStrike" cap="none" normalizeH="0" baseline="0" smtClean="0">
                                    <a:ln>
                                      <a:noFill/>
                                    </a:ln>
                                    <a:solidFill>
                                      <a:schemeClr val="tx1"/>
                                    </a:solidFill>
                                    <a:effectLst/>
                                    <a:latin typeface="Cambria Math" panose="02040503050406030204" pitchFamily="18" charset="0"/>
                                  </a:rPr>
                                  <m:t>=0,436</m:t>
                                </m:r>
                              </m:oMath>
                            </m:oMathPara>
                          </a14:m>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cap="flat">
                          <a:noFill/>
                        </a:lnR>
                        <a:lnT cap="flat">
                          <a:noFill/>
                        </a:lnT>
                        <a:lnB w="190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986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14:m>
                            <m:oMathPara xmlns:m="http://schemas.openxmlformats.org/officeDocument/2006/math">
                              <m:oMathParaPr>
                                <m:jc m:val="centerGroup"/>
                              </m:oMathParaPr>
                              <m:oMath xmlns:m="http://schemas.openxmlformats.org/officeDocument/2006/math">
                                <m:sSub>
                                  <m:sSubPr>
                                    <m:ctrlPr>
                                      <a:rPr kumimoji="0" lang="es-ES" sz="1200" b="0" i="1" u="none" strike="noStrike" cap="none" normalizeH="0" baseline="0" smtClean="0">
                                        <a:ln>
                                          <a:noFill/>
                                        </a:ln>
                                        <a:solidFill>
                                          <a:schemeClr val="tx1"/>
                                        </a:solidFill>
                                        <a:effectLst/>
                                        <a:latin typeface="Cambria Math" panose="02040503050406030204" pitchFamily="18" charset="0"/>
                                      </a:rPr>
                                    </m:ctrlPr>
                                  </m:sSubPr>
                                  <m:e>
                                    <m:r>
                                      <a:rPr kumimoji="0" lang="es-CL" sz="1200" b="0" i="1" u="none" strike="noStrike" cap="none" normalizeH="0" baseline="0" smtClean="0">
                                        <a:ln>
                                          <a:noFill/>
                                        </a:ln>
                                        <a:solidFill>
                                          <a:schemeClr val="tx1"/>
                                        </a:solidFill>
                                        <a:effectLst/>
                                        <a:latin typeface="Cambria Math" panose="02040503050406030204" pitchFamily="18" charset="0"/>
                                      </a:rPr>
                                      <m:t>𝑄</m:t>
                                    </m:r>
                                  </m:e>
                                  <m:sub>
                                    <m:r>
                                      <a:rPr kumimoji="0" lang="es-CL" sz="1200" b="0" i="1" u="none" strike="noStrike" cap="none" normalizeH="0" baseline="0" smtClean="0">
                                        <a:ln>
                                          <a:noFill/>
                                        </a:ln>
                                        <a:solidFill>
                                          <a:schemeClr val="tx1"/>
                                        </a:solidFill>
                                        <a:effectLst/>
                                        <a:latin typeface="Cambria Math" panose="02040503050406030204" pitchFamily="18" charset="0"/>
                                      </a:rPr>
                                      <m:t>𝐼𝐵𝑆</m:t>
                                    </m:r>
                                  </m:sub>
                                </m:sSub>
                                <m:r>
                                  <a:rPr kumimoji="0" lang="es-CL" sz="1200" b="0" i="1" u="none" strike="noStrike" cap="none" normalizeH="0" baseline="0" smtClean="0">
                                    <a:ln>
                                      <a:noFill/>
                                    </a:ln>
                                    <a:solidFill>
                                      <a:schemeClr val="tx1"/>
                                    </a:solidFill>
                                    <a:effectLst/>
                                    <a:latin typeface="Cambria Math" panose="02040503050406030204" pitchFamily="18" charset="0"/>
                                  </a:rPr>
                                  <m:t>=0,266</m:t>
                                </m:r>
                              </m:oMath>
                            </m:oMathPara>
                          </a14:m>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14:m>
                            <m:oMathPara xmlns:m="http://schemas.openxmlformats.org/officeDocument/2006/math">
                              <m:oMathParaPr>
                                <m:jc m:val="centerGroup"/>
                              </m:oMathParaPr>
                              <m:oMath xmlns:m="http://schemas.openxmlformats.org/officeDocument/2006/math">
                                <m:sSub>
                                  <m:sSubPr>
                                    <m:ctrlPr>
                                      <a:rPr kumimoji="0" lang="es-ES" sz="1200" b="0" i="1" u="none" strike="noStrike" cap="none" normalizeH="0" baseline="0" smtClean="0">
                                        <a:ln>
                                          <a:noFill/>
                                        </a:ln>
                                        <a:solidFill>
                                          <a:schemeClr val="tx1"/>
                                        </a:solidFill>
                                        <a:effectLst/>
                                        <a:latin typeface="Cambria Math" panose="02040503050406030204" pitchFamily="18" charset="0"/>
                                      </a:rPr>
                                    </m:ctrlPr>
                                  </m:sSubPr>
                                  <m:e>
                                    <m:r>
                                      <a:rPr kumimoji="0" lang="es-CL" sz="1200" b="0" i="1" u="none" strike="noStrike" cap="none" normalizeH="0" baseline="0" smtClean="0">
                                        <a:ln>
                                          <a:noFill/>
                                        </a:ln>
                                        <a:solidFill>
                                          <a:schemeClr val="tx1"/>
                                        </a:solidFill>
                                        <a:effectLst/>
                                        <a:latin typeface="Cambria Math" panose="02040503050406030204" pitchFamily="18" charset="0"/>
                                      </a:rPr>
                                      <m:t>𝑄</m:t>
                                    </m:r>
                                  </m:e>
                                  <m:sub>
                                    <m:r>
                                      <a:rPr kumimoji="0" lang="es-CL" sz="1200" b="0" i="1" u="none" strike="noStrike" cap="none" normalizeH="0" baseline="0" smtClean="0">
                                        <a:ln>
                                          <a:noFill/>
                                        </a:ln>
                                        <a:solidFill>
                                          <a:schemeClr val="tx1"/>
                                        </a:solidFill>
                                        <a:effectLst/>
                                        <a:latin typeface="Cambria Math" panose="02040503050406030204" pitchFamily="18" charset="0"/>
                                      </a:rPr>
                                      <m:t>𝐼𝐵𝐷</m:t>
                                    </m:r>
                                  </m:sub>
                                </m:sSub>
                                <m:r>
                                  <a:rPr kumimoji="0" lang="es-CL" sz="1200" b="0" i="1" u="none" strike="noStrike" cap="none" normalizeH="0" baseline="0" smtClean="0">
                                    <a:ln>
                                      <a:noFill/>
                                    </a:ln>
                                    <a:solidFill>
                                      <a:schemeClr val="tx1"/>
                                    </a:solidFill>
                                    <a:effectLst/>
                                    <a:latin typeface="Cambria Math" panose="02040503050406030204" pitchFamily="18" charset="0"/>
                                  </a:rPr>
                                  <m:t>=0,034</m:t>
                                </m:r>
                              </m:oMath>
                            </m:oMathPara>
                          </a14:m>
                          <a:endParaRPr kumimoji="0" lang="es-ES" sz="1200" b="1"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cap="flat">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cap="flat">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14:m>
                            <m:oMathPara xmlns:m="http://schemas.openxmlformats.org/officeDocument/2006/math">
                              <m:oMathParaPr>
                                <m:jc m:val="centerGroup"/>
                              </m:oMathParaPr>
                              <m:oMath xmlns:m="http://schemas.openxmlformats.org/officeDocument/2006/math">
                                <m:sSub>
                                  <m:sSubPr>
                                    <m:ctrlPr>
                                      <a:rPr kumimoji="0" lang="es-ES" sz="1200" b="0" i="1" u="none" strike="noStrike" cap="none" normalizeH="0" baseline="0" smtClean="0">
                                        <a:ln>
                                          <a:noFill/>
                                        </a:ln>
                                        <a:solidFill>
                                          <a:schemeClr val="tx1"/>
                                        </a:solidFill>
                                        <a:effectLst/>
                                        <a:latin typeface="Cambria Math" panose="02040503050406030204" pitchFamily="18" charset="0"/>
                                      </a:rPr>
                                    </m:ctrlPr>
                                  </m:sSubPr>
                                  <m:e>
                                    <m:r>
                                      <a:rPr kumimoji="0" lang="es-CL" sz="1200" b="0" i="1" u="none" strike="noStrike" cap="none" normalizeH="0" baseline="0" smtClean="0">
                                        <a:ln>
                                          <a:noFill/>
                                        </a:ln>
                                        <a:solidFill>
                                          <a:schemeClr val="tx1"/>
                                        </a:solidFill>
                                        <a:effectLst/>
                                        <a:latin typeface="Cambria Math" panose="02040503050406030204" pitchFamily="18" charset="0"/>
                                      </a:rPr>
                                      <m:t>𝑄</m:t>
                                    </m:r>
                                  </m:e>
                                  <m:sub>
                                    <m:r>
                                      <a:rPr kumimoji="0" lang="es-CL" sz="1200" b="0" i="1" u="none" strike="noStrike" cap="none" normalizeH="0" baseline="0" smtClean="0">
                                        <a:ln>
                                          <a:noFill/>
                                        </a:ln>
                                        <a:solidFill>
                                          <a:schemeClr val="tx1"/>
                                        </a:solidFill>
                                        <a:effectLst/>
                                        <a:latin typeface="Cambria Math" panose="02040503050406030204" pitchFamily="18" charset="0"/>
                                      </a:rPr>
                                      <m:t>𝐼𝐵𝑆</m:t>
                                    </m:r>
                                  </m:sub>
                                </m:sSub>
                                <m:r>
                                  <a:rPr kumimoji="0" lang="es-CL" sz="1200" b="0" i="1" u="none" strike="noStrike" cap="none" normalizeH="0" baseline="0" smtClean="0">
                                    <a:ln>
                                      <a:noFill/>
                                    </a:ln>
                                    <a:solidFill>
                                      <a:schemeClr val="tx1"/>
                                    </a:solidFill>
                                    <a:effectLst/>
                                    <a:latin typeface="Cambria Math" panose="02040503050406030204" pitchFamily="18" charset="0"/>
                                  </a:rPr>
                                  <m:t>=0,249</m:t>
                                </m:r>
                              </m:oMath>
                            </m:oMathPara>
                          </a14:m>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14:m>
                            <m:oMathPara xmlns:m="http://schemas.openxmlformats.org/officeDocument/2006/math">
                              <m:oMathParaPr>
                                <m:jc m:val="centerGroup"/>
                              </m:oMathParaPr>
                              <m:oMath xmlns:m="http://schemas.openxmlformats.org/officeDocument/2006/math">
                                <m:sSub>
                                  <m:sSubPr>
                                    <m:ctrlPr>
                                      <a:rPr kumimoji="0" lang="es-ES" sz="1200" b="0" i="1" u="none" strike="noStrike" cap="none" normalizeH="0" baseline="0" smtClean="0">
                                        <a:ln>
                                          <a:noFill/>
                                        </a:ln>
                                        <a:solidFill>
                                          <a:schemeClr val="tx1"/>
                                        </a:solidFill>
                                        <a:effectLst/>
                                        <a:latin typeface="Cambria Math" panose="02040503050406030204" pitchFamily="18" charset="0"/>
                                      </a:rPr>
                                    </m:ctrlPr>
                                  </m:sSubPr>
                                  <m:e>
                                    <m:r>
                                      <a:rPr kumimoji="0" lang="es-CL" sz="1200" b="0" i="1" u="none" strike="noStrike" cap="none" normalizeH="0" baseline="0" smtClean="0">
                                        <a:ln>
                                          <a:noFill/>
                                        </a:ln>
                                        <a:solidFill>
                                          <a:schemeClr val="tx1"/>
                                        </a:solidFill>
                                        <a:effectLst/>
                                        <a:latin typeface="Cambria Math" panose="02040503050406030204" pitchFamily="18" charset="0"/>
                                      </a:rPr>
                                      <m:t>𝑄</m:t>
                                    </m:r>
                                  </m:e>
                                  <m:sub>
                                    <m:r>
                                      <a:rPr kumimoji="0" lang="es-CL" sz="1200" b="0" i="1" u="none" strike="noStrike" cap="none" normalizeH="0" baseline="0" smtClean="0">
                                        <a:ln>
                                          <a:noFill/>
                                        </a:ln>
                                        <a:solidFill>
                                          <a:schemeClr val="tx1"/>
                                        </a:solidFill>
                                        <a:effectLst/>
                                        <a:latin typeface="Cambria Math" panose="02040503050406030204" pitchFamily="18" charset="0"/>
                                      </a:rPr>
                                      <m:t>𝐼𝐵𝐷</m:t>
                                    </m:r>
                                  </m:sub>
                                </m:sSub>
                                <m:r>
                                  <a:rPr kumimoji="0" lang="es-CL" sz="1200" b="0" i="1" u="none" strike="noStrike" cap="none" normalizeH="0" baseline="0" smtClean="0">
                                    <a:ln>
                                      <a:noFill/>
                                    </a:ln>
                                    <a:solidFill>
                                      <a:schemeClr val="tx1"/>
                                    </a:solidFill>
                                    <a:effectLst/>
                                    <a:latin typeface="Cambria Math" panose="02040503050406030204" pitchFamily="18" charset="0"/>
                                  </a:rPr>
                                  <m:t>=0,066</m:t>
                                </m:r>
                              </m:oMath>
                            </m:oMathPara>
                          </a14:m>
                          <a:endParaRPr kumimoji="0" lang="es-ES"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cap="flat">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mc:Choice>
        <mc:Fallback xmlns="">
          <p:graphicFrame>
            <p:nvGraphicFramePr>
              <p:cNvPr id="14" name="Group 356">
                <a:extLst>
                  <a:ext uri="{FF2B5EF4-FFF2-40B4-BE49-F238E27FC236}">
                    <a16:creationId xmlns:a16="http://schemas.microsoft.com/office/drawing/2014/main" id="{FC9D7B13-7886-4BEF-9BCC-DCEC27421D6C}"/>
                  </a:ext>
                </a:extLst>
              </p:cNvPr>
              <p:cNvGraphicFramePr>
                <a:graphicFrameLocks noGrp="1"/>
              </p:cNvGraphicFramePr>
              <p:nvPr>
                <p:extLst>
                  <p:ext uri="{D42A27DB-BD31-4B8C-83A1-F6EECF244321}">
                    <p14:modId xmlns:p14="http://schemas.microsoft.com/office/powerpoint/2010/main" val="2407287912"/>
                  </p:ext>
                </p:extLst>
              </p:nvPr>
            </p:nvGraphicFramePr>
            <p:xfrm>
              <a:off x="3871150" y="3860021"/>
              <a:ext cx="5569765" cy="1259589"/>
            </p:xfrm>
            <a:graphic>
              <a:graphicData uri="http://schemas.openxmlformats.org/drawingml/2006/table">
                <a:tbl>
                  <a:tblPr/>
                  <a:tblGrid>
                    <a:gridCol w="1113953">
                      <a:extLst>
                        <a:ext uri="{9D8B030D-6E8A-4147-A177-3AD203B41FA5}">
                          <a16:colId xmlns:a16="http://schemas.microsoft.com/office/drawing/2014/main" val="20000"/>
                        </a:ext>
                      </a:extLst>
                    </a:gridCol>
                    <a:gridCol w="1113953">
                      <a:extLst>
                        <a:ext uri="{9D8B030D-6E8A-4147-A177-3AD203B41FA5}">
                          <a16:colId xmlns:a16="http://schemas.microsoft.com/office/drawing/2014/main" val="2618492333"/>
                        </a:ext>
                      </a:extLst>
                    </a:gridCol>
                    <a:gridCol w="1113953">
                      <a:extLst>
                        <a:ext uri="{9D8B030D-6E8A-4147-A177-3AD203B41FA5}">
                          <a16:colId xmlns:a16="http://schemas.microsoft.com/office/drawing/2014/main" val="1649991395"/>
                        </a:ext>
                      </a:extLst>
                    </a:gridCol>
                    <a:gridCol w="1113953">
                      <a:extLst>
                        <a:ext uri="{9D8B030D-6E8A-4147-A177-3AD203B41FA5}">
                          <a16:colId xmlns:a16="http://schemas.microsoft.com/office/drawing/2014/main" val="1741282489"/>
                        </a:ext>
                      </a:extLst>
                    </a:gridCol>
                    <a:gridCol w="1113953">
                      <a:extLst>
                        <a:ext uri="{9D8B030D-6E8A-4147-A177-3AD203B41FA5}">
                          <a16:colId xmlns:a16="http://schemas.microsoft.com/office/drawing/2014/main" val="1634758600"/>
                        </a:ext>
                      </a:extLst>
                    </a:gridCol>
                  </a:tblGrid>
                  <a:tr h="419863">
                    <a:tc>
                      <a:txBody>
                        <a:bodyPr/>
                        <a:lstStyle/>
                        <a:p>
                          <a:endParaRPr lang="en-US"/>
                        </a:p>
                      </a:txBody>
                      <a:tcPr anchor="ctr" horzOverflow="overflow">
                        <a:lnL cap="flat">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cap="flat">
                          <a:noFill/>
                        </a:lnB>
                        <a:lnTlToBr>
                          <a:noFill/>
                        </a:lnTlToBr>
                        <a:lnBlToTr>
                          <a:noFill/>
                        </a:lnBlToTr>
                        <a:blipFill>
                          <a:blip r:embed="rId10"/>
                          <a:stretch>
                            <a:fillRect r="-399454" b="-201449"/>
                          </a:stretch>
                        </a:blipFill>
                      </a:tcPr>
                    </a:tc>
                    <a:tc>
                      <a:txBody>
                        <a:bodyPr/>
                        <a:lstStyle/>
                        <a:p>
                          <a:endParaRPr lang="en-US"/>
                        </a:p>
                      </a:txBody>
                      <a:tcPr anchor="ctr" horzOverflow="overflow">
                        <a:lnL w="12700" cap="flat" cmpd="sng" algn="ctr">
                          <a:solidFill>
                            <a:schemeClr val="tx1"/>
                          </a:solidFill>
                          <a:prstDash val="solid"/>
                          <a:round/>
                          <a:headEnd type="none" w="med" len="med"/>
                          <a:tailEnd type="none" w="med" len="med"/>
                        </a:lnL>
                        <a:lnR cap="flat">
                          <a:noFill/>
                        </a:lnR>
                        <a:lnT w="12700" cap="flat" cmpd="sng" algn="ctr">
                          <a:noFill/>
                          <a:prstDash val="solid"/>
                          <a:round/>
                          <a:headEnd type="none" w="med" len="med"/>
                          <a:tailEnd type="none" w="med" len="med"/>
                        </a:lnT>
                        <a:lnB cap="flat">
                          <a:noFill/>
                        </a:lnB>
                        <a:lnTlToBr>
                          <a:noFill/>
                        </a:lnTlToBr>
                        <a:lnBlToTr>
                          <a:noFill/>
                        </a:lnBlToTr>
                        <a:blipFill>
                          <a:blip r:embed="rId10"/>
                          <a:stretch>
                            <a:fillRect l="-100000" r="-299454" b="-201449"/>
                          </a:stretch>
                        </a:blip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cap="flat">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endParaRPr lang="en-US"/>
                        </a:p>
                      </a:txBody>
                      <a:tcPr anchor="ctr" horzOverflow="overflow">
                        <a:lnL cap="flat">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cap="flat">
                          <a:noFill/>
                        </a:lnB>
                        <a:lnTlToBr>
                          <a:noFill/>
                        </a:lnTlToBr>
                        <a:lnBlToTr>
                          <a:noFill/>
                        </a:lnBlToTr>
                        <a:blipFill>
                          <a:blip r:embed="rId10"/>
                          <a:stretch>
                            <a:fillRect l="-299454" r="-100000" b="-201449"/>
                          </a:stretch>
                        </a:blipFill>
                      </a:tcPr>
                    </a:tc>
                    <a:tc>
                      <a:txBody>
                        <a:bodyPr/>
                        <a:lstStyle/>
                        <a:p>
                          <a:endParaRPr lang="en-US"/>
                        </a:p>
                      </a:txBody>
                      <a:tcPr anchor="ctr" horzOverflow="overflow">
                        <a:lnL w="12700" cap="flat" cmpd="sng" algn="ctr">
                          <a:solidFill>
                            <a:schemeClr val="tx1"/>
                          </a:solidFill>
                          <a:prstDash val="solid"/>
                          <a:round/>
                          <a:headEnd type="none" w="med" len="med"/>
                          <a:tailEnd type="none" w="med" len="med"/>
                        </a:lnL>
                        <a:lnR cap="flat">
                          <a:noFill/>
                        </a:lnR>
                        <a:lnT w="12700" cap="flat" cmpd="sng" algn="ctr">
                          <a:noFill/>
                          <a:prstDash val="solid"/>
                          <a:round/>
                          <a:headEnd type="none" w="med" len="med"/>
                          <a:tailEnd type="none" w="med" len="med"/>
                        </a:lnT>
                        <a:lnB cap="flat">
                          <a:noFill/>
                        </a:lnB>
                        <a:lnTlToBr>
                          <a:noFill/>
                        </a:lnTlToBr>
                        <a:lnBlToTr>
                          <a:noFill/>
                        </a:lnBlToTr>
                        <a:blipFill>
                          <a:blip r:embed="rId10"/>
                          <a:stretch>
                            <a:fillRect l="-399454" b="-201449"/>
                          </a:stretch>
                        </a:blipFill>
                      </a:tcPr>
                    </a:tc>
                    <a:extLst>
                      <a:ext uri="{0D108BD9-81ED-4DB2-BD59-A6C34878D82A}">
                        <a16:rowId xmlns:a16="http://schemas.microsoft.com/office/drawing/2014/main" val="10000"/>
                      </a:ext>
                    </a:extLst>
                  </a:tr>
                  <a:tr h="419863">
                    <a:tc>
                      <a:txBody>
                        <a:bodyPr/>
                        <a:lstStyle/>
                        <a:p>
                          <a:endParaRPr lang="en-US"/>
                        </a:p>
                      </a:txBody>
                      <a:tcPr anchor="ctr" horzOverflow="overflow">
                        <a:lnL cap="flat">
                          <a:noFill/>
                        </a:lnL>
                        <a:lnR w="12700" cap="flat" cmpd="sng" algn="ctr">
                          <a:solidFill>
                            <a:schemeClr val="tx1"/>
                          </a:solidFill>
                          <a:prstDash val="solid"/>
                          <a:round/>
                          <a:headEnd type="none" w="med" len="med"/>
                          <a:tailEnd type="none" w="med" len="med"/>
                        </a:lnR>
                        <a:lnT cap="flat">
                          <a:noFill/>
                        </a:lnT>
                        <a:lnB w="19050" cap="flat" cmpd="sng" algn="ctr">
                          <a:noFill/>
                          <a:prstDash val="solid"/>
                          <a:round/>
                          <a:headEnd type="none" w="med" len="med"/>
                          <a:tailEnd type="none" w="med" len="med"/>
                        </a:lnB>
                        <a:lnTlToBr>
                          <a:noFill/>
                        </a:lnTlToBr>
                        <a:lnBlToTr>
                          <a:noFill/>
                        </a:lnBlToTr>
                        <a:blipFill>
                          <a:blip r:embed="rId10"/>
                          <a:stretch>
                            <a:fillRect t="-100000" r="-399454" b="-101449"/>
                          </a:stretch>
                        </a:blip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cap="flat">
                          <a:noFill/>
                        </a:lnR>
                        <a:lnT cap="flat">
                          <a:noFill/>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cap="flat">
                          <a:noFill/>
                        </a:lnR>
                        <a:lnT cap="flat">
                          <a:noFill/>
                        </a:lnT>
                        <a:lnB w="19050" cap="flat" cmpd="sng" algn="ctr">
                          <a:noFill/>
                          <a:prstDash val="solid"/>
                          <a:round/>
                          <a:headEnd type="none" w="med" len="med"/>
                          <a:tailEnd type="none" w="med" len="med"/>
                        </a:lnB>
                        <a:lnTlToBr>
                          <a:noFill/>
                        </a:lnTlToBr>
                        <a:lnBlToTr>
                          <a:noFill/>
                        </a:lnBlToTr>
                        <a:noFill/>
                      </a:tcPr>
                    </a:tc>
                    <a:tc>
                      <a:txBody>
                        <a:bodyPr/>
                        <a:lstStyle/>
                        <a:p>
                          <a:endParaRPr lang="en-US"/>
                        </a:p>
                      </a:txBody>
                      <a:tcPr anchor="ctr" horzOverflow="overflow">
                        <a:lnL cap="flat">
                          <a:noFill/>
                        </a:lnL>
                        <a:lnR w="12700" cap="flat" cmpd="sng" algn="ctr">
                          <a:solidFill>
                            <a:schemeClr val="tx1"/>
                          </a:solidFill>
                          <a:prstDash val="solid"/>
                          <a:round/>
                          <a:headEnd type="none" w="med" len="med"/>
                          <a:tailEnd type="none" w="med" len="med"/>
                        </a:lnR>
                        <a:lnT cap="flat">
                          <a:noFill/>
                        </a:lnT>
                        <a:lnB w="19050" cap="flat" cmpd="sng" algn="ctr">
                          <a:noFill/>
                          <a:prstDash val="solid"/>
                          <a:round/>
                          <a:headEnd type="none" w="med" len="med"/>
                          <a:tailEnd type="none" w="med" len="med"/>
                        </a:lnB>
                        <a:lnTlToBr>
                          <a:noFill/>
                        </a:lnTlToBr>
                        <a:lnBlToTr>
                          <a:noFill/>
                        </a:lnBlToTr>
                        <a:blipFill>
                          <a:blip r:embed="rId10"/>
                          <a:stretch>
                            <a:fillRect l="-299454" t="-100000" r="-100000" b="-101449"/>
                          </a:stretch>
                        </a:blip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cap="flat">
                          <a:noFill/>
                        </a:lnR>
                        <a:lnT cap="flat">
                          <a:noFill/>
                        </a:lnT>
                        <a:lnB w="190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9863">
                    <a:tc>
                      <a:txBody>
                        <a:bodyPr/>
                        <a:lstStyle/>
                        <a:p>
                          <a:endParaRPr lang="en-US"/>
                        </a:p>
                      </a:txBody>
                      <a:tcPr anchor="ctr" horzOverflow="overflow">
                        <a:lnL cap="flat">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blipFill>
                          <a:blip r:embed="rId10"/>
                          <a:stretch>
                            <a:fillRect t="-200000" r="-399454" b="-1449"/>
                          </a:stretch>
                        </a:blipFill>
                      </a:tcPr>
                    </a:tc>
                    <a:tc>
                      <a:txBody>
                        <a:bodyPr/>
                        <a:lstStyle/>
                        <a:p>
                          <a:endParaRPr lang="en-US"/>
                        </a:p>
                      </a:txBody>
                      <a:tcPr anchor="ctr" horzOverflow="overflow">
                        <a:lnL w="12700" cap="flat" cmpd="sng" algn="ctr">
                          <a:solidFill>
                            <a:schemeClr val="tx1"/>
                          </a:solidFill>
                          <a:prstDash val="solid"/>
                          <a:round/>
                          <a:headEnd type="none" w="med" len="med"/>
                          <a:tailEnd type="none" w="med" len="med"/>
                        </a:lnL>
                        <a:lnR cap="flat">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blipFill>
                          <a:blip r:embed="rId10"/>
                          <a:stretch>
                            <a:fillRect l="-100000" t="-200000" r="-299454" b="-1449"/>
                          </a:stretch>
                        </a:blip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endParaRPr kumimoji="0" lang="es-ES" sz="1200" b="0" i="0" u="none" strike="noStrike" cap="none" normalizeH="0" baseline="0" dirty="0">
                            <a:ln>
                              <a:noFill/>
                            </a:ln>
                            <a:solidFill>
                              <a:schemeClr val="tx1"/>
                            </a:solidFill>
                            <a:effectLst/>
                            <a:latin typeface="+mn-lt"/>
                          </a:endParaRPr>
                        </a:p>
                      </a:txBody>
                      <a:tcPr anchor="ctr" horzOverflow="overflow">
                        <a:lnL cap="flat">
                          <a:noFill/>
                        </a:lnL>
                        <a:lnR cap="flat">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endParaRPr lang="en-US"/>
                        </a:p>
                      </a:txBody>
                      <a:tcPr anchor="ctr" horzOverflow="overflow">
                        <a:lnL cap="flat">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blipFill>
                          <a:blip r:embed="rId10"/>
                          <a:stretch>
                            <a:fillRect l="-299454" t="-200000" r="-100000" b="-1449"/>
                          </a:stretch>
                        </a:blipFill>
                      </a:tcPr>
                    </a:tc>
                    <a:tc>
                      <a:txBody>
                        <a:bodyPr/>
                        <a:lstStyle/>
                        <a:p>
                          <a:endParaRPr lang="en-US"/>
                        </a:p>
                      </a:txBody>
                      <a:tcPr anchor="ctr" horzOverflow="overflow">
                        <a:lnL w="12700" cap="flat" cmpd="sng" algn="ctr">
                          <a:solidFill>
                            <a:schemeClr val="tx1"/>
                          </a:solidFill>
                          <a:prstDash val="solid"/>
                          <a:round/>
                          <a:headEnd type="none" w="med" len="med"/>
                          <a:tailEnd type="none" w="med" len="med"/>
                        </a:lnL>
                        <a:lnR cap="flat">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blipFill>
                          <a:blip r:embed="rId10"/>
                          <a:stretch>
                            <a:fillRect l="-399454" t="-200000" b="-1449"/>
                          </a:stretch>
                        </a:blipFill>
                      </a:tcPr>
                    </a:tc>
                    <a:extLst>
                      <a:ext uri="{0D108BD9-81ED-4DB2-BD59-A6C34878D82A}">
                        <a16:rowId xmlns:a16="http://schemas.microsoft.com/office/drawing/2014/main" val="10002"/>
                      </a:ext>
                    </a:extLst>
                  </a:tr>
                </a:tbl>
              </a:graphicData>
            </a:graphic>
          </p:graphicFrame>
        </mc:Fallback>
      </mc:AlternateContent>
      <p:sp>
        <p:nvSpPr>
          <p:cNvPr id="15" name="CuadroTexto 14">
            <a:extLst>
              <a:ext uri="{FF2B5EF4-FFF2-40B4-BE49-F238E27FC236}">
                <a16:creationId xmlns:a16="http://schemas.microsoft.com/office/drawing/2014/main" id="{5471169A-A1D9-4B49-86E3-94291567B146}"/>
              </a:ext>
            </a:extLst>
          </p:cNvPr>
          <p:cNvSpPr txBox="1"/>
          <p:nvPr/>
        </p:nvSpPr>
        <p:spPr>
          <a:xfrm>
            <a:off x="4304634" y="3435873"/>
            <a:ext cx="145545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600" b="0" i="0" u="none" strike="noStrike" kern="1200" cap="none" spc="0" normalizeH="0" baseline="0" noProof="0" dirty="0">
                <a:ln>
                  <a:noFill/>
                </a:ln>
                <a:solidFill>
                  <a:prstClr val="black"/>
                </a:solidFill>
                <a:effectLst/>
                <a:uLnTx/>
                <a:uFillTx/>
                <a:latin typeface="Calibri" panose="020F0502020204030204"/>
                <a:ea typeface="+mn-ea"/>
                <a:cs typeface="+mn-cs"/>
              </a:rPr>
              <a:t>Generación 5</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0529F118-93C2-4CFD-BA1C-EF7A66FF26BE}"/>
              </a:ext>
            </a:extLst>
          </p:cNvPr>
          <p:cNvSpPr txBox="1"/>
          <p:nvPr/>
        </p:nvSpPr>
        <p:spPr>
          <a:xfrm>
            <a:off x="7588906" y="3435873"/>
            <a:ext cx="145545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600" b="0" i="0" u="none" strike="noStrike" kern="1200" cap="none" spc="0" normalizeH="0" baseline="0" noProof="0" dirty="0">
                <a:ln>
                  <a:noFill/>
                </a:ln>
                <a:solidFill>
                  <a:prstClr val="black"/>
                </a:solidFill>
                <a:effectLst/>
                <a:uLnTx/>
                <a:uFillTx/>
                <a:latin typeface="Calibri" panose="020F0502020204030204"/>
                <a:ea typeface="+mn-ea"/>
                <a:cs typeface="+mn-cs"/>
              </a:rPr>
              <a:t>Generación 10</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ítulo 2">
            <a:extLst>
              <a:ext uri="{FF2B5EF4-FFF2-40B4-BE49-F238E27FC236}">
                <a16:creationId xmlns:a16="http://schemas.microsoft.com/office/drawing/2014/main" id="{274A5AFA-F1B0-33BE-5C43-9CA57C4DB7B5}"/>
              </a:ext>
            </a:extLst>
          </p:cNvPr>
          <p:cNvSpPr>
            <a:spLocks noGrp="1"/>
          </p:cNvSpPr>
          <p:nvPr>
            <p:ph type="title"/>
          </p:nvPr>
        </p:nvSpPr>
        <p:spPr/>
        <p:txBody>
          <a:bodyPr/>
          <a:lstStyle/>
          <a:p>
            <a:endParaRPr lang="es-CL"/>
          </a:p>
        </p:txBody>
      </p:sp>
      <p:sp>
        <p:nvSpPr>
          <p:cNvPr id="17" name="Título 1">
            <a:extLst>
              <a:ext uri="{FF2B5EF4-FFF2-40B4-BE49-F238E27FC236}">
                <a16:creationId xmlns:a16="http://schemas.microsoft.com/office/drawing/2014/main" id="{FB6E93DC-0F37-3349-1762-3D226E398EE7}"/>
              </a:ext>
            </a:extLst>
          </p:cNvPr>
          <p:cNvSpPr txBox="1">
            <a:spLocks/>
          </p:cNvSpPr>
          <p:nvPr/>
        </p:nvSpPr>
        <p:spPr>
          <a:xfrm>
            <a:off x="1412398" y="-85507"/>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5</a:t>
            </a:r>
            <a:endParaRPr lang="en-US" i="1" kern="0" dirty="0"/>
          </a:p>
        </p:txBody>
      </p:sp>
    </p:spTree>
    <p:extLst>
      <p:ext uri="{BB962C8B-B14F-4D97-AF65-F5344CB8AC3E}">
        <p14:creationId xmlns:p14="http://schemas.microsoft.com/office/powerpoint/2010/main" val="1249779099"/>
      </p:ext>
    </p:extLst>
  </p:cSld>
  <p:clrMapOvr>
    <a:masterClrMapping/>
  </p:clrMapOvr>
  <p:transition spd="slow">
    <p:cove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109</a:t>
            </a:fld>
            <a:endParaRPr/>
          </a:p>
        </p:txBody>
      </p:sp>
      <p:sp>
        <p:nvSpPr>
          <p:cNvPr id="3" name="Título 1">
            <a:extLst>
              <a:ext uri="{FF2B5EF4-FFF2-40B4-BE49-F238E27FC236}">
                <a16:creationId xmlns:a16="http://schemas.microsoft.com/office/drawing/2014/main" id="{1BECF302-D6C5-4C0A-81F9-9E224A8C8E73}"/>
              </a:ext>
            </a:extLst>
          </p:cNvPr>
          <p:cNvSpPr>
            <a:spLocks noGrp="1"/>
          </p:cNvSpPr>
          <p:nvPr>
            <p:ph type="title"/>
          </p:nvPr>
        </p:nvSpPr>
        <p:spPr>
          <a:xfrm>
            <a:off x="1412398" y="-177165"/>
            <a:ext cx="9367203" cy="1188720"/>
          </a:xfrm>
        </p:spPr>
        <p:txBody>
          <a:bodyPr>
            <a:normAutofit/>
          </a:bodyPr>
          <a:lstStyle/>
          <a:p>
            <a:r>
              <a:rPr lang="es-CL" i="1" dirty="0"/>
              <a:t>Ejercicio 6</a:t>
            </a:r>
            <a:endParaRPr lang="en-US" i="1" dirty="0"/>
          </a:p>
        </p:txBody>
      </p:sp>
      <p:sp>
        <p:nvSpPr>
          <p:cNvPr id="4" name="CuadroTexto 3">
            <a:extLst>
              <a:ext uri="{FF2B5EF4-FFF2-40B4-BE49-F238E27FC236}">
                <a16:creationId xmlns:a16="http://schemas.microsoft.com/office/drawing/2014/main" id="{9612A337-2E14-4DD2-9DA5-47165434805C}"/>
              </a:ext>
            </a:extLst>
          </p:cNvPr>
          <p:cNvSpPr txBox="1"/>
          <p:nvPr/>
        </p:nvSpPr>
        <p:spPr>
          <a:xfrm>
            <a:off x="1273799" y="1377315"/>
            <a:ext cx="9162472"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Se seleccionaron cerdos según la ganancia de peso diaria. Debido a esta selección, la ganancia de peso diaria aumentó en 0,5 kg. luego de 5 generaciones de selección. La varianza fenotípica para este carácter en la población fue de 0,015 kg., mientras que la varianza genética aditiva fue de 0,01 kg. Sabiendo que los valores fenotípicos para este carácter en la población siguen un distribución normal y que la selección se hace por truncamiento, ¿qué proporción de la población fue seleccionada en cada generación?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uadroTexto 4">
            <a:extLst>
              <a:ext uri="{FF2B5EF4-FFF2-40B4-BE49-F238E27FC236}">
                <a16:creationId xmlns:a16="http://schemas.microsoft.com/office/drawing/2014/main" id="{6724A28F-F05B-445C-8970-CB799C13CB7C}"/>
              </a:ext>
            </a:extLst>
          </p:cNvPr>
          <p:cNvSpPr txBox="1"/>
          <p:nvPr/>
        </p:nvSpPr>
        <p:spPr>
          <a:xfrm>
            <a:off x="1273799" y="3317875"/>
            <a:ext cx="41932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Respuesta a la selección por generación</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0E5B0CD1-F14D-4250-8CD6-4F18B035BFEA}"/>
                  </a:ext>
                </a:extLst>
              </p:cNvPr>
              <p:cNvSpPr txBox="1"/>
              <p:nvPr/>
            </p:nvSpPr>
            <p:spPr>
              <a:xfrm>
                <a:off x="1984971" y="3873441"/>
                <a:ext cx="277090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0,5 </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𝑘𝑔</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𝑅</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𝑅</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=0,1 </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𝑘𝑔</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CuadroTexto 5">
                <a:extLst>
                  <a:ext uri="{FF2B5EF4-FFF2-40B4-BE49-F238E27FC236}">
                    <a16:creationId xmlns:a16="http://schemas.microsoft.com/office/drawing/2014/main" id="{0E5B0CD1-F14D-4250-8CD6-4F18B035BFEA}"/>
                  </a:ext>
                </a:extLst>
              </p:cNvPr>
              <p:cNvSpPr txBox="1">
                <a:spLocks noRot="1" noChangeAspect="1" noMove="1" noResize="1" noEditPoints="1" noAdjustHandles="1" noChangeArrowheads="1" noChangeShapeType="1" noTextEdit="1"/>
              </p:cNvSpPr>
              <p:nvPr/>
            </p:nvSpPr>
            <p:spPr>
              <a:xfrm>
                <a:off x="1984971" y="3873441"/>
                <a:ext cx="2770909" cy="923330"/>
              </a:xfrm>
              <a:prstGeom prst="rect">
                <a:avLst/>
              </a:prstGeom>
              <a:blipFill>
                <a:blip r:embed="rId3"/>
                <a:stretch>
                  <a:fillRect b="-4605"/>
                </a:stretch>
              </a:blipFill>
            </p:spPr>
            <p:txBody>
              <a:bodyPr/>
              <a:lstStyle/>
              <a:p>
                <a:r>
                  <a:rPr lang="es-CL">
                    <a:noFill/>
                  </a:rPr>
                  <a:t> </a:t>
                </a:r>
              </a:p>
            </p:txBody>
          </p:sp>
        </mc:Fallback>
      </mc:AlternateContent>
      <p:sp>
        <p:nvSpPr>
          <p:cNvPr id="7" name="Rectángulo 6">
            <a:extLst>
              <a:ext uri="{FF2B5EF4-FFF2-40B4-BE49-F238E27FC236}">
                <a16:creationId xmlns:a16="http://schemas.microsoft.com/office/drawing/2014/main" id="{7B835D9F-CC58-4071-95AA-2463A9A704E3}"/>
              </a:ext>
            </a:extLst>
          </p:cNvPr>
          <p:cNvSpPr/>
          <p:nvPr/>
        </p:nvSpPr>
        <p:spPr>
          <a:xfrm>
            <a:off x="2613018" y="4426239"/>
            <a:ext cx="1496291" cy="3705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93A1E3CC-3C72-4107-BCD0-9D9532095F96}"/>
              </a:ext>
            </a:extLst>
          </p:cNvPr>
          <p:cNvSpPr txBox="1"/>
          <p:nvPr/>
        </p:nvSpPr>
        <p:spPr>
          <a:xfrm>
            <a:off x="6381508" y="3317875"/>
            <a:ext cx="36391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Intensidad de selección</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F07E9FE3-085C-47A4-9253-2261AA49502E}"/>
                  </a:ext>
                </a:extLst>
              </p:cNvPr>
              <p:cNvSpPr txBox="1"/>
              <p:nvPr/>
            </p:nvSpPr>
            <p:spPr>
              <a:xfrm>
                <a:off x="6455399" y="3873441"/>
                <a:ext cx="2881746" cy="230402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𝑅</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𝜎</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sub>
                      </m:sSub>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0,01</m:t>
                          </m:r>
                        </m:num>
                        <m:den>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0,015</m:t>
                          </m:r>
                        </m:den>
                      </m:f>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∗0,12</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∗0,67∗0,12</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=1,24</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CuadroTexto 8">
                <a:extLst>
                  <a:ext uri="{FF2B5EF4-FFF2-40B4-BE49-F238E27FC236}">
                    <a16:creationId xmlns:a16="http://schemas.microsoft.com/office/drawing/2014/main" id="{F07E9FE3-085C-47A4-9253-2261AA49502E}"/>
                  </a:ext>
                </a:extLst>
              </p:cNvPr>
              <p:cNvSpPr txBox="1">
                <a:spLocks noRot="1" noChangeAspect="1" noMove="1" noResize="1" noEditPoints="1" noAdjustHandles="1" noChangeArrowheads="1" noChangeShapeType="1" noTextEdit="1"/>
              </p:cNvSpPr>
              <p:nvPr/>
            </p:nvSpPr>
            <p:spPr>
              <a:xfrm>
                <a:off x="6455399" y="3873441"/>
                <a:ext cx="2881746" cy="2304029"/>
              </a:xfrm>
              <a:prstGeom prst="rect">
                <a:avLst/>
              </a:prstGeom>
              <a:blipFill>
                <a:blip r:embed="rId4"/>
                <a:stretch>
                  <a:fillRect/>
                </a:stretch>
              </a:blipFill>
              <a:ln>
                <a:noFill/>
              </a:ln>
            </p:spPr>
            <p:txBody>
              <a:bodyPr/>
              <a:lstStyle/>
              <a:p>
                <a:r>
                  <a:rPr lang="es-CL">
                    <a:noFill/>
                  </a:rPr>
                  <a:t> </a:t>
                </a:r>
              </a:p>
            </p:txBody>
          </p:sp>
        </mc:Fallback>
      </mc:AlternateContent>
      <p:sp>
        <p:nvSpPr>
          <p:cNvPr id="10" name="Rectángulo 9">
            <a:extLst>
              <a:ext uri="{FF2B5EF4-FFF2-40B4-BE49-F238E27FC236}">
                <a16:creationId xmlns:a16="http://schemas.microsoft.com/office/drawing/2014/main" id="{529F7174-2C42-42F4-A15A-CD0569FDA3D6}"/>
              </a:ext>
            </a:extLst>
          </p:cNvPr>
          <p:cNvSpPr/>
          <p:nvPr/>
        </p:nvSpPr>
        <p:spPr>
          <a:xfrm>
            <a:off x="7148126" y="5796639"/>
            <a:ext cx="1496291" cy="3705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Conector recto de flecha 10">
            <a:extLst>
              <a:ext uri="{FF2B5EF4-FFF2-40B4-BE49-F238E27FC236}">
                <a16:creationId xmlns:a16="http://schemas.microsoft.com/office/drawing/2014/main" id="{DBF2498C-E359-4AD7-BAD8-F82FE3F82BBD}"/>
              </a:ext>
            </a:extLst>
          </p:cNvPr>
          <p:cNvCxnSpPr/>
          <p:nvPr/>
        </p:nvCxnSpPr>
        <p:spPr>
          <a:xfrm>
            <a:off x="8644417" y="5981905"/>
            <a:ext cx="4433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0CEB5E55-58D8-4839-80BD-1660C7549F74}"/>
              </a:ext>
            </a:extLst>
          </p:cNvPr>
          <p:cNvSpPr txBox="1"/>
          <p:nvPr/>
        </p:nvSpPr>
        <p:spPr>
          <a:xfrm>
            <a:off x="9152501" y="5566406"/>
            <a:ext cx="209659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600" b="1" i="0" u="none" strike="noStrike" kern="1200" cap="none" spc="0" normalizeH="0" baseline="0" noProof="0" dirty="0">
                <a:ln>
                  <a:noFill/>
                </a:ln>
                <a:solidFill>
                  <a:prstClr val="black"/>
                </a:solidFill>
                <a:effectLst/>
                <a:uLnTx/>
                <a:uFillTx/>
                <a:latin typeface="Calibri" panose="020F0502020204030204"/>
                <a:ea typeface="+mn-ea"/>
                <a:cs typeface="+mn-cs"/>
              </a:rPr>
              <a:t>Se seleccionó al 26% con mayor GPD en cada generación</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947522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fade">
                                      <p:cBhvr>
                                        <p:cTn id="32" dur="5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Effect transition="in" filter="fade">
                                      <p:cBhvr>
                                        <p:cTn id="37" dur="500"/>
                                        <p:tgtEl>
                                          <p:spTgt spid="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fade">
                                      <p:cBhvr>
                                        <p:cTn id="42" dur="500"/>
                                        <p:tgtEl>
                                          <p:spTgt spid="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P spid="10"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910590"/>
            <a:ext cx="9162472"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Una de las principales enfermedades en salmón es la enfermedad del virus de la pancreatitis infecciosa del salmón (IPN). Esta enfermedad presenta mortalidades que varían entre 20% y 100%. Hace años atrás se descubrió una región del genoma (haplotipos) que permiten explicar el 90% de la resistencia a esta enfermedad (IPN+ o IPN-). En una población se observó que los promedios de supervivencia entre los grupos eran los siguientes: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6" name="Tabla 12">
            <a:extLst>
              <a:ext uri="{FF2B5EF4-FFF2-40B4-BE49-F238E27FC236}">
                <a16:creationId xmlns:a16="http://schemas.microsoft.com/office/drawing/2014/main" id="{8FAEEAF5-07C6-4B85-AB2A-5CB8D11108E2}"/>
              </a:ext>
            </a:extLst>
          </p:cNvPr>
          <p:cNvGraphicFramePr>
            <a:graphicFrameLocks noGrp="1"/>
          </p:cNvGraphicFramePr>
          <p:nvPr/>
        </p:nvGraphicFramePr>
        <p:xfrm>
          <a:off x="1653363" y="2575464"/>
          <a:ext cx="5157012" cy="1707072"/>
        </p:xfrm>
        <a:graphic>
          <a:graphicData uri="http://schemas.openxmlformats.org/drawingml/2006/table">
            <a:tbl>
              <a:tblPr firstRow="1" bandRow="1">
                <a:tableStyleId>{5C22544A-7EE6-4342-B048-85BDC9FD1C3A}</a:tableStyleId>
              </a:tblPr>
              <a:tblGrid>
                <a:gridCol w="1719004">
                  <a:extLst>
                    <a:ext uri="{9D8B030D-6E8A-4147-A177-3AD203B41FA5}">
                      <a16:colId xmlns:a16="http://schemas.microsoft.com/office/drawing/2014/main" val="1089230659"/>
                    </a:ext>
                  </a:extLst>
                </a:gridCol>
                <a:gridCol w="1719004">
                  <a:extLst>
                    <a:ext uri="{9D8B030D-6E8A-4147-A177-3AD203B41FA5}">
                      <a16:colId xmlns:a16="http://schemas.microsoft.com/office/drawing/2014/main" val="1969542237"/>
                    </a:ext>
                  </a:extLst>
                </a:gridCol>
                <a:gridCol w="1719004">
                  <a:extLst>
                    <a:ext uri="{9D8B030D-6E8A-4147-A177-3AD203B41FA5}">
                      <a16:colId xmlns:a16="http://schemas.microsoft.com/office/drawing/2014/main" val="947060302"/>
                    </a:ext>
                  </a:extLst>
                </a:gridCol>
              </a:tblGrid>
              <a:tr h="370840">
                <a:tc>
                  <a:txBody>
                    <a:bodyPr/>
                    <a:lstStyle/>
                    <a:p>
                      <a:pPr algn="ctr"/>
                      <a:r>
                        <a:rPr lang="es-CL" sz="1600" dirty="0"/>
                        <a:t>Haplotipo</a:t>
                      </a:r>
                      <a:endParaRPr lang="en-US" sz="1600" dirty="0"/>
                    </a:p>
                  </a:txBody>
                  <a:tcPr anchor="ctr"/>
                </a:tc>
                <a:tc>
                  <a:txBody>
                    <a:bodyPr/>
                    <a:lstStyle/>
                    <a:p>
                      <a:pPr algn="ctr"/>
                      <a:r>
                        <a:rPr lang="es-CL" sz="1600" dirty="0"/>
                        <a:t>Número</a:t>
                      </a:r>
                      <a:endParaRPr lang="en-US" sz="1600" dirty="0"/>
                    </a:p>
                  </a:txBody>
                  <a:tcPr anchor="ctr"/>
                </a:tc>
                <a:tc>
                  <a:txBody>
                    <a:bodyPr/>
                    <a:lstStyle/>
                    <a:p>
                      <a:pPr algn="ctr"/>
                      <a:r>
                        <a:rPr lang="es-CL" sz="1600" dirty="0"/>
                        <a:t>Sobrevivencia (%)</a:t>
                      </a:r>
                      <a:endParaRPr lang="en-US" sz="1600" dirty="0"/>
                    </a:p>
                  </a:txBody>
                  <a:tcPr anchor="ctr"/>
                </a:tc>
                <a:extLst>
                  <a:ext uri="{0D108BD9-81ED-4DB2-BD59-A6C34878D82A}">
                    <a16:rowId xmlns:a16="http://schemas.microsoft.com/office/drawing/2014/main" val="884403037"/>
                  </a:ext>
                </a:extLst>
              </a:tr>
              <a:tr h="370840">
                <a:tc>
                  <a:txBody>
                    <a:bodyPr/>
                    <a:lstStyle/>
                    <a:p>
                      <a:pPr algn="ctr"/>
                      <a:r>
                        <a:rPr lang="es-CL" dirty="0"/>
                        <a:t>IPN+, IPN+</a:t>
                      </a:r>
                      <a:endParaRPr lang="en-US" dirty="0"/>
                    </a:p>
                  </a:txBody>
                  <a:tcPr anchor="ctr"/>
                </a:tc>
                <a:tc>
                  <a:txBody>
                    <a:bodyPr/>
                    <a:lstStyle/>
                    <a:p>
                      <a:pPr algn="ctr"/>
                      <a:r>
                        <a:rPr lang="es-CL" dirty="0"/>
                        <a:t>900</a:t>
                      </a:r>
                      <a:endParaRPr lang="en-US" dirty="0"/>
                    </a:p>
                  </a:txBody>
                  <a:tcPr anchor="ctr"/>
                </a:tc>
                <a:tc>
                  <a:txBody>
                    <a:bodyPr/>
                    <a:lstStyle/>
                    <a:p>
                      <a:pPr algn="ctr"/>
                      <a:r>
                        <a:rPr lang="es-CL" dirty="0"/>
                        <a:t>90</a:t>
                      </a:r>
                      <a:endParaRPr lang="en-US" dirty="0"/>
                    </a:p>
                  </a:txBody>
                  <a:tcPr anchor="ctr"/>
                </a:tc>
                <a:extLst>
                  <a:ext uri="{0D108BD9-81ED-4DB2-BD59-A6C34878D82A}">
                    <a16:rowId xmlns:a16="http://schemas.microsoft.com/office/drawing/2014/main" val="1729116943"/>
                  </a:ext>
                </a:extLst>
              </a:tr>
              <a:tr h="370840">
                <a:tc>
                  <a:txBody>
                    <a:bodyPr/>
                    <a:lstStyle/>
                    <a:p>
                      <a:pPr algn="ctr"/>
                      <a:r>
                        <a:rPr lang="es-CL" dirty="0"/>
                        <a:t>IPN+, IPN-</a:t>
                      </a:r>
                      <a:endParaRPr lang="en-US" dirty="0"/>
                    </a:p>
                  </a:txBody>
                  <a:tcPr anchor="ctr"/>
                </a:tc>
                <a:tc>
                  <a:txBody>
                    <a:bodyPr/>
                    <a:lstStyle/>
                    <a:p>
                      <a:pPr algn="ctr"/>
                      <a:r>
                        <a:rPr lang="es-CL" dirty="0"/>
                        <a:t>4.200</a:t>
                      </a:r>
                      <a:endParaRPr lang="en-US" dirty="0"/>
                    </a:p>
                  </a:txBody>
                  <a:tcPr anchor="ctr"/>
                </a:tc>
                <a:tc>
                  <a:txBody>
                    <a:bodyPr/>
                    <a:lstStyle/>
                    <a:p>
                      <a:pPr algn="ctr"/>
                      <a:r>
                        <a:rPr lang="es-CL" dirty="0"/>
                        <a:t>30</a:t>
                      </a:r>
                      <a:endParaRPr lang="en-US" dirty="0"/>
                    </a:p>
                  </a:txBody>
                  <a:tcPr anchor="ctr"/>
                </a:tc>
                <a:extLst>
                  <a:ext uri="{0D108BD9-81ED-4DB2-BD59-A6C34878D82A}">
                    <a16:rowId xmlns:a16="http://schemas.microsoft.com/office/drawing/2014/main" val="1294865511"/>
                  </a:ext>
                </a:extLst>
              </a:tr>
              <a:tr h="370840">
                <a:tc>
                  <a:txBody>
                    <a:bodyPr/>
                    <a:lstStyle/>
                    <a:p>
                      <a:pPr algn="ctr"/>
                      <a:r>
                        <a:rPr lang="es-CL" dirty="0"/>
                        <a:t>IPN-, IPN-</a:t>
                      </a:r>
                      <a:endParaRPr lang="en-US" dirty="0"/>
                    </a:p>
                  </a:txBody>
                  <a:tcPr anchor="ctr"/>
                </a:tc>
                <a:tc>
                  <a:txBody>
                    <a:bodyPr/>
                    <a:lstStyle/>
                    <a:p>
                      <a:pPr algn="ctr"/>
                      <a:r>
                        <a:rPr lang="es-CL" dirty="0"/>
                        <a:t>4.900</a:t>
                      </a:r>
                      <a:endParaRPr lang="en-US" dirty="0"/>
                    </a:p>
                  </a:txBody>
                  <a:tcPr anchor="ctr"/>
                </a:tc>
                <a:tc>
                  <a:txBody>
                    <a:bodyPr/>
                    <a:lstStyle/>
                    <a:p>
                      <a:pPr algn="ctr"/>
                      <a:r>
                        <a:rPr lang="es-CL" dirty="0"/>
                        <a:t>10</a:t>
                      </a:r>
                      <a:endParaRPr lang="en-US" dirty="0"/>
                    </a:p>
                  </a:txBody>
                  <a:tcPr anchor="ctr"/>
                </a:tc>
                <a:extLst>
                  <a:ext uri="{0D108BD9-81ED-4DB2-BD59-A6C34878D82A}">
                    <a16:rowId xmlns:a16="http://schemas.microsoft.com/office/drawing/2014/main" val="1310884315"/>
                  </a:ext>
                </a:extLst>
              </a:tr>
            </a:tbl>
          </a:graphicData>
        </a:graphic>
      </p:graphicFrame>
      <p:sp>
        <p:nvSpPr>
          <p:cNvPr id="3" name="Título 1">
            <a:extLst>
              <a:ext uri="{FF2B5EF4-FFF2-40B4-BE49-F238E27FC236}">
                <a16:creationId xmlns:a16="http://schemas.microsoft.com/office/drawing/2014/main" id="{4CC938E6-273B-5DA5-5BB2-CE8464D7C0F0}"/>
              </a:ext>
            </a:extLst>
          </p:cNvPr>
          <p:cNvSpPr txBox="1">
            <a:spLocks/>
          </p:cNvSpPr>
          <p:nvPr/>
        </p:nvSpPr>
        <p:spPr>
          <a:xfrm>
            <a:off x="1653363" y="-386715"/>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dirty="0"/>
              <a:t>Ejercicio</a:t>
            </a:r>
            <a:endParaRPr lang="en-US" i="1" kern="0" dirty="0"/>
          </a:p>
        </p:txBody>
      </p:sp>
      <p:sp>
        <p:nvSpPr>
          <p:cNvPr id="5" name="CuadroTexto 4">
            <a:extLst>
              <a:ext uri="{FF2B5EF4-FFF2-40B4-BE49-F238E27FC236}">
                <a16:creationId xmlns:a16="http://schemas.microsoft.com/office/drawing/2014/main" id="{515B76B6-5A6F-11AB-E3F3-65187E5143C3}"/>
              </a:ext>
            </a:extLst>
          </p:cNvPr>
          <p:cNvSpPr txBox="1"/>
          <p:nvPr/>
        </p:nvSpPr>
        <p:spPr>
          <a:xfrm>
            <a:off x="1653363" y="4884585"/>
            <a:ext cx="40902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Promedio poblacional</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D5CC094A-8883-BEB8-F827-25AF477B68B4}"/>
                  </a:ext>
                </a:extLst>
              </p:cNvPr>
              <p:cNvSpPr txBox="1"/>
              <p:nvPr/>
            </p:nvSpPr>
            <p:spPr>
              <a:xfrm>
                <a:off x="1400910" y="5381705"/>
                <a:ext cx="5876190"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e>
                      </m:acc>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𝑀𝑒𝑑𝑖𝑎</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𝑐𝑜𝑚𝑜</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𝑑𝑒𝑠𝑣</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í</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𝑜</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𝑉𝑎𝑙𝑜𝑟</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h𝑜𝑚𝑜𝑐𝑖𝑔𝑜𝑡𝑜</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𝑚𝑒𝑑𝑖𝑜</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CuadroTexto 5">
                <a:extLst>
                  <a:ext uri="{FF2B5EF4-FFF2-40B4-BE49-F238E27FC236}">
                    <a16:creationId xmlns:a16="http://schemas.microsoft.com/office/drawing/2014/main" id="{D5CC094A-8883-BEB8-F827-25AF477B68B4}"/>
                  </a:ext>
                </a:extLst>
              </p:cNvPr>
              <p:cNvSpPr txBox="1">
                <a:spLocks noRot="1" noChangeAspect="1" noMove="1" noResize="1" noEditPoints="1" noAdjustHandles="1" noChangeArrowheads="1" noChangeShapeType="1" noTextEdit="1"/>
              </p:cNvSpPr>
              <p:nvPr/>
            </p:nvSpPr>
            <p:spPr>
              <a:xfrm>
                <a:off x="1400910" y="5381705"/>
                <a:ext cx="5876190" cy="369332"/>
              </a:xfrm>
              <a:prstGeom prst="rect">
                <a:avLst/>
              </a:prstGeom>
              <a:blipFill>
                <a:blip r:embed="rId2"/>
                <a:stretch>
                  <a:fillRect b="-13333"/>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081D1316-E992-E213-81B6-BBA193334297}"/>
                  </a:ext>
                </a:extLst>
              </p:cNvPr>
              <p:cNvSpPr txBox="1"/>
              <p:nvPr/>
            </p:nvSpPr>
            <p:spPr>
              <a:xfrm>
                <a:off x="8229311" y="2575464"/>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Valores genotípicos</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CuadroTexto 6">
                <a:extLst>
                  <a:ext uri="{FF2B5EF4-FFF2-40B4-BE49-F238E27FC236}">
                    <a16:creationId xmlns:a16="http://schemas.microsoft.com/office/drawing/2014/main" id="{081D1316-E992-E213-81B6-BBA193334297}"/>
                  </a:ext>
                </a:extLst>
              </p:cNvPr>
              <p:cNvSpPr txBox="1">
                <a:spLocks noRot="1" noChangeAspect="1" noMove="1" noResize="1" noEditPoints="1" noAdjustHandles="1" noChangeArrowheads="1" noChangeShapeType="1" noTextEdit="1"/>
              </p:cNvSpPr>
              <p:nvPr/>
            </p:nvSpPr>
            <p:spPr>
              <a:xfrm>
                <a:off x="8229311" y="2575464"/>
                <a:ext cx="2447925" cy="923330"/>
              </a:xfrm>
              <a:prstGeom prst="rect">
                <a:avLst/>
              </a:prstGeom>
              <a:blipFill>
                <a:blip r:embed="rId3"/>
                <a:stretch>
                  <a:fillRect l="-2239" t="-3289"/>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6E143FE0-AE50-E7FF-A581-13DD866C6427}"/>
                  </a:ext>
                </a:extLst>
              </p:cNvPr>
              <p:cNvSpPr txBox="1"/>
              <p:nvPr/>
            </p:nvSpPr>
            <p:spPr>
              <a:xfrm>
                <a:off x="8229311" y="3718585"/>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a:t>
                </a:r>
                <a:r>
                  <a:rPr kumimoji="0" lang="en-US" sz="1800" b="1"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genéticas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=0,3</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=0,7</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CuadroTexto 8">
                <a:extLst>
                  <a:ext uri="{FF2B5EF4-FFF2-40B4-BE49-F238E27FC236}">
                    <a16:creationId xmlns:a16="http://schemas.microsoft.com/office/drawing/2014/main" id="{6E143FE0-AE50-E7FF-A581-13DD866C6427}"/>
                  </a:ext>
                </a:extLst>
              </p:cNvPr>
              <p:cNvSpPr txBox="1">
                <a:spLocks noRot="1" noChangeAspect="1" noMove="1" noResize="1" noEditPoints="1" noAdjustHandles="1" noChangeArrowheads="1" noChangeShapeType="1" noTextEdit="1"/>
              </p:cNvSpPr>
              <p:nvPr/>
            </p:nvSpPr>
            <p:spPr>
              <a:xfrm>
                <a:off x="8229311" y="3718585"/>
                <a:ext cx="2447925" cy="923330"/>
              </a:xfrm>
              <a:prstGeom prst="rect">
                <a:avLst/>
              </a:prstGeom>
              <a:blipFill>
                <a:blip r:embed="rId4"/>
                <a:stretch>
                  <a:fillRect l="-2239" t="-3311" b="-2649"/>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35175C96-7338-79F7-B44E-A76BA287A8B5}"/>
                  </a:ext>
                </a:extLst>
              </p:cNvPr>
              <p:cNvSpPr txBox="1"/>
              <p:nvPr/>
            </p:nvSpPr>
            <p:spPr>
              <a:xfrm>
                <a:off x="1400910" y="5878825"/>
                <a:ext cx="5876190"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e>
                      </m:acc>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=−24,4+50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 name="CuadroTexto 1">
                <a:extLst>
                  <a:ext uri="{FF2B5EF4-FFF2-40B4-BE49-F238E27FC236}">
                    <a16:creationId xmlns:a16="http://schemas.microsoft.com/office/drawing/2014/main" id="{35175C96-7338-79F7-B44E-A76BA287A8B5}"/>
                  </a:ext>
                </a:extLst>
              </p:cNvPr>
              <p:cNvSpPr txBox="1">
                <a:spLocks noRot="1" noChangeAspect="1" noMove="1" noResize="1" noEditPoints="1" noAdjustHandles="1" noChangeArrowheads="1" noChangeShapeType="1" noTextEdit="1"/>
              </p:cNvSpPr>
              <p:nvPr/>
            </p:nvSpPr>
            <p:spPr>
              <a:xfrm>
                <a:off x="1400910" y="5878825"/>
                <a:ext cx="5876190" cy="369332"/>
              </a:xfrm>
              <a:prstGeom prst="rect">
                <a:avLst/>
              </a:prstGeom>
              <a:blipFill>
                <a:blip r:embed="rId5"/>
                <a:stretch>
                  <a:fillRect/>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BC41CB21-9727-6A51-845F-358B00117D0E}"/>
                  </a:ext>
                </a:extLst>
              </p:cNvPr>
              <p:cNvSpPr txBox="1"/>
              <p:nvPr/>
            </p:nvSpPr>
            <p:spPr>
              <a:xfrm>
                <a:off x="3633971" y="6353086"/>
                <a:ext cx="1410067" cy="369332"/>
              </a:xfrm>
              <a:prstGeom prst="rect">
                <a:avLst/>
              </a:prstGeom>
              <a:noFill/>
              <a:ln>
                <a:solidFill>
                  <a:srgbClr val="F7252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e>
                      </m:acc>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=25,6%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CuadroTexto 7">
                <a:extLst>
                  <a:ext uri="{FF2B5EF4-FFF2-40B4-BE49-F238E27FC236}">
                    <a16:creationId xmlns:a16="http://schemas.microsoft.com/office/drawing/2014/main" id="{BC41CB21-9727-6A51-845F-358B00117D0E}"/>
                  </a:ext>
                </a:extLst>
              </p:cNvPr>
              <p:cNvSpPr txBox="1">
                <a:spLocks noRot="1" noChangeAspect="1" noMove="1" noResize="1" noEditPoints="1" noAdjustHandles="1" noChangeArrowheads="1" noChangeShapeType="1" noTextEdit="1"/>
              </p:cNvSpPr>
              <p:nvPr/>
            </p:nvSpPr>
            <p:spPr>
              <a:xfrm>
                <a:off x="3633971" y="6353086"/>
                <a:ext cx="1410067" cy="369332"/>
              </a:xfrm>
              <a:prstGeom prst="rect">
                <a:avLst/>
              </a:prstGeom>
              <a:blipFill>
                <a:blip r:embed="rId6"/>
                <a:stretch>
                  <a:fillRect/>
                </a:stretch>
              </a:blipFill>
              <a:ln>
                <a:solidFill>
                  <a:srgbClr val="F72525"/>
                </a:solidFill>
              </a:ln>
            </p:spPr>
            <p:txBody>
              <a:bodyPr/>
              <a:lstStyle/>
              <a:p>
                <a:r>
                  <a:rPr lang="es-CL">
                    <a:noFill/>
                  </a:rPr>
                  <a:t> </a:t>
                </a:r>
              </a:p>
            </p:txBody>
          </p:sp>
        </mc:Fallback>
      </mc:AlternateContent>
    </p:spTree>
    <p:extLst>
      <p:ext uri="{BB962C8B-B14F-4D97-AF65-F5344CB8AC3E}">
        <p14:creationId xmlns:p14="http://schemas.microsoft.com/office/powerpoint/2010/main" val="2848346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110</a:t>
            </a:fld>
            <a:endParaRPr/>
          </a:p>
        </p:txBody>
      </p:sp>
      <p:sp>
        <p:nvSpPr>
          <p:cNvPr id="11" name="CuadroTexto 10">
            <a:extLst>
              <a:ext uri="{FF2B5EF4-FFF2-40B4-BE49-F238E27FC236}">
                <a16:creationId xmlns:a16="http://schemas.microsoft.com/office/drawing/2014/main" id="{EAEF185B-25B8-4F0A-A6CA-BBEB5E15BA06}"/>
              </a:ext>
            </a:extLst>
          </p:cNvPr>
          <p:cNvSpPr txBox="1"/>
          <p:nvPr/>
        </p:nvSpPr>
        <p:spPr>
          <a:xfrm>
            <a:off x="1802200" y="3624586"/>
            <a:ext cx="44005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Cálculo de intensidad de selección por sexo</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12" name="CuadroTexto 11">
            <a:extLst>
              <a:ext uri="{FF2B5EF4-FFF2-40B4-BE49-F238E27FC236}">
                <a16:creationId xmlns:a16="http://schemas.microsoft.com/office/drawing/2014/main" id="{BE21A108-9B84-461D-BA9A-A30E85316C68}"/>
              </a:ext>
            </a:extLst>
          </p:cNvPr>
          <p:cNvSpPr txBox="1"/>
          <p:nvPr/>
        </p:nvSpPr>
        <p:spPr>
          <a:xfrm>
            <a:off x="2076450" y="4253431"/>
            <a:ext cx="35337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Machos: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BE8D2C31-6684-4175-A971-BBB58B4963F3}"/>
                  </a:ext>
                </a:extLst>
              </p:cNvPr>
              <p:cNvSpPr txBox="1"/>
              <p:nvPr/>
            </p:nvSpPr>
            <p:spPr>
              <a:xfrm>
                <a:off x="2619087" y="4858179"/>
                <a:ext cx="1514476" cy="369332"/>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=1,271</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 name="CuadroTexto 12">
                <a:extLst>
                  <a:ext uri="{FF2B5EF4-FFF2-40B4-BE49-F238E27FC236}">
                    <a16:creationId xmlns:a16="http://schemas.microsoft.com/office/drawing/2014/main" id="{BE8D2C31-6684-4175-A971-BBB58B4963F3}"/>
                  </a:ext>
                </a:extLst>
              </p:cNvPr>
              <p:cNvSpPr txBox="1">
                <a:spLocks noRot="1" noChangeAspect="1" noMove="1" noResize="1" noEditPoints="1" noAdjustHandles="1" noChangeArrowheads="1" noChangeShapeType="1" noTextEdit="1"/>
              </p:cNvSpPr>
              <p:nvPr/>
            </p:nvSpPr>
            <p:spPr>
              <a:xfrm>
                <a:off x="2619087" y="4858179"/>
                <a:ext cx="1514476" cy="369332"/>
              </a:xfrm>
              <a:prstGeom prst="rect">
                <a:avLst/>
              </a:prstGeom>
              <a:blipFill>
                <a:blip r:embed="rId3"/>
                <a:stretch>
                  <a:fillRect/>
                </a:stretch>
              </a:blipFill>
              <a:ln>
                <a:solidFill>
                  <a:srgbClr val="FF0000"/>
                </a:solidFill>
              </a:ln>
            </p:spPr>
            <p:txBody>
              <a:bodyPr/>
              <a:lstStyle/>
              <a:p>
                <a:r>
                  <a:rPr lang="es-CL">
                    <a:noFill/>
                  </a:rPr>
                  <a:t> </a:t>
                </a:r>
              </a:p>
            </p:txBody>
          </p:sp>
        </mc:Fallback>
      </mc:AlternateContent>
      <p:sp>
        <p:nvSpPr>
          <p:cNvPr id="14" name="CuadroTexto 13">
            <a:extLst>
              <a:ext uri="{FF2B5EF4-FFF2-40B4-BE49-F238E27FC236}">
                <a16:creationId xmlns:a16="http://schemas.microsoft.com/office/drawing/2014/main" id="{58A9E906-B465-40CB-9BC3-F10514393981}"/>
              </a:ext>
            </a:extLst>
          </p:cNvPr>
          <p:cNvSpPr txBox="1"/>
          <p:nvPr/>
        </p:nvSpPr>
        <p:spPr>
          <a:xfrm>
            <a:off x="5386387" y="4253431"/>
            <a:ext cx="35337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Hembras: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F1FF7EDC-0CC0-49A2-8785-03C48171C3C9}"/>
                  </a:ext>
                </a:extLst>
              </p:cNvPr>
              <p:cNvSpPr txBox="1"/>
              <p:nvPr/>
            </p:nvSpPr>
            <p:spPr>
              <a:xfrm>
                <a:off x="5910117" y="4858657"/>
                <a:ext cx="1514476" cy="369332"/>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=0,966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5" name="CuadroTexto 14">
                <a:extLst>
                  <a:ext uri="{FF2B5EF4-FFF2-40B4-BE49-F238E27FC236}">
                    <a16:creationId xmlns:a16="http://schemas.microsoft.com/office/drawing/2014/main" id="{F1FF7EDC-0CC0-49A2-8785-03C48171C3C9}"/>
                  </a:ext>
                </a:extLst>
              </p:cNvPr>
              <p:cNvSpPr txBox="1">
                <a:spLocks noRot="1" noChangeAspect="1" noMove="1" noResize="1" noEditPoints="1" noAdjustHandles="1" noChangeArrowheads="1" noChangeShapeType="1" noTextEdit="1"/>
              </p:cNvSpPr>
              <p:nvPr/>
            </p:nvSpPr>
            <p:spPr>
              <a:xfrm>
                <a:off x="5910117" y="4858657"/>
                <a:ext cx="1514476" cy="369332"/>
              </a:xfrm>
              <a:prstGeom prst="rect">
                <a:avLst/>
              </a:prstGeom>
              <a:blipFill>
                <a:blip r:embed="rId4"/>
                <a:stretch>
                  <a:fillRect/>
                </a:stretch>
              </a:blipFill>
              <a:ln>
                <a:solidFill>
                  <a:srgbClr val="FF0000"/>
                </a:solidFill>
              </a:ln>
            </p:spPr>
            <p:txBody>
              <a:bodyPr/>
              <a:lstStyle/>
              <a:p>
                <a:r>
                  <a:rPr lang="es-CL">
                    <a:noFill/>
                  </a:rPr>
                  <a:t> </a:t>
                </a:r>
              </a:p>
            </p:txBody>
          </p:sp>
        </mc:Fallback>
      </mc:AlternateContent>
      <p:sp>
        <p:nvSpPr>
          <p:cNvPr id="19" name="Título 1">
            <a:extLst>
              <a:ext uri="{FF2B5EF4-FFF2-40B4-BE49-F238E27FC236}">
                <a16:creationId xmlns:a16="http://schemas.microsoft.com/office/drawing/2014/main" id="{75DE9BFF-FD94-4F68-896E-4F336043B7AA}"/>
              </a:ext>
            </a:extLst>
          </p:cNvPr>
          <p:cNvSpPr>
            <a:spLocks noGrp="1"/>
          </p:cNvSpPr>
          <p:nvPr>
            <p:ph type="title"/>
          </p:nvPr>
        </p:nvSpPr>
        <p:spPr>
          <a:xfrm>
            <a:off x="1653363" y="75531"/>
            <a:ext cx="9367203" cy="1188720"/>
          </a:xfrm>
        </p:spPr>
        <p:txBody>
          <a:bodyPr>
            <a:normAutofit/>
          </a:bodyPr>
          <a:lstStyle/>
          <a:p>
            <a:r>
              <a:rPr lang="es-CL" i="1" dirty="0"/>
              <a:t>Ejercicio 7</a:t>
            </a:r>
            <a:endParaRPr lang="en-US" i="1" dirty="0"/>
          </a:p>
        </p:txBody>
      </p:sp>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E14AFA58-1414-47E0-A0B7-875ECB127FF9}"/>
                  </a:ext>
                </a:extLst>
              </p:cNvPr>
              <p:cNvSpPr txBox="1"/>
              <p:nvPr/>
            </p:nvSpPr>
            <p:spPr>
              <a:xfrm>
                <a:off x="1514764" y="1630011"/>
                <a:ext cx="9162472"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Supongamos que se pretende seleccionar una población de ovejas con el fin de mejorar la cantidad de lana producida en kilos. Predígase la producción promedio después de 10 generaciones de selección a partir de los siguientes datos. En cada generación se selecciona por truncamiento a un 25% de los machos y un 40% de las hembras y los parámetros de la población base son: </a:t>
                </a:r>
                <a14:m>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𝑚𝑒𝑑𝑖𝑎</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=3,4 </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𝑘𝑔</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𝑑𝑒𝑠𝑣𝑖𝑎𝑐𝑖</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ó</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𝑒𝑠𝑡</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á</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𝑛𝑑𝑎𝑟</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=0,52 </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𝑘𝑔</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h𝑒𝑟𝑒𝑑𝑎𝑏𝑖𝑙𝑖𝑑𝑎𝑑</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=0,6</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estimada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por el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análisis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datos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hermanos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Choice>
        <mc:Fallback xmlns="">
          <p:sp>
            <p:nvSpPr>
              <p:cNvPr id="20" name="CuadroTexto 19">
                <a:extLst>
                  <a:ext uri="{FF2B5EF4-FFF2-40B4-BE49-F238E27FC236}">
                    <a16:creationId xmlns:a16="http://schemas.microsoft.com/office/drawing/2014/main" id="{E14AFA58-1414-47E0-A0B7-875ECB127FF9}"/>
                  </a:ext>
                </a:extLst>
              </p:cNvPr>
              <p:cNvSpPr txBox="1">
                <a:spLocks noRot="1" noChangeAspect="1" noMove="1" noResize="1" noEditPoints="1" noAdjustHandles="1" noChangeArrowheads="1" noChangeShapeType="1" noTextEdit="1"/>
              </p:cNvSpPr>
              <p:nvPr/>
            </p:nvSpPr>
            <p:spPr>
              <a:xfrm>
                <a:off x="1514764" y="1630011"/>
                <a:ext cx="9162472" cy="1754326"/>
              </a:xfrm>
              <a:prstGeom prst="rect">
                <a:avLst/>
              </a:prstGeom>
              <a:blipFill>
                <a:blip r:embed="rId5"/>
                <a:stretch>
                  <a:fillRect l="-532" t="-1736" r="-532" b="-4514"/>
                </a:stretch>
              </a:blipFill>
            </p:spPr>
            <p:txBody>
              <a:bodyPr/>
              <a:lstStyle/>
              <a:p>
                <a:r>
                  <a:rPr lang="es-CL">
                    <a:noFill/>
                  </a:rPr>
                  <a:t> </a:t>
                </a:r>
              </a:p>
            </p:txBody>
          </p:sp>
        </mc:Fallback>
      </mc:AlternateContent>
    </p:spTree>
    <p:extLst>
      <p:ext uri="{BB962C8B-B14F-4D97-AF65-F5344CB8AC3E}">
        <p14:creationId xmlns:p14="http://schemas.microsoft.com/office/powerpoint/2010/main" val="397024722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4" grpId="0"/>
      <p:bldP spid="15"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111</a:t>
            </a:fld>
            <a:endParaRPr/>
          </a:p>
        </p:txBody>
      </p:sp>
      <p:sp>
        <p:nvSpPr>
          <p:cNvPr id="4" name="CuadroTexto 3">
            <a:extLst>
              <a:ext uri="{FF2B5EF4-FFF2-40B4-BE49-F238E27FC236}">
                <a16:creationId xmlns:a16="http://schemas.microsoft.com/office/drawing/2014/main" id="{200932C8-8B89-4C0D-968D-CB144DC9B003}"/>
              </a:ext>
            </a:extLst>
          </p:cNvPr>
          <p:cNvSpPr txBox="1"/>
          <p:nvPr/>
        </p:nvSpPr>
        <p:spPr>
          <a:xfrm>
            <a:off x="1653363" y="3539308"/>
            <a:ext cx="44005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Cálculo de intensidad de selección por sexo</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5" name="CuadroTexto 4">
            <a:extLst>
              <a:ext uri="{FF2B5EF4-FFF2-40B4-BE49-F238E27FC236}">
                <a16:creationId xmlns:a16="http://schemas.microsoft.com/office/drawing/2014/main" id="{AB175891-E1FB-471B-BC00-FFFA7D8707F4}"/>
              </a:ext>
            </a:extLst>
          </p:cNvPr>
          <p:cNvSpPr txBox="1"/>
          <p:nvPr/>
        </p:nvSpPr>
        <p:spPr>
          <a:xfrm>
            <a:off x="1927613" y="4168153"/>
            <a:ext cx="35337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Machos: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84196ACC-45DA-4FB4-AC44-7F3BF34DD168}"/>
                  </a:ext>
                </a:extLst>
              </p:cNvPr>
              <p:cNvSpPr txBox="1"/>
              <p:nvPr/>
            </p:nvSpPr>
            <p:spPr>
              <a:xfrm>
                <a:off x="2470249" y="4754429"/>
                <a:ext cx="1514476" cy="369332"/>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=1,271</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CuadroTexto 5">
                <a:extLst>
                  <a:ext uri="{FF2B5EF4-FFF2-40B4-BE49-F238E27FC236}">
                    <a16:creationId xmlns:a16="http://schemas.microsoft.com/office/drawing/2014/main" id="{84196ACC-45DA-4FB4-AC44-7F3BF34DD168}"/>
                  </a:ext>
                </a:extLst>
              </p:cNvPr>
              <p:cNvSpPr txBox="1">
                <a:spLocks noRot="1" noChangeAspect="1" noMove="1" noResize="1" noEditPoints="1" noAdjustHandles="1" noChangeArrowheads="1" noChangeShapeType="1" noTextEdit="1"/>
              </p:cNvSpPr>
              <p:nvPr/>
            </p:nvSpPr>
            <p:spPr>
              <a:xfrm>
                <a:off x="2470249" y="4754429"/>
                <a:ext cx="1514476" cy="369332"/>
              </a:xfrm>
              <a:prstGeom prst="rect">
                <a:avLst/>
              </a:prstGeom>
              <a:blipFill>
                <a:blip r:embed="rId3"/>
                <a:stretch>
                  <a:fillRect/>
                </a:stretch>
              </a:blipFill>
              <a:ln>
                <a:solidFill>
                  <a:schemeClr val="tx1"/>
                </a:solidFill>
              </a:ln>
            </p:spPr>
            <p:txBody>
              <a:bodyPr/>
              <a:lstStyle/>
              <a:p>
                <a:r>
                  <a:rPr lang="es-CL">
                    <a:noFill/>
                  </a:rPr>
                  <a:t> </a:t>
                </a:r>
              </a:p>
            </p:txBody>
          </p:sp>
        </mc:Fallback>
      </mc:AlternateContent>
      <p:sp>
        <p:nvSpPr>
          <p:cNvPr id="7" name="CuadroTexto 6">
            <a:extLst>
              <a:ext uri="{FF2B5EF4-FFF2-40B4-BE49-F238E27FC236}">
                <a16:creationId xmlns:a16="http://schemas.microsoft.com/office/drawing/2014/main" id="{E05CF4A6-3EE9-4337-B1F5-52D8E11B7079}"/>
              </a:ext>
            </a:extLst>
          </p:cNvPr>
          <p:cNvSpPr txBox="1"/>
          <p:nvPr/>
        </p:nvSpPr>
        <p:spPr>
          <a:xfrm>
            <a:off x="5237550" y="4168153"/>
            <a:ext cx="35337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Hembras: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CEA8B362-0160-4B6D-A322-5064DC5FA105}"/>
                  </a:ext>
                </a:extLst>
              </p:cNvPr>
              <p:cNvSpPr txBox="1"/>
              <p:nvPr/>
            </p:nvSpPr>
            <p:spPr>
              <a:xfrm>
                <a:off x="5743241" y="4754429"/>
                <a:ext cx="1514476" cy="369332"/>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=0,966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CuadroTexto 7">
                <a:extLst>
                  <a:ext uri="{FF2B5EF4-FFF2-40B4-BE49-F238E27FC236}">
                    <a16:creationId xmlns:a16="http://schemas.microsoft.com/office/drawing/2014/main" id="{CEA8B362-0160-4B6D-A322-5064DC5FA105}"/>
                  </a:ext>
                </a:extLst>
              </p:cNvPr>
              <p:cNvSpPr txBox="1">
                <a:spLocks noRot="1" noChangeAspect="1" noMove="1" noResize="1" noEditPoints="1" noAdjustHandles="1" noChangeArrowheads="1" noChangeShapeType="1" noTextEdit="1"/>
              </p:cNvSpPr>
              <p:nvPr/>
            </p:nvSpPr>
            <p:spPr>
              <a:xfrm>
                <a:off x="5743241" y="4754429"/>
                <a:ext cx="1514476" cy="369332"/>
              </a:xfrm>
              <a:prstGeom prst="rect">
                <a:avLst/>
              </a:prstGeom>
              <a:blipFill>
                <a:blip r:embed="rId4"/>
                <a:stretch>
                  <a:fillRect/>
                </a:stretch>
              </a:blipFill>
              <a:ln>
                <a:solidFill>
                  <a:schemeClr val="tx1"/>
                </a:solid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505AD6A1-B215-41B3-8F88-7C6CBD8BD475}"/>
                  </a:ext>
                </a:extLst>
              </p:cNvPr>
              <p:cNvSpPr txBox="1"/>
              <p:nvPr/>
            </p:nvSpPr>
            <p:spPr>
              <a:xfrm>
                <a:off x="8232874" y="4109221"/>
                <a:ext cx="2333625" cy="22375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(1,271+0,966)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=1,12</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CuadroTexto 8">
                <a:extLst>
                  <a:ext uri="{FF2B5EF4-FFF2-40B4-BE49-F238E27FC236}">
                    <a16:creationId xmlns:a16="http://schemas.microsoft.com/office/drawing/2014/main" id="{505AD6A1-B215-41B3-8F88-7C6CBD8BD475}"/>
                  </a:ext>
                </a:extLst>
              </p:cNvPr>
              <p:cNvSpPr txBox="1">
                <a:spLocks noRot="1" noChangeAspect="1" noMove="1" noResize="1" noEditPoints="1" noAdjustHandles="1" noChangeArrowheads="1" noChangeShapeType="1" noTextEdit="1"/>
              </p:cNvSpPr>
              <p:nvPr/>
            </p:nvSpPr>
            <p:spPr>
              <a:xfrm>
                <a:off x="8232874" y="4109221"/>
                <a:ext cx="2333625" cy="2237536"/>
              </a:xfrm>
              <a:prstGeom prst="rect">
                <a:avLst/>
              </a:prstGeom>
              <a:blipFill>
                <a:blip r:embed="rId5"/>
                <a:stretch>
                  <a:fillRect/>
                </a:stretch>
              </a:blipFill>
            </p:spPr>
            <p:txBody>
              <a:bodyPr/>
              <a:lstStyle/>
              <a:p>
                <a:r>
                  <a:rPr lang="es-CL">
                    <a:noFill/>
                  </a:rPr>
                  <a:t> </a:t>
                </a:r>
              </a:p>
            </p:txBody>
          </p:sp>
        </mc:Fallback>
      </mc:AlternateContent>
      <p:sp>
        <p:nvSpPr>
          <p:cNvPr id="10" name="Rectángulo 9">
            <a:extLst>
              <a:ext uri="{FF2B5EF4-FFF2-40B4-BE49-F238E27FC236}">
                <a16:creationId xmlns:a16="http://schemas.microsoft.com/office/drawing/2014/main" id="{BA3676C2-0367-4F1C-B460-B2B59AEF9FC2}"/>
              </a:ext>
            </a:extLst>
          </p:cNvPr>
          <p:cNvSpPr/>
          <p:nvPr/>
        </p:nvSpPr>
        <p:spPr>
          <a:xfrm>
            <a:off x="8682929" y="5701215"/>
            <a:ext cx="1433514" cy="3131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EF1440AC-BA1A-4A48-9FD0-024C9D4EF707}"/>
                  </a:ext>
                </a:extLst>
              </p:cNvPr>
              <p:cNvSpPr txBox="1"/>
              <p:nvPr/>
            </p:nvSpPr>
            <p:spPr>
              <a:xfrm>
                <a:off x="1514764" y="1630011"/>
                <a:ext cx="9162472"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Supongamos que se pretende seleccionar una población de ovejas con el fin de mejorar la cantidad de lana producida en kilos. Predígase la producción promedio después de 10 generaciones de selección a partir de los siguientes datos. En cada generación se selecciona por truncamiento a un 25% de los machos y un 40% de las hembras y los parámetros de la población base son: </a:t>
                </a:r>
                <a14:m>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𝑚𝑒𝑑𝑖𝑎</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=3,4 </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𝑘𝑔</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𝑑𝑒𝑠𝑣𝑖𝑎𝑐𝑖</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ó</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𝑒𝑠𝑡</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á</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𝑛𝑑𝑎𝑟</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=0,52 </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𝑘𝑔</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h𝑒𝑟𝑒𝑑𝑎𝑏𝑖𝑙𝑖𝑑𝑎𝑑</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=0,6</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estimada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por el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análisis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datos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hermanos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Choice>
        <mc:Fallback xmlns="">
          <p:sp>
            <p:nvSpPr>
              <p:cNvPr id="13" name="CuadroTexto 12">
                <a:extLst>
                  <a:ext uri="{FF2B5EF4-FFF2-40B4-BE49-F238E27FC236}">
                    <a16:creationId xmlns:a16="http://schemas.microsoft.com/office/drawing/2014/main" id="{EF1440AC-BA1A-4A48-9FD0-024C9D4EF707}"/>
                  </a:ext>
                </a:extLst>
              </p:cNvPr>
              <p:cNvSpPr txBox="1">
                <a:spLocks noRot="1" noChangeAspect="1" noMove="1" noResize="1" noEditPoints="1" noAdjustHandles="1" noChangeArrowheads="1" noChangeShapeType="1" noTextEdit="1"/>
              </p:cNvSpPr>
              <p:nvPr/>
            </p:nvSpPr>
            <p:spPr>
              <a:xfrm>
                <a:off x="1514764" y="1630011"/>
                <a:ext cx="9162472" cy="1754326"/>
              </a:xfrm>
              <a:prstGeom prst="rect">
                <a:avLst/>
              </a:prstGeom>
              <a:blipFill>
                <a:blip r:embed="rId6"/>
                <a:stretch>
                  <a:fillRect l="-532" t="-1736" r="-532" b="-4514"/>
                </a:stretch>
              </a:blipFill>
            </p:spPr>
            <p:txBody>
              <a:bodyPr/>
              <a:lstStyle/>
              <a:p>
                <a:r>
                  <a:rPr lang="es-CL">
                    <a:noFill/>
                  </a:rPr>
                  <a:t> </a:t>
                </a:r>
              </a:p>
            </p:txBody>
          </p:sp>
        </mc:Fallback>
      </mc:AlternateContent>
      <p:sp>
        <p:nvSpPr>
          <p:cNvPr id="2" name="Título 1">
            <a:extLst>
              <a:ext uri="{FF2B5EF4-FFF2-40B4-BE49-F238E27FC236}">
                <a16:creationId xmlns:a16="http://schemas.microsoft.com/office/drawing/2014/main" id="{49CBA4A3-D74B-2D8F-D822-FA13A20EFF0F}"/>
              </a:ext>
            </a:extLst>
          </p:cNvPr>
          <p:cNvSpPr>
            <a:spLocks noGrp="1"/>
          </p:cNvSpPr>
          <p:nvPr>
            <p:ph type="title"/>
          </p:nvPr>
        </p:nvSpPr>
        <p:spPr>
          <a:xfrm>
            <a:off x="1653363" y="75531"/>
            <a:ext cx="9367203" cy="1188720"/>
          </a:xfrm>
        </p:spPr>
        <p:txBody>
          <a:bodyPr>
            <a:normAutofit/>
          </a:bodyPr>
          <a:lstStyle/>
          <a:p>
            <a:r>
              <a:rPr lang="es-CL" i="1" dirty="0"/>
              <a:t>Ejercicio 7</a:t>
            </a:r>
            <a:endParaRPr lang="en-US" i="1" dirty="0"/>
          </a:p>
        </p:txBody>
      </p:sp>
    </p:spTree>
    <p:extLst>
      <p:ext uri="{BB962C8B-B14F-4D97-AF65-F5344CB8AC3E}">
        <p14:creationId xmlns:p14="http://schemas.microsoft.com/office/powerpoint/2010/main" val="2219281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112</a:t>
            </a:fld>
            <a:endParaRPr/>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65AD6FF0-A963-45EC-9FCA-E39C88F27408}"/>
                  </a:ext>
                </a:extLst>
              </p:cNvPr>
              <p:cNvSpPr txBox="1"/>
              <p:nvPr/>
            </p:nvSpPr>
            <p:spPr>
              <a:xfrm>
                <a:off x="1514764" y="1630011"/>
                <a:ext cx="9162472"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Supongamos que se pretende seleccionar una población de ovejas con el fin de mejorar la cantidad de lana producida en kilos. Predígase la producción promedio después de 10 generaciones de selección a partir de los siguientes datos. En cada generación se selecciona por truncamiento a un 25% de los machos y un 40% de las hembras y los parámetros de la población base son: </a:t>
                </a:r>
                <a14:m>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𝑚𝑒𝑑𝑖𝑎</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=3,4 </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𝑘𝑔</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𝑑𝑒𝑠𝑣𝑖𝑎𝑐𝑖</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ó</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𝑒𝑠𝑡</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á</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𝑛𝑑𝑎𝑟</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=0,52 </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𝑘𝑔</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h𝑒𝑟𝑒𝑑𝑎𝑏𝑖𝑙𝑖𝑑𝑎𝑑</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=0,6</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estimada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por el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análisis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datos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hermanos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Choice>
        <mc:Fallback xmlns="">
          <p:sp>
            <p:nvSpPr>
              <p:cNvPr id="11" name="CuadroTexto 10">
                <a:extLst>
                  <a:ext uri="{FF2B5EF4-FFF2-40B4-BE49-F238E27FC236}">
                    <a16:creationId xmlns:a16="http://schemas.microsoft.com/office/drawing/2014/main" id="{65AD6FF0-A963-45EC-9FCA-E39C88F27408}"/>
                  </a:ext>
                </a:extLst>
              </p:cNvPr>
              <p:cNvSpPr txBox="1">
                <a:spLocks noRot="1" noChangeAspect="1" noMove="1" noResize="1" noEditPoints="1" noAdjustHandles="1" noChangeArrowheads="1" noChangeShapeType="1" noTextEdit="1"/>
              </p:cNvSpPr>
              <p:nvPr/>
            </p:nvSpPr>
            <p:spPr>
              <a:xfrm>
                <a:off x="1514764" y="1630011"/>
                <a:ext cx="9162472" cy="1754326"/>
              </a:xfrm>
              <a:prstGeom prst="rect">
                <a:avLst/>
              </a:prstGeom>
              <a:blipFill>
                <a:blip r:embed="rId3"/>
                <a:stretch>
                  <a:fillRect l="-532" t="-1736" r="-532" b="-4514"/>
                </a:stretch>
              </a:blipFill>
            </p:spPr>
            <p:txBody>
              <a:bodyPr/>
              <a:lstStyle/>
              <a:p>
                <a:r>
                  <a:rPr lang="es-CL">
                    <a:noFill/>
                  </a:rPr>
                  <a:t> </a:t>
                </a:r>
              </a:p>
            </p:txBody>
          </p:sp>
        </mc:Fallback>
      </mc:AlternateContent>
      <p:sp>
        <p:nvSpPr>
          <p:cNvPr id="12" name="CuadroTexto 11">
            <a:extLst>
              <a:ext uri="{FF2B5EF4-FFF2-40B4-BE49-F238E27FC236}">
                <a16:creationId xmlns:a16="http://schemas.microsoft.com/office/drawing/2014/main" id="{6B6A408E-0891-447B-8892-B15D8F1F5327}"/>
              </a:ext>
            </a:extLst>
          </p:cNvPr>
          <p:cNvSpPr txBox="1"/>
          <p:nvPr/>
        </p:nvSpPr>
        <p:spPr>
          <a:xfrm>
            <a:off x="1291212" y="3674566"/>
            <a:ext cx="44005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Cálculo de respuesta de selección</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38FD03A2-1906-44B2-913B-5F63644CA560}"/>
                  </a:ext>
                </a:extLst>
              </p:cNvPr>
              <p:cNvSpPr txBox="1"/>
              <p:nvPr/>
            </p:nvSpPr>
            <p:spPr>
              <a:xfrm>
                <a:off x="1291212" y="4279255"/>
                <a:ext cx="334356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𝑅</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𝜎</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sub>
                      </m:sSub>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𝑅</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=1,12∗0,6∗0,52</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𝑅</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 17 </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𝑘𝑔</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 name="CuadroTexto 12">
                <a:extLst>
                  <a:ext uri="{FF2B5EF4-FFF2-40B4-BE49-F238E27FC236}">
                    <a16:creationId xmlns:a16="http://schemas.microsoft.com/office/drawing/2014/main" id="{38FD03A2-1906-44B2-913B-5F63644CA560}"/>
                  </a:ext>
                </a:extLst>
              </p:cNvPr>
              <p:cNvSpPr txBox="1">
                <a:spLocks noRot="1" noChangeAspect="1" noMove="1" noResize="1" noEditPoints="1" noAdjustHandles="1" noChangeArrowheads="1" noChangeShapeType="1" noTextEdit="1"/>
              </p:cNvSpPr>
              <p:nvPr/>
            </p:nvSpPr>
            <p:spPr>
              <a:xfrm>
                <a:off x="1291212" y="4279255"/>
                <a:ext cx="3343563" cy="1477328"/>
              </a:xfrm>
              <a:prstGeom prst="rect">
                <a:avLst/>
              </a:prstGeom>
              <a:blipFill>
                <a:blip r:embed="rId4"/>
                <a:stretch>
                  <a:fillRect b="-2479"/>
                </a:stretch>
              </a:blipFill>
            </p:spPr>
            <p:txBody>
              <a:bodyPr/>
              <a:lstStyle/>
              <a:p>
                <a:r>
                  <a:rPr lang="es-CL">
                    <a:noFill/>
                  </a:rPr>
                  <a:t> </a:t>
                </a:r>
              </a:p>
            </p:txBody>
          </p:sp>
        </mc:Fallback>
      </mc:AlternateContent>
      <p:sp>
        <p:nvSpPr>
          <p:cNvPr id="14" name="Rectángulo 13">
            <a:extLst>
              <a:ext uri="{FF2B5EF4-FFF2-40B4-BE49-F238E27FC236}">
                <a16:creationId xmlns:a16="http://schemas.microsoft.com/office/drawing/2014/main" id="{28378BB6-9E15-4CED-A30C-68504F9D3F17}"/>
              </a:ext>
            </a:extLst>
          </p:cNvPr>
          <p:cNvSpPr/>
          <p:nvPr/>
        </p:nvSpPr>
        <p:spPr>
          <a:xfrm>
            <a:off x="2090061" y="5381872"/>
            <a:ext cx="1745864" cy="3747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E148E3E7-F2A1-4AF5-AAB2-D20A3B848B2E}"/>
                  </a:ext>
                </a:extLst>
              </p:cNvPr>
              <p:cNvSpPr txBox="1"/>
              <p:nvPr/>
            </p:nvSpPr>
            <p:spPr>
              <a:xfrm>
                <a:off x="5272130" y="4048949"/>
                <a:ext cx="3094182" cy="24298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e>
                          </m:acc>
                        </m:e>
                        <m:sub>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acc>
                            <m:accPr>
                              <m:chr m:val="̅"/>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𝑋</m:t>
                              </m:r>
                            </m:e>
                          </m:acc>
                        </m:e>
                        <m: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𝑅</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e>
                          </m:acc>
                        </m:e>
                        <m:sub>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=3,4 </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𝑘𝑔</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.+0,17 </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𝑘𝑔</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∗10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e>
                          </m:acc>
                        </m:e>
                        <m:sub>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=3,4 </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𝑘𝑔</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.+1,7 </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𝑘𝑔</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e>
                          </m:acc>
                        </m:e>
                        <m:sub>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=5,1 </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𝑘𝑔</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5" name="CuadroTexto 14">
                <a:extLst>
                  <a:ext uri="{FF2B5EF4-FFF2-40B4-BE49-F238E27FC236}">
                    <a16:creationId xmlns:a16="http://schemas.microsoft.com/office/drawing/2014/main" id="{E148E3E7-F2A1-4AF5-AAB2-D20A3B848B2E}"/>
                  </a:ext>
                </a:extLst>
              </p:cNvPr>
              <p:cNvSpPr txBox="1">
                <a:spLocks noRot="1" noChangeAspect="1" noMove="1" noResize="1" noEditPoints="1" noAdjustHandles="1" noChangeArrowheads="1" noChangeShapeType="1" noTextEdit="1"/>
              </p:cNvSpPr>
              <p:nvPr/>
            </p:nvSpPr>
            <p:spPr>
              <a:xfrm>
                <a:off x="5272130" y="4048949"/>
                <a:ext cx="3094182" cy="2429896"/>
              </a:xfrm>
              <a:prstGeom prst="rect">
                <a:avLst/>
              </a:prstGeom>
              <a:blipFill>
                <a:blip r:embed="rId5"/>
                <a:stretch>
                  <a:fillRect/>
                </a:stretch>
              </a:blipFill>
            </p:spPr>
            <p:txBody>
              <a:bodyPr/>
              <a:lstStyle/>
              <a:p>
                <a:r>
                  <a:rPr lang="es-CL">
                    <a:noFill/>
                  </a:rPr>
                  <a:t> </a:t>
                </a:r>
              </a:p>
            </p:txBody>
          </p:sp>
        </mc:Fallback>
      </mc:AlternateContent>
      <p:sp>
        <p:nvSpPr>
          <p:cNvPr id="16" name="Rectángulo 15">
            <a:extLst>
              <a:ext uri="{FF2B5EF4-FFF2-40B4-BE49-F238E27FC236}">
                <a16:creationId xmlns:a16="http://schemas.microsoft.com/office/drawing/2014/main" id="{610A75E7-975F-465C-A4C5-AE2E77F5AF52}"/>
              </a:ext>
            </a:extLst>
          </p:cNvPr>
          <p:cNvSpPr/>
          <p:nvPr/>
        </p:nvSpPr>
        <p:spPr>
          <a:xfrm>
            <a:off x="5946289" y="5773263"/>
            <a:ext cx="1745864" cy="4286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CuadroTexto 16">
            <a:extLst>
              <a:ext uri="{FF2B5EF4-FFF2-40B4-BE49-F238E27FC236}">
                <a16:creationId xmlns:a16="http://schemas.microsoft.com/office/drawing/2014/main" id="{C3A7D4E1-8363-4080-9828-ED7453E04C9C}"/>
              </a:ext>
            </a:extLst>
          </p:cNvPr>
          <p:cNvSpPr txBox="1"/>
          <p:nvPr/>
        </p:nvSpPr>
        <p:spPr>
          <a:xfrm>
            <a:off x="8733580" y="4313642"/>
            <a:ext cx="2469090" cy="1477328"/>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La cantidad de lana producida por oveja después de 10 generaciones de selección será de 5,1 kg.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ítulo 3">
            <a:extLst>
              <a:ext uri="{FF2B5EF4-FFF2-40B4-BE49-F238E27FC236}">
                <a16:creationId xmlns:a16="http://schemas.microsoft.com/office/drawing/2014/main" id="{E5A97BBF-E78E-27E6-1362-6367319C139F}"/>
              </a:ext>
            </a:extLst>
          </p:cNvPr>
          <p:cNvSpPr>
            <a:spLocks noGrp="1"/>
          </p:cNvSpPr>
          <p:nvPr>
            <p:ph type="title"/>
          </p:nvPr>
        </p:nvSpPr>
        <p:spPr/>
        <p:txBody>
          <a:bodyPr/>
          <a:lstStyle/>
          <a:p>
            <a:endParaRPr lang="es-CL"/>
          </a:p>
        </p:txBody>
      </p:sp>
      <p:sp>
        <p:nvSpPr>
          <p:cNvPr id="5" name="Título 1">
            <a:extLst>
              <a:ext uri="{FF2B5EF4-FFF2-40B4-BE49-F238E27FC236}">
                <a16:creationId xmlns:a16="http://schemas.microsoft.com/office/drawing/2014/main" id="{795FDA60-CCC2-5039-2015-438C10597AD1}"/>
              </a:ext>
            </a:extLst>
          </p:cNvPr>
          <p:cNvSpPr txBox="1">
            <a:spLocks/>
          </p:cNvSpPr>
          <p:nvPr/>
        </p:nvSpPr>
        <p:spPr>
          <a:xfrm>
            <a:off x="1653363" y="75531"/>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7</a:t>
            </a:r>
            <a:endParaRPr lang="en-US" i="1" kern="0" dirty="0"/>
          </a:p>
        </p:txBody>
      </p:sp>
    </p:spTree>
    <p:extLst>
      <p:ext uri="{BB962C8B-B14F-4D97-AF65-F5344CB8AC3E}">
        <p14:creationId xmlns:p14="http://schemas.microsoft.com/office/powerpoint/2010/main" val="17136310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fade">
                                      <p:cBhvr>
                                        <p:cTn id="17" dur="500"/>
                                        <p:tgtEl>
                                          <p:spTgt spid="1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fade">
                                      <p:cBhvr>
                                        <p:cTn id="27" dur="500"/>
                                        <p:tgtEl>
                                          <p:spTgt spid="1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2" end="2"/>
                                            </p:txEl>
                                          </p:spTgt>
                                        </p:tgtEl>
                                        <p:attrNameLst>
                                          <p:attrName>style.visibility</p:attrName>
                                        </p:attrNameLst>
                                      </p:cBhvr>
                                      <p:to>
                                        <p:strVal val="visible"/>
                                      </p:to>
                                    </p:set>
                                    <p:animEffect transition="in" filter="fade">
                                      <p:cBhvr>
                                        <p:cTn id="32" dur="500"/>
                                        <p:tgtEl>
                                          <p:spTgt spid="1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xEl>
                                              <p:pRg st="4" end="4"/>
                                            </p:txEl>
                                          </p:spTgt>
                                        </p:tgtEl>
                                        <p:attrNameLst>
                                          <p:attrName>style.visibility</p:attrName>
                                        </p:attrNameLst>
                                      </p:cBhvr>
                                      <p:to>
                                        <p:strVal val="visible"/>
                                      </p:to>
                                    </p:set>
                                    <p:animEffect transition="in" filter="fade">
                                      <p:cBhvr>
                                        <p:cTn id="37" dur="500"/>
                                        <p:tgtEl>
                                          <p:spTgt spid="1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xEl>
                                              <p:pRg st="6" end="6"/>
                                            </p:txEl>
                                          </p:spTgt>
                                        </p:tgtEl>
                                        <p:attrNameLst>
                                          <p:attrName>style.visibility</p:attrName>
                                        </p:attrNameLst>
                                      </p:cBhvr>
                                      <p:to>
                                        <p:strVal val="visible"/>
                                      </p:to>
                                    </p:set>
                                    <p:animEffect transition="in" filter="fade">
                                      <p:cBhvr>
                                        <p:cTn id="42" dur="500"/>
                                        <p:tgtEl>
                                          <p:spTgt spid="1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a 12">
            <a:extLst>
              <a:ext uri="{FF2B5EF4-FFF2-40B4-BE49-F238E27FC236}">
                <a16:creationId xmlns:a16="http://schemas.microsoft.com/office/drawing/2014/main" id="{CA4E7203-CEAD-413D-8E99-87173C4A8F49}"/>
              </a:ext>
            </a:extLst>
          </p:cNvPr>
          <p:cNvGraphicFramePr>
            <a:graphicFrameLocks noGrp="1"/>
          </p:cNvGraphicFramePr>
          <p:nvPr/>
        </p:nvGraphicFramePr>
        <p:xfrm>
          <a:off x="1064483" y="2837246"/>
          <a:ext cx="3621511" cy="2540447"/>
        </p:xfrm>
        <a:graphic>
          <a:graphicData uri="http://schemas.openxmlformats.org/drawingml/2006/table">
            <a:tbl>
              <a:tblPr firstRow="1" bandRow="1">
                <a:tableStyleId>{5C22544A-7EE6-4342-B048-85BDC9FD1C3A}</a:tableStyleId>
              </a:tblPr>
              <a:tblGrid>
                <a:gridCol w="704321">
                  <a:extLst>
                    <a:ext uri="{9D8B030D-6E8A-4147-A177-3AD203B41FA5}">
                      <a16:colId xmlns:a16="http://schemas.microsoft.com/office/drawing/2014/main" val="350520474"/>
                    </a:ext>
                  </a:extLst>
                </a:gridCol>
                <a:gridCol w="709317">
                  <a:extLst>
                    <a:ext uri="{9D8B030D-6E8A-4147-A177-3AD203B41FA5}">
                      <a16:colId xmlns:a16="http://schemas.microsoft.com/office/drawing/2014/main" val="2035144793"/>
                    </a:ext>
                  </a:extLst>
                </a:gridCol>
                <a:gridCol w="2207873">
                  <a:extLst>
                    <a:ext uri="{9D8B030D-6E8A-4147-A177-3AD203B41FA5}">
                      <a16:colId xmlns:a16="http://schemas.microsoft.com/office/drawing/2014/main" val="2080670505"/>
                    </a:ext>
                  </a:extLst>
                </a:gridCol>
              </a:tblGrid>
              <a:tr h="370840">
                <a:tc>
                  <a:txBody>
                    <a:bodyPr/>
                    <a:lstStyle/>
                    <a:p>
                      <a:r>
                        <a:rPr lang="es-CL" dirty="0"/>
                        <a:t>SNP1</a:t>
                      </a:r>
                      <a:endParaRPr lang="en-US" dirty="0"/>
                    </a:p>
                  </a:txBody>
                  <a:tcPr/>
                </a:tc>
                <a:tc>
                  <a:txBody>
                    <a:bodyPr/>
                    <a:lstStyle/>
                    <a:p>
                      <a:r>
                        <a:rPr lang="es-CL" dirty="0"/>
                        <a:t>SNP2</a:t>
                      </a:r>
                      <a:endParaRPr lang="en-US" dirty="0"/>
                    </a:p>
                  </a:txBody>
                  <a:tcPr/>
                </a:tc>
                <a:tc>
                  <a:txBody>
                    <a:bodyPr/>
                    <a:lstStyle/>
                    <a:p>
                      <a:pPr algn="ctr"/>
                      <a:r>
                        <a:rPr lang="es-CL" dirty="0"/>
                        <a:t>N</a:t>
                      </a:r>
                      <a:r>
                        <a:rPr lang="en-US" dirty="0" err="1"/>
                        <a:t>úmero</a:t>
                      </a:r>
                      <a:endParaRPr lang="es-CL" dirty="0"/>
                    </a:p>
                  </a:txBody>
                  <a:tcPr/>
                </a:tc>
                <a:extLst>
                  <a:ext uri="{0D108BD9-81ED-4DB2-BD59-A6C34878D82A}">
                    <a16:rowId xmlns:a16="http://schemas.microsoft.com/office/drawing/2014/main" val="1651024909"/>
                  </a:ext>
                </a:extLst>
              </a:tr>
              <a:tr h="370840">
                <a:tc>
                  <a:txBody>
                    <a:bodyPr/>
                    <a:lstStyle/>
                    <a:p>
                      <a:pPr algn="ctr"/>
                      <a:r>
                        <a:rPr lang="es-CL" dirty="0"/>
                        <a:t>+</a:t>
                      </a:r>
                      <a:endParaRPr lang="en-US" dirty="0"/>
                    </a:p>
                  </a:txBody>
                  <a:tcPr/>
                </a:tc>
                <a:tc>
                  <a:txBody>
                    <a:bodyPr/>
                    <a:lstStyle/>
                    <a:p>
                      <a:pPr algn="ctr"/>
                      <a:r>
                        <a:rPr lang="es-CL" dirty="0"/>
                        <a:t>+</a:t>
                      </a:r>
                      <a:endParaRPr lang="en-US" dirty="0"/>
                    </a:p>
                  </a:txBody>
                  <a:tcPr/>
                </a:tc>
                <a:tc>
                  <a:txBody>
                    <a:bodyPr/>
                    <a:lstStyle/>
                    <a:p>
                      <a:pPr algn="ctr"/>
                      <a:r>
                        <a:rPr lang="es-CL" dirty="0"/>
                        <a:t>90</a:t>
                      </a:r>
                      <a:endParaRPr lang="en-US" dirty="0"/>
                    </a:p>
                  </a:txBody>
                  <a:tcPr/>
                </a:tc>
                <a:extLst>
                  <a:ext uri="{0D108BD9-81ED-4DB2-BD59-A6C34878D82A}">
                    <a16:rowId xmlns:a16="http://schemas.microsoft.com/office/drawing/2014/main" val="1099911429"/>
                  </a:ext>
                </a:extLst>
              </a:tr>
              <a:tr h="370840">
                <a:tc>
                  <a:txBody>
                    <a:bodyPr/>
                    <a:lstStyle/>
                    <a:p>
                      <a:pPr algn="ctr"/>
                      <a:r>
                        <a:rPr lang="es-CL" dirty="0"/>
                        <a:t>+</a:t>
                      </a:r>
                      <a:endParaRPr lang="en-US" dirty="0"/>
                    </a:p>
                  </a:txBody>
                  <a:tcPr/>
                </a:tc>
                <a:tc>
                  <a:txBody>
                    <a:bodyPr/>
                    <a:lstStyle/>
                    <a:p>
                      <a:pPr algn="ctr"/>
                      <a:r>
                        <a:rPr lang="es-CL" dirty="0"/>
                        <a:t>-</a:t>
                      </a:r>
                      <a:endParaRPr lang="en-US" dirty="0"/>
                    </a:p>
                  </a:txBody>
                  <a:tcPr/>
                </a:tc>
                <a:tc>
                  <a:txBody>
                    <a:bodyPr/>
                    <a:lstStyle/>
                    <a:p>
                      <a:pPr algn="ctr"/>
                      <a:r>
                        <a:rPr lang="es-CL" dirty="0"/>
                        <a:t>40</a:t>
                      </a:r>
                      <a:endParaRPr lang="en-US" dirty="0"/>
                    </a:p>
                  </a:txBody>
                  <a:tcPr/>
                </a:tc>
                <a:extLst>
                  <a:ext uri="{0D108BD9-81ED-4DB2-BD59-A6C34878D82A}">
                    <a16:rowId xmlns:a16="http://schemas.microsoft.com/office/drawing/2014/main" val="1948080458"/>
                  </a:ext>
                </a:extLst>
              </a:tr>
              <a:tr h="370840">
                <a:tc>
                  <a:txBody>
                    <a:bodyPr/>
                    <a:lstStyle/>
                    <a:p>
                      <a:pPr algn="ctr"/>
                      <a:r>
                        <a:rPr lang="es-CL" dirty="0"/>
                        <a:t>-</a:t>
                      </a:r>
                      <a:endParaRPr lang="en-US" dirty="0"/>
                    </a:p>
                  </a:txBody>
                  <a:tcPr/>
                </a:tc>
                <a:tc>
                  <a:txBody>
                    <a:bodyPr/>
                    <a:lstStyle/>
                    <a:p>
                      <a:pPr algn="ctr"/>
                      <a:r>
                        <a:rPr lang="es-CL" dirty="0"/>
                        <a:t>+</a:t>
                      </a:r>
                      <a:endParaRPr lang="en-US" dirty="0"/>
                    </a:p>
                  </a:txBody>
                  <a:tcPr/>
                </a:tc>
                <a:tc>
                  <a:txBody>
                    <a:bodyPr/>
                    <a:lstStyle/>
                    <a:p>
                      <a:pPr algn="ctr"/>
                      <a:r>
                        <a:rPr lang="es-CL" dirty="0"/>
                        <a:t>78</a:t>
                      </a:r>
                      <a:endParaRPr lang="en-US" dirty="0"/>
                    </a:p>
                  </a:txBody>
                  <a:tcPr/>
                </a:tc>
                <a:extLst>
                  <a:ext uri="{0D108BD9-81ED-4DB2-BD59-A6C34878D82A}">
                    <a16:rowId xmlns:a16="http://schemas.microsoft.com/office/drawing/2014/main" val="4286007460"/>
                  </a:ext>
                </a:extLst>
              </a:tr>
              <a:tr h="370840">
                <a:tc>
                  <a:txBody>
                    <a:bodyPr/>
                    <a:lstStyle/>
                    <a:p>
                      <a:pPr algn="ctr"/>
                      <a:r>
                        <a:rPr lang="es-CL" dirty="0"/>
                        <a:t>-</a:t>
                      </a:r>
                      <a:endParaRPr lang="en-US" dirty="0"/>
                    </a:p>
                  </a:txBody>
                  <a:tcPr>
                    <a:lnB w="12700" cmpd="sng">
                      <a:noFill/>
                    </a:lnB>
                  </a:tcPr>
                </a:tc>
                <a:tc>
                  <a:txBody>
                    <a:bodyPr/>
                    <a:lstStyle/>
                    <a:p>
                      <a:pPr algn="ctr"/>
                      <a:r>
                        <a:rPr lang="es-CL" dirty="0"/>
                        <a:t>-</a:t>
                      </a:r>
                      <a:endParaRPr lang="en-US" dirty="0"/>
                    </a:p>
                  </a:txBody>
                  <a:tcPr>
                    <a:lnB w="12700" cmpd="sng">
                      <a:noFill/>
                    </a:lnB>
                  </a:tcPr>
                </a:tc>
                <a:tc>
                  <a:txBody>
                    <a:bodyPr/>
                    <a:lstStyle/>
                    <a:p>
                      <a:pPr algn="ctr"/>
                      <a:r>
                        <a:rPr lang="es-CL" dirty="0"/>
                        <a:t>36</a:t>
                      </a:r>
                      <a:endParaRPr lang="en-US" dirty="0"/>
                    </a:p>
                  </a:txBody>
                  <a:tcPr/>
                </a:tc>
                <a:extLst>
                  <a:ext uri="{0D108BD9-81ED-4DB2-BD59-A6C34878D82A}">
                    <a16:rowId xmlns:a16="http://schemas.microsoft.com/office/drawing/2014/main" val="1950762760"/>
                  </a:ext>
                </a:extLst>
              </a:tr>
              <a:tr h="370840">
                <a:tc>
                  <a:txBody>
                    <a:bodyPr/>
                    <a:lstStyle/>
                    <a:p>
                      <a:pPr algn="ct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CL" dirty="0"/>
                        <a:t>244</a:t>
                      </a:r>
                      <a:endParaRPr lang="en-US" dirty="0"/>
                    </a:p>
                  </a:txBody>
                  <a:tcPr>
                    <a:lnL w="12700" cmpd="sng">
                      <a:noFill/>
                    </a:lnL>
                    <a:lnR w="12700" cmpd="sng">
                      <a:noFill/>
                    </a:lnR>
                    <a:lnB w="12700" cap="flat" cmpd="sng" algn="ctr">
                      <a:noFill/>
                      <a:prstDash val="solid"/>
                      <a:round/>
                      <a:headEnd type="none" w="med" len="med"/>
                      <a:tailEnd type="none" w="med" len="med"/>
                    </a:lnB>
                  </a:tcPr>
                </a:tc>
                <a:extLst>
                  <a:ext uri="{0D108BD9-81ED-4DB2-BD59-A6C34878D82A}">
                    <a16:rowId xmlns:a16="http://schemas.microsoft.com/office/drawing/2014/main" val="2766298241"/>
                  </a:ext>
                </a:extLst>
              </a:tr>
            </a:tbl>
          </a:graphicData>
        </a:graphic>
      </p:graphicFrame>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FBA753D3-E338-4ABB-A243-5D3448389903}"/>
                  </a:ext>
                </a:extLst>
              </p:cNvPr>
              <p:cNvSpPr txBox="1"/>
              <p:nvPr/>
            </p:nvSpPr>
            <p:spPr>
              <a:xfrm>
                <a:off x="6336964" y="2777026"/>
                <a:ext cx="447963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b="1" dirty="0">
                    <a:solidFill>
                      <a:prstClr val="black"/>
                    </a:solidFill>
                    <a:latin typeface="Abadi" panose="020B0604020104020204" pitchFamily="34" charset="0"/>
                  </a:rPr>
                  <a:t>1</a:t>
                </a: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 Calcule el nivel de desequilibrio luego de 100 generaciones, considerando que ambos </a:t>
                </a:r>
                <a:r>
                  <a:rPr kumimoji="0" lang="es-CL" sz="1800" b="1"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locis</a:t>
                </a: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 se encuentran ligados (</a:t>
                </a:r>
                <a14:m>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𝒄</m:t>
                    </m:r>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𝟎𝟎𝟓</m:t>
                    </m:r>
                  </m:oMath>
                </a14:m>
                <a:r>
                  <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a:t>
                </a:r>
              </a:p>
            </p:txBody>
          </p:sp>
        </mc:Choice>
        <mc:Fallback xmlns="">
          <p:sp>
            <p:nvSpPr>
              <p:cNvPr id="13" name="CuadroTexto 12">
                <a:extLst>
                  <a:ext uri="{FF2B5EF4-FFF2-40B4-BE49-F238E27FC236}">
                    <a16:creationId xmlns:a16="http://schemas.microsoft.com/office/drawing/2014/main" id="{FBA753D3-E338-4ABB-A243-5D3448389903}"/>
                  </a:ext>
                </a:extLst>
              </p:cNvPr>
              <p:cNvSpPr txBox="1">
                <a:spLocks noRot="1" noChangeAspect="1" noMove="1" noResize="1" noEditPoints="1" noAdjustHandles="1" noChangeArrowheads="1" noChangeShapeType="1" noTextEdit="1"/>
              </p:cNvSpPr>
              <p:nvPr/>
            </p:nvSpPr>
            <p:spPr>
              <a:xfrm>
                <a:off x="6336964" y="2777026"/>
                <a:ext cx="4479636" cy="923330"/>
              </a:xfrm>
              <a:prstGeom prst="rect">
                <a:avLst/>
              </a:prstGeom>
              <a:blipFill>
                <a:blip r:embed="rId2"/>
                <a:stretch>
                  <a:fillRect l="-1226" t="-3974" r="-2316" b="-9934"/>
                </a:stretch>
              </a:blipFill>
            </p:spPr>
            <p:txBody>
              <a:bodyPr/>
              <a:lstStyle/>
              <a:p>
                <a:r>
                  <a:rPr lang="en-US">
                    <a:noFill/>
                  </a:rPr>
                  <a:t> </a:t>
                </a:r>
              </a:p>
            </p:txBody>
          </p:sp>
        </mc:Fallback>
      </mc:AlternateContent>
      <p:sp>
        <p:nvSpPr>
          <p:cNvPr id="17" name="CuadroTexto 16">
            <a:extLst>
              <a:ext uri="{FF2B5EF4-FFF2-40B4-BE49-F238E27FC236}">
                <a16:creationId xmlns:a16="http://schemas.microsoft.com/office/drawing/2014/main" id="{DAB1A6BD-FC95-48A7-BF8E-690D74506CE1}"/>
              </a:ext>
            </a:extLst>
          </p:cNvPr>
          <p:cNvSpPr txBox="1"/>
          <p:nvPr/>
        </p:nvSpPr>
        <p:spPr>
          <a:xfrm>
            <a:off x="1771844" y="1761807"/>
            <a:ext cx="91302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“En una población de Palometa chilena </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Seriola</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lalandi</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 se observaron los siguientes haplotipos para dos </a:t>
            </a:r>
            <a:r>
              <a:rPr kumimoji="0" lang="es-ES" sz="1800" b="0" i="0" u="none" strike="noStrike" kern="1200" cap="none" spc="0" normalizeH="0" baseline="0" noProof="0" dirty="0" err="1">
                <a:ln>
                  <a:noFill/>
                </a:ln>
                <a:solidFill>
                  <a:srgbClr val="000000"/>
                </a:solidFill>
                <a:effectLst/>
                <a:uLnTx/>
                <a:uFillTx/>
                <a:latin typeface="Calibri" panose="020F0502020204030204"/>
                <a:ea typeface="+mn-ea"/>
                <a:cs typeface="+mn-cs"/>
              </a:rPr>
              <a:t>SNPs</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 involucrados en la resistencia a </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Zeuxapta</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seriolae</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1279924C-2FE0-4449-BB4A-BC337FB3B9B2}"/>
                  </a:ext>
                </a:extLst>
              </p:cNvPr>
              <p:cNvSpPr txBox="1"/>
              <p:nvPr/>
            </p:nvSpPr>
            <p:spPr>
              <a:xfrm>
                <a:off x="7203212" y="738214"/>
                <a:ext cx="44334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𝑟𝑢</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𝑠𝑡</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5" name="CuadroTexto 14">
                <a:extLst>
                  <a:ext uri="{FF2B5EF4-FFF2-40B4-BE49-F238E27FC236}">
                    <a16:creationId xmlns:a16="http://schemas.microsoft.com/office/drawing/2014/main" id="{1279924C-2FE0-4449-BB4A-BC337FB3B9B2}"/>
                  </a:ext>
                </a:extLst>
              </p:cNvPr>
              <p:cNvSpPr txBox="1">
                <a:spLocks noRot="1" noChangeAspect="1" noMove="1" noResize="1" noEditPoints="1" noAdjustHandles="1" noChangeArrowheads="1" noChangeShapeType="1" noTextEdit="1"/>
              </p:cNvSpPr>
              <p:nvPr/>
            </p:nvSpPr>
            <p:spPr>
              <a:xfrm>
                <a:off x="7203212" y="738214"/>
                <a:ext cx="4433455" cy="369332"/>
              </a:xfrm>
              <a:prstGeom prst="rect">
                <a:avLst/>
              </a:prstGeom>
              <a:blipFill>
                <a:blip r:embed="rId3"/>
                <a:stretch>
                  <a:fillRect/>
                </a:stretch>
              </a:blipFill>
            </p:spPr>
            <p:txBody>
              <a:bodyPr/>
              <a:lstStyle/>
              <a:p>
                <a:r>
                  <a:rPr lang="en-US">
                    <a:noFill/>
                  </a:rPr>
                  <a:t> </a:t>
                </a:r>
              </a:p>
            </p:txBody>
          </p:sp>
        </mc:Fallback>
      </mc:AlternateContent>
      <p:sp>
        <p:nvSpPr>
          <p:cNvPr id="3" name="Título 1">
            <a:extLst>
              <a:ext uri="{FF2B5EF4-FFF2-40B4-BE49-F238E27FC236}">
                <a16:creationId xmlns:a16="http://schemas.microsoft.com/office/drawing/2014/main" id="{065DE670-7E4F-2429-3355-951C4E8EC2C1}"/>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8</a:t>
            </a:r>
            <a:endParaRPr lang="en-US" i="1" kern="0" dirty="0"/>
          </a:p>
        </p:txBody>
      </p:sp>
    </p:spTree>
    <p:extLst>
      <p:ext uri="{BB962C8B-B14F-4D97-AF65-F5344CB8AC3E}">
        <p14:creationId xmlns:p14="http://schemas.microsoft.com/office/powerpoint/2010/main" val="385322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a 12">
            <a:extLst>
              <a:ext uri="{FF2B5EF4-FFF2-40B4-BE49-F238E27FC236}">
                <a16:creationId xmlns:a16="http://schemas.microsoft.com/office/drawing/2014/main" id="{CA4E7203-CEAD-413D-8E99-87173C4A8F49}"/>
              </a:ext>
            </a:extLst>
          </p:cNvPr>
          <p:cNvGraphicFramePr>
            <a:graphicFrameLocks noGrp="1"/>
          </p:cNvGraphicFramePr>
          <p:nvPr/>
        </p:nvGraphicFramePr>
        <p:xfrm>
          <a:off x="1064483" y="2837246"/>
          <a:ext cx="3621511" cy="2540447"/>
        </p:xfrm>
        <a:graphic>
          <a:graphicData uri="http://schemas.openxmlformats.org/drawingml/2006/table">
            <a:tbl>
              <a:tblPr firstRow="1" bandRow="1">
                <a:tableStyleId>{5C22544A-7EE6-4342-B048-85BDC9FD1C3A}</a:tableStyleId>
              </a:tblPr>
              <a:tblGrid>
                <a:gridCol w="704321">
                  <a:extLst>
                    <a:ext uri="{9D8B030D-6E8A-4147-A177-3AD203B41FA5}">
                      <a16:colId xmlns:a16="http://schemas.microsoft.com/office/drawing/2014/main" val="350520474"/>
                    </a:ext>
                  </a:extLst>
                </a:gridCol>
                <a:gridCol w="709317">
                  <a:extLst>
                    <a:ext uri="{9D8B030D-6E8A-4147-A177-3AD203B41FA5}">
                      <a16:colId xmlns:a16="http://schemas.microsoft.com/office/drawing/2014/main" val="2035144793"/>
                    </a:ext>
                  </a:extLst>
                </a:gridCol>
                <a:gridCol w="2207873">
                  <a:extLst>
                    <a:ext uri="{9D8B030D-6E8A-4147-A177-3AD203B41FA5}">
                      <a16:colId xmlns:a16="http://schemas.microsoft.com/office/drawing/2014/main" val="2080670505"/>
                    </a:ext>
                  </a:extLst>
                </a:gridCol>
              </a:tblGrid>
              <a:tr h="370840">
                <a:tc>
                  <a:txBody>
                    <a:bodyPr/>
                    <a:lstStyle/>
                    <a:p>
                      <a:r>
                        <a:rPr lang="es-CL" dirty="0"/>
                        <a:t>SNP1</a:t>
                      </a:r>
                      <a:endParaRPr lang="en-US" dirty="0"/>
                    </a:p>
                  </a:txBody>
                  <a:tcPr/>
                </a:tc>
                <a:tc>
                  <a:txBody>
                    <a:bodyPr/>
                    <a:lstStyle/>
                    <a:p>
                      <a:r>
                        <a:rPr lang="es-CL" dirty="0"/>
                        <a:t>SNP2</a:t>
                      </a:r>
                      <a:endParaRPr lang="en-US" dirty="0"/>
                    </a:p>
                  </a:txBody>
                  <a:tcPr/>
                </a:tc>
                <a:tc>
                  <a:txBody>
                    <a:bodyPr/>
                    <a:lstStyle/>
                    <a:p>
                      <a:pPr algn="ctr"/>
                      <a:r>
                        <a:rPr lang="es-CL" dirty="0"/>
                        <a:t>N</a:t>
                      </a:r>
                      <a:r>
                        <a:rPr lang="en-US" dirty="0" err="1"/>
                        <a:t>úmero</a:t>
                      </a:r>
                      <a:endParaRPr lang="es-CL" dirty="0"/>
                    </a:p>
                  </a:txBody>
                  <a:tcPr/>
                </a:tc>
                <a:extLst>
                  <a:ext uri="{0D108BD9-81ED-4DB2-BD59-A6C34878D82A}">
                    <a16:rowId xmlns:a16="http://schemas.microsoft.com/office/drawing/2014/main" val="1651024909"/>
                  </a:ext>
                </a:extLst>
              </a:tr>
              <a:tr h="370840">
                <a:tc>
                  <a:txBody>
                    <a:bodyPr/>
                    <a:lstStyle/>
                    <a:p>
                      <a:pPr algn="ctr"/>
                      <a:r>
                        <a:rPr lang="es-CL" dirty="0"/>
                        <a:t>+</a:t>
                      </a:r>
                      <a:endParaRPr lang="en-US" dirty="0"/>
                    </a:p>
                  </a:txBody>
                  <a:tcPr/>
                </a:tc>
                <a:tc>
                  <a:txBody>
                    <a:bodyPr/>
                    <a:lstStyle/>
                    <a:p>
                      <a:pPr algn="ctr"/>
                      <a:r>
                        <a:rPr lang="es-CL" dirty="0"/>
                        <a:t>+</a:t>
                      </a:r>
                      <a:endParaRPr lang="en-US" dirty="0"/>
                    </a:p>
                  </a:txBody>
                  <a:tcPr/>
                </a:tc>
                <a:tc>
                  <a:txBody>
                    <a:bodyPr/>
                    <a:lstStyle/>
                    <a:p>
                      <a:pPr algn="ctr"/>
                      <a:r>
                        <a:rPr lang="es-CL" dirty="0"/>
                        <a:t>90</a:t>
                      </a:r>
                      <a:endParaRPr lang="en-US" dirty="0"/>
                    </a:p>
                  </a:txBody>
                  <a:tcPr/>
                </a:tc>
                <a:extLst>
                  <a:ext uri="{0D108BD9-81ED-4DB2-BD59-A6C34878D82A}">
                    <a16:rowId xmlns:a16="http://schemas.microsoft.com/office/drawing/2014/main" val="1099911429"/>
                  </a:ext>
                </a:extLst>
              </a:tr>
              <a:tr h="370840">
                <a:tc>
                  <a:txBody>
                    <a:bodyPr/>
                    <a:lstStyle/>
                    <a:p>
                      <a:pPr algn="ctr"/>
                      <a:r>
                        <a:rPr lang="es-CL" dirty="0"/>
                        <a:t>+</a:t>
                      </a:r>
                      <a:endParaRPr lang="en-US" dirty="0"/>
                    </a:p>
                  </a:txBody>
                  <a:tcPr/>
                </a:tc>
                <a:tc>
                  <a:txBody>
                    <a:bodyPr/>
                    <a:lstStyle/>
                    <a:p>
                      <a:pPr algn="ctr"/>
                      <a:r>
                        <a:rPr lang="es-CL" dirty="0"/>
                        <a:t>-</a:t>
                      </a:r>
                      <a:endParaRPr lang="en-US" dirty="0"/>
                    </a:p>
                  </a:txBody>
                  <a:tcPr/>
                </a:tc>
                <a:tc>
                  <a:txBody>
                    <a:bodyPr/>
                    <a:lstStyle/>
                    <a:p>
                      <a:pPr algn="ctr"/>
                      <a:r>
                        <a:rPr lang="es-CL" dirty="0"/>
                        <a:t>40</a:t>
                      </a:r>
                      <a:endParaRPr lang="en-US" dirty="0"/>
                    </a:p>
                  </a:txBody>
                  <a:tcPr/>
                </a:tc>
                <a:extLst>
                  <a:ext uri="{0D108BD9-81ED-4DB2-BD59-A6C34878D82A}">
                    <a16:rowId xmlns:a16="http://schemas.microsoft.com/office/drawing/2014/main" val="1948080458"/>
                  </a:ext>
                </a:extLst>
              </a:tr>
              <a:tr h="370840">
                <a:tc>
                  <a:txBody>
                    <a:bodyPr/>
                    <a:lstStyle/>
                    <a:p>
                      <a:pPr algn="ctr"/>
                      <a:r>
                        <a:rPr lang="es-CL" dirty="0"/>
                        <a:t>-</a:t>
                      </a:r>
                      <a:endParaRPr lang="en-US" dirty="0"/>
                    </a:p>
                  </a:txBody>
                  <a:tcPr/>
                </a:tc>
                <a:tc>
                  <a:txBody>
                    <a:bodyPr/>
                    <a:lstStyle/>
                    <a:p>
                      <a:pPr algn="ctr"/>
                      <a:r>
                        <a:rPr lang="es-CL" dirty="0"/>
                        <a:t>+</a:t>
                      </a:r>
                      <a:endParaRPr lang="en-US" dirty="0"/>
                    </a:p>
                  </a:txBody>
                  <a:tcPr/>
                </a:tc>
                <a:tc>
                  <a:txBody>
                    <a:bodyPr/>
                    <a:lstStyle/>
                    <a:p>
                      <a:pPr algn="ctr"/>
                      <a:r>
                        <a:rPr lang="es-CL" dirty="0"/>
                        <a:t>78</a:t>
                      </a:r>
                      <a:endParaRPr lang="en-US" dirty="0"/>
                    </a:p>
                  </a:txBody>
                  <a:tcPr/>
                </a:tc>
                <a:extLst>
                  <a:ext uri="{0D108BD9-81ED-4DB2-BD59-A6C34878D82A}">
                    <a16:rowId xmlns:a16="http://schemas.microsoft.com/office/drawing/2014/main" val="4286007460"/>
                  </a:ext>
                </a:extLst>
              </a:tr>
              <a:tr h="370840">
                <a:tc>
                  <a:txBody>
                    <a:bodyPr/>
                    <a:lstStyle/>
                    <a:p>
                      <a:pPr algn="ctr"/>
                      <a:r>
                        <a:rPr lang="es-CL" dirty="0"/>
                        <a:t>-</a:t>
                      </a:r>
                      <a:endParaRPr lang="en-US" dirty="0"/>
                    </a:p>
                  </a:txBody>
                  <a:tcPr>
                    <a:lnB w="12700" cmpd="sng">
                      <a:noFill/>
                    </a:lnB>
                  </a:tcPr>
                </a:tc>
                <a:tc>
                  <a:txBody>
                    <a:bodyPr/>
                    <a:lstStyle/>
                    <a:p>
                      <a:pPr algn="ctr"/>
                      <a:r>
                        <a:rPr lang="es-CL" dirty="0"/>
                        <a:t>-</a:t>
                      </a:r>
                      <a:endParaRPr lang="en-US" dirty="0"/>
                    </a:p>
                  </a:txBody>
                  <a:tcPr>
                    <a:lnB w="12700" cmpd="sng">
                      <a:noFill/>
                    </a:lnB>
                  </a:tcPr>
                </a:tc>
                <a:tc>
                  <a:txBody>
                    <a:bodyPr/>
                    <a:lstStyle/>
                    <a:p>
                      <a:pPr algn="ctr"/>
                      <a:r>
                        <a:rPr lang="es-CL" dirty="0"/>
                        <a:t>36</a:t>
                      </a:r>
                      <a:endParaRPr lang="en-US" dirty="0"/>
                    </a:p>
                  </a:txBody>
                  <a:tcPr/>
                </a:tc>
                <a:extLst>
                  <a:ext uri="{0D108BD9-81ED-4DB2-BD59-A6C34878D82A}">
                    <a16:rowId xmlns:a16="http://schemas.microsoft.com/office/drawing/2014/main" val="1950762760"/>
                  </a:ext>
                </a:extLst>
              </a:tr>
              <a:tr h="370840">
                <a:tc>
                  <a:txBody>
                    <a:bodyPr/>
                    <a:lstStyle/>
                    <a:p>
                      <a:pPr algn="ct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CL" dirty="0"/>
                        <a:t>244</a:t>
                      </a:r>
                      <a:endParaRPr lang="en-US" dirty="0"/>
                    </a:p>
                  </a:txBody>
                  <a:tcPr>
                    <a:lnL w="12700" cmpd="sng">
                      <a:noFill/>
                    </a:lnL>
                    <a:lnR w="12700" cmpd="sng">
                      <a:noFill/>
                    </a:lnR>
                    <a:lnB w="12700" cap="flat" cmpd="sng" algn="ctr">
                      <a:noFill/>
                      <a:prstDash val="solid"/>
                      <a:round/>
                      <a:headEnd type="none" w="med" len="med"/>
                      <a:tailEnd type="none" w="med" len="med"/>
                    </a:lnB>
                  </a:tcPr>
                </a:tc>
                <a:extLst>
                  <a:ext uri="{0D108BD9-81ED-4DB2-BD59-A6C34878D82A}">
                    <a16:rowId xmlns:a16="http://schemas.microsoft.com/office/drawing/2014/main" val="2766298241"/>
                  </a:ext>
                </a:extLst>
              </a:tr>
            </a:tbl>
          </a:graphicData>
        </a:graphic>
      </p:graphicFrame>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1279924C-2FE0-4449-BB4A-BC337FB3B9B2}"/>
                  </a:ext>
                </a:extLst>
              </p:cNvPr>
              <p:cNvSpPr txBox="1"/>
              <p:nvPr/>
            </p:nvSpPr>
            <p:spPr>
              <a:xfrm>
                <a:off x="6383145" y="3892622"/>
                <a:ext cx="44334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𝑟𝑢</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𝑠𝑡</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5" name="CuadroTexto 14">
                <a:extLst>
                  <a:ext uri="{FF2B5EF4-FFF2-40B4-BE49-F238E27FC236}">
                    <a16:creationId xmlns:a16="http://schemas.microsoft.com/office/drawing/2014/main" id="{1279924C-2FE0-4449-BB4A-BC337FB3B9B2}"/>
                  </a:ext>
                </a:extLst>
              </p:cNvPr>
              <p:cNvSpPr txBox="1">
                <a:spLocks noRot="1" noChangeAspect="1" noMove="1" noResize="1" noEditPoints="1" noAdjustHandles="1" noChangeArrowheads="1" noChangeShapeType="1" noTextEdit="1"/>
              </p:cNvSpPr>
              <p:nvPr/>
            </p:nvSpPr>
            <p:spPr>
              <a:xfrm>
                <a:off x="6383145" y="3892622"/>
                <a:ext cx="4433455"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7BE66E96-38B7-497E-97D0-047F35A5B7EC}"/>
                  </a:ext>
                </a:extLst>
              </p:cNvPr>
              <p:cNvSpPr txBox="1"/>
              <p:nvPr/>
            </p:nvSpPr>
            <p:spPr>
              <a:xfrm>
                <a:off x="1201978" y="5353866"/>
                <a:ext cx="2837443" cy="109645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Calibri" panose="020F0502020204030204"/>
                    <a:ea typeface="+mn-ea"/>
                    <a:cs typeface="+mn-cs"/>
                  </a:rPr>
                  <a:t>Cálculo frecuencias </a:t>
                </a:r>
                <a:r>
                  <a:rPr kumimoji="0" lang="es-CL" sz="1800" b="1" i="0" u="none" strike="noStrike" kern="1200" cap="none" spc="0" normalizeH="0" baseline="0" noProof="0" dirty="0" err="1">
                    <a:ln>
                      <a:noFill/>
                    </a:ln>
                    <a:solidFill>
                      <a:prstClr val="black"/>
                    </a:solidFill>
                    <a:effectLst/>
                    <a:uLnTx/>
                    <a:uFillTx/>
                    <a:latin typeface="Calibri" panose="020F0502020204030204"/>
                    <a:ea typeface="+mn-ea"/>
                    <a:cs typeface="+mn-cs"/>
                  </a:rPr>
                  <a:t>gaméticas</a:t>
                </a:r>
                <a:endParaRPr kumimoji="0" lang="es-C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90</m:t>
                          </m:r>
                        </m:num>
                        <m:den>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244</m:t>
                          </m:r>
                        </m:den>
                      </m:f>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=0,37</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8" name="CuadroTexto 17">
                <a:extLst>
                  <a:ext uri="{FF2B5EF4-FFF2-40B4-BE49-F238E27FC236}">
                    <a16:creationId xmlns:a16="http://schemas.microsoft.com/office/drawing/2014/main" id="{7BE66E96-38B7-497E-97D0-047F35A5B7EC}"/>
                  </a:ext>
                </a:extLst>
              </p:cNvPr>
              <p:cNvSpPr txBox="1">
                <a:spLocks noRot="1" noChangeAspect="1" noMove="1" noResize="1" noEditPoints="1" noAdjustHandles="1" noChangeArrowheads="1" noChangeShapeType="1" noTextEdit="1"/>
              </p:cNvSpPr>
              <p:nvPr/>
            </p:nvSpPr>
            <p:spPr>
              <a:xfrm>
                <a:off x="1201978" y="5353866"/>
                <a:ext cx="2837443" cy="1096454"/>
              </a:xfrm>
              <a:prstGeom prst="rect">
                <a:avLst/>
              </a:prstGeom>
              <a:blipFill>
                <a:blip r:embed="rId3"/>
                <a:stretch>
                  <a:fillRect l="-4936" t="-7222" r="-47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65C19BB3-9A74-4AEE-BE24-AF3817850667}"/>
                  </a:ext>
                </a:extLst>
              </p:cNvPr>
              <p:cNvSpPr txBox="1"/>
              <p:nvPr/>
            </p:nvSpPr>
            <p:spPr>
              <a:xfrm>
                <a:off x="4448745" y="5902409"/>
                <a:ext cx="1585306" cy="51860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40</m:t>
                          </m:r>
                        </m:num>
                        <m:den>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244</m:t>
                          </m:r>
                        </m:den>
                      </m:f>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=0,16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9" name="CuadroTexto 18">
                <a:extLst>
                  <a:ext uri="{FF2B5EF4-FFF2-40B4-BE49-F238E27FC236}">
                    <a16:creationId xmlns:a16="http://schemas.microsoft.com/office/drawing/2014/main" id="{65C19BB3-9A74-4AEE-BE24-AF3817850667}"/>
                  </a:ext>
                </a:extLst>
              </p:cNvPr>
              <p:cNvSpPr txBox="1">
                <a:spLocks noRot="1" noChangeAspect="1" noMove="1" noResize="1" noEditPoints="1" noAdjustHandles="1" noChangeArrowheads="1" noChangeShapeType="1" noTextEdit="1"/>
              </p:cNvSpPr>
              <p:nvPr/>
            </p:nvSpPr>
            <p:spPr>
              <a:xfrm>
                <a:off x="4448745" y="5902409"/>
                <a:ext cx="1585306" cy="51860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CEE707D3-F14C-4661-B4F0-2424D55B20C9}"/>
                  </a:ext>
                </a:extLst>
              </p:cNvPr>
              <p:cNvSpPr txBox="1"/>
              <p:nvPr/>
            </p:nvSpPr>
            <p:spPr>
              <a:xfrm>
                <a:off x="6890341" y="5931394"/>
                <a:ext cx="1570173" cy="51860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78</m:t>
                          </m:r>
                        </m:num>
                        <m:den>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244</m:t>
                          </m:r>
                        </m:den>
                      </m:f>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=0,32</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1" name="CuadroTexto 20">
                <a:extLst>
                  <a:ext uri="{FF2B5EF4-FFF2-40B4-BE49-F238E27FC236}">
                    <a16:creationId xmlns:a16="http://schemas.microsoft.com/office/drawing/2014/main" id="{CEE707D3-F14C-4661-B4F0-2424D55B20C9}"/>
                  </a:ext>
                </a:extLst>
              </p:cNvPr>
              <p:cNvSpPr txBox="1">
                <a:spLocks noRot="1" noChangeAspect="1" noMove="1" noResize="1" noEditPoints="1" noAdjustHandles="1" noChangeArrowheads="1" noChangeShapeType="1" noTextEdit="1"/>
              </p:cNvSpPr>
              <p:nvPr/>
            </p:nvSpPr>
            <p:spPr>
              <a:xfrm>
                <a:off x="6890341" y="5931394"/>
                <a:ext cx="1570173" cy="51860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3663E5D9-0072-456A-83E6-6FD34BD99914}"/>
                  </a:ext>
                </a:extLst>
              </p:cNvPr>
              <p:cNvSpPr txBox="1"/>
              <p:nvPr/>
            </p:nvSpPr>
            <p:spPr>
              <a:xfrm>
                <a:off x="9245601" y="5930882"/>
                <a:ext cx="1612044" cy="51860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36</m:t>
                          </m:r>
                        </m:num>
                        <m:den>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244</m:t>
                          </m:r>
                        </m:den>
                      </m:f>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=0,15</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2" name="CuadroTexto 21">
                <a:extLst>
                  <a:ext uri="{FF2B5EF4-FFF2-40B4-BE49-F238E27FC236}">
                    <a16:creationId xmlns:a16="http://schemas.microsoft.com/office/drawing/2014/main" id="{3663E5D9-0072-456A-83E6-6FD34BD99914}"/>
                  </a:ext>
                </a:extLst>
              </p:cNvPr>
              <p:cNvSpPr txBox="1">
                <a:spLocks noRot="1" noChangeAspect="1" noMove="1" noResize="1" noEditPoints="1" noAdjustHandles="1" noChangeArrowheads="1" noChangeShapeType="1" noTextEdit="1"/>
              </p:cNvSpPr>
              <p:nvPr/>
            </p:nvSpPr>
            <p:spPr>
              <a:xfrm>
                <a:off x="9245601" y="5930882"/>
                <a:ext cx="1612044" cy="518604"/>
              </a:xfrm>
              <a:prstGeom prst="rect">
                <a:avLst/>
              </a:prstGeom>
              <a:blipFill>
                <a:blip r:embed="rId6"/>
                <a:stretch>
                  <a:fillRect/>
                </a:stretch>
              </a:blipFill>
            </p:spPr>
            <p:txBody>
              <a:bodyPr/>
              <a:lstStyle/>
              <a:p>
                <a:r>
                  <a:rPr lang="en-US">
                    <a:noFill/>
                  </a:rPr>
                  <a:t> </a:t>
                </a:r>
              </a:p>
            </p:txBody>
          </p:sp>
        </mc:Fallback>
      </mc:AlternateContent>
      <p:sp>
        <p:nvSpPr>
          <p:cNvPr id="23" name="Rectángulo 22">
            <a:extLst>
              <a:ext uri="{FF2B5EF4-FFF2-40B4-BE49-F238E27FC236}">
                <a16:creationId xmlns:a16="http://schemas.microsoft.com/office/drawing/2014/main" id="{491E0F20-80D3-4FBA-ABDD-450BC099052E}"/>
              </a:ext>
            </a:extLst>
          </p:cNvPr>
          <p:cNvSpPr/>
          <p:nvPr/>
        </p:nvSpPr>
        <p:spPr>
          <a:xfrm>
            <a:off x="7856344" y="4374006"/>
            <a:ext cx="1487055" cy="4424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4" name="CuadroTexto 23">
                <a:extLst>
                  <a:ext uri="{FF2B5EF4-FFF2-40B4-BE49-F238E27FC236}">
                    <a16:creationId xmlns:a16="http://schemas.microsoft.com/office/drawing/2014/main" id="{DB136677-B8EA-4998-89D0-60C44E1E8C40}"/>
                  </a:ext>
                </a:extLst>
              </p:cNvPr>
              <p:cNvSpPr txBox="1"/>
              <p:nvPr/>
            </p:nvSpPr>
            <p:spPr>
              <a:xfrm>
                <a:off x="6408546" y="4410573"/>
                <a:ext cx="44334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=0.0043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4" name="CuadroTexto 23">
                <a:extLst>
                  <a:ext uri="{FF2B5EF4-FFF2-40B4-BE49-F238E27FC236}">
                    <a16:creationId xmlns:a16="http://schemas.microsoft.com/office/drawing/2014/main" id="{DB136677-B8EA-4998-89D0-60C44E1E8C40}"/>
                  </a:ext>
                </a:extLst>
              </p:cNvPr>
              <p:cNvSpPr txBox="1">
                <a:spLocks noRot="1" noChangeAspect="1" noMove="1" noResize="1" noEditPoints="1" noAdjustHandles="1" noChangeArrowheads="1" noChangeShapeType="1" noTextEdit="1"/>
              </p:cNvSpPr>
              <p:nvPr/>
            </p:nvSpPr>
            <p:spPr>
              <a:xfrm>
                <a:off x="6408546" y="4410573"/>
                <a:ext cx="4433455"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E088A6E5-6510-4961-A816-D8524686ED0F}"/>
                  </a:ext>
                </a:extLst>
              </p:cNvPr>
              <p:cNvSpPr txBox="1"/>
              <p:nvPr/>
            </p:nvSpPr>
            <p:spPr>
              <a:xfrm>
                <a:off x="6336964" y="2777026"/>
                <a:ext cx="447963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b="1" dirty="0">
                    <a:solidFill>
                      <a:prstClr val="black"/>
                    </a:solidFill>
                    <a:latin typeface="Abadi" panose="020B0604020104020204" pitchFamily="34" charset="0"/>
                  </a:rPr>
                  <a:t>1</a:t>
                </a: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 Calcule el nivel de desequilibrio luego de 100 generaciones, considerando que ambos </a:t>
                </a:r>
                <a:r>
                  <a:rPr kumimoji="0" lang="es-CL" sz="1800" b="1"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locis</a:t>
                </a: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 se encuentran ligados (</a:t>
                </a:r>
                <a14:m>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𝒄</m:t>
                    </m:r>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𝟎𝟎𝟓</m:t>
                    </m:r>
                  </m:oMath>
                </a14:m>
                <a:r>
                  <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a:t>
                </a:r>
              </a:p>
            </p:txBody>
          </p:sp>
        </mc:Choice>
        <mc:Fallback xmlns="">
          <p:sp>
            <p:nvSpPr>
              <p:cNvPr id="26" name="CuadroTexto 25">
                <a:extLst>
                  <a:ext uri="{FF2B5EF4-FFF2-40B4-BE49-F238E27FC236}">
                    <a16:creationId xmlns:a16="http://schemas.microsoft.com/office/drawing/2014/main" id="{E088A6E5-6510-4961-A816-D8524686ED0F}"/>
                  </a:ext>
                </a:extLst>
              </p:cNvPr>
              <p:cNvSpPr txBox="1">
                <a:spLocks noRot="1" noChangeAspect="1" noMove="1" noResize="1" noEditPoints="1" noAdjustHandles="1" noChangeArrowheads="1" noChangeShapeType="1" noTextEdit="1"/>
              </p:cNvSpPr>
              <p:nvPr/>
            </p:nvSpPr>
            <p:spPr>
              <a:xfrm>
                <a:off x="6336964" y="2777026"/>
                <a:ext cx="4479636" cy="923330"/>
              </a:xfrm>
              <a:prstGeom prst="rect">
                <a:avLst/>
              </a:prstGeom>
              <a:blipFill>
                <a:blip r:embed="rId8"/>
                <a:stretch>
                  <a:fillRect l="-1226" t="-3974" r="-2316" b="-9934"/>
                </a:stretch>
              </a:blipFill>
            </p:spPr>
            <p:txBody>
              <a:bodyPr/>
              <a:lstStyle/>
              <a:p>
                <a:r>
                  <a:rPr lang="en-US">
                    <a:noFill/>
                  </a:rPr>
                  <a:t> </a:t>
                </a:r>
              </a:p>
            </p:txBody>
          </p:sp>
        </mc:Fallback>
      </mc:AlternateContent>
      <p:sp>
        <p:nvSpPr>
          <p:cNvPr id="16" name="CuadroTexto 15">
            <a:extLst>
              <a:ext uri="{FF2B5EF4-FFF2-40B4-BE49-F238E27FC236}">
                <a16:creationId xmlns:a16="http://schemas.microsoft.com/office/drawing/2014/main" id="{7F1B3C86-F4D1-4041-B137-F8A1E0537826}"/>
              </a:ext>
            </a:extLst>
          </p:cNvPr>
          <p:cNvSpPr txBox="1"/>
          <p:nvPr/>
        </p:nvSpPr>
        <p:spPr>
          <a:xfrm>
            <a:off x="1771844" y="1761807"/>
            <a:ext cx="91302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“En una población de Palometa chilena </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Seriola</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lalandi</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 se observaron los siguientes haplotipos para dos </a:t>
            </a:r>
            <a:r>
              <a:rPr kumimoji="0" lang="es-ES" sz="1800" b="0" i="0" u="none" strike="noStrike" kern="1200" cap="none" spc="0" normalizeH="0" baseline="0" noProof="0" dirty="0" err="1">
                <a:ln>
                  <a:noFill/>
                </a:ln>
                <a:solidFill>
                  <a:srgbClr val="000000"/>
                </a:solidFill>
                <a:effectLst/>
                <a:uLnTx/>
                <a:uFillTx/>
                <a:latin typeface="Calibri" panose="020F0502020204030204"/>
                <a:ea typeface="+mn-ea"/>
                <a:cs typeface="+mn-cs"/>
              </a:rPr>
              <a:t>SNPs</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 involucrados en la resistencia a </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Zeuxapta</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seriolae</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575B7204-9915-0893-FF63-386EF7413981}"/>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8</a:t>
            </a:r>
            <a:endParaRPr lang="en-US" i="1" kern="0" dirty="0"/>
          </a:p>
        </p:txBody>
      </p:sp>
    </p:spTree>
    <p:extLst>
      <p:ext uri="{BB962C8B-B14F-4D97-AF65-F5344CB8AC3E}">
        <p14:creationId xmlns:p14="http://schemas.microsoft.com/office/powerpoint/2010/main" val="422543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FBA753D3-E338-4ABB-A243-5D3448389903}"/>
                  </a:ext>
                </a:extLst>
              </p:cNvPr>
              <p:cNvSpPr txBox="1"/>
              <p:nvPr/>
            </p:nvSpPr>
            <p:spPr>
              <a:xfrm>
                <a:off x="7203212" y="2837246"/>
                <a:ext cx="447963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b="1" dirty="0">
                    <a:solidFill>
                      <a:prstClr val="black"/>
                    </a:solidFill>
                    <a:latin typeface="Abadi" panose="020B0604020104020204" pitchFamily="34" charset="0"/>
                  </a:rPr>
                  <a:t>1</a:t>
                </a: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 Calcule el nivel de desequilibrio luego de 100 generaciones, considerando que ambos </a:t>
                </a:r>
                <a:r>
                  <a:rPr kumimoji="0" lang="es-CL" sz="1800" b="1"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locis</a:t>
                </a: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 se encuentran ligados (</a:t>
                </a:r>
                <a14:m>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𝒄</m:t>
                    </m:r>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𝟎𝟎𝟓</m:t>
                    </m:r>
                  </m:oMath>
                </a14:m>
                <a:r>
                  <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a:t>
                </a:r>
              </a:p>
            </p:txBody>
          </p:sp>
        </mc:Choice>
        <mc:Fallback xmlns="">
          <p:sp>
            <p:nvSpPr>
              <p:cNvPr id="13" name="CuadroTexto 12">
                <a:extLst>
                  <a:ext uri="{FF2B5EF4-FFF2-40B4-BE49-F238E27FC236}">
                    <a16:creationId xmlns:a16="http://schemas.microsoft.com/office/drawing/2014/main" id="{FBA753D3-E338-4ABB-A243-5D3448389903}"/>
                  </a:ext>
                </a:extLst>
              </p:cNvPr>
              <p:cNvSpPr txBox="1">
                <a:spLocks noRot="1" noChangeAspect="1" noMove="1" noResize="1" noEditPoints="1" noAdjustHandles="1" noChangeArrowheads="1" noChangeShapeType="1" noTextEdit="1"/>
              </p:cNvSpPr>
              <p:nvPr/>
            </p:nvSpPr>
            <p:spPr>
              <a:xfrm>
                <a:off x="7203212" y="2837246"/>
                <a:ext cx="4479636" cy="923330"/>
              </a:xfrm>
              <a:prstGeom prst="rect">
                <a:avLst/>
              </a:prstGeom>
              <a:blipFill>
                <a:blip r:embed="rId2"/>
                <a:stretch>
                  <a:fillRect l="-1226" t="-3289" r="-2316"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51BF9E46-D620-4212-BF3A-ABAF81007584}"/>
                  </a:ext>
                </a:extLst>
              </p:cNvPr>
              <p:cNvSpPr txBox="1"/>
              <p:nvPr/>
            </p:nvSpPr>
            <p:spPr>
              <a:xfrm>
                <a:off x="971654" y="5574239"/>
                <a:ext cx="1651527" cy="369332"/>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=0,0043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4" name="CuadroTexto 13">
                <a:extLst>
                  <a:ext uri="{FF2B5EF4-FFF2-40B4-BE49-F238E27FC236}">
                    <a16:creationId xmlns:a16="http://schemas.microsoft.com/office/drawing/2014/main" id="{51BF9E46-D620-4212-BF3A-ABAF81007584}"/>
                  </a:ext>
                </a:extLst>
              </p:cNvPr>
              <p:cNvSpPr txBox="1">
                <a:spLocks noRot="1" noChangeAspect="1" noMove="1" noResize="1" noEditPoints="1" noAdjustHandles="1" noChangeArrowheads="1" noChangeShapeType="1" noTextEdit="1"/>
              </p:cNvSpPr>
              <p:nvPr/>
            </p:nvSpPr>
            <p:spPr>
              <a:xfrm>
                <a:off x="971654" y="5574239"/>
                <a:ext cx="1651527" cy="369332"/>
              </a:xfrm>
              <a:prstGeom prst="rect">
                <a:avLst/>
              </a:prstGeom>
              <a:blipFill>
                <a:blip r:embed="rId3"/>
                <a:stretch>
                  <a:fillRect/>
                </a:stretch>
              </a:blipFill>
              <a:ln>
                <a:solidFill>
                  <a:srgbClr val="FF0000"/>
                </a:solidFill>
              </a:ln>
            </p:spPr>
            <p:txBody>
              <a:bodyPr/>
              <a:lstStyle/>
              <a:p>
                <a:r>
                  <a:rPr lang="en-US">
                    <a:noFill/>
                  </a:rPr>
                  <a:t> </a:t>
                </a:r>
              </a:p>
            </p:txBody>
          </p:sp>
        </mc:Fallback>
      </mc:AlternateContent>
      <p:sp>
        <p:nvSpPr>
          <p:cNvPr id="20" name="Rectángulo 19">
            <a:extLst>
              <a:ext uri="{FF2B5EF4-FFF2-40B4-BE49-F238E27FC236}">
                <a16:creationId xmlns:a16="http://schemas.microsoft.com/office/drawing/2014/main" id="{53DBAA59-3FE1-4DBB-8C70-1D2A9F559A4F}"/>
              </a:ext>
            </a:extLst>
          </p:cNvPr>
          <p:cNvSpPr/>
          <p:nvPr/>
        </p:nvSpPr>
        <p:spPr>
          <a:xfrm>
            <a:off x="8617264" y="5673289"/>
            <a:ext cx="1651527" cy="4424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7592A4EE-7C87-435D-9708-0679DC15E21A}"/>
                  </a:ext>
                </a:extLst>
              </p:cNvPr>
              <p:cNvSpPr txBox="1"/>
              <p:nvPr/>
            </p:nvSpPr>
            <p:spPr>
              <a:xfrm>
                <a:off x="7735803" y="4060769"/>
                <a:ext cx="3414448" cy="205498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sup>
                      </m:sSup>
                    </m:oMath>
                  </m:oMathPara>
                </a14:m>
                <a:endPar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=0,0043∗</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(1−0,005)</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100</m:t>
                          </m:r>
                        </m:sup>
                      </m:sSup>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𝐷</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100</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lang="es-CL" i="1">
                          <a:solidFill>
                            <a:prstClr val="black"/>
                          </a:solidFill>
                          <a:latin typeface="Cambria Math" panose="02040503050406030204" pitchFamily="18" charset="0"/>
                        </a:rPr>
                        <m:t>0,0043</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,995</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100</m:t>
                          </m:r>
                        </m:sup>
                      </m:sSup>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𝐷</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100</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lang="es-CL" i="1">
                          <a:solidFill>
                            <a:prstClr val="black"/>
                          </a:solidFill>
                          <a:latin typeface="Cambria Math" panose="02040503050406030204" pitchFamily="18" charset="0"/>
                        </a:rPr>
                        <m:t>0,0043∗0,</m:t>
                      </m:r>
                      <m:r>
                        <a:rPr lang="es-CL" b="0" i="1" smtClean="0">
                          <a:solidFill>
                            <a:prstClr val="black"/>
                          </a:solidFill>
                          <a:latin typeface="Cambria Math" panose="02040503050406030204" pitchFamily="18" charset="0"/>
                        </a:rPr>
                        <m:t>606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𝐷</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100</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,0026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6" name="CuadroTexto 15">
                <a:extLst>
                  <a:ext uri="{FF2B5EF4-FFF2-40B4-BE49-F238E27FC236}">
                    <a16:creationId xmlns:a16="http://schemas.microsoft.com/office/drawing/2014/main" id="{7592A4EE-7C87-435D-9708-0679DC15E21A}"/>
                  </a:ext>
                </a:extLst>
              </p:cNvPr>
              <p:cNvSpPr txBox="1">
                <a:spLocks noRot="1" noChangeAspect="1" noMove="1" noResize="1" noEditPoints="1" noAdjustHandles="1" noChangeArrowheads="1" noChangeShapeType="1" noTextEdit="1"/>
              </p:cNvSpPr>
              <p:nvPr/>
            </p:nvSpPr>
            <p:spPr>
              <a:xfrm>
                <a:off x="7735803" y="4060769"/>
                <a:ext cx="3414448" cy="2054986"/>
              </a:xfrm>
              <a:prstGeom prst="rect">
                <a:avLst/>
              </a:prstGeom>
              <a:blipFill>
                <a:blip r:embed="rId4"/>
                <a:stretch>
                  <a:fillRect/>
                </a:stretch>
              </a:blipFill>
              <a:ln>
                <a:noFill/>
              </a:ln>
            </p:spPr>
            <p:txBody>
              <a:bodyPr/>
              <a:lstStyle/>
              <a:p>
                <a:r>
                  <a:rPr lang="en-US">
                    <a:noFill/>
                  </a:rPr>
                  <a:t> </a:t>
                </a:r>
              </a:p>
            </p:txBody>
          </p:sp>
        </mc:Fallback>
      </mc:AlternateContent>
      <p:graphicFrame>
        <p:nvGraphicFramePr>
          <p:cNvPr id="18" name="Tabla 12">
            <a:extLst>
              <a:ext uri="{FF2B5EF4-FFF2-40B4-BE49-F238E27FC236}">
                <a16:creationId xmlns:a16="http://schemas.microsoft.com/office/drawing/2014/main" id="{5878837A-AA22-4AF7-80AE-203D9CAD41F7}"/>
              </a:ext>
            </a:extLst>
          </p:cNvPr>
          <p:cNvGraphicFramePr>
            <a:graphicFrameLocks noGrp="1"/>
          </p:cNvGraphicFramePr>
          <p:nvPr/>
        </p:nvGraphicFramePr>
        <p:xfrm>
          <a:off x="1064483" y="2837246"/>
          <a:ext cx="5629577" cy="2540447"/>
        </p:xfrm>
        <a:graphic>
          <a:graphicData uri="http://schemas.openxmlformats.org/drawingml/2006/table">
            <a:tbl>
              <a:tblPr firstRow="1" bandRow="1">
                <a:tableStyleId>{5C22544A-7EE6-4342-B048-85BDC9FD1C3A}</a:tableStyleId>
              </a:tblPr>
              <a:tblGrid>
                <a:gridCol w="704321">
                  <a:extLst>
                    <a:ext uri="{9D8B030D-6E8A-4147-A177-3AD203B41FA5}">
                      <a16:colId xmlns:a16="http://schemas.microsoft.com/office/drawing/2014/main" val="350520474"/>
                    </a:ext>
                  </a:extLst>
                </a:gridCol>
                <a:gridCol w="709317">
                  <a:extLst>
                    <a:ext uri="{9D8B030D-6E8A-4147-A177-3AD203B41FA5}">
                      <a16:colId xmlns:a16="http://schemas.microsoft.com/office/drawing/2014/main" val="2035144793"/>
                    </a:ext>
                  </a:extLst>
                </a:gridCol>
                <a:gridCol w="2207873">
                  <a:extLst>
                    <a:ext uri="{9D8B030D-6E8A-4147-A177-3AD203B41FA5}">
                      <a16:colId xmlns:a16="http://schemas.microsoft.com/office/drawing/2014/main" val="2080670505"/>
                    </a:ext>
                  </a:extLst>
                </a:gridCol>
                <a:gridCol w="2008066">
                  <a:extLst>
                    <a:ext uri="{9D8B030D-6E8A-4147-A177-3AD203B41FA5}">
                      <a16:colId xmlns:a16="http://schemas.microsoft.com/office/drawing/2014/main" val="2440811463"/>
                    </a:ext>
                  </a:extLst>
                </a:gridCol>
              </a:tblGrid>
              <a:tr h="370840">
                <a:tc>
                  <a:txBody>
                    <a:bodyPr/>
                    <a:lstStyle/>
                    <a:p>
                      <a:r>
                        <a:rPr lang="es-CL" dirty="0"/>
                        <a:t>SNP1</a:t>
                      </a:r>
                      <a:endParaRPr lang="en-US" dirty="0"/>
                    </a:p>
                  </a:txBody>
                  <a:tcPr/>
                </a:tc>
                <a:tc>
                  <a:txBody>
                    <a:bodyPr/>
                    <a:lstStyle/>
                    <a:p>
                      <a:r>
                        <a:rPr lang="es-CL" dirty="0"/>
                        <a:t>SNP2</a:t>
                      </a:r>
                      <a:endParaRPr lang="en-US" dirty="0"/>
                    </a:p>
                  </a:txBody>
                  <a:tcPr/>
                </a:tc>
                <a:tc>
                  <a:txBody>
                    <a:bodyPr/>
                    <a:lstStyle/>
                    <a:p>
                      <a:pPr algn="ctr"/>
                      <a:r>
                        <a:rPr lang="es-CL" dirty="0"/>
                        <a:t>N</a:t>
                      </a:r>
                      <a:r>
                        <a:rPr lang="en-US" dirty="0" err="1"/>
                        <a:t>úmero</a:t>
                      </a:r>
                      <a:endParaRPr lang="es-CL" dirty="0"/>
                    </a:p>
                  </a:txBody>
                  <a:tcPr/>
                </a:tc>
                <a:tc>
                  <a:txBody>
                    <a:bodyPr/>
                    <a:lstStyle/>
                    <a:p>
                      <a:r>
                        <a:rPr lang="es-CL" dirty="0"/>
                        <a:t>Frecuencia </a:t>
                      </a:r>
                      <a:r>
                        <a:rPr lang="es-CL" dirty="0" err="1"/>
                        <a:t>Obs</a:t>
                      </a:r>
                      <a:r>
                        <a:rPr lang="es-CL" dirty="0"/>
                        <a:t>.</a:t>
                      </a:r>
                      <a:endParaRPr lang="en-US" dirty="0"/>
                    </a:p>
                  </a:txBody>
                  <a:tcPr/>
                </a:tc>
                <a:extLst>
                  <a:ext uri="{0D108BD9-81ED-4DB2-BD59-A6C34878D82A}">
                    <a16:rowId xmlns:a16="http://schemas.microsoft.com/office/drawing/2014/main" val="1651024909"/>
                  </a:ext>
                </a:extLst>
              </a:tr>
              <a:tr h="370840">
                <a:tc>
                  <a:txBody>
                    <a:bodyPr/>
                    <a:lstStyle/>
                    <a:p>
                      <a:pPr algn="ctr"/>
                      <a:r>
                        <a:rPr lang="es-CL" dirty="0"/>
                        <a:t>+</a:t>
                      </a:r>
                      <a:endParaRPr lang="en-US" dirty="0"/>
                    </a:p>
                  </a:txBody>
                  <a:tcPr/>
                </a:tc>
                <a:tc>
                  <a:txBody>
                    <a:bodyPr/>
                    <a:lstStyle/>
                    <a:p>
                      <a:pPr algn="ctr"/>
                      <a:r>
                        <a:rPr lang="es-CL" dirty="0"/>
                        <a:t>+</a:t>
                      </a:r>
                      <a:endParaRPr lang="en-US" dirty="0"/>
                    </a:p>
                  </a:txBody>
                  <a:tcPr/>
                </a:tc>
                <a:tc>
                  <a:txBody>
                    <a:bodyPr/>
                    <a:lstStyle/>
                    <a:p>
                      <a:pPr algn="ctr"/>
                      <a:r>
                        <a:rPr lang="es-CL" dirty="0"/>
                        <a:t>90</a:t>
                      </a:r>
                      <a:endParaRPr lang="en-US" dirty="0"/>
                    </a:p>
                  </a:txBody>
                  <a:tcPr/>
                </a:tc>
                <a:tc>
                  <a:txBody>
                    <a:bodyPr/>
                    <a:lstStyle/>
                    <a:p>
                      <a:pPr algn="ctr"/>
                      <a:r>
                        <a:rPr lang="es-CL" dirty="0"/>
                        <a:t>0,37</a:t>
                      </a:r>
                      <a:endParaRPr lang="en-US" dirty="0"/>
                    </a:p>
                  </a:txBody>
                  <a:tcPr/>
                </a:tc>
                <a:extLst>
                  <a:ext uri="{0D108BD9-81ED-4DB2-BD59-A6C34878D82A}">
                    <a16:rowId xmlns:a16="http://schemas.microsoft.com/office/drawing/2014/main" val="1099911429"/>
                  </a:ext>
                </a:extLst>
              </a:tr>
              <a:tr h="370840">
                <a:tc>
                  <a:txBody>
                    <a:bodyPr/>
                    <a:lstStyle/>
                    <a:p>
                      <a:pPr algn="ctr"/>
                      <a:r>
                        <a:rPr lang="es-CL" dirty="0"/>
                        <a:t>+</a:t>
                      </a:r>
                      <a:endParaRPr lang="en-US" dirty="0"/>
                    </a:p>
                  </a:txBody>
                  <a:tcPr/>
                </a:tc>
                <a:tc>
                  <a:txBody>
                    <a:bodyPr/>
                    <a:lstStyle/>
                    <a:p>
                      <a:pPr algn="ctr"/>
                      <a:r>
                        <a:rPr lang="es-CL" dirty="0"/>
                        <a:t>-</a:t>
                      </a:r>
                      <a:endParaRPr lang="en-US" dirty="0"/>
                    </a:p>
                  </a:txBody>
                  <a:tcPr/>
                </a:tc>
                <a:tc>
                  <a:txBody>
                    <a:bodyPr/>
                    <a:lstStyle/>
                    <a:p>
                      <a:pPr algn="ctr"/>
                      <a:r>
                        <a:rPr lang="es-CL" dirty="0"/>
                        <a:t>40</a:t>
                      </a:r>
                      <a:endParaRPr lang="en-US" dirty="0"/>
                    </a:p>
                  </a:txBody>
                  <a:tcPr/>
                </a:tc>
                <a:tc>
                  <a:txBody>
                    <a:bodyPr/>
                    <a:lstStyle/>
                    <a:p>
                      <a:pPr algn="ctr"/>
                      <a:r>
                        <a:rPr lang="es-CL" dirty="0"/>
                        <a:t>0,16</a:t>
                      </a:r>
                      <a:endParaRPr lang="en-US" dirty="0"/>
                    </a:p>
                  </a:txBody>
                  <a:tcPr/>
                </a:tc>
                <a:extLst>
                  <a:ext uri="{0D108BD9-81ED-4DB2-BD59-A6C34878D82A}">
                    <a16:rowId xmlns:a16="http://schemas.microsoft.com/office/drawing/2014/main" val="1948080458"/>
                  </a:ext>
                </a:extLst>
              </a:tr>
              <a:tr h="370840">
                <a:tc>
                  <a:txBody>
                    <a:bodyPr/>
                    <a:lstStyle/>
                    <a:p>
                      <a:pPr algn="ctr"/>
                      <a:r>
                        <a:rPr lang="es-CL" dirty="0"/>
                        <a:t>-</a:t>
                      </a:r>
                      <a:endParaRPr lang="en-US" dirty="0"/>
                    </a:p>
                  </a:txBody>
                  <a:tcPr/>
                </a:tc>
                <a:tc>
                  <a:txBody>
                    <a:bodyPr/>
                    <a:lstStyle/>
                    <a:p>
                      <a:pPr algn="ctr"/>
                      <a:r>
                        <a:rPr lang="es-CL" dirty="0"/>
                        <a:t>+</a:t>
                      </a:r>
                      <a:endParaRPr lang="en-US" dirty="0"/>
                    </a:p>
                  </a:txBody>
                  <a:tcPr/>
                </a:tc>
                <a:tc>
                  <a:txBody>
                    <a:bodyPr/>
                    <a:lstStyle/>
                    <a:p>
                      <a:pPr algn="ctr"/>
                      <a:r>
                        <a:rPr lang="es-CL" dirty="0"/>
                        <a:t>78</a:t>
                      </a:r>
                      <a:endParaRPr lang="en-US" dirty="0"/>
                    </a:p>
                  </a:txBody>
                  <a:tcPr/>
                </a:tc>
                <a:tc>
                  <a:txBody>
                    <a:bodyPr/>
                    <a:lstStyle/>
                    <a:p>
                      <a:pPr algn="ctr"/>
                      <a:r>
                        <a:rPr lang="es-CL" dirty="0"/>
                        <a:t>0,32</a:t>
                      </a:r>
                      <a:endParaRPr lang="en-US" dirty="0"/>
                    </a:p>
                  </a:txBody>
                  <a:tcPr/>
                </a:tc>
                <a:extLst>
                  <a:ext uri="{0D108BD9-81ED-4DB2-BD59-A6C34878D82A}">
                    <a16:rowId xmlns:a16="http://schemas.microsoft.com/office/drawing/2014/main" val="4286007460"/>
                  </a:ext>
                </a:extLst>
              </a:tr>
              <a:tr h="370840">
                <a:tc>
                  <a:txBody>
                    <a:bodyPr/>
                    <a:lstStyle/>
                    <a:p>
                      <a:pPr algn="ctr"/>
                      <a:r>
                        <a:rPr lang="es-CL" dirty="0"/>
                        <a:t>-</a:t>
                      </a:r>
                      <a:endParaRPr lang="en-US" dirty="0"/>
                    </a:p>
                  </a:txBody>
                  <a:tcPr>
                    <a:lnB w="12700" cmpd="sng">
                      <a:noFill/>
                    </a:lnB>
                  </a:tcPr>
                </a:tc>
                <a:tc>
                  <a:txBody>
                    <a:bodyPr/>
                    <a:lstStyle/>
                    <a:p>
                      <a:pPr algn="ctr"/>
                      <a:r>
                        <a:rPr lang="es-CL" dirty="0"/>
                        <a:t>-</a:t>
                      </a:r>
                      <a:endParaRPr lang="en-US" dirty="0"/>
                    </a:p>
                  </a:txBody>
                  <a:tcPr>
                    <a:lnB w="12700" cmpd="sng">
                      <a:noFill/>
                    </a:lnB>
                  </a:tcPr>
                </a:tc>
                <a:tc>
                  <a:txBody>
                    <a:bodyPr/>
                    <a:lstStyle/>
                    <a:p>
                      <a:pPr algn="ctr"/>
                      <a:r>
                        <a:rPr lang="es-CL" dirty="0"/>
                        <a:t>36</a:t>
                      </a:r>
                      <a:endParaRPr lang="en-US" dirty="0"/>
                    </a:p>
                  </a:txBody>
                  <a:tcPr/>
                </a:tc>
                <a:tc>
                  <a:txBody>
                    <a:bodyPr/>
                    <a:lstStyle/>
                    <a:p>
                      <a:pPr algn="ctr"/>
                      <a:r>
                        <a:rPr lang="es-CL" dirty="0"/>
                        <a:t>0,15</a:t>
                      </a:r>
                      <a:endParaRPr lang="en-US" dirty="0"/>
                    </a:p>
                  </a:txBody>
                  <a:tcPr/>
                </a:tc>
                <a:extLst>
                  <a:ext uri="{0D108BD9-81ED-4DB2-BD59-A6C34878D82A}">
                    <a16:rowId xmlns:a16="http://schemas.microsoft.com/office/drawing/2014/main" val="1950762760"/>
                  </a:ext>
                </a:extLst>
              </a:tr>
              <a:tr h="370840">
                <a:tc>
                  <a:txBody>
                    <a:bodyPr/>
                    <a:lstStyle/>
                    <a:p>
                      <a:pPr algn="ct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CL" dirty="0"/>
                        <a:t>244</a:t>
                      </a:r>
                      <a:endParaRPr lang="en-US" dirty="0"/>
                    </a:p>
                  </a:txBody>
                  <a:tcPr>
                    <a:lnL w="12700" cmpd="sng">
                      <a:noFill/>
                    </a:lnL>
                    <a:lnR w="12700" cmpd="sng">
                      <a:noFill/>
                    </a:lnR>
                    <a:lnB w="12700" cap="flat" cmpd="sng" algn="ctr">
                      <a:noFill/>
                      <a:prstDash val="solid"/>
                      <a:round/>
                      <a:headEnd type="none" w="med" len="med"/>
                      <a:tailEnd type="none" w="med" len="med"/>
                    </a:lnB>
                  </a:tcPr>
                </a:tc>
                <a:tc>
                  <a:txBody>
                    <a:bodyPr/>
                    <a:lstStyle/>
                    <a:p>
                      <a:pPr algn="ctr"/>
                      <a:endParaRPr lang="en-US" dirty="0"/>
                    </a:p>
                  </a:txBody>
                  <a:tcP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extLst>
                  <a:ext uri="{0D108BD9-81ED-4DB2-BD59-A6C34878D82A}">
                    <a16:rowId xmlns:a16="http://schemas.microsoft.com/office/drawing/2014/main" val="2766298241"/>
                  </a:ext>
                </a:extLst>
              </a:tr>
            </a:tbl>
          </a:graphicData>
        </a:graphic>
      </p:graphicFrame>
      <p:sp>
        <p:nvSpPr>
          <p:cNvPr id="17" name="CuadroTexto 16">
            <a:extLst>
              <a:ext uri="{FF2B5EF4-FFF2-40B4-BE49-F238E27FC236}">
                <a16:creationId xmlns:a16="http://schemas.microsoft.com/office/drawing/2014/main" id="{C4E9B858-B389-4F6F-8CF1-14A41EFF4900}"/>
              </a:ext>
            </a:extLst>
          </p:cNvPr>
          <p:cNvSpPr txBox="1"/>
          <p:nvPr/>
        </p:nvSpPr>
        <p:spPr>
          <a:xfrm>
            <a:off x="1771844" y="1761807"/>
            <a:ext cx="91302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“En una población de Palometa chilena </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Seriola</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lalandi</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 se observaron los siguientes haplotipos para dos </a:t>
            </a:r>
            <a:r>
              <a:rPr kumimoji="0" lang="es-ES" sz="1800" b="0" i="0" u="none" strike="noStrike" kern="1200" cap="none" spc="0" normalizeH="0" baseline="0" noProof="0" dirty="0" err="1">
                <a:ln>
                  <a:noFill/>
                </a:ln>
                <a:solidFill>
                  <a:srgbClr val="000000"/>
                </a:solidFill>
                <a:effectLst/>
                <a:uLnTx/>
                <a:uFillTx/>
                <a:latin typeface="Calibri" panose="020F0502020204030204"/>
                <a:ea typeface="+mn-ea"/>
                <a:cs typeface="+mn-cs"/>
              </a:rPr>
              <a:t>SNPs</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 involucrados en la resistencia a </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Zeuxapta</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seriolae</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C683AC21-7EB0-1C5A-F56E-F08266EE0D8B}"/>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8</a:t>
            </a:r>
            <a:endParaRPr lang="en-US" i="1" kern="0" dirty="0"/>
          </a:p>
        </p:txBody>
      </p:sp>
    </p:spTree>
    <p:extLst>
      <p:ext uri="{BB962C8B-B14F-4D97-AF65-F5344CB8AC3E}">
        <p14:creationId xmlns:p14="http://schemas.microsoft.com/office/powerpoint/2010/main" val="301585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a 12">
            <a:extLst>
              <a:ext uri="{FF2B5EF4-FFF2-40B4-BE49-F238E27FC236}">
                <a16:creationId xmlns:a16="http://schemas.microsoft.com/office/drawing/2014/main" id="{CA4E7203-CEAD-413D-8E99-87173C4A8F49}"/>
              </a:ext>
            </a:extLst>
          </p:cNvPr>
          <p:cNvGraphicFramePr>
            <a:graphicFrameLocks noGrp="1"/>
          </p:cNvGraphicFramePr>
          <p:nvPr/>
        </p:nvGraphicFramePr>
        <p:xfrm>
          <a:off x="1064483" y="2837246"/>
          <a:ext cx="5629577" cy="2540447"/>
        </p:xfrm>
        <a:graphic>
          <a:graphicData uri="http://schemas.openxmlformats.org/drawingml/2006/table">
            <a:tbl>
              <a:tblPr firstRow="1" bandRow="1">
                <a:tableStyleId>{5C22544A-7EE6-4342-B048-85BDC9FD1C3A}</a:tableStyleId>
              </a:tblPr>
              <a:tblGrid>
                <a:gridCol w="704321">
                  <a:extLst>
                    <a:ext uri="{9D8B030D-6E8A-4147-A177-3AD203B41FA5}">
                      <a16:colId xmlns:a16="http://schemas.microsoft.com/office/drawing/2014/main" val="350520474"/>
                    </a:ext>
                  </a:extLst>
                </a:gridCol>
                <a:gridCol w="709317">
                  <a:extLst>
                    <a:ext uri="{9D8B030D-6E8A-4147-A177-3AD203B41FA5}">
                      <a16:colId xmlns:a16="http://schemas.microsoft.com/office/drawing/2014/main" val="2035144793"/>
                    </a:ext>
                  </a:extLst>
                </a:gridCol>
                <a:gridCol w="2207873">
                  <a:extLst>
                    <a:ext uri="{9D8B030D-6E8A-4147-A177-3AD203B41FA5}">
                      <a16:colId xmlns:a16="http://schemas.microsoft.com/office/drawing/2014/main" val="2080670505"/>
                    </a:ext>
                  </a:extLst>
                </a:gridCol>
                <a:gridCol w="2008066">
                  <a:extLst>
                    <a:ext uri="{9D8B030D-6E8A-4147-A177-3AD203B41FA5}">
                      <a16:colId xmlns:a16="http://schemas.microsoft.com/office/drawing/2014/main" val="2440811463"/>
                    </a:ext>
                  </a:extLst>
                </a:gridCol>
              </a:tblGrid>
              <a:tr h="370840">
                <a:tc>
                  <a:txBody>
                    <a:bodyPr/>
                    <a:lstStyle/>
                    <a:p>
                      <a:r>
                        <a:rPr lang="es-CL" dirty="0"/>
                        <a:t>SNP1</a:t>
                      </a:r>
                      <a:endParaRPr lang="en-US" dirty="0"/>
                    </a:p>
                  </a:txBody>
                  <a:tcPr/>
                </a:tc>
                <a:tc>
                  <a:txBody>
                    <a:bodyPr/>
                    <a:lstStyle/>
                    <a:p>
                      <a:r>
                        <a:rPr lang="es-CL" dirty="0"/>
                        <a:t>SNP2</a:t>
                      </a:r>
                      <a:endParaRPr lang="en-US" dirty="0"/>
                    </a:p>
                  </a:txBody>
                  <a:tcPr/>
                </a:tc>
                <a:tc>
                  <a:txBody>
                    <a:bodyPr/>
                    <a:lstStyle/>
                    <a:p>
                      <a:pPr algn="ctr"/>
                      <a:r>
                        <a:rPr lang="es-CL" dirty="0"/>
                        <a:t>N</a:t>
                      </a:r>
                      <a:r>
                        <a:rPr lang="en-US" dirty="0" err="1"/>
                        <a:t>úmero</a:t>
                      </a:r>
                      <a:endParaRPr lang="es-CL" dirty="0"/>
                    </a:p>
                  </a:txBody>
                  <a:tcPr/>
                </a:tc>
                <a:tc>
                  <a:txBody>
                    <a:bodyPr/>
                    <a:lstStyle/>
                    <a:p>
                      <a:r>
                        <a:rPr lang="es-CL" dirty="0"/>
                        <a:t>Frecuencia </a:t>
                      </a:r>
                      <a:r>
                        <a:rPr lang="es-CL" dirty="0" err="1"/>
                        <a:t>Obs</a:t>
                      </a:r>
                      <a:r>
                        <a:rPr lang="es-CL" dirty="0"/>
                        <a:t>.</a:t>
                      </a:r>
                      <a:endParaRPr lang="en-US" dirty="0"/>
                    </a:p>
                  </a:txBody>
                  <a:tcPr/>
                </a:tc>
                <a:extLst>
                  <a:ext uri="{0D108BD9-81ED-4DB2-BD59-A6C34878D82A}">
                    <a16:rowId xmlns:a16="http://schemas.microsoft.com/office/drawing/2014/main" val="1651024909"/>
                  </a:ext>
                </a:extLst>
              </a:tr>
              <a:tr h="370840">
                <a:tc>
                  <a:txBody>
                    <a:bodyPr/>
                    <a:lstStyle/>
                    <a:p>
                      <a:pPr algn="ctr"/>
                      <a:r>
                        <a:rPr lang="es-CL" dirty="0"/>
                        <a:t>+</a:t>
                      </a:r>
                      <a:endParaRPr lang="en-US" dirty="0"/>
                    </a:p>
                  </a:txBody>
                  <a:tcPr/>
                </a:tc>
                <a:tc>
                  <a:txBody>
                    <a:bodyPr/>
                    <a:lstStyle/>
                    <a:p>
                      <a:pPr algn="ctr"/>
                      <a:r>
                        <a:rPr lang="es-CL" dirty="0"/>
                        <a:t>+</a:t>
                      </a:r>
                      <a:endParaRPr lang="en-US" dirty="0"/>
                    </a:p>
                  </a:txBody>
                  <a:tcPr/>
                </a:tc>
                <a:tc>
                  <a:txBody>
                    <a:bodyPr/>
                    <a:lstStyle/>
                    <a:p>
                      <a:pPr algn="ctr"/>
                      <a:r>
                        <a:rPr lang="es-CL" dirty="0"/>
                        <a:t>90</a:t>
                      </a:r>
                      <a:endParaRPr lang="en-US" dirty="0"/>
                    </a:p>
                  </a:txBody>
                  <a:tcPr/>
                </a:tc>
                <a:tc>
                  <a:txBody>
                    <a:bodyPr/>
                    <a:lstStyle/>
                    <a:p>
                      <a:pPr algn="ctr"/>
                      <a:r>
                        <a:rPr lang="es-CL" dirty="0"/>
                        <a:t>0,37</a:t>
                      </a:r>
                      <a:endParaRPr lang="en-US" dirty="0"/>
                    </a:p>
                  </a:txBody>
                  <a:tcPr/>
                </a:tc>
                <a:extLst>
                  <a:ext uri="{0D108BD9-81ED-4DB2-BD59-A6C34878D82A}">
                    <a16:rowId xmlns:a16="http://schemas.microsoft.com/office/drawing/2014/main" val="1099911429"/>
                  </a:ext>
                </a:extLst>
              </a:tr>
              <a:tr h="370840">
                <a:tc>
                  <a:txBody>
                    <a:bodyPr/>
                    <a:lstStyle/>
                    <a:p>
                      <a:pPr algn="ctr"/>
                      <a:r>
                        <a:rPr lang="es-CL" dirty="0"/>
                        <a:t>+</a:t>
                      </a:r>
                      <a:endParaRPr lang="en-US" dirty="0"/>
                    </a:p>
                  </a:txBody>
                  <a:tcPr/>
                </a:tc>
                <a:tc>
                  <a:txBody>
                    <a:bodyPr/>
                    <a:lstStyle/>
                    <a:p>
                      <a:pPr algn="ctr"/>
                      <a:r>
                        <a:rPr lang="es-CL" dirty="0"/>
                        <a:t>-</a:t>
                      </a:r>
                      <a:endParaRPr lang="en-US" dirty="0"/>
                    </a:p>
                  </a:txBody>
                  <a:tcPr/>
                </a:tc>
                <a:tc>
                  <a:txBody>
                    <a:bodyPr/>
                    <a:lstStyle/>
                    <a:p>
                      <a:pPr algn="ctr"/>
                      <a:r>
                        <a:rPr lang="es-CL" dirty="0"/>
                        <a:t>40</a:t>
                      </a:r>
                      <a:endParaRPr lang="en-US" dirty="0"/>
                    </a:p>
                  </a:txBody>
                  <a:tcPr/>
                </a:tc>
                <a:tc>
                  <a:txBody>
                    <a:bodyPr/>
                    <a:lstStyle/>
                    <a:p>
                      <a:pPr algn="ctr"/>
                      <a:r>
                        <a:rPr lang="es-CL" dirty="0"/>
                        <a:t>0,16</a:t>
                      </a:r>
                      <a:endParaRPr lang="en-US" dirty="0"/>
                    </a:p>
                  </a:txBody>
                  <a:tcPr/>
                </a:tc>
                <a:extLst>
                  <a:ext uri="{0D108BD9-81ED-4DB2-BD59-A6C34878D82A}">
                    <a16:rowId xmlns:a16="http://schemas.microsoft.com/office/drawing/2014/main" val="1948080458"/>
                  </a:ext>
                </a:extLst>
              </a:tr>
              <a:tr h="370840">
                <a:tc>
                  <a:txBody>
                    <a:bodyPr/>
                    <a:lstStyle/>
                    <a:p>
                      <a:pPr algn="ctr"/>
                      <a:r>
                        <a:rPr lang="es-CL" dirty="0"/>
                        <a:t>-</a:t>
                      </a:r>
                      <a:endParaRPr lang="en-US" dirty="0"/>
                    </a:p>
                  </a:txBody>
                  <a:tcPr/>
                </a:tc>
                <a:tc>
                  <a:txBody>
                    <a:bodyPr/>
                    <a:lstStyle/>
                    <a:p>
                      <a:pPr algn="ctr"/>
                      <a:r>
                        <a:rPr lang="es-CL" dirty="0"/>
                        <a:t>+</a:t>
                      </a:r>
                      <a:endParaRPr lang="en-US" dirty="0"/>
                    </a:p>
                  </a:txBody>
                  <a:tcPr/>
                </a:tc>
                <a:tc>
                  <a:txBody>
                    <a:bodyPr/>
                    <a:lstStyle/>
                    <a:p>
                      <a:pPr algn="ctr"/>
                      <a:r>
                        <a:rPr lang="es-CL" dirty="0"/>
                        <a:t>78</a:t>
                      </a:r>
                      <a:endParaRPr lang="en-US" dirty="0"/>
                    </a:p>
                  </a:txBody>
                  <a:tcPr/>
                </a:tc>
                <a:tc>
                  <a:txBody>
                    <a:bodyPr/>
                    <a:lstStyle/>
                    <a:p>
                      <a:pPr algn="ctr"/>
                      <a:r>
                        <a:rPr lang="es-CL" dirty="0"/>
                        <a:t>0,32</a:t>
                      </a:r>
                      <a:endParaRPr lang="en-US" dirty="0"/>
                    </a:p>
                  </a:txBody>
                  <a:tcPr/>
                </a:tc>
                <a:extLst>
                  <a:ext uri="{0D108BD9-81ED-4DB2-BD59-A6C34878D82A}">
                    <a16:rowId xmlns:a16="http://schemas.microsoft.com/office/drawing/2014/main" val="4286007460"/>
                  </a:ext>
                </a:extLst>
              </a:tr>
              <a:tr h="370840">
                <a:tc>
                  <a:txBody>
                    <a:bodyPr/>
                    <a:lstStyle/>
                    <a:p>
                      <a:pPr algn="ctr"/>
                      <a:r>
                        <a:rPr lang="es-CL" dirty="0"/>
                        <a:t>-</a:t>
                      </a:r>
                      <a:endParaRPr lang="en-US" dirty="0"/>
                    </a:p>
                  </a:txBody>
                  <a:tcPr>
                    <a:lnB w="12700" cmpd="sng">
                      <a:noFill/>
                    </a:lnB>
                  </a:tcPr>
                </a:tc>
                <a:tc>
                  <a:txBody>
                    <a:bodyPr/>
                    <a:lstStyle/>
                    <a:p>
                      <a:pPr algn="ctr"/>
                      <a:r>
                        <a:rPr lang="es-CL" dirty="0"/>
                        <a:t>-</a:t>
                      </a:r>
                      <a:endParaRPr lang="en-US" dirty="0"/>
                    </a:p>
                  </a:txBody>
                  <a:tcPr>
                    <a:lnB w="12700" cmpd="sng">
                      <a:noFill/>
                    </a:lnB>
                  </a:tcPr>
                </a:tc>
                <a:tc>
                  <a:txBody>
                    <a:bodyPr/>
                    <a:lstStyle/>
                    <a:p>
                      <a:pPr algn="ctr"/>
                      <a:r>
                        <a:rPr lang="es-CL" dirty="0"/>
                        <a:t>36</a:t>
                      </a:r>
                      <a:endParaRPr lang="en-US" dirty="0"/>
                    </a:p>
                  </a:txBody>
                  <a:tcPr/>
                </a:tc>
                <a:tc>
                  <a:txBody>
                    <a:bodyPr/>
                    <a:lstStyle/>
                    <a:p>
                      <a:pPr algn="ctr"/>
                      <a:r>
                        <a:rPr lang="es-CL" dirty="0"/>
                        <a:t>0,15</a:t>
                      </a:r>
                      <a:endParaRPr lang="en-US" dirty="0"/>
                    </a:p>
                  </a:txBody>
                  <a:tcPr/>
                </a:tc>
                <a:extLst>
                  <a:ext uri="{0D108BD9-81ED-4DB2-BD59-A6C34878D82A}">
                    <a16:rowId xmlns:a16="http://schemas.microsoft.com/office/drawing/2014/main" val="1950762760"/>
                  </a:ext>
                </a:extLst>
              </a:tr>
              <a:tr h="370840">
                <a:tc>
                  <a:txBody>
                    <a:bodyPr/>
                    <a:lstStyle/>
                    <a:p>
                      <a:pPr algn="ct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CL" dirty="0"/>
                        <a:t>244</a:t>
                      </a:r>
                      <a:endParaRPr lang="en-US" dirty="0"/>
                    </a:p>
                  </a:txBody>
                  <a:tcPr>
                    <a:lnL w="12700" cmpd="sng">
                      <a:noFill/>
                    </a:lnL>
                    <a:lnR w="12700" cmpd="sng">
                      <a:noFill/>
                    </a:lnR>
                    <a:lnB w="12700" cap="flat" cmpd="sng" algn="ctr">
                      <a:noFill/>
                      <a:prstDash val="solid"/>
                      <a:round/>
                      <a:headEnd type="none" w="med" len="med"/>
                      <a:tailEnd type="none" w="med" len="med"/>
                    </a:lnB>
                  </a:tcPr>
                </a:tc>
                <a:tc>
                  <a:txBody>
                    <a:bodyPr/>
                    <a:lstStyle/>
                    <a:p>
                      <a:pPr algn="ctr"/>
                      <a:endParaRPr lang="en-US" dirty="0"/>
                    </a:p>
                  </a:txBody>
                  <a:tcP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extLst>
                  <a:ext uri="{0D108BD9-81ED-4DB2-BD59-A6C34878D82A}">
                    <a16:rowId xmlns:a16="http://schemas.microsoft.com/office/drawing/2014/main" val="2766298241"/>
                  </a:ext>
                </a:extLst>
              </a:tr>
            </a:tbl>
          </a:graphicData>
        </a:graphic>
      </p:graphicFrame>
      <p:sp>
        <p:nvSpPr>
          <p:cNvPr id="13" name="CuadroTexto 12">
            <a:extLst>
              <a:ext uri="{FF2B5EF4-FFF2-40B4-BE49-F238E27FC236}">
                <a16:creationId xmlns:a16="http://schemas.microsoft.com/office/drawing/2014/main" id="{FBA753D3-E338-4ABB-A243-5D3448389903}"/>
              </a:ext>
            </a:extLst>
          </p:cNvPr>
          <p:cNvSpPr txBox="1"/>
          <p:nvPr/>
        </p:nvSpPr>
        <p:spPr>
          <a:xfrm>
            <a:off x="7203212" y="2786101"/>
            <a:ext cx="44796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2. Determine si ambos loci por separado están en equilibrio</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9" name="CuadroTexto 8">
            <a:extLst>
              <a:ext uri="{FF2B5EF4-FFF2-40B4-BE49-F238E27FC236}">
                <a16:creationId xmlns:a16="http://schemas.microsoft.com/office/drawing/2014/main" id="{D6729743-E247-4E5F-A989-9445C437898A}"/>
              </a:ext>
            </a:extLst>
          </p:cNvPr>
          <p:cNvSpPr txBox="1"/>
          <p:nvPr/>
        </p:nvSpPr>
        <p:spPr>
          <a:xfrm>
            <a:off x="1771844" y="1761807"/>
            <a:ext cx="91302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“En una población de Palometa chilena </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Seriola</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lalandi</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 se observaron los siguientes haplotipos para dos </a:t>
            </a:r>
            <a:r>
              <a:rPr kumimoji="0" lang="es-ES" sz="1800" b="0" i="0" u="none" strike="noStrike" kern="1200" cap="none" spc="0" normalizeH="0" baseline="0" noProof="0" dirty="0" err="1">
                <a:ln>
                  <a:noFill/>
                </a:ln>
                <a:solidFill>
                  <a:srgbClr val="000000"/>
                </a:solidFill>
                <a:effectLst/>
                <a:uLnTx/>
                <a:uFillTx/>
                <a:latin typeface="Calibri" panose="020F0502020204030204"/>
                <a:ea typeface="+mn-ea"/>
                <a:cs typeface="+mn-cs"/>
              </a:rPr>
              <a:t>SNPs</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 involucrados en la resistencia a </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Zeuxapta</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seriolae</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2BC174AB-486E-57C9-5A1A-C6AD35DACD54}"/>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8</a:t>
            </a:r>
            <a:endParaRPr lang="en-US" i="1" kern="0" dirty="0"/>
          </a:p>
        </p:txBody>
      </p:sp>
    </p:spTree>
    <p:extLst>
      <p:ext uri="{BB962C8B-B14F-4D97-AF65-F5344CB8AC3E}">
        <p14:creationId xmlns:p14="http://schemas.microsoft.com/office/powerpoint/2010/main" val="247003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a 12">
            <a:extLst>
              <a:ext uri="{FF2B5EF4-FFF2-40B4-BE49-F238E27FC236}">
                <a16:creationId xmlns:a16="http://schemas.microsoft.com/office/drawing/2014/main" id="{CA4E7203-CEAD-413D-8E99-87173C4A8F49}"/>
              </a:ext>
            </a:extLst>
          </p:cNvPr>
          <p:cNvGraphicFramePr>
            <a:graphicFrameLocks noGrp="1"/>
          </p:cNvGraphicFramePr>
          <p:nvPr/>
        </p:nvGraphicFramePr>
        <p:xfrm>
          <a:off x="1064483" y="2837246"/>
          <a:ext cx="5629577" cy="2540447"/>
        </p:xfrm>
        <a:graphic>
          <a:graphicData uri="http://schemas.openxmlformats.org/drawingml/2006/table">
            <a:tbl>
              <a:tblPr firstRow="1" bandRow="1">
                <a:tableStyleId>{5C22544A-7EE6-4342-B048-85BDC9FD1C3A}</a:tableStyleId>
              </a:tblPr>
              <a:tblGrid>
                <a:gridCol w="704321">
                  <a:extLst>
                    <a:ext uri="{9D8B030D-6E8A-4147-A177-3AD203B41FA5}">
                      <a16:colId xmlns:a16="http://schemas.microsoft.com/office/drawing/2014/main" val="350520474"/>
                    </a:ext>
                  </a:extLst>
                </a:gridCol>
                <a:gridCol w="709317">
                  <a:extLst>
                    <a:ext uri="{9D8B030D-6E8A-4147-A177-3AD203B41FA5}">
                      <a16:colId xmlns:a16="http://schemas.microsoft.com/office/drawing/2014/main" val="2035144793"/>
                    </a:ext>
                  </a:extLst>
                </a:gridCol>
                <a:gridCol w="2207873">
                  <a:extLst>
                    <a:ext uri="{9D8B030D-6E8A-4147-A177-3AD203B41FA5}">
                      <a16:colId xmlns:a16="http://schemas.microsoft.com/office/drawing/2014/main" val="2080670505"/>
                    </a:ext>
                  </a:extLst>
                </a:gridCol>
                <a:gridCol w="2008066">
                  <a:extLst>
                    <a:ext uri="{9D8B030D-6E8A-4147-A177-3AD203B41FA5}">
                      <a16:colId xmlns:a16="http://schemas.microsoft.com/office/drawing/2014/main" val="2440811463"/>
                    </a:ext>
                  </a:extLst>
                </a:gridCol>
              </a:tblGrid>
              <a:tr h="370840">
                <a:tc>
                  <a:txBody>
                    <a:bodyPr/>
                    <a:lstStyle/>
                    <a:p>
                      <a:r>
                        <a:rPr lang="es-CL" dirty="0"/>
                        <a:t>SNP1</a:t>
                      </a:r>
                      <a:endParaRPr lang="en-US" dirty="0"/>
                    </a:p>
                  </a:txBody>
                  <a:tcPr/>
                </a:tc>
                <a:tc>
                  <a:txBody>
                    <a:bodyPr/>
                    <a:lstStyle/>
                    <a:p>
                      <a:r>
                        <a:rPr lang="es-CL" dirty="0"/>
                        <a:t>SNP2</a:t>
                      </a:r>
                      <a:endParaRPr lang="en-US" dirty="0"/>
                    </a:p>
                  </a:txBody>
                  <a:tcPr/>
                </a:tc>
                <a:tc>
                  <a:txBody>
                    <a:bodyPr/>
                    <a:lstStyle/>
                    <a:p>
                      <a:pPr algn="ctr"/>
                      <a:r>
                        <a:rPr lang="es-CL" dirty="0"/>
                        <a:t>N</a:t>
                      </a:r>
                      <a:r>
                        <a:rPr lang="en-US" dirty="0" err="1"/>
                        <a:t>úmero</a:t>
                      </a:r>
                      <a:endParaRPr lang="es-CL" dirty="0"/>
                    </a:p>
                  </a:txBody>
                  <a:tcPr/>
                </a:tc>
                <a:tc>
                  <a:txBody>
                    <a:bodyPr/>
                    <a:lstStyle/>
                    <a:p>
                      <a:r>
                        <a:rPr lang="es-CL" dirty="0"/>
                        <a:t>Frecuencia </a:t>
                      </a:r>
                      <a:r>
                        <a:rPr lang="es-CL" dirty="0" err="1"/>
                        <a:t>Obs</a:t>
                      </a:r>
                      <a:r>
                        <a:rPr lang="es-CL" dirty="0"/>
                        <a:t>.</a:t>
                      </a:r>
                      <a:endParaRPr lang="en-US" dirty="0"/>
                    </a:p>
                  </a:txBody>
                  <a:tcPr/>
                </a:tc>
                <a:extLst>
                  <a:ext uri="{0D108BD9-81ED-4DB2-BD59-A6C34878D82A}">
                    <a16:rowId xmlns:a16="http://schemas.microsoft.com/office/drawing/2014/main" val="1651024909"/>
                  </a:ext>
                </a:extLst>
              </a:tr>
              <a:tr h="370840">
                <a:tc>
                  <a:txBody>
                    <a:bodyPr/>
                    <a:lstStyle/>
                    <a:p>
                      <a:pPr algn="ctr"/>
                      <a:r>
                        <a:rPr lang="es-CL" dirty="0"/>
                        <a:t>+</a:t>
                      </a:r>
                      <a:endParaRPr lang="en-US" dirty="0"/>
                    </a:p>
                  </a:txBody>
                  <a:tcPr/>
                </a:tc>
                <a:tc>
                  <a:txBody>
                    <a:bodyPr/>
                    <a:lstStyle/>
                    <a:p>
                      <a:pPr algn="ctr"/>
                      <a:r>
                        <a:rPr lang="es-CL" dirty="0"/>
                        <a:t>+</a:t>
                      </a:r>
                      <a:endParaRPr lang="en-US" dirty="0"/>
                    </a:p>
                  </a:txBody>
                  <a:tcPr/>
                </a:tc>
                <a:tc>
                  <a:txBody>
                    <a:bodyPr/>
                    <a:lstStyle/>
                    <a:p>
                      <a:pPr algn="ctr"/>
                      <a:r>
                        <a:rPr lang="es-CL" dirty="0"/>
                        <a:t>90</a:t>
                      </a:r>
                      <a:endParaRPr lang="en-US" dirty="0"/>
                    </a:p>
                  </a:txBody>
                  <a:tcPr/>
                </a:tc>
                <a:tc>
                  <a:txBody>
                    <a:bodyPr/>
                    <a:lstStyle/>
                    <a:p>
                      <a:pPr algn="ctr"/>
                      <a:r>
                        <a:rPr lang="es-CL" dirty="0"/>
                        <a:t>0,37</a:t>
                      </a:r>
                      <a:endParaRPr lang="en-US" dirty="0"/>
                    </a:p>
                  </a:txBody>
                  <a:tcPr/>
                </a:tc>
                <a:extLst>
                  <a:ext uri="{0D108BD9-81ED-4DB2-BD59-A6C34878D82A}">
                    <a16:rowId xmlns:a16="http://schemas.microsoft.com/office/drawing/2014/main" val="1099911429"/>
                  </a:ext>
                </a:extLst>
              </a:tr>
              <a:tr h="370840">
                <a:tc>
                  <a:txBody>
                    <a:bodyPr/>
                    <a:lstStyle/>
                    <a:p>
                      <a:pPr algn="ctr"/>
                      <a:r>
                        <a:rPr lang="es-CL" dirty="0"/>
                        <a:t>+</a:t>
                      </a:r>
                      <a:endParaRPr lang="en-US" dirty="0"/>
                    </a:p>
                  </a:txBody>
                  <a:tcPr/>
                </a:tc>
                <a:tc>
                  <a:txBody>
                    <a:bodyPr/>
                    <a:lstStyle/>
                    <a:p>
                      <a:pPr algn="ctr"/>
                      <a:r>
                        <a:rPr lang="es-CL" dirty="0"/>
                        <a:t>-</a:t>
                      </a:r>
                      <a:endParaRPr lang="en-US" dirty="0"/>
                    </a:p>
                  </a:txBody>
                  <a:tcPr/>
                </a:tc>
                <a:tc>
                  <a:txBody>
                    <a:bodyPr/>
                    <a:lstStyle/>
                    <a:p>
                      <a:pPr algn="ctr"/>
                      <a:r>
                        <a:rPr lang="es-CL" dirty="0"/>
                        <a:t>40</a:t>
                      </a:r>
                      <a:endParaRPr lang="en-US" dirty="0"/>
                    </a:p>
                  </a:txBody>
                  <a:tcPr/>
                </a:tc>
                <a:tc>
                  <a:txBody>
                    <a:bodyPr/>
                    <a:lstStyle/>
                    <a:p>
                      <a:pPr algn="ctr"/>
                      <a:r>
                        <a:rPr lang="es-CL" dirty="0"/>
                        <a:t>0,16</a:t>
                      </a:r>
                      <a:endParaRPr lang="en-US" dirty="0"/>
                    </a:p>
                  </a:txBody>
                  <a:tcPr/>
                </a:tc>
                <a:extLst>
                  <a:ext uri="{0D108BD9-81ED-4DB2-BD59-A6C34878D82A}">
                    <a16:rowId xmlns:a16="http://schemas.microsoft.com/office/drawing/2014/main" val="1948080458"/>
                  </a:ext>
                </a:extLst>
              </a:tr>
              <a:tr h="370840">
                <a:tc>
                  <a:txBody>
                    <a:bodyPr/>
                    <a:lstStyle/>
                    <a:p>
                      <a:pPr algn="ctr"/>
                      <a:r>
                        <a:rPr lang="es-CL" dirty="0"/>
                        <a:t>-</a:t>
                      </a:r>
                      <a:endParaRPr lang="en-US" dirty="0"/>
                    </a:p>
                  </a:txBody>
                  <a:tcPr/>
                </a:tc>
                <a:tc>
                  <a:txBody>
                    <a:bodyPr/>
                    <a:lstStyle/>
                    <a:p>
                      <a:pPr algn="ctr"/>
                      <a:r>
                        <a:rPr lang="es-CL" dirty="0"/>
                        <a:t>+</a:t>
                      </a:r>
                      <a:endParaRPr lang="en-US" dirty="0"/>
                    </a:p>
                  </a:txBody>
                  <a:tcPr/>
                </a:tc>
                <a:tc>
                  <a:txBody>
                    <a:bodyPr/>
                    <a:lstStyle/>
                    <a:p>
                      <a:pPr algn="ctr"/>
                      <a:r>
                        <a:rPr lang="es-CL" dirty="0"/>
                        <a:t>78</a:t>
                      </a:r>
                      <a:endParaRPr lang="en-US" dirty="0"/>
                    </a:p>
                  </a:txBody>
                  <a:tcPr/>
                </a:tc>
                <a:tc>
                  <a:txBody>
                    <a:bodyPr/>
                    <a:lstStyle/>
                    <a:p>
                      <a:pPr algn="ctr"/>
                      <a:r>
                        <a:rPr lang="es-CL" dirty="0"/>
                        <a:t>0,32</a:t>
                      </a:r>
                      <a:endParaRPr lang="en-US" dirty="0"/>
                    </a:p>
                  </a:txBody>
                  <a:tcPr/>
                </a:tc>
                <a:extLst>
                  <a:ext uri="{0D108BD9-81ED-4DB2-BD59-A6C34878D82A}">
                    <a16:rowId xmlns:a16="http://schemas.microsoft.com/office/drawing/2014/main" val="4286007460"/>
                  </a:ext>
                </a:extLst>
              </a:tr>
              <a:tr h="370840">
                <a:tc>
                  <a:txBody>
                    <a:bodyPr/>
                    <a:lstStyle/>
                    <a:p>
                      <a:pPr algn="ctr"/>
                      <a:r>
                        <a:rPr lang="es-CL" dirty="0"/>
                        <a:t>-</a:t>
                      </a:r>
                      <a:endParaRPr lang="en-US" dirty="0"/>
                    </a:p>
                  </a:txBody>
                  <a:tcPr>
                    <a:lnB w="12700" cmpd="sng">
                      <a:noFill/>
                    </a:lnB>
                  </a:tcPr>
                </a:tc>
                <a:tc>
                  <a:txBody>
                    <a:bodyPr/>
                    <a:lstStyle/>
                    <a:p>
                      <a:pPr algn="ctr"/>
                      <a:r>
                        <a:rPr lang="es-CL" dirty="0"/>
                        <a:t>-</a:t>
                      </a:r>
                      <a:endParaRPr lang="en-US" dirty="0"/>
                    </a:p>
                  </a:txBody>
                  <a:tcPr>
                    <a:lnB w="12700" cmpd="sng">
                      <a:noFill/>
                    </a:lnB>
                  </a:tcPr>
                </a:tc>
                <a:tc>
                  <a:txBody>
                    <a:bodyPr/>
                    <a:lstStyle/>
                    <a:p>
                      <a:pPr algn="ctr"/>
                      <a:r>
                        <a:rPr lang="es-CL" dirty="0"/>
                        <a:t>36</a:t>
                      </a:r>
                      <a:endParaRPr lang="en-US" dirty="0"/>
                    </a:p>
                  </a:txBody>
                  <a:tcPr/>
                </a:tc>
                <a:tc>
                  <a:txBody>
                    <a:bodyPr/>
                    <a:lstStyle/>
                    <a:p>
                      <a:pPr algn="ctr"/>
                      <a:r>
                        <a:rPr lang="es-CL" dirty="0"/>
                        <a:t>0,15</a:t>
                      </a:r>
                      <a:endParaRPr lang="en-US" dirty="0"/>
                    </a:p>
                  </a:txBody>
                  <a:tcPr/>
                </a:tc>
                <a:extLst>
                  <a:ext uri="{0D108BD9-81ED-4DB2-BD59-A6C34878D82A}">
                    <a16:rowId xmlns:a16="http://schemas.microsoft.com/office/drawing/2014/main" val="1950762760"/>
                  </a:ext>
                </a:extLst>
              </a:tr>
              <a:tr h="370840">
                <a:tc>
                  <a:txBody>
                    <a:bodyPr/>
                    <a:lstStyle/>
                    <a:p>
                      <a:pPr algn="ct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CL" dirty="0"/>
                        <a:t>244</a:t>
                      </a:r>
                      <a:endParaRPr lang="en-US" dirty="0"/>
                    </a:p>
                  </a:txBody>
                  <a:tcPr>
                    <a:lnL w="12700" cmpd="sng">
                      <a:noFill/>
                    </a:lnL>
                    <a:lnR w="12700" cmpd="sng">
                      <a:noFill/>
                    </a:lnR>
                    <a:lnB w="12700" cap="flat" cmpd="sng" algn="ctr">
                      <a:noFill/>
                      <a:prstDash val="solid"/>
                      <a:round/>
                      <a:headEnd type="none" w="med" len="med"/>
                      <a:tailEnd type="none" w="med" len="med"/>
                    </a:lnB>
                  </a:tcPr>
                </a:tc>
                <a:tc>
                  <a:txBody>
                    <a:bodyPr/>
                    <a:lstStyle/>
                    <a:p>
                      <a:pPr algn="ctr"/>
                      <a:endParaRPr lang="en-US" dirty="0"/>
                    </a:p>
                  </a:txBody>
                  <a:tcP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extLst>
                  <a:ext uri="{0D108BD9-81ED-4DB2-BD59-A6C34878D82A}">
                    <a16:rowId xmlns:a16="http://schemas.microsoft.com/office/drawing/2014/main" val="2766298241"/>
                  </a:ext>
                </a:extLst>
              </a:tr>
            </a:tbl>
          </a:graphicData>
        </a:graphic>
      </p:graphicFrame>
      <p:sp>
        <p:nvSpPr>
          <p:cNvPr id="13" name="CuadroTexto 12">
            <a:extLst>
              <a:ext uri="{FF2B5EF4-FFF2-40B4-BE49-F238E27FC236}">
                <a16:creationId xmlns:a16="http://schemas.microsoft.com/office/drawing/2014/main" id="{FBA753D3-E338-4ABB-A243-5D3448389903}"/>
              </a:ext>
            </a:extLst>
          </p:cNvPr>
          <p:cNvSpPr txBox="1"/>
          <p:nvPr/>
        </p:nvSpPr>
        <p:spPr>
          <a:xfrm>
            <a:off x="7203212" y="2786101"/>
            <a:ext cx="44796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2. Determine si ambos loci por separado están en equilibrio</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9" name="CuadroTexto 8">
            <a:extLst>
              <a:ext uri="{FF2B5EF4-FFF2-40B4-BE49-F238E27FC236}">
                <a16:creationId xmlns:a16="http://schemas.microsoft.com/office/drawing/2014/main" id="{F031BF8D-7F91-48F9-8FA8-7AF49A85D7F9}"/>
              </a:ext>
            </a:extLst>
          </p:cNvPr>
          <p:cNvSpPr txBox="1"/>
          <p:nvPr/>
        </p:nvSpPr>
        <p:spPr>
          <a:xfrm>
            <a:off x="1064483" y="5244208"/>
            <a:ext cx="44796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Cálculo de frecuencias alélicas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6DDDA07D-EE02-4C70-8BDE-F3B0639F56D2}"/>
                  </a:ext>
                </a:extLst>
              </p:cNvPr>
              <p:cNvSpPr txBox="1"/>
              <p:nvPr/>
            </p:nvSpPr>
            <p:spPr>
              <a:xfrm>
                <a:off x="565719" y="5808959"/>
                <a:ext cx="3065222" cy="6347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130</m:t>
                          </m:r>
                        </m:num>
                        <m:den>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244</m:t>
                          </m:r>
                        </m:den>
                      </m:f>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=0.53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6" name="CuadroTexto 15">
                <a:extLst>
                  <a:ext uri="{FF2B5EF4-FFF2-40B4-BE49-F238E27FC236}">
                    <a16:creationId xmlns:a16="http://schemas.microsoft.com/office/drawing/2014/main" id="{6DDDA07D-EE02-4C70-8BDE-F3B0639F56D2}"/>
                  </a:ext>
                </a:extLst>
              </p:cNvPr>
              <p:cNvSpPr txBox="1">
                <a:spLocks noRot="1" noChangeAspect="1" noMove="1" noResize="1" noEditPoints="1" noAdjustHandles="1" noChangeArrowheads="1" noChangeShapeType="1" noTextEdit="1"/>
              </p:cNvSpPr>
              <p:nvPr/>
            </p:nvSpPr>
            <p:spPr>
              <a:xfrm>
                <a:off x="565719" y="5808959"/>
                <a:ext cx="3065222" cy="63478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C434F1F5-25C6-4C95-82E6-749519651B49}"/>
                  </a:ext>
                </a:extLst>
              </p:cNvPr>
              <p:cNvSpPr txBox="1"/>
              <p:nvPr/>
            </p:nvSpPr>
            <p:spPr>
              <a:xfrm>
                <a:off x="3271742" y="5808959"/>
                <a:ext cx="3065222" cy="6347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114</m:t>
                          </m:r>
                        </m:num>
                        <m:den>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244</m:t>
                          </m:r>
                        </m:den>
                      </m:f>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=0.47</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7" name="CuadroTexto 16">
                <a:extLst>
                  <a:ext uri="{FF2B5EF4-FFF2-40B4-BE49-F238E27FC236}">
                    <a16:creationId xmlns:a16="http://schemas.microsoft.com/office/drawing/2014/main" id="{C434F1F5-25C6-4C95-82E6-749519651B49}"/>
                  </a:ext>
                </a:extLst>
              </p:cNvPr>
              <p:cNvSpPr txBox="1">
                <a:spLocks noRot="1" noChangeAspect="1" noMove="1" noResize="1" noEditPoints="1" noAdjustHandles="1" noChangeArrowheads="1" noChangeShapeType="1" noTextEdit="1"/>
              </p:cNvSpPr>
              <p:nvPr/>
            </p:nvSpPr>
            <p:spPr>
              <a:xfrm>
                <a:off x="3271742" y="5808959"/>
                <a:ext cx="3065222" cy="63478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B8FDE11B-67B4-4615-A2FF-40C02AF0F7D5}"/>
                  </a:ext>
                </a:extLst>
              </p:cNvPr>
              <p:cNvSpPr txBox="1"/>
              <p:nvPr/>
            </p:nvSpPr>
            <p:spPr>
              <a:xfrm>
                <a:off x="5977765" y="5808958"/>
                <a:ext cx="3065222" cy="6347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168</m:t>
                          </m:r>
                        </m:num>
                        <m:den>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244</m:t>
                          </m:r>
                        </m:den>
                      </m:f>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=0.69</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9" name="CuadroTexto 18">
                <a:extLst>
                  <a:ext uri="{FF2B5EF4-FFF2-40B4-BE49-F238E27FC236}">
                    <a16:creationId xmlns:a16="http://schemas.microsoft.com/office/drawing/2014/main" id="{B8FDE11B-67B4-4615-A2FF-40C02AF0F7D5}"/>
                  </a:ext>
                </a:extLst>
              </p:cNvPr>
              <p:cNvSpPr txBox="1">
                <a:spLocks noRot="1" noChangeAspect="1" noMove="1" noResize="1" noEditPoints="1" noAdjustHandles="1" noChangeArrowheads="1" noChangeShapeType="1" noTextEdit="1"/>
              </p:cNvSpPr>
              <p:nvPr/>
            </p:nvSpPr>
            <p:spPr>
              <a:xfrm>
                <a:off x="5977765" y="5808958"/>
                <a:ext cx="3065222" cy="63478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63AB39A1-F935-4BE6-A9BA-B694CE3E9AA1}"/>
                  </a:ext>
                </a:extLst>
              </p:cNvPr>
              <p:cNvSpPr txBox="1"/>
              <p:nvPr/>
            </p:nvSpPr>
            <p:spPr>
              <a:xfrm>
                <a:off x="8617626" y="5808958"/>
                <a:ext cx="3065222" cy="6347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76</m:t>
                          </m:r>
                        </m:num>
                        <m:den>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244</m:t>
                          </m:r>
                        </m:den>
                      </m:f>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=0.31</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3" name="CuadroTexto 22">
                <a:extLst>
                  <a:ext uri="{FF2B5EF4-FFF2-40B4-BE49-F238E27FC236}">
                    <a16:creationId xmlns:a16="http://schemas.microsoft.com/office/drawing/2014/main" id="{63AB39A1-F935-4BE6-A9BA-B694CE3E9AA1}"/>
                  </a:ext>
                </a:extLst>
              </p:cNvPr>
              <p:cNvSpPr txBox="1">
                <a:spLocks noRot="1" noChangeAspect="1" noMove="1" noResize="1" noEditPoints="1" noAdjustHandles="1" noChangeArrowheads="1" noChangeShapeType="1" noTextEdit="1"/>
              </p:cNvSpPr>
              <p:nvPr/>
            </p:nvSpPr>
            <p:spPr>
              <a:xfrm>
                <a:off x="8617626" y="5808958"/>
                <a:ext cx="3065222" cy="634789"/>
              </a:xfrm>
              <a:prstGeom prst="rect">
                <a:avLst/>
              </a:prstGeom>
              <a:blipFill>
                <a:blip r:embed="rId5"/>
                <a:stretch>
                  <a:fillRect/>
                </a:stretch>
              </a:blipFill>
            </p:spPr>
            <p:txBody>
              <a:bodyPr/>
              <a:lstStyle/>
              <a:p>
                <a:r>
                  <a:rPr lang="en-US">
                    <a:noFill/>
                  </a:rPr>
                  <a:t> </a:t>
                </a:r>
              </a:p>
            </p:txBody>
          </p:sp>
        </mc:Fallback>
      </mc:AlternateContent>
      <p:sp>
        <p:nvSpPr>
          <p:cNvPr id="14" name="CuadroTexto 13">
            <a:extLst>
              <a:ext uri="{FF2B5EF4-FFF2-40B4-BE49-F238E27FC236}">
                <a16:creationId xmlns:a16="http://schemas.microsoft.com/office/drawing/2014/main" id="{06658282-0545-433B-88C3-9679EB105849}"/>
              </a:ext>
            </a:extLst>
          </p:cNvPr>
          <p:cNvSpPr txBox="1"/>
          <p:nvPr/>
        </p:nvSpPr>
        <p:spPr>
          <a:xfrm>
            <a:off x="1771844" y="1761807"/>
            <a:ext cx="91302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“En una población de Palometa chilena </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Seriola</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lalandi</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 se observaron los siguientes haplotipos para dos </a:t>
            </a:r>
            <a:r>
              <a:rPr kumimoji="0" lang="es-ES" sz="1800" b="0" i="0" u="none" strike="noStrike" kern="1200" cap="none" spc="0" normalizeH="0" baseline="0" noProof="0" dirty="0" err="1">
                <a:ln>
                  <a:noFill/>
                </a:ln>
                <a:solidFill>
                  <a:srgbClr val="000000"/>
                </a:solidFill>
                <a:effectLst/>
                <a:uLnTx/>
                <a:uFillTx/>
                <a:latin typeface="Calibri" panose="020F0502020204030204"/>
                <a:ea typeface="+mn-ea"/>
                <a:cs typeface="+mn-cs"/>
              </a:rPr>
              <a:t>SNPs</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 involucrados en la resistencia a </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Zeuxapta</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seriolae</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24EA2AD7-19FA-2EBF-6F8E-252BA1A56762}"/>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8</a:t>
            </a:r>
            <a:endParaRPr lang="en-US" i="1" kern="0" dirty="0"/>
          </a:p>
        </p:txBody>
      </p:sp>
    </p:spTree>
    <p:extLst>
      <p:ext uri="{BB962C8B-B14F-4D97-AF65-F5344CB8AC3E}">
        <p14:creationId xmlns:p14="http://schemas.microsoft.com/office/powerpoint/2010/main" val="261815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a 12">
            <a:extLst>
              <a:ext uri="{FF2B5EF4-FFF2-40B4-BE49-F238E27FC236}">
                <a16:creationId xmlns:a16="http://schemas.microsoft.com/office/drawing/2014/main" id="{CA4E7203-CEAD-413D-8E99-87173C4A8F49}"/>
              </a:ext>
            </a:extLst>
          </p:cNvPr>
          <p:cNvGraphicFramePr>
            <a:graphicFrameLocks noGrp="1"/>
          </p:cNvGraphicFramePr>
          <p:nvPr/>
        </p:nvGraphicFramePr>
        <p:xfrm>
          <a:off x="1064483" y="2837246"/>
          <a:ext cx="5629577" cy="2540447"/>
        </p:xfrm>
        <a:graphic>
          <a:graphicData uri="http://schemas.openxmlformats.org/drawingml/2006/table">
            <a:tbl>
              <a:tblPr firstRow="1" bandRow="1">
                <a:tableStyleId>{5C22544A-7EE6-4342-B048-85BDC9FD1C3A}</a:tableStyleId>
              </a:tblPr>
              <a:tblGrid>
                <a:gridCol w="704321">
                  <a:extLst>
                    <a:ext uri="{9D8B030D-6E8A-4147-A177-3AD203B41FA5}">
                      <a16:colId xmlns:a16="http://schemas.microsoft.com/office/drawing/2014/main" val="350520474"/>
                    </a:ext>
                  </a:extLst>
                </a:gridCol>
                <a:gridCol w="709317">
                  <a:extLst>
                    <a:ext uri="{9D8B030D-6E8A-4147-A177-3AD203B41FA5}">
                      <a16:colId xmlns:a16="http://schemas.microsoft.com/office/drawing/2014/main" val="2035144793"/>
                    </a:ext>
                  </a:extLst>
                </a:gridCol>
                <a:gridCol w="2207873">
                  <a:extLst>
                    <a:ext uri="{9D8B030D-6E8A-4147-A177-3AD203B41FA5}">
                      <a16:colId xmlns:a16="http://schemas.microsoft.com/office/drawing/2014/main" val="2080670505"/>
                    </a:ext>
                  </a:extLst>
                </a:gridCol>
                <a:gridCol w="2008066">
                  <a:extLst>
                    <a:ext uri="{9D8B030D-6E8A-4147-A177-3AD203B41FA5}">
                      <a16:colId xmlns:a16="http://schemas.microsoft.com/office/drawing/2014/main" val="2440811463"/>
                    </a:ext>
                  </a:extLst>
                </a:gridCol>
              </a:tblGrid>
              <a:tr h="370840">
                <a:tc>
                  <a:txBody>
                    <a:bodyPr/>
                    <a:lstStyle/>
                    <a:p>
                      <a:r>
                        <a:rPr lang="es-CL" dirty="0"/>
                        <a:t>SNP1</a:t>
                      </a:r>
                      <a:endParaRPr lang="en-US" dirty="0"/>
                    </a:p>
                  </a:txBody>
                  <a:tcPr/>
                </a:tc>
                <a:tc>
                  <a:txBody>
                    <a:bodyPr/>
                    <a:lstStyle/>
                    <a:p>
                      <a:r>
                        <a:rPr lang="es-CL" dirty="0"/>
                        <a:t>SNP2</a:t>
                      </a:r>
                      <a:endParaRPr lang="en-US" dirty="0"/>
                    </a:p>
                  </a:txBody>
                  <a:tcPr/>
                </a:tc>
                <a:tc>
                  <a:txBody>
                    <a:bodyPr/>
                    <a:lstStyle/>
                    <a:p>
                      <a:pPr algn="ctr"/>
                      <a:r>
                        <a:rPr lang="es-CL" dirty="0"/>
                        <a:t>N</a:t>
                      </a:r>
                      <a:r>
                        <a:rPr lang="en-US" dirty="0" err="1"/>
                        <a:t>úmero</a:t>
                      </a:r>
                      <a:endParaRPr lang="es-CL" dirty="0"/>
                    </a:p>
                  </a:txBody>
                  <a:tcPr/>
                </a:tc>
                <a:tc>
                  <a:txBody>
                    <a:bodyPr/>
                    <a:lstStyle/>
                    <a:p>
                      <a:r>
                        <a:rPr lang="es-CL" dirty="0"/>
                        <a:t>Frecuencia </a:t>
                      </a:r>
                      <a:r>
                        <a:rPr lang="es-CL" dirty="0" err="1"/>
                        <a:t>Obs</a:t>
                      </a:r>
                      <a:r>
                        <a:rPr lang="es-CL" dirty="0"/>
                        <a:t>.</a:t>
                      </a:r>
                      <a:endParaRPr lang="en-US" dirty="0"/>
                    </a:p>
                  </a:txBody>
                  <a:tcPr/>
                </a:tc>
                <a:extLst>
                  <a:ext uri="{0D108BD9-81ED-4DB2-BD59-A6C34878D82A}">
                    <a16:rowId xmlns:a16="http://schemas.microsoft.com/office/drawing/2014/main" val="1651024909"/>
                  </a:ext>
                </a:extLst>
              </a:tr>
              <a:tr h="370840">
                <a:tc>
                  <a:txBody>
                    <a:bodyPr/>
                    <a:lstStyle/>
                    <a:p>
                      <a:pPr algn="ctr"/>
                      <a:r>
                        <a:rPr lang="es-CL" dirty="0"/>
                        <a:t>+</a:t>
                      </a:r>
                      <a:endParaRPr lang="en-US" dirty="0"/>
                    </a:p>
                  </a:txBody>
                  <a:tcPr/>
                </a:tc>
                <a:tc>
                  <a:txBody>
                    <a:bodyPr/>
                    <a:lstStyle/>
                    <a:p>
                      <a:pPr algn="ctr"/>
                      <a:r>
                        <a:rPr lang="es-CL" dirty="0"/>
                        <a:t>+</a:t>
                      </a:r>
                      <a:endParaRPr lang="en-US" dirty="0"/>
                    </a:p>
                  </a:txBody>
                  <a:tcPr/>
                </a:tc>
                <a:tc>
                  <a:txBody>
                    <a:bodyPr/>
                    <a:lstStyle/>
                    <a:p>
                      <a:pPr algn="ctr"/>
                      <a:r>
                        <a:rPr lang="es-CL" dirty="0"/>
                        <a:t>90</a:t>
                      </a:r>
                      <a:endParaRPr lang="en-US" dirty="0"/>
                    </a:p>
                  </a:txBody>
                  <a:tcPr/>
                </a:tc>
                <a:tc>
                  <a:txBody>
                    <a:bodyPr/>
                    <a:lstStyle/>
                    <a:p>
                      <a:pPr algn="ctr"/>
                      <a:r>
                        <a:rPr lang="es-CL" dirty="0"/>
                        <a:t>0,37</a:t>
                      </a:r>
                      <a:endParaRPr lang="en-US" dirty="0"/>
                    </a:p>
                  </a:txBody>
                  <a:tcPr/>
                </a:tc>
                <a:extLst>
                  <a:ext uri="{0D108BD9-81ED-4DB2-BD59-A6C34878D82A}">
                    <a16:rowId xmlns:a16="http://schemas.microsoft.com/office/drawing/2014/main" val="1099911429"/>
                  </a:ext>
                </a:extLst>
              </a:tr>
              <a:tr h="370840">
                <a:tc>
                  <a:txBody>
                    <a:bodyPr/>
                    <a:lstStyle/>
                    <a:p>
                      <a:pPr algn="ctr"/>
                      <a:r>
                        <a:rPr lang="es-CL" dirty="0"/>
                        <a:t>+</a:t>
                      </a:r>
                      <a:endParaRPr lang="en-US" dirty="0"/>
                    </a:p>
                  </a:txBody>
                  <a:tcPr/>
                </a:tc>
                <a:tc>
                  <a:txBody>
                    <a:bodyPr/>
                    <a:lstStyle/>
                    <a:p>
                      <a:pPr algn="ctr"/>
                      <a:r>
                        <a:rPr lang="es-CL" dirty="0"/>
                        <a:t>-</a:t>
                      </a:r>
                      <a:endParaRPr lang="en-US" dirty="0"/>
                    </a:p>
                  </a:txBody>
                  <a:tcPr/>
                </a:tc>
                <a:tc>
                  <a:txBody>
                    <a:bodyPr/>
                    <a:lstStyle/>
                    <a:p>
                      <a:pPr algn="ctr"/>
                      <a:r>
                        <a:rPr lang="es-CL" dirty="0"/>
                        <a:t>40</a:t>
                      </a:r>
                      <a:endParaRPr lang="en-US" dirty="0"/>
                    </a:p>
                  </a:txBody>
                  <a:tcPr/>
                </a:tc>
                <a:tc>
                  <a:txBody>
                    <a:bodyPr/>
                    <a:lstStyle/>
                    <a:p>
                      <a:pPr algn="ctr"/>
                      <a:r>
                        <a:rPr lang="es-CL" dirty="0"/>
                        <a:t>0,16</a:t>
                      </a:r>
                      <a:endParaRPr lang="en-US" dirty="0"/>
                    </a:p>
                  </a:txBody>
                  <a:tcPr/>
                </a:tc>
                <a:extLst>
                  <a:ext uri="{0D108BD9-81ED-4DB2-BD59-A6C34878D82A}">
                    <a16:rowId xmlns:a16="http://schemas.microsoft.com/office/drawing/2014/main" val="1948080458"/>
                  </a:ext>
                </a:extLst>
              </a:tr>
              <a:tr h="370840">
                <a:tc>
                  <a:txBody>
                    <a:bodyPr/>
                    <a:lstStyle/>
                    <a:p>
                      <a:pPr algn="ctr"/>
                      <a:r>
                        <a:rPr lang="es-CL" dirty="0"/>
                        <a:t>-</a:t>
                      </a:r>
                      <a:endParaRPr lang="en-US" dirty="0"/>
                    </a:p>
                  </a:txBody>
                  <a:tcPr/>
                </a:tc>
                <a:tc>
                  <a:txBody>
                    <a:bodyPr/>
                    <a:lstStyle/>
                    <a:p>
                      <a:pPr algn="ctr"/>
                      <a:r>
                        <a:rPr lang="es-CL" dirty="0"/>
                        <a:t>+</a:t>
                      </a:r>
                      <a:endParaRPr lang="en-US" dirty="0"/>
                    </a:p>
                  </a:txBody>
                  <a:tcPr/>
                </a:tc>
                <a:tc>
                  <a:txBody>
                    <a:bodyPr/>
                    <a:lstStyle/>
                    <a:p>
                      <a:pPr algn="ctr"/>
                      <a:r>
                        <a:rPr lang="es-CL" dirty="0"/>
                        <a:t>78</a:t>
                      </a:r>
                      <a:endParaRPr lang="en-US" dirty="0"/>
                    </a:p>
                  </a:txBody>
                  <a:tcPr/>
                </a:tc>
                <a:tc>
                  <a:txBody>
                    <a:bodyPr/>
                    <a:lstStyle/>
                    <a:p>
                      <a:pPr algn="ctr"/>
                      <a:r>
                        <a:rPr lang="es-CL" dirty="0"/>
                        <a:t>0,32</a:t>
                      </a:r>
                      <a:endParaRPr lang="en-US" dirty="0"/>
                    </a:p>
                  </a:txBody>
                  <a:tcPr/>
                </a:tc>
                <a:extLst>
                  <a:ext uri="{0D108BD9-81ED-4DB2-BD59-A6C34878D82A}">
                    <a16:rowId xmlns:a16="http://schemas.microsoft.com/office/drawing/2014/main" val="4286007460"/>
                  </a:ext>
                </a:extLst>
              </a:tr>
              <a:tr h="370840">
                <a:tc>
                  <a:txBody>
                    <a:bodyPr/>
                    <a:lstStyle/>
                    <a:p>
                      <a:pPr algn="ctr"/>
                      <a:r>
                        <a:rPr lang="es-CL" dirty="0"/>
                        <a:t>-</a:t>
                      </a:r>
                      <a:endParaRPr lang="en-US" dirty="0"/>
                    </a:p>
                  </a:txBody>
                  <a:tcPr>
                    <a:lnB w="12700" cmpd="sng">
                      <a:noFill/>
                    </a:lnB>
                  </a:tcPr>
                </a:tc>
                <a:tc>
                  <a:txBody>
                    <a:bodyPr/>
                    <a:lstStyle/>
                    <a:p>
                      <a:pPr algn="ctr"/>
                      <a:r>
                        <a:rPr lang="es-CL" dirty="0"/>
                        <a:t>-</a:t>
                      </a:r>
                      <a:endParaRPr lang="en-US" dirty="0"/>
                    </a:p>
                  </a:txBody>
                  <a:tcPr>
                    <a:lnB w="12700" cmpd="sng">
                      <a:noFill/>
                    </a:lnB>
                  </a:tcPr>
                </a:tc>
                <a:tc>
                  <a:txBody>
                    <a:bodyPr/>
                    <a:lstStyle/>
                    <a:p>
                      <a:pPr algn="ctr"/>
                      <a:r>
                        <a:rPr lang="es-CL" dirty="0"/>
                        <a:t>36</a:t>
                      </a:r>
                      <a:endParaRPr lang="en-US" dirty="0"/>
                    </a:p>
                  </a:txBody>
                  <a:tcPr/>
                </a:tc>
                <a:tc>
                  <a:txBody>
                    <a:bodyPr/>
                    <a:lstStyle/>
                    <a:p>
                      <a:pPr algn="ctr"/>
                      <a:r>
                        <a:rPr lang="es-CL" dirty="0"/>
                        <a:t>0,15</a:t>
                      </a:r>
                      <a:endParaRPr lang="en-US" dirty="0"/>
                    </a:p>
                  </a:txBody>
                  <a:tcPr/>
                </a:tc>
                <a:extLst>
                  <a:ext uri="{0D108BD9-81ED-4DB2-BD59-A6C34878D82A}">
                    <a16:rowId xmlns:a16="http://schemas.microsoft.com/office/drawing/2014/main" val="1950762760"/>
                  </a:ext>
                </a:extLst>
              </a:tr>
              <a:tr h="370840">
                <a:tc>
                  <a:txBody>
                    <a:bodyPr/>
                    <a:lstStyle/>
                    <a:p>
                      <a:pPr algn="ct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CL" dirty="0"/>
                        <a:t>244</a:t>
                      </a:r>
                      <a:endParaRPr lang="en-US" dirty="0"/>
                    </a:p>
                  </a:txBody>
                  <a:tcPr>
                    <a:lnL w="12700" cmpd="sng">
                      <a:noFill/>
                    </a:lnL>
                    <a:lnR w="12700" cmpd="sng">
                      <a:noFill/>
                    </a:lnR>
                    <a:lnB w="12700" cap="flat" cmpd="sng" algn="ctr">
                      <a:noFill/>
                      <a:prstDash val="solid"/>
                      <a:round/>
                      <a:headEnd type="none" w="med" len="med"/>
                      <a:tailEnd type="none" w="med" len="med"/>
                    </a:lnB>
                  </a:tcPr>
                </a:tc>
                <a:tc>
                  <a:txBody>
                    <a:bodyPr/>
                    <a:lstStyle/>
                    <a:p>
                      <a:pPr algn="ctr"/>
                      <a:endParaRPr lang="en-US" dirty="0"/>
                    </a:p>
                  </a:txBody>
                  <a:tcP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extLst>
                  <a:ext uri="{0D108BD9-81ED-4DB2-BD59-A6C34878D82A}">
                    <a16:rowId xmlns:a16="http://schemas.microsoft.com/office/drawing/2014/main" val="2766298241"/>
                  </a:ext>
                </a:extLst>
              </a:tr>
            </a:tbl>
          </a:graphicData>
        </a:graphic>
      </p:graphicFrame>
      <p:sp>
        <p:nvSpPr>
          <p:cNvPr id="13" name="CuadroTexto 12">
            <a:extLst>
              <a:ext uri="{FF2B5EF4-FFF2-40B4-BE49-F238E27FC236}">
                <a16:creationId xmlns:a16="http://schemas.microsoft.com/office/drawing/2014/main" id="{FBA753D3-E338-4ABB-A243-5D3448389903}"/>
              </a:ext>
            </a:extLst>
          </p:cNvPr>
          <p:cNvSpPr txBox="1"/>
          <p:nvPr/>
        </p:nvSpPr>
        <p:spPr>
          <a:xfrm>
            <a:off x="7203212" y="2786101"/>
            <a:ext cx="44796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2. Determine si ambos loci por separado están en equilibrio</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14" name="CuadroTexto 13">
            <a:extLst>
              <a:ext uri="{FF2B5EF4-FFF2-40B4-BE49-F238E27FC236}">
                <a16:creationId xmlns:a16="http://schemas.microsoft.com/office/drawing/2014/main" id="{3402D9E7-3987-4812-B1D7-00072498758B}"/>
              </a:ext>
            </a:extLst>
          </p:cNvPr>
          <p:cNvSpPr txBox="1"/>
          <p:nvPr/>
        </p:nvSpPr>
        <p:spPr>
          <a:xfrm>
            <a:off x="1064483" y="5195714"/>
            <a:ext cx="44796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alélicas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193C9FD4-9F08-44D6-A2C7-915923575F4A}"/>
                  </a:ext>
                </a:extLst>
              </p:cNvPr>
              <p:cNvSpPr txBox="1"/>
              <p:nvPr/>
            </p:nvSpPr>
            <p:spPr>
              <a:xfrm>
                <a:off x="239233" y="5565046"/>
                <a:ext cx="306522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=0.53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=0.47</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=0.69</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=0.31</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8" name="CuadroTexto 17">
                <a:extLst>
                  <a:ext uri="{FF2B5EF4-FFF2-40B4-BE49-F238E27FC236}">
                    <a16:creationId xmlns:a16="http://schemas.microsoft.com/office/drawing/2014/main" id="{193C9FD4-9F08-44D6-A2C7-915923575F4A}"/>
                  </a:ext>
                </a:extLst>
              </p:cNvPr>
              <p:cNvSpPr txBox="1">
                <a:spLocks noRot="1" noChangeAspect="1" noMove="1" noResize="1" noEditPoints="1" noAdjustHandles="1" noChangeArrowheads="1" noChangeShapeType="1" noTextEdit="1"/>
              </p:cNvSpPr>
              <p:nvPr/>
            </p:nvSpPr>
            <p:spPr>
              <a:xfrm>
                <a:off x="239233" y="5565046"/>
                <a:ext cx="3065222" cy="1200329"/>
              </a:xfrm>
              <a:prstGeom prst="rect">
                <a:avLst/>
              </a:prstGeom>
              <a:blipFill>
                <a:blip r:embed="rId2"/>
                <a:stretch>
                  <a:fillRect b="-1015"/>
                </a:stretch>
              </a:blipFill>
            </p:spPr>
            <p:txBody>
              <a:bodyPr/>
              <a:lstStyle/>
              <a:p>
                <a:r>
                  <a:rPr lang="en-US">
                    <a:noFill/>
                  </a:rPr>
                  <a:t> </a:t>
                </a:r>
              </a:p>
            </p:txBody>
          </p:sp>
        </mc:Fallback>
      </mc:AlternateContent>
      <p:sp>
        <p:nvSpPr>
          <p:cNvPr id="16" name="CuadroTexto 15">
            <a:extLst>
              <a:ext uri="{FF2B5EF4-FFF2-40B4-BE49-F238E27FC236}">
                <a16:creationId xmlns:a16="http://schemas.microsoft.com/office/drawing/2014/main" id="{23317C69-173A-48DE-9E36-4C74E8E215D8}"/>
              </a:ext>
            </a:extLst>
          </p:cNvPr>
          <p:cNvSpPr txBox="1"/>
          <p:nvPr/>
        </p:nvSpPr>
        <p:spPr>
          <a:xfrm>
            <a:off x="1771844" y="1761807"/>
            <a:ext cx="91302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“En una población de Palometa chilena </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Seriola</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lalandi</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 se observaron los siguientes haplotipos para dos </a:t>
            </a:r>
            <a:r>
              <a:rPr kumimoji="0" lang="es-ES" sz="1800" b="0" i="0" u="none" strike="noStrike" kern="1200" cap="none" spc="0" normalizeH="0" baseline="0" noProof="0" dirty="0" err="1">
                <a:ln>
                  <a:noFill/>
                </a:ln>
                <a:solidFill>
                  <a:srgbClr val="000000"/>
                </a:solidFill>
                <a:effectLst/>
                <a:uLnTx/>
                <a:uFillTx/>
                <a:latin typeface="Calibri" panose="020F0502020204030204"/>
                <a:ea typeface="+mn-ea"/>
                <a:cs typeface="+mn-cs"/>
              </a:rPr>
              <a:t>SNPs</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 involucrados en la resistencia a </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Zeuxapta</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seriolae</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5394FAFE-DC74-AF33-E916-4AC157D28180}"/>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8</a:t>
            </a:r>
            <a:endParaRPr lang="en-US" i="1" kern="0" dirty="0"/>
          </a:p>
        </p:txBody>
      </p:sp>
    </p:spTree>
    <p:extLst>
      <p:ext uri="{BB962C8B-B14F-4D97-AF65-F5344CB8AC3E}">
        <p14:creationId xmlns:p14="http://schemas.microsoft.com/office/powerpoint/2010/main" val="365051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1" name="Tabla 12">
                <a:extLst>
                  <a:ext uri="{FF2B5EF4-FFF2-40B4-BE49-F238E27FC236}">
                    <a16:creationId xmlns:a16="http://schemas.microsoft.com/office/drawing/2014/main" id="{CA4E7203-CEAD-413D-8E99-87173C4A8F49}"/>
                  </a:ext>
                </a:extLst>
              </p:cNvPr>
              <p:cNvGraphicFramePr>
                <a:graphicFrameLocks noGrp="1"/>
              </p:cNvGraphicFramePr>
              <p:nvPr/>
            </p:nvGraphicFramePr>
            <p:xfrm>
              <a:off x="1064481" y="3272934"/>
              <a:ext cx="10453264" cy="2164463"/>
            </p:xfrm>
            <a:graphic>
              <a:graphicData uri="http://schemas.openxmlformats.org/drawingml/2006/table">
                <a:tbl>
                  <a:tblPr firstRow="1" bandRow="1">
                    <a:tableStyleId>{5C22544A-7EE6-4342-B048-85BDC9FD1C3A}</a:tableStyleId>
                  </a:tblPr>
                  <a:tblGrid>
                    <a:gridCol w="755300">
                      <a:extLst>
                        <a:ext uri="{9D8B030D-6E8A-4147-A177-3AD203B41FA5}">
                          <a16:colId xmlns:a16="http://schemas.microsoft.com/office/drawing/2014/main" val="350520474"/>
                        </a:ext>
                      </a:extLst>
                    </a:gridCol>
                    <a:gridCol w="1889172">
                      <a:extLst>
                        <a:ext uri="{9D8B030D-6E8A-4147-A177-3AD203B41FA5}">
                          <a16:colId xmlns:a16="http://schemas.microsoft.com/office/drawing/2014/main" val="2080670505"/>
                        </a:ext>
                      </a:extLst>
                    </a:gridCol>
                    <a:gridCol w="2270417">
                      <a:extLst>
                        <a:ext uri="{9D8B030D-6E8A-4147-A177-3AD203B41FA5}">
                          <a16:colId xmlns:a16="http://schemas.microsoft.com/office/drawing/2014/main" val="2440811463"/>
                        </a:ext>
                      </a:extLst>
                    </a:gridCol>
                    <a:gridCol w="2259954">
                      <a:extLst>
                        <a:ext uri="{9D8B030D-6E8A-4147-A177-3AD203B41FA5}">
                          <a16:colId xmlns:a16="http://schemas.microsoft.com/office/drawing/2014/main" val="373022701"/>
                        </a:ext>
                      </a:extLst>
                    </a:gridCol>
                    <a:gridCol w="2114461">
                      <a:extLst>
                        <a:ext uri="{9D8B030D-6E8A-4147-A177-3AD203B41FA5}">
                          <a16:colId xmlns:a16="http://schemas.microsoft.com/office/drawing/2014/main" val="1485985733"/>
                        </a:ext>
                      </a:extLst>
                    </a:gridCol>
                    <a:gridCol w="1163960">
                      <a:extLst>
                        <a:ext uri="{9D8B030D-6E8A-4147-A177-3AD203B41FA5}">
                          <a16:colId xmlns:a16="http://schemas.microsoft.com/office/drawing/2014/main" val="2572903843"/>
                        </a:ext>
                      </a:extLst>
                    </a:gridCol>
                  </a:tblGrid>
                  <a:tr h="370840">
                    <a:tc>
                      <a:txBody>
                        <a:bodyPr/>
                        <a:lstStyle/>
                        <a:p>
                          <a:r>
                            <a:rPr lang="es-CL" dirty="0"/>
                            <a:t>SNP1</a:t>
                          </a:r>
                          <a:endParaRPr lang="en-US" dirty="0"/>
                        </a:p>
                      </a:txBody>
                      <a:tcPr/>
                    </a:tc>
                    <a:tc>
                      <a:txBody>
                        <a:bodyPr/>
                        <a:lstStyle/>
                        <a:p>
                          <a:pPr algn="ctr"/>
                          <a:r>
                            <a:rPr lang="es-CL" dirty="0"/>
                            <a:t>N</a:t>
                          </a:r>
                          <a:r>
                            <a:rPr lang="en-US" dirty="0" err="1"/>
                            <a:t>úmero</a:t>
                          </a:r>
                          <a:endParaRPr lang="es-CL" dirty="0"/>
                        </a:p>
                      </a:txBody>
                      <a:tcPr/>
                    </a:tc>
                    <a:tc>
                      <a:txBody>
                        <a:bodyPr/>
                        <a:lstStyle/>
                        <a:p>
                          <a:r>
                            <a:rPr lang="es-CL" dirty="0"/>
                            <a:t>Frecuencia </a:t>
                          </a:r>
                          <a:r>
                            <a:rPr lang="es-CL" dirty="0" err="1"/>
                            <a:t>Obs</a:t>
                          </a:r>
                          <a:r>
                            <a:rPr lang="es-CL" dirty="0"/>
                            <a:t>.</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Frecuencia Esp.</a:t>
                          </a:r>
                          <a:endParaRPr lang="en-US" dirty="0"/>
                        </a:p>
                      </a:txBody>
                      <a:tcPr/>
                    </a:tc>
                    <a:tc>
                      <a:txBody>
                        <a:bodyPr/>
                        <a:lstStyle/>
                        <a:p>
                          <a:r>
                            <a:rPr lang="es-CL" sz="1800" dirty="0"/>
                            <a:t>Frecuencia </a:t>
                          </a:r>
                          <a:r>
                            <a:rPr lang="es-CL" sz="1800" dirty="0" err="1"/>
                            <a:t>abs</a:t>
                          </a:r>
                          <a:r>
                            <a:rPr lang="es-CL" sz="1800" dirty="0"/>
                            <a:t>. Esp.</a:t>
                          </a:r>
                          <a:endParaRPr lang="en-US" sz="1800"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sz="1800" i="1" smtClean="0">
                                        <a:latin typeface="Cambria Math" panose="02040503050406030204" pitchFamily="18" charset="0"/>
                                      </a:rPr>
                                    </m:ctrlPr>
                                  </m:sSupPr>
                                  <m:e>
                                    <m:r>
                                      <a:rPr lang="es-CL" sz="1800" b="1" i="1" smtClean="0">
                                        <a:latin typeface="Cambria Math" panose="02040503050406030204" pitchFamily="18" charset="0"/>
                                      </a:rPr>
                                      <m:t>𝑿</m:t>
                                    </m:r>
                                  </m:e>
                                  <m:sup>
                                    <m:r>
                                      <a:rPr lang="es-CL" sz="1800" b="1" i="1" smtClean="0">
                                        <a:latin typeface="Cambria Math" panose="02040503050406030204" pitchFamily="18" charset="0"/>
                                      </a:rPr>
                                      <m:t>𝟐</m:t>
                                    </m:r>
                                  </m:sup>
                                </m:sSup>
                              </m:oMath>
                            </m:oMathPara>
                          </a14:m>
                          <a:endParaRPr lang="en-US" sz="1800" dirty="0"/>
                        </a:p>
                      </a:txBody>
                      <a:tcPr/>
                    </a:tc>
                    <a:extLst>
                      <a:ext uri="{0D108BD9-81ED-4DB2-BD59-A6C34878D82A}">
                        <a16:rowId xmlns:a16="http://schemas.microsoft.com/office/drawing/2014/main" val="1651024909"/>
                      </a:ext>
                    </a:extLst>
                  </a:tr>
                  <a:tr h="370840">
                    <a:tc>
                      <a:txBody>
                        <a:bodyPr/>
                        <a:lstStyle/>
                        <a:p>
                          <a:pPr algn="ctr"/>
                          <a:r>
                            <a:rPr lang="es-CL" dirty="0"/>
                            <a:t>++</a:t>
                          </a:r>
                          <a:endParaRPr lang="en-US" dirty="0"/>
                        </a:p>
                      </a:txBody>
                      <a:tcPr/>
                    </a:tc>
                    <a:tc>
                      <a:txBody>
                        <a:bodyPr/>
                        <a:lstStyle/>
                        <a:p>
                          <a:pPr algn="ctr"/>
                          <a:r>
                            <a:rPr lang="es-CL" dirty="0"/>
                            <a:t>90</a:t>
                          </a:r>
                          <a:endParaRPr lang="en-US" dirty="0"/>
                        </a:p>
                      </a:txBody>
                      <a:tcPr/>
                    </a:tc>
                    <a:tc>
                      <a:txBody>
                        <a:bodyPr/>
                        <a:lstStyle/>
                        <a:p>
                          <a:pPr algn="ctr"/>
                          <a:r>
                            <a:rPr lang="es-CL" dirty="0"/>
                            <a:t>0,37</a:t>
                          </a:r>
                          <a:endParaRPr lang="en-US" dirty="0"/>
                        </a:p>
                      </a:txBody>
                      <a:tcPr/>
                    </a:tc>
                    <a:tc>
                      <a:txBody>
                        <a:bodyPr/>
                        <a:lstStyle/>
                        <a:p>
                          <a:pPr algn="ctr"/>
                          <a:r>
                            <a:rPr lang="es-CL" dirty="0"/>
                            <a:t>0,28</a:t>
                          </a:r>
                          <a:endParaRPr lang="en-US" dirty="0"/>
                        </a:p>
                      </a:txBody>
                      <a:tcPr/>
                    </a:tc>
                    <a:tc>
                      <a:txBody>
                        <a:bodyPr/>
                        <a:lstStyle/>
                        <a:p>
                          <a:pPr algn="ctr"/>
                          <a:r>
                            <a:rPr lang="es-CL" dirty="0"/>
                            <a:t>68</a:t>
                          </a:r>
                          <a:endParaRPr lang="en-US" dirty="0"/>
                        </a:p>
                      </a:txBody>
                      <a:tcPr/>
                    </a:tc>
                    <a:tc>
                      <a:txBody>
                        <a:bodyPr/>
                        <a:lstStyle/>
                        <a:p>
                          <a:pPr algn="ctr"/>
                          <a:r>
                            <a:rPr lang="es-CL" dirty="0"/>
                            <a:t>7,12</a:t>
                          </a:r>
                          <a:endParaRPr lang="en-US" dirty="0"/>
                        </a:p>
                      </a:txBody>
                      <a:tcPr/>
                    </a:tc>
                    <a:extLst>
                      <a:ext uri="{0D108BD9-81ED-4DB2-BD59-A6C34878D82A}">
                        <a16:rowId xmlns:a16="http://schemas.microsoft.com/office/drawing/2014/main" val="1099911429"/>
                      </a:ext>
                    </a:extLst>
                  </a:tr>
                  <a:tr h="370840">
                    <a:tc>
                      <a:txBody>
                        <a:bodyPr/>
                        <a:lstStyle/>
                        <a:p>
                          <a:pPr algn="ctr"/>
                          <a:r>
                            <a:rPr lang="es-CL" dirty="0"/>
                            <a:t>+-</a:t>
                          </a:r>
                          <a:endParaRPr lang="en-US" dirty="0"/>
                        </a:p>
                      </a:txBody>
                      <a:tcPr>
                        <a:lnB w="12700" cap="flat" cmpd="sng" algn="ctr">
                          <a:solidFill>
                            <a:schemeClr val="bg1"/>
                          </a:solidFill>
                          <a:prstDash val="solid"/>
                          <a:round/>
                          <a:headEnd type="none" w="med" len="med"/>
                          <a:tailEnd type="none" w="med" len="med"/>
                        </a:lnB>
                      </a:tcPr>
                    </a:tc>
                    <a:tc>
                      <a:txBody>
                        <a:bodyPr/>
                        <a:lstStyle/>
                        <a:p>
                          <a:pPr algn="ctr"/>
                          <a:r>
                            <a:rPr lang="es-CL" dirty="0"/>
                            <a:t>118</a:t>
                          </a:r>
                          <a:endParaRPr lang="en-US" dirty="0"/>
                        </a:p>
                      </a:txBody>
                      <a:tcPr/>
                    </a:tc>
                    <a:tc>
                      <a:txBody>
                        <a:bodyPr/>
                        <a:lstStyle/>
                        <a:p>
                          <a:pPr algn="ctr"/>
                          <a:r>
                            <a:rPr lang="es-CL" dirty="0"/>
                            <a:t>0,48</a:t>
                          </a:r>
                          <a:endParaRPr lang="en-US" dirty="0"/>
                        </a:p>
                      </a:txBody>
                      <a:tcPr/>
                    </a:tc>
                    <a:tc>
                      <a:txBody>
                        <a:bodyPr/>
                        <a:lstStyle/>
                        <a:p>
                          <a:pPr algn="ctr"/>
                          <a:r>
                            <a:rPr lang="es-CL" dirty="0"/>
                            <a:t>0,5</a:t>
                          </a:r>
                          <a:endParaRPr lang="en-US" dirty="0"/>
                        </a:p>
                      </a:txBody>
                      <a:tcPr/>
                    </a:tc>
                    <a:tc>
                      <a:txBody>
                        <a:bodyPr/>
                        <a:lstStyle/>
                        <a:p>
                          <a:pPr algn="ctr"/>
                          <a:r>
                            <a:rPr lang="es-CL" dirty="0"/>
                            <a:t>122</a:t>
                          </a:r>
                          <a:endParaRPr lang="en-US" dirty="0"/>
                        </a:p>
                      </a:txBody>
                      <a:tcPr/>
                    </a:tc>
                    <a:tc>
                      <a:txBody>
                        <a:bodyPr/>
                        <a:lstStyle/>
                        <a:p>
                          <a:pPr algn="ctr"/>
                          <a:r>
                            <a:rPr lang="es-CL" dirty="0"/>
                            <a:t>0,13</a:t>
                          </a:r>
                          <a:endParaRPr lang="en-US" dirty="0"/>
                        </a:p>
                      </a:txBody>
                      <a:tcPr/>
                    </a:tc>
                    <a:extLst>
                      <a:ext uri="{0D108BD9-81ED-4DB2-BD59-A6C34878D82A}">
                        <a16:rowId xmlns:a16="http://schemas.microsoft.com/office/drawing/2014/main" val="1950762760"/>
                      </a:ext>
                    </a:extLst>
                  </a:tr>
                  <a:tr h="370840">
                    <a:tc>
                      <a:txBody>
                        <a:bodyPr/>
                        <a:lstStyle/>
                        <a:p>
                          <a:pPr algn="ctr"/>
                          <a:r>
                            <a:rPr lang="es-CL" dirty="0"/>
                            <a:t>--</a:t>
                          </a:r>
                          <a:endParaRPr lang="en-US"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s-CL" dirty="0"/>
                            <a:t>36</a:t>
                          </a:r>
                          <a:endParaRPr lang="en-US" dirty="0"/>
                        </a:p>
                      </a:txBody>
                      <a:tcPr/>
                    </a:tc>
                    <a:tc>
                      <a:txBody>
                        <a:bodyPr/>
                        <a:lstStyle/>
                        <a:p>
                          <a:pPr algn="ctr"/>
                          <a:r>
                            <a:rPr lang="es-CL" dirty="0"/>
                            <a:t>0,15</a:t>
                          </a:r>
                          <a:endParaRPr lang="en-US" dirty="0"/>
                        </a:p>
                      </a:txBody>
                      <a:tcPr/>
                    </a:tc>
                    <a:tc>
                      <a:txBody>
                        <a:bodyPr/>
                        <a:lstStyle/>
                        <a:p>
                          <a:pPr algn="ctr"/>
                          <a:r>
                            <a:rPr lang="es-CL" dirty="0"/>
                            <a:t>0,22</a:t>
                          </a:r>
                          <a:endParaRPr lang="en-US" dirty="0"/>
                        </a:p>
                      </a:txBody>
                      <a:tcPr/>
                    </a:tc>
                    <a:tc>
                      <a:txBody>
                        <a:bodyPr/>
                        <a:lstStyle/>
                        <a:p>
                          <a:pPr algn="ctr"/>
                          <a:r>
                            <a:rPr lang="es-CL" dirty="0"/>
                            <a:t>54</a:t>
                          </a:r>
                          <a:endParaRPr lang="en-US" dirty="0"/>
                        </a:p>
                      </a:txBody>
                      <a:tcPr>
                        <a:lnB w="12700" cap="flat" cmpd="sng" algn="ctr">
                          <a:solidFill>
                            <a:schemeClr val="bg1"/>
                          </a:solidFill>
                          <a:prstDash val="solid"/>
                          <a:round/>
                          <a:headEnd type="none" w="med" len="med"/>
                          <a:tailEnd type="none" w="med" len="med"/>
                        </a:lnB>
                      </a:tcPr>
                    </a:tc>
                    <a:tc>
                      <a:txBody>
                        <a:bodyPr/>
                        <a:lstStyle/>
                        <a:p>
                          <a:pPr algn="ctr"/>
                          <a:r>
                            <a:rPr lang="es-CL" dirty="0"/>
                            <a:t>6</a:t>
                          </a:r>
                          <a:endParaRPr lang="en-US" dirty="0"/>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43098517"/>
                      </a:ext>
                    </a:extLst>
                  </a:tr>
                  <a:tr h="370840">
                    <a:tc>
                      <a:txBody>
                        <a:bodyPr/>
                        <a:lstStyle/>
                        <a:p>
                          <a:pPr algn="ctr"/>
                          <a:endParaRPr lang="en-US" dirty="0"/>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s-CL" dirty="0"/>
                            <a:t>244</a:t>
                          </a:r>
                          <a:endParaRPr lang="en-US" dirty="0"/>
                        </a:p>
                      </a:txBody>
                      <a:tcPr>
                        <a:lnL w="12700" cmpd="sng">
                          <a:noFill/>
                        </a:lnL>
                        <a:lnR w="12700" cmpd="sng">
                          <a:noFill/>
                        </a:lnR>
                        <a:lnB w="12700" cap="flat" cmpd="sng" algn="ctr">
                          <a:noFill/>
                          <a:prstDash val="solid"/>
                          <a:round/>
                          <a:headEnd type="none" w="med" len="med"/>
                          <a:tailEnd type="none" w="med" len="med"/>
                        </a:lnB>
                      </a:tcPr>
                    </a:tc>
                    <a:tc>
                      <a:txBody>
                        <a:bodyPr/>
                        <a:lstStyle/>
                        <a:p>
                          <a:pPr algn="ctr"/>
                          <a:endParaRPr lang="en-US" dirty="0"/>
                        </a:p>
                      </a:txBody>
                      <a:tcP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endParaRPr lang="en-US" dirty="0"/>
                        </a:p>
                      </a:txBody>
                      <a:tcP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endParaRPr lang="en-US" dirty="0"/>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s-CL" dirty="0"/>
                            <a:t>13,25</a:t>
                          </a:r>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E9EBF5"/>
                        </a:solidFill>
                      </a:tcPr>
                    </a:tc>
                    <a:extLst>
                      <a:ext uri="{0D108BD9-81ED-4DB2-BD59-A6C34878D82A}">
                        <a16:rowId xmlns:a16="http://schemas.microsoft.com/office/drawing/2014/main" val="2766298241"/>
                      </a:ext>
                    </a:extLst>
                  </a:tr>
                </a:tbl>
              </a:graphicData>
            </a:graphic>
          </p:graphicFrame>
        </mc:Choice>
        <mc:Fallback xmlns="">
          <p:graphicFrame>
            <p:nvGraphicFramePr>
              <p:cNvPr id="11" name="Tabla 12">
                <a:extLst>
                  <a:ext uri="{FF2B5EF4-FFF2-40B4-BE49-F238E27FC236}">
                    <a16:creationId xmlns:a16="http://schemas.microsoft.com/office/drawing/2014/main" id="{CA4E7203-CEAD-413D-8E99-87173C4A8F49}"/>
                  </a:ext>
                </a:extLst>
              </p:cNvPr>
              <p:cNvGraphicFramePr>
                <a:graphicFrameLocks noGrp="1"/>
              </p:cNvGraphicFramePr>
              <p:nvPr>
                <p:extLst>
                  <p:ext uri="{D42A27DB-BD31-4B8C-83A1-F6EECF244321}">
                    <p14:modId xmlns:p14="http://schemas.microsoft.com/office/powerpoint/2010/main" val="3603756433"/>
                  </p:ext>
                </p:extLst>
              </p:nvPr>
            </p:nvGraphicFramePr>
            <p:xfrm>
              <a:off x="1064481" y="3272934"/>
              <a:ext cx="10453264" cy="1855280"/>
            </p:xfrm>
            <a:graphic>
              <a:graphicData uri="http://schemas.openxmlformats.org/drawingml/2006/table">
                <a:tbl>
                  <a:tblPr firstRow="1" bandRow="1">
                    <a:tableStyleId>{5C22544A-7EE6-4342-B048-85BDC9FD1C3A}</a:tableStyleId>
                  </a:tblPr>
                  <a:tblGrid>
                    <a:gridCol w="755300">
                      <a:extLst>
                        <a:ext uri="{9D8B030D-6E8A-4147-A177-3AD203B41FA5}">
                          <a16:colId xmlns:a16="http://schemas.microsoft.com/office/drawing/2014/main" val="350520474"/>
                        </a:ext>
                      </a:extLst>
                    </a:gridCol>
                    <a:gridCol w="1889172">
                      <a:extLst>
                        <a:ext uri="{9D8B030D-6E8A-4147-A177-3AD203B41FA5}">
                          <a16:colId xmlns:a16="http://schemas.microsoft.com/office/drawing/2014/main" val="2080670505"/>
                        </a:ext>
                      </a:extLst>
                    </a:gridCol>
                    <a:gridCol w="2270417">
                      <a:extLst>
                        <a:ext uri="{9D8B030D-6E8A-4147-A177-3AD203B41FA5}">
                          <a16:colId xmlns:a16="http://schemas.microsoft.com/office/drawing/2014/main" val="2440811463"/>
                        </a:ext>
                      </a:extLst>
                    </a:gridCol>
                    <a:gridCol w="2259954">
                      <a:extLst>
                        <a:ext uri="{9D8B030D-6E8A-4147-A177-3AD203B41FA5}">
                          <a16:colId xmlns:a16="http://schemas.microsoft.com/office/drawing/2014/main" val="373022701"/>
                        </a:ext>
                      </a:extLst>
                    </a:gridCol>
                    <a:gridCol w="2114461">
                      <a:extLst>
                        <a:ext uri="{9D8B030D-6E8A-4147-A177-3AD203B41FA5}">
                          <a16:colId xmlns:a16="http://schemas.microsoft.com/office/drawing/2014/main" val="1485985733"/>
                        </a:ext>
                      </a:extLst>
                    </a:gridCol>
                    <a:gridCol w="1163960">
                      <a:extLst>
                        <a:ext uri="{9D8B030D-6E8A-4147-A177-3AD203B41FA5}">
                          <a16:colId xmlns:a16="http://schemas.microsoft.com/office/drawing/2014/main" val="2572903843"/>
                        </a:ext>
                      </a:extLst>
                    </a:gridCol>
                  </a:tblGrid>
                  <a:tr h="371920">
                    <a:tc>
                      <a:txBody>
                        <a:bodyPr/>
                        <a:lstStyle/>
                        <a:p>
                          <a:r>
                            <a:rPr lang="es-CL" dirty="0"/>
                            <a:t>SNP1</a:t>
                          </a:r>
                          <a:endParaRPr lang="en-US" dirty="0"/>
                        </a:p>
                      </a:txBody>
                      <a:tcPr/>
                    </a:tc>
                    <a:tc>
                      <a:txBody>
                        <a:bodyPr/>
                        <a:lstStyle/>
                        <a:p>
                          <a:pPr algn="ctr"/>
                          <a:r>
                            <a:rPr lang="es-CL" dirty="0"/>
                            <a:t>N</a:t>
                          </a:r>
                          <a:r>
                            <a:rPr lang="en-US" dirty="0" err="1"/>
                            <a:t>úmero</a:t>
                          </a:r>
                          <a:endParaRPr lang="es-CL" dirty="0"/>
                        </a:p>
                      </a:txBody>
                      <a:tcPr/>
                    </a:tc>
                    <a:tc>
                      <a:txBody>
                        <a:bodyPr/>
                        <a:lstStyle/>
                        <a:p>
                          <a:r>
                            <a:rPr lang="es-CL" dirty="0"/>
                            <a:t>Frecuencia </a:t>
                          </a:r>
                          <a:r>
                            <a:rPr lang="es-CL" dirty="0" err="1"/>
                            <a:t>Obs</a:t>
                          </a:r>
                          <a:r>
                            <a:rPr lang="es-CL" dirty="0"/>
                            <a:t>.</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Frecuencia Esp.</a:t>
                          </a:r>
                          <a:endParaRPr lang="en-US" dirty="0"/>
                        </a:p>
                      </a:txBody>
                      <a:tcPr/>
                    </a:tc>
                    <a:tc>
                      <a:txBody>
                        <a:bodyPr/>
                        <a:lstStyle/>
                        <a:p>
                          <a:r>
                            <a:rPr lang="es-CL" sz="1800" dirty="0"/>
                            <a:t>Frecuencia </a:t>
                          </a:r>
                          <a:r>
                            <a:rPr lang="es-CL" sz="1800" dirty="0" err="1"/>
                            <a:t>abs</a:t>
                          </a:r>
                          <a:r>
                            <a:rPr lang="es-CL" sz="1800" dirty="0"/>
                            <a:t>. Esp.</a:t>
                          </a:r>
                          <a:endParaRPr lang="en-US" sz="1800" dirty="0"/>
                        </a:p>
                      </a:txBody>
                      <a:tcPr/>
                    </a:tc>
                    <a:tc>
                      <a:txBody>
                        <a:bodyPr/>
                        <a:lstStyle/>
                        <a:p>
                          <a:endParaRPr lang="en-US"/>
                        </a:p>
                      </a:txBody>
                      <a:tcPr>
                        <a:blipFill>
                          <a:blip r:embed="rId2"/>
                          <a:stretch>
                            <a:fillRect l="-798953" t="-8197" r="-2094" b="-424590"/>
                          </a:stretch>
                        </a:blipFill>
                      </a:tcPr>
                    </a:tc>
                    <a:extLst>
                      <a:ext uri="{0D108BD9-81ED-4DB2-BD59-A6C34878D82A}">
                        <a16:rowId xmlns:a16="http://schemas.microsoft.com/office/drawing/2014/main" val="1651024909"/>
                      </a:ext>
                    </a:extLst>
                  </a:tr>
                  <a:tr h="370840">
                    <a:tc>
                      <a:txBody>
                        <a:bodyPr/>
                        <a:lstStyle/>
                        <a:p>
                          <a:pPr algn="ctr"/>
                          <a:r>
                            <a:rPr lang="es-CL" dirty="0"/>
                            <a:t>++</a:t>
                          </a:r>
                          <a:endParaRPr lang="en-US" dirty="0"/>
                        </a:p>
                      </a:txBody>
                      <a:tcPr/>
                    </a:tc>
                    <a:tc>
                      <a:txBody>
                        <a:bodyPr/>
                        <a:lstStyle/>
                        <a:p>
                          <a:pPr algn="ctr"/>
                          <a:r>
                            <a:rPr lang="es-CL" dirty="0"/>
                            <a:t>90</a:t>
                          </a:r>
                          <a:endParaRPr lang="en-US" dirty="0"/>
                        </a:p>
                      </a:txBody>
                      <a:tcPr/>
                    </a:tc>
                    <a:tc>
                      <a:txBody>
                        <a:bodyPr/>
                        <a:lstStyle/>
                        <a:p>
                          <a:pPr algn="ctr"/>
                          <a:r>
                            <a:rPr lang="es-CL" dirty="0"/>
                            <a:t>0,37</a:t>
                          </a:r>
                          <a:endParaRPr lang="en-US" dirty="0"/>
                        </a:p>
                      </a:txBody>
                      <a:tcPr/>
                    </a:tc>
                    <a:tc>
                      <a:txBody>
                        <a:bodyPr/>
                        <a:lstStyle/>
                        <a:p>
                          <a:pPr algn="ctr"/>
                          <a:r>
                            <a:rPr lang="es-CL" dirty="0"/>
                            <a:t>0,28</a:t>
                          </a:r>
                          <a:endParaRPr lang="en-US" dirty="0"/>
                        </a:p>
                      </a:txBody>
                      <a:tcPr/>
                    </a:tc>
                    <a:tc>
                      <a:txBody>
                        <a:bodyPr/>
                        <a:lstStyle/>
                        <a:p>
                          <a:pPr algn="ctr"/>
                          <a:r>
                            <a:rPr lang="es-CL" dirty="0"/>
                            <a:t>68</a:t>
                          </a:r>
                          <a:endParaRPr lang="en-US" dirty="0"/>
                        </a:p>
                      </a:txBody>
                      <a:tcPr/>
                    </a:tc>
                    <a:tc>
                      <a:txBody>
                        <a:bodyPr/>
                        <a:lstStyle/>
                        <a:p>
                          <a:pPr algn="ctr"/>
                          <a:r>
                            <a:rPr lang="es-CL" dirty="0"/>
                            <a:t>7,12</a:t>
                          </a:r>
                          <a:endParaRPr lang="en-US" dirty="0"/>
                        </a:p>
                      </a:txBody>
                      <a:tcPr/>
                    </a:tc>
                    <a:extLst>
                      <a:ext uri="{0D108BD9-81ED-4DB2-BD59-A6C34878D82A}">
                        <a16:rowId xmlns:a16="http://schemas.microsoft.com/office/drawing/2014/main" val="1099911429"/>
                      </a:ext>
                    </a:extLst>
                  </a:tr>
                  <a:tr h="370840">
                    <a:tc>
                      <a:txBody>
                        <a:bodyPr/>
                        <a:lstStyle/>
                        <a:p>
                          <a:pPr algn="ctr"/>
                          <a:r>
                            <a:rPr lang="es-CL" dirty="0"/>
                            <a:t>+-</a:t>
                          </a:r>
                          <a:endParaRPr lang="en-US" dirty="0"/>
                        </a:p>
                      </a:txBody>
                      <a:tcPr>
                        <a:lnB w="12700" cap="flat" cmpd="sng" algn="ctr">
                          <a:solidFill>
                            <a:schemeClr val="bg1"/>
                          </a:solidFill>
                          <a:prstDash val="solid"/>
                          <a:round/>
                          <a:headEnd type="none" w="med" len="med"/>
                          <a:tailEnd type="none" w="med" len="med"/>
                        </a:lnB>
                      </a:tcPr>
                    </a:tc>
                    <a:tc>
                      <a:txBody>
                        <a:bodyPr/>
                        <a:lstStyle/>
                        <a:p>
                          <a:pPr algn="ctr"/>
                          <a:r>
                            <a:rPr lang="es-CL" dirty="0"/>
                            <a:t>118</a:t>
                          </a:r>
                          <a:endParaRPr lang="en-US" dirty="0"/>
                        </a:p>
                      </a:txBody>
                      <a:tcPr/>
                    </a:tc>
                    <a:tc>
                      <a:txBody>
                        <a:bodyPr/>
                        <a:lstStyle/>
                        <a:p>
                          <a:pPr algn="ctr"/>
                          <a:r>
                            <a:rPr lang="es-CL" dirty="0"/>
                            <a:t>0,48</a:t>
                          </a:r>
                          <a:endParaRPr lang="en-US" dirty="0"/>
                        </a:p>
                      </a:txBody>
                      <a:tcPr/>
                    </a:tc>
                    <a:tc>
                      <a:txBody>
                        <a:bodyPr/>
                        <a:lstStyle/>
                        <a:p>
                          <a:pPr algn="ctr"/>
                          <a:r>
                            <a:rPr lang="es-CL" dirty="0"/>
                            <a:t>0,5</a:t>
                          </a:r>
                          <a:endParaRPr lang="en-US" dirty="0"/>
                        </a:p>
                      </a:txBody>
                      <a:tcPr/>
                    </a:tc>
                    <a:tc>
                      <a:txBody>
                        <a:bodyPr/>
                        <a:lstStyle/>
                        <a:p>
                          <a:pPr algn="ctr"/>
                          <a:r>
                            <a:rPr lang="es-CL" dirty="0"/>
                            <a:t>122</a:t>
                          </a:r>
                          <a:endParaRPr lang="en-US" dirty="0"/>
                        </a:p>
                      </a:txBody>
                      <a:tcPr/>
                    </a:tc>
                    <a:tc>
                      <a:txBody>
                        <a:bodyPr/>
                        <a:lstStyle/>
                        <a:p>
                          <a:pPr algn="ctr"/>
                          <a:r>
                            <a:rPr lang="es-CL" dirty="0"/>
                            <a:t>0,13</a:t>
                          </a:r>
                          <a:endParaRPr lang="en-US" dirty="0"/>
                        </a:p>
                      </a:txBody>
                      <a:tcPr/>
                    </a:tc>
                    <a:extLst>
                      <a:ext uri="{0D108BD9-81ED-4DB2-BD59-A6C34878D82A}">
                        <a16:rowId xmlns:a16="http://schemas.microsoft.com/office/drawing/2014/main" val="1950762760"/>
                      </a:ext>
                    </a:extLst>
                  </a:tr>
                  <a:tr h="370840">
                    <a:tc>
                      <a:txBody>
                        <a:bodyPr/>
                        <a:lstStyle/>
                        <a:p>
                          <a:pPr algn="ctr"/>
                          <a:r>
                            <a:rPr lang="es-CL" dirty="0"/>
                            <a:t>--</a:t>
                          </a:r>
                          <a:endParaRPr lang="en-US"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s-CL" dirty="0"/>
                            <a:t>36</a:t>
                          </a:r>
                          <a:endParaRPr lang="en-US" dirty="0"/>
                        </a:p>
                      </a:txBody>
                      <a:tcPr/>
                    </a:tc>
                    <a:tc>
                      <a:txBody>
                        <a:bodyPr/>
                        <a:lstStyle/>
                        <a:p>
                          <a:pPr algn="ctr"/>
                          <a:r>
                            <a:rPr lang="es-CL" dirty="0"/>
                            <a:t>0,15</a:t>
                          </a:r>
                          <a:endParaRPr lang="en-US" dirty="0"/>
                        </a:p>
                      </a:txBody>
                      <a:tcPr/>
                    </a:tc>
                    <a:tc>
                      <a:txBody>
                        <a:bodyPr/>
                        <a:lstStyle/>
                        <a:p>
                          <a:pPr algn="ctr"/>
                          <a:r>
                            <a:rPr lang="es-CL" dirty="0"/>
                            <a:t>0,22</a:t>
                          </a:r>
                          <a:endParaRPr lang="en-US" dirty="0"/>
                        </a:p>
                      </a:txBody>
                      <a:tcPr/>
                    </a:tc>
                    <a:tc>
                      <a:txBody>
                        <a:bodyPr/>
                        <a:lstStyle/>
                        <a:p>
                          <a:pPr algn="ctr"/>
                          <a:r>
                            <a:rPr lang="es-CL" dirty="0"/>
                            <a:t>54</a:t>
                          </a:r>
                          <a:endParaRPr lang="en-US" dirty="0"/>
                        </a:p>
                      </a:txBody>
                      <a:tcPr>
                        <a:lnB w="12700" cap="flat" cmpd="sng" algn="ctr">
                          <a:solidFill>
                            <a:schemeClr val="bg1"/>
                          </a:solidFill>
                          <a:prstDash val="solid"/>
                          <a:round/>
                          <a:headEnd type="none" w="med" len="med"/>
                          <a:tailEnd type="none" w="med" len="med"/>
                        </a:lnB>
                      </a:tcPr>
                    </a:tc>
                    <a:tc>
                      <a:txBody>
                        <a:bodyPr/>
                        <a:lstStyle/>
                        <a:p>
                          <a:pPr algn="ctr"/>
                          <a:r>
                            <a:rPr lang="es-CL" dirty="0"/>
                            <a:t>6</a:t>
                          </a:r>
                          <a:endParaRPr lang="en-US" dirty="0"/>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43098517"/>
                      </a:ext>
                    </a:extLst>
                  </a:tr>
                  <a:tr h="370840">
                    <a:tc>
                      <a:txBody>
                        <a:bodyPr/>
                        <a:lstStyle/>
                        <a:p>
                          <a:pPr algn="ctr"/>
                          <a:endParaRPr lang="en-US" dirty="0"/>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s-CL" dirty="0"/>
                            <a:t>244</a:t>
                          </a:r>
                          <a:endParaRPr lang="en-US" dirty="0"/>
                        </a:p>
                      </a:txBody>
                      <a:tcPr>
                        <a:lnL w="12700" cmpd="sng">
                          <a:noFill/>
                        </a:lnL>
                        <a:lnR w="12700" cmpd="sng">
                          <a:noFill/>
                        </a:lnR>
                        <a:lnB w="12700" cap="flat" cmpd="sng" algn="ctr">
                          <a:noFill/>
                          <a:prstDash val="solid"/>
                          <a:round/>
                          <a:headEnd type="none" w="med" len="med"/>
                          <a:tailEnd type="none" w="med" len="med"/>
                        </a:lnB>
                      </a:tcPr>
                    </a:tc>
                    <a:tc>
                      <a:txBody>
                        <a:bodyPr/>
                        <a:lstStyle/>
                        <a:p>
                          <a:pPr algn="ctr"/>
                          <a:endParaRPr lang="en-US" dirty="0"/>
                        </a:p>
                      </a:txBody>
                      <a:tcP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endParaRPr lang="en-US" dirty="0"/>
                        </a:p>
                      </a:txBody>
                      <a:tcP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endParaRPr lang="en-US" dirty="0"/>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s-CL" dirty="0"/>
                            <a:t>13,25</a:t>
                          </a:r>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E9EBF5"/>
                        </a:solidFill>
                      </a:tcPr>
                    </a:tc>
                    <a:extLst>
                      <a:ext uri="{0D108BD9-81ED-4DB2-BD59-A6C34878D82A}">
                        <a16:rowId xmlns:a16="http://schemas.microsoft.com/office/drawing/2014/main" val="2766298241"/>
                      </a:ext>
                    </a:extLst>
                  </a:tr>
                </a:tbl>
              </a:graphicData>
            </a:graphic>
          </p:graphicFrame>
        </mc:Fallback>
      </mc:AlternateContent>
      <p:sp>
        <p:nvSpPr>
          <p:cNvPr id="13" name="CuadroTexto 12">
            <a:extLst>
              <a:ext uri="{FF2B5EF4-FFF2-40B4-BE49-F238E27FC236}">
                <a16:creationId xmlns:a16="http://schemas.microsoft.com/office/drawing/2014/main" id="{FBA753D3-E338-4ABB-A243-5D3448389903}"/>
              </a:ext>
            </a:extLst>
          </p:cNvPr>
          <p:cNvSpPr txBox="1"/>
          <p:nvPr/>
        </p:nvSpPr>
        <p:spPr>
          <a:xfrm>
            <a:off x="1064482" y="2556515"/>
            <a:ext cx="44796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2. Determine si ambos loci por separado están en equilibrio</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14" name="CuadroTexto 13">
            <a:extLst>
              <a:ext uri="{FF2B5EF4-FFF2-40B4-BE49-F238E27FC236}">
                <a16:creationId xmlns:a16="http://schemas.microsoft.com/office/drawing/2014/main" id="{3402D9E7-3987-4812-B1D7-00072498758B}"/>
              </a:ext>
            </a:extLst>
          </p:cNvPr>
          <p:cNvSpPr txBox="1"/>
          <p:nvPr/>
        </p:nvSpPr>
        <p:spPr>
          <a:xfrm>
            <a:off x="1064483" y="5195714"/>
            <a:ext cx="44796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alélicas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77BAA097-857C-47B2-B386-E94B8A4ACD18}"/>
                  </a:ext>
                </a:extLst>
              </p:cNvPr>
              <p:cNvSpPr txBox="1"/>
              <p:nvPr/>
            </p:nvSpPr>
            <p:spPr>
              <a:xfrm>
                <a:off x="239233" y="5565046"/>
                <a:ext cx="306522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=0.53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=0.47</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=0.69</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=0.31</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7" name="CuadroTexto 16">
                <a:extLst>
                  <a:ext uri="{FF2B5EF4-FFF2-40B4-BE49-F238E27FC236}">
                    <a16:creationId xmlns:a16="http://schemas.microsoft.com/office/drawing/2014/main" id="{77BAA097-857C-47B2-B386-E94B8A4ACD18}"/>
                  </a:ext>
                </a:extLst>
              </p:cNvPr>
              <p:cNvSpPr txBox="1">
                <a:spLocks noRot="1" noChangeAspect="1" noMove="1" noResize="1" noEditPoints="1" noAdjustHandles="1" noChangeArrowheads="1" noChangeShapeType="1" noTextEdit="1"/>
              </p:cNvSpPr>
              <p:nvPr/>
            </p:nvSpPr>
            <p:spPr>
              <a:xfrm>
                <a:off x="239233" y="5565046"/>
                <a:ext cx="3065222" cy="1200329"/>
              </a:xfrm>
              <a:prstGeom prst="rect">
                <a:avLst/>
              </a:prstGeom>
              <a:blipFill>
                <a:blip r:embed="rId3"/>
                <a:stretch>
                  <a:fillRect b="-1015"/>
                </a:stretch>
              </a:blipFill>
            </p:spPr>
            <p:txBody>
              <a:bodyPr/>
              <a:lstStyle/>
              <a:p>
                <a:r>
                  <a:rPr lang="en-US">
                    <a:noFill/>
                  </a:rPr>
                  <a:t> </a:t>
                </a:r>
              </a:p>
            </p:txBody>
          </p:sp>
        </mc:Fallback>
      </mc:AlternateContent>
      <p:sp>
        <p:nvSpPr>
          <p:cNvPr id="16" name="CuadroTexto 15">
            <a:extLst>
              <a:ext uri="{FF2B5EF4-FFF2-40B4-BE49-F238E27FC236}">
                <a16:creationId xmlns:a16="http://schemas.microsoft.com/office/drawing/2014/main" id="{4CCA6A87-466B-427B-B29D-AF4E9A69E007}"/>
              </a:ext>
            </a:extLst>
          </p:cNvPr>
          <p:cNvSpPr txBox="1"/>
          <p:nvPr/>
        </p:nvSpPr>
        <p:spPr>
          <a:xfrm>
            <a:off x="5838199" y="5565046"/>
            <a:ext cx="56795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srgbClr val="FF0000"/>
                </a:solidFill>
                <a:effectLst/>
                <a:uLnTx/>
                <a:uFillTx/>
                <a:latin typeface="Abadi" panose="020B0604020104020204" pitchFamily="34" charset="0"/>
                <a:ea typeface="+mn-ea"/>
                <a:cs typeface="+mn-cs"/>
              </a:rPr>
              <a:t>Se acepta la hipótesis alternativa (p </a:t>
            </a:r>
            <a:r>
              <a:rPr lang="es-CL" dirty="0">
                <a:solidFill>
                  <a:srgbClr val="FF0000"/>
                </a:solidFill>
                <a:latin typeface="Abadi" panose="020B0604020104020204" pitchFamily="34" charset="0"/>
              </a:rPr>
              <a:t>&lt;</a:t>
            </a:r>
            <a:r>
              <a:rPr kumimoji="0" lang="es-CL" sz="1800" b="0" i="0" u="none" strike="noStrike" kern="1200" cap="none" spc="0" normalizeH="0" baseline="0" noProof="0" dirty="0">
                <a:ln>
                  <a:noFill/>
                </a:ln>
                <a:solidFill>
                  <a:srgbClr val="FF0000"/>
                </a:solidFill>
                <a:effectLst/>
                <a:uLnTx/>
                <a:uFillTx/>
                <a:latin typeface="Abadi" panose="020B0604020104020204" pitchFamily="34" charset="0"/>
                <a:ea typeface="+mn-ea"/>
                <a:cs typeface="+mn-cs"/>
              </a:rPr>
              <a:t> 0.05), por lo que </a:t>
            </a:r>
            <a:r>
              <a:rPr lang="es-CL" dirty="0">
                <a:solidFill>
                  <a:srgbClr val="FF0000"/>
                </a:solidFill>
                <a:latin typeface="Abadi" panose="020B0604020104020204" pitchFamily="34" charset="0"/>
              </a:rPr>
              <a:t>este</a:t>
            </a:r>
            <a:r>
              <a:rPr kumimoji="0" lang="es-CL" sz="1800" b="0" i="0" u="none" strike="noStrike" kern="1200" cap="none" spc="0" normalizeH="0" baseline="0" noProof="0" dirty="0">
                <a:ln>
                  <a:noFill/>
                </a:ln>
                <a:solidFill>
                  <a:srgbClr val="FF0000"/>
                </a:solidFill>
                <a:effectLst/>
                <a:uLnTx/>
                <a:uFillTx/>
                <a:latin typeface="Abadi" panose="020B0604020104020204" pitchFamily="34" charset="0"/>
                <a:ea typeface="+mn-ea"/>
                <a:cs typeface="+mn-cs"/>
              </a:rPr>
              <a:t> loci</a:t>
            </a:r>
            <a:r>
              <a:rPr kumimoji="0" lang="es-CL" sz="1800" b="0" i="0" u="none" strike="noStrike" kern="1200" cap="none" spc="0" normalizeH="0" noProof="0" dirty="0">
                <a:ln>
                  <a:noFill/>
                </a:ln>
                <a:solidFill>
                  <a:srgbClr val="FF0000"/>
                </a:solidFill>
                <a:effectLst/>
                <a:uLnTx/>
                <a:uFillTx/>
                <a:latin typeface="Abadi" panose="020B0604020104020204" pitchFamily="34" charset="0"/>
                <a:ea typeface="+mn-ea"/>
                <a:cs typeface="+mn-cs"/>
              </a:rPr>
              <a:t> </a:t>
            </a:r>
            <a:r>
              <a:rPr kumimoji="0" lang="es-CL" sz="1800" b="0" i="0" u="none" strike="noStrike" kern="1200" cap="none" spc="0" normalizeH="0" baseline="0" noProof="0" dirty="0">
                <a:ln>
                  <a:noFill/>
                </a:ln>
                <a:solidFill>
                  <a:srgbClr val="FF0000"/>
                </a:solidFill>
                <a:effectLst/>
                <a:uLnTx/>
                <a:uFillTx/>
                <a:latin typeface="Abadi" panose="020B0604020104020204" pitchFamily="34" charset="0"/>
                <a:ea typeface="+mn-ea"/>
                <a:cs typeface="+mn-cs"/>
              </a:rPr>
              <a:t>no se encuentra en equilibrio H-W.</a:t>
            </a:r>
            <a:endParaRPr kumimoji="0" lang="en-US" sz="1800" b="0" i="0" u="none" strike="noStrike" kern="1200" cap="none" spc="0" normalizeH="0" baseline="0" noProof="0" dirty="0">
              <a:ln>
                <a:noFill/>
              </a:ln>
              <a:solidFill>
                <a:srgbClr val="FF0000"/>
              </a:solidFill>
              <a:effectLst/>
              <a:uLnTx/>
              <a:uFillTx/>
              <a:latin typeface="Abadi" panose="020B0604020104020204" pitchFamily="34" charset="0"/>
              <a:ea typeface="+mn-ea"/>
              <a:cs typeface="+mn-cs"/>
            </a:endParaRPr>
          </a:p>
        </p:txBody>
      </p:sp>
      <p:sp>
        <p:nvSpPr>
          <p:cNvPr id="18" name="CuadroTexto 17">
            <a:extLst>
              <a:ext uri="{FF2B5EF4-FFF2-40B4-BE49-F238E27FC236}">
                <a16:creationId xmlns:a16="http://schemas.microsoft.com/office/drawing/2014/main" id="{0A014827-A460-406F-8CF5-8F7217F080E9}"/>
              </a:ext>
            </a:extLst>
          </p:cNvPr>
          <p:cNvSpPr txBox="1"/>
          <p:nvPr/>
        </p:nvSpPr>
        <p:spPr>
          <a:xfrm>
            <a:off x="1771844" y="1761807"/>
            <a:ext cx="91302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“En una población de Palometa chilena </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Seriola</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lalandi</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 se observaron los siguientes haplotipos para dos </a:t>
            </a:r>
            <a:r>
              <a:rPr kumimoji="0" lang="es-ES" sz="1800" b="0" i="0" u="none" strike="noStrike" kern="1200" cap="none" spc="0" normalizeH="0" baseline="0" noProof="0" dirty="0" err="1">
                <a:ln>
                  <a:noFill/>
                </a:ln>
                <a:solidFill>
                  <a:srgbClr val="000000"/>
                </a:solidFill>
                <a:effectLst/>
                <a:uLnTx/>
                <a:uFillTx/>
                <a:latin typeface="Calibri" panose="020F0502020204030204"/>
                <a:ea typeface="+mn-ea"/>
                <a:cs typeface="+mn-cs"/>
              </a:rPr>
              <a:t>SNPs</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 involucrados en la resistencia a </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Zeuxapta</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seriolae</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4E953168-1BFB-1D04-CFD3-98A1694BC524}"/>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8</a:t>
            </a:r>
            <a:endParaRPr lang="en-US" i="1" kern="0" dirty="0"/>
          </a:p>
        </p:txBody>
      </p:sp>
    </p:spTree>
    <p:extLst>
      <p:ext uri="{BB962C8B-B14F-4D97-AF65-F5344CB8AC3E}">
        <p14:creationId xmlns:p14="http://schemas.microsoft.com/office/powerpoint/2010/main" val="4264473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910590"/>
            <a:ext cx="9162472"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Una de las principales enfermedades en salmón es la enfermedad del virus de la pancreatitis infecciosa del salmón (IPN). Esta enfermedad presenta mortalidades que varían entre 20% y 100%. Hace años atrás se descubrió una región del genoma (haplotipos) que permiten explicar el 90% de la resistencia a esta enfermedad (IPN+ o IPN-). En una población se observó que los promedios de supervivencia entre los grupos eran los siguientes: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6" name="Tabla 12">
            <a:extLst>
              <a:ext uri="{FF2B5EF4-FFF2-40B4-BE49-F238E27FC236}">
                <a16:creationId xmlns:a16="http://schemas.microsoft.com/office/drawing/2014/main" id="{8FAEEAF5-07C6-4B85-AB2A-5CB8D11108E2}"/>
              </a:ext>
            </a:extLst>
          </p:cNvPr>
          <p:cNvGraphicFramePr>
            <a:graphicFrameLocks noGrp="1"/>
          </p:cNvGraphicFramePr>
          <p:nvPr/>
        </p:nvGraphicFramePr>
        <p:xfrm>
          <a:off x="1653363" y="2575464"/>
          <a:ext cx="5157012" cy="1707072"/>
        </p:xfrm>
        <a:graphic>
          <a:graphicData uri="http://schemas.openxmlformats.org/drawingml/2006/table">
            <a:tbl>
              <a:tblPr firstRow="1" bandRow="1">
                <a:tableStyleId>{5C22544A-7EE6-4342-B048-85BDC9FD1C3A}</a:tableStyleId>
              </a:tblPr>
              <a:tblGrid>
                <a:gridCol w="1719004">
                  <a:extLst>
                    <a:ext uri="{9D8B030D-6E8A-4147-A177-3AD203B41FA5}">
                      <a16:colId xmlns:a16="http://schemas.microsoft.com/office/drawing/2014/main" val="1089230659"/>
                    </a:ext>
                  </a:extLst>
                </a:gridCol>
                <a:gridCol w="1719004">
                  <a:extLst>
                    <a:ext uri="{9D8B030D-6E8A-4147-A177-3AD203B41FA5}">
                      <a16:colId xmlns:a16="http://schemas.microsoft.com/office/drawing/2014/main" val="1969542237"/>
                    </a:ext>
                  </a:extLst>
                </a:gridCol>
                <a:gridCol w="1719004">
                  <a:extLst>
                    <a:ext uri="{9D8B030D-6E8A-4147-A177-3AD203B41FA5}">
                      <a16:colId xmlns:a16="http://schemas.microsoft.com/office/drawing/2014/main" val="947060302"/>
                    </a:ext>
                  </a:extLst>
                </a:gridCol>
              </a:tblGrid>
              <a:tr h="370840">
                <a:tc>
                  <a:txBody>
                    <a:bodyPr/>
                    <a:lstStyle/>
                    <a:p>
                      <a:pPr algn="ctr"/>
                      <a:r>
                        <a:rPr lang="es-CL" sz="1600" dirty="0"/>
                        <a:t>Haplotipo</a:t>
                      </a:r>
                      <a:endParaRPr lang="en-US" sz="1600" dirty="0"/>
                    </a:p>
                  </a:txBody>
                  <a:tcPr anchor="ctr"/>
                </a:tc>
                <a:tc>
                  <a:txBody>
                    <a:bodyPr/>
                    <a:lstStyle/>
                    <a:p>
                      <a:pPr algn="ctr"/>
                      <a:r>
                        <a:rPr lang="es-CL" sz="1600" dirty="0"/>
                        <a:t>Número</a:t>
                      </a:r>
                      <a:endParaRPr lang="en-US" sz="1600" dirty="0"/>
                    </a:p>
                  </a:txBody>
                  <a:tcPr anchor="ctr"/>
                </a:tc>
                <a:tc>
                  <a:txBody>
                    <a:bodyPr/>
                    <a:lstStyle/>
                    <a:p>
                      <a:pPr algn="ctr"/>
                      <a:r>
                        <a:rPr lang="es-CL" sz="1600" dirty="0"/>
                        <a:t>Sobrevivencia (%)</a:t>
                      </a:r>
                      <a:endParaRPr lang="en-US" sz="1600" dirty="0"/>
                    </a:p>
                  </a:txBody>
                  <a:tcPr anchor="ctr"/>
                </a:tc>
                <a:extLst>
                  <a:ext uri="{0D108BD9-81ED-4DB2-BD59-A6C34878D82A}">
                    <a16:rowId xmlns:a16="http://schemas.microsoft.com/office/drawing/2014/main" val="884403037"/>
                  </a:ext>
                </a:extLst>
              </a:tr>
              <a:tr h="370840">
                <a:tc>
                  <a:txBody>
                    <a:bodyPr/>
                    <a:lstStyle/>
                    <a:p>
                      <a:pPr algn="ctr"/>
                      <a:r>
                        <a:rPr lang="es-CL" dirty="0"/>
                        <a:t>IPN+, IPN+</a:t>
                      </a:r>
                      <a:endParaRPr lang="en-US" dirty="0"/>
                    </a:p>
                  </a:txBody>
                  <a:tcPr anchor="ctr"/>
                </a:tc>
                <a:tc>
                  <a:txBody>
                    <a:bodyPr/>
                    <a:lstStyle/>
                    <a:p>
                      <a:pPr algn="ctr"/>
                      <a:r>
                        <a:rPr lang="es-CL" dirty="0"/>
                        <a:t>900</a:t>
                      </a:r>
                      <a:endParaRPr lang="en-US" dirty="0"/>
                    </a:p>
                  </a:txBody>
                  <a:tcPr anchor="ctr"/>
                </a:tc>
                <a:tc>
                  <a:txBody>
                    <a:bodyPr/>
                    <a:lstStyle/>
                    <a:p>
                      <a:pPr algn="ctr"/>
                      <a:r>
                        <a:rPr lang="es-CL" dirty="0"/>
                        <a:t>90</a:t>
                      </a:r>
                      <a:endParaRPr lang="en-US" dirty="0"/>
                    </a:p>
                  </a:txBody>
                  <a:tcPr anchor="ctr"/>
                </a:tc>
                <a:extLst>
                  <a:ext uri="{0D108BD9-81ED-4DB2-BD59-A6C34878D82A}">
                    <a16:rowId xmlns:a16="http://schemas.microsoft.com/office/drawing/2014/main" val="1729116943"/>
                  </a:ext>
                </a:extLst>
              </a:tr>
              <a:tr h="370840">
                <a:tc>
                  <a:txBody>
                    <a:bodyPr/>
                    <a:lstStyle/>
                    <a:p>
                      <a:pPr algn="ctr"/>
                      <a:r>
                        <a:rPr lang="es-CL" dirty="0"/>
                        <a:t>IPN+, IPN-</a:t>
                      </a:r>
                      <a:endParaRPr lang="en-US" dirty="0"/>
                    </a:p>
                  </a:txBody>
                  <a:tcPr anchor="ctr"/>
                </a:tc>
                <a:tc>
                  <a:txBody>
                    <a:bodyPr/>
                    <a:lstStyle/>
                    <a:p>
                      <a:pPr algn="ctr"/>
                      <a:r>
                        <a:rPr lang="es-CL" dirty="0"/>
                        <a:t>4.200</a:t>
                      </a:r>
                      <a:endParaRPr lang="en-US" dirty="0"/>
                    </a:p>
                  </a:txBody>
                  <a:tcPr anchor="ctr"/>
                </a:tc>
                <a:tc>
                  <a:txBody>
                    <a:bodyPr/>
                    <a:lstStyle/>
                    <a:p>
                      <a:pPr algn="ctr"/>
                      <a:r>
                        <a:rPr lang="es-CL" dirty="0"/>
                        <a:t>30</a:t>
                      </a:r>
                      <a:endParaRPr lang="en-US" dirty="0"/>
                    </a:p>
                  </a:txBody>
                  <a:tcPr anchor="ctr"/>
                </a:tc>
                <a:extLst>
                  <a:ext uri="{0D108BD9-81ED-4DB2-BD59-A6C34878D82A}">
                    <a16:rowId xmlns:a16="http://schemas.microsoft.com/office/drawing/2014/main" val="1294865511"/>
                  </a:ext>
                </a:extLst>
              </a:tr>
              <a:tr h="370840">
                <a:tc>
                  <a:txBody>
                    <a:bodyPr/>
                    <a:lstStyle/>
                    <a:p>
                      <a:pPr algn="ctr"/>
                      <a:r>
                        <a:rPr lang="es-CL" dirty="0"/>
                        <a:t>IPN-, IPN-</a:t>
                      </a:r>
                      <a:endParaRPr lang="en-US" dirty="0"/>
                    </a:p>
                  </a:txBody>
                  <a:tcPr anchor="ctr"/>
                </a:tc>
                <a:tc>
                  <a:txBody>
                    <a:bodyPr/>
                    <a:lstStyle/>
                    <a:p>
                      <a:pPr algn="ctr"/>
                      <a:r>
                        <a:rPr lang="es-CL" dirty="0"/>
                        <a:t>4.900</a:t>
                      </a:r>
                      <a:endParaRPr lang="en-US" dirty="0"/>
                    </a:p>
                  </a:txBody>
                  <a:tcPr anchor="ctr"/>
                </a:tc>
                <a:tc>
                  <a:txBody>
                    <a:bodyPr/>
                    <a:lstStyle/>
                    <a:p>
                      <a:pPr algn="ctr"/>
                      <a:r>
                        <a:rPr lang="es-CL" dirty="0"/>
                        <a:t>10</a:t>
                      </a:r>
                      <a:endParaRPr lang="en-US" dirty="0"/>
                    </a:p>
                  </a:txBody>
                  <a:tcPr anchor="ctr"/>
                </a:tc>
                <a:extLst>
                  <a:ext uri="{0D108BD9-81ED-4DB2-BD59-A6C34878D82A}">
                    <a16:rowId xmlns:a16="http://schemas.microsoft.com/office/drawing/2014/main" val="1310884315"/>
                  </a:ext>
                </a:extLst>
              </a:tr>
            </a:tbl>
          </a:graphicData>
        </a:graphic>
      </p:graphicFrame>
      <p:sp>
        <p:nvSpPr>
          <p:cNvPr id="3" name="Título 1">
            <a:extLst>
              <a:ext uri="{FF2B5EF4-FFF2-40B4-BE49-F238E27FC236}">
                <a16:creationId xmlns:a16="http://schemas.microsoft.com/office/drawing/2014/main" id="{4CC938E6-273B-5DA5-5BB2-CE8464D7C0F0}"/>
              </a:ext>
            </a:extLst>
          </p:cNvPr>
          <p:cNvSpPr txBox="1">
            <a:spLocks/>
          </p:cNvSpPr>
          <p:nvPr/>
        </p:nvSpPr>
        <p:spPr>
          <a:xfrm>
            <a:off x="1653363" y="-386715"/>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dirty="0"/>
              <a:t>Ejercicio</a:t>
            </a:r>
            <a:endParaRPr lang="en-US" i="1" kern="0" dirty="0"/>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081D1316-E992-E213-81B6-BBA193334297}"/>
                  </a:ext>
                </a:extLst>
              </p:cNvPr>
              <p:cNvSpPr txBox="1"/>
              <p:nvPr/>
            </p:nvSpPr>
            <p:spPr>
              <a:xfrm>
                <a:off x="8229311" y="2575464"/>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Valores genotípicos</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CuadroTexto 6">
                <a:extLst>
                  <a:ext uri="{FF2B5EF4-FFF2-40B4-BE49-F238E27FC236}">
                    <a16:creationId xmlns:a16="http://schemas.microsoft.com/office/drawing/2014/main" id="{081D1316-E992-E213-81B6-BBA193334297}"/>
                  </a:ext>
                </a:extLst>
              </p:cNvPr>
              <p:cNvSpPr txBox="1">
                <a:spLocks noRot="1" noChangeAspect="1" noMove="1" noResize="1" noEditPoints="1" noAdjustHandles="1" noChangeArrowheads="1" noChangeShapeType="1" noTextEdit="1"/>
              </p:cNvSpPr>
              <p:nvPr/>
            </p:nvSpPr>
            <p:spPr>
              <a:xfrm>
                <a:off x="8229311" y="2575464"/>
                <a:ext cx="2447925" cy="923330"/>
              </a:xfrm>
              <a:prstGeom prst="rect">
                <a:avLst/>
              </a:prstGeom>
              <a:blipFill>
                <a:blip r:embed="rId2"/>
                <a:stretch>
                  <a:fillRect l="-2239" t="-3289"/>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6E143FE0-AE50-E7FF-A581-13DD866C6427}"/>
                  </a:ext>
                </a:extLst>
              </p:cNvPr>
              <p:cNvSpPr txBox="1"/>
              <p:nvPr/>
            </p:nvSpPr>
            <p:spPr>
              <a:xfrm>
                <a:off x="8229311" y="3718585"/>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a:t>
                </a:r>
                <a:r>
                  <a:rPr kumimoji="0" lang="en-US" sz="1800" b="1"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genéticas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=0,3</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=0,7</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CuadroTexto 8">
                <a:extLst>
                  <a:ext uri="{FF2B5EF4-FFF2-40B4-BE49-F238E27FC236}">
                    <a16:creationId xmlns:a16="http://schemas.microsoft.com/office/drawing/2014/main" id="{6E143FE0-AE50-E7FF-A581-13DD866C6427}"/>
                  </a:ext>
                </a:extLst>
              </p:cNvPr>
              <p:cNvSpPr txBox="1">
                <a:spLocks noRot="1" noChangeAspect="1" noMove="1" noResize="1" noEditPoints="1" noAdjustHandles="1" noChangeArrowheads="1" noChangeShapeType="1" noTextEdit="1"/>
              </p:cNvSpPr>
              <p:nvPr/>
            </p:nvSpPr>
            <p:spPr>
              <a:xfrm>
                <a:off x="8229311" y="3718585"/>
                <a:ext cx="2447925" cy="923330"/>
              </a:xfrm>
              <a:prstGeom prst="rect">
                <a:avLst/>
              </a:prstGeom>
              <a:blipFill>
                <a:blip r:embed="rId3"/>
                <a:stretch>
                  <a:fillRect l="-2239" t="-3311" b="-2649"/>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AB5CB957-61E6-7B88-FD65-C7F351DF381B}"/>
                  </a:ext>
                </a:extLst>
              </p:cNvPr>
              <p:cNvSpPr txBox="1"/>
              <p:nvPr/>
            </p:nvSpPr>
            <p:spPr>
              <a:xfrm>
                <a:off x="3962690" y="4635698"/>
                <a:ext cx="3600160" cy="203132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𝛼</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𝑑</m:t>
                      </m:r>
                      <m:d>
                        <m:dPr>
                          <m:ctrlP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𝑝</m:t>
                          </m:r>
                        </m:e>
                      </m:d>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𝛼</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0,7[40+(−20)</m:t>
                      </m:r>
                      <m:d>
                        <m:dPr>
                          <m:ctrlP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0,7</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e>
                      </m:d>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𝛼</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0,7[40−8]</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𝛼</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0,7[32]</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𝛼</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22</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0" name="CuadroTexto 9">
                <a:extLst>
                  <a:ext uri="{FF2B5EF4-FFF2-40B4-BE49-F238E27FC236}">
                    <a16:creationId xmlns:a16="http://schemas.microsoft.com/office/drawing/2014/main" id="{AB5CB957-61E6-7B88-FD65-C7F351DF381B}"/>
                  </a:ext>
                </a:extLst>
              </p:cNvPr>
              <p:cNvSpPr txBox="1">
                <a:spLocks noRot="1" noChangeAspect="1" noMove="1" noResize="1" noEditPoints="1" noAdjustHandles="1" noChangeArrowheads="1" noChangeShapeType="1" noTextEdit="1"/>
              </p:cNvSpPr>
              <p:nvPr/>
            </p:nvSpPr>
            <p:spPr>
              <a:xfrm>
                <a:off x="3962690" y="4635698"/>
                <a:ext cx="3600160" cy="2031325"/>
              </a:xfrm>
              <a:prstGeom prst="rect">
                <a:avLst/>
              </a:prstGeom>
              <a:blipFill>
                <a:blip r:embed="rId4"/>
                <a:stretch>
                  <a:fillRect/>
                </a:stretch>
              </a:blipFill>
              <a:ln>
                <a:noFill/>
              </a:ln>
            </p:spPr>
            <p:txBody>
              <a:bodyPr/>
              <a:lstStyle/>
              <a:p>
                <a:r>
                  <a:rPr lang="es-CL">
                    <a:noFill/>
                  </a:rPr>
                  <a:t> </a:t>
                </a:r>
              </a:p>
            </p:txBody>
          </p:sp>
        </mc:Fallback>
      </mc:AlternateContent>
      <p:sp>
        <p:nvSpPr>
          <p:cNvPr id="11" name="CuadroTexto 10">
            <a:extLst>
              <a:ext uri="{FF2B5EF4-FFF2-40B4-BE49-F238E27FC236}">
                <a16:creationId xmlns:a16="http://schemas.microsoft.com/office/drawing/2014/main" id="{EA5EFED3-8448-349F-5434-FF00B08E7190}"/>
              </a:ext>
            </a:extLst>
          </p:cNvPr>
          <p:cNvSpPr txBox="1"/>
          <p:nvPr/>
        </p:nvSpPr>
        <p:spPr>
          <a:xfrm>
            <a:off x="1514764" y="4451032"/>
            <a:ext cx="42711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Efecto medio de IPN+</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Tree>
    <p:extLst>
      <p:ext uri="{BB962C8B-B14F-4D97-AF65-F5344CB8AC3E}">
        <p14:creationId xmlns:p14="http://schemas.microsoft.com/office/powerpoint/2010/main" val="347442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3" end="3"/>
                                            </p:txEl>
                                          </p:spTgt>
                                        </p:tgtEl>
                                        <p:attrNameLst>
                                          <p:attrName>style.visibility</p:attrName>
                                        </p:attrNameLst>
                                      </p:cBhvr>
                                      <p:to>
                                        <p:strVal val="visible"/>
                                      </p:to>
                                    </p:set>
                                    <p:animEffect transition="in" filter="fade">
                                      <p:cBhvr>
                                        <p:cTn id="10" dur="500"/>
                                        <p:tgtEl>
                                          <p:spTgt spid="10">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animEffect transition="in" filter="fade">
                                      <p:cBhvr>
                                        <p:cTn id="13" dur="500"/>
                                        <p:tgtEl>
                                          <p:spTgt spid="10">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6" end="6"/>
                                            </p:txEl>
                                          </p:spTgt>
                                        </p:tgtEl>
                                        <p:attrNameLst>
                                          <p:attrName>style.visibility</p:attrName>
                                        </p:attrNameLst>
                                      </p:cBhvr>
                                      <p:to>
                                        <p:strVal val="visible"/>
                                      </p:to>
                                    </p:set>
                                    <p:animEffect transition="in" filter="fade">
                                      <p:cBhvr>
                                        <p:cTn id="16"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1" name="Tabla 12">
                <a:extLst>
                  <a:ext uri="{FF2B5EF4-FFF2-40B4-BE49-F238E27FC236}">
                    <a16:creationId xmlns:a16="http://schemas.microsoft.com/office/drawing/2014/main" id="{CA4E7203-CEAD-413D-8E99-87173C4A8F49}"/>
                  </a:ext>
                </a:extLst>
              </p:cNvPr>
              <p:cNvGraphicFramePr>
                <a:graphicFrameLocks noGrp="1"/>
              </p:cNvGraphicFramePr>
              <p:nvPr/>
            </p:nvGraphicFramePr>
            <p:xfrm>
              <a:off x="1064481" y="3272934"/>
              <a:ext cx="10453264" cy="2164463"/>
            </p:xfrm>
            <a:graphic>
              <a:graphicData uri="http://schemas.openxmlformats.org/drawingml/2006/table">
                <a:tbl>
                  <a:tblPr firstRow="1" bandRow="1">
                    <a:tableStyleId>{5C22544A-7EE6-4342-B048-85BDC9FD1C3A}</a:tableStyleId>
                  </a:tblPr>
                  <a:tblGrid>
                    <a:gridCol w="755300">
                      <a:extLst>
                        <a:ext uri="{9D8B030D-6E8A-4147-A177-3AD203B41FA5}">
                          <a16:colId xmlns:a16="http://schemas.microsoft.com/office/drawing/2014/main" val="350520474"/>
                        </a:ext>
                      </a:extLst>
                    </a:gridCol>
                    <a:gridCol w="1889172">
                      <a:extLst>
                        <a:ext uri="{9D8B030D-6E8A-4147-A177-3AD203B41FA5}">
                          <a16:colId xmlns:a16="http://schemas.microsoft.com/office/drawing/2014/main" val="2080670505"/>
                        </a:ext>
                      </a:extLst>
                    </a:gridCol>
                    <a:gridCol w="2270417">
                      <a:extLst>
                        <a:ext uri="{9D8B030D-6E8A-4147-A177-3AD203B41FA5}">
                          <a16:colId xmlns:a16="http://schemas.microsoft.com/office/drawing/2014/main" val="2440811463"/>
                        </a:ext>
                      </a:extLst>
                    </a:gridCol>
                    <a:gridCol w="2259954">
                      <a:extLst>
                        <a:ext uri="{9D8B030D-6E8A-4147-A177-3AD203B41FA5}">
                          <a16:colId xmlns:a16="http://schemas.microsoft.com/office/drawing/2014/main" val="373022701"/>
                        </a:ext>
                      </a:extLst>
                    </a:gridCol>
                    <a:gridCol w="2114461">
                      <a:extLst>
                        <a:ext uri="{9D8B030D-6E8A-4147-A177-3AD203B41FA5}">
                          <a16:colId xmlns:a16="http://schemas.microsoft.com/office/drawing/2014/main" val="1485985733"/>
                        </a:ext>
                      </a:extLst>
                    </a:gridCol>
                    <a:gridCol w="1163960">
                      <a:extLst>
                        <a:ext uri="{9D8B030D-6E8A-4147-A177-3AD203B41FA5}">
                          <a16:colId xmlns:a16="http://schemas.microsoft.com/office/drawing/2014/main" val="2572903843"/>
                        </a:ext>
                      </a:extLst>
                    </a:gridCol>
                  </a:tblGrid>
                  <a:tr h="370840">
                    <a:tc>
                      <a:txBody>
                        <a:bodyPr/>
                        <a:lstStyle/>
                        <a:p>
                          <a:r>
                            <a:rPr lang="es-CL" dirty="0"/>
                            <a:t>SNP2</a:t>
                          </a:r>
                          <a:endParaRPr lang="en-US" dirty="0"/>
                        </a:p>
                      </a:txBody>
                      <a:tcPr/>
                    </a:tc>
                    <a:tc>
                      <a:txBody>
                        <a:bodyPr/>
                        <a:lstStyle/>
                        <a:p>
                          <a:pPr algn="ctr"/>
                          <a:r>
                            <a:rPr lang="es-CL" dirty="0"/>
                            <a:t>N</a:t>
                          </a:r>
                          <a:r>
                            <a:rPr lang="en-US" dirty="0" err="1"/>
                            <a:t>úmero</a:t>
                          </a:r>
                          <a:endParaRPr lang="es-CL" dirty="0"/>
                        </a:p>
                      </a:txBody>
                      <a:tcPr/>
                    </a:tc>
                    <a:tc>
                      <a:txBody>
                        <a:bodyPr/>
                        <a:lstStyle/>
                        <a:p>
                          <a:r>
                            <a:rPr lang="es-CL" dirty="0"/>
                            <a:t>Frecuencia </a:t>
                          </a:r>
                          <a:r>
                            <a:rPr lang="es-CL" dirty="0" err="1"/>
                            <a:t>Obs</a:t>
                          </a:r>
                          <a:r>
                            <a:rPr lang="es-CL" dirty="0"/>
                            <a:t>.</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Frecuencia Esp.</a:t>
                          </a:r>
                          <a:endParaRPr lang="en-US" dirty="0"/>
                        </a:p>
                      </a:txBody>
                      <a:tcPr/>
                    </a:tc>
                    <a:tc>
                      <a:txBody>
                        <a:bodyPr/>
                        <a:lstStyle/>
                        <a:p>
                          <a:r>
                            <a:rPr lang="es-CL" sz="1800" dirty="0"/>
                            <a:t>Frecuencia </a:t>
                          </a:r>
                          <a:r>
                            <a:rPr lang="es-CL" sz="1800" dirty="0" err="1"/>
                            <a:t>abs</a:t>
                          </a:r>
                          <a:r>
                            <a:rPr lang="es-CL" sz="1800" dirty="0"/>
                            <a:t>. Esp.</a:t>
                          </a:r>
                          <a:endParaRPr lang="en-US" sz="1800"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sz="1800" i="1" smtClean="0">
                                        <a:latin typeface="Cambria Math" panose="02040503050406030204" pitchFamily="18" charset="0"/>
                                      </a:rPr>
                                    </m:ctrlPr>
                                  </m:sSupPr>
                                  <m:e>
                                    <m:r>
                                      <a:rPr lang="es-CL" sz="1800" b="1" i="1" smtClean="0">
                                        <a:latin typeface="Cambria Math" panose="02040503050406030204" pitchFamily="18" charset="0"/>
                                      </a:rPr>
                                      <m:t>𝑿</m:t>
                                    </m:r>
                                  </m:e>
                                  <m:sup>
                                    <m:r>
                                      <a:rPr lang="es-CL" sz="1800" b="1" i="1" smtClean="0">
                                        <a:latin typeface="Cambria Math" panose="02040503050406030204" pitchFamily="18" charset="0"/>
                                      </a:rPr>
                                      <m:t>𝟐</m:t>
                                    </m:r>
                                  </m:sup>
                                </m:sSup>
                              </m:oMath>
                            </m:oMathPara>
                          </a14:m>
                          <a:endParaRPr lang="en-US" sz="1800" dirty="0"/>
                        </a:p>
                      </a:txBody>
                      <a:tcPr/>
                    </a:tc>
                    <a:extLst>
                      <a:ext uri="{0D108BD9-81ED-4DB2-BD59-A6C34878D82A}">
                        <a16:rowId xmlns:a16="http://schemas.microsoft.com/office/drawing/2014/main" val="1651024909"/>
                      </a:ext>
                    </a:extLst>
                  </a:tr>
                  <a:tr h="370840">
                    <a:tc>
                      <a:txBody>
                        <a:bodyPr/>
                        <a:lstStyle/>
                        <a:p>
                          <a:pPr algn="ctr"/>
                          <a:r>
                            <a:rPr lang="es-CL" dirty="0"/>
                            <a:t>++</a:t>
                          </a:r>
                          <a:endParaRPr lang="en-US" dirty="0"/>
                        </a:p>
                      </a:txBody>
                      <a:tcPr/>
                    </a:tc>
                    <a:tc>
                      <a:txBody>
                        <a:bodyPr/>
                        <a:lstStyle/>
                        <a:p>
                          <a:pPr algn="ctr"/>
                          <a:r>
                            <a:rPr lang="es-CL" dirty="0"/>
                            <a:t>90</a:t>
                          </a:r>
                          <a:endParaRPr lang="en-US" dirty="0"/>
                        </a:p>
                      </a:txBody>
                      <a:tcPr/>
                    </a:tc>
                    <a:tc>
                      <a:txBody>
                        <a:bodyPr/>
                        <a:lstStyle/>
                        <a:p>
                          <a:pPr algn="ctr"/>
                          <a:r>
                            <a:rPr lang="es-CL" dirty="0"/>
                            <a:t>0,37</a:t>
                          </a:r>
                          <a:endParaRPr lang="en-US" dirty="0"/>
                        </a:p>
                      </a:txBody>
                      <a:tcPr/>
                    </a:tc>
                    <a:tc>
                      <a:txBody>
                        <a:bodyPr/>
                        <a:lstStyle/>
                        <a:p>
                          <a:pPr algn="ctr"/>
                          <a:r>
                            <a:rPr lang="es-CL" dirty="0"/>
                            <a:t>0,48</a:t>
                          </a:r>
                          <a:endParaRPr lang="en-US" dirty="0"/>
                        </a:p>
                      </a:txBody>
                      <a:tcPr/>
                    </a:tc>
                    <a:tc>
                      <a:txBody>
                        <a:bodyPr/>
                        <a:lstStyle/>
                        <a:p>
                          <a:pPr algn="ctr"/>
                          <a:r>
                            <a:rPr lang="es-CL" dirty="0"/>
                            <a:t>117</a:t>
                          </a:r>
                          <a:endParaRPr lang="en-US" dirty="0"/>
                        </a:p>
                      </a:txBody>
                      <a:tcPr/>
                    </a:tc>
                    <a:tc>
                      <a:txBody>
                        <a:bodyPr/>
                        <a:lstStyle/>
                        <a:p>
                          <a:pPr algn="ctr"/>
                          <a:r>
                            <a:rPr lang="es-CL" dirty="0"/>
                            <a:t>6,23</a:t>
                          </a:r>
                          <a:endParaRPr lang="en-US" dirty="0"/>
                        </a:p>
                      </a:txBody>
                      <a:tcPr/>
                    </a:tc>
                    <a:extLst>
                      <a:ext uri="{0D108BD9-81ED-4DB2-BD59-A6C34878D82A}">
                        <a16:rowId xmlns:a16="http://schemas.microsoft.com/office/drawing/2014/main" val="1099911429"/>
                      </a:ext>
                    </a:extLst>
                  </a:tr>
                  <a:tr h="370840">
                    <a:tc>
                      <a:txBody>
                        <a:bodyPr/>
                        <a:lstStyle/>
                        <a:p>
                          <a:pPr algn="ctr"/>
                          <a:r>
                            <a:rPr lang="es-CL" dirty="0"/>
                            <a:t>+-</a:t>
                          </a:r>
                          <a:endParaRPr lang="en-US" dirty="0"/>
                        </a:p>
                      </a:txBody>
                      <a:tcPr>
                        <a:lnB w="12700" cap="flat" cmpd="sng" algn="ctr">
                          <a:solidFill>
                            <a:schemeClr val="bg1"/>
                          </a:solidFill>
                          <a:prstDash val="solid"/>
                          <a:round/>
                          <a:headEnd type="none" w="med" len="med"/>
                          <a:tailEnd type="none" w="med" len="med"/>
                        </a:lnB>
                      </a:tcPr>
                    </a:tc>
                    <a:tc>
                      <a:txBody>
                        <a:bodyPr/>
                        <a:lstStyle/>
                        <a:p>
                          <a:pPr algn="ctr"/>
                          <a:r>
                            <a:rPr lang="es-CL" dirty="0"/>
                            <a:t>118</a:t>
                          </a:r>
                          <a:endParaRPr lang="en-US" dirty="0"/>
                        </a:p>
                      </a:txBody>
                      <a:tcPr/>
                    </a:tc>
                    <a:tc>
                      <a:txBody>
                        <a:bodyPr/>
                        <a:lstStyle/>
                        <a:p>
                          <a:pPr algn="ctr"/>
                          <a:r>
                            <a:rPr lang="es-CL" dirty="0"/>
                            <a:t>0,48</a:t>
                          </a:r>
                          <a:endParaRPr lang="en-US" dirty="0"/>
                        </a:p>
                      </a:txBody>
                      <a:tcPr/>
                    </a:tc>
                    <a:tc>
                      <a:txBody>
                        <a:bodyPr/>
                        <a:lstStyle/>
                        <a:p>
                          <a:pPr algn="ctr"/>
                          <a:r>
                            <a:rPr lang="es-CL" dirty="0"/>
                            <a:t>0,43</a:t>
                          </a:r>
                          <a:endParaRPr lang="en-US" dirty="0"/>
                        </a:p>
                      </a:txBody>
                      <a:tcPr/>
                    </a:tc>
                    <a:tc>
                      <a:txBody>
                        <a:bodyPr/>
                        <a:lstStyle/>
                        <a:p>
                          <a:pPr algn="ctr"/>
                          <a:r>
                            <a:rPr lang="es-CL" dirty="0"/>
                            <a:t>105</a:t>
                          </a:r>
                          <a:endParaRPr lang="en-US" dirty="0"/>
                        </a:p>
                      </a:txBody>
                      <a:tcPr/>
                    </a:tc>
                    <a:tc>
                      <a:txBody>
                        <a:bodyPr/>
                        <a:lstStyle/>
                        <a:p>
                          <a:pPr algn="ctr"/>
                          <a:r>
                            <a:rPr lang="es-CL" dirty="0"/>
                            <a:t>1,61</a:t>
                          </a:r>
                          <a:endParaRPr lang="en-US" dirty="0"/>
                        </a:p>
                      </a:txBody>
                      <a:tcPr/>
                    </a:tc>
                    <a:extLst>
                      <a:ext uri="{0D108BD9-81ED-4DB2-BD59-A6C34878D82A}">
                        <a16:rowId xmlns:a16="http://schemas.microsoft.com/office/drawing/2014/main" val="1950762760"/>
                      </a:ext>
                    </a:extLst>
                  </a:tr>
                  <a:tr h="370840">
                    <a:tc>
                      <a:txBody>
                        <a:bodyPr/>
                        <a:lstStyle/>
                        <a:p>
                          <a:pPr algn="ctr"/>
                          <a:r>
                            <a:rPr lang="es-CL" dirty="0"/>
                            <a:t>--</a:t>
                          </a:r>
                          <a:endParaRPr lang="en-US"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s-CL" dirty="0"/>
                            <a:t>36</a:t>
                          </a:r>
                          <a:endParaRPr lang="en-US" dirty="0"/>
                        </a:p>
                      </a:txBody>
                      <a:tcPr/>
                    </a:tc>
                    <a:tc>
                      <a:txBody>
                        <a:bodyPr/>
                        <a:lstStyle/>
                        <a:p>
                          <a:pPr algn="ctr"/>
                          <a:r>
                            <a:rPr lang="es-CL" dirty="0"/>
                            <a:t>0,15</a:t>
                          </a:r>
                          <a:endParaRPr lang="en-US" dirty="0"/>
                        </a:p>
                      </a:txBody>
                      <a:tcPr/>
                    </a:tc>
                    <a:tc>
                      <a:txBody>
                        <a:bodyPr/>
                        <a:lstStyle/>
                        <a:p>
                          <a:pPr algn="ctr"/>
                          <a:r>
                            <a:rPr lang="es-CL" dirty="0"/>
                            <a:t>0,09</a:t>
                          </a:r>
                          <a:endParaRPr lang="en-US" dirty="0"/>
                        </a:p>
                      </a:txBody>
                      <a:tcPr/>
                    </a:tc>
                    <a:tc>
                      <a:txBody>
                        <a:bodyPr/>
                        <a:lstStyle/>
                        <a:p>
                          <a:pPr algn="ctr"/>
                          <a:r>
                            <a:rPr lang="es-CL" dirty="0"/>
                            <a:t>22</a:t>
                          </a:r>
                          <a:endParaRPr lang="en-US" dirty="0"/>
                        </a:p>
                      </a:txBody>
                      <a:tcPr>
                        <a:lnB w="12700" cap="flat" cmpd="sng" algn="ctr">
                          <a:solidFill>
                            <a:schemeClr val="bg1"/>
                          </a:solidFill>
                          <a:prstDash val="solid"/>
                          <a:round/>
                          <a:headEnd type="none" w="med" len="med"/>
                          <a:tailEnd type="none" w="med" len="med"/>
                        </a:lnB>
                      </a:tcPr>
                    </a:tc>
                    <a:tc>
                      <a:txBody>
                        <a:bodyPr/>
                        <a:lstStyle/>
                        <a:p>
                          <a:pPr algn="ctr"/>
                          <a:r>
                            <a:rPr lang="es-CL" dirty="0"/>
                            <a:t>8,91</a:t>
                          </a:r>
                          <a:endParaRPr lang="en-US" dirty="0"/>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43098517"/>
                      </a:ext>
                    </a:extLst>
                  </a:tr>
                  <a:tr h="370840">
                    <a:tc>
                      <a:txBody>
                        <a:bodyPr/>
                        <a:lstStyle/>
                        <a:p>
                          <a:pPr algn="ctr"/>
                          <a:endParaRPr lang="en-US" dirty="0"/>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s-CL" dirty="0"/>
                            <a:t>244</a:t>
                          </a:r>
                          <a:endParaRPr lang="en-US" dirty="0"/>
                        </a:p>
                      </a:txBody>
                      <a:tcPr>
                        <a:lnL w="12700" cmpd="sng">
                          <a:noFill/>
                        </a:lnL>
                        <a:lnR w="12700" cmpd="sng">
                          <a:noFill/>
                        </a:lnR>
                        <a:lnB w="12700" cap="flat" cmpd="sng" algn="ctr">
                          <a:noFill/>
                          <a:prstDash val="solid"/>
                          <a:round/>
                          <a:headEnd type="none" w="med" len="med"/>
                          <a:tailEnd type="none" w="med" len="med"/>
                        </a:lnB>
                      </a:tcPr>
                    </a:tc>
                    <a:tc>
                      <a:txBody>
                        <a:bodyPr/>
                        <a:lstStyle/>
                        <a:p>
                          <a:pPr algn="ctr"/>
                          <a:endParaRPr lang="en-US" dirty="0"/>
                        </a:p>
                      </a:txBody>
                      <a:tcP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endParaRPr lang="en-US" dirty="0"/>
                        </a:p>
                      </a:txBody>
                      <a:tcP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endParaRPr lang="en-US" dirty="0"/>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s-CL" dirty="0"/>
                            <a:t>16,75</a:t>
                          </a:r>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E9EBF5"/>
                        </a:solidFill>
                      </a:tcPr>
                    </a:tc>
                    <a:extLst>
                      <a:ext uri="{0D108BD9-81ED-4DB2-BD59-A6C34878D82A}">
                        <a16:rowId xmlns:a16="http://schemas.microsoft.com/office/drawing/2014/main" val="2766298241"/>
                      </a:ext>
                    </a:extLst>
                  </a:tr>
                </a:tbl>
              </a:graphicData>
            </a:graphic>
          </p:graphicFrame>
        </mc:Choice>
        <mc:Fallback xmlns="">
          <p:graphicFrame>
            <p:nvGraphicFramePr>
              <p:cNvPr id="11" name="Tabla 12">
                <a:extLst>
                  <a:ext uri="{FF2B5EF4-FFF2-40B4-BE49-F238E27FC236}">
                    <a16:creationId xmlns:a16="http://schemas.microsoft.com/office/drawing/2014/main" id="{CA4E7203-CEAD-413D-8E99-87173C4A8F49}"/>
                  </a:ext>
                </a:extLst>
              </p:cNvPr>
              <p:cNvGraphicFramePr>
                <a:graphicFrameLocks noGrp="1"/>
              </p:cNvGraphicFramePr>
              <p:nvPr>
                <p:extLst>
                  <p:ext uri="{D42A27DB-BD31-4B8C-83A1-F6EECF244321}">
                    <p14:modId xmlns:p14="http://schemas.microsoft.com/office/powerpoint/2010/main" val="1315577097"/>
                  </p:ext>
                </p:extLst>
              </p:nvPr>
            </p:nvGraphicFramePr>
            <p:xfrm>
              <a:off x="1064481" y="3272934"/>
              <a:ext cx="10453264" cy="1855280"/>
            </p:xfrm>
            <a:graphic>
              <a:graphicData uri="http://schemas.openxmlformats.org/drawingml/2006/table">
                <a:tbl>
                  <a:tblPr firstRow="1" bandRow="1">
                    <a:tableStyleId>{5C22544A-7EE6-4342-B048-85BDC9FD1C3A}</a:tableStyleId>
                  </a:tblPr>
                  <a:tblGrid>
                    <a:gridCol w="755300">
                      <a:extLst>
                        <a:ext uri="{9D8B030D-6E8A-4147-A177-3AD203B41FA5}">
                          <a16:colId xmlns:a16="http://schemas.microsoft.com/office/drawing/2014/main" val="350520474"/>
                        </a:ext>
                      </a:extLst>
                    </a:gridCol>
                    <a:gridCol w="1889172">
                      <a:extLst>
                        <a:ext uri="{9D8B030D-6E8A-4147-A177-3AD203B41FA5}">
                          <a16:colId xmlns:a16="http://schemas.microsoft.com/office/drawing/2014/main" val="2080670505"/>
                        </a:ext>
                      </a:extLst>
                    </a:gridCol>
                    <a:gridCol w="2270417">
                      <a:extLst>
                        <a:ext uri="{9D8B030D-6E8A-4147-A177-3AD203B41FA5}">
                          <a16:colId xmlns:a16="http://schemas.microsoft.com/office/drawing/2014/main" val="2440811463"/>
                        </a:ext>
                      </a:extLst>
                    </a:gridCol>
                    <a:gridCol w="2259954">
                      <a:extLst>
                        <a:ext uri="{9D8B030D-6E8A-4147-A177-3AD203B41FA5}">
                          <a16:colId xmlns:a16="http://schemas.microsoft.com/office/drawing/2014/main" val="373022701"/>
                        </a:ext>
                      </a:extLst>
                    </a:gridCol>
                    <a:gridCol w="2114461">
                      <a:extLst>
                        <a:ext uri="{9D8B030D-6E8A-4147-A177-3AD203B41FA5}">
                          <a16:colId xmlns:a16="http://schemas.microsoft.com/office/drawing/2014/main" val="1485985733"/>
                        </a:ext>
                      </a:extLst>
                    </a:gridCol>
                    <a:gridCol w="1163960">
                      <a:extLst>
                        <a:ext uri="{9D8B030D-6E8A-4147-A177-3AD203B41FA5}">
                          <a16:colId xmlns:a16="http://schemas.microsoft.com/office/drawing/2014/main" val="2572903843"/>
                        </a:ext>
                      </a:extLst>
                    </a:gridCol>
                  </a:tblGrid>
                  <a:tr h="371920">
                    <a:tc>
                      <a:txBody>
                        <a:bodyPr/>
                        <a:lstStyle/>
                        <a:p>
                          <a:r>
                            <a:rPr lang="es-CL" dirty="0"/>
                            <a:t>SNP2</a:t>
                          </a:r>
                          <a:endParaRPr lang="en-US" dirty="0"/>
                        </a:p>
                      </a:txBody>
                      <a:tcPr/>
                    </a:tc>
                    <a:tc>
                      <a:txBody>
                        <a:bodyPr/>
                        <a:lstStyle/>
                        <a:p>
                          <a:pPr algn="ctr"/>
                          <a:r>
                            <a:rPr lang="es-CL" dirty="0"/>
                            <a:t>N</a:t>
                          </a:r>
                          <a:r>
                            <a:rPr lang="en-US" dirty="0" err="1"/>
                            <a:t>úmero</a:t>
                          </a:r>
                          <a:endParaRPr lang="es-CL" dirty="0"/>
                        </a:p>
                      </a:txBody>
                      <a:tcPr/>
                    </a:tc>
                    <a:tc>
                      <a:txBody>
                        <a:bodyPr/>
                        <a:lstStyle/>
                        <a:p>
                          <a:r>
                            <a:rPr lang="es-CL" dirty="0"/>
                            <a:t>Frecuencia </a:t>
                          </a:r>
                          <a:r>
                            <a:rPr lang="es-CL" dirty="0" err="1"/>
                            <a:t>Obs</a:t>
                          </a:r>
                          <a:r>
                            <a:rPr lang="es-CL" dirty="0"/>
                            <a:t>.</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Frecuencia Esp.</a:t>
                          </a:r>
                          <a:endParaRPr lang="en-US" dirty="0"/>
                        </a:p>
                      </a:txBody>
                      <a:tcPr/>
                    </a:tc>
                    <a:tc>
                      <a:txBody>
                        <a:bodyPr/>
                        <a:lstStyle/>
                        <a:p>
                          <a:r>
                            <a:rPr lang="es-CL" sz="1800" dirty="0"/>
                            <a:t>Frecuencia </a:t>
                          </a:r>
                          <a:r>
                            <a:rPr lang="es-CL" sz="1800" dirty="0" err="1"/>
                            <a:t>abs</a:t>
                          </a:r>
                          <a:r>
                            <a:rPr lang="es-CL" sz="1800" dirty="0"/>
                            <a:t>. Esp.</a:t>
                          </a:r>
                          <a:endParaRPr lang="en-US" sz="1800" dirty="0"/>
                        </a:p>
                      </a:txBody>
                      <a:tcPr/>
                    </a:tc>
                    <a:tc>
                      <a:txBody>
                        <a:bodyPr/>
                        <a:lstStyle/>
                        <a:p>
                          <a:endParaRPr lang="en-US"/>
                        </a:p>
                      </a:txBody>
                      <a:tcPr>
                        <a:blipFill>
                          <a:blip r:embed="rId2"/>
                          <a:stretch>
                            <a:fillRect l="-798953" t="-8197" r="-2094" b="-424590"/>
                          </a:stretch>
                        </a:blipFill>
                      </a:tcPr>
                    </a:tc>
                    <a:extLst>
                      <a:ext uri="{0D108BD9-81ED-4DB2-BD59-A6C34878D82A}">
                        <a16:rowId xmlns:a16="http://schemas.microsoft.com/office/drawing/2014/main" val="1651024909"/>
                      </a:ext>
                    </a:extLst>
                  </a:tr>
                  <a:tr h="370840">
                    <a:tc>
                      <a:txBody>
                        <a:bodyPr/>
                        <a:lstStyle/>
                        <a:p>
                          <a:pPr algn="ctr"/>
                          <a:r>
                            <a:rPr lang="es-CL" dirty="0"/>
                            <a:t>++</a:t>
                          </a:r>
                          <a:endParaRPr lang="en-US" dirty="0"/>
                        </a:p>
                      </a:txBody>
                      <a:tcPr/>
                    </a:tc>
                    <a:tc>
                      <a:txBody>
                        <a:bodyPr/>
                        <a:lstStyle/>
                        <a:p>
                          <a:pPr algn="ctr"/>
                          <a:r>
                            <a:rPr lang="es-CL" dirty="0"/>
                            <a:t>90</a:t>
                          </a:r>
                          <a:endParaRPr lang="en-US" dirty="0"/>
                        </a:p>
                      </a:txBody>
                      <a:tcPr/>
                    </a:tc>
                    <a:tc>
                      <a:txBody>
                        <a:bodyPr/>
                        <a:lstStyle/>
                        <a:p>
                          <a:pPr algn="ctr"/>
                          <a:r>
                            <a:rPr lang="es-CL" dirty="0"/>
                            <a:t>0,37</a:t>
                          </a:r>
                          <a:endParaRPr lang="en-US" dirty="0"/>
                        </a:p>
                      </a:txBody>
                      <a:tcPr/>
                    </a:tc>
                    <a:tc>
                      <a:txBody>
                        <a:bodyPr/>
                        <a:lstStyle/>
                        <a:p>
                          <a:pPr algn="ctr"/>
                          <a:r>
                            <a:rPr lang="es-CL" dirty="0"/>
                            <a:t>0,48</a:t>
                          </a:r>
                          <a:endParaRPr lang="en-US" dirty="0"/>
                        </a:p>
                      </a:txBody>
                      <a:tcPr/>
                    </a:tc>
                    <a:tc>
                      <a:txBody>
                        <a:bodyPr/>
                        <a:lstStyle/>
                        <a:p>
                          <a:pPr algn="ctr"/>
                          <a:r>
                            <a:rPr lang="es-CL" dirty="0"/>
                            <a:t>117</a:t>
                          </a:r>
                          <a:endParaRPr lang="en-US" dirty="0"/>
                        </a:p>
                      </a:txBody>
                      <a:tcPr/>
                    </a:tc>
                    <a:tc>
                      <a:txBody>
                        <a:bodyPr/>
                        <a:lstStyle/>
                        <a:p>
                          <a:pPr algn="ctr"/>
                          <a:r>
                            <a:rPr lang="es-CL" dirty="0"/>
                            <a:t>6,23</a:t>
                          </a:r>
                          <a:endParaRPr lang="en-US" dirty="0"/>
                        </a:p>
                      </a:txBody>
                      <a:tcPr/>
                    </a:tc>
                    <a:extLst>
                      <a:ext uri="{0D108BD9-81ED-4DB2-BD59-A6C34878D82A}">
                        <a16:rowId xmlns:a16="http://schemas.microsoft.com/office/drawing/2014/main" val="1099911429"/>
                      </a:ext>
                    </a:extLst>
                  </a:tr>
                  <a:tr h="370840">
                    <a:tc>
                      <a:txBody>
                        <a:bodyPr/>
                        <a:lstStyle/>
                        <a:p>
                          <a:pPr algn="ctr"/>
                          <a:r>
                            <a:rPr lang="es-CL" dirty="0"/>
                            <a:t>+-</a:t>
                          </a:r>
                          <a:endParaRPr lang="en-US" dirty="0"/>
                        </a:p>
                      </a:txBody>
                      <a:tcPr>
                        <a:lnB w="12700" cap="flat" cmpd="sng" algn="ctr">
                          <a:solidFill>
                            <a:schemeClr val="bg1"/>
                          </a:solidFill>
                          <a:prstDash val="solid"/>
                          <a:round/>
                          <a:headEnd type="none" w="med" len="med"/>
                          <a:tailEnd type="none" w="med" len="med"/>
                        </a:lnB>
                      </a:tcPr>
                    </a:tc>
                    <a:tc>
                      <a:txBody>
                        <a:bodyPr/>
                        <a:lstStyle/>
                        <a:p>
                          <a:pPr algn="ctr"/>
                          <a:r>
                            <a:rPr lang="es-CL" dirty="0"/>
                            <a:t>118</a:t>
                          </a:r>
                          <a:endParaRPr lang="en-US" dirty="0"/>
                        </a:p>
                      </a:txBody>
                      <a:tcPr/>
                    </a:tc>
                    <a:tc>
                      <a:txBody>
                        <a:bodyPr/>
                        <a:lstStyle/>
                        <a:p>
                          <a:pPr algn="ctr"/>
                          <a:r>
                            <a:rPr lang="es-CL" dirty="0"/>
                            <a:t>0,48</a:t>
                          </a:r>
                          <a:endParaRPr lang="en-US" dirty="0"/>
                        </a:p>
                      </a:txBody>
                      <a:tcPr/>
                    </a:tc>
                    <a:tc>
                      <a:txBody>
                        <a:bodyPr/>
                        <a:lstStyle/>
                        <a:p>
                          <a:pPr algn="ctr"/>
                          <a:r>
                            <a:rPr lang="es-CL" dirty="0"/>
                            <a:t>0,43</a:t>
                          </a:r>
                          <a:endParaRPr lang="en-US" dirty="0"/>
                        </a:p>
                      </a:txBody>
                      <a:tcPr/>
                    </a:tc>
                    <a:tc>
                      <a:txBody>
                        <a:bodyPr/>
                        <a:lstStyle/>
                        <a:p>
                          <a:pPr algn="ctr"/>
                          <a:r>
                            <a:rPr lang="es-CL" dirty="0"/>
                            <a:t>105</a:t>
                          </a:r>
                          <a:endParaRPr lang="en-US" dirty="0"/>
                        </a:p>
                      </a:txBody>
                      <a:tcPr/>
                    </a:tc>
                    <a:tc>
                      <a:txBody>
                        <a:bodyPr/>
                        <a:lstStyle/>
                        <a:p>
                          <a:pPr algn="ctr"/>
                          <a:r>
                            <a:rPr lang="es-CL" dirty="0"/>
                            <a:t>1,61</a:t>
                          </a:r>
                          <a:endParaRPr lang="en-US" dirty="0"/>
                        </a:p>
                      </a:txBody>
                      <a:tcPr/>
                    </a:tc>
                    <a:extLst>
                      <a:ext uri="{0D108BD9-81ED-4DB2-BD59-A6C34878D82A}">
                        <a16:rowId xmlns:a16="http://schemas.microsoft.com/office/drawing/2014/main" val="1950762760"/>
                      </a:ext>
                    </a:extLst>
                  </a:tr>
                  <a:tr h="370840">
                    <a:tc>
                      <a:txBody>
                        <a:bodyPr/>
                        <a:lstStyle/>
                        <a:p>
                          <a:pPr algn="ctr"/>
                          <a:r>
                            <a:rPr lang="es-CL" dirty="0"/>
                            <a:t>--</a:t>
                          </a:r>
                          <a:endParaRPr lang="en-US"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s-CL" dirty="0"/>
                            <a:t>36</a:t>
                          </a:r>
                          <a:endParaRPr lang="en-US" dirty="0"/>
                        </a:p>
                      </a:txBody>
                      <a:tcPr/>
                    </a:tc>
                    <a:tc>
                      <a:txBody>
                        <a:bodyPr/>
                        <a:lstStyle/>
                        <a:p>
                          <a:pPr algn="ctr"/>
                          <a:r>
                            <a:rPr lang="es-CL" dirty="0"/>
                            <a:t>0,15</a:t>
                          </a:r>
                          <a:endParaRPr lang="en-US" dirty="0"/>
                        </a:p>
                      </a:txBody>
                      <a:tcPr/>
                    </a:tc>
                    <a:tc>
                      <a:txBody>
                        <a:bodyPr/>
                        <a:lstStyle/>
                        <a:p>
                          <a:pPr algn="ctr"/>
                          <a:r>
                            <a:rPr lang="es-CL" dirty="0"/>
                            <a:t>0,09</a:t>
                          </a:r>
                          <a:endParaRPr lang="en-US" dirty="0"/>
                        </a:p>
                      </a:txBody>
                      <a:tcPr/>
                    </a:tc>
                    <a:tc>
                      <a:txBody>
                        <a:bodyPr/>
                        <a:lstStyle/>
                        <a:p>
                          <a:pPr algn="ctr"/>
                          <a:r>
                            <a:rPr lang="es-CL" dirty="0"/>
                            <a:t>22</a:t>
                          </a:r>
                          <a:endParaRPr lang="en-US" dirty="0"/>
                        </a:p>
                      </a:txBody>
                      <a:tcPr>
                        <a:lnB w="12700" cap="flat" cmpd="sng" algn="ctr">
                          <a:solidFill>
                            <a:schemeClr val="bg1"/>
                          </a:solidFill>
                          <a:prstDash val="solid"/>
                          <a:round/>
                          <a:headEnd type="none" w="med" len="med"/>
                          <a:tailEnd type="none" w="med" len="med"/>
                        </a:lnB>
                      </a:tcPr>
                    </a:tc>
                    <a:tc>
                      <a:txBody>
                        <a:bodyPr/>
                        <a:lstStyle/>
                        <a:p>
                          <a:pPr algn="ctr"/>
                          <a:r>
                            <a:rPr lang="es-CL" dirty="0"/>
                            <a:t>8,91</a:t>
                          </a:r>
                          <a:endParaRPr lang="en-US" dirty="0"/>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43098517"/>
                      </a:ext>
                    </a:extLst>
                  </a:tr>
                  <a:tr h="370840">
                    <a:tc>
                      <a:txBody>
                        <a:bodyPr/>
                        <a:lstStyle/>
                        <a:p>
                          <a:pPr algn="ctr"/>
                          <a:endParaRPr lang="en-US" dirty="0"/>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s-CL" dirty="0"/>
                            <a:t>244</a:t>
                          </a:r>
                          <a:endParaRPr lang="en-US" dirty="0"/>
                        </a:p>
                      </a:txBody>
                      <a:tcPr>
                        <a:lnL w="12700" cmpd="sng">
                          <a:noFill/>
                        </a:lnL>
                        <a:lnR w="12700" cmpd="sng">
                          <a:noFill/>
                        </a:lnR>
                        <a:lnB w="12700" cap="flat" cmpd="sng" algn="ctr">
                          <a:noFill/>
                          <a:prstDash val="solid"/>
                          <a:round/>
                          <a:headEnd type="none" w="med" len="med"/>
                          <a:tailEnd type="none" w="med" len="med"/>
                        </a:lnB>
                      </a:tcPr>
                    </a:tc>
                    <a:tc>
                      <a:txBody>
                        <a:bodyPr/>
                        <a:lstStyle/>
                        <a:p>
                          <a:pPr algn="ctr"/>
                          <a:endParaRPr lang="en-US" dirty="0"/>
                        </a:p>
                      </a:txBody>
                      <a:tcP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endParaRPr lang="en-US" dirty="0"/>
                        </a:p>
                      </a:txBody>
                      <a:tcP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endParaRPr lang="en-US" dirty="0"/>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s-CL" dirty="0"/>
                            <a:t>16,75</a:t>
                          </a:r>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E9EBF5"/>
                        </a:solidFill>
                      </a:tcPr>
                    </a:tc>
                    <a:extLst>
                      <a:ext uri="{0D108BD9-81ED-4DB2-BD59-A6C34878D82A}">
                        <a16:rowId xmlns:a16="http://schemas.microsoft.com/office/drawing/2014/main" val="2766298241"/>
                      </a:ext>
                    </a:extLst>
                  </a:tr>
                </a:tbl>
              </a:graphicData>
            </a:graphic>
          </p:graphicFrame>
        </mc:Fallback>
      </mc:AlternateContent>
      <p:sp>
        <p:nvSpPr>
          <p:cNvPr id="13" name="CuadroTexto 12">
            <a:extLst>
              <a:ext uri="{FF2B5EF4-FFF2-40B4-BE49-F238E27FC236}">
                <a16:creationId xmlns:a16="http://schemas.microsoft.com/office/drawing/2014/main" id="{FBA753D3-E338-4ABB-A243-5D3448389903}"/>
              </a:ext>
            </a:extLst>
          </p:cNvPr>
          <p:cNvSpPr txBox="1"/>
          <p:nvPr/>
        </p:nvSpPr>
        <p:spPr>
          <a:xfrm>
            <a:off x="1064482" y="2556515"/>
            <a:ext cx="44796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2. Determine si ambos loci por separado están en equilibrio</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14" name="CuadroTexto 13">
            <a:extLst>
              <a:ext uri="{FF2B5EF4-FFF2-40B4-BE49-F238E27FC236}">
                <a16:creationId xmlns:a16="http://schemas.microsoft.com/office/drawing/2014/main" id="{3402D9E7-3987-4812-B1D7-00072498758B}"/>
              </a:ext>
            </a:extLst>
          </p:cNvPr>
          <p:cNvSpPr txBox="1"/>
          <p:nvPr/>
        </p:nvSpPr>
        <p:spPr>
          <a:xfrm>
            <a:off x="1064483" y="5195714"/>
            <a:ext cx="44796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alélicas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77BAA097-857C-47B2-B386-E94B8A4ACD18}"/>
                  </a:ext>
                </a:extLst>
              </p:cNvPr>
              <p:cNvSpPr txBox="1"/>
              <p:nvPr/>
            </p:nvSpPr>
            <p:spPr>
              <a:xfrm>
                <a:off x="239233" y="5565046"/>
                <a:ext cx="306522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=0.53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=0.47</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=0.69</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=0.31</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7" name="CuadroTexto 16">
                <a:extLst>
                  <a:ext uri="{FF2B5EF4-FFF2-40B4-BE49-F238E27FC236}">
                    <a16:creationId xmlns:a16="http://schemas.microsoft.com/office/drawing/2014/main" id="{77BAA097-857C-47B2-B386-E94B8A4ACD18}"/>
                  </a:ext>
                </a:extLst>
              </p:cNvPr>
              <p:cNvSpPr txBox="1">
                <a:spLocks noRot="1" noChangeAspect="1" noMove="1" noResize="1" noEditPoints="1" noAdjustHandles="1" noChangeArrowheads="1" noChangeShapeType="1" noTextEdit="1"/>
              </p:cNvSpPr>
              <p:nvPr/>
            </p:nvSpPr>
            <p:spPr>
              <a:xfrm>
                <a:off x="239233" y="5565046"/>
                <a:ext cx="3065222" cy="1200329"/>
              </a:xfrm>
              <a:prstGeom prst="rect">
                <a:avLst/>
              </a:prstGeom>
              <a:blipFill>
                <a:blip r:embed="rId3"/>
                <a:stretch>
                  <a:fillRect b="-1015"/>
                </a:stretch>
              </a:blipFill>
            </p:spPr>
            <p:txBody>
              <a:bodyPr/>
              <a:lstStyle/>
              <a:p>
                <a:r>
                  <a:rPr lang="en-US">
                    <a:noFill/>
                  </a:rPr>
                  <a:t> </a:t>
                </a:r>
              </a:p>
            </p:txBody>
          </p:sp>
        </mc:Fallback>
      </mc:AlternateContent>
      <p:sp>
        <p:nvSpPr>
          <p:cNvPr id="16" name="CuadroTexto 15">
            <a:extLst>
              <a:ext uri="{FF2B5EF4-FFF2-40B4-BE49-F238E27FC236}">
                <a16:creationId xmlns:a16="http://schemas.microsoft.com/office/drawing/2014/main" id="{4CCA6A87-466B-427B-B29D-AF4E9A69E007}"/>
              </a:ext>
            </a:extLst>
          </p:cNvPr>
          <p:cNvSpPr txBox="1"/>
          <p:nvPr/>
        </p:nvSpPr>
        <p:spPr>
          <a:xfrm>
            <a:off x="5838199" y="5565046"/>
            <a:ext cx="56795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srgbClr val="FF0000"/>
                </a:solidFill>
                <a:effectLst/>
                <a:uLnTx/>
                <a:uFillTx/>
                <a:latin typeface="Abadi" panose="020B0604020104020204" pitchFamily="34" charset="0"/>
                <a:ea typeface="+mn-ea"/>
                <a:cs typeface="+mn-cs"/>
              </a:rPr>
              <a:t>Se acepta la hipótesis alternativa (p &lt; 0.05), por lo que este loci no se encuentra en equilibrio H-W.</a:t>
            </a:r>
            <a:endParaRPr kumimoji="0" lang="en-US" sz="1800" b="0" i="0" u="none" strike="noStrike" kern="1200" cap="none" spc="0" normalizeH="0" baseline="0" noProof="0" dirty="0">
              <a:ln>
                <a:noFill/>
              </a:ln>
              <a:solidFill>
                <a:srgbClr val="FF0000"/>
              </a:solidFill>
              <a:effectLst/>
              <a:uLnTx/>
              <a:uFillTx/>
              <a:latin typeface="Abadi" panose="020B0604020104020204" pitchFamily="34" charset="0"/>
              <a:ea typeface="+mn-ea"/>
              <a:cs typeface="+mn-cs"/>
            </a:endParaRPr>
          </a:p>
        </p:txBody>
      </p:sp>
      <p:sp>
        <p:nvSpPr>
          <p:cNvPr id="18" name="CuadroTexto 17">
            <a:extLst>
              <a:ext uri="{FF2B5EF4-FFF2-40B4-BE49-F238E27FC236}">
                <a16:creationId xmlns:a16="http://schemas.microsoft.com/office/drawing/2014/main" id="{4A0E41B3-BA62-4CE4-9410-A6F28C868AEB}"/>
              </a:ext>
            </a:extLst>
          </p:cNvPr>
          <p:cNvSpPr txBox="1"/>
          <p:nvPr/>
        </p:nvSpPr>
        <p:spPr>
          <a:xfrm>
            <a:off x="1771844" y="1761807"/>
            <a:ext cx="91302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“En una población de Palometa chilena </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Seriola</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lalandi</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 se observaron los siguientes haplotipos para dos </a:t>
            </a:r>
            <a:r>
              <a:rPr kumimoji="0" lang="es-ES" sz="1800" b="0" i="0" u="none" strike="noStrike" kern="1200" cap="none" spc="0" normalizeH="0" baseline="0" noProof="0" dirty="0" err="1">
                <a:ln>
                  <a:noFill/>
                </a:ln>
                <a:solidFill>
                  <a:srgbClr val="000000"/>
                </a:solidFill>
                <a:effectLst/>
                <a:uLnTx/>
                <a:uFillTx/>
                <a:latin typeface="Calibri" panose="020F0502020204030204"/>
                <a:ea typeface="+mn-ea"/>
                <a:cs typeface="+mn-cs"/>
              </a:rPr>
              <a:t>SNPs</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 involucrados en la resistencia a </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Zeuxapta</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seriolae</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3C198DC3-B7A6-CAAC-E816-AC42293A55DF}"/>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8</a:t>
            </a:r>
            <a:endParaRPr lang="en-US" i="1" kern="0" dirty="0"/>
          </a:p>
        </p:txBody>
      </p:sp>
    </p:spTree>
    <p:extLst>
      <p:ext uri="{BB962C8B-B14F-4D97-AF65-F5344CB8AC3E}">
        <p14:creationId xmlns:p14="http://schemas.microsoft.com/office/powerpoint/2010/main" val="385504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a 12">
            <a:extLst>
              <a:ext uri="{FF2B5EF4-FFF2-40B4-BE49-F238E27FC236}">
                <a16:creationId xmlns:a16="http://schemas.microsoft.com/office/drawing/2014/main" id="{CA4E7203-CEAD-413D-8E99-87173C4A8F49}"/>
              </a:ext>
            </a:extLst>
          </p:cNvPr>
          <p:cNvGraphicFramePr>
            <a:graphicFrameLocks noGrp="1"/>
          </p:cNvGraphicFramePr>
          <p:nvPr/>
        </p:nvGraphicFramePr>
        <p:xfrm>
          <a:off x="1064483" y="2837246"/>
          <a:ext cx="5471909" cy="2540447"/>
        </p:xfrm>
        <a:graphic>
          <a:graphicData uri="http://schemas.openxmlformats.org/drawingml/2006/table">
            <a:tbl>
              <a:tblPr firstRow="1" bandRow="1">
                <a:tableStyleId>{5C22544A-7EE6-4342-B048-85BDC9FD1C3A}</a:tableStyleId>
              </a:tblPr>
              <a:tblGrid>
                <a:gridCol w="684595">
                  <a:extLst>
                    <a:ext uri="{9D8B030D-6E8A-4147-A177-3AD203B41FA5}">
                      <a16:colId xmlns:a16="http://schemas.microsoft.com/office/drawing/2014/main" val="350520474"/>
                    </a:ext>
                  </a:extLst>
                </a:gridCol>
                <a:gridCol w="689452">
                  <a:extLst>
                    <a:ext uri="{9D8B030D-6E8A-4147-A177-3AD203B41FA5}">
                      <a16:colId xmlns:a16="http://schemas.microsoft.com/office/drawing/2014/main" val="2035144793"/>
                    </a:ext>
                  </a:extLst>
                </a:gridCol>
                <a:gridCol w="2146037">
                  <a:extLst>
                    <a:ext uri="{9D8B030D-6E8A-4147-A177-3AD203B41FA5}">
                      <a16:colId xmlns:a16="http://schemas.microsoft.com/office/drawing/2014/main" val="2080670505"/>
                    </a:ext>
                  </a:extLst>
                </a:gridCol>
                <a:gridCol w="1951825">
                  <a:extLst>
                    <a:ext uri="{9D8B030D-6E8A-4147-A177-3AD203B41FA5}">
                      <a16:colId xmlns:a16="http://schemas.microsoft.com/office/drawing/2014/main" val="2440811463"/>
                    </a:ext>
                  </a:extLst>
                </a:gridCol>
              </a:tblGrid>
              <a:tr h="370840">
                <a:tc>
                  <a:txBody>
                    <a:bodyPr/>
                    <a:lstStyle/>
                    <a:p>
                      <a:r>
                        <a:rPr lang="es-CL" dirty="0"/>
                        <a:t>SNP1</a:t>
                      </a:r>
                      <a:endParaRPr lang="en-US" dirty="0"/>
                    </a:p>
                  </a:txBody>
                  <a:tcPr/>
                </a:tc>
                <a:tc>
                  <a:txBody>
                    <a:bodyPr/>
                    <a:lstStyle/>
                    <a:p>
                      <a:r>
                        <a:rPr lang="es-CL" dirty="0"/>
                        <a:t>SNP2</a:t>
                      </a:r>
                      <a:endParaRPr lang="en-US" dirty="0"/>
                    </a:p>
                  </a:txBody>
                  <a:tcPr/>
                </a:tc>
                <a:tc>
                  <a:txBody>
                    <a:bodyPr/>
                    <a:lstStyle/>
                    <a:p>
                      <a:pPr algn="ctr"/>
                      <a:r>
                        <a:rPr lang="es-CL" dirty="0"/>
                        <a:t>N</a:t>
                      </a:r>
                      <a:r>
                        <a:rPr lang="en-US" dirty="0" err="1"/>
                        <a:t>úmero</a:t>
                      </a:r>
                      <a:endParaRPr lang="es-CL" dirty="0"/>
                    </a:p>
                  </a:txBody>
                  <a:tcPr/>
                </a:tc>
                <a:tc>
                  <a:txBody>
                    <a:bodyPr/>
                    <a:lstStyle/>
                    <a:p>
                      <a:r>
                        <a:rPr lang="es-CL" dirty="0"/>
                        <a:t>Frecuencia </a:t>
                      </a:r>
                      <a:r>
                        <a:rPr lang="es-CL" dirty="0" err="1"/>
                        <a:t>Obs</a:t>
                      </a:r>
                      <a:r>
                        <a:rPr lang="es-CL" dirty="0"/>
                        <a:t>.</a:t>
                      </a:r>
                      <a:endParaRPr lang="en-US" dirty="0"/>
                    </a:p>
                  </a:txBody>
                  <a:tcPr/>
                </a:tc>
                <a:extLst>
                  <a:ext uri="{0D108BD9-81ED-4DB2-BD59-A6C34878D82A}">
                    <a16:rowId xmlns:a16="http://schemas.microsoft.com/office/drawing/2014/main" val="1651024909"/>
                  </a:ext>
                </a:extLst>
              </a:tr>
              <a:tr h="370840">
                <a:tc>
                  <a:txBody>
                    <a:bodyPr/>
                    <a:lstStyle/>
                    <a:p>
                      <a:pPr algn="ctr"/>
                      <a:r>
                        <a:rPr lang="es-CL" dirty="0"/>
                        <a:t>+</a:t>
                      </a:r>
                      <a:endParaRPr lang="en-US" dirty="0"/>
                    </a:p>
                  </a:txBody>
                  <a:tcPr/>
                </a:tc>
                <a:tc>
                  <a:txBody>
                    <a:bodyPr/>
                    <a:lstStyle/>
                    <a:p>
                      <a:pPr algn="ctr"/>
                      <a:r>
                        <a:rPr lang="es-CL" dirty="0"/>
                        <a:t>+</a:t>
                      </a:r>
                      <a:endParaRPr lang="en-US" dirty="0"/>
                    </a:p>
                  </a:txBody>
                  <a:tcPr/>
                </a:tc>
                <a:tc>
                  <a:txBody>
                    <a:bodyPr/>
                    <a:lstStyle/>
                    <a:p>
                      <a:pPr algn="ctr"/>
                      <a:r>
                        <a:rPr lang="es-CL" dirty="0"/>
                        <a:t>90</a:t>
                      </a:r>
                      <a:endParaRPr lang="en-US" dirty="0"/>
                    </a:p>
                  </a:txBody>
                  <a:tcPr/>
                </a:tc>
                <a:tc>
                  <a:txBody>
                    <a:bodyPr/>
                    <a:lstStyle/>
                    <a:p>
                      <a:pPr algn="ctr"/>
                      <a:r>
                        <a:rPr lang="es-CL" dirty="0"/>
                        <a:t>0,37</a:t>
                      </a:r>
                      <a:endParaRPr lang="en-US" dirty="0"/>
                    </a:p>
                  </a:txBody>
                  <a:tcPr/>
                </a:tc>
                <a:extLst>
                  <a:ext uri="{0D108BD9-81ED-4DB2-BD59-A6C34878D82A}">
                    <a16:rowId xmlns:a16="http://schemas.microsoft.com/office/drawing/2014/main" val="1099911429"/>
                  </a:ext>
                </a:extLst>
              </a:tr>
              <a:tr h="370840">
                <a:tc>
                  <a:txBody>
                    <a:bodyPr/>
                    <a:lstStyle/>
                    <a:p>
                      <a:pPr algn="ctr"/>
                      <a:r>
                        <a:rPr lang="es-CL" dirty="0"/>
                        <a:t>+</a:t>
                      </a:r>
                      <a:endParaRPr lang="en-US" dirty="0"/>
                    </a:p>
                  </a:txBody>
                  <a:tcPr/>
                </a:tc>
                <a:tc>
                  <a:txBody>
                    <a:bodyPr/>
                    <a:lstStyle/>
                    <a:p>
                      <a:pPr algn="ctr"/>
                      <a:r>
                        <a:rPr lang="es-CL" dirty="0"/>
                        <a:t>-</a:t>
                      </a:r>
                      <a:endParaRPr lang="en-US" dirty="0"/>
                    </a:p>
                  </a:txBody>
                  <a:tcPr/>
                </a:tc>
                <a:tc>
                  <a:txBody>
                    <a:bodyPr/>
                    <a:lstStyle/>
                    <a:p>
                      <a:pPr algn="ctr"/>
                      <a:r>
                        <a:rPr lang="es-CL" dirty="0"/>
                        <a:t>40</a:t>
                      </a:r>
                      <a:endParaRPr lang="en-US" dirty="0"/>
                    </a:p>
                  </a:txBody>
                  <a:tcPr/>
                </a:tc>
                <a:tc>
                  <a:txBody>
                    <a:bodyPr/>
                    <a:lstStyle/>
                    <a:p>
                      <a:pPr algn="ctr"/>
                      <a:r>
                        <a:rPr lang="es-CL" dirty="0"/>
                        <a:t>0,16</a:t>
                      </a:r>
                      <a:endParaRPr lang="en-US" dirty="0"/>
                    </a:p>
                  </a:txBody>
                  <a:tcPr/>
                </a:tc>
                <a:extLst>
                  <a:ext uri="{0D108BD9-81ED-4DB2-BD59-A6C34878D82A}">
                    <a16:rowId xmlns:a16="http://schemas.microsoft.com/office/drawing/2014/main" val="1948080458"/>
                  </a:ext>
                </a:extLst>
              </a:tr>
              <a:tr h="370840">
                <a:tc>
                  <a:txBody>
                    <a:bodyPr/>
                    <a:lstStyle/>
                    <a:p>
                      <a:pPr algn="ctr"/>
                      <a:r>
                        <a:rPr lang="es-CL" dirty="0"/>
                        <a:t>-</a:t>
                      </a:r>
                      <a:endParaRPr lang="en-US" dirty="0"/>
                    </a:p>
                  </a:txBody>
                  <a:tcPr/>
                </a:tc>
                <a:tc>
                  <a:txBody>
                    <a:bodyPr/>
                    <a:lstStyle/>
                    <a:p>
                      <a:pPr algn="ctr"/>
                      <a:r>
                        <a:rPr lang="es-CL" dirty="0"/>
                        <a:t>+</a:t>
                      </a:r>
                      <a:endParaRPr lang="en-US" dirty="0"/>
                    </a:p>
                  </a:txBody>
                  <a:tcPr/>
                </a:tc>
                <a:tc>
                  <a:txBody>
                    <a:bodyPr/>
                    <a:lstStyle/>
                    <a:p>
                      <a:pPr algn="ctr"/>
                      <a:r>
                        <a:rPr lang="es-CL" dirty="0"/>
                        <a:t>78</a:t>
                      </a:r>
                      <a:endParaRPr lang="en-US" dirty="0"/>
                    </a:p>
                  </a:txBody>
                  <a:tcPr/>
                </a:tc>
                <a:tc>
                  <a:txBody>
                    <a:bodyPr/>
                    <a:lstStyle/>
                    <a:p>
                      <a:pPr algn="ctr"/>
                      <a:r>
                        <a:rPr lang="es-CL" dirty="0"/>
                        <a:t>0,32</a:t>
                      </a:r>
                      <a:endParaRPr lang="en-US" dirty="0"/>
                    </a:p>
                  </a:txBody>
                  <a:tcPr/>
                </a:tc>
                <a:extLst>
                  <a:ext uri="{0D108BD9-81ED-4DB2-BD59-A6C34878D82A}">
                    <a16:rowId xmlns:a16="http://schemas.microsoft.com/office/drawing/2014/main" val="4286007460"/>
                  </a:ext>
                </a:extLst>
              </a:tr>
              <a:tr h="370840">
                <a:tc>
                  <a:txBody>
                    <a:bodyPr/>
                    <a:lstStyle/>
                    <a:p>
                      <a:pPr algn="ctr"/>
                      <a:r>
                        <a:rPr lang="es-CL" dirty="0"/>
                        <a:t>-</a:t>
                      </a:r>
                      <a:endParaRPr lang="en-US" dirty="0"/>
                    </a:p>
                  </a:txBody>
                  <a:tcPr>
                    <a:lnB w="12700" cmpd="sng">
                      <a:noFill/>
                    </a:lnB>
                  </a:tcPr>
                </a:tc>
                <a:tc>
                  <a:txBody>
                    <a:bodyPr/>
                    <a:lstStyle/>
                    <a:p>
                      <a:pPr algn="ctr"/>
                      <a:r>
                        <a:rPr lang="es-CL" dirty="0"/>
                        <a:t>-</a:t>
                      </a:r>
                      <a:endParaRPr lang="en-US" dirty="0"/>
                    </a:p>
                  </a:txBody>
                  <a:tcPr>
                    <a:lnB w="12700" cmpd="sng">
                      <a:noFill/>
                    </a:lnB>
                  </a:tcPr>
                </a:tc>
                <a:tc>
                  <a:txBody>
                    <a:bodyPr/>
                    <a:lstStyle/>
                    <a:p>
                      <a:pPr algn="ctr"/>
                      <a:r>
                        <a:rPr lang="es-CL" dirty="0"/>
                        <a:t>36</a:t>
                      </a:r>
                      <a:endParaRPr lang="en-US" dirty="0"/>
                    </a:p>
                  </a:txBody>
                  <a:tcPr/>
                </a:tc>
                <a:tc>
                  <a:txBody>
                    <a:bodyPr/>
                    <a:lstStyle/>
                    <a:p>
                      <a:pPr algn="ctr"/>
                      <a:r>
                        <a:rPr lang="es-CL" dirty="0"/>
                        <a:t>0,15</a:t>
                      </a:r>
                      <a:endParaRPr lang="en-US" dirty="0"/>
                    </a:p>
                  </a:txBody>
                  <a:tcPr/>
                </a:tc>
                <a:extLst>
                  <a:ext uri="{0D108BD9-81ED-4DB2-BD59-A6C34878D82A}">
                    <a16:rowId xmlns:a16="http://schemas.microsoft.com/office/drawing/2014/main" val="1950762760"/>
                  </a:ext>
                </a:extLst>
              </a:tr>
              <a:tr h="370840">
                <a:tc>
                  <a:txBody>
                    <a:bodyPr/>
                    <a:lstStyle/>
                    <a:p>
                      <a:pPr algn="ct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CL" dirty="0"/>
                        <a:t>244</a:t>
                      </a:r>
                      <a:endParaRPr lang="en-US" dirty="0"/>
                    </a:p>
                  </a:txBody>
                  <a:tcPr>
                    <a:lnL w="12700" cmpd="sng">
                      <a:noFill/>
                    </a:lnL>
                    <a:lnR w="12700" cmpd="sng">
                      <a:noFill/>
                    </a:lnR>
                    <a:lnB w="12700" cap="flat" cmpd="sng" algn="ctr">
                      <a:noFill/>
                      <a:prstDash val="solid"/>
                      <a:round/>
                      <a:headEnd type="none" w="med" len="med"/>
                      <a:tailEnd type="none" w="med" len="med"/>
                    </a:lnB>
                  </a:tcPr>
                </a:tc>
                <a:tc>
                  <a:txBody>
                    <a:bodyPr/>
                    <a:lstStyle/>
                    <a:p>
                      <a:pPr algn="ctr"/>
                      <a:endParaRPr lang="en-US" dirty="0"/>
                    </a:p>
                  </a:txBody>
                  <a:tcP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extLst>
                  <a:ext uri="{0D108BD9-81ED-4DB2-BD59-A6C34878D82A}">
                    <a16:rowId xmlns:a16="http://schemas.microsoft.com/office/drawing/2014/main" val="2766298241"/>
                  </a:ext>
                </a:extLst>
              </a:tr>
            </a:tbl>
          </a:graphicData>
        </a:graphic>
      </p:graphicFrame>
      <p:sp>
        <p:nvSpPr>
          <p:cNvPr id="13" name="CuadroTexto 12">
            <a:extLst>
              <a:ext uri="{FF2B5EF4-FFF2-40B4-BE49-F238E27FC236}">
                <a16:creationId xmlns:a16="http://schemas.microsoft.com/office/drawing/2014/main" id="{FBA753D3-E338-4ABB-A243-5D3448389903}"/>
              </a:ext>
            </a:extLst>
          </p:cNvPr>
          <p:cNvSpPr txBox="1"/>
          <p:nvPr/>
        </p:nvSpPr>
        <p:spPr>
          <a:xfrm>
            <a:off x="7124378" y="2851360"/>
            <a:ext cx="44796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3. Determine si los loci están en equilibrio conjunto</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9" name="CuadroTexto 8">
            <a:extLst>
              <a:ext uri="{FF2B5EF4-FFF2-40B4-BE49-F238E27FC236}">
                <a16:creationId xmlns:a16="http://schemas.microsoft.com/office/drawing/2014/main" id="{F031BF8D-7F91-48F9-8FA8-7AF49A85D7F9}"/>
              </a:ext>
            </a:extLst>
          </p:cNvPr>
          <p:cNvSpPr txBox="1"/>
          <p:nvPr/>
        </p:nvSpPr>
        <p:spPr>
          <a:xfrm>
            <a:off x="1064483" y="5195714"/>
            <a:ext cx="44796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alélicas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3CE2BBE0-E997-4E56-8B09-F77FFB0C1089}"/>
                  </a:ext>
                </a:extLst>
              </p:cNvPr>
              <p:cNvSpPr txBox="1"/>
              <p:nvPr/>
            </p:nvSpPr>
            <p:spPr>
              <a:xfrm>
                <a:off x="239233" y="5565046"/>
                <a:ext cx="306522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=0.53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=0.47</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=0.69</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=0.31</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5" name="CuadroTexto 14">
                <a:extLst>
                  <a:ext uri="{FF2B5EF4-FFF2-40B4-BE49-F238E27FC236}">
                    <a16:creationId xmlns:a16="http://schemas.microsoft.com/office/drawing/2014/main" id="{3CE2BBE0-E997-4E56-8B09-F77FFB0C1089}"/>
                  </a:ext>
                </a:extLst>
              </p:cNvPr>
              <p:cNvSpPr txBox="1">
                <a:spLocks noRot="1" noChangeAspect="1" noMove="1" noResize="1" noEditPoints="1" noAdjustHandles="1" noChangeArrowheads="1" noChangeShapeType="1" noTextEdit="1"/>
              </p:cNvSpPr>
              <p:nvPr/>
            </p:nvSpPr>
            <p:spPr>
              <a:xfrm>
                <a:off x="239233" y="5565046"/>
                <a:ext cx="3065222" cy="1200329"/>
              </a:xfrm>
              <a:prstGeom prst="rect">
                <a:avLst/>
              </a:prstGeom>
              <a:blipFill>
                <a:blip r:embed="rId2"/>
                <a:stretch>
                  <a:fillRect b="-1015"/>
                </a:stretch>
              </a:blipFill>
            </p:spPr>
            <p:txBody>
              <a:bodyPr/>
              <a:lstStyle/>
              <a:p>
                <a:r>
                  <a:rPr lang="en-US">
                    <a:noFill/>
                  </a:rPr>
                  <a:t> </a:t>
                </a:r>
              </a:p>
            </p:txBody>
          </p:sp>
        </mc:Fallback>
      </mc:AlternateContent>
      <p:sp>
        <p:nvSpPr>
          <p:cNvPr id="16" name="CuadroTexto 15">
            <a:extLst>
              <a:ext uri="{FF2B5EF4-FFF2-40B4-BE49-F238E27FC236}">
                <a16:creationId xmlns:a16="http://schemas.microsoft.com/office/drawing/2014/main" id="{6F33897A-9B6B-458E-8A06-D65BC85A1F88}"/>
              </a:ext>
            </a:extLst>
          </p:cNvPr>
          <p:cNvSpPr txBox="1"/>
          <p:nvPr/>
        </p:nvSpPr>
        <p:spPr>
          <a:xfrm>
            <a:off x="1771844" y="1761807"/>
            <a:ext cx="91302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“En una población de Palometa chilena </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Seriola</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lalandi</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 se observaron los siguientes haplotipos para dos </a:t>
            </a:r>
            <a:r>
              <a:rPr kumimoji="0" lang="es-ES" sz="1800" b="0" i="0" u="none" strike="noStrike" kern="1200" cap="none" spc="0" normalizeH="0" baseline="0" noProof="0" dirty="0" err="1">
                <a:ln>
                  <a:noFill/>
                </a:ln>
                <a:solidFill>
                  <a:srgbClr val="000000"/>
                </a:solidFill>
                <a:effectLst/>
                <a:uLnTx/>
                <a:uFillTx/>
                <a:latin typeface="Calibri" panose="020F0502020204030204"/>
                <a:ea typeface="+mn-ea"/>
                <a:cs typeface="+mn-cs"/>
              </a:rPr>
              <a:t>SNPs</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 involucrados en la resistencia a </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Zeuxapta</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seriolae</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1D81BB7A-3257-8BF6-6C19-1BEB006CED28}"/>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8</a:t>
            </a:r>
            <a:endParaRPr lang="en-US" i="1" kern="0" dirty="0"/>
          </a:p>
        </p:txBody>
      </p:sp>
    </p:spTree>
    <p:extLst>
      <p:ext uri="{BB962C8B-B14F-4D97-AF65-F5344CB8AC3E}">
        <p14:creationId xmlns:p14="http://schemas.microsoft.com/office/powerpoint/2010/main" val="1107865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a 12">
            <a:extLst>
              <a:ext uri="{FF2B5EF4-FFF2-40B4-BE49-F238E27FC236}">
                <a16:creationId xmlns:a16="http://schemas.microsoft.com/office/drawing/2014/main" id="{CA4E7203-CEAD-413D-8E99-87173C4A8F49}"/>
              </a:ext>
            </a:extLst>
          </p:cNvPr>
          <p:cNvGraphicFramePr>
            <a:graphicFrameLocks noGrp="1"/>
          </p:cNvGraphicFramePr>
          <p:nvPr/>
        </p:nvGraphicFramePr>
        <p:xfrm>
          <a:off x="1064483" y="2837246"/>
          <a:ext cx="7423734" cy="2540447"/>
        </p:xfrm>
        <a:graphic>
          <a:graphicData uri="http://schemas.openxmlformats.org/drawingml/2006/table">
            <a:tbl>
              <a:tblPr firstRow="1" bandRow="1">
                <a:tableStyleId>{5C22544A-7EE6-4342-B048-85BDC9FD1C3A}</a:tableStyleId>
              </a:tblPr>
              <a:tblGrid>
                <a:gridCol w="684595">
                  <a:extLst>
                    <a:ext uri="{9D8B030D-6E8A-4147-A177-3AD203B41FA5}">
                      <a16:colId xmlns:a16="http://schemas.microsoft.com/office/drawing/2014/main" val="350520474"/>
                    </a:ext>
                  </a:extLst>
                </a:gridCol>
                <a:gridCol w="689452">
                  <a:extLst>
                    <a:ext uri="{9D8B030D-6E8A-4147-A177-3AD203B41FA5}">
                      <a16:colId xmlns:a16="http://schemas.microsoft.com/office/drawing/2014/main" val="2035144793"/>
                    </a:ext>
                  </a:extLst>
                </a:gridCol>
                <a:gridCol w="2146037">
                  <a:extLst>
                    <a:ext uri="{9D8B030D-6E8A-4147-A177-3AD203B41FA5}">
                      <a16:colId xmlns:a16="http://schemas.microsoft.com/office/drawing/2014/main" val="2080670505"/>
                    </a:ext>
                  </a:extLst>
                </a:gridCol>
                <a:gridCol w="1951825">
                  <a:extLst>
                    <a:ext uri="{9D8B030D-6E8A-4147-A177-3AD203B41FA5}">
                      <a16:colId xmlns:a16="http://schemas.microsoft.com/office/drawing/2014/main" val="2440811463"/>
                    </a:ext>
                  </a:extLst>
                </a:gridCol>
                <a:gridCol w="1951825">
                  <a:extLst>
                    <a:ext uri="{9D8B030D-6E8A-4147-A177-3AD203B41FA5}">
                      <a16:colId xmlns:a16="http://schemas.microsoft.com/office/drawing/2014/main" val="2200675569"/>
                    </a:ext>
                  </a:extLst>
                </a:gridCol>
              </a:tblGrid>
              <a:tr h="370840">
                <a:tc>
                  <a:txBody>
                    <a:bodyPr/>
                    <a:lstStyle/>
                    <a:p>
                      <a:r>
                        <a:rPr lang="es-CL" dirty="0"/>
                        <a:t>SNP1</a:t>
                      </a:r>
                      <a:endParaRPr lang="en-US" dirty="0"/>
                    </a:p>
                  </a:txBody>
                  <a:tcPr/>
                </a:tc>
                <a:tc>
                  <a:txBody>
                    <a:bodyPr/>
                    <a:lstStyle/>
                    <a:p>
                      <a:r>
                        <a:rPr lang="es-CL" dirty="0"/>
                        <a:t>SNP2</a:t>
                      </a:r>
                      <a:endParaRPr lang="en-US" dirty="0"/>
                    </a:p>
                  </a:txBody>
                  <a:tcPr/>
                </a:tc>
                <a:tc>
                  <a:txBody>
                    <a:bodyPr/>
                    <a:lstStyle/>
                    <a:p>
                      <a:pPr algn="ctr"/>
                      <a:r>
                        <a:rPr lang="es-CL" dirty="0"/>
                        <a:t>N</a:t>
                      </a:r>
                      <a:r>
                        <a:rPr lang="en-US" dirty="0" err="1"/>
                        <a:t>úmero</a:t>
                      </a:r>
                      <a:endParaRPr lang="es-CL" dirty="0"/>
                    </a:p>
                  </a:txBody>
                  <a:tcPr/>
                </a:tc>
                <a:tc>
                  <a:txBody>
                    <a:bodyPr/>
                    <a:lstStyle/>
                    <a:p>
                      <a:r>
                        <a:rPr lang="es-CL" dirty="0"/>
                        <a:t>Frecuencia </a:t>
                      </a:r>
                      <a:r>
                        <a:rPr lang="es-CL" dirty="0" err="1"/>
                        <a:t>Obs</a:t>
                      </a:r>
                      <a:r>
                        <a:rPr lang="es-CL" dirty="0"/>
                        <a:t>.</a:t>
                      </a:r>
                      <a:endParaRPr lang="en-US" dirty="0"/>
                    </a:p>
                  </a:txBody>
                  <a:tcPr/>
                </a:tc>
                <a:tc>
                  <a:txBody>
                    <a:bodyPr/>
                    <a:lstStyle/>
                    <a:p>
                      <a:r>
                        <a:rPr lang="es-CL" dirty="0"/>
                        <a:t>Frecuencia Esp.</a:t>
                      </a:r>
                      <a:endParaRPr lang="en-US" dirty="0"/>
                    </a:p>
                  </a:txBody>
                  <a:tcPr/>
                </a:tc>
                <a:extLst>
                  <a:ext uri="{0D108BD9-81ED-4DB2-BD59-A6C34878D82A}">
                    <a16:rowId xmlns:a16="http://schemas.microsoft.com/office/drawing/2014/main" val="1651024909"/>
                  </a:ext>
                </a:extLst>
              </a:tr>
              <a:tr h="370840">
                <a:tc>
                  <a:txBody>
                    <a:bodyPr/>
                    <a:lstStyle/>
                    <a:p>
                      <a:pPr algn="ctr"/>
                      <a:r>
                        <a:rPr lang="es-CL" dirty="0"/>
                        <a:t>+</a:t>
                      </a:r>
                      <a:endParaRPr lang="en-US" dirty="0"/>
                    </a:p>
                  </a:txBody>
                  <a:tcPr/>
                </a:tc>
                <a:tc>
                  <a:txBody>
                    <a:bodyPr/>
                    <a:lstStyle/>
                    <a:p>
                      <a:pPr algn="ctr"/>
                      <a:r>
                        <a:rPr lang="es-CL" dirty="0"/>
                        <a:t>+</a:t>
                      </a:r>
                      <a:endParaRPr lang="en-US" dirty="0"/>
                    </a:p>
                  </a:txBody>
                  <a:tcPr/>
                </a:tc>
                <a:tc>
                  <a:txBody>
                    <a:bodyPr/>
                    <a:lstStyle/>
                    <a:p>
                      <a:pPr algn="ctr"/>
                      <a:r>
                        <a:rPr lang="es-CL" dirty="0"/>
                        <a:t>90</a:t>
                      </a:r>
                      <a:endParaRPr lang="en-US" dirty="0"/>
                    </a:p>
                  </a:txBody>
                  <a:tcPr/>
                </a:tc>
                <a:tc>
                  <a:txBody>
                    <a:bodyPr/>
                    <a:lstStyle/>
                    <a:p>
                      <a:pPr algn="ctr"/>
                      <a:r>
                        <a:rPr lang="es-CL" dirty="0"/>
                        <a:t>0,37</a:t>
                      </a:r>
                      <a:endParaRPr lang="en-US" dirty="0"/>
                    </a:p>
                  </a:txBody>
                  <a:tcPr/>
                </a:tc>
                <a:tc>
                  <a:txBody>
                    <a:bodyPr/>
                    <a:lstStyle/>
                    <a:p>
                      <a:pPr algn="ctr"/>
                      <a:r>
                        <a:rPr lang="es-CL" dirty="0"/>
                        <a:t>0,37</a:t>
                      </a:r>
                      <a:endParaRPr lang="en-US" dirty="0"/>
                    </a:p>
                  </a:txBody>
                  <a:tcPr/>
                </a:tc>
                <a:extLst>
                  <a:ext uri="{0D108BD9-81ED-4DB2-BD59-A6C34878D82A}">
                    <a16:rowId xmlns:a16="http://schemas.microsoft.com/office/drawing/2014/main" val="1099911429"/>
                  </a:ext>
                </a:extLst>
              </a:tr>
              <a:tr h="370840">
                <a:tc>
                  <a:txBody>
                    <a:bodyPr/>
                    <a:lstStyle/>
                    <a:p>
                      <a:pPr algn="ctr"/>
                      <a:r>
                        <a:rPr lang="es-CL" dirty="0"/>
                        <a:t>+</a:t>
                      </a:r>
                      <a:endParaRPr lang="en-US" dirty="0"/>
                    </a:p>
                  </a:txBody>
                  <a:tcPr/>
                </a:tc>
                <a:tc>
                  <a:txBody>
                    <a:bodyPr/>
                    <a:lstStyle/>
                    <a:p>
                      <a:pPr algn="ctr"/>
                      <a:r>
                        <a:rPr lang="es-CL" dirty="0"/>
                        <a:t>-</a:t>
                      </a:r>
                      <a:endParaRPr lang="en-US" dirty="0"/>
                    </a:p>
                  </a:txBody>
                  <a:tcPr/>
                </a:tc>
                <a:tc>
                  <a:txBody>
                    <a:bodyPr/>
                    <a:lstStyle/>
                    <a:p>
                      <a:pPr algn="ctr"/>
                      <a:r>
                        <a:rPr lang="es-CL" dirty="0"/>
                        <a:t>40</a:t>
                      </a:r>
                      <a:endParaRPr lang="en-US" dirty="0"/>
                    </a:p>
                  </a:txBody>
                  <a:tcPr/>
                </a:tc>
                <a:tc>
                  <a:txBody>
                    <a:bodyPr/>
                    <a:lstStyle/>
                    <a:p>
                      <a:pPr algn="ctr"/>
                      <a:r>
                        <a:rPr lang="es-CL" dirty="0"/>
                        <a:t>0,16</a:t>
                      </a:r>
                      <a:endParaRPr lang="en-US" dirty="0"/>
                    </a:p>
                  </a:txBody>
                  <a:tcPr/>
                </a:tc>
                <a:tc>
                  <a:txBody>
                    <a:bodyPr/>
                    <a:lstStyle/>
                    <a:p>
                      <a:pPr algn="ctr"/>
                      <a:r>
                        <a:rPr lang="es-CL" dirty="0"/>
                        <a:t>0,16</a:t>
                      </a:r>
                      <a:endParaRPr lang="en-US" dirty="0"/>
                    </a:p>
                  </a:txBody>
                  <a:tcPr/>
                </a:tc>
                <a:extLst>
                  <a:ext uri="{0D108BD9-81ED-4DB2-BD59-A6C34878D82A}">
                    <a16:rowId xmlns:a16="http://schemas.microsoft.com/office/drawing/2014/main" val="1948080458"/>
                  </a:ext>
                </a:extLst>
              </a:tr>
              <a:tr h="370840">
                <a:tc>
                  <a:txBody>
                    <a:bodyPr/>
                    <a:lstStyle/>
                    <a:p>
                      <a:pPr algn="ctr"/>
                      <a:r>
                        <a:rPr lang="es-CL" dirty="0"/>
                        <a:t>-</a:t>
                      </a:r>
                      <a:endParaRPr lang="en-US" dirty="0"/>
                    </a:p>
                  </a:txBody>
                  <a:tcPr/>
                </a:tc>
                <a:tc>
                  <a:txBody>
                    <a:bodyPr/>
                    <a:lstStyle/>
                    <a:p>
                      <a:pPr algn="ctr"/>
                      <a:r>
                        <a:rPr lang="es-CL" dirty="0"/>
                        <a:t>+</a:t>
                      </a:r>
                      <a:endParaRPr lang="en-US" dirty="0"/>
                    </a:p>
                  </a:txBody>
                  <a:tcPr/>
                </a:tc>
                <a:tc>
                  <a:txBody>
                    <a:bodyPr/>
                    <a:lstStyle/>
                    <a:p>
                      <a:pPr algn="ctr"/>
                      <a:r>
                        <a:rPr lang="es-CL" dirty="0"/>
                        <a:t>78</a:t>
                      </a:r>
                      <a:endParaRPr lang="en-US" dirty="0"/>
                    </a:p>
                  </a:txBody>
                  <a:tcPr/>
                </a:tc>
                <a:tc>
                  <a:txBody>
                    <a:bodyPr/>
                    <a:lstStyle/>
                    <a:p>
                      <a:pPr algn="ctr"/>
                      <a:r>
                        <a:rPr lang="es-CL" dirty="0"/>
                        <a:t>0,32</a:t>
                      </a:r>
                      <a:endParaRPr lang="en-US" dirty="0"/>
                    </a:p>
                  </a:txBody>
                  <a:tcPr/>
                </a:tc>
                <a:tc>
                  <a:txBody>
                    <a:bodyPr/>
                    <a:lstStyle/>
                    <a:p>
                      <a:pPr algn="ctr"/>
                      <a:r>
                        <a:rPr lang="es-CL" dirty="0"/>
                        <a:t>0,32</a:t>
                      </a:r>
                      <a:endParaRPr lang="en-US" dirty="0"/>
                    </a:p>
                  </a:txBody>
                  <a:tcPr/>
                </a:tc>
                <a:extLst>
                  <a:ext uri="{0D108BD9-81ED-4DB2-BD59-A6C34878D82A}">
                    <a16:rowId xmlns:a16="http://schemas.microsoft.com/office/drawing/2014/main" val="4286007460"/>
                  </a:ext>
                </a:extLst>
              </a:tr>
              <a:tr h="370840">
                <a:tc>
                  <a:txBody>
                    <a:bodyPr/>
                    <a:lstStyle/>
                    <a:p>
                      <a:pPr algn="ctr"/>
                      <a:r>
                        <a:rPr lang="es-CL" dirty="0"/>
                        <a:t>-</a:t>
                      </a:r>
                      <a:endParaRPr lang="en-US" dirty="0"/>
                    </a:p>
                  </a:txBody>
                  <a:tcPr>
                    <a:lnB w="12700" cmpd="sng">
                      <a:noFill/>
                    </a:lnB>
                  </a:tcPr>
                </a:tc>
                <a:tc>
                  <a:txBody>
                    <a:bodyPr/>
                    <a:lstStyle/>
                    <a:p>
                      <a:pPr algn="ctr"/>
                      <a:r>
                        <a:rPr lang="es-CL" dirty="0"/>
                        <a:t>-</a:t>
                      </a:r>
                      <a:endParaRPr lang="en-US" dirty="0"/>
                    </a:p>
                  </a:txBody>
                  <a:tcPr>
                    <a:lnB w="12700" cmpd="sng">
                      <a:noFill/>
                    </a:lnB>
                  </a:tcPr>
                </a:tc>
                <a:tc>
                  <a:txBody>
                    <a:bodyPr/>
                    <a:lstStyle/>
                    <a:p>
                      <a:pPr algn="ctr"/>
                      <a:r>
                        <a:rPr lang="es-CL" dirty="0"/>
                        <a:t>36</a:t>
                      </a:r>
                      <a:endParaRPr lang="en-US" dirty="0"/>
                    </a:p>
                  </a:txBody>
                  <a:tcPr/>
                </a:tc>
                <a:tc>
                  <a:txBody>
                    <a:bodyPr/>
                    <a:lstStyle/>
                    <a:p>
                      <a:pPr algn="ctr"/>
                      <a:r>
                        <a:rPr lang="es-CL" dirty="0"/>
                        <a:t>0,15</a:t>
                      </a:r>
                      <a:endParaRPr lang="en-US" dirty="0"/>
                    </a:p>
                  </a:txBody>
                  <a:tcPr/>
                </a:tc>
                <a:tc>
                  <a:txBody>
                    <a:bodyPr/>
                    <a:lstStyle/>
                    <a:p>
                      <a:pPr algn="ctr"/>
                      <a:r>
                        <a:rPr lang="es-CL" dirty="0"/>
                        <a:t>0,15</a:t>
                      </a:r>
                      <a:endParaRPr lang="en-US" dirty="0"/>
                    </a:p>
                  </a:txBody>
                  <a:tcPr/>
                </a:tc>
                <a:extLst>
                  <a:ext uri="{0D108BD9-81ED-4DB2-BD59-A6C34878D82A}">
                    <a16:rowId xmlns:a16="http://schemas.microsoft.com/office/drawing/2014/main" val="1950762760"/>
                  </a:ext>
                </a:extLst>
              </a:tr>
              <a:tr h="370840">
                <a:tc>
                  <a:txBody>
                    <a:bodyPr/>
                    <a:lstStyle/>
                    <a:p>
                      <a:pPr algn="ct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CL" dirty="0"/>
                        <a:t>244</a:t>
                      </a:r>
                      <a:endParaRPr lang="en-US" dirty="0"/>
                    </a:p>
                  </a:txBody>
                  <a:tcPr>
                    <a:lnL w="12700" cmpd="sng">
                      <a:noFill/>
                    </a:lnL>
                    <a:lnR w="12700" cmpd="sng">
                      <a:noFill/>
                    </a:lnR>
                    <a:lnB w="12700" cap="flat" cmpd="sng" algn="ctr">
                      <a:noFill/>
                      <a:prstDash val="solid"/>
                      <a:round/>
                      <a:headEnd type="none" w="med" len="med"/>
                      <a:tailEnd type="none" w="med" len="med"/>
                    </a:lnB>
                  </a:tcPr>
                </a:tc>
                <a:tc>
                  <a:txBody>
                    <a:bodyPr/>
                    <a:lstStyle/>
                    <a:p>
                      <a:pPr algn="ctr"/>
                      <a:endParaRPr lang="en-US" dirty="0"/>
                    </a:p>
                  </a:txBody>
                  <a:tcP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endParaRPr lang="en-US" dirty="0"/>
                    </a:p>
                  </a:txBody>
                  <a:tcP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extLst>
                  <a:ext uri="{0D108BD9-81ED-4DB2-BD59-A6C34878D82A}">
                    <a16:rowId xmlns:a16="http://schemas.microsoft.com/office/drawing/2014/main" val="2766298241"/>
                  </a:ext>
                </a:extLst>
              </a:tr>
            </a:tbl>
          </a:graphicData>
        </a:graphic>
      </p:graphicFrame>
      <p:sp>
        <p:nvSpPr>
          <p:cNvPr id="9" name="CuadroTexto 8">
            <a:extLst>
              <a:ext uri="{FF2B5EF4-FFF2-40B4-BE49-F238E27FC236}">
                <a16:creationId xmlns:a16="http://schemas.microsoft.com/office/drawing/2014/main" id="{F031BF8D-7F91-48F9-8FA8-7AF49A85D7F9}"/>
              </a:ext>
            </a:extLst>
          </p:cNvPr>
          <p:cNvSpPr txBox="1"/>
          <p:nvPr/>
        </p:nvSpPr>
        <p:spPr>
          <a:xfrm>
            <a:off x="1064483" y="5195714"/>
            <a:ext cx="44796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alélicas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15" name="CuadroTexto 14">
            <a:extLst>
              <a:ext uri="{FF2B5EF4-FFF2-40B4-BE49-F238E27FC236}">
                <a16:creationId xmlns:a16="http://schemas.microsoft.com/office/drawing/2014/main" id="{84284799-27B7-4492-8DC8-9B51E48AE46A}"/>
              </a:ext>
            </a:extLst>
          </p:cNvPr>
          <p:cNvSpPr txBox="1"/>
          <p:nvPr/>
        </p:nvSpPr>
        <p:spPr>
          <a:xfrm>
            <a:off x="6422448" y="5195714"/>
            <a:ext cx="44796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3. Determine si los loci están en equilibrio conjunto</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EF861FA4-407E-4CC8-A564-FCB7A06FAC3B}"/>
                  </a:ext>
                </a:extLst>
              </p:cNvPr>
              <p:cNvSpPr txBox="1"/>
              <p:nvPr/>
            </p:nvSpPr>
            <p:spPr>
              <a:xfrm>
                <a:off x="239233" y="5565046"/>
                <a:ext cx="306522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=0.53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=0.47</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=0.69</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=0.31</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7" name="CuadroTexto 16">
                <a:extLst>
                  <a:ext uri="{FF2B5EF4-FFF2-40B4-BE49-F238E27FC236}">
                    <a16:creationId xmlns:a16="http://schemas.microsoft.com/office/drawing/2014/main" id="{EF861FA4-407E-4CC8-A564-FCB7A06FAC3B}"/>
                  </a:ext>
                </a:extLst>
              </p:cNvPr>
              <p:cNvSpPr txBox="1">
                <a:spLocks noRot="1" noChangeAspect="1" noMove="1" noResize="1" noEditPoints="1" noAdjustHandles="1" noChangeArrowheads="1" noChangeShapeType="1" noTextEdit="1"/>
              </p:cNvSpPr>
              <p:nvPr/>
            </p:nvSpPr>
            <p:spPr>
              <a:xfrm>
                <a:off x="239233" y="5565046"/>
                <a:ext cx="3065222" cy="1200329"/>
              </a:xfrm>
              <a:prstGeom prst="rect">
                <a:avLst/>
              </a:prstGeom>
              <a:blipFill>
                <a:blip r:embed="rId2"/>
                <a:stretch>
                  <a:fillRect b="-1015"/>
                </a:stretch>
              </a:blipFill>
            </p:spPr>
            <p:txBody>
              <a:bodyPr/>
              <a:lstStyle/>
              <a:p>
                <a:r>
                  <a:rPr lang="en-US">
                    <a:noFill/>
                  </a:rPr>
                  <a:t> </a:t>
                </a:r>
              </a:p>
            </p:txBody>
          </p:sp>
        </mc:Fallback>
      </mc:AlternateContent>
      <p:sp>
        <p:nvSpPr>
          <p:cNvPr id="13" name="CuadroTexto 12">
            <a:extLst>
              <a:ext uri="{FF2B5EF4-FFF2-40B4-BE49-F238E27FC236}">
                <a16:creationId xmlns:a16="http://schemas.microsoft.com/office/drawing/2014/main" id="{1C0BC175-8997-4B67-9ED3-77452C63CBE0}"/>
              </a:ext>
            </a:extLst>
          </p:cNvPr>
          <p:cNvSpPr txBox="1"/>
          <p:nvPr/>
        </p:nvSpPr>
        <p:spPr>
          <a:xfrm>
            <a:off x="1771844" y="1761807"/>
            <a:ext cx="91302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“En una población de Palometa chilena </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Seriola</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lalandi</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 se observaron los siguientes haplotipos para dos </a:t>
            </a:r>
            <a:r>
              <a:rPr kumimoji="0" lang="es-ES" sz="1800" b="0" i="0" u="none" strike="noStrike" kern="1200" cap="none" spc="0" normalizeH="0" baseline="0" noProof="0" dirty="0" err="1">
                <a:ln>
                  <a:noFill/>
                </a:ln>
                <a:solidFill>
                  <a:srgbClr val="000000"/>
                </a:solidFill>
                <a:effectLst/>
                <a:uLnTx/>
                <a:uFillTx/>
                <a:latin typeface="Calibri" panose="020F0502020204030204"/>
                <a:ea typeface="+mn-ea"/>
                <a:cs typeface="+mn-cs"/>
              </a:rPr>
              <a:t>SNPs</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 involucrados en la resistencia a </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Zeuxapta</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seriolae</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1C1A9755-7924-44D9-BB52-95D655A746E4}"/>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8</a:t>
            </a:r>
            <a:endParaRPr lang="en-US" i="1" kern="0" dirty="0"/>
          </a:p>
        </p:txBody>
      </p:sp>
    </p:spTree>
    <p:extLst>
      <p:ext uri="{BB962C8B-B14F-4D97-AF65-F5344CB8AC3E}">
        <p14:creationId xmlns:p14="http://schemas.microsoft.com/office/powerpoint/2010/main" val="97694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a 12">
            <a:extLst>
              <a:ext uri="{FF2B5EF4-FFF2-40B4-BE49-F238E27FC236}">
                <a16:creationId xmlns:a16="http://schemas.microsoft.com/office/drawing/2014/main" id="{CA4E7203-CEAD-413D-8E99-87173C4A8F49}"/>
              </a:ext>
            </a:extLst>
          </p:cNvPr>
          <p:cNvGraphicFramePr>
            <a:graphicFrameLocks noGrp="1"/>
          </p:cNvGraphicFramePr>
          <p:nvPr/>
        </p:nvGraphicFramePr>
        <p:xfrm>
          <a:off x="1064480" y="2621273"/>
          <a:ext cx="9956086" cy="2540447"/>
        </p:xfrm>
        <a:graphic>
          <a:graphicData uri="http://schemas.openxmlformats.org/drawingml/2006/table">
            <a:tbl>
              <a:tblPr firstRow="1" bandRow="1">
                <a:tableStyleId>{5C22544A-7EE6-4342-B048-85BDC9FD1C3A}</a:tableStyleId>
              </a:tblPr>
              <a:tblGrid>
                <a:gridCol w="726984">
                  <a:extLst>
                    <a:ext uri="{9D8B030D-6E8A-4147-A177-3AD203B41FA5}">
                      <a16:colId xmlns:a16="http://schemas.microsoft.com/office/drawing/2014/main" val="350520474"/>
                    </a:ext>
                  </a:extLst>
                </a:gridCol>
                <a:gridCol w="732141">
                  <a:extLst>
                    <a:ext uri="{9D8B030D-6E8A-4147-A177-3AD203B41FA5}">
                      <a16:colId xmlns:a16="http://schemas.microsoft.com/office/drawing/2014/main" val="2035144793"/>
                    </a:ext>
                  </a:extLst>
                </a:gridCol>
                <a:gridCol w="2278918">
                  <a:extLst>
                    <a:ext uri="{9D8B030D-6E8A-4147-A177-3AD203B41FA5}">
                      <a16:colId xmlns:a16="http://schemas.microsoft.com/office/drawing/2014/main" val="2080670505"/>
                    </a:ext>
                  </a:extLst>
                </a:gridCol>
                <a:gridCol w="2072681">
                  <a:extLst>
                    <a:ext uri="{9D8B030D-6E8A-4147-A177-3AD203B41FA5}">
                      <a16:colId xmlns:a16="http://schemas.microsoft.com/office/drawing/2014/main" val="2440811463"/>
                    </a:ext>
                  </a:extLst>
                </a:gridCol>
                <a:gridCol w="2072681">
                  <a:extLst>
                    <a:ext uri="{9D8B030D-6E8A-4147-A177-3AD203B41FA5}">
                      <a16:colId xmlns:a16="http://schemas.microsoft.com/office/drawing/2014/main" val="2200675569"/>
                    </a:ext>
                  </a:extLst>
                </a:gridCol>
                <a:gridCol w="2072681">
                  <a:extLst>
                    <a:ext uri="{9D8B030D-6E8A-4147-A177-3AD203B41FA5}">
                      <a16:colId xmlns:a16="http://schemas.microsoft.com/office/drawing/2014/main" val="196721403"/>
                    </a:ext>
                  </a:extLst>
                </a:gridCol>
              </a:tblGrid>
              <a:tr h="370840">
                <a:tc>
                  <a:txBody>
                    <a:bodyPr/>
                    <a:lstStyle/>
                    <a:p>
                      <a:r>
                        <a:rPr lang="es-CL" dirty="0"/>
                        <a:t>SNP1</a:t>
                      </a:r>
                      <a:endParaRPr lang="en-US" dirty="0"/>
                    </a:p>
                  </a:txBody>
                  <a:tcPr/>
                </a:tc>
                <a:tc>
                  <a:txBody>
                    <a:bodyPr/>
                    <a:lstStyle/>
                    <a:p>
                      <a:r>
                        <a:rPr lang="es-CL" dirty="0"/>
                        <a:t>SNP2</a:t>
                      </a:r>
                      <a:endParaRPr lang="en-US" dirty="0"/>
                    </a:p>
                  </a:txBody>
                  <a:tcPr/>
                </a:tc>
                <a:tc>
                  <a:txBody>
                    <a:bodyPr/>
                    <a:lstStyle/>
                    <a:p>
                      <a:pPr algn="ctr"/>
                      <a:r>
                        <a:rPr lang="es-CL" dirty="0"/>
                        <a:t>N</a:t>
                      </a:r>
                      <a:r>
                        <a:rPr lang="en-US" dirty="0" err="1"/>
                        <a:t>úmero</a:t>
                      </a:r>
                      <a:endParaRPr lang="es-CL" dirty="0"/>
                    </a:p>
                  </a:txBody>
                  <a:tcPr/>
                </a:tc>
                <a:tc>
                  <a:txBody>
                    <a:bodyPr/>
                    <a:lstStyle/>
                    <a:p>
                      <a:r>
                        <a:rPr lang="es-CL" dirty="0"/>
                        <a:t>Frecuencia </a:t>
                      </a:r>
                      <a:r>
                        <a:rPr lang="es-CL" dirty="0" err="1"/>
                        <a:t>Obs</a:t>
                      </a:r>
                      <a:r>
                        <a:rPr lang="es-CL" dirty="0"/>
                        <a:t>.</a:t>
                      </a:r>
                      <a:endParaRPr lang="en-US" dirty="0"/>
                    </a:p>
                  </a:txBody>
                  <a:tcPr/>
                </a:tc>
                <a:tc>
                  <a:txBody>
                    <a:bodyPr/>
                    <a:lstStyle/>
                    <a:p>
                      <a:r>
                        <a:rPr lang="es-CL" dirty="0"/>
                        <a:t>Frecuencia Esp.</a:t>
                      </a:r>
                      <a:endParaRPr lang="en-US" dirty="0"/>
                    </a:p>
                  </a:txBody>
                  <a:tcPr/>
                </a:tc>
                <a:tc>
                  <a:txBody>
                    <a:bodyPr/>
                    <a:lstStyle/>
                    <a:p>
                      <a:r>
                        <a:rPr lang="es-CL" dirty="0"/>
                        <a:t>Frecuencia </a:t>
                      </a:r>
                      <a:r>
                        <a:rPr lang="es-CL" dirty="0" err="1"/>
                        <a:t>abs</a:t>
                      </a:r>
                      <a:r>
                        <a:rPr lang="es-CL" dirty="0"/>
                        <a:t>. Esp.</a:t>
                      </a:r>
                      <a:endParaRPr lang="en-US" dirty="0"/>
                    </a:p>
                  </a:txBody>
                  <a:tcPr/>
                </a:tc>
                <a:extLst>
                  <a:ext uri="{0D108BD9-81ED-4DB2-BD59-A6C34878D82A}">
                    <a16:rowId xmlns:a16="http://schemas.microsoft.com/office/drawing/2014/main" val="1651024909"/>
                  </a:ext>
                </a:extLst>
              </a:tr>
              <a:tr h="370840">
                <a:tc>
                  <a:txBody>
                    <a:bodyPr/>
                    <a:lstStyle/>
                    <a:p>
                      <a:pPr algn="ctr"/>
                      <a:r>
                        <a:rPr lang="es-CL" dirty="0"/>
                        <a:t>+</a:t>
                      </a:r>
                      <a:endParaRPr lang="en-US" dirty="0"/>
                    </a:p>
                  </a:txBody>
                  <a:tcPr/>
                </a:tc>
                <a:tc>
                  <a:txBody>
                    <a:bodyPr/>
                    <a:lstStyle/>
                    <a:p>
                      <a:pPr algn="ctr"/>
                      <a:r>
                        <a:rPr lang="es-CL" dirty="0"/>
                        <a:t>+</a:t>
                      </a:r>
                      <a:endParaRPr lang="en-US" dirty="0"/>
                    </a:p>
                  </a:txBody>
                  <a:tcPr/>
                </a:tc>
                <a:tc>
                  <a:txBody>
                    <a:bodyPr/>
                    <a:lstStyle/>
                    <a:p>
                      <a:pPr algn="ctr"/>
                      <a:r>
                        <a:rPr lang="es-CL" dirty="0"/>
                        <a:t>90</a:t>
                      </a:r>
                      <a:endParaRPr lang="en-US" dirty="0"/>
                    </a:p>
                  </a:txBody>
                  <a:tcPr/>
                </a:tc>
                <a:tc>
                  <a:txBody>
                    <a:bodyPr/>
                    <a:lstStyle/>
                    <a:p>
                      <a:pPr algn="ctr"/>
                      <a:r>
                        <a:rPr lang="es-CL" dirty="0"/>
                        <a:t>0,37</a:t>
                      </a:r>
                      <a:endParaRPr lang="en-US" dirty="0"/>
                    </a:p>
                  </a:txBody>
                  <a:tcPr/>
                </a:tc>
                <a:tc>
                  <a:txBody>
                    <a:bodyPr/>
                    <a:lstStyle/>
                    <a:p>
                      <a:pPr algn="ctr"/>
                      <a:r>
                        <a:rPr lang="es-CL" dirty="0"/>
                        <a:t>0,37</a:t>
                      </a:r>
                      <a:endParaRPr lang="en-US" dirty="0"/>
                    </a:p>
                  </a:txBody>
                  <a:tcPr/>
                </a:tc>
                <a:tc>
                  <a:txBody>
                    <a:bodyPr/>
                    <a:lstStyle/>
                    <a:p>
                      <a:pPr algn="ctr"/>
                      <a:r>
                        <a:rPr lang="es-CL" dirty="0"/>
                        <a:t>90</a:t>
                      </a:r>
                      <a:endParaRPr lang="en-US" dirty="0"/>
                    </a:p>
                  </a:txBody>
                  <a:tcPr/>
                </a:tc>
                <a:extLst>
                  <a:ext uri="{0D108BD9-81ED-4DB2-BD59-A6C34878D82A}">
                    <a16:rowId xmlns:a16="http://schemas.microsoft.com/office/drawing/2014/main" val="1099911429"/>
                  </a:ext>
                </a:extLst>
              </a:tr>
              <a:tr h="370840">
                <a:tc>
                  <a:txBody>
                    <a:bodyPr/>
                    <a:lstStyle/>
                    <a:p>
                      <a:pPr algn="ctr"/>
                      <a:r>
                        <a:rPr lang="es-CL" dirty="0"/>
                        <a:t>+</a:t>
                      </a:r>
                      <a:endParaRPr lang="en-US" dirty="0"/>
                    </a:p>
                  </a:txBody>
                  <a:tcPr/>
                </a:tc>
                <a:tc>
                  <a:txBody>
                    <a:bodyPr/>
                    <a:lstStyle/>
                    <a:p>
                      <a:pPr algn="ctr"/>
                      <a:r>
                        <a:rPr lang="es-CL" dirty="0"/>
                        <a:t>-</a:t>
                      </a:r>
                      <a:endParaRPr lang="en-US" dirty="0"/>
                    </a:p>
                  </a:txBody>
                  <a:tcPr/>
                </a:tc>
                <a:tc>
                  <a:txBody>
                    <a:bodyPr/>
                    <a:lstStyle/>
                    <a:p>
                      <a:pPr algn="ctr"/>
                      <a:r>
                        <a:rPr lang="es-CL" dirty="0"/>
                        <a:t>40</a:t>
                      </a:r>
                      <a:endParaRPr lang="en-US" dirty="0"/>
                    </a:p>
                  </a:txBody>
                  <a:tcPr/>
                </a:tc>
                <a:tc>
                  <a:txBody>
                    <a:bodyPr/>
                    <a:lstStyle/>
                    <a:p>
                      <a:pPr algn="ctr"/>
                      <a:r>
                        <a:rPr lang="es-CL" dirty="0"/>
                        <a:t>0,16</a:t>
                      </a:r>
                      <a:endParaRPr lang="en-US" dirty="0"/>
                    </a:p>
                  </a:txBody>
                  <a:tcPr/>
                </a:tc>
                <a:tc>
                  <a:txBody>
                    <a:bodyPr/>
                    <a:lstStyle/>
                    <a:p>
                      <a:pPr algn="ctr"/>
                      <a:r>
                        <a:rPr lang="es-CL" dirty="0"/>
                        <a:t>0,16</a:t>
                      </a:r>
                      <a:endParaRPr lang="en-US" dirty="0"/>
                    </a:p>
                  </a:txBody>
                  <a:tcPr/>
                </a:tc>
                <a:tc>
                  <a:txBody>
                    <a:bodyPr/>
                    <a:lstStyle/>
                    <a:p>
                      <a:pPr algn="ctr"/>
                      <a:r>
                        <a:rPr lang="es-CL" dirty="0"/>
                        <a:t>40</a:t>
                      </a:r>
                      <a:endParaRPr lang="en-US" dirty="0"/>
                    </a:p>
                  </a:txBody>
                  <a:tcPr/>
                </a:tc>
                <a:extLst>
                  <a:ext uri="{0D108BD9-81ED-4DB2-BD59-A6C34878D82A}">
                    <a16:rowId xmlns:a16="http://schemas.microsoft.com/office/drawing/2014/main" val="1948080458"/>
                  </a:ext>
                </a:extLst>
              </a:tr>
              <a:tr h="370840">
                <a:tc>
                  <a:txBody>
                    <a:bodyPr/>
                    <a:lstStyle/>
                    <a:p>
                      <a:pPr algn="ctr"/>
                      <a:r>
                        <a:rPr lang="es-CL" dirty="0"/>
                        <a:t>-</a:t>
                      </a:r>
                      <a:endParaRPr lang="en-US" dirty="0"/>
                    </a:p>
                  </a:txBody>
                  <a:tcPr/>
                </a:tc>
                <a:tc>
                  <a:txBody>
                    <a:bodyPr/>
                    <a:lstStyle/>
                    <a:p>
                      <a:pPr algn="ctr"/>
                      <a:r>
                        <a:rPr lang="es-CL" dirty="0"/>
                        <a:t>+</a:t>
                      </a:r>
                      <a:endParaRPr lang="en-US" dirty="0"/>
                    </a:p>
                  </a:txBody>
                  <a:tcPr/>
                </a:tc>
                <a:tc>
                  <a:txBody>
                    <a:bodyPr/>
                    <a:lstStyle/>
                    <a:p>
                      <a:pPr algn="ctr"/>
                      <a:r>
                        <a:rPr lang="es-CL" dirty="0"/>
                        <a:t>78</a:t>
                      </a:r>
                      <a:endParaRPr lang="en-US" dirty="0"/>
                    </a:p>
                  </a:txBody>
                  <a:tcPr/>
                </a:tc>
                <a:tc>
                  <a:txBody>
                    <a:bodyPr/>
                    <a:lstStyle/>
                    <a:p>
                      <a:pPr algn="ctr"/>
                      <a:r>
                        <a:rPr lang="es-CL" dirty="0"/>
                        <a:t>0,32</a:t>
                      </a:r>
                      <a:endParaRPr lang="en-US" dirty="0"/>
                    </a:p>
                  </a:txBody>
                  <a:tcPr/>
                </a:tc>
                <a:tc>
                  <a:txBody>
                    <a:bodyPr/>
                    <a:lstStyle/>
                    <a:p>
                      <a:pPr algn="ctr"/>
                      <a:r>
                        <a:rPr lang="es-CL" dirty="0"/>
                        <a:t>0,32</a:t>
                      </a:r>
                      <a:endParaRPr lang="en-US" dirty="0"/>
                    </a:p>
                  </a:txBody>
                  <a:tcPr/>
                </a:tc>
                <a:tc>
                  <a:txBody>
                    <a:bodyPr/>
                    <a:lstStyle/>
                    <a:p>
                      <a:pPr algn="ctr"/>
                      <a:r>
                        <a:rPr lang="es-CL" dirty="0"/>
                        <a:t>78</a:t>
                      </a:r>
                      <a:endParaRPr lang="en-US" dirty="0"/>
                    </a:p>
                  </a:txBody>
                  <a:tcPr/>
                </a:tc>
                <a:extLst>
                  <a:ext uri="{0D108BD9-81ED-4DB2-BD59-A6C34878D82A}">
                    <a16:rowId xmlns:a16="http://schemas.microsoft.com/office/drawing/2014/main" val="4286007460"/>
                  </a:ext>
                </a:extLst>
              </a:tr>
              <a:tr h="370840">
                <a:tc>
                  <a:txBody>
                    <a:bodyPr/>
                    <a:lstStyle/>
                    <a:p>
                      <a:pPr algn="ctr"/>
                      <a:r>
                        <a:rPr lang="es-CL" dirty="0"/>
                        <a:t>-</a:t>
                      </a:r>
                      <a:endParaRPr lang="en-US" dirty="0"/>
                    </a:p>
                  </a:txBody>
                  <a:tcPr>
                    <a:lnB w="12700" cmpd="sng">
                      <a:noFill/>
                    </a:lnB>
                  </a:tcPr>
                </a:tc>
                <a:tc>
                  <a:txBody>
                    <a:bodyPr/>
                    <a:lstStyle/>
                    <a:p>
                      <a:pPr algn="ctr"/>
                      <a:r>
                        <a:rPr lang="es-CL" dirty="0"/>
                        <a:t>-</a:t>
                      </a:r>
                      <a:endParaRPr lang="en-US" dirty="0"/>
                    </a:p>
                  </a:txBody>
                  <a:tcPr>
                    <a:lnB w="12700" cmpd="sng">
                      <a:noFill/>
                    </a:lnB>
                  </a:tcPr>
                </a:tc>
                <a:tc>
                  <a:txBody>
                    <a:bodyPr/>
                    <a:lstStyle/>
                    <a:p>
                      <a:pPr algn="ctr"/>
                      <a:r>
                        <a:rPr lang="es-CL" dirty="0"/>
                        <a:t>36</a:t>
                      </a:r>
                      <a:endParaRPr lang="en-US" dirty="0"/>
                    </a:p>
                  </a:txBody>
                  <a:tcPr/>
                </a:tc>
                <a:tc>
                  <a:txBody>
                    <a:bodyPr/>
                    <a:lstStyle/>
                    <a:p>
                      <a:pPr algn="ctr"/>
                      <a:r>
                        <a:rPr lang="es-CL" dirty="0"/>
                        <a:t>0,15</a:t>
                      </a:r>
                      <a:endParaRPr lang="en-US" dirty="0"/>
                    </a:p>
                  </a:txBody>
                  <a:tcPr/>
                </a:tc>
                <a:tc>
                  <a:txBody>
                    <a:bodyPr/>
                    <a:lstStyle/>
                    <a:p>
                      <a:pPr algn="ctr"/>
                      <a:r>
                        <a:rPr lang="es-CL" dirty="0"/>
                        <a:t>0,15</a:t>
                      </a:r>
                      <a:endParaRPr lang="en-US" dirty="0"/>
                    </a:p>
                  </a:txBody>
                  <a:tcPr/>
                </a:tc>
                <a:tc>
                  <a:txBody>
                    <a:bodyPr/>
                    <a:lstStyle/>
                    <a:p>
                      <a:pPr algn="ctr"/>
                      <a:r>
                        <a:rPr lang="es-CL" dirty="0"/>
                        <a:t>36</a:t>
                      </a:r>
                      <a:endParaRPr lang="en-US" dirty="0"/>
                    </a:p>
                  </a:txBody>
                  <a:tcPr/>
                </a:tc>
                <a:extLst>
                  <a:ext uri="{0D108BD9-81ED-4DB2-BD59-A6C34878D82A}">
                    <a16:rowId xmlns:a16="http://schemas.microsoft.com/office/drawing/2014/main" val="1950762760"/>
                  </a:ext>
                </a:extLst>
              </a:tr>
              <a:tr h="370840">
                <a:tc>
                  <a:txBody>
                    <a:bodyPr/>
                    <a:lstStyle/>
                    <a:p>
                      <a:pPr algn="ct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CL" dirty="0"/>
                        <a:t>244</a:t>
                      </a:r>
                      <a:endParaRPr lang="en-US" dirty="0"/>
                    </a:p>
                  </a:txBody>
                  <a:tcPr>
                    <a:lnL w="12700" cmpd="sng">
                      <a:noFill/>
                    </a:lnL>
                    <a:lnR w="12700" cmpd="sng">
                      <a:noFill/>
                    </a:lnR>
                    <a:lnB w="12700" cap="flat" cmpd="sng" algn="ctr">
                      <a:noFill/>
                      <a:prstDash val="solid"/>
                      <a:round/>
                      <a:headEnd type="none" w="med" len="med"/>
                      <a:tailEnd type="none" w="med" len="med"/>
                    </a:lnB>
                  </a:tcPr>
                </a:tc>
                <a:tc>
                  <a:txBody>
                    <a:bodyPr/>
                    <a:lstStyle/>
                    <a:p>
                      <a:pPr algn="ctr"/>
                      <a:endParaRPr lang="en-US" dirty="0"/>
                    </a:p>
                  </a:txBody>
                  <a:tcP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endParaRPr lang="en-US" dirty="0"/>
                    </a:p>
                  </a:txBody>
                  <a:tcP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endParaRPr lang="en-US" dirty="0"/>
                    </a:p>
                  </a:txBody>
                  <a:tcP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extLst>
                  <a:ext uri="{0D108BD9-81ED-4DB2-BD59-A6C34878D82A}">
                    <a16:rowId xmlns:a16="http://schemas.microsoft.com/office/drawing/2014/main" val="2766298241"/>
                  </a:ext>
                </a:extLst>
              </a:tr>
            </a:tbl>
          </a:graphicData>
        </a:graphic>
      </p:graphicFrame>
      <p:sp>
        <p:nvSpPr>
          <p:cNvPr id="9" name="CuadroTexto 8">
            <a:extLst>
              <a:ext uri="{FF2B5EF4-FFF2-40B4-BE49-F238E27FC236}">
                <a16:creationId xmlns:a16="http://schemas.microsoft.com/office/drawing/2014/main" id="{F031BF8D-7F91-48F9-8FA8-7AF49A85D7F9}"/>
              </a:ext>
            </a:extLst>
          </p:cNvPr>
          <p:cNvSpPr txBox="1"/>
          <p:nvPr/>
        </p:nvSpPr>
        <p:spPr>
          <a:xfrm>
            <a:off x="1064483" y="5195714"/>
            <a:ext cx="44796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b="1" dirty="0">
                <a:solidFill>
                  <a:prstClr val="black"/>
                </a:solidFill>
                <a:latin typeface="Abadi" panose="020B0604020104020204" pitchFamily="34" charset="0"/>
              </a:rPr>
              <a:t>Frecuencias </a:t>
            </a: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alélicas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ABA96A5B-D1CA-41B4-9421-731158DE6481}"/>
                  </a:ext>
                </a:extLst>
              </p:cNvPr>
              <p:cNvSpPr txBox="1"/>
              <p:nvPr/>
            </p:nvSpPr>
            <p:spPr>
              <a:xfrm>
                <a:off x="239233" y="5565046"/>
                <a:ext cx="306522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=0.53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=0.47</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=0.69</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=0.31</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5" name="CuadroTexto 14">
                <a:extLst>
                  <a:ext uri="{FF2B5EF4-FFF2-40B4-BE49-F238E27FC236}">
                    <a16:creationId xmlns:a16="http://schemas.microsoft.com/office/drawing/2014/main" id="{ABA96A5B-D1CA-41B4-9421-731158DE6481}"/>
                  </a:ext>
                </a:extLst>
              </p:cNvPr>
              <p:cNvSpPr txBox="1">
                <a:spLocks noRot="1" noChangeAspect="1" noMove="1" noResize="1" noEditPoints="1" noAdjustHandles="1" noChangeArrowheads="1" noChangeShapeType="1" noTextEdit="1"/>
              </p:cNvSpPr>
              <p:nvPr/>
            </p:nvSpPr>
            <p:spPr>
              <a:xfrm>
                <a:off x="239233" y="5565046"/>
                <a:ext cx="3065222" cy="1200329"/>
              </a:xfrm>
              <a:prstGeom prst="rect">
                <a:avLst/>
              </a:prstGeom>
              <a:blipFill>
                <a:blip r:embed="rId2"/>
                <a:stretch>
                  <a:fillRect b="-1015"/>
                </a:stretch>
              </a:blipFill>
            </p:spPr>
            <p:txBody>
              <a:bodyPr/>
              <a:lstStyle/>
              <a:p>
                <a:r>
                  <a:rPr lang="en-US">
                    <a:noFill/>
                  </a:rPr>
                  <a:t> </a:t>
                </a:r>
              </a:p>
            </p:txBody>
          </p:sp>
        </mc:Fallback>
      </mc:AlternateContent>
      <p:sp>
        <p:nvSpPr>
          <p:cNvPr id="16" name="CuadroTexto 15">
            <a:extLst>
              <a:ext uri="{FF2B5EF4-FFF2-40B4-BE49-F238E27FC236}">
                <a16:creationId xmlns:a16="http://schemas.microsoft.com/office/drawing/2014/main" id="{8E549C3D-7608-4BC6-B1B7-96350F972BCE}"/>
              </a:ext>
            </a:extLst>
          </p:cNvPr>
          <p:cNvSpPr txBox="1"/>
          <p:nvPr/>
        </p:nvSpPr>
        <p:spPr>
          <a:xfrm>
            <a:off x="6422448" y="5195714"/>
            <a:ext cx="44796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3. Determine si los loci están en equilibrio conjunto</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13" name="CuadroTexto 12">
            <a:extLst>
              <a:ext uri="{FF2B5EF4-FFF2-40B4-BE49-F238E27FC236}">
                <a16:creationId xmlns:a16="http://schemas.microsoft.com/office/drawing/2014/main" id="{FA2DA047-2D71-48FD-89C2-63CE5D522AAB}"/>
              </a:ext>
            </a:extLst>
          </p:cNvPr>
          <p:cNvSpPr txBox="1"/>
          <p:nvPr/>
        </p:nvSpPr>
        <p:spPr>
          <a:xfrm>
            <a:off x="1771844" y="1761807"/>
            <a:ext cx="91302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“En una población de Palometa chilena </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Seriola</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lalandi</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 se observaron los siguientes haplotipos para dos </a:t>
            </a:r>
            <a:r>
              <a:rPr kumimoji="0" lang="es-ES" sz="1800" b="0" i="0" u="none" strike="noStrike" kern="1200" cap="none" spc="0" normalizeH="0" baseline="0" noProof="0" dirty="0" err="1">
                <a:ln>
                  <a:noFill/>
                </a:ln>
                <a:solidFill>
                  <a:srgbClr val="000000"/>
                </a:solidFill>
                <a:effectLst/>
                <a:uLnTx/>
                <a:uFillTx/>
                <a:latin typeface="Calibri" panose="020F0502020204030204"/>
                <a:ea typeface="+mn-ea"/>
                <a:cs typeface="+mn-cs"/>
              </a:rPr>
              <a:t>SNPs</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 involucrados en la resistencia a </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Zeuxapta</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seriolae</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7C76E508-F431-5D5B-5777-635AC5A792AF}"/>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8</a:t>
            </a:r>
            <a:endParaRPr lang="en-US" i="1" kern="0" dirty="0"/>
          </a:p>
        </p:txBody>
      </p:sp>
    </p:spTree>
    <p:extLst>
      <p:ext uri="{BB962C8B-B14F-4D97-AF65-F5344CB8AC3E}">
        <p14:creationId xmlns:p14="http://schemas.microsoft.com/office/powerpoint/2010/main" val="356971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1" name="Tabla 12">
                <a:extLst>
                  <a:ext uri="{FF2B5EF4-FFF2-40B4-BE49-F238E27FC236}">
                    <a16:creationId xmlns:a16="http://schemas.microsoft.com/office/drawing/2014/main" id="{CA4E7203-CEAD-413D-8E99-87173C4A8F49}"/>
                  </a:ext>
                </a:extLst>
              </p:cNvPr>
              <p:cNvGraphicFramePr>
                <a:graphicFrameLocks noGrp="1"/>
              </p:cNvGraphicFramePr>
              <p:nvPr/>
            </p:nvGraphicFramePr>
            <p:xfrm>
              <a:off x="93749" y="2682795"/>
              <a:ext cx="12004502" cy="2459040"/>
            </p:xfrm>
            <a:graphic>
              <a:graphicData uri="http://schemas.openxmlformats.org/drawingml/2006/table">
                <a:tbl>
                  <a:tblPr firstRow="1" bandRow="1">
                    <a:tableStyleId>{5C22544A-7EE6-4342-B048-85BDC9FD1C3A}</a:tableStyleId>
                  </a:tblPr>
                  <a:tblGrid>
                    <a:gridCol w="725516">
                      <a:extLst>
                        <a:ext uri="{9D8B030D-6E8A-4147-A177-3AD203B41FA5}">
                          <a16:colId xmlns:a16="http://schemas.microsoft.com/office/drawing/2014/main" val="350520474"/>
                        </a:ext>
                      </a:extLst>
                    </a:gridCol>
                    <a:gridCol w="730665">
                      <a:extLst>
                        <a:ext uri="{9D8B030D-6E8A-4147-A177-3AD203B41FA5}">
                          <a16:colId xmlns:a16="http://schemas.microsoft.com/office/drawing/2014/main" val="2035144793"/>
                        </a:ext>
                      </a:extLst>
                    </a:gridCol>
                    <a:gridCol w="2274321">
                      <a:extLst>
                        <a:ext uri="{9D8B030D-6E8A-4147-A177-3AD203B41FA5}">
                          <a16:colId xmlns:a16="http://schemas.microsoft.com/office/drawing/2014/main" val="2080670505"/>
                        </a:ext>
                      </a:extLst>
                    </a:gridCol>
                    <a:gridCol w="2068500">
                      <a:extLst>
                        <a:ext uri="{9D8B030D-6E8A-4147-A177-3AD203B41FA5}">
                          <a16:colId xmlns:a16="http://schemas.microsoft.com/office/drawing/2014/main" val="2440811463"/>
                        </a:ext>
                      </a:extLst>
                    </a:gridCol>
                    <a:gridCol w="2068500">
                      <a:extLst>
                        <a:ext uri="{9D8B030D-6E8A-4147-A177-3AD203B41FA5}">
                          <a16:colId xmlns:a16="http://schemas.microsoft.com/office/drawing/2014/main" val="2200675569"/>
                        </a:ext>
                      </a:extLst>
                    </a:gridCol>
                    <a:gridCol w="2068500">
                      <a:extLst>
                        <a:ext uri="{9D8B030D-6E8A-4147-A177-3AD203B41FA5}">
                          <a16:colId xmlns:a16="http://schemas.microsoft.com/office/drawing/2014/main" val="196721403"/>
                        </a:ext>
                      </a:extLst>
                    </a:gridCol>
                    <a:gridCol w="2068500">
                      <a:extLst>
                        <a:ext uri="{9D8B030D-6E8A-4147-A177-3AD203B41FA5}">
                          <a16:colId xmlns:a16="http://schemas.microsoft.com/office/drawing/2014/main" val="2472495874"/>
                        </a:ext>
                      </a:extLst>
                    </a:gridCol>
                  </a:tblGrid>
                  <a:tr h="370840">
                    <a:tc>
                      <a:txBody>
                        <a:bodyPr/>
                        <a:lstStyle/>
                        <a:p>
                          <a:r>
                            <a:rPr lang="es-CL" sz="1600" dirty="0"/>
                            <a:t>SNP1</a:t>
                          </a:r>
                          <a:endParaRPr lang="en-US" sz="1600" dirty="0"/>
                        </a:p>
                      </a:txBody>
                      <a:tcPr/>
                    </a:tc>
                    <a:tc>
                      <a:txBody>
                        <a:bodyPr/>
                        <a:lstStyle/>
                        <a:p>
                          <a:r>
                            <a:rPr lang="es-CL" sz="1600" dirty="0"/>
                            <a:t>SNP2</a:t>
                          </a:r>
                          <a:endParaRPr lang="en-US" sz="1600" dirty="0"/>
                        </a:p>
                      </a:txBody>
                      <a:tcPr/>
                    </a:tc>
                    <a:tc>
                      <a:txBody>
                        <a:bodyPr/>
                        <a:lstStyle/>
                        <a:p>
                          <a:pPr algn="ctr"/>
                          <a:r>
                            <a:rPr lang="es-CL" sz="1600" dirty="0"/>
                            <a:t>N</a:t>
                          </a:r>
                          <a:r>
                            <a:rPr lang="en-US" sz="1600" dirty="0" err="1"/>
                            <a:t>úmero</a:t>
                          </a:r>
                          <a:endParaRPr lang="es-CL" sz="1600" dirty="0"/>
                        </a:p>
                      </a:txBody>
                      <a:tcPr/>
                    </a:tc>
                    <a:tc>
                      <a:txBody>
                        <a:bodyPr/>
                        <a:lstStyle/>
                        <a:p>
                          <a:r>
                            <a:rPr lang="es-CL" sz="1600" dirty="0"/>
                            <a:t>Frecuencia </a:t>
                          </a:r>
                          <a:r>
                            <a:rPr lang="es-CL" sz="1600" dirty="0" err="1"/>
                            <a:t>Obs</a:t>
                          </a:r>
                          <a:r>
                            <a:rPr lang="es-CL" sz="1600" dirty="0"/>
                            <a:t>.</a:t>
                          </a:r>
                          <a:endParaRPr lang="en-US" sz="1600" dirty="0"/>
                        </a:p>
                      </a:txBody>
                      <a:tcPr/>
                    </a:tc>
                    <a:tc>
                      <a:txBody>
                        <a:bodyPr/>
                        <a:lstStyle/>
                        <a:p>
                          <a:r>
                            <a:rPr lang="es-CL" sz="1600" dirty="0"/>
                            <a:t>Frecuencia Esp.</a:t>
                          </a:r>
                          <a:endParaRPr lang="en-US" sz="1600" dirty="0"/>
                        </a:p>
                      </a:txBody>
                      <a:tcPr/>
                    </a:tc>
                    <a:tc>
                      <a:txBody>
                        <a:bodyPr/>
                        <a:lstStyle/>
                        <a:p>
                          <a:r>
                            <a:rPr lang="es-CL" sz="1600" dirty="0"/>
                            <a:t>Frecuencia </a:t>
                          </a:r>
                          <a:r>
                            <a:rPr lang="es-CL" sz="1600" dirty="0" err="1"/>
                            <a:t>abs</a:t>
                          </a:r>
                          <a:r>
                            <a:rPr lang="es-CL" sz="1600" dirty="0"/>
                            <a:t>. Esp.</a:t>
                          </a:r>
                          <a:endParaRPr lang="en-US" sz="1600"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s-CL" sz="1600" b="1" i="1" smtClean="0">
                                        <a:latin typeface="Cambria Math" panose="02040503050406030204" pitchFamily="18" charset="0"/>
                                      </a:rPr>
                                      <m:t>𝑿</m:t>
                                    </m:r>
                                  </m:e>
                                  <m:sup>
                                    <m:r>
                                      <a:rPr lang="es-CL" sz="1600" b="1" i="1" smtClean="0">
                                        <a:latin typeface="Cambria Math" panose="02040503050406030204" pitchFamily="18" charset="0"/>
                                      </a:rPr>
                                      <m:t>𝟐</m:t>
                                    </m:r>
                                  </m:sup>
                                </m:sSup>
                              </m:oMath>
                            </m:oMathPara>
                          </a14:m>
                          <a:endParaRPr lang="en-US" sz="1600" dirty="0"/>
                        </a:p>
                      </a:txBody>
                      <a:tcPr/>
                    </a:tc>
                    <a:extLst>
                      <a:ext uri="{0D108BD9-81ED-4DB2-BD59-A6C34878D82A}">
                        <a16:rowId xmlns:a16="http://schemas.microsoft.com/office/drawing/2014/main" val="1651024909"/>
                      </a:ext>
                    </a:extLst>
                  </a:tr>
                  <a:tr h="370840">
                    <a:tc>
                      <a:txBody>
                        <a:bodyPr/>
                        <a:lstStyle/>
                        <a:p>
                          <a:pPr algn="ctr"/>
                          <a:r>
                            <a:rPr lang="es-CL" dirty="0"/>
                            <a:t>+</a:t>
                          </a:r>
                          <a:endParaRPr lang="en-US" dirty="0"/>
                        </a:p>
                      </a:txBody>
                      <a:tcPr/>
                    </a:tc>
                    <a:tc>
                      <a:txBody>
                        <a:bodyPr/>
                        <a:lstStyle/>
                        <a:p>
                          <a:pPr algn="ctr"/>
                          <a:r>
                            <a:rPr lang="es-CL" dirty="0"/>
                            <a:t>+</a:t>
                          </a:r>
                          <a:endParaRPr lang="en-US" dirty="0"/>
                        </a:p>
                      </a:txBody>
                      <a:tcPr/>
                    </a:tc>
                    <a:tc>
                      <a:txBody>
                        <a:bodyPr/>
                        <a:lstStyle/>
                        <a:p>
                          <a:pPr algn="ctr"/>
                          <a:r>
                            <a:rPr lang="es-CL" dirty="0"/>
                            <a:t>90</a:t>
                          </a:r>
                          <a:endParaRPr lang="en-US" dirty="0"/>
                        </a:p>
                      </a:txBody>
                      <a:tcPr/>
                    </a:tc>
                    <a:tc>
                      <a:txBody>
                        <a:bodyPr/>
                        <a:lstStyle/>
                        <a:p>
                          <a:pPr algn="ctr"/>
                          <a:r>
                            <a:rPr lang="es-CL" dirty="0"/>
                            <a:t>0,37</a:t>
                          </a:r>
                          <a:endParaRPr lang="en-US" dirty="0"/>
                        </a:p>
                      </a:txBody>
                      <a:tcPr/>
                    </a:tc>
                    <a:tc>
                      <a:txBody>
                        <a:bodyPr/>
                        <a:lstStyle/>
                        <a:p>
                          <a:pPr algn="ctr"/>
                          <a:r>
                            <a:rPr lang="es-CL" dirty="0"/>
                            <a:t>0,37</a:t>
                          </a:r>
                          <a:endParaRPr lang="en-US" dirty="0"/>
                        </a:p>
                      </a:txBody>
                      <a:tcPr/>
                    </a:tc>
                    <a:tc>
                      <a:txBody>
                        <a:bodyPr/>
                        <a:lstStyle/>
                        <a:p>
                          <a:pPr algn="ctr"/>
                          <a:r>
                            <a:rPr lang="es-CL" dirty="0"/>
                            <a:t>90</a:t>
                          </a:r>
                          <a:endParaRPr lang="en-US" dirty="0"/>
                        </a:p>
                      </a:txBody>
                      <a:tcPr/>
                    </a:tc>
                    <a:tc>
                      <a:txBody>
                        <a:bodyPr/>
                        <a:lstStyle/>
                        <a:p>
                          <a:pPr algn="ctr"/>
                          <a:endParaRPr lang="en-US" dirty="0"/>
                        </a:p>
                      </a:txBody>
                      <a:tcPr/>
                    </a:tc>
                    <a:extLst>
                      <a:ext uri="{0D108BD9-81ED-4DB2-BD59-A6C34878D82A}">
                        <a16:rowId xmlns:a16="http://schemas.microsoft.com/office/drawing/2014/main" val="1099911429"/>
                      </a:ext>
                    </a:extLst>
                  </a:tr>
                  <a:tr h="370840">
                    <a:tc>
                      <a:txBody>
                        <a:bodyPr/>
                        <a:lstStyle/>
                        <a:p>
                          <a:pPr algn="ctr"/>
                          <a:r>
                            <a:rPr lang="es-CL" dirty="0"/>
                            <a:t>+</a:t>
                          </a:r>
                          <a:endParaRPr lang="en-US" dirty="0"/>
                        </a:p>
                      </a:txBody>
                      <a:tcPr/>
                    </a:tc>
                    <a:tc>
                      <a:txBody>
                        <a:bodyPr/>
                        <a:lstStyle/>
                        <a:p>
                          <a:pPr algn="ctr"/>
                          <a:r>
                            <a:rPr lang="es-CL" dirty="0"/>
                            <a:t>-</a:t>
                          </a:r>
                          <a:endParaRPr lang="en-US" dirty="0"/>
                        </a:p>
                      </a:txBody>
                      <a:tcPr/>
                    </a:tc>
                    <a:tc>
                      <a:txBody>
                        <a:bodyPr/>
                        <a:lstStyle/>
                        <a:p>
                          <a:pPr algn="ctr"/>
                          <a:r>
                            <a:rPr lang="es-CL" dirty="0"/>
                            <a:t>40</a:t>
                          </a:r>
                          <a:endParaRPr lang="en-US" dirty="0"/>
                        </a:p>
                      </a:txBody>
                      <a:tcPr/>
                    </a:tc>
                    <a:tc>
                      <a:txBody>
                        <a:bodyPr/>
                        <a:lstStyle/>
                        <a:p>
                          <a:pPr algn="ctr"/>
                          <a:r>
                            <a:rPr lang="es-CL" dirty="0"/>
                            <a:t>0,16</a:t>
                          </a:r>
                          <a:endParaRPr lang="en-US" dirty="0"/>
                        </a:p>
                      </a:txBody>
                      <a:tcPr/>
                    </a:tc>
                    <a:tc>
                      <a:txBody>
                        <a:bodyPr/>
                        <a:lstStyle/>
                        <a:p>
                          <a:pPr algn="ctr"/>
                          <a:r>
                            <a:rPr lang="es-CL" dirty="0"/>
                            <a:t>0,16</a:t>
                          </a:r>
                          <a:endParaRPr lang="en-US" dirty="0"/>
                        </a:p>
                      </a:txBody>
                      <a:tcPr/>
                    </a:tc>
                    <a:tc>
                      <a:txBody>
                        <a:bodyPr/>
                        <a:lstStyle/>
                        <a:p>
                          <a:pPr algn="ctr"/>
                          <a:r>
                            <a:rPr lang="es-CL" dirty="0"/>
                            <a:t>40</a:t>
                          </a:r>
                          <a:endParaRPr lang="en-US" dirty="0"/>
                        </a:p>
                      </a:txBody>
                      <a:tcPr/>
                    </a:tc>
                    <a:tc>
                      <a:txBody>
                        <a:bodyPr/>
                        <a:lstStyle/>
                        <a:p>
                          <a:pPr algn="ctr"/>
                          <a:endParaRPr lang="en-US" dirty="0"/>
                        </a:p>
                      </a:txBody>
                      <a:tcPr/>
                    </a:tc>
                    <a:extLst>
                      <a:ext uri="{0D108BD9-81ED-4DB2-BD59-A6C34878D82A}">
                        <a16:rowId xmlns:a16="http://schemas.microsoft.com/office/drawing/2014/main" val="1948080458"/>
                      </a:ext>
                    </a:extLst>
                  </a:tr>
                  <a:tr h="370840">
                    <a:tc>
                      <a:txBody>
                        <a:bodyPr/>
                        <a:lstStyle/>
                        <a:p>
                          <a:pPr algn="ctr"/>
                          <a:r>
                            <a:rPr lang="es-CL" dirty="0"/>
                            <a:t>-</a:t>
                          </a:r>
                          <a:endParaRPr lang="en-US" dirty="0"/>
                        </a:p>
                      </a:txBody>
                      <a:tcPr/>
                    </a:tc>
                    <a:tc>
                      <a:txBody>
                        <a:bodyPr/>
                        <a:lstStyle/>
                        <a:p>
                          <a:pPr algn="ctr"/>
                          <a:r>
                            <a:rPr lang="es-CL" dirty="0"/>
                            <a:t>+</a:t>
                          </a:r>
                          <a:endParaRPr lang="en-US" dirty="0"/>
                        </a:p>
                      </a:txBody>
                      <a:tcPr/>
                    </a:tc>
                    <a:tc>
                      <a:txBody>
                        <a:bodyPr/>
                        <a:lstStyle/>
                        <a:p>
                          <a:pPr algn="ctr"/>
                          <a:r>
                            <a:rPr lang="es-CL" dirty="0"/>
                            <a:t>78</a:t>
                          </a:r>
                          <a:endParaRPr lang="en-US" dirty="0"/>
                        </a:p>
                      </a:txBody>
                      <a:tcPr/>
                    </a:tc>
                    <a:tc>
                      <a:txBody>
                        <a:bodyPr/>
                        <a:lstStyle/>
                        <a:p>
                          <a:pPr algn="ctr"/>
                          <a:r>
                            <a:rPr lang="es-CL" dirty="0"/>
                            <a:t>0,32</a:t>
                          </a:r>
                          <a:endParaRPr lang="en-US" dirty="0"/>
                        </a:p>
                      </a:txBody>
                      <a:tcPr/>
                    </a:tc>
                    <a:tc>
                      <a:txBody>
                        <a:bodyPr/>
                        <a:lstStyle/>
                        <a:p>
                          <a:pPr algn="ctr"/>
                          <a:r>
                            <a:rPr lang="es-CL" dirty="0"/>
                            <a:t>0,32</a:t>
                          </a:r>
                          <a:endParaRPr lang="en-US" dirty="0"/>
                        </a:p>
                      </a:txBody>
                      <a:tcPr/>
                    </a:tc>
                    <a:tc>
                      <a:txBody>
                        <a:bodyPr/>
                        <a:lstStyle/>
                        <a:p>
                          <a:pPr algn="ctr"/>
                          <a:r>
                            <a:rPr lang="es-CL" dirty="0"/>
                            <a:t>78</a:t>
                          </a:r>
                          <a:endParaRPr lang="en-US" dirty="0"/>
                        </a:p>
                      </a:txBody>
                      <a:tcPr/>
                    </a:tc>
                    <a:tc>
                      <a:txBody>
                        <a:bodyPr/>
                        <a:lstStyle/>
                        <a:p>
                          <a:pPr algn="ctr"/>
                          <a:endParaRPr lang="en-US" dirty="0"/>
                        </a:p>
                      </a:txBody>
                      <a:tcPr/>
                    </a:tc>
                    <a:extLst>
                      <a:ext uri="{0D108BD9-81ED-4DB2-BD59-A6C34878D82A}">
                        <a16:rowId xmlns:a16="http://schemas.microsoft.com/office/drawing/2014/main" val="4286007460"/>
                      </a:ext>
                    </a:extLst>
                  </a:tr>
                  <a:tr h="370840">
                    <a:tc>
                      <a:txBody>
                        <a:bodyPr/>
                        <a:lstStyle/>
                        <a:p>
                          <a:pPr algn="ctr"/>
                          <a:r>
                            <a:rPr lang="es-CL" dirty="0"/>
                            <a:t>-</a:t>
                          </a:r>
                          <a:endParaRPr lang="en-US" dirty="0"/>
                        </a:p>
                      </a:txBody>
                      <a:tcPr>
                        <a:lnB w="12700" cmpd="sng">
                          <a:noFill/>
                        </a:lnB>
                      </a:tcPr>
                    </a:tc>
                    <a:tc>
                      <a:txBody>
                        <a:bodyPr/>
                        <a:lstStyle/>
                        <a:p>
                          <a:pPr algn="ctr"/>
                          <a:r>
                            <a:rPr lang="es-CL" dirty="0"/>
                            <a:t>-</a:t>
                          </a:r>
                          <a:endParaRPr lang="en-US" dirty="0"/>
                        </a:p>
                      </a:txBody>
                      <a:tcPr>
                        <a:lnB w="12700" cmpd="sng">
                          <a:noFill/>
                        </a:lnB>
                      </a:tcPr>
                    </a:tc>
                    <a:tc>
                      <a:txBody>
                        <a:bodyPr/>
                        <a:lstStyle/>
                        <a:p>
                          <a:pPr algn="ctr"/>
                          <a:r>
                            <a:rPr lang="es-CL" dirty="0"/>
                            <a:t>36</a:t>
                          </a:r>
                          <a:endParaRPr lang="en-US" dirty="0"/>
                        </a:p>
                      </a:txBody>
                      <a:tcPr/>
                    </a:tc>
                    <a:tc>
                      <a:txBody>
                        <a:bodyPr/>
                        <a:lstStyle/>
                        <a:p>
                          <a:pPr algn="ctr"/>
                          <a:r>
                            <a:rPr lang="es-CL" dirty="0"/>
                            <a:t>0,15</a:t>
                          </a:r>
                          <a:endParaRPr lang="en-US" dirty="0"/>
                        </a:p>
                      </a:txBody>
                      <a:tcPr/>
                    </a:tc>
                    <a:tc>
                      <a:txBody>
                        <a:bodyPr/>
                        <a:lstStyle/>
                        <a:p>
                          <a:pPr algn="ctr"/>
                          <a:r>
                            <a:rPr lang="es-CL" dirty="0"/>
                            <a:t>0,15</a:t>
                          </a:r>
                          <a:endParaRPr lang="en-US" dirty="0"/>
                        </a:p>
                      </a:txBody>
                      <a:tcPr/>
                    </a:tc>
                    <a:tc>
                      <a:txBody>
                        <a:bodyPr/>
                        <a:lstStyle/>
                        <a:p>
                          <a:pPr algn="ctr"/>
                          <a:r>
                            <a:rPr lang="es-CL" dirty="0"/>
                            <a:t>36</a:t>
                          </a:r>
                          <a:endParaRPr lang="en-US" dirty="0"/>
                        </a:p>
                      </a:txBody>
                      <a:tcPr/>
                    </a:tc>
                    <a:tc>
                      <a:txBody>
                        <a:bodyPr/>
                        <a:lstStyle/>
                        <a:p>
                          <a:pPr algn="ctr"/>
                          <a:endParaRPr lang="en-US" dirty="0"/>
                        </a:p>
                      </a:txBody>
                      <a:tcPr/>
                    </a:tc>
                    <a:extLst>
                      <a:ext uri="{0D108BD9-81ED-4DB2-BD59-A6C34878D82A}">
                        <a16:rowId xmlns:a16="http://schemas.microsoft.com/office/drawing/2014/main" val="1950762760"/>
                      </a:ext>
                    </a:extLst>
                  </a:tr>
                  <a:tr h="370840">
                    <a:tc>
                      <a:txBody>
                        <a:bodyPr/>
                        <a:lstStyle/>
                        <a:p>
                          <a:pPr algn="ct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CL" dirty="0"/>
                            <a:t>244</a:t>
                          </a:r>
                          <a:endParaRPr lang="en-US" dirty="0"/>
                        </a:p>
                      </a:txBody>
                      <a:tcPr>
                        <a:lnL w="12700" cmpd="sng">
                          <a:noFill/>
                        </a:lnL>
                        <a:lnR w="12700" cmpd="sng">
                          <a:noFill/>
                        </a:lnR>
                        <a:lnB w="12700" cap="flat" cmpd="sng" algn="ctr">
                          <a:noFill/>
                          <a:prstDash val="solid"/>
                          <a:round/>
                          <a:headEnd type="none" w="med" len="med"/>
                          <a:tailEnd type="none" w="med" len="med"/>
                        </a:lnB>
                      </a:tcPr>
                    </a:tc>
                    <a:tc>
                      <a:txBody>
                        <a:bodyPr/>
                        <a:lstStyle/>
                        <a:p>
                          <a:pPr algn="ctr"/>
                          <a:endParaRPr lang="en-US" dirty="0"/>
                        </a:p>
                      </a:txBody>
                      <a:tcP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endParaRPr lang="en-US" dirty="0"/>
                        </a:p>
                      </a:txBody>
                      <a:tcP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endParaRPr lang="en-US" dirty="0"/>
                        </a:p>
                      </a:txBody>
                      <a:tcP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endParaRPr lang="en-US" dirty="0"/>
                        </a:p>
                      </a:txBody>
                      <a:tcP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CFD5EA"/>
                        </a:solidFill>
                      </a:tcPr>
                    </a:tc>
                    <a:extLst>
                      <a:ext uri="{0D108BD9-81ED-4DB2-BD59-A6C34878D82A}">
                        <a16:rowId xmlns:a16="http://schemas.microsoft.com/office/drawing/2014/main" val="2766298241"/>
                      </a:ext>
                    </a:extLst>
                  </a:tr>
                </a:tbl>
              </a:graphicData>
            </a:graphic>
          </p:graphicFrame>
        </mc:Choice>
        <mc:Fallback xmlns="">
          <p:graphicFrame>
            <p:nvGraphicFramePr>
              <p:cNvPr id="11" name="Tabla 12">
                <a:extLst>
                  <a:ext uri="{FF2B5EF4-FFF2-40B4-BE49-F238E27FC236}">
                    <a16:creationId xmlns:a16="http://schemas.microsoft.com/office/drawing/2014/main" id="{CA4E7203-CEAD-413D-8E99-87173C4A8F49}"/>
                  </a:ext>
                </a:extLst>
              </p:cNvPr>
              <p:cNvGraphicFramePr>
                <a:graphicFrameLocks noGrp="1"/>
              </p:cNvGraphicFramePr>
              <p:nvPr>
                <p:extLst>
                  <p:ext uri="{D42A27DB-BD31-4B8C-83A1-F6EECF244321}">
                    <p14:modId xmlns:p14="http://schemas.microsoft.com/office/powerpoint/2010/main" val="4225197350"/>
                  </p:ext>
                </p:extLst>
              </p:nvPr>
            </p:nvGraphicFramePr>
            <p:xfrm>
              <a:off x="93749" y="2682795"/>
              <a:ext cx="12004502" cy="2225040"/>
            </p:xfrm>
            <a:graphic>
              <a:graphicData uri="http://schemas.openxmlformats.org/drawingml/2006/table">
                <a:tbl>
                  <a:tblPr firstRow="1" bandRow="1">
                    <a:tableStyleId>{5C22544A-7EE6-4342-B048-85BDC9FD1C3A}</a:tableStyleId>
                  </a:tblPr>
                  <a:tblGrid>
                    <a:gridCol w="725516">
                      <a:extLst>
                        <a:ext uri="{9D8B030D-6E8A-4147-A177-3AD203B41FA5}">
                          <a16:colId xmlns:a16="http://schemas.microsoft.com/office/drawing/2014/main" val="350520474"/>
                        </a:ext>
                      </a:extLst>
                    </a:gridCol>
                    <a:gridCol w="730665">
                      <a:extLst>
                        <a:ext uri="{9D8B030D-6E8A-4147-A177-3AD203B41FA5}">
                          <a16:colId xmlns:a16="http://schemas.microsoft.com/office/drawing/2014/main" val="2035144793"/>
                        </a:ext>
                      </a:extLst>
                    </a:gridCol>
                    <a:gridCol w="2274321">
                      <a:extLst>
                        <a:ext uri="{9D8B030D-6E8A-4147-A177-3AD203B41FA5}">
                          <a16:colId xmlns:a16="http://schemas.microsoft.com/office/drawing/2014/main" val="2080670505"/>
                        </a:ext>
                      </a:extLst>
                    </a:gridCol>
                    <a:gridCol w="2068500">
                      <a:extLst>
                        <a:ext uri="{9D8B030D-6E8A-4147-A177-3AD203B41FA5}">
                          <a16:colId xmlns:a16="http://schemas.microsoft.com/office/drawing/2014/main" val="2440811463"/>
                        </a:ext>
                      </a:extLst>
                    </a:gridCol>
                    <a:gridCol w="2068500">
                      <a:extLst>
                        <a:ext uri="{9D8B030D-6E8A-4147-A177-3AD203B41FA5}">
                          <a16:colId xmlns:a16="http://schemas.microsoft.com/office/drawing/2014/main" val="2200675569"/>
                        </a:ext>
                      </a:extLst>
                    </a:gridCol>
                    <a:gridCol w="2068500">
                      <a:extLst>
                        <a:ext uri="{9D8B030D-6E8A-4147-A177-3AD203B41FA5}">
                          <a16:colId xmlns:a16="http://schemas.microsoft.com/office/drawing/2014/main" val="196721403"/>
                        </a:ext>
                      </a:extLst>
                    </a:gridCol>
                    <a:gridCol w="2068500">
                      <a:extLst>
                        <a:ext uri="{9D8B030D-6E8A-4147-A177-3AD203B41FA5}">
                          <a16:colId xmlns:a16="http://schemas.microsoft.com/office/drawing/2014/main" val="2472495874"/>
                        </a:ext>
                      </a:extLst>
                    </a:gridCol>
                  </a:tblGrid>
                  <a:tr h="370840">
                    <a:tc>
                      <a:txBody>
                        <a:bodyPr/>
                        <a:lstStyle/>
                        <a:p>
                          <a:r>
                            <a:rPr lang="es-CL" sz="1600" dirty="0"/>
                            <a:t>SNP1</a:t>
                          </a:r>
                          <a:endParaRPr lang="en-US" sz="1600" dirty="0"/>
                        </a:p>
                      </a:txBody>
                      <a:tcPr/>
                    </a:tc>
                    <a:tc>
                      <a:txBody>
                        <a:bodyPr/>
                        <a:lstStyle/>
                        <a:p>
                          <a:r>
                            <a:rPr lang="es-CL" sz="1600" dirty="0"/>
                            <a:t>SNP2</a:t>
                          </a:r>
                          <a:endParaRPr lang="en-US" sz="1600" dirty="0"/>
                        </a:p>
                      </a:txBody>
                      <a:tcPr/>
                    </a:tc>
                    <a:tc>
                      <a:txBody>
                        <a:bodyPr/>
                        <a:lstStyle/>
                        <a:p>
                          <a:pPr algn="ctr"/>
                          <a:r>
                            <a:rPr lang="es-CL" sz="1600" dirty="0"/>
                            <a:t>N</a:t>
                          </a:r>
                          <a:r>
                            <a:rPr lang="en-US" sz="1600" dirty="0" err="1"/>
                            <a:t>úmero</a:t>
                          </a:r>
                          <a:endParaRPr lang="es-CL" sz="1600" dirty="0"/>
                        </a:p>
                      </a:txBody>
                      <a:tcPr/>
                    </a:tc>
                    <a:tc>
                      <a:txBody>
                        <a:bodyPr/>
                        <a:lstStyle/>
                        <a:p>
                          <a:r>
                            <a:rPr lang="es-CL" sz="1600" dirty="0"/>
                            <a:t>Frecuencia </a:t>
                          </a:r>
                          <a:r>
                            <a:rPr lang="es-CL" sz="1600" dirty="0" err="1"/>
                            <a:t>Obs</a:t>
                          </a:r>
                          <a:r>
                            <a:rPr lang="es-CL" sz="1600" dirty="0"/>
                            <a:t>.</a:t>
                          </a:r>
                          <a:endParaRPr lang="en-US" sz="1600" dirty="0"/>
                        </a:p>
                      </a:txBody>
                      <a:tcPr/>
                    </a:tc>
                    <a:tc>
                      <a:txBody>
                        <a:bodyPr/>
                        <a:lstStyle/>
                        <a:p>
                          <a:r>
                            <a:rPr lang="es-CL" sz="1600" dirty="0"/>
                            <a:t>Frecuencia Esp.</a:t>
                          </a:r>
                          <a:endParaRPr lang="en-US" sz="1600" dirty="0"/>
                        </a:p>
                      </a:txBody>
                      <a:tcPr/>
                    </a:tc>
                    <a:tc>
                      <a:txBody>
                        <a:bodyPr/>
                        <a:lstStyle/>
                        <a:p>
                          <a:r>
                            <a:rPr lang="es-CL" sz="1600" dirty="0"/>
                            <a:t>Frecuencia </a:t>
                          </a:r>
                          <a:r>
                            <a:rPr lang="es-CL" sz="1600" dirty="0" err="1"/>
                            <a:t>abs</a:t>
                          </a:r>
                          <a:r>
                            <a:rPr lang="es-CL" sz="1600" dirty="0"/>
                            <a:t>. Esp.</a:t>
                          </a:r>
                          <a:endParaRPr lang="en-US" sz="1600" dirty="0"/>
                        </a:p>
                      </a:txBody>
                      <a:tcPr/>
                    </a:tc>
                    <a:tc>
                      <a:txBody>
                        <a:bodyPr/>
                        <a:lstStyle/>
                        <a:p>
                          <a:endParaRPr lang="en-US"/>
                        </a:p>
                      </a:txBody>
                      <a:tcPr>
                        <a:blipFill>
                          <a:blip r:embed="rId2"/>
                          <a:stretch>
                            <a:fillRect l="-481416" t="-4918" r="-1180" b="-522951"/>
                          </a:stretch>
                        </a:blipFill>
                      </a:tcPr>
                    </a:tc>
                    <a:extLst>
                      <a:ext uri="{0D108BD9-81ED-4DB2-BD59-A6C34878D82A}">
                        <a16:rowId xmlns:a16="http://schemas.microsoft.com/office/drawing/2014/main" val="1651024909"/>
                      </a:ext>
                    </a:extLst>
                  </a:tr>
                  <a:tr h="370840">
                    <a:tc>
                      <a:txBody>
                        <a:bodyPr/>
                        <a:lstStyle/>
                        <a:p>
                          <a:pPr algn="ctr"/>
                          <a:r>
                            <a:rPr lang="es-CL" dirty="0"/>
                            <a:t>+</a:t>
                          </a:r>
                          <a:endParaRPr lang="en-US" dirty="0"/>
                        </a:p>
                      </a:txBody>
                      <a:tcPr/>
                    </a:tc>
                    <a:tc>
                      <a:txBody>
                        <a:bodyPr/>
                        <a:lstStyle/>
                        <a:p>
                          <a:pPr algn="ctr"/>
                          <a:r>
                            <a:rPr lang="es-CL" dirty="0"/>
                            <a:t>+</a:t>
                          </a:r>
                          <a:endParaRPr lang="en-US" dirty="0"/>
                        </a:p>
                      </a:txBody>
                      <a:tcPr/>
                    </a:tc>
                    <a:tc>
                      <a:txBody>
                        <a:bodyPr/>
                        <a:lstStyle/>
                        <a:p>
                          <a:pPr algn="ctr"/>
                          <a:r>
                            <a:rPr lang="es-CL" dirty="0"/>
                            <a:t>90</a:t>
                          </a:r>
                          <a:endParaRPr lang="en-US" dirty="0"/>
                        </a:p>
                      </a:txBody>
                      <a:tcPr/>
                    </a:tc>
                    <a:tc>
                      <a:txBody>
                        <a:bodyPr/>
                        <a:lstStyle/>
                        <a:p>
                          <a:pPr algn="ctr"/>
                          <a:r>
                            <a:rPr lang="es-CL" dirty="0"/>
                            <a:t>0,37</a:t>
                          </a:r>
                          <a:endParaRPr lang="en-US" dirty="0"/>
                        </a:p>
                      </a:txBody>
                      <a:tcPr/>
                    </a:tc>
                    <a:tc>
                      <a:txBody>
                        <a:bodyPr/>
                        <a:lstStyle/>
                        <a:p>
                          <a:pPr algn="ctr"/>
                          <a:r>
                            <a:rPr lang="es-CL" dirty="0"/>
                            <a:t>0,37</a:t>
                          </a:r>
                          <a:endParaRPr lang="en-US" dirty="0"/>
                        </a:p>
                      </a:txBody>
                      <a:tcPr/>
                    </a:tc>
                    <a:tc>
                      <a:txBody>
                        <a:bodyPr/>
                        <a:lstStyle/>
                        <a:p>
                          <a:pPr algn="ctr"/>
                          <a:r>
                            <a:rPr lang="es-CL" dirty="0"/>
                            <a:t>90</a:t>
                          </a:r>
                          <a:endParaRPr lang="en-US" dirty="0"/>
                        </a:p>
                      </a:txBody>
                      <a:tcPr/>
                    </a:tc>
                    <a:tc>
                      <a:txBody>
                        <a:bodyPr/>
                        <a:lstStyle/>
                        <a:p>
                          <a:pPr algn="ctr"/>
                          <a:endParaRPr lang="en-US" dirty="0"/>
                        </a:p>
                      </a:txBody>
                      <a:tcPr/>
                    </a:tc>
                    <a:extLst>
                      <a:ext uri="{0D108BD9-81ED-4DB2-BD59-A6C34878D82A}">
                        <a16:rowId xmlns:a16="http://schemas.microsoft.com/office/drawing/2014/main" val="1099911429"/>
                      </a:ext>
                    </a:extLst>
                  </a:tr>
                  <a:tr h="370840">
                    <a:tc>
                      <a:txBody>
                        <a:bodyPr/>
                        <a:lstStyle/>
                        <a:p>
                          <a:pPr algn="ctr"/>
                          <a:r>
                            <a:rPr lang="es-CL" dirty="0"/>
                            <a:t>+</a:t>
                          </a:r>
                          <a:endParaRPr lang="en-US" dirty="0"/>
                        </a:p>
                      </a:txBody>
                      <a:tcPr/>
                    </a:tc>
                    <a:tc>
                      <a:txBody>
                        <a:bodyPr/>
                        <a:lstStyle/>
                        <a:p>
                          <a:pPr algn="ctr"/>
                          <a:r>
                            <a:rPr lang="es-CL" dirty="0"/>
                            <a:t>-</a:t>
                          </a:r>
                          <a:endParaRPr lang="en-US" dirty="0"/>
                        </a:p>
                      </a:txBody>
                      <a:tcPr/>
                    </a:tc>
                    <a:tc>
                      <a:txBody>
                        <a:bodyPr/>
                        <a:lstStyle/>
                        <a:p>
                          <a:pPr algn="ctr"/>
                          <a:r>
                            <a:rPr lang="es-CL" dirty="0"/>
                            <a:t>40</a:t>
                          </a:r>
                          <a:endParaRPr lang="en-US" dirty="0"/>
                        </a:p>
                      </a:txBody>
                      <a:tcPr/>
                    </a:tc>
                    <a:tc>
                      <a:txBody>
                        <a:bodyPr/>
                        <a:lstStyle/>
                        <a:p>
                          <a:pPr algn="ctr"/>
                          <a:r>
                            <a:rPr lang="es-CL" dirty="0"/>
                            <a:t>0,16</a:t>
                          </a:r>
                          <a:endParaRPr lang="en-US" dirty="0"/>
                        </a:p>
                      </a:txBody>
                      <a:tcPr/>
                    </a:tc>
                    <a:tc>
                      <a:txBody>
                        <a:bodyPr/>
                        <a:lstStyle/>
                        <a:p>
                          <a:pPr algn="ctr"/>
                          <a:r>
                            <a:rPr lang="es-CL" dirty="0"/>
                            <a:t>0,16</a:t>
                          </a:r>
                          <a:endParaRPr lang="en-US" dirty="0"/>
                        </a:p>
                      </a:txBody>
                      <a:tcPr/>
                    </a:tc>
                    <a:tc>
                      <a:txBody>
                        <a:bodyPr/>
                        <a:lstStyle/>
                        <a:p>
                          <a:pPr algn="ctr"/>
                          <a:r>
                            <a:rPr lang="es-CL" dirty="0"/>
                            <a:t>40</a:t>
                          </a:r>
                          <a:endParaRPr lang="en-US" dirty="0"/>
                        </a:p>
                      </a:txBody>
                      <a:tcPr/>
                    </a:tc>
                    <a:tc>
                      <a:txBody>
                        <a:bodyPr/>
                        <a:lstStyle/>
                        <a:p>
                          <a:pPr algn="ctr"/>
                          <a:endParaRPr lang="en-US" dirty="0"/>
                        </a:p>
                      </a:txBody>
                      <a:tcPr/>
                    </a:tc>
                    <a:extLst>
                      <a:ext uri="{0D108BD9-81ED-4DB2-BD59-A6C34878D82A}">
                        <a16:rowId xmlns:a16="http://schemas.microsoft.com/office/drawing/2014/main" val="1948080458"/>
                      </a:ext>
                    </a:extLst>
                  </a:tr>
                  <a:tr h="370840">
                    <a:tc>
                      <a:txBody>
                        <a:bodyPr/>
                        <a:lstStyle/>
                        <a:p>
                          <a:pPr algn="ctr"/>
                          <a:r>
                            <a:rPr lang="es-CL" dirty="0"/>
                            <a:t>-</a:t>
                          </a:r>
                          <a:endParaRPr lang="en-US" dirty="0"/>
                        </a:p>
                      </a:txBody>
                      <a:tcPr/>
                    </a:tc>
                    <a:tc>
                      <a:txBody>
                        <a:bodyPr/>
                        <a:lstStyle/>
                        <a:p>
                          <a:pPr algn="ctr"/>
                          <a:r>
                            <a:rPr lang="es-CL" dirty="0"/>
                            <a:t>+</a:t>
                          </a:r>
                          <a:endParaRPr lang="en-US" dirty="0"/>
                        </a:p>
                      </a:txBody>
                      <a:tcPr/>
                    </a:tc>
                    <a:tc>
                      <a:txBody>
                        <a:bodyPr/>
                        <a:lstStyle/>
                        <a:p>
                          <a:pPr algn="ctr"/>
                          <a:r>
                            <a:rPr lang="es-CL" dirty="0"/>
                            <a:t>78</a:t>
                          </a:r>
                          <a:endParaRPr lang="en-US" dirty="0"/>
                        </a:p>
                      </a:txBody>
                      <a:tcPr/>
                    </a:tc>
                    <a:tc>
                      <a:txBody>
                        <a:bodyPr/>
                        <a:lstStyle/>
                        <a:p>
                          <a:pPr algn="ctr"/>
                          <a:r>
                            <a:rPr lang="es-CL" dirty="0"/>
                            <a:t>0,32</a:t>
                          </a:r>
                          <a:endParaRPr lang="en-US" dirty="0"/>
                        </a:p>
                      </a:txBody>
                      <a:tcPr/>
                    </a:tc>
                    <a:tc>
                      <a:txBody>
                        <a:bodyPr/>
                        <a:lstStyle/>
                        <a:p>
                          <a:pPr algn="ctr"/>
                          <a:r>
                            <a:rPr lang="es-CL" dirty="0"/>
                            <a:t>0,32</a:t>
                          </a:r>
                          <a:endParaRPr lang="en-US" dirty="0"/>
                        </a:p>
                      </a:txBody>
                      <a:tcPr/>
                    </a:tc>
                    <a:tc>
                      <a:txBody>
                        <a:bodyPr/>
                        <a:lstStyle/>
                        <a:p>
                          <a:pPr algn="ctr"/>
                          <a:r>
                            <a:rPr lang="es-CL" dirty="0"/>
                            <a:t>78</a:t>
                          </a:r>
                          <a:endParaRPr lang="en-US" dirty="0"/>
                        </a:p>
                      </a:txBody>
                      <a:tcPr/>
                    </a:tc>
                    <a:tc>
                      <a:txBody>
                        <a:bodyPr/>
                        <a:lstStyle/>
                        <a:p>
                          <a:pPr algn="ctr"/>
                          <a:endParaRPr lang="en-US" dirty="0"/>
                        </a:p>
                      </a:txBody>
                      <a:tcPr/>
                    </a:tc>
                    <a:extLst>
                      <a:ext uri="{0D108BD9-81ED-4DB2-BD59-A6C34878D82A}">
                        <a16:rowId xmlns:a16="http://schemas.microsoft.com/office/drawing/2014/main" val="4286007460"/>
                      </a:ext>
                    </a:extLst>
                  </a:tr>
                  <a:tr h="370840">
                    <a:tc>
                      <a:txBody>
                        <a:bodyPr/>
                        <a:lstStyle/>
                        <a:p>
                          <a:pPr algn="ctr"/>
                          <a:r>
                            <a:rPr lang="es-CL" dirty="0"/>
                            <a:t>-</a:t>
                          </a:r>
                          <a:endParaRPr lang="en-US" dirty="0"/>
                        </a:p>
                      </a:txBody>
                      <a:tcPr>
                        <a:lnB w="12700" cmpd="sng">
                          <a:noFill/>
                        </a:lnB>
                      </a:tcPr>
                    </a:tc>
                    <a:tc>
                      <a:txBody>
                        <a:bodyPr/>
                        <a:lstStyle/>
                        <a:p>
                          <a:pPr algn="ctr"/>
                          <a:r>
                            <a:rPr lang="es-CL" dirty="0"/>
                            <a:t>-</a:t>
                          </a:r>
                          <a:endParaRPr lang="en-US" dirty="0"/>
                        </a:p>
                      </a:txBody>
                      <a:tcPr>
                        <a:lnB w="12700" cmpd="sng">
                          <a:noFill/>
                        </a:lnB>
                      </a:tcPr>
                    </a:tc>
                    <a:tc>
                      <a:txBody>
                        <a:bodyPr/>
                        <a:lstStyle/>
                        <a:p>
                          <a:pPr algn="ctr"/>
                          <a:r>
                            <a:rPr lang="es-CL" dirty="0"/>
                            <a:t>36</a:t>
                          </a:r>
                          <a:endParaRPr lang="en-US" dirty="0"/>
                        </a:p>
                      </a:txBody>
                      <a:tcPr/>
                    </a:tc>
                    <a:tc>
                      <a:txBody>
                        <a:bodyPr/>
                        <a:lstStyle/>
                        <a:p>
                          <a:pPr algn="ctr"/>
                          <a:r>
                            <a:rPr lang="es-CL" dirty="0"/>
                            <a:t>0,15</a:t>
                          </a:r>
                          <a:endParaRPr lang="en-US" dirty="0"/>
                        </a:p>
                      </a:txBody>
                      <a:tcPr/>
                    </a:tc>
                    <a:tc>
                      <a:txBody>
                        <a:bodyPr/>
                        <a:lstStyle/>
                        <a:p>
                          <a:pPr algn="ctr"/>
                          <a:r>
                            <a:rPr lang="es-CL" dirty="0"/>
                            <a:t>0,15</a:t>
                          </a:r>
                          <a:endParaRPr lang="en-US" dirty="0"/>
                        </a:p>
                      </a:txBody>
                      <a:tcPr/>
                    </a:tc>
                    <a:tc>
                      <a:txBody>
                        <a:bodyPr/>
                        <a:lstStyle/>
                        <a:p>
                          <a:pPr algn="ctr"/>
                          <a:r>
                            <a:rPr lang="es-CL" dirty="0"/>
                            <a:t>36</a:t>
                          </a:r>
                          <a:endParaRPr lang="en-US" dirty="0"/>
                        </a:p>
                      </a:txBody>
                      <a:tcPr/>
                    </a:tc>
                    <a:tc>
                      <a:txBody>
                        <a:bodyPr/>
                        <a:lstStyle/>
                        <a:p>
                          <a:pPr algn="ctr"/>
                          <a:endParaRPr lang="en-US" dirty="0"/>
                        </a:p>
                      </a:txBody>
                      <a:tcPr/>
                    </a:tc>
                    <a:extLst>
                      <a:ext uri="{0D108BD9-81ED-4DB2-BD59-A6C34878D82A}">
                        <a16:rowId xmlns:a16="http://schemas.microsoft.com/office/drawing/2014/main" val="1950762760"/>
                      </a:ext>
                    </a:extLst>
                  </a:tr>
                  <a:tr h="370840">
                    <a:tc>
                      <a:txBody>
                        <a:bodyPr/>
                        <a:lstStyle/>
                        <a:p>
                          <a:pPr algn="ct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CL" dirty="0"/>
                            <a:t>244</a:t>
                          </a:r>
                          <a:endParaRPr lang="en-US" dirty="0"/>
                        </a:p>
                      </a:txBody>
                      <a:tcPr>
                        <a:lnL w="12700" cmpd="sng">
                          <a:noFill/>
                        </a:lnL>
                        <a:lnR w="12700" cmpd="sng">
                          <a:noFill/>
                        </a:lnR>
                        <a:lnB w="12700" cap="flat" cmpd="sng" algn="ctr">
                          <a:noFill/>
                          <a:prstDash val="solid"/>
                          <a:round/>
                          <a:headEnd type="none" w="med" len="med"/>
                          <a:tailEnd type="none" w="med" len="med"/>
                        </a:lnB>
                      </a:tcPr>
                    </a:tc>
                    <a:tc>
                      <a:txBody>
                        <a:bodyPr/>
                        <a:lstStyle/>
                        <a:p>
                          <a:pPr algn="ctr"/>
                          <a:endParaRPr lang="en-US" dirty="0"/>
                        </a:p>
                      </a:txBody>
                      <a:tcP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endParaRPr lang="en-US" dirty="0"/>
                        </a:p>
                      </a:txBody>
                      <a:tcP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endParaRPr lang="en-US" dirty="0"/>
                        </a:p>
                      </a:txBody>
                      <a:tcP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endParaRPr lang="en-US" dirty="0"/>
                        </a:p>
                      </a:txBody>
                      <a:tcP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CFD5EA"/>
                        </a:solidFill>
                      </a:tcPr>
                    </a:tc>
                    <a:extLst>
                      <a:ext uri="{0D108BD9-81ED-4DB2-BD59-A6C34878D82A}">
                        <a16:rowId xmlns:a16="http://schemas.microsoft.com/office/drawing/2014/main" val="2766298241"/>
                      </a:ext>
                    </a:extLst>
                  </a:tr>
                </a:tbl>
              </a:graphicData>
            </a:graphic>
          </p:graphicFrame>
        </mc:Fallback>
      </mc:AlternateContent>
      <p:pic>
        <p:nvPicPr>
          <p:cNvPr id="7170" name="Picture 2" descr="Chi-Square Goodness of Fit Test">
            <a:extLst>
              <a:ext uri="{FF2B5EF4-FFF2-40B4-BE49-F238E27FC236}">
                <a16:creationId xmlns:a16="http://schemas.microsoft.com/office/drawing/2014/main" id="{BFD48D13-AA0F-4819-A3FB-766D2989E3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3321" y="313502"/>
            <a:ext cx="2452969" cy="1226485"/>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1D5000AA-94E1-4D6B-AC85-09D40D3EE077}"/>
              </a:ext>
            </a:extLst>
          </p:cNvPr>
          <p:cNvSpPr txBox="1"/>
          <p:nvPr/>
        </p:nvSpPr>
        <p:spPr>
          <a:xfrm>
            <a:off x="1064483" y="5195714"/>
            <a:ext cx="44796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b="1" dirty="0">
                <a:solidFill>
                  <a:prstClr val="black"/>
                </a:solidFill>
                <a:latin typeface="Abadi" panose="020B0604020104020204" pitchFamily="34" charset="0"/>
              </a:rPr>
              <a:t>Frecuencias </a:t>
            </a: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alélicas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79C71CA6-ADD4-4DD1-AF92-BBBFEDA0E6D4}"/>
                  </a:ext>
                </a:extLst>
              </p:cNvPr>
              <p:cNvSpPr txBox="1"/>
              <p:nvPr/>
            </p:nvSpPr>
            <p:spPr>
              <a:xfrm>
                <a:off x="239233" y="5565046"/>
                <a:ext cx="306522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=0.53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=0.47</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=0.69</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=0.31</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7" name="CuadroTexto 16">
                <a:extLst>
                  <a:ext uri="{FF2B5EF4-FFF2-40B4-BE49-F238E27FC236}">
                    <a16:creationId xmlns:a16="http://schemas.microsoft.com/office/drawing/2014/main" id="{79C71CA6-ADD4-4DD1-AF92-BBBFEDA0E6D4}"/>
                  </a:ext>
                </a:extLst>
              </p:cNvPr>
              <p:cNvSpPr txBox="1">
                <a:spLocks noRot="1" noChangeAspect="1" noMove="1" noResize="1" noEditPoints="1" noAdjustHandles="1" noChangeArrowheads="1" noChangeShapeType="1" noTextEdit="1"/>
              </p:cNvSpPr>
              <p:nvPr/>
            </p:nvSpPr>
            <p:spPr>
              <a:xfrm>
                <a:off x="239233" y="5565046"/>
                <a:ext cx="3065222" cy="1200329"/>
              </a:xfrm>
              <a:prstGeom prst="rect">
                <a:avLst/>
              </a:prstGeom>
              <a:blipFill>
                <a:blip r:embed="rId4"/>
                <a:stretch>
                  <a:fillRect b="-1015"/>
                </a:stretch>
              </a:blipFill>
            </p:spPr>
            <p:txBody>
              <a:bodyPr/>
              <a:lstStyle/>
              <a:p>
                <a:r>
                  <a:rPr lang="en-US">
                    <a:noFill/>
                  </a:rPr>
                  <a:t> </a:t>
                </a:r>
              </a:p>
            </p:txBody>
          </p:sp>
        </mc:Fallback>
      </mc:AlternateContent>
      <p:sp>
        <p:nvSpPr>
          <p:cNvPr id="16" name="CuadroTexto 15">
            <a:extLst>
              <a:ext uri="{FF2B5EF4-FFF2-40B4-BE49-F238E27FC236}">
                <a16:creationId xmlns:a16="http://schemas.microsoft.com/office/drawing/2014/main" id="{CA083ECA-C816-4AA4-919A-51DEA55540AD}"/>
              </a:ext>
            </a:extLst>
          </p:cNvPr>
          <p:cNvSpPr txBox="1"/>
          <p:nvPr/>
        </p:nvSpPr>
        <p:spPr>
          <a:xfrm>
            <a:off x="6422448" y="5195714"/>
            <a:ext cx="44796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3. Determine si los loci están en equilibrio conjunto</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15" name="CuadroTexto 14">
            <a:extLst>
              <a:ext uri="{FF2B5EF4-FFF2-40B4-BE49-F238E27FC236}">
                <a16:creationId xmlns:a16="http://schemas.microsoft.com/office/drawing/2014/main" id="{CDD8B242-AB22-4C52-9C54-ED09530A018F}"/>
              </a:ext>
            </a:extLst>
          </p:cNvPr>
          <p:cNvSpPr txBox="1"/>
          <p:nvPr/>
        </p:nvSpPr>
        <p:spPr>
          <a:xfrm>
            <a:off x="1771844" y="1761807"/>
            <a:ext cx="91302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“En una población de Palometa chilena </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Seriola</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lalandi</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 se observaron los siguientes haplotipos para dos </a:t>
            </a:r>
            <a:r>
              <a:rPr kumimoji="0" lang="es-ES" sz="1800" b="0" i="0" u="none" strike="noStrike" kern="1200" cap="none" spc="0" normalizeH="0" baseline="0" noProof="0" dirty="0" err="1">
                <a:ln>
                  <a:noFill/>
                </a:ln>
                <a:solidFill>
                  <a:srgbClr val="000000"/>
                </a:solidFill>
                <a:effectLst/>
                <a:uLnTx/>
                <a:uFillTx/>
                <a:latin typeface="Calibri" panose="020F0502020204030204"/>
                <a:ea typeface="+mn-ea"/>
                <a:cs typeface="+mn-cs"/>
              </a:rPr>
              <a:t>SNPs</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 involucrados en la resistencia a </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Zeuxapta</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seriolae</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3C8E618B-9DD4-3908-75DE-7830B028F4C4}"/>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8</a:t>
            </a:r>
            <a:endParaRPr lang="en-US" i="1" kern="0" dirty="0"/>
          </a:p>
        </p:txBody>
      </p:sp>
    </p:spTree>
    <p:extLst>
      <p:ext uri="{BB962C8B-B14F-4D97-AF65-F5344CB8AC3E}">
        <p14:creationId xmlns:p14="http://schemas.microsoft.com/office/powerpoint/2010/main" val="316113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1" name="Tabla 12">
                <a:extLst>
                  <a:ext uri="{FF2B5EF4-FFF2-40B4-BE49-F238E27FC236}">
                    <a16:creationId xmlns:a16="http://schemas.microsoft.com/office/drawing/2014/main" id="{CA4E7203-CEAD-413D-8E99-87173C4A8F49}"/>
                  </a:ext>
                </a:extLst>
              </p:cNvPr>
              <p:cNvGraphicFramePr>
                <a:graphicFrameLocks noGrp="1"/>
              </p:cNvGraphicFramePr>
              <p:nvPr/>
            </p:nvGraphicFramePr>
            <p:xfrm>
              <a:off x="93749" y="2682795"/>
              <a:ext cx="12004502" cy="2459040"/>
            </p:xfrm>
            <a:graphic>
              <a:graphicData uri="http://schemas.openxmlformats.org/drawingml/2006/table">
                <a:tbl>
                  <a:tblPr firstRow="1" bandRow="1">
                    <a:tableStyleId>{5C22544A-7EE6-4342-B048-85BDC9FD1C3A}</a:tableStyleId>
                  </a:tblPr>
                  <a:tblGrid>
                    <a:gridCol w="725516">
                      <a:extLst>
                        <a:ext uri="{9D8B030D-6E8A-4147-A177-3AD203B41FA5}">
                          <a16:colId xmlns:a16="http://schemas.microsoft.com/office/drawing/2014/main" val="350520474"/>
                        </a:ext>
                      </a:extLst>
                    </a:gridCol>
                    <a:gridCol w="730665">
                      <a:extLst>
                        <a:ext uri="{9D8B030D-6E8A-4147-A177-3AD203B41FA5}">
                          <a16:colId xmlns:a16="http://schemas.microsoft.com/office/drawing/2014/main" val="2035144793"/>
                        </a:ext>
                      </a:extLst>
                    </a:gridCol>
                    <a:gridCol w="2274321">
                      <a:extLst>
                        <a:ext uri="{9D8B030D-6E8A-4147-A177-3AD203B41FA5}">
                          <a16:colId xmlns:a16="http://schemas.microsoft.com/office/drawing/2014/main" val="2080670505"/>
                        </a:ext>
                      </a:extLst>
                    </a:gridCol>
                    <a:gridCol w="2068500">
                      <a:extLst>
                        <a:ext uri="{9D8B030D-6E8A-4147-A177-3AD203B41FA5}">
                          <a16:colId xmlns:a16="http://schemas.microsoft.com/office/drawing/2014/main" val="2440811463"/>
                        </a:ext>
                      </a:extLst>
                    </a:gridCol>
                    <a:gridCol w="2068500">
                      <a:extLst>
                        <a:ext uri="{9D8B030D-6E8A-4147-A177-3AD203B41FA5}">
                          <a16:colId xmlns:a16="http://schemas.microsoft.com/office/drawing/2014/main" val="2200675569"/>
                        </a:ext>
                      </a:extLst>
                    </a:gridCol>
                    <a:gridCol w="2068500">
                      <a:extLst>
                        <a:ext uri="{9D8B030D-6E8A-4147-A177-3AD203B41FA5}">
                          <a16:colId xmlns:a16="http://schemas.microsoft.com/office/drawing/2014/main" val="196721403"/>
                        </a:ext>
                      </a:extLst>
                    </a:gridCol>
                    <a:gridCol w="2068500">
                      <a:extLst>
                        <a:ext uri="{9D8B030D-6E8A-4147-A177-3AD203B41FA5}">
                          <a16:colId xmlns:a16="http://schemas.microsoft.com/office/drawing/2014/main" val="2472495874"/>
                        </a:ext>
                      </a:extLst>
                    </a:gridCol>
                  </a:tblGrid>
                  <a:tr h="370840">
                    <a:tc>
                      <a:txBody>
                        <a:bodyPr/>
                        <a:lstStyle/>
                        <a:p>
                          <a:r>
                            <a:rPr lang="es-CL" sz="1600" dirty="0"/>
                            <a:t>SNP1</a:t>
                          </a:r>
                          <a:endParaRPr lang="en-US" sz="1600" dirty="0"/>
                        </a:p>
                      </a:txBody>
                      <a:tcPr/>
                    </a:tc>
                    <a:tc>
                      <a:txBody>
                        <a:bodyPr/>
                        <a:lstStyle/>
                        <a:p>
                          <a:r>
                            <a:rPr lang="es-CL" sz="1600" dirty="0"/>
                            <a:t>SNP2</a:t>
                          </a:r>
                          <a:endParaRPr lang="en-US" sz="1600" dirty="0"/>
                        </a:p>
                      </a:txBody>
                      <a:tcPr/>
                    </a:tc>
                    <a:tc>
                      <a:txBody>
                        <a:bodyPr/>
                        <a:lstStyle/>
                        <a:p>
                          <a:pPr algn="ctr"/>
                          <a:r>
                            <a:rPr lang="es-CL" sz="1600" dirty="0"/>
                            <a:t>N</a:t>
                          </a:r>
                          <a:r>
                            <a:rPr lang="en-US" sz="1600" dirty="0" err="1"/>
                            <a:t>úmero</a:t>
                          </a:r>
                          <a:endParaRPr lang="es-CL" sz="1600" dirty="0"/>
                        </a:p>
                      </a:txBody>
                      <a:tcPr/>
                    </a:tc>
                    <a:tc>
                      <a:txBody>
                        <a:bodyPr/>
                        <a:lstStyle/>
                        <a:p>
                          <a:r>
                            <a:rPr lang="es-CL" sz="1600" dirty="0"/>
                            <a:t>Frecuencia </a:t>
                          </a:r>
                          <a:r>
                            <a:rPr lang="es-CL" sz="1600" dirty="0" err="1"/>
                            <a:t>Obs</a:t>
                          </a:r>
                          <a:r>
                            <a:rPr lang="es-CL" sz="1600" dirty="0"/>
                            <a:t>.</a:t>
                          </a:r>
                          <a:endParaRPr lang="en-US" sz="1600" dirty="0"/>
                        </a:p>
                      </a:txBody>
                      <a:tcPr/>
                    </a:tc>
                    <a:tc>
                      <a:txBody>
                        <a:bodyPr/>
                        <a:lstStyle/>
                        <a:p>
                          <a:r>
                            <a:rPr lang="es-CL" sz="1600" dirty="0"/>
                            <a:t>Frecuencia Esp.</a:t>
                          </a:r>
                          <a:endParaRPr lang="en-US" sz="1600" dirty="0"/>
                        </a:p>
                      </a:txBody>
                      <a:tcPr/>
                    </a:tc>
                    <a:tc>
                      <a:txBody>
                        <a:bodyPr/>
                        <a:lstStyle/>
                        <a:p>
                          <a:r>
                            <a:rPr lang="es-CL" sz="1600" dirty="0"/>
                            <a:t>Frecuencia </a:t>
                          </a:r>
                          <a:r>
                            <a:rPr lang="es-CL" sz="1600" dirty="0" err="1"/>
                            <a:t>abs</a:t>
                          </a:r>
                          <a:r>
                            <a:rPr lang="es-CL" sz="1600" dirty="0"/>
                            <a:t>. Esp.</a:t>
                          </a:r>
                          <a:endParaRPr lang="en-US" sz="1600"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s-CL" sz="1600" b="1" i="1" smtClean="0">
                                        <a:latin typeface="Cambria Math" panose="02040503050406030204" pitchFamily="18" charset="0"/>
                                      </a:rPr>
                                      <m:t>𝑿</m:t>
                                    </m:r>
                                  </m:e>
                                  <m:sup>
                                    <m:r>
                                      <a:rPr lang="es-CL" sz="1600" b="1" i="1" smtClean="0">
                                        <a:latin typeface="Cambria Math" panose="02040503050406030204" pitchFamily="18" charset="0"/>
                                      </a:rPr>
                                      <m:t>𝟐</m:t>
                                    </m:r>
                                  </m:sup>
                                </m:sSup>
                              </m:oMath>
                            </m:oMathPara>
                          </a14:m>
                          <a:endParaRPr lang="en-US" sz="1600" dirty="0"/>
                        </a:p>
                      </a:txBody>
                      <a:tcPr/>
                    </a:tc>
                    <a:extLst>
                      <a:ext uri="{0D108BD9-81ED-4DB2-BD59-A6C34878D82A}">
                        <a16:rowId xmlns:a16="http://schemas.microsoft.com/office/drawing/2014/main" val="1651024909"/>
                      </a:ext>
                    </a:extLst>
                  </a:tr>
                  <a:tr h="370840">
                    <a:tc>
                      <a:txBody>
                        <a:bodyPr/>
                        <a:lstStyle/>
                        <a:p>
                          <a:pPr algn="ctr"/>
                          <a:r>
                            <a:rPr lang="es-CL" dirty="0"/>
                            <a:t>+</a:t>
                          </a:r>
                          <a:endParaRPr lang="en-US" dirty="0"/>
                        </a:p>
                      </a:txBody>
                      <a:tcPr/>
                    </a:tc>
                    <a:tc>
                      <a:txBody>
                        <a:bodyPr/>
                        <a:lstStyle/>
                        <a:p>
                          <a:pPr algn="ctr"/>
                          <a:r>
                            <a:rPr lang="es-CL" dirty="0"/>
                            <a:t>+</a:t>
                          </a:r>
                          <a:endParaRPr lang="en-US" dirty="0"/>
                        </a:p>
                      </a:txBody>
                      <a:tcPr/>
                    </a:tc>
                    <a:tc>
                      <a:txBody>
                        <a:bodyPr/>
                        <a:lstStyle/>
                        <a:p>
                          <a:pPr algn="ctr"/>
                          <a:r>
                            <a:rPr lang="es-CL" dirty="0"/>
                            <a:t>90</a:t>
                          </a:r>
                          <a:endParaRPr lang="en-US" dirty="0"/>
                        </a:p>
                      </a:txBody>
                      <a:tcPr/>
                    </a:tc>
                    <a:tc>
                      <a:txBody>
                        <a:bodyPr/>
                        <a:lstStyle/>
                        <a:p>
                          <a:pPr algn="ctr"/>
                          <a:r>
                            <a:rPr lang="es-CL" dirty="0"/>
                            <a:t>0,37</a:t>
                          </a:r>
                          <a:endParaRPr lang="en-US" dirty="0"/>
                        </a:p>
                      </a:txBody>
                      <a:tcPr/>
                    </a:tc>
                    <a:tc>
                      <a:txBody>
                        <a:bodyPr/>
                        <a:lstStyle/>
                        <a:p>
                          <a:pPr algn="ctr"/>
                          <a:r>
                            <a:rPr lang="es-CL" dirty="0"/>
                            <a:t>0,37</a:t>
                          </a:r>
                          <a:endParaRPr lang="en-US" dirty="0"/>
                        </a:p>
                      </a:txBody>
                      <a:tcPr/>
                    </a:tc>
                    <a:tc>
                      <a:txBody>
                        <a:bodyPr/>
                        <a:lstStyle/>
                        <a:p>
                          <a:pPr algn="ctr"/>
                          <a:r>
                            <a:rPr lang="es-CL" dirty="0"/>
                            <a:t>90</a:t>
                          </a:r>
                          <a:endParaRPr lang="en-US" dirty="0"/>
                        </a:p>
                      </a:txBody>
                      <a:tcPr/>
                    </a:tc>
                    <a:tc>
                      <a:txBody>
                        <a:bodyPr/>
                        <a:lstStyle/>
                        <a:p>
                          <a:pPr algn="ctr"/>
                          <a:r>
                            <a:rPr lang="es-CL" dirty="0"/>
                            <a:t>0</a:t>
                          </a:r>
                          <a:endParaRPr lang="en-US" dirty="0"/>
                        </a:p>
                      </a:txBody>
                      <a:tcPr/>
                    </a:tc>
                    <a:extLst>
                      <a:ext uri="{0D108BD9-81ED-4DB2-BD59-A6C34878D82A}">
                        <a16:rowId xmlns:a16="http://schemas.microsoft.com/office/drawing/2014/main" val="1099911429"/>
                      </a:ext>
                    </a:extLst>
                  </a:tr>
                  <a:tr h="370840">
                    <a:tc>
                      <a:txBody>
                        <a:bodyPr/>
                        <a:lstStyle/>
                        <a:p>
                          <a:pPr algn="ctr"/>
                          <a:r>
                            <a:rPr lang="es-CL" dirty="0"/>
                            <a:t>+</a:t>
                          </a:r>
                          <a:endParaRPr lang="en-US" dirty="0"/>
                        </a:p>
                      </a:txBody>
                      <a:tcPr/>
                    </a:tc>
                    <a:tc>
                      <a:txBody>
                        <a:bodyPr/>
                        <a:lstStyle/>
                        <a:p>
                          <a:pPr algn="ctr"/>
                          <a:r>
                            <a:rPr lang="es-CL" dirty="0"/>
                            <a:t>-</a:t>
                          </a:r>
                          <a:endParaRPr lang="en-US" dirty="0"/>
                        </a:p>
                      </a:txBody>
                      <a:tcPr/>
                    </a:tc>
                    <a:tc>
                      <a:txBody>
                        <a:bodyPr/>
                        <a:lstStyle/>
                        <a:p>
                          <a:pPr algn="ctr"/>
                          <a:r>
                            <a:rPr lang="es-CL" dirty="0"/>
                            <a:t>40</a:t>
                          </a:r>
                          <a:endParaRPr lang="en-US" dirty="0"/>
                        </a:p>
                      </a:txBody>
                      <a:tcPr/>
                    </a:tc>
                    <a:tc>
                      <a:txBody>
                        <a:bodyPr/>
                        <a:lstStyle/>
                        <a:p>
                          <a:pPr algn="ctr"/>
                          <a:r>
                            <a:rPr lang="es-CL" dirty="0"/>
                            <a:t>0,16</a:t>
                          </a:r>
                          <a:endParaRPr lang="en-US" dirty="0"/>
                        </a:p>
                      </a:txBody>
                      <a:tcPr/>
                    </a:tc>
                    <a:tc>
                      <a:txBody>
                        <a:bodyPr/>
                        <a:lstStyle/>
                        <a:p>
                          <a:pPr algn="ctr"/>
                          <a:r>
                            <a:rPr lang="es-CL" dirty="0"/>
                            <a:t>0,16</a:t>
                          </a:r>
                          <a:endParaRPr lang="en-US" dirty="0"/>
                        </a:p>
                      </a:txBody>
                      <a:tcPr/>
                    </a:tc>
                    <a:tc>
                      <a:txBody>
                        <a:bodyPr/>
                        <a:lstStyle/>
                        <a:p>
                          <a:pPr algn="ctr"/>
                          <a:r>
                            <a:rPr lang="es-CL" dirty="0"/>
                            <a:t>40</a:t>
                          </a:r>
                          <a:endParaRPr lang="en-US" dirty="0"/>
                        </a:p>
                      </a:txBody>
                      <a:tcPr/>
                    </a:tc>
                    <a:tc>
                      <a:txBody>
                        <a:bodyPr/>
                        <a:lstStyle/>
                        <a:p>
                          <a:pPr algn="ctr"/>
                          <a:r>
                            <a:rPr lang="es-CL" dirty="0"/>
                            <a:t>0</a:t>
                          </a:r>
                          <a:endParaRPr lang="en-US" dirty="0"/>
                        </a:p>
                      </a:txBody>
                      <a:tcPr/>
                    </a:tc>
                    <a:extLst>
                      <a:ext uri="{0D108BD9-81ED-4DB2-BD59-A6C34878D82A}">
                        <a16:rowId xmlns:a16="http://schemas.microsoft.com/office/drawing/2014/main" val="1948080458"/>
                      </a:ext>
                    </a:extLst>
                  </a:tr>
                  <a:tr h="370840">
                    <a:tc>
                      <a:txBody>
                        <a:bodyPr/>
                        <a:lstStyle/>
                        <a:p>
                          <a:pPr algn="ctr"/>
                          <a:r>
                            <a:rPr lang="es-CL" dirty="0"/>
                            <a:t>-</a:t>
                          </a:r>
                          <a:endParaRPr lang="en-US" dirty="0"/>
                        </a:p>
                      </a:txBody>
                      <a:tcPr/>
                    </a:tc>
                    <a:tc>
                      <a:txBody>
                        <a:bodyPr/>
                        <a:lstStyle/>
                        <a:p>
                          <a:pPr algn="ctr"/>
                          <a:r>
                            <a:rPr lang="es-CL" dirty="0"/>
                            <a:t>+</a:t>
                          </a:r>
                          <a:endParaRPr lang="en-US" dirty="0"/>
                        </a:p>
                      </a:txBody>
                      <a:tcPr/>
                    </a:tc>
                    <a:tc>
                      <a:txBody>
                        <a:bodyPr/>
                        <a:lstStyle/>
                        <a:p>
                          <a:pPr algn="ctr"/>
                          <a:r>
                            <a:rPr lang="es-CL" dirty="0"/>
                            <a:t>78</a:t>
                          </a:r>
                          <a:endParaRPr lang="en-US" dirty="0"/>
                        </a:p>
                      </a:txBody>
                      <a:tcPr/>
                    </a:tc>
                    <a:tc>
                      <a:txBody>
                        <a:bodyPr/>
                        <a:lstStyle/>
                        <a:p>
                          <a:pPr algn="ctr"/>
                          <a:r>
                            <a:rPr lang="es-CL" dirty="0"/>
                            <a:t>0,32</a:t>
                          </a:r>
                          <a:endParaRPr lang="en-US" dirty="0"/>
                        </a:p>
                      </a:txBody>
                      <a:tcPr/>
                    </a:tc>
                    <a:tc>
                      <a:txBody>
                        <a:bodyPr/>
                        <a:lstStyle/>
                        <a:p>
                          <a:pPr algn="ctr"/>
                          <a:r>
                            <a:rPr lang="es-CL" dirty="0"/>
                            <a:t>0,32</a:t>
                          </a:r>
                          <a:endParaRPr lang="en-US" dirty="0"/>
                        </a:p>
                      </a:txBody>
                      <a:tcPr/>
                    </a:tc>
                    <a:tc>
                      <a:txBody>
                        <a:bodyPr/>
                        <a:lstStyle/>
                        <a:p>
                          <a:pPr algn="ctr"/>
                          <a:r>
                            <a:rPr lang="es-CL" dirty="0"/>
                            <a:t>78</a:t>
                          </a:r>
                          <a:endParaRPr lang="en-US" dirty="0"/>
                        </a:p>
                      </a:txBody>
                      <a:tcPr/>
                    </a:tc>
                    <a:tc>
                      <a:txBody>
                        <a:bodyPr/>
                        <a:lstStyle/>
                        <a:p>
                          <a:pPr algn="ctr"/>
                          <a:r>
                            <a:rPr lang="es-CL" dirty="0"/>
                            <a:t>0</a:t>
                          </a:r>
                          <a:endParaRPr lang="en-US" dirty="0"/>
                        </a:p>
                      </a:txBody>
                      <a:tcPr/>
                    </a:tc>
                    <a:extLst>
                      <a:ext uri="{0D108BD9-81ED-4DB2-BD59-A6C34878D82A}">
                        <a16:rowId xmlns:a16="http://schemas.microsoft.com/office/drawing/2014/main" val="4286007460"/>
                      </a:ext>
                    </a:extLst>
                  </a:tr>
                  <a:tr h="370840">
                    <a:tc>
                      <a:txBody>
                        <a:bodyPr/>
                        <a:lstStyle/>
                        <a:p>
                          <a:pPr algn="ctr"/>
                          <a:r>
                            <a:rPr lang="es-CL" dirty="0"/>
                            <a:t>-</a:t>
                          </a:r>
                          <a:endParaRPr lang="en-US" dirty="0"/>
                        </a:p>
                      </a:txBody>
                      <a:tcPr>
                        <a:lnB w="12700" cmpd="sng">
                          <a:noFill/>
                        </a:lnB>
                      </a:tcPr>
                    </a:tc>
                    <a:tc>
                      <a:txBody>
                        <a:bodyPr/>
                        <a:lstStyle/>
                        <a:p>
                          <a:pPr algn="ctr"/>
                          <a:r>
                            <a:rPr lang="es-CL" dirty="0"/>
                            <a:t>-</a:t>
                          </a:r>
                          <a:endParaRPr lang="en-US" dirty="0"/>
                        </a:p>
                      </a:txBody>
                      <a:tcPr>
                        <a:lnB w="12700" cmpd="sng">
                          <a:noFill/>
                        </a:lnB>
                      </a:tcPr>
                    </a:tc>
                    <a:tc>
                      <a:txBody>
                        <a:bodyPr/>
                        <a:lstStyle/>
                        <a:p>
                          <a:pPr algn="ctr"/>
                          <a:r>
                            <a:rPr lang="es-CL" dirty="0"/>
                            <a:t>36</a:t>
                          </a:r>
                          <a:endParaRPr lang="en-US" dirty="0"/>
                        </a:p>
                      </a:txBody>
                      <a:tcPr/>
                    </a:tc>
                    <a:tc>
                      <a:txBody>
                        <a:bodyPr/>
                        <a:lstStyle/>
                        <a:p>
                          <a:pPr algn="ctr"/>
                          <a:r>
                            <a:rPr lang="es-CL" dirty="0"/>
                            <a:t>0,15</a:t>
                          </a:r>
                          <a:endParaRPr lang="en-US" dirty="0"/>
                        </a:p>
                      </a:txBody>
                      <a:tcPr/>
                    </a:tc>
                    <a:tc>
                      <a:txBody>
                        <a:bodyPr/>
                        <a:lstStyle/>
                        <a:p>
                          <a:pPr algn="ctr"/>
                          <a:r>
                            <a:rPr lang="es-CL" dirty="0"/>
                            <a:t>0,15</a:t>
                          </a:r>
                          <a:endParaRPr lang="en-US" dirty="0"/>
                        </a:p>
                      </a:txBody>
                      <a:tcPr/>
                    </a:tc>
                    <a:tc>
                      <a:txBody>
                        <a:bodyPr/>
                        <a:lstStyle/>
                        <a:p>
                          <a:pPr algn="ctr"/>
                          <a:r>
                            <a:rPr lang="es-CL" dirty="0"/>
                            <a:t>36</a:t>
                          </a:r>
                          <a:endParaRPr lang="en-US" dirty="0"/>
                        </a:p>
                      </a:txBody>
                      <a:tcPr/>
                    </a:tc>
                    <a:tc>
                      <a:txBody>
                        <a:bodyPr/>
                        <a:lstStyle/>
                        <a:p>
                          <a:pPr algn="ctr"/>
                          <a:r>
                            <a:rPr lang="es-CL" dirty="0"/>
                            <a:t>0</a:t>
                          </a:r>
                          <a:endParaRPr lang="en-US" dirty="0"/>
                        </a:p>
                      </a:txBody>
                      <a:tcPr/>
                    </a:tc>
                    <a:extLst>
                      <a:ext uri="{0D108BD9-81ED-4DB2-BD59-A6C34878D82A}">
                        <a16:rowId xmlns:a16="http://schemas.microsoft.com/office/drawing/2014/main" val="1950762760"/>
                      </a:ext>
                    </a:extLst>
                  </a:tr>
                  <a:tr h="370840">
                    <a:tc>
                      <a:txBody>
                        <a:bodyPr/>
                        <a:lstStyle/>
                        <a:p>
                          <a:pPr algn="ct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CL" dirty="0"/>
                            <a:t>244</a:t>
                          </a:r>
                          <a:endParaRPr lang="en-US" dirty="0"/>
                        </a:p>
                      </a:txBody>
                      <a:tcPr>
                        <a:lnL w="12700" cmpd="sng">
                          <a:noFill/>
                        </a:lnL>
                        <a:lnR w="12700" cmpd="sng">
                          <a:noFill/>
                        </a:lnR>
                        <a:lnB w="12700" cap="flat" cmpd="sng" algn="ctr">
                          <a:noFill/>
                          <a:prstDash val="solid"/>
                          <a:round/>
                          <a:headEnd type="none" w="med" len="med"/>
                          <a:tailEnd type="none" w="med" len="med"/>
                        </a:lnB>
                      </a:tcPr>
                    </a:tc>
                    <a:tc>
                      <a:txBody>
                        <a:bodyPr/>
                        <a:lstStyle/>
                        <a:p>
                          <a:pPr algn="ctr"/>
                          <a:endParaRPr lang="en-US" dirty="0"/>
                        </a:p>
                      </a:txBody>
                      <a:tcP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endParaRPr lang="en-US" dirty="0"/>
                        </a:p>
                      </a:txBody>
                      <a:tcP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endParaRPr lang="en-US" dirty="0"/>
                        </a:p>
                      </a:txBody>
                      <a:tcP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lang="es-CL" dirty="0"/>
                            <a:t>0</a:t>
                          </a:r>
                          <a:endParaRPr lang="en-US" dirty="0"/>
                        </a:p>
                      </a:txBody>
                      <a:tcP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CFD5EA"/>
                        </a:solidFill>
                      </a:tcPr>
                    </a:tc>
                    <a:extLst>
                      <a:ext uri="{0D108BD9-81ED-4DB2-BD59-A6C34878D82A}">
                        <a16:rowId xmlns:a16="http://schemas.microsoft.com/office/drawing/2014/main" val="2766298241"/>
                      </a:ext>
                    </a:extLst>
                  </a:tr>
                </a:tbl>
              </a:graphicData>
            </a:graphic>
          </p:graphicFrame>
        </mc:Choice>
        <mc:Fallback xmlns="">
          <p:graphicFrame>
            <p:nvGraphicFramePr>
              <p:cNvPr id="11" name="Tabla 12">
                <a:extLst>
                  <a:ext uri="{FF2B5EF4-FFF2-40B4-BE49-F238E27FC236}">
                    <a16:creationId xmlns:a16="http://schemas.microsoft.com/office/drawing/2014/main" id="{CA4E7203-CEAD-413D-8E99-87173C4A8F49}"/>
                  </a:ext>
                </a:extLst>
              </p:cNvPr>
              <p:cNvGraphicFramePr>
                <a:graphicFrameLocks noGrp="1"/>
              </p:cNvGraphicFramePr>
              <p:nvPr>
                <p:extLst>
                  <p:ext uri="{D42A27DB-BD31-4B8C-83A1-F6EECF244321}">
                    <p14:modId xmlns:p14="http://schemas.microsoft.com/office/powerpoint/2010/main" val="1194897126"/>
                  </p:ext>
                </p:extLst>
              </p:nvPr>
            </p:nvGraphicFramePr>
            <p:xfrm>
              <a:off x="93749" y="2682795"/>
              <a:ext cx="12004502" cy="2225040"/>
            </p:xfrm>
            <a:graphic>
              <a:graphicData uri="http://schemas.openxmlformats.org/drawingml/2006/table">
                <a:tbl>
                  <a:tblPr firstRow="1" bandRow="1">
                    <a:tableStyleId>{5C22544A-7EE6-4342-B048-85BDC9FD1C3A}</a:tableStyleId>
                  </a:tblPr>
                  <a:tblGrid>
                    <a:gridCol w="725516">
                      <a:extLst>
                        <a:ext uri="{9D8B030D-6E8A-4147-A177-3AD203B41FA5}">
                          <a16:colId xmlns:a16="http://schemas.microsoft.com/office/drawing/2014/main" val="350520474"/>
                        </a:ext>
                      </a:extLst>
                    </a:gridCol>
                    <a:gridCol w="730665">
                      <a:extLst>
                        <a:ext uri="{9D8B030D-6E8A-4147-A177-3AD203B41FA5}">
                          <a16:colId xmlns:a16="http://schemas.microsoft.com/office/drawing/2014/main" val="2035144793"/>
                        </a:ext>
                      </a:extLst>
                    </a:gridCol>
                    <a:gridCol w="2274321">
                      <a:extLst>
                        <a:ext uri="{9D8B030D-6E8A-4147-A177-3AD203B41FA5}">
                          <a16:colId xmlns:a16="http://schemas.microsoft.com/office/drawing/2014/main" val="2080670505"/>
                        </a:ext>
                      </a:extLst>
                    </a:gridCol>
                    <a:gridCol w="2068500">
                      <a:extLst>
                        <a:ext uri="{9D8B030D-6E8A-4147-A177-3AD203B41FA5}">
                          <a16:colId xmlns:a16="http://schemas.microsoft.com/office/drawing/2014/main" val="2440811463"/>
                        </a:ext>
                      </a:extLst>
                    </a:gridCol>
                    <a:gridCol w="2068500">
                      <a:extLst>
                        <a:ext uri="{9D8B030D-6E8A-4147-A177-3AD203B41FA5}">
                          <a16:colId xmlns:a16="http://schemas.microsoft.com/office/drawing/2014/main" val="2200675569"/>
                        </a:ext>
                      </a:extLst>
                    </a:gridCol>
                    <a:gridCol w="2068500">
                      <a:extLst>
                        <a:ext uri="{9D8B030D-6E8A-4147-A177-3AD203B41FA5}">
                          <a16:colId xmlns:a16="http://schemas.microsoft.com/office/drawing/2014/main" val="196721403"/>
                        </a:ext>
                      </a:extLst>
                    </a:gridCol>
                    <a:gridCol w="2068500">
                      <a:extLst>
                        <a:ext uri="{9D8B030D-6E8A-4147-A177-3AD203B41FA5}">
                          <a16:colId xmlns:a16="http://schemas.microsoft.com/office/drawing/2014/main" val="2472495874"/>
                        </a:ext>
                      </a:extLst>
                    </a:gridCol>
                  </a:tblGrid>
                  <a:tr h="370840">
                    <a:tc>
                      <a:txBody>
                        <a:bodyPr/>
                        <a:lstStyle/>
                        <a:p>
                          <a:r>
                            <a:rPr lang="es-CL" sz="1600" dirty="0"/>
                            <a:t>SNP1</a:t>
                          </a:r>
                          <a:endParaRPr lang="en-US" sz="1600" dirty="0"/>
                        </a:p>
                      </a:txBody>
                      <a:tcPr/>
                    </a:tc>
                    <a:tc>
                      <a:txBody>
                        <a:bodyPr/>
                        <a:lstStyle/>
                        <a:p>
                          <a:r>
                            <a:rPr lang="es-CL" sz="1600" dirty="0"/>
                            <a:t>SNP2</a:t>
                          </a:r>
                          <a:endParaRPr lang="en-US" sz="1600" dirty="0"/>
                        </a:p>
                      </a:txBody>
                      <a:tcPr/>
                    </a:tc>
                    <a:tc>
                      <a:txBody>
                        <a:bodyPr/>
                        <a:lstStyle/>
                        <a:p>
                          <a:pPr algn="ctr"/>
                          <a:r>
                            <a:rPr lang="es-CL" sz="1600" dirty="0"/>
                            <a:t>N</a:t>
                          </a:r>
                          <a:r>
                            <a:rPr lang="en-US" sz="1600" dirty="0" err="1"/>
                            <a:t>úmero</a:t>
                          </a:r>
                          <a:endParaRPr lang="es-CL" sz="1600" dirty="0"/>
                        </a:p>
                      </a:txBody>
                      <a:tcPr/>
                    </a:tc>
                    <a:tc>
                      <a:txBody>
                        <a:bodyPr/>
                        <a:lstStyle/>
                        <a:p>
                          <a:r>
                            <a:rPr lang="es-CL" sz="1600" dirty="0"/>
                            <a:t>Frecuencia </a:t>
                          </a:r>
                          <a:r>
                            <a:rPr lang="es-CL" sz="1600" dirty="0" err="1"/>
                            <a:t>Obs</a:t>
                          </a:r>
                          <a:r>
                            <a:rPr lang="es-CL" sz="1600" dirty="0"/>
                            <a:t>.</a:t>
                          </a:r>
                          <a:endParaRPr lang="en-US" sz="1600" dirty="0"/>
                        </a:p>
                      </a:txBody>
                      <a:tcPr/>
                    </a:tc>
                    <a:tc>
                      <a:txBody>
                        <a:bodyPr/>
                        <a:lstStyle/>
                        <a:p>
                          <a:r>
                            <a:rPr lang="es-CL" sz="1600" dirty="0"/>
                            <a:t>Frecuencia Esp.</a:t>
                          </a:r>
                          <a:endParaRPr lang="en-US" sz="1600" dirty="0"/>
                        </a:p>
                      </a:txBody>
                      <a:tcPr/>
                    </a:tc>
                    <a:tc>
                      <a:txBody>
                        <a:bodyPr/>
                        <a:lstStyle/>
                        <a:p>
                          <a:r>
                            <a:rPr lang="es-CL" sz="1600" dirty="0"/>
                            <a:t>Frecuencia </a:t>
                          </a:r>
                          <a:r>
                            <a:rPr lang="es-CL" sz="1600" dirty="0" err="1"/>
                            <a:t>abs</a:t>
                          </a:r>
                          <a:r>
                            <a:rPr lang="es-CL" sz="1600" dirty="0"/>
                            <a:t>. Esp.</a:t>
                          </a:r>
                          <a:endParaRPr lang="en-US" sz="1600" dirty="0"/>
                        </a:p>
                      </a:txBody>
                      <a:tcPr/>
                    </a:tc>
                    <a:tc>
                      <a:txBody>
                        <a:bodyPr/>
                        <a:lstStyle/>
                        <a:p>
                          <a:endParaRPr lang="en-US"/>
                        </a:p>
                      </a:txBody>
                      <a:tcPr>
                        <a:blipFill>
                          <a:blip r:embed="rId2"/>
                          <a:stretch>
                            <a:fillRect l="-481416" t="-4918" r="-1180" b="-522951"/>
                          </a:stretch>
                        </a:blipFill>
                      </a:tcPr>
                    </a:tc>
                    <a:extLst>
                      <a:ext uri="{0D108BD9-81ED-4DB2-BD59-A6C34878D82A}">
                        <a16:rowId xmlns:a16="http://schemas.microsoft.com/office/drawing/2014/main" val="1651024909"/>
                      </a:ext>
                    </a:extLst>
                  </a:tr>
                  <a:tr h="370840">
                    <a:tc>
                      <a:txBody>
                        <a:bodyPr/>
                        <a:lstStyle/>
                        <a:p>
                          <a:pPr algn="ctr"/>
                          <a:r>
                            <a:rPr lang="es-CL" dirty="0"/>
                            <a:t>+</a:t>
                          </a:r>
                          <a:endParaRPr lang="en-US" dirty="0"/>
                        </a:p>
                      </a:txBody>
                      <a:tcPr/>
                    </a:tc>
                    <a:tc>
                      <a:txBody>
                        <a:bodyPr/>
                        <a:lstStyle/>
                        <a:p>
                          <a:pPr algn="ctr"/>
                          <a:r>
                            <a:rPr lang="es-CL" dirty="0"/>
                            <a:t>+</a:t>
                          </a:r>
                          <a:endParaRPr lang="en-US" dirty="0"/>
                        </a:p>
                      </a:txBody>
                      <a:tcPr/>
                    </a:tc>
                    <a:tc>
                      <a:txBody>
                        <a:bodyPr/>
                        <a:lstStyle/>
                        <a:p>
                          <a:pPr algn="ctr"/>
                          <a:r>
                            <a:rPr lang="es-CL" dirty="0"/>
                            <a:t>90</a:t>
                          </a:r>
                          <a:endParaRPr lang="en-US" dirty="0"/>
                        </a:p>
                      </a:txBody>
                      <a:tcPr/>
                    </a:tc>
                    <a:tc>
                      <a:txBody>
                        <a:bodyPr/>
                        <a:lstStyle/>
                        <a:p>
                          <a:pPr algn="ctr"/>
                          <a:r>
                            <a:rPr lang="es-CL" dirty="0"/>
                            <a:t>0,37</a:t>
                          </a:r>
                          <a:endParaRPr lang="en-US" dirty="0"/>
                        </a:p>
                      </a:txBody>
                      <a:tcPr/>
                    </a:tc>
                    <a:tc>
                      <a:txBody>
                        <a:bodyPr/>
                        <a:lstStyle/>
                        <a:p>
                          <a:pPr algn="ctr"/>
                          <a:r>
                            <a:rPr lang="es-CL" dirty="0"/>
                            <a:t>0,37</a:t>
                          </a:r>
                          <a:endParaRPr lang="en-US" dirty="0"/>
                        </a:p>
                      </a:txBody>
                      <a:tcPr/>
                    </a:tc>
                    <a:tc>
                      <a:txBody>
                        <a:bodyPr/>
                        <a:lstStyle/>
                        <a:p>
                          <a:pPr algn="ctr"/>
                          <a:r>
                            <a:rPr lang="es-CL" dirty="0"/>
                            <a:t>90</a:t>
                          </a:r>
                          <a:endParaRPr lang="en-US" dirty="0"/>
                        </a:p>
                      </a:txBody>
                      <a:tcPr/>
                    </a:tc>
                    <a:tc>
                      <a:txBody>
                        <a:bodyPr/>
                        <a:lstStyle/>
                        <a:p>
                          <a:pPr algn="ctr"/>
                          <a:r>
                            <a:rPr lang="es-CL" dirty="0"/>
                            <a:t>0</a:t>
                          </a:r>
                          <a:endParaRPr lang="en-US" dirty="0"/>
                        </a:p>
                      </a:txBody>
                      <a:tcPr/>
                    </a:tc>
                    <a:extLst>
                      <a:ext uri="{0D108BD9-81ED-4DB2-BD59-A6C34878D82A}">
                        <a16:rowId xmlns:a16="http://schemas.microsoft.com/office/drawing/2014/main" val="1099911429"/>
                      </a:ext>
                    </a:extLst>
                  </a:tr>
                  <a:tr h="370840">
                    <a:tc>
                      <a:txBody>
                        <a:bodyPr/>
                        <a:lstStyle/>
                        <a:p>
                          <a:pPr algn="ctr"/>
                          <a:r>
                            <a:rPr lang="es-CL" dirty="0"/>
                            <a:t>+</a:t>
                          </a:r>
                          <a:endParaRPr lang="en-US" dirty="0"/>
                        </a:p>
                      </a:txBody>
                      <a:tcPr/>
                    </a:tc>
                    <a:tc>
                      <a:txBody>
                        <a:bodyPr/>
                        <a:lstStyle/>
                        <a:p>
                          <a:pPr algn="ctr"/>
                          <a:r>
                            <a:rPr lang="es-CL" dirty="0"/>
                            <a:t>-</a:t>
                          </a:r>
                          <a:endParaRPr lang="en-US" dirty="0"/>
                        </a:p>
                      </a:txBody>
                      <a:tcPr/>
                    </a:tc>
                    <a:tc>
                      <a:txBody>
                        <a:bodyPr/>
                        <a:lstStyle/>
                        <a:p>
                          <a:pPr algn="ctr"/>
                          <a:r>
                            <a:rPr lang="es-CL" dirty="0"/>
                            <a:t>40</a:t>
                          </a:r>
                          <a:endParaRPr lang="en-US" dirty="0"/>
                        </a:p>
                      </a:txBody>
                      <a:tcPr/>
                    </a:tc>
                    <a:tc>
                      <a:txBody>
                        <a:bodyPr/>
                        <a:lstStyle/>
                        <a:p>
                          <a:pPr algn="ctr"/>
                          <a:r>
                            <a:rPr lang="es-CL" dirty="0"/>
                            <a:t>0,16</a:t>
                          </a:r>
                          <a:endParaRPr lang="en-US" dirty="0"/>
                        </a:p>
                      </a:txBody>
                      <a:tcPr/>
                    </a:tc>
                    <a:tc>
                      <a:txBody>
                        <a:bodyPr/>
                        <a:lstStyle/>
                        <a:p>
                          <a:pPr algn="ctr"/>
                          <a:r>
                            <a:rPr lang="es-CL" dirty="0"/>
                            <a:t>0,16</a:t>
                          </a:r>
                          <a:endParaRPr lang="en-US" dirty="0"/>
                        </a:p>
                      </a:txBody>
                      <a:tcPr/>
                    </a:tc>
                    <a:tc>
                      <a:txBody>
                        <a:bodyPr/>
                        <a:lstStyle/>
                        <a:p>
                          <a:pPr algn="ctr"/>
                          <a:r>
                            <a:rPr lang="es-CL" dirty="0"/>
                            <a:t>40</a:t>
                          </a:r>
                          <a:endParaRPr lang="en-US" dirty="0"/>
                        </a:p>
                      </a:txBody>
                      <a:tcPr/>
                    </a:tc>
                    <a:tc>
                      <a:txBody>
                        <a:bodyPr/>
                        <a:lstStyle/>
                        <a:p>
                          <a:pPr algn="ctr"/>
                          <a:r>
                            <a:rPr lang="es-CL" dirty="0"/>
                            <a:t>0</a:t>
                          </a:r>
                          <a:endParaRPr lang="en-US" dirty="0"/>
                        </a:p>
                      </a:txBody>
                      <a:tcPr/>
                    </a:tc>
                    <a:extLst>
                      <a:ext uri="{0D108BD9-81ED-4DB2-BD59-A6C34878D82A}">
                        <a16:rowId xmlns:a16="http://schemas.microsoft.com/office/drawing/2014/main" val="1948080458"/>
                      </a:ext>
                    </a:extLst>
                  </a:tr>
                  <a:tr h="370840">
                    <a:tc>
                      <a:txBody>
                        <a:bodyPr/>
                        <a:lstStyle/>
                        <a:p>
                          <a:pPr algn="ctr"/>
                          <a:r>
                            <a:rPr lang="es-CL" dirty="0"/>
                            <a:t>-</a:t>
                          </a:r>
                          <a:endParaRPr lang="en-US" dirty="0"/>
                        </a:p>
                      </a:txBody>
                      <a:tcPr/>
                    </a:tc>
                    <a:tc>
                      <a:txBody>
                        <a:bodyPr/>
                        <a:lstStyle/>
                        <a:p>
                          <a:pPr algn="ctr"/>
                          <a:r>
                            <a:rPr lang="es-CL" dirty="0"/>
                            <a:t>+</a:t>
                          </a:r>
                          <a:endParaRPr lang="en-US" dirty="0"/>
                        </a:p>
                      </a:txBody>
                      <a:tcPr/>
                    </a:tc>
                    <a:tc>
                      <a:txBody>
                        <a:bodyPr/>
                        <a:lstStyle/>
                        <a:p>
                          <a:pPr algn="ctr"/>
                          <a:r>
                            <a:rPr lang="es-CL" dirty="0"/>
                            <a:t>78</a:t>
                          </a:r>
                          <a:endParaRPr lang="en-US" dirty="0"/>
                        </a:p>
                      </a:txBody>
                      <a:tcPr/>
                    </a:tc>
                    <a:tc>
                      <a:txBody>
                        <a:bodyPr/>
                        <a:lstStyle/>
                        <a:p>
                          <a:pPr algn="ctr"/>
                          <a:r>
                            <a:rPr lang="es-CL" dirty="0"/>
                            <a:t>0,32</a:t>
                          </a:r>
                          <a:endParaRPr lang="en-US" dirty="0"/>
                        </a:p>
                      </a:txBody>
                      <a:tcPr/>
                    </a:tc>
                    <a:tc>
                      <a:txBody>
                        <a:bodyPr/>
                        <a:lstStyle/>
                        <a:p>
                          <a:pPr algn="ctr"/>
                          <a:r>
                            <a:rPr lang="es-CL" dirty="0"/>
                            <a:t>0,32</a:t>
                          </a:r>
                          <a:endParaRPr lang="en-US" dirty="0"/>
                        </a:p>
                      </a:txBody>
                      <a:tcPr/>
                    </a:tc>
                    <a:tc>
                      <a:txBody>
                        <a:bodyPr/>
                        <a:lstStyle/>
                        <a:p>
                          <a:pPr algn="ctr"/>
                          <a:r>
                            <a:rPr lang="es-CL" dirty="0"/>
                            <a:t>78</a:t>
                          </a:r>
                          <a:endParaRPr lang="en-US" dirty="0"/>
                        </a:p>
                      </a:txBody>
                      <a:tcPr/>
                    </a:tc>
                    <a:tc>
                      <a:txBody>
                        <a:bodyPr/>
                        <a:lstStyle/>
                        <a:p>
                          <a:pPr algn="ctr"/>
                          <a:r>
                            <a:rPr lang="es-CL" dirty="0"/>
                            <a:t>0</a:t>
                          </a:r>
                          <a:endParaRPr lang="en-US" dirty="0"/>
                        </a:p>
                      </a:txBody>
                      <a:tcPr/>
                    </a:tc>
                    <a:extLst>
                      <a:ext uri="{0D108BD9-81ED-4DB2-BD59-A6C34878D82A}">
                        <a16:rowId xmlns:a16="http://schemas.microsoft.com/office/drawing/2014/main" val="4286007460"/>
                      </a:ext>
                    </a:extLst>
                  </a:tr>
                  <a:tr h="370840">
                    <a:tc>
                      <a:txBody>
                        <a:bodyPr/>
                        <a:lstStyle/>
                        <a:p>
                          <a:pPr algn="ctr"/>
                          <a:r>
                            <a:rPr lang="es-CL" dirty="0"/>
                            <a:t>-</a:t>
                          </a:r>
                          <a:endParaRPr lang="en-US" dirty="0"/>
                        </a:p>
                      </a:txBody>
                      <a:tcPr>
                        <a:lnB w="12700" cmpd="sng">
                          <a:noFill/>
                        </a:lnB>
                      </a:tcPr>
                    </a:tc>
                    <a:tc>
                      <a:txBody>
                        <a:bodyPr/>
                        <a:lstStyle/>
                        <a:p>
                          <a:pPr algn="ctr"/>
                          <a:r>
                            <a:rPr lang="es-CL" dirty="0"/>
                            <a:t>-</a:t>
                          </a:r>
                          <a:endParaRPr lang="en-US" dirty="0"/>
                        </a:p>
                      </a:txBody>
                      <a:tcPr>
                        <a:lnB w="12700" cmpd="sng">
                          <a:noFill/>
                        </a:lnB>
                      </a:tcPr>
                    </a:tc>
                    <a:tc>
                      <a:txBody>
                        <a:bodyPr/>
                        <a:lstStyle/>
                        <a:p>
                          <a:pPr algn="ctr"/>
                          <a:r>
                            <a:rPr lang="es-CL" dirty="0"/>
                            <a:t>36</a:t>
                          </a:r>
                          <a:endParaRPr lang="en-US" dirty="0"/>
                        </a:p>
                      </a:txBody>
                      <a:tcPr/>
                    </a:tc>
                    <a:tc>
                      <a:txBody>
                        <a:bodyPr/>
                        <a:lstStyle/>
                        <a:p>
                          <a:pPr algn="ctr"/>
                          <a:r>
                            <a:rPr lang="es-CL" dirty="0"/>
                            <a:t>0,15</a:t>
                          </a:r>
                          <a:endParaRPr lang="en-US" dirty="0"/>
                        </a:p>
                      </a:txBody>
                      <a:tcPr/>
                    </a:tc>
                    <a:tc>
                      <a:txBody>
                        <a:bodyPr/>
                        <a:lstStyle/>
                        <a:p>
                          <a:pPr algn="ctr"/>
                          <a:r>
                            <a:rPr lang="es-CL" dirty="0"/>
                            <a:t>0,15</a:t>
                          </a:r>
                          <a:endParaRPr lang="en-US" dirty="0"/>
                        </a:p>
                      </a:txBody>
                      <a:tcPr/>
                    </a:tc>
                    <a:tc>
                      <a:txBody>
                        <a:bodyPr/>
                        <a:lstStyle/>
                        <a:p>
                          <a:pPr algn="ctr"/>
                          <a:r>
                            <a:rPr lang="es-CL" dirty="0"/>
                            <a:t>36</a:t>
                          </a:r>
                          <a:endParaRPr lang="en-US" dirty="0"/>
                        </a:p>
                      </a:txBody>
                      <a:tcPr/>
                    </a:tc>
                    <a:tc>
                      <a:txBody>
                        <a:bodyPr/>
                        <a:lstStyle/>
                        <a:p>
                          <a:pPr algn="ctr"/>
                          <a:r>
                            <a:rPr lang="es-CL" dirty="0"/>
                            <a:t>0</a:t>
                          </a:r>
                          <a:endParaRPr lang="en-US" dirty="0"/>
                        </a:p>
                      </a:txBody>
                      <a:tcPr/>
                    </a:tc>
                    <a:extLst>
                      <a:ext uri="{0D108BD9-81ED-4DB2-BD59-A6C34878D82A}">
                        <a16:rowId xmlns:a16="http://schemas.microsoft.com/office/drawing/2014/main" val="1950762760"/>
                      </a:ext>
                    </a:extLst>
                  </a:tr>
                  <a:tr h="370840">
                    <a:tc>
                      <a:txBody>
                        <a:bodyPr/>
                        <a:lstStyle/>
                        <a:p>
                          <a:pPr algn="ct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CL" dirty="0"/>
                            <a:t>244</a:t>
                          </a:r>
                          <a:endParaRPr lang="en-US" dirty="0"/>
                        </a:p>
                      </a:txBody>
                      <a:tcPr>
                        <a:lnL w="12700" cmpd="sng">
                          <a:noFill/>
                        </a:lnL>
                        <a:lnR w="12700" cmpd="sng">
                          <a:noFill/>
                        </a:lnR>
                        <a:lnB w="12700" cap="flat" cmpd="sng" algn="ctr">
                          <a:noFill/>
                          <a:prstDash val="solid"/>
                          <a:round/>
                          <a:headEnd type="none" w="med" len="med"/>
                          <a:tailEnd type="none" w="med" len="med"/>
                        </a:lnB>
                      </a:tcPr>
                    </a:tc>
                    <a:tc>
                      <a:txBody>
                        <a:bodyPr/>
                        <a:lstStyle/>
                        <a:p>
                          <a:pPr algn="ctr"/>
                          <a:endParaRPr lang="en-US" dirty="0"/>
                        </a:p>
                      </a:txBody>
                      <a:tcP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endParaRPr lang="en-US" dirty="0"/>
                        </a:p>
                      </a:txBody>
                      <a:tcP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endParaRPr lang="en-US" dirty="0"/>
                        </a:p>
                      </a:txBody>
                      <a:tcP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lang="es-CL" dirty="0"/>
                            <a:t>0</a:t>
                          </a:r>
                          <a:endParaRPr lang="en-US" dirty="0"/>
                        </a:p>
                      </a:txBody>
                      <a:tcP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CFD5EA"/>
                        </a:solidFill>
                      </a:tcPr>
                    </a:tc>
                    <a:extLst>
                      <a:ext uri="{0D108BD9-81ED-4DB2-BD59-A6C34878D82A}">
                        <a16:rowId xmlns:a16="http://schemas.microsoft.com/office/drawing/2014/main" val="2766298241"/>
                      </a:ext>
                    </a:extLst>
                  </a:tr>
                </a:tbl>
              </a:graphicData>
            </a:graphic>
          </p:graphicFrame>
        </mc:Fallback>
      </mc:AlternateContent>
      <p:sp>
        <p:nvSpPr>
          <p:cNvPr id="7" name="CuadroTexto 6">
            <a:extLst>
              <a:ext uri="{FF2B5EF4-FFF2-40B4-BE49-F238E27FC236}">
                <a16:creationId xmlns:a16="http://schemas.microsoft.com/office/drawing/2014/main" id="{77782F67-70B6-4230-BDFC-A7F03B3B8603}"/>
              </a:ext>
            </a:extLst>
          </p:cNvPr>
          <p:cNvSpPr txBox="1"/>
          <p:nvPr/>
        </p:nvSpPr>
        <p:spPr>
          <a:xfrm>
            <a:off x="6096000" y="5801611"/>
            <a:ext cx="567954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Se acepta la hipótesis nula (p &gt; 0.05), por lo que los loci están en equilibrio de ligamiento (o no están en desequilibrio de ligamiento).</a:t>
            </a:r>
            <a:endParaRPr kumimoji="0" lang="en-US" sz="1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83EEA27C-430C-47C3-8913-FE9348F3A61E}"/>
                  </a:ext>
                </a:extLst>
              </p:cNvPr>
              <p:cNvSpPr txBox="1"/>
              <p:nvPr/>
            </p:nvSpPr>
            <p:spPr>
              <a:xfrm>
                <a:off x="9375012" y="6433265"/>
                <a:ext cx="1638617" cy="369332"/>
              </a:xfrm>
              <a:prstGeom prst="rect">
                <a:avLst/>
              </a:prstGeom>
              <a:solidFill>
                <a:srgbClr val="FF0000"/>
              </a:solidFill>
              <a:ln>
                <a:solidFill>
                  <a:srgbClr val="C00000"/>
                </a:solidFill>
              </a:ln>
            </p:spPr>
            <p:txBody>
              <a:bodyPr wrap="square" rtlCol="0">
                <a:spAutoFit/>
              </a:bodyPr>
              <a:lstStyle/>
              <a:p>
                <a:pPr algn="ctr"/>
                <a:r>
                  <a:rPr lang="es-CL" b="0" dirty="0">
                    <a:solidFill>
                      <a:schemeClr val="bg1"/>
                    </a:solidFill>
                  </a:rPr>
                  <a:t>¿</a:t>
                </a:r>
                <a14:m>
                  <m:oMath xmlns:m="http://schemas.openxmlformats.org/officeDocument/2006/math">
                    <m:r>
                      <a:rPr lang="es-CL" b="0" i="1" smtClean="0">
                        <a:solidFill>
                          <a:schemeClr val="bg1"/>
                        </a:solidFill>
                        <a:latin typeface="Cambria Math" panose="02040503050406030204" pitchFamily="18" charset="0"/>
                      </a:rPr>
                      <m:t>𝐷</m:t>
                    </m:r>
                    <m:r>
                      <a:rPr lang="es-CL" b="0" i="1" smtClean="0">
                        <a:solidFill>
                          <a:schemeClr val="bg1"/>
                        </a:solidFill>
                        <a:latin typeface="Cambria Math" panose="02040503050406030204" pitchFamily="18" charset="0"/>
                      </a:rPr>
                      <m:t>=0,0043</m:t>
                    </m:r>
                  </m:oMath>
                </a14:m>
                <a:r>
                  <a:rPr lang="en-US" dirty="0">
                    <a:solidFill>
                      <a:schemeClr val="bg1"/>
                    </a:solidFill>
                  </a:rPr>
                  <a:t>?</a:t>
                </a:r>
              </a:p>
            </p:txBody>
          </p:sp>
        </mc:Choice>
        <mc:Fallback xmlns="">
          <p:sp>
            <p:nvSpPr>
              <p:cNvPr id="3" name="CuadroTexto 2">
                <a:extLst>
                  <a:ext uri="{FF2B5EF4-FFF2-40B4-BE49-F238E27FC236}">
                    <a16:creationId xmlns:a16="http://schemas.microsoft.com/office/drawing/2014/main" id="{83EEA27C-430C-47C3-8913-FE9348F3A61E}"/>
                  </a:ext>
                </a:extLst>
              </p:cNvPr>
              <p:cNvSpPr txBox="1">
                <a:spLocks noRot="1" noChangeAspect="1" noMove="1" noResize="1" noEditPoints="1" noAdjustHandles="1" noChangeArrowheads="1" noChangeShapeType="1" noTextEdit="1"/>
              </p:cNvSpPr>
              <p:nvPr/>
            </p:nvSpPr>
            <p:spPr>
              <a:xfrm>
                <a:off x="9375012" y="6433265"/>
                <a:ext cx="1638617" cy="369332"/>
              </a:xfrm>
              <a:prstGeom prst="rect">
                <a:avLst/>
              </a:prstGeom>
              <a:blipFill>
                <a:blip r:embed="rId4"/>
                <a:stretch>
                  <a:fillRect t="-6349" b="-22222"/>
                </a:stretch>
              </a:blipFill>
              <a:ln>
                <a:solidFill>
                  <a:srgbClr val="C00000"/>
                </a:solidFill>
              </a:ln>
            </p:spPr>
            <p:txBody>
              <a:bodyPr/>
              <a:lstStyle/>
              <a:p>
                <a:r>
                  <a:rPr lang="en-US">
                    <a:noFill/>
                  </a:rPr>
                  <a:t> </a:t>
                </a:r>
              </a:p>
            </p:txBody>
          </p:sp>
        </mc:Fallback>
      </mc:AlternateContent>
      <p:sp>
        <p:nvSpPr>
          <p:cNvPr id="15" name="CuadroTexto 14">
            <a:extLst>
              <a:ext uri="{FF2B5EF4-FFF2-40B4-BE49-F238E27FC236}">
                <a16:creationId xmlns:a16="http://schemas.microsoft.com/office/drawing/2014/main" id="{59B98C73-5022-4DE9-B234-E5FA37306D1D}"/>
              </a:ext>
            </a:extLst>
          </p:cNvPr>
          <p:cNvSpPr txBox="1"/>
          <p:nvPr/>
        </p:nvSpPr>
        <p:spPr>
          <a:xfrm>
            <a:off x="1064483" y="5195714"/>
            <a:ext cx="44796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b="1" dirty="0">
                <a:solidFill>
                  <a:prstClr val="black"/>
                </a:solidFill>
                <a:latin typeface="Abadi" panose="020B0604020104020204" pitchFamily="34" charset="0"/>
              </a:rPr>
              <a:t>Frecuencias </a:t>
            </a: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alélicas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0540A6AB-C5F9-4552-9209-64CEC151678F}"/>
                  </a:ext>
                </a:extLst>
              </p:cNvPr>
              <p:cNvSpPr txBox="1"/>
              <p:nvPr/>
            </p:nvSpPr>
            <p:spPr>
              <a:xfrm>
                <a:off x="239233" y="5565046"/>
                <a:ext cx="306522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=0.53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=0.47</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=0.69</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=0.31</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7" name="CuadroTexto 16">
                <a:extLst>
                  <a:ext uri="{FF2B5EF4-FFF2-40B4-BE49-F238E27FC236}">
                    <a16:creationId xmlns:a16="http://schemas.microsoft.com/office/drawing/2014/main" id="{0540A6AB-C5F9-4552-9209-64CEC151678F}"/>
                  </a:ext>
                </a:extLst>
              </p:cNvPr>
              <p:cNvSpPr txBox="1">
                <a:spLocks noRot="1" noChangeAspect="1" noMove="1" noResize="1" noEditPoints="1" noAdjustHandles="1" noChangeArrowheads="1" noChangeShapeType="1" noTextEdit="1"/>
              </p:cNvSpPr>
              <p:nvPr/>
            </p:nvSpPr>
            <p:spPr>
              <a:xfrm>
                <a:off x="239233" y="5565046"/>
                <a:ext cx="3065222" cy="1200329"/>
              </a:xfrm>
              <a:prstGeom prst="rect">
                <a:avLst/>
              </a:prstGeom>
              <a:blipFill>
                <a:blip r:embed="rId5"/>
                <a:stretch>
                  <a:fillRect b="-1015"/>
                </a:stretch>
              </a:blipFill>
            </p:spPr>
            <p:txBody>
              <a:bodyPr/>
              <a:lstStyle/>
              <a:p>
                <a:r>
                  <a:rPr lang="en-US">
                    <a:noFill/>
                  </a:rPr>
                  <a:t> </a:t>
                </a:r>
              </a:p>
            </p:txBody>
          </p:sp>
        </mc:Fallback>
      </mc:AlternateContent>
      <p:sp>
        <p:nvSpPr>
          <p:cNvPr id="19" name="CuadroTexto 18">
            <a:extLst>
              <a:ext uri="{FF2B5EF4-FFF2-40B4-BE49-F238E27FC236}">
                <a16:creationId xmlns:a16="http://schemas.microsoft.com/office/drawing/2014/main" id="{FF721C71-97C3-4CE8-9F89-1B6A902D73DC}"/>
              </a:ext>
            </a:extLst>
          </p:cNvPr>
          <p:cNvSpPr txBox="1"/>
          <p:nvPr/>
        </p:nvSpPr>
        <p:spPr>
          <a:xfrm>
            <a:off x="6096000" y="5127039"/>
            <a:ext cx="44796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3. Determine si los loci están en equilibrio conjunto</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13" name="CuadroTexto 12">
            <a:extLst>
              <a:ext uri="{FF2B5EF4-FFF2-40B4-BE49-F238E27FC236}">
                <a16:creationId xmlns:a16="http://schemas.microsoft.com/office/drawing/2014/main" id="{0D129A93-4A04-4116-8EF8-9725574AE5CA}"/>
              </a:ext>
            </a:extLst>
          </p:cNvPr>
          <p:cNvSpPr txBox="1"/>
          <p:nvPr/>
        </p:nvSpPr>
        <p:spPr>
          <a:xfrm>
            <a:off x="1771844" y="1761807"/>
            <a:ext cx="91302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“En una población de Palometa chilena </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Seriola</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lalandi</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 se observaron los siguientes haplotipos para dos </a:t>
            </a:r>
            <a:r>
              <a:rPr kumimoji="0" lang="es-ES" sz="1800" b="0" i="0" u="none" strike="noStrike" kern="1200" cap="none" spc="0" normalizeH="0" baseline="0" noProof="0" dirty="0" err="1">
                <a:ln>
                  <a:noFill/>
                </a:ln>
                <a:solidFill>
                  <a:srgbClr val="000000"/>
                </a:solidFill>
                <a:effectLst/>
                <a:uLnTx/>
                <a:uFillTx/>
                <a:latin typeface="Calibri" panose="020F0502020204030204"/>
                <a:ea typeface="+mn-ea"/>
                <a:cs typeface="+mn-cs"/>
              </a:rPr>
              <a:t>SNPs</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 involucrados en la resistencia a </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Zeuxapta</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seriolae</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ítulo 1">
            <a:extLst>
              <a:ext uri="{FF2B5EF4-FFF2-40B4-BE49-F238E27FC236}">
                <a16:creationId xmlns:a16="http://schemas.microsoft.com/office/drawing/2014/main" id="{091196D2-4778-7F49-E535-0DFCA59AD060}"/>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8</a:t>
            </a:r>
            <a:endParaRPr lang="en-US" i="1" kern="0" dirty="0"/>
          </a:p>
        </p:txBody>
      </p:sp>
    </p:spTree>
    <p:extLst>
      <p:ext uri="{BB962C8B-B14F-4D97-AF65-F5344CB8AC3E}">
        <p14:creationId xmlns:p14="http://schemas.microsoft.com/office/powerpoint/2010/main" val="267909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1" name="Tabla 12">
                <a:extLst>
                  <a:ext uri="{FF2B5EF4-FFF2-40B4-BE49-F238E27FC236}">
                    <a16:creationId xmlns:a16="http://schemas.microsoft.com/office/drawing/2014/main" id="{CA4E7203-CEAD-413D-8E99-87173C4A8F49}"/>
                  </a:ext>
                </a:extLst>
              </p:cNvPr>
              <p:cNvGraphicFramePr>
                <a:graphicFrameLocks noGrp="1"/>
              </p:cNvGraphicFramePr>
              <p:nvPr/>
            </p:nvGraphicFramePr>
            <p:xfrm>
              <a:off x="93749" y="2682795"/>
              <a:ext cx="12004502" cy="2459040"/>
            </p:xfrm>
            <a:graphic>
              <a:graphicData uri="http://schemas.openxmlformats.org/drawingml/2006/table">
                <a:tbl>
                  <a:tblPr firstRow="1" bandRow="1">
                    <a:tableStyleId>{5C22544A-7EE6-4342-B048-85BDC9FD1C3A}</a:tableStyleId>
                  </a:tblPr>
                  <a:tblGrid>
                    <a:gridCol w="725516">
                      <a:extLst>
                        <a:ext uri="{9D8B030D-6E8A-4147-A177-3AD203B41FA5}">
                          <a16:colId xmlns:a16="http://schemas.microsoft.com/office/drawing/2014/main" val="350520474"/>
                        </a:ext>
                      </a:extLst>
                    </a:gridCol>
                    <a:gridCol w="730665">
                      <a:extLst>
                        <a:ext uri="{9D8B030D-6E8A-4147-A177-3AD203B41FA5}">
                          <a16:colId xmlns:a16="http://schemas.microsoft.com/office/drawing/2014/main" val="2035144793"/>
                        </a:ext>
                      </a:extLst>
                    </a:gridCol>
                    <a:gridCol w="2274321">
                      <a:extLst>
                        <a:ext uri="{9D8B030D-6E8A-4147-A177-3AD203B41FA5}">
                          <a16:colId xmlns:a16="http://schemas.microsoft.com/office/drawing/2014/main" val="2080670505"/>
                        </a:ext>
                      </a:extLst>
                    </a:gridCol>
                    <a:gridCol w="2068500">
                      <a:extLst>
                        <a:ext uri="{9D8B030D-6E8A-4147-A177-3AD203B41FA5}">
                          <a16:colId xmlns:a16="http://schemas.microsoft.com/office/drawing/2014/main" val="2440811463"/>
                        </a:ext>
                      </a:extLst>
                    </a:gridCol>
                    <a:gridCol w="2068500">
                      <a:extLst>
                        <a:ext uri="{9D8B030D-6E8A-4147-A177-3AD203B41FA5}">
                          <a16:colId xmlns:a16="http://schemas.microsoft.com/office/drawing/2014/main" val="2200675569"/>
                        </a:ext>
                      </a:extLst>
                    </a:gridCol>
                    <a:gridCol w="2068500">
                      <a:extLst>
                        <a:ext uri="{9D8B030D-6E8A-4147-A177-3AD203B41FA5}">
                          <a16:colId xmlns:a16="http://schemas.microsoft.com/office/drawing/2014/main" val="196721403"/>
                        </a:ext>
                      </a:extLst>
                    </a:gridCol>
                    <a:gridCol w="2068500">
                      <a:extLst>
                        <a:ext uri="{9D8B030D-6E8A-4147-A177-3AD203B41FA5}">
                          <a16:colId xmlns:a16="http://schemas.microsoft.com/office/drawing/2014/main" val="2472495874"/>
                        </a:ext>
                      </a:extLst>
                    </a:gridCol>
                  </a:tblGrid>
                  <a:tr h="370840">
                    <a:tc>
                      <a:txBody>
                        <a:bodyPr/>
                        <a:lstStyle/>
                        <a:p>
                          <a:r>
                            <a:rPr lang="es-CL" sz="1600" dirty="0"/>
                            <a:t>SNP1</a:t>
                          </a:r>
                          <a:endParaRPr lang="en-US" sz="1600" dirty="0"/>
                        </a:p>
                      </a:txBody>
                      <a:tcPr/>
                    </a:tc>
                    <a:tc>
                      <a:txBody>
                        <a:bodyPr/>
                        <a:lstStyle/>
                        <a:p>
                          <a:r>
                            <a:rPr lang="es-CL" sz="1600" dirty="0"/>
                            <a:t>SNP2</a:t>
                          </a:r>
                          <a:endParaRPr lang="en-US" sz="1600" dirty="0"/>
                        </a:p>
                      </a:txBody>
                      <a:tcPr/>
                    </a:tc>
                    <a:tc>
                      <a:txBody>
                        <a:bodyPr/>
                        <a:lstStyle/>
                        <a:p>
                          <a:pPr algn="ctr"/>
                          <a:r>
                            <a:rPr lang="es-CL" sz="1600" dirty="0"/>
                            <a:t>N</a:t>
                          </a:r>
                          <a:r>
                            <a:rPr lang="en-US" sz="1600" dirty="0" err="1"/>
                            <a:t>úmero</a:t>
                          </a:r>
                          <a:endParaRPr lang="es-CL" sz="1600" dirty="0"/>
                        </a:p>
                      </a:txBody>
                      <a:tcPr/>
                    </a:tc>
                    <a:tc>
                      <a:txBody>
                        <a:bodyPr/>
                        <a:lstStyle/>
                        <a:p>
                          <a:r>
                            <a:rPr lang="es-CL" sz="1600" dirty="0"/>
                            <a:t>Frecuencia </a:t>
                          </a:r>
                          <a:r>
                            <a:rPr lang="es-CL" sz="1600" dirty="0" err="1"/>
                            <a:t>Obs</a:t>
                          </a:r>
                          <a:r>
                            <a:rPr lang="es-CL" sz="1600" dirty="0"/>
                            <a:t>.</a:t>
                          </a:r>
                          <a:endParaRPr lang="en-US" sz="1600" dirty="0"/>
                        </a:p>
                      </a:txBody>
                      <a:tcPr/>
                    </a:tc>
                    <a:tc>
                      <a:txBody>
                        <a:bodyPr/>
                        <a:lstStyle/>
                        <a:p>
                          <a:r>
                            <a:rPr lang="es-CL" sz="1600" dirty="0"/>
                            <a:t>Frecuencia Esp.</a:t>
                          </a:r>
                          <a:endParaRPr lang="en-US" sz="1600" dirty="0"/>
                        </a:p>
                      </a:txBody>
                      <a:tcPr/>
                    </a:tc>
                    <a:tc>
                      <a:txBody>
                        <a:bodyPr/>
                        <a:lstStyle/>
                        <a:p>
                          <a:r>
                            <a:rPr lang="es-CL" sz="1600" dirty="0"/>
                            <a:t>Frecuencia </a:t>
                          </a:r>
                          <a:r>
                            <a:rPr lang="es-CL" sz="1600" dirty="0" err="1"/>
                            <a:t>abs</a:t>
                          </a:r>
                          <a:r>
                            <a:rPr lang="es-CL" sz="1600" dirty="0"/>
                            <a:t>. Esp.</a:t>
                          </a:r>
                          <a:endParaRPr lang="en-US" sz="1600"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s-CL" sz="1600" b="1" i="1" smtClean="0">
                                        <a:latin typeface="Cambria Math" panose="02040503050406030204" pitchFamily="18" charset="0"/>
                                      </a:rPr>
                                      <m:t>𝑿</m:t>
                                    </m:r>
                                  </m:e>
                                  <m:sup>
                                    <m:r>
                                      <a:rPr lang="es-CL" sz="1600" b="1" i="1" smtClean="0">
                                        <a:latin typeface="Cambria Math" panose="02040503050406030204" pitchFamily="18" charset="0"/>
                                      </a:rPr>
                                      <m:t>𝟐</m:t>
                                    </m:r>
                                  </m:sup>
                                </m:sSup>
                              </m:oMath>
                            </m:oMathPara>
                          </a14:m>
                          <a:endParaRPr lang="en-US" sz="1600" dirty="0"/>
                        </a:p>
                      </a:txBody>
                      <a:tcPr/>
                    </a:tc>
                    <a:extLst>
                      <a:ext uri="{0D108BD9-81ED-4DB2-BD59-A6C34878D82A}">
                        <a16:rowId xmlns:a16="http://schemas.microsoft.com/office/drawing/2014/main" val="1651024909"/>
                      </a:ext>
                    </a:extLst>
                  </a:tr>
                  <a:tr h="370840">
                    <a:tc>
                      <a:txBody>
                        <a:bodyPr/>
                        <a:lstStyle/>
                        <a:p>
                          <a:pPr algn="ctr"/>
                          <a:r>
                            <a:rPr lang="es-CL" dirty="0"/>
                            <a:t>+</a:t>
                          </a:r>
                          <a:endParaRPr lang="en-US" dirty="0"/>
                        </a:p>
                      </a:txBody>
                      <a:tcPr/>
                    </a:tc>
                    <a:tc>
                      <a:txBody>
                        <a:bodyPr/>
                        <a:lstStyle/>
                        <a:p>
                          <a:pPr algn="ctr"/>
                          <a:r>
                            <a:rPr lang="es-CL" dirty="0"/>
                            <a:t>+</a:t>
                          </a:r>
                          <a:endParaRPr lang="en-US" dirty="0"/>
                        </a:p>
                      </a:txBody>
                      <a:tcPr/>
                    </a:tc>
                    <a:tc>
                      <a:txBody>
                        <a:bodyPr/>
                        <a:lstStyle/>
                        <a:p>
                          <a:pPr algn="ctr"/>
                          <a:r>
                            <a:rPr lang="es-CL" dirty="0"/>
                            <a:t>90</a:t>
                          </a:r>
                          <a:endParaRPr lang="en-US" dirty="0"/>
                        </a:p>
                      </a:txBody>
                      <a:tcPr/>
                    </a:tc>
                    <a:tc>
                      <a:txBody>
                        <a:bodyPr/>
                        <a:lstStyle/>
                        <a:p>
                          <a:pPr algn="ctr"/>
                          <a:r>
                            <a:rPr lang="es-CL" dirty="0"/>
                            <a:t>0,37</a:t>
                          </a:r>
                          <a:endParaRPr lang="en-US" dirty="0"/>
                        </a:p>
                      </a:txBody>
                      <a:tcPr/>
                    </a:tc>
                    <a:tc>
                      <a:txBody>
                        <a:bodyPr/>
                        <a:lstStyle/>
                        <a:p>
                          <a:pPr algn="ctr"/>
                          <a:r>
                            <a:rPr lang="es-CL" dirty="0"/>
                            <a:t>0,37</a:t>
                          </a:r>
                          <a:endParaRPr lang="en-US" dirty="0"/>
                        </a:p>
                      </a:txBody>
                      <a:tcPr/>
                    </a:tc>
                    <a:tc>
                      <a:txBody>
                        <a:bodyPr/>
                        <a:lstStyle/>
                        <a:p>
                          <a:pPr algn="ctr"/>
                          <a:r>
                            <a:rPr lang="es-CL" dirty="0"/>
                            <a:t>90</a:t>
                          </a:r>
                          <a:endParaRPr lang="en-US" dirty="0"/>
                        </a:p>
                      </a:txBody>
                      <a:tcPr/>
                    </a:tc>
                    <a:tc>
                      <a:txBody>
                        <a:bodyPr/>
                        <a:lstStyle/>
                        <a:p>
                          <a:pPr algn="ctr"/>
                          <a:r>
                            <a:rPr lang="es-CL" dirty="0"/>
                            <a:t>0</a:t>
                          </a:r>
                          <a:endParaRPr lang="en-US" dirty="0"/>
                        </a:p>
                      </a:txBody>
                      <a:tcPr/>
                    </a:tc>
                    <a:extLst>
                      <a:ext uri="{0D108BD9-81ED-4DB2-BD59-A6C34878D82A}">
                        <a16:rowId xmlns:a16="http://schemas.microsoft.com/office/drawing/2014/main" val="1099911429"/>
                      </a:ext>
                    </a:extLst>
                  </a:tr>
                  <a:tr h="370840">
                    <a:tc>
                      <a:txBody>
                        <a:bodyPr/>
                        <a:lstStyle/>
                        <a:p>
                          <a:pPr algn="ctr"/>
                          <a:r>
                            <a:rPr lang="es-CL" dirty="0"/>
                            <a:t>+</a:t>
                          </a:r>
                          <a:endParaRPr lang="en-US" dirty="0"/>
                        </a:p>
                      </a:txBody>
                      <a:tcPr/>
                    </a:tc>
                    <a:tc>
                      <a:txBody>
                        <a:bodyPr/>
                        <a:lstStyle/>
                        <a:p>
                          <a:pPr algn="ctr"/>
                          <a:r>
                            <a:rPr lang="es-CL" dirty="0"/>
                            <a:t>-</a:t>
                          </a:r>
                          <a:endParaRPr lang="en-US" dirty="0"/>
                        </a:p>
                      </a:txBody>
                      <a:tcPr/>
                    </a:tc>
                    <a:tc>
                      <a:txBody>
                        <a:bodyPr/>
                        <a:lstStyle/>
                        <a:p>
                          <a:pPr algn="ctr"/>
                          <a:r>
                            <a:rPr lang="es-CL" dirty="0"/>
                            <a:t>40</a:t>
                          </a:r>
                          <a:endParaRPr lang="en-US" dirty="0"/>
                        </a:p>
                      </a:txBody>
                      <a:tcPr/>
                    </a:tc>
                    <a:tc>
                      <a:txBody>
                        <a:bodyPr/>
                        <a:lstStyle/>
                        <a:p>
                          <a:pPr algn="ctr"/>
                          <a:r>
                            <a:rPr lang="es-CL" dirty="0"/>
                            <a:t>0,16</a:t>
                          </a:r>
                          <a:endParaRPr lang="en-US" dirty="0"/>
                        </a:p>
                      </a:txBody>
                      <a:tcPr/>
                    </a:tc>
                    <a:tc>
                      <a:txBody>
                        <a:bodyPr/>
                        <a:lstStyle/>
                        <a:p>
                          <a:pPr algn="ctr"/>
                          <a:r>
                            <a:rPr lang="es-CL" dirty="0"/>
                            <a:t>0,16</a:t>
                          </a:r>
                          <a:endParaRPr lang="en-US" dirty="0"/>
                        </a:p>
                      </a:txBody>
                      <a:tcPr/>
                    </a:tc>
                    <a:tc>
                      <a:txBody>
                        <a:bodyPr/>
                        <a:lstStyle/>
                        <a:p>
                          <a:pPr algn="ctr"/>
                          <a:r>
                            <a:rPr lang="es-CL" dirty="0"/>
                            <a:t>40</a:t>
                          </a:r>
                          <a:endParaRPr lang="en-US" dirty="0"/>
                        </a:p>
                      </a:txBody>
                      <a:tcPr/>
                    </a:tc>
                    <a:tc>
                      <a:txBody>
                        <a:bodyPr/>
                        <a:lstStyle/>
                        <a:p>
                          <a:pPr algn="ctr"/>
                          <a:r>
                            <a:rPr lang="es-CL" dirty="0"/>
                            <a:t>0</a:t>
                          </a:r>
                          <a:endParaRPr lang="en-US" dirty="0"/>
                        </a:p>
                      </a:txBody>
                      <a:tcPr/>
                    </a:tc>
                    <a:extLst>
                      <a:ext uri="{0D108BD9-81ED-4DB2-BD59-A6C34878D82A}">
                        <a16:rowId xmlns:a16="http://schemas.microsoft.com/office/drawing/2014/main" val="1948080458"/>
                      </a:ext>
                    </a:extLst>
                  </a:tr>
                  <a:tr h="370840">
                    <a:tc>
                      <a:txBody>
                        <a:bodyPr/>
                        <a:lstStyle/>
                        <a:p>
                          <a:pPr algn="ctr"/>
                          <a:r>
                            <a:rPr lang="es-CL" dirty="0"/>
                            <a:t>-</a:t>
                          </a:r>
                          <a:endParaRPr lang="en-US" dirty="0"/>
                        </a:p>
                      </a:txBody>
                      <a:tcPr/>
                    </a:tc>
                    <a:tc>
                      <a:txBody>
                        <a:bodyPr/>
                        <a:lstStyle/>
                        <a:p>
                          <a:pPr algn="ctr"/>
                          <a:r>
                            <a:rPr lang="es-CL" dirty="0"/>
                            <a:t>+</a:t>
                          </a:r>
                          <a:endParaRPr lang="en-US" dirty="0"/>
                        </a:p>
                      </a:txBody>
                      <a:tcPr/>
                    </a:tc>
                    <a:tc>
                      <a:txBody>
                        <a:bodyPr/>
                        <a:lstStyle/>
                        <a:p>
                          <a:pPr algn="ctr"/>
                          <a:r>
                            <a:rPr lang="es-CL" dirty="0"/>
                            <a:t>78</a:t>
                          </a:r>
                          <a:endParaRPr lang="en-US" dirty="0"/>
                        </a:p>
                      </a:txBody>
                      <a:tcPr/>
                    </a:tc>
                    <a:tc>
                      <a:txBody>
                        <a:bodyPr/>
                        <a:lstStyle/>
                        <a:p>
                          <a:pPr algn="ctr"/>
                          <a:r>
                            <a:rPr lang="es-CL" dirty="0"/>
                            <a:t>0,32</a:t>
                          </a:r>
                          <a:endParaRPr lang="en-US" dirty="0"/>
                        </a:p>
                      </a:txBody>
                      <a:tcPr/>
                    </a:tc>
                    <a:tc>
                      <a:txBody>
                        <a:bodyPr/>
                        <a:lstStyle/>
                        <a:p>
                          <a:pPr algn="ctr"/>
                          <a:r>
                            <a:rPr lang="es-CL" dirty="0"/>
                            <a:t>0,32</a:t>
                          </a:r>
                          <a:endParaRPr lang="en-US" dirty="0"/>
                        </a:p>
                      </a:txBody>
                      <a:tcPr/>
                    </a:tc>
                    <a:tc>
                      <a:txBody>
                        <a:bodyPr/>
                        <a:lstStyle/>
                        <a:p>
                          <a:pPr algn="ctr"/>
                          <a:r>
                            <a:rPr lang="es-CL" dirty="0"/>
                            <a:t>78</a:t>
                          </a:r>
                          <a:endParaRPr lang="en-US" dirty="0"/>
                        </a:p>
                      </a:txBody>
                      <a:tcPr/>
                    </a:tc>
                    <a:tc>
                      <a:txBody>
                        <a:bodyPr/>
                        <a:lstStyle/>
                        <a:p>
                          <a:pPr algn="ctr"/>
                          <a:r>
                            <a:rPr lang="es-CL" dirty="0"/>
                            <a:t>0</a:t>
                          </a:r>
                          <a:endParaRPr lang="en-US" dirty="0"/>
                        </a:p>
                      </a:txBody>
                      <a:tcPr/>
                    </a:tc>
                    <a:extLst>
                      <a:ext uri="{0D108BD9-81ED-4DB2-BD59-A6C34878D82A}">
                        <a16:rowId xmlns:a16="http://schemas.microsoft.com/office/drawing/2014/main" val="4286007460"/>
                      </a:ext>
                    </a:extLst>
                  </a:tr>
                  <a:tr h="370840">
                    <a:tc>
                      <a:txBody>
                        <a:bodyPr/>
                        <a:lstStyle/>
                        <a:p>
                          <a:pPr algn="ctr"/>
                          <a:r>
                            <a:rPr lang="es-CL" dirty="0"/>
                            <a:t>-</a:t>
                          </a:r>
                          <a:endParaRPr lang="en-US" dirty="0"/>
                        </a:p>
                      </a:txBody>
                      <a:tcPr>
                        <a:lnB w="12700" cmpd="sng">
                          <a:noFill/>
                        </a:lnB>
                      </a:tcPr>
                    </a:tc>
                    <a:tc>
                      <a:txBody>
                        <a:bodyPr/>
                        <a:lstStyle/>
                        <a:p>
                          <a:pPr algn="ctr"/>
                          <a:r>
                            <a:rPr lang="es-CL" dirty="0"/>
                            <a:t>-</a:t>
                          </a:r>
                          <a:endParaRPr lang="en-US" dirty="0"/>
                        </a:p>
                      </a:txBody>
                      <a:tcPr>
                        <a:lnB w="12700" cmpd="sng">
                          <a:noFill/>
                        </a:lnB>
                      </a:tcPr>
                    </a:tc>
                    <a:tc>
                      <a:txBody>
                        <a:bodyPr/>
                        <a:lstStyle/>
                        <a:p>
                          <a:pPr algn="ctr"/>
                          <a:r>
                            <a:rPr lang="es-CL" dirty="0"/>
                            <a:t>36</a:t>
                          </a:r>
                          <a:endParaRPr lang="en-US" dirty="0"/>
                        </a:p>
                      </a:txBody>
                      <a:tcPr/>
                    </a:tc>
                    <a:tc>
                      <a:txBody>
                        <a:bodyPr/>
                        <a:lstStyle/>
                        <a:p>
                          <a:pPr algn="ctr"/>
                          <a:r>
                            <a:rPr lang="es-CL" dirty="0"/>
                            <a:t>0,15</a:t>
                          </a:r>
                          <a:endParaRPr lang="en-US" dirty="0"/>
                        </a:p>
                      </a:txBody>
                      <a:tcPr/>
                    </a:tc>
                    <a:tc>
                      <a:txBody>
                        <a:bodyPr/>
                        <a:lstStyle/>
                        <a:p>
                          <a:pPr algn="ctr"/>
                          <a:r>
                            <a:rPr lang="es-CL" dirty="0"/>
                            <a:t>0,15</a:t>
                          </a:r>
                          <a:endParaRPr lang="en-US" dirty="0"/>
                        </a:p>
                      </a:txBody>
                      <a:tcPr/>
                    </a:tc>
                    <a:tc>
                      <a:txBody>
                        <a:bodyPr/>
                        <a:lstStyle/>
                        <a:p>
                          <a:pPr algn="ctr"/>
                          <a:r>
                            <a:rPr lang="es-CL" dirty="0"/>
                            <a:t>36</a:t>
                          </a:r>
                          <a:endParaRPr lang="en-US" dirty="0"/>
                        </a:p>
                      </a:txBody>
                      <a:tcPr/>
                    </a:tc>
                    <a:tc>
                      <a:txBody>
                        <a:bodyPr/>
                        <a:lstStyle/>
                        <a:p>
                          <a:pPr algn="ctr"/>
                          <a:r>
                            <a:rPr lang="es-CL" dirty="0"/>
                            <a:t>0</a:t>
                          </a:r>
                          <a:endParaRPr lang="en-US" dirty="0"/>
                        </a:p>
                      </a:txBody>
                      <a:tcPr/>
                    </a:tc>
                    <a:extLst>
                      <a:ext uri="{0D108BD9-81ED-4DB2-BD59-A6C34878D82A}">
                        <a16:rowId xmlns:a16="http://schemas.microsoft.com/office/drawing/2014/main" val="1950762760"/>
                      </a:ext>
                    </a:extLst>
                  </a:tr>
                  <a:tr h="370840">
                    <a:tc>
                      <a:txBody>
                        <a:bodyPr/>
                        <a:lstStyle/>
                        <a:p>
                          <a:pPr algn="ct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CL" dirty="0"/>
                            <a:t>244</a:t>
                          </a:r>
                          <a:endParaRPr lang="en-US" dirty="0"/>
                        </a:p>
                      </a:txBody>
                      <a:tcPr>
                        <a:lnL w="12700" cmpd="sng">
                          <a:noFill/>
                        </a:lnL>
                        <a:lnR w="12700" cmpd="sng">
                          <a:noFill/>
                        </a:lnR>
                        <a:lnB w="12700" cap="flat" cmpd="sng" algn="ctr">
                          <a:noFill/>
                          <a:prstDash val="solid"/>
                          <a:round/>
                          <a:headEnd type="none" w="med" len="med"/>
                          <a:tailEnd type="none" w="med" len="med"/>
                        </a:lnB>
                      </a:tcPr>
                    </a:tc>
                    <a:tc>
                      <a:txBody>
                        <a:bodyPr/>
                        <a:lstStyle/>
                        <a:p>
                          <a:pPr algn="ctr"/>
                          <a:endParaRPr lang="en-US" dirty="0"/>
                        </a:p>
                      </a:txBody>
                      <a:tcP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endParaRPr lang="en-US" dirty="0"/>
                        </a:p>
                      </a:txBody>
                      <a:tcP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endParaRPr lang="en-US" dirty="0"/>
                        </a:p>
                      </a:txBody>
                      <a:tcP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lang="es-CL" dirty="0"/>
                            <a:t>0</a:t>
                          </a:r>
                          <a:endParaRPr lang="en-US" dirty="0"/>
                        </a:p>
                      </a:txBody>
                      <a:tcP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CFD5EA"/>
                        </a:solidFill>
                      </a:tcPr>
                    </a:tc>
                    <a:extLst>
                      <a:ext uri="{0D108BD9-81ED-4DB2-BD59-A6C34878D82A}">
                        <a16:rowId xmlns:a16="http://schemas.microsoft.com/office/drawing/2014/main" val="2766298241"/>
                      </a:ext>
                    </a:extLst>
                  </a:tr>
                </a:tbl>
              </a:graphicData>
            </a:graphic>
          </p:graphicFrame>
        </mc:Choice>
        <mc:Fallback xmlns="">
          <p:graphicFrame>
            <p:nvGraphicFramePr>
              <p:cNvPr id="11" name="Tabla 12">
                <a:extLst>
                  <a:ext uri="{FF2B5EF4-FFF2-40B4-BE49-F238E27FC236}">
                    <a16:creationId xmlns:a16="http://schemas.microsoft.com/office/drawing/2014/main" id="{CA4E7203-CEAD-413D-8E99-87173C4A8F49}"/>
                  </a:ext>
                </a:extLst>
              </p:cNvPr>
              <p:cNvGraphicFramePr>
                <a:graphicFrameLocks noGrp="1"/>
              </p:cNvGraphicFramePr>
              <p:nvPr>
                <p:extLst>
                  <p:ext uri="{D42A27DB-BD31-4B8C-83A1-F6EECF244321}">
                    <p14:modId xmlns:p14="http://schemas.microsoft.com/office/powerpoint/2010/main" val="1899730002"/>
                  </p:ext>
                </p:extLst>
              </p:nvPr>
            </p:nvGraphicFramePr>
            <p:xfrm>
              <a:off x="93749" y="2682795"/>
              <a:ext cx="12004502" cy="2225040"/>
            </p:xfrm>
            <a:graphic>
              <a:graphicData uri="http://schemas.openxmlformats.org/drawingml/2006/table">
                <a:tbl>
                  <a:tblPr firstRow="1" bandRow="1">
                    <a:tableStyleId>{5C22544A-7EE6-4342-B048-85BDC9FD1C3A}</a:tableStyleId>
                  </a:tblPr>
                  <a:tblGrid>
                    <a:gridCol w="725516">
                      <a:extLst>
                        <a:ext uri="{9D8B030D-6E8A-4147-A177-3AD203B41FA5}">
                          <a16:colId xmlns:a16="http://schemas.microsoft.com/office/drawing/2014/main" val="350520474"/>
                        </a:ext>
                      </a:extLst>
                    </a:gridCol>
                    <a:gridCol w="730665">
                      <a:extLst>
                        <a:ext uri="{9D8B030D-6E8A-4147-A177-3AD203B41FA5}">
                          <a16:colId xmlns:a16="http://schemas.microsoft.com/office/drawing/2014/main" val="2035144793"/>
                        </a:ext>
                      </a:extLst>
                    </a:gridCol>
                    <a:gridCol w="2274321">
                      <a:extLst>
                        <a:ext uri="{9D8B030D-6E8A-4147-A177-3AD203B41FA5}">
                          <a16:colId xmlns:a16="http://schemas.microsoft.com/office/drawing/2014/main" val="2080670505"/>
                        </a:ext>
                      </a:extLst>
                    </a:gridCol>
                    <a:gridCol w="2068500">
                      <a:extLst>
                        <a:ext uri="{9D8B030D-6E8A-4147-A177-3AD203B41FA5}">
                          <a16:colId xmlns:a16="http://schemas.microsoft.com/office/drawing/2014/main" val="2440811463"/>
                        </a:ext>
                      </a:extLst>
                    </a:gridCol>
                    <a:gridCol w="2068500">
                      <a:extLst>
                        <a:ext uri="{9D8B030D-6E8A-4147-A177-3AD203B41FA5}">
                          <a16:colId xmlns:a16="http://schemas.microsoft.com/office/drawing/2014/main" val="2200675569"/>
                        </a:ext>
                      </a:extLst>
                    </a:gridCol>
                    <a:gridCol w="2068500">
                      <a:extLst>
                        <a:ext uri="{9D8B030D-6E8A-4147-A177-3AD203B41FA5}">
                          <a16:colId xmlns:a16="http://schemas.microsoft.com/office/drawing/2014/main" val="196721403"/>
                        </a:ext>
                      </a:extLst>
                    </a:gridCol>
                    <a:gridCol w="2068500">
                      <a:extLst>
                        <a:ext uri="{9D8B030D-6E8A-4147-A177-3AD203B41FA5}">
                          <a16:colId xmlns:a16="http://schemas.microsoft.com/office/drawing/2014/main" val="2472495874"/>
                        </a:ext>
                      </a:extLst>
                    </a:gridCol>
                  </a:tblGrid>
                  <a:tr h="370840">
                    <a:tc>
                      <a:txBody>
                        <a:bodyPr/>
                        <a:lstStyle/>
                        <a:p>
                          <a:r>
                            <a:rPr lang="es-CL" sz="1600" dirty="0"/>
                            <a:t>SNP1</a:t>
                          </a:r>
                          <a:endParaRPr lang="en-US" sz="1600" dirty="0"/>
                        </a:p>
                      </a:txBody>
                      <a:tcPr/>
                    </a:tc>
                    <a:tc>
                      <a:txBody>
                        <a:bodyPr/>
                        <a:lstStyle/>
                        <a:p>
                          <a:r>
                            <a:rPr lang="es-CL" sz="1600" dirty="0"/>
                            <a:t>SNP2</a:t>
                          </a:r>
                          <a:endParaRPr lang="en-US" sz="1600" dirty="0"/>
                        </a:p>
                      </a:txBody>
                      <a:tcPr/>
                    </a:tc>
                    <a:tc>
                      <a:txBody>
                        <a:bodyPr/>
                        <a:lstStyle/>
                        <a:p>
                          <a:pPr algn="ctr"/>
                          <a:r>
                            <a:rPr lang="es-CL" sz="1600" dirty="0"/>
                            <a:t>N</a:t>
                          </a:r>
                          <a:r>
                            <a:rPr lang="en-US" sz="1600" dirty="0" err="1"/>
                            <a:t>úmero</a:t>
                          </a:r>
                          <a:endParaRPr lang="es-CL" sz="1600" dirty="0"/>
                        </a:p>
                      </a:txBody>
                      <a:tcPr/>
                    </a:tc>
                    <a:tc>
                      <a:txBody>
                        <a:bodyPr/>
                        <a:lstStyle/>
                        <a:p>
                          <a:r>
                            <a:rPr lang="es-CL" sz="1600" dirty="0"/>
                            <a:t>Frecuencia </a:t>
                          </a:r>
                          <a:r>
                            <a:rPr lang="es-CL" sz="1600" dirty="0" err="1"/>
                            <a:t>Obs</a:t>
                          </a:r>
                          <a:r>
                            <a:rPr lang="es-CL" sz="1600" dirty="0"/>
                            <a:t>.</a:t>
                          </a:r>
                          <a:endParaRPr lang="en-US" sz="1600" dirty="0"/>
                        </a:p>
                      </a:txBody>
                      <a:tcPr/>
                    </a:tc>
                    <a:tc>
                      <a:txBody>
                        <a:bodyPr/>
                        <a:lstStyle/>
                        <a:p>
                          <a:r>
                            <a:rPr lang="es-CL" sz="1600" dirty="0"/>
                            <a:t>Frecuencia Esp.</a:t>
                          </a:r>
                          <a:endParaRPr lang="en-US" sz="1600" dirty="0"/>
                        </a:p>
                      </a:txBody>
                      <a:tcPr/>
                    </a:tc>
                    <a:tc>
                      <a:txBody>
                        <a:bodyPr/>
                        <a:lstStyle/>
                        <a:p>
                          <a:r>
                            <a:rPr lang="es-CL" sz="1600" dirty="0"/>
                            <a:t>Frecuencia </a:t>
                          </a:r>
                          <a:r>
                            <a:rPr lang="es-CL" sz="1600" dirty="0" err="1"/>
                            <a:t>abs</a:t>
                          </a:r>
                          <a:r>
                            <a:rPr lang="es-CL" sz="1600" dirty="0"/>
                            <a:t>. Esp.</a:t>
                          </a:r>
                          <a:endParaRPr lang="en-US" sz="1600" dirty="0"/>
                        </a:p>
                      </a:txBody>
                      <a:tcPr/>
                    </a:tc>
                    <a:tc>
                      <a:txBody>
                        <a:bodyPr/>
                        <a:lstStyle/>
                        <a:p>
                          <a:endParaRPr lang="en-US"/>
                        </a:p>
                      </a:txBody>
                      <a:tcPr>
                        <a:blipFill>
                          <a:blip r:embed="rId2"/>
                          <a:stretch>
                            <a:fillRect l="-481416" t="-4918" r="-1180" b="-522951"/>
                          </a:stretch>
                        </a:blipFill>
                      </a:tcPr>
                    </a:tc>
                    <a:extLst>
                      <a:ext uri="{0D108BD9-81ED-4DB2-BD59-A6C34878D82A}">
                        <a16:rowId xmlns:a16="http://schemas.microsoft.com/office/drawing/2014/main" val="1651024909"/>
                      </a:ext>
                    </a:extLst>
                  </a:tr>
                  <a:tr h="370840">
                    <a:tc>
                      <a:txBody>
                        <a:bodyPr/>
                        <a:lstStyle/>
                        <a:p>
                          <a:pPr algn="ctr"/>
                          <a:r>
                            <a:rPr lang="es-CL" dirty="0"/>
                            <a:t>+</a:t>
                          </a:r>
                          <a:endParaRPr lang="en-US" dirty="0"/>
                        </a:p>
                      </a:txBody>
                      <a:tcPr/>
                    </a:tc>
                    <a:tc>
                      <a:txBody>
                        <a:bodyPr/>
                        <a:lstStyle/>
                        <a:p>
                          <a:pPr algn="ctr"/>
                          <a:r>
                            <a:rPr lang="es-CL" dirty="0"/>
                            <a:t>+</a:t>
                          </a:r>
                          <a:endParaRPr lang="en-US" dirty="0"/>
                        </a:p>
                      </a:txBody>
                      <a:tcPr/>
                    </a:tc>
                    <a:tc>
                      <a:txBody>
                        <a:bodyPr/>
                        <a:lstStyle/>
                        <a:p>
                          <a:pPr algn="ctr"/>
                          <a:r>
                            <a:rPr lang="es-CL" dirty="0"/>
                            <a:t>90</a:t>
                          </a:r>
                          <a:endParaRPr lang="en-US" dirty="0"/>
                        </a:p>
                      </a:txBody>
                      <a:tcPr/>
                    </a:tc>
                    <a:tc>
                      <a:txBody>
                        <a:bodyPr/>
                        <a:lstStyle/>
                        <a:p>
                          <a:pPr algn="ctr"/>
                          <a:r>
                            <a:rPr lang="es-CL" dirty="0"/>
                            <a:t>0,37</a:t>
                          </a:r>
                          <a:endParaRPr lang="en-US" dirty="0"/>
                        </a:p>
                      </a:txBody>
                      <a:tcPr/>
                    </a:tc>
                    <a:tc>
                      <a:txBody>
                        <a:bodyPr/>
                        <a:lstStyle/>
                        <a:p>
                          <a:pPr algn="ctr"/>
                          <a:r>
                            <a:rPr lang="es-CL" dirty="0"/>
                            <a:t>0,37</a:t>
                          </a:r>
                          <a:endParaRPr lang="en-US" dirty="0"/>
                        </a:p>
                      </a:txBody>
                      <a:tcPr/>
                    </a:tc>
                    <a:tc>
                      <a:txBody>
                        <a:bodyPr/>
                        <a:lstStyle/>
                        <a:p>
                          <a:pPr algn="ctr"/>
                          <a:r>
                            <a:rPr lang="es-CL" dirty="0"/>
                            <a:t>90</a:t>
                          </a:r>
                          <a:endParaRPr lang="en-US" dirty="0"/>
                        </a:p>
                      </a:txBody>
                      <a:tcPr/>
                    </a:tc>
                    <a:tc>
                      <a:txBody>
                        <a:bodyPr/>
                        <a:lstStyle/>
                        <a:p>
                          <a:pPr algn="ctr"/>
                          <a:r>
                            <a:rPr lang="es-CL" dirty="0"/>
                            <a:t>0</a:t>
                          </a:r>
                          <a:endParaRPr lang="en-US" dirty="0"/>
                        </a:p>
                      </a:txBody>
                      <a:tcPr/>
                    </a:tc>
                    <a:extLst>
                      <a:ext uri="{0D108BD9-81ED-4DB2-BD59-A6C34878D82A}">
                        <a16:rowId xmlns:a16="http://schemas.microsoft.com/office/drawing/2014/main" val="1099911429"/>
                      </a:ext>
                    </a:extLst>
                  </a:tr>
                  <a:tr h="370840">
                    <a:tc>
                      <a:txBody>
                        <a:bodyPr/>
                        <a:lstStyle/>
                        <a:p>
                          <a:pPr algn="ctr"/>
                          <a:r>
                            <a:rPr lang="es-CL" dirty="0"/>
                            <a:t>+</a:t>
                          </a:r>
                          <a:endParaRPr lang="en-US" dirty="0"/>
                        </a:p>
                      </a:txBody>
                      <a:tcPr/>
                    </a:tc>
                    <a:tc>
                      <a:txBody>
                        <a:bodyPr/>
                        <a:lstStyle/>
                        <a:p>
                          <a:pPr algn="ctr"/>
                          <a:r>
                            <a:rPr lang="es-CL" dirty="0"/>
                            <a:t>-</a:t>
                          </a:r>
                          <a:endParaRPr lang="en-US" dirty="0"/>
                        </a:p>
                      </a:txBody>
                      <a:tcPr/>
                    </a:tc>
                    <a:tc>
                      <a:txBody>
                        <a:bodyPr/>
                        <a:lstStyle/>
                        <a:p>
                          <a:pPr algn="ctr"/>
                          <a:r>
                            <a:rPr lang="es-CL" dirty="0"/>
                            <a:t>40</a:t>
                          </a:r>
                          <a:endParaRPr lang="en-US" dirty="0"/>
                        </a:p>
                      </a:txBody>
                      <a:tcPr/>
                    </a:tc>
                    <a:tc>
                      <a:txBody>
                        <a:bodyPr/>
                        <a:lstStyle/>
                        <a:p>
                          <a:pPr algn="ctr"/>
                          <a:r>
                            <a:rPr lang="es-CL" dirty="0"/>
                            <a:t>0,16</a:t>
                          </a:r>
                          <a:endParaRPr lang="en-US" dirty="0"/>
                        </a:p>
                      </a:txBody>
                      <a:tcPr/>
                    </a:tc>
                    <a:tc>
                      <a:txBody>
                        <a:bodyPr/>
                        <a:lstStyle/>
                        <a:p>
                          <a:pPr algn="ctr"/>
                          <a:r>
                            <a:rPr lang="es-CL" dirty="0"/>
                            <a:t>0,16</a:t>
                          </a:r>
                          <a:endParaRPr lang="en-US" dirty="0"/>
                        </a:p>
                      </a:txBody>
                      <a:tcPr/>
                    </a:tc>
                    <a:tc>
                      <a:txBody>
                        <a:bodyPr/>
                        <a:lstStyle/>
                        <a:p>
                          <a:pPr algn="ctr"/>
                          <a:r>
                            <a:rPr lang="es-CL" dirty="0"/>
                            <a:t>40</a:t>
                          </a:r>
                          <a:endParaRPr lang="en-US" dirty="0"/>
                        </a:p>
                      </a:txBody>
                      <a:tcPr/>
                    </a:tc>
                    <a:tc>
                      <a:txBody>
                        <a:bodyPr/>
                        <a:lstStyle/>
                        <a:p>
                          <a:pPr algn="ctr"/>
                          <a:r>
                            <a:rPr lang="es-CL" dirty="0"/>
                            <a:t>0</a:t>
                          </a:r>
                          <a:endParaRPr lang="en-US" dirty="0"/>
                        </a:p>
                      </a:txBody>
                      <a:tcPr/>
                    </a:tc>
                    <a:extLst>
                      <a:ext uri="{0D108BD9-81ED-4DB2-BD59-A6C34878D82A}">
                        <a16:rowId xmlns:a16="http://schemas.microsoft.com/office/drawing/2014/main" val="1948080458"/>
                      </a:ext>
                    </a:extLst>
                  </a:tr>
                  <a:tr h="370840">
                    <a:tc>
                      <a:txBody>
                        <a:bodyPr/>
                        <a:lstStyle/>
                        <a:p>
                          <a:pPr algn="ctr"/>
                          <a:r>
                            <a:rPr lang="es-CL" dirty="0"/>
                            <a:t>-</a:t>
                          </a:r>
                          <a:endParaRPr lang="en-US" dirty="0"/>
                        </a:p>
                      </a:txBody>
                      <a:tcPr/>
                    </a:tc>
                    <a:tc>
                      <a:txBody>
                        <a:bodyPr/>
                        <a:lstStyle/>
                        <a:p>
                          <a:pPr algn="ctr"/>
                          <a:r>
                            <a:rPr lang="es-CL" dirty="0"/>
                            <a:t>+</a:t>
                          </a:r>
                          <a:endParaRPr lang="en-US" dirty="0"/>
                        </a:p>
                      </a:txBody>
                      <a:tcPr/>
                    </a:tc>
                    <a:tc>
                      <a:txBody>
                        <a:bodyPr/>
                        <a:lstStyle/>
                        <a:p>
                          <a:pPr algn="ctr"/>
                          <a:r>
                            <a:rPr lang="es-CL" dirty="0"/>
                            <a:t>78</a:t>
                          </a:r>
                          <a:endParaRPr lang="en-US" dirty="0"/>
                        </a:p>
                      </a:txBody>
                      <a:tcPr/>
                    </a:tc>
                    <a:tc>
                      <a:txBody>
                        <a:bodyPr/>
                        <a:lstStyle/>
                        <a:p>
                          <a:pPr algn="ctr"/>
                          <a:r>
                            <a:rPr lang="es-CL" dirty="0"/>
                            <a:t>0,32</a:t>
                          </a:r>
                          <a:endParaRPr lang="en-US" dirty="0"/>
                        </a:p>
                      </a:txBody>
                      <a:tcPr/>
                    </a:tc>
                    <a:tc>
                      <a:txBody>
                        <a:bodyPr/>
                        <a:lstStyle/>
                        <a:p>
                          <a:pPr algn="ctr"/>
                          <a:r>
                            <a:rPr lang="es-CL" dirty="0"/>
                            <a:t>0,32</a:t>
                          </a:r>
                          <a:endParaRPr lang="en-US" dirty="0"/>
                        </a:p>
                      </a:txBody>
                      <a:tcPr/>
                    </a:tc>
                    <a:tc>
                      <a:txBody>
                        <a:bodyPr/>
                        <a:lstStyle/>
                        <a:p>
                          <a:pPr algn="ctr"/>
                          <a:r>
                            <a:rPr lang="es-CL" dirty="0"/>
                            <a:t>78</a:t>
                          </a:r>
                          <a:endParaRPr lang="en-US" dirty="0"/>
                        </a:p>
                      </a:txBody>
                      <a:tcPr/>
                    </a:tc>
                    <a:tc>
                      <a:txBody>
                        <a:bodyPr/>
                        <a:lstStyle/>
                        <a:p>
                          <a:pPr algn="ctr"/>
                          <a:r>
                            <a:rPr lang="es-CL" dirty="0"/>
                            <a:t>0</a:t>
                          </a:r>
                          <a:endParaRPr lang="en-US" dirty="0"/>
                        </a:p>
                      </a:txBody>
                      <a:tcPr/>
                    </a:tc>
                    <a:extLst>
                      <a:ext uri="{0D108BD9-81ED-4DB2-BD59-A6C34878D82A}">
                        <a16:rowId xmlns:a16="http://schemas.microsoft.com/office/drawing/2014/main" val="4286007460"/>
                      </a:ext>
                    </a:extLst>
                  </a:tr>
                  <a:tr h="370840">
                    <a:tc>
                      <a:txBody>
                        <a:bodyPr/>
                        <a:lstStyle/>
                        <a:p>
                          <a:pPr algn="ctr"/>
                          <a:r>
                            <a:rPr lang="es-CL" dirty="0"/>
                            <a:t>-</a:t>
                          </a:r>
                          <a:endParaRPr lang="en-US" dirty="0"/>
                        </a:p>
                      </a:txBody>
                      <a:tcPr>
                        <a:lnB w="12700" cmpd="sng">
                          <a:noFill/>
                        </a:lnB>
                      </a:tcPr>
                    </a:tc>
                    <a:tc>
                      <a:txBody>
                        <a:bodyPr/>
                        <a:lstStyle/>
                        <a:p>
                          <a:pPr algn="ctr"/>
                          <a:r>
                            <a:rPr lang="es-CL" dirty="0"/>
                            <a:t>-</a:t>
                          </a:r>
                          <a:endParaRPr lang="en-US" dirty="0"/>
                        </a:p>
                      </a:txBody>
                      <a:tcPr>
                        <a:lnB w="12700" cmpd="sng">
                          <a:noFill/>
                        </a:lnB>
                      </a:tcPr>
                    </a:tc>
                    <a:tc>
                      <a:txBody>
                        <a:bodyPr/>
                        <a:lstStyle/>
                        <a:p>
                          <a:pPr algn="ctr"/>
                          <a:r>
                            <a:rPr lang="es-CL" dirty="0"/>
                            <a:t>36</a:t>
                          </a:r>
                          <a:endParaRPr lang="en-US" dirty="0"/>
                        </a:p>
                      </a:txBody>
                      <a:tcPr/>
                    </a:tc>
                    <a:tc>
                      <a:txBody>
                        <a:bodyPr/>
                        <a:lstStyle/>
                        <a:p>
                          <a:pPr algn="ctr"/>
                          <a:r>
                            <a:rPr lang="es-CL" dirty="0"/>
                            <a:t>0,15</a:t>
                          </a:r>
                          <a:endParaRPr lang="en-US" dirty="0"/>
                        </a:p>
                      </a:txBody>
                      <a:tcPr/>
                    </a:tc>
                    <a:tc>
                      <a:txBody>
                        <a:bodyPr/>
                        <a:lstStyle/>
                        <a:p>
                          <a:pPr algn="ctr"/>
                          <a:r>
                            <a:rPr lang="es-CL" dirty="0"/>
                            <a:t>0,15</a:t>
                          </a:r>
                          <a:endParaRPr lang="en-US" dirty="0"/>
                        </a:p>
                      </a:txBody>
                      <a:tcPr/>
                    </a:tc>
                    <a:tc>
                      <a:txBody>
                        <a:bodyPr/>
                        <a:lstStyle/>
                        <a:p>
                          <a:pPr algn="ctr"/>
                          <a:r>
                            <a:rPr lang="es-CL" dirty="0"/>
                            <a:t>36</a:t>
                          </a:r>
                          <a:endParaRPr lang="en-US" dirty="0"/>
                        </a:p>
                      </a:txBody>
                      <a:tcPr/>
                    </a:tc>
                    <a:tc>
                      <a:txBody>
                        <a:bodyPr/>
                        <a:lstStyle/>
                        <a:p>
                          <a:pPr algn="ctr"/>
                          <a:r>
                            <a:rPr lang="es-CL" dirty="0"/>
                            <a:t>0</a:t>
                          </a:r>
                          <a:endParaRPr lang="en-US" dirty="0"/>
                        </a:p>
                      </a:txBody>
                      <a:tcPr/>
                    </a:tc>
                    <a:extLst>
                      <a:ext uri="{0D108BD9-81ED-4DB2-BD59-A6C34878D82A}">
                        <a16:rowId xmlns:a16="http://schemas.microsoft.com/office/drawing/2014/main" val="1950762760"/>
                      </a:ext>
                    </a:extLst>
                  </a:tr>
                  <a:tr h="370840">
                    <a:tc>
                      <a:txBody>
                        <a:bodyPr/>
                        <a:lstStyle/>
                        <a:p>
                          <a:pPr algn="ct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CL" dirty="0"/>
                            <a:t>244</a:t>
                          </a:r>
                          <a:endParaRPr lang="en-US" dirty="0"/>
                        </a:p>
                      </a:txBody>
                      <a:tcPr>
                        <a:lnL w="12700" cmpd="sng">
                          <a:noFill/>
                        </a:lnL>
                        <a:lnR w="12700" cmpd="sng">
                          <a:noFill/>
                        </a:lnR>
                        <a:lnB w="12700" cap="flat" cmpd="sng" algn="ctr">
                          <a:noFill/>
                          <a:prstDash val="solid"/>
                          <a:round/>
                          <a:headEnd type="none" w="med" len="med"/>
                          <a:tailEnd type="none" w="med" len="med"/>
                        </a:lnB>
                      </a:tcPr>
                    </a:tc>
                    <a:tc>
                      <a:txBody>
                        <a:bodyPr/>
                        <a:lstStyle/>
                        <a:p>
                          <a:pPr algn="ctr"/>
                          <a:endParaRPr lang="en-US" dirty="0"/>
                        </a:p>
                      </a:txBody>
                      <a:tcP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endParaRPr lang="en-US" dirty="0"/>
                        </a:p>
                      </a:txBody>
                      <a:tcP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endParaRPr lang="en-US" dirty="0"/>
                        </a:p>
                      </a:txBody>
                      <a:tcP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lang="es-CL" dirty="0"/>
                            <a:t>0</a:t>
                          </a:r>
                          <a:endParaRPr lang="en-US" dirty="0"/>
                        </a:p>
                      </a:txBody>
                      <a:tcP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CFD5EA"/>
                        </a:solidFill>
                      </a:tcPr>
                    </a:tc>
                    <a:extLst>
                      <a:ext uri="{0D108BD9-81ED-4DB2-BD59-A6C34878D82A}">
                        <a16:rowId xmlns:a16="http://schemas.microsoft.com/office/drawing/2014/main" val="2766298241"/>
                      </a:ext>
                    </a:extLst>
                  </a:tr>
                </a:tbl>
              </a:graphicData>
            </a:graphic>
          </p:graphicFrame>
        </mc:Fallback>
      </mc:AlternateContent>
      <p:sp>
        <p:nvSpPr>
          <p:cNvPr id="13" name="CuadroTexto 12">
            <a:extLst>
              <a:ext uri="{FF2B5EF4-FFF2-40B4-BE49-F238E27FC236}">
                <a16:creationId xmlns:a16="http://schemas.microsoft.com/office/drawing/2014/main" id="{FBA753D3-E338-4ABB-A243-5D3448389903}"/>
              </a:ext>
            </a:extLst>
          </p:cNvPr>
          <p:cNvSpPr txBox="1"/>
          <p:nvPr/>
        </p:nvSpPr>
        <p:spPr>
          <a:xfrm>
            <a:off x="4605626" y="5204232"/>
            <a:ext cx="44796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b="1" dirty="0">
                <a:solidFill>
                  <a:prstClr val="black"/>
                </a:solidFill>
                <a:latin typeface="Abadi" panose="020B0604020104020204" pitchFamily="34" charset="0"/>
              </a:rPr>
              <a:t>4</a:t>
            </a: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 Calcule la correlación alélica </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ECDCCE8B-DCF7-4EBE-9C26-AD420C2F9F55}"/>
                  </a:ext>
                </a:extLst>
              </p:cNvPr>
              <p:cNvSpPr txBox="1"/>
              <p:nvPr/>
            </p:nvSpPr>
            <p:spPr>
              <a:xfrm>
                <a:off x="4605626" y="5706992"/>
                <a:ext cx="3036928" cy="693460"/>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s-CL" b="0" i="1" smtClean="0">
                              <a:latin typeface="Cambria Math" panose="02040503050406030204" pitchFamily="18" charset="0"/>
                            </a:rPr>
                            <m:t>𝑟</m:t>
                          </m:r>
                        </m:e>
                        <m:sup>
                          <m:r>
                            <a:rPr lang="es-CL" b="0" i="1" smtClean="0">
                              <a:latin typeface="Cambria Math" panose="02040503050406030204" pitchFamily="18" charset="0"/>
                            </a:rPr>
                            <m:t>2</m:t>
                          </m:r>
                        </m:sup>
                      </m:sSup>
                      <m:r>
                        <a:rPr lang="es-CL" b="0" i="1" smtClean="0">
                          <a:latin typeface="Cambria Math" panose="02040503050406030204" pitchFamily="18" charset="0"/>
                        </a:rPr>
                        <m:t>=</m:t>
                      </m:r>
                      <m:f>
                        <m:fPr>
                          <m:ctrlPr>
                            <a:rPr lang="es-CL" b="0" i="1" smtClean="0">
                              <a:latin typeface="Cambria Math" panose="02040503050406030204" pitchFamily="18" charset="0"/>
                            </a:rPr>
                          </m:ctrlPr>
                        </m:fPr>
                        <m:num>
                          <m:sSup>
                            <m:sSupPr>
                              <m:ctrlPr>
                                <a:rPr lang="es-CL" b="0" i="1" smtClean="0">
                                  <a:latin typeface="Cambria Math" panose="02040503050406030204" pitchFamily="18" charset="0"/>
                                </a:rPr>
                              </m:ctrlPr>
                            </m:sSupPr>
                            <m:e>
                              <m:r>
                                <a:rPr lang="es-CL" b="0" i="1" smtClean="0">
                                  <a:latin typeface="Cambria Math" panose="02040503050406030204" pitchFamily="18" charset="0"/>
                                </a:rPr>
                                <m:t>𝐷</m:t>
                              </m:r>
                            </m:e>
                            <m:sup>
                              <m:r>
                                <a:rPr lang="es-CL" b="0" i="1" smtClean="0">
                                  <a:latin typeface="Cambria Math" panose="02040503050406030204" pitchFamily="18" charset="0"/>
                                </a:rPr>
                                <m:t>2</m:t>
                              </m:r>
                            </m:sup>
                          </m:sSup>
                        </m:num>
                        <m:den>
                          <m:sSub>
                            <m:sSubPr>
                              <m:ctrlPr>
                                <a:rPr lang="es-CL" b="0" i="1" smtClean="0">
                                  <a:latin typeface="Cambria Math" panose="02040503050406030204" pitchFamily="18" charset="0"/>
                                </a:rPr>
                              </m:ctrlPr>
                            </m:sSubPr>
                            <m:e>
                              <m:r>
                                <a:rPr lang="es-CL" b="0" i="1" smtClean="0">
                                  <a:latin typeface="Cambria Math" panose="02040503050406030204" pitchFamily="18" charset="0"/>
                                </a:rPr>
                                <m:t>𝑝</m:t>
                              </m:r>
                            </m:e>
                            <m:sub>
                              <m:r>
                                <a:rPr lang="es-CL" b="0" i="1" smtClean="0">
                                  <a:latin typeface="Cambria Math" panose="02040503050406030204" pitchFamily="18" charset="0"/>
                                </a:rPr>
                                <m:t>𝐴</m:t>
                              </m:r>
                            </m:sub>
                          </m:sSub>
                          <m:r>
                            <a:rPr lang="es-CL" b="0" i="1" smtClean="0">
                              <a:latin typeface="Cambria Math" panose="02040503050406030204" pitchFamily="18" charset="0"/>
                            </a:rPr>
                            <m:t>∗</m:t>
                          </m:r>
                          <m:sSub>
                            <m:sSubPr>
                              <m:ctrlPr>
                                <a:rPr lang="es-CL" b="0" i="1" smtClean="0">
                                  <a:latin typeface="Cambria Math" panose="02040503050406030204" pitchFamily="18" charset="0"/>
                                </a:rPr>
                              </m:ctrlPr>
                            </m:sSubPr>
                            <m:e>
                              <m:r>
                                <a:rPr lang="es-CL" b="0" i="1" smtClean="0">
                                  <a:latin typeface="Cambria Math" panose="02040503050406030204" pitchFamily="18" charset="0"/>
                                </a:rPr>
                                <m:t>𝑞</m:t>
                              </m:r>
                            </m:e>
                            <m:sub>
                              <m:r>
                                <a:rPr lang="es-CL" b="0" i="1" smtClean="0">
                                  <a:latin typeface="Cambria Math" panose="02040503050406030204" pitchFamily="18" charset="0"/>
                                </a:rPr>
                                <m:t>𝐴</m:t>
                              </m:r>
                            </m:sub>
                          </m:sSub>
                          <m:r>
                            <a:rPr lang="es-CL" b="0" i="1" smtClean="0">
                              <a:latin typeface="Cambria Math" panose="02040503050406030204" pitchFamily="18" charset="0"/>
                            </a:rPr>
                            <m:t>∗</m:t>
                          </m:r>
                          <m:sSub>
                            <m:sSubPr>
                              <m:ctrlPr>
                                <a:rPr lang="es-CL" b="0" i="1" smtClean="0">
                                  <a:latin typeface="Cambria Math" panose="02040503050406030204" pitchFamily="18" charset="0"/>
                                </a:rPr>
                              </m:ctrlPr>
                            </m:sSubPr>
                            <m:e>
                              <m:r>
                                <a:rPr lang="es-CL" b="0" i="1" smtClean="0">
                                  <a:latin typeface="Cambria Math" panose="02040503050406030204" pitchFamily="18" charset="0"/>
                                </a:rPr>
                                <m:t>𝑝</m:t>
                              </m:r>
                            </m:e>
                            <m:sub>
                              <m:r>
                                <a:rPr lang="es-CL" b="0" i="1" smtClean="0">
                                  <a:latin typeface="Cambria Math" panose="02040503050406030204" pitchFamily="18" charset="0"/>
                                </a:rPr>
                                <m:t>𝐵</m:t>
                              </m:r>
                            </m:sub>
                          </m:sSub>
                          <m:r>
                            <a:rPr lang="es-CL" b="0" i="1" smtClean="0">
                              <a:latin typeface="Cambria Math" panose="02040503050406030204" pitchFamily="18" charset="0"/>
                            </a:rPr>
                            <m:t>∗</m:t>
                          </m:r>
                          <m:sSub>
                            <m:sSubPr>
                              <m:ctrlPr>
                                <a:rPr lang="es-CL" b="0" i="1" smtClean="0">
                                  <a:latin typeface="Cambria Math" panose="02040503050406030204" pitchFamily="18" charset="0"/>
                                </a:rPr>
                              </m:ctrlPr>
                            </m:sSubPr>
                            <m:e>
                              <m:r>
                                <a:rPr lang="es-CL" b="0" i="1" smtClean="0">
                                  <a:latin typeface="Cambria Math" panose="02040503050406030204" pitchFamily="18" charset="0"/>
                                </a:rPr>
                                <m:t>𝑞</m:t>
                              </m:r>
                            </m:e>
                            <m:sub>
                              <m:r>
                                <a:rPr lang="es-CL" b="0" i="1" smtClean="0">
                                  <a:latin typeface="Cambria Math" panose="02040503050406030204" pitchFamily="18" charset="0"/>
                                </a:rPr>
                                <m:t>𝐵</m:t>
                              </m:r>
                            </m:sub>
                          </m:sSub>
                        </m:den>
                      </m:f>
                    </m:oMath>
                  </m:oMathPara>
                </a14:m>
                <a:endParaRPr lang="en-US" dirty="0"/>
              </a:p>
            </p:txBody>
          </p:sp>
        </mc:Choice>
        <mc:Fallback xmlns="">
          <p:sp>
            <p:nvSpPr>
              <p:cNvPr id="15" name="CuadroTexto 14">
                <a:extLst>
                  <a:ext uri="{FF2B5EF4-FFF2-40B4-BE49-F238E27FC236}">
                    <a16:creationId xmlns:a16="http://schemas.microsoft.com/office/drawing/2014/main" id="{ECDCCE8B-DCF7-4EBE-9C26-AD420C2F9F55}"/>
                  </a:ext>
                </a:extLst>
              </p:cNvPr>
              <p:cNvSpPr txBox="1">
                <a:spLocks noRot="1" noChangeAspect="1" noMove="1" noResize="1" noEditPoints="1" noAdjustHandles="1" noChangeArrowheads="1" noChangeShapeType="1" noTextEdit="1"/>
              </p:cNvSpPr>
              <p:nvPr/>
            </p:nvSpPr>
            <p:spPr>
              <a:xfrm>
                <a:off x="4605626" y="5706992"/>
                <a:ext cx="3036928" cy="693460"/>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AC46C02B-1424-4302-9C21-26ED421F8AA9}"/>
                  </a:ext>
                </a:extLst>
              </p:cNvPr>
              <p:cNvSpPr txBox="1"/>
              <p:nvPr/>
            </p:nvSpPr>
            <p:spPr>
              <a:xfrm>
                <a:off x="8795235" y="5917682"/>
                <a:ext cx="1614528" cy="369332"/>
              </a:xfrm>
              <a:prstGeom prst="rect">
                <a:avLst/>
              </a:prstGeom>
              <a:noFill/>
              <a:ln>
                <a:solidFill>
                  <a:srgbClr val="FF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s-CL" b="0" i="1" smtClean="0">
                              <a:latin typeface="Cambria Math" panose="02040503050406030204" pitchFamily="18" charset="0"/>
                            </a:rPr>
                            <m:t>𝑟</m:t>
                          </m:r>
                        </m:e>
                        <m:sup>
                          <m:r>
                            <a:rPr lang="es-CL" b="0" i="1" smtClean="0">
                              <a:latin typeface="Cambria Math" panose="02040503050406030204" pitchFamily="18" charset="0"/>
                            </a:rPr>
                            <m:t>2</m:t>
                          </m:r>
                        </m:sup>
                      </m:sSup>
                      <m:r>
                        <a:rPr lang="es-CL" b="0" i="1" smtClean="0">
                          <a:latin typeface="Cambria Math" panose="02040503050406030204" pitchFamily="18" charset="0"/>
                        </a:rPr>
                        <m:t>=0,0003</m:t>
                      </m:r>
                    </m:oMath>
                  </m:oMathPara>
                </a14:m>
                <a:endParaRPr lang="en-US" dirty="0"/>
              </a:p>
            </p:txBody>
          </p:sp>
        </mc:Choice>
        <mc:Fallback xmlns="">
          <p:sp>
            <p:nvSpPr>
              <p:cNvPr id="17" name="CuadroTexto 16">
                <a:extLst>
                  <a:ext uri="{FF2B5EF4-FFF2-40B4-BE49-F238E27FC236}">
                    <a16:creationId xmlns:a16="http://schemas.microsoft.com/office/drawing/2014/main" id="{AC46C02B-1424-4302-9C21-26ED421F8AA9}"/>
                  </a:ext>
                </a:extLst>
              </p:cNvPr>
              <p:cNvSpPr txBox="1">
                <a:spLocks noRot="1" noChangeAspect="1" noMove="1" noResize="1" noEditPoints="1" noAdjustHandles="1" noChangeArrowheads="1" noChangeShapeType="1" noTextEdit="1"/>
              </p:cNvSpPr>
              <p:nvPr/>
            </p:nvSpPr>
            <p:spPr>
              <a:xfrm>
                <a:off x="8795235" y="5917682"/>
                <a:ext cx="1614528" cy="369332"/>
              </a:xfrm>
              <a:prstGeom prst="rect">
                <a:avLst/>
              </a:prstGeom>
              <a:blipFill>
                <a:blip r:embed="rId4"/>
                <a:stretch>
                  <a:fillRect/>
                </a:stretch>
              </a:blipFill>
              <a:ln>
                <a:solidFill>
                  <a:srgbClr val="FF0000"/>
                </a:solidFill>
              </a:ln>
            </p:spPr>
            <p:txBody>
              <a:bodyPr/>
              <a:lstStyle/>
              <a:p>
                <a:r>
                  <a:rPr lang="en-US">
                    <a:noFill/>
                  </a:rPr>
                  <a:t> </a:t>
                </a:r>
              </a:p>
            </p:txBody>
          </p:sp>
        </mc:Fallback>
      </mc:AlternateContent>
      <p:sp>
        <p:nvSpPr>
          <p:cNvPr id="18" name="CuadroTexto 17">
            <a:extLst>
              <a:ext uri="{FF2B5EF4-FFF2-40B4-BE49-F238E27FC236}">
                <a16:creationId xmlns:a16="http://schemas.microsoft.com/office/drawing/2014/main" id="{189C89FD-C5B7-4CE4-8AC7-464CDD56E789}"/>
              </a:ext>
            </a:extLst>
          </p:cNvPr>
          <p:cNvSpPr txBox="1"/>
          <p:nvPr/>
        </p:nvSpPr>
        <p:spPr>
          <a:xfrm>
            <a:off x="1064483" y="5195714"/>
            <a:ext cx="44796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b="1" dirty="0">
                <a:solidFill>
                  <a:prstClr val="black"/>
                </a:solidFill>
                <a:latin typeface="Abadi" panose="020B0604020104020204" pitchFamily="34" charset="0"/>
              </a:rPr>
              <a:t>Frecuencias </a:t>
            </a: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alélicas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4A84DFDD-656C-482B-A043-645EC325A29C}"/>
                  </a:ext>
                </a:extLst>
              </p:cNvPr>
              <p:cNvSpPr txBox="1"/>
              <p:nvPr/>
            </p:nvSpPr>
            <p:spPr>
              <a:xfrm>
                <a:off x="239233" y="5565046"/>
                <a:ext cx="306522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=0.53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=0.47</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=0.69</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=0.31</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9" name="CuadroTexto 18">
                <a:extLst>
                  <a:ext uri="{FF2B5EF4-FFF2-40B4-BE49-F238E27FC236}">
                    <a16:creationId xmlns:a16="http://schemas.microsoft.com/office/drawing/2014/main" id="{4A84DFDD-656C-482B-A043-645EC325A29C}"/>
                  </a:ext>
                </a:extLst>
              </p:cNvPr>
              <p:cNvSpPr txBox="1">
                <a:spLocks noRot="1" noChangeAspect="1" noMove="1" noResize="1" noEditPoints="1" noAdjustHandles="1" noChangeArrowheads="1" noChangeShapeType="1" noTextEdit="1"/>
              </p:cNvSpPr>
              <p:nvPr/>
            </p:nvSpPr>
            <p:spPr>
              <a:xfrm>
                <a:off x="239233" y="5565046"/>
                <a:ext cx="3065222" cy="1200329"/>
              </a:xfrm>
              <a:prstGeom prst="rect">
                <a:avLst/>
              </a:prstGeom>
              <a:blipFill>
                <a:blip r:embed="rId5"/>
                <a:stretch>
                  <a:fillRect b="-1015"/>
                </a:stretch>
              </a:blipFill>
            </p:spPr>
            <p:txBody>
              <a:bodyPr/>
              <a:lstStyle/>
              <a:p>
                <a:r>
                  <a:rPr lang="en-US">
                    <a:noFill/>
                  </a:rPr>
                  <a:t> </a:t>
                </a:r>
              </a:p>
            </p:txBody>
          </p:sp>
        </mc:Fallback>
      </mc:AlternateContent>
      <p:sp>
        <p:nvSpPr>
          <p:cNvPr id="16" name="CuadroTexto 15">
            <a:extLst>
              <a:ext uri="{FF2B5EF4-FFF2-40B4-BE49-F238E27FC236}">
                <a16:creationId xmlns:a16="http://schemas.microsoft.com/office/drawing/2014/main" id="{5B8E64E8-27BD-4476-B2EB-828E37EFD3E4}"/>
              </a:ext>
            </a:extLst>
          </p:cNvPr>
          <p:cNvSpPr txBox="1"/>
          <p:nvPr/>
        </p:nvSpPr>
        <p:spPr>
          <a:xfrm>
            <a:off x="1771844" y="1761807"/>
            <a:ext cx="91302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“En una población de Palometa chilena </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Seriola</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lalandi</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 se observaron los siguientes haplotipos para dos </a:t>
            </a:r>
            <a:r>
              <a:rPr kumimoji="0" lang="es-ES" sz="1800" b="0" i="0" u="none" strike="noStrike" kern="1200" cap="none" spc="0" normalizeH="0" baseline="0" noProof="0" dirty="0" err="1">
                <a:ln>
                  <a:noFill/>
                </a:ln>
                <a:solidFill>
                  <a:srgbClr val="000000"/>
                </a:solidFill>
                <a:effectLst/>
                <a:uLnTx/>
                <a:uFillTx/>
                <a:latin typeface="Calibri" panose="020F0502020204030204"/>
                <a:ea typeface="+mn-ea"/>
                <a:cs typeface="+mn-cs"/>
              </a:rPr>
              <a:t>SNPs</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 involucrados en la resistencia a </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Zeuxapta</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s-ES" sz="1800" b="0" i="1" u="none" strike="noStrike" kern="1200" cap="none" spc="0" normalizeH="0" baseline="0" noProof="0" dirty="0" err="1">
                <a:ln>
                  <a:noFill/>
                </a:ln>
                <a:solidFill>
                  <a:srgbClr val="000000"/>
                </a:solidFill>
                <a:effectLst/>
                <a:uLnTx/>
                <a:uFillTx/>
                <a:latin typeface="Calibri" panose="020F0502020204030204"/>
                <a:ea typeface="+mn-ea"/>
                <a:cs typeface="+mn-cs"/>
              </a:rPr>
              <a:t>seriolae</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803CB890-496F-F296-1438-2858C423C2BC}"/>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8</a:t>
            </a:r>
            <a:endParaRPr lang="en-US" i="1" kern="0" dirty="0"/>
          </a:p>
        </p:txBody>
      </p:sp>
    </p:spTree>
    <p:extLst>
      <p:ext uri="{BB962C8B-B14F-4D97-AF65-F5344CB8AC3E}">
        <p14:creationId xmlns:p14="http://schemas.microsoft.com/office/powerpoint/2010/main" val="200150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A37D2F-9AB5-44C5-94B7-FF52AE9881BB}"/>
              </a:ext>
            </a:extLst>
          </p:cNvPr>
          <p:cNvSpPr>
            <a:spLocks noGrp="1"/>
          </p:cNvSpPr>
          <p:nvPr>
            <p:ph type="title" idx="4294967295"/>
          </p:nvPr>
        </p:nvSpPr>
        <p:spPr>
          <a:xfrm>
            <a:off x="2824163" y="365125"/>
            <a:ext cx="9367837" cy="1189038"/>
          </a:xfrm>
        </p:spPr>
        <p:txBody>
          <a:bodyPr>
            <a:normAutofit/>
          </a:bodyPr>
          <a:lstStyle/>
          <a:p>
            <a:r>
              <a:rPr lang="es-CL" i="1" dirty="0"/>
              <a:t>Ejercicio 9</a:t>
            </a:r>
            <a:endParaRPr lang="en-US" i="1" dirty="0"/>
          </a:p>
        </p:txBody>
      </p:sp>
      <p:sp>
        <p:nvSpPr>
          <p:cNvPr id="4" name="CuadroTexto 3">
            <a:extLst>
              <a:ext uri="{FF2B5EF4-FFF2-40B4-BE49-F238E27FC236}">
                <a16:creationId xmlns:a16="http://schemas.microsoft.com/office/drawing/2014/main" id="{7663B450-459B-4D4F-898E-60C60B8F9DBA}"/>
              </a:ext>
            </a:extLst>
          </p:cNvPr>
          <p:cNvSpPr txBox="1"/>
          <p:nvPr/>
        </p:nvSpPr>
        <p:spPr>
          <a:xfrm>
            <a:off x="1514764" y="1920240"/>
            <a:ext cx="9162472" cy="1815882"/>
          </a:xfrm>
          <a:prstGeom prst="rect">
            <a:avLst/>
          </a:prstGeom>
          <a:noFill/>
        </p:spPr>
        <p:txBody>
          <a:bodyPr wrap="square" rtlCol="0">
            <a:spAutoFit/>
          </a:bodyPr>
          <a:lstStyle/>
          <a:p>
            <a:pPr algn="just"/>
            <a:r>
              <a:rPr lang="es-CL" sz="1600" dirty="0"/>
              <a:t>En el año 2374 los humanos finalmente desarrollan la tecnología necesaria para realizar viajes en el tiempo. Usted es un científico interesado en la genética de poblaciones de animales extintos. Utilizando este nuevo avance tecnológico, usted decide viajar 8 millones de años en el pasado para conducir un estudio de campo en Venezuela, estudiando a una población de </a:t>
            </a:r>
            <a:r>
              <a:rPr lang="es-CL" sz="1600" i="1" dirty="0" err="1"/>
              <a:t>Phoberomys</a:t>
            </a:r>
            <a:r>
              <a:rPr lang="es-CL" sz="1600" i="1" dirty="0"/>
              <a:t> </a:t>
            </a:r>
            <a:r>
              <a:rPr lang="es-CL" sz="1600" i="1" dirty="0" err="1"/>
              <a:t>pattersoni</a:t>
            </a:r>
            <a:r>
              <a:rPr lang="es-CL" sz="1600" dirty="0"/>
              <a:t>, el segundo roedor más grande que haya existido en nuestro planeta (700 kg., familiar de los </a:t>
            </a:r>
            <a:r>
              <a:rPr lang="es-CL" sz="1600" dirty="0" err="1"/>
              <a:t>cuyis</a:t>
            </a:r>
            <a:r>
              <a:rPr lang="es-CL" sz="1600" dirty="0"/>
              <a:t>). El color del pelaje de este roedor varía entre bronceado (dominante) y café (recesivo). Asuma que la población se encuentra en equilibrio Hardy-Weinberg. Usted observó 336 </a:t>
            </a:r>
            <a:r>
              <a:rPr lang="es-CL" sz="1600" i="1" dirty="0" err="1"/>
              <a:t>Phoberomys</a:t>
            </a:r>
            <a:r>
              <a:rPr lang="es-CL" sz="1600" i="1" dirty="0"/>
              <a:t> </a:t>
            </a:r>
            <a:r>
              <a:rPr lang="es-CL" sz="1600" dirty="0"/>
              <a:t>bronceados y 64 </a:t>
            </a:r>
            <a:r>
              <a:rPr lang="es-CL" sz="1600" i="1" dirty="0" err="1"/>
              <a:t>Phoberomys</a:t>
            </a:r>
            <a:r>
              <a:rPr lang="es-CL" sz="1600" dirty="0"/>
              <a:t> café durante su estudio.</a:t>
            </a:r>
            <a:endParaRPr lang="en-US" sz="1600" dirty="0"/>
          </a:p>
        </p:txBody>
      </p:sp>
      <p:pic>
        <p:nvPicPr>
          <p:cNvPr id="1026" name="Picture 2" descr="Phoberomys">
            <a:extLst>
              <a:ext uri="{FF2B5EF4-FFF2-40B4-BE49-F238E27FC236}">
                <a16:creationId xmlns:a16="http://schemas.microsoft.com/office/drawing/2014/main" id="{20C8B8EA-CD6D-4124-A89E-28D60F02BE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860" y="4086225"/>
            <a:ext cx="4651855" cy="24623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osephoartigasia monesi | Wiki | Amino Paleontología Amino">
            <a:extLst>
              <a:ext uri="{FF2B5EF4-FFF2-40B4-BE49-F238E27FC236}">
                <a16:creationId xmlns:a16="http://schemas.microsoft.com/office/drawing/2014/main" id="{585BCCFC-917A-467D-92A3-42DD70911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4099" y="4086225"/>
            <a:ext cx="2918283" cy="2462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133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1920240"/>
            <a:ext cx="9162472" cy="1815882"/>
          </a:xfrm>
          <a:prstGeom prst="rect">
            <a:avLst/>
          </a:prstGeom>
          <a:noFill/>
        </p:spPr>
        <p:txBody>
          <a:bodyPr wrap="square" rtlCol="0">
            <a:spAutoFit/>
          </a:bodyPr>
          <a:lstStyle/>
          <a:p>
            <a:pPr algn="just"/>
            <a:r>
              <a:rPr lang="es-CL" sz="1600" dirty="0"/>
              <a:t>En el año 2374 los humanos finalmente desarrollan la tecnología necesaria para realizar viajes en el tiempo. Usted es un científico interesado en la genética de poblaciones de animales extintos. Utilizando este nuevo avance tecnológico, usted decide viajar 8 millones de años en el pasado para conducir un estudio de campo en Venezuela, estudiando a una población de </a:t>
            </a:r>
            <a:r>
              <a:rPr lang="es-CL" sz="1600" i="1" dirty="0" err="1"/>
              <a:t>Phoberomys</a:t>
            </a:r>
            <a:r>
              <a:rPr lang="es-CL" sz="1600" i="1" dirty="0"/>
              <a:t> </a:t>
            </a:r>
            <a:r>
              <a:rPr lang="es-CL" sz="1600" i="1" dirty="0" err="1"/>
              <a:t>pattersoni</a:t>
            </a:r>
            <a:r>
              <a:rPr lang="es-CL" sz="1600" dirty="0"/>
              <a:t>, el segundo roedor más grande que haya existido en nuestro planeta (700 kg., familiar de los </a:t>
            </a:r>
            <a:r>
              <a:rPr lang="es-CL" sz="1600" dirty="0" err="1"/>
              <a:t>cuyis</a:t>
            </a:r>
            <a:r>
              <a:rPr lang="es-CL" sz="1600" dirty="0"/>
              <a:t>). El color del pelaje de este roedor varía entre bronceado (dominante) y café (recesivo). Asuma que la población se encuentra en equilibrio Hardy-Weinberg. Usted observó 336 </a:t>
            </a:r>
            <a:r>
              <a:rPr lang="es-CL" sz="1600" i="1" dirty="0" err="1"/>
              <a:t>Phoberomys</a:t>
            </a:r>
            <a:r>
              <a:rPr lang="es-CL" sz="1600" i="1" dirty="0"/>
              <a:t> </a:t>
            </a:r>
            <a:r>
              <a:rPr lang="es-CL" sz="1600" dirty="0"/>
              <a:t>bronceados y 64 </a:t>
            </a:r>
            <a:r>
              <a:rPr lang="es-CL" sz="1600" i="1" dirty="0" err="1"/>
              <a:t>Phoberomys</a:t>
            </a:r>
            <a:r>
              <a:rPr lang="es-CL" sz="1600" dirty="0"/>
              <a:t> café durante su estudio.</a:t>
            </a:r>
            <a:endParaRPr lang="en-US" sz="1600" dirty="0"/>
          </a:p>
        </p:txBody>
      </p:sp>
      <p:sp>
        <p:nvSpPr>
          <p:cNvPr id="3" name="CuadroTexto 2">
            <a:extLst>
              <a:ext uri="{FF2B5EF4-FFF2-40B4-BE49-F238E27FC236}">
                <a16:creationId xmlns:a16="http://schemas.microsoft.com/office/drawing/2014/main" id="{712E1F1B-FE01-4A15-A0D7-D9A1CC661EC4}"/>
              </a:ext>
            </a:extLst>
          </p:cNvPr>
          <p:cNvSpPr txBox="1"/>
          <p:nvPr/>
        </p:nvSpPr>
        <p:spPr>
          <a:xfrm>
            <a:off x="1514764" y="3869550"/>
            <a:ext cx="4718862" cy="369332"/>
          </a:xfrm>
          <a:prstGeom prst="rect">
            <a:avLst/>
          </a:prstGeom>
          <a:noFill/>
        </p:spPr>
        <p:txBody>
          <a:bodyPr wrap="square" rtlCol="0">
            <a:spAutoFit/>
          </a:bodyPr>
          <a:lstStyle/>
          <a:p>
            <a:r>
              <a:rPr lang="es-CL" b="1" dirty="0">
                <a:latin typeface="Abadi" panose="020B0604020104020204" pitchFamily="34" charset="0"/>
              </a:rPr>
              <a:t>Calcule las frecuencias génicas y genotípicas</a:t>
            </a:r>
            <a:endParaRPr lang="en-US" b="1" dirty="0">
              <a:latin typeface="Abadi" panose="020B0604020104020204" pitchFamily="34" charset="0"/>
            </a:endParaRPr>
          </a:p>
        </p:txBody>
      </p:sp>
      <p:sp>
        <p:nvSpPr>
          <p:cNvPr id="7" name="Título 1">
            <a:extLst>
              <a:ext uri="{FF2B5EF4-FFF2-40B4-BE49-F238E27FC236}">
                <a16:creationId xmlns:a16="http://schemas.microsoft.com/office/drawing/2014/main" id="{6C44747E-F99C-193E-5FC0-1C4594F6B222}"/>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9</a:t>
            </a:r>
            <a:endParaRPr lang="en-US" i="1" kern="0" dirty="0"/>
          </a:p>
        </p:txBody>
      </p:sp>
    </p:spTree>
    <p:extLst>
      <p:ext uri="{BB962C8B-B14F-4D97-AF65-F5344CB8AC3E}">
        <p14:creationId xmlns:p14="http://schemas.microsoft.com/office/powerpoint/2010/main" val="109041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1920240"/>
            <a:ext cx="9162472" cy="1815882"/>
          </a:xfrm>
          <a:prstGeom prst="rect">
            <a:avLst/>
          </a:prstGeom>
          <a:noFill/>
        </p:spPr>
        <p:txBody>
          <a:bodyPr wrap="square" rtlCol="0">
            <a:spAutoFit/>
          </a:bodyPr>
          <a:lstStyle/>
          <a:p>
            <a:pPr algn="just"/>
            <a:r>
              <a:rPr lang="es-CL" sz="1600" dirty="0"/>
              <a:t>En el año 2374 los humanos finalmente desarrollan la tecnología necesaria para realizar viajes en el tiempo. Usted es un científico interesado en la genética de poblaciones de animales extintos. Utilizando este nuevo avance tecnológico, usted decide viajar 8 millones de años en el pasado para conducir un estudio de campo en Venezuela, estudiando a una población de </a:t>
            </a:r>
            <a:r>
              <a:rPr lang="es-CL" sz="1600" i="1" dirty="0" err="1"/>
              <a:t>Phoberomys</a:t>
            </a:r>
            <a:r>
              <a:rPr lang="es-CL" sz="1600" i="1" dirty="0"/>
              <a:t> </a:t>
            </a:r>
            <a:r>
              <a:rPr lang="es-CL" sz="1600" i="1" dirty="0" err="1"/>
              <a:t>pattersoni</a:t>
            </a:r>
            <a:r>
              <a:rPr lang="es-CL" sz="1600" dirty="0"/>
              <a:t>, el segundo roedor más grande que haya existido en nuestro planeta (700 kg., familiar de los </a:t>
            </a:r>
            <a:r>
              <a:rPr lang="es-CL" sz="1600" dirty="0" err="1"/>
              <a:t>cuyis</a:t>
            </a:r>
            <a:r>
              <a:rPr lang="es-CL" sz="1600" dirty="0"/>
              <a:t>). El color del pelaje de este roedor varía entre bronceado (dominante) y café (recesivo). Asuma que la población se encuentra en equilibrio Hardy-Weinberg. Usted observó 336 </a:t>
            </a:r>
            <a:r>
              <a:rPr lang="es-CL" sz="1600" i="1" dirty="0" err="1"/>
              <a:t>Phoberomys</a:t>
            </a:r>
            <a:r>
              <a:rPr lang="es-CL" sz="1600" i="1" dirty="0"/>
              <a:t> </a:t>
            </a:r>
            <a:r>
              <a:rPr lang="es-CL" sz="1600" dirty="0"/>
              <a:t>bronceados y 64 </a:t>
            </a:r>
            <a:r>
              <a:rPr lang="es-CL" sz="1600" i="1" dirty="0" err="1"/>
              <a:t>Phoberomys</a:t>
            </a:r>
            <a:r>
              <a:rPr lang="es-CL" sz="1600" dirty="0"/>
              <a:t> café durante su estudio.</a:t>
            </a:r>
            <a:endParaRPr lang="en-US" sz="1600" dirty="0"/>
          </a:p>
        </p:txBody>
      </p:sp>
      <p:sp>
        <p:nvSpPr>
          <p:cNvPr id="3" name="CuadroTexto 2">
            <a:extLst>
              <a:ext uri="{FF2B5EF4-FFF2-40B4-BE49-F238E27FC236}">
                <a16:creationId xmlns:a16="http://schemas.microsoft.com/office/drawing/2014/main" id="{712E1F1B-FE01-4A15-A0D7-D9A1CC661EC4}"/>
              </a:ext>
            </a:extLst>
          </p:cNvPr>
          <p:cNvSpPr txBox="1"/>
          <p:nvPr/>
        </p:nvSpPr>
        <p:spPr>
          <a:xfrm>
            <a:off x="1514764" y="3869550"/>
            <a:ext cx="4718862" cy="369332"/>
          </a:xfrm>
          <a:prstGeom prst="rect">
            <a:avLst/>
          </a:prstGeom>
          <a:noFill/>
        </p:spPr>
        <p:txBody>
          <a:bodyPr wrap="square" rtlCol="0">
            <a:spAutoFit/>
          </a:bodyPr>
          <a:lstStyle/>
          <a:p>
            <a:r>
              <a:rPr lang="es-CL" b="1" dirty="0">
                <a:latin typeface="Abadi" panose="020B0604020104020204" pitchFamily="34" charset="0"/>
              </a:rPr>
              <a:t>Calcule las frecuencias génicas y genotípicas</a:t>
            </a:r>
            <a:endParaRPr lang="en-US" b="1" dirty="0">
              <a:latin typeface="Abadi" panose="020B0604020104020204" pitchFamily="34" charset="0"/>
            </a:endParaRPr>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10CC6F7A-5E94-4BF9-A30E-B26726BBEC32}"/>
                  </a:ext>
                </a:extLst>
              </p:cNvPr>
              <p:cNvSpPr txBox="1"/>
              <p:nvPr/>
            </p:nvSpPr>
            <p:spPr>
              <a:xfrm>
                <a:off x="3078550" y="5069314"/>
                <a:ext cx="3017450" cy="16576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s-CL"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𝑓𝑟𝑒𝑐𝑢𝑒𝑛𝑐𝑖𝑎</m:t>
                          </m:r>
                        </m:e>
                        <m:sub>
                          <m:r>
                            <a:rPr kumimoji="0" lang="es-CL"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𝑒𝑛𝑓</m:t>
                          </m:r>
                          <m:r>
                            <a:rPr kumimoji="0" lang="es-CL"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L"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𝑟𝑒𝑐</m:t>
                          </m:r>
                          <m:r>
                            <a:rPr kumimoji="0" lang="es-CL"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b>
                      </m:sSub>
                    </m:oMath>
                  </m:oMathPara>
                </a14:m>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=0,16</m:t>
                      </m:r>
                    </m:oMath>
                  </m:oMathPara>
                </a14:m>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ad>
                        <m:radPr>
                          <m:degHide m:val="on"/>
                          <m:ctrlPr>
                            <a:rPr kumimoji="0" lang="es-CL"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radPr>
                        <m:deg/>
                        <m:e>
                          <m:r>
                            <a:rPr kumimoji="0" lang="es-CL"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0,16</m:t>
                          </m:r>
                        </m:e>
                      </m:rad>
                    </m:oMath>
                  </m:oMathPara>
                </a14:m>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=0,4</m:t>
                      </m:r>
                    </m:oMath>
                  </m:oMathPara>
                </a14:m>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CuadroTexto 8">
                <a:extLst>
                  <a:ext uri="{FF2B5EF4-FFF2-40B4-BE49-F238E27FC236}">
                    <a16:creationId xmlns:a16="http://schemas.microsoft.com/office/drawing/2014/main" id="{10CC6F7A-5E94-4BF9-A30E-B26726BBEC32}"/>
                  </a:ext>
                </a:extLst>
              </p:cNvPr>
              <p:cNvSpPr txBox="1">
                <a:spLocks noRot="1" noChangeAspect="1" noMove="1" noResize="1" noEditPoints="1" noAdjustHandles="1" noChangeArrowheads="1" noChangeShapeType="1" noTextEdit="1"/>
              </p:cNvSpPr>
              <p:nvPr/>
            </p:nvSpPr>
            <p:spPr>
              <a:xfrm>
                <a:off x="3078550" y="5069314"/>
                <a:ext cx="3017450" cy="165763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962040CE-5E69-4C6E-8DA8-76A25BEFDFBD}"/>
                  </a:ext>
                </a:extLst>
              </p:cNvPr>
              <p:cNvSpPr txBox="1"/>
              <p:nvPr/>
            </p:nvSpPr>
            <p:spPr>
              <a:xfrm>
                <a:off x="6336964" y="5403508"/>
                <a:ext cx="222132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oMath>
                  </m:oMathPara>
                </a14:m>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=1−0,4</m:t>
                      </m:r>
                    </m:oMath>
                  </m:oMathPara>
                </a14:m>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=0,6</m:t>
                      </m:r>
                    </m:oMath>
                  </m:oMathPara>
                </a14:m>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CuadroTexto 10">
                <a:extLst>
                  <a:ext uri="{FF2B5EF4-FFF2-40B4-BE49-F238E27FC236}">
                    <a16:creationId xmlns:a16="http://schemas.microsoft.com/office/drawing/2014/main" id="{962040CE-5E69-4C6E-8DA8-76A25BEFDFBD}"/>
                  </a:ext>
                </a:extLst>
              </p:cNvPr>
              <p:cNvSpPr txBox="1">
                <a:spLocks noRot="1" noChangeAspect="1" noMove="1" noResize="1" noEditPoints="1" noAdjustHandles="1" noChangeArrowheads="1" noChangeShapeType="1" noTextEdit="1"/>
              </p:cNvSpPr>
              <p:nvPr/>
            </p:nvSpPr>
            <p:spPr>
              <a:xfrm>
                <a:off x="6336964" y="5403508"/>
                <a:ext cx="2221320" cy="1323439"/>
              </a:xfrm>
              <a:prstGeom prst="rect">
                <a:avLst/>
              </a:prstGeom>
              <a:blipFill>
                <a:blip r:embed="rId3"/>
                <a:stretch>
                  <a:fillRect/>
                </a:stretch>
              </a:blipFill>
            </p:spPr>
            <p:txBody>
              <a:bodyPr/>
              <a:lstStyle/>
              <a:p>
                <a:r>
                  <a:rPr lang="en-US">
                    <a:noFill/>
                  </a:rPr>
                  <a:t> </a:t>
                </a:r>
              </a:p>
            </p:txBody>
          </p:sp>
        </mc:Fallback>
      </mc:AlternateContent>
      <p:sp>
        <p:nvSpPr>
          <p:cNvPr id="13" name="Rectángulo 12">
            <a:extLst>
              <a:ext uri="{FF2B5EF4-FFF2-40B4-BE49-F238E27FC236}">
                <a16:creationId xmlns:a16="http://schemas.microsoft.com/office/drawing/2014/main" id="{050EE416-39E5-4D60-981C-F47924013483}"/>
              </a:ext>
            </a:extLst>
          </p:cNvPr>
          <p:cNvSpPr/>
          <p:nvPr/>
        </p:nvSpPr>
        <p:spPr>
          <a:xfrm>
            <a:off x="3424238" y="6357616"/>
            <a:ext cx="5343524" cy="369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ítulo 1">
            <a:extLst>
              <a:ext uri="{FF2B5EF4-FFF2-40B4-BE49-F238E27FC236}">
                <a16:creationId xmlns:a16="http://schemas.microsoft.com/office/drawing/2014/main" id="{5CA8E6B5-8C35-EEBD-3564-DBFC1F485334}"/>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9</a:t>
            </a:r>
            <a:endParaRPr lang="en-US" i="1" kern="0" dirty="0"/>
          </a:p>
        </p:txBody>
      </p:sp>
    </p:spTree>
    <p:extLst>
      <p:ext uri="{BB962C8B-B14F-4D97-AF65-F5344CB8AC3E}">
        <p14:creationId xmlns:p14="http://schemas.microsoft.com/office/powerpoint/2010/main" val="22777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910590"/>
            <a:ext cx="9162472"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Una de las principales enfermedades en salmón es la enfermedad del virus de la pancreatitis infecciosa del salmón (IPN). Esta enfermedad presenta mortalidades que varían entre 20% y 100%. Hace años atrás se descubrió una región del genoma (haplotipos) que permiten explicar el 90% de la resistencia a esta enfermedad (IPN+ o IPN-). En una población se observó que los promedios de supervivencia entre los grupos eran los siguientes: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6" name="Tabla 12">
            <a:extLst>
              <a:ext uri="{FF2B5EF4-FFF2-40B4-BE49-F238E27FC236}">
                <a16:creationId xmlns:a16="http://schemas.microsoft.com/office/drawing/2014/main" id="{8FAEEAF5-07C6-4B85-AB2A-5CB8D11108E2}"/>
              </a:ext>
            </a:extLst>
          </p:cNvPr>
          <p:cNvGraphicFramePr>
            <a:graphicFrameLocks noGrp="1"/>
          </p:cNvGraphicFramePr>
          <p:nvPr/>
        </p:nvGraphicFramePr>
        <p:xfrm>
          <a:off x="1653363" y="2575464"/>
          <a:ext cx="5157012" cy="1707072"/>
        </p:xfrm>
        <a:graphic>
          <a:graphicData uri="http://schemas.openxmlformats.org/drawingml/2006/table">
            <a:tbl>
              <a:tblPr firstRow="1" bandRow="1">
                <a:tableStyleId>{5C22544A-7EE6-4342-B048-85BDC9FD1C3A}</a:tableStyleId>
              </a:tblPr>
              <a:tblGrid>
                <a:gridCol w="1719004">
                  <a:extLst>
                    <a:ext uri="{9D8B030D-6E8A-4147-A177-3AD203B41FA5}">
                      <a16:colId xmlns:a16="http://schemas.microsoft.com/office/drawing/2014/main" val="1089230659"/>
                    </a:ext>
                  </a:extLst>
                </a:gridCol>
                <a:gridCol w="1719004">
                  <a:extLst>
                    <a:ext uri="{9D8B030D-6E8A-4147-A177-3AD203B41FA5}">
                      <a16:colId xmlns:a16="http://schemas.microsoft.com/office/drawing/2014/main" val="1969542237"/>
                    </a:ext>
                  </a:extLst>
                </a:gridCol>
                <a:gridCol w="1719004">
                  <a:extLst>
                    <a:ext uri="{9D8B030D-6E8A-4147-A177-3AD203B41FA5}">
                      <a16:colId xmlns:a16="http://schemas.microsoft.com/office/drawing/2014/main" val="947060302"/>
                    </a:ext>
                  </a:extLst>
                </a:gridCol>
              </a:tblGrid>
              <a:tr h="370840">
                <a:tc>
                  <a:txBody>
                    <a:bodyPr/>
                    <a:lstStyle/>
                    <a:p>
                      <a:pPr algn="ctr"/>
                      <a:r>
                        <a:rPr lang="es-CL" sz="1600" dirty="0"/>
                        <a:t>Haplotipo</a:t>
                      </a:r>
                      <a:endParaRPr lang="en-US" sz="1600" dirty="0"/>
                    </a:p>
                  </a:txBody>
                  <a:tcPr anchor="ctr"/>
                </a:tc>
                <a:tc>
                  <a:txBody>
                    <a:bodyPr/>
                    <a:lstStyle/>
                    <a:p>
                      <a:pPr algn="ctr"/>
                      <a:r>
                        <a:rPr lang="es-CL" sz="1600" dirty="0"/>
                        <a:t>Número</a:t>
                      </a:r>
                      <a:endParaRPr lang="en-US" sz="1600" dirty="0"/>
                    </a:p>
                  </a:txBody>
                  <a:tcPr anchor="ctr"/>
                </a:tc>
                <a:tc>
                  <a:txBody>
                    <a:bodyPr/>
                    <a:lstStyle/>
                    <a:p>
                      <a:pPr algn="ctr"/>
                      <a:r>
                        <a:rPr lang="es-CL" sz="1600" dirty="0"/>
                        <a:t>Sobrevivencia (%)</a:t>
                      </a:r>
                      <a:endParaRPr lang="en-US" sz="1600" dirty="0"/>
                    </a:p>
                  </a:txBody>
                  <a:tcPr anchor="ctr"/>
                </a:tc>
                <a:extLst>
                  <a:ext uri="{0D108BD9-81ED-4DB2-BD59-A6C34878D82A}">
                    <a16:rowId xmlns:a16="http://schemas.microsoft.com/office/drawing/2014/main" val="884403037"/>
                  </a:ext>
                </a:extLst>
              </a:tr>
              <a:tr h="370840">
                <a:tc>
                  <a:txBody>
                    <a:bodyPr/>
                    <a:lstStyle/>
                    <a:p>
                      <a:pPr algn="ctr"/>
                      <a:r>
                        <a:rPr lang="es-CL" dirty="0"/>
                        <a:t>IPN+, IPN+</a:t>
                      </a:r>
                      <a:endParaRPr lang="en-US" dirty="0"/>
                    </a:p>
                  </a:txBody>
                  <a:tcPr anchor="ctr"/>
                </a:tc>
                <a:tc>
                  <a:txBody>
                    <a:bodyPr/>
                    <a:lstStyle/>
                    <a:p>
                      <a:pPr algn="ctr"/>
                      <a:r>
                        <a:rPr lang="es-CL" dirty="0"/>
                        <a:t>900</a:t>
                      </a:r>
                      <a:endParaRPr lang="en-US" dirty="0"/>
                    </a:p>
                  </a:txBody>
                  <a:tcPr anchor="ctr"/>
                </a:tc>
                <a:tc>
                  <a:txBody>
                    <a:bodyPr/>
                    <a:lstStyle/>
                    <a:p>
                      <a:pPr algn="ctr"/>
                      <a:r>
                        <a:rPr lang="es-CL" dirty="0"/>
                        <a:t>90</a:t>
                      </a:r>
                      <a:endParaRPr lang="en-US" dirty="0"/>
                    </a:p>
                  </a:txBody>
                  <a:tcPr anchor="ctr"/>
                </a:tc>
                <a:extLst>
                  <a:ext uri="{0D108BD9-81ED-4DB2-BD59-A6C34878D82A}">
                    <a16:rowId xmlns:a16="http://schemas.microsoft.com/office/drawing/2014/main" val="1729116943"/>
                  </a:ext>
                </a:extLst>
              </a:tr>
              <a:tr h="370840">
                <a:tc>
                  <a:txBody>
                    <a:bodyPr/>
                    <a:lstStyle/>
                    <a:p>
                      <a:pPr algn="ctr"/>
                      <a:r>
                        <a:rPr lang="es-CL" dirty="0"/>
                        <a:t>IPN+, IPN-</a:t>
                      </a:r>
                      <a:endParaRPr lang="en-US" dirty="0"/>
                    </a:p>
                  </a:txBody>
                  <a:tcPr anchor="ctr"/>
                </a:tc>
                <a:tc>
                  <a:txBody>
                    <a:bodyPr/>
                    <a:lstStyle/>
                    <a:p>
                      <a:pPr algn="ctr"/>
                      <a:r>
                        <a:rPr lang="es-CL" dirty="0"/>
                        <a:t>4.200</a:t>
                      </a:r>
                      <a:endParaRPr lang="en-US" dirty="0"/>
                    </a:p>
                  </a:txBody>
                  <a:tcPr anchor="ctr"/>
                </a:tc>
                <a:tc>
                  <a:txBody>
                    <a:bodyPr/>
                    <a:lstStyle/>
                    <a:p>
                      <a:pPr algn="ctr"/>
                      <a:r>
                        <a:rPr lang="es-CL" dirty="0"/>
                        <a:t>30</a:t>
                      </a:r>
                      <a:endParaRPr lang="en-US" dirty="0"/>
                    </a:p>
                  </a:txBody>
                  <a:tcPr anchor="ctr"/>
                </a:tc>
                <a:extLst>
                  <a:ext uri="{0D108BD9-81ED-4DB2-BD59-A6C34878D82A}">
                    <a16:rowId xmlns:a16="http://schemas.microsoft.com/office/drawing/2014/main" val="1294865511"/>
                  </a:ext>
                </a:extLst>
              </a:tr>
              <a:tr h="370840">
                <a:tc>
                  <a:txBody>
                    <a:bodyPr/>
                    <a:lstStyle/>
                    <a:p>
                      <a:pPr algn="ctr"/>
                      <a:r>
                        <a:rPr lang="es-CL" dirty="0"/>
                        <a:t>IPN-, IPN-</a:t>
                      </a:r>
                      <a:endParaRPr lang="en-US" dirty="0"/>
                    </a:p>
                  </a:txBody>
                  <a:tcPr anchor="ctr"/>
                </a:tc>
                <a:tc>
                  <a:txBody>
                    <a:bodyPr/>
                    <a:lstStyle/>
                    <a:p>
                      <a:pPr algn="ctr"/>
                      <a:r>
                        <a:rPr lang="es-CL" dirty="0"/>
                        <a:t>4.900</a:t>
                      </a:r>
                      <a:endParaRPr lang="en-US" dirty="0"/>
                    </a:p>
                  </a:txBody>
                  <a:tcPr anchor="ctr"/>
                </a:tc>
                <a:tc>
                  <a:txBody>
                    <a:bodyPr/>
                    <a:lstStyle/>
                    <a:p>
                      <a:pPr algn="ctr"/>
                      <a:r>
                        <a:rPr lang="es-CL" dirty="0"/>
                        <a:t>10</a:t>
                      </a:r>
                      <a:endParaRPr lang="en-US" dirty="0"/>
                    </a:p>
                  </a:txBody>
                  <a:tcPr anchor="ctr"/>
                </a:tc>
                <a:extLst>
                  <a:ext uri="{0D108BD9-81ED-4DB2-BD59-A6C34878D82A}">
                    <a16:rowId xmlns:a16="http://schemas.microsoft.com/office/drawing/2014/main" val="1310884315"/>
                  </a:ext>
                </a:extLst>
              </a:tr>
            </a:tbl>
          </a:graphicData>
        </a:graphic>
      </p:graphicFrame>
      <p:sp>
        <p:nvSpPr>
          <p:cNvPr id="3" name="Título 1">
            <a:extLst>
              <a:ext uri="{FF2B5EF4-FFF2-40B4-BE49-F238E27FC236}">
                <a16:creationId xmlns:a16="http://schemas.microsoft.com/office/drawing/2014/main" id="{4CC938E6-273B-5DA5-5BB2-CE8464D7C0F0}"/>
              </a:ext>
            </a:extLst>
          </p:cNvPr>
          <p:cNvSpPr txBox="1">
            <a:spLocks/>
          </p:cNvSpPr>
          <p:nvPr/>
        </p:nvSpPr>
        <p:spPr>
          <a:xfrm>
            <a:off x="1653363" y="-386715"/>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dirty="0"/>
              <a:t>Ejercicio</a:t>
            </a:r>
            <a:endParaRPr lang="en-US" i="1" kern="0" dirty="0"/>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081D1316-E992-E213-81B6-BBA193334297}"/>
                  </a:ext>
                </a:extLst>
              </p:cNvPr>
              <p:cNvSpPr txBox="1"/>
              <p:nvPr/>
            </p:nvSpPr>
            <p:spPr>
              <a:xfrm>
                <a:off x="8229311" y="2575464"/>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Valores genotípicos</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CuadroTexto 6">
                <a:extLst>
                  <a:ext uri="{FF2B5EF4-FFF2-40B4-BE49-F238E27FC236}">
                    <a16:creationId xmlns:a16="http://schemas.microsoft.com/office/drawing/2014/main" id="{081D1316-E992-E213-81B6-BBA193334297}"/>
                  </a:ext>
                </a:extLst>
              </p:cNvPr>
              <p:cNvSpPr txBox="1">
                <a:spLocks noRot="1" noChangeAspect="1" noMove="1" noResize="1" noEditPoints="1" noAdjustHandles="1" noChangeArrowheads="1" noChangeShapeType="1" noTextEdit="1"/>
              </p:cNvSpPr>
              <p:nvPr/>
            </p:nvSpPr>
            <p:spPr>
              <a:xfrm>
                <a:off x="8229311" y="2575464"/>
                <a:ext cx="2447925" cy="923330"/>
              </a:xfrm>
              <a:prstGeom prst="rect">
                <a:avLst/>
              </a:prstGeom>
              <a:blipFill>
                <a:blip r:embed="rId2"/>
                <a:stretch>
                  <a:fillRect l="-2239" t="-3289"/>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6E143FE0-AE50-E7FF-A581-13DD866C6427}"/>
                  </a:ext>
                </a:extLst>
              </p:cNvPr>
              <p:cNvSpPr txBox="1"/>
              <p:nvPr/>
            </p:nvSpPr>
            <p:spPr>
              <a:xfrm>
                <a:off x="8229311" y="3718585"/>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a:t>
                </a:r>
                <a:r>
                  <a:rPr kumimoji="0" lang="en-US" sz="1800" b="1"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genéticas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=0,3</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=0,7</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CuadroTexto 8">
                <a:extLst>
                  <a:ext uri="{FF2B5EF4-FFF2-40B4-BE49-F238E27FC236}">
                    <a16:creationId xmlns:a16="http://schemas.microsoft.com/office/drawing/2014/main" id="{6E143FE0-AE50-E7FF-A581-13DD866C6427}"/>
                  </a:ext>
                </a:extLst>
              </p:cNvPr>
              <p:cNvSpPr txBox="1">
                <a:spLocks noRot="1" noChangeAspect="1" noMove="1" noResize="1" noEditPoints="1" noAdjustHandles="1" noChangeArrowheads="1" noChangeShapeType="1" noTextEdit="1"/>
              </p:cNvSpPr>
              <p:nvPr/>
            </p:nvSpPr>
            <p:spPr>
              <a:xfrm>
                <a:off x="8229311" y="3718585"/>
                <a:ext cx="2447925" cy="923330"/>
              </a:xfrm>
              <a:prstGeom prst="rect">
                <a:avLst/>
              </a:prstGeom>
              <a:blipFill>
                <a:blip r:embed="rId3"/>
                <a:stretch>
                  <a:fillRect l="-2239" t="-3311" b="-2649"/>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AB5CB957-61E6-7B88-FD65-C7F351DF381B}"/>
                  </a:ext>
                </a:extLst>
              </p:cNvPr>
              <p:cNvSpPr txBox="1"/>
              <p:nvPr/>
            </p:nvSpPr>
            <p:spPr>
              <a:xfrm>
                <a:off x="4086515" y="4635698"/>
                <a:ext cx="3514435" cy="2031325"/>
              </a:xfrm>
              <a:prstGeom prst="rect">
                <a:avLst/>
              </a:prstGeom>
              <a:noFill/>
              <a:ln>
                <a:noFill/>
              </a:ln>
            </p:spPr>
            <p:txBody>
              <a:bodyPr wrap="square" rtlCol="0">
                <a:spAutoFit/>
              </a:bodyPr>
              <a:lstStyle/>
              <a:p>
                <a:pPr lvl="0">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𝛼</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lang="es-CL" i="1">
                          <a:solidFill>
                            <a:prstClr val="black"/>
                          </a:solidFill>
                          <a:latin typeface="Cambria Math" panose="02040503050406030204" pitchFamily="18" charset="0"/>
                        </a:rPr>
                        <m:t>−</m:t>
                      </m:r>
                      <m:r>
                        <a:rPr lang="es-CL" i="1">
                          <a:solidFill>
                            <a:prstClr val="black"/>
                          </a:solidFill>
                          <a:latin typeface="Cambria Math" panose="02040503050406030204" pitchFamily="18" charset="0"/>
                        </a:rPr>
                        <m:t>𝑝</m:t>
                      </m:r>
                      <m:r>
                        <a:rPr lang="es-CL" i="1">
                          <a:solidFill>
                            <a:prstClr val="black"/>
                          </a:solidFill>
                          <a:latin typeface="Cambria Math" panose="02040503050406030204" pitchFamily="18" charset="0"/>
                        </a:rPr>
                        <m:t>[</m:t>
                      </m:r>
                      <m:r>
                        <a:rPr lang="es-CL" i="1">
                          <a:solidFill>
                            <a:prstClr val="black"/>
                          </a:solidFill>
                          <a:latin typeface="Cambria Math" panose="02040503050406030204" pitchFamily="18" charset="0"/>
                        </a:rPr>
                        <m:t>𝑎</m:t>
                      </m:r>
                      <m:r>
                        <a:rPr lang="es-CL" i="1">
                          <a:solidFill>
                            <a:prstClr val="black"/>
                          </a:solidFill>
                          <a:latin typeface="Cambria Math" panose="02040503050406030204" pitchFamily="18" charset="0"/>
                        </a:rPr>
                        <m:t>+</m:t>
                      </m:r>
                      <m:r>
                        <a:rPr lang="es-CL" i="1">
                          <a:solidFill>
                            <a:prstClr val="black"/>
                          </a:solidFill>
                          <a:latin typeface="Cambria Math" panose="02040503050406030204" pitchFamily="18" charset="0"/>
                        </a:rPr>
                        <m:t>𝑑</m:t>
                      </m:r>
                      <m:d>
                        <m:dPr>
                          <m:ctrlPr>
                            <a:rPr lang="es-CL" i="1">
                              <a:solidFill>
                                <a:prstClr val="black"/>
                              </a:solidFill>
                              <a:latin typeface="Cambria Math" panose="02040503050406030204" pitchFamily="18" charset="0"/>
                            </a:rPr>
                          </m:ctrlPr>
                        </m:dPr>
                        <m:e>
                          <m:r>
                            <a:rPr lang="es-CL" i="1">
                              <a:solidFill>
                                <a:prstClr val="black"/>
                              </a:solidFill>
                              <a:latin typeface="Cambria Math" panose="02040503050406030204" pitchFamily="18" charset="0"/>
                            </a:rPr>
                            <m:t>𝑞</m:t>
                          </m:r>
                          <m:r>
                            <a:rPr lang="es-CL" i="1">
                              <a:solidFill>
                                <a:prstClr val="black"/>
                              </a:solidFill>
                              <a:latin typeface="Cambria Math" panose="02040503050406030204" pitchFamily="18" charset="0"/>
                            </a:rPr>
                            <m:t>−</m:t>
                          </m:r>
                          <m:r>
                            <a:rPr lang="es-CL" i="1">
                              <a:solidFill>
                                <a:prstClr val="black"/>
                              </a:solidFill>
                              <a:latin typeface="Cambria Math" panose="02040503050406030204" pitchFamily="18" charset="0"/>
                            </a:rPr>
                            <m:t>𝑝</m:t>
                          </m:r>
                        </m:e>
                      </m:d>
                      <m:r>
                        <a:rPr lang="es-CL" i="1">
                          <a:solidFill>
                            <a:prstClr val="black"/>
                          </a:solidFill>
                          <a:latin typeface="Cambria Math" panose="02040503050406030204" pitchFamily="18" charset="0"/>
                        </a:rPr>
                        <m:t>]</m:t>
                      </m:r>
                    </m:oMath>
                  </m:oMathPara>
                </a14:m>
                <a:endParaRPr lang="en-US"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𝛼</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−0,3[40+(−20)</m:t>
                      </m:r>
                      <m:d>
                        <m:dPr>
                          <m:ctrlP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0,7</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e>
                      </m:d>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𝛼</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−0,3[40−8]</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𝛼</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−0,3[32]</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𝛼</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−9</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0" name="CuadroTexto 9">
                <a:extLst>
                  <a:ext uri="{FF2B5EF4-FFF2-40B4-BE49-F238E27FC236}">
                    <a16:creationId xmlns:a16="http://schemas.microsoft.com/office/drawing/2014/main" id="{AB5CB957-61E6-7B88-FD65-C7F351DF381B}"/>
                  </a:ext>
                </a:extLst>
              </p:cNvPr>
              <p:cNvSpPr txBox="1">
                <a:spLocks noRot="1" noChangeAspect="1" noMove="1" noResize="1" noEditPoints="1" noAdjustHandles="1" noChangeArrowheads="1" noChangeShapeType="1" noTextEdit="1"/>
              </p:cNvSpPr>
              <p:nvPr/>
            </p:nvSpPr>
            <p:spPr>
              <a:xfrm>
                <a:off x="4086515" y="4635698"/>
                <a:ext cx="3514435" cy="2031325"/>
              </a:xfrm>
              <a:prstGeom prst="rect">
                <a:avLst/>
              </a:prstGeom>
              <a:blipFill>
                <a:blip r:embed="rId4"/>
                <a:stretch>
                  <a:fillRect/>
                </a:stretch>
              </a:blipFill>
              <a:ln>
                <a:noFill/>
              </a:ln>
            </p:spPr>
            <p:txBody>
              <a:bodyPr/>
              <a:lstStyle/>
              <a:p>
                <a:r>
                  <a:rPr lang="es-CL">
                    <a:noFill/>
                  </a:rPr>
                  <a:t> </a:t>
                </a:r>
              </a:p>
            </p:txBody>
          </p:sp>
        </mc:Fallback>
      </mc:AlternateContent>
      <p:sp>
        <p:nvSpPr>
          <p:cNvPr id="11" name="CuadroTexto 10">
            <a:extLst>
              <a:ext uri="{FF2B5EF4-FFF2-40B4-BE49-F238E27FC236}">
                <a16:creationId xmlns:a16="http://schemas.microsoft.com/office/drawing/2014/main" id="{EA5EFED3-8448-349F-5434-FF00B08E7190}"/>
              </a:ext>
            </a:extLst>
          </p:cNvPr>
          <p:cNvSpPr txBox="1"/>
          <p:nvPr/>
        </p:nvSpPr>
        <p:spPr>
          <a:xfrm>
            <a:off x="1514764" y="4451032"/>
            <a:ext cx="42711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Efecto medio de IPN-</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Tree>
    <p:extLst>
      <p:ext uri="{BB962C8B-B14F-4D97-AF65-F5344CB8AC3E}">
        <p14:creationId xmlns:p14="http://schemas.microsoft.com/office/powerpoint/2010/main" val="317300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3" end="3"/>
                                            </p:txEl>
                                          </p:spTgt>
                                        </p:tgtEl>
                                        <p:attrNameLst>
                                          <p:attrName>style.visibility</p:attrName>
                                        </p:attrNameLst>
                                      </p:cBhvr>
                                      <p:to>
                                        <p:strVal val="visible"/>
                                      </p:to>
                                    </p:set>
                                    <p:animEffect transition="in" filter="fade">
                                      <p:cBhvr>
                                        <p:cTn id="10" dur="500"/>
                                        <p:tgtEl>
                                          <p:spTgt spid="10">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animEffect transition="in" filter="fade">
                                      <p:cBhvr>
                                        <p:cTn id="13" dur="500"/>
                                        <p:tgtEl>
                                          <p:spTgt spid="10">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6" end="6"/>
                                            </p:txEl>
                                          </p:spTgt>
                                        </p:tgtEl>
                                        <p:attrNameLst>
                                          <p:attrName>style.visibility</p:attrName>
                                        </p:attrNameLst>
                                      </p:cBhvr>
                                      <p:to>
                                        <p:strVal val="visible"/>
                                      </p:to>
                                    </p:set>
                                    <p:animEffect transition="in" filter="fade">
                                      <p:cBhvr>
                                        <p:cTn id="16"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1920240"/>
            <a:ext cx="9162472" cy="1815882"/>
          </a:xfrm>
          <a:prstGeom prst="rect">
            <a:avLst/>
          </a:prstGeom>
          <a:noFill/>
        </p:spPr>
        <p:txBody>
          <a:bodyPr wrap="square" rtlCol="0">
            <a:spAutoFit/>
          </a:bodyPr>
          <a:lstStyle/>
          <a:p>
            <a:pPr algn="just"/>
            <a:r>
              <a:rPr lang="es-CL" sz="1600" dirty="0"/>
              <a:t>En el año 2374 los humanos finalmente desarrollan la tecnología necesaria para realizar viajes en el tiempo. Usted es un científico interesado en la genética de poblaciones de animales extintos. Utilizando este nuevo avance tecnológico, usted decide viajar 8 millones de años en el pasado para conducir un estudio de campo en Venezuela, estudiando a una población de </a:t>
            </a:r>
            <a:r>
              <a:rPr lang="es-CL" sz="1600" i="1" dirty="0" err="1"/>
              <a:t>Phoberomys</a:t>
            </a:r>
            <a:r>
              <a:rPr lang="es-CL" sz="1600" i="1" dirty="0"/>
              <a:t> </a:t>
            </a:r>
            <a:r>
              <a:rPr lang="es-CL" sz="1600" i="1" dirty="0" err="1"/>
              <a:t>pattersoni</a:t>
            </a:r>
            <a:r>
              <a:rPr lang="es-CL" sz="1600" dirty="0"/>
              <a:t>, el segundo roedor más grande que haya existido en nuestro planeta (700 kg., familiar de los </a:t>
            </a:r>
            <a:r>
              <a:rPr lang="es-CL" sz="1600" dirty="0" err="1"/>
              <a:t>cuyis</a:t>
            </a:r>
            <a:r>
              <a:rPr lang="es-CL" sz="1600" dirty="0"/>
              <a:t>). El color del pelaje de este roedor varía entre bronceado (dominante) y café (recesivo). Asuma que la población se encuentra en equilibrio Hardy-Weinberg. Usted observó 336 </a:t>
            </a:r>
            <a:r>
              <a:rPr lang="es-CL" sz="1600" i="1" dirty="0" err="1"/>
              <a:t>Phoberomys</a:t>
            </a:r>
            <a:r>
              <a:rPr lang="es-CL" sz="1600" i="1" dirty="0"/>
              <a:t> </a:t>
            </a:r>
            <a:r>
              <a:rPr lang="es-CL" sz="1600" dirty="0"/>
              <a:t>bronceados y 64 </a:t>
            </a:r>
            <a:r>
              <a:rPr lang="es-CL" sz="1600" i="1" dirty="0" err="1"/>
              <a:t>Phoberomys</a:t>
            </a:r>
            <a:r>
              <a:rPr lang="es-CL" sz="1600" dirty="0"/>
              <a:t> café durante su estudio.</a:t>
            </a:r>
            <a:endParaRPr lang="en-US" sz="1600" dirty="0"/>
          </a:p>
        </p:txBody>
      </p:sp>
      <p:sp>
        <p:nvSpPr>
          <p:cNvPr id="3" name="CuadroTexto 2">
            <a:extLst>
              <a:ext uri="{FF2B5EF4-FFF2-40B4-BE49-F238E27FC236}">
                <a16:creationId xmlns:a16="http://schemas.microsoft.com/office/drawing/2014/main" id="{712E1F1B-FE01-4A15-A0D7-D9A1CC661EC4}"/>
              </a:ext>
            </a:extLst>
          </p:cNvPr>
          <p:cNvSpPr txBox="1"/>
          <p:nvPr/>
        </p:nvSpPr>
        <p:spPr>
          <a:xfrm>
            <a:off x="1514764" y="3869550"/>
            <a:ext cx="4718862" cy="369332"/>
          </a:xfrm>
          <a:prstGeom prst="rect">
            <a:avLst/>
          </a:prstGeom>
          <a:noFill/>
        </p:spPr>
        <p:txBody>
          <a:bodyPr wrap="square" rtlCol="0">
            <a:spAutoFit/>
          </a:bodyPr>
          <a:lstStyle/>
          <a:p>
            <a:r>
              <a:rPr lang="es-CL" b="1" dirty="0">
                <a:latin typeface="Abadi" panose="020B0604020104020204" pitchFamily="34" charset="0"/>
              </a:rPr>
              <a:t>Calcule las frecuencias génicas y genotípicas</a:t>
            </a:r>
            <a:endParaRPr lang="en-US" b="1" dirty="0">
              <a:latin typeface="Abadi" panose="020B0604020104020204" pitchFamily="34" charset="0"/>
            </a:endParaRPr>
          </a:p>
        </p:txBody>
      </p:sp>
      <p:sp>
        <p:nvSpPr>
          <p:cNvPr id="14" name="CuadroTexto 13">
            <a:extLst>
              <a:ext uri="{FF2B5EF4-FFF2-40B4-BE49-F238E27FC236}">
                <a16:creationId xmlns:a16="http://schemas.microsoft.com/office/drawing/2014/main" id="{9C7E5F1B-0ED7-4EC0-BBA6-B9E9926314E5}"/>
              </a:ext>
            </a:extLst>
          </p:cNvPr>
          <p:cNvSpPr txBox="1"/>
          <p:nvPr/>
        </p:nvSpPr>
        <p:spPr>
          <a:xfrm>
            <a:off x="213587" y="4838439"/>
            <a:ext cx="35222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génicas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1B8C7DA4-E3CB-4B7E-B6E6-EA5D2F3220CC}"/>
                  </a:ext>
                </a:extLst>
              </p:cNvPr>
              <p:cNvSpPr txBox="1"/>
              <p:nvPr/>
            </p:nvSpPr>
            <p:spPr>
              <a:xfrm>
                <a:off x="-314202" y="5358807"/>
                <a:ext cx="301745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0,6</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=0,4</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5" name="CuadroTexto 14">
                <a:extLst>
                  <a:ext uri="{FF2B5EF4-FFF2-40B4-BE49-F238E27FC236}">
                    <a16:creationId xmlns:a16="http://schemas.microsoft.com/office/drawing/2014/main" id="{1B8C7DA4-E3CB-4B7E-B6E6-EA5D2F3220CC}"/>
                  </a:ext>
                </a:extLst>
              </p:cNvPr>
              <p:cNvSpPr txBox="1">
                <a:spLocks noRot="1" noChangeAspect="1" noMove="1" noResize="1" noEditPoints="1" noAdjustHandles="1" noChangeArrowheads="1" noChangeShapeType="1" noTextEdit="1"/>
              </p:cNvSpPr>
              <p:nvPr/>
            </p:nvSpPr>
            <p:spPr>
              <a:xfrm>
                <a:off x="-314202" y="5358807"/>
                <a:ext cx="3017450" cy="923330"/>
              </a:xfrm>
              <a:prstGeom prst="rect">
                <a:avLst/>
              </a:prstGeom>
              <a:blipFill>
                <a:blip r:embed="rId2"/>
                <a:stretch>
                  <a:fillRect b="-19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3E0E3850-41FD-4ECB-90DC-3D01040DB37A}"/>
                  </a:ext>
                </a:extLst>
              </p:cNvPr>
              <p:cNvSpPr txBox="1"/>
              <p:nvPr/>
            </p:nvSpPr>
            <p:spPr>
              <a:xfrm>
                <a:off x="3371850" y="4638153"/>
                <a:ext cx="1990725" cy="15009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𝑃</m:t>
                      </m:r>
                      <m:r>
                        <a:rPr lang="es-CL" b="0" i="1" smtClean="0">
                          <a:latin typeface="Cambria Math" panose="02040503050406030204" pitchFamily="18" charset="0"/>
                        </a:rPr>
                        <m:t>=</m:t>
                      </m:r>
                      <m:sSup>
                        <m:sSupPr>
                          <m:ctrlPr>
                            <a:rPr lang="es-CL" b="0" i="1" smtClean="0">
                              <a:latin typeface="Cambria Math" panose="02040503050406030204" pitchFamily="18" charset="0"/>
                            </a:rPr>
                          </m:ctrlPr>
                        </m:sSupPr>
                        <m:e>
                          <m:r>
                            <a:rPr lang="es-CL" b="0" i="1" smtClean="0">
                              <a:latin typeface="Cambria Math" panose="02040503050406030204" pitchFamily="18" charset="0"/>
                            </a:rPr>
                            <m:t>𝑝</m:t>
                          </m:r>
                        </m:e>
                        <m:sup>
                          <m:r>
                            <a:rPr lang="es-CL" b="0" i="1" smtClean="0">
                              <a:latin typeface="Cambria Math" panose="02040503050406030204" pitchFamily="18" charset="0"/>
                            </a:rPr>
                            <m:t>2</m:t>
                          </m:r>
                        </m:sup>
                      </m:sSup>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𝑃</m:t>
                      </m:r>
                      <m:r>
                        <a:rPr lang="es-CL" b="0" i="1" smtClean="0">
                          <a:latin typeface="Cambria Math" panose="02040503050406030204" pitchFamily="18" charset="0"/>
                        </a:rPr>
                        <m:t>=</m:t>
                      </m:r>
                      <m:sSup>
                        <m:sSupPr>
                          <m:ctrlPr>
                            <a:rPr lang="es-CL" b="0" i="1" smtClean="0">
                              <a:latin typeface="Cambria Math" panose="02040503050406030204" pitchFamily="18" charset="0"/>
                            </a:rPr>
                          </m:ctrlPr>
                        </m:sSupPr>
                        <m:e>
                          <m:r>
                            <a:rPr lang="es-CL" b="0" i="1" smtClean="0">
                              <a:latin typeface="Cambria Math" panose="02040503050406030204" pitchFamily="18" charset="0"/>
                            </a:rPr>
                            <m:t>0,6</m:t>
                          </m:r>
                        </m:e>
                        <m:sup>
                          <m:r>
                            <a:rPr lang="es-CL" b="0" i="1" smtClean="0">
                              <a:latin typeface="Cambria Math" panose="02040503050406030204" pitchFamily="18" charset="0"/>
                            </a:rPr>
                            <m:t>2</m:t>
                          </m:r>
                        </m:sup>
                      </m:sSup>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𝑃</m:t>
                      </m:r>
                      <m:r>
                        <a:rPr lang="es-CL" b="0" i="1" smtClean="0">
                          <a:latin typeface="Cambria Math" panose="02040503050406030204" pitchFamily="18" charset="0"/>
                        </a:rPr>
                        <m:t>=0,36</m:t>
                      </m:r>
                    </m:oMath>
                  </m:oMathPara>
                </a14:m>
                <a:endParaRPr lang="en-US" dirty="0"/>
              </a:p>
            </p:txBody>
          </p:sp>
        </mc:Choice>
        <mc:Fallback xmlns="">
          <p:sp>
            <p:nvSpPr>
              <p:cNvPr id="5" name="CuadroTexto 4">
                <a:extLst>
                  <a:ext uri="{FF2B5EF4-FFF2-40B4-BE49-F238E27FC236}">
                    <a16:creationId xmlns:a16="http://schemas.microsoft.com/office/drawing/2014/main" id="{3E0E3850-41FD-4ECB-90DC-3D01040DB37A}"/>
                  </a:ext>
                </a:extLst>
              </p:cNvPr>
              <p:cNvSpPr txBox="1">
                <a:spLocks noRot="1" noChangeAspect="1" noMove="1" noResize="1" noEditPoints="1" noAdjustHandles="1" noChangeArrowheads="1" noChangeShapeType="1" noTextEdit="1"/>
              </p:cNvSpPr>
              <p:nvPr/>
            </p:nvSpPr>
            <p:spPr>
              <a:xfrm>
                <a:off x="3371850" y="4638153"/>
                <a:ext cx="1990725" cy="150098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6E118B4B-E369-4FB0-86CC-740AED65A9FC}"/>
                  </a:ext>
                </a:extLst>
              </p:cNvPr>
              <p:cNvSpPr txBox="1"/>
              <p:nvPr/>
            </p:nvSpPr>
            <p:spPr>
              <a:xfrm>
                <a:off x="6233626" y="4638153"/>
                <a:ext cx="1990725" cy="15009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𝐻</m:t>
                      </m:r>
                      <m:r>
                        <a:rPr lang="es-CL" b="0" i="1" smtClean="0">
                          <a:latin typeface="Cambria Math" panose="02040503050406030204" pitchFamily="18" charset="0"/>
                        </a:rPr>
                        <m:t>=2</m:t>
                      </m:r>
                      <m:r>
                        <a:rPr lang="es-CL" b="0" i="1" smtClean="0">
                          <a:latin typeface="Cambria Math" panose="02040503050406030204" pitchFamily="18" charset="0"/>
                        </a:rPr>
                        <m:t>𝑝𝑞</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𝐻</m:t>
                      </m:r>
                      <m:r>
                        <a:rPr lang="es-CL" b="0" i="1" smtClean="0">
                          <a:latin typeface="Cambria Math" panose="02040503050406030204" pitchFamily="18" charset="0"/>
                        </a:rPr>
                        <m:t>=2∗0,6∗0,4</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𝐻</m:t>
                      </m:r>
                      <m:r>
                        <a:rPr lang="es-CL" b="0" i="1" smtClean="0">
                          <a:latin typeface="Cambria Math" panose="02040503050406030204" pitchFamily="18" charset="0"/>
                        </a:rPr>
                        <m:t>=0,48</m:t>
                      </m:r>
                    </m:oMath>
                  </m:oMathPara>
                </a14:m>
                <a:endParaRPr lang="en-US" dirty="0"/>
              </a:p>
            </p:txBody>
          </p:sp>
        </mc:Choice>
        <mc:Fallback xmlns="">
          <p:sp>
            <p:nvSpPr>
              <p:cNvPr id="16" name="CuadroTexto 15">
                <a:extLst>
                  <a:ext uri="{FF2B5EF4-FFF2-40B4-BE49-F238E27FC236}">
                    <a16:creationId xmlns:a16="http://schemas.microsoft.com/office/drawing/2014/main" id="{6E118B4B-E369-4FB0-86CC-740AED65A9FC}"/>
                  </a:ext>
                </a:extLst>
              </p:cNvPr>
              <p:cNvSpPr txBox="1">
                <a:spLocks noRot="1" noChangeAspect="1" noMove="1" noResize="1" noEditPoints="1" noAdjustHandles="1" noChangeArrowheads="1" noChangeShapeType="1" noTextEdit="1"/>
              </p:cNvSpPr>
              <p:nvPr/>
            </p:nvSpPr>
            <p:spPr>
              <a:xfrm>
                <a:off x="6233626" y="4638153"/>
                <a:ext cx="1990725" cy="150098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90F0CFD4-22C3-481E-88BF-11BD8F577AB1}"/>
                  </a:ext>
                </a:extLst>
              </p:cNvPr>
              <p:cNvSpPr txBox="1"/>
              <p:nvPr/>
            </p:nvSpPr>
            <p:spPr>
              <a:xfrm>
                <a:off x="8806588" y="4618581"/>
                <a:ext cx="1990725" cy="14773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𝑄</m:t>
                      </m:r>
                      <m:r>
                        <a:rPr lang="es-CL" b="0" i="1" smtClean="0">
                          <a:latin typeface="Cambria Math" panose="02040503050406030204" pitchFamily="18" charset="0"/>
                        </a:rPr>
                        <m:t>=</m:t>
                      </m:r>
                      <m:sSup>
                        <m:sSupPr>
                          <m:ctrlPr>
                            <a:rPr lang="es-CL" b="0" i="1" smtClean="0">
                              <a:latin typeface="Cambria Math" panose="02040503050406030204" pitchFamily="18" charset="0"/>
                            </a:rPr>
                          </m:ctrlPr>
                        </m:sSupPr>
                        <m:e>
                          <m:r>
                            <a:rPr lang="es-CL" b="0" i="1" smtClean="0">
                              <a:latin typeface="Cambria Math" panose="02040503050406030204" pitchFamily="18" charset="0"/>
                            </a:rPr>
                            <m:t>𝑞</m:t>
                          </m:r>
                        </m:e>
                        <m:sup>
                          <m:r>
                            <a:rPr lang="es-CL" b="0" i="1" smtClean="0">
                              <a:latin typeface="Cambria Math" panose="02040503050406030204" pitchFamily="18" charset="0"/>
                            </a:rPr>
                            <m:t>2</m:t>
                          </m:r>
                        </m:sup>
                      </m:sSup>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𝑄</m:t>
                      </m:r>
                      <m:r>
                        <a:rPr lang="es-CL" b="0" i="1" smtClean="0">
                          <a:latin typeface="Cambria Math" panose="02040503050406030204" pitchFamily="18" charset="0"/>
                        </a:rPr>
                        <m:t>=</m:t>
                      </m:r>
                      <m:sSup>
                        <m:sSupPr>
                          <m:ctrlPr>
                            <a:rPr lang="es-CL" b="0" i="1" smtClean="0">
                              <a:latin typeface="Cambria Math" panose="02040503050406030204" pitchFamily="18" charset="0"/>
                            </a:rPr>
                          </m:ctrlPr>
                        </m:sSupPr>
                        <m:e>
                          <m:r>
                            <a:rPr lang="es-CL" b="0" i="1" smtClean="0">
                              <a:latin typeface="Cambria Math" panose="02040503050406030204" pitchFamily="18" charset="0"/>
                            </a:rPr>
                            <m:t>0,4</m:t>
                          </m:r>
                        </m:e>
                        <m:sup>
                          <m:r>
                            <a:rPr lang="es-CL" b="0" i="1" smtClean="0">
                              <a:latin typeface="Cambria Math" panose="02040503050406030204" pitchFamily="18" charset="0"/>
                            </a:rPr>
                            <m:t>2</m:t>
                          </m:r>
                        </m:sup>
                      </m:sSup>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0,16</m:t>
                      </m:r>
                    </m:oMath>
                  </m:oMathPara>
                </a14:m>
                <a:endParaRPr lang="en-US" dirty="0"/>
              </a:p>
            </p:txBody>
          </p:sp>
        </mc:Choice>
        <mc:Fallback xmlns="">
          <p:sp>
            <p:nvSpPr>
              <p:cNvPr id="17" name="CuadroTexto 16">
                <a:extLst>
                  <a:ext uri="{FF2B5EF4-FFF2-40B4-BE49-F238E27FC236}">
                    <a16:creationId xmlns:a16="http://schemas.microsoft.com/office/drawing/2014/main" id="{90F0CFD4-22C3-481E-88BF-11BD8F577AB1}"/>
                  </a:ext>
                </a:extLst>
              </p:cNvPr>
              <p:cNvSpPr txBox="1">
                <a:spLocks noRot="1" noChangeAspect="1" noMove="1" noResize="1" noEditPoints="1" noAdjustHandles="1" noChangeArrowheads="1" noChangeShapeType="1" noTextEdit="1"/>
              </p:cNvSpPr>
              <p:nvPr/>
            </p:nvSpPr>
            <p:spPr>
              <a:xfrm>
                <a:off x="8806588" y="4618581"/>
                <a:ext cx="1990725" cy="1477328"/>
              </a:xfrm>
              <a:prstGeom prst="rect">
                <a:avLst/>
              </a:prstGeom>
              <a:blipFill>
                <a:blip r:embed="rId5"/>
                <a:stretch>
                  <a:fillRect/>
                </a:stretch>
              </a:blipFill>
            </p:spPr>
            <p:txBody>
              <a:bodyPr/>
              <a:lstStyle/>
              <a:p>
                <a:r>
                  <a:rPr lang="en-US">
                    <a:noFill/>
                  </a:rPr>
                  <a:t> </a:t>
                </a:r>
              </a:p>
            </p:txBody>
          </p:sp>
        </mc:Fallback>
      </mc:AlternateContent>
      <p:sp>
        <p:nvSpPr>
          <p:cNvPr id="18" name="Rectángulo 17">
            <a:extLst>
              <a:ext uri="{FF2B5EF4-FFF2-40B4-BE49-F238E27FC236}">
                <a16:creationId xmlns:a16="http://schemas.microsoft.com/office/drawing/2014/main" id="{578EF410-96D6-451E-B427-5051A4C733C3}"/>
              </a:ext>
            </a:extLst>
          </p:cNvPr>
          <p:cNvSpPr/>
          <p:nvPr/>
        </p:nvSpPr>
        <p:spPr>
          <a:xfrm>
            <a:off x="3561864" y="5726578"/>
            <a:ext cx="6763236" cy="369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ítulo 1">
            <a:extLst>
              <a:ext uri="{FF2B5EF4-FFF2-40B4-BE49-F238E27FC236}">
                <a16:creationId xmlns:a16="http://schemas.microsoft.com/office/drawing/2014/main" id="{3BCC4879-AA48-4868-90EC-65D45368C3A4}"/>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9</a:t>
            </a:r>
            <a:endParaRPr lang="en-US" i="1" kern="0" dirty="0"/>
          </a:p>
        </p:txBody>
      </p:sp>
    </p:spTree>
    <p:extLst>
      <p:ext uri="{BB962C8B-B14F-4D97-AF65-F5344CB8AC3E}">
        <p14:creationId xmlns:p14="http://schemas.microsoft.com/office/powerpoint/2010/main" val="399670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1920240"/>
            <a:ext cx="9162472" cy="1815882"/>
          </a:xfrm>
          <a:prstGeom prst="rect">
            <a:avLst/>
          </a:prstGeom>
          <a:noFill/>
        </p:spPr>
        <p:txBody>
          <a:bodyPr wrap="square" rtlCol="0">
            <a:spAutoFit/>
          </a:bodyPr>
          <a:lstStyle/>
          <a:p>
            <a:pPr algn="just"/>
            <a:r>
              <a:rPr lang="es-CL" sz="1600" dirty="0"/>
              <a:t>En el año 2374 los humanos finalmente desarrollan la tecnología necesaria para realizar viajes en el tiempo. Usted es un científico interesado en la genética de poblaciones de animales extintos. Utilizando este nuevo avance tecnológico, usted decide viajar 8 millones de años en el pasado para conducir un estudio de campo en Venezuela, estudiando a una población de </a:t>
            </a:r>
            <a:r>
              <a:rPr lang="es-CL" sz="1600" i="1" dirty="0" err="1"/>
              <a:t>Phoberomys</a:t>
            </a:r>
            <a:r>
              <a:rPr lang="es-CL" sz="1600" i="1" dirty="0"/>
              <a:t> </a:t>
            </a:r>
            <a:r>
              <a:rPr lang="es-CL" sz="1600" i="1" dirty="0" err="1"/>
              <a:t>pattersoni</a:t>
            </a:r>
            <a:r>
              <a:rPr lang="es-CL" sz="1600" dirty="0"/>
              <a:t>, el segundo roedor más grande que haya existido en nuestro planeta (700 kg., familiar de los </a:t>
            </a:r>
            <a:r>
              <a:rPr lang="es-CL" sz="1600" dirty="0" err="1"/>
              <a:t>cuyis</a:t>
            </a:r>
            <a:r>
              <a:rPr lang="es-CL" sz="1600" dirty="0"/>
              <a:t>). El color del pelaje de este roedor varía entre bronceado (dominante) y café (recesivo). Asuma que la población se encuentra en equilibrio Hardy-Weinberg. Usted observó 336 </a:t>
            </a:r>
            <a:r>
              <a:rPr lang="es-CL" sz="1600" i="1" dirty="0" err="1"/>
              <a:t>Phoberomys</a:t>
            </a:r>
            <a:r>
              <a:rPr lang="es-CL" sz="1600" i="1" dirty="0"/>
              <a:t> </a:t>
            </a:r>
            <a:r>
              <a:rPr lang="es-CL" sz="1600" dirty="0"/>
              <a:t>bronceados y 64 </a:t>
            </a:r>
            <a:r>
              <a:rPr lang="es-CL" sz="1600" i="1" dirty="0" err="1"/>
              <a:t>Phoberomys</a:t>
            </a:r>
            <a:r>
              <a:rPr lang="es-CL" sz="1600" dirty="0"/>
              <a:t> café durante su estudio.</a:t>
            </a:r>
            <a:endParaRPr lang="en-US" sz="1600" dirty="0"/>
          </a:p>
        </p:txBody>
      </p:sp>
      <p:sp>
        <p:nvSpPr>
          <p:cNvPr id="3" name="CuadroTexto 2">
            <a:extLst>
              <a:ext uri="{FF2B5EF4-FFF2-40B4-BE49-F238E27FC236}">
                <a16:creationId xmlns:a16="http://schemas.microsoft.com/office/drawing/2014/main" id="{712E1F1B-FE01-4A15-A0D7-D9A1CC661EC4}"/>
              </a:ext>
            </a:extLst>
          </p:cNvPr>
          <p:cNvSpPr txBox="1"/>
          <p:nvPr/>
        </p:nvSpPr>
        <p:spPr>
          <a:xfrm>
            <a:off x="1514763" y="3869550"/>
            <a:ext cx="6991061" cy="369332"/>
          </a:xfrm>
          <a:prstGeom prst="rect">
            <a:avLst/>
          </a:prstGeom>
          <a:noFill/>
        </p:spPr>
        <p:txBody>
          <a:bodyPr wrap="square" rtlCol="0">
            <a:spAutoFit/>
          </a:bodyPr>
          <a:lstStyle/>
          <a:p>
            <a:r>
              <a:rPr lang="es-CL" b="1" dirty="0">
                <a:latin typeface="Abadi" panose="020B0604020104020204" pitchFamily="34" charset="0"/>
              </a:rPr>
              <a:t>Calcule el número de individuos correspondiente a cada genotipo</a:t>
            </a:r>
            <a:endParaRPr lang="en-US" b="1" dirty="0">
              <a:latin typeface="Abadi" panose="020B0604020104020204" pitchFamily="34" charset="0"/>
            </a:endParaRPr>
          </a:p>
        </p:txBody>
      </p:sp>
      <p:sp>
        <p:nvSpPr>
          <p:cNvPr id="7" name="Título 1">
            <a:extLst>
              <a:ext uri="{FF2B5EF4-FFF2-40B4-BE49-F238E27FC236}">
                <a16:creationId xmlns:a16="http://schemas.microsoft.com/office/drawing/2014/main" id="{4D33FC63-2F35-34D6-2E9C-CADE3124DB65}"/>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9</a:t>
            </a:r>
            <a:endParaRPr lang="en-US" i="1" kern="0" dirty="0"/>
          </a:p>
        </p:txBody>
      </p:sp>
    </p:spTree>
    <p:extLst>
      <p:ext uri="{BB962C8B-B14F-4D97-AF65-F5344CB8AC3E}">
        <p14:creationId xmlns:p14="http://schemas.microsoft.com/office/powerpoint/2010/main" val="17949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1920240"/>
            <a:ext cx="9162472" cy="1815882"/>
          </a:xfrm>
          <a:prstGeom prst="rect">
            <a:avLst/>
          </a:prstGeom>
          <a:noFill/>
        </p:spPr>
        <p:txBody>
          <a:bodyPr wrap="square" rtlCol="0">
            <a:spAutoFit/>
          </a:bodyPr>
          <a:lstStyle/>
          <a:p>
            <a:pPr algn="just"/>
            <a:r>
              <a:rPr lang="es-CL" sz="1600" dirty="0"/>
              <a:t>En el año 2374 los humanos finalmente desarrollan la tecnología necesaria para realizar viajes en el tiempo. Usted es un científico interesado en la genética de poblaciones de animales extintos. Utilizando este nuevo avance tecnológico, usted decide viajar 8 millones de años en el pasado para conducir un estudio de campo en Venezuela, estudiando a una población de </a:t>
            </a:r>
            <a:r>
              <a:rPr lang="es-CL" sz="1600" i="1" dirty="0" err="1"/>
              <a:t>Phoberomys</a:t>
            </a:r>
            <a:r>
              <a:rPr lang="es-CL" sz="1600" i="1" dirty="0"/>
              <a:t> </a:t>
            </a:r>
            <a:r>
              <a:rPr lang="es-CL" sz="1600" i="1" dirty="0" err="1"/>
              <a:t>pattersoni</a:t>
            </a:r>
            <a:r>
              <a:rPr lang="es-CL" sz="1600" dirty="0"/>
              <a:t>, el segundo roedor más grande que haya existido en nuestro planeta (700 kg., familiar de los </a:t>
            </a:r>
            <a:r>
              <a:rPr lang="es-CL" sz="1600" dirty="0" err="1"/>
              <a:t>cuyis</a:t>
            </a:r>
            <a:r>
              <a:rPr lang="es-CL" sz="1600" dirty="0"/>
              <a:t>). El color del pelaje de este roedor varía entre bronceado (dominante) y café (recesivo). Asuma que la población se encuentra en equilibrio Hardy-Weinberg. Usted observó 336 </a:t>
            </a:r>
            <a:r>
              <a:rPr lang="es-CL" sz="1600" i="1" dirty="0" err="1"/>
              <a:t>Phoberomys</a:t>
            </a:r>
            <a:r>
              <a:rPr lang="es-CL" sz="1600" i="1" dirty="0"/>
              <a:t> </a:t>
            </a:r>
            <a:r>
              <a:rPr lang="es-CL" sz="1600" dirty="0"/>
              <a:t>bronceados y 64 </a:t>
            </a:r>
            <a:r>
              <a:rPr lang="es-CL" sz="1600" i="1" dirty="0" err="1"/>
              <a:t>Phoberomys</a:t>
            </a:r>
            <a:r>
              <a:rPr lang="es-CL" sz="1600" dirty="0"/>
              <a:t> café durante su estudio.</a:t>
            </a:r>
            <a:endParaRPr lang="en-US" sz="1600" dirty="0"/>
          </a:p>
        </p:txBody>
      </p:sp>
      <p:sp>
        <p:nvSpPr>
          <p:cNvPr id="3" name="CuadroTexto 2">
            <a:extLst>
              <a:ext uri="{FF2B5EF4-FFF2-40B4-BE49-F238E27FC236}">
                <a16:creationId xmlns:a16="http://schemas.microsoft.com/office/drawing/2014/main" id="{712E1F1B-FE01-4A15-A0D7-D9A1CC661EC4}"/>
              </a:ext>
            </a:extLst>
          </p:cNvPr>
          <p:cNvSpPr txBox="1"/>
          <p:nvPr/>
        </p:nvSpPr>
        <p:spPr>
          <a:xfrm>
            <a:off x="1514763" y="3869550"/>
            <a:ext cx="6991061" cy="369332"/>
          </a:xfrm>
          <a:prstGeom prst="rect">
            <a:avLst/>
          </a:prstGeom>
          <a:noFill/>
        </p:spPr>
        <p:txBody>
          <a:bodyPr wrap="square" rtlCol="0">
            <a:spAutoFit/>
          </a:bodyPr>
          <a:lstStyle/>
          <a:p>
            <a:r>
              <a:rPr lang="es-CL" b="1" dirty="0">
                <a:latin typeface="Abadi" panose="020B0604020104020204" pitchFamily="34" charset="0"/>
              </a:rPr>
              <a:t>Calcule el número de individuos correspondiente a cada genotipo</a:t>
            </a:r>
            <a:endParaRPr lang="en-US" b="1" dirty="0">
              <a:latin typeface="Abadi" panose="020B0604020104020204" pitchFamily="34" charset="0"/>
            </a:endParaRP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24CC2320-CF9B-4DF1-8370-8DC39B9AFA84}"/>
                  </a:ext>
                </a:extLst>
              </p:cNvPr>
              <p:cNvSpPr txBox="1"/>
              <p:nvPr/>
            </p:nvSpPr>
            <p:spPr>
              <a:xfrm>
                <a:off x="1481138" y="4816345"/>
                <a:ext cx="299085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𝑛</m:t>
                          </m:r>
                        </m:e>
                        <m:sub>
                          <m:r>
                            <a:rPr lang="es-CL" b="0" i="1" smtClean="0">
                              <a:latin typeface="Cambria Math" panose="02040503050406030204" pitchFamily="18" charset="0"/>
                            </a:rPr>
                            <m:t>𝑏𝑏</m:t>
                          </m:r>
                        </m:sub>
                      </m:sSub>
                      <m:r>
                        <a:rPr lang="es-CL" b="0" i="1" smtClean="0">
                          <a:latin typeface="Cambria Math" panose="02040503050406030204" pitchFamily="18" charset="0"/>
                        </a:rPr>
                        <m:t>=0,36∗400</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𝑛</m:t>
                          </m:r>
                        </m:e>
                        <m:sub>
                          <m:r>
                            <a:rPr lang="es-CL" b="0" i="1" smtClean="0">
                              <a:latin typeface="Cambria Math" panose="02040503050406030204" pitchFamily="18" charset="0"/>
                            </a:rPr>
                            <m:t>𝑏𝑏</m:t>
                          </m:r>
                        </m:sub>
                      </m:sSub>
                      <m:r>
                        <a:rPr lang="es-CL" b="0" i="1" smtClean="0">
                          <a:latin typeface="Cambria Math" panose="02040503050406030204" pitchFamily="18" charset="0"/>
                        </a:rPr>
                        <m:t>=144</m:t>
                      </m:r>
                      <m:r>
                        <m:rPr>
                          <m:nor/>
                        </m:rPr>
                        <a:rPr lang="es-CL" b="0" i="1" smtClean="0">
                          <a:latin typeface="Cambria Math" panose="02040503050406030204" pitchFamily="18" charset="0"/>
                        </a:rPr>
                        <m:t> </m:t>
                      </m:r>
                      <m:r>
                        <m:rPr>
                          <m:nor/>
                        </m:rPr>
                        <a:rPr lang="es-CL" i="1" dirty="0"/>
                        <m:t>Phoberomys</m:t>
                      </m:r>
                    </m:oMath>
                  </m:oMathPara>
                </a14:m>
                <a:endParaRPr lang="en-US" dirty="0"/>
              </a:p>
            </p:txBody>
          </p:sp>
        </mc:Choice>
        <mc:Fallback xmlns="">
          <p:sp>
            <p:nvSpPr>
              <p:cNvPr id="5" name="CuadroTexto 4">
                <a:extLst>
                  <a:ext uri="{FF2B5EF4-FFF2-40B4-BE49-F238E27FC236}">
                    <a16:creationId xmlns:a16="http://schemas.microsoft.com/office/drawing/2014/main" id="{24CC2320-CF9B-4DF1-8370-8DC39B9AFA84}"/>
                  </a:ext>
                </a:extLst>
              </p:cNvPr>
              <p:cNvSpPr txBox="1">
                <a:spLocks noRot="1" noChangeAspect="1" noMove="1" noResize="1" noEditPoints="1" noAdjustHandles="1" noChangeArrowheads="1" noChangeShapeType="1" noTextEdit="1"/>
              </p:cNvSpPr>
              <p:nvPr/>
            </p:nvSpPr>
            <p:spPr>
              <a:xfrm>
                <a:off x="1481138" y="4816345"/>
                <a:ext cx="2990850" cy="923330"/>
              </a:xfrm>
              <a:prstGeom prst="rect">
                <a:avLst/>
              </a:prstGeom>
              <a:blipFill>
                <a:blip r:embed="rId2"/>
                <a:stretch>
                  <a:fillRect b="-32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70B6DC7E-5B21-4CE2-998F-9F3232E5F3E6}"/>
                  </a:ext>
                </a:extLst>
              </p:cNvPr>
              <p:cNvSpPr txBox="1"/>
              <p:nvPr/>
            </p:nvSpPr>
            <p:spPr>
              <a:xfrm>
                <a:off x="4664869" y="4816345"/>
                <a:ext cx="299085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𝑛</m:t>
                          </m:r>
                        </m:e>
                        <m:sub>
                          <m:r>
                            <a:rPr lang="es-CL" b="0" i="1" smtClean="0">
                              <a:latin typeface="Cambria Math" panose="02040503050406030204" pitchFamily="18" charset="0"/>
                            </a:rPr>
                            <m:t>𝑏𝑐</m:t>
                          </m:r>
                        </m:sub>
                      </m:sSub>
                      <m:r>
                        <a:rPr lang="es-CL" b="0" i="1" smtClean="0">
                          <a:latin typeface="Cambria Math" panose="02040503050406030204" pitchFamily="18" charset="0"/>
                        </a:rPr>
                        <m:t>=0,48∗400</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𝑛</m:t>
                          </m:r>
                        </m:e>
                        <m:sub>
                          <m:r>
                            <a:rPr lang="es-CL" b="0" i="1" smtClean="0">
                              <a:latin typeface="Cambria Math" panose="02040503050406030204" pitchFamily="18" charset="0"/>
                            </a:rPr>
                            <m:t>𝑏𝑐</m:t>
                          </m:r>
                        </m:sub>
                      </m:sSub>
                      <m:r>
                        <a:rPr lang="es-CL" b="0" i="1" smtClean="0">
                          <a:latin typeface="Cambria Math" panose="02040503050406030204" pitchFamily="18" charset="0"/>
                        </a:rPr>
                        <m:t>=192</m:t>
                      </m:r>
                      <m:r>
                        <m:rPr>
                          <m:nor/>
                        </m:rPr>
                        <a:rPr lang="es-CL" b="0" i="1" smtClean="0">
                          <a:latin typeface="Cambria Math" panose="02040503050406030204" pitchFamily="18" charset="0"/>
                        </a:rPr>
                        <m:t> </m:t>
                      </m:r>
                      <m:r>
                        <m:rPr>
                          <m:nor/>
                        </m:rPr>
                        <a:rPr lang="es-CL" i="1" dirty="0"/>
                        <m:t>Phoberomys</m:t>
                      </m:r>
                    </m:oMath>
                  </m:oMathPara>
                </a14:m>
                <a:endParaRPr lang="en-US" dirty="0"/>
              </a:p>
            </p:txBody>
          </p:sp>
        </mc:Choice>
        <mc:Fallback xmlns="">
          <p:sp>
            <p:nvSpPr>
              <p:cNvPr id="9" name="CuadroTexto 8">
                <a:extLst>
                  <a:ext uri="{FF2B5EF4-FFF2-40B4-BE49-F238E27FC236}">
                    <a16:creationId xmlns:a16="http://schemas.microsoft.com/office/drawing/2014/main" id="{70B6DC7E-5B21-4CE2-998F-9F3232E5F3E6}"/>
                  </a:ext>
                </a:extLst>
              </p:cNvPr>
              <p:cNvSpPr txBox="1">
                <a:spLocks noRot="1" noChangeAspect="1" noMove="1" noResize="1" noEditPoints="1" noAdjustHandles="1" noChangeArrowheads="1" noChangeShapeType="1" noTextEdit="1"/>
              </p:cNvSpPr>
              <p:nvPr/>
            </p:nvSpPr>
            <p:spPr>
              <a:xfrm>
                <a:off x="4664869" y="4816345"/>
                <a:ext cx="2990850" cy="923330"/>
              </a:xfrm>
              <a:prstGeom prst="rect">
                <a:avLst/>
              </a:prstGeom>
              <a:blipFill>
                <a:blip r:embed="rId3"/>
                <a:stretch>
                  <a:fillRect b="-32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F9B1F3E6-54FE-4E64-A3F3-E84F5D917FFF}"/>
                  </a:ext>
                </a:extLst>
              </p:cNvPr>
              <p:cNvSpPr txBox="1"/>
              <p:nvPr/>
            </p:nvSpPr>
            <p:spPr>
              <a:xfrm>
                <a:off x="7848600" y="4816345"/>
                <a:ext cx="299085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𝑛</m:t>
                          </m:r>
                        </m:e>
                        <m:sub>
                          <m:r>
                            <a:rPr lang="es-CL" b="0" i="1" smtClean="0">
                              <a:latin typeface="Cambria Math" panose="02040503050406030204" pitchFamily="18" charset="0"/>
                            </a:rPr>
                            <m:t>𝑐𝑐</m:t>
                          </m:r>
                        </m:sub>
                      </m:sSub>
                      <m:r>
                        <a:rPr lang="es-CL" b="0" i="1" smtClean="0">
                          <a:latin typeface="Cambria Math" panose="02040503050406030204" pitchFamily="18" charset="0"/>
                        </a:rPr>
                        <m:t>=0,16∗400</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𝑛</m:t>
                          </m:r>
                        </m:e>
                        <m:sub>
                          <m:r>
                            <a:rPr lang="es-CL" b="0" i="1" smtClean="0">
                              <a:latin typeface="Cambria Math" panose="02040503050406030204" pitchFamily="18" charset="0"/>
                            </a:rPr>
                            <m:t>𝑐𝑐</m:t>
                          </m:r>
                        </m:sub>
                      </m:sSub>
                      <m:r>
                        <a:rPr lang="es-CL" b="0" i="1" smtClean="0">
                          <a:latin typeface="Cambria Math" panose="02040503050406030204" pitchFamily="18" charset="0"/>
                        </a:rPr>
                        <m:t>=64 </m:t>
                      </m:r>
                      <m:r>
                        <m:rPr>
                          <m:nor/>
                        </m:rPr>
                        <a:rPr lang="es-CL" i="1" dirty="0"/>
                        <m:t>Phoberomys</m:t>
                      </m:r>
                    </m:oMath>
                  </m:oMathPara>
                </a14:m>
                <a:endParaRPr lang="en-US" dirty="0"/>
              </a:p>
            </p:txBody>
          </p:sp>
        </mc:Choice>
        <mc:Fallback xmlns="">
          <p:sp>
            <p:nvSpPr>
              <p:cNvPr id="11" name="CuadroTexto 10">
                <a:extLst>
                  <a:ext uri="{FF2B5EF4-FFF2-40B4-BE49-F238E27FC236}">
                    <a16:creationId xmlns:a16="http://schemas.microsoft.com/office/drawing/2014/main" id="{F9B1F3E6-54FE-4E64-A3F3-E84F5D917FFF}"/>
                  </a:ext>
                </a:extLst>
              </p:cNvPr>
              <p:cNvSpPr txBox="1">
                <a:spLocks noRot="1" noChangeAspect="1" noMove="1" noResize="1" noEditPoints="1" noAdjustHandles="1" noChangeArrowheads="1" noChangeShapeType="1" noTextEdit="1"/>
              </p:cNvSpPr>
              <p:nvPr/>
            </p:nvSpPr>
            <p:spPr>
              <a:xfrm>
                <a:off x="7848600" y="4816345"/>
                <a:ext cx="2990850" cy="923330"/>
              </a:xfrm>
              <a:prstGeom prst="rect">
                <a:avLst/>
              </a:prstGeom>
              <a:blipFill>
                <a:blip r:embed="rId4"/>
                <a:stretch>
                  <a:fillRect b="-3289"/>
                </a:stretch>
              </a:blipFill>
            </p:spPr>
            <p:txBody>
              <a:bodyPr/>
              <a:lstStyle/>
              <a:p>
                <a:r>
                  <a:rPr lang="en-US">
                    <a:noFill/>
                  </a:rPr>
                  <a:t> </a:t>
                </a:r>
              </a:p>
            </p:txBody>
          </p:sp>
        </mc:Fallback>
      </mc:AlternateContent>
      <p:sp>
        <p:nvSpPr>
          <p:cNvPr id="13" name="Rectángulo 12">
            <a:extLst>
              <a:ext uri="{FF2B5EF4-FFF2-40B4-BE49-F238E27FC236}">
                <a16:creationId xmlns:a16="http://schemas.microsoft.com/office/drawing/2014/main" id="{47358E27-669A-4DB3-ACC7-F32B43B6915E}"/>
              </a:ext>
            </a:extLst>
          </p:cNvPr>
          <p:cNvSpPr/>
          <p:nvPr/>
        </p:nvSpPr>
        <p:spPr>
          <a:xfrm>
            <a:off x="1728544" y="5374211"/>
            <a:ext cx="8734912" cy="369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ítulo 1">
            <a:extLst>
              <a:ext uri="{FF2B5EF4-FFF2-40B4-BE49-F238E27FC236}">
                <a16:creationId xmlns:a16="http://schemas.microsoft.com/office/drawing/2014/main" id="{268D11EA-CF68-B8CB-A95F-9EE45ADA787E}"/>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9</a:t>
            </a:r>
            <a:endParaRPr lang="en-US" i="1" kern="0" dirty="0"/>
          </a:p>
        </p:txBody>
      </p:sp>
    </p:spTree>
    <p:extLst>
      <p:ext uri="{BB962C8B-B14F-4D97-AF65-F5344CB8AC3E}">
        <p14:creationId xmlns:p14="http://schemas.microsoft.com/office/powerpoint/2010/main" val="2768711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1920240"/>
            <a:ext cx="9162472" cy="1077218"/>
          </a:xfrm>
          <a:prstGeom prst="rect">
            <a:avLst/>
          </a:prstGeom>
          <a:noFill/>
        </p:spPr>
        <p:txBody>
          <a:bodyPr wrap="square" rtlCol="0">
            <a:spAutoFit/>
          </a:bodyPr>
          <a:lstStyle/>
          <a:p>
            <a:pPr algn="just"/>
            <a:r>
              <a:rPr lang="es-CL" sz="1600" dirty="0"/>
              <a:t>Diez años más tarde, haces otro viaje a Venezuela, observando esta vez 650 animales. Una nueva tecnología le permite esta vez contar los genotipos directamente, llegando a contar 450 </a:t>
            </a:r>
            <a:r>
              <a:rPr lang="es-CL" sz="1600" i="1" dirty="0" err="1"/>
              <a:t>Phoberomys</a:t>
            </a:r>
            <a:r>
              <a:rPr lang="es-CL" sz="1600" i="1" dirty="0"/>
              <a:t> </a:t>
            </a:r>
            <a:r>
              <a:rPr lang="es-CL" sz="1600" dirty="0"/>
              <a:t>bronceados (150 homocigotos para el alelo dominante y 300 heterocigotos) y 200 </a:t>
            </a:r>
            <a:r>
              <a:rPr lang="es-CL" sz="1600" i="1" dirty="0" err="1"/>
              <a:t>Phoberomys</a:t>
            </a:r>
            <a:r>
              <a:rPr lang="es-CL" sz="1600" i="1" dirty="0"/>
              <a:t> </a:t>
            </a:r>
            <a:r>
              <a:rPr lang="es-CL" sz="1600" dirty="0"/>
              <a:t>café (homocigotos para el alelo recesivo).</a:t>
            </a:r>
            <a:endParaRPr lang="en-US" sz="1600" dirty="0"/>
          </a:p>
        </p:txBody>
      </p:sp>
      <p:sp>
        <p:nvSpPr>
          <p:cNvPr id="3" name="CuadroTexto 2">
            <a:extLst>
              <a:ext uri="{FF2B5EF4-FFF2-40B4-BE49-F238E27FC236}">
                <a16:creationId xmlns:a16="http://schemas.microsoft.com/office/drawing/2014/main" id="{712E1F1B-FE01-4A15-A0D7-D9A1CC661EC4}"/>
              </a:ext>
            </a:extLst>
          </p:cNvPr>
          <p:cNvSpPr txBox="1"/>
          <p:nvPr/>
        </p:nvSpPr>
        <p:spPr>
          <a:xfrm>
            <a:off x="1514764" y="3130886"/>
            <a:ext cx="6991061" cy="369332"/>
          </a:xfrm>
          <a:prstGeom prst="rect">
            <a:avLst/>
          </a:prstGeom>
          <a:noFill/>
        </p:spPr>
        <p:txBody>
          <a:bodyPr wrap="square" rtlCol="0">
            <a:spAutoFit/>
          </a:bodyPr>
          <a:lstStyle/>
          <a:p>
            <a:r>
              <a:rPr lang="es-CL" b="1" dirty="0">
                <a:latin typeface="Abadi" panose="020B0604020104020204" pitchFamily="34" charset="0"/>
              </a:rPr>
              <a:t>Determine si la población se encuentra en equilibrio H-W</a:t>
            </a:r>
            <a:endParaRPr lang="en-US" b="1" dirty="0">
              <a:latin typeface="Abadi" panose="020B0604020104020204" pitchFamily="34" charset="0"/>
            </a:endParaRPr>
          </a:p>
        </p:txBody>
      </p:sp>
      <p:pic>
        <p:nvPicPr>
          <p:cNvPr id="11" name="Picture 2" descr="Chi-Square Goodness of Fit Test">
            <a:extLst>
              <a:ext uri="{FF2B5EF4-FFF2-40B4-BE49-F238E27FC236}">
                <a16:creationId xmlns:a16="http://schemas.microsoft.com/office/drawing/2014/main" id="{50828FD3-959E-4017-90F7-E38C944006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3321" y="313502"/>
            <a:ext cx="2452969" cy="1226485"/>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a16="http://schemas.microsoft.com/office/drawing/2014/main" id="{7158ADED-F63C-BEAB-7F2B-59C9386700F5}"/>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9</a:t>
            </a:r>
            <a:endParaRPr lang="en-US" i="1" kern="0" dirty="0"/>
          </a:p>
        </p:txBody>
      </p:sp>
    </p:spTree>
    <p:extLst>
      <p:ext uri="{BB962C8B-B14F-4D97-AF65-F5344CB8AC3E}">
        <p14:creationId xmlns:p14="http://schemas.microsoft.com/office/powerpoint/2010/main" val="397405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1920240"/>
            <a:ext cx="9162472" cy="1077218"/>
          </a:xfrm>
          <a:prstGeom prst="rect">
            <a:avLst/>
          </a:prstGeom>
          <a:noFill/>
        </p:spPr>
        <p:txBody>
          <a:bodyPr wrap="square" rtlCol="0">
            <a:spAutoFit/>
          </a:bodyPr>
          <a:lstStyle/>
          <a:p>
            <a:pPr algn="just"/>
            <a:r>
              <a:rPr lang="es-CL" sz="1600" dirty="0"/>
              <a:t>Diez años más tarde, haces otro viaje a Venezuela, observando esta vez 650 animales. Una nueva tecnología le permite esta vez contar los genotipos directamente, llegando a contar 450 </a:t>
            </a:r>
            <a:r>
              <a:rPr lang="es-CL" sz="1600" i="1" dirty="0" err="1"/>
              <a:t>Phoberomys</a:t>
            </a:r>
            <a:r>
              <a:rPr lang="es-CL" sz="1600" i="1" dirty="0"/>
              <a:t> </a:t>
            </a:r>
            <a:r>
              <a:rPr lang="es-CL" sz="1600" dirty="0"/>
              <a:t>bronceados (150 homocigotos para el alelo dominante y 300 heterocigotos) y 200 </a:t>
            </a:r>
            <a:r>
              <a:rPr lang="es-CL" sz="1600" i="1" dirty="0" err="1"/>
              <a:t>Phoberomys</a:t>
            </a:r>
            <a:r>
              <a:rPr lang="es-CL" sz="1600" i="1" dirty="0"/>
              <a:t> </a:t>
            </a:r>
            <a:r>
              <a:rPr lang="es-CL" sz="1600" dirty="0"/>
              <a:t>café (homocigotos para el alelo recesivo).</a:t>
            </a:r>
            <a:endParaRPr lang="en-US" sz="1600" dirty="0"/>
          </a:p>
        </p:txBody>
      </p:sp>
      <p:sp>
        <p:nvSpPr>
          <p:cNvPr id="3" name="CuadroTexto 2">
            <a:extLst>
              <a:ext uri="{FF2B5EF4-FFF2-40B4-BE49-F238E27FC236}">
                <a16:creationId xmlns:a16="http://schemas.microsoft.com/office/drawing/2014/main" id="{712E1F1B-FE01-4A15-A0D7-D9A1CC661EC4}"/>
              </a:ext>
            </a:extLst>
          </p:cNvPr>
          <p:cNvSpPr txBox="1"/>
          <p:nvPr/>
        </p:nvSpPr>
        <p:spPr>
          <a:xfrm>
            <a:off x="1514764" y="3130886"/>
            <a:ext cx="6991061" cy="369332"/>
          </a:xfrm>
          <a:prstGeom prst="rect">
            <a:avLst/>
          </a:prstGeom>
          <a:noFill/>
        </p:spPr>
        <p:txBody>
          <a:bodyPr wrap="square" rtlCol="0">
            <a:spAutoFit/>
          </a:bodyPr>
          <a:lstStyle/>
          <a:p>
            <a:r>
              <a:rPr lang="es-CL" b="1" dirty="0">
                <a:latin typeface="Abadi" panose="020B0604020104020204" pitchFamily="34" charset="0"/>
              </a:rPr>
              <a:t>Determine si la población se encuentra en equilibrio H-W</a:t>
            </a:r>
            <a:endParaRPr lang="en-US" b="1" dirty="0">
              <a:latin typeface="Abadi" panose="020B0604020104020204" pitchFamily="34" charset="0"/>
            </a:endParaRPr>
          </a:p>
        </p:txBody>
      </p:sp>
      <p:graphicFrame>
        <p:nvGraphicFramePr>
          <p:cNvPr id="9" name="Tabla 4">
            <a:extLst>
              <a:ext uri="{FF2B5EF4-FFF2-40B4-BE49-F238E27FC236}">
                <a16:creationId xmlns:a16="http://schemas.microsoft.com/office/drawing/2014/main" id="{5835A8B1-5C25-4D06-9C63-F2875559EDDB}"/>
              </a:ext>
            </a:extLst>
          </p:cNvPr>
          <p:cNvGraphicFramePr>
            <a:graphicFrameLocks noGrp="1"/>
          </p:cNvGraphicFramePr>
          <p:nvPr>
            <p:extLst>
              <p:ext uri="{D42A27DB-BD31-4B8C-83A1-F6EECF244321}">
                <p14:modId xmlns:p14="http://schemas.microsoft.com/office/powerpoint/2010/main" val="1942154227"/>
              </p:ext>
            </p:extLst>
          </p:nvPr>
        </p:nvGraphicFramePr>
        <p:xfrm>
          <a:off x="1898050" y="3688080"/>
          <a:ext cx="8395900" cy="1788479"/>
        </p:xfrm>
        <a:graphic>
          <a:graphicData uri="http://schemas.openxmlformats.org/drawingml/2006/table">
            <a:tbl>
              <a:tblPr firstRow="1" bandRow="1">
                <a:tableStyleId>{5C22544A-7EE6-4342-B048-85BDC9FD1C3A}</a:tableStyleId>
              </a:tblPr>
              <a:tblGrid>
                <a:gridCol w="1679180">
                  <a:extLst>
                    <a:ext uri="{9D8B030D-6E8A-4147-A177-3AD203B41FA5}">
                      <a16:colId xmlns:a16="http://schemas.microsoft.com/office/drawing/2014/main" val="1804679539"/>
                    </a:ext>
                  </a:extLst>
                </a:gridCol>
                <a:gridCol w="1679180">
                  <a:extLst>
                    <a:ext uri="{9D8B030D-6E8A-4147-A177-3AD203B41FA5}">
                      <a16:colId xmlns:a16="http://schemas.microsoft.com/office/drawing/2014/main" val="2325420472"/>
                    </a:ext>
                  </a:extLst>
                </a:gridCol>
                <a:gridCol w="1679180">
                  <a:extLst>
                    <a:ext uri="{9D8B030D-6E8A-4147-A177-3AD203B41FA5}">
                      <a16:colId xmlns:a16="http://schemas.microsoft.com/office/drawing/2014/main" val="3765054648"/>
                    </a:ext>
                  </a:extLst>
                </a:gridCol>
                <a:gridCol w="1679180">
                  <a:extLst>
                    <a:ext uri="{9D8B030D-6E8A-4147-A177-3AD203B41FA5}">
                      <a16:colId xmlns:a16="http://schemas.microsoft.com/office/drawing/2014/main" val="1979626268"/>
                    </a:ext>
                  </a:extLst>
                </a:gridCol>
                <a:gridCol w="1679180">
                  <a:extLst>
                    <a:ext uri="{9D8B030D-6E8A-4147-A177-3AD203B41FA5}">
                      <a16:colId xmlns:a16="http://schemas.microsoft.com/office/drawing/2014/main" val="2729055595"/>
                    </a:ext>
                  </a:extLst>
                </a:gridCol>
              </a:tblGrid>
              <a:tr h="346810">
                <a:tc>
                  <a:txBody>
                    <a:bodyPr/>
                    <a:lstStyle/>
                    <a:p>
                      <a:r>
                        <a:rPr lang="es-CL" dirty="0"/>
                        <a:t>Frecuencia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dirty="0" err="1"/>
                        <a:t>bb</a:t>
                      </a:r>
                      <a:endParaRPr lang="es-CL"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dirty="0" err="1"/>
                        <a:t>bc</a:t>
                      </a:r>
                      <a:endParaRPr lang="es-CL"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dirty="0" err="1"/>
                        <a:t>cc</a:t>
                      </a:r>
                      <a:endParaRPr lang="es-CL"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dirty="0"/>
                        <a:t>X</a:t>
                      </a:r>
                      <a:r>
                        <a:rPr lang="es-CL" baseline="30000" dirty="0"/>
                        <a:t>2</a:t>
                      </a:r>
                      <a:endParaRPr lang="es-CL" dirty="0"/>
                    </a:p>
                  </a:txBody>
                  <a:tcPr/>
                </a:tc>
                <a:extLst>
                  <a:ext uri="{0D108BD9-81ED-4DB2-BD59-A6C34878D82A}">
                    <a16:rowId xmlns:a16="http://schemas.microsoft.com/office/drawing/2014/main" val="3532056097"/>
                  </a:ext>
                </a:extLst>
              </a:tr>
              <a:tr h="370840">
                <a:tc>
                  <a:txBody>
                    <a:bodyPr/>
                    <a:lstStyle/>
                    <a:p>
                      <a:r>
                        <a:rPr lang="es-CL" dirty="0"/>
                        <a:t>Observada</a:t>
                      </a:r>
                    </a:p>
                  </a:txBody>
                  <a:tcPr/>
                </a:tc>
                <a:tc>
                  <a:txBody>
                    <a:bodyPr/>
                    <a:lstStyle/>
                    <a:p>
                      <a:pPr algn="ctr"/>
                      <a:r>
                        <a:rPr lang="es-CL" dirty="0"/>
                        <a:t>150</a:t>
                      </a:r>
                    </a:p>
                  </a:txBody>
                  <a:tcPr/>
                </a:tc>
                <a:tc>
                  <a:txBody>
                    <a:bodyPr/>
                    <a:lstStyle/>
                    <a:p>
                      <a:pPr algn="ctr"/>
                      <a:r>
                        <a:rPr lang="es-CL" dirty="0"/>
                        <a:t>300</a:t>
                      </a:r>
                    </a:p>
                  </a:txBody>
                  <a:tcPr/>
                </a:tc>
                <a:tc>
                  <a:txBody>
                    <a:bodyPr/>
                    <a:lstStyle/>
                    <a:p>
                      <a:pPr algn="ctr"/>
                      <a:r>
                        <a:rPr lang="es-CL" dirty="0"/>
                        <a:t>200</a:t>
                      </a:r>
                    </a:p>
                  </a:txBody>
                  <a:tcPr/>
                </a:tc>
                <a:tc rowSpan="3">
                  <a:txBody>
                    <a:bodyPr/>
                    <a:lstStyle/>
                    <a:p>
                      <a:pPr algn="ctr"/>
                      <a:r>
                        <a:rPr lang="es-CL" dirty="0"/>
                        <a:t>2,197</a:t>
                      </a:r>
                    </a:p>
                  </a:txBody>
                  <a:tcPr anchor="ctr"/>
                </a:tc>
                <a:extLst>
                  <a:ext uri="{0D108BD9-81ED-4DB2-BD59-A6C34878D82A}">
                    <a16:rowId xmlns:a16="http://schemas.microsoft.com/office/drawing/2014/main" val="3800928650"/>
                  </a:ext>
                </a:extLst>
              </a:tr>
              <a:tr h="370840">
                <a:tc>
                  <a:txBody>
                    <a:bodyPr/>
                    <a:lstStyle/>
                    <a:p>
                      <a:r>
                        <a:rPr lang="es-CL" dirty="0"/>
                        <a:t>Esperada </a:t>
                      </a:r>
                      <a:r>
                        <a:rPr lang="es-CL" dirty="0">
                          <a:solidFill>
                            <a:srgbClr val="FF0000"/>
                          </a:solidFill>
                        </a:rPr>
                        <a:t>(H-W)</a:t>
                      </a:r>
                    </a:p>
                  </a:txBody>
                  <a:tcPr/>
                </a:tc>
                <a:tc>
                  <a:txBody>
                    <a:bodyPr/>
                    <a:lstStyle/>
                    <a:p>
                      <a:pPr algn="ctr"/>
                      <a:r>
                        <a:rPr lang="es-CL" dirty="0"/>
                        <a:t>139</a:t>
                      </a:r>
                    </a:p>
                  </a:txBody>
                  <a:tcPr/>
                </a:tc>
                <a:tc>
                  <a:txBody>
                    <a:bodyPr/>
                    <a:lstStyle/>
                    <a:p>
                      <a:pPr algn="ctr"/>
                      <a:r>
                        <a:rPr lang="es-CL" dirty="0"/>
                        <a:t>323</a:t>
                      </a:r>
                    </a:p>
                  </a:txBody>
                  <a:tcPr/>
                </a:tc>
                <a:tc>
                  <a:txBody>
                    <a:bodyPr/>
                    <a:lstStyle/>
                    <a:p>
                      <a:pPr algn="ctr"/>
                      <a:r>
                        <a:rPr lang="es-CL" dirty="0"/>
                        <a:t>188</a:t>
                      </a:r>
                    </a:p>
                  </a:txBody>
                  <a:tcPr/>
                </a:tc>
                <a:tc vMerge="1">
                  <a:txBody>
                    <a:bodyPr/>
                    <a:lstStyle/>
                    <a:p>
                      <a:pPr algn="ctr"/>
                      <a:endParaRPr lang="es-CL" dirty="0"/>
                    </a:p>
                  </a:txBody>
                  <a:tcPr/>
                </a:tc>
                <a:extLst>
                  <a:ext uri="{0D108BD9-81ED-4DB2-BD59-A6C34878D82A}">
                    <a16:rowId xmlns:a16="http://schemas.microsoft.com/office/drawing/2014/main" val="2393102065"/>
                  </a:ext>
                </a:extLst>
              </a:tr>
              <a:tr h="370840">
                <a:tc>
                  <a:txBody>
                    <a:bodyPr/>
                    <a:lstStyle/>
                    <a:p>
                      <a:r>
                        <a:rPr lang="es-CL" dirty="0">
                          <a:solidFill>
                            <a:schemeClr val="tx1"/>
                          </a:solidFill>
                        </a:rPr>
                        <a:t>(O-E)</a:t>
                      </a:r>
                      <a:r>
                        <a:rPr lang="es-CL" baseline="30000" dirty="0">
                          <a:solidFill>
                            <a:schemeClr val="tx1"/>
                          </a:solidFill>
                        </a:rPr>
                        <a:t>2</a:t>
                      </a:r>
                      <a:r>
                        <a:rPr lang="es-CL" dirty="0">
                          <a:solidFill>
                            <a:schemeClr val="tx1"/>
                          </a:solidFill>
                        </a:rPr>
                        <a:t>/E</a:t>
                      </a:r>
                    </a:p>
                  </a:txBody>
                  <a:tcPr/>
                </a:tc>
                <a:tc>
                  <a:txBody>
                    <a:bodyPr/>
                    <a:lstStyle/>
                    <a:p>
                      <a:pPr algn="ctr"/>
                      <a:r>
                        <a:rPr lang="es-CL" dirty="0"/>
                        <a:t>0,87</a:t>
                      </a:r>
                    </a:p>
                  </a:txBody>
                  <a:tcPr/>
                </a:tc>
                <a:tc>
                  <a:txBody>
                    <a:bodyPr/>
                    <a:lstStyle/>
                    <a:p>
                      <a:pPr algn="ctr"/>
                      <a:r>
                        <a:rPr lang="es-CL" dirty="0"/>
                        <a:t>1,64</a:t>
                      </a:r>
                    </a:p>
                  </a:txBody>
                  <a:tcPr/>
                </a:tc>
                <a:tc>
                  <a:txBody>
                    <a:bodyPr/>
                    <a:lstStyle/>
                    <a:p>
                      <a:pPr algn="ctr"/>
                      <a:r>
                        <a:rPr lang="es-CL" dirty="0"/>
                        <a:t>0,77</a:t>
                      </a:r>
                    </a:p>
                  </a:txBody>
                  <a:tcPr/>
                </a:tc>
                <a:tc vMerge="1">
                  <a:txBody>
                    <a:bodyPr/>
                    <a:lstStyle/>
                    <a:p>
                      <a:pPr algn="ctr"/>
                      <a:endParaRPr lang="es-CL" dirty="0"/>
                    </a:p>
                  </a:txBody>
                  <a:tcPr/>
                </a:tc>
                <a:extLst>
                  <a:ext uri="{0D108BD9-81ED-4DB2-BD59-A6C34878D82A}">
                    <a16:rowId xmlns:a16="http://schemas.microsoft.com/office/drawing/2014/main" val="3647845776"/>
                  </a:ext>
                </a:extLst>
              </a:tr>
            </a:tbl>
          </a:graphicData>
        </a:graphic>
      </p:graphicFrame>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E91777B8-D057-4786-995B-17253912A04C}"/>
                  </a:ext>
                </a:extLst>
              </p:cNvPr>
              <p:cNvSpPr txBox="1"/>
              <p:nvPr/>
            </p:nvSpPr>
            <p:spPr>
              <a:xfrm>
                <a:off x="10549689" y="4104054"/>
                <a:ext cx="1341313" cy="646331"/>
              </a:xfrm>
              <a:prstGeom prst="rect">
                <a:avLst/>
              </a:prstGeom>
              <a:noFill/>
            </p:spPr>
            <p:txBody>
              <a:bodyPr wrap="square" rtlCol="0">
                <a:spAutoFit/>
              </a:bodyPr>
              <a:lstStyle/>
              <a:p>
                <a:r>
                  <a:rPr lang="es-CL" dirty="0"/>
                  <a:t>X</a:t>
                </a:r>
                <a:r>
                  <a:rPr lang="es-CL" baseline="30000" dirty="0"/>
                  <a:t>2 </a:t>
                </a:r>
                <a:r>
                  <a:rPr lang="es-CL" dirty="0"/>
                  <a:t>&lt; 3,841</a:t>
                </a:r>
              </a:p>
              <a:p>
                <a:r>
                  <a:rPr lang="es-CL" dirty="0"/>
                  <a:t>p </a:t>
                </a:r>
                <a14:m>
                  <m:oMath xmlns:m="http://schemas.openxmlformats.org/officeDocument/2006/math">
                    <m:r>
                      <a:rPr lang="es-CL" b="0" i="1" smtClean="0">
                        <a:latin typeface="Cambria Math" panose="02040503050406030204" pitchFamily="18" charset="0"/>
                      </a:rPr>
                      <m:t>&gt;</m:t>
                    </m:r>
                  </m:oMath>
                </a14:m>
                <a:r>
                  <a:rPr lang="es-CL" dirty="0"/>
                  <a:t> 0,05</a:t>
                </a:r>
              </a:p>
            </p:txBody>
          </p:sp>
        </mc:Choice>
        <mc:Fallback xmlns="">
          <p:sp>
            <p:nvSpPr>
              <p:cNvPr id="11" name="CuadroTexto 10">
                <a:extLst>
                  <a:ext uri="{FF2B5EF4-FFF2-40B4-BE49-F238E27FC236}">
                    <a16:creationId xmlns:a16="http://schemas.microsoft.com/office/drawing/2014/main" id="{E91777B8-D057-4786-995B-17253912A04C}"/>
                  </a:ext>
                </a:extLst>
              </p:cNvPr>
              <p:cNvSpPr txBox="1">
                <a:spLocks noRot="1" noChangeAspect="1" noMove="1" noResize="1" noEditPoints="1" noAdjustHandles="1" noChangeArrowheads="1" noChangeShapeType="1" noTextEdit="1"/>
              </p:cNvSpPr>
              <p:nvPr/>
            </p:nvSpPr>
            <p:spPr>
              <a:xfrm>
                <a:off x="10549689" y="4104054"/>
                <a:ext cx="1341313" cy="646331"/>
              </a:xfrm>
              <a:prstGeom prst="rect">
                <a:avLst/>
              </a:prstGeom>
              <a:blipFill>
                <a:blip r:embed="rId2"/>
                <a:stretch>
                  <a:fillRect l="-4091" t="-4717" b="-14151"/>
                </a:stretch>
              </a:blipFill>
            </p:spPr>
            <p:txBody>
              <a:bodyPr/>
              <a:lstStyle/>
              <a:p>
                <a:r>
                  <a:rPr lang="en-US">
                    <a:noFill/>
                  </a:rPr>
                  <a:t> </a:t>
                </a:r>
              </a:p>
            </p:txBody>
          </p:sp>
        </mc:Fallback>
      </mc:AlternateContent>
      <p:sp>
        <p:nvSpPr>
          <p:cNvPr id="13" name="CuadroTexto 12">
            <a:extLst>
              <a:ext uri="{FF2B5EF4-FFF2-40B4-BE49-F238E27FC236}">
                <a16:creationId xmlns:a16="http://schemas.microsoft.com/office/drawing/2014/main" id="{4FAC5A91-5118-4F50-950C-ABDEE137156A}"/>
              </a:ext>
            </a:extLst>
          </p:cNvPr>
          <p:cNvSpPr txBox="1"/>
          <p:nvPr/>
        </p:nvSpPr>
        <p:spPr>
          <a:xfrm>
            <a:off x="3375447" y="5533816"/>
            <a:ext cx="592303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Se acepta la hipótesis nula</a:t>
            </a:r>
            <a:r>
              <a:rPr kumimoji="0" lang="es-CL" sz="1800" b="0" i="0" u="none" strike="noStrike" kern="1200" cap="none" spc="0" normalizeH="0" noProof="0" dirty="0">
                <a:ln>
                  <a:noFill/>
                </a:ln>
                <a:solidFill>
                  <a:prstClr val="black"/>
                </a:solidFill>
                <a:effectLst/>
                <a:uLnTx/>
                <a:uFillTx/>
                <a:latin typeface="Abadi" panose="020B0604020104020204" pitchFamily="34" charset="0"/>
                <a:ea typeface="+mn-ea"/>
                <a:cs typeface="+mn-cs"/>
              </a:rPr>
              <a:t> </a:t>
            </a:r>
            <a:r>
              <a:rPr kumimoji="0" lang="es-CL" sz="1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(p &gt; 0.05), por lo que la población se encuentra en equilibrio Hardy-Weinberg.</a:t>
            </a:r>
            <a:endParaRPr kumimoji="0" lang="en-US" sz="1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pic>
        <p:nvPicPr>
          <p:cNvPr id="14" name="Picture 2" descr="Chi-Square Goodness of Fit Test">
            <a:extLst>
              <a:ext uri="{FF2B5EF4-FFF2-40B4-BE49-F238E27FC236}">
                <a16:creationId xmlns:a16="http://schemas.microsoft.com/office/drawing/2014/main" id="{E58F7EFC-6C0D-4E3B-8E6B-37679CF7A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3321" y="313502"/>
            <a:ext cx="2452969" cy="1226485"/>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a16="http://schemas.microsoft.com/office/drawing/2014/main" id="{4DA8151D-664B-BE2F-084E-08E6D77304C0}"/>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9</a:t>
            </a:r>
            <a:endParaRPr lang="en-US" i="1" kern="0" dirty="0"/>
          </a:p>
        </p:txBody>
      </p:sp>
    </p:spTree>
    <p:extLst>
      <p:ext uri="{BB962C8B-B14F-4D97-AF65-F5344CB8AC3E}">
        <p14:creationId xmlns:p14="http://schemas.microsoft.com/office/powerpoint/2010/main" val="359233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1920240"/>
            <a:ext cx="9162472" cy="1077218"/>
          </a:xfrm>
          <a:prstGeom prst="rect">
            <a:avLst/>
          </a:prstGeom>
          <a:noFill/>
        </p:spPr>
        <p:txBody>
          <a:bodyPr wrap="square" rtlCol="0">
            <a:spAutoFit/>
          </a:bodyPr>
          <a:lstStyle/>
          <a:p>
            <a:pPr algn="just"/>
            <a:r>
              <a:rPr lang="es-CL" sz="1600" dirty="0"/>
              <a:t>Diez años más tarde, haces otro viaje a Venezuela, observando esta vez 650 animales. Una nueva tecnología le permite esta vez contar los genotipos directamente, llegando a contar 450 </a:t>
            </a:r>
            <a:r>
              <a:rPr lang="es-CL" sz="1600" i="1" dirty="0" err="1"/>
              <a:t>Phoberomys</a:t>
            </a:r>
            <a:r>
              <a:rPr lang="es-CL" sz="1600" i="1" dirty="0"/>
              <a:t> </a:t>
            </a:r>
            <a:r>
              <a:rPr lang="es-CL" sz="1600" dirty="0"/>
              <a:t>bronceados (150 homocigotos para el alelo dominante y 300 heterocigotos) y 200 </a:t>
            </a:r>
            <a:r>
              <a:rPr lang="es-CL" sz="1600" i="1" dirty="0" err="1"/>
              <a:t>Phoberomys</a:t>
            </a:r>
            <a:r>
              <a:rPr lang="es-CL" sz="1600" i="1" dirty="0"/>
              <a:t> </a:t>
            </a:r>
            <a:r>
              <a:rPr lang="es-CL" sz="1600" dirty="0"/>
              <a:t>café (homocigotos para el alelo recesivo).</a:t>
            </a:r>
            <a:endParaRPr lang="en-US" sz="1600" dirty="0"/>
          </a:p>
        </p:txBody>
      </p:sp>
      <p:sp>
        <p:nvSpPr>
          <p:cNvPr id="3" name="CuadroTexto 2">
            <a:extLst>
              <a:ext uri="{FF2B5EF4-FFF2-40B4-BE49-F238E27FC236}">
                <a16:creationId xmlns:a16="http://schemas.microsoft.com/office/drawing/2014/main" id="{712E1F1B-FE01-4A15-A0D7-D9A1CC661EC4}"/>
              </a:ext>
            </a:extLst>
          </p:cNvPr>
          <p:cNvSpPr txBox="1"/>
          <p:nvPr/>
        </p:nvSpPr>
        <p:spPr>
          <a:xfrm>
            <a:off x="2600469" y="4090154"/>
            <a:ext cx="6991061" cy="369332"/>
          </a:xfrm>
          <a:prstGeom prst="rect">
            <a:avLst/>
          </a:prstGeom>
          <a:noFill/>
        </p:spPr>
        <p:txBody>
          <a:bodyPr wrap="square" rtlCol="0">
            <a:spAutoFit/>
          </a:bodyPr>
          <a:lstStyle/>
          <a:p>
            <a:r>
              <a:rPr lang="es-CL" b="1" dirty="0">
                <a:latin typeface="Abadi" panose="020B0604020104020204" pitchFamily="34" charset="0"/>
              </a:rPr>
              <a:t>¿Por qué esta población se encuentra en equilibrio Hardy-Weinberg?</a:t>
            </a:r>
            <a:endParaRPr lang="en-US" b="1" dirty="0">
              <a:latin typeface="Abadi" panose="020B0604020104020204" pitchFamily="34" charset="0"/>
            </a:endParaRPr>
          </a:p>
        </p:txBody>
      </p:sp>
      <p:sp>
        <p:nvSpPr>
          <p:cNvPr id="7" name="Título 1">
            <a:extLst>
              <a:ext uri="{FF2B5EF4-FFF2-40B4-BE49-F238E27FC236}">
                <a16:creationId xmlns:a16="http://schemas.microsoft.com/office/drawing/2014/main" id="{DA7C0F6C-B37F-322D-082F-C1988DDCEBC5}"/>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9</a:t>
            </a:r>
            <a:endParaRPr lang="en-US" i="1" kern="0" dirty="0"/>
          </a:p>
        </p:txBody>
      </p:sp>
    </p:spTree>
    <p:extLst>
      <p:ext uri="{BB962C8B-B14F-4D97-AF65-F5344CB8AC3E}">
        <p14:creationId xmlns:p14="http://schemas.microsoft.com/office/powerpoint/2010/main" val="421576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431289A-80FC-4C42-BF1A-CB2DF1469E96}"/>
              </a:ext>
            </a:extLst>
          </p:cNvPr>
          <p:cNvSpPr txBox="1"/>
          <p:nvPr/>
        </p:nvSpPr>
        <p:spPr>
          <a:xfrm>
            <a:off x="1343099" y="1776825"/>
            <a:ext cx="9505802" cy="2800767"/>
          </a:xfrm>
          <a:prstGeom prst="rect">
            <a:avLst/>
          </a:prstGeom>
          <a:noFill/>
        </p:spPr>
        <p:txBody>
          <a:bodyPr wrap="square" rtlCol="0">
            <a:spAutoFit/>
          </a:bodyPr>
          <a:lstStyle/>
          <a:p>
            <a:pPr algn="just"/>
            <a:r>
              <a:rPr lang="es-CL" sz="1600" dirty="0"/>
              <a:t>La anemia falciforme es una enfermedad </a:t>
            </a:r>
            <a:r>
              <a:rPr lang="es-CL" sz="1600" dirty="0" err="1"/>
              <a:t>autosomal</a:t>
            </a:r>
            <a:r>
              <a:rPr lang="es-CL" sz="1600" dirty="0"/>
              <a:t> recesiva presente en los humanos. En este caso, los individuos que son homocigotos para el alelo falciforme (</a:t>
            </a:r>
            <a:r>
              <a:rPr lang="es-CL" sz="1600" dirty="0" err="1"/>
              <a:t>ss</a:t>
            </a:r>
            <a:r>
              <a:rPr lang="es-CL" sz="1600" dirty="0"/>
              <a:t>), pueden sufrir crisis que requieren hospitalización, debido a que los glóbulos rojos falciformes son menos eficientes transportando el oxígeno a nivel sanguíneo. Esta condición puede ser letal, registrándose una mortalidad de un 24% anual en este grupo de individuos. Una característica interesante de este gen, es que los individuos heterocigotos (</a:t>
            </a:r>
            <a:r>
              <a:rPr lang="es-CL" sz="1600" dirty="0" err="1"/>
              <a:t>Ss</a:t>
            </a:r>
            <a:r>
              <a:rPr lang="es-CL" sz="1600" dirty="0"/>
              <a:t>) presentan mayor resistencia a la malaria (</a:t>
            </a:r>
            <a:r>
              <a:rPr lang="es-CL" sz="1600" i="1" dirty="0" err="1"/>
              <a:t>Plasmodium</a:t>
            </a:r>
            <a:r>
              <a:rPr lang="es-CL" sz="1600" i="1" dirty="0"/>
              <a:t> </a:t>
            </a:r>
            <a:r>
              <a:rPr lang="es-CL" sz="1600" i="1" dirty="0" err="1"/>
              <a:t>falciparum</a:t>
            </a:r>
            <a:r>
              <a:rPr lang="es-CL" sz="1600" dirty="0"/>
              <a:t>), debido a que las células falciformes son capaces de “colapsar” alrededor de los parásitos y filtrarlos fuera del torrente sanguíneo. Por ello, la mortalidad por malaria en individuos homocigotos para el alelo sano (SS) se acerca al 57%, mientras que en individuos heterocigotos ésta se acerca al 5%. En una población humana donde la malaria es endémica se llegó a un equilibrio con una frecuencia para el alelo sano (línea roja normal) igual a 0,28. ¿Qué porcentaje de humanos en esta población morirá a consecuencia de la malaria y cuántos a causa de anemia falciforme?</a:t>
            </a:r>
            <a:endParaRPr lang="en-US" sz="1600" dirty="0"/>
          </a:p>
        </p:txBody>
      </p:sp>
      <p:pic>
        <p:nvPicPr>
          <p:cNvPr id="1026" name="Picture 2" descr="SALUD Y MEDICINA: Encuentran Posible Cura de la Anemia Falciforme">
            <a:extLst>
              <a:ext uri="{FF2B5EF4-FFF2-40B4-BE49-F238E27FC236}">
                <a16:creationId xmlns:a16="http://schemas.microsoft.com/office/drawing/2014/main" id="{9A8C7455-7021-4BF3-A07B-4CB364B8F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7318" y="4804695"/>
            <a:ext cx="2197364" cy="162289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79F68C13-A583-4772-A416-D47FC9D06A2B}"/>
              </a:ext>
            </a:extLst>
          </p:cNvPr>
          <p:cNvPicPr>
            <a:picLocks noChangeAspect="1"/>
          </p:cNvPicPr>
          <p:nvPr/>
        </p:nvPicPr>
        <p:blipFill>
          <a:blip r:embed="rId3"/>
          <a:stretch>
            <a:fillRect/>
          </a:stretch>
        </p:blipFill>
        <p:spPr>
          <a:xfrm>
            <a:off x="3301481" y="4782903"/>
            <a:ext cx="5589037" cy="1666474"/>
          </a:xfrm>
          <a:prstGeom prst="rect">
            <a:avLst/>
          </a:prstGeom>
        </p:spPr>
      </p:pic>
      <p:sp>
        <p:nvSpPr>
          <p:cNvPr id="4" name="Título 1">
            <a:extLst>
              <a:ext uri="{FF2B5EF4-FFF2-40B4-BE49-F238E27FC236}">
                <a16:creationId xmlns:a16="http://schemas.microsoft.com/office/drawing/2014/main" id="{AA6D1513-77A6-4185-FDB8-AA5A65212817}"/>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10</a:t>
            </a:r>
            <a:endParaRPr lang="en-US" i="1" kern="0" dirty="0"/>
          </a:p>
        </p:txBody>
      </p:sp>
    </p:spTree>
    <p:extLst>
      <p:ext uri="{BB962C8B-B14F-4D97-AF65-F5344CB8AC3E}">
        <p14:creationId xmlns:p14="http://schemas.microsoft.com/office/powerpoint/2010/main" val="327283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F703E2D-253C-483F-B03E-AF51D27BC166}"/>
              </a:ext>
            </a:extLst>
          </p:cNvPr>
          <p:cNvSpPr txBox="1"/>
          <p:nvPr/>
        </p:nvSpPr>
        <p:spPr>
          <a:xfrm>
            <a:off x="2720117" y="4952622"/>
            <a:ext cx="3999391" cy="369332"/>
          </a:xfrm>
          <a:prstGeom prst="rect">
            <a:avLst/>
          </a:prstGeom>
          <a:noFill/>
        </p:spPr>
        <p:txBody>
          <a:bodyPr wrap="square" rtlCol="0">
            <a:spAutoFit/>
          </a:bodyPr>
          <a:lstStyle/>
          <a:p>
            <a:r>
              <a:rPr lang="es-CL" b="1" dirty="0"/>
              <a:t>Frecuencias génicas</a:t>
            </a:r>
            <a:endParaRPr lang="en-US" b="1" dirty="0"/>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5A9776DB-1F0A-4095-896A-87FDF24328AA}"/>
                  </a:ext>
                </a:extLst>
              </p:cNvPr>
              <p:cNvSpPr txBox="1"/>
              <p:nvPr/>
            </p:nvSpPr>
            <p:spPr>
              <a:xfrm>
                <a:off x="2790236" y="5455382"/>
                <a:ext cx="171791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𝑝</m:t>
                      </m:r>
                      <m:r>
                        <a:rPr lang="es-CL" b="0" i="1" smtClean="0">
                          <a:latin typeface="Cambria Math" panose="02040503050406030204" pitchFamily="18" charset="0"/>
                        </a:rPr>
                        <m:t>=0,28</m:t>
                      </m:r>
                    </m:oMath>
                  </m:oMathPara>
                </a14:m>
                <a:endParaRPr lang="en-US" dirty="0"/>
              </a:p>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𝑞</m:t>
                      </m:r>
                      <m:r>
                        <a:rPr lang="es-CL" b="0" i="1" smtClean="0">
                          <a:latin typeface="Cambria Math" panose="02040503050406030204" pitchFamily="18" charset="0"/>
                        </a:rPr>
                        <m:t>=0,72</m:t>
                      </m:r>
                    </m:oMath>
                  </m:oMathPara>
                </a14:m>
                <a:endParaRPr lang="en-US" dirty="0"/>
              </a:p>
            </p:txBody>
          </p:sp>
        </mc:Choice>
        <mc:Fallback xmlns="">
          <p:sp>
            <p:nvSpPr>
              <p:cNvPr id="5" name="CuadroTexto 4">
                <a:extLst>
                  <a:ext uri="{FF2B5EF4-FFF2-40B4-BE49-F238E27FC236}">
                    <a16:creationId xmlns:a16="http://schemas.microsoft.com/office/drawing/2014/main" id="{5A9776DB-1F0A-4095-896A-87FDF24328AA}"/>
                  </a:ext>
                </a:extLst>
              </p:cNvPr>
              <p:cNvSpPr txBox="1">
                <a:spLocks noRot="1" noChangeAspect="1" noMove="1" noResize="1" noEditPoints="1" noAdjustHandles="1" noChangeArrowheads="1" noChangeShapeType="1" noTextEdit="1"/>
              </p:cNvSpPr>
              <p:nvPr/>
            </p:nvSpPr>
            <p:spPr>
              <a:xfrm>
                <a:off x="2790236" y="5455382"/>
                <a:ext cx="1717910" cy="646331"/>
              </a:xfrm>
              <a:prstGeom prst="rect">
                <a:avLst/>
              </a:prstGeom>
              <a:blipFill>
                <a:blip r:embed="rId2"/>
                <a:stretch>
                  <a:fillRect b="-2830"/>
                </a:stretch>
              </a:blipFill>
            </p:spPr>
            <p:txBody>
              <a:bodyPr/>
              <a:lstStyle/>
              <a:p>
                <a:r>
                  <a:rPr lang="en-US">
                    <a:noFill/>
                  </a:rPr>
                  <a:t> </a:t>
                </a:r>
              </a:p>
            </p:txBody>
          </p:sp>
        </mc:Fallback>
      </mc:AlternateContent>
      <p:sp>
        <p:nvSpPr>
          <p:cNvPr id="11" name="CuadroTexto 10">
            <a:extLst>
              <a:ext uri="{FF2B5EF4-FFF2-40B4-BE49-F238E27FC236}">
                <a16:creationId xmlns:a16="http://schemas.microsoft.com/office/drawing/2014/main" id="{A82FC52B-6C1F-4439-948B-3479A6D58C3C}"/>
              </a:ext>
            </a:extLst>
          </p:cNvPr>
          <p:cNvSpPr txBox="1"/>
          <p:nvPr/>
        </p:nvSpPr>
        <p:spPr>
          <a:xfrm>
            <a:off x="6333076" y="4952622"/>
            <a:ext cx="3999391" cy="369332"/>
          </a:xfrm>
          <a:prstGeom prst="rect">
            <a:avLst/>
          </a:prstGeom>
          <a:noFill/>
        </p:spPr>
        <p:txBody>
          <a:bodyPr wrap="square" rtlCol="0">
            <a:spAutoFit/>
          </a:bodyPr>
          <a:lstStyle/>
          <a:p>
            <a:r>
              <a:rPr lang="es-CL" b="1" dirty="0"/>
              <a:t>Frecuencias genotípicas</a:t>
            </a:r>
            <a:endParaRPr lang="en-US" b="1" dirty="0"/>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431E6142-53FB-4075-A45B-20231A91503F}"/>
                  </a:ext>
                </a:extLst>
              </p:cNvPr>
              <p:cNvSpPr txBox="1"/>
              <p:nvPr/>
            </p:nvSpPr>
            <p:spPr>
              <a:xfrm>
                <a:off x="6719508" y="5461344"/>
                <a:ext cx="171791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𝑃</m:t>
                      </m:r>
                      <m:r>
                        <a:rPr lang="es-CL" b="0" i="1" smtClean="0">
                          <a:latin typeface="Cambria Math" panose="02040503050406030204" pitchFamily="18" charset="0"/>
                        </a:rPr>
                        <m:t>=0,08</m:t>
                      </m:r>
                    </m:oMath>
                  </m:oMathPara>
                </a14:m>
                <a:endParaRPr lang="en-US" dirty="0"/>
              </a:p>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𝐻</m:t>
                      </m:r>
                      <m:r>
                        <a:rPr lang="es-CL" b="0" i="1" smtClean="0">
                          <a:latin typeface="Cambria Math" panose="02040503050406030204" pitchFamily="18" charset="0"/>
                        </a:rPr>
                        <m:t>=0,4</m:t>
                      </m:r>
                    </m:oMath>
                  </m:oMathPara>
                </a14:m>
                <a:endParaRPr lang="en-US" dirty="0"/>
              </a:p>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𝑄</m:t>
                      </m:r>
                      <m:r>
                        <a:rPr lang="es-CL" b="0" i="1" smtClean="0">
                          <a:latin typeface="Cambria Math" panose="02040503050406030204" pitchFamily="18" charset="0"/>
                        </a:rPr>
                        <m:t>=0,52</m:t>
                      </m:r>
                    </m:oMath>
                  </m:oMathPara>
                </a14:m>
                <a:endParaRPr lang="en-US" dirty="0"/>
              </a:p>
            </p:txBody>
          </p:sp>
        </mc:Choice>
        <mc:Fallback xmlns="">
          <p:sp>
            <p:nvSpPr>
              <p:cNvPr id="13" name="CuadroTexto 12">
                <a:extLst>
                  <a:ext uri="{FF2B5EF4-FFF2-40B4-BE49-F238E27FC236}">
                    <a16:creationId xmlns:a16="http://schemas.microsoft.com/office/drawing/2014/main" id="{431E6142-53FB-4075-A45B-20231A91503F}"/>
                  </a:ext>
                </a:extLst>
              </p:cNvPr>
              <p:cNvSpPr txBox="1">
                <a:spLocks noRot="1" noChangeAspect="1" noMove="1" noResize="1" noEditPoints="1" noAdjustHandles="1" noChangeArrowheads="1" noChangeShapeType="1" noTextEdit="1"/>
              </p:cNvSpPr>
              <p:nvPr/>
            </p:nvSpPr>
            <p:spPr>
              <a:xfrm>
                <a:off x="6719508" y="5461344"/>
                <a:ext cx="1717910" cy="923330"/>
              </a:xfrm>
              <a:prstGeom prst="rect">
                <a:avLst/>
              </a:prstGeom>
              <a:blipFill>
                <a:blip r:embed="rId3"/>
                <a:stretch>
                  <a:fillRect b="-3311"/>
                </a:stretch>
              </a:blipFill>
            </p:spPr>
            <p:txBody>
              <a:bodyPr/>
              <a:lstStyle/>
              <a:p>
                <a:r>
                  <a:rPr lang="en-US">
                    <a:noFill/>
                  </a:rPr>
                  <a:t> </a:t>
                </a:r>
              </a:p>
            </p:txBody>
          </p:sp>
        </mc:Fallback>
      </mc:AlternateContent>
      <p:sp>
        <p:nvSpPr>
          <p:cNvPr id="14" name="CuadroTexto 13">
            <a:extLst>
              <a:ext uri="{FF2B5EF4-FFF2-40B4-BE49-F238E27FC236}">
                <a16:creationId xmlns:a16="http://schemas.microsoft.com/office/drawing/2014/main" id="{79D9AFAD-8794-469B-A97D-ACACBA2FBF36}"/>
              </a:ext>
            </a:extLst>
          </p:cNvPr>
          <p:cNvSpPr txBox="1"/>
          <p:nvPr/>
        </p:nvSpPr>
        <p:spPr>
          <a:xfrm>
            <a:off x="1343099" y="1776825"/>
            <a:ext cx="9505802" cy="2800767"/>
          </a:xfrm>
          <a:prstGeom prst="rect">
            <a:avLst/>
          </a:prstGeom>
          <a:noFill/>
        </p:spPr>
        <p:txBody>
          <a:bodyPr wrap="square" rtlCol="0">
            <a:spAutoFit/>
          </a:bodyPr>
          <a:lstStyle/>
          <a:p>
            <a:pPr algn="just"/>
            <a:r>
              <a:rPr lang="es-CL" sz="1600" dirty="0"/>
              <a:t>La anemia falciforme es una enfermedad </a:t>
            </a:r>
            <a:r>
              <a:rPr lang="es-CL" sz="1600" dirty="0" err="1"/>
              <a:t>autosomal</a:t>
            </a:r>
            <a:r>
              <a:rPr lang="es-CL" sz="1600" dirty="0"/>
              <a:t> recesiva presente en los humanos. En este caso, los individuos que son homocigotos para el alelo falciforme (</a:t>
            </a:r>
            <a:r>
              <a:rPr lang="es-CL" sz="1600" dirty="0" err="1"/>
              <a:t>ss</a:t>
            </a:r>
            <a:r>
              <a:rPr lang="es-CL" sz="1600" dirty="0"/>
              <a:t>), pueden sufrir crisis que requieren hospitalización, debido a que los glóbulos rojos falciformes son menos eficientes transportando el oxígeno a nivel sanguíneo. Esta condición puede ser letal, registrándose una mortalidad de un 24% anual en este grupo de individuos. Una característica interesante de este gen, es que los individuos heterocigotos (</a:t>
            </a:r>
            <a:r>
              <a:rPr lang="es-CL" sz="1600" dirty="0" err="1"/>
              <a:t>Ss</a:t>
            </a:r>
            <a:r>
              <a:rPr lang="es-CL" sz="1600" dirty="0"/>
              <a:t>) presentan mayor resistencia a la malaria (</a:t>
            </a:r>
            <a:r>
              <a:rPr lang="es-CL" sz="1600" i="1" dirty="0" err="1"/>
              <a:t>Plasmodium</a:t>
            </a:r>
            <a:r>
              <a:rPr lang="es-CL" sz="1600" i="1" dirty="0"/>
              <a:t> </a:t>
            </a:r>
            <a:r>
              <a:rPr lang="es-CL" sz="1600" i="1" dirty="0" err="1"/>
              <a:t>falciparum</a:t>
            </a:r>
            <a:r>
              <a:rPr lang="es-CL" sz="1600" dirty="0"/>
              <a:t>), debido a que las células falciformes son capaces de “colapsar” alrededor de los parásitos y filtrarlos fuera del torrente sanguíneo. Por ello, la mortalidad por malaria en individuos homocigotos para el alelo sano (SS) se acerca al 57%, mientras que en individuos heterocigotos ésta se acerca al 5%. En una población humana donde la malaria es endémica se llegó a un equilibrio con una frecuencia para el alelo sano (línea roja normal) igual a 0,28. ¿Qué porcentaje de humanos en esta población morirá a consecuencia de la malaria y cuántos a causa de anemia falciforme?</a:t>
            </a:r>
            <a:endParaRPr lang="en-US" sz="1600" dirty="0"/>
          </a:p>
        </p:txBody>
      </p:sp>
      <p:sp>
        <p:nvSpPr>
          <p:cNvPr id="7" name="Título 1">
            <a:extLst>
              <a:ext uri="{FF2B5EF4-FFF2-40B4-BE49-F238E27FC236}">
                <a16:creationId xmlns:a16="http://schemas.microsoft.com/office/drawing/2014/main" id="{620EB900-9123-6FEC-6377-F790AB9D4F59}"/>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10</a:t>
            </a:r>
            <a:endParaRPr lang="en-US" i="1" kern="0" dirty="0"/>
          </a:p>
        </p:txBody>
      </p:sp>
    </p:spTree>
    <p:extLst>
      <p:ext uri="{BB962C8B-B14F-4D97-AF65-F5344CB8AC3E}">
        <p14:creationId xmlns:p14="http://schemas.microsoft.com/office/powerpoint/2010/main" val="28851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A82FC52B-6C1F-4439-948B-3479A6D58C3C}"/>
              </a:ext>
            </a:extLst>
          </p:cNvPr>
          <p:cNvSpPr txBox="1"/>
          <p:nvPr/>
        </p:nvSpPr>
        <p:spPr>
          <a:xfrm>
            <a:off x="1343099" y="4817104"/>
            <a:ext cx="3999391" cy="369332"/>
          </a:xfrm>
          <a:prstGeom prst="rect">
            <a:avLst/>
          </a:prstGeom>
          <a:noFill/>
        </p:spPr>
        <p:txBody>
          <a:bodyPr wrap="square" rtlCol="0">
            <a:spAutoFit/>
          </a:bodyPr>
          <a:lstStyle/>
          <a:p>
            <a:r>
              <a:rPr lang="es-CL" b="1" dirty="0"/>
              <a:t>Frecuencias genotípicas</a:t>
            </a:r>
            <a:endParaRPr lang="en-US" b="1" dirty="0"/>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431E6142-53FB-4075-A45B-20231A91503F}"/>
                  </a:ext>
                </a:extLst>
              </p:cNvPr>
              <p:cNvSpPr txBox="1"/>
              <p:nvPr/>
            </p:nvSpPr>
            <p:spPr>
              <a:xfrm>
                <a:off x="1193822" y="5274610"/>
                <a:ext cx="171791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𝑃</m:t>
                      </m:r>
                      <m:r>
                        <a:rPr lang="es-CL" b="0" i="1" smtClean="0">
                          <a:latin typeface="Cambria Math" panose="02040503050406030204" pitchFamily="18" charset="0"/>
                        </a:rPr>
                        <m:t>=0,08</m:t>
                      </m:r>
                    </m:oMath>
                  </m:oMathPara>
                </a14:m>
                <a:endParaRPr lang="en-US" dirty="0"/>
              </a:p>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𝐻</m:t>
                      </m:r>
                      <m:r>
                        <a:rPr lang="es-CL" b="0" i="1" smtClean="0">
                          <a:latin typeface="Cambria Math" panose="02040503050406030204" pitchFamily="18" charset="0"/>
                        </a:rPr>
                        <m:t>=0,4</m:t>
                      </m:r>
                    </m:oMath>
                  </m:oMathPara>
                </a14:m>
                <a:endParaRPr lang="en-US" dirty="0"/>
              </a:p>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𝑄</m:t>
                      </m:r>
                      <m:r>
                        <a:rPr lang="es-CL" b="0" i="1" smtClean="0">
                          <a:latin typeface="Cambria Math" panose="02040503050406030204" pitchFamily="18" charset="0"/>
                        </a:rPr>
                        <m:t>=0,52</m:t>
                      </m:r>
                    </m:oMath>
                  </m:oMathPara>
                </a14:m>
                <a:endParaRPr lang="en-US" dirty="0"/>
              </a:p>
            </p:txBody>
          </p:sp>
        </mc:Choice>
        <mc:Fallback xmlns="">
          <p:sp>
            <p:nvSpPr>
              <p:cNvPr id="13" name="CuadroTexto 12">
                <a:extLst>
                  <a:ext uri="{FF2B5EF4-FFF2-40B4-BE49-F238E27FC236}">
                    <a16:creationId xmlns:a16="http://schemas.microsoft.com/office/drawing/2014/main" id="{431E6142-53FB-4075-A45B-20231A91503F}"/>
                  </a:ext>
                </a:extLst>
              </p:cNvPr>
              <p:cNvSpPr txBox="1">
                <a:spLocks noRot="1" noChangeAspect="1" noMove="1" noResize="1" noEditPoints="1" noAdjustHandles="1" noChangeArrowheads="1" noChangeShapeType="1" noTextEdit="1"/>
              </p:cNvSpPr>
              <p:nvPr/>
            </p:nvSpPr>
            <p:spPr>
              <a:xfrm>
                <a:off x="1193822" y="5274610"/>
                <a:ext cx="1717910" cy="923330"/>
              </a:xfrm>
              <a:prstGeom prst="rect">
                <a:avLst/>
              </a:prstGeom>
              <a:blipFill>
                <a:blip r:embed="rId2"/>
                <a:stretch>
                  <a:fillRect b="-3289"/>
                </a:stretch>
              </a:blipFill>
            </p:spPr>
            <p:txBody>
              <a:bodyPr/>
              <a:lstStyle/>
              <a:p>
                <a:r>
                  <a:rPr lang="en-US">
                    <a:noFill/>
                  </a:rPr>
                  <a:t> </a:t>
                </a:r>
              </a:p>
            </p:txBody>
          </p:sp>
        </mc:Fallback>
      </mc:AlternateContent>
      <p:cxnSp>
        <p:nvCxnSpPr>
          <p:cNvPr id="7" name="Conector recto de flecha 6">
            <a:extLst>
              <a:ext uri="{FF2B5EF4-FFF2-40B4-BE49-F238E27FC236}">
                <a16:creationId xmlns:a16="http://schemas.microsoft.com/office/drawing/2014/main" id="{A625928F-01FC-4867-BDC7-E440943F2EB4}"/>
              </a:ext>
            </a:extLst>
          </p:cNvPr>
          <p:cNvCxnSpPr/>
          <p:nvPr/>
        </p:nvCxnSpPr>
        <p:spPr>
          <a:xfrm>
            <a:off x="2623127" y="5425948"/>
            <a:ext cx="9051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0258C84B-E9D3-4522-94AA-EFEBCA70E399}"/>
              </a:ext>
            </a:extLst>
          </p:cNvPr>
          <p:cNvSpPr txBox="1"/>
          <p:nvPr/>
        </p:nvSpPr>
        <p:spPr>
          <a:xfrm>
            <a:off x="3592945" y="5241282"/>
            <a:ext cx="1967346" cy="369332"/>
          </a:xfrm>
          <a:prstGeom prst="rect">
            <a:avLst/>
          </a:prstGeom>
          <a:noFill/>
        </p:spPr>
        <p:txBody>
          <a:bodyPr wrap="square" rtlCol="0">
            <a:spAutoFit/>
          </a:bodyPr>
          <a:lstStyle/>
          <a:p>
            <a:r>
              <a:rPr lang="es-CL" dirty="0"/>
              <a:t>57% por malaria</a:t>
            </a:r>
            <a:endParaRPr lang="en-US" dirty="0"/>
          </a:p>
        </p:txBody>
      </p:sp>
      <p:cxnSp>
        <p:nvCxnSpPr>
          <p:cNvPr id="14" name="Conector recto de flecha 13">
            <a:extLst>
              <a:ext uri="{FF2B5EF4-FFF2-40B4-BE49-F238E27FC236}">
                <a16:creationId xmlns:a16="http://schemas.microsoft.com/office/drawing/2014/main" id="{CF189E69-D8CE-43A1-A92E-AC1710413AC7}"/>
              </a:ext>
            </a:extLst>
          </p:cNvPr>
          <p:cNvCxnSpPr/>
          <p:nvPr/>
        </p:nvCxnSpPr>
        <p:spPr>
          <a:xfrm>
            <a:off x="2623127" y="5736275"/>
            <a:ext cx="9051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B8C8143E-5321-4983-95DB-BBA2025B9F81}"/>
              </a:ext>
            </a:extLst>
          </p:cNvPr>
          <p:cNvSpPr txBox="1"/>
          <p:nvPr/>
        </p:nvSpPr>
        <p:spPr>
          <a:xfrm>
            <a:off x="3581378" y="5559377"/>
            <a:ext cx="1967346" cy="369332"/>
          </a:xfrm>
          <a:prstGeom prst="rect">
            <a:avLst/>
          </a:prstGeom>
          <a:noFill/>
        </p:spPr>
        <p:txBody>
          <a:bodyPr wrap="square" rtlCol="0">
            <a:spAutoFit/>
          </a:bodyPr>
          <a:lstStyle/>
          <a:p>
            <a:r>
              <a:rPr lang="es-CL" dirty="0"/>
              <a:t>5% por malaria</a:t>
            </a:r>
            <a:endParaRPr lang="en-US" dirty="0"/>
          </a:p>
        </p:txBody>
      </p:sp>
      <p:sp>
        <p:nvSpPr>
          <p:cNvPr id="16" name="CuadroTexto 15">
            <a:extLst>
              <a:ext uri="{FF2B5EF4-FFF2-40B4-BE49-F238E27FC236}">
                <a16:creationId xmlns:a16="http://schemas.microsoft.com/office/drawing/2014/main" id="{EDDFDC59-C7EE-46C6-86E4-2CB0F2E9E47B}"/>
              </a:ext>
            </a:extLst>
          </p:cNvPr>
          <p:cNvSpPr txBox="1"/>
          <p:nvPr/>
        </p:nvSpPr>
        <p:spPr>
          <a:xfrm>
            <a:off x="3581377" y="5877472"/>
            <a:ext cx="2893313" cy="369332"/>
          </a:xfrm>
          <a:prstGeom prst="rect">
            <a:avLst/>
          </a:prstGeom>
          <a:noFill/>
        </p:spPr>
        <p:txBody>
          <a:bodyPr wrap="square" rtlCol="0">
            <a:spAutoFit/>
          </a:bodyPr>
          <a:lstStyle/>
          <a:p>
            <a:r>
              <a:rPr lang="es-CL" dirty="0"/>
              <a:t>24% por anemia falciforme</a:t>
            </a:r>
            <a:endParaRPr lang="en-US" dirty="0"/>
          </a:p>
        </p:txBody>
      </p:sp>
      <p:cxnSp>
        <p:nvCxnSpPr>
          <p:cNvPr id="17" name="Conector recto de flecha 16">
            <a:extLst>
              <a:ext uri="{FF2B5EF4-FFF2-40B4-BE49-F238E27FC236}">
                <a16:creationId xmlns:a16="http://schemas.microsoft.com/office/drawing/2014/main" id="{77FE0AA5-4149-4968-A38C-4B32FEEFCDE7}"/>
              </a:ext>
            </a:extLst>
          </p:cNvPr>
          <p:cNvCxnSpPr/>
          <p:nvPr/>
        </p:nvCxnSpPr>
        <p:spPr>
          <a:xfrm>
            <a:off x="2623127" y="6016865"/>
            <a:ext cx="9051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38753882-3763-45D1-A6D0-7D557DCBD08B}"/>
              </a:ext>
            </a:extLst>
          </p:cNvPr>
          <p:cNvSpPr txBox="1"/>
          <p:nvPr/>
        </p:nvSpPr>
        <p:spPr>
          <a:xfrm>
            <a:off x="7369826" y="4817104"/>
            <a:ext cx="3030320" cy="369332"/>
          </a:xfrm>
          <a:prstGeom prst="rect">
            <a:avLst/>
          </a:prstGeom>
          <a:noFill/>
        </p:spPr>
        <p:txBody>
          <a:bodyPr wrap="square" rtlCol="0">
            <a:spAutoFit/>
          </a:bodyPr>
          <a:lstStyle/>
          <a:p>
            <a:r>
              <a:rPr lang="es-CL" b="1" dirty="0"/>
              <a:t>Mortalidad por malaria al año</a:t>
            </a:r>
            <a:endParaRPr lang="en-US" b="1" dirty="0"/>
          </a:p>
        </p:txBody>
      </p:sp>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61B2531B-47DD-48A5-99AF-60367B81F762}"/>
                  </a:ext>
                </a:extLst>
              </p:cNvPr>
              <p:cNvSpPr txBox="1"/>
              <p:nvPr/>
            </p:nvSpPr>
            <p:spPr>
              <a:xfrm>
                <a:off x="7508745" y="5241282"/>
                <a:ext cx="3265846" cy="92333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s-CL" b="0" i="1" smtClean="0">
                          <a:latin typeface="Cambria Math" panose="02040503050406030204" pitchFamily="18" charset="0"/>
                        </a:rPr>
                        <m:t>=0,08∗0,57+0,4∗0,05</m:t>
                      </m:r>
                    </m:oMath>
                  </m:oMathPara>
                </a14:m>
                <a:endParaRPr lang="en-US" dirty="0"/>
              </a:p>
              <a:p>
                <a:pPr/>
                <a14:m>
                  <m:oMathPara xmlns:m="http://schemas.openxmlformats.org/officeDocument/2006/math">
                    <m:oMathParaPr>
                      <m:jc m:val="left"/>
                    </m:oMathParaPr>
                    <m:oMath xmlns:m="http://schemas.openxmlformats.org/officeDocument/2006/math">
                      <m:r>
                        <a:rPr lang="es-CL" b="0" i="1" smtClean="0">
                          <a:latin typeface="Cambria Math" panose="02040503050406030204" pitchFamily="18" charset="0"/>
                        </a:rPr>
                        <m:t>=0,05+0,02</m:t>
                      </m:r>
                    </m:oMath>
                  </m:oMathPara>
                </a14:m>
                <a:endParaRPr lang="en-US" dirty="0"/>
              </a:p>
              <a:p>
                <a:pPr/>
                <a14:m>
                  <m:oMathPara xmlns:m="http://schemas.openxmlformats.org/officeDocument/2006/math">
                    <m:oMathParaPr>
                      <m:jc m:val="left"/>
                    </m:oMathParaPr>
                    <m:oMath xmlns:m="http://schemas.openxmlformats.org/officeDocument/2006/math">
                      <m:r>
                        <a:rPr lang="es-CL" b="0" i="1" smtClean="0">
                          <a:latin typeface="Cambria Math" panose="02040503050406030204" pitchFamily="18" charset="0"/>
                        </a:rPr>
                        <m:t>=0,07</m:t>
                      </m:r>
                    </m:oMath>
                  </m:oMathPara>
                </a14:m>
                <a:endParaRPr lang="en-US" dirty="0"/>
              </a:p>
            </p:txBody>
          </p:sp>
        </mc:Choice>
        <mc:Fallback xmlns="">
          <p:sp>
            <p:nvSpPr>
              <p:cNvPr id="20" name="CuadroTexto 19">
                <a:extLst>
                  <a:ext uri="{FF2B5EF4-FFF2-40B4-BE49-F238E27FC236}">
                    <a16:creationId xmlns:a16="http://schemas.microsoft.com/office/drawing/2014/main" id="{61B2531B-47DD-48A5-99AF-60367B81F762}"/>
                  </a:ext>
                </a:extLst>
              </p:cNvPr>
              <p:cNvSpPr txBox="1">
                <a:spLocks noRot="1" noChangeAspect="1" noMove="1" noResize="1" noEditPoints="1" noAdjustHandles="1" noChangeArrowheads="1" noChangeShapeType="1" noTextEdit="1"/>
              </p:cNvSpPr>
              <p:nvPr/>
            </p:nvSpPr>
            <p:spPr>
              <a:xfrm>
                <a:off x="7508745" y="5241282"/>
                <a:ext cx="3265846" cy="923330"/>
              </a:xfrm>
              <a:prstGeom prst="rect">
                <a:avLst/>
              </a:prstGeom>
              <a:blipFill>
                <a:blip r:embed="rId3"/>
                <a:stretch>
                  <a:fillRect/>
                </a:stretch>
              </a:blipFill>
            </p:spPr>
            <p:txBody>
              <a:bodyPr/>
              <a:lstStyle/>
              <a:p>
                <a:r>
                  <a:rPr lang="en-US">
                    <a:noFill/>
                  </a:rPr>
                  <a:t> </a:t>
                </a:r>
              </a:p>
            </p:txBody>
          </p:sp>
        </mc:Fallback>
      </mc:AlternateContent>
      <p:sp>
        <p:nvSpPr>
          <p:cNvPr id="18" name="CuadroTexto 17">
            <a:extLst>
              <a:ext uri="{FF2B5EF4-FFF2-40B4-BE49-F238E27FC236}">
                <a16:creationId xmlns:a16="http://schemas.microsoft.com/office/drawing/2014/main" id="{3E16ED18-1A86-4E79-9B9D-489FB70F7EA0}"/>
              </a:ext>
            </a:extLst>
          </p:cNvPr>
          <p:cNvSpPr txBox="1"/>
          <p:nvPr/>
        </p:nvSpPr>
        <p:spPr>
          <a:xfrm>
            <a:off x="1343099" y="1776825"/>
            <a:ext cx="9505802" cy="2800767"/>
          </a:xfrm>
          <a:prstGeom prst="rect">
            <a:avLst/>
          </a:prstGeom>
          <a:noFill/>
        </p:spPr>
        <p:txBody>
          <a:bodyPr wrap="square" rtlCol="0">
            <a:spAutoFit/>
          </a:bodyPr>
          <a:lstStyle/>
          <a:p>
            <a:pPr algn="just"/>
            <a:r>
              <a:rPr lang="es-CL" sz="1600" dirty="0"/>
              <a:t>La anemia falciforme es una enfermedad </a:t>
            </a:r>
            <a:r>
              <a:rPr lang="es-CL" sz="1600" dirty="0" err="1"/>
              <a:t>autosomal</a:t>
            </a:r>
            <a:r>
              <a:rPr lang="es-CL" sz="1600" dirty="0"/>
              <a:t> recesiva presente en los humanos. En este caso, los individuos que son homocigotos para el alelo falciforme (</a:t>
            </a:r>
            <a:r>
              <a:rPr lang="es-CL" sz="1600" dirty="0" err="1"/>
              <a:t>ss</a:t>
            </a:r>
            <a:r>
              <a:rPr lang="es-CL" sz="1600" dirty="0"/>
              <a:t>), pueden sufrir crisis que requieren hospitalización, debido a que los glóbulos rojos falciformes son menos eficientes transportando el oxígeno a nivel sanguíneo. Esta condición puede ser letal, registrándose una mortalidad de un 24% anual en este grupo de individuos. Una característica interesante de este gen, es que los individuos heterocigotos (</a:t>
            </a:r>
            <a:r>
              <a:rPr lang="es-CL" sz="1600" dirty="0" err="1"/>
              <a:t>Ss</a:t>
            </a:r>
            <a:r>
              <a:rPr lang="es-CL" sz="1600" dirty="0"/>
              <a:t>) presentan mayor resistencia a la malaria (</a:t>
            </a:r>
            <a:r>
              <a:rPr lang="es-CL" sz="1600" i="1" dirty="0" err="1"/>
              <a:t>Plasmodium</a:t>
            </a:r>
            <a:r>
              <a:rPr lang="es-CL" sz="1600" i="1" dirty="0"/>
              <a:t> </a:t>
            </a:r>
            <a:r>
              <a:rPr lang="es-CL" sz="1600" i="1" dirty="0" err="1"/>
              <a:t>falciparum</a:t>
            </a:r>
            <a:r>
              <a:rPr lang="es-CL" sz="1600" dirty="0"/>
              <a:t>), debido a que las células falciformes son capaces de “colapsar” alrededor de los parásitos y filtrarlos fuera del torrente sanguíneo. Por ello, la mortalidad por malaria en individuos homocigotos para el alelo sano (SS) se acerca al 57%, mientras que en individuos heterocigotos ésta se acerca al 5%. En una población humana donde la malaria es endémica se llegó a un equilibrio con una frecuencia para el alelo sano (línea roja normal) igual a 0,28. ¿Qué porcentaje de humanos en esta población morirá a consecuencia de la malaria y cuántos a causa de anemia falciforme?</a:t>
            </a:r>
            <a:endParaRPr lang="en-US" sz="1600" dirty="0"/>
          </a:p>
        </p:txBody>
      </p:sp>
      <p:sp>
        <p:nvSpPr>
          <p:cNvPr id="5" name="Título 1">
            <a:extLst>
              <a:ext uri="{FF2B5EF4-FFF2-40B4-BE49-F238E27FC236}">
                <a16:creationId xmlns:a16="http://schemas.microsoft.com/office/drawing/2014/main" id="{40BB5EDF-F83B-3092-D977-E1DBABDC7123}"/>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10</a:t>
            </a:r>
            <a:endParaRPr lang="en-US" i="1" kern="0" dirty="0"/>
          </a:p>
        </p:txBody>
      </p:sp>
    </p:spTree>
    <p:extLst>
      <p:ext uri="{BB962C8B-B14F-4D97-AF65-F5344CB8AC3E}">
        <p14:creationId xmlns:p14="http://schemas.microsoft.com/office/powerpoint/2010/main" val="209534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Lst>
  </p:timing>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A82FC52B-6C1F-4439-948B-3479A6D58C3C}"/>
              </a:ext>
            </a:extLst>
          </p:cNvPr>
          <p:cNvSpPr txBox="1"/>
          <p:nvPr/>
        </p:nvSpPr>
        <p:spPr>
          <a:xfrm>
            <a:off x="1343099" y="4817104"/>
            <a:ext cx="3999391" cy="369332"/>
          </a:xfrm>
          <a:prstGeom prst="rect">
            <a:avLst/>
          </a:prstGeom>
          <a:noFill/>
        </p:spPr>
        <p:txBody>
          <a:bodyPr wrap="square" rtlCol="0">
            <a:spAutoFit/>
          </a:bodyPr>
          <a:lstStyle/>
          <a:p>
            <a:r>
              <a:rPr lang="es-CL" b="1" dirty="0"/>
              <a:t>Frecuencias genotípicas</a:t>
            </a:r>
            <a:endParaRPr lang="en-US" b="1" dirty="0"/>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431E6142-53FB-4075-A45B-20231A91503F}"/>
                  </a:ext>
                </a:extLst>
              </p:cNvPr>
              <p:cNvSpPr txBox="1"/>
              <p:nvPr/>
            </p:nvSpPr>
            <p:spPr>
              <a:xfrm>
                <a:off x="1193822" y="5274610"/>
                <a:ext cx="171791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𝑃</m:t>
                      </m:r>
                      <m:r>
                        <a:rPr lang="es-CL" b="0" i="1" smtClean="0">
                          <a:latin typeface="Cambria Math" panose="02040503050406030204" pitchFamily="18" charset="0"/>
                        </a:rPr>
                        <m:t>=0,08</m:t>
                      </m:r>
                    </m:oMath>
                  </m:oMathPara>
                </a14:m>
                <a:endParaRPr lang="en-US" dirty="0"/>
              </a:p>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𝐻</m:t>
                      </m:r>
                      <m:r>
                        <a:rPr lang="es-CL" b="0" i="1" smtClean="0">
                          <a:latin typeface="Cambria Math" panose="02040503050406030204" pitchFamily="18" charset="0"/>
                        </a:rPr>
                        <m:t>=0,4</m:t>
                      </m:r>
                    </m:oMath>
                  </m:oMathPara>
                </a14:m>
                <a:endParaRPr lang="en-US" dirty="0"/>
              </a:p>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𝑄</m:t>
                      </m:r>
                      <m:r>
                        <a:rPr lang="es-CL" b="0" i="1" smtClean="0">
                          <a:latin typeface="Cambria Math" panose="02040503050406030204" pitchFamily="18" charset="0"/>
                        </a:rPr>
                        <m:t>=0,52</m:t>
                      </m:r>
                    </m:oMath>
                  </m:oMathPara>
                </a14:m>
                <a:endParaRPr lang="en-US" dirty="0"/>
              </a:p>
            </p:txBody>
          </p:sp>
        </mc:Choice>
        <mc:Fallback xmlns="">
          <p:sp>
            <p:nvSpPr>
              <p:cNvPr id="13" name="CuadroTexto 12">
                <a:extLst>
                  <a:ext uri="{FF2B5EF4-FFF2-40B4-BE49-F238E27FC236}">
                    <a16:creationId xmlns:a16="http://schemas.microsoft.com/office/drawing/2014/main" id="{431E6142-53FB-4075-A45B-20231A91503F}"/>
                  </a:ext>
                </a:extLst>
              </p:cNvPr>
              <p:cNvSpPr txBox="1">
                <a:spLocks noRot="1" noChangeAspect="1" noMove="1" noResize="1" noEditPoints="1" noAdjustHandles="1" noChangeArrowheads="1" noChangeShapeType="1" noTextEdit="1"/>
              </p:cNvSpPr>
              <p:nvPr/>
            </p:nvSpPr>
            <p:spPr>
              <a:xfrm>
                <a:off x="1193822" y="5274610"/>
                <a:ext cx="1717910" cy="923330"/>
              </a:xfrm>
              <a:prstGeom prst="rect">
                <a:avLst/>
              </a:prstGeom>
              <a:blipFill>
                <a:blip r:embed="rId2"/>
                <a:stretch>
                  <a:fillRect b="-3289"/>
                </a:stretch>
              </a:blipFill>
            </p:spPr>
            <p:txBody>
              <a:bodyPr/>
              <a:lstStyle/>
              <a:p>
                <a:r>
                  <a:rPr lang="en-US">
                    <a:noFill/>
                  </a:rPr>
                  <a:t> </a:t>
                </a:r>
              </a:p>
            </p:txBody>
          </p:sp>
        </mc:Fallback>
      </mc:AlternateContent>
      <p:cxnSp>
        <p:nvCxnSpPr>
          <p:cNvPr id="7" name="Conector recto de flecha 6">
            <a:extLst>
              <a:ext uri="{FF2B5EF4-FFF2-40B4-BE49-F238E27FC236}">
                <a16:creationId xmlns:a16="http://schemas.microsoft.com/office/drawing/2014/main" id="{A625928F-01FC-4867-BDC7-E440943F2EB4}"/>
              </a:ext>
            </a:extLst>
          </p:cNvPr>
          <p:cNvCxnSpPr/>
          <p:nvPr/>
        </p:nvCxnSpPr>
        <p:spPr>
          <a:xfrm>
            <a:off x="2623127" y="5425948"/>
            <a:ext cx="9051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0258C84B-E9D3-4522-94AA-EFEBCA70E399}"/>
              </a:ext>
            </a:extLst>
          </p:cNvPr>
          <p:cNvSpPr txBox="1"/>
          <p:nvPr/>
        </p:nvSpPr>
        <p:spPr>
          <a:xfrm>
            <a:off x="3592945" y="5241282"/>
            <a:ext cx="1967346" cy="369332"/>
          </a:xfrm>
          <a:prstGeom prst="rect">
            <a:avLst/>
          </a:prstGeom>
          <a:noFill/>
        </p:spPr>
        <p:txBody>
          <a:bodyPr wrap="square" rtlCol="0">
            <a:spAutoFit/>
          </a:bodyPr>
          <a:lstStyle/>
          <a:p>
            <a:r>
              <a:rPr lang="es-CL" dirty="0"/>
              <a:t>57% por malaria</a:t>
            </a:r>
            <a:endParaRPr lang="en-US" dirty="0"/>
          </a:p>
        </p:txBody>
      </p:sp>
      <p:cxnSp>
        <p:nvCxnSpPr>
          <p:cNvPr id="14" name="Conector recto de flecha 13">
            <a:extLst>
              <a:ext uri="{FF2B5EF4-FFF2-40B4-BE49-F238E27FC236}">
                <a16:creationId xmlns:a16="http://schemas.microsoft.com/office/drawing/2014/main" id="{CF189E69-D8CE-43A1-A92E-AC1710413AC7}"/>
              </a:ext>
            </a:extLst>
          </p:cNvPr>
          <p:cNvCxnSpPr/>
          <p:nvPr/>
        </p:nvCxnSpPr>
        <p:spPr>
          <a:xfrm>
            <a:off x="2623127" y="5736275"/>
            <a:ext cx="9051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B8C8143E-5321-4983-95DB-BBA2025B9F81}"/>
              </a:ext>
            </a:extLst>
          </p:cNvPr>
          <p:cNvSpPr txBox="1"/>
          <p:nvPr/>
        </p:nvSpPr>
        <p:spPr>
          <a:xfrm>
            <a:off x="3581378" y="5559377"/>
            <a:ext cx="1967346" cy="369332"/>
          </a:xfrm>
          <a:prstGeom prst="rect">
            <a:avLst/>
          </a:prstGeom>
          <a:noFill/>
        </p:spPr>
        <p:txBody>
          <a:bodyPr wrap="square" rtlCol="0">
            <a:spAutoFit/>
          </a:bodyPr>
          <a:lstStyle/>
          <a:p>
            <a:r>
              <a:rPr lang="es-CL" dirty="0"/>
              <a:t>5% por malaria</a:t>
            </a:r>
            <a:endParaRPr lang="en-US" dirty="0"/>
          </a:p>
        </p:txBody>
      </p:sp>
      <p:sp>
        <p:nvSpPr>
          <p:cNvPr id="16" name="CuadroTexto 15">
            <a:extLst>
              <a:ext uri="{FF2B5EF4-FFF2-40B4-BE49-F238E27FC236}">
                <a16:creationId xmlns:a16="http://schemas.microsoft.com/office/drawing/2014/main" id="{EDDFDC59-C7EE-46C6-86E4-2CB0F2E9E47B}"/>
              </a:ext>
            </a:extLst>
          </p:cNvPr>
          <p:cNvSpPr txBox="1"/>
          <p:nvPr/>
        </p:nvSpPr>
        <p:spPr>
          <a:xfrm>
            <a:off x="3581377" y="5877472"/>
            <a:ext cx="2893313" cy="369332"/>
          </a:xfrm>
          <a:prstGeom prst="rect">
            <a:avLst/>
          </a:prstGeom>
          <a:noFill/>
        </p:spPr>
        <p:txBody>
          <a:bodyPr wrap="square" rtlCol="0">
            <a:spAutoFit/>
          </a:bodyPr>
          <a:lstStyle/>
          <a:p>
            <a:r>
              <a:rPr lang="es-CL" dirty="0"/>
              <a:t>24% por anemia falciforme</a:t>
            </a:r>
            <a:endParaRPr lang="en-US" dirty="0"/>
          </a:p>
        </p:txBody>
      </p:sp>
      <p:cxnSp>
        <p:nvCxnSpPr>
          <p:cNvPr id="17" name="Conector recto de flecha 16">
            <a:extLst>
              <a:ext uri="{FF2B5EF4-FFF2-40B4-BE49-F238E27FC236}">
                <a16:creationId xmlns:a16="http://schemas.microsoft.com/office/drawing/2014/main" id="{77FE0AA5-4149-4968-A38C-4B32FEEFCDE7}"/>
              </a:ext>
            </a:extLst>
          </p:cNvPr>
          <p:cNvCxnSpPr/>
          <p:nvPr/>
        </p:nvCxnSpPr>
        <p:spPr>
          <a:xfrm>
            <a:off x="2623127" y="6016865"/>
            <a:ext cx="9051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38753882-3763-45D1-A6D0-7D557DCBD08B}"/>
              </a:ext>
            </a:extLst>
          </p:cNvPr>
          <p:cNvSpPr txBox="1"/>
          <p:nvPr/>
        </p:nvSpPr>
        <p:spPr>
          <a:xfrm>
            <a:off x="7302511" y="4624001"/>
            <a:ext cx="3030320" cy="646331"/>
          </a:xfrm>
          <a:prstGeom prst="rect">
            <a:avLst/>
          </a:prstGeom>
          <a:noFill/>
        </p:spPr>
        <p:txBody>
          <a:bodyPr wrap="square" rtlCol="0">
            <a:spAutoFit/>
          </a:bodyPr>
          <a:lstStyle/>
          <a:p>
            <a:r>
              <a:rPr lang="es-CL" b="1" dirty="0"/>
              <a:t>Mortalidad por anemia falciforme al año</a:t>
            </a:r>
            <a:endParaRPr lang="en-US" b="1" dirty="0"/>
          </a:p>
        </p:txBody>
      </p:sp>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61B2531B-47DD-48A5-99AF-60367B81F762}"/>
                  </a:ext>
                </a:extLst>
              </p:cNvPr>
              <p:cNvSpPr txBox="1"/>
              <p:nvPr/>
            </p:nvSpPr>
            <p:spPr>
              <a:xfrm>
                <a:off x="7508745" y="5241282"/>
                <a:ext cx="3265846" cy="6463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s-CL" b="0" i="1" smtClean="0">
                          <a:latin typeface="Cambria Math" panose="02040503050406030204" pitchFamily="18" charset="0"/>
                        </a:rPr>
                        <m:t>=0,52∗0,24</m:t>
                      </m:r>
                    </m:oMath>
                  </m:oMathPara>
                </a14:m>
                <a:endParaRPr lang="en-US" dirty="0"/>
              </a:p>
              <a:p>
                <a:pPr/>
                <a14:m>
                  <m:oMathPara xmlns:m="http://schemas.openxmlformats.org/officeDocument/2006/math">
                    <m:oMathParaPr>
                      <m:jc m:val="left"/>
                    </m:oMathParaPr>
                    <m:oMath xmlns:m="http://schemas.openxmlformats.org/officeDocument/2006/math">
                      <m:r>
                        <a:rPr lang="es-CL" b="0" i="1" smtClean="0">
                          <a:latin typeface="Cambria Math" panose="02040503050406030204" pitchFamily="18" charset="0"/>
                        </a:rPr>
                        <m:t>=0,12</m:t>
                      </m:r>
                    </m:oMath>
                  </m:oMathPara>
                </a14:m>
                <a:endParaRPr lang="en-US" dirty="0"/>
              </a:p>
            </p:txBody>
          </p:sp>
        </mc:Choice>
        <mc:Fallback xmlns="">
          <p:sp>
            <p:nvSpPr>
              <p:cNvPr id="20" name="CuadroTexto 19">
                <a:extLst>
                  <a:ext uri="{FF2B5EF4-FFF2-40B4-BE49-F238E27FC236}">
                    <a16:creationId xmlns:a16="http://schemas.microsoft.com/office/drawing/2014/main" id="{61B2531B-47DD-48A5-99AF-60367B81F762}"/>
                  </a:ext>
                </a:extLst>
              </p:cNvPr>
              <p:cNvSpPr txBox="1">
                <a:spLocks noRot="1" noChangeAspect="1" noMove="1" noResize="1" noEditPoints="1" noAdjustHandles="1" noChangeArrowheads="1" noChangeShapeType="1" noTextEdit="1"/>
              </p:cNvSpPr>
              <p:nvPr/>
            </p:nvSpPr>
            <p:spPr>
              <a:xfrm>
                <a:off x="7508745" y="5241282"/>
                <a:ext cx="3265846" cy="646331"/>
              </a:xfrm>
              <a:prstGeom prst="rect">
                <a:avLst/>
              </a:prstGeom>
              <a:blipFill>
                <a:blip r:embed="rId3"/>
                <a:stretch>
                  <a:fillRect/>
                </a:stretch>
              </a:blipFill>
            </p:spPr>
            <p:txBody>
              <a:bodyPr/>
              <a:lstStyle/>
              <a:p>
                <a:r>
                  <a:rPr lang="en-US">
                    <a:noFill/>
                  </a:rPr>
                  <a:t> </a:t>
                </a:r>
              </a:p>
            </p:txBody>
          </p:sp>
        </mc:Fallback>
      </mc:AlternateContent>
      <p:sp>
        <p:nvSpPr>
          <p:cNvPr id="18" name="CuadroTexto 17">
            <a:extLst>
              <a:ext uri="{FF2B5EF4-FFF2-40B4-BE49-F238E27FC236}">
                <a16:creationId xmlns:a16="http://schemas.microsoft.com/office/drawing/2014/main" id="{A1F635B1-DED1-4EA0-9767-9D89D9DA7700}"/>
              </a:ext>
            </a:extLst>
          </p:cNvPr>
          <p:cNvSpPr txBox="1"/>
          <p:nvPr/>
        </p:nvSpPr>
        <p:spPr>
          <a:xfrm>
            <a:off x="1343099" y="1776825"/>
            <a:ext cx="9505802" cy="2800767"/>
          </a:xfrm>
          <a:prstGeom prst="rect">
            <a:avLst/>
          </a:prstGeom>
          <a:noFill/>
        </p:spPr>
        <p:txBody>
          <a:bodyPr wrap="square" rtlCol="0">
            <a:spAutoFit/>
          </a:bodyPr>
          <a:lstStyle/>
          <a:p>
            <a:pPr algn="just"/>
            <a:r>
              <a:rPr lang="es-CL" sz="1600" dirty="0"/>
              <a:t>La anemia falciforme es una enfermedad </a:t>
            </a:r>
            <a:r>
              <a:rPr lang="es-CL" sz="1600" dirty="0" err="1"/>
              <a:t>autosomal</a:t>
            </a:r>
            <a:r>
              <a:rPr lang="es-CL" sz="1600" dirty="0"/>
              <a:t> recesiva presente en los humanos. En este caso, los individuos que son homocigotos para el alelo falciforme (</a:t>
            </a:r>
            <a:r>
              <a:rPr lang="es-CL" sz="1600" dirty="0" err="1"/>
              <a:t>ss</a:t>
            </a:r>
            <a:r>
              <a:rPr lang="es-CL" sz="1600" dirty="0"/>
              <a:t>), pueden sufrir crisis que requieren hospitalización, debido a que los glóbulos rojos falciformes son menos eficientes transportando el oxígeno a nivel sanguíneo. Esta condición puede ser letal, registrándose una mortalidad de un 24% anual en este grupo de individuos. Una característica interesante de este gen, es que los individuos heterocigotos (</a:t>
            </a:r>
            <a:r>
              <a:rPr lang="es-CL" sz="1600" dirty="0" err="1"/>
              <a:t>Ss</a:t>
            </a:r>
            <a:r>
              <a:rPr lang="es-CL" sz="1600" dirty="0"/>
              <a:t>) presentan mayor resistencia a la malaria (</a:t>
            </a:r>
            <a:r>
              <a:rPr lang="es-CL" sz="1600" i="1" dirty="0" err="1"/>
              <a:t>Plasmodium</a:t>
            </a:r>
            <a:r>
              <a:rPr lang="es-CL" sz="1600" i="1" dirty="0"/>
              <a:t> </a:t>
            </a:r>
            <a:r>
              <a:rPr lang="es-CL" sz="1600" i="1" dirty="0" err="1"/>
              <a:t>falciparum</a:t>
            </a:r>
            <a:r>
              <a:rPr lang="es-CL" sz="1600" dirty="0"/>
              <a:t>), debido a que las células falciformes son capaces de “colapsar” alrededor de los parásitos y filtrarlos fuera del torrente sanguíneo. Por ello, la mortalidad por malaria en individuos homocigotos para el alelo sano (SS) se acerca al 57%, mientras que en individuos heterocigotos ésta se acerca al 5%. En una población humana donde la malaria es endémica se llegó a un equilibrio con una frecuencia para el alelo sano (línea roja normal) igual a 0,28. ¿Qué porcentaje de humanos en esta población morirá a consecuencia de la malaria y cuántos a causa de anemia falciforme?</a:t>
            </a:r>
            <a:endParaRPr lang="en-US" sz="1600" dirty="0"/>
          </a:p>
        </p:txBody>
      </p:sp>
      <p:sp>
        <p:nvSpPr>
          <p:cNvPr id="5" name="Título 1">
            <a:extLst>
              <a:ext uri="{FF2B5EF4-FFF2-40B4-BE49-F238E27FC236}">
                <a16:creationId xmlns:a16="http://schemas.microsoft.com/office/drawing/2014/main" id="{AC798481-2567-9F70-7AF2-DFC05D022F22}"/>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10</a:t>
            </a:r>
            <a:endParaRPr lang="en-US" i="1" kern="0" dirty="0"/>
          </a:p>
        </p:txBody>
      </p:sp>
    </p:spTree>
    <p:extLst>
      <p:ext uri="{BB962C8B-B14F-4D97-AF65-F5344CB8AC3E}">
        <p14:creationId xmlns:p14="http://schemas.microsoft.com/office/powerpoint/2010/main" val="336128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910590"/>
            <a:ext cx="9162472"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Una de las principales enfermedades en salmón es la enfermedad del virus de la pancreatitis infecciosa del salmón (IPN). Esta enfermedad presenta mortalidades que varían entre 20% y 100%. Hace años atrás se descubrió una región del genoma (haplotipos) que permiten explicar el 90% de la resistencia a esta enfermedad (IPN+ o IPN-). En una población se observó que los promedios de supervivencia entre los grupos eran los siguientes: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6" name="Tabla 12">
            <a:extLst>
              <a:ext uri="{FF2B5EF4-FFF2-40B4-BE49-F238E27FC236}">
                <a16:creationId xmlns:a16="http://schemas.microsoft.com/office/drawing/2014/main" id="{8FAEEAF5-07C6-4B85-AB2A-5CB8D11108E2}"/>
              </a:ext>
            </a:extLst>
          </p:cNvPr>
          <p:cNvGraphicFramePr>
            <a:graphicFrameLocks noGrp="1"/>
          </p:cNvGraphicFramePr>
          <p:nvPr/>
        </p:nvGraphicFramePr>
        <p:xfrm>
          <a:off x="1653363" y="2575464"/>
          <a:ext cx="5157012" cy="1707072"/>
        </p:xfrm>
        <a:graphic>
          <a:graphicData uri="http://schemas.openxmlformats.org/drawingml/2006/table">
            <a:tbl>
              <a:tblPr firstRow="1" bandRow="1">
                <a:tableStyleId>{5C22544A-7EE6-4342-B048-85BDC9FD1C3A}</a:tableStyleId>
              </a:tblPr>
              <a:tblGrid>
                <a:gridCol w="1719004">
                  <a:extLst>
                    <a:ext uri="{9D8B030D-6E8A-4147-A177-3AD203B41FA5}">
                      <a16:colId xmlns:a16="http://schemas.microsoft.com/office/drawing/2014/main" val="1089230659"/>
                    </a:ext>
                  </a:extLst>
                </a:gridCol>
                <a:gridCol w="1719004">
                  <a:extLst>
                    <a:ext uri="{9D8B030D-6E8A-4147-A177-3AD203B41FA5}">
                      <a16:colId xmlns:a16="http://schemas.microsoft.com/office/drawing/2014/main" val="1969542237"/>
                    </a:ext>
                  </a:extLst>
                </a:gridCol>
                <a:gridCol w="1719004">
                  <a:extLst>
                    <a:ext uri="{9D8B030D-6E8A-4147-A177-3AD203B41FA5}">
                      <a16:colId xmlns:a16="http://schemas.microsoft.com/office/drawing/2014/main" val="947060302"/>
                    </a:ext>
                  </a:extLst>
                </a:gridCol>
              </a:tblGrid>
              <a:tr h="370840">
                <a:tc>
                  <a:txBody>
                    <a:bodyPr/>
                    <a:lstStyle/>
                    <a:p>
                      <a:pPr algn="ctr"/>
                      <a:r>
                        <a:rPr lang="es-CL" sz="1600" dirty="0"/>
                        <a:t>Haplotipo</a:t>
                      </a:r>
                      <a:endParaRPr lang="en-US" sz="1600" dirty="0"/>
                    </a:p>
                  </a:txBody>
                  <a:tcPr anchor="ctr"/>
                </a:tc>
                <a:tc>
                  <a:txBody>
                    <a:bodyPr/>
                    <a:lstStyle/>
                    <a:p>
                      <a:pPr algn="ctr"/>
                      <a:r>
                        <a:rPr lang="es-CL" sz="1600" dirty="0"/>
                        <a:t>Número</a:t>
                      </a:r>
                      <a:endParaRPr lang="en-US" sz="1600" dirty="0"/>
                    </a:p>
                  </a:txBody>
                  <a:tcPr anchor="ctr"/>
                </a:tc>
                <a:tc>
                  <a:txBody>
                    <a:bodyPr/>
                    <a:lstStyle/>
                    <a:p>
                      <a:pPr algn="ctr"/>
                      <a:r>
                        <a:rPr lang="es-CL" sz="1600" dirty="0"/>
                        <a:t>Sobrevivencia (%)</a:t>
                      </a:r>
                      <a:endParaRPr lang="en-US" sz="1600" dirty="0"/>
                    </a:p>
                  </a:txBody>
                  <a:tcPr anchor="ctr"/>
                </a:tc>
                <a:extLst>
                  <a:ext uri="{0D108BD9-81ED-4DB2-BD59-A6C34878D82A}">
                    <a16:rowId xmlns:a16="http://schemas.microsoft.com/office/drawing/2014/main" val="884403037"/>
                  </a:ext>
                </a:extLst>
              </a:tr>
              <a:tr h="370840">
                <a:tc>
                  <a:txBody>
                    <a:bodyPr/>
                    <a:lstStyle/>
                    <a:p>
                      <a:pPr algn="ctr"/>
                      <a:r>
                        <a:rPr lang="es-CL" dirty="0"/>
                        <a:t>IPN+, IPN+</a:t>
                      </a:r>
                      <a:endParaRPr lang="en-US" dirty="0"/>
                    </a:p>
                  </a:txBody>
                  <a:tcPr anchor="ctr"/>
                </a:tc>
                <a:tc>
                  <a:txBody>
                    <a:bodyPr/>
                    <a:lstStyle/>
                    <a:p>
                      <a:pPr algn="ctr"/>
                      <a:r>
                        <a:rPr lang="es-CL" dirty="0"/>
                        <a:t>900</a:t>
                      </a:r>
                      <a:endParaRPr lang="en-US" dirty="0"/>
                    </a:p>
                  </a:txBody>
                  <a:tcPr anchor="ctr"/>
                </a:tc>
                <a:tc>
                  <a:txBody>
                    <a:bodyPr/>
                    <a:lstStyle/>
                    <a:p>
                      <a:pPr algn="ctr"/>
                      <a:r>
                        <a:rPr lang="es-CL" dirty="0"/>
                        <a:t>90</a:t>
                      </a:r>
                      <a:endParaRPr lang="en-US" dirty="0"/>
                    </a:p>
                  </a:txBody>
                  <a:tcPr anchor="ctr"/>
                </a:tc>
                <a:extLst>
                  <a:ext uri="{0D108BD9-81ED-4DB2-BD59-A6C34878D82A}">
                    <a16:rowId xmlns:a16="http://schemas.microsoft.com/office/drawing/2014/main" val="1729116943"/>
                  </a:ext>
                </a:extLst>
              </a:tr>
              <a:tr h="370840">
                <a:tc>
                  <a:txBody>
                    <a:bodyPr/>
                    <a:lstStyle/>
                    <a:p>
                      <a:pPr algn="ctr"/>
                      <a:r>
                        <a:rPr lang="es-CL" dirty="0"/>
                        <a:t>IPN+, IPN-</a:t>
                      </a:r>
                      <a:endParaRPr lang="en-US" dirty="0"/>
                    </a:p>
                  </a:txBody>
                  <a:tcPr anchor="ctr"/>
                </a:tc>
                <a:tc>
                  <a:txBody>
                    <a:bodyPr/>
                    <a:lstStyle/>
                    <a:p>
                      <a:pPr algn="ctr"/>
                      <a:r>
                        <a:rPr lang="es-CL" dirty="0"/>
                        <a:t>4.200</a:t>
                      </a:r>
                      <a:endParaRPr lang="en-US" dirty="0"/>
                    </a:p>
                  </a:txBody>
                  <a:tcPr anchor="ctr"/>
                </a:tc>
                <a:tc>
                  <a:txBody>
                    <a:bodyPr/>
                    <a:lstStyle/>
                    <a:p>
                      <a:pPr algn="ctr"/>
                      <a:r>
                        <a:rPr lang="es-CL" dirty="0"/>
                        <a:t>30</a:t>
                      </a:r>
                      <a:endParaRPr lang="en-US" dirty="0"/>
                    </a:p>
                  </a:txBody>
                  <a:tcPr anchor="ctr"/>
                </a:tc>
                <a:extLst>
                  <a:ext uri="{0D108BD9-81ED-4DB2-BD59-A6C34878D82A}">
                    <a16:rowId xmlns:a16="http://schemas.microsoft.com/office/drawing/2014/main" val="1294865511"/>
                  </a:ext>
                </a:extLst>
              </a:tr>
              <a:tr h="370840">
                <a:tc>
                  <a:txBody>
                    <a:bodyPr/>
                    <a:lstStyle/>
                    <a:p>
                      <a:pPr algn="ctr"/>
                      <a:r>
                        <a:rPr lang="es-CL" dirty="0"/>
                        <a:t>IPN-, IPN-</a:t>
                      </a:r>
                      <a:endParaRPr lang="en-US" dirty="0"/>
                    </a:p>
                  </a:txBody>
                  <a:tcPr anchor="ctr"/>
                </a:tc>
                <a:tc>
                  <a:txBody>
                    <a:bodyPr/>
                    <a:lstStyle/>
                    <a:p>
                      <a:pPr algn="ctr"/>
                      <a:r>
                        <a:rPr lang="es-CL" dirty="0"/>
                        <a:t>4.900</a:t>
                      </a:r>
                      <a:endParaRPr lang="en-US" dirty="0"/>
                    </a:p>
                  </a:txBody>
                  <a:tcPr anchor="ctr"/>
                </a:tc>
                <a:tc>
                  <a:txBody>
                    <a:bodyPr/>
                    <a:lstStyle/>
                    <a:p>
                      <a:pPr algn="ctr"/>
                      <a:r>
                        <a:rPr lang="es-CL" dirty="0"/>
                        <a:t>10</a:t>
                      </a:r>
                      <a:endParaRPr lang="en-US" dirty="0"/>
                    </a:p>
                  </a:txBody>
                  <a:tcPr anchor="ctr"/>
                </a:tc>
                <a:extLst>
                  <a:ext uri="{0D108BD9-81ED-4DB2-BD59-A6C34878D82A}">
                    <a16:rowId xmlns:a16="http://schemas.microsoft.com/office/drawing/2014/main" val="1310884315"/>
                  </a:ext>
                </a:extLst>
              </a:tr>
            </a:tbl>
          </a:graphicData>
        </a:graphic>
      </p:graphicFrame>
      <p:sp>
        <p:nvSpPr>
          <p:cNvPr id="3" name="Título 1">
            <a:extLst>
              <a:ext uri="{FF2B5EF4-FFF2-40B4-BE49-F238E27FC236}">
                <a16:creationId xmlns:a16="http://schemas.microsoft.com/office/drawing/2014/main" id="{4CC938E6-273B-5DA5-5BB2-CE8464D7C0F0}"/>
              </a:ext>
            </a:extLst>
          </p:cNvPr>
          <p:cNvSpPr txBox="1">
            <a:spLocks/>
          </p:cNvSpPr>
          <p:nvPr/>
        </p:nvSpPr>
        <p:spPr>
          <a:xfrm>
            <a:off x="1653363" y="-386715"/>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dirty="0"/>
              <a:t>Ejercicio</a:t>
            </a:r>
            <a:endParaRPr lang="en-US" i="1" kern="0" dirty="0"/>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081D1316-E992-E213-81B6-BBA193334297}"/>
                  </a:ext>
                </a:extLst>
              </p:cNvPr>
              <p:cNvSpPr txBox="1"/>
              <p:nvPr/>
            </p:nvSpPr>
            <p:spPr>
              <a:xfrm>
                <a:off x="8229311" y="2575464"/>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Valores genotípicos</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CuadroTexto 6">
                <a:extLst>
                  <a:ext uri="{FF2B5EF4-FFF2-40B4-BE49-F238E27FC236}">
                    <a16:creationId xmlns:a16="http://schemas.microsoft.com/office/drawing/2014/main" id="{081D1316-E992-E213-81B6-BBA193334297}"/>
                  </a:ext>
                </a:extLst>
              </p:cNvPr>
              <p:cNvSpPr txBox="1">
                <a:spLocks noRot="1" noChangeAspect="1" noMove="1" noResize="1" noEditPoints="1" noAdjustHandles="1" noChangeArrowheads="1" noChangeShapeType="1" noTextEdit="1"/>
              </p:cNvSpPr>
              <p:nvPr/>
            </p:nvSpPr>
            <p:spPr>
              <a:xfrm>
                <a:off x="8229311" y="2575464"/>
                <a:ext cx="2447925" cy="923330"/>
              </a:xfrm>
              <a:prstGeom prst="rect">
                <a:avLst/>
              </a:prstGeom>
              <a:blipFill>
                <a:blip r:embed="rId2"/>
                <a:stretch>
                  <a:fillRect l="-2239" t="-3289"/>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6E143FE0-AE50-E7FF-A581-13DD866C6427}"/>
                  </a:ext>
                </a:extLst>
              </p:cNvPr>
              <p:cNvSpPr txBox="1"/>
              <p:nvPr/>
            </p:nvSpPr>
            <p:spPr>
              <a:xfrm>
                <a:off x="8229311" y="3718585"/>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a:t>
                </a:r>
                <a:r>
                  <a:rPr kumimoji="0" lang="en-US" sz="1800" b="1"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genéticas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=0,3</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=0,7</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CuadroTexto 8">
                <a:extLst>
                  <a:ext uri="{FF2B5EF4-FFF2-40B4-BE49-F238E27FC236}">
                    <a16:creationId xmlns:a16="http://schemas.microsoft.com/office/drawing/2014/main" id="{6E143FE0-AE50-E7FF-A581-13DD866C6427}"/>
                  </a:ext>
                </a:extLst>
              </p:cNvPr>
              <p:cNvSpPr txBox="1">
                <a:spLocks noRot="1" noChangeAspect="1" noMove="1" noResize="1" noEditPoints="1" noAdjustHandles="1" noChangeArrowheads="1" noChangeShapeType="1" noTextEdit="1"/>
              </p:cNvSpPr>
              <p:nvPr/>
            </p:nvSpPr>
            <p:spPr>
              <a:xfrm>
                <a:off x="8229311" y="3718585"/>
                <a:ext cx="2447925" cy="923330"/>
              </a:xfrm>
              <a:prstGeom prst="rect">
                <a:avLst/>
              </a:prstGeom>
              <a:blipFill>
                <a:blip r:embed="rId3"/>
                <a:stretch>
                  <a:fillRect l="-2239" t="-3311" b="-2649"/>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AB5CB957-61E6-7B88-FD65-C7F351DF381B}"/>
                  </a:ext>
                </a:extLst>
              </p:cNvPr>
              <p:cNvSpPr txBox="1"/>
              <p:nvPr/>
            </p:nvSpPr>
            <p:spPr>
              <a:xfrm>
                <a:off x="1893139" y="4957308"/>
                <a:ext cx="3514435" cy="92333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𝛼</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22</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𝛼</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−9</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0" name="CuadroTexto 9">
                <a:extLst>
                  <a:ext uri="{FF2B5EF4-FFF2-40B4-BE49-F238E27FC236}">
                    <a16:creationId xmlns:a16="http://schemas.microsoft.com/office/drawing/2014/main" id="{AB5CB957-61E6-7B88-FD65-C7F351DF381B}"/>
                  </a:ext>
                </a:extLst>
              </p:cNvPr>
              <p:cNvSpPr txBox="1">
                <a:spLocks noRot="1" noChangeAspect="1" noMove="1" noResize="1" noEditPoints="1" noAdjustHandles="1" noChangeArrowheads="1" noChangeShapeType="1" noTextEdit="1"/>
              </p:cNvSpPr>
              <p:nvPr/>
            </p:nvSpPr>
            <p:spPr>
              <a:xfrm>
                <a:off x="1893139" y="4957308"/>
                <a:ext cx="3514435" cy="923330"/>
              </a:xfrm>
              <a:prstGeom prst="rect">
                <a:avLst/>
              </a:prstGeom>
              <a:blipFill>
                <a:blip r:embed="rId4"/>
                <a:stretch>
                  <a:fillRect/>
                </a:stretch>
              </a:blipFill>
              <a:ln>
                <a:noFill/>
              </a:ln>
            </p:spPr>
            <p:txBody>
              <a:bodyPr/>
              <a:lstStyle/>
              <a:p>
                <a:r>
                  <a:rPr lang="es-CL">
                    <a:noFill/>
                  </a:rPr>
                  <a:t> </a:t>
                </a:r>
              </a:p>
            </p:txBody>
          </p:sp>
        </mc:Fallback>
      </mc:AlternateContent>
      <p:sp>
        <p:nvSpPr>
          <p:cNvPr id="11" name="CuadroTexto 10">
            <a:extLst>
              <a:ext uri="{FF2B5EF4-FFF2-40B4-BE49-F238E27FC236}">
                <a16:creationId xmlns:a16="http://schemas.microsoft.com/office/drawing/2014/main" id="{EA5EFED3-8448-349F-5434-FF00B08E7190}"/>
              </a:ext>
            </a:extLst>
          </p:cNvPr>
          <p:cNvSpPr txBox="1"/>
          <p:nvPr/>
        </p:nvSpPr>
        <p:spPr>
          <a:xfrm>
            <a:off x="1514764" y="4451032"/>
            <a:ext cx="42711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Efecto medios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Tree>
    <p:extLst>
      <p:ext uri="{BB962C8B-B14F-4D97-AF65-F5344CB8AC3E}">
        <p14:creationId xmlns:p14="http://schemas.microsoft.com/office/powerpoint/2010/main" val="9364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A82FC52B-6C1F-4439-948B-3479A6D58C3C}"/>
              </a:ext>
            </a:extLst>
          </p:cNvPr>
          <p:cNvSpPr txBox="1"/>
          <p:nvPr/>
        </p:nvSpPr>
        <p:spPr>
          <a:xfrm>
            <a:off x="1343099" y="4817104"/>
            <a:ext cx="3999391" cy="369332"/>
          </a:xfrm>
          <a:prstGeom prst="rect">
            <a:avLst/>
          </a:prstGeom>
          <a:noFill/>
        </p:spPr>
        <p:txBody>
          <a:bodyPr wrap="square" rtlCol="0">
            <a:spAutoFit/>
          </a:bodyPr>
          <a:lstStyle/>
          <a:p>
            <a:r>
              <a:rPr lang="es-CL" b="1" dirty="0"/>
              <a:t>Frecuencias genotípicas</a:t>
            </a:r>
            <a:endParaRPr lang="en-US" b="1" dirty="0"/>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431E6142-53FB-4075-A45B-20231A91503F}"/>
                  </a:ext>
                </a:extLst>
              </p:cNvPr>
              <p:cNvSpPr txBox="1"/>
              <p:nvPr/>
            </p:nvSpPr>
            <p:spPr>
              <a:xfrm>
                <a:off x="1193822" y="5274610"/>
                <a:ext cx="171791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𝑃</m:t>
                      </m:r>
                      <m:r>
                        <a:rPr lang="es-CL" b="0" i="1" smtClean="0">
                          <a:latin typeface="Cambria Math" panose="02040503050406030204" pitchFamily="18" charset="0"/>
                        </a:rPr>
                        <m:t>=0,08</m:t>
                      </m:r>
                    </m:oMath>
                  </m:oMathPara>
                </a14:m>
                <a:endParaRPr lang="en-US" dirty="0"/>
              </a:p>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𝐻</m:t>
                      </m:r>
                      <m:r>
                        <a:rPr lang="es-CL" b="0" i="1" smtClean="0">
                          <a:latin typeface="Cambria Math" panose="02040503050406030204" pitchFamily="18" charset="0"/>
                        </a:rPr>
                        <m:t>=0,4</m:t>
                      </m:r>
                    </m:oMath>
                  </m:oMathPara>
                </a14:m>
                <a:endParaRPr lang="en-US" dirty="0"/>
              </a:p>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𝑄</m:t>
                      </m:r>
                      <m:r>
                        <a:rPr lang="es-CL" b="0" i="1" smtClean="0">
                          <a:latin typeface="Cambria Math" panose="02040503050406030204" pitchFamily="18" charset="0"/>
                        </a:rPr>
                        <m:t>=0,52</m:t>
                      </m:r>
                    </m:oMath>
                  </m:oMathPara>
                </a14:m>
                <a:endParaRPr lang="en-US" dirty="0"/>
              </a:p>
            </p:txBody>
          </p:sp>
        </mc:Choice>
        <mc:Fallback xmlns="">
          <p:sp>
            <p:nvSpPr>
              <p:cNvPr id="13" name="CuadroTexto 12">
                <a:extLst>
                  <a:ext uri="{FF2B5EF4-FFF2-40B4-BE49-F238E27FC236}">
                    <a16:creationId xmlns:a16="http://schemas.microsoft.com/office/drawing/2014/main" id="{431E6142-53FB-4075-A45B-20231A91503F}"/>
                  </a:ext>
                </a:extLst>
              </p:cNvPr>
              <p:cNvSpPr txBox="1">
                <a:spLocks noRot="1" noChangeAspect="1" noMove="1" noResize="1" noEditPoints="1" noAdjustHandles="1" noChangeArrowheads="1" noChangeShapeType="1" noTextEdit="1"/>
              </p:cNvSpPr>
              <p:nvPr/>
            </p:nvSpPr>
            <p:spPr>
              <a:xfrm>
                <a:off x="1193822" y="5274610"/>
                <a:ext cx="1717910" cy="923330"/>
              </a:xfrm>
              <a:prstGeom prst="rect">
                <a:avLst/>
              </a:prstGeom>
              <a:blipFill>
                <a:blip r:embed="rId2"/>
                <a:stretch>
                  <a:fillRect b="-3289"/>
                </a:stretch>
              </a:blipFill>
            </p:spPr>
            <p:txBody>
              <a:bodyPr/>
              <a:lstStyle/>
              <a:p>
                <a:r>
                  <a:rPr lang="en-US">
                    <a:noFill/>
                  </a:rPr>
                  <a:t> </a:t>
                </a:r>
              </a:p>
            </p:txBody>
          </p:sp>
        </mc:Fallback>
      </mc:AlternateContent>
      <p:cxnSp>
        <p:nvCxnSpPr>
          <p:cNvPr id="7" name="Conector recto de flecha 6">
            <a:extLst>
              <a:ext uri="{FF2B5EF4-FFF2-40B4-BE49-F238E27FC236}">
                <a16:creationId xmlns:a16="http://schemas.microsoft.com/office/drawing/2014/main" id="{A625928F-01FC-4867-BDC7-E440943F2EB4}"/>
              </a:ext>
            </a:extLst>
          </p:cNvPr>
          <p:cNvCxnSpPr/>
          <p:nvPr/>
        </p:nvCxnSpPr>
        <p:spPr>
          <a:xfrm>
            <a:off x="2623127" y="5425948"/>
            <a:ext cx="9051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0258C84B-E9D3-4522-94AA-EFEBCA70E399}"/>
              </a:ext>
            </a:extLst>
          </p:cNvPr>
          <p:cNvSpPr txBox="1"/>
          <p:nvPr/>
        </p:nvSpPr>
        <p:spPr>
          <a:xfrm>
            <a:off x="3592945" y="5241282"/>
            <a:ext cx="1967346" cy="369332"/>
          </a:xfrm>
          <a:prstGeom prst="rect">
            <a:avLst/>
          </a:prstGeom>
          <a:noFill/>
        </p:spPr>
        <p:txBody>
          <a:bodyPr wrap="square" rtlCol="0">
            <a:spAutoFit/>
          </a:bodyPr>
          <a:lstStyle/>
          <a:p>
            <a:r>
              <a:rPr lang="es-CL" dirty="0"/>
              <a:t>57% por malaria</a:t>
            </a:r>
            <a:endParaRPr lang="en-US" dirty="0"/>
          </a:p>
        </p:txBody>
      </p:sp>
      <p:cxnSp>
        <p:nvCxnSpPr>
          <p:cNvPr id="14" name="Conector recto de flecha 13">
            <a:extLst>
              <a:ext uri="{FF2B5EF4-FFF2-40B4-BE49-F238E27FC236}">
                <a16:creationId xmlns:a16="http://schemas.microsoft.com/office/drawing/2014/main" id="{CF189E69-D8CE-43A1-A92E-AC1710413AC7}"/>
              </a:ext>
            </a:extLst>
          </p:cNvPr>
          <p:cNvCxnSpPr/>
          <p:nvPr/>
        </p:nvCxnSpPr>
        <p:spPr>
          <a:xfrm>
            <a:off x="2623127" y="5736275"/>
            <a:ext cx="9051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B8C8143E-5321-4983-95DB-BBA2025B9F81}"/>
              </a:ext>
            </a:extLst>
          </p:cNvPr>
          <p:cNvSpPr txBox="1"/>
          <p:nvPr/>
        </p:nvSpPr>
        <p:spPr>
          <a:xfrm>
            <a:off x="3581378" y="5559377"/>
            <a:ext cx="1967346" cy="369332"/>
          </a:xfrm>
          <a:prstGeom prst="rect">
            <a:avLst/>
          </a:prstGeom>
          <a:noFill/>
        </p:spPr>
        <p:txBody>
          <a:bodyPr wrap="square" rtlCol="0">
            <a:spAutoFit/>
          </a:bodyPr>
          <a:lstStyle/>
          <a:p>
            <a:r>
              <a:rPr lang="es-CL" dirty="0"/>
              <a:t>5% por malaria</a:t>
            </a:r>
            <a:endParaRPr lang="en-US" dirty="0"/>
          </a:p>
        </p:txBody>
      </p:sp>
      <p:sp>
        <p:nvSpPr>
          <p:cNvPr id="16" name="CuadroTexto 15">
            <a:extLst>
              <a:ext uri="{FF2B5EF4-FFF2-40B4-BE49-F238E27FC236}">
                <a16:creationId xmlns:a16="http://schemas.microsoft.com/office/drawing/2014/main" id="{EDDFDC59-C7EE-46C6-86E4-2CB0F2E9E47B}"/>
              </a:ext>
            </a:extLst>
          </p:cNvPr>
          <p:cNvSpPr txBox="1"/>
          <p:nvPr/>
        </p:nvSpPr>
        <p:spPr>
          <a:xfrm>
            <a:off x="3581377" y="5877472"/>
            <a:ext cx="2893313" cy="369332"/>
          </a:xfrm>
          <a:prstGeom prst="rect">
            <a:avLst/>
          </a:prstGeom>
          <a:noFill/>
        </p:spPr>
        <p:txBody>
          <a:bodyPr wrap="square" rtlCol="0">
            <a:spAutoFit/>
          </a:bodyPr>
          <a:lstStyle/>
          <a:p>
            <a:r>
              <a:rPr lang="es-CL" dirty="0"/>
              <a:t>24% por anemia falciforme</a:t>
            </a:r>
            <a:endParaRPr lang="en-US" dirty="0"/>
          </a:p>
        </p:txBody>
      </p:sp>
      <p:cxnSp>
        <p:nvCxnSpPr>
          <p:cNvPr id="17" name="Conector recto de flecha 16">
            <a:extLst>
              <a:ext uri="{FF2B5EF4-FFF2-40B4-BE49-F238E27FC236}">
                <a16:creationId xmlns:a16="http://schemas.microsoft.com/office/drawing/2014/main" id="{77FE0AA5-4149-4968-A38C-4B32FEEFCDE7}"/>
              </a:ext>
            </a:extLst>
          </p:cNvPr>
          <p:cNvCxnSpPr/>
          <p:nvPr/>
        </p:nvCxnSpPr>
        <p:spPr>
          <a:xfrm>
            <a:off x="2623127" y="6016865"/>
            <a:ext cx="9051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B06464F5-2B27-496E-818C-DB01115C489B}"/>
              </a:ext>
            </a:extLst>
          </p:cNvPr>
          <p:cNvSpPr txBox="1"/>
          <p:nvPr/>
        </p:nvSpPr>
        <p:spPr>
          <a:xfrm>
            <a:off x="7027734" y="4959212"/>
            <a:ext cx="3648364" cy="1200329"/>
          </a:xfrm>
          <a:prstGeom prst="rect">
            <a:avLst/>
          </a:prstGeom>
          <a:noFill/>
          <a:ln>
            <a:solidFill>
              <a:srgbClr val="FF0000"/>
            </a:solidFill>
          </a:ln>
        </p:spPr>
        <p:txBody>
          <a:bodyPr wrap="square" rtlCol="0">
            <a:spAutoFit/>
          </a:bodyPr>
          <a:lstStyle/>
          <a:p>
            <a:pPr algn="just"/>
            <a:r>
              <a:rPr lang="es-CL" dirty="0"/>
              <a:t>En un año, morirá un 7% a consecuencia de malaria, mientras que un 12% morirá a causa de anemia falciforme</a:t>
            </a:r>
            <a:endParaRPr lang="en-US" dirty="0"/>
          </a:p>
        </p:txBody>
      </p:sp>
      <p:sp>
        <p:nvSpPr>
          <p:cNvPr id="18" name="CuadroTexto 17">
            <a:extLst>
              <a:ext uri="{FF2B5EF4-FFF2-40B4-BE49-F238E27FC236}">
                <a16:creationId xmlns:a16="http://schemas.microsoft.com/office/drawing/2014/main" id="{02A70002-570D-4CE0-8F58-55641C26CC5B}"/>
              </a:ext>
            </a:extLst>
          </p:cNvPr>
          <p:cNvSpPr txBox="1"/>
          <p:nvPr/>
        </p:nvSpPr>
        <p:spPr>
          <a:xfrm>
            <a:off x="1343099" y="1776825"/>
            <a:ext cx="9505802" cy="2800767"/>
          </a:xfrm>
          <a:prstGeom prst="rect">
            <a:avLst/>
          </a:prstGeom>
          <a:noFill/>
        </p:spPr>
        <p:txBody>
          <a:bodyPr wrap="square" rtlCol="0">
            <a:spAutoFit/>
          </a:bodyPr>
          <a:lstStyle/>
          <a:p>
            <a:pPr algn="just"/>
            <a:r>
              <a:rPr lang="es-CL" sz="1600" dirty="0"/>
              <a:t>La anemia falciforme es una enfermedad </a:t>
            </a:r>
            <a:r>
              <a:rPr lang="es-CL" sz="1600" dirty="0" err="1"/>
              <a:t>autosomal</a:t>
            </a:r>
            <a:r>
              <a:rPr lang="es-CL" sz="1600" dirty="0"/>
              <a:t> recesiva presente en los humanos. En este caso, los individuos que son homocigotos para el alelo falciforme (</a:t>
            </a:r>
            <a:r>
              <a:rPr lang="es-CL" sz="1600" dirty="0" err="1"/>
              <a:t>ss</a:t>
            </a:r>
            <a:r>
              <a:rPr lang="es-CL" sz="1600" dirty="0"/>
              <a:t>), pueden sufrir crisis que requieren hospitalización, debido a que los glóbulos rojos falciformes son menos eficientes transportando el oxígeno a nivel sanguíneo. Esta condición puede ser letal, registrándose una mortalidad de un 24% anual en este grupo de individuos. Una característica interesante de este gen, es que los individuos heterocigotos (</a:t>
            </a:r>
            <a:r>
              <a:rPr lang="es-CL" sz="1600" dirty="0" err="1"/>
              <a:t>Ss</a:t>
            </a:r>
            <a:r>
              <a:rPr lang="es-CL" sz="1600" dirty="0"/>
              <a:t>) presentan mayor resistencia a la malaria (</a:t>
            </a:r>
            <a:r>
              <a:rPr lang="es-CL" sz="1600" i="1" dirty="0" err="1"/>
              <a:t>Plasmodium</a:t>
            </a:r>
            <a:r>
              <a:rPr lang="es-CL" sz="1600" i="1" dirty="0"/>
              <a:t> </a:t>
            </a:r>
            <a:r>
              <a:rPr lang="es-CL" sz="1600" i="1" dirty="0" err="1"/>
              <a:t>falciparum</a:t>
            </a:r>
            <a:r>
              <a:rPr lang="es-CL" sz="1600" dirty="0"/>
              <a:t>), debido a que las células falciformes son capaces de “colapsar” alrededor de los parásitos y filtrarlos fuera del torrente sanguíneo. Por ello, la mortalidad por malaria en individuos homocigotos para el alelo sano (SS) se acerca al 57%, mientras que en individuos heterocigotos ésta se acerca al 5%. En una población humana donde la malaria es endémica se llegó a un equilibrio con una frecuencia para el alelo sano (línea roja normal) igual a 0,28. ¿Qué porcentaje de humanos en esta población morirá a consecuencia de la malaria y cuántos a causa de anemia falciforme?</a:t>
            </a:r>
            <a:endParaRPr lang="en-US" sz="1600" dirty="0"/>
          </a:p>
        </p:txBody>
      </p:sp>
      <p:sp>
        <p:nvSpPr>
          <p:cNvPr id="6" name="Título 1">
            <a:extLst>
              <a:ext uri="{FF2B5EF4-FFF2-40B4-BE49-F238E27FC236}">
                <a16:creationId xmlns:a16="http://schemas.microsoft.com/office/drawing/2014/main" id="{392DF5E7-3804-353B-0508-FA58F9D5CF06}"/>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10</a:t>
            </a:r>
            <a:endParaRPr lang="en-US" i="1" kern="0" dirty="0"/>
          </a:p>
        </p:txBody>
      </p:sp>
    </p:spTree>
    <p:extLst>
      <p:ext uri="{BB962C8B-B14F-4D97-AF65-F5344CB8AC3E}">
        <p14:creationId xmlns:p14="http://schemas.microsoft.com/office/powerpoint/2010/main" val="271317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1920240"/>
            <a:ext cx="9162472" cy="338554"/>
          </a:xfrm>
          <a:prstGeom prst="rect">
            <a:avLst/>
          </a:prstGeom>
          <a:noFill/>
        </p:spPr>
        <p:txBody>
          <a:bodyPr wrap="square" rtlCol="0">
            <a:spAutoFit/>
          </a:bodyPr>
          <a:lstStyle/>
          <a:p>
            <a:pPr algn="just"/>
            <a:r>
              <a:rPr lang="es-CL" sz="1600" b="1" dirty="0">
                <a:latin typeface="Abadi" panose="020B0604020104020204" pitchFamily="34" charset="0"/>
              </a:rPr>
              <a:t>Ejercicio 6</a:t>
            </a:r>
            <a:endParaRPr lang="en-US" sz="1600" b="1" dirty="0">
              <a:latin typeface="Abadi" panose="020B0604020104020204" pitchFamily="34" charset="0"/>
            </a:endParaRPr>
          </a:p>
        </p:txBody>
      </p:sp>
      <p:sp>
        <p:nvSpPr>
          <p:cNvPr id="7" name="CuadroTexto 6">
            <a:extLst>
              <a:ext uri="{FF2B5EF4-FFF2-40B4-BE49-F238E27FC236}">
                <a16:creationId xmlns:a16="http://schemas.microsoft.com/office/drawing/2014/main" id="{6FA001AA-C2DA-417B-91D8-5D9F083AFA97}"/>
              </a:ext>
            </a:extLst>
          </p:cNvPr>
          <p:cNvSpPr txBox="1"/>
          <p:nvPr/>
        </p:nvSpPr>
        <p:spPr>
          <a:xfrm>
            <a:off x="1514764" y="2258794"/>
            <a:ext cx="9162472" cy="1569660"/>
          </a:xfrm>
          <a:prstGeom prst="rect">
            <a:avLst/>
          </a:prstGeom>
          <a:noFill/>
        </p:spPr>
        <p:txBody>
          <a:bodyPr wrap="square" rtlCol="0">
            <a:spAutoFit/>
          </a:bodyPr>
          <a:lstStyle/>
          <a:p>
            <a:pPr algn="just"/>
            <a:r>
              <a:rPr lang="es-CL" sz="1600" dirty="0">
                <a:latin typeface="Abadi" panose="020B0604020104020204" pitchFamily="34" charset="0"/>
              </a:rPr>
              <a:t>“El color en muchas razas de bovinos se debe a un gen </a:t>
            </a:r>
            <a:r>
              <a:rPr lang="es-CL" sz="1600" dirty="0" err="1">
                <a:latin typeface="Abadi" panose="020B0604020104020204" pitchFamily="34" charset="0"/>
              </a:rPr>
              <a:t>autosomal</a:t>
            </a:r>
            <a:r>
              <a:rPr lang="es-CL" sz="1600" dirty="0">
                <a:latin typeface="Abadi" panose="020B0604020104020204" pitchFamily="34" charset="0"/>
              </a:rPr>
              <a:t> recesivo, cuyo fenotipo dominante es negro. Suponga que un </a:t>
            </a:r>
            <a:r>
              <a:rPr lang="es-CL" sz="1600" b="1" dirty="0">
                <a:latin typeface="Abadi" panose="020B0604020104020204" pitchFamily="34" charset="0"/>
              </a:rPr>
              <a:t>1% de terneros rojos nace en una población predominantemente negra</a:t>
            </a:r>
            <a:r>
              <a:rPr lang="es-CL" sz="1600" dirty="0">
                <a:latin typeface="Abadi" panose="020B0604020104020204" pitchFamily="34" charset="0"/>
              </a:rPr>
              <a:t>. Se quiere eliminar el gen rojo. Asumiendo que la </a:t>
            </a:r>
            <a:r>
              <a:rPr lang="es-CL" sz="1600" b="1" dirty="0">
                <a:latin typeface="Abadi" panose="020B0604020104020204" pitchFamily="34" charset="0"/>
              </a:rPr>
              <a:t>población estaba en equilibrio</a:t>
            </a:r>
            <a:r>
              <a:rPr lang="es-CL" sz="1600" dirty="0">
                <a:latin typeface="Abadi" panose="020B0604020104020204" pitchFamily="34" charset="0"/>
              </a:rPr>
              <a:t>. Qué proporción de terneros rojos se espera luego de aplicar los siguientes esquemas de selección:</a:t>
            </a:r>
          </a:p>
          <a:p>
            <a:pPr marL="342900" indent="-342900" algn="just">
              <a:buAutoNum type="alphaLcParenR"/>
            </a:pPr>
            <a:r>
              <a:rPr lang="es-CL" sz="1600" dirty="0">
                <a:latin typeface="Abadi" panose="020B0604020104020204" pitchFamily="34" charset="0"/>
              </a:rPr>
              <a:t>Animales rojos no dejan descendencia</a:t>
            </a:r>
          </a:p>
          <a:p>
            <a:pPr marL="342900" indent="-342900" algn="just">
              <a:buAutoNum type="alphaLcParenR"/>
            </a:pPr>
            <a:r>
              <a:rPr lang="es-CL" sz="1600" dirty="0">
                <a:latin typeface="Abadi" panose="020B0604020104020204" pitchFamily="34" charset="0"/>
              </a:rPr>
              <a:t>Machos rojos son eliminados”</a:t>
            </a:r>
            <a:endParaRPr lang="en-US" sz="1600" dirty="0">
              <a:latin typeface="Abadi" panose="020B0604020104020204" pitchFamily="34" charset="0"/>
            </a:endParaRPr>
          </a:p>
        </p:txBody>
      </p:sp>
      <p:graphicFrame>
        <p:nvGraphicFramePr>
          <p:cNvPr id="11" name="Group 139">
            <a:extLst>
              <a:ext uri="{FF2B5EF4-FFF2-40B4-BE49-F238E27FC236}">
                <a16:creationId xmlns:a16="http://schemas.microsoft.com/office/drawing/2014/main" id="{481D9498-453F-4B87-808B-33223640C3D3}"/>
              </a:ext>
            </a:extLst>
          </p:cNvPr>
          <p:cNvGraphicFramePr>
            <a:graphicFrameLocks noGrp="1"/>
          </p:cNvGraphicFramePr>
          <p:nvPr>
            <p:extLst>
              <p:ext uri="{D42A27DB-BD31-4B8C-83A1-F6EECF244321}">
                <p14:modId xmlns:p14="http://schemas.microsoft.com/office/powerpoint/2010/main" val="1039231050"/>
              </p:ext>
            </p:extLst>
          </p:nvPr>
        </p:nvGraphicFramePr>
        <p:xfrm>
          <a:off x="3570499" y="3911926"/>
          <a:ext cx="5051002" cy="2862602"/>
        </p:xfrm>
        <a:graphic>
          <a:graphicData uri="http://schemas.openxmlformats.org/drawingml/2006/table">
            <a:tbl>
              <a:tblPr firstRow="1">
                <a:tableStyleId>{284E427A-3D55-4303-BF80-6455036E1DE7}</a:tableStyleId>
              </a:tblPr>
              <a:tblGrid>
                <a:gridCol w="1011068">
                  <a:extLst>
                    <a:ext uri="{9D8B030D-6E8A-4147-A177-3AD203B41FA5}">
                      <a16:colId xmlns:a16="http://schemas.microsoft.com/office/drawing/2014/main" val="20000"/>
                    </a:ext>
                  </a:extLst>
                </a:gridCol>
                <a:gridCol w="1008899">
                  <a:extLst>
                    <a:ext uri="{9D8B030D-6E8A-4147-A177-3AD203B41FA5}">
                      <a16:colId xmlns:a16="http://schemas.microsoft.com/office/drawing/2014/main" val="20001"/>
                    </a:ext>
                  </a:extLst>
                </a:gridCol>
                <a:gridCol w="1011068">
                  <a:extLst>
                    <a:ext uri="{9D8B030D-6E8A-4147-A177-3AD203B41FA5}">
                      <a16:colId xmlns:a16="http://schemas.microsoft.com/office/drawing/2014/main" val="20002"/>
                    </a:ext>
                  </a:extLst>
                </a:gridCol>
                <a:gridCol w="1008899">
                  <a:extLst>
                    <a:ext uri="{9D8B030D-6E8A-4147-A177-3AD203B41FA5}">
                      <a16:colId xmlns:a16="http://schemas.microsoft.com/office/drawing/2014/main" val="20003"/>
                    </a:ext>
                  </a:extLst>
                </a:gridCol>
                <a:gridCol w="1011068">
                  <a:extLst>
                    <a:ext uri="{9D8B030D-6E8A-4147-A177-3AD203B41FA5}">
                      <a16:colId xmlns:a16="http://schemas.microsoft.com/office/drawing/2014/main" val="20004"/>
                    </a:ext>
                  </a:extLst>
                </a:gridCol>
              </a:tblGrid>
              <a:tr h="423208">
                <a:tc gridSpan="5">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u="none" strike="noStrike" cap="none" normalizeH="0" baseline="0" dirty="0">
                          <a:ln>
                            <a:noFill/>
                          </a:ln>
                          <a:effectLst/>
                        </a:rPr>
                        <a:t>Frecuencia de apareamientos al azar</a:t>
                      </a:r>
                      <a:endParaRPr kumimoji="0" lang="es-ES" sz="1600" b="1" i="0" u="none" strike="noStrike" cap="none" normalizeH="0" baseline="0" dirty="0">
                        <a:ln>
                          <a:noFill/>
                        </a:ln>
                        <a:solidFill>
                          <a:schemeClr val="tx1"/>
                        </a:solidFill>
                        <a:effectLst/>
                        <a:latin typeface="Times New Roman" pitchFamily="18" charset="0"/>
                      </a:endParaRPr>
                    </a:p>
                  </a:txBody>
                  <a:tcPr marL="73958" marR="73958" marT="36979" marB="36979" horzOverflow="overflow"/>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562081">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500" u="none" strike="noStrike" cap="none" normalizeH="0" baseline="0" dirty="0">
                        <a:ln>
                          <a:noFill/>
                        </a:ln>
                        <a:solidFill>
                          <a:schemeClr val="bg1"/>
                        </a:solidFill>
                        <a:effectLst/>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Hembras</a:t>
                      </a:r>
                      <a:endParaRPr kumimoji="0" lang="es-ES" sz="15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Machos</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5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P</a:t>
                      </a:r>
                      <a:endParaRPr kumimoji="0" lang="es-ES" sz="1500" b="0" i="1"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a:ln>
                            <a:noFill/>
                          </a:ln>
                          <a:solidFill>
                            <a:schemeClr val="bg1"/>
                          </a:solidFill>
                          <a:effectLst/>
                        </a:rPr>
                        <a:t>A</a:t>
                      </a:r>
                      <a:r>
                        <a:rPr kumimoji="0" lang="es-ES" sz="1500" u="none" strike="noStrike" cap="none" normalizeH="0" baseline="-25000">
                          <a:ln>
                            <a:noFill/>
                          </a:ln>
                          <a:solidFill>
                            <a:schemeClr val="bg1"/>
                          </a:solidFill>
                          <a:effectLst/>
                        </a:rPr>
                        <a:t>1</a:t>
                      </a:r>
                      <a:r>
                        <a:rPr kumimoji="0" lang="es-ES" sz="1500" u="none" strike="noStrike" cap="none" normalizeH="0" baseline="0">
                          <a:ln>
                            <a:noFill/>
                          </a:ln>
                          <a:solidFill>
                            <a:schemeClr val="bg1"/>
                          </a:solidFill>
                          <a:effectLst/>
                        </a:rPr>
                        <a:t>A</a:t>
                      </a:r>
                      <a:r>
                        <a:rPr kumimoji="0" lang="es-ES" sz="1500" u="none" strike="noStrike" cap="none" normalizeH="0" baseline="-25000">
                          <a:ln>
                            <a:noFill/>
                          </a:ln>
                          <a:solidFill>
                            <a:schemeClr val="bg1"/>
                          </a:solidFill>
                          <a:effectLst/>
                        </a:rPr>
                        <a:t>2</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a:ln>
                            <a:noFill/>
                          </a:ln>
                          <a:solidFill>
                            <a:schemeClr val="bg1"/>
                          </a:solidFill>
                          <a:effectLst/>
                        </a:rPr>
                        <a:t>H</a:t>
                      </a:r>
                      <a:endParaRPr kumimoji="0" lang="es-ES" sz="1500" b="0" i="1" u="none" strike="noStrike" cap="none" normalizeH="0" baseline="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Q</a:t>
                      </a:r>
                      <a:endParaRPr kumimoji="0" lang="es-ES" sz="1500" b="0" i="1"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extLst>
                  <a:ext uri="{0D108BD9-81ED-4DB2-BD59-A6C34878D82A}">
                    <a16:rowId xmlns:a16="http://schemas.microsoft.com/office/drawing/2014/main" val="10001"/>
                  </a:ext>
                </a:extLst>
              </a:tr>
              <a:tr h="683732">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      </a:t>
                      </a:r>
                      <a:endParaRPr kumimoji="0" lang="es-ES" sz="1500" u="none" strike="noStrike" cap="none" normalizeH="0" baseline="0" dirty="0">
                        <a:ln>
                          <a:noFill/>
                        </a:ln>
                        <a:solidFill>
                          <a:schemeClr val="bg1"/>
                        </a:solidFill>
                        <a:effectLst/>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500" b="0" i="0" u="none" strike="noStrike" cap="none" normalizeH="0" baseline="-2500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u="none" strike="noStrike" cap="none" normalizeH="0" baseline="0" dirty="0">
                          <a:ln>
                            <a:noFill/>
                          </a:ln>
                          <a:solidFill>
                            <a:schemeClr val="bg1"/>
                          </a:solidFill>
                          <a:effectLst/>
                        </a:rPr>
                        <a:t>P</a:t>
                      </a:r>
                      <a:endParaRPr kumimoji="0" lang="es-ES" sz="1600" b="0" i="1"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effectLst/>
                        </a:rPr>
                        <a:t>P</a:t>
                      </a:r>
                      <a:r>
                        <a:rPr kumimoji="0" lang="es-ES" sz="1500" u="none" strike="noStrike" cap="none" normalizeH="0" baseline="30000" dirty="0">
                          <a:ln>
                            <a:noFill/>
                          </a:ln>
                          <a:effectLst/>
                        </a:rPr>
                        <a:t>2</a:t>
                      </a:r>
                      <a:endParaRPr kumimoji="0" lang="es-ES" sz="1500" b="0" i="1" u="none" strike="noStrike" cap="none" normalizeH="0" baseline="3000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effectLst/>
                        </a:rPr>
                        <a:t>PH</a:t>
                      </a:r>
                      <a:endParaRPr kumimoji="0" lang="es-ES" sz="1500" b="0" i="1"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a:ln>
                            <a:noFill/>
                          </a:ln>
                          <a:effectLst/>
                        </a:rPr>
                        <a:t>PQ</a:t>
                      </a:r>
                      <a:endParaRPr kumimoji="0" lang="es-ES" sz="1500" b="0" i="1" u="none" strike="noStrike" cap="none" normalizeH="0" baseline="0">
                        <a:ln>
                          <a:noFill/>
                        </a:ln>
                        <a:solidFill>
                          <a:schemeClr val="tx1"/>
                        </a:solidFill>
                        <a:effectLst/>
                        <a:latin typeface="Times New Roman" pitchFamily="18" charset="0"/>
                      </a:endParaRPr>
                    </a:p>
                  </a:txBody>
                  <a:tcPr marL="73958" marR="73958" marT="36979" marB="36979" anchor="ctr" horzOverflow="overflow"/>
                </a:tc>
                <a:extLst>
                  <a:ext uri="{0D108BD9-81ED-4DB2-BD59-A6C34878D82A}">
                    <a16:rowId xmlns:a16="http://schemas.microsoft.com/office/drawing/2014/main" val="10002"/>
                  </a:ext>
                </a:extLst>
              </a:tr>
              <a:tr h="58361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endParaRPr kumimoji="0" lang="es-ES" sz="16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u="none" strike="noStrike" cap="none" normalizeH="0" baseline="-25000" dirty="0">
                          <a:ln>
                            <a:noFill/>
                          </a:ln>
                          <a:solidFill>
                            <a:schemeClr val="bg1"/>
                          </a:solidFill>
                          <a:effectLst/>
                        </a:rPr>
                        <a:t> </a:t>
                      </a:r>
                      <a:r>
                        <a:rPr kumimoji="0" lang="es-ES" sz="1600" u="none" strike="noStrike" cap="none" normalizeH="0" baseline="0" dirty="0">
                          <a:ln>
                            <a:noFill/>
                          </a:ln>
                          <a:solidFill>
                            <a:schemeClr val="bg1"/>
                          </a:solidFill>
                          <a:effectLst/>
                        </a:rPr>
                        <a:t>H</a:t>
                      </a: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a:ln>
                            <a:noFill/>
                          </a:ln>
                          <a:effectLst/>
                        </a:rPr>
                        <a:t>PH</a:t>
                      </a:r>
                      <a:endParaRPr kumimoji="0" lang="es-ES" sz="1500" b="0" i="1" u="none" strike="noStrike" cap="none" normalizeH="0" baseline="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effectLst/>
                        </a:rPr>
                        <a:t>H</a:t>
                      </a:r>
                      <a:r>
                        <a:rPr kumimoji="0" lang="es-ES" sz="1500" u="none" strike="noStrike" cap="none" normalizeH="0" baseline="30000" dirty="0">
                          <a:ln>
                            <a:noFill/>
                          </a:ln>
                          <a:effectLst/>
                        </a:rPr>
                        <a:t>2</a:t>
                      </a:r>
                      <a:endParaRPr kumimoji="0" lang="es-ES" sz="1500" b="0" i="1" u="none" strike="noStrike" cap="none" normalizeH="0" baseline="3000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effectLst/>
                        </a:rPr>
                        <a:t>HQ</a:t>
                      </a:r>
                      <a:endParaRPr kumimoji="0" lang="es-ES" sz="1500" b="0" i="1"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extLst>
                  <a:ext uri="{0D108BD9-81ED-4DB2-BD59-A6C34878D82A}">
                    <a16:rowId xmlns:a16="http://schemas.microsoft.com/office/drawing/2014/main" val="10003"/>
                  </a:ext>
                </a:extLst>
              </a:tr>
              <a:tr h="59166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6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u="none" strike="noStrike" cap="none" normalizeH="0" baseline="0" dirty="0">
                          <a:ln>
                            <a:noFill/>
                          </a:ln>
                          <a:solidFill>
                            <a:schemeClr val="bg1"/>
                          </a:solidFill>
                          <a:effectLst/>
                        </a:rPr>
                        <a:t>Q</a:t>
                      </a: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effectLst/>
                        </a:rPr>
                        <a:t>PQ</a:t>
                      </a:r>
                      <a:endParaRPr kumimoji="0" lang="es-ES" sz="1500" b="0" i="1"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effectLst/>
                        </a:rPr>
                        <a:t>HQ</a:t>
                      </a:r>
                      <a:endParaRPr kumimoji="0" lang="es-ES" sz="1500" b="0" i="1"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effectLst/>
                        </a:rPr>
                        <a:t>Q</a:t>
                      </a:r>
                      <a:r>
                        <a:rPr kumimoji="0" lang="es-ES" sz="1500" u="none" strike="noStrike" cap="none" normalizeH="0" baseline="30000" dirty="0">
                          <a:ln>
                            <a:noFill/>
                          </a:ln>
                          <a:effectLst/>
                        </a:rPr>
                        <a:t>2</a:t>
                      </a:r>
                      <a:endParaRPr kumimoji="0" lang="es-ES" sz="1500" b="0" i="1" u="none" strike="noStrike" cap="none" normalizeH="0" baseline="30000" dirty="0">
                        <a:ln>
                          <a:noFill/>
                        </a:ln>
                        <a:solidFill>
                          <a:schemeClr val="tx1"/>
                        </a:solidFill>
                        <a:effectLst/>
                        <a:latin typeface="Times New Roman" pitchFamily="18" charset="0"/>
                      </a:endParaRPr>
                    </a:p>
                  </a:txBody>
                  <a:tcPr marL="73958" marR="73958" marT="36979" marB="36979" anchor="ctr" horzOverflow="overflow"/>
                </a:tc>
                <a:extLst>
                  <a:ext uri="{0D108BD9-81ED-4DB2-BD59-A6C34878D82A}">
                    <a16:rowId xmlns:a16="http://schemas.microsoft.com/office/drawing/2014/main" val="10004"/>
                  </a:ext>
                </a:extLst>
              </a:tr>
            </a:tbl>
          </a:graphicData>
        </a:graphic>
      </p:graphicFrame>
      <p:cxnSp>
        <p:nvCxnSpPr>
          <p:cNvPr id="9" name="Conector recto de flecha 8">
            <a:extLst>
              <a:ext uri="{FF2B5EF4-FFF2-40B4-BE49-F238E27FC236}">
                <a16:creationId xmlns:a16="http://schemas.microsoft.com/office/drawing/2014/main" id="{78C6E804-1050-4601-B290-B24BE4216099}"/>
              </a:ext>
            </a:extLst>
          </p:cNvPr>
          <p:cNvCxnSpPr/>
          <p:nvPr/>
        </p:nvCxnSpPr>
        <p:spPr>
          <a:xfrm>
            <a:off x="8460509" y="4488873"/>
            <a:ext cx="8866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46A87936-7FBF-4615-AB03-47592AC88330}"/>
              </a:ext>
            </a:extLst>
          </p:cNvPr>
          <p:cNvSpPr txBox="1"/>
          <p:nvPr/>
        </p:nvSpPr>
        <p:spPr>
          <a:xfrm>
            <a:off x="9347200" y="4304207"/>
            <a:ext cx="1126836" cy="369332"/>
          </a:xfrm>
          <a:prstGeom prst="rect">
            <a:avLst/>
          </a:prstGeom>
          <a:noFill/>
        </p:spPr>
        <p:txBody>
          <a:bodyPr wrap="square" rtlCol="0">
            <a:spAutoFit/>
          </a:bodyPr>
          <a:lstStyle/>
          <a:p>
            <a:r>
              <a:rPr lang="es-CL" dirty="0"/>
              <a:t>Rojos</a:t>
            </a:r>
            <a:endParaRPr lang="en-US" dirty="0"/>
          </a:p>
        </p:txBody>
      </p:sp>
      <p:cxnSp>
        <p:nvCxnSpPr>
          <p:cNvPr id="14" name="Conector recto de flecha 13">
            <a:extLst>
              <a:ext uri="{FF2B5EF4-FFF2-40B4-BE49-F238E27FC236}">
                <a16:creationId xmlns:a16="http://schemas.microsoft.com/office/drawing/2014/main" id="{EEDCED50-5F2B-4D55-AB0F-790F99D6C2F6}"/>
              </a:ext>
            </a:extLst>
          </p:cNvPr>
          <p:cNvCxnSpPr>
            <a:cxnSpLocks/>
          </p:cNvCxnSpPr>
          <p:nvPr/>
        </p:nvCxnSpPr>
        <p:spPr>
          <a:xfrm flipH="1">
            <a:off x="2835564" y="6377709"/>
            <a:ext cx="8174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587680D6-5197-4976-9963-BA5AD1A02BD5}"/>
              </a:ext>
            </a:extLst>
          </p:cNvPr>
          <p:cNvSpPr txBox="1"/>
          <p:nvPr/>
        </p:nvSpPr>
        <p:spPr>
          <a:xfrm>
            <a:off x="2154382" y="6193043"/>
            <a:ext cx="1126836" cy="369332"/>
          </a:xfrm>
          <a:prstGeom prst="rect">
            <a:avLst/>
          </a:prstGeom>
          <a:noFill/>
        </p:spPr>
        <p:txBody>
          <a:bodyPr wrap="square" rtlCol="0">
            <a:spAutoFit/>
          </a:bodyPr>
          <a:lstStyle/>
          <a:p>
            <a:r>
              <a:rPr lang="es-CL" dirty="0"/>
              <a:t>Rojas</a:t>
            </a:r>
            <a:endParaRPr lang="en-US" dirty="0"/>
          </a:p>
        </p:txBody>
      </p:sp>
      <p:sp>
        <p:nvSpPr>
          <p:cNvPr id="3" name="Título 1">
            <a:extLst>
              <a:ext uri="{FF2B5EF4-FFF2-40B4-BE49-F238E27FC236}">
                <a16:creationId xmlns:a16="http://schemas.microsoft.com/office/drawing/2014/main" id="{1371ED9A-84A0-0E6B-8A51-2F0214AF6459}"/>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11 </a:t>
            </a:r>
            <a:endParaRPr lang="en-US" i="1" kern="0" dirty="0"/>
          </a:p>
        </p:txBody>
      </p:sp>
    </p:spTree>
    <p:extLst>
      <p:ext uri="{BB962C8B-B14F-4D97-AF65-F5344CB8AC3E}">
        <p14:creationId xmlns:p14="http://schemas.microsoft.com/office/powerpoint/2010/main" val="421230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1920240"/>
            <a:ext cx="9162472" cy="338554"/>
          </a:xfrm>
          <a:prstGeom prst="rect">
            <a:avLst/>
          </a:prstGeom>
          <a:noFill/>
        </p:spPr>
        <p:txBody>
          <a:bodyPr wrap="square" rtlCol="0">
            <a:spAutoFit/>
          </a:bodyPr>
          <a:lstStyle/>
          <a:p>
            <a:pPr algn="just"/>
            <a:r>
              <a:rPr lang="es-CL" sz="1600" b="1" dirty="0">
                <a:latin typeface="Abadi" panose="020B0604020104020204" pitchFamily="34" charset="0"/>
              </a:rPr>
              <a:t>Ejercicio 6</a:t>
            </a:r>
            <a:endParaRPr lang="en-US" sz="1600" b="1" dirty="0">
              <a:latin typeface="Abadi" panose="020B0604020104020204" pitchFamily="34" charset="0"/>
            </a:endParaRPr>
          </a:p>
        </p:txBody>
      </p:sp>
      <p:sp>
        <p:nvSpPr>
          <p:cNvPr id="7" name="CuadroTexto 6">
            <a:extLst>
              <a:ext uri="{FF2B5EF4-FFF2-40B4-BE49-F238E27FC236}">
                <a16:creationId xmlns:a16="http://schemas.microsoft.com/office/drawing/2014/main" id="{6FA001AA-C2DA-417B-91D8-5D9F083AFA97}"/>
              </a:ext>
            </a:extLst>
          </p:cNvPr>
          <p:cNvSpPr txBox="1"/>
          <p:nvPr/>
        </p:nvSpPr>
        <p:spPr>
          <a:xfrm>
            <a:off x="1514764" y="2258794"/>
            <a:ext cx="9162472" cy="1569660"/>
          </a:xfrm>
          <a:prstGeom prst="rect">
            <a:avLst/>
          </a:prstGeom>
          <a:noFill/>
        </p:spPr>
        <p:txBody>
          <a:bodyPr wrap="square" rtlCol="0">
            <a:spAutoFit/>
          </a:bodyPr>
          <a:lstStyle/>
          <a:p>
            <a:pPr algn="just"/>
            <a:r>
              <a:rPr lang="es-CL" sz="1600" dirty="0">
                <a:latin typeface="Abadi" panose="020B0604020104020204" pitchFamily="34" charset="0"/>
              </a:rPr>
              <a:t>“El color en muchas razas de bovinos se debe a un gen </a:t>
            </a:r>
            <a:r>
              <a:rPr lang="es-CL" sz="1600" dirty="0" err="1">
                <a:latin typeface="Abadi" panose="020B0604020104020204" pitchFamily="34" charset="0"/>
              </a:rPr>
              <a:t>autosomal</a:t>
            </a:r>
            <a:r>
              <a:rPr lang="es-CL" sz="1600" dirty="0">
                <a:latin typeface="Abadi" panose="020B0604020104020204" pitchFamily="34" charset="0"/>
              </a:rPr>
              <a:t> recesivo, cuyo fenotipo dominante es negro. Suponga que un </a:t>
            </a:r>
            <a:r>
              <a:rPr lang="es-CL" sz="1600" b="1" dirty="0">
                <a:latin typeface="Abadi" panose="020B0604020104020204" pitchFamily="34" charset="0"/>
              </a:rPr>
              <a:t>1% de terneros rojos nace en una población predominantemente negra</a:t>
            </a:r>
            <a:r>
              <a:rPr lang="es-CL" sz="1600" dirty="0">
                <a:latin typeface="Abadi" panose="020B0604020104020204" pitchFamily="34" charset="0"/>
              </a:rPr>
              <a:t>. Se quiere eliminar el gen rojo. Asumiendo que la </a:t>
            </a:r>
            <a:r>
              <a:rPr lang="es-CL" sz="1600" b="1" dirty="0">
                <a:latin typeface="Abadi" panose="020B0604020104020204" pitchFamily="34" charset="0"/>
              </a:rPr>
              <a:t>población estaba en equilibrio</a:t>
            </a:r>
            <a:r>
              <a:rPr lang="es-CL" sz="1600" dirty="0">
                <a:latin typeface="Abadi" panose="020B0604020104020204" pitchFamily="34" charset="0"/>
              </a:rPr>
              <a:t>. Qué proporción de terneros rojos se espera luego de aplicar los siguientes esquemas de selección:</a:t>
            </a:r>
          </a:p>
          <a:p>
            <a:pPr marL="342900" indent="-342900" algn="just">
              <a:buAutoNum type="alphaLcParenR"/>
            </a:pPr>
            <a:r>
              <a:rPr lang="es-CL" sz="1600" dirty="0">
                <a:latin typeface="Abadi" panose="020B0604020104020204" pitchFamily="34" charset="0"/>
              </a:rPr>
              <a:t>Animales rojos no dejan descendencia</a:t>
            </a:r>
          </a:p>
          <a:p>
            <a:pPr marL="342900" indent="-342900" algn="just">
              <a:buAutoNum type="alphaLcParenR"/>
            </a:pPr>
            <a:r>
              <a:rPr lang="es-CL" sz="1600" dirty="0">
                <a:latin typeface="Abadi" panose="020B0604020104020204" pitchFamily="34" charset="0"/>
              </a:rPr>
              <a:t>Machos rojos son eliminados”</a:t>
            </a:r>
            <a:endParaRPr lang="en-US" sz="1600" dirty="0">
              <a:latin typeface="Abadi" panose="020B0604020104020204" pitchFamily="34" charset="0"/>
            </a:endParaRPr>
          </a:p>
        </p:txBody>
      </p:sp>
      <p:sp>
        <p:nvSpPr>
          <p:cNvPr id="3" name="Título 1">
            <a:extLst>
              <a:ext uri="{FF2B5EF4-FFF2-40B4-BE49-F238E27FC236}">
                <a16:creationId xmlns:a16="http://schemas.microsoft.com/office/drawing/2014/main" id="{1371ED9A-84A0-0E6B-8A51-2F0214AF6459}"/>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11 </a:t>
            </a:r>
            <a:endParaRPr lang="en-US" i="1" kern="0" dirty="0"/>
          </a:p>
        </p:txBody>
      </p:sp>
      <mc:AlternateContent xmlns:mc="http://schemas.openxmlformats.org/markup-compatibility/2006">
        <mc:Choice xmlns:a14="http://schemas.microsoft.com/office/drawing/2010/main" Requires="a14">
          <p:sp>
            <p:nvSpPr>
              <p:cNvPr id="2" name="CuadroTexto 1">
                <a:extLst>
                  <a:ext uri="{FF2B5EF4-FFF2-40B4-BE49-F238E27FC236}">
                    <a16:creationId xmlns:a16="http://schemas.microsoft.com/office/drawing/2014/main" id="{EDAD7659-B385-A76E-858F-0566D5E31951}"/>
                  </a:ext>
                </a:extLst>
              </p:cNvPr>
              <p:cNvSpPr txBox="1"/>
              <p:nvPr/>
            </p:nvSpPr>
            <p:spPr>
              <a:xfrm>
                <a:off x="3162298" y="4319540"/>
                <a:ext cx="951735"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𝑄</m:t>
                      </m:r>
                      <m:r>
                        <a:rPr lang="es-CL" b="0" i="1" smtClean="0">
                          <a:latin typeface="Cambria Math" panose="02040503050406030204" pitchFamily="18" charset="0"/>
                        </a:rPr>
                        <m:t>=</m:t>
                      </m:r>
                      <m:sSup>
                        <m:sSupPr>
                          <m:ctrlPr>
                            <a:rPr lang="es-CL" b="0" i="1" smtClean="0">
                              <a:latin typeface="Cambria Math" panose="02040503050406030204" pitchFamily="18" charset="0"/>
                            </a:rPr>
                          </m:ctrlPr>
                        </m:sSupPr>
                        <m:e>
                          <m:r>
                            <a:rPr lang="es-CL" b="0" i="1" smtClean="0">
                              <a:latin typeface="Cambria Math" panose="02040503050406030204" pitchFamily="18" charset="0"/>
                            </a:rPr>
                            <m:t>𝑞</m:t>
                          </m:r>
                        </m:e>
                        <m:sup>
                          <m:r>
                            <a:rPr lang="es-CL" b="0" i="1" smtClean="0">
                              <a:latin typeface="Cambria Math" panose="02040503050406030204" pitchFamily="18" charset="0"/>
                            </a:rPr>
                            <m:t>2</m:t>
                          </m:r>
                        </m:sup>
                      </m:sSup>
                    </m:oMath>
                  </m:oMathPara>
                </a14:m>
                <a:endParaRPr lang="es-CL" dirty="0"/>
              </a:p>
            </p:txBody>
          </p:sp>
        </mc:Choice>
        <mc:Fallback>
          <p:sp>
            <p:nvSpPr>
              <p:cNvPr id="2" name="CuadroTexto 1">
                <a:extLst>
                  <a:ext uri="{FF2B5EF4-FFF2-40B4-BE49-F238E27FC236}">
                    <a16:creationId xmlns:a16="http://schemas.microsoft.com/office/drawing/2014/main" id="{EDAD7659-B385-A76E-858F-0566D5E31951}"/>
                  </a:ext>
                </a:extLst>
              </p:cNvPr>
              <p:cNvSpPr txBox="1">
                <a:spLocks noRot="1" noChangeAspect="1" noMove="1" noResize="1" noEditPoints="1" noAdjustHandles="1" noChangeArrowheads="1" noChangeShapeType="1" noTextEdit="1"/>
              </p:cNvSpPr>
              <p:nvPr/>
            </p:nvSpPr>
            <p:spPr>
              <a:xfrm>
                <a:off x="3162298" y="4319540"/>
                <a:ext cx="951735" cy="369332"/>
              </a:xfrm>
              <a:prstGeom prst="rect">
                <a:avLst/>
              </a:prstGeom>
              <a:blipFill>
                <a:blip r:embed="rId2"/>
                <a:stretch>
                  <a:fillRect b="-11667"/>
                </a:stretch>
              </a:blipFill>
            </p:spPr>
            <p:txBody>
              <a:bodyPr/>
              <a:lstStyle/>
              <a:p>
                <a:r>
                  <a:rPr lang="es-CL">
                    <a:noFill/>
                  </a:rPr>
                  <a:t> </a:t>
                </a:r>
              </a:p>
            </p:txBody>
          </p:sp>
        </mc:Fallback>
      </mc:AlternateContent>
      <mc:AlternateContent xmlns:mc="http://schemas.openxmlformats.org/markup-compatibility/2006">
        <mc:Choice xmlns:a14="http://schemas.microsoft.com/office/drawing/2010/main" Requires="a14">
          <p:sp>
            <p:nvSpPr>
              <p:cNvPr id="6" name="CuadroTexto 5">
                <a:extLst>
                  <a:ext uri="{FF2B5EF4-FFF2-40B4-BE49-F238E27FC236}">
                    <a16:creationId xmlns:a16="http://schemas.microsoft.com/office/drawing/2014/main" id="{7BFE33F1-BC27-4A38-7A5E-B6CFEA66E153}"/>
                  </a:ext>
                </a:extLst>
              </p:cNvPr>
              <p:cNvSpPr txBox="1"/>
              <p:nvPr/>
            </p:nvSpPr>
            <p:spPr>
              <a:xfrm>
                <a:off x="2050553" y="4800139"/>
                <a:ext cx="3175228" cy="39716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s-CL" b="0" i="1" smtClean="0">
                              <a:latin typeface="Cambria Math" panose="02040503050406030204" pitchFamily="18" charset="0"/>
                            </a:rPr>
                          </m:ctrlPr>
                        </m:sSubPr>
                        <m:e>
                          <m:r>
                            <a:rPr lang="es-CL" i="1">
                              <a:latin typeface="Cambria Math" panose="02040503050406030204" pitchFamily="18" charset="0"/>
                            </a:rPr>
                            <m:t>𝐹𝑟𝑒𝑐𝑢𝑒𝑛𝑐𝑖𝑎</m:t>
                          </m:r>
                        </m:e>
                        <m:sub>
                          <m:r>
                            <a:rPr lang="es-CL" b="0" i="1" smtClean="0">
                              <a:latin typeface="Cambria Math" panose="02040503050406030204" pitchFamily="18" charset="0"/>
                            </a:rPr>
                            <m:t>𝑡𝑒𝑟𝑛𝑒𝑟𝑜𝑠</m:t>
                          </m:r>
                          <m:r>
                            <a:rPr lang="es-CL" b="0" i="1" smtClean="0">
                              <a:latin typeface="Cambria Math" panose="02040503050406030204" pitchFamily="18" charset="0"/>
                            </a:rPr>
                            <m:t> </m:t>
                          </m:r>
                          <m:r>
                            <a:rPr lang="es-CL" b="0" i="1" smtClean="0">
                              <a:latin typeface="Cambria Math" panose="02040503050406030204" pitchFamily="18" charset="0"/>
                            </a:rPr>
                            <m:t>𝑟𝑜𝑗𝑜𝑠</m:t>
                          </m:r>
                        </m:sub>
                      </m:sSub>
                      <m:r>
                        <a:rPr lang="es-CL" b="0" i="1" smtClean="0">
                          <a:latin typeface="Cambria Math" panose="02040503050406030204" pitchFamily="18" charset="0"/>
                        </a:rPr>
                        <m:t>=</m:t>
                      </m:r>
                      <m:sSup>
                        <m:sSupPr>
                          <m:ctrlPr>
                            <a:rPr lang="es-CL" b="0" i="1" smtClean="0">
                              <a:latin typeface="Cambria Math" panose="02040503050406030204" pitchFamily="18" charset="0"/>
                            </a:rPr>
                          </m:ctrlPr>
                        </m:sSupPr>
                        <m:e>
                          <m:r>
                            <a:rPr lang="es-CL" b="0" i="1" smtClean="0">
                              <a:latin typeface="Cambria Math" panose="02040503050406030204" pitchFamily="18" charset="0"/>
                            </a:rPr>
                            <m:t>𝑞</m:t>
                          </m:r>
                        </m:e>
                        <m:sup>
                          <m:r>
                            <a:rPr lang="es-CL" b="0" i="1" smtClean="0">
                              <a:latin typeface="Cambria Math" panose="02040503050406030204" pitchFamily="18" charset="0"/>
                            </a:rPr>
                            <m:t>2</m:t>
                          </m:r>
                        </m:sup>
                      </m:sSup>
                    </m:oMath>
                  </m:oMathPara>
                </a14:m>
                <a:endParaRPr lang="es-CL" dirty="0"/>
              </a:p>
            </p:txBody>
          </p:sp>
        </mc:Choice>
        <mc:Fallback>
          <p:sp>
            <p:nvSpPr>
              <p:cNvPr id="6" name="CuadroTexto 5">
                <a:extLst>
                  <a:ext uri="{FF2B5EF4-FFF2-40B4-BE49-F238E27FC236}">
                    <a16:creationId xmlns:a16="http://schemas.microsoft.com/office/drawing/2014/main" id="{7BFE33F1-BC27-4A38-7A5E-B6CFEA66E153}"/>
                  </a:ext>
                </a:extLst>
              </p:cNvPr>
              <p:cNvSpPr txBox="1">
                <a:spLocks noRot="1" noChangeAspect="1" noMove="1" noResize="1" noEditPoints="1" noAdjustHandles="1" noChangeArrowheads="1" noChangeShapeType="1" noTextEdit="1"/>
              </p:cNvSpPr>
              <p:nvPr/>
            </p:nvSpPr>
            <p:spPr>
              <a:xfrm>
                <a:off x="2050553" y="4800139"/>
                <a:ext cx="3175228" cy="397160"/>
              </a:xfrm>
              <a:prstGeom prst="rect">
                <a:avLst/>
              </a:prstGeom>
              <a:blipFill>
                <a:blip r:embed="rId3"/>
                <a:stretch>
                  <a:fillRect b="-7576"/>
                </a:stretch>
              </a:blipFill>
            </p:spPr>
            <p:txBody>
              <a:bodyPr/>
              <a:lstStyle/>
              <a:p>
                <a:r>
                  <a:rPr lang="es-CL">
                    <a:noFill/>
                  </a:rPr>
                  <a:t> </a:t>
                </a:r>
              </a:p>
            </p:txBody>
          </p:sp>
        </mc:Fallback>
      </mc:AlternateContent>
      <mc:AlternateContent xmlns:mc="http://schemas.openxmlformats.org/markup-compatibility/2006">
        <mc:Choice xmlns:a14="http://schemas.microsoft.com/office/drawing/2010/main" Requires="a14">
          <p:sp>
            <p:nvSpPr>
              <p:cNvPr id="8" name="CuadroTexto 7">
                <a:extLst>
                  <a:ext uri="{FF2B5EF4-FFF2-40B4-BE49-F238E27FC236}">
                    <a16:creationId xmlns:a16="http://schemas.microsoft.com/office/drawing/2014/main" id="{91EE09A3-4C76-D401-13E6-2AEC588C8B3A}"/>
                  </a:ext>
                </a:extLst>
              </p:cNvPr>
              <p:cNvSpPr txBox="1"/>
              <p:nvPr/>
            </p:nvSpPr>
            <p:spPr>
              <a:xfrm>
                <a:off x="3027006" y="5212556"/>
                <a:ext cx="1222322"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0,01=</m:t>
                      </m:r>
                      <m:sSup>
                        <m:sSupPr>
                          <m:ctrlPr>
                            <a:rPr lang="es-CL" b="0" i="1" smtClean="0">
                              <a:latin typeface="Cambria Math" panose="02040503050406030204" pitchFamily="18" charset="0"/>
                            </a:rPr>
                          </m:ctrlPr>
                        </m:sSupPr>
                        <m:e>
                          <m:r>
                            <a:rPr lang="es-CL" b="0" i="1" smtClean="0">
                              <a:latin typeface="Cambria Math" panose="02040503050406030204" pitchFamily="18" charset="0"/>
                            </a:rPr>
                            <m:t>𝑞</m:t>
                          </m:r>
                        </m:e>
                        <m:sup>
                          <m:r>
                            <a:rPr lang="es-CL" b="0" i="1" smtClean="0">
                              <a:latin typeface="Cambria Math" panose="02040503050406030204" pitchFamily="18" charset="0"/>
                            </a:rPr>
                            <m:t>2</m:t>
                          </m:r>
                        </m:sup>
                      </m:sSup>
                    </m:oMath>
                  </m:oMathPara>
                </a14:m>
                <a:endParaRPr lang="es-CL" dirty="0"/>
              </a:p>
            </p:txBody>
          </p:sp>
        </mc:Choice>
        <mc:Fallback>
          <p:sp>
            <p:nvSpPr>
              <p:cNvPr id="8" name="CuadroTexto 7">
                <a:extLst>
                  <a:ext uri="{FF2B5EF4-FFF2-40B4-BE49-F238E27FC236}">
                    <a16:creationId xmlns:a16="http://schemas.microsoft.com/office/drawing/2014/main" id="{91EE09A3-4C76-D401-13E6-2AEC588C8B3A}"/>
                  </a:ext>
                </a:extLst>
              </p:cNvPr>
              <p:cNvSpPr txBox="1">
                <a:spLocks noRot="1" noChangeAspect="1" noMove="1" noResize="1" noEditPoints="1" noAdjustHandles="1" noChangeArrowheads="1" noChangeShapeType="1" noTextEdit="1"/>
              </p:cNvSpPr>
              <p:nvPr/>
            </p:nvSpPr>
            <p:spPr>
              <a:xfrm>
                <a:off x="3027006" y="5212556"/>
                <a:ext cx="1222322" cy="369332"/>
              </a:xfrm>
              <a:prstGeom prst="rect">
                <a:avLst/>
              </a:prstGeom>
              <a:blipFill>
                <a:blip r:embed="rId4"/>
                <a:stretch>
                  <a:fillRect b="-8197"/>
                </a:stretch>
              </a:blipFill>
            </p:spPr>
            <p:txBody>
              <a:bodyPr/>
              <a:lstStyle/>
              <a:p>
                <a:r>
                  <a:rPr lang="es-CL">
                    <a:noFill/>
                  </a:rPr>
                  <a:t> </a:t>
                </a:r>
              </a:p>
            </p:txBody>
          </p:sp>
        </mc:Fallback>
      </mc:AlternateContent>
      <mc:AlternateContent xmlns:mc="http://schemas.openxmlformats.org/markup-compatibility/2006">
        <mc:Choice xmlns:a14="http://schemas.microsoft.com/office/drawing/2010/main" Requires="a14">
          <p:sp>
            <p:nvSpPr>
              <p:cNvPr id="10" name="CuadroTexto 9">
                <a:extLst>
                  <a:ext uri="{FF2B5EF4-FFF2-40B4-BE49-F238E27FC236}">
                    <a16:creationId xmlns:a16="http://schemas.microsoft.com/office/drawing/2014/main" id="{8ECE3B24-32DC-4CD1-8E3E-9D421C023044}"/>
                  </a:ext>
                </a:extLst>
              </p:cNvPr>
              <p:cNvSpPr txBox="1"/>
              <p:nvPr/>
            </p:nvSpPr>
            <p:spPr>
              <a:xfrm>
                <a:off x="2990693" y="5581888"/>
                <a:ext cx="1286442" cy="42774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𝑞</m:t>
                      </m:r>
                      <m:r>
                        <a:rPr lang="es-CL" b="0" i="1" smtClean="0">
                          <a:latin typeface="Cambria Math" panose="02040503050406030204" pitchFamily="18" charset="0"/>
                        </a:rPr>
                        <m:t>=</m:t>
                      </m:r>
                      <m:rad>
                        <m:radPr>
                          <m:degHide m:val="on"/>
                          <m:ctrlPr>
                            <a:rPr lang="es-CL" b="0" i="1" smtClean="0">
                              <a:latin typeface="Cambria Math" panose="02040503050406030204" pitchFamily="18" charset="0"/>
                            </a:rPr>
                          </m:ctrlPr>
                        </m:radPr>
                        <m:deg/>
                        <m:e>
                          <m:r>
                            <a:rPr lang="es-CL" b="0" i="1" smtClean="0">
                              <a:latin typeface="Cambria Math" panose="02040503050406030204" pitchFamily="18" charset="0"/>
                            </a:rPr>
                            <m:t>0,01</m:t>
                          </m:r>
                        </m:e>
                      </m:rad>
                    </m:oMath>
                  </m:oMathPara>
                </a14:m>
                <a:endParaRPr lang="es-CL" dirty="0"/>
              </a:p>
            </p:txBody>
          </p:sp>
        </mc:Choice>
        <mc:Fallback>
          <p:sp>
            <p:nvSpPr>
              <p:cNvPr id="10" name="CuadroTexto 9">
                <a:extLst>
                  <a:ext uri="{FF2B5EF4-FFF2-40B4-BE49-F238E27FC236}">
                    <a16:creationId xmlns:a16="http://schemas.microsoft.com/office/drawing/2014/main" id="{8ECE3B24-32DC-4CD1-8E3E-9D421C023044}"/>
                  </a:ext>
                </a:extLst>
              </p:cNvPr>
              <p:cNvSpPr txBox="1">
                <a:spLocks noRot="1" noChangeAspect="1" noMove="1" noResize="1" noEditPoints="1" noAdjustHandles="1" noChangeArrowheads="1" noChangeShapeType="1" noTextEdit="1"/>
              </p:cNvSpPr>
              <p:nvPr/>
            </p:nvSpPr>
            <p:spPr>
              <a:xfrm>
                <a:off x="2990693" y="5581888"/>
                <a:ext cx="1286442" cy="427746"/>
              </a:xfrm>
              <a:prstGeom prst="rect">
                <a:avLst/>
              </a:prstGeom>
              <a:blipFill>
                <a:blip r:embed="rId5"/>
                <a:stretch>
                  <a:fillRect b="-4286"/>
                </a:stretch>
              </a:blipFill>
            </p:spPr>
            <p:txBody>
              <a:bodyPr/>
              <a:lstStyle/>
              <a:p>
                <a:r>
                  <a:rPr lang="es-CL">
                    <a:noFill/>
                  </a:rPr>
                  <a:t> </a:t>
                </a:r>
              </a:p>
            </p:txBody>
          </p:sp>
        </mc:Fallback>
      </mc:AlternateContent>
      <mc:AlternateContent xmlns:mc="http://schemas.openxmlformats.org/markup-compatibility/2006">
        <mc:Choice xmlns:a14="http://schemas.microsoft.com/office/drawing/2010/main" Requires="a14">
          <p:sp>
            <p:nvSpPr>
              <p:cNvPr id="12" name="CuadroTexto 11">
                <a:extLst>
                  <a:ext uri="{FF2B5EF4-FFF2-40B4-BE49-F238E27FC236}">
                    <a16:creationId xmlns:a16="http://schemas.microsoft.com/office/drawing/2014/main" id="{8AC3CB22-C73C-D49E-62DC-78BB781548FC}"/>
                  </a:ext>
                </a:extLst>
              </p:cNvPr>
              <p:cNvSpPr txBox="1"/>
              <p:nvPr/>
            </p:nvSpPr>
            <p:spPr>
              <a:xfrm>
                <a:off x="3144794" y="6280607"/>
                <a:ext cx="986745" cy="369332"/>
              </a:xfrm>
              <a:prstGeom prst="rect">
                <a:avLst/>
              </a:prstGeom>
              <a:noFill/>
              <a:ln>
                <a:solidFill>
                  <a:schemeClr val="accent6">
                    <a:lumMod val="75000"/>
                  </a:schemeClr>
                </a:solidFill>
              </a:ln>
            </p:spPr>
            <p:txBody>
              <a:bodyPr wrap="none" rtlCol="0">
                <a:spAutoFit/>
              </a:bodyPr>
              <a:lstStyle/>
              <a:p>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𝑞</m:t>
                      </m:r>
                      <m:r>
                        <a:rPr lang="es-CL" b="0" i="1" smtClean="0">
                          <a:latin typeface="Cambria Math" panose="02040503050406030204" pitchFamily="18" charset="0"/>
                        </a:rPr>
                        <m:t>=0,1</m:t>
                      </m:r>
                    </m:oMath>
                  </m:oMathPara>
                </a14:m>
                <a:endParaRPr lang="es-CL" dirty="0"/>
              </a:p>
            </p:txBody>
          </p:sp>
        </mc:Choice>
        <mc:Fallback>
          <p:sp>
            <p:nvSpPr>
              <p:cNvPr id="12" name="CuadroTexto 11">
                <a:extLst>
                  <a:ext uri="{FF2B5EF4-FFF2-40B4-BE49-F238E27FC236}">
                    <a16:creationId xmlns:a16="http://schemas.microsoft.com/office/drawing/2014/main" id="{8AC3CB22-C73C-D49E-62DC-78BB781548FC}"/>
                  </a:ext>
                </a:extLst>
              </p:cNvPr>
              <p:cNvSpPr txBox="1">
                <a:spLocks noRot="1" noChangeAspect="1" noMove="1" noResize="1" noEditPoints="1" noAdjustHandles="1" noChangeArrowheads="1" noChangeShapeType="1" noTextEdit="1"/>
              </p:cNvSpPr>
              <p:nvPr/>
            </p:nvSpPr>
            <p:spPr>
              <a:xfrm>
                <a:off x="3144794" y="6280607"/>
                <a:ext cx="986745" cy="369332"/>
              </a:xfrm>
              <a:prstGeom prst="rect">
                <a:avLst/>
              </a:prstGeom>
              <a:blipFill>
                <a:blip r:embed="rId6"/>
                <a:stretch>
                  <a:fillRect b="-6349"/>
                </a:stretch>
              </a:blipFill>
              <a:ln>
                <a:solidFill>
                  <a:schemeClr val="accent6">
                    <a:lumMod val="75000"/>
                  </a:schemeClr>
                </a:solidFill>
              </a:ln>
            </p:spPr>
            <p:txBody>
              <a:bodyPr/>
              <a:lstStyle/>
              <a:p>
                <a:r>
                  <a:rPr lang="es-CL">
                    <a:noFill/>
                  </a:rPr>
                  <a:t> </a:t>
                </a:r>
              </a:p>
            </p:txBody>
          </p:sp>
        </mc:Fallback>
      </mc:AlternateContent>
      <mc:AlternateContent xmlns:mc="http://schemas.openxmlformats.org/markup-compatibility/2006">
        <mc:Choice xmlns:a14="http://schemas.microsoft.com/office/drawing/2010/main" Requires="a14">
          <p:sp>
            <p:nvSpPr>
              <p:cNvPr id="15" name="CuadroTexto 14">
                <a:extLst>
                  <a:ext uri="{FF2B5EF4-FFF2-40B4-BE49-F238E27FC236}">
                    <a16:creationId xmlns:a16="http://schemas.microsoft.com/office/drawing/2014/main" id="{5A911479-940A-ADC1-34D0-F3A17924C41D}"/>
                  </a:ext>
                </a:extLst>
              </p:cNvPr>
              <p:cNvSpPr txBox="1"/>
              <p:nvPr/>
            </p:nvSpPr>
            <p:spPr>
              <a:xfrm>
                <a:off x="7984114" y="4319540"/>
                <a:ext cx="1217193"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𝑝</m:t>
                      </m:r>
                      <m:r>
                        <a:rPr lang="es-CL" b="0" i="1" smtClean="0">
                          <a:latin typeface="Cambria Math" panose="02040503050406030204" pitchFamily="18" charset="0"/>
                        </a:rPr>
                        <m:t>+</m:t>
                      </m:r>
                      <m:r>
                        <a:rPr lang="es-CL" b="0" i="1" smtClean="0">
                          <a:latin typeface="Cambria Math" panose="02040503050406030204" pitchFamily="18" charset="0"/>
                        </a:rPr>
                        <m:t>𝑞</m:t>
                      </m:r>
                      <m:r>
                        <a:rPr lang="es-CL" b="0" i="1" smtClean="0">
                          <a:latin typeface="Cambria Math" panose="02040503050406030204" pitchFamily="18" charset="0"/>
                        </a:rPr>
                        <m:t>=1</m:t>
                      </m:r>
                    </m:oMath>
                  </m:oMathPara>
                </a14:m>
                <a:endParaRPr lang="es-CL" dirty="0"/>
              </a:p>
            </p:txBody>
          </p:sp>
        </mc:Choice>
        <mc:Fallback>
          <p:sp>
            <p:nvSpPr>
              <p:cNvPr id="15" name="CuadroTexto 14">
                <a:extLst>
                  <a:ext uri="{FF2B5EF4-FFF2-40B4-BE49-F238E27FC236}">
                    <a16:creationId xmlns:a16="http://schemas.microsoft.com/office/drawing/2014/main" id="{5A911479-940A-ADC1-34D0-F3A17924C41D}"/>
                  </a:ext>
                </a:extLst>
              </p:cNvPr>
              <p:cNvSpPr txBox="1">
                <a:spLocks noRot="1" noChangeAspect="1" noMove="1" noResize="1" noEditPoints="1" noAdjustHandles="1" noChangeArrowheads="1" noChangeShapeType="1" noTextEdit="1"/>
              </p:cNvSpPr>
              <p:nvPr/>
            </p:nvSpPr>
            <p:spPr>
              <a:xfrm>
                <a:off x="7984114" y="4319540"/>
                <a:ext cx="1217193" cy="369332"/>
              </a:xfrm>
              <a:prstGeom prst="rect">
                <a:avLst/>
              </a:prstGeom>
              <a:blipFill>
                <a:blip r:embed="rId7"/>
                <a:stretch>
                  <a:fillRect b="-8333"/>
                </a:stretch>
              </a:blipFill>
            </p:spPr>
            <p:txBody>
              <a:bodyPr/>
              <a:lstStyle/>
              <a:p>
                <a:r>
                  <a:rPr lang="es-CL">
                    <a:noFill/>
                  </a:rPr>
                  <a:t> </a:t>
                </a:r>
              </a:p>
            </p:txBody>
          </p:sp>
        </mc:Fallback>
      </mc:AlternateContent>
      <mc:AlternateContent xmlns:mc="http://schemas.openxmlformats.org/markup-compatibility/2006">
        <mc:Choice xmlns:a14="http://schemas.microsoft.com/office/drawing/2010/main" Requires="a14">
          <p:sp>
            <p:nvSpPr>
              <p:cNvPr id="17" name="CuadroTexto 16">
                <a:extLst>
                  <a:ext uri="{FF2B5EF4-FFF2-40B4-BE49-F238E27FC236}">
                    <a16:creationId xmlns:a16="http://schemas.microsoft.com/office/drawing/2014/main" id="{F954E359-5B7F-71D0-0071-AA300B87F0BB}"/>
                  </a:ext>
                </a:extLst>
              </p:cNvPr>
              <p:cNvSpPr txBox="1"/>
              <p:nvPr/>
            </p:nvSpPr>
            <p:spPr>
              <a:xfrm>
                <a:off x="7907356" y="4873545"/>
                <a:ext cx="1389739"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𝑝</m:t>
                      </m:r>
                      <m:r>
                        <a:rPr lang="es-CL" b="0" i="1" smtClean="0">
                          <a:latin typeface="Cambria Math" panose="02040503050406030204" pitchFamily="18" charset="0"/>
                        </a:rPr>
                        <m:t>+0,1=1</m:t>
                      </m:r>
                    </m:oMath>
                  </m:oMathPara>
                </a14:m>
                <a:endParaRPr lang="es-CL" dirty="0"/>
              </a:p>
            </p:txBody>
          </p:sp>
        </mc:Choice>
        <mc:Fallback>
          <p:sp>
            <p:nvSpPr>
              <p:cNvPr id="17" name="CuadroTexto 16">
                <a:extLst>
                  <a:ext uri="{FF2B5EF4-FFF2-40B4-BE49-F238E27FC236}">
                    <a16:creationId xmlns:a16="http://schemas.microsoft.com/office/drawing/2014/main" id="{F954E359-5B7F-71D0-0071-AA300B87F0BB}"/>
                  </a:ext>
                </a:extLst>
              </p:cNvPr>
              <p:cNvSpPr txBox="1">
                <a:spLocks noRot="1" noChangeAspect="1" noMove="1" noResize="1" noEditPoints="1" noAdjustHandles="1" noChangeArrowheads="1" noChangeShapeType="1" noTextEdit="1"/>
              </p:cNvSpPr>
              <p:nvPr/>
            </p:nvSpPr>
            <p:spPr>
              <a:xfrm>
                <a:off x="7907356" y="4873545"/>
                <a:ext cx="1389739" cy="369332"/>
              </a:xfrm>
              <a:prstGeom prst="rect">
                <a:avLst/>
              </a:prstGeom>
              <a:blipFill>
                <a:blip r:embed="rId8"/>
                <a:stretch>
                  <a:fillRect b="-8197"/>
                </a:stretch>
              </a:blipFill>
            </p:spPr>
            <p:txBody>
              <a:bodyPr/>
              <a:lstStyle/>
              <a:p>
                <a:r>
                  <a:rPr lang="es-CL">
                    <a:noFill/>
                  </a:rPr>
                  <a:t> </a:t>
                </a:r>
              </a:p>
            </p:txBody>
          </p:sp>
        </mc:Fallback>
      </mc:AlternateContent>
      <p:sp>
        <p:nvSpPr>
          <p:cNvPr id="19" name="CuadroTexto 18">
            <a:extLst>
              <a:ext uri="{FF2B5EF4-FFF2-40B4-BE49-F238E27FC236}">
                <a16:creationId xmlns:a16="http://schemas.microsoft.com/office/drawing/2014/main" id="{8FAF586A-6EF9-9362-F15B-AABB254B02FB}"/>
              </a:ext>
            </a:extLst>
          </p:cNvPr>
          <p:cNvSpPr txBox="1"/>
          <p:nvPr/>
        </p:nvSpPr>
        <p:spPr>
          <a:xfrm>
            <a:off x="1961284" y="3912243"/>
            <a:ext cx="3999391" cy="369332"/>
          </a:xfrm>
          <a:prstGeom prst="rect">
            <a:avLst/>
          </a:prstGeom>
          <a:noFill/>
        </p:spPr>
        <p:txBody>
          <a:bodyPr wrap="square" rtlCol="0">
            <a:spAutoFit/>
          </a:bodyPr>
          <a:lstStyle/>
          <a:p>
            <a:r>
              <a:rPr lang="es-CL" b="1" dirty="0"/>
              <a:t>Frecuencias génicas</a:t>
            </a:r>
            <a:endParaRPr lang="en-US" b="1" dirty="0"/>
          </a:p>
        </p:txBody>
      </p:sp>
      <mc:AlternateContent xmlns:mc="http://schemas.openxmlformats.org/markup-compatibility/2006">
        <mc:Choice xmlns:a14="http://schemas.microsoft.com/office/drawing/2010/main" Requires="a14">
          <p:sp>
            <p:nvSpPr>
              <p:cNvPr id="20" name="CuadroTexto 19">
                <a:extLst>
                  <a:ext uri="{FF2B5EF4-FFF2-40B4-BE49-F238E27FC236}">
                    <a16:creationId xmlns:a16="http://schemas.microsoft.com/office/drawing/2014/main" id="{D9BEAABF-3037-A356-2CCE-C5B48BD5450A}"/>
                  </a:ext>
                </a:extLst>
              </p:cNvPr>
              <p:cNvSpPr txBox="1"/>
              <p:nvPr/>
            </p:nvSpPr>
            <p:spPr>
              <a:xfrm>
                <a:off x="8119472" y="5427550"/>
                <a:ext cx="985783" cy="369332"/>
              </a:xfrm>
              <a:prstGeom prst="rect">
                <a:avLst/>
              </a:prstGeom>
              <a:noFill/>
              <a:ln>
                <a:solidFill>
                  <a:schemeClr val="accent6">
                    <a:lumMod val="75000"/>
                  </a:schemeClr>
                </a:solidFill>
              </a:ln>
            </p:spPr>
            <p:txBody>
              <a:bodyPr wrap="none" rtlCol="0">
                <a:spAutoFit/>
              </a:bodyPr>
              <a:lstStyle/>
              <a:p>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𝑝</m:t>
                      </m:r>
                      <m:r>
                        <a:rPr lang="es-CL" b="0" i="1" smtClean="0">
                          <a:latin typeface="Cambria Math" panose="02040503050406030204" pitchFamily="18" charset="0"/>
                        </a:rPr>
                        <m:t>=0,9</m:t>
                      </m:r>
                    </m:oMath>
                  </m:oMathPara>
                </a14:m>
                <a:endParaRPr lang="es-CL" dirty="0"/>
              </a:p>
            </p:txBody>
          </p:sp>
        </mc:Choice>
        <mc:Fallback>
          <p:sp>
            <p:nvSpPr>
              <p:cNvPr id="20" name="CuadroTexto 19">
                <a:extLst>
                  <a:ext uri="{FF2B5EF4-FFF2-40B4-BE49-F238E27FC236}">
                    <a16:creationId xmlns:a16="http://schemas.microsoft.com/office/drawing/2014/main" id="{D9BEAABF-3037-A356-2CCE-C5B48BD5450A}"/>
                  </a:ext>
                </a:extLst>
              </p:cNvPr>
              <p:cNvSpPr txBox="1">
                <a:spLocks noRot="1" noChangeAspect="1" noMove="1" noResize="1" noEditPoints="1" noAdjustHandles="1" noChangeArrowheads="1" noChangeShapeType="1" noTextEdit="1"/>
              </p:cNvSpPr>
              <p:nvPr/>
            </p:nvSpPr>
            <p:spPr>
              <a:xfrm>
                <a:off x="8119472" y="5427550"/>
                <a:ext cx="985783" cy="369332"/>
              </a:xfrm>
              <a:prstGeom prst="rect">
                <a:avLst/>
              </a:prstGeom>
              <a:blipFill>
                <a:blip r:embed="rId9"/>
                <a:stretch>
                  <a:fillRect b="-6349"/>
                </a:stretch>
              </a:blipFill>
              <a:ln>
                <a:solidFill>
                  <a:schemeClr val="accent6">
                    <a:lumMod val="75000"/>
                  </a:schemeClr>
                </a:solidFill>
              </a:ln>
            </p:spPr>
            <p:txBody>
              <a:bodyPr/>
              <a:lstStyle/>
              <a:p>
                <a:r>
                  <a:rPr lang="es-CL">
                    <a:noFill/>
                  </a:rPr>
                  <a:t> </a:t>
                </a:r>
              </a:p>
            </p:txBody>
          </p:sp>
        </mc:Fallback>
      </mc:AlternateContent>
    </p:spTree>
    <p:extLst>
      <p:ext uri="{BB962C8B-B14F-4D97-AF65-F5344CB8AC3E}">
        <p14:creationId xmlns:p14="http://schemas.microsoft.com/office/powerpoint/2010/main" val="37882106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animBg="1"/>
      <p:bldP spid="15" grpId="0"/>
      <p:bldP spid="17" grpId="0"/>
      <p:bldP spid="20"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1920240"/>
            <a:ext cx="9162472" cy="338554"/>
          </a:xfrm>
          <a:prstGeom prst="rect">
            <a:avLst/>
          </a:prstGeom>
          <a:noFill/>
        </p:spPr>
        <p:txBody>
          <a:bodyPr wrap="square" rtlCol="0">
            <a:spAutoFit/>
          </a:bodyPr>
          <a:lstStyle/>
          <a:p>
            <a:pPr algn="just"/>
            <a:r>
              <a:rPr lang="es-CL" sz="1600" b="1" dirty="0">
                <a:latin typeface="Abadi" panose="020B0604020104020204" pitchFamily="34" charset="0"/>
              </a:rPr>
              <a:t>Ejercicio 6</a:t>
            </a:r>
            <a:endParaRPr lang="en-US" sz="1600" b="1" dirty="0">
              <a:latin typeface="Abadi" panose="020B0604020104020204" pitchFamily="34" charset="0"/>
            </a:endParaRPr>
          </a:p>
        </p:txBody>
      </p:sp>
      <p:sp>
        <p:nvSpPr>
          <p:cNvPr id="7" name="CuadroTexto 6">
            <a:extLst>
              <a:ext uri="{FF2B5EF4-FFF2-40B4-BE49-F238E27FC236}">
                <a16:creationId xmlns:a16="http://schemas.microsoft.com/office/drawing/2014/main" id="{6FA001AA-C2DA-417B-91D8-5D9F083AFA97}"/>
              </a:ext>
            </a:extLst>
          </p:cNvPr>
          <p:cNvSpPr txBox="1"/>
          <p:nvPr/>
        </p:nvSpPr>
        <p:spPr>
          <a:xfrm>
            <a:off x="1514764" y="2258794"/>
            <a:ext cx="9162472" cy="1569660"/>
          </a:xfrm>
          <a:prstGeom prst="rect">
            <a:avLst/>
          </a:prstGeom>
          <a:noFill/>
        </p:spPr>
        <p:txBody>
          <a:bodyPr wrap="square" rtlCol="0">
            <a:spAutoFit/>
          </a:bodyPr>
          <a:lstStyle/>
          <a:p>
            <a:pPr algn="just"/>
            <a:r>
              <a:rPr lang="es-CL" sz="1600" dirty="0">
                <a:latin typeface="Abadi" panose="020B0604020104020204" pitchFamily="34" charset="0"/>
              </a:rPr>
              <a:t>“El color en muchas razas de bovinos se debe a un gen </a:t>
            </a:r>
            <a:r>
              <a:rPr lang="es-CL" sz="1600" dirty="0" err="1">
                <a:latin typeface="Abadi" panose="020B0604020104020204" pitchFamily="34" charset="0"/>
              </a:rPr>
              <a:t>autosomal</a:t>
            </a:r>
            <a:r>
              <a:rPr lang="es-CL" sz="1600" dirty="0">
                <a:latin typeface="Abadi" panose="020B0604020104020204" pitchFamily="34" charset="0"/>
              </a:rPr>
              <a:t> recesivo, cuyo fenotipo dominante es negro. Suponga que un </a:t>
            </a:r>
            <a:r>
              <a:rPr lang="es-CL" sz="1600" b="1" dirty="0">
                <a:latin typeface="Abadi" panose="020B0604020104020204" pitchFamily="34" charset="0"/>
              </a:rPr>
              <a:t>1% de terneros rojos nace en una población predominantemente negra</a:t>
            </a:r>
            <a:r>
              <a:rPr lang="es-CL" sz="1600" dirty="0">
                <a:latin typeface="Abadi" panose="020B0604020104020204" pitchFamily="34" charset="0"/>
              </a:rPr>
              <a:t>. Se quiere eliminar el gen rojo. Asumiendo que la </a:t>
            </a:r>
            <a:r>
              <a:rPr lang="es-CL" sz="1600" b="1" dirty="0">
                <a:latin typeface="Abadi" panose="020B0604020104020204" pitchFamily="34" charset="0"/>
              </a:rPr>
              <a:t>población estaba en equilibrio</a:t>
            </a:r>
            <a:r>
              <a:rPr lang="es-CL" sz="1600" dirty="0">
                <a:latin typeface="Abadi" panose="020B0604020104020204" pitchFamily="34" charset="0"/>
              </a:rPr>
              <a:t>. Qué proporción de terneros rojos se espera luego de aplicar los siguientes esquemas de selección:</a:t>
            </a:r>
          </a:p>
          <a:p>
            <a:pPr marL="342900" indent="-342900" algn="just">
              <a:buAutoNum type="alphaLcParenR"/>
            </a:pPr>
            <a:r>
              <a:rPr lang="es-CL" sz="1600" dirty="0">
                <a:latin typeface="Abadi" panose="020B0604020104020204" pitchFamily="34" charset="0"/>
              </a:rPr>
              <a:t>Animales rojos no dejan descendencia</a:t>
            </a:r>
          </a:p>
          <a:p>
            <a:pPr marL="342900" indent="-342900" algn="just">
              <a:buAutoNum type="alphaLcParenR"/>
            </a:pPr>
            <a:r>
              <a:rPr lang="es-CL" sz="1600" dirty="0">
                <a:latin typeface="Abadi" panose="020B0604020104020204" pitchFamily="34" charset="0"/>
              </a:rPr>
              <a:t>Machos rojos son eliminados”</a:t>
            </a:r>
            <a:endParaRPr lang="en-US" sz="1600" dirty="0">
              <a:latin typeface="Abadi" panose="020B0604020104020204" pitchFamily="34" charset="0"/>
            </a:endParaRPr>
          </a:p>
        </p:txBody>
      </p:sp>
      <p:sp>
        <p:nvSpPr>
          <p:cNvPr id="3" name="Título 1">
            <a:extLst>
              <a:ext uri="{FF2B5EF4-FFF2-40B4-BE49-F238E27FC236}">
                <a16:creationId xmlns:a16="http://schemas.microsoft.com/office/drawing/2014/main" id="{1371ED9A-84A0-0E6B-8A51-2F0214AF6459}"/>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11 </a:t>
            </a:r>
            <a:endParaRPr lang="en-US" i="1" kern="0" dirty="0"/>
          </a:p>
        </p:txBody>
      </p:sp>
      <mc:AlternateContent xmlns:mc="http://schemas.openxmlformats.org/markup-compatibility/2006">
        <mc:Choice xmlns:a14="http://schemas.microsoft.com/office/drawing/2010/main" Requires="a14">
          <p:sp>
            <p:nvSpPr>
              <p:cNvPr id="2" name="CuadroTexto 1">
                <a:extLst>
                  <a:ext uri="{FF2B5EF4-FFF2-40B4-BE49-F238E27FC236}">
                    <a16:creationId xmlns:a16="http://schemas.microsoft.com/office/drawing/2014/main" id="{EDAD7659-B385-A76E-858F-0566D5E31951}"/>
                  </a:ext>
                </a:extLst>
              </p:cNvPr>
              <p:cNvSpPr txBox="1"/>
              <p:nvPr/>
            </p:nvSpPr>
            <p:spPr>
              <a:xfrm>
                <a:off x="3797562" y="4564219"/>
                <a:ext cx="9391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𝑃</m:t>
                      </m:r>
                      <m:r>
                        <a:rPr lang="es-CL" b="0" i="1" smtClean="0">
                          <a:latin typeface="Cambria Math" panose="02040503050406030204" pitchFamily="18" charset="0"/>
                        </a:rPr>
                        <m:t>=</m:t>
                      </m:r>
                      <m:sSup>
                        <m:sSupPr>
                          <m:ctrlPr>
                            <a:rPr lang="es-CL" b="0" i="1" smtClean="0">
                              <a:latin typeface="Cambria Math" panose="02040503050406030204" pitchFamily="18" charset="0"/>
                            </a:rPr>
                          </m:ctrlPr>
                        </m:sSupPr>
                        <m:e>
                          <m:r>
                            <a:rPr lang="es-CL" b="0" i="1" smtClean="0">
                              <a:latin typeface="Cambria Math" panose="02040503050406030204" pitchFamily="18" charset="0"/>
                            </a:rPr>
                            <m:t>𝑝</m:t>
                          </m:r>
                        </m:e>
                        <m:sup>
                          <m:r>
                            <a:rPr lang="es-CL" b="0" i="1" smtClean="0">
                              <a:latin typeface="Cambria Math" panose="02040503050406030204" pitchFamily="18" charset="0"/>
                            </a:rPr>
                            <m:t>2</m:t>
                          </m:r>
                        </m:sup>
                      </m:sSup>
                    </m:oMath>
                  </m:oMathPara>
                </a14:m>
                <a:endParaRPr lang="es-CL" dirty="0"/>
              </a:p>
            </p:txBody>
          </p:sp>
        </mc:Choice>
        <mc:Fallback>
          <p:sp>
            <p:nvSpPr>
              <p:cNvPr id="2" name="CuadroTexto 1">
                <a:extLst>
                  <a:ext uri="{FF2B5EF4-FFF2-40B4-BE49-F238E27FC236}">
                    <a16:creationId xmlns:a16="http://schemas.microsoft.com/office/drawing/2014/main" id="{EDAD7659-B385-A76E-858F-0566D5E31951}"/>
                  </a:ext>
                </a:extLst>
              </p:cNvPr>
              <p:cNvSpPr txBox="1">
                <a:spLocks noRot="1" noChangeAspect="1" noMove="1" noResize="1" noEditPoints="1" noAdjustHandles="1" noChangeArrowheads="1" noChangeShapeType="1" noTextEdit="1"/>
              </p:cNvSpPr>
              <p:nvPr/>
            </p:nvSpPr>
            <p:spPr>
              <a:xfrm>
                <a:off x="3797562" y="4564219"/>
                <a:ext cx="939103" cy="369332"/>
              </a:xfrm>
              <a:prstGeom prst="rect">
                <a:avLst/>
              </a:prstGeom>
              <a:blipFill>
                <a:blip r:embed="rId2"/>
                <a:stretch>
                  <a:fillRect b="-8333"/>
                </a:stretch>
              </a:blipFill>
            </p:spPr>
            <p:txBody>
              <a:bodyPr/>
              <a:lstStyle/>
              <a:p>
                <a:r>
                  <a:rPr lang="es-CL">
                    <a:noFill/>
                  </a:rPr>
                  <a:t> </a:t>
                </a:r>
              </a:p>
            </p:txBody>
          </p:sp>
        </mc:Fallback>
      </mc:AlternateContent>
      <mc:AlternateContent xmlns:mc="http://schemas.openxmlformats.org/markup-compatibility/2006">
        <mc:Choice xmlns:a14="http://schemas.microsoft.com/office/drawing/2010/main" Requires="a14">
          <p:sp>
            <p:nvSpPr>
              <p:cNvPr id="10" name="CuadroTexto 9">
                <a:extLst>
                  <a:ext uri="{FF2B5EF4-FFF2-40B4-BE49-F238E27FC236}">
                    <a16:creationId xmlns:a16="http://schemas.microsoft.com/office/drawing/2014/main" id="{8ECE3B24-32DC-4CD1-8E3E-9D421C023044}"/>
                  </a:ext>
                </a:extLst>
              </p:cNvPr>
              <p:cNvSpPr txBox="1"/>
              <p:nvPr/>
            </p:nvSpPr>
            <p:spPr>
              <a:xfrm>
                <a:off x="8017312" y="4564219"/>
                <a:ext cx="11137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𝐻</m:t>
                      </m:r>
                      <m:r>
                        <a:rPr lang="es-CL" b="0" i="1" smtClean="0">
                          <a:latin typeface="Cambria Math" panose="02040503050406030204" pitchFamily="18" charset="0"/>
                        </a:rPr>
                        <m:t>=</m:t>
                      </m:r>
                      <m:r>
                        <a:rPr lang="es-CL" b="0" i="1" smtClean="0">
                          <a:latin typeface="Cambria Math" panose="02040503050406030204" pitchFamily="18" charset="0"/>
                        </a:rPr>
                        <m:t>2</m:t>
                      </m:r>
                      <m:r>
                        <a:rPr lang="es-CL" b="0" i="1" smtClean="0">
                          <a:latin typeface="Cambria Math" panose="02040503050406030204" pitchFamily="18" charset="0"/>
                        </a:rPr>
                        <m:t>𝑝𝑞</m:t>
                      </m:r>
                    </m:oMath>
                  </m:oMathPara>
                </a14:m>
                <a:endParaRPr lang="es-CL" dirty="0"/>
              </a:p>
            </p:txBody>
          </p:sp>
        </mc:Choice>
        <mc:Fallback>
          <p:sp>
            <p:nvSpPr>
              <p:cNvPr id="10" name="CuadroTexto 9">
                <a:extLst>
                  <a:ext uri="{FF2B5EF4-FFF2-40B4-BE49-F238E27FC236}">
                    <a16:creationId xmlns:a16="http://schemas.microsoft.com/office/drawing/2014/main" id="{8ECE3B24-32DC-4CD1-8E3E-9D421C023044}"/>
                  </a:ext>
                </a:extLst>
              </p:cNvPr>
              <p:cNvSpPr txBox="1">
                <a:spLocks noRot="1" noChangeAspect="1" noMove="1" noResize="1" noEditPoints="1" noAdjustHandles="1" noChangeArrowheads="1" noChangeShapeType="1" noTextEdit="1"/>
              </p:cNvSpPr>
              <p:nvPr/>
            </p:nvSpPr>
            <p:spPr>
              <a:xfrm>
                <a:off x="8017312" y="4564219"/>
                <a:ext cx="1113703" cy="369332"/>
              </a:xfrm>
              <a:prstGeom prst="rect">
                <a:avLst/>
              </a:prstGeom>
              <a:blipFill>
                <a:blip r:embed="rId3"/>
                <a:stretch>
                  <a:fillRect b="-15000"/>
                </a:stretch>
              </a:blipFill>
            </p:spPr>
            <p:txBody>
              <a:bodyPr/>
              <a:lstStyle/>
              <a:p>
                <a:r>
                  <a:rPr lang="es-CL">
                    <a:noFill/>
                  </a:rPr>
                  <a:t> </a:t>
                </a:r>
              </a:p>
            </p:txBody>
          </p:sp>
        </mc:Fallback>
      </mc:AlternateContent>
      <p:sp>
        <p:nvSpPr>
          <p:cNvPr id="19" name="CuadroTexto 18">
            <a:extLst>
              <a:ext uri="{FF2B5EF4-FFF2-40B4-BE49-F238E27FC236}">
                <a16:creationId xmlns:a16="http://schemas.microsoft.com/office/drawing/2014/main" id="{8FAF586A-6EF9-9362-F15B-AABB254B02FB}"/>
              </a:ext>
            </a:extLst>
          </p:cNvPr>
          <p:cNvSpPr txBox="1"/>
          <p:nvPr/>
        </p:nvSpPr>
        <p:spPr>
          <a:xfrm>
            <a:off x="2875684" y="4061814"/>
            <a:ext cx="3999391" cy="369332"/>
          </a:xfrm>
          <a:prstGeom prst="rect">
            <a:avLst/>
          </a:prstGeom>
          <a:noFill/>
        </p:spPr>
        <p:txBody>
          <a:bodyPr wrap="square" rtlCol="0">
            <a:spAutoFit/>
          </a:bodyPr>
          <a:lstStyle/>
          <a:p>
            <a:r>
              <a:rPr lang="es-CL" b="1" dirty="0"/>
              <a:t>Frecuencias genotípicas</a:t>
            </a:r>
            <a:endParaRPr lang="en-US" b="1" dirty="0"/>
          </a:p>
        </p:txBody>
      </p:sp>
      <mc:AlternateContent xmlns:mc="http://schemas.openxmlformats.org/markup-compatibility/2006">
        <mc:Choice xmlns:a14="http://schemas.microsoft.com/office/drawing/2010/main" Requires="a14">
          <p:sp>
            <p:nvSpPr>
              <p:cNvPr id="20" name="CuadroTexto 19">
                <a:extLst>
                  <a:ext uri="{FF2B5EF4-FFF2-40B4-BE49-F238E27FC236}">
                    <a16:creationId xmlns:a16="http://schemas.microsoft.com/office/drawing/2014/main" id="{D9BEAABF-3037-A356-2CCE-C5B48BD5450A}"/>
                  </a:ext>
                </a:extLst>
              </p:cNvPr>
              <p:cNvSpPr txBox="1"/>
              <p:nvPr/>
            </p:nvSpPr>
            <p:spPr>
              <a:xfrm>
                <a:off x="706039" y="5310709"/>
                <a:ext cx="985783" cy="646331"/>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𝑝</m:t>
                      </m:r>
                      <m:r>
                        <a:rPr lang="es-CL" b="0" i="1" smtClean="0">
                          <a:latin typeface="Cambria Math" panose="02040503050406030204" pitchFamily="18" charset="0"/>
                        </a:rPr>
                        <m:t>=0,9</m:t>
                      </m:r>
                    </m:oMath>
                  </m:oMathPara>
                </a14:m>
                <a:endParaRPr lang="es-CL" dirty="0"/>
              </a:p>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𝑞</m:t>
                      </m:r>
                      <m:r>
                        <a:rPr lang="es-CL" b="0" i="1" smtClean="0">
                          <a:latin typeface="Cambria Math" panose="02040503050406030204" pitchFamily="18" charset="0"/>
                        </a:rPr>
                        <m:t>=0,1</m:t>
                      </m:r>
                    </m:oMath>
                  </m:oMathPara>
                </a14:m>
                <a:endParaRPr lang="es-CL" dirty="0"/>
              </a:p>
            </p:txBody>
          </p:sp>
        </mc:Choice>
        <mc:Fallback>
          <p:sp>
            <p:nvSpPr>
              <p:cNvPr id="20" name="CuadroTexto 19">
                <a:extLst>
                  <a:ext uri="{FF2B5EF4-FFF2-40B4-BE49-F238E27FC236}">
                    <a16:creationId xmlns:a16="http://schemas.microsoft.com/office/drawing/2014/main" id="{D9BEAABF-3037-A356-2CCE-C5B48BD5450A}"/>
                  </a:ext>
                </a:extLst>
              </p:cNvPr>
              <p:cNvSpPr txBox="1">
                <a:spLocks noRot="1" noChangeAspect="1" noMove="1" noResize="1" noEditPoints="1" noAdjustHandles="1" noChangeArrowheads="1" noChangeShapeType="1" noTextEdit="1"/>
              </p:cNvSpPr>
              <p:nvPr/>
            </p:nvSpPr>
            <p:spPr>
              <a:xfrm>
                <a:off x="706039" y="5310709"/>
                <a:ext cx="985783" cy="646331"/>
              </a:xfrm>
              <a:prstGeom prst="rect">
                <a:avLst/>
              </a:prstGeom>
              <a:blipFill>
                <a:blip r:embed="rId4"/>
                <a:stretch>
                  <a:fillRect b="-4717"/>
                </a:stretch>
              </a:blipFill>
              <a:ln>
                <a:noFill/>
              </a:ln>
            </p:spPr>
            <p:txBody>
              <a:bodyPr/>
              <a:lstStyle/>
              <a:p>
                <a:r>
                  <a:rPr lang="es-CL">
                    <a:noFill/>
                  </a:rPr>
                  <a:t> </a:t>
                </a:r>
              </a:p>
            </p:txBody>
          </p:sp>
        </mc:Fallback>
      </mc:AlternateContent>
      <p:sp>
        <p:nvSpPr>
          <p:cNvPr id="5" name="CuadroTexto 4">
            <a:extLst>
              <a:ext uri="{FF2B5EF4-FFF2-40B4-BE49-F238E27FC236}">
                <a16:creationId xmlns:a16="http://schemas.microsoft.com/office/drawing/2014/main" id="{2011700E-43A2-E93F-F575-FE7D8F4FDB3B}"/>
              </a:ext>
            </a:extLst>
          </p:cNvPr>
          <p:cNvSpPr txBox="1"/>
          <p:nvPr/>
        </p:nvSpPr>
        <p:spPr>
          <a:xfrm>
            <a:off x="235686" y="4965419"/>
            <a:ext cx="1926490" cy="307777"/>
          </a:xfrm>
          <a:prstGeom prst="rect">
            <a:avLst/>
          </a:prstGeom>
          <a:noFill/>
        </p:spPr>
        <p:txBody>
          <a:bodyPr wrap="square" rtlCol="0">
            <a:spAutoFit/>
          </a:bodyPr>
          <a:lstStyle/>
          <a:p>
            <a:r>
              <a:rPr lang="es-CL" sz="1400" b="1" dirty="0"/>
              <a:t>Frecuencias génicas</a:t>
            </a:r>
            <a:endParaRPr lang="en-US" sz="1400" b="1" dirty="0"/>
          </a:p>
        </p:txBody>
      </p:sp>
      <mc:AlternateContent xmlns:mc="http://schemas.openxmlformats.org/markup-compatibility/2006">
        <mc:Choice xmlns:a14="http://schemas.microsoft.com/office/drawing/2010/main" Requires="a14">
          <p:sp>
            <p:nvSpPr>
              <p:cNvPr id="9" name="CuadroTexto 8">
                <a:extLst>
                  <a:ext uri="{FF2B5EF4-FFF2-40B4-BE49-F238E27FC236}">
                    <a16:creationId xmlns:a16="http://schemas.microsoft.com/office/drawing/2014/main" id="{00211BEE-2593-59C4-11D8-B93547BC4800}"/>
                  </a:ext>
                </a:extLst>
              </p:cNvPr>
              <p:cNvSpPr txBox="1"/>
              <p:nvPr/>
            </p:nvSpPr>
            <p:spPr>
              <a:xfrm>
                <a:off x="3711928" y="5066624"/>
                <a:ext cx="11103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𝑃</m:t>
                      </m:r>
                      <m:r>
                        <a:rPr lang="es-CL" b="0" i="1" smtClean="0">
                          <a:latin typeface="Cambria Math" panose="02040503050406030204" pitchFamily="18" charset="0"/>
                        </a:rPr>
                        <m:t>=</m:t>
                      </m:r>
                      <m:sSup>
                        <m:sSupPr>
                          <m:ctrlPr>
                            <a:rPr lang="es-CL" b="0" i="1" smtClean="0">
                              <a:latin typeface="Cambria Math" panose="02040503050406030204" pitchFamily="18" charset="0"/>
                            </a:rPr>
                          </m:ctrlPr>
                        </m:sSupPr>
                        <m:e>
                          <m:r>
                            <a:rPr lang="es-CL" b="0" i="1" smtClean="0">
                              <a:latin typeface="Cambria Math" panose="02040503050406030204" pitchFamily="18" charset="0"/>
                            </a:rPr>
                            <m:t>0,9</m:t>
                          </m:r>
                        </m:e>
                        <m:sup>
                          <m:r>
                            <a:rPr lang="es-CL" b="0" i="1" smtClean="0">
                              <a:latin typeface="Cambria Math" panose="02040503050406030204" pitchFamily="18" charset="0"/>
                            </a:rPr>
                            <m:t>2</m:t>
                          </m:r>
                        </m:sup>
                      </m:sSup>
                    </m:oMath>
                  </m:oMathPara>
                </a14:m>
                <a:endParaRPr lang="es-CL" dirty="0"/>
              </a:p>
            </p:txBody>
          </p:sp>
        </mc:Choice>
        <mc:Fallback>
          <p:sp>
            <p:nvSpPr>
              <p:cNvPr id="9" name="CuadroTexto 8">
                <a:extLst>
                  <a:ext uri="{FF2B5EF4-FFF2-40B4-BE49-F238E27FC236}">
                    <a16:creationId xmlns:a16="http://schemas.microsoft.com/office/drawing/2014/main" id="{00211BEE-2593-59C4-11D8-B93547BC4800}"/>
                  </a:ext>
                </a:extLst>
              </p:cNvPr>
              <p:cNvSpPr txBox="1">
                <a:spLocks noRot="1" noChangeAspect="1" noMove="1" noResize="1" noEditPoints="1" noAdjustHandles="1" noChangeArrowheads="1" noChangeShapeType="1" noTextEdit="1"/>
              </p:cNvSpPr>
              <p:nvPr/>
            </p:nvSpPr>
            <p:spPr>
              <a:xfrm>
                <a:off x="3711928" y="5066624"/>
                <a:ext cx="1110369" cy="369332"/>
              </a:xfrm>
              <a:prstGeom prst="rect">
                <a:avLst/>
              </a:prstGeom>
              <a:blipFill>
                <a:blip r:embed="rId5"/>
                <a:stretch>
                  <a:fillRect/>
                </a:stretch>
              </a:blipFill>
            </p:spPr>
            <p:txBody>
              <a:bodyPr/>
              <a:lstStyle/>
              <a:p>
                <a:r>
                  <a:rPr lang="es-CL">
                    <a:noFill/>
                  </a:rPr>
                  <a:t> </a:t>
                </a:r>
              </a:p>
            </p:txBody>
          </p:sp>
        </mc:Fallback>
      </mc:AlternateContent>
      <mc:AlternateContent xmlns:mc="http://schemas.openxmlformats.org/markup-compatibility/2006">
        <mc:Choice xmlns:a14="http://schemas.microsoft.com/office/drawing/2010/main" Requires="a14">
          <p:sp>
            <p:nvSpPr>
              <p:cNvPr id="11" name="CuadroTexto 10">
                <a:extLst>
                  <a:ext uri="{FF2B5EF4-FFF2-40B4-BE49-F238E27FC236}">
                    <a16:creationId xmlns:a16="http://schemas.microsoft.com/office/drawing/2014/main" id="{CF9BC0AB-D30B-4BC4-2D44-3397943ADCDC}"/>
                  </a:ext>
                </a:extLst>
              </p:cNvPr>
              <p:cNvSpPr txBox="1"/>
              <p:nvPr/>
            </p:nvSpPr>
            <p:spPr>
              <a:xfrm>
                <a:off x="7628070" y="5066624"/>
                <a:ext cx="18921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𝐻</m:t>
                      </m:r>
                      <m:r>
                        <a:rPr lang="es-CL" b="0" i="1" smtClean="0">
                          <a:latin typeface="Cambria Math" panose="02040503050406030204" pitchFamily="18" charset="0"/>
                        </a:rPr>
                        <m:t>=</m:t>
                      </m:r>
                      <m:r>
                        <a:rPr lang="es-CL" b="0" i="1" smtClean="0">
                          <a:latin typeface="Cambria Math" panose="02040503050406030204" pitchFamily="18" charset="0"/>
                        </a:rPr>
                        <m:t>2∗0,9∗0,1</m:t>
                      </m:r>
                    </m:oMath>
                  </m:oMathPara>
                </a14:m>
                <a:endParaRPr lang="es-CL" dirty="0"/>
              </a:p>
            </p:txBody>
          </p:sp>
        </mc:Choice>
        <mc:Fallback>
          <p:sp>
            <p:nvSpPr>
              <p:cNvPr id="11" name="CuadroTexto 10">
                <a:extLst>
                  <a:ext uri="{FF2B5EF4-FFF2-40B4-BE49-F238E27FC236}">
                    <a16:creationId xmlns:a16="http://schemas.microsoft.com/office/drawing/2014/main" id="{CF9BC0AB-D30B-4BC4-2D44-3397943ADCDC}"/>
                  </a:ext>
                </a:extLst>
              </p:cNvPr>
              <p:cNvSpPr txBox="1">
                <a:spLocks noRot="1" noChangeAspect="1" noMove="1" noResize="1" noEditPoints="1" noAdjustHandles="1" noChangeArrowheads="1" noChangeShapeType="1" noTextEdit="1"/>
              </p:cNvSpPr>
              <p:nvPr/>
            </p:nvSpPr>
            <p:spPr>
              <a:xfrm>
                <a:off x="7628070" y="5066624"/>
                <a:ext cx="1892185" cy="369332"/>
              </a:xfrm>
              <a:prstGeom prst="rect">
                <a:avLst/>
              </a:prstGeom>
              <a:blipFill>
                <a:blip r:embed="rId6"/>
                <a:stretch>
                  <a:fillRect/>
                </a:stretch>
              </a:blipFill>
            </p:spPr>
            <p:txBody>
              <a:bodyPr/>
              <a:lstStyle/>
              <a:p>
                <a:r>
                  <a:rPr lang="es-CL">
                    <a:noFill/>
                  </a:rPr>
                  <a:t> </a:t>
                </a:r>
              </a:p>
            </p:txBody>
          </p:sp>
        </mc:Fallback>
      </mc:AlternateContent>
      <mc:AlternateContent xmlns:mc="http://schemas.openxmlformats.org/markup-compatibility/2006">
        <mc:Choice xmlns:a14="http://schemas.microsoft.com/office/drawing/2010/main" Requires="a14">
          <p:sp>
            <p:nvSpPr>
              <p:cNvPr id="13" name="CuadroTexto 12">
                <a:extLst>
                  <a:ext uri="{FF2B5EF4-FFF2-40B4-BE49-F238E27FC236}">
                    <a16:creationId xmlns:a16="http://schemas.microsoft.com/office/drawing/2014/main" id="{A3F17FE7-13FB-0B0A-DC13-F610B242358B}"/>
                  </a:ext>
                </a:extLst>
              </p:cNvPr>
              <p:cNvSpPr txBox="1"/>
              <p:nvPr/>
            </p:nvSpPr>
            <p:spPr>
              <a:xfrm>
                <a:off x="3701476" y="5569029"/>
                <a:ext cx="1131272" cy="369332"/>
              </a:xfrm>
              <a:prstGeom prst="rect">
                <a:avLst/>
              </a:prstGeom>
              <a:noFill/>
              <a:ln>
                <a:solidFill>
                  <a:schemeClr val="accent6"/>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𝑃</m:t>
                      </m:r>
                      <m:r>
                        <a:rPr lang="es-CL" b="0" i="1" smtClean="0">
                          <a:latin typeface="Cambria Math" panose="02040503050406030204" pitchFamily="18" charset="0"/>
                        </a:rPr>
                        <m:t>=</m:t>
                      </m:r>
                      <m:r>
                        <a:rPr lang="es-CL" b="0" i="1" smtClean="0">
                          <a:latin typeface="Cambria Math" panose="02040503050406030204" pitchFamily="18" charset="0"/>
                        </a:rPr>
                        <m:t>0,81</m:t>
                      </m:r>
                    </m:oMath>
                  </m:oMathPara>
                </a14:m>
                <a:endParaRPr lang="es-CL" dirty="0"/>
              </a:p>
            </p:txBody>
          </p:sp>
        </mc:Choice>
        <mc:Fallback>
          <p:sp>
            <p:nvSpPr>
              <p:cNvPr id="13" name="CuadroTexto 12">
                <a:extLst>
                  <a:ext uri="{FF2B5EF4-FFF2-40B4-BE49-F238E27FC236}">
                    <a16:creationId xmlns:a16="http://schemas.microsoft.com/office/drawing/2014/main" id="{A3F17FE7-13FB-0B0A-DC13-F610B242358B}"/>
                  </a:ext>
                </a:extLst>
              </p:cNvPr>
              <p:cNvSpPr txBox="1">
                <a:spLocks noRot="1" noChangeAspect="1" noMove="1" noResize="1" noEditPoints="1" noAdjustHandles="1" noChangeArrowheads="1" noChangeShapeType="1" noTextEdit="1"/>
              </p:cNvSpPr>
              <p:nvPr/>
            </p:nvSpPr>
            <p:spPr>
              <a:xfrm>
                <a:off x="3701476" y="5569029"/>
                <a:ext cx="1131272" cy="369332"/>
              </a:xfrm>
              <a:prstGeom prst="rect">
                <a:avLst/>
              </a:prstGeom>
              <a:blipFill>
                <a:blip r:embed="rId7"/>
                <a:stretch>
                  <a:fillRect/>
                </a:stretch>
              </a:blipFill>
              <a:ln>
                <a:solidFill>
                  <a:schemeClr val="accent6"/>
                </a:solidFill>
              </a:ln>
            </p:spPr>
            <p:txBody>
              <a:bodyPr/>
              <a:lstStyle/>
              <a:p>
                <a:r>
                  <a:rPr lang="es-CL">
                    <a:noFill/>
                  </a:rPr>
                  <a:t> </a:t>
                </a:r>
              </a:p>
            </p:txBody>
          </p:sp>
        </mc:Fallback>
      </mc:AlternateContent>
      <mc:AlternateContent xmlns:mc="http://schemas.openxmlformats.org/markup-compatibility/2006">
        <mc:Choice xmlns:a14="http://schemas.microsoft.com/office/drawing/2010/main" Requires="a14">
          <p:sp>
            <p:nvSpPr>
              <p:cNvPr id="14" name="CuadroTexto 13">
                <a:extLst>
                  <a:ext uri="{FF2B5EF4-FFF2-40B4-BE49-F238E27FC236}">
                    <a16:creationId xmlns:a16="http://schemas.microsoft.com/office/drawing/2014/main" id="{1E8654CC-E665-659C-1A24-A143C74EAE38}"/>
                  </a:ext>
                </a:extLst>
              </p:cNvPr>
              <p:cNvSpPr txBox="1"/>
              <p:nvPr/>
            </p:nvSpPr>
            <p:spPr>
              <a:xfrm>
                <a:off x="7995157" y="5587708"/>
                <a:ext cx="1158009" cy="369332"/>
              </a:xfrm>
              <a:prstGeom prst="rect">
                <a:avLst/>
              </a:prstGeom>
              <a:noFill/>
              <a:ln>
                <a:solidFill>
                  <a:schemeClr val="accent6"/>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𝐻</m:t>
                      </m:r>
                      <m:r>
                        <a:rPr lang="es-CL" b="0" i="1" smtClean="0">
                          <a:latin typeface="Cambria Math" panose="02040503050406030204" pitchFamily="18" charset="0"/>
                        </a:rPr>
                        <m:t>=</m:t>
                      </m:r>
                      <m:r>
                        <a:rPr lang="es-CL" b="0" i="1" smtClean="0">
                          <a:latin typeface="Cambria Math" panose="02040503050406030204" pitchFamily="18" charset="0"/>
                        </a:rPr>
                        <m:t>0,18</m:t>
                      </m:r>
                    </m:oMath>
                  </m:oMathPara>
                </a14:m>
                <a:endParaRPr lang="es-CL" dirty="0"/>
              </a:p>
            </p:txBody>
          </p:sp>
        </mc:Choice>
        <mc:Fallback>
          <p:sp>
            <p:nvSpPr>
              <p:cNvPr id="14" name="CuadroTexto 13">
                <a:extLst>
                  <a:ext uri="{FF2B5EF4-FFF2-40B4-BE49-F238E27FC236}">
                    <a16:creationId xmlns:a16="http://schemas.microsoft.com/office/drawing/2014/main" id="{1E8654CC-E665-659C-1A24-A143C74EAE38}"/>
                  </a:ext>
                </a:extLst>
              </p:cNvPr>
              <p:cNvSpPr txBox="1">
                <a:spLocks noRot="1" noChangeAspect="1" noMove="1" noResize="1" noEditPoints="1" noAdjustHandles="1" noChangeArrowheads="1" noChangeShapeType="1" noTextEdit="1"/>
              </p:cNvSpPr>
              <p:nvPr/>
            </p:nvSpPr>
            <p:spPr>
              <a:xfrm>
                <a:off x="7995157" y="5587708"/>
                <a:ext cx="1158009" cy="369332"/>
              </a:xfrm>
              <a:prstGeom prst="rect">
                <a:avLst/>
              </a:prstGeom>
              <a:blipFill>
                <a:blip r:embed="rId8"/>
                <a:stretch>
                  <a:fillRect/>
                </a:stretch>
              </a:blipFill>
              <a:ln>
                <a:solidFill>
                  <a:schemeClr val="accent6"/>
                </a:solidFill>
              </a:ln>
            </p:spPr>
            <p:txBody>
              <a:bodyPr/>
              <a:lstStyle/>
              <a:p>
                <a:r>
                  <a:rPr lang="es-CL">
                    <a:noFill/>
                  </a:rPr>
                  <a:t> </a:t>
                </a:r>
              </a:p>
            </p:txBody>
          </p:sp>
        </mc:Fallback>
      </mc:AlternateContent>
    </p:spTree>
    <p:extLst>
      <p:ext uri="{BB962C8B-B14F-4D97-AF65-F5344CB8AC3E}">
        <p14:creationId xmlns:p14="http://schemas.microsoft.com/office/powerpoint/2010/main" val="14947644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1" grpId="0"/>
      <p:bldP spid="13" grpId="0" animBg="1"/>
      <p:bldP spid="14"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1920240"/>
            <a:ext cx="9162472" cy="338554"/>
          </a:xfrm>
          <a:prstGeom prst="rect">
            <a:avLst/>
          </a:prstGeom>
          <a:noFill/>
        </p:spPr>
        <p:txBody>
          <a:bodyPr wrap="square" rtlCol="0">
            <a:spAutoFit/>
          </a:bodyPr>
          <a:lstStyle/>
          <a:p>
            <a:pPr algn="just"/>
            <a:r>
              <a:rPr lang="es-CL" sz="1600" b="1" dirty="0">
                <a:latin typeface="Abadi" panose="020B0604020104020204" pitchFamily="34" charset="0"/>
              </a:rPr>
              <a:t>Ejercicio 6</a:t>
            </a:r>
            <a:endParaRPr lang="en-US" sz="1600" b="1" dirty="0">
              <a:latin typeface="Abadi" panose="020B0604020104020204" pitchFamily="34" charset="0"/>
            </a:endParaRPr>
          </a:p>
        </p:txBody>
      </p:sp>
      <p:sp>
        <p:nvSpPr>
          <p:cNvPr id="7" name="CuadroTexto 6">
            <a:extLst>
              <a:ext uri="{FF2B5EF4-FFF2-40B4-BE49-F238E27FC236}">
                <a16:creationId xmlns:a16="http://schemas.microsoft.com/office/drawing/2014/main" id="{6FA001AA-C2DA-417B-91D8-5D9F083AFA97}"/>
              </a:ext>
            </a:extLst>
          </p:cNvPr>
          <p:cNvSpPr txBox="1"/>
          <p:nvPr/>
        </p:nvSpPr>
        <p:spPr>
          <a:xfrm>
            <a:off x="1514764" y="2258794"/>
            <a:ext cx="9162472" cy="1569660"/>
          </a:xfrm>
          <a:prstGeom prst="rect">
            <a:avLst/>
          </a:prstGeom>
          <a:noFill/>
        </p:spPr>
        <p:txBody>
          <a:bodyPr wrap="square" rtlCol="0">
            <a:spAutoFit/>
          </a:bodyPr>
          <a:lstStyle/>
          <a:p>
            <a:pPr algn="just"/>
            <a:r>
              <a:rPr lang="es-CL" sz="1600" dirty="0">
                <a:latin typeface="Abadi" panose="020B0604020104020204" pitchFamily="34" charset="0"/>
              </a:rPr>
              <a:t>“El color en muchas razas de bovinos se debe a un gen </a:t>
            </a:r>
            <a:r>
              <a:rPr lang="es-CL" sz="1600" dirty="0" err="1">
                <a:latin typeface="Abadi" panose="020B0604020104020204" pitchFamily="34" charset="0"/>
              </a:rPr>
              <a:t>autosomal</a:t>
            </a:r>
            <a:r>
              <a:rPr lang="es-CL" sz="1600" dirty="0">
                <a:latin typeface="Abadi" panose="020B0604020104020204" pitchFamily="34" charset="0"/>
              </a:rPr>
              <a:t> recesivo, cuyo fenotipo dominante es negro. Suponga que un </a:t>
            </a:r>
            <a:r>
              <a:rPr lang="es-CL" sz="1600" b="1" dirty="0">
                <a:latin typeface="Abadi" panose="020B0604020104020204" pitchFamily="34" charset="0"/>
              </a:rPr>
              <a:t>1% de terneros rojos nace en una población predominantemente negra</a:t>
            </a:r>
            <a:r>
              <a:rPr lang="es-CL" sz="1600" dirty="0">
                <a:latin typeface="Abadi" panose="020B0604020104020204" pitchFamily="34" charset="0"/>
              </a:rPr>
              <a:t>. Se quiere eliminar el gen rojo. Asumiendo que la </a:t>
            </a:r>
            <a:r>
              <a:rPr lang="es-CL" sz="1600" b="1" dirty="0">
                <a:latin typeface="Abadi" panose="020B0604020104020204" pitchFamily="34" charset="0"/>
              </a:rPr>
              <a:t>población estaba en equilibrio</a:t>
            </a:r>
            <a:r>
              <a:rPr lang="es-CL" sz="1600" dirty="0">
                <a:latin typeface="Abadi" panose="020B0604020104020204" pitchFamily="34" charset="0"/>
              </a:rPr>
              <a:t>. Qué proporción de terneros rojos se espera luego de aplicar los siguientes esquemas de selección:</a:t>
            </a:r>
          </a:p>
          <a:p>
            <a:pPr marL="342900" indent="-342900" algn="just">
              <a:buAutoNum type="alphaLcParenR"/>
            </a:pPr>
            <a:r>
              <a:rPr lang="es-CL" sz="1600" dirty="0">
                <a:latin typeface="Abadi" panose="020B0604020104020204" pitchFamily="34" charset="0"/>
              </a:rPr>
              <a:t>Animales rojos no dejan descendencia</a:t>
            </a:r>
          </a:p>
          <a:p>
            <a:pPr marL="342900" indent="-342900" algn="just">
              <a:buAutoNum type="alphaLcParenR"/>
            </a:pPr>
            <a:r>
              <a:rPr lang="es-CL" sz="1600" dirty="0">
                <a:latin typeface="Abadi" panose="020B0604020104020204" pitchFamily="34" charset="0"/>
              </a:rPr>
              <a:t>Machos rojos son eliminados”</a:t>
            </a:r>
            <a:endParaRPr lang="en-US" sz="1600" dirty="0">
              <a:latin typeface="Abadi" panose="020B0604020104020204" pitchFamily="34" charset="0"/>
            </a:endParaRPr>
          </a:p>
        </p:txBody>
      </p:sp>
      <p:graphicFrame>
        <p:nvGraphicFramePr>
          <p:cNvPr id="11" name="Group 139">
            <a:extLst>
              <a:ext uri="{FF2B5EF4-FFF2-40B4-BE49-F238E27FC236}">
                <a16:creationId xmlns:a16="http://schemas.microsoft.com/office/drawing/2014/main" id="{481D9498-453F-4B87-808B-33223640C3D3}"/>
              </a:ext>
            </a:extLst>
          </p:cNvPr>
          <p:cNvGraphicFramePr>
            <a:graphicFrameLocks noGrp="1"/>
          </p:cNvGraphicFramePr>
          <p:nvPr/>
        </p:nvGraphicFramePr>
        <p:xfrm>
          <a:off x="3570499" y="3911926"/>
          <a:ext cx="5051002" cy="2862602"/>
        </p:xfrm>
        <a:graphic>
          <a:graphicData uri="http://schemas.openxmlformats.org/drawingml/2006/table">
            <a:tbl>
              <a:tblPr firstRow="1">
                <a:tableStyleId>{284E427A-3D55-4303-BF80-6455036E1DE7}</a:tableStyleId>
              </a:tblPr>
              <a:tblGrid>
                <a:gridCol w="1011068">
                  <a:extLst>
                    <a:ext uri="{9D8B030D-6E8A-4147-A177-3AD203B41FA5}">
                      <a16:colId xmlns:a16="http://schemas.microsoft.com/office/drawing/2014/main" val="20000"/>
                    </a:ext>
                  </a:extLst>
                </a:gridCol>
                <a:gridCol w="1008899">
                  <a:extLst>
                    <a:ext uri="{9D8B030D-6E8A-4147-A177-3AD203B41FA5}">
                      <a16:colId xmlns:a16="http://schemas.microsoft.com/office/drawing/2014/main" val="20001"/>
                    </a:ext>
                  </a:extLst>
                </a:gridCol>
                <a:gridCol w="1011068">
                  <a:extLst>
                    <a:ext uri="{9D8B030D-6E8A-4147-A177-3AD203B41FA5}">
                      <a16:colId xmlns:a16="http://schemas.microsoft.com/office/drawing/2014/main" val="20002"/>
                    </a:ext>
                  </a:extLst>
                </a:gridCol>
                <a:gridCol w="1008899">
                  <a:extLst>
                    <a:ext uri="{9D8B030D-6E8A-4147-A177-3AD203B41FA5}">
                      <a16:colId xmlns:a16="http://schemas.microsoft.com/office/drawing/2014/main" val="20003"/>
                    </a:ext>
                  </a:extLst>
                </a:gridCol>
                <a:gridCol w="1011068">
                  <a:extLst>
                    <a:ext uri="{9D8B030D-6E8A-4147-A177-3AD203B41FA5}">
                      <a16:colId xmlns:a16="http://schemas.microsoft.com/office/drawing/2014/main" val="20004"/>
                    </a:ext>
                  </a:extLst>
                </a:gridCol>
              </a:tblGrid>
              <a:tr h="423208">
                <a:tc gridSpan="5">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u="none" strike="noStrike" cap="none" normalizeH="0" baseline="0" dirty="0">
                          <a:ln>
                            <a:noFill/>
                          </a:ln>
                          <a:effectLst/>
                        </a:rPr>
                        <a:t>Frecuencia de apareamientos al azar</a:t>
                      </a:r>
                      <a:endParaRPr kumimoji="0" lang="es-ES" sz="1600" b="1" i="0" u="none" strike="noStrike" cap="none" normalizeH="0" baseline="0" dirty="0">
                        <a:ln>
                          <a:noFill/>
                        </a:ln>
                        <a:solidFill>
                          <a:schemeClr val="tx1"/>
                        </a:solidFill>
                        <a:effectLst/>
                        <a:latin typeface="Times New Roman" pitchFamily="18" charset="0"/>
                      </a:endParaRPr>
                    </a:p>
                  </a:txBody>
                  <a:tcPr marL="73958" marR="73958" marT="36979" marB="36979" horzOverflow="overflow"/>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562081">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500" u="none" strike="noStrike" cap="none" normalizeH="0" baseline="0" dirty="0">
                        <a:ln>
                          <a:noFill/>
                        </a:ln>
                        <a:solidFill>
                          <a:schemeClr val="bg1"/>
                        </a:solidFill>
                        <a:effectLst/>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Hembras</a:t>
                      </a:r>
                      <a:endParaRPr kumimoji="0" lang="es-ES" sz="15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Machos</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5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P</a:t>
                      </a:r>
                      <a:endParaRPr kumimoji="0" lang="es-ES" sz="1500" b="0" i="1"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a:ln>
                            <a:noFill/>
                          </a:ln>
                          <a:solidFill>
                            <a:schemeClr val="bg1"/>
                          </a:solidFill>
                          <a:effectLst/>
                        </a:rPr>
                        <a:t>A</a:t>
                      </a:r>
                      <a:r>
                        <a:rPr kumimoji="0" lang="es-ES" sz="1500" u="none" strike="noStrike" cap="none" normalizeH="0" baseline="-25000">
                          <a:ln>
                            <a:noFill/>
                          </a:ln>
                          <a:solidFill>
                            <a:schemeClr val="bg1"/>
                          </a:solidFill>
                          <a:effectLst/>
                        </a:rPr>
                        <a:t>1</a:t>
                      </a:r>
                      <a:r>
                        <a:rPr kumimoji="0" lang="es-ES" sz="1500" u="none" strike="noStrike" cap="none" normalizeH="0" baseline="0">
                          <a:ln>
                            <a:noFill/>
                          </a:ln>
                          <a:solidFill>
                            <a:schemeClr val="bg1"/>
                          </a:solidFill>
                          <a:effectLst/>
                        </a:rPr>
                        <a:t>A</a:t>
                      </a:r>
                      <a:r>
                        <a:rPr kumimoji="0" lang="es-ES" sz="1500" u="none" strike="noStrike" cap="none" normalizeH="0" baseline="-25000">
                          <a:ln>
                            <a:noFill/>
                          </a:ln>
                          <a:solidFill>
                            <a:schemeClr val="bg1"/>
                          </a:solidFill>
                          <a:effectLst/>
                        </a:rPr>
                        <a:t>2</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a:ln>
                            <a:noFill/>
                          </a:ln>
                          <a:solidFill>
                            <a:schemeClr val="bg1"/>
                          </a:solidFill>
                          <a:effectLst/>
                        </a:rPr>
                        <a:t>H</a:t>
                      </a:r>
                      <a:endParaRPr kumimoji="0" lang="es-ES" sz="1500" b="0" i="1" u="none" strike="noStrike" cap="none" normalizeH="0" baseline="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Q</a:t>
                      </a:r>
                      <a:endParaRPr kumimoji="0" lang="es-ES" sz="1500" b="0" i="1"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extLst>
                  <a:ext uri="{0D108BD9-81ED-4DB2-BD59-A6C34878D82A}">
                    <a16:rowId xmlns:a16="http://schemas.microsoft.com/office/drawing/2014/main" val="10001"/>
                  </a:ext>
                </a:extLst>
              </a:tr>
              <a:tr h="683732">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      </a:t>
                      </a:r>
                      <a:endParaRPr kumimoji="0" lang="es-ES" sz="1500" u="none" strike="noStrike" cap="none" normalizeH="0" baseline="0" dirty="0">
                        <a:ln>
                          <a:noFill/>
                        </a:ln>
                        <a:solidFill>
                          <a:schemeClr val="bg1"/>
                        </a:solidFill>
                        <a:effectLst/>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500" b="0" i="0" u="none" strike="noStrike" cap="none" normalizeH="0" baseline="-2500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u="none" strike="noStrike" cap="none" normalizeH="0" baseline="0" dirty="0">
                          <a:ln>
                            <a:noFill/>
                          </a:ln>
                          <a:solidFill>
                            <a:schemeClr val="bg1"/>
                          </a:solidFill>
                          <a:effectLst/>
                        </a:rPr>
                        <a:t>P</a:t>
                      </a:r>
                      <a:endParaRPr kumimoji="0" lang="es-ES" sz="1600" b="0" i="1"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effectLst/>
                        </a:rPr>
                        <a:t>P</a:t>
                      </a:r>
                      <a:r>
                        <a:rPr kumimoji="0" lang="es-ES" sz="1500" u="none" strike="noStrike" cap="none" normalizeH="0" baseline="30000" dirty="0">
                          <a:ln>
                            <a:noFill/>
                          </a:ln>
                          <a:effectLst/>
                        </a:rPr>
                        <a:t>2</a:t>
                      </a:r>
                      <a:endParaRPr kumimoji="0" lang="es-ES" sz="1500" b="0" i="1" u="none" strike="noStrike" cap="none" normalizeH="0" baseline="3000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effectLst/>
                        </a:rPr>
                        <a:t>PH</a:t>
                      </a:r>
                      <a:endParaRPr kumimoji="0" lang="es-ES" sz="1500" b="0" i="1"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a:ln>
                            <a:noFill/>
                          </a:ln>
                          <a:effectLst/>
                        </a:rPr>
                        <a:t>PQ</a:t>
                      </a:r>
                      <a:endParaRPr kumimoji="0" lang="es-ES" sz="1500" b="0" i="1" u="none" strike="noStrike" cap="none" normalizeH="0" baseline="0">
                        <a:ln>
                          <a:noFill/>
                        </a:ln>
                        <a:solidFill>
                          <a:schemeClr val="tx1"/>
                        </a:solidFill>
                        <a:effectLst/>
                        <a:latin typeface="Times New Roman" pitchFamily="18" charset="0"/>
                      </a:endParaRPr>
                    </a:p>
                  </a:txBody>
                  <a:tcPr marL="73958" marR="73958" marT="36979" marB="36979" anchor="ctr" horzOverflow="overflow"/>
                </a:tc>
                <a:extLst>
                  <a:ext uri="{0D108BD9-81ED-4DB2-BD59-A6C34878D82A}">
                    <a16:rowId xmlns:a16="http://schemas.microsoft.com/office/drawing/2014/main" val="10002"/>
                  </a:ext>
                </a:extLst>
              </a:tr>
              <a:tr h="58361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endParaRPr kumimoji="0" lang="es-ES" sz="16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u="none" strike="noStrike" cap="none" normalizeH="0" baseline="-25000" dirty="0">
                          <a:ln>
                            <a:noFill/>
                          </a:ln>
                          <a:solidFill>
                            <a:schemeClr val="bg1"/>
                          </a:solidFill>
                          <a:effectLst/>
                        </a:rPr>
                        <a:t> </a:t>
                      </a:r>
                      <a:r>
                        <a:rPr kumimoji="0" lang="es-ES" sz="1600" u="none" strike="noStrike" cap="none" normalizeH="0" baseline="0" dirty="0">
                          <a:ln>
                            <a:noFill/>
                          </a:ln>
                          <a:solidFill>
                            <a:schemeClr val="bg1"/>
                          </a:solidFill>
                          <a:effectLst/>
                        </a:rPr>
                        <a:t>H</a:t>
                      </a: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a:ln>
                            <a:noFill/>
                          </a:ln>
                          <a:effectLst/>
                        </a:rPr>
                        <a:t>PH</a:t>
                      </a:r>
                      <a:endParaRPr kumimoji="0" lang="es-ES" sz="1500" b="0" i="1" u="none" strike="noStrike" cap="none" normalizeH="0" baseline="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effectLst/>
                        </a:rPr>
                        <a:t>H</a:t>
                      </a:r>
                      <a:r>
                        <a:rPr kumimoji="0" lang="es-ES" sz="1500" u="none" strike="noStrike" cap="none" normalizeH="0" baseline="30000" dirty="0">
                          <a:ln>
                            <a:noFill/>
                          </a:ln>
                          <a:effectLst/>
                        </a:rPr>
                        <a:t>2</a:t>
                      </a:r>
                      <a:endParaRPr kumimoji="0" lang="es-ES" sz="1500" b="0" i="1" u="none" strike="noStrike" cap="none" normalizeH="0" baseline="3000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effectLst/>
                        </a:rPr>
                        <a:t>HQ</a:t>
                      </a:r>
                      <a:endParaRPr kumimoji="0" lang="es-ES" sz="1500" b="0" i="1"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extLst>
                  <a:ext uri="{0D108BD9-81ED-4DB2-BD59-A6C34878D82A}">
                    <a16:rowId xmlns:a16="http://schemas.microsoft.com/office/drawing/2014/main" val="10003"/>
                  </a:ext>
                </a:extLst>
              </a:tr>
              <a:tr h="59166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6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u="none" strike="noStrike" cap="none" normalizeH="0" baseline="0" dirty="0">
                          <a:ln>
                            <a:noFill/>
                          </a:ln>
                          <a:solidFill>
                            <a:schemeClr val="bg1"/>
                          </a:solidFill>
                          <a:effectLst/>
                        </a:rPr>
                        <a:t>Q</a:t>
                      </a: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effectLst/>
                        </a:rPr>
                        <a:t>PQ</a:t>
                      </a:r>
                      <a:endParaRPr kumimoji="0" lang="es-ES" sz="1500" b="0" i="1"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effectLst/>
                        </a:rPr>
                        <a:t>HQ</a:t>
                      </a:r>
                      <a:endParaRPr kumimoji="0" lang="es-ES" sz="1500" b="0" i="1"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effectLst/>
                        </a:rPr>
                        <a:t>Q</a:t>
                      </a:r>
                      <a:r>
                        <a:rPr kumimoji="0" lang="es-ES" sz="1500" u="none" strike="noStrike" cap="none" normalizeH="0" baseline="30000" dirty="0">
                          <a:ln>
                            <a:noFill/>
                          </a:ln>
                          <a:effectLst/>
                        </a:rPr>
                        <a:t>2</a:t>
                      </a:r>
                      <a:endParaRPr kumimoji="0" lang="es-ES" sz="1500" b="0" i="1" u="none" strike="noStrike" cap="none" normalizeH="0" baseline="30000" dirty="0">
                        <a:ln>
                          <a:noFill/>
                        </a:ln>
                        <a:solidFill>
                          <a:schemeClr val="tx1"/>
                        </a:solidFill>
                        <a:effectLst/>
                        <a:latin typeface="Times New Roman" pitchFamily="18" charset="0"/>
                      </a:endParaRPr>
                    </a:p>
                  </a:txBody>
                  <a:tcPr marL="73958" marR="73958" marT="36979" marB="36979" anchor="ctr" horzOverflow="overflow"/>
                </a:tc>
                <a:extLst>
                  <a:ext uri="{0D108BD9-81ED-4DB2-BD59-A6C34878D82A}">
                    <a16:rowId xmlns:a16="http://schemas.microsoft.com/office/drawing/2014/main" val="10004"/>
                  </a:ext>
                </a:extLst>
              </a:tr>
            </a:tbl>
          </a:graphicData>
        </a:graphic>
      </p:graphicFrame>
      <p:cxnSp>
        <p:nvCxnSpPr>
          <p:cNvPr id="9" name="Conector recto de flecha 8">
            <a:extLst>
              <a:ext uri="{FF2B5EF4-FFF2-40B4-BE49-F238E27FC236}">
                <a16:creationId xmlns:a16="http://schemas.microsoft.com/office/drawing/2014/main" id="{78C6E804-1050-4601-B290-B24BE4216099}"/>
              </a:ext>
            </a:extLst>
          </p:cNvPr>
          <p:cNvCxnSpPr/>
          <p:nvPr/>
        </p:nvCxnSpPr>
        <p:spPr>
          <a:xfrm>
            <a:off x="8460509" y="4488873"/>
            <a:ext cx="8866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46A87936-7FBF-4615-AB03-47592AC88330}"/>
              </a:ext>
            </a:extLst>
          </p:cNvPr>
          <p:cNvSpPr txBox="1"/>
          <p:nvPr/>
        </p:nvSpPr>
        <p:spPr>
          <a:xfrm>
            <a:off x="9347200" y="4304207"/>
            <a:ext cx="1126836" cy="369332"/>
          </a:xfrm>
          <a:prstGeom prst="rect">
            <a:avLst/>
          </a:prstGeom>
          <a:noFill/>
        </p:spPr>
        <p:txBody>
          <a:bodyPr wrap="square" rtlCol="0">
            <a:spAutoFit/>
          </a:bodyPr>
          <a:lstStyle/>
          <a:p>
            <a:r>
              <a:rPr lang="es-CL" dirty="0"/>
              <a:t>Rojos</a:t>
            </a:r>
            <a:endParaRPr lang="en-US" dirty="0"/>
          </a:p>
        </p:txBody>
      </p:sp>
      <p:cxnSp>
        <p:nvCxnSpPr>
          <p:cNvPr id="14" name="Conector recto de flecha 13">
            <a:extLst>
              <a:ext uri="{FF2B5EF4-FFF2-40B4-BE49-F238E27FC236}">
                <a16:creationId xmlns:a16="http://schemas.microsoft.com/office/drawing/2014/main" id="{EEDCED50-5F2B-4D55-AB0F-790F99D6C2F6}"/>
              </a:ext>
            </a:extLst>
          </p:cNvPr>
          <p:cNvCxnSpPr>
            <a:cxnSpLocks/>
          </p:cNvCxnSpPr>
          <p:nvPr/>
        </p:nvCxnSpPr>
        <p:spPr>
          <a:xfrm flipH="1">
            <a:off x="2835564" y="6377709"/>
            <a:ext cx="8174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587680D6-5197-4976-9963-BA5AD1A02BD5}"/>
              </a:ext>
            </a:extLst>
          </p:cNvPr>
          <p:cNvSpPr txBox="1"/>
          <p:nvPr/>
        </p:nvSpPr>
        <p:spPr>
          <a:xfrm>
            <a:off x="2154382" y="6193043"/>
            <a:ext cx="1126836" cy="369332"/>
          </a:xfrm>
          <a:prstGeom prst="rect">
            <a:avLst/>
          </a:prstGeom>
          <a:noFill/>
        </p:spPr>
        <p:txBody>
          <a:bodyPr wrap="square" rtlCol="0">
            <a:spAutoFit/>
          </a:bodyPr>
          <a:lstStyle/>
          <a:p>
            <a:r>
              <a:rPr lang="es-CL" dirty="0"/>
              <a:t>Rojas</a:t>
            </a:r>
            <a:endParaRPr lang="en-US" dirty="0"/>
          </a:p>
        </p:txBody>
      </p:sp>
      <p:sp>
        <p:nvSpPr>
          <p:cNvPr id="8" name="Título 1">
            <a:extLst>
              <a:ext uri="{FF2B5EF4-FFF2-40B4-BE49-F238E27FC236}">
                <a16:creationId xmlns:a16="http://schemas.microsoft.com/office/drawing/2014/main" id="{5B879902-CD5D-9CBF-79F1-E2C6882A1624}"/>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11 </a:t>
            </a:r>
            <a:endParaRPr lang="en-US" i="1" kern="0" dirty="0"/>
          </a:p>
        </p:txBody>
      </p:sp>
      <mc:AlternateContent xmlns:mc="http://schemas.openxmlformats.org/markup-compatibility/2006">
        <mc:Choice xmlns:a14="http://schemas.microsoft.com/office/drawing/2010/main" Requires="a14">
          <p:sp>
            <p:nvSpPr>
              <p:cNvPr id="2" name="CuadroTexto 1">
                <a:extLst>
                  <a:ext uri="{FF2B5EF4-FFF2-40B4-BE49-F238E27FC236}">
                    <a16:creationId xmlns:a16="http://schemas.microsoft.com/office/drawing/2014/main" id="{239847AA-1E56-3266-A0B4-097F0CEDF69D}"/>
                  </a:ext>
                </a:extLst>
              </p:cNvPr>
              <p:cNvSpPr txBox="1"/>
              <p:nvPr/>
            </p:nvSpPr>
            <p:spPr>
              <a:xfrm>
                <a:off x="10608632" y="5147947"/>
                <a:ext cx="1131272"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𝑃</m:t>
                      </m:r>
                      <m:r>
                        <a:rPr lang="es-CL" b="0" i="1" smtClean="0">
                          <a:latin typeface="Cambria Math" panose="02040503050406030204" pitchFamily="18" charset="0"/>
                        </a:rPr>
                        <m:t>=0,81</m:t>
                      </m:r>
                    </m:oMath>
                  </m:oMathPara>
                </a14:m>
                <a:endParaRPr lang="es-CL" dirty="0"/>
              </a:p>
            </p:txBody>
          </p:sp>
        </mc:Choice>
        <mc:Fallback>
          <p:sp>
            <p:nvSpPr>
              <p:cNvPr id="2" name="CuadroTexto 1">
                <a:extLst>
                  <a:ext uri="{FF2B5EF4-FFF2-40B4-BE49-F238E27FC236}">
                    <a16:creationId xmlns:a16="http://schemas.microsoft.com/office/drawing/2014/main" id="{239847AA-1E56-3266-A0B4-097F0CEDF69D}"/>
                  </a:ext>
                </a:extLst>
              </p:cNvPr>
              <p:cNvSpPr txBox="1">
                <a:spLocks noRot="1" noChangeAspect="1" noMove="1" noResize="1" noEditPoints="1" noAdjustHandles="1" noChangeArrowheads="1" noChangeShapeType="1" noTextEdit="1"/>
              </p:cNvSpPr>
              <p:nvPr/>
            </p:nvSpPr>
            <p:spPr>
              <a:xfrm>
                <a:off x="10608632" y="5147947"/>
                <a:ext cx="1131272" cy="369332"/>
              </a:xfrm>
              <a:prstGeom prst="rect">
                <a:avLst/>
              </a:prstGeom>
              <a:blipFill>
                <a:blip r:embed="rId2"/>
                <a:stretch>
                  <a:fillRect/>
                </a:stretch>
              </a:blipFill>
            </p:spPr>
            <p:txBody>
              <a:bodyPr/>
              <a:lstStyle/>
              <a:p>
                <a:r>
                  <a:rPr lang="es-CL">
                    <a:noFill/>
                  </a:rPr>
                  <a:t> </a:t>
                </a:r>
              </a:p>
            </p:txBody>
          </p:sp>
        </mc:Fallback>
      </mc:AlternateContent>
      <mc:AlternateContent xmlns:mc="http://schemas.openxmlformats.org/markup-compatibility/2006">
        <mc:Choice xmlns:a14="http://schemas.microsoft.com/office/drawing/2010/main" Requires="a14">
          <p:sp>
            <p:nvSpPr>
              <p:cNvPr id="5" name="CuadroTexto 4">
                <a:extLst>
                  <a:ext uri="{FF2B5EF4-FFF2-40B4-BE49-F238E27FC236}">
                    <a16:creationId xmlns:a16="http://schemas.microsoft.com/office/drawing/2014/main" id="{DEC75E94-FED5-307D-4FE1-141CE931AFC7}"/>
                  </a:ext>
                </a:extLst>
              </p:cNvPr>
              <p:cNvSpPr txBox="1"/>
              <p:nvPr/>
            </p:nvSpPr>
            <p:spPr>
              <a:xfrm>
                <a:off x="10608631" y="5550494"/>
                <a:ext cx="1158009"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𝐻</m:t>
                      </m:r>
                      <m:r>
                        <a:rPr lang="es-CL" b="0" i="1" smtClean="0">
                          <a:latin typeface="Cambria Math" panose="02040503050406030204" pitchFamily="18" charset="0"/>
                        </a:rPr>
                        <m:t>=0,18</m:t>
                      </m:r>
                    </m:oMath>
                  </m:oMathPara>
                </a14:m>
                <a:endParaRPr lang="es-CL" dirty="0"/>
              </a:p>
            </p:txBody>
          </p:sp>
        </mc:Choice>
        <mc:Fallback>
          <p:sp>
            <p:nvSpPr>
              <p:cNvPr id="5" name="CuadroTexto 4">
                <a:extLst>
                  <a:ext uri="{FF2B5EF4-FFF2-40B4-BE49-F238E27FC236}">
                    <a16:creationId xmlns:a16="http://schemas.microsoft.com/office/drawing/2014/main" id="{DEC75E94-FED5-307D-4FE1-141CE931AFC7}"/>
                  </a:ext>
                </a:extLst>
              </p:cNvPr>
              <p:cNvSpPr txBox="1">
                <a:spLocks noRot="1" noChangeAspect="1" noMove="1" noResize="1" noEditPoints="1" noAdjustHandles="1" noChangeArrowheads="1" noChangeShapeType="1" noTextEdit="1"/>
              </p:cNvSpPr>
              <p:nvPr/>
            </p:nvSpPr>
            <p:spPr>
              <a:xfrm>
                <a:off x="10608631" y="5550494"/>
                <a:ext cx="1158009" cy="369332"/>
              </a:xfrm>
              <a:prstGeom prst="rect">
                <a:avLst/>
              </a:prstGeom>
              <a:blipFill>
                <a:blip r:embed="rId3"/>
                <a:stretch>
                  <a:fillRect/>
                </a:stretch>
              </a:blipFill>
            </p:spPr>
            <p:txBody>
              <a:bodyPr/>
              <a:lstStyle/>
              <a:p>
                <a:r>
                  <a:rPr lang="es-CL">
                    <a:noFill/>
                  </a:rPr>
                  <a:t> </a:t>
                </a:r>
              </a:p>
            </p:txBody>
          </p:sp>
        </mc:Fallback>
      </mc:AlternateContent>
      <mc:AlternateContent xmlns:mc="http://schemas.openxmlformats.org/markup-compatibility/2006">
        <mc:Choice xmlns:a14="http://schemas.microsoft.com/office/drawing/2010/main" Requires="a14">
          <p:sp>
            <p:nvSpPr>
              <p:cNvPr id="10" name="CuadroTexto 9">
                <a:extLst>
                  <a:ext uri="{FF2B5EF4-FFF2-40B4-BE49-F238E27FC236}">
                    <a16:creationId xmlns:a16="http://schemas.microsoft.com/office/drawing/2014/main" id="{891D533E-9DE2-062F-492A-EF881818BA27}"/>
                  </a:ext>
                </a:extLst>
              </p:cNvPr>
              <p:cNvSpPr txBox="1"/>
              <p:nvPr/>
            </p:nvSpPr>
            <p:spPr>
              <a:xfrm>
                <a:off x="10608631" y="6029241"/>
                <a:ext cx="1145185"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𝑄</m:t>
                      </m:r>
                      <m:r>
                        <a:rPr lang="es-CL" b="0" i="1" smtClean="0">
                          <a:latin typeface="Cambria Math" panose="02040503050406030204" pitchFamily="18" charset="0"/>
                        </a:rPr>
                        <m:t>=0,01</m:t>
                      </m:r>
                    </m:oMath>
                  </m:oMathPara>
                </a14:m>
                <a:endParaRPr lang="es-CL" dirty="0"/>
              </a:p>
            </p:txBody>
          </p:sp>
        </mc:Choice>
        <mc:Fallback>
          <p:sp>
            <p:nvSpPr>
              <p:cNvPr id="10" name="CuadroTexto 9">
                <a:extLst>
                  <a:ext uri="{FF2B5EF4-FFF2-40B4-BE49-F238E27FC236}">
                    <a16:creationId xmlns:a16="http://schemas.microsoft.com/office/drawing/2014/main" id="{891D533E-9DE2-062F-492A-EF881818BA27}"/>
                  </a:ext>
                </a:extLst>
              </p:cNvPr>
              <p:cNvSpPr txBox="1">
                <a:spLocks noRot="1" noChangeAspect="1" noMove="1" noResize="1" noEditPoints="1" noAdjustHandles="1" noChangeArrowheads="1" noChangeShapeType="1" noTextEdit="1"/>
              </p:cNvSpPr>
              <p:nvPr/>
            </p:nvSpPr>
            <p:spPr>
              <a:xfrm>
                <a:off x="10608631" y="6029241"/>
                <a:ext cx="1145185" cy="369332"/>
              </a:xfrm>
              <a:prstGeom prst="rect">
                <a:avLst/>
              </a:prstGeom>
              <a:blipFill>
                <a:blip r:embed="rId4"/>
                <a:stretch>
                  <a:fillRect b="-11475"/>
                </a:stretch>
              </a:blipFill>
            </p:spPr>
            <p:txBody>
              <a:bodyPr/>
              <a:lstStyle/>
              <a:p>
                <a:r>
                  <a:rPr lang="es-CL">
                    <a:noFill/>
                  </a:rPr>
                  <a:t> </a:t>
                </a:r>
              </a:p>
            </p:txBody>
          </p:sp>
        </mc:Fallback>
      </mc:AlternateContent>
      <p:sp>
        <p:nvSpPr>
          <p:cNvPr id="12" name="CuadroTexto 11">
            <a:extLst>
              <a:ext uri="{FF2B5EF4-FFF2-40B4-BE49-F238E27FC236}">
                <a16:creationId xmlns:a16="http://schemas.microsoft.com/office/drawing/2014/main" id="{C7B9106C-3DC4-6627-26BA-FCC0545AB699}"/>
              </a:ext>
            </a:extLst>
          </p:cNvPr>
          <p:cNvSpPr txBox="1"/>
          <p:nvPr/>
        </p:nvSpPr>
        <p:spPr>
          <a:xfrm>
            <a:off x="10474036" y="4488873"/>
            <a:ext cx="1400464" cy="584775"/>
          </a:xfrm>
          <a:prstGeom prst="rect">
            <a:avLst/>
          </a:prstGeom>
          <a:noFill/>
        </p:spPr>
        <p:txBody>
          <a:bodyPr wrap="square" rtlCol="0">
            <a:spAutoFit/>
          </a:bodyPr>
          <a:lstStyle/>
          <a:p>
            <a:r>
              <a:rPr lang="es-CL" sz="1600" b="1" dirty="0"/>
              <a:t>Frecuencias genotípicas</a:t>
            </a:r>
            <a:endParaRPr lang="en-US" sz="1600" b="1" dirty="0"/>
          </a:p>
        </p:txBody>
      </p:sp>
    </p:spTree>
    <p:extLst>
      <p:ext uri="{BB962C8B-B14F-4D97-AF65-F5344CB8AC3E}">
        <p14:creationId xmlns:p14="http://schemas.microsoft.com/office/powerpoint/2010/main" val="59640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1920240"/>
            <a:ext cx="9162472" cy="338554"/>
          </a:xfrm>
          <a:prstGeom prst="rect">
            <a:avLst/>
          </a:prstGeom>
          <a:noFill/>
        </p:spPr>
        <p:txBody>
          <a:bodyPr wrap="square" rtlCol="0">
            <a:spAutoFit/>
          </a:bodyPr>
          <a:lstStyle/>
          <a:p>
            <a:pPr algn="just"/>
            <a:r>
              <a:rPr lang="es-CL" sz="1600" b="1" dirty="0">
                <a:latin typeface="Abadi" panose="020B0604020104020204" pitchFamily="34" charset="0"/>
              </a:rPr>
              <a:t>Ejercicio 6</a:t>
            </a:r>
            <a:endParaRPr lang="en-US" sz="1600" b="1" dirty="0">
              <a:latin typeface="Abadi" panose="020B0604020104020204" pitchFamily="34" charset="0"/>
            </a:endParaRPr>
          </a:p>
        </p:txBody>
      </p:sp>
      <p:sp>
        <p:nvSpPr>
          <p:cNvPr id="7" name="CuadroTexto 6">
            <a:extLst>
              <a:ext uri="{FF2B5EF4-FFF2-40B4-BE49-F238E27FC236}">
                <a16:creationId xmlns:a16="http://schemas.microsoft.com/office/drawing/2014/main" id="{6FA001AA-C2DA-417B-91D8-5D9F083AFA97}"/>
              </a:ext>
            </a:extLst>
          </p:cNvPr>
          <p:cNvSpPr txBox="1"/>
          <p:nvPr/>
        </p:nvSpPr>
        <p:spPr>
          <a:xfrm>
            <a:off x="1514764" y="2258794"/>
            <a:ext cx="9162472" cy="1569660"/>
          </a:xfrm>
          <a:prstGeom prst="rect">
            <a:avLst/>
          </a:prstGeom>
          <a:noFill/>
        </p:spPr>
        <p:txBody>
          <a:bodyPr wrap="square" rtlCol="0">
            <a:spAutoFit/>
          </a:bodyPr>
          <a:lstStyle/>
          <a:p>
            <a:pPr algn="just"/>
            <a:r>
              <a:rPr lang="es-CL" sz="1600" dirty="0">
                <a:latin typeface="Abadi" panose="020B0604020104020204" pitchFamily="34" charset="0"/>
              </a:rPr>
              <a:t>“El color en muchas razas de bovinos se debe a un gen </a:t>
            </a:r>
            <a:r>
              <a:rPr lang="es-CL" sz="1600" dirty="0" err="1">
                <a:latin typeface="Abadi" panose="020B0604020104020204" pitchFamily="34" charset="0"/>
              </a:rPr>
              <a:t>autosomal</a:t>
            </a:r>
            <a:r>
              <a:rPr lang="es-CL" sz="1600" dirty="0">
                <a:latin typeface="Abadi" panose="020B0604020104020204" pitchFamily="34" charset="0"/>
              </a:rPr>
              <a:t> recesivo, cuyo fenotipo dominante es negro. Suponga que un </a:t>
            </a:r>
            <a:r>
              <a:rPr lang="es-CL" sz="1600" b="1" dirty="0">
                <a:latin typeface="Abadi" panose="020B0604020104020204" pitchFamily="34" charset="0"/>
              </a:rPr>
              <a:t>1% de terneros rojos nace en una población predominantemente negra</a:t>
            </a:r>
            <a:r>
              <a:rPr lang="es-CL" sz="1600" dirty="0">
                <a:latin typeface="Abadi" panose="020B0604020104020204" pitchFamily="34" charset="0"/>
              </a:rPr>
              <a:t>. Se quiere eliminar el gen rojo. Asumiendo que la </a:t>
            </a:r>
            <a:r>
              <a:rPr lang="es-CL" sz="1600" b="1" dirty="0">
                <a:latin typeface="Abadi" panose="020B0604020104020204" pitchFamily="34" charset="0"/>
              </a:rPr>
              <a:t>población estaba en equilibrio</a:t>
            </a:r>
            <a:r>
              <a:rPr lang="es-CL" sz="1600" dirty="0">
                <a:latin typeface="Abadi" panose="020B0604020104020204" pitchFamily="34" charset="0"/>
              </a:rPr>
              <a:t>. Qué proporción de terneros rojos se espera luego de aplicar los siguientes esquemas de selección:</a:t>
            </a:r>
          </a:p>
          <a:p>
            <a:pPr marL="342900" indent="-342900" algn="just">
              <a:buAutoNum type="alphaLcParenR"/>
            </a:pPr>
            <a:r>
              <a:rPr lang="es-CL" sz="1600" dirty="0">
                <a:latin typeface="Abadi" panose="020B0604020104020204" pitchFamily="34" charset="0"/>
              </a:rPr>
              <a:t>Animales rojos no dejan descendencia</a:t>
            </a:r>
          </a:p>
          <a:p>
            <a:pPr marL="342900" indent="-342900" algn="just">
              <a:buAutoNum type="alphaLcParenR"/>
            </a:pPr>
            <a:r>
              <a:rPr lang="es-CL" sz="1600" dirty="0">
                <a:latin typeface="Abadi" panose="020B0604020104020204" pitchFamily="34" charset="0"/>
              </a:rPr>
              <a:t>Machos rojos son eliminados”</a:t>
            </a:r>
            <a:endParaRPr lang="en-US" sz="1600" dirty="0">
              <a:latin typeface="Abadi" panose="020B0604020104020204" pitchFamily="34" charset="0"/>
            </a:endParaRPr>
          </a:p>
        </p:txBody>
      </p:sp>
      <p:graphicFrame>
        <p:nvGraphicFramePr>
          <p:cNvPr id="11" name="Group 139">
            <a:extLst>
              <a:ext uri="{FF2B5EF4-FFF2-40B4-BE49-F238E27FC236}">
                <a16:creationId xmlns:a16="http://schemas.microsoft.com/office/drawing/2014/main" id="{481D9498-453F-4B87-808B-33223640C3D3}"/>
              </a:ext>
            </a:extLst>
          </p:cNvPr>
          <p:cNvGraphicFramePr>
            <a:graphicFrameLocks noGrp="1"/>
          </p:cNvGraphicFramePr>
          <p:nvPr>
            <p:extLst>
              <p:ext uri="{D42A27DB-BD31-4B8C-83A1-F6EECF244321}">
                <p14:modId xmlns:p14="http://schemas.microsoft.com/office/powerpoint/2010/main" val="2381742614"/>
              </p:ext>
            </p:extLst>
          </p:nvPr>
        </p:nvGraphicFramePr>
        <p:xfrm>
          <a:off x="3114675" y="3911926"/>
          <a:ext cx="5506825" cy="2862602"/>
        </p:xfrm>
        <a:graphic>
          <a:graphicData uri="http://schemas.openxmlformats.org/drawingml/2006/table">
            <a:tbl>
              <a:tblPr firstRow="1">
                <a:tableStyleId>{284E427A-3D55-4303-BF80-6455036E1DE7}</a:tableStyleId>
              </a:tblPr>
              <a:tblGrid>
                <a:gridCol w="981075">
                  <a:extLst>
                    <a:ext uri="{9D8B030D-6E8A-4147-A177-3AD203B41FA5}">
                      <a16:colId xmlns:a16="http://schemas.microsoft.com/office/drawing/2014/main" val="20000"/>
                    </a:ext>
                  </a:extLst>
                </a:gridCol>
                <a:gridCol w="878233">
                  <a:extLst>
                    <a:ext uri="{9D8B030D-6E8A-4147-A177-3AD203B41FA5}">
                      <a16:colId xmlns:a16="http://schemas.microsoft.com/office/drawing/2014/main" val="20001"/>
                    </a:ext>
                  </a:extLst>
                </a:gridCol>
                <a:gridCol w="1216709">
                  <a:extLst>
                    <a:ext uri="{9D8B030D-6E8A-4147-A177-3AD203B41FA5}">
                      <a16:colId xmlns:a16="http://schemas.microsoft.com/office/drawing/2014/main" val="20002"/>
                    </a:ext>
                  </a:extLst>
                </a:gridCol>
                <a:gridCol w="1214099">
                  <a:extLst>
                    <a:ext uri="{9D8B030D-6E8A-4147-A177-3AD203B41FA5}">
                      <a16:colId xmlns:a16="http://schemas.microsoft.com/office/drawing/2014/main" val="20003"/>
                    </a:ext>
                  </a:extLst>
                </a:gridCol>
                <a:gridCol w="1216709">
                  <a:extLst>
                    <a:ext uri="{9D8B030D-6E8A-4147-A177-3AD203B41FA5}">
                      <a16:colId xmlns:a16="http://schemas.microsoft.com/office/drawing/2014/main" val="20004"/>
                    </a:ext>
                  </a:extLst>
                </a:gridCol>
              </a:tblGrid>
              <a:tr h="423208">
                <a:tc gridSpan="5">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u="none" strike="noStrike" cap="none" normalizeH="0" baseline="0" dirty="0">
                          <a:ln>
                            <a:noFill/>
                          </a:ln>
                          <a:effectLst/>
                        </a:rPr>
                        <a:t>Frecuencia de apareamientos al azar</a:t>
                      </a:r>
                      <a:endParaRPr kumimoji="0" lang="es-ES" sz="1600" b="1" i="0" u="none" strike="noStrike" cap="none" normalizeH="0" baseline="0" dirty="0">
                        <a:ln>
                          <a:noFill/>
                        </a:ln>
                        <a:solidFill>
                          <a:schemeClr val="tx1"/>
                        </a:solidFill>
                        <a:effectLst/>
                        <a:latin typeface="Times New Roman" pitchFamily="18" charset="0"/>
                      </a:endParaRPr>
                    </a:p>
                  </a:txBody>
                  <a:tcPr marL="73958" marR="73958" marT="36979" marB="36979" horzOverflow="overflow"/>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562081">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500" u="none" strike="noStrike" cap="none" normalizeH="0" baseline="0" dirty="0">
                        <a:ln>
                          <a:noFill/>
                        </a:ln>
                        <a:solidFill>
                          <a:schemeClr val="bg1"/>
                        </a:solidFill>
                        <a:effectLst/>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Hembras</a:t>
                      </a:r>
                      <a:endParaRPr kumimoji="0" lang="es-ES" sz="15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Machos</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5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P</a:t>
                      </a:r>
                      <a:endParaRPr kumimoji="0" lang="es-ES" sz="1500" b="0" i="1"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a:ln>
                            <a:noFill/>
                          </a:ln>
                          <a:solidFill>
                            <a:schemeClr val="bg1"/>
                          </a:solidFill>
                          <a:effectLst/>
                        </a:rPr>
                        <a:t>A</a:t>
                      </a:r>
                      <a:r>
                        <a:rPr kumimoji="0" lang="es-ES" sz="1500" u="none" strike="noStrike" cap="none" normalizeH="0" baseline="-25000">
                          <a:ln>
                            <a:noFill/>
                          </a:ln>
                          <a:solidFill>
                            <a:schemeClr val="bg1"/>
                          </a:solidFill>
                          <a:effectLst/>
                        </a:rPr>
                        <a:t>1</a:t>
                      </a:r>
                      <a:r>
                        <a:rPr kumimoji="0" lang="es-ES" sz="1500" u="none" strike="noStrike" cap="none" normalizeH="0" baseline="0">
                          <a:ln>
                            <a:noFill/>
                          </a:ln>
                          <a:solidFill>
                            <a:schemeClr val="bg1"/>
                          </a:solidFill>
                          <a:effectLst/>
                        </a:rPr>
                        <a:t>A</a:t>
                      </a:r>
                      <a:r>
                        <a:rPr kumimoji="0" lang="es-ES" sz="1500" u="none" strike="noStrike" cap="none" normalizeH="0" baseline="-25000">
                          <a:ln>
                            <a:noFill/>
                          </a:ln>
                          <a:solidFill>
                            <a:schemeClr val="bg1"/>
                          </a:solidFill>
                          <a:effectLst/>
                        </a:rPr>
                        <a:t>2</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a:ln>
                            <a:noFill/>
                          </a:ln>
                          <a:solidFill>
                            <a:schemeClr val="bg1"/>
                          </a:solidFill>
                          <a:effectLst/>
                        </a:rPr>
                        <a:t>H</a:t>
                      </a:r>
                      <a:endParaRPr kumimoji="0" lang="es-ES" sz="1500" b="0" i="1" u="none" strike="noStrike" cap="none" normalizeH="0" baseline="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Q</a:t>
                      </a:r>
                      <a:endParaRPr kumimoji="0" lang="es-ES" sz="1500" b="0" i="1"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extLst>
                  <a:ext uri="{0D108BD9-81ED-4DB2-BD59-A6C34878D82A}">
                    <a16:rowId xmlns:a16="http://schemas.microsoft.com/office/drawing/2014/main" val="10001"/>
                  </a:ext>
                </a:extLst>
              </a:tr>
              <a:tr h="683732">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      </a:t>
                      </a:r>
                      <a:endParaRPr kumimoji="0" lang="es-ES" sz="1500" u="none" strike="noStrike" cap="none" normalizeH="0" baseline="0" dirty="0">
                        <a:ln>
                          <a:noFill/>
                        </a:ln>
                        <a:solidFill>
                          <a:schemeClr val="bg1"/>
                        </a:solidFill>
                        <a:effectLst/>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500" b="0" i="0" u="none" strike="noStrike" cap="none" normalizeH="0" baseline="-2500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u="none" strike="noStrike" cap="none" normalizeH="0" baseline="0" dirty="0">
                          <a:ln>
                            <a:noFill/>
                          </a:ln>
                          <a:solidFill>
                            <a:schemeClr val="bg1"/>
                          </a:solidFill>
                          <a:effectLst/>
                        </a:rPr>
                        <a:t>P</a:t>
                      </a:r>
                      <a:endParaRPr kumimoji="0" lang="es-ES" sz="1600" b="0" i="1"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(0,81)</a:t>
                      </a:r>
                      <a:r>
                        <a:rPr kumimoji="0" lang="es-ES" sz="1600" i="0" u="none" strike="noStrike" cap="none" normalizeH="0" baseline="30000" dirty="0">
                          <a:ln>
                            <a:noFill/>
                          </a:ln>
                          <a:effectLst/>
                        </a:rPr>
                        <a:t>2</a:t>
                      </a:r>
                      <a:endParaRPr kumimoji="0" lang="es-ES" sz="1600" b="0" i="0" u="none" strike="noStrike" cap="none" normalizeH="0" baseline="3000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(0,81)(0,18)</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(0,81)(0,01)</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extLst>
                  <a:ext uri="{0D108BD9-81ED-4DB2-BD59-A6C34878D82A}">
                    <a16:rowId xmlns:a16="http://schemas.microsoft.com/office/drawing/2014/main" val="10002"/>
                  </a:ext>
                </a:extLst>
              </a:tr>
              <a:tr h="58361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endParaRPr kumimoji="0" lang="es-ES" sz="16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u="none" strike="noStrike" cap="none" normalizeH="0" baseline="-25000" dirty="0">
                          <a:ln>
                            <a:noFill/>
                          </a:ln>
                          <a:solidFill>
                            <a:schemeClr val="bg1"/>
                          </a:solidFill>
                          <a:effectLst/>
                        </a:rPr>
                        <a:t> </a:t>
                      </a:r>
                      <a:r>
                        <a:rPr kumimoji="0" lang="es-ES" sz="1600" u="none" strike="noStrike" cap="none" normalizeH="0" baseline="0" dirty="0">
                          <a:ln>
                            <a:noFill/>
                          </a:ln>
                          <a:solidFill>
                            <a:schemeClr val="bg1"/>
                          </a:solidFill>
                          <a:effectLst/>
                        </a:rPr>
                        <a:t>H</a:t>
                      </a: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(0,81)(0,18)</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(0,18)</a:t>
                      </a:r>
                      <a:r>
                        <a:rPr kumimoji="0" lang="es-ES" sz="1600" i="0" u="none" strike="noStrike" cap="none" normalizeH="0" baseline="30000" dirty="0">
                          <a:ln>
                            <a:noFill/>
                          </a:ln>
                          <a:effectLst/>
                        </a:rPr>
                        <a:t>2</a:t>
                      </a:r>
                      <a:endParaRPr kumimoji="0" lang="es-ES" sz="1600" b="0" i="0" u="none" strike="noStrike" cap="none" normalizeH="0" baseline="3000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(0,18)(0,01)</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extLst>
                  <a:ext uri="{0D108BD9-81ED-4DB2-BD59-A6C34878D82A}">
                    <a16:rowId xmlns:a16="http://schemas.microsoft.com/office/drawing/2014/main" val="10003"/>
                  </a:ext>
                </a:extLst>
              </a:tr>
              <a:tr h="59166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6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u="none" strike="noStrike" cap="none" normalizeH="0" baseline="0" dirty="0">
                          <a:ln>
                            <a:noFill/>
                          </a:ln>
                          <a:solidFill>
                            <a:schemeClr val="bg1"/>
                          </a:solidFill>
                          <a:effectLst/>
                        </a:rPr>
                        <a:t>Q</a:t>
                      </a: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(0,81)(0,01)</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(0,18)(0,01)</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(0,01)</a:t>
                      </a:r>
                      <a:r>
                        <a:rPr kumimoji="0" lang="es-ES" sz="1600" i="0" u="none" strike="noStrike" cap="none" normalizeH="0" baseline="30000" dirty="0">
                          <a:ln>
                            <a:noFill/>
                          </a:ln>
                          <a:effectLst/>
                        </a:rPr>
                        <a:t>2</a:t>
                      </a:r>
                      <a:endParaRPr kumimoji="0" lang="es-ES" sz="1600" b="0" i="0" u="none" strike="noStrike" cap="none" normalizeH="0" baseline="30000" dirty="0">
                        <a:ln>
                          <a:noFill/>
                        </a:ln>
                        <a:solidFill>
                          <a:schemeClr val="tx1"/>
                        </a:solidFill>
                        <a:effectLst/>
                        <a:latin typeface="Times New Roman" pitchFamily="18" charset="0"/>
                      </a:endParaRPr>
                    </a:p>
                  </a:txBody>
                  <a:tcPr marL="73958" marR="73958" marT="36979" marB="36979" anchor="ctr" horzOverflow="overflow"/>
                </a:tc>
                <a:extLst>
                  <a:ext uri="{0D108BD9-81ED-4DB2-BD59-A6C34878D82A}">
                    <a16:rowId xmlns:a16="http://schemas.microsoft.com/office/drawing/2014/main" val="10004"/>
                  </a:ext>
                </a:extLst>
              </a:tr>
            </a:tbl>
          </a:graphicData>
        </a:graphic>
      </p:graphicFrame>
      <p:cxnSp>
        <p:nvCxnSpPr>
          <p:cNvPr id="9" name="Conector recto de flecha 8">
            <a:extLst>
              <a:ext uri="{FF2B5EF4-FFF2-40B4-BE49-F238E27FC236}">
                <a16:creationId xmlns:a16="http://schemas.microsoft.com/office/drawing/2014/main" id="{78C6E804-1050-4601-B290-B24BE4216099}"/>
              </a:ext>
            </a:extLst>
          </p:cNvPr>
          <p:cNvCxnSpPr/>
          <p:nvPr/>
        </p:nvCxnSpPr>
        <p:spPr>
          <a:xfrm>
            <a:off x="8621500" y="4488873"/>
            <a:ext cx="8866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46A87936-7FBF-4615-AB03-47592AC88330}"/>
              </a:ext>
            </a:extLst>
          </p:cNvPr>
          <p:cNvSpPr txBox="1"/>
          <p:nvPr/>
        </p:nvSpPr>
        <p:spPr>
          <a:xfrm>
            <a:off x="9508191" y="4304207"/>
            <a:ext cx="1126836" cy="369332"/>
          </a:xfrm>
          <a:prstGeom prst="rect">
            <a:avLst/>
          </a:prstGeom>
          <a:noFill/>
        </p:spPr>
        <p:txBody>
          <a:bodyPr wrap="square" rtlCol="0">
            <a:spAutoFit/>
          </a:bodyPr>
          <a:lstStyle/>
          <a:p>
            <a:r>
              <a:rPr lang="es-CL" dirty="0"/>
              <a:t>Rojos</a:t>
            </a:r>
            <a:endParaRPr lang="en-US" dirty="0"/>
          </a:p>
        </p:txBody>
      </p:sp>
      <p:cxnSp>
        <p:nvCxnSpPr>
          <p:cNvPr id="14" name="Conector recto de flecha 13">
            <a:extLst>
              <a:ext uri="{FF2B5EF4-FFF2-40B4-BE49-F238E27FC236}">
                <a16:creationId xmlns:a16="http://schemas.microsoft.com/office/drawing/2014/main" id="{EEDCED50-5F2B-4D55-AB0F-790F99D6C2F6}"/>
              </a:ext>
            </a:extLst>
          </p:cNvPr>
          <p:cNvCxnSpPr>
            <a:cxnSpLocks/>
          </p:cNvCxnSpPr>
          <p:nvPr/>
        </p:nvCxnSpPr>
        <p:spPr>
          <a:xfrm flipH="1">
            <a:off x="2297258" y="6369998"/>
            <a:ext cx="8174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587680D6-5197-4976-9963-BA5AD1A02BD5}"/>
              </a:ext>
            </a:extLst>
          </p:cNvPr>
          <p:cNvSpPr txBox="1"/>
          <p:nvPr/>
        </p:nvSpPr>
        <p:spPr>
          <a:xfrm>
            <a:off x="1616076" y="6185332"/>
            <a:ext cx="1126836" cy="369332"/>
          </a:xfrm>
          <a:prstGeom prst="rect">
            <a:avLst/>
          </a:prstGeom>
          <a:noFill/>
        </p:spPr>
        <p:txBody>
          <a:bodyPr wrap="square" rtlCol="0">
            <a:spAutoFit/>
          </a:bodyPr>
          <a:lstStyle/>
          <a:p>
            <a:r>
              <a:rPr lang="es-CL" dirty="0"/>
              <a:t>Rojas</a:t>
            </a:r>
            <a:endParaRPr lang="en-US" dirty="0"/>
          </a:p>
        </p:txBody>
      </p:sp>
      <p:sp>
        <p:nvSpPr>
          <p:cNvPr id="8" name="Título 1">
            <a:extLst>
              <a:ext uri="{FF2B5EF4-FFF2-40B4-BE49-F238E27FC236}">
                <a16:creationId xmlns:a16="http://schemas.microsoft.com/office/drawing/2014/main" id="{5B879902-CD5D-9CBF-79F1-E2C6882A1624}"/>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11 </a:t>
            </a:r>
            <a:endParaRPr lang="en-US" i="1" kern="0" dirty="0"/>
          </a:p>
        </p:txBody>
      </p:sp>
      <mc:AlternateContent xmlns:mc="http://schemas.openxmlformats.org/markup-compatibility/2006">
        <mc:Choice xmlns:a14="http://schemas.microsoft.com/office/drawing/2010/main" Requires="a14">
          <p:sp>
            <p:nvSpPr>
              <p:cNvPr id="2" name="CuadroTexto 1">
                <a:extLst>
                  <a:ext uri="{FF2B5EF4-FFF2-40B4-BE49-F238E27FC236}">
                    <a16:creationId xmlns:a16="http://schemas.microsoft.com/office/drawing/2014/main" id="{239847AA-1E56-3266-A0B4-097F0CEDF69D}"/>
                  </a:ext>
                </a:extLst>
              </p:cNvPr>
              <p:cNvSpPr txBox="1"/>
              <p:nvPr/>
            </p:nvSpPr>
            <p:spPr>
              <a:xfrm>
                <a:off x="10608632" y="5147947"/>
                <a:ext cx="11312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𝑃</m:t>
                      </m:r>
                      <m:r>
                        <a:rPr lang="es-CL" b="0" i="1" smtClean="0">
                          <a:latin typeface="Cambria Math" panose="02040503050406030204" pitchFamily="18" charset="0"/>
                        </a:rPr>
                        <m:t>=0,81</m:t>
                      </m:r>
                    </m:oMath>
                  </m:oMathPara>
                </a14:m>
                <a:endParaRPr lang="es-CL" dirty="0"/>
              </a:p>
            </p:txBody>
          </p:sp>
        </mc:Choice>
        <mc:Fallback>
          <p:sp>
            <p:nvSpPr>
              <p:cNvPr id="2" name="CuadroTexto 1">
                <a:extLst>
                  <a:ext uri="{FF2B5EF4-FFF2-40B4-BE49-F238E27FC236}">
                    <a16:creationId xmlns:a16="http://schemas.microsoft.com/office/drawing/2014/main" id="{239847AA-1E56-3266-A0B4-097F0CEDF69D}"/>
                  </a:ext>
                </a:extLst>
              </p:cNvPr>
              <p:cNvSpPr txBox="1">
                <a:spLocks noRot="1" noChangeAspect="1" noMove="1" noResize="1" noEditPoints="1" noAdjustHandles="1" noChangeArrowheads="1" noChangeShapeType="1" noTextEdit="1"/>
              </p:cNvSpPr>
              <p:nvPr/>
            </p:nvSpPr>
            <p:spPr>
              <a:xfrm>
                <a:off x="10608632" y="5147947"/>
                <a:ext cx="1131272" cy="369332"/>
              </a:xfrm>
              <a:prstGeom prst="rect">
                <a:avLst/>
              </a:prstGeom>
              <a:blipFill>
                <a:blip r:embed="rId2"/>
                <a:stretch>
                  <a:fillRect/>
                </a:stretch>
              </a:blipFill>
            </p:spPr>
            <p:txBody>
              <a:bodyPr/>
              <a:lstStyle/>
              <a:p>
                <a:r>
                  <a:rPr lang="es-CL">
                    <a:noFill/>
                  </a:rPr>
                  <a:t> </a:t>
                </a:r>
              </a:p>
            </p:txBody>
          </p:sp>
        </mc:Fallback>
      </mc:AlternateContent>
      <mc:AlternateContent xmlns:mc="http://schemas.openxmlformats.org/markup-compatibility/2006">
        <mc:Choice xmlns:a14="http://schemas.microsoft.com/office/drawing/2010/main" Requires="a14">
          <p:sp>
            <p:nvSpPr>
              <p:cNvPr id="5" name="CuadroTexto 4">
                <a:extLst>
                  <a:ext uri="{FF2B5EF4-FFF2-40B4-BE49-F238E27FC236}">
                    <a16:creationId xmlns:a16="http://schemas.microsoft.com/office/drawing/2014/main" id="{DEC75E94-FED5-307D-4FE1-141CE931AFC7}"/>
                  </a:ext>
                </a:extLst>
              </p:cNvPr>
              <p:cNvSpPr txBox="1"/>
              <p:nvPr/>
            </p:nvSpPr>
            <p:spPr>
              <a:xfrm>
                <a:off x="10608631" y="5550494"/>
                <a:ext cx="115800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𝐻</m:t>
                      </m:r>
                      <m:r>
                        <a:rPr lang="es-CL" b="0" i="1" smtClean="0">
                          <a:latin typeface="Cambria Math" panose="02040503050406030204" pitchFamily="18" charset="0"/>
                        </a:rPr>
                        <m:t>=0,18</m:t>
                      </m:r>
                    </m:oMath>
                  </m:oMathPara>
                </a14:m>
                <a:endParaRPr lang="es-CL" dirty="0"/>
              </a:p>
            </p:txBody>
          </p:sp>
        </mc:Choice>
        <mc:Fallback>
          <p:sp>
            <p:nvSpPr>
              <p:cNvPr id="5" name="CuadroTexto 4">
                <a:extLst>
                  <a:ext uri="{FF2B5EF4-FFF2-40B4-BE49-F238E27FC236}">
                    <a16:creationId xmlns:a16="http://schemas.microsoft.com/office/drawing/2014/main" id="{DEC75E94-FED5-307D-4FE1-141CE931AFC7}"/>
                  </a:ext>
                </a:extLst>
              </p:cNvPr>
              <p:cNvSpPr txBox="1">
                <a:spLocks noRot="1" noChangeAspect="1" noMove="1" noResize="1" noEditPoints="1" noAdjustHandles="1" noChangeArrowheads="1" noChangeShapeType="1" noTextEdit="1"/>
              </p:cNvSpPr>
              <p:nvPr/>
            </p:nvSpPr>
            <p:spPr>
              <a:xfrm>
                <a:off x="10608631" y="5550494"/>
                <a:ext cx="1158009" cy="369332"/>
              </a:xfrm>
              <a:prstGeom prst="rect">
                <a:avLst/>
              </a:prstGeom>
              <a:blipFill>
                <a:blip r:embed="rId3"/>
                <a:stretch>
                  <a:fillRect/>
                </a:stretch>
              </a:blipFill>
            </p:spPr>
            <p:txBody>
              <a:bodyPr/>
              <a:lstStyle/>
              <a:p>
                <a:r>
                  <a:rPr lang="es-CL">
                    <a:noFill/>
                  </a:rPr>
                  <a:t> </a:t>
                </a:r>
              </a:p>
            </p:txBody>
          </p:sp>
        </mc:Fallback>
      </mc:AlternateContent>
      <mc:AlternateContent xmlns:mc="http://schemas.openxmlformats.org/markup-compatibility/2006">
        <mc:Choice xmlns:a14="http://schemas.microsoft.com/office/drawing/2010/main" Requires="a14">
          <p:sp>
            <p:nvSpPr>
              <p:cNvPr id="10" name="CuadroTexto 9">
                <a:extLst>
                  <a:ext uri="{FF2B5EF4-FFF2-40B4-BE49-F238E27FC236}">
                    <a16:creationId xmlns:a16="http://schemas.microsoft.com/office/drawing/2014/main" id="{891D533E-9DE2-062F-492A-EF881818BA27}"/>
                  </a:ext>
                </a:extLst>
              </p:cNvPr>
              <p:cNvSpPr txBox="1"/>
              <p:nvPr/>
            </p:nvSpPr>
            <p:spPr>
              <a:xfrm>
                <a:off x="10608631" y="6029241"/>
                <a:ext cx="11451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𝑄</m:t>
                      </m:r>
                      <m:r>
                        <a:rPr lang="es-CL" b="0" i="1" smtClean="0">
                          <a:latin typeface="Cambria Math" panose="02040503050406030204" pitchFamily="18" charset="0"/>
                        </a:rPr>
                        <m:t>=0,01</m:t>
                      </m:r>
                    </m:oMath>
                  </m:oMathPara>
                </a14:m>
                <a:endParaRPr lang="es-CL" dirty="0"/>
              </a:p>
            </p:txBody>
          </p:sp>
        </mc:Choice>
        <mc:Fallback>
          <p:sp>
            <p:nvSpPr>
              <p:cNvPr id="10" name="CuadroTexto 9">
                <a:extLst>
                  <a:ext uri="{FF2B5EF4-FFF2-40B4-BE49-F238E27FC236}">
                    <a16:creationId xmlns:a16="http://schemas.microsoft.com/office/drawing/2014/main" id="{891D533E-9DE2-062F-492A-EF881818BA27}"/>
                  </a:ext>
                </a:extLst>
              </p:cNvPr>
              <p:cNvSpPr txBox="1">
                <a:spLocks noRot="1" noChangeAspect="1" noMove="1" noResize="1" noEditPoints="1" noAdjustHandles="1" noChangeArrowheads="1" noChangeShapeType="1" noTextEdit="1"/>
              </p:cNvSpPr>
              <p:nvPr/>
            </p:nvSpPr>
            <p:spPr>
              <a:xfrm>
                <a:off x="10608631" y="6029241"/>
                <a:ext cx="1145185" cy="369332"/>
              </a:xfrm>
              <a:prstGeom prst="rect">
                <a:avLst/>
              </a:prstGeom>
              <a:blipFill>
                <a:blip r:embed="rId4"/>
                <a:stretch>
                  <a:fillRect b="-11475"/>
                </a:stretch>
              </a:blipFill>
            </p:spPr>
            <p:txBody>
              <a:bodyPr/>
              <a:lstStyle/>
              <a:p>
                <a:r>
                  <a:rPr lang="es-CL">
                    <a:noFill/>
                  </a:rPr>
                  <a:t> </a:t>
                </a:r>
              </a:p>
            </p:txBody>
          </p:sp>
        </mc:Fallback>
      </mc:AlternateContent>
      <p:sp>
        <p:nvSpPr>
          <p:cNvPr id="12" name="CuadroTexto 11">
            <a:extLst>
              <a:ext uri="{FF2B5EF4-FFF2-40B4-BE49-F238E27FC236}">
                <a16:creationId xmlns:a16="http://schemas.microsoft.com/office/drawing/2014/main" id="{C7B9106C-3DC4-6627-26BA-FCC0545AB699}"/>
              </a:ext>
            </a:extLst>
          </p:cNvPr>
          <p:cNvSpPr txBox="1"/>
          <p:nvPr/>
        </p:nvSpPr>
        <p:spPr>
          <a:xfrm>
            <a:off x="10474036" y="4488873"/>
            <a:ext cx="1400464" cy="584775"/>
          </a:xfrm>
          <a:prstGeom prst="rect">
            <a:avLst/>
          </a:prstGeom>
          <a:noFill/>
        </p:spPr>
        <p:txBody>
          <a:bodyPr wrap="square" rtlCol="0">
            <a:spAutoFit/>
          </a:bodyPr>
          <a:lstStyle/>
          <a:p>
            <a:r>
              <a:rPr lang="es-CL" sz="1600" b="1" dirty="0"/>
              <a:t>Frecuencias genotípicas</a:t>
            </a:r>
            <a:endParaRPr lang="en-US" sz="1600" b="1" dirty="0"/>
          </a:p>
        </p:txBody>
      </p:sp>
    </p:spTree>
    <p:extLst>
      <p:ext uri="{BB962C8B-B14F-4D97-AF65-F5344CB8AC3E}">
        <p14:creationId xmlns:p14="http://schemas.microsoft.com/office/powerpoint/2010/main" val="1064227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1920240"/>
            <a:ext cx="9162472" cy="338554"/>
          </a:xfrm>
          <a:prstGeom prst="rect">
            <a:avLst/>
          </a:prstGeom>
          <a:noFill/>
        </p:spPr>
        <p:txBody>
          <a:bodyPr wrap="square" rtlCol="0">
            <a:spAutoFit/>
          </a:bodyPr>
          <a:lstStyle/>
          <a:p>
            <a:pPr algn="just"/>
            <a:r>
              <a:rPr lang="es-CL" sz="1600" b="1" dirty="0">
                <a:latin typeface="Abadi" panose="020B0604020104020204" pitchFamily="34" charset="0"/>
              </a:rPr>
              <a:t>Ejercicio 6</a:t>
            </a:r>
            <a:endParaRPr lang="en-US" sz="1600" b="1" dirty="0">
              <a:latin typeface="Abadi" panose="020B0604020104020204" pitchFamily="34" charset="0"/>
            </a:endParaRPr>
          </a:p>
        </p:txBody>
      </p:sp>
      <p:sp>
        <p:nvSpPr>
          <p:cNvPr id="7" name="CuadroTexto 6">
            <a:extLst>
              <a:ext uri="{FF2B5EF4-FFF2-40B4-BE49-F238E27FC236}">
                <a16:creationId xmlns:a16="http://schemas.microsoft.com/office/drawing/2014/main" id="{6FA001AA-C2DA-417B-91D8-5D9F083AFA97}"/>
              </a:ext>
            </a:extLst>
          </p:cNvPr>
          <p:cNvSpPr txBox="1"/>
          <p:nvPr/>
        </p:nvSpPr>
        <p:spPr>
          <a:xfrm>
            <a:off x="1514764" y="2258794"/>
            <a:ext cx="9162472" cy="1569660"/>
          </a:xfrm>
          <a:prstGeom prst="rect">
            <a:avLst/>
          </a:prstGeom>
          <a:noFill/>
        </p:spPr>
        <p:txBody>
          <a:bodyPr wrap="square" rtlCol="0">
            <a:spAutoFit/>
          </a:bodyPr>
          <a:lstStyle/>
          <a:p>
            <a:pPr algn="just"/>
            <a:r>
              <a:rPr lang="es-CL" sz="1600" dirty="0">
                <a:latin typeface="Abadi" panose="020B0604020104020204" pitchFamily="34" charset="0"/>
              </a:rPr>
              <a:t>“El color en muchas razas de bovinos se debe a un gen </a:t>
            </a:r>
            <a:r>
              <a:rPr lang="es-CL" sz="1600" dirty="0" err="1">
                <a:latin typeface="Abadi" panose="020B0604020104020204" pitchFamily="34" charset="0"/>
              </a:rPr>
              <a:t>autosomal</a:t>
            </a:r>
            <a:r>
              <a:rPr lang="es-CL" sz="1600" dirty="0">
                <a:latin typeface="Abadi" panose="020B0604020104020204" pitchFamily="34" charset="0"/>
              </a:rPr>
              <a:t> recesivo, cuyo fenotipo dominante es negro. Suponga que un </a:t>
            </a:r>
            <a:r>
              <a:rPr lang="es-CL" sz="1600" b="1" dirty="0">
                <a:latin typeface="Abadi" panose="020B0604020104020204" pitchFamily="34" charset="0"/>
              </a:rPr>
              <a:t>1% de terneros rojos nace en una población predominantemente negra</a:t>
            </a:r>
            <a:r>
              <a:rPr lang="es-CL" sz="1600" dirty="0">
                <a:latin typeface="Abadi" panose="020B0604020104020204" pitchFamily="34" charset="0"/>
              </a:rPr>
              <a:t>. Se quiere eliminar el gen rojo. Asumiendo que la </a:t>
            </a:r>
            <a:r>
              <a:rPr lang="es-CL" sz="1600" b="1" dirty="0">
                <a:latin typeface="Abadi" panose="020B0604020104020204" pitchFamily="34" charset="0"/>
              </a:rPr>
              <a:t>población estaba en equilibrio</a:t>
            </a:r>
            <a:r>
              <a:rPr lang="es-CL" sz="1600" dirty="0">
                <a:latin typeface="Abadi" panose="020B0604020104020204" pitchFamily="34" charset="0"/>
              </a:rPr>
              <a:t>. Qué proporción de terneros rojos se espera luego de aplicar los siguientes esquemas de selección:</a:t>
            </a:r>
          </a:p>
          <a:p>
            <a:pPr marL="342900" indent="-342900" algn="just">
              <a:buAutoNum type="alphaLcParenR"/>
            </a:pPr>
            <a:r>
              <a:rPr lang="es-CL" sz="1600" dirty="0">
                <a:latin typeface="Abadi" panose="020B0604020104020204" pitchFamily="34" charset="0"/>
              </a:rPr>
              <a:t>Animales rojos no dejan descendencia</a:t>
            </a:r>
          </a:p>
          <a:p>
            <a:pPr marL="342900" indent="-342900" algn="just">
              <a:buAutoNum type="alphaLcParenR"/>
            </a:pPr>
            <a:r>
              <a:rPr lang="es-CL" sz="1600" dirty="0">
                <a:latin typeface="Abadi" panose="020B0604020104020204" pitchFamily="34" charset="0"/>
              </a:rPr>
              <a:t>Machos rojos son eliminados”</a:t>
            </a:r>
            <a:endParaRPr lang="en-US" sz="1600" dirty="0">
              <a:latin typeface="Abadi" panose="020B0604020104020204" pitchFamily="34" charset="0"/>
            </a:endParaRPr>
          </a:p>
        </p:txBody>
      </p:sp>
      <p:graphicFrame>
        <p:nvGraphicFramePr>
          <p:cNvPr id="11" name="Group 139">
            <a:extLst>
              <a:ext uri="{FF2B5EF4-FFF2-40B4-BE49-F238E27FC236}">
                <a16:creationId xmlns:a16="http://schemas.microsoft.com/office/drawing/2014/main" id="{481D9498-453F-4B87-808B-33223640C3D3}"/>
              </a:ext>
            </a:extLst>
          </p:cNvPr>
          <p:cNvGraphicFramePr>
            <a:graphicFrameLocks noGrp="1"/>
          </p:cNvGraphicFramePr>
          <p:nvPr>
            <p:extLst>
              <p:ext uri="{D42A27DB-BD31-4B8C-83A1-F6EECF244321}">
                <p14:modId xmlns:p14="http://schemas.microsoft.com/office/powerpoint/2010/main" val="2937490763"/>
              </p:ext>
            </p:extLst>
          </p:nvPr>
        </p:nvGraphicFramePr>
        <p:xfrm>
          <a:off x="3114675" y="3911926"/>
          <a:ext cx="5506825" cy="2862602"/>
        </p:xfrm>
        <a:graphic>
          <a:graphicData uri="http://schemas.openxmlformats.org/drawingml/2006/table">
            <a:tbl>
              <a:tblPr firstRow="1">
                <a:tableStyleId>{284E427A-3D55-4303-BF80-6455036E1DE7}</a:tableStyleId>
              </a:tblPr>
              <a:tblGrid>
                <a:gridCol w="981075">
                  <a:extLst>
                    <a:ext uri="{9D8B030D-6E8A-4147-A177-3AD203B41FA5}">
                      <a16:colId xmlns:a16="http://schemas.microsoft.com/office/drawing/2014/main" val="20000"/>
                    </a:ext>
                  </a:extLst>
                </a:gridCol>
                <a:gridCol w="878233">
                  <a:extLst>
                    <a:ext uri="{9D8B030D-6E8A-4147-A177-3AD203B41FA5}">
                      <a16:colId xmlns:a16="http://schemas.microsoft.com/office/drawing/2014/main" val="20001"/>
                    </a:ext>
                  </a:extLst>
                </a:gridCol>
                <a:gridCol w="1216709">
                  <a:extLst>
                    <a:ext uri="{9D8B030D-6E8A-4147-A177-3AD203B41FA5}">
                      <a16:colId xmlns:a16="http://schemas.microsoft.com/office/drawing/2014/main" val="20002"/>
                    </a:ext>
                  </a:extLst>
                </a:gridCol>
                <a:gridCol w="1214099">
                  <a:extLst>
                    <a:ext uri="{9D8B030D-6E8A-4147-A177-3AD203B41FA5}">
                      <a16:colId xmlns:a16="http://schemas.microsoft.com/office/drawing/2014/main" val="20003"/>
                    </a:ext>
                  </a:extLst>
                </a:gridCol>
                <a:gridCol w="1216709">
                  <a:extLst>
                    <a:ext uri="{9D8B030D-6E8A-4147-A177-3AD203B41FA5}">
                      <a16:colId xmlns:a16="http://schemas.microsoft.com/office/drawing/2014/main" val="20004"/>
                    </a:ext>
                  </a:extLst>
                </a:gridCol>
              </a:tblGrid>
              <a:tr h="423208">
                <a:tc gridSpan="5">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u="none" strike="noStrike" cap="none" normalizeH="0" baseline="0" dirty="0">
                          <a:ln>
                            <a:noFill/>
                          </a:ln>
                          <a:effectLst/>
                        </a:rPr>
                        <a:t>Frecuencia de apareamientos al azar</a:t>
                      </a:r>
                      <a:endParaRPr kumimoji="0" lang="es-ES" sz="1600" b="1" i="0" u="none" strike="noStrike" cap="none" normalizeH="0" baseline="0" dirty="0">
                        <a:ln>
                          <a:noFill/>
                        </a:ln>
                        <a:solidFill>
                          <a:schemeClr val="tx1"/>
                        </a:solidFill>
                        <a:effectLst/>
                        <a:latin typeface="Times New Roman" pitchFamily="18" charset="0"/>
                      </a:endParaRPr>
                    </a:p>
                  </a:txBody>
                  <a:tcPr marL="73958" marR="73958" marT="36979" marB="36979" horzOverflow="overflow"/>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562081">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500" u="none" strike="noStrike" cap="none" normalizeH="0" baseline="0" dirty="0">
                        <a:ln>
                          <a:noFill/>
                        </a:ln>
                        <a:solidFill>
                          <a:schemeClr val="bg1"/>
                        </a:solidFill>
                        <a:effectLst/>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Hembras</a:t>
                      </a:r>
                      <a:endParaRPr kumimoji="0" lang="es-ES" sz="15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Machos</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5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P</a:t>
                      </a:r>
                      <a:endParaRPr kumimoji="0" lang="es-ES" sz="1500" b="0" i="1"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a:ln>
                            <a:noFill/>
                          </a:ln>
                          <a:solidFill>
                            <a:schemeClr val="bg1"/>
                          </a:solidFill>
                          <a:effectLst/>
                        </a:rPr>
                        <a:t>A</a:t>
                      </a:r>
                      <a:r>
                        <a:rPr kumimoji="0" lang="es-ES" sz="1500" u="none" strike="noStrike" cap="none" normalizeH="0" baseline="-25000">
                          <a:ln>
                            <a:noFill/>
                          </a:ln>
                          <a:solidFill>
                            <a:schemeClr val="bg1"/>
                          </a:solidFill>
                          <a:effectLst/>
                        </a:rPr>
                        <a:t>1</a:t>
                      </a:r>
                      <a:r>
                        <a:rPr kumimoji="0" lang="es-ES" sz="1500" u="none" strike="noStrike" cap="none" normalizeH="0" baseline="0">
                          <a:ln>
                            <a:noFill/>
                          </a:ln>
                          <a:solidFill>
                            <a:schemeClr val="bg1"/>
                          </a:solidFill>
                          <a:effectLst/>
                        </a:rPr>
                        <a:t>A</a:t>
                      </a:r>
                      <a:r>
                        <a:rPr kumimoji="0" lang="es-ES" sz="1500" u="none" strike="noStrike" cap="none" normalizeH="0" baseline="-25000">
                          <a:ln>
                            <a:noFill/>
                          </a:ln>
                          <a:solidFill>
                            <a:schemeClr val="bg1"/>
                          </a:solidFill>
                          <a:effectLst/>
                        </a:rPr>
                        <a:t>2</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a:ln>
                            <a:noFill/>
                          </a:ln>
                          <a:solidFill>
                            <a:schemeClr val="bg1"/>
                          </a:solidFill>
                          <a:effectLst/>
                        </a:rPr>
                        <a:t>H</a:t>
                      </a:r>
                      <a:endParaRPr kumimoji="0" lang="es-ES" sz="1500" b="0" i="1" u="none" strike="noStrike" cap="none" normalizeH="0" baseline="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Q</a:t>
                      </a:r>
                      <a:endParaRPr kumimoji="0" lang="es-ES" sz="1500" b="0" i="1"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extLst>
                  <a:ext uri="{0D108BD9-81ED-4DB2-BD59-A6C34878D82A}">
                    <a16:rowId xmlns:a16="http://schemas.microsoft.com/office/drawing/2014/main" val="10001"/>
                  </a:ext>
                </a:extLst>
              </a:tr>
              <a:tr h="683732">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      </a:t>
                      </a:r>
                      <a:endParaRPr kumimoji="0" lang="es-ES" sz="1500" u="none" strike="noStrike" cap="none" normalizeH="0" baseline="0" dirty="0">
                        <a:ln>
                          <a:noFill/>
                        </a:ln>
                        <a:solidFill>
                          <a:schemeClr val="bg1"/>
                        </a:solidFill>
                        <a:effectLst/>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500" b="0" i="0" u="none" strike="noStrike" cap="none" normalizeH="0" baseline="-2500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u="none" strike="noStrike" cap="none" normalizeH="0" baseline="0" dirty="0">
                          <a:ln>
                            <a:noFill/>
                          </a:ln>
                          <a:solidFill>
                            <a:schemeClr val="bg1"/>
                          </a:solidFill>
                          <a:effectLst/>
                        </a:rPr>
                        <a:t>P</a:t>
                      </a:r>
                      <a:endParaRPr kumimoji="0" lang="es-ES" sz="1600" b="0" i="1"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b="0" i="0" u="none" strike="noStrike" cap="none" normalizeH="0" baseline="0" dirty="0">
                          <a:ln>
                            <a:noFill/>
                          </a:ln>
                          <a:solidFill>
                            <a:schemeClr val="tx1"/>
                          </a:solidFill>
                          <a:effectLst/>
                          <a:latin typeface="+mn-lt"/>
                        </a:rPr>
                        <a:t>0,656</a:t>
                      </a:r>
                      <a:endParaRPr kumimoji="0" lang="es-ES" sz="1600" b="0" i="0" u="none" strike="noStrike" cap="none" normalizeH="0" baseline="30000" dirty="0">
                        <a:ln>
                          <a:noFill/>
                        </a:ln>
                        <a:solidFill>
                          <a:schemeClr val="tx1"/>
                        </a:solidFill>
                        <a:effectLst/>
                        <a:latin typeface="+mn-lt"/>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0,146</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0,008</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extLst>
                  <a:ext uri="{0D108BD9-81ED-4DB2-BD59-A6C34878D82A}">
                    <a16:rowId xmlns:a16="http://schemas.microsoft.com/office/drawing/2014/main" val="10002"/>
                  </a:ext>
                </a:extLst>
              </a:tr>
              <a:tr h="58361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endParaRPr kumimoji="0" lang="es-ES" sz="16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u="none" strike="noStrike" cap="none" normalizeH="0" baseline="-25000" dirty="0">
                          <a:ln>
                            <a:noFill/>
                          </a:ln>
                          <a:solidFill>
                            <a:schemeClr val="bg1"/>
                          </a:solidFill>
                          <a:effectLst/>
                        </a:rPr>
                        <a:t> </a:t>
                      </a:r>
                      <a:r>
                        <a:rPr kumimoji="0" lang="es-ES" sz="1600" u="none" strike="noStrike" cap="none" normalizeH="0" baseline="0" dirty="0">
                          <a:ln>
                            <a:noFill/>
                          </a:ln>
                          <a:solidFill>
                            <a:schemeClr val="bg1"/>
                          </a:solidFill>
                          <a:effectLst/>
                        </a:rPr>
                        <a:t>H</a:t>
                      </a: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0,146</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0,032</a:t>
                      </a:r>
                      <a:endParaRPr kumimoji="0" lang="es-ES" sz="1600" b="0" i="0" u="none" strike="noStrike" cap="none" normalizeH="0" baseline="3000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0,002</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extLst>
                  <a:ext uri="{0D108BD9-81ED-4DB2-BD59-A6C34878D82A}">
                    <a16:rowId xmlns:a16="http://schemas.microsoft.com/office/drawing/2014/main" val="10003"/>
                  </a:ext>
                </a:extLst>
              </a:tr>
              <a:tr h="59166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6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u="none" strike="noStrike" cap="none" normalizeH="0" baseline="0" dirty="0">
                          <a:ln>
                            <a:noFill/>
                          </a:ln>
                          <a:solidFill>
                            <a:schemeClr val="bg1"/>
                          </a:solidFill>
                          <a:effectLst/>
                        </a:rPr>
                        <a:t>Q</a:t>
                      </a: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i="0" u="none" strike="noStrike" cap="none" normalizeH="0" baseline="0" dirty="0">
                          <a:ln>
                            <a:noFill/>
                          </a:ln>
                          <a:effectLst/>
                        </a:rPr>
                        <a:t>0,008</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i="0" u="none" strike="noStrike" cap="none" normalizeH="0" baseline="0" dirty="0">
                          <a:ln>
                            <a:noFill/>
                          </a:ln>
                          <a:effectLst/>
                        </a:rPr>
                        <a:t>0,002</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0,0001</a:t>
                      </a:r>
                      <a:endParaRPr kumimoji="0" lang="es-ES" sz="1600" b="0" i="0" u="none" strike="noStrike" cap="none" normalizeH="0" baseline="30000" dirty="0">
                        <a:ln>
                          <a:noFill/>
                        </a:ln>
                        <a:solidFill>
                          <a:schemeClr val="tx1"/>
                        </a:solidFill>
                        <a:effectLst/>
                        <a:latin typeface="Times New Roman" pitchFamily="18" charset="0"/>
                      </a:endParaRPr>
                    </a:p>
                  </a:txBody>
                  <a:tcPr marL="73958" marR="73958" marT="36979" marB="36979" anchor="ctr" horzOverflow="overflow"/>
                </a:tc>
                <a:extLst>
                  <a:ext uri="{0D108BD9-81ED-4DB2-BD59-A6C34878D82A}">
                    <a16:rowId xmlns:a16="http://schemas.microsoft.com/office/drawing/2014/main" val="10004"/>
                  </a:ext>
                </a:extLst>
              </a:tr>
            </a:tbl>
          </a:graphicData>
        </a:graphic>
      </p:graphicFrame>
      <p:cxnSp>
        <p:nvCxnSpPr>
          <p:cNvPr id="9" name="Conector recto de flecha 8">
            <a:extLst>
              <a:ext uri="{FF2B5EF4-FFF2-40B4-BE49-F238E27FC236}">
                <a16:creationId xmlns:a16="http://schemas.microsoft.com/office/drawing/2014/main" id="{78C6E804-1050-4601-B290-B24BE4216099}"/>
              </a:ext>
            </a:extLst>
          </p:cNvPr>
          <p:cNvCxnSpPr/>
          <p:nvPr/>
        </p:nvCxnSpPr>
        <p:spPr>
          <a:xfrm>
            <a:off x="8621500" y="4488873"/>
            <a:ext cx="8866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46A87936-7FBF-4615-AB03-47592AC88330}"/>
              </a:ext>
            </a:extLst>
          </p:cNvPr>
          <p:cNvSpPr txBox="1"/>
          <p:nvPr/>
        </p:nvSpPr>
        <p:spPr>
          <a:xfrm>
            <a:off x="9508191" y="4304207"/>
            <a:ext cx="1126836" cy="369332"/>
          </a:xfrm>
          <a:prstGeom prst="rect">
            <a:avLst/>
          </a:prstGeom>
          <a:noFill/>
        </p:spPr>
        <p:txBody>
          <a:bodyPr wrap="square" rtlCol="0">
            <a:spAutoFit/>
          </a:bodyPr>
          <a:lstStyle/>
          <a:p>
            <a:r>
              <a:rPr lang="es-CL" dirty="0"/>
              <a:t>Rojos</a:t>
            </a:r>
            <a:endParaRPr lang="en-US" dirty="0"/>
          </a:p>
        </p:txBody>
      </p:sp>
      <p:cxnSp>
        <p:nvCxnSpPr>
          <p:cNvPr id="14" name="Conector recto de flecha 13">
            <a:extLst>
              <a:ext uri="{FF2B5EF4-FFF2-40B4-BE49-F238E27FC236}">
                <a16:creationId xmlns:a16="http://schemas.microsoft.com/office/drawing/2014/main" id="{EEDCED50-5F2B-4D55-AB0F-790F99D6C2F6}"/>
              </a:ext>
            </a:extLst>
          </p:cNvPr>
          <p:cNvCxnSpPr>
            <a:cxnSpLocks/>
          </p:cNvCxnSpPr>
          <p:nvPr/>
        </p:nvCxnSpPr>
        <p:spPr>
          <a:xfrm flipH="1">
            <a:off x="2297258" y="6369998"/>
            <a:ext cx="8174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587680D6-5197-4976-9963-BA5AD1A02BD5}"/>
              </a:ext>
            </a:extLst>
          </p:cNvPr>
          <p:cNvSpPr txBox="1"/>
          <p:nvPr/>
        </p:nvSpPr>
        <p:spPr>
          <a:xfrm>
            <a:off x="1616076" y="6185332"/>
            <a:ext cx="1126836" cy="369332"/>
          </a:xfrm>
          <a:prstGeom prst="rect">
            <a:avLst/>
          </a:prstGeom>
          <a:noFill/>
        </p:spPr>
        <p:txBody>
          <a:bodyPr wrap="square" rtlCol="0">
            <a:spAutoFit/>
          </a:bodyPr>
          <a:lstStyle/>
          <a:p>
            <a:r>
              <a:rPr lang="es-CL" dirty="0"/>
              <a:t>Rojas</a:t>
            </a:r>
            <a:endParaRPr lang="en-US" dirty="0"/>
          </a:p>
        </p:txBody>
      </p:sp>
      <p:sp>
        <p:nvSpPr>
          <p:cNvPr id="8" name="Título 1">
            <a:extLst>
              <a:ext uri="{FF2B5EF4-FFF2-40B4-BE49-F238E27FC236}">
                <a16:creationId xmlns:a16="http://schemas.microsoft.com/office/drawing/2014/main" id="{5B879902-CD5D-9CBF-79F1-E2C6882A1624}"/>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11 </a:t>
            </a:r>
            <a:endParaRPr lang="en-US" i="1" kern="0" dirty="0"/>
          </a:p>
        </p:txBody>
      </p:sp>
      <mc:AlternateContent xmlns:mc="http://schemas.openxmlformats.org/markup-compatibility/2006">
        <mc:Choice xmlns:a14="http://schemas.microsoft.com/office/drawing/2010/main" Requires="a14">
          <p:sp>
            <p:nvSpPr>
              <p:cNvPr id="2" name="CuadroTexto 1">
                <a:extLst>
                  <a:ext uri="{FF2B5EF4-FFF2-40B4-BE49-F238E27FC236}">
                    <a16:creationId xmlns:a16="http://schemas.microsoft.com/office/drawing/2014/main" id="{239847AA-1E56-3266-A0B4-097F0CEDF69D}"/>
                  </a:ext>
                </a:extLst>
              </p:cNvPr>
              <p:cNvSpPr txBox="1"/>
              <p:nvPr/>
            </p:nvSpPr>
            <p:spPr>
              <a:xfrm>
                <a:off x="10608632" y="5147947"/>
                <a:ext cx="11312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𝑃</m:t>
                      </m:r>
                      <m:r>
                        <a:rPr lang="es-CL" b="0" i="1" smtClean="0">
                          <a:latin typeface="Cambria Math" panose="02040503050406030204" pitchFamily="18" charset="0"/>
                        </a:rPr>
                        <m:t>=0,81</m:t>
                      </m:r>
                    </m:oMath>
                  </m:oMathPara>
                </a14:m>
                <a:endParaRPr lang="es-CL" dirty="0"/>
              </a:p>
            </p:txBody>
          </p:sp>
        </mc:Choice>
        <mc:Fallback>
          <p:sp>
            <p:nvSpPr>
              <p:cNvPr id="2" name="CuadroTexto 1">
                <a:extLst>
                  <a:ext uri="{FF2B5EF4-FFF2-40B4-BE49-F238E27FC236}">
                    <a16:creationId xmlns:a16="http://schemas.microsoft.com/office/drawing/2014/main" id="{239847AA-1E56-3266-A0B4-097F0CEDF69D}"/>
                  </a:ext>
                </a:extLst>
              </p:cNvPr>
              <p:cNvSpPr txBox="1">
                <a:spLocks noRot="1" noChangeAspect="1" noMove="1" noResize="1" noEditPoints="1" noAdjustHandles="1" noChangeArrowheads="1" noChangeShapeType="1" noTextEdit="1"/>
              </p:cNvSpPr>
              <p:nvPr/>
            </p:nvSpPr>
            <p:spPr>
              <a:xfrm>
                <a:off x="10608632" y="5147947"/>
                <a:ext cx="1131272" cy="369332"/>
              </a:xfrm>
              <a:prstGeom prst="rect">
                <a:avLst/>
              </a:prstGeom>
              <a:blipFill>
                <a:blip r:embed="rId2"/>
                <a:stretch>
                  <a:fillRect/>
                </a:stretch>
              </a:blipFill>
            </p:spPr>
            <p:txBody>
              <a:bodyPr/>
              <a:lstStyle/>
              <a:p>
                <a:r>
                  <a:rPr lang="es-CL">
                    <a:noFill/>
                  </a:rPr>
                  <a:t> </a:t>
                </a:r>
              </a:p>
            </p:txBody>
          </p:sp>
        </mc:Fallback>
      </mc:AlternateContent>
      <mc:AlternateContent xmlns:mc="http://schemas.openxmlformats.org/markup-compatibility/2006">
        <mc:Choice xmlns:a14="http://schemas.microsoft.com/office/drawing/2010/main" Requires="a14">
          <p:sp>
            <p:nvSpPr>
              <p:cNvPr id="5" name="CuadroTexto 4">
                <a:extLst>
                  <a:ext uri="{FF2B5EF4-FFF2-40B4-BE49-F238E27FC236}">
                    <a16:creationId xmlns:a16="http://schemas.microsoft.com/office/drawing/2014/main" id="{DEC75E94-FED5-307D-4FE1-141CE931AFC7}"/>
                  </a:ext>
                </a:extLst>
              </p:cNvPr>
              <p:cNvSpPr txBox="1"/>
              <p:nvPr/>
            </p:nvSpPr>
            <p:spPr>
              <a:xfrm>
                <a:off x="10608631" y="5550494"/>
                <a:ext cx="115800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𝐻</m:t>
                      </m:r>
                      <m:r>
                        <a:rPr lang="es-CL" b="0" i="1" smtClean="0">
                          <a:latin typeface="Cambria Math" panose="02040503050406030204" pitchFamily="18" charset="0"/>
                        </a:rPr>
                        <m:t>=0,18</m:t>
                      </m:r>
                    </m:oMath>
                  </m:oMathPara>
                </a14:m>
                <a:endParaRPr lang="es-CL" dirty="0"/>
              </a:p>
            </p:txBody>
          </p:sp>
        </mc:Choice>
        <mc:Fallback>
          <p:sp>
            <p:nvSpPr>
              <p:cNvPr id="5" name="CuadroTexto 4">
                <a:extLst>
                  <a:ext uri="{FF2B5EF4-FFF2-40B4-BE49-F238E27FC236}">
                    <a16:creationId xmlns:a16="http://schemas.microsoft.com/office/drawing/2014/main" id="{DEC75E94-FED5-307D-4FE1-141CE931AFC7}"/>
                  </a:ext>
                </a:extLst>
              </p:cNvPr>
              <p:cNvSpPr txBox="1">
                <a:spLocks noRot="1" noChangeAspect="1" noMove="1" noResize="1" noEditPoints="1" noAdjustHandles="1" noChangeArrowheads="1" noChangeShapeType="1" noTextEdit="1"/>
              </p:cNvSpPr>
              <p:nvPr/>
            </p:nvSpPr>
            <p:spPr>
              <a:xfrm>
                <a:off x="10608631" y="5550494"/>
                <a:ext cx="1158009" cy="369332"/>
              </a:xfrm>
              <a:prstGeom prst="rect">
                <a:avLst/>
              </a:prstGeom>
              <a:blipFill>
                <a:blip r:embed="rId3"/>
                <a:stretch>
                  <a:fillRect/>
                </a:stretch>
              </a:blipFill>
            </p:spPr>
            <p:txBody>
              <a:bodyPr/>
              <a:lstStyle/>
              <a:p>
                <a:r>
                  <a:rPr lang="es-CL">
                    <a:noFill/>
                  </a:rPr>
                  <a:t> </a:t>
                </a:r>
              </a:p>
            </p:txBody>
          </p:sp>
        </mc:Fallback>
      </mc:AlternateContent>
      <mc:AlternateContent xmlns:mc="http://schemas.openxmlformats.org/markup-compatibility/2006">
        <mc:Choice xmlns:a14="http://schemas.microsoft.com/office/drawing/2010/main" Requires="a14">
          <p:sp>
            <p:nvSpPr>
              <p:cNvPr id="10" name="CuadroTexto 9">
                <a:extLst>
                  <a:ext uri="{FF2B5EF4-FFF2-40B4-BE49-F238E27FC236}">
                    <a16:creationId xmlns:a16="http://schemas.microsoft.com/office/drawing/2014/main" id="{891D533E-9DE2-062F-492A-EF881818BA27}"/>
                  </a:ext>
                </a:extLst>
              </p:cNvPr>
              <p:cNvSpPr txBox="1"/>
              <p:nvPr/>
            </p:nvSpPr>
            <p:spPr>
              <a:xfrm>
                <a:off x="10608631" y="6029241"/>
                <a:ext cx="11451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𝑄</m:t>
                      </m:r>
                      <m:r>
                        <a:rPr lang="es-CL" b="0" i="1" smtClean="0">
                          <a:latin typeface="Cambria Math" panose="02040503050406030204" pitchFamily="18" charset="0"/>
                        </a:rPr>
                        <m:t>=0,01</m:t>
                      </m:r>
                    </m:oMath>
                  </m:oMathPara>
                </a14:m>
                <a:endParaRPr lang="es-CL" dirty="0"/>
              </a:p>
            </p:txBody>
          </p:sp>
        </mc:Choice>
        <mc:Fallback>
          <p:sp>
            <p:nvSpPr>
              <p:cNvPr id="10" name="CuadroTexto 9">
                <a:extLst>
                  <a:ext uri="{FF2B5EF4-FFF2-40B4-BE49-F238E27FC236}">
                    <a16:creationId xmlns:a16="http://schemas.microsoft.com/office/drawing/2014/main" id="{891D533E-9DE2-062F-492A-EF881818BA27}"/>
                  </a:ext>
                </a:extLst>
              </p:cNvPr>
              <p:cNvSpPr txBox="1">
                <a:spLocks noRot="1" noChangeAspect="1" noMove="1" noResize="1" noEditPoints="1" noAdjustHandles="1" noChangeArrowheads="1" noChangeShapeType="1" noTextEdit="1"/>
              </p:cNvSpPr>
              <p:nvPr/>
            </p:nvSpPr>
            <p:spPr>
              <a:xfrm>
                <a:off x="10608631" y="6029241"/>
                <a:ext cx="1145185" cy="369332"/>
              </a:xfrm>
              <a:prstGeom prst="rect">
                <a:avLst/>
              </a:prstGeom>
              <a:blipFill>
                <a:blip r:embed="rId4"/>
                <a:stretch>
                  <a:fillRect b="-11475"/>
                </a:stretch>
              </a:blipFill>
            </p:spPr>
            <p:txBody>
              <a:bodyPr/>
              <a:lstStyle/>
              <a:p>
                <a:r>
                  <a:rPr lang="es-CL">
                    <a:noFill/>
                  </a:rPr>
                  <a:t> </a:t>
                </a:r>
              </a:p>
            </p:txBody>
          </p:sp>
        </mc:Fallback>
      </mc:AlternateContent>
      <p:sp>
        <p:nvSpPr>
          <p:cNvPr id="12" name="CuadroTexto 11">
            <a:extLst>
              <a:ext uri="{FF2B5EF4-FFF2-40B4-BE49-F238E27FC236}">
                <a16:creationId xmlns:a16="http://schemas.microsoft.com/office/drawing/2014/main" id="{C7B9106C-3DC4-6627-26BA-FCC0545AB699}"/>
              </a:ext>
            </a:extLst>
          </p:cNvPr>
          <p:cNvSpPr txBox="1"/>
          <p:nvPr/>
        </p:nvSpPr>
        <p:spPr>
          <a:xfrm>
            <a:off x="10474036" y="4488873"/>
            <a:ext cx="1400464" cy="584775"/>
          </a:xfrm>
          <a:prstGeom prst="rect">
            <a:avLst/>
          </a:prstGeom>
          <a:noFill/>
        </p:spPr>
        <p:txBody>
          <a:bodyPr wrap="square" rtlCol="0">
            <a:spAutoFit/>
          </a:bodyPr>
          <a:lstStyle/>
          <a:p>
            <a:r>
              <a:rPr lang="es-CL" sz="1600" b="1" dirty="0"/>
              <a:t>Frecuencias genotípicas</a:t>
            </a:r>
            <a:endParaRPr lang="en-US" sz="1600" b="1" dirty="0"/>
          </a:p>
        </p:txBody>
      </p:sp>
    </p:spTree>
    <p:extLst>
      <p:ext uri="{BB962C8B-B14F-4D97-AF65-F5344CB8AC3E}">
        <p14:creationId xmlns:p14="http://schemas.microsoft.com/office/powerpoint/2010/main" val="30105286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1920240"/>
            <a:ext cx="9162472" cy="338554"/>
          </a:xfrm>
          <a:prstGeom prst="rect">
            <a:avLst/>
          </a:prstGeom>
          <a:noFill/>
        </p:spPr>
        <p:txBody>
          <a:bodyPr wrap="square" rtlCol="0">
            <a:spAutoFit/>
          </a:bodyPr>
          <a:lstStyle/>
          <a:p>
            <a:pPr algn="just"/>
            <a:r>
              <a:rPr lang="es-CL" sz="1600" b="1" dirty="0">
                <a:latin typeface="Abadi" panose="020B0604020104020204" pitchFamily="34" charset="0"/>
              </a:rPr>
              <a:t>Ejercicio 6</a:t>
            </a:r>
            <a:endParaRPr lang="en-US" sz="1600" b="1" dirty="0">
              <a:latin typeface="Abadi" panose="020B0604020104020204" pitchFamily="34" charset="0"/>
            </a:endParaRPr>
          </a:p>
        </p:txBody>
      </p:sp>
      <p:sp>
        <p:nvSpPr>
          <p:cNvPr id="7" name="CuadroTexto 6">
            <a:extLst>
              <a:ext uri="{FF2B5EF4-FFF2-40B4-BE49-F238E27FC236}">
                <a16:creationId xmlns:a16="http://schemas.microsoft.com/office/drawing/2014/main" id="{6FA001AA-C2DA-417B-91D8-5D9F083AFA97}"/>
              </a:ext>
            </a:extLst>
          </p:cNvPr>
          <p:cNvSpPr txBox="1"/>
          <p:nvPr/>
        </p:nvSpPr>
        <p:spPr>
          <a:xfrm>
            <a:off x="1514764" y="2258794"/>
            <a:ext cx="9162472" cy="1569660"/>
          </a:xfrm>
          <a:prstGeom prst="rect">
            <a:avLst/>
          </a:prstGeom>
          <a:noFill/>
        </p:spPr>
        <p:txBody>
          <a:bodyPr wrap="square" rtlCol="0">
            <a:spAutoFit/>
          </a:bodyPr>
          <a:lstStyle/>
          <a:p>
            <a:pPr algn="just"/>
            <a:r>
              <a:rPr lang="es-CL" sz="1600" dirty="0">
                <a:latin typeface="Abadi" panose="020B0604020104020204" pitchFamily="34" charset="0"/>
              </a:rPr>
              <a:t>“El color en muchas razas de bovinos se debe a un gen </a:t>
            </a:r>
            <a:r>
              <a:rPr lang="es-CL" sz="1600" dirty="0" err="1">
                <a:latin typeface="Abadi" panose="020B0604020104020204" pitchFamily="34" charset="0"/>
              </a:rPr>
              <a:t>autosomal</a:t>
            </a:r>
            <a:r>
              <a:rPr lang="es-CL" sz="1600" dirty="0">
                <a:latin typeface="Abadi" panose="020B0604020104020204" pitchFamily="34" charset="0"/>
              </a:rPr>
              <a:t> recesivo, cuyo fenotipo dominante es negro. Suponga que un </a:t>
            </a:r>
            <a:r>
              <a:rPr lang="es-CL" sz="1600" b="1" dirty="0">
                <a:latin typeface="Abadi" panose="020B0604020104020204" pitchFamily="34" charset="0"/>
              </a:rPr>
              <a:t>1% de terneros rojos nace en una población predominantemente negra</a:t>
            </a:r>
            <a:r>
              <a:rPr lang="es-CL" sz="1600" dirty="0">
                <a:latin typeface="Abadi" panose="020B0604020104020204" pitchFamily="34" charset="0"/>
              </a:rPr>
              <a:t>. Se quiere eliminar el gen rojo. Asumiendo que la </a:t>
            </a:r>
            <a:r>
              <a:rPr lang="es-CL" sz="1600" b="1" dirty="0">
                <a:latin typeface="Abadi" panose="020B0604020104020204" pitchFamily="34" charset="0"/>
              </a:rPr>
              <a:t>población estaba en equilibrio</a:t>
            </a:r>
            <a:r>
              <a:rPr lang="es-CL" sz="1600" dirty="0">
                <a:latin typeface="Abadi" panose="020B0604020104020204" pitchFamily="34" charset="0"/>
              </a:rPr>
              <a:t>. Qué proporción de terneros rojos se espera luego de aplicar los siguientes esquemas de selección:</a:t>
            </a:r>
          </a:p>
          <a:p>
            <a:pPr marL="342900" indent="-342900" algn="just">
              <a:buAutoNum type="alphaLcParenR"/>
            </a:pPr>
            <a:r>
              <a:rPr lang="es-CL" sz="1600" dirty="0">
                <a:solidFill>
                  <a:srgbClr val="FF0000"/>
                </a:solidFill>
                <a:latin typeface="Abadi" panose="020B0604020104020204" pitchFamily="34" charset="0"/>
              </a:rPr>
              <a:t>Animales rojos no dejan descendencia</a:t>
            </a:r>
          </a:p>
          <a:p>
            <a:pPr marL="342900" indent="-342900" algn="just">
              <a:buAutoNum type="alphaLcParenR"/>
            </a:pPr>
            <a:r>
              <a:rPr lang="es-CL" sz="1600" dirty="0">
                <a:latin typeface="Abadi" panose="020B0604020104020204" pitchFamily="34" charset="0"/>
              </a:rPr>
              <a:t>Machos rojos son eliminados”</a:t>
            </a:r>
            <a:endParaRPr lang="en-US" sz="1600" dirty="0">
              <a:latin typeface="Abadi" panose="020B0604020104020204" pitchFamily="34" charset="0"/>
            </a:endParaRPr>
          </a:p>
        </p:txBody>
      </p:sp>
      <p:graphicFrame>
        <p:nvGraphicFramePr>
          <p:cNvPr id="11" name="Group 139">
            <a:extLst>
              <a:ext uri="{FF2B5EF4-FFF2-40B4-BE49-F238E27FC236}">
                <a16:creationId xmlns:a16="http://schemas.microsoft.com/office/drawing/2014/main" id="{481D9498-453F-4B87-808B-33223640C3D3}"/>
              </a:ext>
            </a:extLst>
          </p:cNvPr>
          <p:cNvGraphicFramePr>
            <a:graphicFrameLocks noGrp="1"/>
          </p:cNvGraphicFramePr>
          <p:nvPr>
            <p:extLst>
              <p:ext uri="{D42A27DB-BD31-4B8C-83A1-F6EECF244321}">
                <p14:modId xmlns:p14="http://schemas.microsoft.com/office/powerpoint/2010/main" val="324992548"/>
              </p:ext>
            </p:extLst>
          </p:nvPr>
        </p:nvGraphicFramePr>
        <p:xfrm>
          <a:off x="1676400" y="3911926"/>
          <a:ext cx="5506825" cy="2862602"/>
        </p:xfrm>
        <a:graphic>
          <a:graphicData uri="http://schemas.openxmlformats.org/drawingml/2006/table">
            <a:tbl>
              <a:tblPr firstRow="1">
                <a:tableStyleId>{284E427A-3D55-4303-BF80-6455036E1DE7}</a:tableStyleId>
              </a:tblPr>
              <a:tblGrid>
                <a:gridCol w="981075">
                  <a:extLst>
                    <a:ext uri="{9D8B030D-6E8A-4147-A177-3AD203B41FA5}">
                      <a16:colId xmlns:a16="http://schemas.microsoft.com/office/drawing/2014/main" val="20000"/>
                    </a:ext>
                  </a:extLst>
                </a:gridCol>
                <a:gridCol w="878233">
                  <a:extLst>
                    <a:ext uri="{9D8B030D-6E8A-4147-A177-3AD203B41FA5}">
                      <a16:colId xmlns:a16="http://schemas.microsoft.com/office/drawing/2014/main" val="20001"/>
                    </a:ext>
                  </a:extLst>
                </a:gridCol>
                <a:gridCol w="1216709">
                  <a:extLst>
                    <a:ext uri="{9D8B030D-6E8A-4147-A177-3AD203B41FA5}">
                      <a16:colId xmlns:a16="http://schemas.microsoft.com/office/drawing/2014/main" val="20002"/>
                    </a:ext>
                  </a:extLst>
                </a:gridCol>
                <a:gridCol w="1214099">
                  <a:extLst>
                    <a:ext uri="{9D8B030D-6E8A-4147-A177-3AD203B41FA5}">
                      <a16:colId xmlns:a16="http://schemas.microsoft.com/office/drawing/2014/main" val="20003"/>
                    </a:ext>
                  </a:extLst>
                </a:gridCol>
                <a:gridCol w="1216709">
                  <a:extLst>
                    <a:ext uri="{9D8B030D-6E8A-4147-A177-3AD203B41FA5}">
                      <a16:colId xmlns:a16="http://schemas.microsoft.com/office/drawing/2014/main" val="20004"/>
                    </a:ext>
                  </a:extLst>
                </a:gridCol>
              </a:tblGrid>
              <a:tr h="423208">
                <a:tc gridSpan="5">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u="none" strike="noStrike" cap="none" normalizeH="0" baseline="0" dirty="0">
                          <a:ln>
                            <a:noFill/>
                          </a:ln>
                          <a:effectLst/>
                        </a:rPr>
                        <a:t>Frecuencia de apareamientos al azar</a:t>
                      </a:r>
                      <a:endParaRPr kumimoji="0" lang="es-ES" sz="1600" b="1" i="0" u="none" strike="noStrike" cap="none" normalizeH="0" baseline="0" dirty="0">
                        <a:ln>
                          <a:noFill/>
                        </a:ln>
                        <a:solidFill>
                          <a:schemeClr val="tx1"/>
                        </a:solidFill>
                        <a:effectLst/>
                        <a:latin typeface="Times New Roman" pitchFamily="18" charset="0"/>
                      </a:endParaRPr>
                    </a:p>
                  </a:txBody>
                  <a:tcPr marL="73958" marR="73958" marT="36979" marB="36979" horzOverflow="overflow"/>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562081">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500" u="none" strike="noStrike" cap="none" normalizeH="0" baseline="0" dirty="0">
                        <a:ln>
                          <a:noFill/>
                        </a:ln>
                        <a:solidFill>
                          <a:schemeClr val="bg1"/>
                        </a:solidFill>
                        <a:effectLst/>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Hembras</a:t>
                      </a:r>
                      <a:endParaRPr kumimoji="0" lang="es-ES" sz="15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Machos</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5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P</a:t>
                      </a:r>
                      <a:endParaRPr kumimoji="0" lang="es-ES" sz="1500" b="0" i="1"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a:ln>
                            <a:noFill/>
                          </a:ln>
                          <a:solidFill>
                            <a:schemeClr val="bg1"/>
                          </a:solidFill>
                          <a:effectLst/>
                        </a:rPr>
                        <a:t>A</a:t>
                      </a:r>
                      <a:r>
                        <a:rPr kumimoji="0" lang="es-ES" sz="1500" u="none" strike="noStrike" cap="none" normalizeH="0" baseline="-25000">
                          <a:ln>
                            <a:noFill/>
                          </a:ln>
                          <a:solidFill>
                            <a:schemeClr val="bg1"/>
                          </a:solidFill>
                          <a:effectLst/>
                        </a:rPr>
                        <a:t>1</a:t>
                      </a:r>
                      <a:r>
                        <a:rPr kumimoji="0" lang="es-ES" sz="1500" u="none" strike="noStrike" cap="none" normalizeH="0" baseline="0">
                          <a:ln>
                            <a:noFill/>
                          </a:ln>
                          <a:solidFill>
                            <a:schemeClr val="bg1"/>
                          </a:solidFill>
                          <a:effectLst/>
                        </a:rPr>
                        <a:t>A</a:t>
                      </a:r>
                      <a:r>
                        <a:rPr kumimoji="0" lang="es-ES" sz="1500" u="none" strike="noStrike" cap="none" normalizeH="0" baseline="-25000">
                          <a:ln>
                            <a:noFill/>
                          </a:ln>
                          <a:solidFill>
                            <a:schemeClr val="bg1"/>
                          </a:solidFill>
                          <a:effectLst/>
                        </a:rPr>
                        <a:t>2</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a:ln>
                            <a:noFill/>
                          </a:ln>
                          <a:solidFill>
                            <a:schemeClr val="bg1"/>
                          </a:solidFill>
                          <a:effectLst/>
                        </a:rPr>
                        <a:t>H</a:t>
                      </a:r>
                      <a:endParaRPr kumimoji="0" lang="es-ES" sz="1500" b="0" i="1" u="none" strike="noStrike" cap="none" normalizeH="0" baseline="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Q</a:t>
                      </a:r>
                      <a:endParaRPr kumimoji="0" lang="es-ES" sz="1500" b="0" i="1"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extLst>
                  <a:ext uri="{0D108BD9-81ED-4DB2-BD59-A6C34878D82A}">
                    <a16:rowId xmlns:a16="http://schemas.microsoft.com/office/drawing/2014/main" val="10001"/>
                  </a:ext>
                </a:extLst>
              </a:tr>
              <a:tr h="683732">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      </a:t>
                      </a:r>
                      <a:endParaRPr kumimoji="0" lang="es-ES" sz="1500" u="none" strike="noStrike" cap="none" normalizeH="0" baseline="0" dirty="0">
                        <a:ln>
                          <a:noFill/>
                        </a:ln>
                        <a:solidFill>
                          <a:schemeClr val="bg1"/>
                        </a:solidFill>
                        <a:effectLst/>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500" b="0" i="0" u="none" strike="noStrike" cap="none" normalizeH="0" baseline="-2500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u="none" strike="noStrike" cap="none" normalizeH="0" baseline="0" dirty="0">
                          <a:ln>
                            <a:noFill/>
                          </a:ln>
                          <a:solidFill>
                            <a:schemeClr val="bg1"/>
                          </a:solidFill>
                          <a:effectLst/>
                        </a:rPr>
                        <a:t>P</a:t>
                      </a:r>
                      <a:endParaRPr kumimoji="0" lang="es-ES" sz="1600" b="0" i="1"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b="0" i="0" u="none" strike="noStrike" cap="none" normalizeH="0" baseline="0" dirty="0">
                          <a:ln>
                            <a:noFill/>
                          </a:ln>
                          <a:solidFill>
                            <a:schemeClr val="tx1"/>
                          </a:solidFill>
                          <a:effectLst/>
                          <a:latin typeface="+mn-lt"/>
                        </a:rPr>
                        <a:t>0,656</a:t>
                      </a:r>
                      <a:endParaRPr kumimoji="0" lang="es-ES" sz="1600" b="0" i="0" u="none" strike="noStrike" cap="none" normalizeH="0" baseline="30000" dirty="0">
                        <a:ln>
                          <a:noFill/>
                        </a:ln>
                        <a:solidFill>
                          <a:schemeClr val="tx1"/>
                        </a:solidFill>
                        <a:effectLst/>
                        <a:latin typeface="+mn-lt"/>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0,146</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0,008</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extLst>
                  <a:ext uri="{0D108BD9-81ED-4DB2-BD59-A6C34878D82A}">
                    <a16:rowId xmlns:a16="http://schemas.microsoft.com/office/drawing/2014/main" val="10002"/>
                  </a:ext>
                </a:extLst>
              </a:tr>
              <a:tr h="58361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endParaRPr kumimoji="0" lang="es-ES" sz="16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u="none" strike="noStrike" cap="none" normalizeH="0" baseline="-25000" dirty="0">
                          <a:ln>
                            <a:noFill/>
                          </a:ln>
                          <a:solidFill>
                            <a:schemeClr val="bg1"/>
                          </a:solidFill>
                          <a:effectLst/>
                        </a:rPr>
                        <a:t> </a:t>
                      </a:r>
                      <a:r>
                        <a:rPr kumimoji="0" lang="es-ES" sz="1600" u="none" strike="noStrike" cap="none" normalizeH="0" baseline="0" dirty="0">
                          <a:ln>
                            <a:noFill/>
                          </a:ln>
                          <a:solidFill>
                            <a:schemeClr val="bg1"/>
                          </a:solidFill>
                          <a:effectLst/>
                        </a:rPr>
                        <a:t>H</a:t>
                      </a: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0,146</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0,032</a:t>
                      </a:r>
                      <a:endParaRPr kumimoji="0" lang="es-ES" sz="1600" b="0" i="0" u="none" strike="noStrike" cap="none" normalizeH="0" baseline="3000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0,002</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extLst>
                  <a:ext uri="{0D108BD9-81ED-4DB2-BD59-A6C34878D82A}">
                    <a16:rowId xmlns:a16="http://schemas.microsoft.com/office/drawing/2014/main" val="10003"/>
                  </a:ext>
                </a:extLst>
              </a:tr>
              <a:tr h="59166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6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u="none" strike="noStrike" cap="none" normalizeH="0" baseline="0" dirty="0">
                          <a:ln>
                            <a:noFill/>
                          </a:ln>
                          <a:solidFill>
                            <a:schemeClr val="bg1"/>
                          </a:solidFill>
                          <a:effectLst/>
                        </a:rPr>
                        <a:t>Q</a:t>
                      </a: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i="0" u="none" strike="noStrike" cap="none" normalizeH="0" baseline="0" dirty="0">
                          <a:ln>
                            <a:noFill/>
                          </a:ln>
                          <a:effectLst/>
                        </a:rPr>
                        <a:t>0,008</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i="0" u="none" strike="noStrike" cap="none" normalizeH="0" baseline="0" dirty="0">
                          <a:ln>
                            <a:noFill/>
                          </a:ln>
                          <a:effectLst/>
                        </a:rPr>
                        <a:t>0,002</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0,0001</a:t>
                      </a:r>
                      <a:endParaRPr kumimoji="0" lang="es-ES" sz="1600" b="0" i="0" u="none" strike="noStrike" cap="none" normalizeH="0" baseline="30000" dirty="0">
                        <a:ln>
                          <a:noFill/>
                        </a:ln>
                        <a:solidFill>
                          <a:schemeClr val="tx1"/>
                        </a:solidFill>
                        <a:effectLst/>
                        <a:latin typeface="Times New Roman" pitchFamily="18" charset="0"/>
                      </a:endParaRPr>
                    </a:p>
                  </a:txBody>
                  <a:tcPr marL="73958" marR="73958" marT="36979" marB="36979" anchor="ctr" horzOverflow="overflow"/>
                </a:tc>
                <a:extLst>
                  <a:ext uri="{0D108BD9-81ED-4DB2-BD59-A6C34878D82A}">
                    <a16:rowId xmlns:a16="http://schemas.microsoft.com/office/drawing/2014/main" val="10004"/>
                  </a:ext>
                </a:extLst>
              </a:tr>
            </a:tbl>
          </a:graphicData>
        </a:graphic>
      </p:graphicFrame>
      <p:cxnSp>
        <p:nvCxnSpPr>
          <p:cNvPr id="9" name="Conector recto de flecha 8">
            <a:extLst>
              <a:ext uri="{FF2B5EF4-FFF2-40B4-BE49-F238E27FC236}">
                <a16:creationId xmlns:a16="http://schemas.microsoft.com/office/drawing/2014/main" id="{78C6E804-1050-4601-B290-B24BE4216099}"/>
              </a:ext>
            </a:extLst>
          </p:cNvPr>
          <p:cNvCxnSpPr/>
          <p:nvPr/>
        </p:nvCxnSpPr>
        <p:spPr>
          <a:xfrm>
            <a:off x="7183225" y="4488873"/>
            <a:ext cx="8866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46A87936-7FBF-4615-AB03-47592AC88330}"/>
              </a:ext>
            </a:extLst>
          </p:cNvPr>
          <p:cNvSpPr txBox="1"/>
          <p:nvPr/>
        </p:nvSpPr>
        <p:spPr>
          <a:xfrm>
            <a:off x="8069916" y="4304207"/>
            <a:ext cx="1126836" cy="369332"/>
          </a:xfrm>
          <a:prstGeom prst="rect">
            <a:avLst/>
          </a:prstGeom>
          <a:noFill/>
        </p:spPr>
        <p:txBody>
          <a:bodyPr wrap="square" rtlCol="0">
            <a:spAutoFit/>
          </a:bodyPr>
          <a:lstStyle/>
          <a:p>
            <a:r>
              <a:rPr lang="es-CL" dirty="0"/>
              <a:t>Rojos</a:t>
            </a:r>
            <a:endParaRPr lang="en-US" dirty="0"/>
          </a:p>
        </p:txBody>
      </p:sp>
      <p:cxnSp>
        <p:nvCxnSpPr>
          <p:cNvPr id="14" name="Conector recto de flecha 13">
            <a:extLst>
              <a:ext uri="{FF2B5EF4-FFF2-40B4-BE49-F238E27FC236}">
                <a16:creationId xmlns:a16="http://schemas.microsoft.com/office/drawing/2014/main" id="{EEDCED50-5F2B-4D55-AB0F-790F99D6C2F6}"/>
              </a:ext>
            </a:extLst>
          </p:cNvPr>
          <p:cNvCxnSpPr>
            <a:cxnSpLocks/>
          </p:cNvCxnSpPr>
          <p:nvPr/>
        </p:nvCxnSpPr>
        <p:spPr>
          <a:xfrm flipH="1">
            <a:off x="858983" y="6369998"/>
            <a:ext cx="8174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587680D6-5197-4976-9963-BA5AD1A02BD5}"/>
              </a:ext>
            </a:extLst>
          </p:cNvPr>
          <p:cNvSpPr txBox="1"/>
          <p:nvPr/>
        </p:nvSpPr>
        <p:spPr>
          <a:xfrm>
            <a:off x="177801" y="6185332"/>
            <a:ext cx="1126836" cy="369332"/>
          </a:xfrm>
          <a:prstGeom prst="rect">
            <a:avLst/>
          </a:prstGeom>
          <a:noFill/>
        </p:spPr>
        <p:txBody>
          <a:bodyPr wrap="square" rtlCol="0">
            <a:spAutoFit/>
          </a:bodyPr>
          <a:lstStyle/>
          <a:p>
            <a:r>
              <a:rPr lang="es-CL" dirty="0"/>
              <a:t>Rojas</a:t>
            </a:r>
            <a:endParaRPr lang="en-US" dirty="0"/>
          </a:p>
        </p:txBody>
      </p:sp>
      <p:sp>
        <p:nvSpPr>
          <p:cNvPr id="8" name="Título 1">
            <a:extLst>
              <a:ext uri="{FF2B5EF4-FFF2-40B4-BE49-F238E27FC236}">
                <a16:creationId xmlns:a16="http://schemas.microsoft.com/office/drawing/2014/main" id="{5B879902-CD5D-9CBF-79F1-E2C6882A1624}"/>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11 </a:t>
            </a:r>
            <a:endParaRPr lang="en-US" i="1" kern="0" dirty="0"/>
          </a:p>
        </p:txBody>
      </p:sp>
      <p:sp>
        <p:nvSpPr>
          <p:cNvPr id="3" name="Rectángulo 2">
            <a:extLst>
              <a:ext uri="{FF2B5EF4-FFF2-40B4-BE49-F238E27FC236}">
                <a16:creationId xmlns:a16="http://schemas.microsoft.com/office/drawing/2014/main" id="{3FABCA9D-E050-6021-ACED-E232571BBCC8}"/>
              </a:ext>
            </a:extLst>
          </p:cNvPr>
          <p:cNvSpPr/>
          <p:nvPr/>
        </p:nvSpPr>
        <p:spPr>
          <a:xfrm>
            <a:off x="3539836" y="4918074"/>
            <a:ext cx="2425989" cy="12672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44736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1920240"/>
            <a:ext cx="9162472" cy="338554"/>
          </a:xfrm>
          <a:prstGeom prst="rect">
            <a:avLst/>
          </a:prstGeom>
          <a:noFill/>
        </p:spPr>
        <p:txBody>
          <a:bodyPr wrap="square" rtlCol="0">
            <a:spAutoFit/>
          </a:bodyPr>
          <a:lstStyle/>
          <a:p>
            <a:pPr algn="just"/>
            <a:r>
              <a:rPr lang="es-CL" sz="1600" b="1" dirty="0">
                <a:latin typeface="Abadi" panose="020B0604020104020204" pitchFamily="34" charset="0"/>
              </a:rPr>
              <a:t>Ejercicio 6</a:t>
            </a:r>
            <a:endParaRPr lang="en-US" sz="1600" b="1" dirty="0">
              <a:latin typeface="Abadi" panose="020B0604020104020204" pitchFamily="34" charset="0"/>
            </a:endParaRPr>
          </a:p>
        </p:txBody>
      </p:sp>
      <p:sp>
        <p:nvSpPr>
          <p:cNvPr id="7" name="CuadroTexto 6">
            <a:extLst>
              <a:ext uri="{FF2B5EF4-FFF2-40B4-BE49-F238E27FC236}">
                <a16:creationId xmlns:a16="http://schemas.microsoft.com/office/drawing/2014/main" id="{6FA001AA-C2DA-417B-91D8-5D9F083AFA97}"/>
              </a:ext>
            </a:extLst>
          </p:cNvPr>
          <p:cNvSpPr txBox="1"/>
          <p:nvPr/>
        </p:nvSpPr>
        <p:spPr>
          <a:xfrm>
            <a:off x="1514764" y="2258794"/>
            <a:ext cx="9162472" cy="1569660"/>
          </a:xfrm>
          <a:prstGeom prst="rect">
            <a:avLst/>
          </a:prstGeom>
          <a:noFill/>
        </p:spPr>
        <p:txBody>
          <a:bodyPr wrap="square" rtlCol="0">
            <a:spAutoFit/>
          </a:bodyPr>
          <a:lstStyle/>
          <a:p>
            <a:pPr algn="just"/>
            <a:r>
              <a:rPr lang="es-CL" sz="1600" dirty="0">
                <a:latin typeface="Abadi" panose="020B0604020104020204" pitchFamily="34" charset="0"/>
              </a:rPr>
              <a:t>“El color en muchas razas de bovinos se debe a un gen </a:t>
            </a:r>
            <a:r>
              <a:rPr lang="es-CL" sz="1600" dirty="0" err="1">
                <a:latin typeface="Abadi" panose="020B0604020104020204" pitchFamily="34" charset="0"/>
              </a:rPr>
              <a:t>autosomal</a:t>
            </a:r>
            <a:r>
              <a:rPr lang="es-CL" sz="1600" dirty="0">
                <a:latin typeface="Abadi" panose="020B0604020104020204" pitchFamily="34" charset="0"/>
              </a:rPr>
              <a:t> recesivo, cuyo fenotipo dominante es negro. Suponga que un </a:t>
            </a:r>
            <a:r>
              <a:rPr lang="es-CL" sz="1600" b="1" dirty="0">
                <a:latin typeface="Abadi" panose="020B0604020104020204" pitchFamily="34" charset="0"/>
              </a:rPr>
              <a:t>1% de terneros rojos nace en una población predominantemente negra</a:t>
            </a:r>
            <a:r>
              <a:rPr lang="es-CL" sz="1600" dirty="0">
                <a:latin typeface="Abadi" panose="020B0604020104020204" pitchFamily="34" charset="0"/>
              </a:rPr>
              <a:t>. Se quiere eliminar el gen rojo. Asumiendo que la </a:t>
            </a:r>
            <a:r>
              <a:rPr lang="es-CL" sz="1600" b="1" dirty="0">
                <a:latin typeface="Abadi" panose="020B0604020104020204" pitchFamily="34" charset="0"/>
              </a:rPr>
              <a:t>población estaba en equilibrio</a:t>
            </a:r>
            <a:r>
              <a:rPr lang="es-CL" sz="1600" dirty="0">
                <a:latin typeface="Abadi" panose="020B0604020104020204" pitchFamily="34" charset="0"/>
              </a:rPr>
              <a:t>. Qué proporción de terneros rojos se espera luego de aplicar los siguientes esquemas de selección:</a:t>
            </a:r>
          </a:p>
          <a:p>
            <a:pPr marL="342900" indent="-342900" algn="just">
              <a:buAutoNum type="alphaLcParenR"/>
            </a:pPr>
            <a:r>
              <a:rPr lang="es-CL" sz="1600" dirty="0">
                <a:solidFill>
                  <a:srgbClr val="FF0000"/>
                </a:solidFill>
                <a:latin typeface="Abadi" panose="020B0604020104020204" pitchFamily="34" charset="0"/>
              </a:rPr>
              <a:t>Animales rojos no dejan descendencia</a:t>
            </a:r>
          </a:p>
          <a:p>
            <a:pPr marL="342900" indent="-342900" algn="just">
              <a:buAutoNum type="alphaLcParenR"/>
            </a:pPr>
            <a:r>
              <a:rPr lang="es-CL" sz="1600" dirty="0">
                <a:latin typeface="Abadi" panose="020B0604020104020204" pitchFamily="34" charset="0"/>
              </a:rPr>
              <a:t>Machos rojos son eliminados”</a:t>
            </a:r>
            <a:endParaRPr lang="en-US" sz="1600" dirty="0">
              <a:latin typeface="Abadi" panose="020B0604020104020204" pitchFamily="34" charset="0"/>
            </a:endParaRPr>
          </a:p>
        </p:txBody>
      </p:sp>
      <p:graphicFrame>
        <p:nvGraphicFramePr>
          <p:cNvPr id="11" name="Group 139">
            <a:extLst>
              <a:ext uri="{FF2B5EF4-FFF2-40B4-BE49-F238E27FC236}">
                <a16:creationId xmlns:a16="http://schemas.microsoft.com/office/drawing/2014/main" id="{481D9498-453F-4B87-808B-33223640C3D3}"/>
              </a:ext>
            </a:extLst>
          </p:cNvPr>
          <p:cNvGraphicFramePr>
            <a:graphicFrameLocks noGrp="1"/>
          </p:cNvGraphicFramePr>
          <p:nvPr/>
        </p:nvGraphicFramePr>
        <p:xfrm>
          <a:off x="1676400" y="3911926"/>
          <a:ext cx="5506825" cy="2862602"/>
        </p:xfrm>
        <a:graphic>
          <a:graphicData uri="http://schemas.openxmlformats.org/drawingml/2006/table">
            <a:tbl>
              <a:tblPr firstRow="1">
                <a:tableStyleId>{284E427A-3D55-4303-BF80-6455036E1DE7}</a:tableStyleId>
              </a:tblPr>
              <a:tblGrid>
                <a:gridCol w="981075">
                  <a:extLst>
                    <a:ext uri="{9D8B030D-6E8A-4147-A177-3AD203B41FA5}">
                      <a16:colId xmlns:a16="http://schemas.microsoft.com/office/drawing/2014/main" val="20000"/>
                    </a:ext>
                  </a:extLst>
                </a:gridCol>
                <a:gridCol w="878233">
                  <a:extLst>
                    <a:ext uri="{9D8B030D-6E8A-4147-A177-3AD203B41FA5}">
                      <a16:colId xmlns:a16="http://schemas.microsoft.com/office/drawing/2014/main" val="20001"/>
                    </a:ext>
                  </a:extLst>
                </a:gridCol>
                <a:gridCol w="1216709">
                  <a:extLst>
                    <a:ext uri="{9D8B030D-6E8A-4147-A177-3AD203B41FA5}">
                      <a16:colId xmlns:a16="http://schemas.microsoft.com/office/drawing/2014/main" val="20002"/>
                    </a:ext>
                  </a:extLst>
                </a:gridCol>
                <a:gridCol w="1214099">
                  <a:extLst>
                    <a:ext uri="{9D8B030D-6E8A-4147-A177-3AD203B41FA5}">
                      <a16:colId xmlns:a16="http://schemas.microsoft.com/office/drawing/2014/main" val="20003"/>
                    </a:ext>
                  </a:extLst>
                </a:gridCol>
                <a:gridCol w="1216709">
                  <a:extLst>
                    <a:ext uri="{9D8B030D-6E8A-4147-A177-3AD203B41FA5}">
                      <a16:colId xmlns:a16="http://schemas.microsoft.com/office/drawing/2014/main" val="20004"/>
                    </a:ext>
                  </a:extLst>
                </a:gridCol>
              </a:tblGrid>
              <a:tr h="423208">
                <a:tc gridSpan="5">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u="none" strike="noStrike" cap="none" normalizeH="0" baseline="0" dirty="0">
                          <a:ln>
                            <a:noFill/>
                          </a:ln>
                          <a:effectLst/>
                        </a:rPr>
                        <a:t>Frecuencia de apareamientos al azar</a:t>
                      </a:r>
                      <a:endParaRPr kumimoji="0" lang="es-ES" sz="1600" b="1" i="0" u="none" strike="noStrike" cap="none" normalizeH="0" baseline="0" dirty="0">
                        <a:ln>
                          <a:noFill/>
                        </a:ln>
                        <a:solidFill>
                          <a:schemeClr val="tx1"/>
                        </a:solidFill>
                        <a:effectLst/>
                        <a:latin typeface="Times New Roman" pitchFamily="18" charset="0"/>
                      </a:endParaRPr>
                    </a:p>
                  </a:txBody>
                  <a:tcPr marL="73958" marR="73958" marT="36979" marB="36979" horzOverflow="overflow"/>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562081">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500" u="none" strike="noStrike" cap="none" normalizeH="0" baseline="0" dirty="0">
                        <a:ln>
                          <a:noFill/>
                        </a:ln>
                        <a:solidFill>
                          <a:schemeClr val="bg1"/>
                        </a:solidFill>
                        <a:effectLst/>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Hembras</a:t>
                      </a:r>
                      <a:endParaRPr kumimoji="0" lang="es-ES" sz="15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Machos</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5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P</a:t>
                      </a:r>
                      <a:endParaRPr kumimoji="0" lang="es-ES" sz="1500" b="0" i="1"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H</a:t>
                      </a:r>
                      <a:endParaRPr kumimoji="0" lang="es-ES" sz="1500" b="0" i="1"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Q</a:t>
                      </a:r>
                      <a:endParaRPr kumimoji="0" lang="es-ES" sz="1500" b="0" i="1"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extLst>
                  <a:ext uri="{0D108BD9-81ED-4DB2-BD59-A6C34878D82A}">
                    <a16:rowId xmlns:a16="http://schemas.microsoft.com/office/drawing/2014/main" val="10001"/>
                  </a:ext>
                </a:extLst>
              </a:tr>
              <a:tr h="683732">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      </a:t>
                      </a:r>
                      <a:endParaRPr kumimoji="0" lang="es-ES" sz="1500" u="none" strike="noStrike" cap="none" normalizeH="0" baseline="0" dirty="0">
                        <a:ln>
                          <a:noFill/>
                        </a:ln>
                        <a:solidFill>
                          <a:schemeClr val="bg1"/>
                        </a:solidFill>
                        <a:effectLst/>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500" b="0" i="0" u="none" strike="noStrike" cap="none" normalizeH="0" baseline="-2500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u="none" strike="noStrike" cap="none" normalizeH="0" baseline="0" dirty="0">
                          <a:ln>
                            <a:noFill/>
                          </a:ln>
                          <a:solidFill>
                            <a:schemeClr val="bg1"/>
                          </a:solidFill>
                          <a:effectLst/>
                        </a:rPr>
                        <a:t>P</a:t>
                      </a:r>
                      <a:endParaRPr kumimoji="0" lang="es-ES" sz="1600" b="0" i="1"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b="0" i="0" u="none" strike="noStrike" cap="none" normalizeH="0" baseline="0" dirty="0">
                          <a:ln>
                            <a:noFill/>
                          </a:ln>
                          <a:solidFill>
                            <a:schemeClr val="tx1"/>
                          </a:solidFill>
                          <a:effectLst/>
                          <a:latin typeface="+mn-lt"/>
                        </a:rPr>
                        <a:t>0,656</a:t>
                      </a:r>
                      <a:endParaRPr kumimoji="0" lang="es-ES" sz="1600" b="0" i="0" u="none" strike="noStrike" cap="none" normalizeH="0" baseline="30000" dirty="0">
                        <a:ln>
                          <a:noFill/>
                        </a:ln>
                        <a:solidFill>
                          <a:schemeClr val="tx1"/>
                        </a:solidFill>
                        <a:effectLst/>
                        <a:latin typeface="+mn-lt"/>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0,146</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0,008</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extLst>
                  <a:ext uri="{0D108BD9-81ED-4DB2-BD59-A6C34878D82A}">
                    <a16:rowId xmlns:a16="http://schemas.microsoft.com/office/drawing/2014/main" val="10002"/>
                  </a:ext>
                </a:extLst>
              </a:tr>
              <a:tr h="58361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endParaRPr kumimoji="0" lang="es-ES" sz="16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u="none" strike="noStrike" cap="none" normalizeH="0" baseline="-25000" dirty="0">
                          <a:ln>
                            <a:noFill/>
                          </a:ln>
                          <a:solidFill>
                            <a:schemeClr val="bg1"/>
                          </a:solidFill>
                          <a:effectLst/>
                        </a:rPr>
                        <a:t> </a:t>
                      </a:r>
                      <a:r>
                        <a:rPr kumimoji="0" lang="es-ES" sz="1600" u="none" strike="noStrike" cap="none" normalizeH="0" baseline="0" dirty="0">
                          <a:ln>
                            <a:noFill/>
                          </a:ln>
                          <a:solidFill>
                            <a:schemeClr val="bg1"/>
                          </a:solidFill>
                          <a:effectLst/>
                        </a:rPr>
                        <a:t>H</a:t>
                      </a: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0,146</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0,032</a:t>
                      </a:r>
                      <a:endParaRPr kumimoji="0" lang="es-ES" sz="1600" b="0" i="0" u="none" strike="noStrike" cap="none" normalizeH="0" baseline="3000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0,002</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extLst>
                  <a:ext uri="{0D108BD9-81ED-4DB2-BD59-A6C34878D82A}">
                    <a16:rowId xmlns:a16="http://schemas.microsoft.com/office/drawing/2014/main" val="10003"/>
                  </a:ext>
                </a:extLst>
              </a:tr>
              <a:tr h="59166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6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u="none" strike="noStrike" cap="none" normalizeH="0" baseline="0" dirty="0">
                          <a:ln>
                            <a:noFill/>
                          </a:ln>
                          <a:solidFill>
                            <a:schemeClr val="bg1"/>
                          </a:solidFill>
                          <a:effectLst/>
                        </a:rPr>
                        <a:t>Q</a:t>
                      </a: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i="0" u="none" strike="noStrike" cap="none" normalizeH="0" baseline="0" dirty="0">
                          <a:ln>
                            <a:noFill/>
                          </a:ln>
                          <a:effectLst/>
                        </a:rPr>
                        <a:t>0,008</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i="0" u="none" strike="noStrike" cap="none" normalizeH="0" baseline="0" dirty="0">
                          <a:ln>
                            <a:noFill/>
                          </a:ln>
                          <a:effectLst/>
                        </a:rPr>
                        <a:t>0,002</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0,0001</a:t>
                      </a:r>
                      <a:endParaRPr kumimoji="0" lang="es-ES" sz="1600" b="0" i="0" u="none" strike="noStrike" cap="none" normalizeH="0" baseline="30000" dirty="0">
                        <a:ln>
                          <a:noFill/>
                        </a:ln>
                        <a:solidFill>
                          <a:schemeClr val="tx1"/>
                        </a:solidFill>
                        <a:effectLst/>
                        <a:latin typeface="Times New Roman" pitchFamily="18" charset="0"/>
                      </a:endParaRPr>
                    </a:p>
                  </a:txBody>
                  <a:tcPr marL="73958" marR="73958" marT="36979" marB="36979" anchor="ctr" horzOverflow="overflow"/>
                </a:tc>
                <a:extLst>
                  <a:ext uri="{0D108BD9-81ED-4DB2-BD59-A6C34878D82A}">
                    <a16:rowId xmlns:a16="http://schemas.microsoft.com/office/drawing/2014/main" val="10004"/>
                  </a:ext>
                </a:extLst>
              </a:tr>
            </a:tbl>
          </a:graphicData>
        </a:graphic>
      </p:graphicFrame>
      <p:cxnSp>
        <p:nvCxnSpPr>
          <p:cNvPr id="9" name="Conector recto de flecha 8">
            <a:extLst>
              <a:ext uri="{FF2B5EF4-FFF2-40B4-BE49-F238E27FC236}">
                <a16:creationId xmlns:a16="http://schemas.microsoft.com/office/drawing/2014/main" id="{78C6E804-1050-4601-B290-B24BE4216099}"/>
              </a:ext>
            </a:extLst>
          </p:cNvPr>
          <p:cNvCxnSpPr/>
          <p:nvPr/>
        </p:nvCxnSpPr>
        <p:spPr>
          <a:xfrm>
            <a:off x="7183225" y="4488873"/>
            <a:ext cx="8866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46A87936-7FBF-4615-AB03-47592AC88330}"/>
              </a:ext>
            </a:extLst>
          </p:cNvPr>
          <p:cNvSpPr txBox="1"/>
          <p:nvPr/>
        </p:nvSpPr>
        <p:spPr>
          <a:xfrm>
            <a:off x="8069916" y="4304207"/>
            <a:ext cx="1126836" cy="369332"/>
          </a:xfrm>
          <a:prstGeom prst="rect">
            <a:avLst/>
          </a:prstGeom>
          <a:noFill/>
        </p:spPr>
        <p:txBody>
          <a:bodyPr wrap="square" rtlCol="0">
            <a:spAutoFit/>
          </a:bodyPr>
          <a:lstStyle/>
          <a:p>
            <a:r>
              <a:rPr lang="es-CL" dirty="0"/>
              <a:t>Rojos</a:t>
            </a:r>
            <a:endParaRPr lang="en-US" dirty="0"/>
          </a:p>
        </p:txBody>
      </p:sp>
      <p:cxnSp>
        <p:nvCxnSpPr>
          <p:cNvPr id="14" name="Conector recto de flecha 13">
            <a:extLst>
              <a:ext uri="{FF2B5EF4-FFF2-40B4-BE49-F238E27FC236}">
                <a16:creationId xmlns:a16="http://schemas.microsoft.com/office/drawing/2014/main" id="{EEDCED50-5F2B-4D55-AB0F-790F99D6C2F6}"/>
              </a:ext>
            </a:extLst>
          </p:cNvPr>
          <p:cNvCxnSpPr>
            <a:cxnSpLocks/>
          </p:cNvCxnSpPr>
          <p:nvPr/>
        </p:nvCxnSpPr>
        <p:spPr>
          <a:xfrm flipH="1">
            <a:off x="858983" y="6369998"/>
            <a:ext cx="8174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587680D6-5197-4976-9963-BA5AD1A02BD5}"/>
              </a:ext>
            </a:extLst>
          </p:cNvPr>
          <p:cNvSpPr txBox="1"/>
          <p:nvPr/>
        </p:nvSpPr>
        <p:spPr>
          <a:xfrm>
            <a:off x="177801" y="6185332"/>
            <a:ext cx="1126836" cy="369332"/>
          </a:xfrm>
          <a:prstGeom prst="rect">
            <a:avLst/>
          </a:prstGeom>
          <a:noFill/>
        </p:spPr>
        <p:txBody>
          <a:bodyPr wrap="square" rtlCol="0">
            <a:spAutoFit/>
          </a:bodyPr>
          <a:lstStyle/>
          <a:p>
            <a:r>
              <a:rPr lang="es-CL" dirty="0"/>
              <a:t>Rojas</a:t>
            </a:r>
            <a:endParaRPr lang="en-US" dirty="0"/>
          </a:p>
        </p:txBody>
      </p:sp>
      <p:sp>
        <p:nvSpPr>
          <p:cNvPr id="8" name="Título 1">
            <a:extLst>
              <a:ext uri="{FF2B5EF4-FFF2-40B4-BE49-F238E27FC236}">
                <a16:creationId xmlns:a16="http://schemas.microsoft.com/office/drawing/2014/main" id="{5B879902-CD5D-9CBF-79F1-E2C6882A1624}"/>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11 </a:t>
            </a:r>
            <a:endParaRPr lang="en-US" i="1" kern="0" dirty="0"/>
          </a:p>
        </p:txBody>
      </p:sp>
      <p:sp>
        <p:nvSpPr>
          <p:cNvPr id="3" name="Rectángulo 2">
            <a:extLst>
              <a:ext uri="{FF2B5EF4-FFF2-40B4-BE49-F238E27FC236}">
                <a16:creationId xmlns:a16="http://schemas.microsoft.com/office/drawing/2014/main" id="{3FABCA9D-E050-6021-ACED-E232571BBCC8}"/>
              </a:ext>
            </a:extLst>
          </p:cNvPr>
          <p:cNvSpPr/>
          <p:nvPr/>
        </p:nvSpPr>
        <p:spPr>
          <a:xfrm>
            <a:off x="3539836" y="4918074"/>
            <a:ext cx="2425989" cy="12672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a:extLst>
              <a:ext uri="{FF2B5EF4-FFF2-40B4-BE49-F238E27FC236}">
                <a16:creationId xmlns:a16="http://schemas.microsoft.com/office/drawing/2014/main" id="{F259EC3E-0BF6-1EBF-EEE5-47F6979811B0}"/>
              </a:ext>
            </a:extLst>
          </p:cNvPr>
          <p:cNvSpPr txBox="1"/>
          <p:nvPr/>
        </p:nvSpPr>
        <p:spPr>
          <a:xfrm>
            <a:off x="8069916" y="4778468"/>
            <a:ext cx="3431953" cy="1877437"/>
          </a:xfrm>
          <a:prstGeom prst="rect">
            <a:avLst/>
          </a:prstGeom>
          <a:solidFill>
            <a:schemeClr val="bg1"/>
          </a:solidFill>
          <a:ln>
            <a:solidFill>
              <a:schemeClr val="accent2">
                <a:lumMod val="50000"/>
              </a:schemeClr>
            </a:solidFill>
          </a:ln>
        </p:spPr>
        <p:txBody>
          <a:bodyPr wrap="square" rtlCol="0">
            <a:spAutoFit/>
          </a:bodyPr>
          <a:lstStyle/>
          <a:p>
            <a:endParaRPr lang="es-ES" sz="1600" dirty="0"/>
          </a:p>
          <a:p>
            <a:pPr algn="ctr"/>
            <a:r>
              <a:rPr lang="es-ES" sz="2000" dirty="0"/>
              <a:t>A</a:t>
            </a:r>
            <a:r>
              <a:rPr lang="es-ES" sz="2000" baseline="-25000" dirty="0"/>
              <a:t>1</a:t>
            </a:r>
            <a:r>
              <a:rPr lang="es-ES" sz="2000" dirty="0"/>
              <a:t>A</a:t>
            </a:r>
            <a:r>
              <a:rPr lang="es-ES" sz="2000" baseline="-25000" dirty="0"/>
              <a:t>1</a:t>
            </a:r>
            <a:r>
              <a:rPr lang="es-ES" sz="2000" dirty="0"/>
              <a:t>    x    A</a:t>
            </a:r>
            <a:r>
              <a:rPr lang="es-ES" sz="2000" baseline="-25000" dirty="0"/>
              <a:t>1</a:t>
            </a:r>
            <a:r>
              <a:rPr lang="es-ES" sz="2000" dirty="0"/>
              <a:t>A</a:t>
            </a:r>
            <a:r>
              <a:rPr lang="es-ES" sz="2000" baseline="-25000" dirty="0"/>
              <a:t>1</a:t>
            </a:r>
            <a:endParaRPr lang="es-ES" sz="2000" baseline="-25000" dirty="0">
              <a:solidFill>
                <a:schemeClr val="bg1"/>
              </a:solidFill>
              <a:latin typeface="Times New Roman" pitchFamily="18" charset="0"/>
            </a:endParaRPr>
          </a:p>
          <a:p>
            <a:endParaRPr lang="es-CL" sz="1600" dirty="0"/>
          </a:p>
          <a:p>
            <a:endParaRPr lang="es-CL" sz="1600" dirty="0"/>
          </a:p>
          <a:p>
            <a:endParaRPr lang="es-CL" sz="1600" dirty="0"/>
          </a:p>
          <a:p>
            <a:endParaRPr lang="es-CL" sz="1600" dirty="0"/>
          </a:p>
          <a:p>
            <a:endParaRPr lang="es-CL" sz="1600" dirty="0"/>
          </a:p>
        </p:txBody>
      </p:sp>
      <p:sp>
        <p:nvSpPr>
          <p:cNvPr id="5" name="CuadroTexto 4">
            <a:extLst>
              <a:ext uri="{FF2B5EF4-FFF2-40B4-BE49-F238E27FC236}">
                <a16:creationId xmlns:a16="http://schemas.microsoft.com/office/drawing/2014/main" id="{6F2D00AF-A504-948C-6965-79AB7D76DBAC}"/>
              </a:ext>
            </a:extLst>
          </p:cNvPr>
          <p:cNvSpPr txBox="1"/>
          <p:nvPr/>
        </p:nvSpPr>
        <p:spPr>
          <a:xfrm>
            <a:off x="8376474" y="5717186"/>
            <a:ext cx="572493" cy="307777"/>
          </a:xfrm>
          <a:prstGeom prst="rect">
            <a:avLst/>
          </a:prstGeom>
          <a:noFill/>
          <a:ln>
            <a:solidFill>
              <a:schemeClr val="tx1"/>
            </a:solidFill>
          </a:ln>
        </p:spPr>
        <p:txBody>
          <a:bodyPr wrap="square" rtlCol="0">
            <a:spAutoFit/>
          </a:bodyPr>
          <a:lstStyle/>
          <a:p>
            <a:pPr algn="ctr"/>
            <a:r>
              <a:rPr lang="es-ES" sz="1400" dirty="0"/>
              <a:t>A</a:t>
            </a:r>
            <a:r>
              <a:rPr lang="es-ES" sz="1400" baseline="-25000" dirty="0"/>
              <a:t>1</a:t>
            </a:r>
            <a:r>
              <a:rPr lang="es-ES" sz="1400" dirty="0"/>
              <a:t>A</a:t>
            </a:r>
            <a:r>
              <a:rPr lang="es-ES" sz="1400" baseline="-25000" dirty="0"/>
              <a:t>1</a:t>
            </a:r>
            <a:endParaRPr lang="es-CL" sz="1400" dirty="0"/>
          </a:p>
        </p:txBody>
      </p:sp>
      <p:sp>
        <p:nvSpPr>
          <p:cNvPr id="6" name="CuadroTexto 5">
            <a:extLst>
              <a:ext uri="{FF2B5EF4-FFF2-40B4-BE49-F238E27FC236}">
                <a16:creationId xmlns:a16="http://schemas.microsoft.com/office/drawing/2014/main" id="{32BBC83C-83B4-6B3A-D498-A04176783D31}"/>
              </a:ext>
            </a:extLst>
          </p:cNvPr>
          <p:cNvSpPr txBox="1"/>
          <p:nvPr/>
        </p:nvSpPr>
        <p:spPr>
          <a:xfrm>
            <a:off x="9075338" y="6092918"/>
            <a:ext cx="572493" cy="307777"/>
          </a:xfrm>
          <a:prstGeom prst="rect">
            <a:avLst/>
          </a:prstGeom>
          <a:noFill/>
          <a:ln>
            <a:solidFill>
              <a:schemeClr val="tx1"/>
            </a:solidFill>
          </a:ln>
        </p:spPr>
        <p:txBody>
          <a:bodyPr wrap="square" rtlCol="0">
            <a:spAutoFit/>
          </a:bodyPr>
          <a:lstStyle/>
          <a:p>
            <a:pPr algn="ctr"/>
            <a:r>
              <a:rPr lang="es-ES" sz="1400" dirty="0"/>
              <a:t>A</a:t>
            </a:r>
            <a:r>
              <a:rPr lang="es-ES" sz="1400" baseline="-25000" dirty="0"/>
              <a:t>1</a:t>
            </a:r>
            <a:r>
              <a:rPr lang="es-ES" sz="1400" dirty="0"/>
              <a:t>A</a:t>
            </a:r>
            <a:r>
              <a:rPr lang="es-ES" sz="1400" baseline="-25000" dirty="0"/>
              <a:t>1</a:t>
            </a:r>
            <a:endParaRPr lang="es-CL" sz="1400" dirty="0"/>
          </a:p>
        </p:txBody>
      </p:sp>
      <p:sp>
        <p:nvSpPr>
          <p:cNvPr id="10" name="CuadroTexto 9">
            <a:extLst>
              <a:ext uri="{FF2B5EF4-FFF2-40B4-BE49-F238E27FC236}">
                <a16:creationId xmlns:a16="http://schemas.microsoft.com/office/drawing/2014/main" id="{3759835B-4AEE-88C4-57CE-A11E7572B36E}"/>
              </a:ext>
            </a:extLst>
          </p:cNvPr>
          <p:cNvSpPr txBox="1"/>
          <p:nvPr/>
        </p:nvSpPr>
        <p:spPr>
          <a:xfrm>
            <a:off x="9890262" y="5707950"/>
            <a:ext cx="572493" cy="307777"/>
          </a:xfrm>
          <a:prstGeom prst="rect">
            <a:avLst/>
          </a:prstGeom>
          <a:noFill/>
          <a:ln>
            <a:solidFill>
              <a:schemeClr val="tx1"/>
            </a:solidFill>
          </a:ln>
        </p:spPr>
        <p:txBody>
          <a:bodyPr wrap="square" rtlCol="0">
            <a:spAutoFit/>
          </a:bodyPr>
          <a:lstStyle/>
          <a:p>
            <a:pPr algn="ctr"/>
            <a:r>
              <a:rPr lang="es-ES" sz="1400" dirty="0"/>
              <a:t>A</a:t>
            </a:r>
            <a:r>
              <a:rPr lang="es-ES" sz="1400" baseline="-25000" dirty="0"/>
              <a:t>1</a:t>
            </a:r>
            <a:r>
              <a:rPr lang="es-ES" sz="1400" dirty="0"/>
              <a:t>A</a:t>
            </a:r>
            <a:r>
              <a:rPr lang="es-ES" sz="1400" baseline="-25000" dirty="0"/>
              <a:t>1</a:t>
            </a:r>
            <a:endParaRPr lang="es-CL" sz="1400" dirty="0"/>
          </a:p>
        </p:txBody>
      </p:sp>
      <p:sp>
        <p:nvSpPr>
          <p:cNvPr id="12" name="CuadroTexto 11">
            <a:extLst>
              <a:ext uri="{FF2B5EF4-FFF2-40B4-BE49-F238E27FC236}">
                <a16:creationId xmlns:a16="http://schemas.microsoft.com/office/drawing/2014/main" id="{9172BBB6-9EFB-CBFF-F5CF-72419CBE2DA4}"/>
              </a:ext>
            </a:extLst>
          </p:cNvPr>
          <p:cNvSpPr txBox="1"/>
          <p:nvPr/>
        </p:nvSpPr>
        <p:spPr>
          <a:xfrm>
            <a:off x="10640096" y="6092918"/>
            <a:ext cx="572493" cy="307777"/>
          </a:xfrm>
          <a:prstGeom prst="rect">
            <a:avLst/>
          </a:prstGeom>
          <a:noFill/>
          <a:ln>
            <a:solidFill>
              <a:schemeClr val="tx1"/>
            </a:solidFill>
          </a:ln>
        </p:spPr>
        <p:txBody>
          <a:bodyPr wrap="square" rtlCol="0">
            <a:spAutoFit/>
          </a:bodyPr>
          <a:lstStyle/>
          <a:p>
            <a:pPr algn="ctr"/>
            <a:r>
              <a:rPr lang="es-ES" sz="1400" dirty="0"/>
              <a:t>A</a:t>
            </a:r>
            <a:r>
              <a:rPr lang="es-ES" sz="1400" baseline="-25000" dirty="0"/>
              <a:t>1</a:t>
            </a:r>
            <a:r>
              <a:rPr lang="es-ES" sz="1400" dirty="0"/>
              <a:t>A</a:t>
            </a:r>
            <a:r>
              <a:rPr lang="es-ES" sz="1400" baseline="-25000" dirty="0"/>
              <a:t>1</a:t>
            </a:r>
            <a:endParaRPr lang="es-CL" sz="1400" dirty="0"/>
          </a:p>
        </p:txBody>
      </p:sp>
      <p:sp>
        <p:nvSpPr>
          <p:cNvPr id="15" name="Rectángulo 14">
            <a:extLst>
              <a:ext uri="{FF2B5EF4-FFF2-40B4-BE49-F238E27FC236}">
                <a16:creationId xmlns:a16="http://schemas.microsoft.com/office/drawing/2014/main" id="{1AF51F4D-6572-AF63-E882-BB9FECF2BE6E}"/>
              </a:ext>
            </a:extLst>
          </p:cNvPr>
          <p:cNvSpPr/>
          <p:nvPr/>
        </p:nvSpPr>
        <p:spPr>
          <a:xfrm>
            <a:off x="3539837" y="4918075"/>
            <a:ext cx="1209964" cy="669926"/>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adroTexto 16">
            <a:extLst>
              <a:ext uri="{FF2B5EF4-FFF2-40B4-BE49-F238E27FC236}">
                <a16:creationId xmlns:a16="http://schemas.microsoft.com/office/drawing/2014/main" id="{3BBCA4A9-5274-DBE6-E1AF-9F5667E1DF0A}"/>
              </a:ext>
            </a:extLst>
          </p:cNvPr>
          <p:cNvSpPr txBox="1"/>
          <p:nvPr/>
        </p:nvSpPr>
        <p:spPr>
          <a:xfrm>
            <a:off x="9571004" y="4753832"/>
            <a:ext cx="1941557" cy="338554"/>
          </a:xfrm>
          <a:prstGeom prst="rect">
            <a:avLst/>
          </a:prstGeom>
          <a:noFill/>
        </p:spPr>
        <p:txBody>
          <a:bodyPr wrap="none" rtlCol="0">
            <a:spAutoFit/>
          </a:bodyPr>
          <a:lstStyle/>
          <a:p>
            <a:r>
              <a:rPr lang="es-CL" sz="1600" b="1" dirty="0">
                <a:solidFill>
                  <a:srgbClr val="FF0000"/>
                </a:solidFill>
              </a:rPr>
              <a:t>Sin terneros rojos</a:t>
            </a:r>
          </a:p>
        </p:txBody>
      </p:sp>
    </p:spTree>
    <p:extLst>
      <p:ext uri="{BB962C8B-B14F-4D97-AF65-F5344CB8AC3E}">
        <p14:creationId xmlns:p14="http://schemas.microsoft.com/office/powerpoint/2010/main" val="32202652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10" grpId="0" animBg="1"/>
      <p:bldP spid="12" grpId="0" animBg="1"/>
      <p:bldP spid="17" grpId="0"/>
    </p:bldLst>
  </p:timing>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1920240"/>
            <a:ext cx="9162472" cy="338554"/>
          </a:xfrm>
          <a:prstGeom prst="rect">
            <a:avLst/>
          </a:prstGeom>
          <a:noFill/>
        </p:spPr>
        <p:txBody>
          <a:bodyPr wrap="square" rtlCol="0">
            <a:spAutoFit/>
          </a:bodyPr>
          <a:lstStyle/>
          <a:p>
            <a:pPr algn="just"/>
            <a:r>
              <a:rPr lang="es-CL" sz="1600" b="1" dirty="0">
                <a:latin typeface="Abadi" panose="020B0604020104020204" pitchFamily="34" charset="0"/>
              </a:rPr>
              <a:t>Ejercicio 6</a:t>
            </a:r>
            <a:endParaRPr lang="en-US" sz="1600" b="1" dirty="0">
              <a:latin typeface="Abadi" panose="020B0604020104020204" pitchFamily="34" charset="0"/>
            </a:endParaRPr>
          </a:p>
        </p:txBody>
      </p:sp>
      <p:sp>
        <p:nvSpPr>
          <p:cNvPr id="7" name="CuadroTexto 6">
            <a:extLst>
              <a:ext uri="{FF2B5EF4-FFF2-40B4-BE49-F238E27FC236}">
                <a16:creationId xmlns:a16="http://schemas.microsoft.com/office/drawing/2014/main" id="{6FA001AA-C2DA-417B-91D8-5D9F083AFA97}"/>
              </a:ext>
            </a:extLst>
          </p:cNvPr>
          <p:cNvSpPr txBox="1"/>
          <p:nvPr/>
        </p:nvSpPr>
        <p:spPr>
          <a:xfrm>
            <a:off x="1514764" y="2258794"/>
            <a:ext cx="9162472" cy="1569660"/>
          </a:xfrm>
          <a:prstGeom prst="rect">
            <a:avLst/>
          </a:prstGeom>
          <a:noFill/>
        </p:spPr>
        <p:txBody>
          <a:bodyPr wrap="square" rtlCol="0">
            <a:spAutoFit/>
          </a:bodyPr>
          <a:lstStyle/>
          <a:p>
            <a:pPr algn="just"/>
            <a:r>
              <a:rPr lang="es-CL" sz="1600" dirty="0">
                <a:latin typeface="Abadi" panose="020B0604020104020204" pitchFamily="34" charset="0"/>
              </a:rPr>
              <a:t>“El color en muchas razas de bovinos se debe a un gen </a:t>
            </a:r>
            <a:r>
              <a:rPr lang="es-CL" sz="1600" dirty="0" err="1">
                <a:latin typeface="Abadi" panose="020B0604020104020204" pitchFamily="34" charset="0"/>
              </a:rPr>
              <a:t>autosomal</a:t>
            </a:r>
            <a:r>
              <a:rPr lang="es-CL" sz="1600" dirty="0">
                <a:latin typeface="Abadi" panose="020B0604020104020204" pitchFamily="34" charset="0"/>
              </a:rPr>
              <a:t> recesivo, cuyo fenotipo dominante es negro. Suponga que un </a:t>
            </a:r>
            <a:r>
              <a:rPr lang="es-CL" sz="1600" b="1" dirty="0">
                <a:latin typeface="Abadi" panose="020B0604020104020204" pitchFamily="34" charset="0"/>
              </a:rPr>
              <a:t>1% de terneros rojos nace en una población predominantemente negra</a:t>
            </a:r>
            <a:r>
              <a:rPr lang="es-CL" sz="1600" dirty="0">
                <a:latin typeface="Abadi" panose="020B0604020104020204" pitchFamily="34" charset="0"/>
              </a:rPr>
              <a:t>. Se quiere eliminar el gen rojo. Asumiendo que la </a:t>
            </a:r>
            <a:r>
              <a:rPr lang="es-CL" sz="1600" b="1" dirty="0">
                <a:latin typeface="Abadi" panose="020B0604020104020204" pitchFamily="34" charset="0"/>
              </a:rPr>
              <a:t>población estaba en equilibrio</a:t>
            </a:r>
            <a:r>
              <a:rPr lang="es-CL" sz="1600" dirty="0">
                <a:latin typeface="Abadi" panose="020B0604020104020204" pitchFamily="34" charset="0"/>
              </a:rPr>
              <a:t>. Qué proporción de terneros rojos se espera luego de aplicar los siguientes esquemas de selección:</a:t>
            </a:r>
          </a:p>
          <a:p>
            <a:pPr marL="342900" indent="-342900" algn="just">
              <a:buAutoNum type="alphaLcParenR"/>
            </a:pPr>
            <a:r>
              <a:rPr lang="es-CL" sz="1600" dirty="0">
                <a:solidFill>
                  <a:srgbClr val="FF0000"/>
                </a:solidFill>
                <a:latin typeface="Abadi" panose="020B0604020104020204" pitchFamily="34" charset="0"/>
              </a:rPr>
              <a:t>Animales rojos no dejan descendencia</a:t>
            </a:r>
          </a:p>
          <a:p>
            <a:pPr marL="342900" indent="-342900" algn="just">
              <a:buAutoNum type="alphaLcParenR"/>
            </a:pPr>
            <a:r>
              <a:rPr lang="es-CL" sz="1600" dirty="0">
                <a:latin typeface="Abadi" panose="020B0604020104020204" pitchFamily="34" charset="0"/>
              </a:rPr>
              <a:t>Machos rojos son eliminados”</a:t>
            </a:r>
            <a:endParaRPr lang="en-US" sz="1600" dirty="0">
              <a:latin typeface="Abadi" panose="020B0604020104020204" pitchFamily="34" charset="0"/>
            </a:endParaRPr>
          </a:p>
        </p:txBody>
      </p:sp>
      <p:graphicFrame>
        <p:nvGraphicFramePr>
          <p:cNvPr id="11" name="Group 139">
            <a:extLst>
              <a:ext uri="{FF2B5EF4-FFF2-40B4-BE49-F238E27FC236}">
                <a16:creationId xmlns:a16="http://schemas.microsoft.com/office/drawing/2014/main" id="{481D9498-453F-4B87-808B-33223640C3D3}"/>
              </a:ext>
            </a:extLst>
          </p:cNvPr>
          <p:cNvGraphicFramePr>
            <a:graphicFrameLocks noGrp="1"/>
          </p:cNvGraphicFramePr>
          <p:nvPr/>
        </p:nvGraphicFramePr>
        <p:xfrm>
          <a:off x="1676400" y="3911926"/>
          <a:ext cx="5506825" cy="2862602"/>
        </p:xfrm>
        <a:graphic>
          <a:graphicData uri="http://schemas.openxmlformats.org/drawingml/2006/table">
            <a:tbl>
              <a:tblPr firstRow="1">
                <a:tableStyleId>{284E427A-3D55-4303-BF80-6455036E1DE7}</a:tableStyleId>
              </a:tblPr>
              <a:tblGrid>
                <a:gridCol w="981075">
                  <a:extLst>
                    <a:ext uri="{9D8B030D-6E8A-4147-A177-3AD203B41FA5}">
                      <a16:colId xmlns:a16="http://schemas.microsoft.com/office/drawing/2014/main" val="20000"/>
                    </a:ext>
                  </a:extLst>
                </a:gridCol>
                <a:gridCol w="878233">
                  <a:extLst>
                    <a:ext uri="{9D8B030D-6E8A-4147-A177-3AD203B41FA5}">
                      <a16:colId xmlns:a16="http://schemas.microsoft.com/office/drawing/2014/main" val="20001"/>
                    </a:ext>
                  </a:extLst>
                </a:gridCol>
                <a:gridCol w="1216709">
                  <a:extLst>
                    <a:ext uri="{9D8B030D-6E8A-4147-A177-3AD203B41FA5}">
                      <a16:colId xmlns:a16="http://schemas.microsoft.com/office/drawing/2014/main" val="20002"/>
                    </a:ext>
                  </a:extLst>
                </a:gridCol>
                <a:gridCol w="1214099">
                  <a:extLst>
                    <a:ext uri="{9D8B030D-6E8A-4147-A177-3AD203B41FA5}">
                      <a16:colId xmlns:a16="http://schemas.microsoft.com/office/drawing/2014/main" val="20003"/>
                    </a:ext>
                  </a:extLst>
                </a:gridCol>
                <a:gridCol w="1216709">
                  <a:extLst>
                    <a:ext uri="{9D8B030D-6E8A-4147-A177-3AD203B41FA5}">
                      <a16:colId xmlns:a16="http://schemas.microsoft.com/office/drawing/2014/main" val="20004"/>
                    </a:ext>
                  </a:extLst>
                </a:gridCol>
              </a:tblGrid>
              <a:tr h="423208">
                <a:tc gridSpan="5">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u="none" strike="noStrike" cap="none" normalizeH="0" baseline="0" dirty="0">
                          <a:ln>
                            <a:noFill/>
                          </a:ln>
                          <a:effectLst/>
                        </a:rPr>
                        <a:t>Frecuencia de apareamientos al azar</a:t>
                      </a:r>
                      <a:endParaRPr kumimoji="0" lang="es-ES" sz="1600" b="1" i="0" u="none" strike="noStrike" cap="none" normalizeH="0" baseline="0" dirty="0">
                        <a:ln>
                          <a:noFill/>
                        </a:ln>
                        <a:solidFill>
                          <a:schemeClr val="tx1"/>
                        </a:solidFill>
                        <a:effectLst/>
                        <a:latin typeface="Times New Roman" pitchFamily="18" charset="0"/>
                      </a:endParaRPr>
                    </a:p>
                  </a:txBody>
                  <a:tcPr marL="73958" marR="73958" marT="36979" marB="36979" horzOverflow="overflow"/>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562081">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500" u="none" strike="noStrike" cap="none" normalizeH="0" baseline="0" dirty="0">
                        <a:ln>
                          <a:noFill/>
                        </a:ln>
                        <a:solidFill>
                          <a:schemeClr val="bg1"/>
                        </a:solidFill>
                        <a:effectLst/>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Hembras</a:t>
                      </a:r>
                      <a:endParaRPr kumimoji="0" lang="es-ES" sz="15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Machos</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5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P</a:t>
                      </a:r>
                      <a:endParaRPr kumimoji="0" lang="es-ES" sz="1500" b="0" i="1"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H</a:t>
                      </a:r>
                      <a:endParaRPr kumimoji="0" lang="es-ES" sz="1500" b="0" i="1"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Q</a:t>
                      </a:r>
                      <a:endParaRPr kumimoji="0" lang="es-ES" sz="1500" b="0" i="1"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extLst>
                  <a:ext uri="{0D108BD9-81ED-4DB2-BD59-A6C34878D82A}">
                    <a16:rowId xmlns:a16="http://schemas.microsoft.com/office/drawing/2014/main" val="10001"/>
                  </a:ext>
                </a:extLst>
              </a:tr>
              <a:tr h="683732">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      </a:t>
                      </a:r>
                      <a:endParaRPr kumimoji="0" lang="es-ES" sz="1500" u="none" strike="noStrike" cap="none" normalizeH="0" baseline="0" dirty="0">
                        <a:ln>
                          <a:noFill/>
                        </a:ln>
                        <a:solidFill>
                          <a:schemeClr val="bg1"/>
                        </a:solidFill>
                        <a:effectLst/>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500" b="0" i="0" u="none" strike="noStrike" cap="none" normalizeH="0" baseline="-2500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u="none" strike="noStrike" cap="none" normalizeH="0" baseline="0" dirty="0">
                          <a:ln>
                            <a:noFill/>
                          </a:ln>
                          <a:solidFill>
                            <a:schemeClr val="bg1"/>
                          </a:solidFill>
                          <a:effectLst/>
                        </a:rPr>
                        <a:t>P</a:t>
                      </a:r>
                      <a:endParaRPr kumimoji="0" lang="es-ES" sz="1600" b="0" i="1"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b="0" i="0" u="none" strike="noStrike" cap="none" normalizeH="0" baseline="0" dirty="0">
                          <a:ln>
                            <a:noFill/>
                          </a:ln>
                          <a:solidFill>
                            <a:schemeClr val="tx1"/>
                          </a:solidFill>
                          <a:effectLst/>
                          <a:latin typeface="+mn-lt"/>
                        </a:rPr>
                        <a:t>0,656</a:t>
                      </a:r>
                      <a:endParaRPr kumimoji="0" lang="es-ES" sz="1600" b="0" i="0" u="none" strike="noStrike" cap="none" normalizeH="0" baseline="30000" dirty="0">
                        <a:ln>
                          <a:noFill/>
                        </a:ln>
                        <a:solidFill>
                          <a:schemeClr val="tx1"/>
                        </a:solidFill>
                        <a:effectLst/>
                        <a:latin typeface="+mn-lt"/>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0,146</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0,008</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extLst>
                  <a:ext uri="{0D108BD9-81ED-4DB2-BD59-A6C34878D82A}">
                    <a16:rowId xmlns:a16="http://schemas.microsoft.com/office/drawing/2014/main" val="10002"/>
                  </a:ext>
                </a:extLst>
              </a:tr>
              <a:tr h="58361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endParaRPr kumimoji="0" lang="es-ES" sz="16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u="none" strike="noStrike" cap="none" normalizeH="0" baseline="-25000" dirty="0">
                          <a:ln>
                            <a:noFill/>
                          </a:ln>
                          <a:solidFill>
                            <a:schemeClr val="bg1"/>
                          </a:solidFill>
                          <a:effectLst/>
                        </a:rPr>
                        <a:t> </a:t>
                      </a:r>
                      <a:r>
                        <a:rPr kumimoji="0" lang="es-ES" sz="1600" u="none" strike="noStrike" cap="none" normalizeH="0" baseline="0" dirty="0">
                          <a:ln>
                            <a:noFill/>
                          </a:ln>
                          <a:solidFill>
                            <a:schemeClr val="bg1"/>
                          </a:solidFill>
                          <a:effectLst/>
                        </a:rPr>
                        <a:t>H</a:t>
                      </a: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0,146</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0,032</a:t>
                      </a:r>
                      <a:endParaRPr kumimoji="0" lang="es-ES" sz="1600" b="0" i="0" u="none" strike="noStrike" cap="none" normalizeH="0" baseline="3000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0,002</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extLst>
                  <a:ext uri="{0D108BD9-81ED-4DB2-BD59-A6C34878D82A}">
                    <a16:rowId xmlns:a16="http://schemas.microsoft.com/office/drawing/2014/main" val="10003"/>
                  </a:ext>
                </a:extLst>
              </a:tr>
              <a:tr h="59166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6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u="none" strike="noStrike" cap="none" normalizeH="0" baseline="0" dirty="0">
                          <a:ln>
                            <a:noFill/>
                          </a:ln>
                          <a:solidFill>
                            <a:schemeClr val="bg1"/>
                          </a:solidFill>
                          <a:effectLst/>
                        </a:rPr>
                        <a:t>Q</a:t>
                      </a: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i="0" u="none" strike="noStrike" cap="none" normalizeH="0" baseline="0" dirty="0">
                          <a:ln>
                            <a:noFill/>
                          </a:ln>
                          <a:effectLst/>
                        </a:rPr>
                        <a:t>0,008</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i="0" u="none" strike="noStrike" cap="none" normalizeH="0" baseline="0" dirty="0">
                          <a:ln>
                            <a:noFill/>
                          </a:ln>
                          <a:effectLst/>
                        </a:rPr>
                        <a:t>0,002</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0,0001</a:t>
                      </a:r>
                      <a:endParaRPr kumimoji="0" lang="es-ES" sz="1600" b="0" i="0" u="none" strike="noStrike" cap="none" normalizeH="0" baseline="30000" dirty="0">
                        <a:ln>
                          <a:noFill/>
                        </a:ln>
                        <a:solidFill>
                          <a:schemeClr val="tx1"/>
                        </a:solidFill>
                        <a:effectLst/>
                        <a:latin typeface="Times New Roman" pitchFamily="18" charset="0"/>
                      </a:endParaRPr>
                    </a:p>
                  </a:txBody>
                  <a:tcPr marL="73958" marR="73958" marT="36979" marB="36979" anchor="ctr" horzOverflow="overflow"/>
                </a:tc>
                <a:extLst>
                  <a:ext uri="{0D108BD9-81ED-4DB2-BD59-A6C34878D82A}">
                    <a16:rowId xmlns:a16="http://schemas.microsoft.com/office/drawing/2014/main" val="10004"/>
                  </a:ext>
                </a:extLst>
              </a:tr>
            </a:tbl>
          </a:graphicData>
        </a:graphic>
      </p:graphicFrame>
      <p:cxnSp>
        <p:nvCxnSpPr>
          <p:cNvPr id="9" name="Conector recto de flecha 8">
            <a:extLst>
              <a:ext uri="{FF2B5EF4-FFF2-40B4-BE49-F238E27FC236}">
                <a16:creationId xmlns:a16="http://schemas.microsoft.com/office/drawing/2014/main" id="{78C6E804-1050-4601-B290-B24BE4216099}"/>
              </a:ext>
            </a:extLst>
          </p:cNvPr>
          <p:cNvCxnSpPr/>
          <p:nvPr/>
        </p:nvCxnSpPr>
        <p:spPr>
          <a:xfrm>
            <a:off x="7183225" y="4488873"/>
            <a:ext cx="8866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46A87936-7FBF-4615-AB03-47592AC88330}"/>
              </a:ext>
            </a:extLst>
          </p:cNvPr>
          <p:cNvSpPr txBox="1"/>
          <p:nvPr/>
        </p:nvSpPr>
        <p:spPr>
          <a:xfrm>
            <a:off x="8069916" y="4304207"/>
            <a:ext cx="1126836" cy="369332"/>
          </a:xfrm>
          <a:prstGeom prst="rect">
            <a:avLst/>
          </a:prstGeom>
          <a:noFill/>
        </p:spPr>
        <p:txBody>
          <a:bodyPr wrap="square" rtlCol="0">
            <a:spAutoFit/>
          </a:bodyPr>
          <a:lstStyle/>
          <a:p>
            <a:r>
              <a:rPr lang="es-CL" dirty="0"/>
              <a:t>Rojos</a:t>
            </a:r>
            <a:endParaRPr lang="en-US" dirty="0"/>
          </a:p>
        </p:txBody>
      </p:sp>
      <p:cxnSp>
        <p:nvCxnSpPr>
          <p:cNvPr id="14" name="Conector recto de flecha 13">
            <a:extLst>
              <a:ext uri="{FF2B5EF4-FFF2-40B4-BE49-F238E27FC236}">
                <a16:creationId xmlns:a16="http://schemas.microsoft.com/office/drawing/2014/main" id="{EEDCED50-5F2B-4D55-AB0F-790F99D6C2F6}"/>
              </a:ext>
            </a:extLst>
          </p:cNvPr>
          <p:cNvCxnSpPr>
            <a:cxnSpLocks/>
          </p:cNvCxnSpPr>
          <p:nvPr/>
        </p:nvCxnSpPr>
        <p:spPr>
          <a:xfrm flipH="1">
            <a:off x="858983" y="6369998"/>
            <a:ext cx="8174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587680D6-5197-4976-9963-BA5AD1A02BD5}"/>
              </a:ext>
            </a:extLst>
          </p:cNvPr>
          <p:cNvSpPr txBox="1"/>
          <p:nvPr/>
        </p:nvSpPr>
        <p:spPr>
          <a:xfrm>
            <a:off x="177801" y="6185332"/>
            <a:ext cx="1126836" cy="369332"/>
          </a:xfrm>
          <a:prstGeom prst="rect">
            <a:avLst/>
          </a:prstGeom>
          <a:noFill/>
        </p:spPr>
        <p:txBody>
          <a:bodyPr wrap="square" rtlCol="0">
            <a:spAutoFit/>
          </a:bodyPr>
          <a:lstStyle/>
          <a:p>
            <a:r>
              <a:rPr lang="es-CL" dirty="0"/>
              <a:t>Rojas</a:t>
            </a:r>
            <a:endParaRPr lang="en-US" dirty="0"/>
          </a:p>
        </p:txBody>
      </p:sp>
      <p:sp>
        <p:nvSpPr>
          <p:cNvPr id="8" name="Título 1">
            <a:extLst>
              <a:ext uri="{FF2B5EF4-FFF2-40B4-BE49-F238E27FC236}">
                <a16:creationId xmlns:a16="http://schemas.microsoft.com/office/drawing/2014/main" id="{5B879902-CD5D-9CBF-79F1-E2C6882A1624}"/>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11 </a:t>
            </a:r>
            <a:endParaRPr lang="en-US" i="1" kern="0" dirty="0"/>
          </a:p>
        </p:txBody>
      </p:sp>
      <p:sp>
        <p:nvSpPr>
          <p:cNvPr id="3" name="Rectángulo 2">
            <a:extLst>
              <a:ext uri="{FF2B5EF4-FFF2-40B4-BE49-F238E27FC236}">
                <a16:creationId xmlns:a16="http://schemas.microsoft.com/office/drawing/2014/main" id="{3FABCA9D-E050-6021-ACED-E232571BBCC8}"/>
              </a:ext>
            </a:extLst>
          </p:cNvPr>
          <p:cNvSpPr/>
          <p:nvPr/>
        </p:nvSpPr>
        <p:spPr>
          <a:xfrm>
            <a:off x="3539836" y="4918074"/>
            <a:ext cx="2425989" cy="12672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a:extLst>
              <a:ext uri="{FF2B5EF4-FFF2-40B4-BE49-F238E27FC236}">
                <a16:creationId xmlns:a16="http://schemas.microsoft.com/office/drawing/2014/main" id="{F259EC3E-0BF6-1EBF-EEE5-47F6979811B0}"/>
              </a:ext>
            </a:extLst>
          </p:cNvPr>
          <p:cNvSpPr txBox="1"/>
          <p:nvPr/>
        </p:nvSpPr>
        <p:spPr>
          <a:xfrm>
            <a:off x="8069916" y="4778468"/>
            <a:ext cx="3431953" cy="1877437"/>
          </a:xfrm>
          <a:prstGeom prst="rect">
            <a:avLst/>
          </a:prstGeom>
          <a:solidFill>
            <a:schemeClr val="bg1"/>
          </a:solidFill>
          <a:ln>
            <a:solidFill>
              <a:schemeClr val="accent2">
                <a:lumMod val="50000"/>
              </a:schemeClr>
            </a:solidFill>
          </a:ln>
        </p:spPr>
        <p:txBody>
          <a:bodyPr wrap="square" rtlCol="0">
            <a:spAutoFit/>
          </a:bodyPr>
          <a:lstStyle/>
          <a:p>
            <a:endParaRPr lang="es-ES" sz="1600" dirty="0"/>
          </a:p>
          <a:p>
            <a:pPr algn="ctr"/>
            <a:r>
              <a:rPr lang="es-ES" sz="2000" dirty="0"/>
              <a:t>A</a:t>
            </a:r>
            <a:r>
              <a:rPr lang="es-ES" sz="2000" baseline="-25000" dirty="0"/>
              <a:t>1</a:t>
            </a:r>
            <a:r>
              <a:rPr lang="es-ES" sz="2000" dirty="0"/>
              <a:t>A</a:t>
            </a:r>
            <a:r>
              <a:rPr lang="es-ES" sz="2000" baseline="-25000" dirty="0"/>
              <a:t>1</a:t>
            </a:r>
            <a:r>
              <a:rPr lang="es-ES" sz="2000" dirty="0"/>
              <a:t>    x    A</a:t>
            </a:r>
            <a:r>
              <a:rPr lang="es-ES" sz="2000" baseline="-25000" dirty="0"/>
              <a:t>1</a:t>
            </a:r>
            <a:r>
              <a:rPr lang="es-ES" sz="2000" dirty="0"/>
              <a:t>A</a:t>
            </a:r>
            <a:r>
              <a:rPr lang="es-ES" sz="2000" baseline="-25000" dirty="0"/>
              <a:t>2</a:t>
            </a:r>
            <a:endParaRPr lang="es-ES" sz="2000" baseline="-25000" dirty="0">
              <a:solidFill>
                <a:schemeClr val="bg1"/>
              </a:solidFill>
              <a:latin typeface="Times New Roman" pitchFamily="18" charset="0"/>
            </a:endParaRPr>
          </a:p>
          <a:p>
            <a:endParaRPr lang="es-CL" sz="1600" dirty="0"/>
          </a:p>
          <a:p>
            <a:endParaRPr lang="es-CL" sz="1600" dirty="0"/>
          </a:p>
          <a:p>
            <a:endParaRPr lang="es-CL" sz="1600" dirty="0"/>
          </a:p>
          <a:p>
            <a:endParaRPr lang="es-CL" sz="1600" dirty="0"/>
          </a:p>
          <a:p>
            <a:endParaRPr lang="es-CL" sz="1600" dirty="0"/>
          </a:p>
        </p:txBody>
      </p:sp>
      <p:sp>
        <p:nvSpPr>
          <p:cNvPr id="5" name="CuadroTexto 4">
            <a:extLst>
              <a:ext uri="{FF2B5EF4-FFF2-40B4-BE49-F238E27FC236}">
                <a16:creationId xmlns:a16="http://schemas.microsoft.com/office/drawing/2014/main" id="{6F2D00AF-A504-948C-6965-79AB7D76DBAC}"/>
              </a:ext>
            </a:extLst>
          </p:cNvPr>
          <p:cNvSpPr txBox="1"/>
          <p:nvPr/>
        </p:nvSpPr>
        <p:spPr>
          <a:xfrm>
            <a:off x="8376474" y="5717186"/>
            <a:ext cx="572493" cy="307777"/>
          </a:xfrm>
          <a:prstGeom prst="rect">
            <a:avLst/>
          </a:prstGeom>
          <a:noFill/>
          <a:ln>
            <a:solidFill>
              <a:schemeClr val="tx1"/>
            </a:solidFill>
          </a:ln>
        </p:spPr>
        <p:txBody>
          <a:bodyPr wrap="square" rtlCol="0">
            <a:spAutoFit/>
          </a:bodyPr>
          <a:lstStyle/>
          <a:p>
            <a:pPr algn="ctr"/>
            <a:r>
              <a:rPr lang="es-ES" sz="1400" dirty="0"/>
              <a:t>A</a:t>
            </a:r>
            <a:r>
              <a:rPr lang="es-ES" sz="1400" baseline="-25000" dirty="0"/>
              <a:t>1</a:t>
            </a:r>
            <a:r>
              <a:rPr lang="es-ES" sz="1400" dirty="0"/>
              <a:t>A</a:t>
            </a:r>
            <a:r>
              <a:rPr lang="es-ES" sz="1400" baseline="-25000" dirty="0"/>
              <a:t>1</a:t>
            </a:r>
            <a:endParaRPr lang="es-CL" sz="1400" dirty="0"/>
          </a:p>
        </p:txBody>
      </p:sp>
      <p:sp>
        <p:nvSpPr>
          <p:cNvPr id="6" name="CuadroTexto 5">
            <a:extLst>
              <a:ext uri="{FF2B5EF4-FFF2-40B4-BE49-F238E27FC236}">
                <a16:creationId xmlns:a16="http://schemas.microsoft.com/office/drawing/2014/main" id="{32BBC83C-83B4-6B3A-D498-A04176783D31}"/>
              </a:ext>
            </a:extLst>
          </p:cNvPr>
          <p:cNvSpPr txBox="1"/>
          <p:nvPr/>
        </p:nvSpPr>
        <p:spPr>
          <a:xfrm>
            <a:off x="9075338" y="6092918"/>
            <a:ext cx="572493" cy="307777"/>
          </a:xfrm>
          <a:prstGeom prst="rect">
            <a:avLst/>
          </a:prstGeom>
          <a:noFill/>
          <a:ln>
            <a:solidFill>
              <a:schemeClr val="tx1"/>
            </a:solidFill>
          </a:ln>
        </p:spPr>
        <p:txBody>
          <a:bodyPr wrap="square" rtlCol="0">
            <a:spAutoFit/>
          </a:bodyPr>
          <a:lstStyle/>
          <a:p>
            <a:pPr algn="ctr"/>
            <a:r>
              <a:rPr lang="es-ES" sz="1400" dirty="0"/>
              <a:t>A</a:t>
            </a:r>
            <a:r>
              <a:rPr lang="es-ES" sz="1400" baseline="-25000" dirty="0"/>
              <a:t>1</a:t>
            </a:r>
            <a:r>
              <a:rPr lang="es-ES" sz="1400" dirty="0"/>
              <a:t>A</a:t>
            </a:r>
            <a:r>
              <a:rPr lang="es-ES" sz="1400" baseline="-25000" dirty="0"/>
              <a:t>2</a:t>
            </a:r>
            <a:endParaRPr lang="es-CL" sz="1400" dirty="0"/>
          </a:p>
        </p:txBody>
      </p:sp>
      <p:sp>
        <p:nvSpPr>
          <p:cNvPr id="10" name="CuadroTexto 9">
            <a:extLst>
              <a:ext uri="{FF2B5EF4-FFF2-40B4-BE49-F238E27FC236}">
                <a16:creationId xmlns:a16="http://schemas.microsoft.com/office/drawing/2014/main" id="{3759835B-4AEE-88C4-57CE-A11E7572B36E}"/>
              </a:ext>
            </a:extLst>
          </p:cNvPr>
          <p:cNvSpPr txBox="1"/>
          <p:nvPr/>
        </p:nvSpPr>
        <p:spPr>
          <a:xfrm>
            <a:off x="9890262" y="5707950"/>
            <a:ext cx="572493" cy="307777"/>
          </a:xfrm>
          <a:prstGeom prst="rect">
            <a:avLst/>
          </a:prstGeom>
          <a:noFill/>
          <a:ln>
            <a:solidFill>
              <a:schemeClr val="tx1"/>
            </a:solidFill>
          </a:ln>
        </p:spPr>
        <p:txBody>
          <a:bodyPr wrap="square" rtlCol="0">
            <a:spAutoFit/>
          </a:bodyPr>
          <a:lstStyle/>
          <a:p>
            <a:pPr algn="ctr"/>
            <a:r>
              <a:rPr lang="es-ES" sz="1400" dirty="0"/>
              <a:t>A</a:t>
            </a:r>
            <a:r>
              <a:rPr lang="es-ES" sz="1400" baseline="-25000" dirty="0"/>
              <a:t>1</a:t>
            </a:r>
            <a:r>
              <a:rPr lang="es-ES" sz="1400" dirty="0"/>
              <a:t>A</a:t>
            </a:r>
            <a:r>
              <a:rPr lang="es-ES" sz="1400" baseline="-25000" dirty="0"/>
              <a:t>1</a:t>
            </a:r>
            <a:endParaRPr lang="es-CL" sz="1400" dirty="0"/>
          </a:p>
        </p:txBody>
      </p:sp>
      <p:sp>
        <p:nvSpPr>
          <p:cNvPr id="12" name="CuadroTexto 11">
            <a:extLst>
              <a:ext uri="{FF2B5EF4-FFF2-40B4-BE49-F238E27FC236}">
                <a16:creationId xmlns:a16="http://schemas.microsoft.com/office/drawing/2014/main" id="{9172BBB6-9EFB-CBFF-F5CF-72419CBE2DA4}"/>
              </a:ext>
            </a:extLst>
          </p:cNvPr>
          <p:cNvSpPr txBox="1"/>
          <p:nvPr/>
        </p:nvSpPr>
        <p:spPr>
          <a:xfrm>
            <a:off x="10640096" y="6092918"/>
            <a:ext cx="572493" cy="307777"/>
          </a:xfrm>
          <a:prstGeom prst="rect">
            <a:avLst/>
          </a:prstGeom>
          <a:noFill/>
          <a:ln>
            <a:solidFill>
              <a:schemeClr val="tx1"/>
            </a:solidFill>
          </a:ln>
        </p:spPr>
        <p:txBody>
          <a:bodyPr wrap="square" rtlCol="0">
            <a:spAutoFit/>
          </a:bodyPr>
          <a:lstStyle/>
          <a:p>
            <a:pPr algn="ctr"/>
            <a:r>
              <a:rPr lang="es-ES" sz="1400" dirty="0"/>
              <a:t>A</a:t>
            </a:r>
            <a:r>
              <a:rPr lang="es-ES" sz="1400" baseline="-25000" dirty="0"/>
              <a:t>1</a:t>
            </a:r>
            <a:r>
              <a:rPr lang="es-ES" sz="1400" dirty="0"/>
              <a:t>A</a:t>
            </a:r>
            <a:r>
              <a:rPr lang="es-ES" sz="1400" baseline="-25000" dirty="0"/>
              <a:t>2</a:t>
            </a:r>
            <a:endParaRPr lang="es-CL" sz="1400" dirty="0"/>
          </a:p>
        </p:txBody>
      </p:sp>
      <p:sp>
        <p:nvSpPr>
          <p:cNvPr id="15" name="Rectángulo 14">
            <a:extLst>
              <a:ext uri="{FF2B5EF4-FFF2-40B4-BE49-F238E27FC236}">
                <a16:creationId xmlns:a16="http://schemas.microsoft.com/office/drawing/2014/main" id="{1AF51F4D-6572-AF63-E882-BB9FECF2BE6E}"/>
              </a:ext>
            </a:extLst>
          </p:cNvPr>
          <p:cNvSpPr/>
          <p:nvPr/>
        </p:nvSpPr>
        <p:spPr>
          <a:xfrm>
            <a:off x="4755861" y="4918073"/>
            <a:ext cx="1209964" cy="669926"/>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adroTexto 16">
            <a:extLst>
              <a:ext uri="{FF2B5EF4-FFF2-40B4-BE49-F238E27FC236}">
                <a16:creationId xmlns:a16="http://schemas.microsoft.com/office/drawing/2014/main" id="{3BBCA4A9-5274-DBE6-E1AF-9F5667E1DF0A}"/>
              </a:ext>
            </a:extLst>
          </p:cNvPr>
          <p:cNvSpPr txBox="1"/>
          <p:nvPr/>
        </p:nvSpPr>
        <p:spPr>
          <a:xfrm>
            <a:off x="9571004" y="4753832"/>
            <a:ext cx="1941557" cy="338554"/>
          </a:xfrm>
          <a:prstGeom prst="rect">
            <a:avLst/>
          </a:prstGeom>
          <a:noFill/>
        </p:spPr>
        <p:txBody>
          <a:bodyPr wrap="none" rtlCol="0">
            <a:spAutoFit/>
          </a:bodyPr>
          <a:lstStyle/>
          <a:p>
            <a:r>
              <a:rPr lang="es-CL" sz="1600" b="1" dirty="0">
                <a:solidFill>
                  <a:srgbClr val="FF0000"/>
                </a:solidFill>
              </a:rPr>
              <a:t>Sin terneros rojos</a:t>
            </a:r>
          </a:p>
        </p:txBody>
      </p:sp>
      <p:sp>
        <p:nvSpPr>
          <p:cNvPr id="18" name="Rectángulo 17">
            <a:extLst>
              <a:ext uri="{FF2B5EF4-FFF2-40B4-BE49-F238E27FC236}">
                <a16:creationId xmlns:a16="http://schemas.microsoft.com/office/drawing/2014/main" id="{564ACD6A-198F-6A8F-8352-9E5931F029A2}"/>
              </a:ext>
            </a:extLst>
          </p:cNvPr>
          <p:cNvSpPr/>
          <p:nvPr/>
        </p:nvSpPr>
        <p:spPr>
          <a:xfrm>
            <a:off x="3539835" y="5587999"/>
            <a:ext cx="1209964" cy="597332"/>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44386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10" grpId="0" animBg="1"/>
      <p:bldP spid="12"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910590"/>
            <a:ext cx="9162472"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Una de las principales enfermedades en salmón es la enfermedad del virus de la pancreatitis infecciosa del salmón (IPN). Esta enfermedad presenta mortalidades que varían entre 20% y 100%. Hace años atrás se descubrió una región del genoma (haplotipos) que permiten explicar el 90% de la resistencia a esta enfermedad (IPN+ o IPN-). En una población se observó que los promedios de supervivencia entre los grupos eran los siguientes: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6" name="Tabla 12">
            <a:extLst>
              <a:ext uri="{FF2B5EF4-FFF2-40B4-BE49-F238E27FC236}">
                <a16:creationId xmlns:a16="http://schemas.microsoft.com/office/drawing/2014/main" id="{8FAEEAF5-07C6-4B85-AB2A-5CB8D11108E2}"/>
              </a:ext>
            </a:extLst>
          </p:cNvPr>
          <p:cNvGraphicFramePr>
            <a:graphicFrameLocks noGrp="1"/>
          </p:cNvGraphicFramePr>
          <p:nvPr/>
        </p:nvGraphicFramePr>
        <p:xfrm>
          <a:off x="1653363" y="2575464"/>
          <a:ext cx="5157012" cy="1707072"/>
        </p:xfrm>
        <a:graphic>
          <a:graphicData uri="http://schemas.openxmlformats.org/drawingml/2006/table">
            <a:tbl>
              <a:tblPr firstRow="1" bandRow="1">
                <a:tableStyleId>{5C22544A-7EE6-4342-B048-85BDC9FD1C3A}</a:tableStyleId>
              </a:tblPr>
              <a:tblGrid>
                <a:gridCol w="1719004">
                  <a:extLst>
                    <a:ext uri="{9D8B030D-6E8A-4147-A177-3AD203B41FA5}">
                      <a16:colId xmlns:a16="http://schemas.microsoft.com/office/drawing/2014/main" val="1089230659"/>
                    </a:ext>
                  </a:extLst>
                </a:gridCol>
                <a:gridCol w="1719004">
                  <a:extLst>
                    <a:ext uri="{9D8B030D-6E8A-4147-A177-3AD203B41FA5}">
                      <a16:colId xmlns:a16="http://schemas.microsoft.com/office/drawing/2014/main" val="1969542237"/>
                    </a:ext>
                  </a:extLst>
                </a:gridCol>
                <a:gridCol w="1719004">
                  <a:extLst>
                    <a:ext uri="{9D8B030D-6E8A-4147-A177-3AD203B41FA5}">
                      <a16:colId xmlns:a16="http://schemas.microsoft.com/office/drawing/2014/main" val="947060302"/>
                    </a:ext>
                  </a:extLst>
                </a:gridCol>
              </a:tblGrid>
              <a:tr h="370840">
                <a:tc>
                  <a:txBody>
                    <a:bodyPr/>
                    <a:lstStyle/>
                    <a:p>
                      <a:pPr algn="ctr"/>
                      <a:r>
                        <a:rPr lang="es-CL" sz="1600" dirty="0"/>
                        <a:t>Haplotipo</a:t>
                      </a:r>
                      <a:endParaRPr lang="en-US" sz="1600" dirty="0"/>
                    </a:p>
                  </a:txBody>
                  <a:tcPr anchor="ctr"/>
                </a:tc>
                <a:tc>
                  <a:txBody>
                    <a:bodyPr/>
                    <a:lstStyle/>
                    <a:p>
                      <a:pPr algn="ctr"/>
                      <a:r>
                        <a:rPr lang="es-CL" sz="1600" dirty="0"/>
                        <a:t>Número</a:t>
                      </a:r>
                      <a:endParaRPr lang="en-US" sz="1600" dirty="0"/>
                    </a:p>
                  </a:txBody>
                  <a:tcPr anchor="ctr"/>
                </a:tc>
                <a:tc>
                  <a:txBody>
                    <a:bodyPr/>
                    <a:lstStyle/>
                    <a:p>
                      <a:pPr algn="ctr"/>
                      <a:r>
                        <a:rPr lang="es-CL" sz="1600" dirty="0"/>
                        <a:t>Sobrevivencia (%)</a:t>
                      </a:r>
                      <a:endParaRPr lang="en-US" sz="1600" dirty="0"/>
                    </a:p>
                  </a:txBody>
                  <a:tcPr anchor="ctr"/>
                </a:tc>
                <a:extLst>
                  <a:ext uri="{0D108BD9-81ED-4DB2-BD59-A6C34878D82A}">
                    <a16:rowId xmlns:a16="http://schemas.microsoft.com/office/drawing/2014/main" val="884403037"/>
                  </a:ext>
                </a:extLst>
              </a:tr>
              <a:tr h="370840">
                <a:tc>
                  <a:txBody>
                    <a:bodyPr/>
                    <a:lstStyle/>
                    <a:p>
                      <a:pPr algn="ctr"/>
                      <a:r>
                        <a:rPr lang="es-CL" dirty="0"/>
                        <a:t>IPN+, IPN+</a:t>
                      </a:r>
                      <a:endParaRPr lang="en-US" dirty="0"/>
                    </a:p>
                  </a:txBody>
                  <a:tcPr anchor="ctr"/>
                </a:tc>
                <a:tc>
                  <a:txBody>
                    <a:bodyPr/>
                    <a:lstStyle/>
                    <a:p>
                      <a:pPr algn="ctr"/>
                      <a:r>
                        <a:rPr lang="es-CL" dirty="0"/>
                        <a:t>900</a:t>
                      </a:r>
                      <a:endParaRPr lang="en-US" dirty="0"/>
                    </a:p>
                  </a:txBody>
                  <a:tcPr anchor="ctr"/>
                </a:tc>
                <a:tc>
                  <a:txBody>
                    <a:bodyPr/>
                    <a:lstStyle/>
                    <a:p>
                      <a:pPr algn="ctr"/>
                      <a:r>
                        <a:rPr lang="es-CL" dirty="0"/>
                        <a:t>90</a:t>
                      </a:r>
                      <a:endParaRPr lang="en-US" dirty="0"/>
                    </a:p>
                  </a:txBody>
                  <a:tcPr anchor="ctr"/>
                </a:tc>
                <a:extLst>
                  <a:ext uri="{0D108BD9-81ED-4DB2-BD59-A6C34878D82A}">
                    <a16:rowId xmlns:a16="http://schemas.microsoft.com/office/drawing/2014/main" val="1729116943"/>
                  </a:ext>
                </a:extLst>
              </a:tr>
              <a:tr h="370840">
                <a:tc>
                  <a:txBody>
                    <a:bodyPr/>
                    <a:lstStyle/>
                    <a:p>
                      <a:pPr algn="ctr"/>
                      <a:r>
                        <a:rPr lang="es-CL" dirty="0"/>
                        <a:t>IPN+, IPN-</a:t>
                      </a:r>
                      <a:endParaRPr lang="en-US" dirty="0"/>
                    </a:p>
                  </a:txBody>
                  <a:tcPr anchor="ctr"/>
                </a:tc>
                <a:tc>
                  <a:txBody>
                    <a:bodyPr/>
                    <a:lstStyle/>
                    <a:p>
                      <a:pPr algn="ctr"/>
                      <a:r>
                        <a:rPr lang="es-CL" dirty="0"/>
                        <a:t>4.200</a:t>
                      </a:r>
                      <a:endParaRPr lang="en-US" dirty="0"/>
                    </a:p>
                  </a:txBody>
                  <a:tcPr anchor="ctr"/>
                </a:tc>
                <a:tc>
                  <a:txBody>
                    <a:bodyPr/>
                    <a:lstStyle/>
                    <a:p>
                      <a:pPr algn="ctr"/>
                      <a:r>
                        <a:rPr lang="es-CL" dirty="0"/>
                        <a:t>30</a:t>
                      </a:r>
                      <a:endParaRPr lang="en-US" dirty="0"/>
                    </a:p>
                  </a:txBody>
                  <a:tcPr anchor="ctr"/>
                </a:tc>
                <a:extLst>
                  <a:ext uri="{0D108BD9-81ED-4DB2-BD59-A6C34878D82A}">
                    <a16:rowId xmlns:a16="http://schemas.microsoft.com/office/drawing/2014/main" val="1294865511"/>
                  </a:ext>
                </a:extLst>
              </a:tr>
              <a:tr h="370840">
                <a:tc>
                  <a:txBody>
                    <a:bodyPr/>
                    <a:lstStyle/>
                    <a:p>
                      <a:pPr algn="ctr"/>
                      <a:r>
                        <a:rPr lang="es-CL" dirty="0"/>
                        <a:t>IPN-, IPN-</a:t>
                      </a:r>
                      <a:endParaRPr lang="en-US" dirty="0"/>
                    </a:p>
                  </a:txBody>
                  <a:tcPr anchor="ctr"/>
                </a:tc>
                <a:tc>
                  <a:txBody>
                    <a:bodyPr/>
                    <a:lstStyle/>
                    <a:p>
                      <a:pPr algn="ctr"/>
                      <a:r>
                        <a:rPr lang="es-CL" dirty="0"/>
                        <a:t>4.900</a:t>
                      </a:r>
                      <a:endParaRPr lang="en-US" dirty="0"/>
                    </a:p>
                  </a:txBody>
                  <a:tcPr anchor="ctr"/>
                </a:tc>
                <a:tc>
                  <a:txBody>
                    <a:bodyPr/>
                    <a:lstStyle/>
                    <a:p>
                      <a:pPr algn="ctr"/>
                      <a:r>
                        <a:rPr lang="es-CL" dirty="0"/>
                        <a:t>10</a:t>
                      </a:r>
                      <a:endParaRPr lang="en-US" dirty="0"/>
                    </a:p>
                  </a:txBody>
                  <a:tcPr anchor="ctr"/>
                </a:tc>
                <a:extLst>
                  <a:ext uri="{0D108BD9-81ED-4DB2-BD59-A6C34878D82A}">
                    <a16:rowId xmlns:a16="http://schemas.microsoft.com/office/drawing/2014/main" val="1310884315"/>
                  </a:ext>
                </a:extLst>
              </a:tr>
            </a:tbl>
          </a:graphicData>
        </a:graphic>
      </p:graphicFrame>
      <p:sp>
        <p:nvSpPr>
          <p:cNvPr id="3" name="Título 1">
            <a:extLst>
              <a:ext uri="{FF2B5EF4-FFF2-40B4-BE49-F238E27FC236}">
                <a16:creationId xmlns:a16="http://schemas.microsoft.com/office/drawing/2014/main" id="{4CC938E6-273B-5DA5-5BB2-CE8464D7C0F0}"/>
              </a:ext>
            </a:extLst>
          </p:cNvPr>
          <p:cNvSpPr txBox="1">
            <a:spLocks/>
          </p:cNvSpPr>
          <p:nvPr/>
        </p:nvSpPr>
        <p:spPr>
          <a:xfrm>
            <a:off x="1653363" y="-386715"/>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dirty="0"/>
              <a:t>Ejercicio</a:t>
            </a:r>
            <a:endParaRPr lang="en-US" i="1" kern="0" dirty="0"/>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081D1316-E992-E213-81B6-BBA193334297}"/>
                  </a:ext>
                </a:extLst>
              </p:cNvPr>
              <p:cNvSpPr txBox="1"/>
              <p:nvPr/>
            </p:nvSpPr>
            <p:spPr>
              <a:xfrm>
                <a:off x="8229311" y="2575464"/>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Valores genotípicos</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CuadroTexto 6">
                <a:extLst>
                  <a:ext uri="{FF2B5EF4-FFF2-40B4-BE49-F238E27FC236}">
                    <a16:creationId xmlns:a16="http://schemas.microsoft.com/office/drawing/2014/main" id="{081D1316-E992-E213-81B6-BBA193334297}"/>
                  </a:ext>
                </a:extLst>
              </p:cNvPr>
              <p:cNvSpPr txBox="1">
                <a:spLocks noRot="1" noChangeAspect="1" noMove="1" noResize="1" noEditPoints="1" noAdjustHandles="1" noChangeArrowheads="1" noChangeShapeType="1" noTextEdit="1"/>
              </p:cNvSpPr>
              <p:nvPr/>
            </p:nvSpPr>
            <p:spPr>
              <a:xfrm>
                <a:off x="8229311" y="2575464"/>
                <a:ext cx="2447925" cy="923330"/>
              </a:xfrm>
              <a:prstGeom prst="rect">
                <a:avLst/>
              </a:prstGeom>
              <a:blipFill>
                <a:blip r:embed="rId2"/>
                <a:stretch>
                  <a:fillRect l="-2239" t="-3289"/>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6E143FE0-AE50-E7FF-A581-13DD866C6427}"/>
                  </a:ext>
                </a:extLst>
              </p:cNvPr>
              <p:cNvSpPr txBox="1"/>
              <p:nvPr/>
            </p:nvSpPr>
            <p:spPr>
              <a:xfrm>
                <a:off x="8229311" y="3718585"/>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a:t>
                </a:r>
                <a:r>
                  <a:rPr kumimoji="0" lang="en-US" sz="1800" b="1"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genéticas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=0,3</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=0,7</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CuadroTexto 8">
                <a:extLst>
                  <a:ext uri="{FF2B5EF4-FFF2-40B4-BE49-F238E27FC236}">
                    <a16:creationId xmlns:a16="http://schemas.microsoft.com/office/drawing/2014/main" id="{6E143FE0-AE50-E7FF-A581-13DD866C6427}"/>
                  </a:ext>
                </a:extLst>
              </p:cNvPr>
              <p:cNvSpPr txBox="1">
                <a:spLocks noRot="1" noChangeAspect="1" noMove="1" noResize="1" noEditPoints="1" noAdjustHandles="1" noChangeArrowheads="1" noChangeShapeType="1" noTextEdit="1"/>
              </p:cNvSpPr>
              <p:nvPr/>
            </p:nvSpPr>
            <p:spPr>
              <a:xfrm>
                <a:off x="8229311" y="3718585"/>
                <a:ext cx="2447925" cy="923330"/>
              </a:xfrm>
              <a:prstGeom prst="rect">
                <a:avLst/>
              </a:prstGeom>
              <a:blipFill>
                <a:blip r:embed="rId3"/>
                <a:stretch>
                  <a:fillRect l="-2239" t="-3311" b="-2649"/>
                </a:stretch>
              </a:blipFill>
            </p:spPr>
            <p:txBody>
              <a:bodyPr/>
              <a:lstStyle/>
              <a:p>
                <a:r>
                  <a:rPr lang="es-CL">
                    <a:noFill/>
                  </a:rPr>
                  <a:t> </a:t>
                </a:r>
              </a:p>
            </p:txBody>
          </p:sp>
        </mc:Fallback>
      </mc:AlternateContent>
      <p:sp>
        <p:nvSpPr>
          <p:cNvPr id="11" name="CuadroTexto 10">
            <a:extLst>
              <a:ext uri="{FF2B5EF4-FFF2-40B4-BE49-F238E27FC236}">
                <a16:creationId xmlns:a16="http://schemas.microsoft.com/office/drawing/2014/main" id="{EA5EFED3-8448-349F-5434-FF00B08E7190}"/>
              </a:ext>
            </a:extLst>
          </p:cNvPr>
          <p:cNvSpPr txBox="1"/>
          <p:nvPr/>
        </p:nvSpPr>
        <p:spPr>
          <a:xfrm>
            <a:off x="1514764" y="4451032"/>
            <a:ext cx="42711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Valores aditivos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graphicFrame>
            <p:nvGraphicFramePr>
              <p:cNvPr id="2" name="Tabla 4">
                <a:extLst>
                  <a:ext uri="{FF2B5EF4-FFF2-40B4-BE49-F238E27FC236}">
                    <a16:creationId xmlns:a16="http://schemas.microsoft.com/office/drawing/2014/main" id="{1C8D44F9-F58E-2D2E-992E-F57CCC65BC3C}"/>
                  </a:ext>
                </a:extLst>
              </p:cNvPr>
              <p:cNvGraphicFramePr>
                <a:graphicFrameLocks noGrp="1"/>
              </p:cNvGraphicFramePr>
              <p:nvPr>
                <p:extLst>
                  <p:ext uri="{D42A27DB-BD31-4B8C-83A1-F6EECF244321}">
                    <p14:modId xmlns:p14="http://schemas.microsoft.com/office/powerpoint/2010/main" val="1279211326"/>
                  </p:ext>
                </p:extLst>
              </p:nvPr>
            </p:nvGraphicFramePr>
            <p:xfrm>
              <a:off x="1653363" y="4998550"/>
              <a:ext cx="3525393" cy="1503936"/>
            </p:xfrm>
            <a:graphic>
              <a:graphicData uri="http://schemas.openxmlformats.org/drawingml/2006/table">
                <a:tbl>
                  <a:tblPr firstRow="1" bandRow="1">
                    <a:tableStyleId>{5C22544A-7EE6-4342-B048-85BDC9FD1C3A}</a:tableStyleId>
                  </a:tblPr>
                  <a:tblGrid>
                    <a:gridCol w="1265561">
                      <a:extLst>
                        <a:ext uri="{9D8B030D-6E8A-4147-A177-3AD203B41FA5}">
                          <a16:colId xmlns:a16="http://schemas.microsoft.com/office/drawing/2014/main" val="825901322"/>
                        </a:ext>
                      </a:extLst>
                    </a:gridCol>
                    <a:gridCol w="2259832">
                      <a:extLst>
                        <a:ext uri="{9D8B030D-6E8A-4147-A177-3AD203B41FA5}">
                          <a16:colId xmlns:a16="http://schemas.microsoft.com/office/drawing/2014/main" val="2264759701"/>
                        </a:ext>
                      </a:extLst>
                    </a:gridCol>
                  </a:tblGrid>
                  <a:tr h="370840">
                    <a:tc>
                      <a:txBody>
                        <a:bodyPr/>
                        <a:lstStyle/>
                        <a:p>
                          <a:pPr algn="ctr"/>
                          <a:r>
                            <a:rPr lang="es-CL" b="0" dirty="0">
                              <a:solidFill>
                                <a:schemeClr val="tx1"/>
                              </a:solidFill>
                            </a:rPr>
                            <a:t>Genotipo</a:t>
                          </a:r>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CL" b="0" dirty="0">
                              <a:solidFill>
                                <a:schemeClr val="tx1"/>
                              </a:solidFill>
                            </a:rPr>
                            <a:t>Valor aditivo</a:t>
                          </a:r>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8720018"/>
                      </a:ext>
                    </a:extLst>
                  </a:tr>
                  <a:tr h="370840">
                    <a:tc>
                      <a:txBody>
                        <a:bodyPr/>
                        <a:lstStyle/>
                        <a:p>
                          <a:pPr algn="ctr"/>
                          <a:r>
                            <a:rPr lang="en-US" dirty="0"/>
                            <a:t>A</a:t>
                          </a:r>
                          <a:r>
                            <a:rPr lang="en-US" baseline="-25000" dirty="0"/>
                            <a:t>1</a:t>
                          </a:r>
                          <a:r>
                            <a:rPr lang="en-US" dirty="0"/>
                            <a:t>A</a:t>
                          </a:r>
                          <a:r>
                            <a:rPr lang="en-US" baseline="-25000" dirty="0"/>
                            <a:t>1</a:t>
                          </a:r>
                          <a:endParaRPr lang="en-US" b="0" dirty="0">
                            <a:solidFill>
                              <a:schemeClr val="tx1"/>
                            </a:solidFill>
                          </a:endParaRPr>
                        </a:p>
                      </a:txBody>
                      <a:tcP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2</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ea typeface="Cambria Math" panose="02040503050406030204" pitchFamily="18" charset="0"/>
                                      </a:rPr>
                                      <m:t>𝛼</m:t>
                                    </m:r>
                                  </m:e>
                                  <m:sub>
                                    <m:r>
                                      <a:rPr lang="es-CL" b="0" i="1" smtClean="0">
                                        <a:solidFill>
                                          <a:schemeClr val="tx1"/>
                                        </a:solidFill>
                                        <a:latin typeface="Cambria Math" panose="02040503050406030204" pitchFamily="18" charset="0"/>
                                      </a:rPr>
                                      <m:t>1</m:t>
                                    </m:r>
                                  </m:sub>
                                </m:sSub>
                                <m:r>
                                  <a:rPr lang="es-CL" b="0" i="1" smtClean="0">
                                    <a:solidFill>
                                      <a:schemeClr val="tx1"/>
                                    </a:solidFill>
                                    <a:latin typeface="Cambria Math" panose="02040503050406030204" pitchFamily="18" charset="0"/>
                                  </a:rPr>
                                  <m:t>=2</m:t>
                                </m:r>
                                <m:r>
                                  <a:rPr lang="es-CL" b="0" i="1" smtClean="0">
                                    <a:solidFill>
                                      <a:schemeClr val="tx1"/>
                                    </a:solidFill>
                                    <a:latin typeface="Cambria Math" panose="02040503050406030204" pitchFamily="18" charset="0"/>
                                  </a:rPr>
                                  <m:t>𝑞</m:t>
                                </m:r>
                                <m:r>
                                  <a:rPr lang="es-CL" b="0" i="1" smtClean="0">
                                    <a:solidFill>
                                      <a:schemeClr val="tx1"/>
                                    </a:solidFill>
                                    <a:latin typeface="Cambria Math" panose="02040503050406030204" pitchFamily="18" charset="0"/>
                                    <a:ea typeface="Cambria Math" panose="02040503050406030204" pitchFamily="18" charset="0"/>
                                  </a:rPr>
                                  <m:t>𝛼</m:t>
                                </m:r>
                              </m:oMath>
                            </m:oMathPara>
                          </a14:m>
                          <a:endParaRPr lang="en-US" b="0" dirty="0">
                            <a:solidFill>
                              <a:schemeClr val="tx1"/>
                            </a:solidFill>
                          </a:endParaRPr>
                        </a:p>
                      </a:txBody>
                      <a:tcP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3126246"/>
                      </a:ext>
                    </a:extLst>
                  </a:tr>
                  <a:tr h="0">
                    <a:tc>
                      <a:txBody>
                        <a:bodyPr/>
                        <a:lstStyle/>
                        <a:p>
                          <a:pPr algn="ctr"/>
                          <a:r>
                            <a:rPr lang="en-US" dirty="0"/>
                            <a:t>A</a:t>
                          </a:r>
                          <a:r>
                            <a:rPr lang="en-US" baseline="-25000" dirty="0"/>
                            <a:t>1</a:t>
                          </a:r>
                          <a:r>
                            <a:rPr lang="en-US" dirty="0"/>
                            <a:t>A</a:t>
                          </a:r>
                          <a:r>
                            <a:rPr lang="en-US" baseline="-25000" dirty="0"/>
                            <a:t>2</a:t>
                          </a:r>
                          <a:endParaRPr lang="en-US" b="0" dirty="0">
                            <a:solidFill>
                              <a:schemeClr val="tx1"/>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14:m>
                            <m:oMathPara xmlns:m="http://schemas.openxmlformats.org/officeDocument/2006/math">
                              <m:oMathParaPr>
                                <m:jc m:val="centerGroup"/>
                              </m:oMathParaPr>
                              <m:oMath xmlns:m="http://schemas.openxmlformats.org/officeDocument/2006/math">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ea typeface="Cambria Math" panose="02040503050406030204" pitchFamily="18" charset="0"/>
                                      </a:rPr>
                                      <m:t>𝛼</m:t>
                                    </m:r>
                                  </m:e>
                                  <m:sub>
                                    <m:r>
                                      <a:rPr lang="es-CL" b="0" i="1" smtClean="0">
                                        <a:solidFill>
                                          <a:schemeClr val="tx1"/>
                                        </a:solidFill>
                                        <a:latin typeface="Cambria Math" panose="02040503050406030204" pitchFamily="18" charset="0"/>
                                      </a:rPr>
                                      <m:t>1</m:t>
                                    </m:r>
                                  </m:sub>
                                </m:sSub>
                                <m:r>
                                  <a:rPr lang="es-CL" b="0" i="1" smtClean="0">
                                    <a:solidFill>
                                      <a:schemeClr val="tx1"/>
                                    </a:solidFill>
                                    <a:latin typeface="Cambria Math" panose="02040503050406030204" pitchFamily="18" charset="0"/>
                                  </a:rPr>
                                  <m:t>+</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ea typeface="Cambria Math" panose="02040503050406030204" pitchFamily="18" charset="0"/>
                                      </a:rPr>
                                      <m:t>𝛼</m:t>
                                    </m:r>
                                  </m:e>
                                  <m:sub>
                                    <m:r>
                                      <a:rPr lang="es-CL" b="0" i="1" smtClean="0">
                                        <a:solidFill>
                                          <a:schemeClr val="tx1"/>
                                        </a:solidFill>
                                        <a:latin typeface="Cambria Math" panose="02040503050406030204" pitchFamily="18" charset="0"/>
                                        <a:ea typeface="Cambria Math" panose="02040503050406030204" pitchFamily="18" charset="0"/>
                                      </a:rPr>
                                      <m:t>2</m:t>
                                    </m:r>
                                  </m:sub>
                                </m:sSub>
                                <m:r>
                                  <a:rPr lang="es-CL" b="0" i="1" smtClean="0">
                                    <a:solidFill>
                                      <a:schemeClr val="tx1"/>
                                    </a:solidFill>
                                    <a:latin typeface="Cambria Math" panose="02040503050406030204" pitchFamily="18" charset="0"/>
                                  </a:rPr>
                                  <m:t>=(</m:t>
                                </m:r>
                                <m:r>
                                  <a:rPr lang="es-CL" b="0" i="1" smtClean="0">
                                    <a:solidFill>
                                      <a:schemeClr val="tx1"/>
                                    </a:solidFill>
                                    <a:latin typeface="Cambria Math" panose="02040503050406030204" pitchFamily="18" charset="0"/>
                                  </a:rPr>
                                  <m:t>𝑞</m:t>
                                </m:r>
                                <m:r>
                                  <a:rPr lang="es-CL" b="0" i="1" smtClean="0">
                                    <a:solidFill>
                                      <a:schemeClr val="tx1"/>
                                    </a:solidFill>
                                    <a:latin typeface="Cambria Math" panose="02040503050406030204" pitchFamily="18" charset="0"/>
                                  </a:rPr>
                                  <m:t>−</m:t>
                                </m:r>
                                <m:r>
                                  <a:rPr lang="es-CL" b="0" i="1" smtClean="0">
                                    <a:solidFill>
                                      <a:schemeClr val="tx1"/>
                                    </a:solidFill>
                                    <a:latin typeface="Cambria Math" panose="02040503050406030204" pitchFamily="18" charset="0"/>
                                  </a:rPr>
                                  <m:t>𝑝</m:t>
                                </m:r>
                                <m:r>
                                  <a:rPr lang="es-CL" b="0" i="1" smtClean="0">
                                    <a:solidFill>
                                      <a:schemeClr val="tx1"/>
                                    </a:solidFill>
                                    <a:latin typeface="Cambria Math" panose="02040503050406030204" pitchFamily="18" charset="0"/>
                                  </a:rPr>
                                  <m:t>)</m:t>
                                </m:r>
                                <m:r>
                                  <a:rPr lang="es-CL" b="0" i="1" smtClean="0">
                                    <a:solidFill>
                                      <a:schemeClr val="tx1"/>
                                    </a:solidFill>
                                    <a:latin typeface="Cambria Math" panose="02040503050406030204" pitchFamily="18" charset="0"/>
                                    <a:ea typeface="Cambria Math" panose="02040503050406030204" pitchFamily="18" charset="0"/>
                                  </a:rPr>
                                  <m:t>𝛼</m:t>
                                </m:r>
                              </m:oMath>
                            </m:oMathPara>
                          </a14:m>
                          <a:endParaRPr lang="en-US" b="0"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2931082"/>
                      </a:ext>
                    </a:extLst>
                  </a:tr>
                  <a:tr h="0">
                    <a:tc>
                      <a:txBody>
                        <a:bodyPr/>
                        <a:lstStyle/>
                        <a:p>
                          <a:pPr algn="ctr"/>
                          <a:r>
                            <a:rPr lang="en-US" dirty="0"/>
                            <a:t>A</a:t>
                          </a:r>
                          <a:r>
                            <a:rPr lang="en-US" baseline="-25000" dirty="0"/>
                            <a:t>2</a:t>
                          </a:r>
                          <a:r>
                            <a:rPr lang="en-US" dirty="0"/>
                            <a:t>A</a:t>
                          </a:r>
                          <a:r>
                            <a:rPr lang="en-US" baseline="-25000" dirty="0"/>
                            <a:t>2</a:t>
                          </a:r>
                          <a:endParaRPr lang="en-US" b="0" dirty="0">
                            <a:solidFill>
                              <a:schemeClr val="tx1"/>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2</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ea typeface="Cambria Math" panose="02040503050406030204" pitchFamily="18" charset="0"/>
                                      </a:rPr>
                                      <m:t>𝛼</m:t>
                                    </m:r>
                                  </m:e>
                                  <m:sub>
                                    <m:r>
                                      <a:rPr lang="es-CL" b="0" i="1" smtClean="0">
                                        <a:solidFill>
                                          <a:schemeClr val="tx1"/>
                                        </a:solidFill>
                                        <a:latin typeface="Cambria Math" panose="02040503050406030204" pitchFamily="18" charset="0"/>
                                        <a:ea typeface="Cambria Math" panose="02040503050406030204" pitchFamily="18" charset="0"/>
                                      </a:rPr>
                                      <m:t>2</m:t>
                                    </m:r>
                                  </m:sub>
                                </m:sSub>
                                <m:r>
                                  <a:rPr lang="es-CL" b="0" i="1" smtClean="0">
                                    <a:solidFill>
                                      <a:schemeClr val="tx1"/>
                                    </a:solidFill>
                                    <a:latin typeface="Cambria Math" panose="02040503050406030204" pitchFamily="18" charset="0"/>
                                  </a:rPr>
                                  <m:t>=−2</m:t>
                                </m:r>
                                <m:r>
                                  <a:rPr lang="es-CL" b="0" i="1" smtClean="0">
                                    <a:solidFill>
                                      <a:schemeClr val="tx1"/>
                                    </a:solidFill>
                                    <a:latin typeface="Cambria Math" panose="02040503050406030204" pitchFamily="18" charset="0"/>
                                  </a:rPr>
                                  <m:t>𝑝</m:t>
                                </m:r>
                                <m:r>
                                  <a:rPr lang="es-CL" b="0" i="1" smtClean="0">
                                    <a:solidFill>
                                      <a:schemeClr val="tx1"/>
                                    </a:solidFill>
                                    <a:latin typeface="Cambria Math" panose="02040503050406030204" pitchFamily="18" charset="0"/>
                                    <a:ea typeface="Cambria Math" panose="02040503050406030204" pitchFamily="18" charset="0"/>
                                  </a:rPr>
                                  <m:t>𝛼</m:t>
                                </m:r>
                              </m:oMath>
                            </m:oMathPara>
                          </a14:m>
                          <a:endParaRPr lang="en-US" b="0"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0466603"/>
                      </a:ext>
                    </a:extLst>
                  </a:tr>
                </a:tbl>
              </a:graphicData>
            </a:graphic>
          </p:graphicFrame>
        </mc:Choice>
        <mc:Fallback xmlns="">
          <p:graphicFrame>
            <p:nvGraphicFramePr>
              <p:cNvPr id="2" name="Tabla 4">
                <a:extLst>
                  <a:ext uri="{FF2B5EF4-FFF2-40B4-BE49-F238E27FC236}">
                    <a16:creationId xmlns:a16="http://schemas.microsoft.com/office/drawing/2014/main" id="{1C8D44F9-F58E-2D2E-992E-F57CCC65BC3C}"/>
                  </a:ext>
                </a:extLst>
              </p:cNvPr>
              <p:cNvGraphicFramePr>
                <a:graphicFrameLocks noGrp="1"/>
              </p:cNvGraphicFramePr>
              <p:nvPr>
                <p:extLst>
                  <p:ext uri="{D42A27DB-BD31-4B8C-83A1-F6EECF244321}">
                    <p14:modId xmlns:p14="http://schemas.microsoft.com/office/powerpoint/2010/main" val="1279211326"/>
                  </p:ext>
                </p:extLst>
              </p:nvPr>
            </p:nvGraphicFramePr>
            <p:xfrm>
              <a:off x="1653363" y="4998550"/>
              <a:ext cx="3525393" cy="1503936"/>
            </p:xfrm>
            <a:graphic>
              <a:graphicData uri="http://schemas.openxmlformats.org/drawingml/2006/table">
                <a:tbl>
                  <a:tblPr firstRow="1" bandRow="1">
                    <a:tableStyleId>{5C22544A-7EE6-4342-B048-85BDC9FD1C3A}</a:tableStyleId>
                  </a:tblPr>
                  <a:tblGrid>
                    <a:gridCol w="1265561">
                      <a:extLst>
                        <a:ext uri="{9D8B030D-6E8A-4147-A177-3AD203B41FA5}">
                          <a16:colId xmlns:a16="http://schemas.microsoft.com/office/drawing/2014/main" val="825901322"/>
                        </a:ext>
                      </a:extLst>
                    </a:gridCol>
                    <a:gridCol w="2259832">
                      <a:extLst>
                        <a:ext uri="{9D8B030D-6E8A-4147-A177-3AD203B41FA5}">
                          <a16:colId xmlns:a16="http://schemas.microsoft.com/office/drawing/2014/main" val="2264759701"/>
                        </a:ext>
                      </a:extLst>
                    </a:gridCol>
                  </a:tblGrid>
                  <a:tr h="375984">
                    <a:tc>
                      <a:txBody>
                        <a:bodyPr/>
                        <a:lstStyle/>
                        <a:p>
                          <a:pPr algn="ctr"/>
                          <a:r>
                            <a:rPr lang="es-CL" b="0" dirty="0">
                              <a:solidFill>
                                <a:schemeClr val="tx1"/>
                              </a:solidFill>
                            </a:rPr>
                            <a:t>Genotipo</a:t>
                          </a:r>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CL" b="0" dirty="0">
                              <a:solidFill>
                                <a:schemeClr val="tx1"/>
                              </a:solidFill>
                            </a:rPr>
                            <a:t>Valor aditivo</a:t>
                          </a:r>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8720018"/>
                      </a:ext>
                    </a:extLst>
                  </a:tr>
                  <a:tr h="375984">
                    <a:tc>
                      <a:txBody>
                        <a:bodyPr/>
                        <a:lstStyle/>
                        <a:p>
                          <a:pPr algn="ctr"/>
                          <a:r>
                            <a:rPr lang="en-US" dirty="0"/>
                            <a:t>A</a:t>
                          </a:r>
                          <a:r>
                            <a:rPr lang="en-US" baseline="-25000" dirty="0"/>
                            <a:t>1</a:t>
                          </a:r>
                          <a:r>
                            <a:rPr lang="en-US" dirty="0"/>
                            <a:t>A</a:t>
                          </a:r>
                          <a:r>
                            <a:rPr lang="en-US" baseline="-25000" dirty="0"/>
                            <a:t>1</a:t>
                          </a:r>
                          <a:endParaRPr lang="en-US" b="0" dirty="0">
                            <a:solidFill>
                              <a:schemeClr val="tx1"/>
                            </a:solidFill>
                          </a:endParaRPr>
                        </a:p>
                      </a:txBody>
                      <a:tcP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CL"/>
                        </a:p>
                      </a:txBody>
                      <a:tcP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56065" t="-106452" r="-539" b="-227419"/>
                          </a:stretch>
                        </a:blipFill>
                      </a:tcPr>
                    </a:tc>
                    <a:extLst>
                      <a:ext uri="{0D108BD9-81ED-4DB2-BD59-A6C34878D82A}">
                        <a16:rowId xmlns:a16="http://schemas.microsoft.com/office/drawing/2014/main" val="3633126246"/>
                      </a:ext>
                    </a:extLst>
                  </a:tr>
                  <a:tr h="375984">
                    <a:tc>
                      <a:txBody>
                        <a:bodyPr/>
                        <a:lstStyle/>
                        <a:p>
                          <a:pPr algn="ctr"/>
                          <a:r>
                            <a:rPr lang="en-US" dirty="0"/>
                            <a:t>A</a:t>
                          </a:r>
                          <a:r>
                            <a:rPr lang="en-US" baseline="-25000" dirty="0"/>
                            <a:t>1</a:t>
                          </a:r>
                          <a:r>
                            <a:rPr lang="en-US" dirty="0"/>
                            <a:t>A</a:t>
                          </a:r>
                          <a:r>
                            <a:rPr lang="en-US" baseline="-25000" dirty="0"/>
                            <a:t>2</a:t>
                          </a:r>
                          <a:endParaRPr lang="en-US" b="0" dirty="0">
                            <a:solidFill>
                              <a:schemeClr val="tx1"/>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CL"/>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56065" t="-206452" r="-539" b="-127419"/>
                          </a:stretch>
                        </a:blipFill>
                      </a:tcPr>
                    </a:tc>
                    <a:extLst>
                      <a:ext uri="{0D108BD9-81ED-4DB2-BD59-A6C34878D82A}">
                        <a16:rowId xmlns:a16="http://schemas.microsoft.com/office/drawing/2014/main" val="4072931082"/>
                      </a:ext>
                    </a:extLst>
                  </a:tr>
                  <a:tr h="375984">
                    <a:tc>
                      <a:txBody>
                        <a:bodyPr/>
                        <a:lstStyle/>
                        <a:p>
                          <a:pPr algn="ctr"/>
                          <a:r>
                            <a:rPr lang="en-US" dirty="0"/>
                            <a:t>A</a:t>
                          </a:r>
                          <a:r>
                            <a:rPr lang="en-US" baseline="-25000" dirty="0"/>
                            <a:t>2</a:t>
                          </a:r>
                          <a:r>
                            <a:rPr lang="en-US" dirty="0"/>
                            <a:t>A</a:t>
                          </a:r>
                          <a:r>
                            <a:rPr lang="en-US" baseline="-25000" dirty="0"/>
                            <a:t>2</a:t>
                          </a:r>
                          <a:endParaRPr lang="en-US" b="0" dirty="0">
                            <a:solidFill>
                              <a:schemeClr val="tx1"/>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CL"/>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56065" t="-306452" r="-539" b="-27419"/>
                          </a:stretch>
                        </a:blipFill>
                      </a:tcPr>
                    </a:tc>
                    <a:extLst>
                      <a:ext uri="{0D108BD9-81ED-4DB2-BD59-A6C34878D82A}">
                        <a16:rowId xmlns:a16="http://schemas.microsoft.com/office/drawing/2014/main" val="2990466603"/>
                      </a:ext>
                    </a:extLst>
                  </a:tr>
                </a:tbl>
              </a:graphicData>
            </a:graphic>
          </p:graphicFrame>
        </mc:Fallback>
      </mc:AlternateContent>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F3A656E3-7FA9-5F4C-4C07-3464E94175D0}"/>
                  </a:ext>
                </a:extLst>
              </p:cNvPr>
              <p:cNvSpPr txBox="1"/>
              <p:nvPr/>
            </p:nvSpPr>
            <p:spPr>
              <a:xfrm>
                <a:off x="8229311" y="4728612"/>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Abadi" panose="020B0604020104020204" pitchFamily="34" charset="0"/>
                  </a:rPr>
                  <a:t>Efectos </a:t>
                </a:r>
                <a:r>
                  <a:rPr lang="en-US" b="1" dirty="0" err="1">
                    <a:solidFill>
                      <a:prstClr val="black"/>
                    </a:solidFill>
                    <a:latin typeface="Abadi" panose="020B0604020104020204" pitchFamily="34" charset="0"/>
                  </a:rPr>
                  <a:t>medios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=22,4</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=−9,6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CuadroTexto 4">
                <a:extLst>
                  <a:ext uri="{FF2B5EF4-FFF2-40B4-BE49-F238E27FC236}">
                    <a16:creationId xmlns:a16="http://schemas.microsoft.com/office/drawing/2014/main" id="{F3A656E3-7FA9-5F4C-4C07-3464E94175D0}"/>
                  </a:ext>
                </a:extLst>
              </p:cNvPr>
              <p:cNvSpPr txBox="1">
                <a:spLocks noRot="1" noChangeAspect="1" noMove="1" noResize="1" noEditPoints="1" noAdjustHandles="1" noChangeArrowheads="1" noChangeShapeType="1" noTextEdit="1"/>
              </p:cNvSpPr>
              <p:nvPr/>
            </p:nvSpPr>
            <p:spPr>
              <a:xfrm>
                <a:off x="8229311" y="4728612"/>
                <a:ext cx="2447925" cy="923330"/>
              </a:xfrm>
              <a:prstGeom prst="rect">
                <a:avLst/>
              </a:prstGeom>
              <a:blipFill>
                <a:blip r:embed="rId5"/>
                <a:stretch>
                  <a:fillRect l="-2239" t="-3974"/>
                </a:stretch>
              </a:blipFill>
            </p:spPr>
            <p:txBody>
              <a:bodyPr/>
              <a:lstStyle/>
              <a:p>
                <a:r>
                  <a:rPr lang="es-CL">
                    <a:noFill/>
                  </a:rPr>
                  <a:t> </a:t>
                </a:r>
              </a:p>
            </p:txBody>
          </p:sp>
        </mc:Fallback>
      </mc:AlternateContent>
    </p:spTree>
    <p:extLst>
      <p:ext uri="{BB962C8B-B14F-4D97-AF65-F5344CB8AC3E}">
        <p14:creationId xmlns:p14="http://schemas.microsoft.com/office/powerpoint/2010/main" val="423836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1920240"/>
            <a:ext cx="9162472" cy="338554"/>
          </a:xfrm>
          <a:prstGeom prst="rect">
            <a:avLst/>
          </a:prstGeom>
          <a:noFill/>
        </p:spPr>
        <p:txBody>
          <a:bodyPr wrap="square" rtlCol="0">
            <a:spAutoFit/>
          </a:bodyPr>
          <a:lstStyle/>
          <a:p>
            <a:pPr algn="just"/>
            <a:r>
              <a:rPr lang="es-CL" sz="1600" b="1" dirty="0">
                <a:latin typeface="Abadi" panose="020B0604020104020204" pitchFamily="34" charset="0"/>
              </a:rPr>
              <a:t>Ejercicio 6</a:t>
            </a:r>
            <a:endParaRPr lang="en-US" sz="1600" b="1" dirty="0">
              <a:latin typeface="Abadi" panose="020B0604020104020204" pitchFamily="34" charset="0"/>
            </a:endParaRPr>
          </a:p>
        </p:txBody>
      </p:sp>
      <p:sp>
        <p:nvSpPr>
          <p:cNvPr id="7" name="CuadroTexto 6">
            <a:extLst>
              <a:ext uri="{FF2B5EF4-FFF2-40B4-BE49-F238E27FC236}">
                <a16:creationId xmlns:a16="http://schemas.microsoft.com/office/drawing/2014/main" id="{6FA001AA-C2DA-417B-91D8-5D9F083AFA97}"/>
              </a:ext>
            </a:extLst>
          </p:cNvPr>
          <p:cNvSpPr txBox="1"/>
          <p:nvPr/>
        </p:nvSpPr>
        <p:spPr>
          <a:xfrm>
            <a:off x="1514764" y="2258794"/>
            <a:ext cx="9162472" cy="1569660"/>
          </a:xfrm>
          <a:prstGeom prst="rect">
            <a:avLst/>
          </a:prstGeom>
          <a:noFill/>
        </p:spPr>
        <p:txBody>
          <a:bodyPr wrap="square" rtlCol="0">
            <a:spAutoFit/>
          </a:bodyPr>
          <a:lstStyle/>
          <a:p>
            <a:pPr algn="just"/>
            <a:r>
              <a:rPr lang="es-CL" sz="1600" dirty="0">
                <a:latin typeface="Abadi" panose="020B0604020104020204" pitchFamily="34" charset="0"/>
              </a:rPr>
              <a:t>“El color en muchas razas de bovinos se debe a un gen </a:t>
            </a:r>
            <a:r>
              <a:rPr lang="es-CL" sz="1600" dirty="0" err="1">
                <a:latin typeface="Abadi" panose="020B0604020104020204" pitchFamily="34" charset="0"/>
              </a:rPr>
              <a:t>autosomal</a:t>
            </a:r>
            <a:r>
              <a:rPr lang="es-CL" sz="1600" dirty="0">
                <a:latin typeface="Abadi" panose="020B0604020104020204" pitchFamily="34" charset="0"/>
              </a:rPr>
              <a:t> recesivo, cuyo fenotipo dominante es negro. Suponga que un </a:t>
            </a:r>
            <a:r>
              <a:rPr lang="es-CL" sz="1600" b="1" dirty="0">
                <a:latin typeface="Abadi" panose="020B0604020104020204" pitchFamily="34" charset="0"/>
              </a:rPr>
              <a:t>1% de terneros rojos nace en una población predominantemente negra</a:t>
            </a:r>
            <a:r>
              <a:rPr lang="es-CL" sz="1600" dirty="0">
                <a:latin typeface="Abadi" panose="020B0604020104020204" pitchFamily="34" charset="0"/>
              </a:rPr>
              <a:t>. Se quiere eliminar el gen rojo. Asumiendo que la </a:t>
            </a:r>
            <a:r>
              <a:rPr lang="es-CL" sz="1600" b="1" dirty="0">
                <a:latin typeface="Abadi" panose="020B0604020104020204" pitchFamily="34" charset="0"/>
              </a:rPr>
              <a:t>población estaba en equilibrio</a:t>
            </a:r>
            <a:r>
              <a:rPr lang="es-CL" sz="1600" dirty="0">
                <a:latin typeface="Abadi" panose="020B0604020104020204" pitchFamily="34" charset="0"/>
              </a:rPr>
              <a:t>. Qué proporción de terneros rojos se espera luego de aplicar los siguientes esquemas de selección:</a:t>
            </a:r>
          </a:p>
          <a:p>
            <a:pPr marL="342900" indent="-342900" algn="just">
              <a:buAutoNum type="alphaLcParenR"/>
            </a:pPr>
            <a:r>
              <a:rPr lang="es-CL" sz="1600" dirty="0">
                <a:solidFill>
                  <a:srgbClr val="FF0000"/>
                </a:solidFill>
                <a:latin typeface="Abadi" panose="020B0604020104020204" pitchFamily="34" charset="0"/>
              </a:rPr>
              <a:t>Animales rojos no dejan descendencia</a:t>
            </a:r>
          </a:p>
          <a:p>
            <a:pPr marL="342900" indent="-342900" algn="just">
              <a:buAutoNum type="alphaLcParenR"/>
            </a:pPr>
            <a:r>
              <a:rPr lang="es-CL" sz="1600" dirty="0">
                <a:latin typeface="Abadi" panose="020B0604020104020204" pitchFamily="34" charset="0"/>
              </a:rPr>
              <a:t>Machos rojos son eliminados”</a:t>
            </a:r>
            <a:endParaRPr lang="en-US" sz="1600" dirty="0">
              <a:latin typeface="Abadi" panose="020B0604020104020204" pitchFamily="34" charset="0"/>
            </a:endParaRPr>
          </a:p>
        </p:txBody>
      </p:sp>
      <p:graphicFrame>
        <p:nvGraphicFramePr>
          <p:cNvPr id="11" name="Group 139">
            <a:extLst>
              <a:ext uri="{FF2B5EF4-FFF2-40B4-BE49-F238E27FC236}">
                <a16:creationId xmlns:a16="http://schemas.microsoft.com/office/drawing/2014/main" id="{481D9498-453F-4B87-808B-33223640C3D3}"/>
              </a:ext>
            </a:extLst>
          </p:cNvPr>
          <p:cNvGraphicFramePr>
            <a:graphicFrameLocks noGrp="1"/>
          </p:cNvGraphicFramePr>
          <p:nvPr/>
        </p:nvGraphicFramePr>
        <p:xfrm>
          <a:off x="1676400" y="3911926"/>
          <a:ext cx="5506825" cy="2862602"/>
        </p:xfrm>
        <a:graphic>
          <a:graphicData uri="http://schemas.openxmlformats.org/drawingml/2006/table">
            <a:tbl>
              <a:tblPr firstRow="1">
                <a:tableStyleId>{284E427A-3D55-4303-BF80-6455036E1DE7}</a:tableStyleId>
              </a:tblPr>
              <a:tblGrid>
                <a:gridCol w="981075">
                  <a:extLst>
                    <a:ext uri="{9D8B030D-6E8A-4147-A177-3AD203B41FA5}">
                      <a16:colId xmlns:a16="http://schemas.microsoft.com/office/drawing/2014/main" val="20000"/>
                    </a:ext>
                  </a:extLst>
                </a:gridCol>
                <a:gridCol w="878233">
                  <a:extLst>
                    <a:ext uri="{9D8B030D-6E8A-4147-A177-3AD203B41FA5}">
                      <a16:colId xmlns:a16="http://schemas.microsoft.com/office/drawing/2014/main" val="20001"/>
                    </a:ext>
                  </a:extLst>
                </a:gridCol>
                <a:gridCol w="1216709">
                  <a:extLst>
                    <a:ext uri="{9D8B030D-6E8A-4147-A177-3AD203B41FA5}">
                      <a16:colId xmlns:a16="http://schemas.microsoft.com/office/drawing/2014/main" val="20002"/>
                    </a:ext>
                  </a:extLst>
                </a:gridCol>
                <a:gridCol w="1214099">
                  <a:extLst>
                    <a:ext uri="{9D8B030D-6E8A-4147-A177-3AD203B41FA5}">
                      <a16:colId xmlns:a16="http://schemas.microsoft.com/office/drawing/2014/main" val="20003"/>
                    </a:ext>
                  </a:extLst>
                </a:gridCol>
                <a:gridCol w="1216709">
                  <a:extLst>
                    <a:ext uri="{9D8B030D-6E8A-4147-A177-3AD203B41FA5}">
                      <a16:colId xmlns:a16="http://schemas.microsoft.com/office/drawing/2014/main" val="20004"/>
                    </a:ext>
                  </a:extLst>
                </a:gridCol>
              </a:tblGrid>
              <a:tr h="423208">
                <a:tc gridSpan="5">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u="none" strike="noStrike" cap="none" normalizeH="0" baseline="0" dirty="0">
                          <a:ln>
                            <a:noFill/>
                          </a:ln>
                          <a:effectLst/>
                        </a:rPr>
                        <a:t>Frecuencia de apareamientos al azar</a:t>
                      </a:r>
                      <a:endParaRPr kumimoji="0" lang="es-ES" sz="1600" b="1" i="0" u="none" strike="noStrike" cap="none" normalizeH="0" baseline="0" dirty="0">
                        <a:ln>
                          <a:noFill/>
                        </a:ln>
                        <a:solidFill>
                          <a:schemeClr val="tx1"/>
                        </a:solidFill>
                        <a:effectLst/>
                        <a:latin typeface="Times New Roman" pitchFamily="18" charset="0"/>
                      </a:endParaRPr>
                    </a:p>
                  </a:txBody>
                  <a:tcPr marL="73958" marR="73958" marT="36979" marB="36979" horzOverflow="overflow"/>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562081">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500" u="none" strike="noStrike" cap="none" normalizeH="0" baseline="0" dirty="0">
                        <a:ln>
                          <a:noFill/>
                        </a:ln>
                        <a:solidFill>
                          <a:schemeClr val="bg1"/>
                        </a:solidFill>
                        <a:effectLst/>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Hembras</a:t>
                      </a:r>
                      <a:endParaRPr kumimoji="0" lang="es-ES" sz="15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Machos</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5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P</a:t>
                      </a:r>
                      <a:endParaRPr kumimoji="0" lang="es-ES" sz="1500" b="0" i="1"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H</a:t>
                      </a:r>
                      <a:endParaRPr kumimoji="0" lang="es-ES" sz="1500" b="0" i="1"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Q</a:t>
                      </a:r>
                      <a:endParaRPr kumimoji="0" lang="es-ES" sz="1500" b="0" i="1"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extLst>
                  <a:ext uri="{0D108BD9-81ED-4DB2-BD59-A6C34878D82A}">
                    <a16:rowId xmlns:a16="http://schemas.microsoft.com/office/drawing/2014/main" val="10001"/>
                  </a:ext>
                </a:extLst>
              </a:tr>
              <a:tr h="683732">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      </a:t>
                      </a:r>
                      <a:endParaRPr kumimoji="0" lang="es-ES" sz="1500" u="none" strike="noStrike" cap="none" normalizeH="0" baseline="0" dirty="0">
                        <a:ln>
                          <a:noFill/>
                        </a:ln>
                        <a:solidFill>
                          <a:schemeClr val="bg1"/>
                        </a:solidFill>
                        <a:effectLst/>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500" b="0" i="0" u="none" strike="noStrike" cap="none" normalizeH="0" baseline="-2500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u="none" strike="noStrike" cap="none" normalizeH="0" baseline="0" dirty="0">
                          <a:ln>
                            <a:noFill/>
                          </a:ln>
                          <a:solidFill>
                            <a:schemeClr val="bg1"/>
                          </a:solidFill>
                          <a:effectLst/>
                        </a:rPr>
                        <a:t>P</a:t>
                      </a:r>
                      <a:endParaRPr kumimoji="0" lang="es-ES" sz="1600" b="0" i="1"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b="0" i="0" u="none" strike="noStrike" cap="none" normalizeH="0" baseline="0" dirty="0">
                          <a:ln>
                            <a:noFill/>
                          </a:ln>
                          <a:solidFill>
                            <a:schemeClr val="tx1"/>
                          </a:solidFill>
                          <a:effectLst/>
                          <a:latin typeface="+mn-lt"/>
                        </a:rPr>
                        <a:t>0,656</a:t>
                      </a:r>
                      <a:endParaRPr kumimoji="0" lang="es-ES" sz="1600" b="0" i="0" u="none" strike="noStrike" cap="none" normalizeH="0" baseline="30000" dirty="0">
                        <a:ln>
                          <a:noFill/>
                        </a:ln>
                        <a:solidFill>
                          <a:schemeClr val="tx1"/>
                        </a:solidFill>
                        <a:effectLst/>
                        <a:latin typeface="+mn-lt"/>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0,146</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0,008</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extLst>
                  <a:ext uri="{0D108BD9-81ED-4DB2-BD59-A6C34878D82A}">
                    <a16:rowId xmlns:a16="http://schemas.microsoft.com/office/drawing/2014/main" val="10002"/>
                  </a:ext>
                </a:extLst>
              </a:tr>
              <a:tr h="58361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endParaRPr kumimoji="0" lang="es-ES" sz="16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u="none" strike="noStrike" cap="none" normalizeH="0" baseline="-25000" dirty="0">
                          <a:ln>
                            <a:noFill/>
                          </a:ln>
                          <a:solidFill>
                            <a:schemeClr val="bg1"/>
                          </a:solidFill>
                          <a:effectLst/>
                        </a:rPr>
                        <a:t> </a:t>
                      </a:r>
                      <a:r>
                        <a:rPr kumimoji="0" lang="es-ES" sz="1600" u="none" strike="noStrike" cap="none" normalizeH="0" baseline="0" dirty="0">
                          <a:ln>
                            <a:noFill/>
                          </a:ln>
                          <a:solidFill>
                            <a:schemeClr val="bg1"/>
                          </a:solidFill>
                          <a:effectLst/>
                        </a:rPr>
                        <a:t>H</a:t>
                      </a: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0,146</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0,032</a:t>
                      </a:r>
                      <a:endParaRPr kumimoji="0" lang="es-ES" sz="1600" b="0" i="0" u="none" strike="noStrike" cap="none" normalizeH="0" baseline="3000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0,002</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extLst>
                  <a:ext uri="{0D108BD9-81ED-4DB2-BD59-A6C34878D82A}">
                    <a16:rowId xmlns:a16="http://schemas.microsoft.com/office/drawing/2014/main" val="10003"/>
                  </a:ext>
                </a:extLst>
              </a:tr>
              <a:tr h="59166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6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u="none" strike="noStrike" cap="none" normalizeH="0" baseline="0" dirty="0">
                          <a:ln>
                            <a:noFill/>
                          </a:ln>
                          <a:solidFill>
                            <a:schemeClr val="bg1"/>
                          </a:solidFill>
                          <a:effectLst/>
                        </a:rPr>
                        <a:t>Q</a:t>
                      </a: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i="0" u="none" strike="noStrike" cap="none" normalizeH="0" baseline="0" dirty="0">
                          <a:ln>
                            <a:noFill/>
                          </a:ln>
                          <a:effectLst/>
                        </a:rPr>
                        <a:t>0,008</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i="0" u="none" strike="noStrike" cap="none" normalizeH="0" baseline="0" dirty="0">
                          <a:ln>
                            <a:noFill/>
                          </a:ln>
                          <a:effectLst/>
                        </a:rPr>
                        <a:t>0,002</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0,0001</a:t>
                      </a:r>
                      <a:endParaRPr kumimoji="0" lang="es-ES" sz="1600" b="0" i="0" u="none" strike="noStrike" cap="none" normalizeH="0" baseline="30000" dirty="0">
                        <a:ln>
                          <a:noFill/>
                        </a:ln>
                        <a:solidFill>
                          <a:schemeClr val="tx1"/>
                        </a:solidFill>
                        <a:effectLst/>
                        <a:latin typeface="Times New Roman" pitchFamily="18" charset="0"/>
                      </a:endParaRPr>
                    </a:p>
                  </a:txBody>
                  <a:tcPr marL="73958" marR="73958" marT="36979" marB="36979" anchor="ctr" horzOverflow="overflow"/>
                </a:tc>
                <a:extLst>
                  <a:ext uri="{0D108BD9-81ED-4DB2-BD59-A6C34878D82A}">
                    <a16:rowId xmlns:a16="http://schemas.microsoft.com/office/drawing/2014/main" val="10004"/>
                  </a:ext>
                </a:extLst>
              </a:tr>
            </a:tbl>
          </a:graphicData>
        </a:graphic>
      </p:graphicFrame>
      <p:cxnSp>
        <p:nvCxnSpPr>
          <p:cNvPr id="9" name="Conector recto de flecha 8">
            <a:extLst>
              <a:ext uri="{FF2B5EF4-FFF2-40B4-BE49-F238E27FC236}">
                <a16:creationId xmlns:a16="http://schemas.microsoft.com/office/drawing/2014/main" id="{78C6E804-1050-4601-B290-B24BE4216099}"/>
              </a:ext>
            </a:extLst>
          </p:cNvPr>
          <p:cNvCxnSpPr/>
          <p:nvPr/>
        </p:nvCxnSpPr>
        <p:spPr>
          <a:xfrm>
            <a:off x="7183225" y="4488873"/>
            <a:ext cx="8866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46A87936-7FBF-4615-AB03-47592AC88330}"/>
              </a:ext>
            </a:extLst>
          </p:cNvPr>
          <p:cNvSpPr txBox="1"/>
          <p:nvPr/>
        </p:nvSpPr>
        <p:spPr>
          <a:xfrm>
            <a:off x="8069916" y="4304207"/>
            <a:ext cx="1126836" cy="369332"/>
          </a:xfrm>
          <a:prstGeom prst="rect">
            <a:avLst/>
          </a:prstGeom>
          <a:noFill/>
        </p:spPr>
        <p:txBody>
          <a:bodyPr wrap="square" rtlCol="0">
            <a:spAutoFit/>
          </a:bodyPr>
          <a:lstStyle/>
          <a:p>
            <a:r>
              <a:rPr lang="es-CL" dirty="0"/>
              <a:t>Rojos</a:t>
            </a:r>
            <a:endParaRPr lang="en-US" dirty="0"/>
          </a:p>
        </p:txBody>
      </p:sp>
      <p:cxnSp>
        <p:nvCxnSpPr>
          <p:cNvPr id="14" name="Conector recto de flecha 13">
            <a:extLst>
              <a:ext uri="{FF2B5EF4-FFF2-40B4-BE49-F238E27FC236}">
                <a16:creationId xmlns:a16="http://schemas.microsoft.com/office/drawing/2014/main" id="{EEDCED50-5F2B-4D55-AB0F-790F99D6C2F6}"/>
              </a:ext>
            </a:extLst>
          </p:cNvPr>
          <p:cNvCxnSpPr>
            <a:cxnSpLocks/>
          </p:cNvCxnSpPr>
          <p:nvPr/>
        </p:nvCxnSpPr>
        <p:spPr>
          <a:xfrm flipH="1">
            <a:off x="858983" y="6369998"/>
            <a:ext cx="8174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587680D6-5197-4976-9963-BA5AD1A02BD5}"/>
              </a:ext>
            </a:extLst>
          </p:cNvPr>
          <p:cNvSpPr txBox="1"/>
          <p:nvPr/>
        </p:nvSpPr>
        <p:spPr>
          <a:xfrm>
            <a:off x="177801" y="6185332"/>
            <a:ext cx="1126836" cy="369332"/>
          </a:xfrm>
          <a:prstGeom prst="rect">
            <a:avLst/>
          </a:prstGeom>
          <a:noFill/>
        </p:spPr>
        <p:txBody>
          <a:bodyPr wrap="square" rtlCol="0">
            <a:spAutoFit/>
          </a:bodyPr>
          <a:lstStyle/>
          <a:p>
            <a:r>
              <a:rPr lang="es-CL" dirty="0"/>
              <a:t>Rojas</a:t>
            </a:r>
            <a:endParaRPr lang="en-US" dirty="0"/>
          </a:p>
        </p:txBody>
      </p:sp>
      <p:sp>
        <p:nvSpPr>
          <p:cNvPr id="8" name="Título 1">
            <a:extLst>
              <a:ext uri="{FF2B5EF4-FFF2-40B4-BE49-F238E27FC236}">
                <a16:creationId xmlns:a16="http://schemas.microsoft.com/office/drawing/2014/main" id="{5B879902-CD5D-9CBF-79F1-E2C6882A1624}"/>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11 </a:t>
            </a:r>
            <a:endParaRPr lang="en-US" i="1" kern="0" dirty="0"/>
          </a:p>
        </p:txBody>
      </p:sp>
      <p:sp>
        <p:nvSpPr>
          <p:cNvPr id="3" name="Rectángulo 2">
            <a:extLst>
              <a:ext uri="{FF2B5EF4-FFF2-40B4-BE49-F238E27FC236}">
                <a16:creationId xmlns:a16="http://schemas.microsoft.com/office/drawing/2014/main" id="{3FABCA9D-E050-6021-ACED-E232571BBCC8}"/>
              </a:ext>
            </a:extLst>
          </p:cNvPr>
          <p:cNvSpPr/>
          <p:nvPr/>
        </p:nvSpPr>
        <p:spPr>
          <a:xfrm>
            <a:off x="3539836" y="4918074"/>
            <a:ext cx="2425989" cy="12672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a:extLst>
              <a:ext uri="{FF2B5EF4-FFF2-40B4-BE49-F238E27FC236}">
                <a16:creationId xmlns:a16="http://schemas.microsoft.com/office/drawing/2014/main" id="{F259EC3E-0BF6-1EBF-EEE5-47F6979811B0}"/>
              </a:ext>
            </a:extLst>
          </p:cNvPr>
          <p:cNvSpPr txBox="1"/>
          <p:nvPr/>
        </p:nvSpPr>
        <p:spPr>
          <a:xfrm>
            <a:off x="8069916" y="4778468"/>
            <a:ext cx="3431953" cy="1877437"/>
          </a:xfrm>
          <a:prstGeom prst="rect">
            <a:avLst/>
          </a:prstGeom>
          <a:solidFill>
            <a:schemeClr val="bg1"/>
          </a:solidFill>
          <a:ln>
            <a:solidFill>
              <a:schemeClr val="accent2">
                <a:lumMod val="50000"/>
              </a:schemeClr>
            </a:solidFill>
          </a:ln>
        </p:spPr>
        <p:txBody>
          <a:bodyPr wrap="square" rtlCol="0">
            <a:spAutoFit/>
          </a:bodyPr>
          <a:lstStyle/>
          <a:p>
            <a:endParaRPr lang="es-ES" sz="1600" dirty="0"/>
          </a:p>
          <a:p>
            <a:pPr algn="ctr"/>
            <a:r>
              <a:rPr lang="es-ES" sz="2000" dirty="0"/>
              <a:t>A</a:t>
            </a:r>
            <a:r>
              <a:rPr lang="es-ES" sz="2000" baseline="-25000" dirty="0"/>
              <a:t>1</a:t>
            </a:r>
            <a:r>
              <a:rPr lang="es-ES" sz="2000" dirty="0"/>
              <a:t>A</a:t>
            </a:r>
            <a:r>
              <a:rPr lang="es-ES" sz="2000" baseline="-25000" dirty="0"/>
              <a:t>2</a:t>
            </a:r>
            <a:r>
              <a:rPr lang="es-ES" sz="2000" dirty="0"/>
              <a:t>    x    A</a:t>
            </a:r>
            <a:r>
              <a:rPr lang="es-ES" sz="2000" baseline="-25000" dirty="0"/>
              <a:t>1</a:t>
            </a:r>
            <a:r>
              <a:rPr lang="es-ES" sz="2000" dirty="0"/>
              <a:t>A</a:t>
            </a:r>
            <a:r>
              <a:rPr lang="es-ES" sz="2000" baseline="-25000" dirty="0"/>
              <a:t>2</a:t>
            </a:r>
            <a:endParaRPr lang="es-ES" sz="2000" baseline="-25000" dirty="0">
              <a:solidFill>
                <a:schemeClr val="bg1"/>
              </a:solidFill>
              <a:latin typeface="Times New Roman" pitchFamily="18" charset="0"/>
            </a:endParaRPr>
          </a:p>
          <a:p>
            <a:endParaRPr lang="es-CL" sz="1600" dirty="0"/>
          </a:p>
          <a:p>
            <a:endParaRPr lang="es-CL" sz="1600" dirty="0"/>
          </a:p>
          <a:p>
            <a:endParaRPr lang="es-CL" sz="1600" dirty="0"/>
          </a:p>
          <a:p>
            <a:endParaRPr lang="es-CL" sz="1600" dirty="0"/>
          </a:p>
          <a:p>
            <a:endParaRPr lang="es-CL" sz="1600" dirty="0"/>
          </a:p>
        </p:txBody>
      </p:sp>
      <p:sp>
        <p:nvSpPr>
          <p:cNvPr id="5" name="CuadroTexto 4">
            <a:extLst>
              <a:ext uri="{FF2B5EF4-FFF2-40B4-BE49-F238E27FC236}">
                <a16:creationId xmlns:a16="http://schemas.microsoft.com/office/drawing/2014/main" id="{6F2D00AF-A504-948C-6965-79AB7D76DBAC}"/>
              </a:ext>
            </a:extLst>
          </p:cNvPr>
          <p:cNvSpPr txBox="1"/>
          <p:nvPr/>
        </p:nvSpPr>
        <p:spPr>
          <a:xfrm>
            <a:off x="8376474" y="5717186"/>
            <a:ext cx="572493" cy="307777"/>
          </a:xfrm>
          <a:prstGeom prst="rect">
            <a:avLst/>
          </a:prstGeom>
          <a:noFill/>
          <a:ln>
            <a:solidFill>
              <a:schemeClr val="tx1"/>
            </a:solidFill>
          </a:ln>
        </p:spPr>
        <p:txBody>
          <a:bodyPr wrap="square" rtlCol="0">
            <a:spAutoFit/>
          </a:bodyPr>
          <a:lstStyle/>
          <a:p>
            <a:pPr algn="ctr"/>
            <a:r>
              <a:rPr lang="es-ES" sz="1400" dirty="0"/>
              <a:t>A</a:t>
            </a:r>
            <a:r>
              <a:rPr lang="es-ES" sz="1400" baseline="-25000" dirty="0"/>
              <a:t>1</a:t>
            </a:r>
            <a:r>
              <a:rPr lang="es-ES" sz="1400" dirty="0"/>
              <a:t>A</a:t>
            </a:r>
            <a:r>
              <a:rPr lang="es-ES" sz="1400" baseline="-25000" dirty="0"/>
              <a:t>1</a:t>
            </a:r>
            <a:endParaRPr lang="es-CL" sz="1400" dirty="0"/>
          </a:p>
        </p:txBody>
      </p:sp>
      <p:sp>
        <p:nvSpPr>
          <p:cNvPr id="6" name="CuadroTexto 5">
            <a:extLst>
              <a:ext uri="{FF2B5EF4-FFF2-40B4-BE49-F238E27FC236}">
                <a16:creationId xmlns:a16="http://schemas.microsoft.com/office/drawing/2014/main" id="{32BBC83C-83B4-6B3A-D498-A04176783D31}"/>
              </a:ext>
            </a:extLst>
          </p:cNvPr>
          <p:cNvSpPr txBox="1"/>
          <p:nvPr/>
        </p:nvSpPr>
        <p:spPr>
          <a:xfrm>
            <a:off x="9075338" y="6092918"/>
            <a:ext cx="572493" cy="307777"/>
          </a:xfrm>
          <a:prstGeom prst="rect">
            <a:avLst/>
          </a:prstGeom>
          <a:noFill/>
          <a:ln>
            <a:solidFill>
              <a:schemeClr val="tx1"/>
            </a:solidFill>
          </a:ln>
        </p:spPr>
        <p:txBody>
          <a:bodyPr wrap="square" rtlCol="0">
            <a:spAutoFit/>
          </a:bodyPr>
          <a:lstStyle/>
          <a:p>
            <a:pPr algn="ctr"/>
            <a:r>
              <a:rPr lang="es-ES" sz="1400" dirty="0"/>
              <a:t>A</a:t>
            </a:r>
            <a:r>
              <a:rPr lang="es-ES" sz="1400" baseline="-25000" dirty="0"/>
              <a:t>1</a:t>
            </a:r>
            <a:r>
              <a:rPr lang="es-ES" sz="1400" dirty="0"/>
              <a:t>A</a:t>
            </a:r>
            <a:r>
              <a:rPr lang="es-ES" sz="1400" baseline="-25000" dirty="0"/>
              <a:t>2</a:t>
            </a:r>
            <a:endParaRPr lang="es-CL" sz="1400" dirty="0"/>
          </a:p>
        </p:txBody>
      </p:sp>
      <p:sp>
        <p:nvSpPr>
          <p:cNvPr id="10" name="CuadroTexto 9">
            <a:extLst>
              <a:ext uri="{FF2B5EF4-FFF2-40B4-BE49-F238E27FC236}">
                <a16:creationId xmlns:a16="http://schemas.microsoft.com/office/drawing/2014/main" id="{3759835B-4AEE-88C4-57CE-A11E7572B36E}"/>
              </a:ext>
            </a:extLst>
          </p:cNvPr>
          <p:cNvSpPr txBox="1"/>
          <p:nvPr/>
        </p:nvSpPr>
        <p:spPr>
          <a:xfrm>
            <a:off x="9890262" y="5707950"/>
            <a:ext cx="572493" cy="307777"/>
          </a:xfrm>
          <a:prstGeom prst="rect">
            <a:avLst/>
          </a:prstGeom>
          <a:noFill/>
          <a:ln>
            <a:solidFill>
              <a:schemeClr val="tx1"/>
            </a:solidFill>
          </a:ln>
        </p:spPr>
        <p:txBody>
          <a:bodyPr wrap="square" rtlCol="0">
            <a:spAutoFit/>
          </a:bodyPr>
          <a:lstStyle/>
          <a:p>
            <a:pPr algn="ctr"/>
            <a:r>
              <a:rPr lang="es-ES" sz="1400" dirty="0"/>
              <a:t>A</a:t>
            </a:r>
            <a:r>
              <a:rPr lang="es-ES" sz="1400" baseline="-25000" dirty="0"/>
              <a:t>1</a:t>
            </a:r>
            <a:r>
              <a:rPr lang="es-ES" sz="1400" dirty="0"/>
              <a:t>A</a:t>
            </a:r>
            <a:r>
              <a:rPr lang="es-ES" sz="1400" baseline="-25000" dirty="0"/>
              <a:t>2</a:t>
            </a:r>
            <a:endParaRPr lang="es-CL" sz="1400" dirty="0"/>
          </a:p>
        </p:txBody>
      </p:sp>
      <p:sp>
        <p:nvSpPr>
          <p:cNvPr id="12" name="CuadroTexto 11">
            <a:extLst>
              <a:ext uri="{FF2B5EF4-FFF2-40B4-BE49-F238E27FC236}">
                <a16:creationId xmlns:a16="http://schemas.microsoft.com/office/drawing/2014/main" id="{9172BBB6-9EFB-CBFF-F5CF-72419CBE2DA4}"/>
              </a:ext>
            </a:extLst>
          </p:cNvPr>
          <p:cNvSpPr txBox="1"/>
          <p:nvPr/>
        </p:nvSpPr>
        <p:spPr>
          <a:xfrm>
            <a:off x="10640096" y="6092918"/>
            <a:ext cx="572493" cy="307777"/>
          </a:xfrm>
          <a:prstGeom prst="rect">
            <a:avLst/>
          </a:prstGeom>
          <a:noFill/>
          <a:ln>
            <a:solidFill>
              <a:schemeClr val="tx1"/>
            </a:solidFill>
          </a:ln>
        </p:spPr>
        <p:txBody>
          <a:bodyPr wrap="square" rtlCol="0">
            <a:spAutoFit/>
          </a:bodyPr>
          <a:lstStyle/>
          <a:p>
            <a:pPr algn="ctr"/>
            <a:r>
              <a:rPr lang="es-ES" sz="1400" dirty="0"/>
              <a:t>A</a:t>
            </a:r>
            <a:r>
              <a:rPr lang="es-ES" sz="1400" baseline="-25000" dirty="0"/>
              <a:t>2</a:t>
            </a:r>
            <a:r>
              <a:rPr lang="es-ES" sz="1400" dirty="0"/>
              <a:t>A</a:t>
            </a:r>
            <a:r>
              <a:rPr lang="es-ES" sz="1400" baseline="-25000" dirty="0"/>
              <a:t>2</a:t>
            </a:r>
            <a:endParaRPr lang="es-CL" sz="1400" dirty="0"/>
          </a:p>
        </p:txBody>
      </p:sp>
      <p:sp>
        <p:nvSpPr>
          <p:cNvPr id="17" name="CuadroTexto 16">
            <a:extLst>
              <a:ext uri="{FF2B5EF4-FFF2-40B4-BE49-F238E27FC236}">
                <a16:creationId xmlns:a16="http://schemas.microsoft.com/office/drawing/2014/main" id="{3BBCA4A9-5274-DBE6-E1AF-9F5667E1DF0A}"/>
              </a:ext>
            </a:extLst>
          </p:cNvPr>
          <p:cNvSpPr txBox="1"/>
          <p:nvPr/>
        </p:nvSpPr>
        <p:spPr>
          <a:xfrm>
            <a:off x="9571004" y="4753832"/>
            <a:ext cx="1907895" cy="338554"/>
          </a:xfrm>
          <a:prstGeom prst="rect">
            <a:avLst/>
          </a:prstGeom>
          <a:noFill/>
        </p:spPr>
        <p:txBody>
          <a:bodyPr wrap="none" rtlCol="0">
            <a:spAutoFit/>
          </a:bodyPr>
          <a:lstStyle/>
          <a:p>
            <a:r>
              <a:rPr lang="es-CL" sz="1600" b="1" dirty="0">
                <a:solidFill>
                  <a:srgbClr val="FF0000"/>
                </a:solidFill>
              </a:rPr>
              <a:t>1/4 terneros rojos</a:t>
            </a:r>
          </a:p>
        </p:txBody>
      </p:sp>
      <p:sp>
        <p:nvSpPr>
          <p:cNvPr id="18" name="Rectángulo 17">
            <a:extLst>
              <a:ext uri="{FF2B5EF4-FFF2-40B4-BE49-F238E27FC236}">
                <a16:creationId xmlns:a16="http://schemas.microsoft.com/office/drawing/2014/main" id="{564ACD6A-198F-6A8F-8352-9E5931F029A2}"/>
              </a:ext>
            </a:extLst>
          </p:cNvPr>
          <p:cNvSpPr/>
          <p:nvPr/>
        </p:nvSpPr>
        <p:spPr>
          <a:xfrm>
            <a:off x="4759035" y="5587999"/>
            <a:ext cx="1209964" cy="597332"/>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94749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10" grpId="0" animBg="1"/>
      <p:bldP spid="12" grpId="0" animBg="1"/>
      <p:bldP spid="17" grpId="0"/>
    </p:bldLst>
  </p:timing>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1920240"/>
            <a:ext cx="9162472" cy="338554"/>
          </a:xfrm>
          <a:prstGeom prst="rect">
            <a:avLst/>
          </a:prstGeom>
          <a:noFill/>
        </p:spPr>
        <p:txBody>
          <a:bodyPr wrap="square" rtlCol="0">
            <a:spAutoFit/>
          </a:bodyPr>
          <a:lstStyle/>
          <a:p>
            <a:pPr algn="just"/>
            <a:r>
              <a:rPr lang="es-CL" sz="1600" b="1" dirty="0">
                <a:latin typeface="Abadi" panose="020B0604020104020204" pitchFamily="34" charset="0"/>
              </a:rPr>
              <a:t>Ejercicio 6</a:t>
            </a:r>
            <a:endParaRPr lang="en-US" sz="1600" b="1" dirty="0">
              <a:latin typeface="Abadi" panose="020B0604020104020204" pitchFamily="34" charset="0"/>
            </a:endParaRPr>
          </a:p>
        </p:txBody>
      </p:sp>
      <p:sp>
        <p:nvSpPr>
          <p:cNvPr id="7" name="CuadroTexto 6">
            <a:extLst>
              <a:ext uri="{FF2B5EF4-FFF2-40B4-BE49-F238E27FC236}">
                <a16:creationId xmlns:a16="http://schemas.microsoft.com/office/drawing/2014/main" id="{6FA001AA-C2DA-417B-91D8-5D9F083AFA97}"/>
              </a:ext>
            </a:extLst>
          </p:cNvPr>
          <p:cNvSpPr txBox="1"/>
          <p:nvPr/>
        </p:nvSpPr>
        <p:spPr>
          <a:xfrm>
            <a:off x="1514764" y="2258794"/>
            <a:ext cx="9162472" cy="1569660"/>
          </a:xfrm>
          <a:prstGeom prst="rect">
            <a:avLst/>
          </a:prstGeom>
          <a:noFill/>
        </p:spPr>
        <p:txBody>
          <a:bodyPr wrap="square" rtlCol="0">
            <a:spAutoFit/>
          </a:bodyPr>
          <a:lstStyle/>
          <a:p>
            <a:pPr algn="just"/>
            <a:r>
              <a:rPr lang="es-CL" sz="1600" dirty="0">
                <a:latin typeface="Abadi" panose="020B0604020104020204" pitchFamily="34" charset="0"/>
              </a:rPr>
              <a:t>“El color en muchas razas de bovinos se debe a un gen </a:t>
            </a:r>
            <a:r>
              <a:rPr lang="es-CL" sz="1600" dirty="0" err="1">
                <a:latin typeface="Abadi" panose="020B0604020104020204" pitchFamily="34" charset="0"/>
              </a:rPr>
              <a:t>autosomal</a:t>
            </a:r>
            <a:r>
              <a:rPr lang="es-CL" sz="1600" dirty="0">
                <a:latin typeface="Abadi" panose="020B0604020104020204" pitchFamily="34" charset="0"/>
              </a:rPr>
              <a:t> recesivo, cuyo fenotipo dominante es negro. Suponga que un </a:t>
            </a:r>
            <a:r>
              <a:rPr lang="es-CL" sz="1600" b="1" dirty="0">
                <a:latin typeface="Abadi" panose="020B0604020104020204" pitchFamily="34" charset="0"/>
              </a:rPr>
              <a:t>1% de terneros rojos nace en una población predominantemente negra</a:t>
            </a:r>
            <a:r>
              <a:rPr lang="es-CL" sz="1600" dirty="0">
                <a:latin typeface="Abadi" panose="020B0604020104020204" pitchFamily="34" charset="0"/>
              </a:rPr>
              <a:t>. Se quiere eliminar el gen rojo. Asumiendo que la </a:t>
            </a:r>
            <a:r>
              <a:rPr lang="es-CL" sz="1600" b="1" dirty="0">
                <a:latin typeface="Abadi" panose="020B0604020104020204" pitchFamily="34" charset="0"/>
              </a:rPr>
              <a:t>población estaba en equilibrio</a:t>
            </a:r>
            <a:r>
              <a:rPr lang="es-CL" sz="1600" dirty="0">
                <a:latin typeface="Abadi" panose="020B0604020104020204" pitchFamily="34" charset="0"/>
              </a:rPr>
              <a:t>. Qué proporción de terneros rojos se espera luego de aplicar los siguientes esquemas de selección:</a:t>
            </a:r>
          </a:p>
          <a:p>
            <a:pPr marL="342900" indent="-342900" algn="just">
              <a:buAutoNum type="alphaLcParenR"/>
            </a:pPr>
            <a:r>
              <a:rPr lang="es-CL" sz="1600" dirty="0">
                <a:solidFill>
                  <a:srgbClr val="FF0000"/>
                </a:solidFill>
                <a:latin typeface="Abadi" panose="020B0604020104020204" pitchFamily="34" charset="0"/>
              </a:rPr>
              <a:t>Animales rojos no dejan descendencia</a:t>
            </a:r>
          </a:p>
          <a:p>
            <a:pPr marL="342900" indent="-342900" algn="just">
              <a:buAutoNum type="alphaLcParenR"/>
            </a:pPr>
            <a:r>
              <a:rPr lang="es-CL" sz="1600" dirty="0">
                <a:latin typeface="Abadi" panose="020B0604020104020204" pitchFamily="34" charset="0"/>
              </a:rPr>
              <a:t>Machos rojos son eliminados”</a:t>
            </a:r>
            <a:endParaRPr lang="en-US" sz="1600" dirty="0">
              <a:latin typeface="Abadi" panose="020B0604020104020204" pitchFamily="34" charset="0"/>
            </a:endParaRPr>
          </a:p>
        </p:txBody>
      </p:sp>
      <p:graphicFrame>
        <p:nvGraphicFramePr>
          <p:cNvPr id="11" name="Group 139">
            <a:extLst>
              <a:ext uri="{FF2B5EF4-FFF2-40B4-BE49-F238E27FC236}">
                <a16:creationId xmlns:a16="http://schemas.microsoft.com/office/drawing/2014/main" id="{481D9498-453F-4B87-808B-33223640C3D3}"/>
              </a:ext>
            </a:extLst>
          </p:cNvPr>
          <p:cNvGraphicFramePr>
            <a:graphicFrameLocks noGrp="1"/>
          </p:cNvGraphicFramePr>
          <p:nvPr/>
        </p:nvGraphicFramePr>
        <p:xfrm>
          <a:off x="1676400" y="3911926"/>
          <a:ext cx="5506825" cy="2862602"/>
        </p:xfrm>
        <a:graphic>
          <a:graphicData uri="http://schemas.openxmlformats.org/drawingml/2006/table">
            <a:tbl>
              <a:tblPr firstRow="1">
                <a:tableStyleId>{284E427A-3D55-4303-BF80-6455036E1DE7}</a:tableStyleId>
              </a:tblPr>
              <a:tblGrid>
                <a:gridCol w="981075">
                  <a:extLst>
                    <a:ext uri="{9D8B030D-6E8A-4147-A177-3AD203B41FA5}">
                      <a16:colId xmlns:a16="http://schemas.microsoft.com/office/drawing/2014/main" val="20000"/>
                    </a:ext>
                  </a:extLst>
                </a:gridCol>
                <a:gridCol w="878233">
                  <a:extLst>
                    <a:ext uri="{9D8B030D-6E8A-4147-A177-3AD203B41FA5}">
                      <a16:colId xmlns:a16="http://schemas.microsoft.com/office/drawing/2014/main" val="20001"/>
                    </a:ext>
                  </a:extLst>
                </a:gridCol>
                <a:gridCol w="1216709">
                  <a:extLst>
                    <a:ext uri="{9D8B030D-6E8A-4147-A177-3AD203B41FA5}">
                      <a16:colId xmlns:a16="http://schemas.microsoft.com/office/drawing/2014/main" val="20002"/>
                    </a:ext>
                  </a:extLst>
                </a:gridCol>
                <a:gridCol w="1214099">
                  <a:extLst>
                    <a:ext uri="{9D8B030D-6E8A-4147-A177-3AD203B41FA5}">
                      <a16:colId xmlns:a16="http://schemas.microsoft.com/office/drawing/2014/main" val="20003"/>
                    </a:ext>
                  </a:extLst>
                </a:gridCol>
                <a:gridCol w="1216709">
                  <a:extLst>
                    <a:ext uri="{9D8B030D-6E8A-4147-A177-3AD203B41FA5}">
                      <a16:colId xmlns:a16="http://schemas.microsoft.com/office/drawing/2014/main" val="20004"/>
                    </a:ext>
                  </a:extLst>
                </a:gridCol>
              </a:tblGrid>
              <a:tr h="423208">
                <a:tc gridSpan="5">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u="none" strike="noStrike" cap="none" normalizeH="0" baseline="0" dirty="0">
                          <a:ln>
                            <a:noFill/>
                          </a:ln>
                          <a:effectLst/>
                        </a:rPr>
                        <a:t>Frecuencia de apareamientos al azar</a:t>
                      </a:r>
                      <a:endParaRPr kumimoji="0" lang="es-ES" sz="1600" b="1" i="0" u="none" strike="noStrike" cap="none" normalizeH="0" baseline="0" dirty="0">
                        <a:ln>
                          <a:noFill/>
                        </a:ln>
                        <a:solidFill>
                          <a:schemeClr val="tx1"/>
                        </a:solidFill>
                        <a:effectLst/>
                        <a:latin typeface="Times New Roman" pitchFamily="18" charset="0"/>
                      </a:endParaRPr>
                    </a:p>
                  </a:txBody>
                  <a:tcPr marL="73958" marR="73958" marT="36979" marB="36979" horzOverflow="overflow"/>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562081">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500" u="none" strike="noStrike" cap="none" normalizeH="0" baseline="0" dirty="0">
                        <a:ln>
                          <a:noFill/>
                        </a:ln>
                        <a:solidFill>
                          <a:schemeClr val="bg1"/>
                        </a:solidFill>
                        <a:effectLst/>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Hembras</a:t>
                      </a:r>
                      <a:endParaRPr kumimoji="0" lang="es-ES" sz="15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Machos</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5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P</a:t>
                      </a:r>
                      <a:endParaRPr kumimoji="0" lang="es-ES" sz="1500" b="0" i="1"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H</a:t>
                      </a:r>
                      <a:endParaRPr kumimoji="0" lang="es-ES" sz="1500" b="0" i="1"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Q</a:t>
                      </a:r>
                      <a:endParaRPr kumimoji="0" lang="es-ES" sz="1500" b="0" i="1"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extLst>
                  <a:ext uri="{0D108BD9-81ED-4DB2-BD59-A6C34878D82A}">
                    <a16:rowId xmlns:a16="http://schemas.microsoft.com/office/drawing/2014/main" val="10001"/>
                  </a:ext>
                </a:extLst>
              </a:tr>
              <a:tr h="683732">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      </a:t>
                      </a:r>
                      <a:endParaRPr kumimoji="0" lang="es-ES" sz="1500" u="none" strike="noStrike" cap="none" normalizeH="0" baseline="0" dirty="0">
                        <a:ln>
                          <a:noFill/>
                        </a:ln>
                        <a:solidFill>
                          <a:schemeClr val="bg1"/>
                        </a:solidFill>
                        <a:effectLst/>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500" b="0" i="0" u="none" strike="noStrike" cap="none" normalizeH="0" baseline="-2500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u="none" strike="noStrike" cap="none" normalizeH="0" baseline="0" dirty="0">
                          <a:ln>
                            <a:noFill/>
                          </a:ln>
                          <a:solidFill>
                            <a:schemeClr val="bg1"/>
                          </a:solidFill>
                          <a:effectLst/>
                        </a:rPr>
                        <a:t>P</a:t>
                      </a:r>
                      <a:endParaRPr kumimoji="0" lang="es-ES" sz="1600" b="0" i="1"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b="0" i="0" u="none" strike="noStrike" cap="none" normalizeH="0" baseline="0" dirty="0">
                          <a:ln>
                            <a:noFill/>
                          </a:ln>
                          <a:solidFill>
                            <a:schemeClr val="tx1"/>
                          </a:solidFill>
                          <a:effectLst/>
                          <a:latin typeface="+mn-lt"/>
                        </a:rPr>
                        <a:t>0,656</a:t>
                      </a:r>
                      <a:endParaRPr kumimoji="0" lang="es-ES" sz="1600" b="0" i="0" u="none" strike="noStrike" cap="none" normalizeH="0" baseline="30000" dirty="0">
                        <a:ln>
                          <a:noFill/>
                        </a:ln>
                        <a:solidFill>
                          <a:schemeClr val="tx1"/>
                        </a:solidFill>
                        <a:effectLst/>
                        <a:latin typeface="+mn-lt"/>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0,146</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0,008</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extLst>
                  <a:ext uri="{0D108BD9-81ED-4DB2-BD59-A6C34878D82A}">
                    <a16:rowId xmlns:a16="http://schemas.microsoft.com/office/drawing/2014/main" val="10002"/>
                  </a:ext>
                </a:extLst>
              </a:tr>
              <a:tr h="58361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endParaRPr kumimoji="0" lang="es-ES" sz="16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u="none" strike="noStrike" cap="none" normalizeH="0" baseline="-25000" dirty="0">
                          <a:ln>
                            <a:noFill/>
                          </a:ln>
                          <a:solidFill>
                            <a:schemeClr val="bg1"/>
                          </a:solidFill>
                          <a:effectLst/>
                        </a:rPr>
                        <a:t> </a:t>
                      </a:r>
                      <a:r>
                        <a:rPr kumimoji="0" lang="es-ES" sz="1600" u="none" strike="noStrike" cap="none" normalizeH="0" baseline="0" dirty="0">
                          <a:ln>
                            <a:noFill/>
                          </a:ln>
                          <a:solidFill>
                            <a:schemeClr val="bg1"/>
                          </a:solidFill>
                          <a:effectLst/>
                        </a:rPr>
                        <a:t>H</a:t>
                      </a: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0,146</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0,032</a:t>
                      </a:r>
                      <a:endParaRPr kumimoji="0" lang="es-ES" sz="1600" b="0" i="0" u="none" strike="noStrike" cap="none" normalizeH="0" baseline="3000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0,002</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extLst>
                  <a:ext uri="{0D108BD9-81ED-4DB2-BD59-A6C34878D82A}">
                    <a16:rowId xmlns:a16="http://schemas.microsoft.com/office/drawing/2014/main" val="10003"/>
                  </a:ext>
                </a:extLst>
              </a:tr>
              <a:tr h="59166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6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u="none" strike="noStrike" cap="none" normalizeH="0" baseline="0" dirty="0">
                          <a:ln>
                            <a:noFill/>
                          </a:ln>
                          <a:solidFill>
                            <a:schemeClr val="bg1"/>
                          </a:solidFill>
                          <a:effectLst/>
                        </a:rPr>
                        <a:t>Q</a:t>
                      </a: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i="0" u="none" strike="noStrike" cap="none" normalizeH="0" baseline="0" dirty="0">
                          <a:ln>
                            <a:noFill/>
                          </a:ln>
                          <a:effectLst/>
                        </a:rPr>
                        <a:t>0,008</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i="0" u="none" strike="noStrike" cap="none" normalizeH="0" baseline="0" dirty="0">
                          <a:ln>
                            <a:noFill/>
                          </a:ln>
                          <a:effectLst/>
                        </a:rPr>
                        <a:t>0,002</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0,0001</a:t>
                      </a:r>
                      <a:endParaRPr kumimoji="0" lang="es-ES" sz="1600" b="0" i="0" u="none" strike="noStrike" cap="none" normalizeH="0" baseline="30000" dirty="0">
                        <a:ln>
                          <a:noFill/>
                        </a:ln>
                        <a:solidFill>
                          <a:schemeClr val="tx1"/>
                        </a:solidFill>
                        <a:effectLst/>
                        <a:latin typeface="Times New Roman" pitchFamily="18" charset="0"/>
                      </a:endParaRPr>
                    </a:p>
                  </a:txBody>
                  <a:tcPr marL="73958" marR="73958" marT="36979" marB="36979" anchor="ctr" horzOverflow="overflow"/>
                </a:tc>
                <a:extLst>
                  <a:ext uri="{0D108BD9-81ED-4DB2-BD59-A6C34878D82A}">
                    <a16:rowId xmlns:a16="http://schemas.microsoft.com/office/drawing/2014/main" val="10004"/>
                  </a:ext>
                </a:extLst>
              </a:tr>
            </a:tbl>
          </a:graphicData>
        </a:graphic>
      </p:graphicFrame>
      <p:cxnSp>
        <p:nvCxnSpPr>
          <p:cNvPr id="9" name="Conector recto de flecha 8">
            <a:extLst>
              <a:ext uri="{FF2B5EF4-FFF2-40B4-BE49-F238E27FC236}">
                <a16:creationId xmlns:a16="http://schemas.microsoft.com/office/drawing/2014/main" id="{78C6E804-1050-4601-B290-B24BE4216099}"/>
              </a:ext>
            </a:extLst>
          </p:cNvPr>
          <p:cNvCxnSpPr/>
          <p:nvPr/>
        </p:nvCxnSpPr>
        <p:spPr>
          <a:xfrm>
            <a:off x="7183225" y="4488873"/>
            <a:ext cx="8866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46A87936-7FBF-4615-AB03-47592AC88330}"/>
              </a:ext>
            </a:extLst>
          </p:cNvPr>
          <p:cNvSpPr txBox="1"/>
          <p:nvPr/>
        </p:nvSpPr>
        <p:spPr>
          <a:xfrm>
            <a:off x="8069916" y="4304207"/>
            <a:ext cx="1126836" cy="369332"/>
          </a:xfrm>
          <a:prstGeom prst="rect">
            <a:avLst/>
          </a:prstGeom>
          <a:noFill/>
        </p:spPr>
        <p:txBody>
          <a:bodyPr wrap="square" rtlCol="0">
            <a:spAutoFit/>
          </a:bodyPr>
          <a:lstStyle/>
          <a:p>
            <a:r>
              <a:rPr lang="es-CL" dirty="0"/>
              <a:t>Rojos</a:t>
            </a:r>
            <a:endParaRPr lang="en-US" dirty="0"/>
          </a:p>
        </p:txBody>
      </p:sp>
      <p:cxnSp>
        <p:nvCxnSpPr>
          <p:cNvPr id="14" name="Conector recto de flecha 13">
            <a:extLst>
              <a:ext uri="{FF2B5EF4-FFF2-40B4-BE49-F238E27FC236}">
                <a16:creationId xmlns:a16="http://schemas.microsoft.com/office/drawing/2014/main" id="{EEDCED50-5F2B-4D55-AB0F-790F99D6C2F6}"/>
              </a:ext>
            </a:extLst>
          </p:cNvPr>
          <p:cNvCxnSpPr>
            <a:cxnSpLocks/>
          </p:cNvCxnSpPr>
          <p:nvPr/>
        </p:nvCxnSpPr>
        <p:spPr>
          <a:xfrm flipH="1">
            <a:off x="858983" y="6369998"/>
            <a:ext cx="8174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587680D6-5197-4976-9963-BA5AD1A02BD5}"/>
              </a:ext>
            </a:extLst>
          </p:cNvPr>
          <p:cNvSpPr txBox="1"/>
          <p:nvPr/>
        </p:nvSpPr>
        <p:spPr>
          <a:xfrm>
            <a:off x="177801" y="6185332"/>
            <a:ext cx="1126836" cy="369332"/>
          </a:xfrm>
          <a:prstGeom prst="rect">
            <a:avLst/>
          </a:prstGeom>
          <a:noFill/>
        </p:spPr>
        <p:txBody>
          <a:bodyPr wrap="square" rtlCol="0">
            <a:spAutoFit/>
          </a:bodyPr>
          <a:lstStyle/>
          <a:p>
            <a:r>
              <a:rPr lang="es-CL" dirty="0"/>
              <a:t>Rojas</a:t>
            </a:r>
            <a:endParaRPr lang="en-US" dirty="0"/>
          </a:p>
        </p:txBody>
      </p:sp>
      <p:sp>
        <p:nvSpPr>
          <p:cNvPr id="8" name="Título 1">
            <a:extLst>
              <a:ext uri="{FF2B5EF4-FFF2-40B4-BE49-F238E27FC236}">
                <a16:creationId xmlns:a16="http://schemas.microsoft.com/office/drawing/2014/main" id="{5B879902-CD5D-9CBF-79F1-E2C6882A1624}"/>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11 </a:t>
            </a:r>
            <a:endParaRPr lang="en-US" i="1" kern="0" dirty="0"/>
          </a:p>
        </p:txBody>
      </p:sp>
      <p:sp>
        <p:nvSpPr>
          <p:cNvPr id="3" name="Rectángulo 2">
            <a:extLst>
              <a:ext uri="{FF2B5EF4-FFF2-40B4-BE49-F238E27FC236}">
                <a16:creationId xmlns:a16="http://schemas.microsoft.com/office/drawing/2014/main" id="{3FABCA9D-E050-6021-ACED-E232571BBCC8}"/>
              </a:ext>
            </a:extLst>
          </p:cNvPr>
          <p:cNvSpPr/>
          <p:nvPr/>
        </p:nvSpPr>
        <p:spPr>
          <a:xfrm>
            <a:off x="3539836" y="4918074"/>
            <a:ext cx="2425989" cy="12672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ángulo 17">
            <a:extLst>
              <a:ext uri="{FF2B5EF4-FFF2-40B4-BE49-F238E27FC236}">
                <a16:creationId xmlns:a16="http://schemas.microsoft.com/office/drawing/2014/main" id="{564ACD6A-198F-6A8F-8352-9E5931F029A2}"/>
              </a:ext>
            </a:extLst>
          </p:cNvPr>
          <p:cNvSpPr/>
          <p:nvPr/>
        </p:nvSpPr>
        <p:spPr>
          <a:xfrm>
            <a:off x="4759035" y="5587999"/>
            <a:ext cx="1209964" cy="597332"/>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5" name="CuadroTexto 14">
                <a:extLst>
                  <a:ext uri="{FF2B5EF4-FFF2-40B4-BE49-F238E27FC236}">
                    <a16:creationId xmlns:a16="http://schemas.microsoft.com/office/drawing/2014/main" id="{B6AF925C-7DF3-ACA2-CEE0-1107597BBC71}"/>
                  </a:ext>
                </a:extLst>
              </p:cNvPr>
              <p:cNvSpPr txBox="1"/>
              <p:nvPr/>
            </p:nvSpPr>
            <p:spPr>
              <a:xfrm>
                <a:off x="7900377" y="4991184"/>
                <a:ext cx="3386633" cy="51860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𝑃𝑟𝑜𝑝</m:t>
                      </m:r>
                      <m:r>
                        <a:rPr lang="es-CL" b="0" i="1" smtClean="0">
                          <a:latin typeface="Cambria Math" panose="02040503050406030204" pitchFamily="18" charset="0"/>
                        </a:rPr>
                        <m:t>. </m:t>
                      </m:r>
                      <m:r>
                        <a:rPr lang="es-CL" b="0" i="1" smtClean="0">
                          <a:latin typeface="Cambria Math" panose="02040503050406030204" pitchFamily="18" charset="0"/>
                        </a:rPr>
                        <m:t>𝑡𝑒𝑟𝑛𝑒𝑟𝑜𝑠</m:t>
                      </m:r>
                      <m:r>
                        <a:rPr lang="es-CL" b="0" i="1" smtClean="0">
                          <a:latin typeface="Cambria Math" panose="02040503050406030204" pitchFamily="18" charset="0"/>
                        </a:rPr>
                        <m:t> </m:t>
                      </m:r>
                      <m:r>
                        <a:rPr lang="es-CL" b="0" i="1" smtClean="0">
                          <a:latin typeface="Cambria Math" panose="02040503050406030204" pitchFamily="18" charset="0"/>
                        </a:rPr>
                        <m:t>𝑟𝑜𝑗𝑜𝑠</m:t>
                      </m:r>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1</m:t>
                          </m:r>
                        </m:num>
                        <m:den>
                          <m:r>
                            <a:rPr lang="es-CL" b="0" i="1" smtClean="0">
                              <a:latin typeface="Cambria Math" panose="02040503050406030204" pitchFamily="18" charset="0"/>
                            </a:rPr>
                            <m:t>4</m:t>
                          </m:r>
                        </m:den>
                      </m:f>
                      <m:r>
                        <a:rPr lang="es-CL" b="0" i="1" smtClean="0">
                          <a:latin typeface="Cambria Math" panose="02040503050406030204" pitchFamily="18" charset="0"/>
                        </a:rPr>
                        <m:t>(0,032)</m:t>
                      </m:r>
                    </m:oMath>
                  </m:oMathPara>
                </a14:m>
                <a:endParaRPr lang="es-CL" dirty="0"/>
              </a:p>
            </p:txBody>
          </p:sp>
        </mc:Choice>
        <mc:Fallback>
          <p:sp>
            <p:nvSpPr>
              <p:cNvPr id="15" name="CuadroTexto 14">
                <a:extLst>
                  <a:ext uri="{FF2B5EF4-FFF2-40B4-BE49-F238E27FC236}">
                    <a16:creationId xmlns:a16="http://schemas.microsoft.com/office/drawing/2014/main" id="{B6AF925C-7DF3-ACA2-CEE0-1107597BBC71}"/>
                  </a:ext>
                </a:extLst>
              </p:cNvPr>
              <p:cNvSpPr txBox="1">
                <a:spLocks noRot="1" noChangeAspect="1" noMove="1" noResize="1" noEditPoints="1" noAdjustHandles="1" noChangeArrowheads="1" noChangeShapeType="1" noTextEdit="1"/>
              </p:cNvSpPr>
              <p:nvPr/>
            </p:nvSpPr>
            <p:spPr>
              <a:xfrm>
                <a:off x="7900377" y="4991184"/>
                <a:ext cx="3386633" cy="518604"/>
              </a:xfrm>
              <a:prstGeom prst="rect">
                <a:avLst/>
              </a:prstGeom>
              <a:blipFill>
                <a:blip r:embed="rId2"/>
                <a:stretch>
                  <a:fillRect/>
                </a:stretch>
              </a:blipFill>
            </p:spPr>
            <p:txBody>
              <a:bodyPr/>
              <a:lstStyle/>
              <a:p>
                <a:r>
                  <a:rPr lang="es-CL">
                    <a:noFill/>
                  </a:rPr>
                  <a:t> </a:t>
                </a:r>
              </a:p>
            </p:txBody>
          </p:sp>
        </mc:Fallback>
      </mc:AlternateContent>
      <mc:AlternateContent xmlns:mc="http://schemas.openxmlformats.org/markup-compatibility/2006">
        <mc:Choice xmlns:a14="http://schemas.microsoft.com/office/drawing/2010/main" Requires="a14">
          <p:sp>
            <p:nvSpPr>
              <p:cNvPr id="19" name="CuadroTexto 18">
                <a:extLst>
                  <a:ext uri="{FF2B5EF4-FFF2-40B4-BE49-F238E27FC236}">
                    <a16:creationId xmlns:a16="http://schemas.microsoft.com/office/drawing/2014/main" id="{4049BCA0-1BDD-0ABD-C4EC-82380E8CB7F0}"/>
                  </a:ext>
                </a:extLst>
              </p:cNvPr>
              <p:cNvSpPr txBox="1"/>
              <p:nvPr/>
            </p:nvSpPr>
            <p:spPr>
              <a:xfrm>
                <a:off x="8079913" y="5727397"/>
                <a:ext cx="3027560"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𝑃𝑟𝑜𝑝</m:t>
                      </m:r>
                      <m:r>
                        <a:rPr lang="es-CL" b="0" i="1" smtClean="0">
                          <a:latin typeface="Cambria Math" panose="02040503050406030204" pitchFamily="18" charset="0"/>
                        </a:rPr>
                        <m:t>. </m:t>
                      </m:r>
                      <m:r>
                        <a:rPr lang="es-CL" b="0" i="1" smtClean="0">
                          <a:latin typeface="Cambria Math" panose="02040503050406030204" pitchFamily="18" charset="0"/>
                        </a:rPr>
                        <m:t>𝑡𝑒𝑟𝑛𝑒𝑟𝑜𝑠</m:t>
                      </m:r>
                      <m:r>
                        <a:rPr lang="es-CL" b="0" i="1" smtClean="0">
                          <a:latin typeface="Cambria Math" panose="02040503050406030204" pitchFamily="18" charset="0"/>
                        </a:rPr>
                        <m:t> </m:t>
                      </m:r>
                      <m:r>
                        <a:rPr lang="es-CL" b="0" i="1" smtClean="0">
                          <a:latin typeface="Cambria Math" panose="02040503050406030204" pitchFamily="18" charset="0"/>
                        </a:rPr>
                        <m:t>𝑟𝑜𝑗𝑜𝑠</m:t>
                      </m:r>
                      <m:r>
                        <a:rPr lang="es-CL" b="0" i="1" smtClean="0">
                          <a:latin typeface="Cambria Math" panose="02040503050406030204" pitchFamily="18" charset="0"/>
                        </a:rPr>
                        <m:t>=0,008</m:t>
                      </m:r>
                    </m:oMath>
                  </m:oMathPara>
                </a14:m>
                <a:endParaRPr lang="es-CL" dirty="0"/>
              </a:p>
            </p:txBody>
          </p:sp>
        </mc:Choice>
        <mc:Fallback>
          <p:sp>
            <p:nvSpPr>
              <p:cNvPr id="19" name="CuadroTexto 18">
                <a:extLst>
                  <a:ext uri="{FF2B5EF4-FFF2-40B4-BE49-F238E27FC236}">
                    <a16:creationId xmlns:a16="http://schemas.microsoft.com/office/drawing/2014/main" id="{4049BCA0-1BDD-0ABD-C4EC-82380E8CB7F0}"/>
                  </a:ext>
                </a:extLst>
              </p:cNvPr>
              <p:cNvSpPr txBox="1">
                <a:spLocks noRot="1" noChangeAspect="1" noMove="1" noResize="1" noEditPoints="1" noAdjustHandles="1" noChangeArrowheads="1" noChangeShapeType="1" noTextEdit="1"/>
              </p:cNvSpPr>
              <p:nvPr/>
            </p:nvSpPr>
            <p:spPr>
              <a:xfrm>
                <a:off x="8079913" y="5727397"/>
                <a:ext cx="3027560" cy="276999"/>
              </a:xfrm>
              <a:prstGeom prst="rect">
                <a:avLst/>
              </a:prstGeom>
              <a:blipFill>
                <a:blip r:embed="rId3"/>
                <a:stretch>
                  <a:fillRect l="-1811" t="-2222" r="-1408" b="-37778"/>
                </a:stretch>
              </a:blipFill>
            </p:spPr>
            <p:txBody>
              <a:bodyPr/>
              <a:lstStyle/>
              <a:p>
                <a:r>
                  <a:rPr lang="es-CL">
                    <a:noFill/>
                  </a:rPr>
                  <a:t> </a:t>
                </a:r>
              </a:p>
            </p:txBody>
          </p:sp>
        </mc:Fallback>
      </mc:AlternateContent>
      <mc:AlternateContent xmlns:mc="http://schemas.openxmlformats.org/markup-compatibility/2006">
        <mc:Choice xmlns:a14="http://schemas.microsoft.com/office/drawing/2010/main" Requires="a14">
          <p:sp>
            <p:nvSpPr>
              <p:cNvPr id="20" name="CuadroTexto 19">
                <a:extLst>
                  <a:ext uri="{FF2B5EF4-FFF2-40B4-BE49-F238E27FC236}">
                    <a16:creationId xmlns:a16="http://schemas.microsoft.com/office/drawing/2014/main" id="{0035BC0F-308F-0DE6-55EA-E8675B3BE66F}"/>
                  </a:ext>
                </a:extLst>
              </p:cNvPr>
              <p:cNvSpPr txBox="1"/>
              <p:nvPr/>
            </p:nvSpPr>
            <p:spPr>
              <a:xfrm>
                <a:off x="8105561" y="6277665"/>
                <a:ext cx="2976264" cy="276999"/>
              </a:xfrm>
              <a:prstGeom prst="rect">
                <a:avLst/>
              </a:prstGeom>
              <a:noFill/>
              <a:ln>
                <a:solidFill>
                  <a:schemeClr val="accent6">
                    <a:lumMod val="75000"/>
                  </a:schemeClr>
                </a:solidFill>
              </a:ln>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𝑃𝑟𝑜𝑝</m:t>
                      </m:r>
                      <m:r>
                        <a:rPr lang="es-CL" b="0" i="1" smtClean="0">
                          <a:latin typeface="Cambria Math" panose="02040503050406030204" pitchFamily="18" charset="0"/>
                        </a:rPr>
                        <m:t>. </m:t>
                      </m:r>
                      <m:r>
                        <a:rPr lang="es-CL" b="0" i="1" smtClean="0">
                          <a:latin typeface="Cambria Math" panose="02040503050406030204" pitchFamily="18" charset="0"/>
                        </a:rPr>
                        <m:t>𝑡𝑒𝑟𝑛𝑒𝑟𝑜𝑠</m:t>
                      </m:r>
                      <m:r>
                        <a:rPr lang="es-CL" b="0" i="1" smtClean="0">
                          <a:latin typeface="Cambria Math" panose="02040503050406030204" pitchFamily="18" charset="0"/>
                        </a:rPr>
                        <m:t> </m:t>
                      </m:r>
                      <m:r>
                        <a:rPr lang="es-CL" b="0" i="1" smtClean="0">
                          <a:latin typeface="Cambria Math" panose="02040503050406030204" pitchFamily="18" charset="0"/>
                        </a:rPr>
                        <m:t>𝑟𝑜𝑗𝑜𝑠</m:t>
                      </m:r>
                      <m:r>
                        <a:rPr lang="es-CL" b="0" i="1" smtClean="0">
                          <a:latin typeface="Cambria Math" panose="02040503050406030204" pitchFamily="18" charset="0"/>
                        </a:rPr>
                        <m:t>=0,8%</m:t>
                      </m:r>
                    </m:oMath>
                  </m:oMathPara>
                </a14:m>
                <a:endParaRPr lang="es-CL" dirty="0"/>
              </a:p>
            </p:txBody>
          </p:sp>
        </mc:Choice>
        <mc:Fallback>
          <p:sp>
            <p:nvSpPr>
              <p:cNvPr id="20" name="CuadroTexto 19">
                <a:extLst>
                  <a:ext uri="{FF2B5EF4-FFF2-40B4-BE49-F238E27FC236}">
                    <a16:creationId xmlns:a16="http://schemas.microsoft.com/office/drawing/2014/main" id="{0035BC0F-308F-0DE6-55EA-E8675B3BE66F}"/>
                  </a:ext>
                </a:extLst>
              </p:cNvPr>
              <p:cNvSpPr txBox="1">
                <a:spLocks noRot="1" noChangeAspect="1" noMove="1" noResize="1" noEditPoints="1" noAdjustHandles="1" noChangeArrowheads="1" noChangeShapeType="1" noTextEdit="1"/>
              </p:cNvSpPr>
              <p:nvPr/>
            </p:nvSpPr>
            <p:spPr>
              <a:xfrm>
                <a:off x="8105561" y="6277665"/>
                <a:ext cx="2976264" cy="276999"/>
              </a:xfrm>
              <a:prstGeom prst="rect">
                <a:avLst/>
              </a:prstGeom>
              <a:blipFill>
                <a:blip r:embed="rId4"/>
                <a:stretch>
                  <a:fillRect l="-2041" r="-1429" b="-34043"/>
                </a:stretch>
              </a:blipFill>
              <a:ln>
                <a:solidFill>
                  <a:schemeClr val="accent6">
                    <a:lumMod val="75000"/>
                  </a:schemeClr>
                </a:solidFill>
              </a:ln>
            </p:spPr>
            <p:txBody>
              <a:bodyPr/>
              <a:lstStyle/>
              <a:p>
                <a:r>
                  <a:rPr lang="es-CL">
                    <a:noFill/>
                  </a:rPr>
                  <a:t> </a:t>
                </a:r>
              </a:p>
            </p:txBody>
          </p:sp>
        </mc:Fallback>
      </mc:AlternateContent>
    </p:spTree>
    <p:extLst>
      <p:ext uri="{BB962C8B-B14F-4D97-AF65-F5344CB8AC3E}">
        <p14:creationId xmlns:p14="http://schemas.microsoft.com/office/powerpoint/2010/main" val="29384987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1920240"/>
            <a:ext cx="9162472" cy="338554"/>
          </a:xfrm>
          <a:prstGeom prst="rect">
            <a:avLst/>
          </a:prstGeom>
          <a:noFill/>
        </p:spPr>
        <p:txBody>
          <a:bodyPr wrap="square" rtlCol="0">
            <a:spAutoFit/>
          </a:bodyPr>
          <a:lstStyle/>
          <a:p>
            <a:pPr algn="just"/>
            <a:r>
              <a:rPr lang="es-CL" sz="1600" b="1" dirty="0">
                <a:latin typeface="Abadi" panose="020B0604020104020204" pitchFamily="34" charset="0"/>
              </a:rPr>
              <a:t>Ejercicio 6</a:t>
            </a:r>
            <a:endParaRPr lang="en-US" sz="1600" b="1" dirty="0">
              <a:latin typeface="Abadi" panose="020B0604020104020204" pitchFamily="34" charset="0"/>
            </a:endParaRPr>
          </a:p>
        </p:txBody>
      </p:sp>
      <p:sp>
        <p:nvSpPr>
          <p:cNvPr id="7" name="CuadroTexto 6">
            <a:extLst>
              <a:ext uri="{FF2B5EF4-FFF2-40B4-BE49-F238E27FC236}">
                <a16:creationId xmlns:a16="http://schemas.microsoft.com/office/drawing/2014/main" id="{6FA001AA-C2DA-417B-91D8-5D9F083AFA97}"/>
              </a:ext>
            </a:extLst>
          </p:cNvPr>
          <p:cNvSpPr txBox="1"/>
          <p:nvPr/>
        </p:nvSpPr>
        <p:spPr>
          <a:xfrm>
            <a:off x="1514764" y="2258794"/>
            <a:ext cx="9162472" cy="1569660"/>
          </a:xfrm>
          <a:prstGeom prst="rect">
            <a:avLst/>
          </a:prstGeom>
          <a:noFill/>
        </p:spPr>
        <p:txBody>
          <a:bodyPr wrap="square" rtlCol="0">
            <a:spAutoFit/>
          </a:bodyPr>
          <a:lstStyle/>
          <a:p>
            <a:pPr algn="just"/>
            <a:r>
              <a:rPr lang="es-CL" sz="1600" dirty="0">
                <a:latin typeface="Abadi" panose="020B0604020104020204" pitchFamily="34" charset="0"/>
              </a:rPr>
              <a:t>“El color en muchas razas de bovinos se debe a un gen </a:t>
            </a:r>
            <a:r>
              <a:rPr lang="es-CL" sz="1600" dirty="0" err="1">
                <a:latin typeface="Abadi" panose="020B0604020104020204" pitchFamily="34" charset="0"/>
              </a:rPr>
              <a:t>autosomal</a:t>
            </a:r>
            <a:r>
              <a:rPr lang="es-CL" sz="1600" dirty="0">
                <a:latin typeface="Abadi" panose="020B0604020104020204" pitchFamily="34" charset="0"/>
              </a:rPr>
              <a:t> recesivo, cuyo fenotipo dominante es negro. Suponga que un </a:t>
            </a:r>
            <a:r>
              <a:rPr lang="es-CL" sz="1600" b="1" dirty="0">
                <a:latin typeface="Abadi" panose="020B0604020104020204" pitchFamily="34" charset="0"/>
              </a:rPr>
              <a:t>1% de terneros rojos nace en una población predominantemente negra</a:t>
            </a:r>
            <a:r>
              <a:rPr lang="es-CL" sz="1600" dirty="0">
                <a:latin typeface="Abadi" panose="020B0604020104020204" pitchFamily="34" charset="0"/>
              </a:rPr>
              <a:t>. Se quiere eliminar el gen rojo. Asumiendo que la </a:t>
            </a:r>
            <a:r>
              <a:rPr lang="es-CL" sz="1600" b="1" dirty="0">
                <a:latin typeface="Abadi" panose="020B0604020104020204" pitchFamily="34" charset="0"/>
              </a:rPr>
              <a:t>población estaba en equilibrio</a:t>
            </a:r>
            <a:r>
              <a:rPr lang="es-CL" sz="1600" dirty="0">
                <a:latin typeface="Abadi" panose="020B0604020104020204" pitchFamily="34" charset="0"/>
              </a:rPr>
              <a:t>. Qué proporción de terneros rojos se espera luego de aplicar los siguientes esquemas de selección:</a:t>
            </a:r>
          </a:p>
          <a:p>
            <a:pPr marL="342900" indent="-342900" algn="just">
              <a:buAutoNum type="alphaLcParenR"/>
            </a:pPr>
            <a:r>
              <a:rPr lang="es-CL" sz="1600" dirty="0">
                <a:solidFill>
                  <a:srgbClr val="FF0000"/>
                </a:solidFill>
                <a:latin typeface="Abadi" panose="020B0604020104020204" pitchFamily="34" charset="0"/>
              </a:rPr>
              <a:t>Animales rojos no dejan descendencia</a:t>
            </a:r>
          </a:p>
          <a:p>
            <a:pPr marL="342900" indent="-342900" algn="just">
              <a:buAutoNum type="alphaLcParenR"/>
            </a:pPr>
            <a:r>
              <a:rPr lang="es-CL" sz="1600" dirty="0">
                <a:latin typeface="Abadi" panose="020B0604020104020204" pitchFamily="34" charset="0"/>
              </a:rPr>
              <a:t>Machos rojos son eliminados”</a:t>
            </a:r>
            <a:endParaRPr lang="en-US" sz="1600" dirty="0">
              <a:latin typeface="Abadi" panose="020B0604020104020204" pitchFamily="34" charset="0"/>
            </a:endParaRPr>
          </a:p>
        </p:txBody>
      </p:sp>
      <p:graphicFrame>
        <p:nvGraphicFramePr>
          <p:cNvPr id="11" name="Group 139">
            <a:extLst>
              <a:ext uri="{FF2B5EF4-FFF2-40B4-BE49-F238E27FC236}">
                <a16:creationId xmlns:a16="http://schemas.microsoft.com/office/drawing/2014/main" id="{481D9498-453F-4B87-808B-33223640C3D3}"/>
              </a:ext>
            </a:extLst>
          </p:cNvPr>
          <p:cNvGraphicFramePr>
            <a:graphicFrameLocks noGrp="1"/>
          </p:cNvGraphicFramePr>
          <p:nvPr/>
        </p:nvGraphicFramePr>
        <p:xfrm>
          <a:off x="1676400" y="3911926"/>
          <a:ext cx="5506825" cy="2862602"/>
        </p:xfrm>
        <a:graphic>
          <a:graphicData uri="http://schemas.openxmlformats.org/drawingml/2006/table">
            <a:tbl>
              <a:tblPr firstRow="1">
                <a:tableStyleId>{284E427A-3D55-4303-BF80-6455036E1DE7}</a:tableStyleId>
              </a:tblPr>
              <a:tblGrid>
                <a:gridCol w="981075">
                  <a:extLst>
                    <a:ext uri="{9D8B030D-6E8A-4147-A177-3AD203B41FA5}">
                      <a16:colId xmlns:a16="http://schemas.microsoft.com/office/drawing/2014/main" val="20000"/>
                    </a:ext>
                  </a:extLst>
                </a:gridCol>
                <a:gridCol w="878233">
                  <a:extLst>
                    <a:ext uri="{9D8B030D-6E8A-4147-A177-3AD203B41FA5}">
                      <a16:colId xmlns:a16="http://schemas.microsoft.com/office/drawing/2014/main" val="20001"/>
                    </a:ext>
                  </a:extLst>
                </a:gridCol>
                <a:gridCol w="1216709">
                  <a:extLst>
                    <a:ext uri="{9D8B030D-6E8A-4147-A177-3AD203B41FA5}">
                      <a16:colId xmlns:a16="http://schemas.microsoft.com/office/drawing/2014/main" val="20002"/>
                    </a:ext>
                  </a:extLst>
                </a:gridCol>
                <a:gridCol w="1214099">
                  <a:extLst>
                    <a:ext uri="{9D8B030D-6E8A-4147-A177-3AD203B41FA5}">
                      <a16:colId xmlns:a16="http://schemas.microsoft.com/office/drawing/2014/main" val="20003"/>
                    </a:ext>
                  </a:extLst>
                </a:gridCol>
                <a:gridCol w="1216709">
                  <a:extLst>
                    <a:ext uri="{9D8B030D-6E8A-4147-A177-3AD203B41FA5}">
                      <a16:colId xmlns:a16="http://schemas.microsoft.com/office/drawing/2014/main" val="20004"/>
                    </a:ext>
                  </a:extLst>
                </a:gridCol>
              </a:tblGrid>
              <a:tr h="423208">
                <a:tc gridSpan="5">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u="none" strike="noStrike" cap="none" normalizeH="0" baseline="0" dirty="0">
                          <a:ln>
                            <a:noFill/>
                          </a:ln>
                          <a:effectLst/>
                        </a:rPr>
                        <a:t>Frecuencia de apareamientos al azar</a:t>
                      </a:r>
                      <a:endParaRPr kumimoji="0" lang="es-ES" sz="1600" b="1" i="0" u="none" strike="noStrike" cap="none" normalizeH="0" baseline="0" dirty="0">
                        <a:ln>
                          <a:noFill/>
                        </a:ln>
                        <a:solidFill>
                          <a:schemeClr val="tx1"/>
                        </a:solidFill>
                        <a:effectLst/>
                        <a:latin typeface="Times New Roman" pitchFamily="18" charset="0"/>
                      </a:endParaRPr>
                    </a:p>
                  </a:txBody>
                  <a:tcPr marL="73958" marR="73958" marT="36979" marB="36979" horzOverflow="overflow"/>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562081">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500" u="none" strike="noStrike" cap="none" normalizeH="0" baseline="0" dirty="0">
                        <a:ln>
                          <a:noFill/>
                        </a:ln>
                        <a:solidFill>
                          <a:schemeClr val="bg1"/>
                        </a:solidFill>
                        <a:effectLst/>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Hembras</a:t>
                      </a:r>
                      <a:endParaRPr kumimoji="0" lang="es-ES" sz="15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Machos</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5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P</a:t>
                      </a:r>
                      <a:endParaRPr kumimoji="0" lang="es-ES" sz="1500" b="0" i="1"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H</a:t>
                      </a:r>
                      <a:endParaRPr kumimoji="0" lang="es-ES" sz="1500" b="0" i="1"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Q</a:t>
                      </a:r>
                      <a:endParaRPr kumimoji="0" lang="es-ES" sz="1500" b="0" i="1"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extLst>
                  <a:ext uri="{0D108BD9-81ED-4DB2-BD59-A6C34878D82A}">
                    <a16:rowId xmlns:a16="http://schemas.microsoft.com/office/drawing/2014/main" val="10001"/>
                  </a:ext>
                </a:extLst>
              </a:tr>
              <a:tr h="683732">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      </a:t>
                      </a:r>
                      <a:endParaRPr kumimoji="0" lang="es-ES" sz="1500" u="none" strike="noStrike" cap="none" normalizeH="0" baseline="0" dirty="0">
                        <a:ln>
                          <a:noFill/>
                        </a:ln>
                        <a:solidFill>
                          <a:schemeClr val="bg1"/>
                        </a:solidFill>
                        <a:effectLst/>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500" b="0" i="0" u="none" strike="noStrike" cap="none" normalizeH="0" baseline="-2500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u="none" strike="noStrike" cap="none" normalizeH="0" baseline="0" dirty="0">
                          <a:ln>
                            <a:noFill/>
                          </a:ln>
                          <a:solidFill>
                            <a:schemeClr val="bg1"/>
                          </a:solidFill>
                          <a:effectLst/>
                        </a:rPr>
                        <a:t>P</a:t>
                      </a:r>
                      <a:endParaRPr kumimoji="0" lang="es-ES" sz="1600" b="0" i="1"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b="0" i="0" u="none" strike="noStrike" cap="none" normalizeH="0" baseline="0" dirty="0">
                          <a:ln>
                            <a:noFill/>
                          </a:ln>
                          <a:solidFill>
                            <a:schemeClr val="tx1"/>
                          </a:solidFill>
                          <a:effectLst/>
                          <a:latin typeface="+mn-lt"/>
                        </a:rPr>
                        <a:t>0,656</a:t>
                      </a:r>
                      <a:endParaRPr kumimoji="0" lang="es-ES" sz="1600" b="0" i="0" u="none" strike="noStrike" cap="none" normalizeH="0" baseline="30000" dirty="0">
                        <a:ln>
                          <a:noFill/>
                        </a:ln>
                        <a:solidFill>
                          <a:schemeClr val="tx1"/>
                        </a:solidFill>
                        <a:effectLst/>
                        <a:latin typeface="+mn-lt"/>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0,146</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0,008</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extLst>
                  <a:ext uri="{0D108BD9-81ED-4DB2-BD59-A6C34878D82A}">
                    <a16:rowId xmlns:a16="http://schemas.microsoft.com/office/drawing/2014/main" val="10002"/>
                  </a:ext>
                </a:extLst>
              </a:tr>
              <a:tr h="58361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endParaRPr kumimoji="0" lang="es-ES" sz="16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u="none" strike="noStrike" cap="none" normalizeH="0" baseline="-25000" dirty="0">
                          <a:ln>
                            <a:noFill/>
                          </a:ln>
                          <a:solidFill>
                            <a:schemeClr val="bg1"/>
                          </a:solidFill>
                          <a:effectLst/>
                        </a:rPr>
                        <a:t> </a:t>
                      </a:r>
                      <a:r>
                        <a:rPr kumimoji="0" lang="es-ES" sz="1600" u="none" strike="noStrike" cap="none" normalizeH="0" baseline="0" dirty="0">
                          <a:ln>
                            <a:noFill/>
                          </a:ln>
                          <a:solidFill>
                            <a:schemeClr val="bg1"/>
                          </a:solidFill>
                          <a:effectLst/>
                        </a:rPr>
                        <a:t>H</a:t>
                      </a: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0,146</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0,032</a:t>
                      </a:r>
                      <a:endParaRPr kumimoji="0" lang="es-ES" sz="1600" b="0" i="0" u="none" strike="noStrike" cap="none" normalizeH="0" baseline="3000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0,002</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extLst>
                  <a:ext uri="{0D108BD9-81ED-4DB2-BD59-A6C34878D82A}">
                    <a16:rowId xmlns:a16="http://schemas.microsoft.com/office/drawing/2014/main" val="10003"/>
                  </a:ext>
                </a:extLst>
              </a:tr>
              <a:tr h="59166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6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u="none" strike="noStrike" cap="none" normalizeH="0" baseline="0" dirty="0">
                          <a:ln>
                            <a:noFill/>
                          </a:ln>
                          <a:solidFill>
                            <a:schemeClr val="bg1"/>
                          </a:solidFill>
                          <a:effectLst/>
                        </a:rPr>
                        <a:t>Q</a:t>
                      </a: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i="0" u="none" strike="noStrike" cap="none" normalizeH="0" baseline="0" dirty="0">
                          <a:ln>
                            <a:noFill/>
                          </a:ln>
                          <a:effectLst/>
                        </a:rPr>
                        <a:t>0,008</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i="0" u="none" strike="noStrike" cap="none" normalizeH="0" baseline="0" dirty="0">
                          <a:ln>
                            <a:noFill/>
                          </a:ln>
                          <a:effectLst/>
                        </a:rPr>
                        <a:t>0,002</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0,0001</a:t>
                      </a:r>
                      <a:endParaRPr kumimoji="0" lang="es-ES" sz="1600" b="0" i="0" u="none" strike="noStrike" cap="none" normalizeH="0" baseline="30000" dirty="0">
                        <a:ln>
                          <a:noFill/>
                        </a:ln>
                        <a:solidFill>
                          <a:schemeClr val="tx1"/>
                        </a:solidFill>
                        <a:effectLst/>
                        <a:latin typeface="Times New Roman" pitchFamily="18" charset="0"/>
                      </a:endParaRPr>
                    </a:p>
                  </a:txBody>
                  <a:tcPr marL="73958" marR="73958" marT="36979" marB="36979" anchor="ctr" horzOverflow="overflow"/>
                </a:tc>
                <a:extLst>
                  <a:ext uri="{0D108BD9-81ED-4DB2-BD59-A6C34878D82A}">
                    <a16:rowId xmlns:a16="http://schemas.microsoft.com/office/drawing/2014/main" val="10004"/>
                  </a:ext>
                </a:extLst>
              </a:tr>
            </a:tbl>
          </a:graphicData>
        </a:graphic>
      </p:graphicFrame>
      <p:cxnSp>
        <p:nvCxnSpPr>
          <p:cNvPr id="9" name="Conector recto de flecha 8">
            <a:extLst>
              <a:ext uri="{FF2B5EF4-FFF2-40B4-BE49-F238E27FC236}">
                <a16:creationId xmlns:a16="http://schemas.microsoft.com/office/drawing/2014/main" id="{78C6E804-1050-4601-B290-B24BE4216099}"/>
              </a:ext>
            </a:extLst>
          </p:cNvPr>
          <p:cNvCxnSpPr/>
          <p:nvPr/>
        </p:nvCxnSpPr>
        <p:spPr>
          <a:xfrm>
            <a:off x="7183225" y="4488873"/>
            <a:ext cx="8866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46A87936-7FBF-4615-AB03-47592AC88330}"/>
              </a:ext>
            </a:extLst>
          </p:cNvPr>
          <p:cNvSpPr txBox="1"/>
          <p:nvPr/>
        </p:nvSpPr>
        <p:spPr>
          <a:xfrm>
            <a:off x="8069916" y="4304207"/>
            <a:ext cx="1126836" cy="369332"/>
          </a:xfrm>
          <a:prstGeom prst="rect">
            <a:avLst/>
          </a:prstGeom>
          <a:noFill/>
        </p:spPr>
        <p:txBody>
          <a:bodyPr wrap="square" rtlCol="0">
            <a:spAutoFit/>
          </a:bodyPr>
          <a:lstStyle/>
          <a:p>
            <a:r>
              <a:rPr lang="es-CL" dirty="0"/>
              <a:t>Rojos</a:t>
            </a:r>
            <a:endParaRPr lang="en-US" dirty="0"/>
          </a:p>
        </p:txBody>
      </p:sp>
      <p:cxnSp>
        <p:nvCxnSpPr>
          <p:cNvPr id="14" name="Conector recto de flecha 13">
            <a:extLst>
              <a:ext uri="{FF2B5EF4-FFF2-40B4-BE49-F238E27FC236}">
                <a16:creationId xmlns:a16="http://schemas.microsoft.com/office/drawing/2014/main" id="{EEDCED50-5F2B-4D55-AB0F-790F99D6C2F6}"/>
              </a:ext>
            </a:extLst>
          </p:cNvPr>
          <p:cNvCxnSpPr>
            <a:cxnSpLocks/>
          </p:cNvCxnSpPr>
          <p:nvPr/>
        </p:nvCxnSpPr>
        <p:spPr>
          <a:xfrm flipH="1">
            <a:off x="858983" y="6369998"/>
            <a:ext cx="8174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587680D6-5197-4976-9963-BA5AD1A02BD5}"/>
              </a:ext>
            </a:extLst>
          </p:cNvPr>
          <p:cNvSpPr txBox="1"/>
          <p:nvPr/>
        </p:nvSpPr>
        <p:spPr>
          <a:xfrm>
            <a:off x="177801" y="6185332"/>
            <a:ext cx="1126836" cy="369332"/>
          </a:xfrm>
          <a:prstGeom prst="rect">
            <a:avLst/>
          </a:prstGeom>
          <a:noFill/>
        </p:spPr>
        <p:txBody>
          <a:bodyPr wrap="square" rtlCol="0">
            <a:spAutoFit/>
          </a:bodyPr>
          <a:lstStyle/>
          <a:p>
            <a:r>
              <a:rPr lang="es-CL" dirty="0"/>
              <a:t>Rojas</a:t>
            </a:r>
            <a:endParaRPr lang="en-US" dirty="0"/>
          </a:p>
        </p:txBody>
      </p:sp>
      <p:sp>
        <p:nvSpPr>
          <p:cNvPr id="8" name="Título 1">
            <a:extLst>
              <a:ext uri="{FF2B5EF4-FFF2-40B4-BE49-F238E27FC236}">
                <a16:creationId xmlns:a16="http://schemas.microsoft.com/office/drawing/2014/main" id="{5B879902-CD5D-9CBF-79F1-E2C6882A1624}"/>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11 </a:t>
            </a:r>
            <a:endParaRPr lang="en-US" i="1" kern="0" dirty="0"/>
          </a:p>
        </p:txBody>
      </p:sp>
      <p:sp>
        <p:nvSpPr>
          <p:cNvPr id="2" name="Rectángulo 1">
            <a:extLst>
              <a:ext uri="{FF2B5EF4-FFF2-40B4-BE49-F238E27FC236}">
                <a16:creationId xmlns:a16="http://schemas.microsoft.com/office/drawing/2014/main" id="{F988C086-6E94-8997-B346-578B02D8B357}"/>
              </a:ext>
            </a:extLst>
          </p:cNvPr>
          <p:cNvSpPr/>
          <p:nvPr/>
        </p:nvSpPr>
        <p:spPr>
          <a:xfrm>
            <a:off x="3534747" y="4901332"/>
            <a:ext cx="2427903" cy="18700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ángulo 17">
            <a:extLst>
              <a:ext uri="{FF2B5EF4-FFF2-40B4-BE49-F238E27FC236}">
                <a16:creationId xmlns:a16="http://schemas.microsoft.com/office/drawing/2014/main" id="{564ACD6A-198F-6A8F-8352-9E5931F029A2}"/>
              </a:ext>
            </a:extLst>
          </p:cNvPr>
          <p:cNvSpPr/>
          <p:nvPr/>
        </p:nvSpPr>
        <p:spPr>
          <a:xfrm>
            <a:off x="3534747" y="6174015"/>
            <a:ext cx="1209964" cy="597332"/>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AA7FA204-D9F2-5161-70D6-73CA7813BBF7}"/>
              </a:ext>
            </a:extLst>
          </p:cNvPr>
          <p:cNvSpPr txBox="1"/>
          <p:nvPr/>
        </p:nvSpPr>
        <p:spPr>
          <a:xfrm>
            <a:off x="8069916" y="4778468"/>
            <a:ext cx="3431953" cy="1877437"/>
          </a:xfrm>
          <a:prstGeom prst="rect">
            <a:avLst/>
          </a:prstGeom>
          <a:solidFill>
            <a:schemeClr val="bg1"/>
          </a:solidFill>
          <a:ln>
            <a:solidFill>
              <a:schemeClr val="accent2">
                <a:lumMod val="50000"/>
              </a:schemeClr>
            </a:solidFill>
          </a:ln>
        </p:spPr>
        <p:txBody>
          <a:bodyPr wrap="square" rtlCol="0">
            <a:spAutoFit/>
          </a:bodyPr>
          <a:lstStyle/>
          <a:p>
            <a:endParaRPr lang="es-ES" sz="1600" dirty="0"/>
          </a:p>
          <a:p>
            <a:pPr algn="ctr"/>
            <a:r>
              <a:rPr lang="es-ES" sz="2000" dirty="0"/>
              <a:t>A</a:t>
            </a:r>
            <a:r>
              <a:rPr lang="es-ES" sz="2000" baseline="-25000" dirty="0"/>
              <a:t>2</a:t>
            </a:r>
            <a:r>
              <a:rPr lang="es-ES" sz="2000" dirty="0"/>
              <a:t>A</a:t>
            </a:r>
            <a:r>
              <a:rPr lang="es-ES" sz="2000" baseline="-25000" dirty="0"/>
              <a:t>2</a:t>
            </a:r>
            <a:r>
              <a:rPr lang="es-ES" sz="2000" dirty="0"/>
              <a:t>    x    A</a:t>
            </a:r>
            <a:r>
              <a:rPr lang="es-ES" sz="2000" baseline="-25000" dirty="0"/>
              <a:t>1</a:t>
            </a:r>
            <a:r>
              <a:rPr lang="es-ES" sz="2000" dirty="0"/>
              <a:t>A</a:t>
            </a:r>
            <a:r>
              <a:rPr lang="es-ES" sz="2000" baseline="-25000" dirty="0"/>
              <a:t>1</a:t>
            </a:r>
            <a:endParaRPr lang="es-ES" sz="2000" baseline="-25000" dirty="0">
              <a:solidFill>
                <a:schemeClr val="bg1"/>
              </a:solidFill>
              <a:latin typeface="Times New Roman" pitchFamily="18" charset="0"/>
            </a:endParaRPr>
          </a:p>
          <a:p>
            <a:endParaRPr lang="es-CL" sz="1600" dirty="0"/>
          </a:p>
          <a:p>
            <a:endParaRPr lang="es-CL" sz="1600" dirty="0"/>
          </a:p>
          <a:p>
            <a:endParaRPr lang="es-CL" sz="1600" dirty="0"/>
          </a:p>
          <a:p>
            <a:endParaRPr lang="es-CL" sz="1600" dirty="0"/>
          </a:p>
          <a:p>
            <a:endParaRPr lang="es-CL" sz="1600" dirty="0"/>
          </a:p>
        </p:txBody>
      </p:sp>
      <p:sp>
        <p:nvSpPr>
          <p:cNvPr id="6" name="CuadroTexto 5">
            <a:extLst>
              <a:ext uri="{FF2B5EF4-FFF2-40B4-BE49-F238E27FC236}">
                <a16:creationId xmlns:a16="http://schemas.microsoft.com/office/drawing/2014/main" id="{66831792-1D6B-C7C4-8849-54E0709EE2E2}"/>
              </a:ext>
            </a:extLst>
          </p:cNvPr>
          <p:cNvSpPr txBox="1"/>
          <p:nvPr/>
        </p:nvSpPr>
        <p:spPr>
          <a:xfrm>
            <a:off x="8376474" y="5717186"/>
            <a:ext cx="572493" cy="307777"/>
          </a:xfrm>
          <a:prstGeom prst="rect">
            <a:avLst/>
          </a:prstGeom>
          <a:noFill/>
          <a:ln>
            <a:solidFill>
              <a:schemeClr val="tx1"/>
            </a:solidFill>
          </a:ln>
        </p:spPr>
        <p:txBody>
          <a:bodyPr wrap="square" rtlCol="0">
            <a:spAutoFit/>
          </a:bodyPr>
          <a:lstStyle/>
          <a:p>
            <a:pPr algn="ctr"/>
            <a:r>
              <a:rPr lang="es-ES" sz="1400" dirty="0"/>
              <a:t>A</a:t>
            </a:r>
            <a:r>
              <a:rPr lang="es-ES" sz="1400" baseline="-25000" dirty="0"/>
              <a:t>1</a:t>
            </a:r>
            <a:r>
              <a:rPr lang="es-ES" sz="1400" dirty="0"/>
              <a:t>A</a:t>
            </a:r>
            <a:r>
              <a:rPr lang="es-ES" sz="1400" baseline="-25000" dirty="0"/>
              <a:t>2</a:t>
            </a:r>
            <a:endParaRPr lang="es-CL" sz="1400" dirty="0"/>
          </a:p>
        </p:txBody>
      </p:sp>
      <p:sp>
        <p:nvSpPr>
          <p:cNvPr id="10" name="CuadroTexto 9">
            <a:extLst>
              <a:ext uri="{FF2B5EF4-FFF2-40B4-BE49-F238E27FC236}">
                <a16:creationId xmlns:a16="http://schemas.microsoft.com/office/drawing/2014/main" id="{EDF58A6F-E43F-53BA-CBA0-C4D029ABA50F}"/>
              </a:ext>
            </a:extLst>
          </p:cNvPr>
          <p:cNvSpPr txBox="1"/>
          <p:nvPr/>
        </p:nvSpPr>
        <p:spPr>
          <a:xfrm>
            <a:off x="9075338" y="6092918"/>
            <a:ext cx="572493" cy="307777"/>
          </a:xfrm>
          <a:prstGeom prst="rect">
            <a:avLst/>
          </a:prstGeom>
          <a:noFill/>
          <a:ln>
            <a:solidFill>
              <a:schemeClr val="tx1"/>
            </a:solidFill>
          </a:ln>
        </p:spPr>
        <p:txBody>
          <a:bodyPr wrap="square" rtlCol="0">
            <a:spAutoFit/>
          </a:bodyPr>
          <a:lstStyle/>
          <a:p>
            <a:pPr algn="ctr"/>
            <a:r>
              <a:rPr lang="es-ES" sz="1400" dirty="0"/>
              <a:t>A</a:t>
            </a:r>
            <a:r>
              <a:rPr lang="es-ES" sz="1400" baseline="-25000" dirty="0"/>
              <a:t>1</a:t>
            </a:r>
            <a:r>
              <a:rPr lang="es-ES" sz="1400" dirty="0"/>
              <a:t>A</a:t>
            </a:r>
            <a:r>
              <a:rPr lang="es-ES" sz="1400" baseline="-25000" dirty="0"/>
              <a:t>2</a:t>
            </a:r>
            <a:endParaRPr lang="es-CL" sz="1400" dirty="0"/>
          </a:p>
        </p:txBody>
      </p:sp>
      <p:sp>
        <p:nvSpPr>
          <p:cNvPr id="12" name="CuadroTexto 11">
            <a:extLst>
              <a:ext uri="{FF2B5EF4-FFF2-40B4-BE49-F238E27FC236}">
                <a16:creationId xmlns:a16="http://schemas.microsoft.com/office/drawing/2014/main" id="{1FBD442A-D99B-03B3-1D36-15236E2C1F0A}"/>
              </a:ext>
            </a:extLst>
          </p:cNvPr>
          <p:cNvSpPr txBox="1"/>
          <p:nvPr/>
        </p:nvSpPr>
        <p:spPr>
          <a:xfrm>
            <a:off x="9890262" y="5707950"/>
            <a:ext cx="572493" cy="307777"/>
          </a:xfrm>
          <a:prstGeom prst="rect">
            <a:avLst/>
          </a:prstGeom>
          <a:noFill/>
          <a:ln>
            <a:solidFill>
              <a:schemeClr val="tx1"/>
            </a:solidFill>
          </a:ln>
        </p:spPr>
        <p:txBody>
          <a:bodyPr wrap="square" rtlCol="0">
            <a:spAutoFit/>
          </a:bodyPr>
          <a:lstStyle/>
          <a:p>
            <a:pPr algn="ctr"/>
            <a:r>
              <a:rPr lang="es-ES" sz="1400" dirty="0"/>
              <a:t>A</a:t>
            </a:r>
            <a:r>
              <a:rPr lang="es-ES" sz="1400" baseline="-25000" dirty="0"/>
              <a:t>1</a:t>
            </a:r>
            <a:r>
              <a:rPr lang="es-ES" sz="1400" dirty="0"/>
              <a:t>A</a:t>
            </a:r>
            <a:r>
              <a:rPr lang="es-ES" sz="1400" baseline="-25000" dirty="0"/>
              <a:t>2</a:t>
            </a:r>
            <a:endParaRPr lang="es-CL" sz="1400" dirty="0"/>
          </a:p>
        </p:txBody>
      </p:sp>
      <p:sp>
        <p:nvSpPr>
          <p:cNvPr id="17" name="CuadroTexto 16">
            <a:extLst>
              <a:ext uri="{FF2B5EF4-FFF2-40B4-BE49-F238E27FC236}">
                <a16:creationId xmlns:a16="http://schemas.microsoft.com/office/drawing/2014/main" id="{2A0F32A9-0B7A-C601-5D3A-E8A8FBFD04F8}"/>
              </a:ext>
            </a:extLst>
          </p:cNvPr>
          <p:cNvSpPr txBox="1"/>
          <p:nvPr/>
        </p:nvSpPr>
        <p:spPr>
          <a:xfrm>
            <a:off x="10640096" y="6092918"/>
            <a:ext cx="572493" cy="307777"/>
          </a:xfrm>
          <a:prstGeom prst="rect">
            <a:avLst/>
          </a:prstGeom>
          <a:noFill/>
          <a:ln>
            <a:solidFill>
              <a:schemeClr val="tx1"/>
            </a:solidFill>
          </a:ln>
        </p:spPr>
        <p:txBody>
          <a:bodyPr wrap="square" rtlCol="0">
            <a:spAutoFit/>
          </a:bodyPr>
          <a:lstStyle/>
          <a:p>
            <a:pPr algn="ctr"/>
            <a:r>
              <a:rPr lang="es-ES" sz="1400" dirty="0"/>
              <a:t>A</a:t>
            </a:r>
            <a:r>
              <a:rPr lang="es-ES" sz="1400" baseline="-25000" dirty="0"/>
              <a:t>1</a:t>
            </a:r>
            <a:r>
              <a:rPr lang="es-ES" sz="1400" dirty="0"/>
              <a:t>A</a:t>
            </a:r>
            <a:r>
              <a:rPr lang="es-ES" sz="1400" baseline="-25000" dirty="0"/>
              <a:t>2</a:t>
            </a:r>
            <a:endParaRPr lang="es-CL" sz="1400" dirty="0"/>
          </a:p>
        </p:txBody>
      </p:sp>
      <p:sp>
        <p:nvSpPr>
          <p:cNvPr id="21" name="CuadroTexto 20">
            <a:extLst>
              <a:ext uri="{FF2B5EF4-FFF2-40B4-BE49-F238E27FC236}">
                <a16:creationId xmlns:a16="http://schemas.microsoft.com/office/drawing/2014/main" id="{3EE3B886-FF59-6B81-670C-91697D78C3ED}"/>
              </a:ext>
            </a:extLst>
          </p:cNvPr>
          <p:cNvSpPr txBox="1"/>
          <p:nvPr/>
        </p:nvSpPr>
        <p:spPr>
          <a:xfrm>
            <a:off x="9571004" y="4753832"/>
            <a:ext cx="1941557" cy="338554"/>
          </a:xfrm>
          <a:prstGeom prst="rect">
            <a:avLst/>
          </a:prstGeom>
          <a:noFill/>
        </p:spPr>
        <p:txBody>
          <a:bodyPr wrap="none" rtlCol="0">
            <a:spAutoFit/>
          </a:bodyPr>
          <a:lstStyle/>
          <a:p>
            <a:r>
              <a:rPr lang="es-CL" sz="1600" b="1" dirty="0">
                <a:solidFill>
                  <a:srgbClr val="FF0000"/>
                </a:solidFill>
              </a:rPr>
              <a:t>Sin terneros rojos</a:t>
            </a:r>
          </a:p>
        </p:txBody>
      </p:sp>
    </p:spTree>
    <p:extLst>
      <p:ext uri="{BB962C8B-B14F-4D97-AF65-F5344CB8AC3E}">
        <p14:creationId xmlns:p14="http://schemas.microsoft.com/office/powerpoint/2010/main" val="27828109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2" grpId="0" animBg="1"/>
      <p:bldP spid="17" grpId="0" animBg="1"/>
      <p:bldP spid="21" grpId="0"/>
    </p:bldLst>
  </p:timing>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1920240"/>
            <a:ext cx="9162472" cy="338554"/>
          </a:xfrm>
          <a:prstGeom prst="rect">
            <a:avLst/>
          </a:prstGeom>
          <a:noFill/>
        </p:spPr>
        <p:txBody>
          <a:bodyPr wrap="square" rtlCol="0">
            <a:spAutoFit/>
          </a:bodyPr>
          <a:lstStyle/>
          <a:p>
            <a:pPr algn="just"/>
            <a:r>
              <a:rPr lang="es-CL" sz="1600" b="1" dirty="0">
                <a:latin typeface="Abadi" panose="020B0604020104020204" pitchFamily="34" charset="0"/>
              </a:rPr>
              <a:t>Ejercicio 6</a:t>
            </a:r>
            <a:endParaRPr lang="en-US" sz="1600" b="1" dirty="0">
              <a:latin typeface="Abadi" panose="020B0604020104020204" pitchFamily="34" charset="0"/>
            </a:endParaRPr>
          </a:p>
        </p:txBody>
      </p:sp>
      <p:sp>
        <p:nvSpPr>
          <p:cNvPr id="7" name="CuadroTexto 6">
            <a:extLst>
              <a:ext uri="{FF2B5EF4-FFF2-40B4-BE49-F238E27FC236}">
                <a16:creationId xmlns:a16="http://schemas.microsoft.com/office/drawing/2014/main" id="{6FA001AA-C2DA-417B-91D8-5D9F083AFA97}"/>
              </a:ext>
            </a:extLst>
          </p:cNvPr>
          <p:cNvSpPr txBox="1"/>
          <p:nvPr/>
        </p:nvSpPr>
        <p:spPr>
          <a:xfrm>
            <a:off x="1514764" y="2258794"/>
            <a:ext cx="9162472" cy="1569660"/>
          </a:xfrm>
          <a:prstGeom prst="rect">
            <a:avLst/>
          </a:prstGeom>
          <a:noFill/>
        </p:spPr>
        <p:txBody>
          <a:bodyPr wrap="square" rtlCol="0">
            <a:spAutoFit/>
          </a:bodyPr>
          <a:lstStyle/>
          <a:p>
            <a:pPr algn="just"/>
            <a:r>
              <a:rPr lang="es-CL" sz="1600" dirty="0">
                <a:latin typeface="Abadi" panose="020B0604020104020204" pitchFamily="34" charset="0"/>
              </a:rPr>
              <a:t>“El color en muchas razas de bovinos se debe a un gen </a:t>
            </a:r>
            <a:r>
              <a:rPr lang="es-CL" sz="1600" dirty="0" err="1">
                <a:latin typeface="Abadi" panose="020B0604020104020204" pitchFamily="34" charset="0"/>
              </a:rPr>
              <a:t>autosomal</a:t>
            </a:r>
            <a:r>
              <a:rPr lang="es-CL" sz="1600" dirty="0">
                <a:latin typeface="Abadi" panose="020B0604020104020204" pitchFamily="34" charset="0"/>
              </a:rPr>
              <a:t> recesivo, cuyo fenotipo dominante es negro. Suponga que un </a:t>
            </a:r>
            <a:r>
              <a:rPr lang="es-CL" sz="1600" b="1" dirty="0">
                <a:latin typeface="Abadi" panose="020B0604020104020204" pitchFamily="34" charset="0"/>
              </a:rPr>
              <a:t>1% de terneros rojos nace en una población predominantemente negra</a:t>
            </a:r>
            <a:r>
              <a:rPr lang="es-CL" sz="1600" dirty="0">
                <a:latin typeface="Abadi" panose="020B0604020104020204" pitchFamily="34" charset="0"/>
              </a:rPr>
              <a:t>. Se quiere eliminar el gen rojo. Asumiendo que la </a:t>
            </a:r>
            <a:r>
              <a:rPr lang="es-CL" sz="1600" b="1" dirty="0">
                <a:latin typeface="Abadi" panose="020B0604020104020204" pitchFamily="34" charset="0"/>
              </a:rPr>
              <a:t>población estaba en equilibrio</a:t>
            </a:r>
            <a:r>
              <a:rPr lang="es-CL" sz="1600" dirty="0">
                <a:latin typeface="Abadi" panose="020B0604020104020204" pitchFamily="34" charset="0"/>
              </a:rPr>
              <a:t>. Qué proporción de terneros rojos se espera luego de aplicar los siguientes esquemas de selección:</a:t>
            </a:r>
          </a:p>
          <a:p>
            <a:pPr marL="342900" indent="-342900" algn="just">
              <a:buAutoNum type="alphaLcParenR"/>
            </a:pPr>
            <a:r>
              <a:rPr lang="es-CL" sz="1600" dirty="0">
                <a:solidFill>
                  <a:srgbClr val="FF0000"/>
                </a:solidFill>
                <a:latin typeface="Abadi" panose="020B0604020104020204" pitchFamily="34" charset="0"/>
              </a:rPr>
              <a:t>Animales rojos no dejan descendencia</a:t>
            </a:r>
          </a:p>
          <a:p>
            <a:pPr marL="342900" indent="-342900" algn="just">
              <a:buAutoNum type="alphaLcParenR"/>
            </a:pPr>
            <a:r>
              <a:rPr lang="es-CL" sz="1600" dirty="0">
                <a:latin typeface="Abadi" panose="020B0604020104020204" pitchFamily="34" charset="0"/>
              </a:rPr>
              <a:t>Machos rojos son eliminados”</a:t>
            </a:r>
            <a:endParaRPr lang="en-US" sz="1600" dirty="0">
              <a:latin typeface="Abadi" panose="020B0604020104020204" pitchFamily="34" charset="0"/>
            </a:endParaRPr>
          </a:p>
        </p:txBody>
      </p:sp>
      <p:graphicFrame>
        <p:nvGraphicFramePr>
          <p:cNvPr id="11" name="Group 139">
            <a:extLst>
              <a:ext uri="{FF2B5EF4-FFF2-40B4-BE49-F238E27FC236}">
                <a16:creationId xmlns:a16="http://schemas.microsoft.com/office/drawing/2014/main" id="{481D9498-453F-4B87-808B-33223640C3D3}"/>
              </a:ext>
            </a:extLst>
          </p:cNvPr>
          <p:cNvGraphicFramePr>
            <a:graphicFrameLocks noGrp="1"/>
          </p:cNvGraphicFramePr>
          <p:nvPr/>
        </p:nvGraphicFramePr>
        <p:xfrm>
          <a:off x="1676400" y="3911926"/>
          <a:ext cx="5506825" cy="2862602"/>
        </p:xfrm>
        <a:graphic>
          <a:graphicData uri="http://schemas.openxmlformats.org/drawingml/2006/table">
            <a:tbl>
              <a:tblPr firstRow="1">
                <a:tableStyleId>{284E427A-3D55-4303-BF80-6455036E1DE7}</a:tableStyleId>
              </a:tblPr>
              <a:tblGrid>
                <a:gridCol w="981075">
                  <a:extLst>
                    <a:ext uri="{9D8B030D-6E8A-4147-A177-3AD203B41FA5}">
                      <a16:colId xmlns:a16="http://schemas.microsoft.com/office/drawing/2014/main" val="20000"/>
                    </a:ext>
                  </a:extLst>
                </a:gridCol>
                <a:gridCol w="878233">
                  <a:extLst>
                    <a:ext uri="{9D8B030D-6E8A-4147-A177-3AD203B41FA5}">
                      <a16:colId xmlns:a16="http://schemas.microsoft.com/office/drawing/2014/main" val="20001"/>
                    </a:ext>
                  </a:extLst>
                </a:gridCol>
                <a:gridCol w="1216709">
                  <a:extLst>
                    <a:ext uri="{9D8B030D-6E8A-4147-A177-3AD203B41FA5}">
                      <a16:colId xmlns:a16="http://schemas.microsoft.com/office/drawing/2014/main" val="20002"/>
                    </a:ext>
                  </a:extLst>
                </a:gridCol>
                <a:gridCol w="1214099">
                  <a:extLst>
                    <a:ext uri="{9D8B030D-6E8A-4147-A177-3AD203B41FA5}">
                      <a16:colId xmlns:a16="http://schemas.microsoft.com/office/drawing/2014/main" val="20003"/>
                    </a:ext>
                  </a:extLst>
                </a:gridCol>
                <a:gridCol w="1216709">
                  <a:extLst>
                    <a:ext uri="{9D8B030D-6E8A-4147-A177-3AD203B41FA5}">
                      <a16:colId xmlns:a16="http://schemas.microsoft.com/office/drawing/2014/main" val="20004"/>
                    </a:ext>
                  </a:extLst>
                </a:gridCol>
              </a:tblGrid>
              <a:tr h="423208">
                <a:tc gridSpan="5">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u="none" strike="noStrike" cap="none" normalizeH="0" baseline="0" dirty="0">
                          <a:ln>
                            <a:noFill/>
                          </a:ln>
                          <a:effectLst/>
                        </a:rPr>
                        <a:t>Frecuencia de apareamientos al azar</a:t>
                      </a:r>
                      <a:endParaRPr kumimoji="0" lang="es-ES" sz="1600" b="1" i="0" u="none" strike="noStrike" cap="none" normalizeH="0" baseline="0" dirty="0">
                        <a:ln>
                          <a:noFill/>
                        </a:ln>
                        <a:solidFill>
                          <a:schemeClr val="tx1"/>
                        </a:solidFill>
                        <a:effectLst/>
                        <a:latin typeface="Times New Roman" pitchFamily="18" charset="0"/>
                      </a:endParaRPr>
                    </a:p>
                  </a:txBody>
                  <a:tcPr marL="73958" marR="73958" marT="36979" marB="36979" horzOverflow="overflow"/>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562081">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500" u="none" strike="noStrike" cap="none" normalizeH="0" baseline="0" dirty="0">
                        <a:ln>
                          <a:noFill/>
                        </a:ln>
                        <a:solidFill>
                          <a:schemeClr val="bg1"/>
                        </a:solidFill>
                        <a:effectLst/>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Hembras</a:t>
                      </a:r>
                      <a:endParaRPr kumimoji="0" lang="es-ES" sz="15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Machos</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5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P</a:t>
                      </a:r>
                      <a:endParaRPr kumimoji="0" lang="es-ES" sz="1500" b="0" i="1"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H</a:t>
                      </a:r>
                      <a:endParaRPr kumimoji="0" lang="es-ES" sz="1500" b="0" i="1"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Q</a:t>
                      </a:r>
                      <a:endParaRPr kumimoji="0" lang="es-ES" sz="1500" b="0" i="1"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extLst>
                  <a:ext uri="{0D108BD9-81ED-4DB2-BD59-A6C34878D82A}">
                    <a16:rowId xmlns:a16="http://schemas.microsoft.com/office/drawing/2014/main" val="10001"/>
                  </a:ext>
                </a:extLst>
              </a:tr>
              <a:tr h="683732">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      </a:t>
                      </a:r>
                      <a:endParaRPr kumimoji="0" lang="es-ES" sz="1500" u="none" strike="noStrike" cap="none" normalizeH="0" baseline="0" dirty="0">
                        <a:ln>
                          <a:noFill/>
                        </a:ln>
                        <a:solidFill>
                          <a:schemeClr val="bg1"/>
                        </a:solidFill>
                        <a:effectLst/>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500" b="0" i="0" u="none" strike="noStrike" cap="none" normalizeH="0" baseline="-2500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u="none" strike="noStrike" cap="none" normalizeH="0" baseline="0" dirty="0">
                          <a:ln>
                            <a:noFill/>
                          </a:ln>
                          <a:solidFill>
                            <a:schemeClr val="bg1"/>
                          </a:solidFill>
                          <a:effectLst/>
                        </a:rPr>
                        <a:t>P</a:t>
                      </a:r>
                      <a:endParaRPr kumimoji="0" lang="es-ES" sz="1600" b="0" i="1"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b="0" i="0" u="none" strike="noStrike" cap="none" normalizeH="0" baseline="0" dirty="0">
                          <a:ln>
                            <a:noFill/>
                          </a:ln>
                          <a:solidFill>
                            <a:schemeClr val="tx1"/>
                          </a:solidFill>
                          <a:effectLst/>
                          <a:latin typeface="+mn-lt"/>
                        </a:rPr>
                        <a:t>0,656</a:t>
                      </a:r>
                      <a:endParaRPr kumimoji="0" lang="es-ES" sz="1600" b="0" i="0" u="none" strike="noStrike" cap="none" normalizeH="0" baseline="30000" dirty="0">
                        <a:ln>
                          <a:noFill/>
                        </a:ln>
                        <a:solidFill>
                          <a:schemeClr val="tx1"/>
                        </a:solidFill>
                        <a:effectLst/>
                        <a:latin typeface="+mn-lt"/>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0,146</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0,008</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extLst>
                  <a:ext uri="{0D108BD9-81ED-4DB2-BD59-A6C34878D82A}">
                    <a16:rowId xmlns:a16="http://schemas.microsoft.com/office/drawing/2014/main" val="10002"/>
                  </a:ext>
                </a:extLst>
              </a:tr>
              <a:tr h="58361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endParaRPr kumimoji="0" lang="es-ES" sz="16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u="none" strike="noStrike" cap="none" normalizeH="0" baseline="-25000" dirty="0">
                          <a:ln>
                            <a:noFill/>
                          </a:ln>
                          <a:solidFill>
                            <a:schemeClr val="bg1"/>
                          </a:solidFill>
                          <a:effectLst/>
                        </a:rPr>
                        <a:t> </a:t>
                      </a:r>
                      <a:r>
                        <a:rPr kumimoji="0" lang="es-ES" sz="1600" u="none" strike="noStrike" cap="none" normalizeH="0" baseline="0" dirty="0">
                          <a:ln>
                            <a:noFill/>
                          </a:ln>
                          <a:solidFill>
                            <a:schemeClr val="bg1"/>
                          </a:solidFill>
                          <a:effectLst/>
                        </a:rPr>
                        <a:t>H</a:t>
                      </a: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0,146</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0,032</a:t>
                      </a:r>
                      <a:endParaRPr kumimoji="0" lang="es-ES" sz="1600" b="0" i="0" u="none" strike="noStrike" cap="none" normalizeH="0" baseline="3000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0,002</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extLst>
                  <a:ext uri="{0D108BD9-81ED-4DB2-BD59-A6C34878D82A}">
                    <a16:rowId xmlns:a16="http://schemas.microsoft.com/office/drawing/2014/main" val="10003"/>
                  </a:ext>
                </a:extLst>
              </a:tr>
              <a:tr h="59166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6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u="none" strike="noStrike" cap="none" normalizeH="0" baseline="0" dirty="0">
                          <a:ln>
                            <a:noFill/>
                          </a:ln>
                          <a:solidFill>
                            <a:schemeClr val="bg1"/>
                          </a:solidFill>
                          <a:effectLst/>
                        </a:rPr>
                        <a:t>Q</a:t>
                      </a: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i="0" u="none" strike="noStrike" cap="none" normalizeH="0" baseline="0" dirty="0">
                          <a:ln>
                            <a:noFill/>
                          </a:ln>
                          <a:effectLst/>
                        </a:rPr>
                        <a:t>0,008</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i="0" u="none" strike="noStrike" cap="none" normalizeH="0" baseline="0" dirty="0">
                          <a:ln>
                            <a:noFill/>
                          </a:ln>
                          <a:effectLst/>
                        </a:rPr>
                        <a:t>0,002</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0,0001</a:t>
                      </a:r>
                      <a:endParaRPr kumimoji="0" lang="es-ES" sz="1600" b="0" i="0" u="none" strike="noStrike" cap="none" normalizeH="0" baseline="30000" dirty="0">
                        <a:ln>
                          <a:noFill/>
                        </a:ln>
                        <a:solidFill>
                          <a:schemeClr val="tx1"/>
                        </a:solidFill>
                        <a:effectLst/>
                        <a:latin typeface="Times New Roman" pitchFamily="18" charset="0"/>
                      </a:endParaRPr>
                    </a:p>
                  </a:txBody>
                  <a:tcPr marL="73958" marR="73958" marT="36979" marB="36979" anchor="ctr" horzOverflow="overflow"/>
                </a:tc>
                <a:extLst>
                  <a:ext uri="{0D108BD9-81ED-4DB2-BD59-A6C34878D82A}">
                    <a16:rowId xmlns:a16="http://schemas.microsoft.com/office/drawing/2014/main" val="10004"/>
                  </a:ext>
                </a:extLst>
              </a:tr>
            </a:tbl>
          </a:graphicData>
        </a:graphic>
      </p:graphicFrame>
      <p:cxnSp>
        <p:nvCxnSpPr>
          <p:cNvPr id="9" name="Conector recto de flecha 8">
            <a:extLst>
              <a:ext uri="{FF2B5EF4-FFF2-40B4-BE49-F238E27FC236}">
                <a16:creationId xmlns:a16="http://schemas.microsoft.com/office/drawing/2014/main" id="{78C6E804-1050-4601-B290-B24BE4216099}"/>
              </a:ext>
            </a:extLst>
          </p:cNvPr>
          <p:cNvCxnSpPr/>
          <p:nvPr/>
        </p:nvCxnSpPr>
        <p:spPr>
          <a:xfrm>
            <a:off x="7183225" y="4488873"/>
            <a:ext cx="8866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46A87936-7FBF-4615-AB03-47592AC88330}"/>
              </a:ext>
            </a:extLst>
          </p:cNvPr>
          <p:cNvSpPr txBox="1"/>
          <p:nvPr/>
        </p:nvSpPr>
        <p:spPr>
          <a:xfrm>
            <a:off x="8069916" y="4304207"/>
            <a:ext cx="1126836" cy="369332"/>
          </a:xfrm>
          <a:prstGeom prst="rect">
            <a:avLst/>
          </a:prstGeom>
          <a:noFill/>
        </p:spPr>
        <p:txBody>
          <a:bodyPr wrap="square" rtlCol="0">
            <a:spAutoFit/>
          </a:bodyPr>
          <a:lstStyle/>
          <a:p>
            <a:r>
              <a:rPr lang="es-CL" dirty="0"/>
              <a:t>Rojos</a:t>
            </a:r>
            <a:endParaRPr lang="en-US" dirty="0"/>
          </a:p>
        </p:txBody>
      </p:sp>
      <p:cxnSp>
        <p:nvCxnSpPr>
          <p:cNvPr id="14" name="Conector recto de flecha 13">
            <a:extLst>
              <a:ext uri="{FF2B5EF4-FFF2-40B4-BE49-F238E27FC236}">
                <a16:creationId xmlns:a16="http://schemas.microsoft.com/office/drawing/2014/main" id="{EEDCED50-5F2B-4D55-AB0F-790F99D6C2F6}"/>
              </a:ext>
            </a:extLst>
          </p:cNvPr>
          <p:cNvCxnSpPr>
            <a:cxnSpLocks/>
          </p:cNvCxnSpPr>
          <p:nvPr/>
        </p:nvCxnSpPr>
        <p:spPr>
          <a:xfrm flipH="1">
            <a:off x="858983" y="6369998"/>
            <a:ext cx="8174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587680D6-5197-4976-9963-BA5AD1A02BD5}"/>
              </a:ext>
            </a:extLst>
          </p:cNvPr>
          <p:cNvSpPr txBox="1"/>
          <p:nvPr/>
        </p:nvSpPr>
        <p:spPr>
          <a:xfrm>
            <a:off x="177801" y="6185332"/>
            <a:ext cx="1126836" cy="369332"/>
          </a:xfrm>
          <a:prstGeom prst="rect">
            <a:avLst/>
          </a:prstGeom>
          <a:noFill/>
        </p:spPr>
        <p:txBody>
          <a:bodyPr wrap="square" rtlCol="0">
            <a:spAutoFit/>
          </a:bodyPr>
          <a:lstStyle/>
          <a:p>
            <a:r>
              <a:rPr lang="es-CL" dirty="0"/>
              <a:t>Rojas</a:t>
            </a:r>
            <a:endParaRPr lang="en-US" dirty="0"/>
          </a:p>
        </p:txBody>
      </p:sp>
      <p:sp>
        <p:nvSpPr>
          <p:cNvPr id="8" name="Título 1">
            <a:extLst>
              <a:ext uri="{FF2B5EF4-FFF2-40B4-BE49-F238E27FC236}">
                <a16:creationId xmlns:a16="http://schemas.microsoft.com/office/drawing/2014/main" id="{5B879902-CD5D-9CBF-79F1-E2C6882A1624}"/>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11 </a:t>
            </a:r>
            <a:endParaRPr lang="en-US" i="1" kern="0" dirty="0"/>
          </a:p>
        </p:txBody>
      </p:sp>
      <p:sp>
        <p:nvSpPr>
          <p:cNvPr id="2" name="Rectángulo 1">
            <a:extLst>
              <a:ext uri="{FF2B5EF4-FFF2-40B4-BE49-F238E27FC236}">
                <a16:creationId xmlns:a16="http://schemas.microsoft.com/office/drawing/2014/main" id="{F988C086-6E94-8997-B346-578B02D8B357}"/>
              </a:ext>
            </a:extLst>
          </p:cNvPr>
          <p:cNvSpPr/>
          <p:nvPr/>
        </p:nvSpPr>
        <p:spPr>
          <a:xfrm>
            <a:off x="3534747" y="4901332"/>
            <a:ext cx="2427903" cy="18700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ángulo 17">
            <a:extLst>
              <a:ext uri="{FF2B5EF4-FFF2-40B4-BE49-F238E27FC236}">
                <a16:creationId xmlns:a16="http://schemas.microsoft.com/office/drawing/2014/main" id="{564ACD6A-198F-6A8F-8352-9E5931F029A2}"/>
              </a:ext>
            </a:extLst>
          </p:cNvPr>
          <p:cNvSpPr/>
          <p:nvPr/>
        </p:nvSpPr>
        <p:spPr>
          <a:xfrm>
            <a:off x="4751682" y="6174015"/>
            <a:ext cx="1209964" cy="597332"/>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AA7FA204-D9F2-5161-70D6-73CA7813BBF7}"/>
              </a:ext>
            </a:extLst>
          </p:cNvPr>
          <p:cNvSpPr txBox="1"/>
          <p:nvPr/>
        </p:nvSpPr>
        <p:spPr>
          <a:xfrm>
            <a:off x="8069916" y="4778468"/>
            <a:ext cx="3431953" cy="1877437"/>
          </a:xfrm>
          <a:prstGeom prst="rect">
            <a:avLst/>
          </a:prstGeom>
          <a:solidFill>
            <a:schemeClr val="bg1"/>
          </a:solidFill>
          <a:ln>
            <a:solidFill>
              <a:schemeClr val="accent2">
                <a:lumMod val="50000"/>
              </a:schemeClr>
            </a:solidFill>
          </a:ln>
        </p:spPr>
        <p:txBody>
          <a:bodyPr wrap="square" rtlCol="0">
            <a:spAutoFit/>
          </a:bodyPr>
          <a:lstStyle/>
          <a:p>
            <a:endParaRPr lang="es-ES" sz="1600" dirty="0"/>
          </a:p>
          <a:p>
            <a:pPr algn="ctr"/>
            <a:r>
              <a:rPr lang="es-ES" sz="2000" dirty="0"/>
              <a:t>A</a:t>
            </a:r>
            <a:r>
              <a:rPr lang="es-ES" sz="2000" baseline="-25000" dirty="0"/>
              <a:t>2</a:t>
            </a:r>
            <a:r>
              <a:rPr lang="es-ES" sz="2000" dirty="0"/>
              <a:t>A</a:t>
            </a:r>
            <a:r>
              <a:rPr lang="es-ES" sz="2000" baseline="-25000" dirty="0"/>
              <a:t>2</a:t>
            </a:r>
            <a:r>
              <a:rPr lang="es-ES" sz="2000" dirty="0"/>
              <a:t>    x    A</a:t>
            </a:r>
            <a:r>
              <a:rPr lang="es-ES" sz="2000" baseline="-25000" dirty="0"/>
              <a:t>1</a:t>
            </a:r>
            <a:r>
              <a:rPr lang="es-ES" sz="2000" dirty="0"/>
              <a:t>A</a:t>
            </a:r>
            <a:r>
              <a:rPr lang="es-ES" sz="2000" baseline="-25000" dirty="0"/>
              <a:t>2</a:t>
            </a:r>
            <a:endParaRPr lang="es-ES" sz="2000" baseline="-25000" dirty="0">
              <a:solidFill>
                <a:schemeClr val="bg1"/>
              </a:solidFill>
              <a:latin typeface="Times New Roman" pitchFamily="18" charset="0"/>
            </a:endParaRPr>
          </a:p>
          <a:p>
            <a:endParaRPr lang="es-CL" sz="1600" dirty="0"/>
          </a:p>
          <a:p>
            <a:endParaRPr lang="es-CL" sz="1600" dirty="0"/>
          </a:p>
          <a:p>
            <a:endParaRPr lang="es-CL" sz="1600" dirty="0"/>
          </a:p>
          <a:p>
            <a:endParaRPr lang="es-CL" sz="1600" dirty="0"/>
          </a:p>
          <a:p>
            <a:endParaRPr lang="es-CL" sz="1600" dirty="0"/>
          </a:p>
        </p:txBody>
      </p:sp>
      <p:sp>
        <p:nvSpPr>
          <p:cNvPr id="6" name="CuadroTexto 5">
            <a:extLst>
              <a:ext uri="{FF2B5EF4-FFF2-40B4-BE49-F238E27FC236}">
                <a16:creationId xmlns:a16="http://schemas.microsoft.com/office/drawing/2014/main" id="{66831792-1D6B-C7C4-8849-54E0709EE2E2}"/>
              </a:ext>
            </a:extLst>
          </p:cNvPr>
          <p:cNvSpPr txBox="1"/>
          <p:nvPr/>
        </p:nvSpPr>
        <p:spPr>
          <a:xfrm>
            <a:off x="8376474" y="5717186"/>
            <a:ext cx="572493" cy="307777"/>
          </a:xfrm>
          <a:prstGeom prst="rect">
            <a:avLst/>
          </a:prstGeom>
          <a:noFill/>
          <a:ln>
            <a:solidFill>
              <a:schemeClr val="tx1"/>
            </a:solidFill>
          </a:ln>
        </p:spPr>
        <p:txBody>
          <a:bodyPr wrap="square" rtlCol="0">
            <a:spAutoFit/>
          </a:bodyPr>
          <a:lstStyle/>
          <a:p>
            <a:pPr algn="ctr"/>
            <a:r>
              <a:rPr lang="es-ES" sz="1400" dirty="0"/>
              <a:t>A</a:t>
            </a:r>
            <a:r>
              <a:rPr lang="es-ES" sz="1400" baseline="-25000" dirty="0"/>
              <a:t>1</a:t>
            </a:r>
            <a:r>
              <a:rPr lang="es-ES" sz="1400" dirty="0"/>
              <a:t>A</a:t>
            </a:r>
            <a:r>
              <a:rPr lang="es-ES" sz="1400" baseline="-25000" dirty="0"/>
              <a:t>2</a:t>
            </a:r>
            <a:endParaRPr lang="es-CL" sz="1400" dirty="0"/>
          </a:p>
        </p:txBody>
      </p:sp>
      <p:sp>
        <p:nvSpPr>
          <p:cNvPr id="10" name="CuadroTexto 9">
            <a:extLst>
              <a:ext uri="{FF2B5EF4-FFF2-40B4-BE49-F238E27FC236}">
                <a16:creationId xmlns:a16="http://schemas.microsoft.com/office/drawing/2014/main" id="{EDF58A6F-E43F-53BA-CBA0-C4D029ABA50F}"/>
              </a:ext>
            </a:extLst>
          </p:cNvPr>
          <p:cNvSpPr txBox="1"/>
          <p:nvPr/>
        </p:nvSpPr>
        <p:spPr>
          <a:xfrm>
            <a:off x="9075338" y="6092918"/>
            <a:ext cx="572493" cy="307777"/>
          </a:xfrm>
          <a:prstGeom prst="rect">
            <a:avLst/>
          </a:prstGeom>
          <a:noFill/>
          <a:ln>
            <a:solidFill>
              <a:schemeClr val="tx1"/>
            </a:solidFill>
          </a:ln>
        </p:spPr>
        <p:txBody>
          <a:bodyPr wrap="square" rtlCol="0">
            <a:spAutoFit/>
          </a:bodyPr>
          <a:lstStyle/>
          <a:p>
            <a:pPr algn="ctr"/>
            <a:r>
              <a:rPr lang="es-ES" sz="1400" dirty="0"/>
              <a:t>A</a:t>
            </a:r>
            <a:r>
              <a:rPr lang="es-ES" sz="1400" baseline="-25000" dirty="0"/>
              <a:t>2</a:t>
            </a:r>
            <a:r>
              <a:rPr lang="es-ES" sz="1400" dirty="0"/>
              <a:t>A</a:t>
            </a:r>
            <a:r>
              <a:rPr lang="es-ES" sz="1400" baseline="-25000" dirty="0"/>
              <a:t>2</a:t>
            </a:r>
            <a:endParaRPr lang="es-CL" sz="1400" dirty="0"/>
          </a:p>
        </p:txBody>
      </p:sp>
      <p:sp>
        <p:nvSpPr>
          <p:cNvPr id="12" name="CuadroTexto 11">
            <a:extLst>
              <a:ext uri="{FF2B5EF4-FFF2-40B4-BE49-F238E27FC236}">
                <a16:creationId xmlns:a16="http://schemas.microsoft.com/office/drawing/2014/main" id="{1FBD442A-D99B-03B3-1D36-15236E2C1F0A}"/>
              </a:ext>
            </a:extLst>
          </p:cNvPr>
          <p:cNvSpPr txBox="1"/>
          <p:nvPr/>
        </p:nvSpPr>
        <p:spPr>
          <a:xfrm>
            <a:off x="9890262" y="5707950"/>
            <a:ext cx="572493" cy="307777"/>
          </a:xfrm>
          <a:prstGeom prst="rect">
            <a:avLst/>
          </a:prstGeom>
          <a:noFill/>
          <a:ln>
            <a:solidFill>
              <a:schemeClr val="tx1"/>
            </a:solidFill>
          </a:ln>
        </p:spPr>
        <p:txBody>
          <a:bodyPr wrap="square" rtlCol="0">
            <a:spAutoFit/>
          </a:bodyPr>
          <a:lstStyle/>
          <a:p>
            <a:pPr algn="ctr"/>
            <a:r>
              <a:rPr lang="es-ES" sz="1400" dirty="0"/>
              <a:t>A</a:t>
            </a:r>
            <a:r>
              <a:rPr lang="es-ES" sz="1400" baseline="-25000" dirty="0"/>
              <a:t>1</a:t>
            </a:r>
            <a:r>
              <a:rPr lang="es-ES" sz="1400" dirty="0"/>
              <a:t>A</a:t>
            </a:r>
            <a:r>
              <a:rPr lang="es-ES" sz="1400" baseline="-25000" dirty="0"/>
              <a:t>2</a:t>
            </a:r>
            <a:endParaRPr lang="es-CL" sz="1400" dirty="0"/>
          </a:p>
        </p:txBody>
      </p:sp>
      <p:sp>
        <p:nvSpPr>
          <p:cNvPr id="17" name="CuadroTexto 16">
            <a:extLst>
              <a:ext uri="{FF2B5EF4-FFF2-40B4-BE49-F238E27FC236}">
                <a16:creationId xmlns:a16="http://schemas.microsoft.com/office/drawing/2014/main" id="{2A0F32A9-0B7A-C601-5D3A-E8A8FBFD04F8}"/>
              </a:ext>
            </a:extLst>
          </p:cNvPr>
          <p:cNvSpPr txBox="1"/>
          <p:nvPr/>
        </p:nvSpPr>
        <p:spPr>
          <a:xfrm>
            <a:off x="10640096" y="6092918"/>
            <a:ext cx="572493" cy="307777"/>
          </a:xfrm>
          <a:prstGeom prst="rect">
            <a:avLst/>
          </a:prstGeom>
          <a:noFill/>
          <a:ln>
            <a:solidFill>
              <a:schemeClr val="tx1"/>
            </a:solidFill>
          </a:ln>
        </p:spPr>
        <p:txBody>
          <a:bodyPr wrap="square" rtlCol="0">
            <a:spAutoFit/>
          </a:bodyPr>
          <a:lstStyle/>
          <a:p>
            <a:pPr algn="ctr"/>
            <a:r>
              <a:rPr lang="es-ES" sz="1400" dirty="0"/>
              <a:t>A</a:t>
            </a:r>
            <a:r>
              <a:rPr lang="es-ES" sz="1400" baseline="-25000" dirty="0"/>
              <a:t>2</a:t>
            </a:r>
            <a:r>
              <a:rPr lang="es-ES" sz="1400" dirty="0"/>
              <a:t>A</a:t>
            </a:r>
            <a:r>
              <a:rPr lang="es-ES" sz="1400" baseline="-25000" dirty="0"/>
              <a:t>2</a:t>
            </a:r>
            <a:endParaRPr lang="es-CL" sz="1400" dirty="0"/>
          </a:p>
        </p:txBody>
      </p:sp>
      <p:sp>
        <p:nvSpPr>
          <p:cNvPr id="21" name="CuadroTexto 20">
            <a:extLst>
              <a:ext uri="{FF2B5EF4-FFF2-40B4-BE49-F238E27FC236}">
                <a16:creationId xmlns:a16="http://schemas.microsoft.com/office/drawing/2014/main" id="{3EE3B886-FF59-6B81-670C-91697D78C3ED}"/>
              </a:ext>
            </a:extLst>
          </p:cNvPr>
          <p:cNvSpPr txBox="1"/>
          <p:nvPr/>
        </p:nvSpPr>
        <p:spPr>
          <a:xfrm>
            <a:off x="9571004" y="4753832"/>
            <a:ext cx="1907895" cy="338554"/>
          </a:xfrm>
          <a:prstGeom prst="rect">
            <a:avLst/>
          </a:prstGeom>
          <a:noFill/>
        </p:spPr>
        <p:txBody>
          <a:bodyPr wrap="none" rtlCol="0">
            <a:spAutoFit/>
          </a:bodyPr>
          <a:lstStyle/>
          <a:p>
            <a:r>
              <a:rPr lang="es-CL" sz="1600" b="1" dirty="0">
                <a:solidFill>
                  <a:srgbClr val="FF0000"/>
                </a:solidFill>
              </a:rPr>
              <a:t>1/2 terneros rojos</a:t>
            </a:r>
          </a:p>
        </p:txBody>
      </p:sp>
    </p:spTree>
    <p:extLst>
      <p:ext uri="{BB962C8B-B14F-4D97-AF65-F5344CB8AC3E}">
        <p14:creationId xmlns:p14="http://schemas.microsoft.com/office/powerpoint/2010/main" val="21239127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2" grpId="0" animBg="1"/>
      <p:bldP spid="17" grpId="0" animBg="1"/>
      <p:bldP spid="21" grpId="0"/>
    </p:bldLst>
  </p:timing>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1920240"/>
            <a:ext cx="9162472" cy="338554"/>
          </a:xfrm>
          <a:prstGeom prst="rect">
            <a:avLst/>
          </a:prstGeom>
          <a:noFill/>
        </p:spPr>
        <p:txBody>
          <a:bodyPr wrap="square" rtlCol="0">
            <a:spAutoFit/>
          </a:bodyPr>
          <a:lstStyle/>
          <a:p>
            <a:pPr algn="just"/>
            <a:r>
              <a:rPr lang="es-CL" sz="1600" b="1" dirty="0">
                <a:latin typeface="Abadi" panose="020B0604020104020204" pitchFamily="34" charset="0"/>
              </a:rPr>
              <a:t>Ejercicio 6</a:t>
            </a:r>
            <a:endParaRPr lang="en-US" sz="1600" b="1" dirty="0">
              <a:latin typeface="Abadi" panose="020B0604020104020204" pitchFamily="34" charset="0"/>
            </a:endParaRPr>
          </a:p>
        </p:txBody>
      </p:sp>
      <p:sp>
        <p:nvSpPr>
          <p:cNvPr id="7" name="CuadroTexto 6">
            <a:extLst>
              <a:ext uri="{FF2B5EF4-FFF2-40B4-BE49-F238E27FC236}">
                <a16:creationId xmlns:a16="http://schemas.microsoft.com/office/drawing/2014/main" id="{6FA001AA-C2DA-417B-91D8-5D9F083AFA97}"/>
              </a:ext>
            </a:extLst>
          </p:cNvPr>
          <p:cNvSpPr txBox="1"/>
          <p:nvPr/>
        </p:nvSpPr>
        <p:spPr>
          <a:xfrm>
            <a:off x="1514764" y="2258794"/>
            <a:ext cx="9162472" cy="1569660"/>
          </a:xfrm>
          <a:prstGeom prst="rect">
            <a:avLst/>
          </a:prstGeom>
          <a:noFill/>
        </p:spPr>
        <p:txBody>
          <a:bodyPr wrap="square" rtlCol="0">
            <a:spAutoFit/>
          </a:bodyPr>
          <a:lstStyle/>
          <a:p>
            <a:pPr algn="just"/>
            <a:r>
              <a:rPr lang="es-CL" sz="1600" dirty="0">
                <a:latin typeface="Abadi" panose="020B0604020104020204" pitchFamily="34" charset="0"/>
              </a:rPr>
              <a:t>“El color en muchas razas de bovinos se debe a un gen </a:t>
            </a:r>
            <a:r>
              <a:rPr lang="es-CL" sz="1600" dirty="0" err="1">
                <a:latin typeface="Abadi" panose="020B0604020104020204" pitchFamily="34" charset="0"/>
              </a:rPr>
              <a:t>autosomal</a:t>
            </a:r>
            <a:r>
              <a:rPr lang="es-CL" sz="1600" dirty="0">
                <a:latin typeface="Abadi" panose="020B0604020104020204" pitchFamily="34" charset="0"/>
              </a:rPr>
              <a:t> recesivo, cuyo fenotipo dominante es negro. Suponga que un </a:t>
            </a:r>
            <a:r>
              <a:rPr lang="es-CL" sz="1600" b="1" dirty="0">
                <a:latin typeface="Abadi" panose="020B0604020104020204" pitchFamily="34" charset="0"/>
              </a:rPr>
              <a:t>1% de terneros rojos nace en una población predominantemente negra</a:t>
            </a:r>
            <a:r>
              <a:rPr lang="es-CL" sz="1600" dirty="0">
                <a:latin typeface="Abadi" panose="020B0604020104020204" pitchFamily="34" charset="0"/>
              </a:rPr>
              <a:t>. Se quiere eliminar el gen rojo. Asumiendo que la </a:t>
            </a:r>
            <a:r>
              <a:rPr lang="es-CL" sz="1600" b="1" dirty="0">
                <a:latin typeface="Abadi" panose="020B0604020104020204" pitchFamily="34" charset="0"/>
              </a:rPr>
              <a:t>población estaba en equilibrio</a:t>
            </a:r>
            <a:r>
              <a:rPr lang="es-CL" sz="1600" dirty="0">
                <a:latin typeface="Abadi" panose="020B0604020104020204" pitchFamily="34" charset="0"/>
              </a:rPr>
              <a:t>. Qué proporción de terneros rojos se espera luego de aplicar los siguientes esquemas de selección:</a:t>
            </a:r>
          </a:p>
          <a:p>
            <a:pPr marL="342900" indent="-342900" algn="just">
              <a:buAutoNum type="alphaLcParenR"/>
            </a:pPr>
            <a:r>
              <a:rPr lang="es-CL" sz="1600" dirty="0">
                <a:solidFill>
                  <a:srgbClr val="FF0000"/>
                </a:solidFill>
                <a:latin typeface="Abadi" panose="020B0604020104020204" pitchFamily="34" charset="0"/>
              </a:rPr>
              <a:t>Animales rojos no dejan descendencia</a:t>
            </a:r>
          </a:p>
          <a:p>
            <a:pPr marL="342900" indent="-342900" algn="just">
              <a:buAutoNum type="alphaLcParenR"/>
            </a:pPr>
            <a:r>
              <a:rPr lang="es-CL" sz="1600" dirty="0">
                <a:latin typeface="Abadi" panose="020B0604020104020204" pitchFamily="34" charset="0"/>
              </a:rPr>
              <a:t>Machos rojos son eliminados”</a:t>
            </a:r>
            <a:endParaRPr lang="en-US" sz="1600" dirty="0">
              <a:latin typeface="Abadi" panose="020B0604020104020204" pitchFamily="34" charset="0"/>
            </a:endParaRPr>
          </a:p>
        </p:txBody>
      </p:sp>
      <p:graphicFrame>
        <p:nvGraphicFramePr>
          <p:cNvPr id="11" name="Group 139">
            <a:extLst>
              <a:ext uri="{FF2B5EF4-FFF2-40B4-BE49-F238E27FC236}">
                <a16:creationId xmlns:a16="http://schemas.microsoft.com/office/drawing/2014/main" id="{481D9498-453F-4B87-808B-33223640C3D3}"/>
              </a:ext>
            </a:extLst>
          </p:cNvPr>
          <p:cNvGraphicFramePr>
            <a:graphicFrameLocks noGrp="1"/>
          </p:cNvGraphicFramePr>
          <p:nvPr/>
        </p:nvGraphicFramePr>
        <p:xfrm>
          <a:off x="1676400" y="3911926"/>
          <a:ext cx="5506825" cy="2862602"/>
        </p:xfrm>
        <a:graphic>
          <a:graphicData uri="http://schemas.openxmlformats.org/drawingml/2006/table">
            <a:tbl>
              <a:tblPr firstRow="1">
                <a:tableStyleId>{284E427A-3D55-4303-BF80-6455036E1DE7}</a:tableStyleId>
              </a:tblPr>
              <a:tblGrid>
                <a:gridCol w="981075">
                  <a:extLst>
                    <a:ext uri="{9D8B030D-6E8A-4147-A177-3AD203B41FA5}">
                      <a16:colId xmlns:a16="http://schemas.microsoft.com/office/drawing/2014/main" val="20000"/>
                    </a:ext>
                  </a:extLst>
                </a:gridCol>
                <a:gridCol w="878233">
                  <a:extLst>
                    <a:ext uri="{9D8B030D-6E8A-4147-A177-3AD203B41FA5}">
                      <a16:colId xmlns:a16="http://schemas.microsoft.com/office/drawing/2014/main" val="20001"/>
                    </a:ext>
                  </a:extLst>
                </a:gridCol>
                <a:gridCol w="1216709">
                  <a:extLst>
                    <a:ext uri="{9D8B030D-6E8A-4147-A177-3AD203B41FA5}">
                      <a16:colId xmlns:a16="http://schemas.microsoft.com/office/drawing/2014/main" val="20002"/>
                    </a:ext>
                  </a:extLst>
                </a:gridCol>
                <a:gridCol w="1214099">
                  <a:extLst>
                    <a:ext uri="{9D8B030D-6E8A-4147-A177-3AD203B41FA5}">
                      <a16:colId xmlns:a16="http://schemas.microsoft.com/office/drawing/2014/main" val="20003"/>
                    </a:ext>
                  </a:extLst>
                </a:gridCol>
                <a:gridCol w="1216709">
                  <a:extLst>
                    <a:ext uri="{9D8B030D-6E8A-4147-A177-3AD203B41FA5}">
                      <a16:colId xmlns:a16="http://schemas.microsoft.com/office/drawing/2014/main" val="20004"/>
                    </a:ext>
                  </a:extLst>
                </a:gridCol>
              </a:tblGrid>
              <a:tr h="423208">
                <a:tc gridSpan="5">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u="none" strike="noStrike" cap="none" normalizeH="0" baseline="0" dirty="0">
                          <a:ln>
                            <a:noFill/>
                          </a:ln>
                          <a:effectLst/>
                        </a:rPr>
                        <a:t>Frecuencia de apareamientos al azar</a:t>
                      </a:r>
                      <a:endParaRPr kumimoji="0" lang="es-ES" sz="1600" b="1" i="0" u="none" strike="noStrike" cap="none" normalizeH="0" baseline="0" dirty="0">
                        <a:ln>
                          <a:noFill/>
                        </a:ln>
                        <a:solidFill>
                          <a:schemeClr val="tx1"/>
                        </a:solidFill>
                        <a:effectLst/>
                        <a:latin typeface="Times New Roman" pitchFamily="18" charset="0"/>
                      </a:endParaRPr>
                    </a:p>
                  </a:txBody>
                  <a:tcPr marL="73958" marR="73958" marT="36979" marB="36979" horzOverflow="overflow"/>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562081">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500" u="none" strike="noStrike" cap="none" normalizeH="0" baseline="0" dirty="0">
                        <a:ln>
                          <a:noFill/>
                        </a:ln>
                        <a:solidFill>
                          <a:schemeClr val="bg1"/>
                        </a:solidFill>
                        <a:effectLst/>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Hembras</a:t>
                      </a:r>
                      <a:endParaRPr kumimoji="0" lang="es-ES" sz="15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Machos</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5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P</a:t>
                      </a:r>
                      <a:endParaRPr kumimoji="0" lang="es-ES" sz="1500" b="0" i="1"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H</a:t>
                      </a:r>
                      <a:endParaRPr kumimoji="0" lang="es-ES" sz="1500" b="0" i="1"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Q</a:t>
                      </a:r>
                      <a:endParaRPr kumimoji="0" lang="es-ES" sz="1500" b="0" i="1"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extLst>
                  <a:ext uri="{0D108BD9-81ED-4DB2-BD59-A6C34878D82A}">
                    <a16:rowId xmlns:a16="http://schemas.microsoft.com/office/drawing/2014/main" val="10001"/>
                  </a:ext>
                </a:extLst>
              </a:tr>
              <a:tr h="683732">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      </a:t>
                      </a:r>
                      <a:endParaRPr kumimoji="0" lang="es-ES" sz="1500" u="none" strike="noStrike" cap="none" normalizeH="0" baseline="0" dirty="0">
                        <a:ln>
                          <a:noFill/>
                        </a:ln>
                        <a:solidFill>
                          <a:schemeClr val="bg1"/>
                        </a:solidFill>
                        <a:effectLst/>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500" b="0" i="0" u="none" strike="noStrike" cap="none" normalizeH="0" baseline="-2500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u="none" strike="noStrike" cap="none" normalizeH="0" baseline="0" dirty="0">
                          <a:ln>
                            <a:noFill/>
                          </a:ln>
                          <a:solidFill>
                            <a:schemeClr val="bg1"/>
                          </a:solidFill>
                          <a:effectLst/>
                        </a:rPr>
                        <a:t>P</a:t>
                      </a:r>
                      <a:endParaRPr kumimoji="0" lang="es-ES" sz="1600" b="0" i="1"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b="0" i="0" u="none" strike="noStrike" cap="none" normalizeH="0" baseline="0" dirty="0">
                          <a:ln>
                            <a:noFill/>
                          </a:ln>
                          <a:solidFill>
                            <a:schemeClr val="tx1"/>
                          </a:solidFill>
                          <a:effectLst/>
                          <a:latin typeface="+mn-lt"/>
                        </a:rPr>
                        <a:t>0,656</a:t>
                      </a:r>
                      <a:endParaRPr kumimoji="0" lang="es-ES" sz="1600" b="0" i="0" u="none" strike="noStrike" cap="none" normalizeH="0" baseline="30000" dirty="0">
                        <a:ln>
                          <a:noFill/>
                        </a:ln>
                        <a:solidFill>
                          <a:schemeClr val="tx1"/>
                        </a:solidFill>
                        <a:effectLst/>
                        <a:latin typeface="+mn-lt"/>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0,146</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0,008</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extLst>
                  <a:ext uri="{0D108BD9-81ED-4DB2-BD59-A6C34878D82A}">
                    <a16:rowId xmlns:a16="http://schemas.microsoft.com/office/drawing/2014/main" val="10002"/>
                  </a:ext>
                </a:extLst>
              </a:tr>
              <a:tr h="58361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1</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endParaRPr kumimoji="0" lang="es-ES" sz="16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u="none" strike="noStrike" cap="none" normalizeH="0" baseline="-25000" dirty="0">
                          <a:ln>
                            <a:noFill/>
                          </a:ln>
                          <a:solidFill>
                            <a:schemeClr val="bg1"/>
                          </a:solidFill>
                          <a:effectLst/>
                        </a:rPr>
                        <a:t> </a:t>
                      </a:r>
                      <a:r>
                        <a:rPr kumimoji="0" lang="es-ES" sz="1600" u="none" strike="noStrike" cap="none" normalizeH="0" baseline="0" dirty="0">
                          <a:ln>
                            <a:noFill/>
                          </a:ln>
                          <a:solidFill>
                            <a:schemeClr val="bg1"/>
                          </a:solidFill>
                          <a:effectLst/>
                        </a:rPr>
                        <a:t>H</a:t>
                      </a: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0,146</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0,032</a:t>
                      </a:r>
                      <a:endParaRPr kumimoji="0" lang="es-ES" sz="1600" b="0" i="0" u="none" strike="noStrike" cap="none" normalizeH="0" baseline="3000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0,002</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extLst>
                  <a:ext uri="{0D108BD9-81ED-4DB2-BD59-A6C34878D82A}">
                    <a16:rowId xmlns:a16="http://schemas.microsoft.com/office/drawing/2014/main" val="10003"/>
                  </a:ext>
                </a:extLst>
              </a:tr>
              <a:tr h="59166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r>
                        <a:rPr kumimoji="0" lang="es-ES" sz="1500" u="none" strike="noStrike" cap="none" normalizeH="0" baseline="0" dirty="0">
                          <a:ln>
                            <a:noFill/>
                          </a:ln>
                          <a:solidFill>
                            <a:schemeClr val="bg1"/>
                          </a:solidFill>
                          <a:effectLst/>
                        </a:rPr>
                        <a:t>A</a:t>
                      </a:r>
                      <a:r>
                        <a:rPr kumimoji="0" lang="es-ES" sz="1500" u="none" strike="noStrike" cap="none" normalizeH="0" baseline="-25000" dirty="0">
                          <a:ln>
                            <a:noFill/>
                          </a:ln>
                          <a:solidFill>
                            <a:schemeClr val="bg1"/>
                          </a:solidFill>
                          <a:effectLst/>
                        </a:rPr>
                        <a:t>2</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s-ES" sz="1600" b="0" i="0" u="none" strike="noStrike" cap="none" normalizeH="0" baseline="0" dirty="0">
                        <a:ln>
                          <a:noFill/>
                        </a:ln>
                        <a:solidFill>
                          <a:schemeClr val="bg1"/>
                        </a:solidFill>
                        <a:effectLst/>
                        <a:latin typeface="Times New Roman" pitchFamily="18" charset="0"/>
                      </a:endParaRP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u="none" strike="noStrike" cap="none" normalizeH="0" baseline="0" dirty="0">
                          <a:ln>
                            <a:noFill/>
                          </a:ln>
                          <a:solidFill>
                            <a:schemeClr val="bg1"/>
                          </a:solidFill>
                          <a:effectLst/>
                        </a:rPr>
                        <a:t>Q</a:t>
                      </a:r>
                    </a:p>
                  </a:txBody>
                  <a:tcPr marL="73958" marR="73958" marT="36979" marB="36979"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i="0" u="none" strike="noStrike" cap="none" normalizeH="0" baseline="0" dirty="0">
                          <a:ln>
                            <a:noFill/>
                          </a:ln>
                          <a:effectLst/>
                        </a:rPr>
                        <a:t>0,008</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s-ES" sz="1600" i="0" u="none" strike="noStrike" cap="none" normalizeH="0" baseline="0" dirty="0">
                          <a:ln>
                            <a:noFill/>
                          </a:ln>
                          <a:effectLst/>
                        </a:rPr>
                        <a:t>0,002</a:t>
                      </a:r>
                      <a:endParaRPr kumimoji="0" lang="es-ES" sz="1600" b="0" i="0" u="none" strike="noStrike" cap="none" normalizeH="0" baseline="0" dirty="0">
                        <a:ln>
                          <a:noFill/>
                        </a:ln>
                        <a:solidFill>
                          <a:schemeClr val="tx1"/>
                        </a:solidFill>
                        <a:effectLst/>
                        <a:latin typeface="Times New Roman" pitchFamily="18" charset="0"/>
                      </a:endParaRPr>
                    </a:p>
                  </a:txBody>
                  <a:tcPr marL="73958" marR="73958" marT="36979" marB="3697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s-ES" sz="1600" i="0" u="none" strike="noStrike" cap="none" normalizeH="0" baseline="0" dirty="0">
                          <a:ln>
                            <a:noFill/>
                          </a:ln>
                          <a:effectLst/>
                        </a:rPr>
                        <a:t>0,0001</a:t>
                      </a:r>
                      <a:endParaRPr kumimoji="0" lang="es-ES" sz="1600" b="0" i="0" u="none" strike="noStrike" cap="none" normalizeH="0" baseline="30000" dirty="0">
                        <a:ln>
                          <a:noFill/>
                        </a:ln>
                        <a:solidFill>
                          <a:schemeClr val="tx1"/>
                        </a:solidFill>
                        <a:effectLst/>
                        <a:latin typeface="Times New Roman" pitchFamily="18" charset="0"/>
                      </a:endParaRPr>
                    </a:p>
                  </a:txBody>
                  <a:tcPr marL="73958" marR="73958" marT="36979" marB="36979" anchor="ctr" horzOverflow="overflow"/>
                </a:tc>
                <a:extLst>
                  <a:ext uri="{0D108BD9-81ED-4DB2-BD59-A6C34878D82A}">
                    <a16:rowId xmlns:a16="http://schemas.microsoft.com/office/drawing/2014/main" val="10004"/>
                  </a:ext>
                </a:extLst>
              </a:tr>
            </a:tbl>
          </a:graphicData>
        </a:graphic>
      </p:graphicFrame>
      <p:cxnSp>
        <p:nvCxnSpPr>
          <p:cNvPr id="9" name="Conector recto de flecha 8">
            <a:extLst>
              <a:ext uri="{FF2B5EF4-FFF2-40B4-BE49-F238E27FC236}">
                <a16:creationId xmlns:a16="http://schemas.microsoft.com/office/drawing/2014/main" id="{78C6E804-1050-4601-B290-B24BE4216099}"/>
              </a:ext>
            </a:extLst>
          </p:cNvPr>
          <p:cNvCxnSpPr/>
          <p:nvPr/>
        </p:nvCxnSpPr>
        <p:spPr>
          <a:xfrm>
            <a:off x="7183225" y="4488873"/>
            <a:ext cx="8866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46A87936-7FBF-4615-AB03-47592AC88330}"/>
              </a:ext>
            </a:extLst>
          </p:cNvPr>
          <p:cNvSpPr txBox="1"/>
          <p:nvPr/>
        </p:nvSpPr>
        <p:spPr>
          <a:xfrm>
            <a:off x="8069916" y="4304207"/>
            <a:ext cx="1126836" cy="369332"/>
          </a:xfrm>
          <a:prstGeom prst="rect">
            <a:avLst/>
          </a:prstGeom>
          <a:noFill/>
        </p:spPr>
        <p:txBody>
          <a:bodyPr wrap="square" rtlCol="0">
            <a:spAutoFit/>
          </a:bodyPr>
          <a:lstStyle/>
          <a:p>
            <a:r>
              <a:rPr lang="es-CL" dirty="0"/>
              <a:t>Rojos</a:t>
            </a:r>
            <a:endParaRPr lang="en-US" dirty="0"/>
          </a:p>
        </p:txBody>
      </p:sp>
      <p:cxnSp>
        <p:nvCxnSpPr>
          <p:cNvPr id="14" name="Conector recto de flecha 13">
            <a:extLst>
              <a:ext uri="{FF2B5EF4-FFF2-40B4-BE49-F238E27FC236}">
                <a16:creationId xmlns:a16="http://schemas.microsoft.com/office/drawing/2014/main" id="{EEDCED50-5F2B-4D55-AB0F-790F99D6C2F6}"/>
              </a:ext>
            </a:extLst>
          </p:cNvPr>
          <p:cNvCxnSpPr>
            <a:cxnSpLocks/>
          </p:cNvCxnSpPr>
          <p:nvPr/>
        </p:nvCxnSpPr>
        <p:spPr>
          <a:xfrm flipH="1">
            <a:off x="858983" y="6369998"/>
            <a:ext cx="8174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587680D6-5197-4976-9963-BA5AD1A02BD5}"/>
              </a:ext>
            </a:extLst>
          </p:cNvPr>
          <p:cNvSpPr txBox="1"/>
          <p:nvPr/>
        </p:nvSpPr>
        <p:spPr>
          <a:xfrm>
            <a:off x="177801" y="6185332"/>
            <a:ext cx="1126836" cy="369332"/>
          </a:xfrm>
          <a:prstGeom prst="rect">
            <a:avLst/>
          </a:prstGeom>
          <a:noFill/>
        </p:spPr>
        <p:txBody>
          <a:bodyPr wrap="square" rtlCol="0">
            <a:spAutoFit/>
          </a:bodyPr>
          <a:lstStyle/>
          <a:p>
            <a:r>
              <a:rPr lang="es-CL" dirty="0"/>
              <a:t>Rojas</a:t>
            </a:r>
            <a:endParaRPr lang="en-US" dirty="0"/>
          </a:p>
        </p:txBody>
      </p:sp>
      <p:sp>
        <p:nvSpPr>
          <p:cNvPr id="8" name="Título 1">
            <a:extLst>
              <a:ext uri="{FF2B5EF4-FFF2-40B4-BE49-F238E27FC236}">
                <a16:creationId xmlns:a16="http://schemas.microsoft.com/office/drawing/2014/main" id="{5B879902-CD5D-9CBF-79F1-E2C6882A1624}"/>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11 </a:t>
            </a:r>
            <a:endParaRPr lang="en-US" i="1" kern="0" dirty="0"/>
          </a:p>
        </p:txBody>
      </p:sp>
      <p:sp>
        <p:nvSpPr>
          <p:cNvPr id="2" name="Rectángulo 1">
            <a:extLst>
              <a:ext uri="{FF2B5EF4-FFF2-40B4-BE49-F238E27FC236}">
                <a16:creationId xmlns:a16="http://schemas.microsoft.com/office/drawing/2014/main" id="{F988C086-6E94-8997-B346-578B02D8B357}"/>
              </a:ext>
            </a:extLst>
          </p:cNvPr>
          <p:cNvSpPr/>
          <p:nvPr/>
        </p:nvSpPr>
        <p:spPr>
          <a:xfrm>
            <a:off x="3534747" y="4901332"/>
            <a:ext cx="2427903" cy="18700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ángulo 17">
            <a:extLst>
              <a:ext uri="{FF2B5EF4-FFF2-40B4-BE49-F238E27FC236}">
                <a16:creationId xmlns:a16="http://schemas.microsoft.com/office/drawing/2014/main" id="{564ACD6A-198F-6A8F-8352-9E5931F029A2}"/>
              </a:ext>
            </a:extLst>
          </p:cNvPr>
          <p:cNvSpPr/>
          <p:nvPr/>
        </p:nvSpPr>
        <p:spPr>
          <a:xfrm>
            <a:off x="4751682" y="5591175"/>
            <a:ext cx="1209964" cy="1180172"/>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 name="CuadroTexto 2">
                <a:extLst>
                  <a:ext uri="{FF2B5EF4-FFF2-40B4-BE49-F238E27FC236}">
                    <a16:creationId xmlns:a16="http://schemas.microsoft.com/office/drawing/2014/main" id="{90286C5F-66C8-E9C2-A6A4-5505C1F7253A}"/>
                  </a:ext>
                </a:extLst>
              </p:cNvPr>
              <p:cNvSpPr txBox="1"/>
              <p:nvPr/>
            </p:nvSpPr>
            <p:spPr>
              <a:xfrm>
                <a:off x="7549961" y="4991184"/>
                <a:ext cx="4453463" cy="51860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𝑃𝑟𝑜𝑝</m:t>
                      </m:r>
                      <m:r>
                        <a:rPr lang="es-CL" b="0" i="1" smtClean="0">
                          <a:latin typeface="Cambria Math" panose="02040503050406030204" pitchFamily="18" charset="0"/>
                        </a:rPr>
                        <m:t>. </m:t>
                      </m:r>
                      <m:r>
                        <a:rPr lang="es-CL" b="0" i="1" smtClean="0">
                          <a:latin typeface="Cambria Math" panose="02040503050406030204" pitchFamily="18" charset="0"/>
                        </a:rPr>
                        <m:t>𝑡𝑒𝑟𝑛𝑒𝑟𝑜𝑠</m:t>
                      </m:r>
                      <m:r>
                        <a:rPr lang="es-CL" b="0" i="1" smtClean="0">
                          <a:latin typeface="Cambria Math" panose="02040503050406030204" pitchFamily="18" charset="0"/>
                        </a:rPr>
                        <m:t> </m:t>
                      </m:r>
                      <m:r>
                        <a:rPr lang="es-CL" b="0" i="1" smtClean="0">
                          <a:latin typeface="Cambria Math" panose="02040503050406030204" pitchFamily="18" charset="0"/>
                        </a:rPr>
                        <m:t>𝑟𝑜𝑗𝑜𝑠</m:t>
                      </m:r>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1</m:t>
                          </m:r>
                        </m:num>
                        <m:den>
                          <m:r>
                            <a:rPr lang="es-CL" b="0" i="1" smtClean="0">
                              <a:latin typeface="Cambria Math" panose="02040503050406030204" pitchFamily="18" charset="0"/>
                            </a:rPr>
                            <m:t>4</m:t>
                          </m:r>
                        </m:den>
                      </m:f>
                      <m:d>
                        <m:dPr>
                          <m:ctrlPr>
                            <a:rPr lang="es-CL" b="0" i="1" smtClean="0">
                              <a:latin typeface="Cambria Math" panose="02040503050406030204" pitchFamily="18" charset="0"/>
                            </a:rPr>
                          </m:ctrlPr>
                        </m:dPr>
                        <m:e>
                          <m:r>
                            <a:rPr lang="es-CL" b="0" i="1" smtClean="0">
                              <a:latin typeface="Cambria Math" panose="02040503050406030204" pitchFamily="18" charset="0"/>
                            </a:rPr>
                            <m:t>0,032</m:t>
                          </m:r>
                        </m:e>
                      </m:d>
                      <m:r>
                        <a:rPr lang="es-CL" b="0" i="0"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1</m:t>
                          </m:r>
                        </m:num>
                        <m:den>
                          <m:r>
                            <a:rPr lang="es-CL" b="0" i="1" smtClean="0">
                              <a:latin typeface="Cambria Math" panose="02040503050406030204" pitchFamily="18" charset="0"/>
                            </a:rPr>
                            <m:t>2</m:t>
                          </m:r>
                        </m:den>
                      </m:f>
                      <m:r>
                        <a:rPr lang="es-CL" b="0" i="1" smtClean="0">
                          <a:latin typeface="Cambria Math" panose="02040503050406030204" pitchFamily="18" charset="0"/>
                        </a:rPr>
                        <m:t>(0,02)</m:t>
                      </m:r>
                    </m:oMath>
                  </m:oMathPara>
                </a14:m>
                <a:endParaRPr lang="es-CL" dirty="0"/>
              </a:p>
            </p:txBody>
          </p:sp>
        </mc:Choice>
        <mc:Fallback>
          <p:sp>
            <p:nvSpPr>
              <p:cNvPr id="3" name="CuadroTexto 2">
                <a:extLst>
                  <a:ext uri="{FF2B5EF4-FFF2-40B4-BE49-F238E27FC236}">
                    <a16:creationId xmlns:a16="http://schemas.microsoft.com/office/drawing/2014/main" id="{90286C5F-66C8-E9C2-A6A4-5505C1F7253A}"/>
                  </a:ext>
                </a:extLst>
              </p:cNvPr>
              <p:cNvSpPr txBox="1">
                <a:spLocks noRot="1" noChangeAspect="1" noMove="1" noResize="1" noEditPoints="1" noAdjustHandles="1" noChangeArrowheads="1" noChangeShapeType="1" noTextEdit="1"/>
              </p:cNvSpPr>
              <p:nvPr/>
            </p:nvSpPr>
            <p:spPr>
              <a:xfrm>
                <a:off x="7549961" y="4991184"/>
                <a:ext cx="4453463" cy="518604"/>
              </a:xfrm>
              <a:prstGeom prst="rect">
                <a:avLst/>
              </a:prstGeom>
              <a:blipFill>
                <a:blip r:embed="rId2"/>
                <a:stretch>
                  <a:fillRect/>
                </a:stretch>
              </a:blipFill>
            </p:spPr>
            <p:txBody>
              <a:bodyPr/>
              <a:lstStyle/>
              <a:p>
                <a:r>
                  <a:rPr lang="es-CL">
                    <a:noFill/>
                  </a:rPr>
                  <a:t> </a:t>
                </a:r>
              </a:p>
            </p:txBody>
          </p:sp>
        </mc:Fallback>
      </mc:AlternateContent>
      <mc:AlternateContent xmlns:mc="http://schemas.openxmlformats.org/markup-compatibility/2006">
        <mc:Choice xmlns:a14="http://schemas.microsoft.com/office/drawing/2010/main" Requires="a14">
          <p:sp>
            <p:nvSpPr>
              <p:cNvPr id="15" name="CuadroTexto 14">
                <a:extLst>
                  <a:ext uri="{FF2B5EF4-FFF2-40B4-BE49-F238E27FC236}">
                    <a16:creationId xmlns:a16="http://schemas.microsoft.com/office/drawing/2014/main" id="{A888CE51-5D84-9660-D384-6616A4DD7D47}"/>
                  </a:ext>
                </a:extLst>
              </p:cNvPr>
              <p:cNvSpPr txBox="1"/>
              <p:nvPr/>
            </p:nvSpPr>
            <p:spPr>
              <a:xfrm>
                <a:off x="7908648" y="5755227"/>
                <a:ext cx="3736087"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𝑃𝑟𝑜𝑝</m:t>
                      </m:r>
                      <m:r>
                        <a:rPr lang="es-CL" b="0" i="1" smtClean="0">
                          <a:latin typeface="Cambria Math" panose="02040503050406030204" pitchFamily="18" charset="0"/>
                        </a:rPr>
                        <m:t>. </m:t>
                      </m:r>
                      <m:r>
                        <a:rPr lang="es-CL" b="0" i="1" smtClean="0">
                          <a:latin typeface="Cambria Math" panose="02040503050406030204" pitchFamily="18" charset="0"/>
                        </a:rPr>
                        <m:t>𝑡𝑒𝑟𝑛𝑒𝑟𝑜𝑠</m:t>
                      </m:r>
                      <m:r>
                        <a:rPr lang="es-CL" b="0" i="1" smtClean="0">
                          <a:latin typeface="Cambria Math" panose="02040503050406030204" pitchFamily="18" charset="0"/>
                        </a:rPr>
                        <m:t> </m:t>
                      </m:r>
                      <m:r>
                        <a:rPr lang="es-CL" b="0" i="1" smtClean="0">
                          <a:latin typeface="Cambria Math" panose="02040503050406030204" pitchFamily="18" charset="0"/>
                        </a:rPr>
                        <m:t>𝑟𝑜𝑗𝑜𝑠</m:t>
                      </m:r>
                      <m:r>
                        <a:rPr lang="es-CL" b="0" i="1" smtClean="0">
                          <a:latin typeface="Cambria Math" panose="02040503050406030204" pitchFamily="18" charset="0"/>
                        </a:rPr>
                        <m:t>=0,008+0,01</m:t>
                      </m:r>
                    </m:oMath>
                  </m:oMathPara>
                </a14:m>
                <a:endParaRPr lang="es-CL" dirty="0"/>
              </a:p>
            </p:txBody>
          </p:sp>
        </mc:Choice>
        <mc:Fallback>
          <p:sp>
            <p:nvSpPr>
              <p:cNvPr id="15" name="CuadroTexto 14">
                <a:extLst>
                  <a:ext uri="{FF2B5EF4-FFF2-40B4-BE49-F238E27FC236}">
                    <a16:creationId xmlns:a16="http://schemas.microsoft.com/office/drawing/2014/main" id="{A888CE51-5D84-9660-D384-6616A4DD7D47}"/>
                  </a:ext>
                </a:extLst>
              </p:cNvPr>
              <p:cNvSpPr txBox="1">
                <a:spLocks noRot="1" noChangeAspect="1" noMove="1" noResize="1" noEditPoints="1" noAdjustHandles="1" noChangeArrowheads="1" noChangeShapeType="1" noTextEdit="1"/>
              </p:cNvSpPr>
              <p:nvPr/>
            </p:nvSpPr>
            <p:spPr>
              <a:xfrm>
                <a:off x="7908648" y="5755227"/>
                <a:ext cx="3736087" cy="276999"/>
              </a:xfrm>
              <a:prstGeom prst="rect">
                <a:avLst/>
              </a:prstGeom>
              <a:blipFill>
                <a:blip r:embed="rId3"/>
                <a:stretch>
                  <a:fillRect l="-1468" r="-979" b="-34783"/>
                </a:stretch>
              </a:blipFill>
            </p:spPr>
            <p:txBody>
              <a:bodyPr/>
              <a:lstStyle/>
              <a:p>
                <a:r>
                  <a:rPr lang="es-CL">
                    <a:noFill/>
                  </a:rPr>
                  <a:t> </a:t>
                </a:r>
              </a:p>
            </p:txBody>
          </p:sp>
        </mc:Fallback>
      </mc:AlternateContent>
      <mc:AlternateContent xmlns:mc="http://schemas.openxmlformats.org/markup-compatibility/2006">
        <mc:Choice xmlns:a14="http://schemas.microsoft.com/office/drawing/2010/main" Requires="a14">
          <p:sp>
            <p:nvSpPr>
              <p:cNvPr id="19" name="CuadroTexto 18">
                <a:extLst>
                  <a:ext uri="{FF2B5EF4-FFF2-40B4-BE49-F238E27FC236}">
                    <a16:creationId xmlns:a16="http://schemas.microsoft.com/office/drawing/2014/main" id="{1DF86FAD-5B69-974F-9178-11F856E8C716}"/>
                  </a:ext>
                </a:extLst>
              </p:cNvPr>
              <p:cNvSpPr txBox="1"/>
              <p:nvPr/>
            </p:nvSpPr>
            <p:spPr>
              <a:xfrm>
                <a:off x="8288559" y="6277665"/>
                <a:ext cx="2976264" cy="276999"/>
              </a:xfrm>
              <a:prstGeom prst="rect">
                <a:avLst/>
              </a:prstGeom>
              <a:noFill/>
              <a:ln>
                <a:solidFill>
                  <a:schemeClr val="accent6">
                    <a:lumMod val="75000"/>
                  </a:schemeClr>
                </a:solidFill>
              </a:ln>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𝑃𝑟𝑜𝑝</m:t>
                      </m:r>
                      <m:r>
                        <a:rPr lang="es-CL" b="0" i="1" smtClean="0">
                          <a:latin typeface="Cambria Math" panose="02040503050406030204" pitchFamily="18" charset="0"/>
                        </a:rPr>
                        <m:t>. </m:t>
                      </m:r>
                      <m:r>
                        <a:rPr lang="es-CL" b="0" i="1" smtClean="0">
                          <a:latin typeface="Cambria Math" panose="02040503050406030204" pitchFamily="18" charset="0"/>
                        </a:rPr>
                        <m:t>𝑡𝑒𝑟𝑛𝑒𝑟𝑜𝑠</m:t>
                      </m:r>
                      <m:r>
                        <a:rPr lang="es-CL" b="0" i="1" smtClean="0">
                          <a:latin typeface="Cambria Math" panose="02040503050406030204" pitchFamily="18" charset="0"/>
                        </a:rPr>
                        <m:t> </m:t>
                      </m:r>
                      <m:r>
                        <a:rPr lang="es-CL" b="0" i="1" smtClean="0">
                          <a:latin typeface="Cambria Math" panose="02040503050406030204" pitchFamily="18" charset="0"/>
                        </a:rPr>
                        <m:t>𝑟𝑜𝑗𝑜𝑠</m:t>
                      </m:r>
                      <m:r>
                        <a:rPr lang="es-CL" b="0" i="1" smtClean="0">
                          <a:latin typeface="Cambria Math" panose="02040503050406030204" pitchFamily="18" charset="0"/>
                        </a:rPr>
                        <m:t>=1,8%</m:t>
                      </m:r>
                    </m:oMath>
                  </m:oMathPara>
                </a14:m>
                <a:endParaRPr lang="es-CL" dirty="0"/>
              </a:p>
            </p:txBody>
          </p:sp>
        </mc:Choice>
        <mc:Fallback>
          <p:sp>
            <p:nvSpPr>
              <p:cNvPr id="19" name="CuadroTexto 18">
                <a:extLst>
                  <a:ext uri="{FF2B5EF4-FFF2-40B4-BE49-F238E27FC236}">
                    <a16:creationId xmlns:a16="http://schemas.microsoft.com/office/drawing/2014/main" id="{1DF86FAD-5B69-974F-9178-11F856E8C716}"/>
                  </a:ext>
                </a:extLst>
              </p:cNvPr>
              <p:cNvSpPr txBox="1">
                <a:spLocks noRot="1" noChangeAspect="1" noMove="1" noResize="1" noEditPoints="1" noAdjustHandles="1" noChangeArrowheads="1" noChangeShapeType="1" noTextEdit="1"/>
              </p:cNvSpPr>
              <p:nvPr/>
            </p:nvSpPr>
            <p:spPr>
              <a:xfrm>
                <a:off x="8288559" y="6277665"/>
                <a:ext cx="2976264" cy="276999"/>
              </a:xfrm>
              <a:prstGeom prst="rect">
                <a:avLst/>
              </a:prstGeom>
              <a:blipFill>
                <a:blip r:embed="rId4"/>
                <a:stretch>
                  <a:fillRect l="-2041" r="-1429" b="-34043"/>
                </a:stretch>
              </a:blipFill>
              <a:ln>
                <a:solidFill>
                  <a:schemeClr val="accent6">
                    <a:lumMod val="75000"/>
                  </a:schemeClr>
                </a:solidFill>
              </a:ln>
            </p:spPr>
            <p:txBody>
              <a:bodyPr/>
              <a:lstStyle/>
              <a:p>
                <a:r>
                  <a:rPr lang="es-CL">
                    <a:noFill/>
                  </a:rPr>
                  <a:t> </a:t>
                </a:r>
              </a:p>
            </p:txBody>
          </p:sp>
        </mc:Fallback>
      </mc:AlternateContent>
    </p:spTree>
    <p:extLst>
      <p:ext uri="{BB962C8B-B14F-4D97-AF65-F5344CB8AC3E}">
        <p14:creationId xmlns:p14="http://schemas.microsoft.com/office/powerpoint/2010/main" val="7493929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728AA2B-6556-4A13-A50A-9B2496C2FF06}"/>
              </a:ext>
            </a:extLst>
          </p:cNvPr>
          <p:cNvSpPr>
            <a:spLocks noGrp="1"/>
          </p:cNvSpPr>
          <p:nvPr>
            <p:ph type="sldNum" idx="12"/>
          </p:nvPr>
        </p:nvSpPr>
        <p:spPr/>
        <p:txBody>
          <a:bodyPr/>
          <a:lstStyle/>
          <a:p>
            <a:fld id="{00000000-1234-1234-1234-123412341234}" type="slidenum">
              <a:rPr lang="en-US" smtClean="0"/>
              <a:pPr/>
              <a:t>155</a:t>
            </a:fld>
            <a:endParaRPr lang="en-US"/>
          </a:p>
        </p:txBody>
      </p:sp>
      <p:sp>
        <p:nvSpPr>
          <p:cNvPr id="15" name="CuadroTexto 14">
            <a:extLst>
              <a:ext uri="{FF2B5EF4-FFF2-40B4-BE49-F238E27FC236}">
                <a16:creationId xmlns:a16="http://schemas.microsoft.com/office/drawing/2014/main" id="{B6D4F9E6-9238-498F-B77A-0CD6BCA29777}"/>
              </a:ext>
            </a:extLst>
          </p:cNvPr>
          <p:cNvSpPr txBox="1"/>
          <p:nvPr/>
        </p:nvSpPr>
        <p:spPr>
          <a:xfrm>
            <a:off x="1092791" y="1714111"/>
            <a:ext cx="2645975" cy="400110"/>
          </a:xfrm>
          <a:prstGeom prst="rect">
            <a:avLst/>
          </a:prstGeom>
          <a:noFill/>
        </p:spPr>
        <p:txBody>
          <a:bodyPr wrap="square" rtlCol="0">
            <a:spAutoFit/>
          </a:bodyPr>
          <a:lstStyle/>
          <a:p>
            <a:r>
              <a:rPr lang="es-CL" sz="2000" b="1" dirty="0">
                <a:solidFill>
                  <a:schemeClr val="bg1"/>
                </a:solidFill>
                <a:latin typeface="Abadi" panose="020B0604020104020204" pitchFamily="34" charset="0"/>
              </a:rPr>
              <a:t>Varianza fenotípica</a:t>
            </a:r>
          </a:p>
        </p:txBody>
      </p:sp>
      <p:sp>
        <p:nvSpPr>
          <p:cNvPr id="16" name="Título 1">
            <a:extLst>
              <a:ext uri="{FF2B5EF4-FFF2-40B4-BE49-F238E27FC236}">
                <a16:creationId xmlns:a16="http://schemas.microsoft.com/office/drawing/2014/main" id="{E88FAD77-E384-419E-80FB-D74FF816F4D3}"/>
              </a:ext>
            </a:extLst>
          </p:cNvPr>
          <p:cNvSpPr txBox="1">
            <a:spLocks/>
          </p:cNvSpPr>
          <p:nvPr/>
        </p:nvSpPr>
        <p:spPr>
          <a:xfrm>
            <a:off x="563509" y="264437"/>
            <a:ext cx="9367203" cy="842487"/>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s-CL" sz="3200" i="1" kern="0" dirty="0">
                <a:solidFill>
                  <a:schemeClr val="bg1"/>
                </a:solidFill>
                <a:effectLst>
                  <a:outerShdw blurRad="50800" dist="38100" dir="2700000" algn="tl" rotWithShape="0">
                    <a:prstClr val="black">
                      <a:alpha val="40000"/>
                    </a:prstClr>
                  </a:outerShdw>
                </a:effectLst>
                <a:latin typeface="+mj-lt"/>
              </a:rPr>
              <a:t>Ecuaciones importantes</a:t>
            </a:r>
            <a:endParaRPr lang="en-US" sz="3200" i="1" kern="0" dirty="0">
              <a:solidFill>
                <a:schemeClr val="bg1"/>
              </a:solidFill>
              <a:effectLst>
                <a:outerShdw blurRad="50800" dist="38100" dir="2700000" algn="tl" rotWithShape="0">
                  <a:prstClr val="black">
                    <a:alpha val="40000"/>
                  </a:prstClr>
                </a:outerShdw>
              </a:effectLst>
              <a:latin typeface="+mj-lt"/>
            </a:endParaRPr>
          </a:p>
        </p:txBody>
      </p:sp>
      <p:sp>
        <p:nvSpPr>
          <p:cNvPr id="19" name="CuadroTexto 18">
            <a:extLst>
              <a:ext uri="{FF2B5EF4-FFF2-40B4-BE49-F238E27FC236}">
                <a16:creationId xmlns:a16="http://schemas.microsoft.com/office/drawing/2014/main" id="{83F51932-0164-4F31-83E5-2D71CC16DA78}"/>
              </a:ext>
            </a:extLst>
          </p:cNvPr>
          <p:cNvSpPr txBox="1"/>
          <p:nvPr/>
        </p:nvSpPr>
        <p:spPr>
          <a:xfrm>
            <a:off x="5182686" y="1714111"/>
            <a:ext cx="2699616" cy="400110"/>
          </a:xfrm>
          <a:prstGeom prst="rect">
            <a:avLst/>
          </a:prstGeom>
          <a:noFill/>
        </p:spPr>
        <p:txBody>
          <a:bodyPr wrap="square" rtlCol="0">
            <a:spAutoFit/>
          </a:bodyPr>
          <a:lstStyle/>
          <a:p>
            <a:r>
              <a:rPr lang="es-CL" sz="2000" b="1" dirty="0">
                <a:solidFill>
                  <a:schemeClr val="bg1"/>
                </a:solidFill>
                <a:latin typeface="Abadi" panose="020B0604020104020204" pitchFamily="34" charset="0"/>
              </a:rPr>
              <a:t>Varianza genotípica</a:t>
            </a:r>
          </a:p>
        </p:txBody>
      </p:sp>
      <mc:AlternateContent xmlns:mc="http://schemas.openxmlformats.org/markup-compatibility/2006" xmlns:a14="http://schemas.microsoft.com/office/drawing/2010/main">
        <mc:Choice Requires="a14">
          <p:graphicFrame>
            <p:nvGraphicFramePr>
              <p:cNvPr id="21" name="Tabla 20">
                <a:extLst>
                  <a:ext uri="{FF2B5EF4-FFF2-40B4-BE49-F238E27FC236}">
                    <a16:creationId xmlns:a16="http://schemas.microsoft.com/office/drawing/2014/main" id="{2B34F422-9FBC-4A91-A678-18078D716EEA}"/>
                  </a:ext>
                </a:extLst>
              </p:cNvPr>
              <p:cNvGraphicFramePr>
                <a:graphicFrameLocks noGrp="1"/>
              </p:cNvGraphicFramePr>
              <p:nvPr>
                <p:extLst>
                  <p:ext uri="{D42A27DB-BD31-4B8C-83A1-F6EECF244321}">
                    <p14:modId xmlns:p14="http://schemas.microsoft.com/office/powerpoint/2010/main" val="530479066"/>
                  </p:ext>
                </p:extLst>
              </p:nvPr>
            </p:nvGraphicFramePr>
            <p:xfrm>
              <a:off x="1092791" y="2259697"/>
              <a:ext cx="2699616" cy="375984"/>
            </p:xfrm>
            <a:graphic>
              <a:graphicData uri="http://schemas.openxmlformats.org/drawingml/2006/table">
                <a:tbl>
                  <a:tblPr>
                    <a:tableStyleId>{37CE84F3-28C3-443E-9E96-99CF82512B78}</a:tableStyleId>
                  </a:tblPr>
                  <a:tblGrid>
                    <a:gridCol w="2699616">
                      <a:extLst>
                        <a:ext uri="{9D8B030D-6E8A-4147-A177-3AD203B41FA5}">
                          <a16:colId xmlns:a16="http://schemas.microsoft.com/office/drawing/2014/main" val="2514723455"/>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s-CL" b="0" i="1" smtClean="0">
                                        <a:latin typeface="Cambria Math" panose="02040503050406030204" pitchFamily="18" charset="0"/>
                                      </a:rPr>
                                    </m:ctrlPr>
                                  </m:sSubPr>
                                  <m:e>
                                    <m:r>
                                      <a:rPr lang="es-CL" b="0" i="1" smtClean="0">
                                        <a:latin typeface="Cambria Math" panose="02040503050406030204" pitchFamily="18" charset="0"/>
                                      </a:rPr>
                                      <m:t>𝑉</m:t>
                                    </m:r>
                                  </m:e>
                                  <m:sub>
                                    <m:r>
                                      <a:rPr lang="es-CL" b="0" i="1" smtClean="0">
                                        <a:latin typeface="Cambria Math" panose="02040503050406030204" pitchFamily="18" charset="0"/>
                                      </a:rPr>
                                      <m:t>𝑃</m:t>
                                    </m:r>
                                  </m:sub>
                                </m:sSub>
                                <m:r>
                                  <a:rPr lang="es-CL" b="0" i="1" smtClean="0">
                                    <a:latin typeface="Cambria Math" panose="02040503050406030204" pitchFamily="18" charset="0"/>
                                  </a:rPr>
                                  <m:t>=</m:t>
                                </m:r>
                                <m:sSub>
                                  <m:sSubPr>
                                    <m:ctrlPr>
                                      <a:rPr lang="es-CL" b="0" i="1" smtClean="0">
                                        <a:latin typeface="Cambria Math" panose="02040503050406030204" pitchFamily="18" charset="0"/>
                                      </a:rPr>
                                    </m:ctrlPr>
                                  </m:sSubPr>
                                  <m:e>
                                    <m:r>
                                      <a:rPr lang="es-CL" b="0" i="1" smtClean="0">
                                        <a:latin typeface="Cambria Math" panose="02040503050406030204" pitchFamily="18" charset="0"/>
                                      </a:rPr>
                                      <m:t>𝑉</m:t>
                                    </m:r>
                                  </m:e>
                                  <m:sub>
                                    <m:r>
                                      <a:rPr lang="es-CL" b="0" i="1" smtClean="0">
                                        <a:latin typeface="Cambria Math" panose="02040503050406030204" pitchFamily="18" charset="0"/>
                                      </a:rPr>
                                      <m:t>𝐺</m:t>
                                    </m:r>
                                  </m:sub>
                                </m:sSub>
                                <m:r>
                                  <a:rPr lang="es-CL" b="0" i="1" smtClean="0">
                                    <a:latin typeface="Cambria Math" panose="02040503050406030204" pitchFamily="18" charset="0"/>
                                  </a:rPr>
                                  <m:t>+</m:t>
                                </m:r>
                                <m:sSub>
                                  <m:sSubPr>
                                    <m:ctrlPr>
                                      <a:rPr lang="es-CL" b="0" i="1" smtClean="0">
                                        <a:latin typeface="Cambria Math" panose="02040503050406030204" pitchFamily="18" charset="0"/>
                                      </a:rPr>
                                    </m:ctrlPr>
                                  </m:sSubPr>
                                  <m:e>
                                    <m:r>
                                      <a:rPr lang="es-CL" b="0" i="1" smtClean="0">
                                        <a:latin typeface="Cambria Math" panose="02040503050406030204" pitchFamily="18" charset="0"/>
                                      </a:rPr>
                                      <m:t>𝑉</m:t>
                                    </m:r>
                                  </m:e>
                                  <m:sub>
                                    <m:r>
                                      <a:rPr lang="es-CL" b="0" i="1" smtClean="0">
                                        <a:latin typeface="Cambria Math" panose="02040503050406030204" pitchFamily="18" charset="0"/>
                                      </a:rPr>
                                      <m:t>𝐸</m:t>
                                    </m:r>
                                  </m:sub>
                                </m:sSub>
                              </m:oMath>
                            </m:oMathPara>
                          </a14:m>
                          <a:endParaRPr lang="en-US" dirty="0"/>
                        </a:p>
                      </a:txBody>
                      <a:tcPr/>
                    </a:tc>
                    <a:extLst>
                      <a:ext uri="{0D108BD9-81ED-4DB2-BD59-A6C34878D82A}">
                        <a16:rowId xmlns:a16="http://schemas.microsoft.com/office/drawing/2014/main" val="4156394556"/>
                      </a:ext>
                    </a:extLst>
                  </a:tr>
                </a:tbl>
              </a:graphicData>
            </a:graphic>
          </p:graphicFrame>
        </mc:Choice>
        <mc:Fallback xmlns="">
          <p:graphicFrame>
            <p:nvGraphicFramePr>
              <p:cNvPr id="21" name="Tabla 20">
                <a:extLst>
                  <a:ext uri="{FF2B5EF4-FFF2-40B4-BE49-F238E27FC236}">
                    <a16:creationId xmlns:a16="http://schemas.microsoft.com/office/drawing/2014/main" id="{2B34F422-9FBC-4A91-A678-18078D716EEA}"/>
                  </a:ext>
                </a:extLst>
              </p:cNvPr>
              <p:cNvGraphicFramePr>
                <a:graphicFrameLocks noGrp="1"/>
              </p:cNvGraphicFramePr>
              <p:nvPr>
                <p:extLst>
                  <p:ext uri="{D42A27DB-BD31-4B8C-83A1-F6EECF244321}">
                    <p14:modId xmlns:p14="http://schemas.microsoft.com/office/powerpoint/2010/main" val="530479066"/>
                  </p:ext>
                </p:extLst>
              </p:nvPr>
            </p:nvGraphicFramePr>
            <p:xfrm>
              <a:off x="1092791" y="2259697"/>
              <a:ext cx="2699616" cy="375984"/>
            </p:xfrm>
            <a:graphic>
              <a:graphicData uri="http://schemas.openxmlformats.org/drawingml/2006/table">
                <a:tbl>
                  <a:tblPr>
                    <a:tableStyleId>{37CE84F3-28C3-443E-9E96-99CF82512B78}</a:tableStyleId>
                  </a:tblPr>
                  <a:tblGrid>
                    <a:gridCol w="2699616">
                      <a:extLst>
                        <a:ext uri="{9D8B030D-6E8A-4147-A177-3AD203B41FA5}">
                          <a16:colId xmlns:a16="http://schemas.microsoft.com/office/drawing/2014/main" val="2514723455"/>
                        </a:ext>
                      </a:extLst>
                    </a:gridCol>
                  </a:tblGrid>
                  <a:tr h="375984">
                    <a:tc>
                      <a:txBody>
                        <a:bodyPr/>
                        <a:lstStyle/>
                        <a:p>
                          <a:endParaRPr lang="es-CL"/>
                        </a:p>
                      </a:txBody>
                      <a:tcPr>
                        <a:blipFill>
                          <a:blip r:embed="rId2"/>
                          <a:stretch>
                            <a:fillRect b="-1587"/>
                          </a:stretch>
                        </a:blipFill>
                      </a:tcPr>
                    </a:tc>
                    <a:extLst>
                      <a:ext uri="{0D108BD9-81ED-4DB2-BD59-A6C34878D82A}">
                        <a16:rowId xmlns:a16="http://schemas.microsoft.com/office/drawing/2014/main" val="4156394556"/>
                      </a:ext>
                    </a:extLst>
                  </a:tr>
                </a:tbl>
              </a:graphicData>
            </a:graphic>
          </p:graphicFrame>
        </mc:Fallback>
      </mc:AlternateContent>
      <p:pic>
        <p:nvPicPr>
          <p:cNvPr id="1026" name="Picture 2" descr="Bendiciones Piolin GIF - Bendiciones Piolin Blessings - Descubre &amp;amp; Comparte  GIFs">
            <a:extLst>
              <a:ext uri="{FF2B5EF4-FFF2-40B4-BE49-F238E27FC236}">
                <a16:creationId xmlns:a16="http://schemas.microsoft.com/office/drawing/2014/main" id="{A6C6AE68-8AAA-4139-BF54-C1F4CD05154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29198" y="668969"/>
            <a:ext cx="2095500" cy="20955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3" name="Tabla 2">
                <a:extLst>
                  <a:ext uri="{FF2B5EF4-FFF2-40B4-BE49-F238E27FC236}">
                    <a16:creationId xmlns:a16="http://schemas.microsoft.com/office/drawing/2014/main" id="{8ABE122C-7665-784A-428E-88D2ED11C0DC}"/>
                  </a:ext>
                </a:extLst>
              </p:cNvPr>
              <p:cNvGraphicFramePr>
                <a:graphicFrameLocks noGrp="1"/>
              </p:cNvGraphicFramePr>
              <p:nvPr>
                <p:extLst>
                  <p:ext uri="{D42A27DB-BD31-4B8C-83A1-F6EECF244321}">
                    <p14:modId xmlns:p14="http://schemas.microsoft.com/office/powerpoint/2010/main" val="3645711426"/>
                  </p:ext>
                </p:extLst>
              </p:nvPr>
            </p:nvGraphicFramePr>
            <p:xfrm>
              <a:off x="5182686" y="2259697"/>
              <a:ext cx="2699616" cy="375984"/>
            </p:xfrm>
            <a:graphic>
              <a:graphicData uri="http://schemas.openxmlformats.org/drawingml/2006/table">
                <a:tbl>
                  <a:tblPr>
                    <a:tableStyleId>{37CE84F3-28C3-443E-9E96-99CF82512B78}</a:tableStyleId>
                  </a:tblPr>
                  <a:tblGrid>
                    <a:gridCol w="2699616">
                      <a:extLst>
                        <a:ext uri="{9D8B030D-6E8A-4147-A177-3AD203B41FA5}">
                          <a16:colId xmlns:a16="http://schemas.microsoft.com/office/drawing/2014/main" val="2514723455"/>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s-CL" b="0" i="1" smtClean="0">
                                        <a:latin typeface="Cambria Math" panose="02040503050406030204" pitchFamily="18" charset="0"/>
                                      </a:rPr>
                                    </m:ctrlPr>
                                  </m:sSubPr>
                                  <m:e>
                                    <m:r>
                                      <a:rPr lang="es-CL" b="0" i="1" smtClean="0">
                                        <a:latin typeface="Cambria Math" panose="02040503050406030204" pitchFamily="18" charset="0"/>
                                      </a:rPr>
                                      <m:t>𝑉</m:t>
                                    </m:r>
                                  </m:e>
                                  <m:sub>
                                    <m:r>
                                      <a:rPr lang="es-CL" b="0" i="1" smtClean="0">
                                        <a:latin typeface="Cambria Math" panose="02040503050406030204" pitchFamily="18" charset="0"/>
                                      </a:rPr>
                                      <m:t>𝐺</m:t>
                                    </m:r>
                                  </m:sub>
                                </m:sSub>
                                <m:r>
                                  <a:rPr lang="es-CL" b="0" i="1" smtClean="0">
                                    <a:latin typeface="Cambria Math" panose="02040503050406030204" pitchFamily="18" charset="0"/>
                                  </a:rPr>
                                  <m:t>=</m:t>
                                </m:r>
                                <m:sSub>
                                  <m:sSubPr>
                                    <m:ctrlPr>
                                      <a:rPr lang="es-CL" b="0" i="1" smtClean="0">
                                        <a:latin typeface="Cambria Math" panose="02040503050406030204" pitchFamily="18" charset="0"/>
                                      </a:rPr>
                                    </m:ctrlPr>
                                  </m:sSubPr>
                                  <m:e>
                                    <m:r>
                                      <a:rPr lang="es-CL" b="0" i="1" smtClean="0">
                                        <a:latin typeface="Cambria Math" panose="02040503050406030204" pitchFamily="18" charset="0"/>
                                      </a:rPr>
                                      <m:t>𝑉</m:t>
                                    </m:r>
                                  </m:e>
                                  <m:sub>
                                    <m:r>
                                      <a:rPr lang="es-CL" b="0" i="1" smtClean="0">
                                        <a:latin typeface="Cambria Math" panose="02040503050406030204" pitchFamily="18" charset="0"/>
                                      </a:rPr>
                                      <m:t>𝐴</m:t>
                                    </m:r>
                                  </m:sub>
                                </m:sSub>
                                <m:r>
                                  <a:rPr lang="es-CL" b="0" i="1" smtClean="0">
                                    <a:latin typeface="Cambria Math" panose="02040503050406030204" pitchFamily="18" charset="0"/>
                                  </a:rPr>
                                  <m:t>+</m:t>
                                </m:r>
                                <m:sSub>
                                  <m:sSubPr>
                                    <m:ctrlPr>
                                      <a:rPr lang="es-CL" b="0" i="1" smtClean="0">
                                        <a:latin typeface="Cambria Math" panose="02040503050406030204" pitchFamily="18" charset="0"/>
                                      </a:rPr>
                                    </m:ctrlPr>
                                  </m:sSubPr>
                                  <m:e>
                                    <m:r>
                                      <a:rPr lang="es-CL" b="0" i="1" smtClean="0">
                                        <a:latin typeface="Cambria Math" panose="02040503050406030204" pitchFamily="18" charset="0"/>
                                      </a:rPr>
                                      <m:t>𝑉</m:t>
                                    </m:r>
                                  </m:e>
                                  <m:sub>
                                    <m:r>
                                      <a:rPr lang="es-CL" b="0" i="1" smtClean="0">
                                        <a:latin typeface="Cambria Math" panose="02040503050406030204" pitchFamily="18" charset="0"/>
                                      </a:rPr>
                                      <m:t>𝐷</m:t>
                                    </m:r>
                                  </m:sub>
                                </m:sSub>
                                <m:r>
                                  <a:rPr lang="es-CL" b="0" i="1" smtClean="0">
                                    <a:latin typeface="Cambria Math" panose="02040503050406030204" pitchFamily="18" charset="0"/>
                                  </a:rPr>
                                  <m:t>+</m:t>
                                </m:r>
                                <m:sSub>
                                  <m:sSubPr>
                                    <m:ctrlPr>
                                      <a:rPr lang="es-CL" b="0" i="1" smtClean="0">
                                        <a:latin typeface="Cambria Math" panose="02040503050406030204" pitchFamily="18" charset="0"/>
                                      </a:rPr>
                                    </m:ctrlPr>
                                  </m:sSubPr>
                                  <m:e>
                                    <m:r>
                                      <a:rPr lang="es-CL" b="0" i="1" smtClean="0">
                                        <a:latin typeface="Cambria Math" panose="02040503050406030204" pitchFamily="18" charset="0"/>
                                      </a:rPr>
                                      <m:t>𝑉</m:t>
                                    </m:r>
                                  </m:e>
                                  <m:sub>
                                    <m:r>
                                      <a:rPr lang="es-CL" b="0" i="1" smtClean="0">
                                        <a:latin typeface="Cambria Math" panose="02040503050406030204" pitchFamily="18" charset="0"/>
                                      </a:rPr>
                                      <m:t>𝐼</m:t>
                                    </m:r>
                                  </m:sub>
                                </m:sSub>
                              </m:oMath>
                            </m:oMathPara>
                          </a14:m>
                          <a:endParaRPr lang="en-US" dirty="0"/>
                        </a:p>
                      </a:txBody>
                      <a:tcPr/>
                    </a:tc>
                    <a:extLst>
                      <a:ext uri="{0D108BD9-81ED-4DB2-BD59-A6C34878D82A}">
                        <a16:rowId xmlns:a16="http://schemas.microsoft.com/office/drawing/2014/main" val="4156394556"/>
                      </a:ext>
                    </a:extLst>
                  </a:tr>
                </a:tbl>
              </a:graphicData>
            </a:graphic>
          </p:graphicFrame>
        </mc:Choice>
        <mc:Fallback xmlns="">
          <p:graphicFrame>
            <p:nvGraphicFramePr>
              <p:cNvPr id="3" name="Tabla 2">
                <a:extLst>
                  <a:ext uri="{FF2B5EF4-FFF2-40B4-BE49-F238E27FC236}">
                    <a16:creationId xmlns:a16="http://schemas.microsoft.com/office/drawing/2014/main" id="{8ABE122C-7665-784A-428E-88D2ED11C0DC}"/>
                  </a:ext>
                </a:extLst>
              </p:cNvPr>
              <p:cNvGraphicFramePr>
                <a:graphicFrameLocks noGrp="1"/>
              </p:cNvGraphicFramePr>
              <p:nvPr>
                <p:extLst>
                  <p:ext uri="{D42A27DB-BD31-4B8C-83A1-F6EECF244321}">
                    <p14:modId xmlns:p14="http://schemas.microsoft.com/office/powerpoint/2010/main" val="3645711426"/>
                  </p:ext>
                </p:extLst>
              </p:nvPr>
            </p:nvGraphicFramePr>
            <p:xfrm>
              <a:off x="5182686" y="2259697"/>
              <a:ext cx="2699616" cy="375984"/>
            </p:xfrm>
            <a:graphic>
              <a:graphicData uri="http://schemas.openxmlformats.org/drawingml/2006/table">
                <a:tbl>
                  <a:tblPr>
                    <a:tableStyleId>{37CE84F3-28C3-443E-9E96-99CF82512B78}</a:tableStyleId>
                  </a:tblPr>
                  <a:tblGrid>
                    <a:gridCol w="2699616">
                      <a:extLst>
                        <a:ext uri="{9D8B030D-6E8A-4147-A177-3AD203B41FA5}">
                          <a16:colId xmlns:a16="http://schemas.microsoft.com/office/drawing/2014/main" val="2514723455"/>
                        </a:ext>
                      </a:extLst>
                    </a:gridCol>
                  </a:tblGrid>
                  <a:tr h="375984">
                    <a:tc>
                      <a:txBody>
                        <a:bodyPr/>
                        <a:lstStyle/>
                        <a:p>
                          <a:endParaRPr lang="es-CL"/>
                        </a:p>
                      </a:txBody>
                      <a:tcPr>
                        <a:blipFill>
                          <a:blip r:embed="rId4"/>
                          <a:stretch>
                            <a:fillRect b="-1587"/>
                          </a:stretch>
                        </a:blipFill>
                      </a:tcPr>
                    </a:tc>
                    <a:extLst>
                      <a:ext uri="{0D108BD9-81ED-4DB2-BD59-A6C34878D82A}">
                        <a16:rowId xmlns:a16="http://schemas.microsoft.com/office/drawing/2014/main" val="4156394556"/>
                      </a:ext>
                    </a:extLst>
                  </a:tr>
                </a:tbl>
              </a:graphicData>
            </a:graphic>
          </p:graphicFrame>
        </mc:Fallback>
      </mc:AlternateContent>
      <p:sp>
        <p:nvSpPr>
          <p:cNvPr id="4" name="CuadroTexto 3">
            <a:extLst>
              <a:ext uri="{FF2B5EF4-FFF2-40B4-BE49-F238E27FC236}">
                <a16:creationId xmlns:a16="http://schemas.microsoft.com/office/drawing/2014/main" id="{AB15504A-B1F1-F8AB-4ED5-EEF078C4055D}"/>
              </a:ext>
            </a:extLst>
          </p:cNvPr>
          <p:cNvSpPr txBox="1"/>
          <p:nvPr/>
        </p:nvSpPr>
        <p:spPr>
          <a:xfrm>
            <a:off x="1068250" y="4043089"/>
            <a:ext cx="2805840" cy="400110"/>
          </a:xfrm>
          <a:prstGeom prst="rect">
            <a:avLst/>
          </a:prstGeom>
          <a:noFill/>
        </p:spPr>
        <p:txBody>
          <a:bodyPr wrap="square" rtlCol="0">
            <a:spAutoFit/>
          </a:bodyPr>
          <a:lstStyle/>
          <a:p>
            <a:r>
              <a:rPr lang="es-CL" sz="2000" b="1" dirty="0">
                <a:solidFill>
                  <a:schemeClr val="bg1"/>
                </a:solidFill>
                <a:latin typeface="Abadi" panose="020B0604020104020204" pitchFamily="34" charset="0"/>
              </a:rPr>
              <a:t>Varianza aditiva</a:t>
            </a:r>
          </a:p>
        </p:txBody>
      </p:sp>
      <mc:AlternateContent xmlns:mc="http://schemas.openxmlformats.org/markup-compatibility/2006" xmlns:a14="http://schemas.microsoft.com/office/drawing/2010/main">
        <mc:Choice Requires="a14">
          <p:graphicFrame>
            <p:nvGraphicFramePr>
              <p:cNvPr id="5" name="Tabla 4">
                <a:extLst>
                  <a:ext uri="{FF2B5EF4-FFF2-40B4-BE49-F238E27FC236}">
                    <a16:creationId xmlns:a16="http://schemas.microsoft.com/office/drawing/2014/main" id="{F3078777-290B-919B-29DE-17399D5C35B5}"/>
                  </a:ext>
                </a:extLst>
              </p:cNvPr>
              <p:cNvGraphicFramePr>
                <a:graphicFrameLocks noGrp="1"/>
              </p:cNvGraphicFramePr>
              <p:nvPr>
                <p:extLst>
                  <p:ext uri="{D42A27DB-BD31-4B8C-83A1-F6EECF244321}">
                    <p14:modId xmlns:p14="http://schemas.microsoft.com/office/powerpoint/2010/main" val="783545122"/>
                  </p:ext>
                </p:extLst>
              </p:nvPr>
            </p:nvGraphicFramePr>
            <p:xfrm>
              <a:off x="1068250" y="4586300"/>
              <a:ext cx="2805841" cy="736727"/>
            </p:xfrm>
            <a:graphic>
              <a:graphicData uri="http://schemas.openxmlformats.org/drawingml/2006/table">
                <a:tbl>
                  <a:tblPr>
                    <a:tableStyleId>{37CE84F3-28C3-443E-9E96-99CF82512B78}</a:tableStyleId>
                  </a:tblPr>
                  <a:tblGrid>
                    <a:gridCol w="2805841">
                      <a:extLst>
                        <a:ext uri="{9D8B030D-6E8A-4147-A177-3AD203B41FA5}">
                          <a16:colId xmlns:a16="http://schemas.microsoft.com/office/drawing/2014/main" val="2514723455"/>
                        </a:ext>
                      </a:extLst>
                    </a:gridCol>
                  </a:tblGrid>
                  <a:tr h="370840">
                    <a:tc>
                      <a:txBody>
                        <a:bodyPr/>
                        <a:lstStyle/>
                        <a:p>
                          <a:pPr>
                            <a:spcAft>
                              <a:spcPts val="600"/>
                            </a:spcAft>
                          </a:pPr>
                          <a14:m>
                            <m:oMathPara xmlns:m="http://schemas.openxmlformats.org/officeDocument/2006/math">
                              <m:oMathParaPr>
                                <m:jc m:val="centerGroup"/>
                              </m:oMathParaPr>
                              <m:oMath xmlns:m="http://schemas.openxmlformats.org/officeDocument/2006/math">
                                <m:sSub>
                                  <m:sSubPr>
                                    <m:ctrlPr>
                                      <a:rPr lang="es-CL" b="0" i="1" smtClean="0">
                                        <a:latin typeface="Cambria Math" panose="02040503050406030204" pitchFamily="18" charset="0"/>
                                      </a:rPr>
                                    </m:ctrlPr>
                                  </m:sSubPr>
                                  <m:e>
                                    <m:r>
                                      <a:rPr lang="es-CL" b="0" i="1" smtClean="0">
                                        <a:latin typeface="Cambria Math" panose="02040503050406030204" pitchFamily="18" charset="0"/>
                                      </a:rPr>
                                      <m:t>𝑉</m:t>
                                    </m:r>
                                  </m:e>
                                  <m:sub>
                                    <m:r>
                                      <a:rPr lang="es-CL" b="0" i="1" smtClean="0">
                                        <a:latin typeface="Cambria Math" panose="02040503050406030204" pitchFamily="18" charset="0"/>
                                      </a:rPr>
                                      <m:t>𝐴</m:t>
                                    </m:r>
                                  </m:sub>
                                </m:sSub>
                                <m:r>
                                  <a:rPr lang="es-CL" b="0" i="1" smtClean="0">
                                    <a:latin typeface="Cambria Math" panose="02040503050406030204" pitchFamily="18" charset="0"/>
                                  </a:rPr>
                                  <m:t>=2</m:t>
                                </m:r>
                                <m:r>
                                  <a:rPr lang="es-CL" b="0" i="1" smtClean="0">
                                    <a:latin typeface="Cambria Math" panose="02040503050406030204" pitchFamily="18" charset="0"/>
                                  </a:rPr>
                                  <m:t>𝑝𝑞</m:t>
                                </m:r>
                                <m:sSup>
                                  <m:sSupPr>
                                    <m:ctrlPr>
                                      <a:rPr lang="es-CL" b="0" i="1" smtClean="0">
                                        <a:latin typeface="Cambria Math" panose="02040503050406030204" pitchFamily="18" charset="0"/>
                                      </a:rPr>
                                    </m:ctrlPr>
                                  </m:sSupPr>
                                  <m:e>
                                    <m:r>
                                      <a:rPr lang="es-CL" b="0" i="1" smtClean="0">
                                        <a:latin typeface="Cambria Math" panose="02040503050406030204" pitchFamily="18" charset="0"/>
                                        <a:ea typeface="Cambria Math" panose="02040503050406030204" pitchFamily="18" charset="0"/>
                                      </a:rPr>
                                      <m:t>𝛼</m:t>
                                    </m:r>
                                  </m:e>
                                  <m:sup>
                                    <m:r>
                                      <a:rPr lang="es-CL" b="0" i="1" smtClean="0">
                                        <a:latin typeface="Cambria Math" panose="02040503050406030204" pitchFamily="18" charset="0"/>
                                      </a:rPr>
                                      <m:t>2</m:t>
                                    </m:r>
                                  </m:sup>
                                </m:sSup>
                              </m:oMath>
                            </m:oMathPara>
                          </a14:m>
                          <a:endParaRPr lang="en-US" dirty="0"/>
                        </a:p>
                        <a:p>
                          <a:pPr algn="ctr"/>
                          <a14:m>
                            <m:oMathPara xmlns:m="http://schemas.openxmlformats.org/officeDocument/2006/math">
                              <m:oMathParaPr>
                                <m:jc m:val="centerGroup"/>
                              </m:oMathParaPr>
                              <m:oMath xmlns:m="http://schemas.openxmlformats.org/officeDocument/2006/math">
                                <m:sSub>
                                  <m:sSubPr>
                                    <m:ctrlPr>
                                      <a:rPr lang="es-CL" b="0" i="1" smtClean="0">
                                        <a:latin typeface="Cambria Math" panose="02040503050406030204" pitchFamily="18" charset="0"/>
                                      </a:rPr>
                                    </m:ctrlPr>
                                  </m:sSubPr>
                                  <m:e>
                                    <m:r>
                                      <a:rPr lang="es-CL" b="0" i="1" smtClean="0">
                                        <a:latin typeface="Cambria Math" panose="02040503050406030204" pitchFamily="18" charset="0"/>
                                      </a:rPr>
                                      <m:t>𝑉</m:t>
                                    </m:r>
                                  </m:e>
                                  <m:sub>
                                    <m:r>
                                      <a:rPr lang="es-CL" b="0" i="1" smtClean="0">
                                        <a:latin typeface="Cambria Math" panose="02040503050406030204" pitchFamily="18" charset="0"/>
                                      </a:rPr>
                                      <m:t>𝐴</m:t>
                                    </m:r>
                                  </m:sub>
                                </m:sSub>
                                <m:r>
                                  <a:rPr lang="es-CL" b="0" i="1" smtClean="0">
                                    <a:latin typeface="Cambria Math" panose="02040503050406030204" pitchFamily="18" charset="0"/>
                                  </a:rPr>
                                  <m:t>=2</m:t>
                                </m:r>
                                <m:r>
                                  <a:rPr lang="es-CL" b="0" i="1" smtClean="0">
                                    <a:latin typeface="Cambria Math" panose="02040503050406030204" pitchFamily="18" charset="0"/>
                                  </a:rPr>
                                  <m:t>𝑝𝑞</m:t>
                                </m:r>
                                <m:sSup>
                                  <m:sSupPr>
                                    <m:ctrlPr>
                                      <a:rPr lang="es-CL" b="0" i="1" smtClean="0">
                                        <a:latin typeface="Cambria Math" panose="02040503050406030204" pitchFamily="18" charset="0"/>
                                      </a:rPr>
                                    </m:ctrlPr>
                                  </m:sSupPr>
                                  <m:e>
                                    <m:r>
                                      <a:rPr lang="es-CL" b="0" i="1" smtClean="0">
                                        <a:latin typeface="Cambria Math" panose="02040503050406030204" pitchFamily="18" charset="0"/>
                                      </a:rPr>
                                      <m:t>[</m:t>
                                    </m:r>
                                    <m:r>
                                      <a:rPr lang="es-CL" b="0" i="1" smtClean="0">
                                        <a:latin typeface="Cambria Math" panose="02040503050406030204" pitchFamily="18" charset="0"/>
                                      </a:rPr>
                                      <m:t>𝑎</m:t>
                                    </m:r>
                                    <m:r>
                                      <a:rPr lang="es-CL" b="0" i="1" smtClean="0">
                                        <a:latin typeface="Cambria Math" panose="02040503050406030204" pitchFamily="18" charset="0"/>
                                      </a:rPr>
                                      <m:t>+</m:t>
                                    </m:r>
                                    <m:r>
                                      <a:rPr lang="es-CL" b="0" i="1" smtClean="0">
                                        <a:latin typeface="Cambria Math" panose="02040503050406030204" pitchFamily="18" charset="0"/>
                                      </a:rPr>
                                      <m:t>𝑑</m:t>
                                    </m:r>
                                    <m:r>
                                      <a:rPr lang="es-CL" b="0" i="1" smtClean="0">
                                        <a:latin typeface="Cambria Math" panose="02040503050406030204" pitchFamily="18" charset="0"/>
                                      </a:rPr>
                                      <m:t>(</m:t>
                                    </m:r>
                                    <m:r>
                                      <a:rPr lang="es-CL" b="0" i="1" smtClean="0">
                                        <a:latin typeface="Cambria Math" panose="02040503050406030204" pitchFamily="18" charset="0"/>
                                      </a:rPr>
                                      <m:t>𝑞</m:t>
                                    </m:r>
                                    <m:r>
                                      <a:rPr lang="es-CL" b="0" i="1" smtClean="0">
                                        <a:latin typeface="Cambria Math" panose="02040503050406030204" pitchFamily="18" charset="0"/>
                                      </a:rPr>
                                      <m:t>−</m:t>
                                    </m:r>
                                    <m:r>
                                      <a:rPr lang="es-CL" b="0" i="1" smtClean="0">
                                        <a:latin typeface="Cambria Math" panose="02040503050406030204" pitchFamily="18" charset="0"/>
                                      </a:rPr>
                                      <m:t>𝑝</m:t>
                                    </m:r>
                                    <m:r>
                                      <a:rPr lang="es-CL" b="0" i="1" smtClean="0">
                                        <a:latin typeface="Cambria Math" panose="02040503050406030204" pitchFamily="18" charset="0"/>
                                      </a:rPr>
                                      <m:t>)]</m:t>
                                    </m:r>
                                  </m:e>
                                  <m:sup>
                                    <m:r>
                                      <a:rPr lang="es-CL" b="0" i="1" smtClean="0">
                                        <a:latin typeface="Cambria Math" panose="02040503050406030204" pitchFamily="18" charset="0"/>
                                      </a:rPr>
                                      <m:t>2</m:t>
                                    </m:r>
                                  </m:sup>
                                </m:sSup>
                              </m:oMath>
                            </m:oMathPara>
                          </a14:m>
                          <a:endParaRPr lang="en-US" dirty="0"/>
                        </a:p>
                      </a:txBody>
                      <a:tcPr/>
                    </a:tc>
                    <a:extLst>
                      <a:ext uri="{0D108BD9-81ED-4DB2-BD59-A6C34878D82A}">
                        <a16:rowId xmlns:a16="http://schemas.microsoft.com/office/drawing/2014/main" val="4156394556"/>
                      </a:ext>
                    </a:extLst>
                  </a:tr>
                </a:tbl>
              </a:graphicData>
            </a:graphic>
          </p:graphicFrame>
        </mc:Choice>
        <mc:Fallback xmlns="">
          <p:graphicFrame>
            <p:nvGraphicFramePr>
              <p:cNvPr id="5" name="Tabla 4">
                <a:extLst>
                  <a:ext uri="{FF2B5EF4-FFF2-40B4-BE49-F238E27FC236}">
                    <a16:creationId xmlns:a16="http://schemas.microsoft.com/office/drawing/2014/main" id="{F3078777-290B-919B-29DE-17399D5C35B5}"/>
                  </a:ext>
                </a:extLst>
              </p:cNvPr>
              <p:cNvGraphicFramePr>
                <a:graphicFrameLocks noGrp="1"/>
              </p:cNvGraphicFramePr>
              <p:nvPr>
                <p:extLst>
                  <p:ext uri="{D42A27DB-BD31-4B8C-83A1-F6EECF244321}">
                    <p14:modId xmlns:p14="http://schemas.microsoft.com/office/powerpoint/2010/main" val="783545122"/>
                  </p:ext>
                </p:extLst>
              </p:nvPr>
            </p:nvGraphicFramePr>
            <p:xfrm>
              <a:off x="1068250" y="4586300"/>
              <a:ext cx="2805841" cy="736727"/>
            </p:xfrm>
            <a:graphic>
              <a:graphicData uri="http://schemas.openxmlformats.org/drawingml/2006/table">
                <a:tbl>
                  <a:tblPr>
                    <a:tableStyleId>{37CE84F3-28C3-443E-9E96-99CF82512B78}</a:tableStyleId>
                  </a:tblPr>
                  <a:tblGrid>
                    <a:gridCol w="2805841">
                      <a:extLst>
                        <a:ext uri="{9D8B030D-6E8A-4147-A177-3AD203B41FA5}">
                          <a16:colId xmlns:a16="http://schemas.microsoft.com/office/drawing/2014/main" val="2514723455"/>
                        </a:ext>
                      </a:extLst>
                    </a:gridCol>
                  </a:tblGrid>
                  <a:tr h="736727">
                    <a:tc>
                      <a:txBody>
                        <a:bodyPr/>
                        <a:lstStyle/>
                        <a:p>
                          <a:endParaRPr lang="es-CL"/>
                        </a:p>
                      </a:txBody>
                      <a:tcPr>
                        <a:blipFill>
                          <a:blip r:embed="rId5"/>
                          <a:stretch>
                            <a:fillRect b="-9016"/>
                          </a:stretch>
                        </a:blipFill>
                      </a:tcPr>
                    </a:tc>
                    <a:extLst>
                      <a:ext uri="{0D108BD9-81ED-4DB2-BD59-A6C34878D82A}">
                        <a16:rowId xmlns:a16="http://schemas.microsoft.com/office/drawing/2014/main" val="4156394556"/>
                      </a:ext>
                    </a:extLst>
                  </a:tr>
                </a:tbl>
              </a:graphicData>
            </a:graphic>
          </p:graphicFrame>
        </mc:Fallback>
      </mc:AlternateContent>
      <p:sp>
        <p:nvSpPr>
          <p:cNvPr id="6" name="CuadroTexto 5">
            <a:extLst>
              <a:ext uri="{FF2B5EF4-FFF2-40B4-BE49-F238E27FC236}">
                <a16:creationId xmlns:a16="http://schemas.microsoft.com/office/drawing/2014/main" id="{B1477C16-CB0B-DD8A-E62C-F72DF940E3BD}"/>
              </a:ext>
            </a:extLst>
          </p:cNvPr>
          <p:cNvSpPr txBox="1"/>
          <p:nvPr/>
        </p:nvSpPr>
        <p:spPr>
          <a:xfrm>
            <a:off x="4440100" y="4043089"/>
            <a:ext cx="2699616" cy="400110"/>
          </a:xfrm>
          <a:prstGeom prst="rect">
            <a:avLst/>
          </a:prstGeom>
          <a:noFill/>
        </p:spPr>
        <p:txBody>
          <a:bodyPr wrap="square" rtlCol="0">
            <a:spAutoFit/>
          </a:bodyPr>
          <a:lstStyle/>
          <a:p>
            <a:r>
              <a:rPr lang="es-CL" sz="2000" b="1" dirty="0">
                <a:solidFill>
                  <a:schemeClr val="bg1"/>
                </a:solidFill>
                <a:latin typeface="Abadi" panose="020B0604020104020204" pitchFamily="34" charset="0"/>
              </a:rPr>
              <a:t>Varianza dominante</a:t>
            </a:r>
          </a:p>
        </p:txBody>
      </p:sp>
      <mc:AlternateContent xmlns:mc="http://schemas.openxmlformats.org/markup-compatibility/2006" xmlns:a14="http://schemas.microsoft.com/office/drawing/2010/main">
        <mc:Choice Requires="a14">
          <p:graphicFrame>
            <p:nvGraphicFramePr>
              <p:cNvPr id="7" name="Tabla 6">
                <a:extLst>
                  <a:ext uri="{FF2B5EF4-FFF2-40B4-BE49-F238E27FC236}">
                    <a16:creationId xmlns:a16="http://schemas.microsoft.com/office/drawing/2014/main" id="{5E51F9EE-8DAA-0DC4-AD64-514370DC0DDD}"/>
                  </a:ext>
                </a:extLst>
              </p:cNvPr>
              <p:cNvGraphicFramePr>
                <a:graphicFrameLocks noGrp="1"/>
              </p:cNvGraphicFramePr>
              <p:nvPr>
                <p:extLst>
                  <p:ext uri="{D42A27DB-BD31-4B8C-83A1-F6EECF244321}">
                    <p14:modId xmlns:p14="http://schemas.microsoft.com/office/powerpoint/2010/main" val="227472870"/>
                  </p:ext>
                </p:extLst>
              </p:nvPr>
            </p:nvGraphicFramePr>
            <p:xfrm>
              <a:off x="4440100" y="4588675"/>
              <a:ext cx="2699616" cy="375984"/>
            </p:xfrm>
            <a:graphic>
              <a:graphicData uri="http://schemas.openxmlformats.org/drawingml/2006/table">
                <a:tbl>
                  <a:tblPr>
                    <a:tableStyleId>{37CE84F3-28C3-443E-9E96-99CF82512B78}</a:tableStyleId>
                  </a:tblPr>
                  <a:tblGrid>
                    <a:gridCol w="2699616">
                      <a:extLst>
                        <a:ext uri="{9D8B030D-6E8A-4147-A177-3AD203B41FA5}">
                          <a16:colId xmlns:a16="http://schemas.microsoft.com/office/drawing/2014/main" val="2514723455"/>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s-CL" b="0" i="1" smtClean="0">
                                        <a:latin typeface="Cambria Math" panose="02040503050406030204" pitchFamily="18" charset="0"/>
                                      </a:rPr>
                                    </m:ctrlPr>
                                  </m:sSubPr>
                                  <m:e>
                                    <m:r>
                                      <a:rPr lang="es-CL" b="0" i="1" smtClean="0">
                                        <a:latin typeface="Cambria Math" panose="02040503050406030204" pitchFamily="18" charset="0"/>
                                      </a:rPr>
                                      <m:t>𝑉</m:t>
                                    </m:r>
                                  </m:e>
                                  <m:sub>
                                    <m:r>
                                      <a:rPr lang="es-CL" b="0" i="1" smtClean="0">
                                        <a:latin typeface="Cambria Math" panose="02040503050406030204" pitchFamily="18" charset="0"/>
                                      </a:rPr>
                                      <m:t>𝐷</m:t>
                                    </m:r>
                                  </m:sub>
                                </m:sSub>
                                <m:r>
                                  <a:rPr lang="es-CL" b="0" i="1" smtClean="0">
                                    <a:latin typeface="Cambria Math" panose="02040503050406030204" pitchFamily="18" charset="0"/>
                                  </a:rPr>
                                  <m:t>=</m:t>
                                </m:r>
                                <m:sSup>
                                  <m:sSupPr>
                                    <m:ctrlPr>
                                      <a:rPr lang="es-CL" b="0" i="1" smtClean="0">
                                        <a:latin typeface="Cambria Math" panose="02040503050406030204" pitchFamily="18" charset="0"/>
                                      </a:rPr>
                                    </m:ctrlPr>
                                  </m:sSupPr>
                                  <m:e>
                                    <m:r>
                                      <a:rPr lang="es-CL" b="0" i="1" smtClean="0">
                                        <a:latin typeface="Cambria Math" panose="02040503050406030204" pitchFamily="18" charset="0"/>
                                      </a:rPr>
                                      <m:t>(2</m:t>
                                    </m:r>
                                    <m:r>
                                      <a:rPr lang="es-CL" b="0" i="1" smtClean="0">
                                        <a:latin typeface="Cambria Math" panose="02040503050406030204" pitchFamily="18" charset="0"/>
                                      </a:rPr>
                                      <m:t>𝑝𝑞𝑑</m:t>
                                    </m:r>
                                    <m:r>
                                      <a:rPr lang="es-CL" b="0" i="1" smtClean="0">
                                        <a:latin typeface="Cambria Math" panose="02040503050406030204" pitchFamily="18" charset="0"/>
                                      </a:rPr>
                                      <m:t>)</m:t>
                                    </m:r>
                                  </m:e>
                                  <m:sup>
                                    <m:r>
                                      <a:rPr lang="es-CL" b="0" i="1" smtClean="0">
                                        <a:latin typeface="Cambria Math" panose="02040503050406030204" pitchFamily="18" charset="0"/>
                                      </a:rPr>
                                      <m:t>2</m:t>
                                    </m:r>
                                  </m:sup>
                                </m:sSup>
                              </m:oMath>
                            </m:oMathPara>
                          </a14:m>
                          <a:endParaRPr lang="en-US" dirty="0"/>
                        </a:p>
                      </a:txBody>
                      <a:tcPr/>
                    </a:tc>
                    <a:extLst>
                      <a:ext uri="{0D108BD9-81ED-4DB2-BD59-A6C34878D82A}">
                        <a16:rowId xmlns:a16="http://schemas.microsoft.com/office/drawing/2014/main" val="4156394556"/>
                      </a:ext>
                    </a:extLst>
                  </a:tr>
                </a:tbl>
              </a:graphicData>
            </a:graphic>
          </p:graphicFrame>
        </mc:Choice>
        <mc:Fallback xmlns="">
          <p:graphicFrame>
            <p:nvGraphicFramePr>
              <p:cNvPr id="7" name="Tabla 6">
                <a:extLst>
                  <a:ext uri="{FF2B5EF4-FFF2-40B4-BE49-F238E27FC236}">
                    <a16:creationId xmlns:a16="http://schemas.microsoft.com/office/drawing/2014/main" id="{5E51F9EE-8DAA-0DC4-AD64-514370DC0DDD}"/>
                  </a:ext>
                </a:extLst>
              </p:cNvPr>
              <p:cNvGraphicFramePr>
                <a:graphicFrameLocks noGrp="1"/>
              </p:cNvGraphicFramePr>
              <p:nvPr>
                <p:extLst>
                  <p:ext uri="{D42A27DB-BD31-4B8C-83A1-F6EECF244321}">
                    <p14:modId xmlns:p14="http://schemas.microsoft.com/office/powerpoint/2010/main" val="227472870"/>
                  </p:ext>
                </p:extLst>
              </p:nvPr>
            </p:nvGraphicFramePr>
            <p:xfrm>
              <a:off x="4440100" y="4588675"/>
              <a:ext cx="2699616" cy="375984"/>
            </p:xfrm>
            <a:graphic>
              <a:graphicData uri="http://schemas.openxmlformats.org/drawingml/2006/table">
                <a:tbl>
                  <a:tblPr>
                    <a:tableStyleId>{37CE84F3-28C3-443E-9E96-99CF82512B78}</a:tableStyleId>
                  </a:tblPr>
                  <a:tblGrid>
                    <a:gridCol w="2699616">
                      <a:extLst>
                        <a:ext uri="{9D8B030D-6E8A-4147-A177-3AD203B41FA5}">
                          <a16:colId xmlns:a16="http://schemas.microsoft.com/office/drawing/2014/main" val="2514723455"/>
                        </a:ext>
                      </a:extLst>
                    </a:gridCol>
                  </a:tblGrid>
                  <a:tr h="375984">
                    <a:tc>
                      <a:txBody>
                        <a:bodyPr/>
                        <a:lstStyle/>
                        <a:p>
                          <a:endParaRPr lang="es-CL"/>
                        </a:p>
                      </a:txBody>
                      <a:tcPr>
                        <a:blipFill>
                          <a:blip r:embed="rId6"/>
                          <a:stretch>
                            <a:fillRect b="-17460"/>
                          </a:stretch>
                        </a:blipFill>
                      </a:tcPr>
                    </a:tc>
                    <a:extLst>
                      <a:ext uri="{0D108BD9-81ED-4DB2-BD59-A6C34878D82A}">
                        <a16:rowId xmlns:a16="http://schemas.microsoft.com/office/drawing/2014/main" val="4156394556"/>
                      </a:ext>
                    </a:extLst>
                  </a:tr>
                </a:tbl>
              </a:graphicData>
            </a:graphic>
          </p:graphicFrame>
        </mc:Fallback>
      </mc:AlternateContent>
      <p:sp>
        <p:nvSpPr>
          <p:cNvPr id="8" name="CuadroTexto 7">
            <a:extLst>
              <a:ext uri="{FF2B5EF4-FFF2-40B4-BE49-F238E27FC236}">
                <a16:creationId xmlns:a16="http://schemas.microsoft.com/office/drawing/2014/main" id="{C4FB9258-57D1-E9EC-6D37-699610FA70BE}"/>
              </a:ext>
            </a:extLst>
          </p:cNvPr>
          <p:cNvSpPr txBox="1"/>
          <p:nvPr/>
        </p:nvSpPr>
        <p:spPr>
          <a:xfrm>
            <a:off x="7759393" y="4043089"/>
            <a:ext cx="2699616" cy="400110"/>
          </a:xfrm>
          <a:prstGeom prst="rect">
            <a:avLst/>
          </a:prstGeom>
          <a:noFill/>
        </p:spPr>
        <p:txBody>
          <a:bodyPr wrap="square" rtlCol="0">
            <a:spAutoFit/>
          </a:bodyPr>
          <a:lstStyle/>
          <a:p>
            <a:r>
              <a:rPr lang="es-CL" sz="2000" b="1" dirty="0">
                <a:solidFill>
                  <a:schemeClr val="bg1"/>
                </a:solidFill>
                <a:latin typeface="Abadi" panose="020B0604020104020204" pitchFamily="34" charset="0"/>
              </a:rPr>
              <a:t>Varianza </a:t>
            </a:r>
            <a:r>
              <a:rPr lang="es-CL" sz="2000" b="1" dirty="0" err="1">
                <a:solidFill>
                  <a:schemeClr val="bg1"/>
                </a:solidFill>
                <a:latin typeface="Abadi" panose="020B0604020104020204" pitchFamily="34" charset="0"/>
              </a:rPr>
              <a:t>epistática</a:t>
            </a:r>
            <a:endParaRPr lang="es-CL" sz="2000" b="1" dirty="0">
              <a:solidFill>
                <a:schemeClr val="bg1"/>
              </a:solidFill>
              <a:latin typeface="Abadi" panose="020B0604020104020204" pitchFamily="34" charset="0"/>
            </a:endParaRPr>
          </a:p>
        </p:txBody>
      </p:sp>
      <mc:AlternateContent xmlns:mc="http://schemas.openxmlformats.org/markup-compatibility/2006" xmlns:a14="http://schemas.microsoft.com/office/drawing/2010/main">
        <mc:Choice Requires="a14">
          <p:graphicFrame>
            <p:nvGraphicFramePr>
              <p:cNvPr id="9" name="Tabla 8">
                <a:extLst>
                  <a:ext uri="{FF2B5EF4-FFF2-40B4-BE49-F238E27FC236}">
                    <a16:creationId xmlns:a16="http://schemas.microsoft.com/office/drawing/2014/main" id="{2ADECBBE-13D5-595F-5038-646453033A10}"/>
                  </a:ext>
                </a:extLst>
              </p:cNvPr>
              <p:cNvGraphicFramePr>
                <a:graphicFrameLocks noGrp="1"/>
              </p:cNvGraphicFramePr>
              <p:nvPr>
                <p:extLst>
                  <p:ext uri="{D42A27DB-BD31-4B8C-83A1-F6EECF244321}">
                    <p14:modId xmlns:p14="http://schemas.microsoft.com/office/powerpoint/2010/main" val="124050485"/>
                  </p:ext>
                </p:extLst>
              </p:nvPr>
            </p:nvGraphicFramePr>
            <p:xfrm>
              <a:off x="7745832" y="4592386"/>
              <a:ext cx="2941218" cy="375984"/>
            </p:xfrm>
            <a:graphic>
              <a:graphicData uri="http://schemas.openxmlformats.org/drawingml/2006/table">
                <a:tbl>
                  <a:tblPr>
                    <a:tableStyleId>{37CE84F3-28C3-443E-9E96-99CF82512B78}</a:tableStyleId>
                  </a:tblPr>
                  <a:tblGrid>
                    <a:gridCol w="2941218">
                      <a:extLst>
                        <a:ext uri="{9D8B030D-6E8A-4147-A177-3AD203B41FA5}">
                          <a16:colId xmlns:a16="http://schemas.microsoft.com/office/drawing/2014/main" val="2514723455"/>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s-CL" b="0" i="1" smtClean="0">
                                        <a:latin typeface="Cambria Math" panose="02040503050406030204" pitchFamily="18" charset="0"/>
                                      </a:rPr>
                                    </m:ctrlPr>
                                  </m:sSubPr>
                                  <m:e>
                                    <m:r>
                                      <a:rPr lang="es-CL" b="0" i="1" smtClean="0">
                                        <a:latin typeface="Cambria Math" panose="02040503050406030204" pitchFamily="18" charset="0"/>
                                      </a:rPr>
                                      <m:t>𝑉</m:t>
                                    </m:r>
                                  </m:e>
                                  <m:sub>
                                    <m:r>
                                      <a:rPr lang="es-CL" b="0" i="1" smtClean="0">
                                        <a:latin typeface="Cambria Math" panose="02040503050406030204" pitchFamily="18" charset="0"/>
                                      </a:rPr>
                                      <m:t>𝐼</m:t>
                                    </m:r>
                                  </m:sub>
                                </m:sSub>
                                <m:r>
                                  <a:rPr lang="es-CL" b="0" i="1" smtClean="0">
                                    <a:latin typeface="Cambria Math" panose="02040503050406030204" pitchFamily="18" charset="0"/>
                                  </a:rPr>
                                  <m:t>=</m:t>
                                </m:r>
                                <m:sSub>
                                  <m:sSubPr>
                                    <m:ctrlPr>
                                      <a:rPr lang="es-CL" b="0" i="1" smtClean="0">
                                        <a:latin typeface="Cambria Math" panose="02040503050406030204" pitchFamily="18" charset="0"/>
                                      </a:rPr>
                                    </m:ctrlPr>
                                  </m:sSubPr>
                                  <m:e>
                                    <m:r>
                                      <a:rPr lang="es-CL" b="0" i="1" smtClean="0">
                                        <a:latin typeface="Cambria Math" panose="02040503050406030204" pitchFamily="18" charset="0"/>
                                      </a:rPr>
                                      <m:t>𝑉</m:t>
                                    </m:r>
                                  </m:e>
                                  <m:sub>
                                    <m:r>
                                      <a:rPr lang="es-CL" b="0" i="1" smtClean="0">
                                        <a:latin typeface="Cambria Math" panose="02040503050406030204" pitchFamily="18" charset="0"/>
                                      </a:rPr>
                                      <m:t>𝐴𝐴</m:t>
                                    </m:r>
                                  </m:sub>
                                </m:sSub>
                                <m:r>
                                  <a:rPr lang="es-CL" b="0" i="1" smtClean="0">
                                    <a:latin typeface="Cambria Math" panose="02040503050406030204" pitchFamily="18" charset="0"/>
                                  </a:rPr>
                                  <m:t>+</m:t>
                                </m:r>
                                <m:sSub>
                                  <m:sSubPr>
                                    <m:ctrlPr>
                                      <a:rPr lang="es-CL" b="0" i="1" smtClean="0">
                                        <a:latin typeface="Cambria Math" panose="02040503050406030204" pitchFamily="18" charset="0"/>
                                      </a:rPr>
                                    </m:ctrlPr>
                                  </m:sSubPr>
                                  <m:e>
                                    <m:r>
                                      <a:rPr lang="es-CL" b="0" i="1" smtClean="0">
                                        <a:latin typeface="Cambria Math" panose="02040503050406030204" pitchFamily="18" charset="0"/>
                                      </a:rPr>
                                      <m:t>𝑉</m:t>
                                    </m:r>
                                  </m:e>
                                  <m:sub>
                                    <m:r>
                                      <a:rPr lang="es-CL" b="0" i="1" smtClean="0">
                                        <a:latin typeface="Cambria Math" panose="02040503050406030204" pitchFamily="18" charset="0"/>
                                      </a:rPr>
                                      <m:t>𝐴𝐷</m:t>
                                    </m:r>
                                  </m:sub>
                                </m:sSub>
                                <m:r>
                                  <a:rPr lang="es-CL" b="0" i="1" smtClean="0">
                                    <a:latin typeface="Cambria Math" panose="02040503050406030204" pitchFamily="18" charset="0"/>
                                  </a:rPr>
                                  <m:t>+</m:t>
                                </m:r>
                                <m:sSub>
                                  <m:sSubPr>
                                    <m:ctrlPr>
                                      <a:rPr lang="es-CL" b="0" i="1" smtClean="0">
                                        <a:latin typeface="Cambria Math" panose="02040503050406030204" pitchFamily="18" charset="0"/>
                                      </a:rPr>
                                    </m:ctrlPr>
                                  </m:sSubPr>
                                  <m:e>
                                    <m:r>
                                      <a:rPr lang="es-CL" b="0" i="1" smtClean="0">
                                        <a:latin typeface="Cambria Math" panose="02040503050406030204" pitchFamily="18" charset="0"/>
                                      </a:rPr>
                                      <m:t>𝑉</m:t>
                                    </m:r>
                                  </m:e>
                                  <m:sub>
                                    <m:r>
                                      <a:rPr lang="es-CL" b="0" i="1" smtClean="0">
                                        <a:latin typeface="Cambria Math" panose="02040503050406030204" pitchFamily="18" charset="0"/>
                                      </a:rPr>
                                      <m:t>𝐷𝐷</m:t>
                                    </m:r>
                                  </m:sub>
                                </m:sSub>
                                <m:r>
                                  <a:rPr lang="es-CL" b="0" i="1"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4156394556"/>
                      </a:ext>
                    </a:extLst>
                  </a:tr>
                </a:tbl>
              </a:graphicData>
            </a:graphic>
          </p:graphicFrame>
        </mc:Choice>
        <mc:Fallback xmlns="">
          <p:graphicFrame>
            <p:nvGraphicFramePr>
              <p:cNvPr id="9" name="Tabla 8">
                <a:extLst>
                  <a:ext uri="{FF2B5EF4-FFF2-40B4-BE49-F238E27FC236}">
                    <a16:creationId xmlns:a16="http://schemas.microsoft.com/office/drawing/2014/main" id="{2ADECBBE-13D5-595F-5038-646453033A10}"/>
                  </a:ext>
                </a:extLst>
              </p:cNvPr>
              <p:cNvGraphicFramePr>
                <a:graphicFrameLocks noGrp="1"/>
              </p:cNvGraphicFramePr>
              <p:nvPr>
                <p:extLst>
                  <p:ext uri="{D42A27DB-BD31-4B8C-83A1-F6EECF244321}">
                    <p14:modId xmlns:p14="http://schemas.microsoft.com/office/powerpoint/2010/main" val="124050485"/>
                  </p:ext>
                </p:extLst>
              </p:nvPr>
            </p:nvGraphicFramePr>
            <p:xfrm>
              <a:off x="7745832" y="4592386"/>
              <a:ext cx="2941218" cy="375984"/>
            </p:xfrm>
            <a:graphic>
              <a:graphicData uri="http://schemas.openxmlformats.org/drawingml/2006/table">
                <a:tbl>
                  <a:tblPr>
                    <a:tableStyleId>{37CE84F3-28C3-443E-9E96-99CF82512B78}</a:tableStyleId>
                  </a:tblPr>
                  <a:tblGrid>
                    <a:gridCol w="2941218">
                      <a:extLst>
                        <a:ext uri="{9D8B030D-6E8A-4147-A177-3AD203B41FA5}">
                          <a16:colId xmlns:a16="http://schemas.microsoft.com/office/drawing/2014/main" val="2514723455"/>
                        </a:ext>
                      </a:extLst>
                    </a:gridCol>
                  </a:tblGrid>
                  <a:tr h="375984">
                    <a:tc>
                      <a:txBody>
                        <a:bodyPr/>
                        <a:lstStyle/>
                        <a:p>
                          <a:endParaRPr lang="es-CL"/>
                        </a:p>
                      </a:txBody>
                      <a:tcPr>
                        <a:blipFill>
                          <a:blip r:embed="rId7"/>
                          <a:stretch>
                            <a:fillRect/>
                          </a:stretch>
                        </a:blipFill>
                      </a:tcPr>
                    </a:tc>
                    <a:extLst>
                      <a:ext uri="{0D108BD9-81ED-4DB2-BD59-A6C34878D82A}">
                        <a16:rowId xmlns:a16="http://schemas.microsoft.com/office/drawing/2014/main" val="4156394556"/>
                      </a:ext>
                    </a:extLst>
                  </a:tr>
                </a:tbl>
              </a:graphicData>
            </a:graphic>
          </p:graphicFrame>
        </mc:Fallback>
      </mc:AlternateContent>
    </p:spTree>
    <p:extLst>
      <p:ext uri="{BB962C8B-B14F-4D97-AF65-F5344CB8AC3E}">
        <p14:creationId xmlns:p14="http://schemas.microsoft.com/office/powerpoint/2010/main" val="1572826846"/>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910590"/>
            <a:ext cx="9162472"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Una de las principales enfermedades en salmón es la enfermedad del virus de la pancreatitis infecciosa del salmón (IPN). Esta enfermedad presenta mortalidades que varían entre 20% y 100%. Hace años atrás se descubrió una región del genoma (haplotipos) que permiten explicar el 90% de la resistencia a esta enfermedad (IPN+ o IPN-). En una población se observó que los promedios de supervivencia entre los grupos eran los siguientes: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6" name="Tabla 12">
            <a:extLst>
              <a:ext uri="{FF2B5EF4-FFF2-40B4-BE49-F238E27FC236}">
                <a16:creationId xmlns:a16="http://schemas.microsoft.com/office/drawing/2014/main" id="{8FAEEAF5-07C6-4B85-AB2A-5CB8D11108E2}"/>
              </a:ext>
            </a:extLst>
          </p:cNvPr>
          <p:cNvGraphicFramePr>
            <a:graphicFrameLocks noGrp="1"/>
          </p:cNvGraphicFramePr>
          <p:nvPr/>
        </p:nvGraphicFramePr>
        <p:xfrm>
          <a:off x="1653363" y="2575464"/>
          <a:ext cx="5157012" cy="1707072"/>
        </p:xfrm>
        <a:graphic>
          <a:graphicData uri="http://schemas.openxmlformats.org/drawingml/2006/table">
            <a:tbl>
              <a:tblPr firstRow="1" bandRow="1">
                <a:tableStyleId>{5C22544A-7EE6-4342-B048-85BDC9FD1C3A}</a:tableStyleId>
              </a:tblPr>
              <a:tblGrid>
                <a:gridCol w="1719004">
                  <a:extLst>
                    <a:ext uri="{9D8B030D-6E8A-4147-A177-3AD203B41FA5}">
                      <a16:colId xmlns:a16="http://schemas.microsoft.com/office/drawing/2014/main" val="1089230659"/>
                    </a:ext>
                  </a:extLst>
                </a:gridCol>
                <a:gridCol w="1719004">
                  <a:extLst>
                    <a:ext uri="{9D8B030D-6E8A-4147-A177-3AD203B41FA5}">
                      <a16:colId xmlns:a16="http://schemas.microsoft.com/office/drawing/2014/main" val="1969542237"/>
                    </a:ext>
                  </a:extLst>
                </a:gridCol>
                <a:gridCol w="1719004">
                  <a:extLst>
                    <a:ext uri="{9D8B030D-6E8A-4147-A177-3AD203B41FA5}">
                      <a16:colId xmlns:a16="http://schemas.microsoft.com/office/drawing/2014/main" val="947060302"/>
                    </a:ext>
                  </a:extLst>
                </a:gridCol>
              </a:tblGrid>
              <a:tr h="370840">
                <a:tc>
                  <a:txBody>
                    <a:bodyPr/>
                    <a:lstStyle/>
                    <a:p>
                      <a:pPr algn="ctr"/>
                      <a:r>
                        <a:rPr lang="es-CL" sz="1600" dirty="0"/>
                        <a:t>Haplotipo</a:t>
                      </a:r>
                      <a:endParaRPr lang="en-US" sz="1600" dirty="0"/>
                    </a:p>
                  </a:txBody>
                  <a:tcPr anchor="ctr"/>
                </a:tc>
                <a:tc>
                  <a:txBody>
                    <a:bodyPr/>
                    <a:lstStyle/>
                    <a:p>
                      <a:pPr algn="ctr"/>
                      <a:r>
                        <a:rPr lang="es-CL" sz="1600" dirty="0"/>
                        <a:t>Número</a:t>
                      </a:r>
                      <a:endParaRPr lang="en-US" sz="1600" dirty="0"/>
                    </a:p>
                  </a:txBody>
                  <a:tcPr anchor="ctr"/>
                </a:tc>
                <a:tc>
                  <a:txBody>
                    <a:bodyPr/>
                    <a:lstStyle/>
                    <a:p>
                      <a:pPr algn="ctr"/>
                      <a:r>
                        <a:rPr lang="es-CL" sz="1600" dirty="0"/>
                        <a:t>Sobrevivencia (%)</a:t>
                      </a:r>
                      <a:endParaRPr lang="en-US" sz="1600" dirty="0"/>
                    </a:p>
                  </a:txBody>
                  <a:tcPr anchor="ctr"/>
                </a:tc>
                <a:extLst>
                  <a:ext uri="{0D108BD9-81ED-4DB2-BD59-A6C34878D82A}">
                    <a16:rowId xmlns:a16="http://schemas.microsoft.com/office/drawing/2014/main" val="884403037"/>
                  </a:ext>
                </a:extLst>
              </a:tr>
              <a:tr h="370840">
                <a:tc>
                  <a:txBody>
                    <a:bodyPr/>
                    <a:lstStyle/>
                    <a:p>
                      <a:pPr algn="ctr"/>
                      <a:r>
                        <a:rPr lang="es-CL" dirty="0"/>
                        <a:t>IPN+, IPN+</a:t>
                      </a:r>
                      <a:endParaRPr lang="en-US" dirty="0"/>
                    </a:p>
                  </a:txBody>
                  <a:tcPr anchor="ctr"/>
                </a:tc>
                <a:tc>
                  <a:txBody>
                    <a:bodyPr/>
                    <a:lstStyle/>
                    <a:p>
                      <a:pPr algn="ctr"/>
                      <a:r>
                        <a:rPr lang="es-CL" dirty="0"/>
                        <a:t>900</a:t>
                      </a:r>
                      <a:endParaRPr lang="en-US" dirty="0"/>
                    </a:p>
                  </a:txBody>
                  <a:tcPr anchor="ctr"/>
                </a:tc>
                <a:tc>
                  <a:txBody>
                    <a:bodyPr/>
                    <a:lstStyle/>
                    <a:p>
                      <a:pPr algn="ctr"/>
                      <a:r>
                        <a:rPr lang="es-CL" dirty="0"/>
                        <a:t>90</a:t>
                      </a:r>
                      <a:endParaRPr lang="en-US" dirty="0"/>
                    </a:p>
                  </a:txBody>
                  <a:tcPr anchor="ctr"/>
                </a:tc>
                <a:extLst>
                  <a:ext uri="{0D108BD9-81ED-4DB2-BD59-A6C34878D82A}">
                    <a16:rowId xmlns:a16="http://schemas.microsoft.com/office/drawing/2014/main" val="1729116943"/>
                  </a:ext>
                </a:extLst>
              </a:tr>
              <a:tr h="370840">
                <a:tc>
                  <a:txBody>
                    <a:bodyPr/>
                    <a:lstStyle/>
                    <a:p>
                      <a:pPr algn="ctr"/>
                      <a:r>
                        <a:rPr lang="es-CL" dirty="0"/>
                        <a:t>IPN+, IPN-</a:t>
                      </a:r>
                      <a:endParaRPr lang="en-US" dirty="0"/>
                    </a:p>
                  </a:txBody>
                  <a:tcPr anchor="ctr"/>
                </a:tc>
                <a:tc>
                  <a:txBody>
                    <a:bodyPr/>
                    <a:lstStyle/>
                    <a:p>
                      <a:pPr algn="ctr"/>
                      <a:r>
                        <a:rPr lang="es-CL" dirty="0"/>
                        <a:t>4.200</a:t>
                      </a:r>
                      <a:endParaRPr lang="en-US" dirty="0"/>
                    </a:p>
                  </a:txBody>
                  <a:tcPr anchor="ctr"/>
                </a:tc>
                <a:tc>
                  <a:txBody>
                    <a:bodyPr/>
                    <a:lstStyle/>
                    <a:p>
                      <a:pPr algn="ctr"/>
                      <a:r>
                        <a:rPr lang="es-CL" dirty="0"/>
                        <a:t>30</a:t>
                      </a:r>
                      <a:endParaRPr lang="en-US" dirty="0"/>
                    </a:p>
                  </a:txBody>
                  <a:tcPr anchor="ctr"/>
                </a:tc>
                <a:extLst>
                  <a:ext uri="{0D108BD9-81ED-4DB2-BD59-A6C34878D82A}">
                    <a16:rowId xmlns:a16="http://schemas.microsoft.com/office/drawing/2014/main" val="1294865511"/>
                  </a:ext>
                </a:extLst>
              </a:tr>
              <a:tr h="370840">
                <a:tc>
                  <a:txBody>
                    <a:bodyPr/>
                    <a:lstStyle/>
                    <a:p>
                      <a:pPr algn="ctr"/>
                      <a:r>
                        <a:rPr lang="es-CL" dirty="0"/>
                        <a:t>IPN-, IPN-</a:t>
                      </a:r>
                      <a:endParaRPr lang="en-US" dirty="0"/>
                    </a:p>
                  </a:txBody>
                  <a:tcPr anchor="ctr"/>
                </a:tc>
                <a:tc>
                  <a:txBody>
                    <a:bodyPr/>
                    <a:lstStyle/>
                    <a:p>
                      <a:pPr algn="ctr"/>
                      <a:r>
                        <a:rPr lang="es-CL" dirty="0"/>
                        <a:t>4.900</a:t>
                      </a:r>
                      <a:endParaRPr lang="en-US" dirty="0"/>
                    </a:p>
                  </a:txBody>
                  <a:tcPr anchor="ctr"/>
                </a:tc>
                <a:tc>
                  <a:txBody>
                    <a:bodyPr/>
                    <a:lstStyle/>
                    <a:p>
                      <a:pPr algn="ctr"/>
                      <a:r>
                        <a:rPr lang="es-CL" dirty="0"/>
                        <a:t>10</a:t>
                      </a:r>
                      <a:endParaRPr lang="en-US" dirty="0"/>
                    </a:p>
                  </a:txBody>
                  <a:tcPr anchor="ctr"/>
                </a:tc>
                <a:extLst>
                  <a:ext uri="{0D108BD9-81ED-4DB2-BD59-A6C34878D82A}">
                    <a16:rowId xmlns:a16="http://schemas.microsoft.com/office/drawing/2014/main" val="1310884315"/>
                  </a:ext>
                </a:extLst>
              </a:tr>
            </a:tbl>
          </a:graphicData>
        </a:graphic>
      </p:graphicFrame>
      <p:sp>
        <p:nvSpPr>
          <p:cNvPr id="3" name="Título 1">
            <a:extLst>
              <a:ext uri="{FF2B5EF4-FFF2-40B4-BE49-F238E27FC236}">
                <a16:creationId xmlns:a16="http://schemas.microsoft.com/office/drawing/2014/main" id="{4CC938E6-273B-5DA5-5BB2-CE8464D7C0F0}"/>
              </a:ext>
            </a:extLst>
          </p:cNvPr>
          <p:cNvSpPr txBox="1">
            <a:spLocks/>
          </p:cNvSpPr>
          <p:nvPr/>
        </p:nvSpPr>
        <p:spPr>
          <a:xfrm>
            <a:off x="1653363" y="-386715"/>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dirty="0"/>
              <a:t>Ejercicio</a:t>
            </a:r>
            <a:endParaRPr lang="en-US" i="1" kern="0" dirty="0"/>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081D1316-E992-E213-81B6-BBA193334297}"/>
                  </a:ext>
                </a:extLst>
              </p:cNvPr>
              <p:cNvSpPr txBox="1"/>
              <p:nvPr/>
            </p:nvSpPr>
            <p:spPr>
              <a:xfrm>
                <a:off x="8229311" y="2575464"/>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Valores genotípicos</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CuadroTexto 6">
                <a:extLst>
                  <a:ext uri="{FF2B5EF4-FFF2-40B4-BE49-F238E27FC236}">
                    <a16:creationId xmlns:a16="http://schemas.microsoft.com/office/drawing/2014/main" id="{081D1316-E992-E213-81B6-BBA193334297}"/>
                  </a:ext>
                </a:extLst>
              </p:cNvPr>
              <p:cNvSpPr txBox="1">
                <a:spLocks noRot="1" noChangeAspect="1" noMove="1" noResize="1" noEditPoints="1" noAdjustHandles="1" noChangeArrowheads="1" noChangeShapeType="1" noTextEdit="1"/>
              </p:cNvSpPr>
              <p:nvPr/>
            </p:nvSpPr>
            <p:spPr>
              <a:xfrm>
                <a:off x="8229311" y="2575464"/>
                <a:ext cx="2447925" cy="923330"/>
              </a:xfrm>
              <a:prstGeom prst="rect">
                <a:avLst/>
              </a:prstGeom>
              <a:blipFill>
                <a:blip r:embed="rId2"/>
                <a:stretch>
                  <a:fillRect l="-2239" t="-3289"/>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6E143FE0-AE50-E7FF-A581-13DD866C6427}"/>
                  </a:ext>
                </a:extLst>
              </p:cNvPr>
              <p:cNvSpPr txBox="1"/>
              <p:nvPr/>
            </p:nvSpPr>
            <p:spPr>
              <a:xfrm>
                <a:off x="8229311" y="3718585"/>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a:t>
                </a:r>
                <a:r>
                  <a:rPr kumimoji="0" lang="en-US" sz="1800" b="1"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genéticas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=0,3</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=0,7</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CuadroTexto 8">
                <a:extLst>
                  <a:ext uri="{FF2B5EF4-FFF2-40B4-BE49-F238E27FC236}">
                    <a16:creationId xmlns:a16="http://schemas.microsoft.com/office/drawing/2014/main" id="{6E143FE0-AE50-E7FF-A581-13DD866C6427}"/>
                  </a:ext>
                </a:extLst>
              </p:cNvPr>
              <p:cNvSpPr txBox="1">
                <a:spLocks noRot="1" noChangeAspect="1" noMove="1" noResize="1" noEditPoints="1" noAdjustHandles="1" noChangeArrowheads="1" noChangeShapeType="1" noTextEdit="1"/>
              </p:cNvSpPr>
              <p:nvPr/>
            </p:nvSpPr>
            <p:spPr>
              <a:xfrm>
                <a:off x="8229311" y="3718585"/>
                <a:ext cx="2447925" cy="923330"/>
              </a:xfrm>
              <a:prstGeom prst="rect">
                <a:avLst/>
              </a:prstGeom>
              <a:blipFill>
                <a:blip r:embed="rId3"/>
                <a:stretch>
                  <a:fillRect l="-2239" t="-3311" b="-2649"/>
                </a:stretch>
              </a:blipFill>
            </p:spPr>
            <p:txBody>
              <a:bodyPr/>
              <a:lstStyle/>
              <a:p>
                <a:r>
                  <a:rPr lang="es-CL">
                    <a:noFill/>
                  </a:rPr>
                  <a:t> </a:t>
                </a:r>
              </a:p>
            </p:txBody>
          </p:sp>
        </mc:Fallback>
      </mc:AlternateContent>
      <p:sp>
        <p:nvSpPr>
          <p:cNvPr id="11" name="CuadroTexto 10">
            <a:extLst>
              <a:ext uri="{FF2B5EF4-FFF2-40B4-BE49-F238E27FC236}">
                <a16:creationId xmlns:a16="http://schemas.microsoft.com/office/drawing/2014/main" id="{EA5EFED3-8448-349F-5434-FF00B08E7190}"/>
              </a:ext>
            </a:extLst>
          </p:cNvPr>
          <p:cNvSpPr txBox="1"/>
          <p:nvPr/>
        </p:nvSpPr>
        <p:spPr>
          <a:xfrm>
            <a:off x="1514764" y="4451032"/>
            <a:ext cx="42711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Valores aditivos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F3A656E3-7FA9-5F4C-4C07-3464E94175D0}"/>
                  </a:ext>
                </a:extLst>
              </p:cNvPr>
              <p:cNvSpPr txBox="1"/>
              <p:nvPr/>
            </p:nvSpPr>
            <p:spPr>
              <a:xfrm>
                <a:off x="8229311" y="4728612"/>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Abadi" panose="020B0604020104020204" pitchFamily="34" charset="0"/>
                  </a:rPr>
                  <a:t>Efectos </a:t>
                </a:r>
                <a:r>
                  <a:rPr lang="en-US" b="1" dirty="0" err="1">
                    <a:solidFill>
                      <a:prstClr val="black"/>
                    </a:solidFill>
                    <a:latin typeface="Abadi" panose="020B0604020104020204" pitchFamily="34" charset="0"/>
                  </a:rPr>
                  <a:t>medios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=22,4</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=−9,6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CuadroTexto 4">
                <a:extLst>
                  <a:ext uri="{FF2B5EF4-FFF2-40B4-BE49-F238E27FC236}">
                    <a16:creationId xmlns:a16="http://schemas.microsoft.com/office/drawing/2014/main" id="{F3A656E3-7FA9-5F4C-4C07-3464E94175D0}"/>
                  </a:ext>
                </a:extLst>
              </p:cNvPr>
              <p:cNvSpPr txBox="1">
                <a:spLocks noRot="1" noChangeAspect="1" noMove="1" noResize="1" noEditPoints="1" noAdjustHandles="1" noChangeArrowheads="1" noChangeShapeType="1" noTextEdit="1"/>
              </p:cNvSpPr>
              <p:nvPr/>
            </p:nvSpPr>
            <p:spPr>
              <a:xfrm>
                <a:off x="8229311" y="4728612"/>
                <a:ext cx="2447925" cy="923330"/>
              </a:xfrm>
              <a:prstGeom prst="rect">
                <a:avLst/>
              </a:prstGeom>
              <a:blipFill>
                <a:blip r:embed="rId4"/>
                <a:stretch>
                  <a:fillRect l="-2239" t="-3974"/>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1CF017D9-F5CA-EA8B-11B0-0232BB7D6D74}"/>
                  </a:ext>
                </a:extLst>
              </p:cNvPr>
              <p:cNvSpPr txBox="1"/>
              <p:nvPr/>
            </p:nvSpPr>
            <p:spPr>
              <a:xfrm>
                <a:off x="1775375" y="5086473"/>
                <a:ext cx="3749964" cy="15138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𝑉𝑎𝑙𝑜𝑟</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𝑎𝑑𝑖𝑡𝑖𝑣𝑜</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𝐼𝑃𝑁</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𝐼𝑃𝑁</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14:m>
                  <m:oMathPara xmlns:m="http://schemas.openxmlformats.org/officeDocument/2006/math">
                    <m:oMathParaPr>
                      <m:jc m:val="centerGroup"/>
                    </m:oMathParaPr>
                    <m:oMath xmlns:m="http://schemas.openxmlformats.org/officeDocument/2006/math">
                      <m:sSub>
                        <m:sSubPr>
                          <m:ctrlPr>
                            <a:rPr lang="es-CL" i="1">
                              <a:solidFill>
                                <a:prstClr val="black"/>
                              </a:solidFill>
                              <a:latin typeface="Cambria Math" panose="02040503050406030204" pitchFamily="18" charset="0"/>
                            </a:rPr>
                          </m:ctrlPr>
                        </m:sSubPr>
                        <m:e>
                          <m:r>
                            <a:rPr lang="es-CL" i="1">
                              <a:solidFill>
                                <a:prstClr val="black"/>
                              </a:solidFill>
                              <a:latin typeface="Cambria Math" panose="02040503050406030204" pitchFamily="18" charset="0"/>
                            </a:rPr>
                            <m:t>𝑉𝑎𝑙𝑜𝑟</m:t>
                          </m:r>
                          <m:r>
                            <a:rPr lang="es-CL" i="1">
                              <a:solidFill>
                                <a:prstClr val="black"/>
                              </a:solidFill>
                              <a:latin typeface="Cambria Math" panose="02040503050406030204" pitchFamily="18" charset="0"/>
                            </a:rPr>
                            <m:t> </m:t>
                          </m:r>
                          <m:r>
                            <a:rPr lang="es-CL" i="1">
                              <a:solidFill>
                                <a:prstClr val="black"/>
                              </a:solidFill>
                              <a:latin typeface="Cambria Math" panose="02040503050406030204" pitchFamily="18" charset="0"/>
                            </a:rPr>
                            <m:t>𝑎𝑑𝑖𝑡𝑖𝑣𝑜</m:t>
                          </m:r>
                        </m:e>
                        <m:sub>
                          <m:r>
                            <a:rPr lang="es-CL" i="1">
                              <a:solidFill>
                                <a:prstClr val="black"/>
                              </a:solidFill>
                              <a:latin typeface="Cambria Math" panose="02040503050406030204" pitchFamily="18" charset="0"/>
                            </a:rPr>
                            <m:t>𝐼𝑃𝑁</m:t>
                          </m:r>
                          <m:r>
                            <a:rPr lang="es-CL" i="1">
                              <a:solidFill>
                                <a:prstClr val="black"/>
                              </a:solidFill>
                              <a:latin typeface="Cambria Math" panose="02040503050406030204" pitchFamily="18" charset="0"/>
                            </a:rPr>
                            <m:t>+,</m:t>
                          </m:r>
                          <m:r>
                            <a:rPr lang="es-CL" i="1">
                              <a:solidFill>
                                <a:prstClr val="black"/>
                              </a:solidFill>
                              <a:latin typeface="Cambria Math" panose="02040503050406030204" pitchFamily="18" charset="0"/>
                            </a:rPr>
                            <m:t>𝐼𝑃𝑁</m:t>
                          </m:r>
                          <m:r>
                            <a:rPr lang="es-CL" i="1">
                              <a:solidFill>
                                <a:prstClr val="black"/>
                              </a:solidFill>
                              <a:latin typeface="Cambria Math" panose="02040503050406030204" pitchFamily="18" charset="0"/>
                            </a:rPr>
                            <m:t>+</m:t>
                          </m:r>
                        </m:sub>
                      </m:sSub>
                      <m:r>
                        <a:rPr lang="es-CL" i="1">
                          <a:solidFill>
                            <a:prstClr val="black"/>
                          </a:solidFill>
                          <a:latin typeface="Cambria Math" panose="02040503050406030204" pitchFamily="18" charset="0"/>
                        </a:rPr>
                        <m:t>=2</m:t>
                      </m:r>
                      <m:r>
                        <a:rPr lang="es-CL" b="0" i="1" smtClean="0">
                          <a:solidFill>
                            <a:prstClr val="black"/>
                          </a:solidFill>
                          <a:latin typeface="Cambria Math" panose="02040503050406030204" pitchFamily="18" charset="0"/>
                        </a:rPr>
                        <m:t>∗22,4</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a:defRPr/>
                </a:pPr>
                <a14:m>
                  <m:oMathPara xmlns:m="http://schemas.openxmlformats.org/officeDocument/2006/math">
                    <m:oMathParaPr>
                      <m:jc m:val="centerGroup"/>
                    </m:oMathParaPr>
                    <m:oMath xmlns:m="http://schemas.openxmlformats.org/officeDocument/2006/math">
                      <m:sSub>
                        <m:sSubPr>
                          <m:ctrlPr>
                            <a:rPr lang="es-CL" i="1">
                              <a:solidFill>
                                <a:prstClr val="black"/>
                              </a:solidFill>
                              <a:latin typeface="Cambria Math" panose="02040503050406030204" pitchFamily="18" charset="0"/>
                            </a:rPr>
                          </m:ctrlPr>
                        </m:sSubPr>
                        <m:e>
                          <m:r>
                            <a:rPr lang="es-CL" i="1">
                              <a:solidFill>
                                <a:prstClr val="black"/>
                              </a:solidFill>
                              <a:latin typeface="Cambria Math" panose="02040503050406030204" pitchFamily="18" charset="0"/>
                            </a:rPr>
                            <m:t>𝑉𝑎𝑙𝑜𝑟</m:t>
                          </m:r>
                          <m:r>
                            <a:rPr lang="es-CL" i="1">
                              <a:solidFill>
                                <a:prstClr val="black"/>
                              </a:solidFill>
                              <a:latin typeface="Cambria Math" panose="02040503050406030204" pitchFamily="18" charset="0"/>
                            </a:rPr>
                            <m:t> </m:t>
                          </m:r>
                          <m:r>
                            <a:rPr lang="es-CL" i="1">
                              <a:solidFill>
                                <a:prstClr val="black"/>
                              </a:solidFill>
                              <a:latin typeface="Cambria Math" panose="02040503050406030204" pitchFamily="18" charset="0"/>
                            </a:rPr>
                            <m:t>𝑎𝑑𝑖𝑡𝑖𝑣𝑜</m:t>
                          </m:r>
                        </m:e>
                        <m:sub>
                          <m:r>
                            <a:rPr lang="es-CL" i="1">
                              <a:solidFill>
                                <a:prstClr val="black"/>
                              </a:solidFill>
                              <a:latin typeface="Cambria Math" panose="02040503050406030204" pitchFamily="18" charset="0"/>
                            </a:rPr>
                            <m:t>𝐼𝑃𝑁</m:t>
                          </m:r>
                          <m:r>
                            <a:rPr lang="es-CL" i="1">
                              <a:solidFill>
                                <a:prstClr val="black"/>
                              </a:solidFill>
                              <a:latin typeface="Cambria Math" panose="02040503050406030204" pitchFamily="18" charset="0"/>
                            </a:rPr>
                            <m:t>+,</m:t>
                          </m:r>
                          <m:r>
                            <a:rPr lang="es-CL" i="1">
                              <a:solidFill>
                                <a:prstClr val="black"/>
                              </a:solidFill>
                              <a:latin typeface="Cambria Math" panose="02040503050406030204" pitchFamily="18" charset="0"/>
                            </a:rPr>
                            <m:t>𝐼𝑃𝑁</m:t>
                          </m:r>
                          <m:r>
                            <a:rPr lang="es-CL" i="1">
                              <a:solidFill>
                                <a:prstClr val="black"/>
                              </a:solidFill>
                              <a:latin typeface="Cambria Math" panose="02040503050406030204" pitchFamily="18" charset="0"/>
                            </a:rPr>
                            <m:t>+</m:t>
                          </m:r>
                        </m:sub>
                      </m:sSub>
                      <m:r>
                        <a:rPr lang="es-CL" i="1">
                          <a:solidFill>
                            <a:prstClr val="black"/>
                          </a:solidFill>
                          <a:latin typeface="Cambria Math" panose="02040503050406030204" pitchFamily="18" charset="0"/>
                        </a:rPr>
                        <m:t>=</m:t>
                      </m:r>
                      <m:r>
                        <a:rPr lang="es-CL" b="0" i="1" smtClean="0">
                          <a:solidFill>
                            <a:prstClr val="black"/>
                          </a:solidFill>
                          <a:latin typeface="Cambria Math" panose="02040503050406030204" pitchFamily="18" charset="0"/>
                        </a:rPr>
                        <m:t>+44,8</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CuadroTexto 5">
                <a:extLst>
                  <a:ext uri="{FF2B5EF4-FFF2-40B4-BE49-F238E27FC236}">
                    <a16:creationId xmlns:a16="http://schemas.microsoft.com/office/drawing/2014/main" id="{1CF017D9-F5CA-EA8B-11B0-0232BB7D6D74}"/>
                  </a:ext>
                </a:extLst>
              </p:cNvPr>
              <p:cNvSpPr txBox="1">
                <a:spLocks noRot="1" noChangeAspect="1" noMove="1" noResize="1" noEditPoints="1" noAdjustHandles="1" noChangeArrowheads="1" noChangeShapeType="1" noTextEdit="1"/>
              </p:cNvSpPr>
              <p:nvPr/>
            </p:nvSpPr>
            <p:spPr>
              <a:xfrm>
                <a:off x="1775375" y="5086473"/>
                <a:ext cx="3749964" cy="1513876"/>
              </a:xfrm>
              <a:prstGeom prst="rect">
                <a:avLst/>
              </a:prstGeom>
              <a:blipFill>
                <a:blip r:embed="rId5"/>
                <a:stretch>
                  <a:fillRect/>
                </a:stretch>
              </a:blipFill>
            </p:spPr>
            <p:txBody>
              <a:bodyPr/>
              <a:lstStyle/>
              <a:p>
                <a:r>
                  <a:rPr lang="es-CL">
                    <a:noFill/>
                  </a:rPr>
                  <a:t> </a:t>
                </a:r>
              </a:p>
            </p:txBody>
          </p:sp>
        </mc:Fallback>
      </mc:AlternateContent>
    </p:spTree>
    <p:extLst>
      <p:ext uri="{BB962C8B-B14F-4D97-AF65-F5344CB8AC3E}">
        <p14:creationId xmlns:p14="http://schemas.microsoft.com/office/powerpoint/2010/main" val="150094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fade">
                                      <p:cBhvr>
                                        <p:cTn id="1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910590"/>
            <a:ext cx="9162472"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Una de las principales enfermedades en salmón es la enfermedad del virus de la pancreatitis infecciosa del salmón (IPN). Esta enfermedad presenta mortalidades que varían entre 20% y 100%. Hace años atrás se descubrió una región del genoma (haplotipos) que permiten explicar el 90% de la resistencia a esta enfermedad (IPN+ o IPN-). En una población se observó que los promedios de supervivencia entre los grupos eran los siguientes: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6" name="Tabla 12">
            <a:extLst>
              <a:ext uri="{FF2B5EF4-FFF2-40B4-BE49-F238E27FC236}">
                <a16:creationId xmlns:a16="http://schemas.microsoft.com/office/drawing/2014/main" id="{8FAEEAF5-07C6-4B85-AB2A-5CB8D11108E2}"/>
              </a:ext>
            </a:extLst>
          </p:cNvPr>
          <p:cNvGraphicFramePr>
            <a:graphicFrameLocks noGrp="1"/>
          </p:cNvGraphicFramePr>
          <p:nvPr/>
        </p:nvGraphicFramePr>
        <p:xfrm>
          <a:off x="1653363" y="2575464"/>
          <a:ext cx="5157012" cy="1707072"/>
        </p:xfrm>
        <a:graphic>
          <a:graphicData uri="http://schemas.openxmlformats.org/drawingml/2006/table">
            <a:tbl>
              <a:tblPr firstRow="1" bandRow="1">
                <a:tableStyleId>{5C22544A-7EE6-4342-B048-85BDC9FD1C3A}</a:tableStyleId>
              </a:tblPr>
              <a:tblGrid>
                <a:gridCol w="1719004">
                  <a:extLst>
                    <a:ext uri="{9D8B030D-6E8A-4147-A177-3AD203B41FA5}">
                      <a16:colId xmlns:a16="http://schemas.microsoft.com/office/drawing/2014/main" val="1089230659"/>
                    </a:ext>
                  </a:extLst>
                </a:gridCol>
                <a:gridCol w="1719004">
                  <a:extLst>
                    <a:ext uri="{9D8B030D-6E8A-4147-A177-3AD203B41FA5}">
                      <a16:colId xmlns:a16="http://schemas.microsoft.com/office/drawing/2014/main" val="1969542237"/>
                    </a:ext>
                  </a:extLst>
                </a:gridCol>
                <a:gridCol w="1719004">
                  <a:extLst>
                    <a:ext uri="{9D8B030D-6E8A-4147-A177-3AD203B41FA5}">
                      <a16:colId xmlns:a16="http://schemas.microsoft.com/office/drawing/2014/main" val="947060302"/>
                    </a:ext>
                  </a:extLst>
                </a:gridCol>
              </a:tblGrid>
              <a:tr h="370840">
                <a:tc>
                  <a:txBody>
                    <a:bodyPr/>
                    <a:lstStyle/>
                    <a:p>
                      <a:pPr algn="ctr"/>
                      <a:r>
                        <a:rPr lang="es-CL" sz="1600" dirty="0"/>
                        <a:t>Haplotipo</a:t>
                      </a:r>
                      <a:endParaRPr lang="en-US" sz="1600" dirty="0"/>
                    </a:p>
                  </a:txBody>
                  <a:tcPr anchor="ctr"/>
                </a:tc>
                <a:tc>
                  <a:txBody>
                    <a:bodyPr/>
                    <a:lstStyle/>
                    <a:p>
                      <a:pPr algn="ctr"/>
                      <a:r>
                        <a:rPr lang="es-CL" sz="1600" dirty="0"/>
                        <a:t>Número</a:t>
                      </a:r>
                      <a:endParaRPr lang="en-US" sz="1600" dirty="0"/>
                    </a:p>
                  </a:txBody>
                  <a:tcPr anchor="ctr"/>
                </a:tc>
                <a:tc>
                  <a:txBody>
                    <a:bodyPr/>
                    <a:lstStyle/>
                    <a:p>
                      <a:pPr algn="ctr"/>
                      <a:r>
                        <a:rPr lang="es-CL" sz="1600" dirty="0"/>
                        <a:t>Sobrevivencia (%)</a:t>
                      </a:r>
                      <a:endParaRPr lang="en-US" sz="1600" dirty="0"/>
                    </a:p>
                  </a:txBody>
                  <a:tcPr anchor="ctr"/>
                </a:tc>
                <a:extLst>
                  <a:ext uri="{0D108BD9-81ED-4DB2-BD59-A6C34878D82A}">
                    <a16:rowId xmlns:a16="http://schemas.microsoft.com/office/drawing/2014/main" val="884403037"/>
                  </a:ext>
                </a:extLst>
              </a:tr>
              <a:tr h="370840">
                <a:tc>
                  <a:txBody>
                    <a:bodyPr/>
                    <a:lstStyle/>
                    <a:p>
                      <a:pPr algn="ctr"/>
                      <a:r>
                        <a:rPr lang="es-CL" dirty="0"/>
                        <a:t>IPN+, IPN+</a:t>
                      </a:r>
                      <a:endParaRPr lang="en-US" dirty="0"/>
                    </a:p>
                  </a:txBody>
                  <a:tcPr anchor="ctr"/>
                </a:tc>
                <a:tc>
                  <a:txBody>
                    <a:bodyPr/>
                    <a:lstStyle/>
                    <a:p>
                      <a:pPr algn="ctr"/>
                      <a:r>
                        <a:rPr lang="es-CL" dirty="0"/>
                        <a:t>900</a:t>
                      </a:r>
                      <a:endParaRPr lang="en-US" dirty="0"/>
                    </a:p>
                  </a:txBody>
                  <a:tcPr anchor="ctr"/>
                </a:tc>
                <a:tc>
                  <a:txBody>
                    <a:bodyPr/>
                    <a:lstStyle/>
                    <a:p>
                      <a:pPr algn="ctr"/>
                      <a:r>
                        <a:rPr lang="es-CL" dirty="0"/>
                        <a:t>90</a:t>
                      </a:r>
                      <a:endParaRPr lang="en-US" dirty="0"/>
                    </a:p>
                  </a:txBody>
                  <a:tcPr anchor="ctr"/>
                </a:tc>
                <a:extLst>
                  <a:ext uri="{0D108BD9-81ED-4DB2-BD59-A6C34878D82A}">
                    <a16:rowId xmlns:a16="http://schemas.microsoft.com/office/drawing/2014/main" val="1729116943"/>
                  </a:ext>
                </a:extLst>
              </a:tr>
              <a:tr h="370840">
                <a:tc>
                  <a:txBody>
                    <a:bodyPr/>
                    <a:lstStyle/>
                    <a:p>
                      <a:pPr algn="ctr"/>
                      <a:r>
                        <a:rPr lang="es-CL" dirty="0"/>
                        <a:t>IPN+, IPN-</a:t>
                      </a:r>
                      <a:endParaRPr lang="en-US" dirty="0"/>
                    </a:p>
                  </a:txBody>
                  <a:tcPr anchor="ctr"/>
                </a:tc>
                <a:tc>
                  <a:txBody>
                    <a:bodyPr/>
                    <a:lstStyle/>
                    <a:p>
                      <a:pPr algn="ctr"/>
                      <a:r>
                        <a:rPr lang="es-CL" dirty="0"/>
                        <a:t>4.200</a:t>
                      </a:r>
                      <a:endParaRPr lang="en-US" dirty="0"/>
                    </a:p>
                  </a:txBody>
                  <a:tcPr anchor="ctr"/>
                </a:tc>
                <a:tc>
                  <a:txBody>
                    <a:bodyPr/>
                    <a:lstStyle/>
                    <a:p>
                      <a:pPr algn="ctr"/>
                      <a:r>
                        <a:rPr lang="es-CL" dirty="0"/>
                        <a:t>30</a:t>
                      </a:r>
                      <a:endParaRPr lang="en-US" dirty="0"/>
                    </a:p>
                  </a:txBody>
                  <a:tcPr anchor="ctr"/>
                </a:tc>
                <a:extLst>
                  <a:ext uri="{0D108BD9-81ED-4DB2-BD59-A6C34878D82A}">
                    <a16:rowId xmlns:a16="http://schemas.microsoft.com/office/drawing/2014/main" val="1294865511"/>
                  </a:ext>
                </a:extLst>
              </a:tr>
              <a:tr h="370840">
                <a:tc>
                  <a:txBody>
                    <a:bodyPr/>
                    <a:lstStyle/>
                    <a:p>
                      <a:pPr algn="ctr"/>
                      <a:r>
                        <a:rPr lang="es-CL" dirty="0"/>
                        <a:t>IPN-, IPN-</a:t>
                      </a:r>
                      <a:endParaRPr lang="en-US" dirty="0"/>
                    </a:p>
                  </a:txBody>
                  <a:tcPr anchor="ctr"/>
                </a:tc>
                <a:tc>
                  <a:txBody>
                    <a:bodyPr/>
                    <a:lstStyle/>
                    <a:p>
                      <a:pPr algn="ctr"/>
                      <a:r>
                        <a:rPr lang="es-CL" dirty="0"/>
                        <a:t>4.900</a:t>
                      </a:r>
                      <a:endParaRPr lang="en-US" dirty="0"/>
                    </a:p>
                  </a:txBody>
                  <a:tcPr anchor="ctr"/>
                </a:tc>
                <a:tc>
                  <a:txBody>
                    <a:bodyPr/>
                    <a:lstStyle/>
                    <a:p>
                      <a:pPr algn="ctr"/>
                      <a:r>
                        <a:rPr lang="es-CL" dirty="0"/>
                        <a:t>10</a:t>
                      </a:r>
                      <a:endParaRPr lang="en-US" dirty="0"/>
                    </a:p>
                  </a:txBody>
                  <a:tcPr anchor="ctr"/>
                </a:tc>
                <a:extLst>
                  <a:ext uri="{0D108BD9-81ED-4DB2-BD59-A6C34878D82A}">
                    <a16:rowId xmlns:a16="http://schemas.microsoft.com/office/drawing/2014/main" val="1310884315"/>
                  </a:ext>
                </a:extLst>
              </a:tr>
            </a:tbl>
          </a:graphicData>
        </a:graphic>
      </p:graphicFrame>
      <p:sp>
        <p:nvSpPr>
          <p:cNvPr id="3" name="Título 1">
            <a:extLst>
              <a:ext uri="{FF2B5EF4-FFF2-40B4-BE49-F238E27FC236}">
                <a16:creationId xmlns:a16="http://schemas.microsoft.com/office/drawing/2014/main" id="{4CC938E6-273B-5DA5-5BB2-CE8464D7C0F0}"/>
              </a:ext>
            </a:extLst>
          </p:cNvPr>
          <p:cNvSpPr txBox="1">
            <a:spLocks/>
          </p:cNvSpPr>
          <p:nvPr/>
        </p:nvSpPr>
        <p:spPr>
          <a:xfrm>
            <a:off x="1653363" y="-386715"/>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dirty="0"/>
              <a:t>Ejercicio</a:t>
            </a:r>
            <a:endParaRPr lang="en-US" i="1" kern="0" dirty="0"/>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081D1316-E992-E213-81B6-BBA193334297}"/>
                  </a:ext>
                </a:extLst>
              </p:cNvPr>
              <p:cNvSpPr txBox="1"/>
              <p:nvPr/>
            </p:nvSpPr>
            <p:spPr>
              <a:xfrm>
                <a:off x="8229311" y="2575464"/>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Valores genotípicos</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CuadroTexto 6">
                <a:extLst>
                  <a:ext uri="{FF2B5EF4-FFF2-40B4-BE49-F238E27FC236}">
                    <a16:creationId xmlns:a16="http://schemas.microsoft.com/office/drawing/2014/main" id="{081D1316-E992-E213-81B6-BBA193334297}"/>
                  </a:ext>
                </a:extLst>
              </p:cNvPr>
              <p:cNvSpPr txBox="1">
                <a:spLocks noRot="1" noChangeAspect="1" noMove="1" noResize="1" noEditPoints="1" noAdjustHandles="1" noChangeArrowheads="1" noChangeShapeType="1" noTextEdit="1"/>
              </p:cNvSpPr>
              <p:nvPr/>
            </p:nvSpPr>
            <p:spPr>
              <a:xfrm>
                <a:off x="8229311" y="2575464"/>
                <a:ext cx="2447925" cy="923330"/>
              </a:xfrm>
              <a:prstGeom prst="rect">
                <a:avLst/>
              </a:prstGeom>
              <a:blipFill>
                <a:blip r:embed="rId2"/>
                <a:stretch>
                  <a:fillRect l="-2239" t="-3289"/>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6E143FE0-AE50-E7FF-A581-13DD866C6427}"/>
                  </a:ext>
                </a:extLst>
              </p:cNvPr>
              <p:cNvSpPr txBox="1"/>
              <p:nvPr/>
            </p:nvSpPr>
            <p:spPr>
              <a:xfrm>
                <a:off x="8229311" y="3718585"/>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a:t>
                </a:r>
                <a:r>
                  <a:rPr kumimoji="0" lang="en-US" sz="1800" b="1"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genéticas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=0,3</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=0,7</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CuadroTexto 8">
                <a:extLst>
                  <a:ext uri="{FF2B5EF4-FFF2-40B4-BE49-F238E27FC236}">
                    <a16:creationId xmlns:a16="http://schemas.microsoft.com/office/drawing/2014/main" id="{6E143FE0-AE50-E7FF-A581-13DD866C6427}"/>
                  </a:ext>
                </a:extLst>
              </p:cNvPr>
              <p:cNvSpPr txBox="1">
                <a:spLocks noRot="1" noChangeAspect="1" noMove="1" noResize="1" noEditPoints="1" noAdjustHandles="1" noChangeArrowheads="1" noChangeShapeType="1" noTextEdit="1"/>
              </p:cNvSpPr>
              <p:nvPr/>
            </p:nvSpPr>
            <p:spPr>
              <a:xfrm>
                <a:off x="8229311" y="3718585"/>
                <a:ext cx="2447925" cy="923330"/>
              </a:xfrm>
              <a:prstGeom prst="rect">
                <a:avLst/>
              </a:prstGeom>
              <a:blipFill>
                <a:blip r:embed="rId3"/>
                <a:stretch>
                  <a:fillRect l="-2239" t="-3311" b="-2649"/>
                </a:stretch>
              </a:blipFill>
            </p:spPr>
            <p:txBody>
              <a:bodyPr/>
              <a:lstStyle/>
              <a:p>
                <a:r>
                  <a:rPr lang="es-CL">
                    <a:noFill/>
                  </a:rPr>
                  <a:t> </a:t>
                </a:r>
              </a:p>
            </p:txBody>
          </p:sp>
        </mc:Fallback>
      </mc:AlternateContent>
      <p:sp>
        <p:nvSpPr>
          <p:cNvPr id="11" name="CuadroTexto 10">
            <a:extLst>
              <a:ext uri="{FF2B5EF4-FFF2-40B4-BE49-F238E27FC236}">
                <a16:creationId xmlns:a16="http://schemas.microsoft.com/office/drawing/2014/main" id="{EA5EFED3-8448-349F-5434-FF00B08E7190}"/>
              </a:ext>
            </a:extLst>
          </p:cNvPr>
          <p:cNvSpPr txBox="1"/>
          <p:nvPr/>
        </p:nvSpPr>
        <p:spPr>
          <a:xfrm>
            <a:off x="1514764" y="4451032"/>
            <a:ext cx="42711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Valores aditivos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F3A656E3-7FA9-5F4C-4C07-3464E94175D0}"/>
                  </a:ext>
                </a:extLst>
              </p:cNvPr>
              <p:cNvSpPr txBox="1"/>
              <p:nvPr/>
            </p:nvSpPr>
            <p:spPr>
              <a:xfrm>
                <a:off x="8229311" y="4728612"/>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Abadi" panose="020B0604020104020204" pitchFamily="34" charset="0"/>
                  </a:rPr>
                  <a:t>Efectos </a:t>
                </a:r>
                <a:r>
                  <a:rPr lang="en-US" b="1" dirty="0" err="1">
                    <a:solidFill>
                      <a:prstClr val="black"/>
                    </a:solidFill>
                    <a:latin typeface="Abadi" panose="020B0604020104020204" pitchFamily="34" charset="0"/>
                  </a:rPr>
                  <a:t>medios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=22,4</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=−9,6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CuadroTexto 4">
                <a:extLst>
                  <a:ext uri="{FF2B5EF4-FFF2-40B4-BE49-F238E27FC236}">
                    <a16:creationId xmlns:a16="http://schemas.microsoft.com/office/drawing/2014/main" id="{F3A656E3-7FA9-5F4C-4C07-3464E94175D0}"/>
                  </a:ext>
                </a:extLst>
              </p:cNvPr>
              <p:cNvSpPr txBox="1">
                <a:spLocks noRot="1" noChangeAspect="1" noMove="1" noResize="1" noEditPoints="1" noAdjustHandles="1" noChangeArrowheads="1" noChangeShapeType="1" noTextEdit="1"/>
              </p:cNvSpPr>
              <p:nvPr/>
            </p:nvSpPr>
            <p:spPr>
              <a:xfrm>
                <a:off x="8229311" y="4728612"/>
                <a:ext cx="2447925" cy="923330"/>
              </a:xfrm>
              <a:prstGeom prst="rect">
                <a:avLst/>
              </a:prstGeom>
              <a:blipFill>
                <a:blip r:embed="rId4"/>
                <a:stretch>
                  <a:fillRect l="-2239" t="-3974"/>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1CF017D9-F5CA-EA8B-11B0-0232BB7D6D74}"/>
                  </a:ext>
                </a:extLst>
              </p:cNvPr>
              <p:cNvSpPr txBox="1"/>
              <p:nvPr/>
            </p:nvSpPr>
            <p:spPr>
              <a:xfrm>
                <a:off x="1775375" y="5086473"/>
                <a:ext cx="3749964" cy="1513876"/>
              </a:xfrm>
              <a:prstGeom prst="rect">
                <a:avLst/>
              </a:prstGeom>
              <a:noFill/>
            </p:spPr>
            <p:txBody>
              <a:bodyPr wrap="square" rtlCol="0">
                <a:spAutoFit/>
              </a:bodyPr>
              <a:lstStyle/>
              <a:p>
                <a:pPr lvl="0">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𝑉𝑎𝑙𝑜𝑟</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𝑎𝑑𝑖𝑡𝑖𝑣𝑜</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𝐼𝑃𝑁</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𝐼𝑃𝑁</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lang="es-CL" i="1">
                              <a:solidFill>
                                <a:prstClr val="black"/>
                              </a:solidFill>
                              <a:latin typeface="Cambria Math" panose="02040503050406030204" pitchFamily="18" charset="0"/>
                            </a:rPr>
                          </m:ctrlPr>
                        </m:sSubPr>
                        <m:e>
                          <m:r>
                            <a:rPr lang="es-CL" i="1">
                              <a:solidFill>
                                <a:prstClr val="black"/>
                              </a:solidFill>
                              <a:latin typeface="Cambria Math" panose="02040503050406030204" pitchFamily="18" charset="0"/>
                              <a:ea typeface="Cambria Math" panose="02040503050406030204" pitchFamily="18" charset="0"/>
                            </a:rPr>
                            <m:t>𝛼</m:t>
                          </m:r>
                        </m:e>
                        <m:sub>
                          <m:r>
                            <a:rPr lang="es-CL" b="0" i="1" smtClean="0">
                              <a:solidFill>
                                <a:prstClr val="black"/>
                              </a:solidFill>
                              <a:latin typeface="Cambria Math" panose="02040503050406030204" pitchFamily="18" charset="0"/>
                              <a:ea typeface="Cambria Math" panose="02040503050406030204" pitchFamily="18" charset="0"/>
                            </a:rPr>
                            <m:t>2</m:t>
                          </m:r>
                        </m:sub>
                      </m:sSub>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14:m>
                  <m:oMathPara xmlns:m="http://schemas.openxmlformats.org/officeDocument/2006/math">
                    <m:oMathParaPr>
                      <m:jc m:val="centerGroup"/>
                    </m:oMathParaPr>
                    <m:oMath xmlns:m="http://schemas.openxmlformats.org/officeDocument/2006/math">
                      <m:sSub>
                        <m:sSubPr>
                          <m:ctrlPr>
                            <a:rPr lang="es-CL" i="1">
                              <a:solidFill>
                                <a:prstClr val="black"/>
                              </a:solidFill>
                              <a:latin typeface="Cambria Math" panose="02040503050406030204" pitchFamily="18" charset="0"/>
                            </a:rPr>
                          </m:ctrlPr>
                        </m:sSubPr>
                        <m:e>
                          <m:r>
                            <a:rPr lang="es-CL" i="1">
                              <a:solidFill>
                                <a:prstClr val="black"/>
                              </a:solidFill>
                              <a:latin typeface="Cambria Math" panose="02040503050406030204" pitchFamily="18" charset="0"/>
                            </a:rPr>
                            <m:t>𝑉𝑎𝑙𝑜𝑟</m:t>
                          </m:r>
                          <m:r>
                            <a:rPr lang="es-CL" i="1">
                              <a:solidFill>
                                <a:prstClr val="black"/>
                              </a:solidFill>
                              <a:latin typeface="Cambria Math" panose="02040503050406030204" pitchFamily="18" charset="0"/>
                            </a:rPr>
                            <m:t> </m:t>
                          </m:r>
                          <m:r>
                            <a:rPr lang="es-CL" i="1">
                              <a:solidFill>
                                <a:prstClr val="black"/>
                              </a:solidFill>
                              <a:latin typeface="Cambria Math" panose="02040503050406030204" pitchFamily="18" charset="0"/>
                            </a:rPr>
                            <m:t>𝑎𝑑𝑖𝑡𝑖𝑣𝑜</m:t>
                          </m:r>
                        </m:e>
                        <m:sub>
                          <m:r>
                            <a:rPr lang="es-CL" i="1">
                              <a:solidFill>
                                <a:prstClr val="black"/>
                              </a:solidFill>
                              <a:latin typeface="Cambria Math" panose="02040503050406030204" pitchFamily="18" charset="0"/>
                            </a:rPr>
                            <m:t>𝐼𝑃𝑁</m:t>
                          </m:r>
                          <m:r>
                            <a:rPr lang="es-CL" i="1">
                              <a:solidFill>
                                <a:prstClr val="black"/>
                              </a:solidFill>
                              <a:latin typeface="Cambria Math" panose="02040503050406030204" pitchFamily="18" charset="0"/>
                            </a:rPr>
                            <m:t>+,</m:t>
                          </m:r>
                          <m:r>
                            <a:rPr lang="es-CL" i="1">
                              <a:solidFill>
                                <a:prstClr val="black"/>
                              </a:solidFill>
                              <a:latin typeface="Cambria Math" panose="02040503050406030204" pitchFamily="18" charset="0"/>
                            </a:rPr>
                            <m:t>𝐼𝑃𝑁</m:t>
                          </m:r>
                          <m:r>
                            <a:rPr lang="es-CL" b="0" i="1" smtClean="0">
                              <a:solidFill>
                                <a:prstClr val="black"/>
                              </a:solidFill>
                              <a:latin typeface="Cambria Math" panose="02040503050406030204" pitchFamily="18" charset="0"/>
                            </a:rPr>
                            <m:t>−</m:t>
                          </m:r>
                        </m:sub>
                      </m:sSub>
                      <m:r>
                        <a:rPr lang="es-CL" i="1">
                          <a:solidFill>
                            <a:prstClr val="black"/>
                          </a:solidFill>
                          <a:latin typeface="Cambria Math" panose="02040503050406030204" pitchFamily="18" charset="0"/>
                        </a:rPr>
                        <m:t>=</m:t>
                      </m:r>
                      <m:r>
                        <a:rPr lang="es-CL" b="0" i="1" smtClean="0">
                          <a:solidFill>
                            <a:prstClr val="black"/>
                          </a:solidFill>
                          <a:latin typeface="Cambria Math" panose="02040503050406030204" pitchFamily="18" charset="0"/>
                        </a:rPr>
                        <m:t>22,4−9,6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a:defRPr/>
                </a:pPr>
                <a14:m>
                  <m:oMathPara xmlns:m="http://schemas.openxmlformats.org/officeDocument/2006/math">
                    <m:oMathParaPr>
                      <m:jc m:val="centerGroup"/>
                    </m:oMathParaPr>
                    <m:oMath xmlns:m="http://schemas.openxmlformats.org/officeDocument/2006/math">
                      <m:sSub>
                        <m:sSubPr>
                          <m:ctrlPr>
                            <a:rPr lang="es-CL" i="1">
                              <a:solidFill>
                                <a:prstClr val="black"/>
                              </a:solidFill>
                              <a:latin typeface="Cambria Math" panose="02040503050406030204" pitchFamily="18" charset="0"/>
                            </a:rPr>
                          </m:ctrlPr>
                        </m:sSubPr>
                        <m:e>
                          <m:r>
                            <a:rPr lang="es-CL" i="1">
                              <a:solidFill>
                                <a:prstClr val="black"/>
                              </a:solidFill>
                              <a:latin typeface="Cambria Math" panose="02040503050406030204" pitchFamily="18" charset="0"/>
                            </a:rPr>
                            <m:t>𝑉𝑎𝑙𝑜𝑟</m:t>
                          </m:r>
                          <m:r>
                            <a:rPr lang="es-CL" i="1">
                              <a:solidFill>
                                <a:prstClr val="black"/>
                              </a:solidFill>
                              <a:latin typeface="Cambria Math" panose="02040503050406030204" pitchFamily="18" charset="0"/>
                            </a:rPr>
                            <m:t> </m:t>
                          </m:r>
                          <m:r>
                            <a:rPr lang="es-CL" i="1">
                              <a:solidFill>
                                <a:prstClr val="black"/>
                              </a:solidFill>
                              <a:latin typeface="Cambria Math" panose="02040503050406030204" pitchFamily="18" charset="0"/>
                            </a:rPr>
                            <m:t>𝑎𝑑𝑖𝑡𝑖𝑣𝑜</m:t>
                          </m:r>
                        </m:e>
                        <m:sub>
                          <m:r>
                            <a:rPr lang="es-CL" i="1">
                              <a:solidFill>
                                <a:prstClr val="black"/>
                              </a:solidFill>
                              <a:latin typeface="Cambria Math" panose="02040503050406030204" pitchFamily="18" charset="0"/>
                            </a:rPr>
                            <m:t>𝐼𝑃𝑁</m:t>
                          </m:r>
                          <m:r>
                            <a:rPr lang="es-CL" i="1">
                              <a:solidFill>
                                <a:prstClr val="black"/>
                              </a:solidFill>
                              <a:latin typeface="Cambria Math" panose="02040503050406030204" pitchFamily="18" charset="0"/>
                            </a:rPr>
                            <m:t>+,</m:t>
                          </m:r>
                          <m:r>
                            <a:rPr lang="es-CL" i="1">
                              <a:solidFill>
                                <a:prstClr val="black"/>
                              </a:solidFill>
                              <a:latin typeface="Cambria Math" panose="02040503050406030204" pitchFamily="18" charset="0"/>
                            </a:rPr>
                            <m:t>𝐼𝑃𝑁</m:t>
                          </m:r>
                          <m:r>
                            <a:rPr lang="es-CL" b="0" i="1" smtClean="0">
                              <a:solidFill>
                                <a:prstClr val="black"/>
                              </a:solidFill>
                              <a:latin typeface="Cambria Math" panose="02040503050406030204" pitchFamily="18" charset="0"/>
                            </a:rPr>
                            <m:t>−</m:t>
                          </m:r>
                        </m:sub>
                      </m:sSub>
                      <m:r>
                        <a:rPr lang="es-CL" i="1">
                          <a:solidFill>
                            <a:prstClr val="black"/>
                          </a:solidFill>
                          <a:latin typeface="Cambria Math" panose="02040503050406030204" pitchFamily="18" charset="0"/>
                        </a:rPr>
                        <m:t>=</m:t>
                      </m:r>
                      <m:r>
                        <a:rPr lang="es-CL" b="0" i="1" smtClean="0">
                          <a:solidFill>
                            <a:prstClr val="black"/>
                          </a:solidFill>
                          <a:latin typeface="Cambria Math" panose="02040503050406030204" pitchFamily="18" charset="0"/>
                        </a:rPr>
                        <m:t>+12,8</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CuadroTexto 5">
                <a:extLst>
                  <a:ext uri="{FF2B5EF4-FFF2-40B4-BE49-F238E27FC236}">
                    <a16:creationId xmlns:a16="http://schemas.microsoft.com/office/drawing/2014/main" id="{1CF017D9-F5CA-EA8B-11B0-0232BB7D6D74}"/>
                  </a:ext>
                </a:extLst>
              </p:cNvPr>
              <p:cNvSpPr txBox="1">
                <a:spLocks noRot="1" noChangeAspect="1" noMove="1" noResize="1" noEditPoints="1" noAdjustHandles="1" noChangeArrowheads="1" noChangeShapeType="1" noTextEdit="1"/>
              </p:cNvSpPr>
              <p:nvPr/>
            </p:nvSpPr>
            <p:spPr>
              <a:xfrm>
                <a:off x="1775375" y="5086473"/>
                <a:ext cx="3749964" cy="1513876"/>
              </a:xfrm>
              <a:prstGeom prst="rect">
                <a:avLst/>
              </a:prstGeom>
              <a:blipFill>
                <a:blip r:embed="rId5"/>
                <a:stretch>
                  <a:fillRect/>
                </a:stretch>
              </a:blipFill>
            </p:spPr>
            <p:txBody>
              <a:bodyPr/>
              <a:lstStyle/>
              <a:p>
                <a:r>
                  <a:rPr lang="es-CL">
                    <a:noFill/>
                  </a:rPr>
                  <a:t> </a:t>
                </a:r>
              </a:p>
            </p:txBody>
          </p:sp>
        </mc:Fallback>
      </mc:AlternateContent>
    </p:spTree>
    <p:extLst>
      <p:ext uri="{BB962C8B-B14F-4D97-AF65-F5344CB8AC3E}">
        <p14:creationId xmlns:p14="http://schemas.microsoft.com/office/powerpoint/2010/main" val="336260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fade">
                                      <p:cBhvr>
                                        <p:cTn id="1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910590"/>
            <a:ext cx="9162472"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Una de las principales enfermedades en salmón es la enfermedad del virus de la pancreatitis infecciosa del salmón (IPN). Esta enfermedad presenta mortalidades que varían entre 20% y 100%. Hace años atrás se descubrió una región del genoma (haplotipos) que permiten explicar el 90% de la resistencia a esta enfermedad (IPN+ o IPN-). En una población se observó que los promedios de supervivencia entre los grupos eran los siguientes: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6" name="Tabla 12">
            <a:extLst>
              <a:ext uri="{FF2B5EF4-FFF2-40B4-BE49-F238E27FC236}">
                <a16:creationId xmlns:a16="http://schemas.microsoft.com/office/drawing/2014/main" id="{8FAEEAF5-07C6-4B85-AB2A-5CB8D11108E2}"/>
              </a:ext>
            </a:extLst>
          </p:cNvPr>
          <p:cNvGraphicFramePr>
            <a:graphicFrameLocks noGrp="1"/>
          </p:cNvGraphicFramePr>
          <p:nvPr/>
        </p:nvGraphicFramePr>
        <p:xfrm>
          <a:off x="1653363" y="2575464"/>
          <a:ext cx="5157012" cy="1707072"/>
        </p:xfrm>
        <a:graphic>
          <a:graphicData uri="http://schemas.openxmlformats.org/drawingml/2006/table">
            <a:tbl>
              <a:tblPr firstRow="1" bandRow="1">
                <a:tableStyleId>{5C22544A-7EE6-4342-B048-85BDC9FD1C3A}</a:tableStyleId>
              </a:tblPr>
              <a:tblGrid>
                <a:gridCol w="1719004">
                  <a:extLst>
                    <a:ext uri="{9D8B030D-6E8A-4147-A177-3AD203B41FA5}">
                      <a16:colId xmlns:a16="http://schemas.microsoft.com/office/drawing/2014/main" val="1089230659"/>
                    </a:ext>
                  </a:extLst>
                </a:gridCol>
                <a:gridCol w="1719004">
                  <a:extLst>
                    <a:ext uri="{9D8B030D-6E8A-4147-A177-3AD203B41FA5}">
                      <a16:colId xmlns:a16="http://schemas.microsoft.com/office/drawing/2014/main" val="1969542237"/>
                    </a:ext>
                  </a:extLst>
                </a:gridCol>
                <a:gridCol w="1719004">
                  <a:extLst>
                    <a:ext uri="{9D8B030D-6E8A-4147-A177-3AD203B41FA5}">
                      <a16:colId xmlns:a16="http://schemas.microsoft.com/office/drawing/2014/main" val="947060302"/>
                    </a:ext>
                  </a:extLst>
                </a:gridCol>
              </a:tblGrid>
              <a:tr h="370840">
                <a:tc>
                  <a:txBody>
                    <a:bodyPr/>
                    <a:lstStyle/>
                    <a:p>
                      <a:pPr algn="ctr"/>
                      <a:r>
                        <a:rPr lang="es-CL" sz="1600" dirty="0"/>
                        <a:t>Haplotipo</a:t>
                      </a:r>
                      <a:endParaRPr lang="en-US" sz="1600" dirty="0"/>
                    </a:p>
                  </a:txBody>
                  <a:tcPr anchor="ctr"/>
                </a:tc>
                <a:tc>
                  <a:txBody>
                    <a:bodyPr/>
                    <a:lstStyle/>
                    <a:p>
                      <a:pPr algn="ctr"/>
                      <a:r>
                        <a:rPr lang="es-CL" sz="1600" dirty="0"/>
                        <a:t>Número</a:t>
                      </a:r>
                      <a:endParaRPr lang="en-US" sz="1600" dirty="0"/>
                    </a:p>
                  </a:txBody>
                  <a:tcPr anchor="ctr"/>
                </a:tc>
                <a:tc>
                  <a:txBody>
                    <a:bodyPr/>
                    <a:lstStyle/>
                    <a:p>
                      <a:pPr algn="ctr"/>
                      <a:r>
                        <a:rPr lang="es-CL" sz="1600" dirty="0"/>
                        <a:t>Sobrevivencia (%)</a:t>
                      </a:r>
                      <a:endParaRPr lang="en-US" sz="1600" dirty="0"/>
                    </a:p>
                  </a:txBody>
                  <a:tcPr anchor="ctr"/>
                </a:tc>
                <a:extLst>
                  <a:ext uri="{0D108BD9-81ED-4DB2-BD59-A6C34878D82A}">
                    <a16:rowId xmlns:a16="http://schemas.microsoft.com/office/drawing/2014/main" val="884403037"/>
                  </a:ext>
                </a:extLst>
              </a:tr>
              <a:tr h="370840">
                <a:tc>
                  <a:txBody>
                    <a:bodyPr/>
                    <a:lstStyle/>
                    <a:p>
                      <a:pPr algn="ctr"/>
                      <a:r>
                        <a:rPr lang="es-CL" dirty="0"/>
                        <a:t>IPN+, IPN+</a:t>
                      </a:r>
                      <a:endParaRPr lang="en-US" dirty="0"/>
                    </a:p>
                  </a:txBody>
                  <a:tcPr anchor="ctr"/>
                </a:tc>
                <a:tc>
                  <a:txBody>
                    <a:bodyPr/>
                    <a:lstStyle/>
                    <a:p>
                      <a:pPr algn="ctr"/>
                      <a:r>
                        <a:rPr lang="es-CL" dirty="0"/>
                        <a:t>900</a:t>
                      </a:r>
                      <a:endParaRPr lang="en-US" dirty="0"/>
                    </a:p>
                  </a:txBody>
                  <a:tcPr anchor="ctr"/>
                </a:tc>
                <a:tc>
                  <a:txBody>
                    <a:bodyPr/>
                    <a:lstStyle/>
                    <a:p>
                      <a:pPr algn="ctr"/>
                      <a:r>
                        <a:rPr lang="es-CL" dirty="0"/>
                        <a:t>90</a:t>
                      </a:r>
                      <a:endParaRPr lang="en-US" dirty="0"/>
                    </a:p>
                  </a:txBody>
                  <a:tcPr anchor="ctr"/>
                </a:tc>
                <a:extLst>
                  <a:ext uri="{0D108BD9-81ED-4DB2-BD59-A6C34878D82A}">
                    <a16:rowId xmlns:a16="http://schemas.microsoft.com/office/drawing/2014/main" val="1729116943"/>
                  </a:ext>
                </a:extLst>
              </a:tr>
              <a:tr h="370840">
                <a:tc>
                  <a:txBody>
                    <a:bodyPr/>
                    <a:lstStyle/>
                    <a:p>
                      <a:pPr algn="ctr"/>
                      <a:r>
                        <a:rPr lang="es-CL" dirty="0"/>
                        <a:t>IPN+, IPN-</a:t>
                      </a:r>
                      <a:endParaRPr lang="en-US" dirty="0"/>
                    </a:p>
                  </a:txBody>
                  <a:tcPr anchor="ctr"/>
                </a:tc>
                <a:tc>
                  <a:txBody>
                    <a:bodyPr/>
                    <a:lstStyle/>
                    <a:p>
                      <a:pPr algn="ctr"/>
                      <a:r>
                        <a:rPr lang="es-CL" dirty="0"/>
                        <a:t>4.200</a:t>
                      </a:r>
                      <a:endParaRPr lang="en-US" dirty="0"/>
                    </a:p>
                  </a:txBody>
                  <a:tcPr anchor="ctr"/>
                </a:tc>
                <a:tc>
                  <a:txBody>
                    <a:bodyPr/>
                    <a:lstStyle/>
                    <a:p>
                      <a:pPr algn="ctr"/>
                      <a:r>
                        <a:rPr lang="es-CL" dirty="0"/>
                        <a:t>30</a:t>
                      </a:r>
                      <a:endParaRPr lang="en-US" dirty="0"/>
                    </a:p>
                  </a:txBody>
                  <a:tcPr anchor="ctr"/>
                </a:tc>
                <a:extLst>
                  <a:ext uri="{0D108BD9-81ED-4DB2-BD59-A6C34878D82A}">
                    <a16:rowId xmlns:a16="http://schemas.microsoft.com/office/drawing/2014/main" val="1294865511"/>
                  </a:ext>
                </a:extLst>
              </a:tr>
              <a:tr h="370840">
                <a:tc>
                  <a:txBody>
                    <a:bodyPr/>
                    <a:lstStyle/>
                    <a:p>
                      <a:pPr algn="ctr"/>
                      <a:r>
                        <a:rPr lang="es-CL" dirty="0"/>
                        <a:t>IPN-, IPN-</a:t>
                      </a:r>
                      <a:endParaRPr lang="en-US" dirty="0"/>
                    </a:p>
                  </a:txBody>
                  <a:tcPr anchor="ctr"/>
                </a:tc>
                <a:tc>
                  <a:txBody>
                    <a:bodyPr/>
                    <a:lstStyle/>
                    <a:p>
                      <a:pPr algn="ctr"/>
                      <a:r>
                        <a:rPr lang="es-CL" dirty="0"/>
                        <a:t>4.900</a:t>
                      </a:r>
                      <a:endParaRPr lang="en-US" dirty="0"/>
                    </a:p>
                  </a:txBody>
                  <a:tcPr anchor="ctr"/>
                </a:tc>
                <a:tc>
                  <a:txBody>
                    <a:bodyPr/>
                    <a:lstStyle/>
                    <a:p>
                      <a:pPr algn="ctr"/>
                      <a:r>
                        <a:rPr lang="es-CL" dirty="0"/>
                        <a:t>10</a:t>
                      </a:r>
                      <a:endParaRPr lang="en-US" dirty="0"/>
                    </a:p>
                  </a:txBody>
                  <a:tcPr anchor="ctr"/>
                </a:tc>
                <a:extLst>
                  <a:ext uri="{0D108BD9-81ED-4DB2-BD59-A6C34878D82A}">
                    <a16:rowId xmlns:a16="http://schemas.microsoft.com/office/drawing/2014/main" val="1310884315"/>
                  </a:ext>
                </a:extLst>
              </a:tr>
            </a:tbl>
          </a:graphicData>
        </a:graphic>
      </p:graphicFrame>
      <p:sp>
        <p:nvSpPr>
          <p:cNvPr id="3" name="Título 1">
            <a:extLst>
              <a:ext uri="{FF2B5EF4-FFF2-40B4-BE49-F238E27FC236}">
                <a16:creationId xmlns:a16="http://schemas.microsoft.com/office/drawing/2014/main" id="{4CC938E6-273B-5DA5-5BB2-CE8464D7C0F0}"/>
              </a:ext>
            </a:extLst>
          </p:cNvPr>
          <p:cNvSpPr txBox="1">
            <a:spLocks/>
          </p:cNvSpPr>
          <p:nvPr/>
        </p:nvSpPr>
        <p:spPr>
          <a:xfrm>
            <a:off x="1653363" y="-386715"/>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dirty="0"/>
              <a:t>Ejercicio</a:t>
            </a:r>
            <a:endParaRPr lang="en-US" i="1" kern="0" dirty="0"/>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081D1316-E992-E213-81B6-BBA193334297}"/>
                  </a:ext>
                </a:extLst>
              </p:cNvPr>
              <p:cNvSpPr txBox="1"/>
              <p:nvPr/>
            </p:nvSpPr>
            <p:spPr>
              <a:xfrm>
                <a:off x="8229311" y="2575464"/>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Valores genotípicos</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CuadroTexto 6">
                <a:extLst>
                  <a:ext uri="{FF2B5EF4-FFF2-40B4-BE49-F238E27FC236}">
                    <a16:creationId xmlns:a16="http://schemas.microsoft.com/office/drawing/2014/main" id="{081D1316-E992-E213-81B6-BBA193334297}"/>
                  </a:ext>
                </a:extLst>
              </p:cNvPr>
              <p:cNvSpPr txBox="1">
                <a:spLocks noRot="1" noChangeAspect="1" noMove="1" noResize="1" noEditPoints="1" noAdjustHandles="1" noChangeArrowheads="1" noChangeShapeType="1" noTextEdit="1"/>
              </p:cNvSpPr>
              <p:nvPr/>
            </p:nvSpPr>
            <p:spPr>
              <a:xfrm>
                <a:off x="8229311" y="2575464"/>
                <a:ext cx="2447925" cy="923330"/>
              </a:xfrm>
              <a:prstGeom prst="rect">
                <a:avLst/>
              </a:prstGeom>
              <a:blipFill>
                <a:blip r:embed="rId2"/>
                <a:stretch>
                  <a:fillRect l="-2239" t="-3289"/>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6E143FE0-AE50-E7FF-A581-13DD866C6427}"/>
                  </a:ext>
                </a:extLst>
              </p:cNvPr>
              <p:cNvSpPr txBox="1"/>
              <p:nvPr/>
            </p:nvSpPr>
            <p:spPr>
              <a:xfrm>
                <a:off x="8229311" y="3718585"/>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a:t>
                </a:r>
                <a:r>
                  <a:rPr kumimoji="0" lang="en-US" sz="1800" b="1"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genéticas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=0,3</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=0,7</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CuadroTexto 8">
                <a:extLst>
                  <a:ext uri="{FF2B5EF4-FFF2-40B4-BE49-F238E27FC236}">
                    <a16:creationId xmlns:a16="http://schemas.microsoft.com/office/drawing/2014/main" id="{6E143FE0-AE50-E7FF-A581-13DD866C6427}"/>
                  </a:ext>
                </a:extLst>
              </p:cNvPr>
              <p:cNvSpPr txBox="1">
                <a:spLocks noRot="1" noChangeAspect="1" noMove="1" noResize="1" noEditPoints="1" noAdjustHandles="1" noChangeArrowheads="1" noChangeShapeType="1" noTextEdit="1"/>
              </p:cNvSpPr>
              <p:nvPr/>
            </p:nvSpPr>
            <p:spPr>
              <a:xfrm>
                <a:off x="8229311" y="3718585"/>
                <a:ext cx="2447925" cy="923330"/>
              </a:xfrm>
              <a:prstGeom prst="rect">
                <a:avLst/>
              </a:prstGeom>
              <a:blipFill>
                <a:blip r:embed="rId3"/>
                <a:stretch>
                  <a:fillRect l="-2239" t="-3311" b="-2649"/>
                </a:stretch>
              </a:blipFill>
            </p:spPr>
            <p:txBody>
              <a:bodyPr/>
              <a:lstStyle/>
              <a:p>
                <a:r>
                  <a:rPr lang="es-CL">
                    <a:noFill/>
                  </a:rPr>
                  <a:t> </a:t>
                </a:r>
              </a:p>
            </p:txBody>
          </p:sp>
        </mc:Fallback>
      </mc:AlternateContent>
      <p:sp>
        <p:nvSpPr>
          <p:cNvPr id="11" name="CuadroTexto 10">
            <a:extLst>
              <a:ext uri="{FF2B5EF4-FFF2-40B4-BE49-F238E27FC236}">
                <a16:creationId xmlns:a16="http://schemas.microsoft.com/office/drawing/2014/main" id="{EA5EFED3-8448-349F-5434-FF00B08E7190}"/>
              </a:ext>
            </a:extLst>
          </p:cNvPr>
          <p:cNvSpPr txBox="1"/>
          <p:nvPr/>
        </p:nvSpPr>
        <p:spPr>
          <a:xfrm>
            <a:off x="1514764" y="4451032"/>
            <a:ext cx="42711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Valores aditivos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F3A656E3-7FA9-5F4C-4C07-3464E94175D0}"/>
                  </a:ext>
                </a:extLst>
              </p:cNvPr>
              <p:cNvSpPr txBox="1"/>
              <p:nvPr/>
            </p:nvSpPr>
            <p:spPr>
              <a:xfrm>
                <a:off x="8229311" y="4728612"/>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Abadi" panose="020B0604020104020204" pitchFamily="34" charset="0"/>
                  </a:rPr>
                  <a:t>Efectos </a:t>
                </a:r>
                <a:r>
                  <a:rPr lang="en-US" b="1" dirty="0" err="1">
                    <a:solidFill>
                      <a:prstClr val="black"/>
                    </a:solidFill>
                    <a:latin typeface="Abadi" panose="020B0604020104020204" pitchFamily="34" charset="0"/>
                  </a:rPr>
                  <a:t>medios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=22,4</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=−9,6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CuadroTexto 4">
                <a:extLst>
                  <a:ext uri="{FF2B5EF4-FFF2-40B4-BE49-F238E27FC236}">
                    <a16:creationId xmlns:a16="http://schemas.microsoft.com/office/drawing/2014/main" id="{F3A656E3-7FA9-5F4C-4C07-3464E94175D0}"/>
                  </a:ext>
                </a:extLst>
              </p:cNvPr>
              <p:cNvSpPr txBox="1">
                <a:spLocks noRot="1" noChangeAspect="1" noMove="1" noResize="1" noEditPoints="1" noAdjustHandles="1" noChangeArrowheads="1" noChangeShapeType="1" noTextEdit="1"/>
              </p:cNvSpPr>
              <p:nvPr/>
            </p:nvSpPr>
            <p:spPr>
              <a:xfrm>
                <a:off x="8229311" y="4728612"/>
                <a:ext cx="2447925" cy="923330"/>
              </a:xfrm>
              <a:prstGeom prst="rect">
                <a:avLst/>
              </a:prstGeom>
              <a:blipFill>
                <a:blip r:embed="rId4"/>
                <a:stretch>
                  <a:fillRect l="-2239" t="-3974"/>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1CF017D9-F5CA-EA8B-11B0-0232BB7D6D74}"/>
                  </a:ext>
                </a:extLst>
              </p:cNvPr>
              <p:cNvSpPr txBox="1"/>
              <p:nvPr/>
            </p:nvSpPr>
            <p:spPr>
              <a:xfrm>
                <a:off x="1775375" y="5086473"/>
                <a:ext cx="3749964" cy="1513876"/>
              </a:xfrm>
              <a:prstGeom prst="rect">
                <a:avLst/>
              </a:prstGeom>
              <a:noFill/>
            </p:spPr>
            <p:txBody>
              <a:bodyPr wrap="square" rtlCol="0">
                <a:spAutoFit/>
              </a:bodyPr>
              <a:lstStyle/>
              <a:p>
                <a:pPr lvl="0">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𝑉𝑎𝑙𝑜𝑟</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𝑎𝑑𝑖𝑡𝑖𝑣𝑜</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𝐼𝑃𝑁</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𝐼𝑃𝑁</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Sub>
                        <m:sSubPr>
                          <m:ctrlPr>
                            <a:rPr lang="es-CL" i="1">
                              <a:solidFill>
                                <a:prstClr val="black"/>
                              </a:solidFill>
                              <a:latin typeface="Cambria Math" panose="02040503050406030204" pitchFamily="18" charset="0"/>
                            </a:rPr>
                          </m:ctrlPr>
                        </m:sSubPr>
                        <m:e>
                          <m:r>
                            <a:rPr lang="es-CL" i="1">
                              <a:solidFill>
                                <a:prstClr val="black"/>
                              </a:solidFill>
                              <a:latin typeface="Cambria Math" panose="02040503050406030204" pitchFamily="18" charset="0"/>
                              <a:ea typeface="Cambria Math" panose="02040503050406030204" pitchFamily="18" charset="0"/>
                            </a:rPr>
                            <m:t>𝛼</m:t>
                          </m:r>
                        </m:e>
                        <m:sub>
                          <m:r>
                            <a:rPr lang="es-CL" b="0" i="1" smtClean="0">
                              <a:solidFill>
                                <a:prstClr val="black"/>
                              </a:solidFill>
                              <a:latin typeface="Cambria Math" panose="02040503050406030204" pitchFamily="18" charset="0"/>
                              <a:ea typeface="Cambria Math" panose="02040503050406030204" pitchFamily="18" charset="0"/>
                            </a:rPr>
                            <m:t>2</m:t>
                          </m:r>
                        </m:sub>
                      </m:sSub>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14:m>
                  <m:oMathPara xmlns:m="http://schemas.openxmlformats.org/officeDocument/2006/math">
                    <m:oMathParaPr>
                      <m:jc m:val="centerGroup"/>
                    </m:oMathParaPr>
                    <m:oMath xmlns:m="http://schemas.openxmlformats.org/officeDocument/2006/math">
                      <m:sSub>
                        <m:sSubPr>
                          <m:ctrlPr>
                            <a:rPr lang="es-CL" i="1">
                              <a:solidFill>
                                <a:prstClr val="black"/>
                              </a:solidFill>
                              <a:latin typeface="Cambria Math" panose="02040503050406030204" pitchFamily="18" charset="0"/>
                            </a:rPr>
                          </m:ctrlPr>
                        </m:sSubPr>
                        <m:e>
                          <m:r>
                            <a:rPr lang="es-CL" i="1">
                              <a:solidFill>
                                <a:prstClr val="black"/>
                              </a:solidFill>
                              <a:latin typeface="Cambria Math" panose="02040503050406030204" pitchFamily="18" charset="0"/>
                            </a:rPr>
                            <m:t>𝑉𝑎𝑙𝑜𝑟</m:t>
                          </m:r>
                          <m:r>
                            <a:rPr lang="es-CL" i="1">
                              <a:solidFill>
                                <a:prstClr val="black"/>
                              </a:solidFill>
                              <a:latin typeface="Cambria Math" panose="02040503050406030204" pitchFamily="18" charset="0"/>
                            </a:rPr>
                            <m:t> </m:t>
                          </m:r>
                          <m:r>
                            <a:rPr lang="es-CL" i="1">
                              <a:solidFill>
                                <a:prstClr val="black"/>
                              </a:solidFill>
                              <a:latin typeface="Cambria Math" panose="02040503050406030204" pitchFamily="18" charset="0"/>
                            </a:rPr>
                            <m:t>𝑎𝑑𝑖𝑡𝑖𝑣𝑜</m:t>
                          </m:r>
                        </m:e>
                        <m:sub>
                          <m:r>
                            <a:rPr lang="es-CL" i="1">
                              <a:solidFill>
                                <a:prstClr val="black"/>
                              </a:solidFill>
                              <a:latin typeface="Cambria Math" panose="02040503050406030204" pitchFamily="18" charset="0"/>
                            </a:rPr>
                            <m:t>𝐼𝑃𝑁</m:t>
                          </m:r>
                          <m:r>
                            <a:rPr lang="es-CL" b="0" i="1" smtClean="0">
                              <a:solidFill>
                                <a:prstClr val="black"/>
                              </a:solidFill>
                              <a:latin typeface="Cambria Math" panose="02040503050406030204" pitchFamily="18" charset="0"/>
                            </a:rPr>
                            <m:t>−</m:t>
                          </m:r>
                          <m:r>
                            <a:rPr lang="es-CL" i="1">
                              <a:solidFill>
                                <a:prstClr val="black"/>
                              </a:solidFill>
                              <a:latin typeface="Cambria Math" panose="02040503050406030204" pitchFamily="18" charset="0"/>
                            </a:rPr>
                            <m:t>,</m:t>
                          </m:r>
                          <m:r>
                            <a:rPr lang="es-CL" i="1">
                              <a:solidFill>
                                <a:prstClr val="black"/>
                              </a:solidFill>
                              <a:latin typeface="Cambria Math" panose="02040503050406030204" pitchFamily="18" charset="0"/>
                            </a:rPr>
                            <m:t>𝐼𝑃𝑁</m:t>
                          </m:r>
                          <m:r>
                            <a:rPr lang="es-CL" b="0" i="1" smtClean="0">
                              <a:solidFill>
                                <a:prstClr val="black"/>
                              </a:solidFill>
                              <a:latin typeface="Cambria Math" panose="02040503050406030204" pitchFamily="18" charset="0"/>
                            </a:rPr>
                            <m:t>−</m:t>
                          </m:r>
                        </m:sub>
                      </m:sSub>
                      <m:r>
                        <a:rPr lang="es-CL" i="1">
                          <a:solidFill>
                            <a:prstClr val="black"/>
                          </a:solidFill>
                          <a:latin typeface="Cambria Math" panose="02040503050406030204" pitchFamily="18" charset="0"/>
                        </a:rPr>
                        <m:t>=</m:t>
                      </m:r>
                      <m:r>
                        <a:rPr lang="es-CL" b="0" i="1" smtClean="0">
                          <a:solidFill>
                            <a:prstClr val="black"/>
                          </a:solidFill>
                          <a:latin typeface="Cambria Math" panose="02040503050406030204" pitchFamily="18" charset="0"/>
                        </a:rPr>
                        <m:t>2∗(−9,6)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a:defRPr/>
                </a:pPr>
                <a14:m>
                  <m:oMathPara xmlns:m="http://schemas.openxmlformats.org/officeDocument/2006/math">
                    <m:oMathParaPr>
                      <m:jc m:val="centerGroup"/>
                    </m:oMathParaPr>
                    <m:oMath xmlns:m="http://schemas.openxmlformats.org/officeDocument/2006/math">
                      <m:sSub>
                        <m:sSubPr>
                          <m:ctrlPr>
                            <a:rPr lang="es-CL" i="1">
                              <a:solidFill>
                                <a:prstClr val="black"/>
                              </a:solidFill>
                              <a:latin typeface="Cambria Math" panose="02040503050406030204" pitchFamily="18" charset="0"/>
                            </a:rPr>
                          </m:ctrlPr>
                        </m:sSubPr>
                        <m:e>
                          <m:r>
                            <a:rPr lang="es-CL" i="1">
                              <a:solidFill>
                                <a:prstClr val="black"/>
                              </a:solidFill>
                              <a:latin typeface="Cambria Math" panose="02040503050406030204" pitchFamily="18" charset="0"/>
                            </a:rPr>
                            <m:t>𝑉𝑎𝑙𝑜𝑟</m:t>
                          </m:r>
                          <m:r>
                            <a:rPr lang="es-CL" i="1">
                              <a:solidFill>
                                <a:prstClr val="black"/>
                              </a:solidFill>
                              <a:latin typeface="Cambria Math" panose="02040503050406030204" pitchFamily="18" charset="0"/>
                            </a:rPr>
                            <m:t> </m:t>
                          </m:r>
                          <m:r>
                            <a:rPr lang="es-CL" i="1">
                              <a:solidFill>
                                <a:prstClr val="black"/>
                              </a:solidFill>
                              <a:latin typeface="Cambria Math" panose="02040503050406030204" pitchFamily="18" charset="0"/>
                            </a:rPr>
                            <m:t>𝑎𝑑𝑖𝑡𝑖𝑣𝑜</m:t>
                          </m:r>
                        </m:e>
                        <m:sub>
                          <m:r>
                            <a:rPr lang="es-CL" i="1">
                              <a:solidFill>
                                <a:prstClr val="black"/>
                              </a:solidFill>
                              <a:latin typeface="Cambria Math" panose="02040503050406030204" pitchFamily="18" charset="0"/>
                            </a:rPr>
                            <m:t>𝐼𝑃𝑁</m:t>
                          </m:r>
                          <m:r>
                            <a:rPr lang="es-CL" b="0" i="1" smtClean="0">
                              <a:solidFill>
                                <a:prstClr val="black"/>
                              </a:solidFill>
                              <a:latin typeface="Cambria Math" panose="02040503050406030204" pitchFamily="18" charset="0"/>
                            </a:rPr>
                            <m:t>−</m:t>
                          </m:r>
                          <m:r>
                            <a:rPr lang="es-CL" i="1">
                              <a:solidFill>
                                <a:prstClr val="black"/>
                              </a:solidFill>
                              <a:latin typeface="Cambria Math" panose="02040503050406030204" pitchFamily="18" charset="0"/>
                            </a:rPr>
                            <m:t>,</m:t>
                          </m:r>
                          <m:r>
                            <a:rPr lang="es-CL" i="1">
                              <a:solidFill>
                                <a:prstClr val="black"/>
                              </a:solidFill>
                              <a:latin typeface="Cambria Math" panose="02040503050406030204" pitchFamily="18" charset="0"/>
                            </a:rPr>
                            <m:t>𝐼𝑃𝑁</m:t>
                          </m:r>
                          <m:r>
                            <a:rPr lang="es-CL" b="0" i="1" smtClean="0">
                              <a:solidFill>
                                <a:prstClr val="black"/>
                              </a:solidFill>
                              <a:latin typeface="Cambria Math" panose="02040503050406030204" pitchFamily="18" charset="0"/>
                            </a:rPr>
                            <m:t>−</m:t>
                          </m:r>
                        </m:sub>
                      </m:sSub>
                      <m:r>
                        <a:rPr lang="es-CL" i="1">
                          <a:solidFill>
                            <a:prstClr val="black"/>
                          </a:solidFill>
                          <a:latin typeface="Cambria Math" panose="02040503050406030204" pitchFamily="18" charset="0"/>
                        </a:rPr>
                        <m:t>=</m:t>
                      </m:r>
                      <m:r>
                        <a:rPr lang="es-CL" b="0" i="1" smtClean="0">
                          <a:solidFill>
                            <a:prstClr val="black"/>
                          </a:solidFill>
                          <a:latin typeface="Cambria Math" panose="02040503050406030204" pitchFamily="18" charset="0"/>
                        </a:rPr>
                        <m:t>−19,2</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CuadroTexto 5">
                <a:extLst>
                  <a:ext uri="{FF2B5EF4-FFF2-40B4-BE49-F238E27FC236}">
                    <a16:creationId xmlns:a16="http://schemas.microsoft.com/office/drawing/2014/main" id="{1CF017D9-F5CA-EA8B-11B0-0232BB7D6D74}"/>
                  </a:ext>
                </a:extLst>
              </p:cNvPr>
              <p:cNvSpPr txBox="1">
                <a:spLocks noRot="1" noChangeAspect="1" noMove="1" noResize="1" noEditPoints="1" noAdjustHandles="1" noChangeArrowheads="1" noChangeShapeType="1" noTextEdit="1"/>
              </p:cNvSpPr>
              <p:nvPr/>
            </p:nvSpPr>
            <p:spPr>
              <a:xfrm>
                <a:off x="1775375" y="5086473"/>
                <a:ext cx="3749964" cy="1513876"/>
              </a:xfrm>
              <a:prstGeom prst="rect">
                <a:avLst/>
              </a:prstGeom>
              <a:blipFill>
                <a:blip r:embed="rId5"/>
                <a:stretch>
                  <a:fillRect r="-488"/>
                </a:stretch>
              </a:blipFill>
            </p:spPr>
            <p:txBody>
              <a:bodyPr/>
              <a:lstStyle/>
              <a:p>
                <a:r>
                  <a:rPr lang="es-CL">
                    <a:noFill/>
                  </a:rPr>
                  <a:t> </a:t>
                </a:r>
              </a:p>
            </p:txBody>
          </p:sp>
        </mc:Fallback>
      </mc:AlternateContent>
    </p:spTree>
    <p:extLst>
      <p:ext uri="{BB962C8B-B14F-4D97-AF65-F5344CB8AC3E}">
        <p14:creationId xmlns:p14="http://schemas.microsoft.com/office/powerpoint/2010/main" val="595679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fade">
                                      <p:cBhvr>
                                        <p:cTn id="1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910590"/>
            <a:ext cx="9162472"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Una de las principales enfermedades en salmón es la enfermedad del virus de la pancreatitis infecciosa del salmón (IPN). Esta enfermedad presenta mortalidades que varían entre 20% y 100%. Hace años atrás se descubrió una región del genoma (haplotipos) que permiten explicar el 90% de la resistencia a esta enfermedad (IPN+ o IPN-). En una población se observó que los promedios de supervivencia entre los grupos eran los siguientes: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6" name="Tabla 12">
            <a:extLst>
              <a:ext uri="{FF2B5EF4-FFF2-40B4-BE49-F238E27FC236}">
                <a16:creationId xmlns:a16="http://schemas.microsoft.com/office/drawing/2014/main" id="{8FAEEAF5-07C6-4B85-AB2A-5CB8D11108E2}"/>
              </a:ext>
            </a:extLst>
          </p:cNvPr>
          <p:cNvGraphicFramePr>
            <a:graphicFrameLocks noGrp="1"/>
          </p:cNvGraphicFramePr>
          <p:nvPr/>
        </p:nvGraphicFramePr>
        <p:xfrm>
          <a:off x="1653363" y="2575464"/>
          <a:ext cx="5157012" cy="1707072"/>
        </p:xfrm>
        <a:graphic>
          <a:graphicData uri="http://schemas.openxmlformats.org/drawingml/2006/table">
            <a:tbl>
              <a:tblPr firstRow="1" bandRow="1">
                <a:tableStyleId>{5C22544A-7EE6-4342-B048-85BDC9FD1C3A}</a:tableStyleId>
              </a:tblPr>
              <a:tblGrid>
                <a:gridCol w="1719004">
                  <a:extLst>
                    <a:ext uri="{9D8B030D-6E8A-4147-A177-3AD203B41FA5}">
                      <a16:colId xmlns:a16="http://schemas.microsoft.com/office/drawing/2014/main" val="1089230659"/>
                    </a:ext>
                  </a:extLst>
                </a:gridCol>
                <a:gridCol w="1719004">
                  <a:extLst>
                    <a:ext uri="{9D8B030D-6E8A-4147-A177-3AD203B41FA5}">
                      <a16:colId xmlns:a16="http://schemas.microsoft.com/office/drawing/2014/main" val="1969542237"/>
                    </a:ext>
                  </a:extLst>
                </a:gridCol>
                <a:gridCol w="1719004">
                  <a:extLst>
                    <a:ext uri="{9D8B030D-6E8A-4147-A177-3AD203B41FA5}">
                      <a16:colId xmlns:a16="http://schemas.microsoft.com/office/drawing/2014/main" val="947060302"/>
                    </a:ext>
                  </a:extLst>
                </a:gridCol>
              </a:tblGrid>
              <a:tr h="370840">
                <a:tc>
                  <a:txBody>
                    <a:bodyPr/>
                    <a:lstStyle/>
                    <a:p>
                      <a:pPr algn="ctr"/>
                      <a:r>
                        <a:rPr lang="es-CL" sz="1600" dirty="0"/>
                        <a:t>Haplotipo</a:t>
                      </a:r>
                      <a:endParaRPr lang="en-US" sz="1600" dirty="0"/>
                    </a:p>
                  </a:txBody>
                  <a:tcPr anchor="ctr"/>
                </a:tc>
                <a:tc>
                  <a:txBody>
                    <a:bodyPr/>
                    <a:lstStyle/>
                    <a:p>
                      <a:pPr algn="ctr"/>
                      <a:r>
                        <a:rPr lang="es-CL" sz="1600" dirty="0"/>
                        <a:t>Número</a:t>
                      </a:r>
                      <a:endParaRPr lang="en-US" sz="1600" dirty="0"/>
                    </a:p>
                  </a:txBody>
                  <a:tcPr anchor="ctr"/>
                </a:tc>
                <a:tc>
                  <a:txBody>
                    <a:bodyPr/>
                    <a:lstStyle/>
                    <a:p>
                      <a:pPr algn="ctr"/>
                      <a:r>
                        <a:rPr lang="es-CL" sz="1600" dirty="0"/>
                        <a:t>Sobrevivencia (%)</a:t>
                      </a:r>
                      <a:endParaRPr lang="en-US" sz="1600" dirty="0"/>
                    </a:p>
                  </a:txBody>
                  <a:tcPr anchor="ctr"/>
                </a:tc>
                <a:extLst>
                  <a:ext uri="{0D108BD9-81ED-4DB2-BD59-A6C34878D82A}">
                    <a16:rowId xmlns:a16="http://schemas.microsoft.com/office/drawing/2014/main" val="884403037"/>
                  </a:ext>
                </a:extLst>
              </a:tr>
              <a:tr h="370840">
                <a:tc>
                  <a:txBody>
                    <a:bodyPr/>
                    <a:lstStyle/>
                    <a:p>
                      <a:pPr algn="ctr"/>
                      <a:r>
                        <a:rPr lang="es-CL" dirty="0"/>
                        <a:t>IPN+, IPN+</a:t>
                      </a:r>
                      <a:endParaRPr lang="en-US" dirty="0"/>
                    </a:p>
                  </a:txBody>
                  <a:tcPr anchor="ctr"/>
                </a:tc>
                <a:tc>
                  <a:txBody>
                    <a:bodyPr/>
                    <a:lstStyle/>
                    <a:p>
                      <a:pPr algn="ctr"/>
                      <a:r>
                        <a:rPr lang="es-CL" dirty="0"/>
                        <a:t>900</a:t>
                      </a:r>
                      <a:endParaRPr lang="en-US" dirty="0"/>
                    </a:p>
                  </a:txBody>
                  <a:tcPr anchor="ctr"/>
                </a:tc>
                <a:tc>
                  <a:txBody>
                    <a:bodyPr/>
                    <a:lstStyle/>
                    <a:p>
                      <a:pPr algn="ctr"/>
                      <a:r>
                        <a:rPr lang="es-CL" dirty="0"/>
                        <a:t>90</a:t>
                      </a:r>
                      <a:endParaRPr lang="en-US" dirty="0"/>
                    </a:p>
                  </a:txBody>
                  <a:tcPr anchor="ctr"/>
                </a:tc>
                <a:extLst>
                  <a:ext uri="{0D108BD9-81ED-4DB2-BD59-A6C34878D82A}">
                    <a16:rowId xmlns:a16="http://schemas.microsoft.com/office/drawing/2014/main" val="1729116943"/>
                  </a:ext>
                </a:extLst>
              </a:tr>
              <a:tr h="370840">
                <a:tc>
                  <a:txBody>
                    <a:bodyPr/>
                    <a:lstStyle/>
                    <a:p>
                      <a:pPr algn="ctr"/>
                      <a:r>
                        <a:rPr lang="es-CL" dirty="0"/>
                        <a:t>IPN+, IPN-</a:t>
                      </a:r>
                      <a:endParaRPr lang="en-US" dirty="0"/>
                    </a:p>
                  </a:txBody>
                  <a:tcPr anchor="ctr"/>
                </a:tc>
                <a:tc>
                  <a:txBody>
                    <a:bodyPr/>
                    <a:lstStyle/>
                    <a:p>
                      <a:pPr algn="ctr"/>
                      <a:r>
                        <a:rPr lang="es-CL" dirty="0"/>
                        <a:t>4.200</a:t>
                      </a:r>
                      <a:endParaRPr lang="en-US" dirty="0"/>
                    </a:p>
                  </a:txBody>
                  <a:tcPr anchor="ctr"/>
                </a:tc>
                <a:tc>
                  <a:txBody>
                    <a:bodyPr/>
                    <a:lstStyle/>
                    <a:p>
                      <a:pPr algn="ctr"/>
                      <a:r>
                        <a:rPr lang="es-CL" dirty="0"/>
                        <a:t>30</a:t>
                      </a:r>
                      <a:endParaRPr lang="en-US" dirty="0"/>
                    </a:p>
                  </a:txBody>
                  <a:tcPr anchor="ctr"/>
                </a:tc>
                <a:extLst>
                  <a:ext uri="{0D108BD9-81ED-4DB2-BD59-A6C34878D82A}">
                    <a16:rowId xmlns:a16="http://schemas.microsoft.com/office/drawing/2014/main" val="1294865511"/>
                  </a:ext>
                </a:extLst>
              </a:tr>
              <a:tr h="370840">
                <a:tc>
                  <a:txBody>
                    <a:bodyPr/>
                    <a:lstStyle/>
                    <a:p>
                      <a:pPr algn="ctr"/>
                      <a:r>
                        <a:rPr lang="es-CL" dirty="0"/>
                        <a:t>IPN-, IPN-</a:t>
                      </a:r>
                      <a:endParaRPr lang="en-US" dirty="0"/>
                    </a:p>
                  </a:txBody>
                  <a:tcPr anchor="ctr"/>
                </a:tc>
                <a:tc>
                  <a:txBody>
                    <a:bodyPr/>
                    <a:lstStyle/>
                    <a:p>
                      <a:pPr algn="ctr"/>
                      <a:r>
                        <a:rPr lang="es-CL" dirty="0"/>
                        <a:t>4.900</a:t>
                      </a:r>
                      <a:endParaRPr lang="en-US" dirty="0"/>
                    </a:p>
                  </a:txBody>
                  <a:tcPr anchor="ctr"/>
                </a:tc>
                <a:tc>
                  <a:txBody>
                    <a:bodyPr/>
                    <a:lstStyle/>
                    <a:p>
                      <a:pPr algn="ctr"/>
                      <a:r>
                        <a:rPr lang="es-CL" dirty="0"/>
                        <a:t>10</a:t>
                      </a:r>
                      <a:endParaRPr lang="en-US" dirty="0"/>
                    </a:p>
                  </a:txBody>
                  <a:tcPr anchor="ctr"/>
                </a:tc>
                <a:extLst>
                  <a:ext uri="{0D108BD9-81ED-4DB2-BD59-A6C34878D82A}">
                    <a16:rowId xmlns:a16="http://schemas.microsoft.com/office/drawing/2014/main" val="1310884315"/>
                  </a:ext>
                </a:extLst>
              </a:tr>
            </a:tbl>
          </a:graphicData>
        </a:graphic>
      </p:graphicFrame>
      <p:sp>
        <p:nvSpPr>
          <p:cNvPr id="3" name="Título 1">
            <a:extLst>
              <a:ext uri="{FF2B5EF4-FFF2-40B4-BE49-F238E27FC236}">
                <a16:creationId xmlns:a16="http://schemas.microsoft.com/office/drawing/2014/main" id="{4CC938E6-273B-5DA5-5BB2-CE8464D7C0F0}"/>
              </a:ext>
            </a:extLst>
          </p:cNvPr>
          <p:cNvSpPr txBox="1">
            <a:spLocks/>
          </p:cNvSpPr>
          <p:nvPr/>
        </p:nvSpPr>
        <p:spPr>
          <a:xfrm>
            <a:off x="1653363" y="-386715"/>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dirty="0"/>
              <a:t>Ejercicio</a:t>
            </a:r>
            <a:endParaRPr lang="en-US" i="1" kern="0" dirty="0"/>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081D1316-E992-E213-81B6-BBA193334297}"/>
                  </a:ext>
                </a:extLst>
              </p:cNvPr>
              <p:cNvSpPr txBox="1"/>
              <p:nvPr/>
            </p:nvSpPr>
            <p:spPr>
              <a:xfrm>
                <a:off x="8229311" y="2575464"/>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Valores genotípicos</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CuadroTexto 6">
                <a:extLst>
                  <a:ext uri="{FF2B5EF4-FFF2-40B4-BE49-F238E27FC236}">
                    <a16:creationId xmlns:a16="http://schemas.microsoft.com/office/drawing/2014/main" id="{081D1316-E992-E213-81B6-BBA193334297}"/>
                  </a:ext>
                </a:extLst>
              </p:cNvPr>
              <p:cNvSpPr txBox="1">
                <a:spLocks noRot="1" noChangeAspect="1" noMove="1" noResize="1" noEditPoints="1" noAdjustHandles="1" noChangeArrowheads="1" noChangeShapeType="1" noTextEdit="1"/>
              </p:cNvSpPr>
              <p:nvPr/>
            </p:nvSpPr>
            <p:spPr>
              <a:xfrm>
                <a:off x="8229311" y="2575464"/>
                <a:ext cx="2447925" cy="923330"/>
              </a:xfrm>
              <a:prstGeom prst="rect">
                <a:avLst/>
              </a:prstGeom>
              <a:blipFill>
                <a:blip r:embed="rId2"/>
                <a:stretch>
                  <a:fillRect l="-2239" t="-3289"/>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6E143FE0-AE50-E7FF-A581-13DD866C6427}"/>
                  </a:ext>
                </a:extLst>
              </p:cNvPr>
              <p:cNvSpPr txBox="1"/>
              <p:nvPr/>
            </p:nvSpPr>
            <p:spPr>
              <a:xfrm>
                <a:off x="8229311" y="3718585"/>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a:t>
                </a:r>
                <a:r>
                  <a:rPr kumimoji="0" lang="en-US" sz="1800" b="1"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genéticas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=0,3</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=0,7</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CuadroTexto 8">
                <a:extLst>
                  <a:ext uri="{FF2B5EF4-FFF2-40B4-BE49-F238E27FC236}">
                    <a16:creationId xmlns:a16="http://schemas.microsoft.com/office/drawing/2014/main" id="{6E143FE0-AE50-E7FF-A581-13DD866C6427}"/>
                  </a:ext>
                </a:extLst>
              </p:cNvPr>
              <p:cNvSpPr txBox="1">
                <a:spLocks noRot="1" noChangeAspect="1" noMove="1" noResize="1" noEditPoints="1" noAdjustHandles="1" noChangeArrowheads="1" noChangeShapeType="1" noTextEdit="1"/>
              </p:cNvSpPr>
              <p:nvPr/>
            </p:nvSpPr>
            <p:spPr>
              <a:xfrm>
                <a:off x="8229311" y="3718585"/>
                <a:ext cx="2447925" cy="923330"/>
              </a:xfrm>
              <a:prstGeom prst="rect">
                <a:avLst/>
              </a:prstGeom>
              <a:blipFill>
                <a:blip r:embed="rId3"/>
                <a:stretch>
                  <a:fillRect l="-2239" t="-3311" b="-2649"/>
                </a:stretch>
              </a:blipFill>
            </p:spPr>
            <p:txBody>
              <a:bodyPr/>
              <a:lstStyle/>
              <a:p>
                <a:r>
                  <a:rPr lang="es-CL">
                    <a:noFill/>
                  </a:rPr>
                  <a:t> </a:t>
                </a:r>
              </a:p>
            </p:txBody>
          </p:sp>
        </mc:Fallback>
      </mc:AlternateContent>
      <p:sp>
        <p:nvSpPr>
          <p:cNvPr id="11" name="CuadroTexto 10">
            <a:extLst>
              <a:ext uri="{FF2B5EF4-FFF2-40B4-BE49-F238E27FC236}">
                <a16:creationId xmlns:a16="http://schemas.microsoft.com/office/drawing/2014/main" id="{EA5EFED3-8448-349F-5434-FF00B08E7190}"/>
              </a:ext>
            </a:extLst>
          </p:cNvPr>
          <p:cNvSpPr txBox="1"/>
          <p:nvPr/>
        </p:nvSpPr>
        <p:spPr>
          <a:xfrm>
            <a:off x="1514764" y="4451032"/>
            <a:ext cx="42711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Valores aditivos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F3A656E3-7FA9-5F4C-4C07-3464E94175D0}"/>
                  </a:ext>
                </a:extLst>
              </p:cNvPr>
              <p:cNvSpPr txBox="1"/>
              <p:nvPr/>
            </p:nvSpPr>
            <p:spPr>
              <a:xfrm>
                <a:off x="8229311" y="4728612"/>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Abadi" panose="020B0604020104020204" pitchFamily="34" charset="0"/>
                  </a:rPr>
                  <a:t>Efectos </a:t>
                </a:r>
                <a:r>
                  <a:rPr lang="en-US" b="1" dirty="0" err="1">
                    <a:solidFill>
                      <a:prstClr val="black"/>
                    </a:solidFill>
                    <a:latin typeface="Abadi" panose="020B0604020104020204" pitchFamily="34" charset="0"/>
                  </a:rPr>
                  <a:t>medios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=22,4</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=−9,6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CuadroTexto 4">
                <a:extLst>
                  <a:ext uri="{FF2B5EF4-FFF2-40B4-BE49-F238E27FC236}">
                    <a16:creationId xmlns:a16="http://schemas.microsoft.com/office/drawing/2014/main" id="{F3A656E3-7FA9-5F4C-4C07-3464E94175D0}"/>
                  </a:ext>
                </a:extLst>
              </p:cNvPr>
              <p:cNvSpPr txBox="1">
                <a:spLocks noRot="1" noChangeAspect="1" noMove="1" noResize="1" noEditPoints="1" noAdjustHandles="1" noChangeArrowheads="1" noChangeShapeType="1" noTextEdit="1"/>
              </p:cNvSpPr>
              <p:nvPr/>
            </p:nvSpPr>
            <p:spPr>
              <a:xfrm>
                <a:off x="8229311" y="4728612"/>
                <a:ext cx="2447925" cy="923330"/>
              </a:xfrm>
              <a:prstGeom prst="rect">
                <a:avLst/>
              </a:prstGeom>
              <a:blipFill>
                <a:blip r:embed="rId4"/>
                <a:stretch>
                  <a:fillRect l="-2239" t="-3974"/>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1CF017D9-F5CA-EA8B-11B0-0232BB7D6D74}"/>
                  </a:ext>
                </a:extLst>
              </p:cNvPr>
              <p:cNvSpPr txBox="1"/>
              <p:nvPr/>
            </p:nvSpPr>
            <p:spPr>
              <a:xfrm>
                <a:off x="2356887" y="4988860"/>
                <a:ext cx="3749964" cy="1236877"/>
              </a:xfrm>
              <a:prstGeom prst="rect">
                <a:avLst/>
              </a:prstGeom>
              <a:noFill/>
            </p:spPr>
            <p:txBody>
              <a:bodyPr wrap="square" rtlCol="0">
                <a:spAutoFit/>
              </a:bodyPr>
              <a:lstStyle/>
              <a:p>
                <a:pPr>
                  <a:defRPr/>
                </a:pPr>
                <a14:m>
                  <m:oMathPara xmlns:m="http://schemas.openxmlformats.org/officeDocument/2006/math">
                    <m:oMathParaPr>
                      <m:jc m:val="centerGroup"/>
                    </m:oMathParaPr>
                    <m:oMath xmlns:m="http://schemas.openxmlformats.org/officeDocument/2006/math">
                      <m:sSub>
                        <m:sSubPr>
                          <m:ctrlPr>
                            <a:rPr lang="es-CL" i="1">
                              <a:solidFill>
                                <a:prstClr val="black"/>
                              </a:solidFill>
                              <a:latin typeface="Cambria Math" panose="02040503050406030204" pitchFamily="18" charset="0"/>
                            </a:rPr>
                          </m:ctrlPr>
                        </m:sSubPr>
                        <m:e>
                          <m:r>
                            <a:rPr lang="es-CL" i="1">
                              <a:solidFill>
                                <a:prstClr val="black"/>
                              </a:solidFill>
                              <a:latin typeface="Cambria Math" panose="02040503050406030204" pitchFamily="18" charset="0"/>
                            </a:rPr>
                            <m:t>𝑉𝑎𝑙𝑜𝑟</m:t>
                          </m:r>
                          <m:r>
                            <a:rPr lang="es-CL" i="1">
                              <a:solidFill>
                                <a:prstClr val="black"/>
                              </a:solidFill>
                              <a:latin typeface="Cambria Math" panose="02040503050406030204" pitchFamily="18" charset="0"/>
                            </a:rPr>
                            <m:t> </m:t>
                          </m:r>
                          <m:r>
                            <a:rPr lang="es-CL" i="1">
                              <a:solidFill>
                                <a:prstClr val="black"/>
                              </a:solidFill>
                              <a:latin typeface="Cambria Math" panose="02040503050406030204" pitchFamily="18" charset="0"/>
                            </a:rPr>
                            <m:t>𝑎𝑑𝑖𝑡𝑖𝑣𝑜</m:t>
                          </m:r>
                        </m:e>
                        <m:sub>
                          <m:r>
                            <a:rPr lang="es-CL" i="1">
                              <a:solidFill>
                                <a:prstClr val="black"/>
                              </a:solidFill>
                              <a:latin typeface="Cambria Math" panose="02040503050406030204" pitchFamily="18" charset="0"/>
                            </a:rPr>
                            <m:t>𝐼𝑃𝑁</m:t>
                          </m:r>
                          <m:r>
                            <a:rPr lang="es-CL" i="1">
                              <a:solidFill>
                                <a:prstClr val="black"/>
                              </a:solidFill>
                              <a:latin typeface="Cambria Math" panose="02040503050406030204" pitchFamily="18" charset="0"/>
                            </a:rPr>
                            <m:t>+,</m:t>
                          </m:r>
                          <m:r>
                            <a:rPr lang="es-CL" i="1">
                              <a:solidFill>
                                <a:prstClr val="black"/>
                              </a:solidFill>
                              <a:latin typeface="Cambria Math" panose="02040503050406030204" pitchFamily="18" charset="0"/>
                            </a:rPr>
                            <m:t>𝐼𝑃𝑁</m:t>
                          </m:r>
                          <m:r>
                            <a:rPr lang="es-CL" i="1">
                              <a:solidFill>
                                <a:prstClr val="black"/>
                              </a:solidFill>
                              <a:latin typeface="Cambria Math" panose="02040503050406030204" pitchFamily="18" charset="0"/>
                            </a:rPr>
                            <m:t>+</m:t>
                          </m:r>
                        </m:sub>
                      </m:sSub>
                      <m:r>
                        <a:rPr lang="es-CL" i="1">
                          <a:solidFill>
                            <a:prstClr val="black"/>
                          </a:solidFill>
                          <a:latin typeface="Cambria Math" panose="02040503050406030204" pitchFamily="18" charset="0"/>
                        </a:rPr>
                        <m:t>=+44,8</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14:m>
                  <m:oMathPara xmlns:m="http://schemas.openxmlformats.org/officeDocument/2006/math">
                    <m:oMathParaPr>
                      <m:jc m:val="centerGroup"/>
                    </m:oMathParaPr>
                    <m:oMath xmlns:m="http://schemas.openxmlformats.org/officeDocument/2006/math">
                      <m:sSub>
                        <m:sSubPr>
                          <m:ctrlPr>
                            <a:rPr lang="es-CL" i="1" smtClean="0">
                              <a:solidFill>
                                <a:prstClr val="black"/>
                              </a:solidFill>
                              <a:latin typeface="Cambria Math" panose="02040503050406030204" pitchFamily="18" charset="0"/>
                            </a:rPr>
                          </m:ctrlPr>
                        </m:sSubPr>
                        <m:e>
                          <m:r>
                            <a:rPr lang="es-CL" i="1">
                              <a:solidFill>
                                <a:prstClr val="black"/>
                              </a:solidFill>
                              <a:latin typeface="Cambria Math" panose="02040503050406030204" pitchFamily="18" charset="0"/>
                            </a:rPr>
                            <m:t>𝑉𝑎𝑙𝑜𝑟</m:t>
                          </m:r>
                          <m:r>
                            <a:rPr lang="es-CL" i="1">
                              <a:solidFill>
                                <a:prstClr val="black"/>
                              </a:solidFill>
                              <a:latin typeface="Cambria Math" panose="02040503050406030204" pitchFamily="18" charset="0"/>
                            </a:rPr>
                            <m:t> </m:t>
                          </m:r>
                          <m:r>
                            <a:rPr lang="es-CL" i="1">
                              <a:solidFill>
                                <a:prstClr val="black"/>
                              </a:solidFill>
                              <a:latin typeface="Cambria Math" panose="02040503050406030204" pitchFamily="18" charset="0"/>
                            </a:rPr>
                            <m:t>𝑎𝑑𝑖𝑡𝑖𝑣𝑜</m:t>
                          </m:r>
                        </m:e>
                        <m:sub>
                          <m:r>
                            <a:rPr lang="es-CL" i="1">
                              <a:solidFill>
                                <a:prstClr val="black"/>
                              </a:solidFill>
                              <a:latin typeface="Cambria Math" panose="02040503050406030204" pitchFamily="18" charset="0"/>
                            </a:rPr>
                            <m:t>𝐼𝑃𝑁</m:t>
                          </m:r>
                          <m:r>
                            <a:rPr lang="es-CL" i="1">
                              <a:solidFill>
                                <a:prstClr val="black"/>
                              </a:solidFill>
                              <a:latin typeface="Cambria Math" panose="02040503050406030204" pitchFamily="18" charset="0"/>
                            </a:rPr>
                            <m:t>+,</m:t>
                          </m:r>
                          <m:r>
                            <a:rPr lang="es-CL" i="1">
                              <a:solidFill>
                                <a:prstClr val="black"/>
                              </a:solidFill>
                              <a:latin typeface="Cambria Math" panose="02040503050406030204" pitchFamily="18" charset="0"/>
                            </a:rPr>
                            <m:t>𝐼𝑃𝑁</m:t>
                          </m:r>
                          <m:r>
                            <a:rPr lang="es-CL" b="0" i="1" smtClean="0">
                              <a:solidFill>
                                <a:prstClr val="black"/>
                              </a:solidFill>
                              <a:latin typeface="Cambria Math" panose="02040503050406030204" pitchFamily="18" charset="0"/>
                            </a:rPr>
                            <m:t>−</m:t>
                          </m:r>
                        </m:sub>
                      </m:sSub>
                      <m:r>
                        <a:rPr lang="es-CL" i="1">
                          <a:solidFill>
                            <a:prstClr val="black"/>
                          </a:solidFill>
                          <a:latin typeface="Cambria Math" panose="02040503050406030204" pitchFamily="18" charset="0"/>
                        </a:rPr>
                        <m:t>=</m:t>
                      </m:r>
                      <m:r>
                        <a:rPr lang="es-CL" b="0" i="1" smtClean="0">
                          <a:solidFill>
                            <a:prstClr val="black"/>
                          </a:solidFill>
                          <a:latin typeface="Cambria Math" panose="02040503050406030204" pitchFamily="18" charset="0"/>
                        </a:rPr>
                        <m:t>+12,8</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a:defRPr/>
                </a:pPr>
                <a14:m>
                  <m:oMathPara xmlns:m="http://schemas.openxmlformats.org/officeDocument/2006/math">
                    <m:oMathParaPr>
                      <m:jc m:val="centerGroup"/>
                    </m:oMathParaPr>
                    <m:oMath xmlns:m="http://schemas.openxmlformats.org/officeDocument/2006/math">
                      <m:sSub>
                        <m:sSubPr>
                          <m:ctrlPr>
                            <a:rPr lang="es-CL" i="1">
                              <a:solidFill>
                                <a:prstClr val="black"/>
                              </a:solidFill>
                              <a:latin typeface="Cambria Math" panose="02040503050406030204" pitchFamily="18" charset="0"/>
                            </a:rPr>
                          </m:ctrlPr>
                        </m:sSubPr>
                        <m:e>
                          <m:r>
                            <a:rPr lang="es-CL" i="1">
                              <a:solidFill>
                                <a:prstClr val="black"/>
                              </a:solidFill>
                              <a:latin typeface="Cambria Math" panose="02040503050406030204" pitchFamily="18" charset="0"/>
                            </a:rPr>
                            <m:t>𝑉𝑎𝑙𝑜𝑟</m:t>
                          </m:r>
                          <m:r>
                            <a:rPr lang="es-CL" i="1">
                              <a:solidFill>
                                <a:prstClr val="black"/>
                              </a:solidFill>
                              <a:latin typeface="Cambria Math" panose="02040503050406030204" pitchFamily="18" charset="0"/>
                            </a:rPr>
                            <m:t> </m:t>
                          </m:r>
                          <m:r>
                            <a:rPr lang="es-CL" i="1">
                              <a:solidFill>
                                <a:prstClr val="black"/>
                              </a:solidFill>
                              <a:latin typeface="Cambria Math" panose="02040503050406030204" pitchFamily="18" charset="0"/>
                            </a:rPr>
                            <m:t>𝑎𝑑𝑖𝑡𝑖𝑣𝑜</m:t>
                          </m:r>
                        </m:e>
                        <m:sub>
                          <m:r>
                            <a:rPr lang="es-CL" i="1">
                              <a:solidFill>
                                <a:prstClr val="black"/>
                              </a:solidFill>
                              <a:latin typeface="Cambria Math" panose="02040503050406030204" pitchFamily="18" charset="0"/>
                            </a:rPr>
                            <m:t>𝐼𝑃𝑁</m:t>
                          </m:r>
                          <m:r>
                            <a:rPr lang="es-CL" b="0" i="1" smtClean="0">
                              <a:solidFill>
                                <a:prstClr val="black"/>
                              </a:solidFill>
                              <a:latin typeface="Cambria Math" panose="02040503050406030204" pitchFamily="18" charset="0"/>
                            </a:rPr>
                            <m:t>−</m:t>
                          </m:r>
                          <m:r>
                            <a:rPr lang="es-CL" i="1">
                              <a:solidFill>
                                <a:prstClr val="black"/>
                              </a:solidFill>
                              <a:latin typeface="Cambria Math" panose="02040503050406030204" pitchFamily="18" charset="0"/>
                            </a:rPr>
                            <m:t>,</m:t>
                          </m:r>
                          <m:r>
                            <a:rPr lang="es-CL" i="1">
                              <a:solidFill>
                                <a:prstClr val="black"/>
                              </a:solidFill>
                              <a:latin typeface="Cambria Math" panose="02040503050406030204" pitchFamily="18" charset="0"/>
                            </a:rPr>
                            <m:t>𝐼𝑃𝑁</m:t>
                          </m:r>
                          <m:r>
                            <a:rPr lang="es-CL" b="0" i="1" smtClean="0">
                              <a:solidFill>
                                <a:prstClr val="black"/>
                              </a:solidFill>
                              <a:latin typeface="Cambria Math" panose="02040503050406030204" pitchFamily="18" charset="0"/>
                            </a:rPr>
                            <m:t>−</m:t>
                          </m:r>
                        </m:sub>
                      </m:sSub>
                      <m:r>
                        <a:rPr lang="es-CL" i="1">
                          <a:solidFill>
                            <a:prstClr val="black"/>
                          </a:solidFill>
                          <a:latin typeface="Cambria Math" panose="02040503050406030204" pitchFamily="18" charset="0"/>
                        </a:rPr>
                        <m:t>=</m:t>
                      </m:r>
                      <m:r>
                        <a:rPr lang="es-CL" b="0" i="1" smtClean="0">
                          <a:solidFill>
                            <a:prstClr val="black"/>
                          </a:solidFill>
                          <a:latin typeface="Cambria Math" panose="02040503050406030204" pitchFamily="18" charset="0"/>
                        </a:rPr>
                        <m:t>−19,2</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CuadroTexto 5">
                <a:extLst>
                  <a:ext uri="{FF2B5EF4-FFF2-40B4-BE49-F238E27FC236}">
                    <a16:creationId xmlns:a16="http://schemas.microsoft.com/office/drawing/2014/main" id="{1CF017D9-F5CA-EA8B-11B0-0232BB7D6D74}"/>
                  </a:ext>
                </a:extLst>
              </p:cNvPr>
              <p:cNvSpPr txBox="1">
                <a:spLocks noRot="1" noChangeAspect="1" noMove="1" noResize="1" noEditPoints="1" noAdjustHandles="1" noChangeArrowheads="1" noChangeShapeType="1" noTextEdit="1"/>
              </p:cNvSpPr>
              <p:nvPr/>
            </p:nvSpPr>
            <p:spPr>
              <a:xfrm>
                <a:off x="2356887" y="4988860"/>
                <a:ext cx="3749964" cy="1236877"/>
              </a:xfrm>
              <a:prstGeom prst="rect">
                <a:avLst/>
              </a:prstGeom>
              <a:blipFill>
                <a:blip r:embed="rId5"/>
                <a:stretch>
                  <a:fillRect/>
                </a:stretch>
              </a:blipFill>
            </p:spPr>
            <p:txBody>
              <a:bodyPr/>
              <a:lstStyle/>
              <a:p>
                <a:r>
                  <a:rPr lang="es-CL">
                    <a:noFill/>
                  </a:rPr>
                  <a:t> </a:t>
                </a:r>
              </a:p>
            </p:txBody>
          </p:sp>
        </mc:Fallback>
      </mc:AlternateContent>
    </p:spTree>
    <p:extLst>
      <p:ext uri="{BB962C8B-B14F-4D97-AF65-F5344CB8AC3E}">
        <p14:creationId xmlns:p14="http://schemas.microsoft.com/office/powerpoint/2010/main" val="162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5"/>
          <p:cNvSpPr txBox="1">
            <a:spLocks noGrp="1"/>
          </p:cNvSpPr>
          <p:nvPr>
            <p:ph type="ctrTitle"/>
          </p:nvPr>
        </p:nvSpPr>
        <p:spPr>
          <a:xfrm>
            <a:off x="914400" y="2224201"/>
            <a:ext cx="10363200" cy="1748800"/>
          </a:xfrm>
          <a:prstGeom prst="rect">
            <a:avLst/>
          </a:prstGeom>
        </p:spPr>
        <p:txBody>
          <a:bodyPr spcFirstLastPara="1" wrap="square" lIns="0" tIns="0" rIns="0" bIns="0" anchor="b" anchorCtr="0">
            <a:noAutofit/>
          </a:bodyPr>
          <a:lstStyle/>
          <a:p>
            <a:r>
              <a:rPr lang="en" dirty="0"/>
              <a:t>Ejercicios</a:t>
            </a:r>
            <a:endParaRPr dirty="0"/>
          </a:p>
        </p:txBody>
      </p:sp>
      <p:pic>
        <p:nvPicPr>
          <p:cNvPr id="3" name="Picture 2" descr="happy fun Sticker by Sam Brown Video">
            <a:extLst>
              <a:ext uri="{FF2B5EF4-FFF2-40B4-BE49-F238E27FC236}">
                <a16:creationId xmlns:a16="http://schemas.microsoft.com/office/drawing/2014/main" id="{7B3E150D-80B3-4789-AE4B-B20762248AE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524875" y="2405176"/>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910590"/>
            <a:ext cx="9162472"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Una de las principales enfermedades en salmón es la enfermedad del virus de la pancreatitis infecciosa del salmón (IPN). Esta enfermedad presenta mortalidades que varían entre 20% y 100%. Hace años atrás se descubrió una región del genoma (haplotipos) que permiten explicar el 90% de la resistencia a esta enfermedad (IPN+ o IPN-). En una población se observó que los promedios de supervivencia entre los grupos eran los siguientes: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6" name="Tabla 12">
            <a:extLst>
              <a:ext uri="{FF2B5EF4-FFF2-40B4-BE49-F238E27FC236}">
                <a16:creationId xmlns:a16="http://schemas.microsoft.com/office/drawing/2014/main" id="{8FAEEAF5-07C6-4B85-AB2A-5CB8D11108E2}"/>
              </a:ext>
            </a:extLst>
          </p:cNvPr>
          <p:cNvGraphicFramePr>
            <a:graphicFrameLocks noGrp="1"/>
          </p:cNvGraphicFramePr>
          <p:nvPr/>
        </p:nvGraphicFramePr>
        <p:xfrm>
          <a:off x="1653363" y="2575464"/>
          <a:ext cx="5157012" cy="1707072"/>
        </p:xfrm>
        <a:graphic>
          <a:graphicData uri="http://schemas.openxmlformats.org/drawingml/2006/table">
            <a:tbl>
              <a:tblPr firstRow="1" bandRow="1">
                <a:tableStyleId>{5C22544A-7EE6-4342-B048-85BDC9FD1C3A}</a:tableStyleId>
              </a:tblPr>
              <a:tblGrid>
                <a:gridCol w="1719004">
                  <a:extLst>
                    <a:ext uri="{9D8B030D-6E8A-4147-A177-3AD203B41FA5}">
                      <a16:colId xmlns:a16="http://schemas.microsoft.com/office/drawing/2014/main" val="1089230659"/>
                    </a:ext>
                  </a:extLst>
                </a:gridCol>
                <a:gridCol w="1719004">
                  <a:extLst>
                    <a:ext uri="{9D8B030D-6E8A-4147-A177-3AD203B41FA5}">
                      <a16:colId xmlns:a16="http://schemas.microsoft.com/office/drawing/2014/main" val="1969542237"/>
                    </a:ext>
                  </a:extLst>
                </a:gridCol>
                <a:gridCol w="1719004">
                  <a:extLst>
                    <a:ext uri="{9D8B030D-6E8A-4147-A177-3AD203B41FA5}">
                      <a16:colId xmlns:a16="http://schemas.microsoft.com/office/drawing/2014/main" val="947060302"/>
                    </a:ext>
                  </a:extLst>
                </a:gridCol>
              </a:tblGrid>
              <a:tr h="370840">
                <a:tc>
                  <a:txBody>
                    <a:bodyPr/>
                    <a:lstStyle/>
                    <a:p>
                      <a:pPr algn="ctr"/>
                      <a:r>
                        <a:rPr lang="es-CL" sz="1600" dirty="0"/>
                        <a:t>Haplotipo</a:t>
                      </a:r>
                      <a:endParaRPr lang="en-US" sz="1600" dirty="0"/>
                    </a:p>
                  </a:txBody>
                  <a:tcPr anchor="ctr"/>
                </a:tc>
                <a:tc>
                  <a:txBody>
                    <a:bodyPr/>
                    <a:lstStyle/>
                    <a:p>
                      <a:pPr algn="ctr"/>
                      <a:r>
                        <a:rPr lang="es-CL" sz="1600" dirty="0"/>
                        <a:t>Número</a:t>
                      </a:r>
                      <a:endParaRPr lang="en-US" sz="1600" dirty="0"/>
                    </a:p>
                  </a:txBody>
                  <a:tcPr anchor="ctr"/>
                </a:tc>
                <a:tc>
                  <a:txBody>
                    <a:bodyPr/>
                    <a:lstStyle/>
                    <a:p>
                      <a:pPr algn="ctr"/>
                      <a:r>
                        <a:rPr lang="es-CL" sz="1600" dirty="0"/>
                        <a:t>Sobrevivencia (%)</a:t>
                      </a:r>
                      <a:endParaRPr lang="en-US" sz="1600" dirty="0"/>
                    </a:p>
                  </a:txBody>
                  <a:tcPr anchor="ctr"/>
                </a:tc>
                <a:extLst>
                  <a:ext uri="{0D108BD9-81ED-4DB2-BD59-A6C34878D82A}">
                    <a16:rowId xmlns:a16="http://schemas.microsoft.com/office/drawing/2014/main" val="884403037"/>
                  </a:ext>
                </a:extLst>
              </a:tr>
              <a:tr h="370840">
                <a:tc>
                  <a:txBody>
                    <a:bodyPr/>
                    <a:lstStyle/>
                    <a:p>
                      <a:pPr algn="ctr"/>
                      <a:r>
                        <a:rPr lang="es-CL" dirty="0"/>
                        <a:t>IPN+, IPN+</a:t>
                      </a:r>
                      <a:endParaRPr lang="en-US" dirty="0"/>
                    </a:p>
                  </a:txBody>
                  <a:tcPr anchor="ctr"/>
                </a:tc>
                <a:tc>
                  <a:txBody>
                    <a:bodyPr/>
                    <a:lstStyle/>
                    <a:p>
                      <a:pPr algn="ctr"/>
                      <a:r>
                        <a:rPr lang="es-CL" dirty="0"/>
                        <a:t>900</a:t>
                      </a:r>
                      <a:endParaRPr lang="en-US" dirty="0"/>
                    </a:p>
                  </a:txBody>
                  <a:tcPr anchor="ctr"/>
                </a:tc>
                <a:tc>
                  <a:txBody>
                    <a:bodyPr/>
                    <a:lstStyle/>
                    <a:p>
                      <a:pPr algn="ctr"/>
                      <a:r>
                        <a:rPr lang="es-CL" dirty="0"/>
                        <a:t>90</a:t>
                      </a:r>
                      <a:endParaRPr lang="en-US" dirty="0"/>
                    </a:p>
                  </a:txBody>
                  <a:tcPr anchor="ctr"/>
                </a:tc>
                <a:extLst>
                  <a:ext uri="{0D108BD9-81ED-4DB2-BD59-A6C34878D82A}">
                    <a16:rowId xmlns:a16="http://schemas.microsoft.com/office/drawing/2014/main" val="1729116943"/>
                  </a:ext>
                </a:extLst>
              </a:tr>
              <a:tr h="370840">
                <a:tc>
                  <a:txBody>
                    <a:bodyPr/>
                    <a:lstStyle/>
                    <a:p>
                      <a:pPr algn="ctr"/>
                      <a:r>
                        <a:rPr lang="es-CL" dirty="0"/>
                        <a:t>IPN+, IPN-</a:t>
                      </a:r>
                      <a:endParaRPr lang="en-US" dirty="0"/>
                    </a:p>
                  </a:txBody>
                  <a:tcPr anchor="ctr"/>
                </a:tc>
                <a:tc>
                  <a:txBody>
                    <a:bodyPr/>
                    <a:lstStyle/>
                    <a:p>
                      <a:pPr algn="ctr"/>
                      <a:r>
                        <a:rPr lang="es-CL" dirty="0"/>
                        <a:t>4.200</a:t>
                      </a:r>
                      <a:endParaRPr lang="en-US" dirty="0"/>
                    </a:p>
                  </a:txBody>
                  <a:tcPr anchor="ctr"/>
                </a:tc>
                <a:tc>
                  <a:txBody>
                    <a:bodyPr/>
                    <a:lstStyle/>
                    <a:p>
                      <a:pPr algn="ctr"/>
                      <a:r>
                        <a:rPr lang="es-CL" dirty="0"/>
                        <a:t>30</a:t>
                      </a:r>
                      <a:endParaRPr lang="en-US" dirty="0"/>
                    </a:p>
                  </a:txBody>
                  <a:tcPr anchor="ctr"/>
                </a:tc>
                <a:extLst>
                  <a:ext uri="{0D108BD9-81ED-4DB2-BD59-A6C34878D82A}">
                    <a16:rowId xmlns:a16="http://schemas.microsoft.com/office/drawing/2014/main" val="1294865511"/>
                  </a:ext>
                </a:extLst>
              </a:tr>
              <a:tr h="370840">
                <a:tc>
                  <a:txBody>
                    <a:bodyPr/>
                    <a:lstStyle/>
                    <a:p>
                      <a:pPr algn="ctr"/>
                      <a:r>
                        <a:rPr lang="es-CL" dirty="0"/>
                        <a:t>IPN-, IPN-</a:t>
                      </a:r>
                      <a:endParaRPr lang="en-US" dirty="0"/>
                    </a:p>
                  </a:txBody>
                  <a:tcPr anchor="ctr"/>
                </a:tc>
                <a:tc>
                  <a:txBody>
                    <a:bodyPr/>
                    <a:lstStyle/>
                    <a:p>
                      <a:pPr algn="ctr"/>
                      <a:r>
                        <a:rPr lang="es-CL" dirty="0"/>
                        <a:t>4.900</a:t>
                      </a:r>
                      <a:endParaRPr lang="en-US" dirty="0"/>
                    </a:p>
                  </a:txBody>
                  <a:tcPr anchor="ctr"/>
                </a:tc>
                <a:tc>
                  <a:txBody>
                    <a:bodyPr/>
                    <a:lstStyle/>
                    <a:p>
                      <a:pPr algn="ctr"/>
                      <a:r>
                        <a:rPr lang="es-CL" dirty="0"/>
                        <a:t>10</a:t>
                      </a:r>
                      <a:endParaRPr lang="en-US" dirty="0"/>
                    </a:p>
                  </a:txBody>
                  <a:tcPr anchor="ctr"/>
                </a:tc>
                <a:extLst>
                  <a:ext uri="{0D108BD9-81ED-4DB2-BD59-A6C34878D82A}">
                    <a16:rowId xmlns:a16="http://schemas.microsoft.com/office/drawing/2014/main" val="1310884315"/>
                  </a:ext>
                </a:extLst>
              </a:tr>
            </a:tbl>
          </a:graphicData>
        </a:graphic>
      </p:graphicFrame>
      <p:sp>
        <p:nvSpPr>
          <p:cNvPr id="3" name="Título 1">
            <a:extLst>
              <a:ext uri="{FF2B5EF4-FFF2-40B4-BE49-F238E27FC236}">
                <a16:creationId xmlns:a16="http://schemas.microsoft.com/office/drawing/2014/main" id="{4CC938E6-273B-5DA5-5BB2-CE8464D7C0F0}"/>
              </a:ext>
            </a:extLst>
          </p:cNvPr>
          <p:cNvSpPr txBox="1">
            <a:spLocks/>
          </p:cNvSpPr>
          <p:nvPr/>
        </p:nvSpPr>
        <p:spPr>
          <a:xfrm>
            <a:off x="1653363" y="-386715"/>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dirty="0"/>
              <a:t>Ejercicio</a:t>
            </a:r>
            <a:endParaRPr lang="en-US" i="1" kern="0" dirty="0"/>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081D1316-E992-E213-81B6-BBA193334297}"/>
                  </a:ext>
                </a:extLst>
              </p:cNvPr>
              <p:cNvSpPr txBox="1"/>
              <p:nvPr/>
            </p:nvSpPr>
            <p:spPr>
              <a:xfrm>
                <a:off x="8229311" y="2575464"/>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Valores genotípicos</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CuadroTexto 6">
                <a:extLst>
                  <a:ext uri="{FF2B5EF4-FFF2-40B4-BE49-F238E27FC236}">
                    <a16:creationId xmlns:a16="http://schemas.microsoft.com/office/drawing/2014/main" id="{081D1316-E992-E213-81B6-BBA193334297}"/>
                  </a:ext>
                </a:extLst>
              </p:cNvPr>
              <p:cNvSpPr txBox="1">
                <a:spLocks noRot="1" noChangeAspect="1" noMove="1" noResize="1" noEditPoints="1" noAdjustHandles="1" noChangeArrowheads="1" noChangeShapeType="1" noTextEdit="1"/>
              </p:cNvSpPr>
              <p:nvPr/>
            </p:nvSpPr>
            <p:spPr>
              <a:xfrm>
                <a:off x="8229311" y="2575464"/>
                <a:ext cx="2447925" cy="923330"/>
              </a:xfrm>
              <a:prstGeom prst="rect">
                <a:avLst/>
              </a:prstGeom>
              <a:blipFill>
                <a:blip r:embed="rId2"/>
                <a:stretch>
                  <a:fillRect l="-2239" t="-3289"/>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6E143FE0-AE50-E7FF-A581-13DD866C6427}"/>
                  </a:ext>
                </a:extLst>
              </p:cNvPr>
              <p:cNvSpPr txBox="1"/>
              <p:nvPr/>
            </p:nvSpPr>
            <p:spPr>
              <a:xfrm>
                <a:off x="8229311" y="3718585"/>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a:t>
                </a:r>
                <a:r>
                  <a:rPr kumimoji="0" lang="en-US" sz="1800" b="1"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genéticas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=0,3</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=0,7</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CuadroTexto 8">
                <a:extLst>
                  <a:ext uri="{FF2B5EF4-FFF2-40B4-BE49-F238E27FC236}">
                    <a16:creationId xmlns:a16="http://schemas.microsoft.com/office/drawing/2014/main" id="{6E143FE0-AE50-E7FF-A581-13DD866C6427}"/>
                  </a:ext>
                </a:extLst>
              </p:cNvPr>
              <p:cNvSpPr txBox="1">
                <a:spLocks noRot="1" noChangeAspect="1" noMove="1" noResize="1" noEditPoints="1" noAdjustHandles="1" noChangeArrowheads="1" noChangeShapeType="1" noTextEdit="1"/>
              </p:cNvSpPr>
              <p:nvPr/>
            </p:nvSpPr>
            <p:spPr>
              <a:xfrm>
                <a:off x="8229311" y="3718585"/>
                <a:ext cx="2447925" cy="923330"/>
              </a:xfrm>
              <a:prstGeom prst="rect">
                <a:avLst/>
              </a:prstGeom>
              <a:blipFill>
                <a:blip r:embed="rId3"/>
                <a:stretch>
                  <a:fillRect l="-2239" t="-3311" b="-2649"/>
                </a:stretch>
              </a:blipFill>
            </p:spPr>
            <p:txBody>
              <a:bodyPr/>
              <a:lstStyle/>
              <a:p>
                <a:r>
                  <a:rPr lang="es-CL">
                    <a:noFill/>
                  </a:rPr>
                  <a:t> </a:t>
                </a:r>
              </a:p>
            </p:txBody>
          </p:sp>
        </mc:Fallback>
      </mc:AlternateContent>
      <p:sp>
        <p:nvSpPr>
          <p:cNvPr id="11" name="CuadroTexto 10">
            <a:extLst>
              <a:ext uri="{FF2B5EF4-FFF2-40B4-BE49-F238E27FC236}">
                <a16:creationId xmlns:a16="http://schemas.microsoft.com/office/drawing/2014/main" id="{EA5EFED3-8448-349F-5434-FF00B08E7190}"/>
              </a:ext>
            </a:extLst>
          </p:cNvPr>
          <p:cNvSpPr txBox="1"/>
          <p:nvPr/>
        </p:nvSpPr>
        <p:spPr>
          <a:xfrm>
            <a:off x="1514764" y="4451032"/>
            <a:ext cx="42711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Cálculo de la heredabilidad</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F3A656E3-7FA9-5F4C-4C07-3464E94175D0}"/>
                  </a:ext>
                </a:extLst>
              </p:cNvPr>
              <p:cNvSpPr txBox="1"/>
              <p:nvPr/>
            </p:nvSpPr>
            <p:spPr>
              <a:xfrm>
                <a:off x="8229311" y="4728612"/>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Abadi" panose="020B0604020104020204" pitchFamily="34" charset="0"/>
                  </a:rPr>
                  <a:t>Efectos </a:t>
                </a:r>
                <a:r>
                  <a:rPr lang="en-US" b="1" dirty="0" err="1">
                    <a:solidFill>
                      <a:prstClr val="black"/>
                    </a:solidFill>
                    <a:latin typeface="Abadi" panose="020B0604020104020204" pitchFamily="34" charset="0"/>
                  </a:rPr>
                  <a:t>medios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=22,4</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=−9,6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CuadroTexto 4">
                <a:extLst>
                  <a:ext uri="{FF2B5EF4-FFF2-40B4-BE49-F238E27FC236}">
                    <a16:creationId xmlns:a16="http://schemas.microsoft.com/office/drawing/2014/main" id="{F3A656E3-7FA9-5F4C-4C07-3464E94175D0}"/>
                  </a:ext>
                </a:extLst>
              </p:cNvPr>
              <p:cNvSpPr txBox="1">
                <a:spLocks noRot="1" noChangeAspect="1" noMove="1" noResize="1" noEditPoints="1" noAdjustHandles="1" noChangeArrowheads="1" noChangeShapeType="1" noTextEdit="1"/>
              </p:cNvSpPr>
              <p:nvPr/>
            </p:nvSpPr>
            <p:spPr>
              <a:xfrm>
                <a:off x="8229311" y="4728612"/>
                <a:ext cx="2447925" cy="923330"/>
              </a:xfrm>
              <a:prstGeom prst="rect">
                <a:avLst/>
              </a:prstGeom>
              <a:blipFill>
                <a:blip r:embed="rId4"/>
                <a:stretch>
                  <a:fillRect l="-2239" t="-3974"/>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1CF017D9-F5CA-EA8B-11B0-0232BB7D6D74}"/>
                  </a:ext>
                </a:extLst>
              </p:cNvPr>
              <p:cNvSpPr txBox="1"/>
              <p:nvPr/>
            </p:nvSpPr>
            <p:spPr>
              <a:xfrm>
                <a:off x="1653363" y="4970024"/>
                <a:ext cx="2661462" cy="6819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num>
                        <m:den>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sub>
                          </m:sSub>
                        </m:den>
                      </m:f>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CuadroTexto 5">
                <a:extLst>
                  <a:ext uri="{FF2B5EF4-FFF2-40B4-BE49-F238E27FC236}">
                    <a16:creationId xmlns:a16="http://schemas.microsoft.com/office/drawing/2014/main" id="{1CF017D9-F5CA-EA8B-11B0-0232BB7D6D74}"/>
                  </a:ext>
                </a:extLst>
              </p:cNvPr>
              <p:cNvSpPr txBox="1">
                <a:spLocks noRot="1" noChangeAspect="1" noMove="1" noResize="1" noEditPoints="1" noAdjustHandles="1" noChangeArrowheads="1" noChangeShapeType="1" noTextEdit="1"/>
              </p:cNvSpPr>
              <p:nvPr/>
            </p:nvSpPr>
            <p:spPr>
              <a:xfrm>
                <a:off x="1653363" y="4970024"/>
                <a:ext cx="2661462" cy="681918"/>
              </a:xfrm>
              <a:prstGeom prst="rect">
                <a:avLst/>
              </a:prstGeom>
              <a:blipFill>
                <a:blip r:embed="rId5"/>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5751AA14-EDFF-3A9C-1863-5942438EF007}"/>
                  </a:ext>
                </a:extLst>
              </p:cNvPr>
              <p:cNvSpPr txBox="1"/>
              <p:nvPr/>
            </p:nvSpPr>
            <p:spPr>
              <a:xfrm>
                <a:off x="4837460" y="5126317"/>
                <a:ext cx="18969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𝐺</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m:t>
                          </m:r>
                        </m:sub>
                      </m:sSub>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 name="CuadroTexto 1">
                <a:extLst>
                  <a:ext uri="{FF2B5EF4-FFF2-40B4-BE49-F238E27FC236}">
                    <a16:creationId xmlns:a16="http://schemas.microsoft.com/office/drawing/2014/main" id="{5751AA14-EDFF-3A9C-1863-5942438EF007}"/>
                  </a:ext>
                </a:extLst>
              </p:cNvPr>
              <p:cNvSpPr txBox="1">
                <a:spLocks noRot="1" noChangeAspect="1" noMove="1" noResize="1" noEditPoints="1" noAdjustHandles="1" noChangeArrowheads="1" noChangeShapeType="1" noTextEdit="1"/>
              </p:cNvSpPr>
              <p:nvPr/>
            </p:nvSpPr>
            <p:spPr>
              <a:xfrm>
                <a:off x="4837460" y="5126317"/>
                <a:ext cx="1896982" cy="369332"/>
              </a:xfrm>
              <a:prstGeom prst="rect">
                <a:avLst/>
              </a:prstGeom>
              <a:blipFill>
                <a:blip r:embed="rId6"/>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92F6DC16-00A9-D3B6-E4ED-1359350F80C4}"/>
                  </a:ext>
                </a:extLst>
              </p:cNvPr>
              <p:cNvSpPr txBox="1"/>
              <p:nvPr/>
            </p:nvSpPr>
            <p:spPr>
              <a:xfrm>
                <a:off x="5052192" y="5970098"/>
                <a:ext cx="146751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𝑉</m:t>
                          </m:r>
                        </m:e>
                        <m:sub>
                          <m:r>
                            <a:rPr lang="es-CL" b="0" i="1" smtClean="0">
                              <a:latin typeface="Cambria Math" panose="02040503050406030204" pitchFamily="18" charset="0"/>
                            </a:rPr>
                            <m:t>𝐴</m:t>
                          </m:r>
                        </m:sub>
                      </m:sSub>
                      <m:r>
                        <a:rPr lang="es-CL" b="0" i="1" smtClean="0">
                          <a:latin typeface="Cambria Math" panose="02040503050406030204" pitchFamily="18" charset="0"/>
                        </a:rPr>
                        <m:t>+</m:t>
                      </m:r>
                      <m:sSub>
                        <m:sSubPr>
                          <m:ctrlPr>
                            <a:rPr lang="es-CL" b="0" i="1" smtClean="0">
                              <a:latin typeface="Cambria Math" panose="02040503050406030204" pitchFamily="18" charset="0"/>
                            </a:rPr>
                          </m:ctrlPr>
                        </m:sSubPr>
                        <m:e>
                          <m:r>
                            <a:rPr lang="es-CL" b="0" i="1" smtClean="0">
                              <a:latin typeface="Cambria Math" panose="02040503050406030204" pitchFamily="18" charset="0"/>
                            </a:rPr>
                            <m:t>𝑉</m:t>
                          </m:r>
                        </m:e>
                        <m:sub>
                          <m:r>
                            <a:rPr lang="es-CL" b="0" i="1" smtClean="0">
                              <a:latin typeface="Cambria Math" panose="02040503050406030204" pitchFamily="18" charset="0"/>
                            </a:rPr>
                            <m:t>𝐷</m:t>
                          </m:r>
                        </m:sub>
                      </m:sSub>
                      <m:r>
                        <a:rPr lang="es-CL" b="0" i="1" smtClean="0">
                          <a:latin typeface="Cambria Math" panose="02040503050406030204" pitchFamily="18" charset="0"/>
                        </a:rPr>
                        <m:t>+</m:t>
                      </m:r>
                      <m:sSub>
                        <m:sSubPr>
                          <m:ctrlPr>
                            <a:rPr lang="es-CL" b="0" i="1" smtClean="0">
                              <a:latin typeface="Cambria Math" panose="02040503050406030204" pitchFamily="18" charset="0"/>
                            </a:rPr>
                          </m:ctrlPr>
                        </m:sSubPr>
                        <m:e>
                          <m:r>
                            <a:rPr lang="es-CL" b="0" i="1" smtClean="0">
                              <a:latin typeface="Cambria Math" panose="02040503050406030204" pitchFamily="18" charset="0"/>
                            </a:rPr>
                            <m:t>𝑉</m:t>
                          </m:r>
                        </m:e>
                        <m:sub>
                          <m:r>
                            <a:rPr lang="es-CL" b="0" i="1" smtClean="0">
                              <a:latin typeface="Cambria Math" panose="02040503050406030204" pitchFamily="18" charset="0"/>
                            </a:rPr>
                            <m:t>𝐼</m:t>
                          </m:r>
                        </m:sub>
                      </m:sSub>
                    </m:oMath>
                  </m:oMathPara>
                </a14:m>
                <a:endParaRPr lang="es-CL" dirty="0"/>
              </a:p>
            </p:txBody>
          </p:sp>
        </mc:Choice>
        <mc:Fallback xmlns="">
          <p:sp>
            <p:nvSpPr>
              <p:cNvPr id="8" name="CuadroTexto 7">
                <a:extLst>
                  <a:ext uri="{FF2B5EF4-FFF2-40B4-BE49-F238E27FC236}">
                    <a16:creationId xmlns:a16="http://schemas.microsoft.com/office/drawing/2014/main" id="{92F6DC16-00A9-D3B6-E4ED-1359350F80C4}"/>
                  </a:ext>
                </a:extLst>
              </p:cNvPr>
              <p:cNvSpPr txBox="1">
                <a:spLocks noRot="1" noChangeAspect="1" noMove="1" noResize="1" noEditPoints="1" noAdjustHandles="1" noChangeArrowheads="1" noChangeShapeType="1" noTextEdit="1"/>
              </p:cNvSpPr>
              <p:nvPr/>
            </p:nvSpPr>
            <p:spPr>
              <a:xfrm>
                <a:off x="5052192" y="5970098"/>
                <a:ext cx="1467517" cy="369332"/>
              </a:xfrm>
              <a:prstGeom prst="rect">
                <a:avLst/>
              </a:prstGeom>
              <a:blipFill>
                <a:blip r:embed="rId7"/>
                <a:stretch>
                  <a:fillRect/>
                </a:stretch>
              </a:blipFill>
            </p:spPr>
            <p:txBody>
              <a:bodyPr/>
              <a:lstStyle/>
              <a:p>
                <a:r>
                  <a:rPr lang="es-CL">
                    <a:noFill/>
                  </a:rPr>
                  <a:t> </a:t>
                </a:r>
              </a:p>
            </p:txBody>
          </p:sp>
        </mc:Fallback>
      </mc:AlternateContent>
      <p:sp>
        <p:nvSpPr>
          <p:cNvPr id="10" name="Abrir llave 9">
            <a:extLst>
              <a:ext uri="{FF2B5EF4-FFF2-40B4-BE49-F238E27FC236}">
                <a16:creationId xmlns:a16="http://schemas.microsoft.com/office/drawing/2014/main" id="{723C21AC-10A9-A919-D694-6CBA31BF1934}"/>
              </a:ext>
            </a:extLst>
          </p:cNvPr>
          <p:cNvSpPr/>
          <p:nvPr/>
        </p:nvSpPr>
        <p:spPr>
          <a:xfrm rot="5400000">
            <a:off x="5570900" y="5061764"/>
            <a:ext cx="389626" cy="1427043"/>
          </a:xfrm>
          <a:prstGeom prst="lef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s-CL"/>
          </a:p>
        </p:txBody>
      </p:sp>
      <p:sp>
        <p:nvSpPr>
          <p:cNvPr id="12" name="Rectángulo 11">
            <a:extLst>
              <a:ext uri="{FF2B5EF4-FFF2-40B4-BE49-F238E27FC236}">
                <a16:creationId xmlns:a16="http://schemas.microsoft.com/office/drawing/2014/main" id="{A5DB5CA5-FF61-1617-97BA-612ACF8B5772}"/>
              </a:ext>
            </a:extLst>
          </p:cNvPr>
          <p:cNvSpPr/>
          <p:nvPr/>
        </p:nvSpPr>
        <p:spPr>
          <a:xfrm>
            <a:off x="5011717" y="5075142"/>
            <a:ext cx="447675" cy="525625"/>
          </a:xfrm>
          <a:prstGeom prst="rect">
            <a:avLst/>
          </a:prstGeom>
          <a:noFill/>
          <a:ln>
            <a:solidFill>
              <a:srgbClr val="F72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ángulo 12">
            <a:extLst>
              <a:ext uri="{FF2B5EF4-FFF2-40B4-BE49-F238E27FC236}">
                <a16:creationId xmlns:a16="http://schemas.microsoft.com/office/drawing/2014/main" id="{ED5D6F86-26FE-F41D-9FEC-C7007B1F7B0B}"/>
              </a:ext>
            </a:extLst>
          </p:cNvPr>
          <p:cNvSpPr/>
          <p:nvPr/>
        </p:nvSpPr>
        <p:spPr>
          <a:xfrm>
            <a:off x="5063282" y="5941497"/>
            <a:ext cx="447675" cy="397933"/>
          </a:xfrm>
          <a:prstGeom prst="rect">
            <a:avLst/>
          </a:prstGeom>
          <a:noFill/>
          <a:ln>
            <a:solidFill>
              <a:srgbClr val="F72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96191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910590"/>
            <a:ext cx="9162472"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Una de las principales enfermedades en salmón es la enfermedad del virus de la pancreatitis infecciosa del salmón (IPN). Esta enfermedad presenta mortalidades que varían entre 20% y 100%. Hace años atrás se descubrió una región del genoma (haplotipos) que permiten explicar el 90% de la resistencia a esta enfermedad (IPN+ o IPN-). En una población se observó que los promedios de supervivencia entre los grupos eran los siguientes: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6" name="Tabla 12">
            <a:extLst>
              <a:ext uri="{FF2B5EF4-FFF2-40B4-BE49-F238E27FC236}">
                <a16:creationId xmlns:a16="http://schemas.microsoft.com/office/drawing/2014/main" id="{8FAEEAF5-07C6-4B85-AB2A-5CB8D11108E2}"/>
              </a:ext>
            </a:extLst>
          </p:cNvPr>
          <p:cNvGraphicFramePr>
            <a:graphicFrameLocks noGrp="1"/>
          </p:cNvGraphicFramePr>
          <p:nvPr/>
        </p:nvGraphicFramePr>
        <p:xfrm>
          <a:off x="1653363" y="2575464"/>
          <a:ext cx="5157012" cy="1707072"/>
        </p:xfrm>
        <a:graphic>
          <a:graphicData uri="http://schemas.openxmlformats.org/drawingml/2006/table">
            <a:tbl>
              <a:tblPr firstRow="1" bandRow="1">
                <a:tableStyleId>{5C22544A-7EE6-4342-B048-85BDC9FD1C3A}</a:tableStyleId>
              </a:tblPr>
              <a:tblGrid>
                <a:gridCol w="1719004">
                  <a:extLst>
                    <a:ext uri="{9D8B030D-6E8A-4147-A177-3AD203B41FA5}">
                      <a16:colId xmlns:a16="http://schemas.microsoft.com/office/drawing/2014/main" val="1089230659"/>
                    </a:ext>
                  </a:extLst>
                </a:gridCol>
                <a:gridCol w="1719004">
                  <a:extLst>
                    <a:ext uri="{9D8B030D-6E8A-4147-A177-3AD203B41FA5}">
                      <a16:colId xmlns:a16="http://schemas.microsoft.com/office/drawing/2014/main" val="1969542237"/>
                    </a:ext>
                  </a:extLst>
                </a:gridCol>
                <a:gridCol w="1719004">
                  <a:extLst>
                    <a:ext uri="{9D8B030D-6E8A-4147-A177-3AD203B41FA5}">
                      <a16:colId xmlns:a16="http://schemas.microsoft.com/office/drawing/2014/main" val="947060302"/>
                    </a:ext>
                  </a:extLst>
                </a:gridCol>
              </a:tblGrid>
              <a:tr h="370840">
                <a:tc>
                  <a:txBody>
                    <a:bodyPr/>
                    <a:lstStyle/>
                    <a:p>
                      <a:pPr algn="ctr"/>
                      <a:r>
                        <a:rPr lang="es-CL" sz="1600" dirty="0"/>
                        <a:t>Haplotipo</a:t>
                      </a:r>
                      <a:endParaRPr lang="en-US" sz="1600" dirty="0"/>
                    </a:p>
                  </a:txBody>
                  <a:tcPr anchor="ctr"/>
                </a:tc>
                <a:tc>
                  <a:txBody>
                    <a:bodyPr/>
                    <a:lstStyle/>
                    <a:p>
                      <a:pPr algn="ctr"/>
                      <a:r>
                        <a:rPr lang="es-CL" sz="1600" dirty="0"/>
                        <a:t>Número</a:t>
                      </a:r>
                      <a:endParaRPr lang="en-US" sz="1600" dirty="0"/>
                    </a:p>
                  </a:txBody>
                  <a:tcPr anchor="ctr"/>
                </a:tc>
                <a:tc>
                  <a:txBody>
                    <a:bodyPr/>
                    <a:lstStyle/>
                    <a:p>
                      <a:pPr algn="ctr"/>
                      <a:r>
                        <a:rPr lang="es-CL" sz="1600" dirty="0"/>
                        <a:t>Sobrevivencia (%)</a:t>
                      </a:r>
                      <a:endParaRPr lang="en-US" sz="1600" dirty="0"/>
                    </a:p>
                  </a:txBody>
                  <a:tcPr anchor="ctr"/>
                </a:tc>
                <a:extLst>
                  <a:ext uri="{0D108BD9-81ED-4DB2-BD59-A6C34878D82A}">
                    <a16:rowId xmlns:a16="http://schemas.microsoft.com/office/drawing/2014/main" val="884403037"/>
                  </a:ext>
                </a:extLst>
              </a:tr>
              <a:tr h="370840">
                <a:tc>
                  <a:txBody>
                    <a:bodyPr/>
                    <a:lstStyle/>
                    <a:p>
                      <a:pPr algn="ctr"/>
                      <a:r>
                        <a:rPr lang="es-CL" dirty="0"/>
                        <a:t>IPN+, IPN+</a:t>
                      </a:r>
                      <a:endParaRPr lang="en-US" dirty="0"/>
                    </a:p>
                  </a:txBody>
                  <a:tcPr anchor="ctr"/>
                </a:tc>
                <a:tc>
                  <a:txBody>
                    <a:bodyPr/>
                    <a:lstStyle/>
                    <a:p>
                      <a:pPr algn="ctr"/>
                      <a:r>
                        <a:rPr lang="es-CL" dirty="0"/>
                        <a:t>900</a:t>
                      </a:r>
                      <a:endParaRPr lang="en-US" dirty="0"/>
                    </a:p>
                  </a:txBody>
                  <a:tcPr anchor="ctr"/>
                </a:tc>
                <a:tc>
                  <a:txBody>
                    <a:bodyPr/>
                    <a:lstStyle/>
                    <a:p>
                      <a:pPr algn="ctr"/>
                      <a:r>
                        <a:rPr lang="es-CL" dirty="0"/>
                        <a:t>90</a:t>
                      </a:r>
                      <a:endParaRPr lang="en-US" dirty="0"/>
                    </a:p>
                  </a:txBody>
                  <a:tcPr anchor="ctr"/>
                </a:tc>
                <a:extLst>
                  <a:ext uri="{0D108BD9-81ED-4DB2-BD59-A6C34878D82A}">
                    <a16:rowId xmlns:a16="http://schemas.microsoft.com/office/drawing/2014/main" val="1729116943"/>
                  </a:ext>
                </a:extLst>
              </a:tr>
              <a:tr h="370840">
                <a:tc>
                  <a:txBody>
                    <a:bodyPr/>
                    <a:lstStyle/>
                    <a:p>
                      <a:pPr algn="ctr"/>
                      <a:r>
                        <a:rPr lang="es-CL" dirty="0"/>
                        <a:t>IPN+, IPN-</a:t>
                      </a:r>
                      <a:endParaRPr lang="en-US" dirty="0"/>
                    </a:p>
                  </a:txBody>
                  <a:tcPr anchor="ctr"/>
                </a:tc>
                <a:tc>
                  <a:txBody>
                    <a:bodyPr/>
                    <a:lstStyle/>
                    <a:p>
                      <a:pPr algn="ctr"/>
                      <a:r>
                        <a:rPr lang="es-CL" dirty="0"/>
                        <a:t>4.200</a:t>
                      </a:r>
                      <a:endParaRPr lang="en-US" dirty="0"/>
                    </a:p>
                  </a:txBody>
                  <a:tcPr anchor="ctr"/>
                </a:tc>
                <a:tc>
                  <a:txBody>
                    <a:bodyPr/>
                    <a:lstStyle/>
                    <a:p>
                      <a:pPr algn="ctr"/>
                      <a:r>
                        <a:rPr lang="es-CL" dirty="0"/>
                        <a:t>30</a:t>
                      </a:r>
                      <a:endParaRPr lang="en-US" dirty="0"/>
                    </a:p>
                  </a:txBody>
                  <a:tcPr anchor="ctr"/>
                </a:tc>
                <a:extLst>
                  <a:ext uri="{0D108BD9-81ED-4DB2-BD59-A6C34878D82A}">
                    <a16:rowId xmlns:a16="http://schemas.microsoft.com/office/drawing/2014/main" val="1294865511"/>
                  </a:ext>
                </a:extLst>
              </a:tr>
              <a:tr h="370840">
                <a:tc>
                  <a:txBody>
                    <a:bodyPr/>
                    <a:lstStyle/>
                    <a:p>
                      <a:pPr algn="ctr"/>
                      <a:r>
                        <a:rPr lang="es-CL" dirty="0"/>
                        <a:t>IPN-, IPN-</a:t>
                      </a:r>
                      <a:endParaRPr lang="en-US" dirty="0"/>
                    </a:p>
                  </a:txBody>
                  <a:tcPr anchor="ctr"/>
                </a:tc>
                <a:tc>
                  <a:txBody>
                    <a:bodyPr/>
                    <a:lstStyle/>
                    <a:p>
                      <a:pPr algn="ctr"/>
                      <a:r>
                        <a:rPr lang="es-CL" dirty="0"/>
                        <a:t>4.900</a:t>
                      </a:r>
                      <a:endParaRPr lang="en-US" dirty="0"/>
                    </a:p>
                  </a:txBody>
                  <a:tcPr anchor="ctr"/>
                </a:tc>
                <a:tc>
                  <a:txBody>
                    <a:bodyPr/>
                    <a:lstStyle/>
                    <a:p>
                      <a:pPr algn="ctr"/>
                      <a:r>
                        <a:rPr lang="es-CL" dirty="0"/>
                        <a:t>10</a:t>
                      </a:r>
                      <a:endParaRPr lang="en-US" dirty="0"/>
                    </a:p>
                  </a:txBody>
                  <a:tcPr anchor="ctr"/>
                </a:tc>
                <a:extLst>
                  <a:ext uri="{0D108BD9-81ED-4DB2-BD59-A6C34878D82A}">
                    <a16:rowId xmlns:a16="http://schemas.microsoft.com/office/drawing/2014/main" val="1310884315"/>
                  </a:ext>
                </a:extLst>
              </a:tr>
            </a:tbl>
          </a:graphicData>
        </a:graphic>
      </p:graphicFrame>
      <p:sp>
        <p:nvSpPr>
          <p:cNvPr id="3" name="Título 1">
            <a:extLst>
              <a:ext uri="{FF2B5EF4-FFF2-40B4-BE49-F238E27FC236}">
                <a16:creationId xmlns:a16="http://schemas.microsoft.com/office/drawing/2014/main" id="{4CC938E6-273B-5DA5-5BB2-CE8464D7C0F0}"/>
              </a:ext>
            </a:extLst>
          </p:cNvPr>
          <p:cNvSpPr txBox="1">
            <a:spLocks/>
          </p:cNvSpPr>
          <p:nvPr/>
        </p:nvSpPr>
        <p:spPr>
          <a:xfrm>
            <a:off x="1653363" y="-386715"/>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dirty="0"/>
              <a:t>Ejercicio</a:t>
            </a:r>
            <a:endParaRPr lang="en-US" i="1" kern="0" dirty="0"/>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081D1316-E992-E213-81B6-BBA193334297}"/>
                  </a:ext>
                </a:extLst>
              </p:cNvPr>
              <p:cNvSpPr txBox="1"/>
              <p:nvPr/>
            </p:nvSpPr>
            <p:spPr>
              <a:xfrm>
                <a:off x="8229311" y="2575464"/>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Valores genotípicos</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CuadroTexto 6">
                <a:extLst>
                  <a:ext uri="{FF2B5EF4-FFF2-40B4-BE49-F238E27FC236}">
                    <a16:creationId xmlns:a16="http://schemas.microsoft.com/office/drawing/2014/main" id="{081D1316-E992-E213-81B6-BBA193334297}"/>
                  </a:ext>
                </a:extLst>
              </p:cNvPr>
              <p:cNvSpPr txBox="1">
                <a:spLocks noRot="1" noChangeAspect="1" noMove="1" noResize="1" noEditPoints="1" noAdjustHandles="1" noChangeArrowheads="1" noChangeShapeType="1" noTextEdit="1"/>
              </p:cNvSpPr>
              <p:nvPr/>
            </p:nvSpPr>
            <p:spPr>
              <a:xfrm>
                <a:off x="8229311" y="2575464"/>
                <a:ext cx="2447925" cy="923330"/>
              </a:xfrm>
              <a:prstGeom prst="rect">
                <a:avLst/>
              </a:prstGeom>
              <a:blipFill>
                <a:blip r:embed="rId2"/>
                <a:stretch>
                  <a:fillRect l="-2239" t="-3289"/>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6E143FE0-AE50-E7FF-A581-13DD866C6427}"/>
                  </a:ext>
                </a:extLst>
              </p:cNvPr>
              <p:cNvSpPr txBox="1"/>
              <p:nvPr/>
            </p:nvSpPr>
            <p:spPr>
              <a:xfrm>
                <a:off x="8229311" y="3718585"/>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a:t>
                </a:r>
                <a:r>
                  <a:rPr kumimoji="0" lang="en-US" sz="1800" b="1"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genéticas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=0,3</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=0,7</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CuadroTexto 8">
                <a:extLst>
                  <a:ext uri="{FF2B5EF4-FFF2-40B4-BE49-F238E27FC236}">
                    <a16:creationId xmlns:a16="http://schemas.microsoft.com/office/drawing/2014/main" id="{6E143FE0-AE50-E7FF-A581-13DD866C6427}"/>
                  </a:ext>
                </a:extLst>
              </p:cNvPr>
              <p:cNvSpPr txBox="1">
                <a:spLocks noRot="1" noChangeAspect="1" noMove="1" noResize="1" noEditPoints="1" noAdjustHandles="1" noChangeArrowheads="1" noChangeShapeType="1" noTextEdit="1"/>
              </p:cNvSpPr>
              <p:nvPr/>
            </p:nvSpPr>
            <p:spPr>
              <a:xfrm>
                <a:off x="8229311" y="3718585"/>
                <a:ext cx="2447925" cy="923330"/>
              </a:xfrm>
              <a:prstGeom prst="rect">
                <a:avLst/>
              </a:prstGeom>
              <a:blipFill>
                <a:blip r:embed="rId3"/>
                <a:stretch>
                  <a:fillRect l="-2239" t="-3311" b="-2649"/>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F3A656E3-7FA9-5F4C-4C07-3464E94175D0}"/>
                  </a:ext>
                </a:extLst>
              </p:cNvPr>
              <p:cNvSpPr txBox="1"/>
              <p:nvPr/>
            </p:nvSpPr>
            <p:spPr>
              <a:xfrm>
                <a:off x="8229311" y="4728612"/>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Abadi" panose="020B0604020104020204" pitchFamily="34" charset="0"/>
                  </a:rPr>
                  <a:t>Efectos </a:t>
                </a:r>
                <a:r>
                  <a:rPr lang="en-US" b="1" dirty="0" err="1">
                    <a:solidFill>
                      <a:prstClr val="black"/>
                    </a:solidFill>
                    <a:latin typeface="Abadi" panose="020B0604020104020204" pitchFamily="34" charset="0"/>
                  </a:rPr>
                  <a:t>medios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=22,4</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=−9,6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CuadroTexto 4">
                <a:extLst>
                  <a:ext uri="{FF2B5EF4-FFF2-40B4-BE49-F238E27FC236}">
                    <a16:creationId xmlns:a16="http://schemas.microsoft.com/office/drawing/2014/main" id="{F3A656E3-7FA9-5F4C-4C07-3464E94175D0}"/>
                  </a:ext>
                </a:extLst>
              </p:cNvPr>
              <p:cNvSpPr txBox="1">
                <a:spLocks noRot="1" noChangeAspect="1" noMove="1" noResize="1" noEditPoints="1" noAdjustHandles="1" noChangeArrowheads="1" noChangeShapeType="1" noTextEdit="1"/>
              </p:cNvSpPr>
              <p:nvPr/>
            </p:nvSpPr>
            <p:spPr>
              <a:xfrm>
                <a:off x="8229311" y="4728612"/>
                <a:ext cx="2447925" cy="923330"/>
              </a:xfrm>
              <a:prstGeom prst="rect">
                <a:avLst/>
              </a:prstGeom>
              <a:blipFill>
                <a:blip r:embed="rId4"/>
                <a:stretch>
                  <a:fillRect l="-2239" t="-3974"/>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92F6DC16-00A9-D3B6-E4ED-1359350F80C4}"/>
                  </a:ext>
                </a:extLst>
              </p:cNvPr>
              <p:cNvSpPr txBox="1"/>
              <p:nvPr/>
            </p:nvSpPr>
            <p:spPr>
              <a:xfrm>
                <a:off x="1819893" y="4888394"/>
                <a:ext cx="20475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𝑉</m:t>
                          </m:r>
                        </m:e>
                        <m:sub>
                          <m:r>
                            <a:rPr lang="es-CL" b="0" i="1" smtClean="0">
                              <a:latin typeface="Cambria Math" panose="02040503050406030204" pitchFamily="18" charset="0"/>
                            </a:rPr>
                            <m:t>𝐺</m:t>
                          </m:r>
                        </m:sub>
                      </m:sSub>
                      <m:r>
                        <a:rPr lang="es-CL" b="0" i="1" smtClean="0">
                          <a:latin typeface="Cambria Math" panose="02040503050406030204" pitchFamily="18" charset="0"/>
                        </a:rPr>
                        <m:t>=</m:t>
                      </m:r>
                      <m:sSub>
                        <m:sSubPr>
                          <m:ctrlPr>
                            <a:rPr lang="es-CL" i="1" smtClean="0">
                              <a:latin typeface="Cambria Math" panose="02040503050406030204" pitchFamily="18" charset="0"/>
                            </a:rPr>
                          </m:ctrlPr>
                        </m:sSubPr>
                        <m:e>
                          <m:r>
                            <a:rPr lang="es-CL" b="0" i="1" smtClean="0">
                              <a:latin typeface="Cambria Math" panose="02040503050406030204" pitchFamily="18" charset="0"/>
                            </a:rPr>
                            <m:t>𝑉</m:t>
                          </m:r>
                        </m:e>
                        <m:sub>
                          <m:r>
                            <a:rPr lang="es-CL" b="0" i="1" smtClean="0">
                              <a:latin typeface="Cambria Math" panose="02040503050406030204" pitchFamily="18" charset="0"/>
                            </a:rPr>
                            <m:t>𝐴</m:t>
                          </m:r>
                        </m:sub>
                      </m:sSub>
                      <m:r>
                        <a:rPr lang="es-CL" b="0" i="1" smtClean="0">
                          <a:latin typeface="Cambria Math" panose="02040503050406030204" pitchFamily="18" charset="0"/>
                        </a:rPr>
                        <m:t>+</m:t>
                      </m:r>
                      <m:sSub>
                        <m:sSubPr>
                          <m:ctrlPr>
                            <a:rPr lang="es-CL" b="0" i="1" smtClean="0">
                              <a:latin typeface="Cambria Math" panose="02040503050406030204" pitchFamily="18" charset="0"/>
                            </a:rPr>
                          </m:ctrlPr>
                        </m:sSubPr>
                        <m:e>
                          <m:r>
                            <a:rPr lang="es-CL" b="0" i="1" smtClean="0">
                              <a:latin typeface="Cambria Math" panose="02040503050406030204" pitchFamily="18" charset="0"/>
                            </a:rPr>
                            <m:t>𝑉</m:t>
                          </m:r>
                        </m:e>
                        <m:sub>
                          <m:r>
                            <a:rPr lang="es-CL" b="0" i="1" smtClean="0">
                              <a:latin typeface="Cambria Math" panose="02040503050406030204" pitchFamily="18" charset="0"/>
                            </a:rPr>
                            <m:t>𝐷</m:t>
                          </m:r>
                        </m:sub>
                      </m:sSub>
                      <m:r>
                        <a:rPr lang="es-CL" b="0" i="1" smtClean="0">
                          <a:latin typeface="Cambria Math" panose="02040503050406030204" pitchFamily="18" charset="0"/>
                        </a:rPr>
                        <m:t>+</m:t>
                      </m:r>
                      <m:sSub>
                        <m:sSubPr>
                          <m:ctrlPr>
                            <a:rPr lang="es-CL" b="0" i="1" smtClean="0">
                              <a:latin typeface="Cambria Math" panose="02040503050406030204" pitchFamily="18" charset="0"/>
                            </a:rPr>
                          </m:ctrlPr>
                        </m:sSubPr>
                        <m:e>
                          <m:r>
                            <a:rPr lang="es-CL" b="0" i="1" smtClean="0">
                              <a:latin typeface="Cambria Math" panose="02040503050406030204" pitchFamily="18" charset="0"/>
                            </a:rPr>
                            <m:t>𝑉</m:t>
                          </m:r>
                        </m:e>
                        <m:sub>
                          <m:r>
                            <a:rPr lang="es-CL" b="0" i="1" smtClean="0">
                              <a:latin typeface="Cambria Math" panose="02040503050406030204" pitchFamily="18" charset="0"/>
                            </a:rPr>
                            <m:t>𝐼</m:t>
                          </m:r>
                        </m:sub>
                      </m:sSub>
                    </m:oMath>
                  </m:oMathPara>
                </a14:m>
                <a:endParaRPr lang="es-CL" dirty="0"/>
              </a:p>
            </p:txBody>
          </p:sp>
        </mc:Choice>
        <mc:Fallback xmlns="">
          <p:sp>
            <p:nvSpPr>
              <p:cNvPr id="8" name="CuadroTexto 7">
                <a:extLst>
                  <a:ext uri="{FF2B5EF4-FFF2-40B4-BE49-F238E27FC236}">
                    <a16:creationId xmlns:a16="http://schemas.microsoft.com/office/drawing/2014/main" id="{92F6DC16-00A9-D3B6-E4ED-1359350F80C4}"/>
                  </a:ext>
                </a:extLst>
              </p:cNvPr>
              <p:cNvSpPr txBox="1">
                <a:spLocks noRot="1" noChangeAspect="1" noMove="1" noResize="1" noEditPoints="1" noAdjustHandles="1" noChangeArrowheads="1" noChangeShapeType="1" noTextEdit="1"/>
              </p:cNvSpPr>
              <p:nvPr/>
            </p:nvSpPr>
            <p:spPr>
              <a:xfrm>
                <a:off x="1819893" y="4888394"/>
                <a:ext cx="2047547" cy="369332"/>
              </a:xfrm>
              <a:prstGeom prst="rect">
                <a:avLst/>
              </a:prstGeom>
              <a:blipFill>
                <a:blip r:embed="rId5"/>
                <a:stretch>
                  <a:fillRect b="-1667"/>
                </a:stretch>
              </a:blipFill>
            </p:spPr>
            <p:txBody>
              <a:bodyPr/>
              <a:lstStyle/>
              <a:p>
                <a:r>
                  <a:rPr lang="es-CL">
                    <a:noFill/>
                  </a:rPr>
                  <a:t> </a:t>
                </a:r>
              </a:p>
            </p:txBody>
          </p:sp>
        </mc:Fallback>
      </mc:AlternateContent>
      <p:sp>
        <p:nvSpPr>
          <p:cNvPr id="12" name="CuadroTexto 11">
            <a:extLst>
              <a:ext uri="{FF2B5EF4-FFF2-40B4-BE49-F238E27FC236}">
                <a16:creationId xmlns:a16="http://schemas.microsoft.com/office/drawing/2014/main" id="{D3EE9EAF-45A1-7A99-B908-52A9FB968918}"/>
              </a:ext>
            </a:extLst>
          </p:cNvPr>
          <p:cNvSpPr txBox="1"/>
          <p:nvPr/>
        </p:nvSpPr>
        <p:spPr>
          <a:xfrm>
            <a:off x="1653363" y="5434075"/>
            <a:ext cx="2805840" cy="400110"/>
          </a:xfrm>
          <a:prstGeom prst="rect">
            <a:avLst/>
          </a:prstGeom>
          <a:noFill/>
        </p:spPr>
        <p:txBody>
          <a:bodyPr wrap="square" rtlCol="0">
            <a:spAutoFit/>
          </a:bodyPr>
          <a:lstStyle/>
          <a:p>
            <a:r>
              <a:rPr lang="es-CL" sz="2000" b="1" dirty="0">
                <a:latin typeface="Abadi" panose="020B0604020104020204" pitchFamily="34" charset="0"/>
              </a:rPr>
              <a:t>Varianza aditiva</a:t>
            </a:r>
          </a:p>
        </p:txBody>
      </p:sp>
      <mc:AlternateContent xmlns:mc="http://schemas.openxmlformats.org/markup-compatibility/2006" xmlns:a14="http://schemas.microsoft.com/office/drawing/2010/main">
        <mc:Choice Requires="a14">
          <p:graphicFrame>
            <p:nvGraphicFramePr>
              <p:cNvPr id="13" name="Tabla 12">
                <a:extLst>
                  <a:ext uri="{FF2B5EF4-FFF2-40B4-BE49-F238E27FC236}">
                    <a16:creationId xmlns:a16="http://schemas.microsoft.com/office/drawing/2014/main" id="{8F22CFBC-B26E-AA4E-245F-2D8FAE989A19}"/>
                  </a:ext>
                </a:extLst>
              </p:cNvPr>
              <p:cNvGraphicFramePr>
                <a:graphicFrameLocks noGrp="1"/>
              </p:cNvGraphicFramePr>
              <p:nvPr>
                <p:extLst>
                  <p:ext uri="{D42A27DB-BD31-4B8C-83A1-F6EECF244321}">
                    <p14:modId xmlns:p14="http://schemas.microsoft.com/office/powerpoint/2010/main" val="3137071585"/>
                  </p:ext>
                </p:extLst>
              </p:nvPr>
            </p:nvGraphicFramePr>
            <p:xfrm>
              <a:off x="1514764" y="5910068"/>
              <a:ext cx="2805841" cy="736727"/>
            </p:xfrm>
            <a:graphic>
              <a:graphicData uri="http://schemas.openxmlformats.org/drawingml/2006/table">
                <a:tbl>
                  <a:tblPr>
                    <a:tableStyleId>{37CE84F3-28C3-443E-9E96-99CF82512B78}</a:tableStyleId>
                  </a:tblPr>
                  <a:tblGrid>
                    <a:gridCol w="2805841">
                      <a:extLst>
                        <a:ext uri="{9D8B030D-6E8A-4147-A177-3AD203B41FA5}">
                          <a16:colId xmlns:a16="http://schemas.microsoft.com/office/drawing/2014/main" val="2514723455"/>
                        </a:ext>
                      </a:extLst>
                    </a:gridCol>
                  </a:tblGrid>
                  <a:tr h="370840">
                    <a:tc>
                      <a:txBody>
                        <a:bodyPr/>
                        <a:lstStyle/>
                        <a:p>
                          <a:pPr>
                            <a:spcAft>
                              <a:spcPts val="600"/>
                            </a:spcAft>
                          </a:pPr>
                          <a14:m>
                            <m:oMathPara xmlns:m="http://schemas.openxmlformats.org/officeDocument/2006/math">
                              <m:oMathParaPr>
                                <m:jc m:val="centerGroup"/>
                              </m:oMathParaPr>
                              <m:oMath xmlns:m="http://schemas.openxmlformats.org/officeDocument/2006/math">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𝑉</m:t>
                                    </m:r>
                                  </m:e>
                                  <m:sub>
                                    <m:r>
                                      <a:rPr lang="es-CL" b="0" i="1" smtClean="0">
                                        <a:solidFill>
                                          <a:schemeClr val="tx1"/>
                                        </a:solidFill>
                                        <a:latin typeface="Cambria Math" panose="02040503050406030204" pitchFamily="18" charset="0"/>
                                      </a:rPr>
                                      <m:t>𝐴</m:t>
                                    </m:r>
                                  </m:sub>
                                </m:sSub>
                                <m:r>
                                  <a:rPr lang="es-CL" b="0" i="1" smtClean="0">
                                    <a:solidFill>
                                      <a:schemeClr val="tx1"/>
                                    </a:solidFill>
                                    <a:latin typeface="Cambria Math" panose="02040503050406030204" pitchFamily="18" charset="0"/>
                                  </a:rPr>
                                  <m:t>=2</m:t>
                                </m:r>
                                <m:r>
                                  <a:rPr lang="es-CL" b="0" i="1" smtClean="0">
                                    <a:solidFill>
                                      <a:schemeClr val="tx1"/>
                                    </a:solidFill>
                                    <a:latin typeface="Cambria Math" panose="02040503050406030204" pitchFamily="18" charset="0"/>
                                  </a:rPr>
                                  <m:t>𝑝𝑞</m:t>
                                </m:r>
                                <m:sSup>
                                  <m:sSupPr>
                                    <m:ctrlPr>
                                      <a:rPr lang="es-CL" b="0" i="1" smtClean="0">
                                        <a:solidFill>
                                          <a:schemeClr val="tx1"/>
                                        </a:solidFill>
                                        <a:latin typeface="Cambria Math" panose="02040503050406030204" pitchFamily="18" charset="0"/>
                                      </a:rPr>
                                    </m:ctrlPr>
                                  </m:sSupPr>
                                  <m:e>
                                    <m:r>
                                      <a:rPr lang="es-CL" b="0" i="1" smtClean="0">
                                        <a:solidFill>
                                          <a:schemeClr val="tx1"/>
                                        </a:solidFill>
                                        <a:latin typeface="Cambria Math" panose="02040503050406030204" pitchFamily="18" charset="0"/>
                                        <a:ea typeface="Cambria Math" panose="02040503050406030204" pitchFamily="18" charset="0"/>
                                      </a:rPr>
                                      <m:t>𝛼</m:t>
                                    </m:r>
                                  </m:e>
                                  <m:sup>
                                    <m:r>
                                      <a:rPr lang="es-CL" b="0" i="1" smtClean="0">
                                        <a:solidFill>
                                          <a:schemeClr val="tx1"/>
                                        </a:solidFill>
                                        <a:latin typeface="Cambria Math" panose="02040503050406030204" pitchFamily="18" charset="0"/>
                                      </a:rPr>
                                      <m:t>2</m:t>
                                    </m:r>
                                  </m:sup>
                                </m:sSup>
                              </m:oMath>
                            </m:oMathPara>
                          </a14:m>
                          <a:endParaRPr lang="en-US" dirty="0">
                            <a:solidFill>
                              <a:schemeClr val="tx1"/>
                            </a:solidFill>
                          </a:endParaRPr>
                        </a:p>
                        <a:p>
                          <a:pPr algn="ctr"/>
                          <a14:m>
                            <m:oMathPara xmlns:m="http://schemas.openxmlformats.org/officeDocument/2006/math">
                              <m:oMathParaPr>
                                <m:jc m:val="centerGroup"/>
                              </m:oMathParaPr>
                              <m:oMath xmlns:m="http://schemas.openxmlformats.org/officeDocument/2006/math">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𝑉</m:t>
                                    </m:r>
                                  </m:e>
                                  <m:sub>
                                    <m:r>
                                      <a:rPr lang="es-CL" b="0" i="1" smtClean="0">
                                        <a:solidFill>
                                          <a:schemeClr val="tx1"/>
                                        </a:solidFill>
                                        <a:latin typeface="Cambria Math" panose="02040503050406030204" pitchFamily="18" charset="0"/>
                                      </a:rPr>
                                      <m:t>𝐴</m:t>
                                    </m:r>
                                  </m:sub>
                                </m:sSub>
                                <m:r>
                                  <a:rPr lang="es-CL" b="0" i="1" smtClean="0">
                                    <a:solidFill>
                                      <a:schemeClr val="tx1"/>
                                    </a:solidFill>
                                    <a:latin typeface="Cambria Math" panose="02040503050406030204" pitchFamily="18" charset="0"/>
                                  </a:rPr>
                                  <m:t>=2</m:t>
                                </m:r>
                                <m:r>
                                  <a:rPr lang="es-CL" b="0" i="1" smtClean="0">
                                    <a:solidFill>
                                      <a:schemeClr val="tx1"/>
                                    </a:solidFill>
                                    <a:latin typeface="Cambria Math" panose="02040503050406030204" pitchFamily="18" charset="0"/>
                                  </a:rPr>
                                  <m:t>𝑝𝑞</m:t>
                                </m:r>
                                <m:sSup>
                                  <m:sSupPr>
                                    <m:ctrlPr>
                                      <a:rPr lang="es-CL" b="0" i="1" smtClean="0">
                                        <a:solidFill>
                                          <a:schemeClr val="tx1"/>
                                        </a:solidFill>
                                        <a:latin typeface="Cambria Math" panose="02040503050406030204" pitchFamily="18" charset="0"/>
                                      </a:rPr>
                                    </m:ctrlPr>
                                  </m:sSupPr>
                                  <m:e>
                                    <m:r>
                                      <a:rPr lang="es-CL" b="0" i="1" smtClean="0">
                                        <a:solidFill>
                                          <a:schemeClr val="tx1"/>
                                        </a:solidFill>
                                        <a:latin typeface="Cambria Math" panose="02040503050406030204" pitchFamily="18" charset="0"/>
                                      </a:rPr>
                                      <m:t>[</m:t>
                                    </m:r>
                                    <m:r>
                                      <a:rPr lang="es-CL" b="0" i="1" smtClean="0">
                                        <a:solidFill>
                                          <a:schemeClr val="tx1"/>
                                        </a:solidFill>
                                        <a:latin typeface="Cambria Math" panose="02040503050406030204" pitchFamily="18" charset="0"/>
                                      </a:rPr>
                                      <m:t>𝑎</m:t>
                                    </m:r>
                                    <m:r>
                                      <a:rPr lang="es-CL" b="0" i="1" smtClean="0">
                                        <a:solidFill>
                                          <a:schemeClr val="tx1"/>
                                        </a:solidFill>
                                        <a:latin typeface="Cambria Math" panose="02040503050406030204" pitchFamily="18" charset="0"/>
                                      </a:rPr>
                                      <m:t>+</m:t>
                                    </m:r>
                                    <m:r>
                                      <a:rPr lang="es-CL" b="0" i="1" smtClean="0">
                                        <a:solidFill>
                                          <a:schemeClr val="tx1"/>
                                        </a:solidFill>
                                        <a:latin typeface="Cambria Math" panose="02040503050406030204" pitchFamily="18" charset="0"/>
                                      </a:rPr>
                                      <m:t>𝑑</m:t>
                                    </m:r>
                                    <m:r>
                                      <a:rPr lang="es-CL" b="0" i="1" smtClean="0">
                                        <a:solidFill>
                                          <a:schemeClr val="tx1"/>
                                        </a:solidFill>
                                        <a:latin typeface="Cambria Math" panose="02040503050406030204" pitchFamily="18" charset="0"/>
                                      </a:rPr>
                                      <m:t>(</m:t>
                                    </m:r>
                                    <m:r>
                                      <a:rPr lang="es-CL" b="0" i="1" smtClean="0">
                                        <a:solidFill>
                                          <a:schemeClr val="tx1"/>
                                        </a:solidFill>
                                        <a:latin typeface="Cambria Math" panose="02040503050406030204" pitchFamily="18" charset="0"/>
                                      </a:rPr>
                                      <m:t>𝑞</m:t>
                                    </m:r>
                                    <m:r>
                                      <a:rPr lang="es-CL" b="0" i="1" smtClean="0">
                                        <a:solidFill>
                                          <a:schemeClr val="tx1"/>
                                        </a:solidFill>
                                        <a:latin typeface="Cambria Math" panose="02040503050406030204" pitchFamily="18" charset="0"/>
                                      </a:rPr>
                                      <m:t>−</m:t>
                                    </m:r>
                                    <m:r>
                                      <a:rPr lang="es-CL" b="0" i="1" smtClean="0">
                                        <a:solidFill>
                                          <a:schemeClr val="tx1"/>
                                        </a:solidFill>
                                        <a:latin typeface="Cambria Math" panose="02040503050406030204" pitchFamily="18" charset="0"/>
                                      </a:rPr>
                                      <m:t>𝑝</m:t>
                                    </m:r>
                                    <m:r>
                                      <a:rPr lang="es-CL" b="0" i="1" smtClean="0">
                                        <a:solidFill>
                                          <a:schemeClr val="tx1"/>
                                        </a:solidFill>
                                        <a:latin typeface="Cambria Math" panose="02040503050406030204" pitchFamily="18" charset="0"/>
                                      </a:rPr>
                                      <m:t>)]</m:t>
                                    </m:r>
                                  </m:e>
                                  <m:sup>
                                    <m:r>
                                      <a:rPr lang="es-CL" b="0" i="1" smtClean="0">
                                        <a:solidFill>
                                          <a:schemeClr val="tx1"/>
                                        </a:solidFill>
                                        <a:latin typeface="Cambria Math" panose="02040503050406030204" pitchFamily="18" charset="0"/>
                                      </a:rPr>
                                      <m:t>2</m:t>
                                    </m:r>
                                  </m:sup>
                                </m:sSup>
                              </m:oMath>
                            </m:oMathPara>
                          </a14:m>
                          <a:endParaRPr lang="en-US" dirty="0">
                            <a:solidFill>
                              <a:schemeClr val="tx1"/>
                            </a:solidFill>
                          </a:endParaRPr>
                        </a:p>
                      </a:txBody>
                      <a:tcPr>
                        <a:noFill/>
                      </a:tcPr>
                    </a:tc>
                    <a:extLst>
                      <a:ext uri="{0D108BD9-81ED-4DB2-BD59-A6C34878D82A}">
                        <a16:rowId xmlns:a16="http://schemas.microsoft.com/office/drawing/2014/main" val="4156394556"/>
                      </a:ext>
                    </a:extLst>
                  </a:tr>
                </a:tbl>
              </a:graphicData>
            </a:graphic>
          </p:graphicFrame>
        </mc:Choice>
        <mc:Fallback xmlns="">
          <p:graphicFrame>
            <p:nvGraphicFramePr>
              <p:cNvPr id="13" name="Tabla 12">
                <a:extLst>
                  <a:ext uri="{FF2B5EF4-FFF2-40B4-BE49-F238E27FC236}">
                    <a16:creationId xmlns:a16="http://schemas.microsoft.com/office/drawing/2014/main" id="{8F22CFBC-B26E-AA4E-245F-2D8FAE989A19}"/>
                  </a:ext>
                </a:extLst>
              </p:cNvPr>
              <p:cNvGraphicFramePr>
                <a:graphicFrameLocks noGrp="1"/>
              </p:cNvGraphicFramePr>
              <p:nvPr>
                <p:extLst>
                  <p:ext uri="{D42A27DB-BD31-4B8C-83A1-F6EECF244321}">
                    <p14:modId xmlns:p14="http://schemas.microsoft.com/office/powerpoint/2010/main" val="3137071585"/>
                  </p:ext>
                </p:extLst>
              </p:nvPr>
            </p:nvGraphicFramePr>
            <p:xfrm>
              <a:off x="1514764" y="5910068"/>
              <a:ext cx="2805841" cy="736727"/>
            </p:xfrm>
            <a:graphic>
              <a:graphicData uri="http://schemas.openxmlformats.org/drawingml/2006/table">
                <a:tbl>
                  <a:tblPr>
                    <a:tableStyleId>{37CE84F3-28C3-443E-9E96-99CF82512B78}</a:tableStyleId>
                  </a:tblPr>
                  <a:tblGrid>
                    <a:gridCol w="2805841">
                      <a:extLst>
                        <a:ext uri="{9D8B030D-6E8A-4147-A177-3AD203B41FA5}">
                          <a16:colId xmlns:a16="http://schemas.microsoft.com/office/drawing/2014/main" val="2514723455"/>
                        </a:ext>
                      </a:extLst>
                    </a:gridCol>
                  </a:tblGrid>
                  <a:tr h="736727">
                    <a:tc>
                      <a:txBody>
                        <a:bodyPr/>
                        <a:lstStyle/>
                        <a:p>
                          <a:endParaRPr lang="es-CL"/>
                        </a:p>
                      </a:txBody>
                      <a:tcPr>
                        <a:blipFill>
                          <a:blip r:embed="rId6"/>
                          <a:stretch>
                            <a:fillRect b="-9016"/>
                          </a:stretch>
                        </a:blipFill>
                      </a:tcPr>
                    </a:tc>
                    <a:extLst>
                      <a:ext uri="{0D108BD9-81ED-4DB2-BD59-A6C34878D82A}">
                        <a16:rowId xmlns:a16="http://schemas.microsoft.com/office/drawing/2014/main" val="4156394556"/>
                      </a:ext>
                    </a:extLst>
                  </a:tr>
                </a:tbl>
              </a:graphicData>
            </a:graphic>
          </p:graphicFrame>
        </mc:Fallback>
      </mc:AlternateContent>
      <p:sp>
        <p:nvSpPr>
          <p:cNvPr id="14" name="CuadroTexto 13">
            <a:extLst>
              <a:ext uri="{FF2B5EF4-FFF2-40B4-BE49-F238E27FC236}">
                <a16:creationId xmlns:a16="http://schemas.microsoft.com/office/drawing/2014/main" id="{A72800FC-A2DB-466E-4C5A-EB9AAAEB08E9}"/>
              </a:ext>
            </a:extLst>
          </p:cNvPr>
          <p:cNvSpPr txBox="1"/>
          <p:nvPr/>
        </p:nvSpPr>
        <p:spPr>
          <a:xfrm>
            <a:off x="5025213" y="5434075"/>
            <a:ext cx="2699616" cy="400110"/>
          </a:xfrm>
          <a:prstGeom prst="rect">
            <a:avLst/>
          </a:prstGeom>
          <a:noFill/>
        </p:spPr>
        <p:txBody>
          <a:bodyPr wrap="square" rtlCol="0">
            <a:spAutoFit/>
          </a:bodyPr>
          <a:lstStyle/>
          <a:p>
            <a:r>
              <a:rPr lang="es-CL" sz="2000" b="1" dirty="0">
                <a:latin typeface="Abadi" panose="020B0604020104020204" pitchFamily="34" charset="0"/>
              </a:rPr>
              <a:t>Varianza dominante</a:t>
            </a:r>
          </a:p>
        </p:txBody>
      </p:sp>
      <mc:AlternateContent xmlns:mc="http://schemas.openxmlformats.org/markup-compatibility/2006" xmlns:a14="http://schemas.microsoft.com/office/drawing/2010/main">
        <mc:Choice Requires="a14">
          <p:graphicFrame>
            <p:nvGraphicFramePr>
              <p:cNvPr id="15" name="Tabla 14">
                <a:extLst>
                  <a:ext uri="{FF2B5EF4-FFF2-40B4-BE49-F238E27FC236}">
                    <a16:creationId xmlns:a16="http://schemas.microsoft.com/office/drawing/2014/main" id="{1B7B916E-ED50-EE51-0DE6-AC2FDF774521}"/>
                  </a:ext>
                </a:extLst>
              </p:cNvPr>
              <p:cNvGraphicFramePr>
                <a:graphicFrameLocks noGrp="1"/>
              </p:cNvGraphicFramePr>
              <p:nvPr>
                <p:extLst>
                  <p:ext uri="{D42A27DB-BD31-4B8C-83A1-F6EECF244321}">
                    <p14:modId xmlns:p14="http://schemas.microsoft.com/office/powerpoint/2010/main" val="1872989657"/>
                  </p:ext>
                </p:extLst>
              </p:nvPr>
            </p:nvGraphicFramePr>
            <p:xfrm>
              <a:off x="4987156" y="5940819"/>
              <a:ext cx="2699616" cy="375984"/>
            </p:xfrm>
            <a:graphic>
              <a:graphicData uri="http://schemas.openxmlformats.org/drawingml/2006/table">
                <a:tbl>
                  <a:tblPr>
                    <a:tableStyleId>{37CE84F3-28C3-443E-9E96-99CF82512B78}</a:tableStyleId>
                  </a:tblPr>
                  <a:tblGrid>
                    <a:gridCol w="2699616">
                      <a:extLst>
                        <a:ext uri="{9D8B030D-6E8A-4147-A177-3AD203B41FA5}">
                          <a16:colId xmlns:a16="http://schemas.microsoft.com/office/drawing/2014/main" val="2514723455"/>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𝑉</m:t>
                                    </m:r>
                                  </m:e>
                                  <m:sub>
                                    <m:r>
                                      <a:rPr lang="es-CL" b="0" i="1" smtClean="0">
                                        <a:solidFill>
                                          <a:schemeClr val="tx1"/>
                                        </a:solidFill>
                                        <a:latin typeface="Cambria Math" panose="02040503050406030204" pitchFamily="18" charset="0"/>
                                      </a:rPr>
                                      <m:t>𝐷</m:t>
                                    </m:r>
                                  </m:sub>
                                </m:sSub>
                                <m:r>
                                  <a:rPr lang="es-CL" b="0" i="1" smtClean="0">
                                    <a:solidFill>
                                      <a:schemeClr val="tx1"/>
                                    </a:solidFill>
                                    <a:latin typeface="Cambria Math" panose="02040503050406030204" pitchFamily="18" charset="0"/>
                                  </a:rPr>
                                  <m:t>=</m:t>
                                </m:r>
                                <m:sSup>
                                  <m:sSupPr>
                                    <m:ctrlPr>
                                      <a:rPr lang="es-CL" b="0" i="1" smtClean="0">
                                        <a:solidFill>
                                          <a:schemeClr val="tx1"/>
                                        </a:solidFill>
                                        <a:latin typeface="Cambria Math" panose="02040503050406030204" pitchFamily="18" charset="0"/>
                                      </a:rPr>
                                    </m:ctrlPr>
                                  </m:sSupPr>
                                  <m:e>
                                    <m:r>
                                      <a:rPr lang="es-CL" b="0" i="1" smtClean="0">
                                        <a:solidFill>
                                          <a:schemeClr val="tx1"/>
                                        </a:solidFill>
                                        <a:latin typeface="Cambria Math" panose="02040503050406030204" pitchFamily="18" charset="0"/>
                                      </a:rPr>
                                      <m:t>(2</m:t>
                                    </m:r>
                                    <m:r>
                                      <a:rPr lang="es-CL" b="0" i="1" smtClean="0">
                                        <a:solidFill>
                                          <a:schemeClr val="tx1"/>
                                        </a:solidFill>
                                        <a:latin typeface="Cambria Math" panose="02040503050406030204" pitchFamily="18" charset="0"/>
                                      </a:rPr>
                                      <m:t>𝑝𝑞𝑑</m:t>
                                    </m:r>
                                    <m:r>
                                      <a:rPr lang="es-CL" b="0" i="1" smtClean="0">
                                        <a:solidFill>
                                          <a:schemeClr val="tx1"/>
                                        </a:solidFill>
                                        <a:latin typeface="Cambria Math" panose="02040503050406030204" pitchFamily="18" charset="0"/>
                                      </a:rPr>
                                      <m:t>)</m:t>
                                    </m:r>
                                  </m:e>
                                  <m:sup>
                                    <m:r>
                                      <a:rPr lang="es-CL" b="0" i="1" smtClean="0">
                                        <a:solidFill>
                                          <a:schemeClr val="tx1"/>
                                        </a:solidFill>
                                        <a:latin typeface="Cambria Math" panose="02040503050406030204" pitchFamily="18" charset="0"/>
                                      </a:rPr>
                                      <m:t>2</m:t>
                                    </m:r>
                                  </m:sup>
                                </m:sSup>
                              </m:oMath>
                            </m:oMathPara>
                          </a14:m>
                          <a:endParaRPr lang="en-US" dirty="0">
                            <a:solidFill>
                              <a:schemeClr val="tx1"/>
                            </a:solidFill>
                          </a:endParaRPr>
                        </a:p>
                      </a:txBody>
                      <a:tcPr>
                        <a:noFill/>
                      </a:tcPr>
                    </a:tc>
                    <a:extLst>
                      <a:ext uri="{0D108BD9-81ED-4DB2-BD59-A6C34878D82A}">
                        <a16:rowId xmlns:a16="http://schemas.microsoft.com/office/drawing/2014/main" val="4156394556"/>
                      </a:ext>
                    </a:extLst>
                  </a:tr>
                </a:tbl>
              </a:graphicData>
            </a:graphic>
          </p:graphicFrame>
        </mc:Choice>
        <mc:Fallback xmlns="">
          <p:graphicFrame>
            <p:nvGraphicFramePr>
              <p:cNvPr id="15" name="Tabla 14">
                <a:extLst>
                  <a:ext uri="{FF2B5EF4-FFF2-40B4-BE49-F238E27FC236}">
                    <a16:creationId xmlns:a16="http://schemas.microsoft.com/office/drawing/2014/main" id="{1B7B916E-ED50-EE51-0DE6-AC2FDF774521}"/>
                  </a:ext>
                </a:extLst>
              </p:cNvPr>
              <p:cNvGraphicFramePr>
                <a:graphicFrameLocks noGrp="1"/>
              </p:cNvGraphicFramePr>
              <p:nvPr>
                <p:extLst>
                  <p:ext uri="{D42A27DB-BD31-4B8C-83A1-F6EECF244321}">
                    <p14:modId xmlns:p14="http://schemas.microsoft.com/office/powerpoint/2010/main" val="1872989657"/>
                  </p:ext>
                </p:extLst>
              </p:nvPr>
            </p:nvGraphicFramePr>
            <p:xfrm>
              <a:off x="4987156" y="5940819"/>
              <a:ext cx="2699616" cy="375984"/>
            </p:xfrm>
            <a:graphic>
              <a:graphicData uri="http://schemas.openxmlformats.org/drawingml/2006/table">
                <a:tbl>
                  <a:tblPr>
                    <a:tableStyleId>{37CE84F3-28C3-443E-9E96-99CF82512B78}</a:tableStyleId>
                  </a:tblPr>
                  <a:tblGrid>
                    <a:gridCol w="2699616">
                      <a:extLst>
                        <a:ext uri="{9D8B030D-6E8A-4147-A177-3AD203B41FA5}">
                          <a16:colId xmlns:a16="http://schemas.microsoft.com/office/drawing/2014/main" val="2514723455"/>
                        </a:ext>
                      </a:extLst>
                    </a:gridCol>
                  </a:tblGrid>
                  <a:tr h="375984">
                    <a:tc>
                      <a:txBody>
                        <a:bodyPr/>
                        <a:lstStyle/>
                        <a:p>
                          <a:endParaRPr lang="es-CL"/>
                        </a:p>
                      </a:txBody>
                      <a:tcPr>
                        <a:blipFill>
                          <a:blip r:embed="rId7"/>
                          <a:stretch>
                            <a:fillRect b="-17460"/>
                          </a:stretch>
                        </a:blipFill>
                      </a:tcPr>
                    </a:tc>
                    <a:extLst>
                      <a:ext uri="{0D108BD9-81ED-4DB2-BD59-A6C34878D82A}">
                        <a16:rowId xmlns:a16="http://schemas.microsoft.com/office/drawing/2014/main" val="4156394556"/>
                      </a:ext>
                    </a:extLst>
                  </a:tr>
                </a:tbl>
              </a:graphicData>
            </a:graphic>
          </p:graphicFrame>
        </mc:Fallback>
      </mc:AlternateContent>
      <p:sp>
        <p:nvSpPr>
          <p:cNvPr id="17" name="CuadroTexto 16">
            <a:extLst>
              <a:ext uri="{FF2B5EF4-FFF2-40B4-BE49-F238E27FC236}">
                <a16:creationId xmlns:a16="http://schemas.microsoft.com/office/drawing/2014/main" id="{02A41491-C4DC-EF68-C1AF-339E401C804F}"/>
              </a:ext>
            </a:extLst>
          </p:cNvPr>
          <p:cNvSpPr txBox="1"/>
          <p:nvPr/>
        </p:nvSpPr>
        <p:spPr>
          <a:xfrm>
            <a:off x="1653363" y="4470082"/>
            <a:ext cx="2805840" cy="400110"/>
          </a:xfrm>
          <a:prstGeom prst="rect">
            <a:avLst/>
          </a:prstGeom>
          <a:noFill/>
        </p:spPr>
        <p:txBody>
          <a:bodyPr wrap="square" rtlCol="0">
            <a:spAutoFit/>
          </a:bodyPr>
          <a:lstStyle/>
          <a:p>
            <a:r>
              <a:rPr lang="es-CL" sz="2000" b="1" dirty="0">
                <a:latin typeface="Abadi" panose="020B0604020104020204" pitchFamily="34" charset="0"/>
              </a:rPr>
              <a:t>Varianza genética</a:t>
            </a:r>
          </a:p>
        </p:txBody>
      </p:sp>
    </p:spTree>
    <p:extLst>
      <p:ext uri="{BB962C8B-B14F-4D97-AF65-F5344CB8AC3E}">
        <p14:creationId xmlns:p14="http://schemas.microsoft.com/office/powerpoint/2010/main" val="355646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910590"/>
            <a:ext cx="9162472"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Una de las principales enfermedades en salmón es la enfermedad del virus de la pancreatitis infecciosa del salmón (IPN). Esta enfermedad presenta mortalidades que varían entre 20% y 100%. Hace años atrás se descubrió una región del genoma (haplotipos) que permiten explicar el 90% de la resistencia a esta enfermedad (IPN+ o IPN-). En una población se observó que los promedios de supervivencia entre los grupos eran los siguientes: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6" name="Tabla 12">
            <a:extLst>
              <a:ext uri="{FF2B5EF4-FFF2-40B4-BE49-F238E27FC236}">
                <a16:creationId xmlns:a16="http://schemas.microsoft.com/office/drawing/2014/main" id="{8FAEEAF5-07C6-4B85-AB2A-5CB8D11108E2}"/>
              </a:ext>
            </a:extLst>
          </p:cNvPr>
          <p:cNvGraphicFramePr>
            <a:graphicFrameLocks noGrp="1"/>
          </p:cNvGraphicFramePr>
          <p:nvPr/>
        </p:nvGraphicFramePr>
        <p:xfrm>
          <a:off x="1653363" y="2575464"/>
          <a:ext cx="5157012" cy="1707072"/>
        </p:xfrm>
        <a:graphic>
          <a:graphicData uri="http://schemas.openxmlformats.org/drawingml/2006/table">
            <a:tbl>
              <a:tblPr firstRow="1" bandRow="1">
                <a:tableStyleId>{5C22544A-7EE6-4342-B048-85BDC9FD1C3A}</a:tableStyleId>
              </a:tblPr>
              <a:tblGrid>
                <a:gridCol w="1719004">
                  <a:extLst>
                    <a:ext uri="{9D8B030D-6E8A-4147-A177-3AD203B41FA5}">
                      <a16:colId xmlns:a16="http://schemas.microsoft.com/office/drawing/2014/main" val="1089230659"/>
                    </a:ext>
                  </a:extLst>
                </a:gridCol>
                <a:gridCol w="1719004">
                  <a:extLst>
                    <a:ext uri="{9D8B030D-6E8A-4147-A177-3AD203B41FA5}">
                      <a16:colId xmlns:a16="http://schemas.microsoft.com/office/drawing/2014/main" val="1969542237"/>
                    </a:ext>
                  </a:extLst>
                </a:gridCol>
                <a:gridCol w="1719004">
                  <a:extLst>
                    <a:ext uri="{9D8B030D-6E8A-4147-A177-3AD203B41FA5}">
                      <a16:colId xmlns:a16="http://schemas.microsoft.com/office/drawing/2014/main" val="947060302"/>
                    </a:ext>
                  </a:extLst>
                </a:gridCol>
              </a:tblGrid>
              <a:tr h="370840">
                <a:tc>
                  <a:txBody>
                    <a:bodyPr/>
                    <a:lstStyle/>
                    <a:p>
                      <a:pPr algn="ctr"/>
                      <a:r>
                        <a:rPr lang="es-CL" sz="1600" dirty="0"/>
                        <a:t>Haplotipo</a:t>
                      </a:r>
                      <a:endParaRPr lang="en-US" sz="1600" dirty="0"/>
                    </a:p>
                  </a:txBody>
                  <a:tcPr anchor="ctr"/>
                </a:tc>
                <a:tc>
                  <a:txBody>
                    <a:bodyPr/>
                    <a:lstStyle/>
                    <a:p>
                      <a:pPr algn="ctr"/>
                      <a:r>
                        <a:rPr lang="es-CL" sz="1600" dirty="0"/>
                        <a:t>Número</a:t>
                      </a:r>
                      <a:endParaRPr lang="en-US" sz="1600" dirty="0"/>
                    </a:p>
                  </a:txBody>
                  <a:tcPr anchor="ctr"/>
                </a:tc>
                <a:tc>
                  <a:txBody>
                    <a:bodyPr/>
                    <a:lstStyle/>
                    <a:p>
                      <a:pPr algn="ctr"/>
                      <a:r>
                        <a:rPr lang="es-CL" sz="1600" dirty="0"/>
                        <a:t>Sobrevivencia (%)</a:t>
                      </a:r>
                      <a:endParaRPr lang="en-US" sz="1600" dirty="0"/>
                    </a:p>
                  </a:txBody>
                  <a:tcPr anchor="ctr"/>
                </a:tc>
                <a:extLst>
                  <a:ext uri="{0D108BD9-81ED-4DB2-BD59-A6C34878D82A}">
                    <a16:rowId xmlns:a16="http://schemas.microsoft.com/office/drawing/2014/main" val="884403037"/>
                  </a:ext>
                </a:extLst>
              </a:tr>
              <a:tr h="370840">
                <a:tc>
                  <a:txBody>
                    <a:bodyPr/>
                    <a:lstStyle/>
                    <a:p>
                      <a:pPr algn="ctr"/>
                      <a:r>
                        <a:rPr lang="es-CL" dirty="0"/>
                        <a:t>IPN+, IPN+</a:t>
                      </a:r>
                      <a:endParaRPr lang="en-US" dirty="0"/>
                    </a:p>
                  </a:txBody>
                  <a:tcPr anchor="ctr"/>
                </a:tc>
                <a:tc>
                  <a:txBody>
                    <a:bodyPr/>
                    <a:lstStyle/>
                    <a:p>
                      <a:pPr algn="ctr"/>
                      <a:r>
                        <a:rPr lang="es-CL" dirty="0"/>
                        <a:t>900</a:t>
                      </a:r>
                      <a:endParaRPr lang="en-US" dirty="0"/>
                    </a:p>
                  </a:txBody>
                  <a:tcPr anchor="ctr"/>
                </a:tc>
                <a:tc>
                  <a:txBody>
                    <a:bodyPr/>
                    <a:lstStyle/>
                    <a:p>
                      <a:pPr algn="ctr"/>
                      <a:r>
                        <a:rPr lang="es-CL" dirty="0"/>
                        <a:t>90</a:t>
                      </a:r>
                      <a:endParaRPr lang="en-US" dirty="0"/>
                    </a:p>
                  </a:txBody>
                  <a:tcPr anchor="ctr"/>
                </a:tc>
                <a:extLst>
                  <a:ext uri="{0D108BD9-81ED-4DB2-BD59-A6C34878D82A}">
                    <a16:rowId xmlns:a16="http://schemas.microsoft.com/office/drawing/2014/main" val="1729116943"/>
                  </a:ext>
                </a:extLst>
              </a:tr>
              <a:tr h="370840">
                <a:tc>
                  <a:txBody>
                    <a:bodyPr/>
                    <a:lstStyle/>
                    <a:p>
                      <a:pPr algn="ctr"/>
                      <a:r>
                        <a:rPr lang="es-CL" dirty="0"/>
                        <a:t>IPN+, IPN-</a:t>
                      </a:r>
                      <a:endParaRPr lang="en-US" dirty="0"/>
                    </a:p>
                  </a:txBody>
                  <a:tcPr anchor="ctr"/>
                </a:tc>
                <a:tc>
                  <a:txBody>
                    <a:bodyPr/>
                    <a:lstStyle/>
                    <a:p>
                      <a:pPr algn="ctr"/>
                      <a:r>
                        <a:rPr lang="es-CL" dirty="0"/>
                        <a:t>4.200</a:t>
                      </a:r>
                      <a:endParaRPr lang="en-US" dirty="0"/>
                    </a:p>
                  </a:txBody>
                  <a:tcPr anchor="ctr"/>
                </a:tc>
                <a:tc>
                  <a:txBody>
                    <a:bodyPr/>
                    <a:lstStyle/>
                    <a:p>
                      <a:pPr algn="ctr"/>
                      <a:r>
                        <a:rPr lang="es-CL" dirty="0"/>
                        <a:t>30</a:t>
                      </a:r>
                      <a:endParaRPr lang="en-US" dirty="0"/>
                    </a:p>
                  </a:txBody>
                  <a:tcPr anchor="ctr"/>
                </a:tc>
                <a:extLst>
                  <a:ext uri="{0D108BD9-81ED-4DB2-BD59-A6C34878D82A}">
                    <a16:rowId xmlns:a16="http://schemas.microsoft.com/office/drawing/2014/main" val="1294865511"/>
                  </a:ext>
                </a:extLst>
              </a:tr>
              <a:tr h="370840">
                <a:tc>
                  <a:txBody>
                    <a:bodyPr/>
                    <a:lstStyle/>
                    <a:p>
                      <a:pPr algn="ctr"/>
                      <a:r>
                        <a:rPr lang="es-CL" dirty="0"/>
                        <a:t>IPN-, IPN-</a:t>
                      </a:r>
                      <a:endParaRPr lang="en-US" dirty="0"/>
                    </a:p>
                  </a:txBody>
                  <a:tcPr anchor="ctr"/>
                </a:tc>
                <a:tc>
                  <a:txBody>
                    <a:bodyPr/>
                    <a:lstStyle/>
                    <a:p>
                      <a:pPr algn="ctr"/>
                      <a:r>
                        <a:rPr lang="es-CL" dirty="0"/>
                        <a:t>4.900</a:t>
                      </a:r>
                      <a:endParaRPr lang="en-US" dirty="0"/>
                    </a:p>
                  </a:txBody>
                  <a:tcPr anchor="ctr"/>
                </a:tc>
                <a:tc>
                  <a:txBody>
                    <a:bodyPr/>
                    <a:lstStyle/>
                    <a:p>
                      <a:pPr algn="ctr"/>
                      <a:r>
                        <a:rPr lang="es-CL" dirty="0"/>
                        <a:t>10</a:t>
                      </a:r>
                      <a:endParaRPr lang="en-US" dirty="0"/>
                    </a:p>
                  </a:txBody>
                  <a:tcPr anchor="ctr"/>
                </a:tc>
                <a:extLst>
                  <a:ext uri="{0D108BD9-81ED-4DB2-BD59-A6C34878D82A}">
                    <a16:rowId xmlns:a16="http://schemas.microsoft.com/office/drawing/2014/main" val="1310884315"/>
                  </a:ext>
                </a:extLst>
              </a:tr>
            </a:tbl>
          </a:graphicData>
        </a:graphic>
      </p:graphicFrame>
      <p:sp>
        <p:nvSpPr>
          <p:cNvPr id="3" name="Título 1">
            <a:extLst>
              <a:ext uri="{FF2B5EF4-FFF2-40B4-BE49-F238E27FC236}">
                <a16:creationId xmlns:a16="http://schemas.microsoft.com/office/drawing/2014/main" id="{4CC938E6-273B-5DA5-5BB2-CE8464D7C0F0}"/>
              </a:ext>
            </a:extLst>
          </p:cNvPr>
          <p:cNvSpPr txBox="1">
            <a:spLocks/>
          </p:cNvSpPr>
          <p:nvPr/>
        </p:nvSpPr>
        <p:spPr>
          <a:xfrm>
            <a:off x="1653363" y="-386715"/>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dirty="0"/>
              <a:t>Ejercicio</a:t>
            </a:r>
            <a:endParaRPr lang="en-US" i="1" kern="0" dirty="0"/>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081D1316-E992-E213-81B6-BBA193334297}"/>
                  </a:ext>
                </a:extLst>
              </p:cNvPr>
              <p:cNvSpPr txBox="1"/>
              <p:nvPr/>
            </p:nvSpPr>
            <p:spPr>
              <a:xfrm>
                <a:off x="8229311" y="2575464"/>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Valores genotípicos</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CuadroTexto 6">
                <a:extLst>
                  <a:ext uri="{FF2B5EF4-FFF2-40B4-BE49-F238E27FC236}">
                    <a16:creationId xmlns:a16="http://schemas.microsoft.com/office/drawing/2014/main" id="{081D1316-E992-E213-81B6-BBA193334297}"/>
                  </a:ext>
                </a:extLst>
              </p:cNvPr>
              <p:cNvSpPr txBox="1">
                <a:spLocks noRot="1" noChangeAspect="1" noMove="1" noResize="1" noEditPoints="1" noAdjustHandles="1" noChangeArrowheads="1" noChangeShapeType="1" noTextEdit="1"/>
              </p:cNvSpPr>
              <p:nvPr/>
            </p:nvSpPr>
            <p:spPr>
              <a:xfrm>
                <a:off x="8229311" y="2575464"/>
                <a:ext cx="2447925" cy="923330"/>
              </a:xfrm>
              <a:prstGeom prst="rect">
                <a:avLst/>
              </a:prstGeom>
              <a:blipFill>
                <a:blip r:embed="rId2"/>
                <a:stretch>
                  <a:fillRect l="-2239" t="-3289"/>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6E143FE0-AE50-E7FF-A581-13DD866C6427}"/>
                  </a:ext>
                </a:extLst>
              </p:cNvPr>
              <p:cNvSpPr txBox="1"/>
              <p:nvPr/>
            </p:nvSpPr>
            <p:spPr>
              <a:xfrm>
                <a:off x="8229311" y="3718585"/>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a:t>
                </a:r>
                <a:r>
                  <a:rPr kumimoji="0" lang="en-US" sz="1800" b="1"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genéticas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=0,3</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=0,7</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CuadroTexto 8">
                <a:extLst>
                  <a:ext uri="{FF2B5EF4-FFF2-40B4-BE49-F238E27FC236}">
                    <a16:creationId xmlns:a16="http://schemas.microsoft.com/office/drawing/2014/main" id="{6E143FE0-AE50-E7FF-A581-13DD866C6427}"/>
                  </a:ext>
                </a:extLst>
              </p:cNvPr>
              <p:cNvSpPr txBox="1">
                <a:spLocks noRot="1" noChangeAspect="1" noMove="1" noResize="1" noEditPoints="1" noAdjustHandles="1" noChangeArrowheads="1" noChangeShapeType="1" noTextEdit="1"/>
              </p:cNvSpPr>
              <p:nvPr/>
            </p:nvSpPr>
            <p:spPr>
              <a:xfrm>
                <a:off x="8229311" y="3718585"/>
                <a:ext cx="2447925" cy="923330"/>
              </a:xfrm>
              <a:prstGeom prst="rect">
                <a:avLst/>
              </a:prstGeom>
              <a:blipFill>
                <a:blip r:embed="rId3"/>
                <a:stretch>
                  <a:fillRect l="-2239" t="-3311" b="-2649"/>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F3A656E3-7FA9-5F4C-4C07-3464E94175D0}"/>
                  </a:ext>
                </a:extLst>
              </p:cNvPr>
              <p:cNvSpPr txBox="1"/>
              <p:nvPr/>
            </p:nvSpPr>
            <p:spPr>
              <a:xfrm>
                <a:off x="8229311" y="4728612"/>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Abadi" panose="020B0604020104020204" pitchFamily="34" charset="0"/>
                  </a:rPr>
                  <a:t>Efectos </a:t>
                </a:r>
                <a:r>
                  <a:rPr lang="en-US" b="1" dirty="0" err="1">
                    <a:solidFill>
                      <a:prstClr val="black"/>
                    </a:solidFill>
                    <a:latin typeface="Abadi" panose="020B0604020104020204" pitchFamily="34" charset="0"/>
                  </a:rPr>
                  <a:t>medios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=22,4</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=−9,6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CuadroTexto 4">
                <a:extLst>
                  <a:ext uri="{FF2B5EF4-FFF2-40B4-BE49-F238E27FC236}">
                    <a16:creationId xmlns:a16="http://schemas.microsoft.com/office/drawing/2014/main" id="{F3A656E3-7FA9-5F4C-4C07-3464E94175D0}"/>
                  </a:ext>
                </a:extLst>
              </p:cNvPr>
              <p:cNvSpPr txBox="1">
                <a:spLocks noRot="1" noChangeAspect="1" noMove="1" noResize="1" noEditPoints="1" noAdjustHandles="1" noChangeArrowheads="1" noChangeShapeType="1" noTextEdit="1"/>
              </p:cNvSpPr>
              <p:nvPr/>
            </p:nvSpPr>
            <p:spPr>
              <a:xfrm>
                <a:off x="8229311" y="4728612"/>
                <a:ext cx="2447925" cy="923330"/>
              </a:xfrm>
              <a:prstGeom prst="rect">
                <a:avLst/>
              </a:prstGeom>
              <a:blipFill>
                <a:blip r:embed="rId4"/>
                <a:stretch>
                  <a:fillRect l="-2239" t="-3974"/>
                </a:stretch>
              </a:blipFill>
            </p:spPr>
            <p:txBody>
              <a:bodyPr/>
              <a:lstStyle/>
              <a:p>
                <a:r>
                  <a:rPr lang="es-CL">
                    <a:noFill/>
                  </a:rPr>
                  <a:t> </a:t>
                </a:r>
              </a:p>
            </p:txBody>
          </p:sp>
        </mc:Fallback>
      </mc:AlternateContent>
      <p:sp>
        <p:nvSpPr>
          <p:cNvPr id="12" name="CuadroTexto 11">
            <a:extLst>
              <a:ext uri="{FF2B5EF4-FFF2-40B4-BE49-F238E27FC236}">
                <a16:creationId xmlns:a16="http://schemas.microsoft.com/office/drawing/2014/main" id="{D3EE9EAF-45A1-7A99-B908-52A9FB968918}"/>
              </a:ext>
            </a:extLst>
          </p:cNvPr>
          <p:cNvSpPr txBox="1"/>
          <p:nvPr/>
        </p:nvSpPr>
        <p:spPr>
          <a:xfrm>
            <a:off x="2044523" y="4585987"/>
            <a:ext cx="1746321" cy="369332"/>
          </a:xfrm>
          <a:prstGeom prst="rect">
            <a:avLst/>
          </a:prstGeom>
          <a:noFill/>
        </p:spPr>
        <p:txBody>
          <a:bodyPr wrap="square" rtlCol="0">
            <a:spAutoFit/>
          </a:bodyPr>
          <a:lstStyle/>
          <a:p>
            <a:r>
              <a:rPr lang="es-CL" b="1" dirty="0">
                <a:latin typeface="Abadi" panose="020B0604020104020204" pitchFamily="34" charset="0"/>
              </a:rPr>
              <a:t>Varianza aditiva</a:t>
            </a:r>
          </a:p>
        </p:txBody>
      </p:sp>
      <mc:AlternateContent xmlns:mc="http://schemas.openxmlformats.org/markup-compatibility/2006" xmlns:a14="http://schemas.microsoft.com/office/drawing/2010/main">
        <mc:Choice Requires="a14">
          <p:graphicFrame>
            <p:nvGraphicFramePr>
              <p:cNvPr id="13" name="Tabla 12">
                <a:extLst>
                  <a:ext uri="{FF2B5EF4-FFF2-40B4-BE49-F238E27FC236}">
                    <a16:creationId xmlns:a16="http://schemas.microsoft.com/office/drawing/2014/main" id="{8F22CFBC-B26E-AA4E-245F-2D8FAE989A19}"/>
                  </a:ext>
                </a:extLst>
              </p:cNvPr>
              <p:cNvGraphicFramePr>
                <a:graphicFrameLocks noGrp="1"/>
              </p:cNvGraphicFramePr>
              <p:nvPr>
                <p:extLst>
                  <p:ext uri="{D42A27DB-BD31-4B8C-83A1-F6EECF244321}">
                    <p14:modId xmlns:p14="http://schemas.microsoft.com/office/powerpoint/2010/main" val="3638292746"/>
                  </p:ext>
                </p:extLst>
              </p:nvPr>
            </p:nvGraphicFramePr>
            <p:xfrm>
              <a:off x="1514764" y="5061980"/>
              <a:ext cx="2805841" cy="375984"/>
            </p:xfrm>
            <a:graphic>
              <a:graphicData uri="http://schemas.openxmlformats.org/drawingml/2006/table">
                <a:tbl>
                  <a:tblPr>
                    <a:tableStyleId>{37CE84F3-28C3-443E-9E96-99CF82512B78}</a:tableStyleId>
                  </a:tblPr>
                  <a:tblGrid>
                    <a:gridCol w="2805841">
                      <a:extLst>
                        <a:ext uri="{9D8B030D-6E8A-4147-A177-3AD203B41FA5}">
                          <a16:colId xmlns:a16="http://schemas.microsoft.com/office/drawing/2014/main" val="2514723455"/>
                        </a:ext>
                      </a:extLst>
                    </a:gridCol>
                  </a:tblGrid>
                  <a:tr h="370840">
                    <a:tc>
                      <a:txBody>
                        <a:bodyPr/>
                        <a:lstStyle/>
                        <a:p>
                          <a:pPr algn="ctr"/>
                          <a14:m>
                            <m:oMathPara xmlns:m="http://schemas.openxmlformats.org/officeDocument/2006/math">
                              <m:oMathParaPr>
                                <m:jc m:val="centerGroup"/>
                              </m:oMathParaPr>
                              <m:oMath xmlns:m="http://schemas.openxmlformats.org/officeDocument/2006/math">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𝑉</m:t>
                                    </m:r>
                                  </m:e>
                                  <m:sub>
                                    <m:r>
                                      <a:rPr lang="es-CL" b="0" i="1" smtClean="0">
                                        <a:solidFill>
                                          <a:schemeClr val="tx1"/>
                                        </a:solidFill>
                                        <a:latin typeface="Cambria Math" panose="02040503050406030204" pitchFamily="18" charset="0"/>
                                      </a:rPr>
                                      <m:t>𝐴</m:t>
                                    </m:r>
                                  </m:sub>
                                </m:sSub>
                                <m:r>
                                  <a:rPr lang="es-CL" b="0" i="1" smtClean="0">
                                    <a:solidFill>
                                      <a:schemeClr val="tx1"/>
                                    </a:solidFill>
                                    <a:latin typeface="Cambria Math" panose="02040503050406030204" pitchFamily="18" charset="0"/>
                                  </a:rPr>
                                  <m:t>=2</m:t>
                                </m:r>
                                <m:r>
                                  <a:rPr lang="es-CL" b="0" i="1" smtClean="0">
                                    <a:solidFill>
                                      <a:schemeClr val="tx1"/>
                                    </a:solidFill>
                                    <a:latin typeface="Cambria Math" panose="02040503050406030204" pitchFamily="18" charset="0"/>
                                  </a:rPr>
                                  <m:t>𝑝𝑞</m:t>
                                </m:r>
                                <m:sSup>
                                  <m:sSupPr>
                                    <m:ctrlPr>
                                      <a:rPr lang="es-CL" b="0" i="1" smtClean="0">
                                        <a:solidFill>
                                          <a:schemeClr val="tx1"/>
                                        </a:solidFill>
                                        <a:latin typeface="Cambria Math" panose="02040503050406030204" pitchFamily="18" charset="0"/>
                                      </a:rPr>
                                    </m:ctrlPr>
                                  </m:sSupPr>
                                  <m:e>
                                    <m:r>
                                      <a:rPr lang="es-CL" b="0" i="1" smtClean="0">
                                        <a:solidFill>
                                          <a:schemeClr val="tx1"/>
                                        </a:solidFill>
                                        <a:latin typeface="Cambria Math" panose="02040503050406030204" pitchFamily="18" charset="0"/>
                                      </a:rPr>
                                      <m:t>[</m:t>
                                    </m:r>
                                    <m:r>
                                      <a:rPr lang="es-CL" b="0" i="1" smtClean="0">
                                        <a:solidFill>
                                          <a:schemeClr val="tx1"/>
                                        </a:solidFill>
                                        <a:latin typeface="Cambria Math" panose="02040503050406030204" pitchFamily="18" charset="0"/>
                                      </a:rPr>
                                      <m:t>𝑎</m:t>
                                    </m:r>
                                    <m:r>
                                      <a:rPr lang="es-CL" b="0" i="1" smtClean="0">
                                        <a:solidFill>
                                          <a:schemeClr val="tx1"/>
                                        </a:solidFill>
                                        <a:latin typeface="Cambria Math" panose="02040503050406030204" pitchFamily="18" charset="0"/>
                                      </a:rPr>
                                      <m:t>+</m:t>
                                    </m:r>
                                    <m:r>
                                      <a:rPr lang="es-CL" b="0" i="1" smtClean="0">
                                        <a:solidFill>
                                          <a:schemeClr val="tx1"/>
                                        </a:solidFill>
                                        <a:latin typeface="Cambria Math" panose="02040503050406030204" pitchFamily="18" charset="0"/>
                                      </a:rPr>
                                      <m:t>𝑑</m:t>
                                    </m:r>
                                    <m:r>
                                      <a:rPr lang="es-CL" b="0" i="1" smtClean="0">
                                        <a:solidFill>
                                          <a:schemeClr val="tx1"/>
                                        </a:solidFill>
                                        <a:latin typeface="Cambria Math" panose="02040503050406030204" pitchFamily="18" charset="0"/>
                                      </a:rPr>
                                      <m:t>(</m:t>
                                    </m:r>
                                    <m:r>
                                      <a:rPr lang="es-CL" b="0" i="1" smtClean="0">
                                        <a:solidFill>
                                          <a:schemeClr val="tx1"/>
                                        </a:solidFill>
                                        <a:latin typeface="Cambria Math" panose="02040503050406030204" pitchFamily="18" charset="0"/>
                                      </a:rPr>
                                      <m:t>𝑞</m:t>
                                    </m:r>
                                    <m:r>
                                      <a:rPr lang="es-CL" b="0" i="1" smtClean="0">
                                        <a:solidFill>
                                          <a:schemeClr val="tx1"/>
                                        </a:solidFill>
                                        <a:latin typeface="Cambria Math" panose="02040503050406030204" pitchFamily="18" charset="0"/>
                                      </a:rPr>
                                      <m:t>−</m:t>
                                    </m:r>
                                    <m:r>
                                      <a:rPr lang="es-CL" b="0" i="1" smtClean="0">
                                        <a:solidFill>
                                          <a:schemeClr val="tx1"/>
                                        </a:solidFill>
                                        <a:latin typeface="Cambria Math" panose="02040503050406030204" pitchFamily="18" charset="0"/>
                                      </a:rPr>
                                      <m:t>𝑝</m:t>
                                    </m:r>
                                    <m:r>
                                      <a:rPr lang="es-CL" b="0" i="1" smtClean="0">
                                        <a:solidFill>
                                          <a:schemeClr val="tx1"/>
                                        </a:solidFill>
                                        <a:latin typeface="Cambria Math" panose="02040503050406030204" pitchFamily="18" charset="0"/>
                                      </a:rPr>
                                      <m:t>)]</m:t>
                                    </m:r>
                                  </m:e>
                                  <m:sup>
                                    <m:r>
                                      <a:rPr lang="es-CL" b="0" i="1" smtClean="0">
                                        <a:solidFill>
                                          <a:schemeClr val="tx1"/>
                                        </a:solidFill>
                                        <a:latin typeface="Cambria Math" panose="02040503050406030204" pitchFamily="18" charset="0"/>
                                      </a:rPr>
                                      <m:t>2</m:t>
                                    </m:r>
                                  </m:sup>
                                </m:sSup>
                              </m:oMath>
                            </m:oMathPara>
                          </a14:m>
                          <a:endParaRPr lang="en-US" dirty="0">
                            <a:solidFill>
                              <a:schemeClr val="tx1"/>
                            </a:solidFill>
                          </a:endParaRPr>
                        </a:p>
                      </a:txBody>
                      <a:tcPr>
                        <a:noFill/>
                      </a:tcPr>
                    </a:tc>
                    <a:extLst>
                      <a:ext uri="{0D108BD9-81ED-4DB2-BD59-A6C34878D82A}">
                        <a16:rowId xmlns:a16="http://schemas.microsoft.com/office/drawing/2014/main" val="4156394556"/>
                      </a:ext>
                    </a:extLst>
                  </a:tr>
                </a:tbl>
              </a:graphicData>
            </a:graphic>
          </p:graphicFrame>
        </mc:Choice>
        <mc:Fallback xmlns="">
          <p:graphicFrame>
            <p:nvGraphicFramePr>
              <p:cNvPr id="13" name="Tabla 12">
                <a:extLst>
                  <a:ext uri="{FF2B5EF4-FFF2-40B4-BE49-F238E27FC236}">
                    <a16:creationId xmlns:a16="http://schemas.microsoft.com/office/drawing/2014/main" id="{8F22CFBC-B26E-AA4E-245F-2D8FAE989A19}"/>
                  </a:ext>
                </a:extLst>
              </p:cNvPr>
              <p:cNvGraphicFramePr>
                <a:graphicFrameLocks noGrp="1"/>
              </p:cNvGraphicFramePr>
              <p:nvPr>
                <p:extLst>
                  <p:ext uri="{D42A27DB-BD31-4B8C-83A1-F6EECF244321}">
                    <p14:modId xmlns:p14="http://schemas.microsoft.com/office/powerpoint/2010/main" val="3638292746"/>
                  </p:ext>
                </p:extLst>
              </p:nvPr>
            </p:nvGraphicFramePr>
            <p:xfrm>
              <a:off x="1514764" y="5061980"/>
              <a:ext cx="2805841" cy="375984"/>
            </p:xfrm>
            <a:graphic>
              <a:graphicData uri="http://schemas.openxmlformats.org/drawingml/2006/table">
                <a:tbl>
                  <a:tblPr>
                    <a:tableStyleId>{37CE84F3-28C3-443E-9E96-99CF82512B78}</a:tableStyleId>
                  </a:tblPr>
                  <a:tblGrid>
                    <a:gridCol w="2805841">
                      <a:extLst>
                        <a:ext uri="{9D8B030D-6E8A-4147-A177-3AD203B41FA5}">
                          <a16:colId xmlns:a16="http://schemas.microsoft.com/office/drawing/2014/main" val="2514723455"/>
                        </a:ext>
                      </a:extLst>
                    </a:gridCol>
                  </a:tblGrid>
                  <a:tr h="375984">
                    <a:tc>
                      <a:txBody>
                        <a:bodyPr/>
                        <a:lstStyle/>
                        <a:p>
                          <a:endParaRPr lang="es-CL"/>
                        </a:p>
                      </a:txBody>
                      <a:tcPr>
                        <a:blipFill>
                          <a:blip r:embed="rId5"/>
                          <a:stretch>
                            <a:fillRect b="-17460"/>
                          </a:stretch>
                        </a:blipFill>
                      </a:tcPr>
                    </a:tc>
                    <a:extLst>
                      <a:ext uri="{0D108BD9-81ED-4DB2-BD59-A6C34878D82A}">
                        <a16:rowId xmlns:a16="http://schemas.microsoft.com/office/drawing/2014/main" val="4156394556"/>
                      </a:ext>
                    </a:extLst>
                  </a:tr>
                </a:tbl>
              </a:graphicData>
            </a:graphic>
          </p:graphicFrame>
        </mc:Fallback>
      </mc:AlternateContent>
      <p:sp>
        <p:nvSpPr>
          <p:cNvPr id="14" name="CuadroTexto 13">
            <a:extLst>
              <a:ext uri="{FF2B5EF4-FFF2-40B4-BE49-F238E27FC236}">
                <a16:creationId xmlns:a16="http://schemas.microsoft.com/office/drawing/2014/main" id="{A72800FC-A2DB-466E-4C5A-EB9AAAEB08E9}"/>
              </a:ext>
            </a:extLst>
          </p:cNvPr>
          <p:cNvSpPr txBox="1"/>
          <p:nvPr/>
        </p:nvSpPr>
        <p:spPr>
          <a:xfrm>
            <a:off x="5316177" y="4585987"/>
            <a:ext cx="2129631" cy="369332"/>
          </a:xfrm>
          <a:prstGeom prst="rect">
            <a:avLst/>
          </a:prstGeom>
          <a:noFill/>
        </p:spPr>
        <p:txBody>
          <a:bodyPr wrap="square" rtlCol="0">
            <a:spAutoFit/>
          </a:bodyPr>
          <a:lstStyle/>
          <a:p>
            <a:r>
              <a:rPr lang="es-CL" b="1" dirty="0">
                <a:latin typeface="Abadi" panose="020B0604020104020204" pitchFamily="34" charset="0"/>
              </a:rPr>
              <a:t>Varianza dominante</a:t>
            </a:r>
          </a:p>
        </p:txBody>
      </p:sp>
      <mc:AlternateContent xmlns:mc="http://schemas.openxmlformats.org/markup-compatibility/2006" xmlns:a14="http://schemas.microsoft.com/office/drawing/2010/main">
        <mc:Choice Requires="a14">
          <p:graphicFrame>
            <p:nvGraphicFramePr>
              <p:cNvPr id="15" name="Tabla 14">
                <a:extLst>
                  <a:ext uri="{FF2B5EF4-FFF2-40B4-BE49-F238E27FC236}">
                    <a16:creationId xmlns:a16="http://schemas.microsoft.com/office/drawing/2014/main" id="{1B7B916E-ED50-EE51-0DE6-AC2FDF774521}"/>
                  </a:ext>
                </a:extLst>
              </p:cNvPr>
              <p:cNvGraphicFramePr>
                <a:graphicFrameLocks noGrp="1"/>
              </p:cNvGraphicFramePr>
              <p:nvPr>
                <p:extLst>
                  <p:ext uri="{D42A27DB-BD31-4B8C-83A1-F6EECF244321}">
                    <p14:modId xmlns:p14="http://schemas.microsoft.com/office/powerpoint/2010/main" val="2902471978"/>
                  </p:ext>
                </p:extLst>
              </p:nvPr>
            </p:nvGraphicFramePr>
            <p:xfrm>
              <a:off x="4987156" y="5061980"/>
              <a:ext cx="2699616" cy="375984"/>
            </p:xfrm>
            <a:graphic>
              <a:graphicData uri="http://schemas.openxmlformats.org/drawingml/2006/table">
                <a:tbl>
                  <a:tblPr>
                    <a:tableStyleId>{37CE84F3-28C3-443E-9E96-99CF82512B78}</a:tableStyleId>
                  </a:tblPr>
                  <a:tblGrid>
                    <a:gridCol w="2699616">
                      <a:extLst>
                        <a:ext uri="{9D8B030D-6E8A-4147-A177-3AD203B41FA5}">
                          <a16:colId xmlns:a16="http://schemas.microsoft.com/office/drawing/2014/main" val="2514723455"/>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𝑉</m:t>
                                    </m:r>
                                  </m:e>
                                  <m:sub>
                                    <m:r>
                                      <a:rPr lang="es-CL" b="0" i="1" smtClean="0">
                                        <a:solidFill>
                                          <a:schemeClr val="tx1"/>
                                        </a:solidFill>
                                        <a:latin typeface="Cambria Math" panose="02040503050406030204" pitchFamily="18" charset="0"/>
                                      </a:rPr>
                                      <m:t>𝐷</m:t>
                                    </m:r>
                                  </m:sub>
                                </m:sSub>
                                <m:r>
                                  <a:rPr lang="es-CL" b="0" i="1" smtClean="0">
                                    <a:solidFill>
                                      <a:schemeClr val="tx1"/>
                                    </a:solidFill>
                                    <a:latin typeface="Cambria Math" panose="02040503050406030204" pitchFamily="18" charset="0"/>
                                  </a:rPr>
                                  <m:t>=</m:t>
                                </m:r>
                                <m:sSup>
                                  <m:sSupPr>
                                    <m:ctrlPr>
                                      <a:rPr lang="es-CL" b="0" i="1" smtClean="0">
                                        <a:solidFill>
                                          <a:schemeClr val="tx1"/>
                                        </a:solidFill>
                                        <a:latin typeface="Cambria Math" panose="02040503050406030204" pitchFamily="18" charset="0"/>
                                      </a:rPr>
                                    </m:ctrlPr>
                                  </m:sSupPr>
                                  <m:e>
                                    <m:r>
                                      <a:rPr lang="es-CL" b="0" i="1" smtClean="0">
                                        <a:solidFill>
                                          <a:schemeClr val="tx1"/>
                                        </a:solidFill>
                                        <a:latin typeface="Cambria Math" panose="02040503050406030204" pitchFamily="18" charset="0"/>
                                      </a:rPr>
                                      <m:t>(2</m:t>
                                    </m:r>
                                    <m:r>
                                      <a:rPr lang="es-CL" b="0" i="1" smtClean="0">
                                        <a:solidFill>
                                          <a:schemeClr val="tx1"/>
                                        </a:solidFill>
                                        <a:latin typeface="Cambria Math" panose="02040503050406030204" pitchFamily="18" charset="0"/>
                                      </a:rPr>
                                      <m:t>𝑝𝑞𝑑</m:t>
                                    </m:r>
                                    <m:r>
                                      <a:rPr lang="es-CL" b="0" i="1" smtClean="0">
                                        <a:solidFill>
                                          <a:schemeClr val="tx1"/>
                                        </a:solidFill>
                                        <a:latin typeface="Cambria Math" panose="02040503050406030204" pitchFamily="18" charset="0"/>
                                      </a:rPr>
                                      <m:t>)</m:t>
                                    </m:r>
                                  </m:e>
                                  <m:sup>
                                    <m:r>
                                      <a:rPr lang="es-CL" b="0" i="1" smtClean="0">
                                        <a:solidFill>
                                          <a:schemeClr val="tx1"/>
                                        </a:solidFill>
                                        <a:latin typeface="Cambria Math" panose="02040503050406030204" pitchFamily="18" charset="0"/>
                                      </a:rPr>
                                      <m:t>2</m:t>
                                    </m:r>
                                  </m:sup>
                                </m:sSup>
                              </m:oMath>
                            </m:oMathPara>
                          </a14:m>
                          <a:endParaRPr lang="en-US" dirty="0">
                            <a:solidFill>
                              <a:schemeClr val="tx1"/>
                            </a:solidFill>
                          </a:endParaRPr>
                        </a:p>
                      </a:txBody>
                      <a:tcPr>
                        <a:noFill/>
                      </a:tcPr>
                    </a:tc>
                    <a:extLst>
                      <a:ext uri="{0D108BD9-81ED-4DB2-BD59-A6C34878D82A}">
                        <a16:rowId xmlns:a16="http://schemas.microsoft.com/office/drawing/2014/main" val="4156394556"/>
                      </a:ext>
                    </a:extLst>
                  </a:tr>
                </a:tbl>
              </a:graphicData>
            </a:graphic>
          </p:graphicFrame>
        </mc:Choice>
        <mc:Fallback xmlns="">
          <p:graphicFrame>
            <p:nvGraphicFramePr>
              <p:cNvPr id="15" name="Tabla 14">
                <a:extLst>
                  <a:ext uri="{FF2B5EF4-FFF2-40B4-BE49-F238E27FC236}">
                    <a16:creationId xmlns:a16="http://schemas.microsoft.com/office/drawing/2014/main" id="{1B7B916E-ED50-EE51-0DE6-AC2FDF774521}"/>
                  </a:ext>
                </a:extLst>
              </p:cNvPr>
              <p:cNvGraphicFramePr>
                <a:graphicFrameLocks noGrp="1"/>
              </p:cNvGraphicFramePr>
              <p:nvPr>
                <p:extLst>
                  <p:ext uri="{D42A27DB-BD31-4B8C-83A1-F6EECF244321}">
                    <p14:modId xmlns:p14="http://schemas.microsoft.com/office/powerpoint/2010/main" val="2902471978"/>
                  </p:ext>
                </p:extLst>
              </p:nvPr>
            </p:nvGraphicFramePr>
            <p:xfrm>
              <a:off x="4987156" y="5061980"/>
              <a:ext cx="2699616" cy="375984"/>
            </p:xfrm>
            <a:graphic>
              <a:graphicData uri="http://schemas.openxmlformats.org/drawingml/2006/table">
                <a:tbl>
                  <a:tblPr>
                    <a:tableStyleId>{37CE84F3-28C3-443E-9E96-99CF82512B78}</a:tableStyleId>
                  </a:tblPr>
                  <a:tblGrid>
                    <a:gridCol w="2699616">
                      <a:extLst>
                        <a:ext uri="{9D8B030D-6E8A-4147-A177-3AD203B41FA5}">
                          <a16:colId xmlns:a16="http://schemas.microsoft.com/office/drawing/2014/main" val="2514723455"/>
                        </a:ext>
                      </a:extLst>
                    </a:gridCol>
                  </a:tblGrid>
                  <a:tr h="375984">
                    <a:tc>
                      <a:txBody>
                        <a:bodyPr/>
                        <a:lstStyle/>
                        <a:p>
                          <a:endParaRPr lang="es-CL"/>
                        </a:p>
                      </a:txBody>
                      <a:tcPr>
                        <a:blipFill>
                          <a:blip r:embed="rId6"/>
                          <a:stretch>
                            <a:fillRect b="-17460"/>
                          </a:stretch>
                        </a:blipFill>
                      </a:tcPr>
                    </a:tc>
                    <a:extLst>
                      <a:ext uri="{0D108BD9-81ED-4DB2-BD59-A6C34878D82A}">
                        <a16:rowId xmlns:a16="http://schemas.microsoft.com/office/drawing/2014/main" val="415639455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 name="Tabla 1">
                <a:extLst>
                  <a:ext uri="{FF2B5EF4-FFF2-40B4-BE49-F238E27FC236}">
                    <a16:creationId xmlns:a16="http://schemas.microsoft.com/office/drawing/2014/main" id="{588A02DD-B6B3-81FE-0647-E66CC98F629B}"/>
                  </a:ext>
                </a:extLst>
              </p:cNvPr>
              <p:cNvGraphicFramePr>
                <a:graphicFrameLocks noGrp="1"/>
              </p:cNvGraphicFramePr>
              <p:nvPr>
                <p:extLst>
                  <p:ext uri="{D42A27DB-BD31-4B8C-83A1-F6EECF244321}">
                    <p14:modId xmlns:p14="http://schemas.microsoft.com/office/powerpoint/2010/main" val="2978606146"/>
                  </p:ext>
                </p:extLst>
              </p:nvPr>
            </p:nvGraphicFramePr>
            <p:xfrm>
              <a:off x="755218" y="5499150"/>
              <a:ext cx="4581236" cy="375984"/>
            </p:xfrm>
            <a:graphic>
              <a:graphicData uri="http://schemas.openxmlformats.org/drawingml/2006/table">
                <a:tbl>
                  <a:tblPr>
                    <a:tableStyleId>{37CE84F3-28C3-443E-9E96-99CF82512B78}</a:tableStyleId>
                  </a:tblPr>
                  <a:tblGrid>
                    <a:gridCol w="4581236">
                      <a:extLst>
                        <a:ext uri="{9D8B030D-6E8A-4147-A177-3AD203B41FA5}">
                          <a16:colId xmlns:a16="http://schemas.microsoft.com/office/drawing/2014/main" val="2514723455"/>
                        </a:ext>
                      </a:extLst>
                    </a:gridCol>
                  </a:tblGrid>
                  <a:tr h="370840">
                    <a:tc>
                      <a:txBody>
                        <a:bodyPr/>
                        <a:lstStyle/>
                        <a:p>
                          <a:pPr algn="ctr"/>
                          <a14:m>
                            <m:oMathPara xmlns:m="http://schemas.openxmlformats.org/officeDocument/2006/math">
                              <m:oMathParaPr>
                                <m:jc m:val="centerGroup"/>
                              </m:oMathParaPr>
                              <m:oMath xmlns:m="http://schemas.openxmlformats.org/officeDocument/2006/math">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𝑉</m:t>
                                    </m:r>
                                  </m:e>
                                  <m:sub>
                                    <m:r>
                                      <a:rPr lang="es-CL" b="0" i="1" smtClean="0">
                                        <a:solidFill>
                                          <a:schemeClr val="tx1"/>
                                        </a:solidFill>
                                        <a:latin typeface="Cambria Math" panose="02040503050406030204" pitchFamily="18" charset="0"/>
                                      </a:rPr>
                                      <m:t>𝐴</m:t>
                                    </m:r>
                                  </m:sub>
                                </m:sSub>
                                <m:r>
                                  <a:rPr lang="es-CL" b="0" i="1" smtClean="0">
                                    <a:solidFill>
                                      <a:schemeClr val="tx1"/>
                                    </a:solidFill>
                                    <a:latin typeface="Cambria Math" panose="02040503050406030204" pitchFamily="18" charset="0"/>
                                  </a:rPr>
                                  <m:t>=2∗0,3∗0,7</m:t>
                                </m:r>
                                <m:sSup>
                                  <m:sSupPr>
                                    <m:ctrlPr>
                                      <a:rPr lang="es-CL" b="0" i="1" smtClean="0">
                                        <a:solidFill>
                                          <a:schemeClr val="tx1"/>
                                        </a:solidFill>
                                        <a:latin typeface="Cambria Math" panose="02040503050406030204" pitchFamily="18" charset="0"/>
                                      </a:rPr>
                                    </m:ctrlPr>
                                  </m:sSupPr>
                                  <m:e>
                                    <m:r>
                                      <a:rPr lang="es-CL" b="0" i="1" smtClean="0">
                                        <a:solidFill>
                                          <a:schemeClr val="tx1"/>
                                        </a:solidFill>
                                        <a:latin typeface="Cambria Math" panose="02040503050406030204" pitchFamily="18" charset="0"/>
                                      </a:rPr>
                                      <m:t>[40+(−20)(0,7−0,3)]</m:t>
                                    </m:r>
                                  </m:e>
                                  <m:sup>
                                    <m:r>
                                      <a:rPr lang="es-CL" b="0" i="1" smtClean="0">
                                        <a:solidFill>
                                          <a:schemeClr val="tx1"/>
                                        </a:solidFill>
                                        <a:latin typeface="Cambria Math" panose="02040503050406030204" pitchFamily="18" charset="0"/>
                                      </a:rPr>
                                      <m:t>2</m:t>
                                    </m:r>
                                  </m:sup>
                                </m:sSup>
                              </m:oMath>
                            </m:oMathPara>
                          </a14:m>
                          <a:endParaRPr lang="en-US" dirty="0">
                            <a:solidFill>
                              <a:schemeClr val="tx1"/>
                            </a:solidFill>
                          </a:endParaRPr>
                        </a:p>
                      </a:txBody>
                      <a:tcPr>
                        <a:noFill/>
                      </a:tcPr>
                    </a:tc>
                    <a:extLst>
                      <a:ext uri="{0D108BD9-81ED-4DB2-BD59-A6C34878D82A}">
                        <a16:rowId xmlns:a16="http://schemas.microsoft.com/office/drawing/2014/main" val="4156394556"/>
                      </a:ext>
                    </a:extLst>
                  </a:tr>
                </a:tbl>
              </a:graphicData>
            </a:graphic>
          </p:graphicFrame>
        </mc:Choice>
        <mc:Fallback xmlns="">
          <p:graphicFrame>
            <p:nvGraphicFramePr>
              <p:cNvPr id="2" name="Tabla 1">
                <a:extLst>
                  <a:ext uri="{FF2B5EF4-FFF2-40B4-BE49-F238E27FC236}">
                    <a16:creationId xmlns:a16="http://schemas.microsoft.com/office/drawing/2014/main" id="{588A02DD-B6B3-81FE-0647-E66CC98F629B}"/>
                  </a:ext>
                </a:extLst>
              </p:cNvPr>
              <p:cNvGraphicFramePr>
                <a:graphicFrameLocks noGrp="1"/>
              </p:cNvGraphicFramePr>
              <p:nvPr>
                <p:extLst>
                  <p:ext uri="{D42A27DB-BD31-4B8C-83A1-F6EECF244321}">
                    <p14:modId xmlns:p14="http://schemas.microsoft.com/office/powerpoint/2010/main" val="2978606146"/>
                  </p:ext>
                </p:extLst>
              </p:nvPr>
            </p:nvGraphicFramePr>
            <p:xfrm>
              <a:off x="755218" y="5499150"/>
              <a:ext cx="4581236" cy="375984"/>
            </p:xfrm>
            <a:graphic>
              <a:graphicData uri="http://schemas.openxmlformats.org/drawingml/2006/table">
                <a:tbl>
                  <a:tblPr>
                    <a:tableStyleId>{37CE84F3-28C3-443E-9E96-99CF82512B78}</a:tableStyleId>
                  </a:tblPr>
                  <a:tblGrid>
                    <a:gridCol w="4581236">
                      <a:extLst>
                        <a:ext uri="{9D8B030D-6E8A-4147-A177-3AD203B41FA5}">
                          <a16:colId xmlns:a16="http://schemas.microsoft.com/office/drawing/2014/main" val="2514723455"/>
                        </a:ext>
                      </a:extLst>
                    </a:gridCol>
                  </a:tblGrid>
                  <a:tr h="375984">
                    <a:tc>
                      <a:txBody>
                        <a:bodyPr/>
                        <a:lstStyle/>
                        <a:p>
                          <a:endParaRPr lang="es-CL"/>
                        </a:p>
                      </a:txBody>
                      <a:tcPr>
                        <a:blipFill>
                          <a:blip r:embed="rId7"/>
                          <a:stretch>
                            <a:fillRect b="-19355"/>
                          </a:stretch>
                        </a:blipFill>
                      </a:tcPr>
                    </a:tc>
                    <a:extLst>
                      <a:ext uri="{0D108BD9-81ED-4DB2-BD59-A6C34878D82A}">
                        <a16:rowId xmlns:a16="http://schemas.microsoft.com/office/drawing/2014/main" val="415639455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a 5">
                <a:extLst>
                  <a:ext uri="{FF2B5EF4-FFF2-40B4-BE49-F238E27FC236}">
                    <a16:creationId xmlns:a16="http://schemas.microsoft.com/office/drawing/2014/main" id="{CA00AE6F-A766-A3C8-5E71-DF018E4DF167}"/>
                  </a:ext>
                </a:extLst>
              </p:cNvPr>
              <p:cNvGraphicFramePr>
                <a:graphicFrameLocks noGrp="1"/>
              </p:cNvGraphicFramePr>
              <p:nvPr>
                <p:extLst>
                  <p:ext uri="{D42A27DB-BD31-4B8C-83A1-F6EECF244321}">
                    <p14:modId xmlns:p14="http://schemas.microsoft.com/office/powerpoint/2010/main" val="23865532"/>
                  </p:ext>
                </p:extLst>
              </p:nvPr>
            </p:nvGraphicFramePr>
            <p:xfrm>
              <a:off x="755218" y="5860120"/>
              <a:ext cx="4581236" cy="375984"/>
            </p:xfrm>
            <a:graphic>
              <a:graphicData uri="http://schemas.openxmlformats.org/drawingml/2006/table">
                <a:tbl>
                  <a:tblPr>
                    <a:tableStyleId>{37CE84F3-28C3-443E-9E96-99CF82512B78}</a:tableStyleId>
                  </a:tblPr>
                  <a:tblGrid>
                    <a:gridCol w="4581236">
                      <a:extLst>
                        <a:ext uri="{9D8B030D-6E8A-4147-A177-3AD203B41FA5}">
                          <a16:colId xmlns:a16="http://schemas.microsoft.com/office/drawing/2014/main" val="2514723455"/>
                        </a:ext>
                      </a:extLst>
                    </a:gridCol>
                  </a:tblGrid>
                  <a:tr h="370840">
                    <a:tc>
                      <a:txBody>
                        <a:bodyPr/>
                        <a:lstStyle/>
                        <a:p>
                          <a:pPr algn="ctr"/>
                          <a14:m>
                            <m:oMathPara xmlns:m="http://schemas.openxmlformats.org/officeDocument/2006/math">
                              <m:oMathParaPr>
                                <m:jc m:val="centerGroup"/>
                              </m:oMathParaPr>
                              <m:oMath xmlns:m="http://schemas.openxmlformats.org/officeDocument/2006/math">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𝑉</m:t>
                                    </m:r>
                                  </m:e>
                                  <m:sub>
                                    <m:r>
                                      <a:rPr lang="es-CL" b="0" i="1" smtClean="0">
                                        <a:solidFill>
                                          <a:schemeClr val="tx1"/>
                                        </a:solidFill>
                                        <a:latin typeface="Cambria Math" panose="02040503050406030204" pitchFamily="18" charset="0"/>
                                      </a:rPr>
                                      <m:t>𝐴</m:t>
                                    </m:r>
                                  </m:sub>
                                </m:sSub>
                                <m:r>
                                  <a:rPr lang="es-CL" b="0" i="1" smtClean="0">
                                    <a:solidFill>
                                      <a:schemeClr val="tx1"/>
                                    </a:solidFill>
                                    <a:latin typeface="Cambria Math" panose="02040503050406030204" pitchFamily="18" charset="0"/>
                                  </a:rPr>
                                  <m:t>=0,42</m:t>
                                </m:r>
                                <m:sSup>
                                  <m:sSupPr>
                                    <m:ctrlPr>
                                      <a:rPr lang="es-CL" b="0" i="1" smtClean="0">
                                        <a:solidFill>
                                          <a:schemeClr val="tx1"/>
                                        </a:solidFill>
                                        <a:latin typeface="Cambria Math" panose="02040503050406030204" pitchFamily="18" charset="0"/>
                                      </a:rPr>
                                    </m:ctrlPr>
                                  </m:sSupPr>
                                  <m:e>
                                    <m:r>
                                      <a:rPr lang="es-CL" b="0" i="1" smtClean="0">
                                        <a:solidFill>
                                          <a:schemeClr val="tx1"/>
                                        </a:solidFill>
                                        <a:latin typeface="Cambria Math" panose="02040503050406030204" pitchFamily="18" charset="0"/>
                                      </a:rPr>
                                      <m:t>[32]</m:t>
                                    </m:r>
                                  </m:e>
                                  <m:sup>
                                    <m:r>
                                      <a:rPr lang="es-CL" b="0" i="1" smtClean="0">
                                        <a:solidFill>
                                          <a:schemeClr val="tx1"/>
                                        </a:solidFill>
                                        <a:latin typeface="Cambria Math" panose="02040503050406030204" pitchFamily="18" charset="0"/>
                                      </a:rPr>
                                      <m:t>2</m:t>
                                    </m:r>
                                  </m:sup>
                                </m:sSup>
                              </m:oMath>
                            </m:oMathPara>
                          </a14:m>
                          <a:endParaRPr lang="en-US" dirty="0">
                            <a:solidFill>
                              <a:schemeClr val="tx1"/>
                            </a:solidFill>
                          </a:endParaRPr>
                        </a:p>
                      </a:txBody>
                      <a:tcPr>
                        <a:noFill/>
                      </a:tcPr>
                    </a:tc>
                    <a:extLst>
                      <a:ext uri="{0D108BD9-81ED-4DB2-BD59-A6C34878D82A}">
                        <a16:rowId xmlns:a16="http://schemas.microsoft.com/office/drawing/2014/main" val="4156394556"/>
                      </a:ext>
                    </a:extLst>
                  </a:tr>
                </a:tbl>
              </a:graphicData>
            </a:graphic>
          </p:graphicFrame>
        </mc:Choice>
        <mc:Fallback xmlns="">
          <p:graphicFrame>
            <p:nvGraphicFramePr>
              <p:cNvPr id="6" name="Tabla 5">
                <a:extLst>
                  <a:ext uri="{FF2B5EF4-FFF2-40B4-BE49-F238E27FC236}">
                    <a16:creationId xmlns:a16="http://schemas.microsoft.com/office/drawing/2014/main" id="{CA00AE6F-A766-A3C8-5E71-DF018E4DF167}"/>
                  </a:ext>
                </a:extLst>
              </p:cNvPr>
              <p:cNvGraphicFramePr>
                <a:graphicFrameLocks noGrp="1"/>
              </p:cNvGraphicFramePr>
              <p:nvPr>
                <p:extLst>
                  <p:ext uri="{D42A27DB-BD31-4B8C-83A1-F6EECF244321}">
                    <p14:modId xmlns:p14="http://schemas.microsoft.com/office/powerpoint/2010/main" val="23865532"/>
                  </p:ext>
                </p:extLst>
              </p:nvPr>
            </p:nvGraphicFramePr>
            <p:xfrm>
              <a:off x="755218" y="5860120"/>
              <a:ext cx="4581236" cy="375984"/>
            </p:xfrm>
            <a:graphic>
              <a:graphicData uri="http://schemas.openxmlformats.org/drawingml/2006/table">
                <a:tbl>
                  <a:tblPr>
                    <a:tableStyleId>{37CE84F3-28C3-443E-9E96-99CF82512B78}</a:tableStyleId>
                  </a:tblPr>
                  <a:tblGrid>
                    <a:gridCol w="4581236">
                      <a:extLst>
                        <a:ext uri="{9D8B030D-6E8A-4147-A177-3AD203B41FA5}">
                          <a16:colId xmlns:a16="http://schemas.microsoft.com/office/drawing/2014/main" val="2514723455"/>
                        </a:ext>
                      </a:extLst>
                    </a:gridCol>
                  </a:tblGrid>
                  <a:tr h="375984">
                    <a:tc>
                      <a:txBody>
                        <a:bodyPr/>
                        <a:lstStyle/>
                        <a:p>
                          <a:endParaRPr lang="es-CL"/>
                        </a:p>
                      </a:txBody>
                      <a:tcPr>
                        <a:blipFill>
                          <a:blip r:embed="rId8"/>
                          <a:stretch>
                            <a:fillRect b="-19355"/>
                          </a:stretch>
                        </a:blipFill>
                      </a:tcPr>
                    </a:tc>
                    <a:extLst>
                      <a:ext uri="{0D108BD9-81ED-4DB2-BD59-A6C34878D82A}">
                        <a16:rowId xmlns:a16="http://schemas.microsoft.com/office/drawing/2014/main" val="415639455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a 9">
                <a:extLst>
                  <a:ext uri="{FF2B5EF4-FFF2-40B4-BE49-F238E27FC236}">
                    <a16:creationId xmlns:a16="http://schemas.microsoft.com/office/drawing/2014/main" id="{BC93825E-5723-1DB5-F57C-70ACEEC40C5E}"/>
                  </a:ext>
                </a:extLst>
              </p:cNvPr>
              <p:cNvGraphicFramePr>
                <a:graphicFrameLocks noGrp="1"/>
              </p:cNvGraphicFramePr>
              <p:nvPr>
                <p:extLst>
                  <p:ext uri="{D42A27DB-BD31-4B8C-83A1-F6EECF244321}">
                    <p14:modId xmlns:p14="http://schemas.microsoft.com/office/powerpoint/2010/main" val="1364411714"/>
                  </p:ext>
                </p:extLst>
              </p:nvPr>
            </p:nvGraphicFramePr>
            <p:xfrm>
              <a:off x="2185629" y="6297644"/>
              <a:ext cx="1464107" cy="375984"/>
            </p:xfrm>
            <a:graphic>
              <a:graphicData uri="http://schemas.openxmlformats.org/drawingml/2006/table">
                <a:tbl>
                  <a:tblPr>
                    <a:tableStyleId>{37CE84F3-28C3-443E-9E96-99CF82512B78}</a:tableStyleId>
                  </a:tblPr>
                  <a:tblGrid>
                    <a:gridCol w="1464107">
                      <a:extLst>
                        <a:ext uri="{9D8B030D-6E8A-4147-A177-3AD203B41FA5}">
                          <a16:colId xmlns:a16="http://schemas.microsoft.com/office/drawing/2014/main" val="2514723455"/>
                        </a:ext>
                      </a:extLst>
                    </a:gridCol>
                  </a:tblGrid>
                  <a:tr h="370840">
                    <a:tc>
                      <a:txBody>
                        <a:bodyPr/>
                        <a:lstStyle/>
                        <a:p>
                          <a:pPr algn="ctr"/>
                          <a14:m>
                            <m:oMathPara xmlns:m="http://schemas.openxmlformats.org/officeDocument/2006/math">
                              <m:oMathParaPr>
                                <m:jc m:val="centerGroup"/>
                              </m:oMathParaPr>
                              <m:oMath xmlns:m="http://schemas.openxmlformats.org/officeDocument/2006/math">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𝑉</m:t>
                                    </m:r>
                                  </m:e>
                                  <m:sub>
                                    <m:r>
                                      <a:rPr lang="es-CL" b="0" i="1" smtClean="0">
                                        <a:solidFill>
                                          <a:schemeClr val="tx1"/>
                                        </a:solidFill>
                                        <a:latin typeface="Cambria Math" panose="02040503050406030204" pitchFamily="18" charset="0"/>
                                      </a:rPr>
                                      <m:t>𝐴</m:t>
                                    </m:r>
                                  </m:sub>
                                </m:sSub>
                                <m:r>
                                  <a:rPr lang="es-CL" b="0" i="1" smtClean="0">
                                    <a:solidFill>
                                      <a:schemeClr val="tx1"/>
                                    </a:solidFill>
                                    <a:latin typeface="Cambria Math" panose="02040503050406030204" pitchFamily="18" charset="0"/>
                                  </a:rPr>
                                  <m:t>=430,08</m:t>
                                </m:r>
                              </m:oMath>
                            </m:oMathPara>
                          </a14:m>
                          <a:endParaRPr lang="en-US" dirty="0">
                            <a:solidFill>
                              <a:schemeClr val="tx1"/>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4156394556"/>
                      </a:ext>
                    </a:extLst>
                  </a:tr>
                </a:tbl>
              </a:graphicData>
            </a:graphic>
          </p:graphicFrame>
        </mc:Choice>
        <mc:Fallback xmlns="">
          <p:graphicFrame>
            <p:nvGraphicFramePr>
              <p:cNvPr id="10" name="Tabla 9">
                <a:extLst>
                  <a:ext uri="{FF2B5EF4-FFF2-40B4-BE49-F238E27FC236}">
                    <a16:creationId xmlns:a16="http://schemas.microsoft.com/office/drawing/2014/main" id="{BC93825E-5723-1DB5-F57C-70ACEEC40C5E}"/>
                  </a:ext>
                </a:extLst>
              </p:cNvPr>
              <p:cNvGraphicFramePr>
                <a:graphicFrameLocks noGrp="1"/>
              </p:cNvGraphicFramePr>
              <p:nvPr>
                <p:extLst>
                  <p:ext uri="{D42A27DB-BD31-4B8C-83A1-F6EECF244321}">
                    <p14:modId xmlns:p14="http://schemas.microsoft.com/office/powerpoint/2010/main" val="1364411714"/>
                  </p:ext>
                </p:extLst>
              </p:nvPr>
            </p:nvGraphicFramePr>
            <p:xfrm>
              <a:off x="2185629" y="6297644"/>
              <a:ext cx="1464107" cy="375984"/>
            </p:xfrm>
            <a:graphic>
              <a:graphicData uri="http://schemas.openxmlformats.org/drawingml/2006/table">
                <a:tbl>
                  <a:tblPr>
                    <a:tableStyleId>{37CE84F3-28C3-443E-9E96-99CF82512B78}</a:tableStyleId>
                  </a:tblPr>
                  <a:tblGrid>
                    <a:gridCol w="1464107">
                      <a:extLst>
                        <a:ext uri="{9D8B030D-6E8A-4147-A177-3AD203B41FA5}">
                          <a16:colId xmlns:a16="http://schemas.microsoft.com/office/drawing/2014/main" val="2514723455"/>
                        </a:ext>
                      </a:extLst>
                    </a:gridCol>
                  </a:tblGrid>
                  <a:tr h="375984">
                    <a:tc>
                      <a:txBody>
                        <a:bodyPr/>
                        <a:lstStyle/>
                        <a:p>
                          <a:endParaRPr lang="es-CL"/>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blipFill>
                          <a:blip r:embed="rId9"/>
                          <a:stretch>
                            <a:fillRect l="-415" t="-1613" r="-830" b="-3226"/>
                          </a:stretch>
                        </a:blipFill>
                      </a:tcPr>
                    </a:tc>
                    <a:extLst>
                      <a:ext uri="{0D108BD9-81ED-4DB2-BD59-A6C34878D82A}">
                        <a16:rowId xmlns:a16="http://schemas.microsoft.com/office/drawing/2014/main" val="4156394556"/>
                      </a:ext>
                    </a:extLst>
                  </a:tr>
                </a:tbl>
              </a:graphicData>
            </a:graphic>
          </p:graphicFrame>
        </mc:Fallback>
      </mc:AlternateContent>
    </p:spTree>
    <p:extLst>
      <p:ext uri="{BB962C8B-B14F-4D97-AF65-F5344CB8AC3E}">
        <p14:creationId xmlns:p14="http://schemas.microsoft.com/office/powerpoint/2010/main" val="348001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910590"/>
            <a:ext cx="9162472"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Una de las principales enfermedades en salmón es la enfermedad del virus de la pancreatitis infecciosa del salmón (IPN). Esta enfermedad presenta mortalidades que varían entre 20% y 100%. Hace años atrás se descubrió una región del genoma (haplotipos) que permiten explicar el 90% de la resistencia a esta enfermedad (IPN+ o IPN-). En una población se observó que los promedios de supervivencia entre los grupos eran los siguientes: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6" name="Tabla 12">
            <a:extLst>
              <a:ext uri="{FF2B5EF4-FFF2-40B4-BE49-F238E27FC236}">
                <a16:creationId xmlns:a16="http://schemas.microsoft.com/office/drawing/2014/main" id="{8FAEEAF5-07C6-4B85-AB2A-5CB8D11108E2}"/>
              </a:ext>
            </a:extLst>
          </p:cNvPr>
          <p:cNvGraphicFramePr>
            <a:graphicFrameLocks noGrp="1"/>
          </p:cNvGraphicFramePr>
          <p:nvPr/>
        </p:nvGraphicFramePr>
        <p:xfrm>
          <a:off x="1653363" y="2575464"/>
          <a:ext cx="5157012" cy="1707072"/>
        </p:xfrm>
        <a:graphic>
          <a:graphicData uri="http://schemas.openxmlformats.org/drawingml/2006/table">
            <a:tbl>
              <a:tblPr firstRow="1" bandRow="1">
                <a:tableStyleId>{5C22544A-7EE6-4342-B048-85BDC9FD1C3A}</a:tableStyleId>
              </a:tblPr>
              <a:tblGrid>
                <a:gridCol w="1719004">
                  <a:extLst>
                    <a:ext uri="{9D8B030D-6E8A-4147-A177-3AD203B41FA5}">
                      <a16:colId xmlns:a16="http://schemas.microsoft.com/office/drawing/2014/main" val="1089230659"/>
                    </a:ext>
                  </a:extLst>
                </a:gridCol>
                <a:gridCol w="1719004">
                  <a:extLst>
                    <a:ext uri="{9D8B030D-6E8A-4147-A177-3AD203B41FA5}">
                      <a16:colId xmlns:a16="http://schemas.microsoft.com/office/drawing/2014/main" val="1969542237"/>
                    </a:ext>
                  </a:extLst>
                </a:gridCol>
                <a:gridCol w="1719004">
                  <a:extLst>
                    <a:ext uri="{9D8B030D-6E8A-4147-A177-3AD203B41FA5}">
                      <a16:colId xmlns:a16="http://schemas.microsoft.com/office/drawing/2014/main" val="947060302"/>
                    </a:ext>
                  </a:extLst>
                </a:gridCol>
              </a:tblGrid>
              <a:tr h="370840">
                <a:tc>
                  <a:txBody>
                    <a:bodyPr/>
                    <a:lstStyle/>
                    <a:p>
                      <a:pPr algn="ctr"/>
                      <a:r>
                        <a:rPr lang="es-CL" sz="1600" dirty="0"/>
                        <a:t>Haplotipo</a:t>
                      </a:r>
                      <a:endParaRPr lang="en-US" sz="1600" dirty="0"/>
                    </a:p>
                  </a:txBody>
                  <a:tcPr anchor="ctr"/>
                </a:tc>
                <a:tc>
                  <a:txBody>
                    <a:bodyPr/>
                    <a:lstStyle/>
                    <a:p>
                      <a:pPr algn="ctr"/>
                      <a:r>
                        <a:rPr lang="es-CL" sz="1600" dirty="0"/>
                        <a:t>Número</a:t>
                      </a:r>
                      <a:endParaRPr lang="en-US" sz="1600" dirty="0"/>
                    </a:p>
                  </a:txBody>
                  <a:tcPr anchor="ctr"/>
                </a:tc>
                <a:tc>
                  <a:txBody>
                    <a:bodyPr/>
                    <a:lstStyle/>
                    <a:p>
                      <a:pPr algn="ctr"/>
                      <a:r>
                        <a:rPr lang="es-CL" sz="1600" dirty="0"/>
                        <a:t>Sobrevivencia (%)</a:t>
                      </a:r>
                      <a:endParaRPr lang="en-US" sz="1600" dirty="0"/>
                    </a:p>
                  </a:txBody>
                  <a:tcPr anchor="ctr"/>
                </a:tc>
                <a:extLst>
                  <a:ext uri="{0D108BD9-81ED-4DB2-BD59-A6C34878D82A}">
                    <a16:rowId xmlns:a16="http://schemas.microsoft.com/office/drawing/2014/main" val="884403037"/>
                  </a:ext>
                </a:extLst>
              </a:tr>
              <a:tr h="370840">
                <a:tc>
                  <a:txBody>
                    <a:bodyPr/>
                    <a:lstStyle/>
                    <a:p>
                      <a:pPr algn="ctr"/>
                      <a:r>
                        <a:rPr lang="es-CL" dirty="0"/>
                        <a:t>IPN+, IPN+</a:t>
                      </a:r>
                      <a:endParaRPr lang="en-US" dirty="0"/>
                    </a:p>
                  </a:txBody>
                  <a:tcPr anchor="ctr"/>
                </a:tc>
                <a:tc>
                  <a:txBody>
                    <a:bodyPr/>
                    <a:lstStyle/>
                    <a:p>
                      <a:pPr algn="ctr"/>
                      <a:r>
                        <a:rPr lang="es-CL" dirty="0"/>
                        <a:t>900</a:t>
                      </a:r>
                      <a:endParaRPr lang="en-US" dirty="0"/>
                    </a:p>
                  </a:txBody>
                  <a:tcPr anchor="ctr"/>
                </a:tc>
                <a:tc>
                  <a:txBody>
                    <a:bodyPr/>
                    <a:lstStyle/>
                    <a:p>
                      <a:pPr algn="ctr"/>
                      <a:r>
                        <a:rPr lang="es-CL" dirty="0"/>
                        <a:t>90</a:t>
                      </a:r>
                      <a:endParaRPr lang="en-US" dirty="0"/>
                    </a:p>
                  </a:txBody>
                  <a:tcPr anchor="ctr"/>
                </a:tc>
                <a:extLst>
                  <a:ext uri="{0D108BD9-81ED-4DB2-BD59-A6C34878D82A}">
                    <a16:rowId xmlns:a16="http://schemas.microsoft.com/office/drawing/2014/main" val="1729116943"/>
                  </a:ext>
                </a:extLst>
              </a:tr>
              <a:tr h="370840">
                <a:tc>
                  <a:txBody>
                    <a:bodyPr/>
                    <a:lstStyle/>
                    <a:p>
                      <a:pPr algn="ctr"/>
                      <a:r>
                        <a:rPr lang="es-CL" dirty="0"/>
                        <a:t>IPN+, IPN-</a:t>
                      </a:r>
                      <a:endParaRPr lang="en-US" dirty="0"/>
                    </a:p>
                  </a:txBody>
                  <a:tcPr anchor="ctr"/>
                </a:tc>
                <a:tc>
                  <a:txBody>
                    <a:bodyPr/>
                    <a:lstStyle/>
                    <a:p>
                      <a:pPr algn="ctr"/>
                      <a:r>
                        <a:rPr lang="es-CL" dirty="0"/>
                        <a:t>4.200</a:t>
                      </a:r>
                      <a:endParaRPr lang="en-US" dirty="0"/>
                    </a:p>
                  </a:txBody>
                  <a:tcPr anchor="ctr"/>
                </a:tc>
                <a:tc>
                  <a:txBody>
                    <a:bodyPr/>
                    <a:lstStyle/>
                    <a:p>
                      <a:pPr algn="ctr"/>
                      <a:r>
                        <a:rPr lang="es-CL" dirty="0"/>
                        <a:t>30</a:t>
                      </a:r>
                      <a:endParaRPr lang="en-US" dirty="0"/>
                    </a:p>
                  </a:txBody>
                  <a:tcPr anchor="ctr"/>
                </a:tc>
                <a:extLst>
                  <a:ext uri="{0D108BD9-81ED-4DB2-BD59-A6C34878D82A}">
                    <a16:rowId xmlns:a16="http://schemas.microsoft.com/office/drawing/2014/main" val="1294865511"/>
                  </a:ext>
                </a:extLst>
              </a:tr>
              <a:tr h="370840">
                <a:tc>
                  <a:txBody>
                    <a:bodyPr/>
                    <a:lstStyle/>
                    <a:p>
                      <a:pPr algn="ctr"/>
                      <a:r>
                        <a:rPr lang="es-CL" dirty="0"/>
                        <a:t>IPN-, IPN-</a:t>
                      </a:r>
                      <a:endParaRPr lang="en-US" dirty="0"/>
                    </a:p>
                  </a:txBody>
                  <a:tcPr anchor="ctr"/>
                </a:tc>
                <a:tc>
                  <a:txBody>
                    <a:bodyPr/>
                    <a:lstStyle/>
                    <a:p>
                      <a:pPr algn="ctr"/>
                      <a:r>
                        <a:rPr lang="es-CL" dirty="0"/>
                        <a:t>4.900</a:t>
                      </a:r>
                      <a:endParaRPr lang="en-US" dirty="0"/>
                    </a:p>
                  </a:txBody>
                  <a:tcPr anchor="ctr"/>
                </a:tc>
                <a:tc>
                  <a:txBody>
                    <a:bodyPr/>
                    <a:lstStyle/>
                    <a:p>
                      <a:pPr algn="ctr"/>
                      <a:r>
                        <a:rPr lang="es-CL" dirty="0"/>
                        <a:t>10</a:t>
                      </a:r>
                      <a:endParaRPr lang="en-US" dirty="0"/>
                    </a:p>
                  </a:txBody>
                  <a:tcPr anchor="ctr"/>
                </a:tc>
                <a:extLst>
                  <a:ext uri="{0D108BD9-81ED-4DB2-BD59-A6C34878D82A}">
                    <a16:rowId xmlns:a16="http://schemas.microsoft.com/office/drawing/2014/main" val="1310884315"/>
                  </a:ext>
                </a:extLst>
              </a:tr>
            </a:tbl>
          </a:graphicData>
        </a:graphic>
      </p:graphicFrame>
      <p:sp>
        <p:nvSpPr>
          <p:cNvPr id="3" name="Título 1">
            <a:extLst>
              <a:ext uri="{FF2B5EF4-FFF2-40B4-BE49-F238E27FC236}">
                <a16:creationId xmlns:a16="http://schemas.microsoft.com/office/drawing/2014/main" id="{4CC938E6-273B-5DA5-5BB2-CE8464D7C0F0}"/>
              </a:ext>
            </a:extLst>
          </p:cNvPr>
          <p:cNvSpPr txBox="1">
            <a:spLocks/>
          </p:cNvSpPr>
          <p:nvPr/>
        </p:nvSpPr>
        <p:spPr>
          <a:xfrm>
            <a:off x="1653363" y="-386715"/>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dirty="0"/>
              <a:t>Ejercicio</a:t>
            </a:r>
            <a:endParaRPr lang="en-US" i="1" kern="0" dirty="0"/>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081D1316-E992-E213-81B6-BBA193334297}"/>
                  </a:ext>
                </a:extLst>
              </p:cNvPr>
              <p:cNvSpPr txBox="1"/>
              <p:nvPr/>
            </p:nvSpPr>
            <p:spPr>
              <a:xfrm>
                <a:off x="8229311" y="2575464"/>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Valores genotípicos</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CuadroTexto 6">
                <a:extLst>
                  <a:ext uri="{FF2B5EF4-FFF2-40B4-BE49-F238E27FC236}">
                    <a16:creationId xmlns:a16="http://schemas.microsoft.com/office/drawing/2014/main" id="{081D1316-E992-E213-81B6-BBA193334297}"/>
                  </a:ext>
                </a:extLst>
              </p:cNvPr>
              <p:cNvSpPr txBox="1">
                <a:spLocks noRot="1" noChangeAspect="1" noMove="1" noResize="1" noEditPoints="1" noAdjustHandles="1" noChangeArrowheads="1" noChangeShapeType="1" noTextEdit="1"/>
              </p:cNvSpPr>
              <p:nvPr/>
            </p:nvSpPr>
            <p:spPr>
              <a:xfrm>
                <a:off x="8229311" y="2575464"/>
                <a:ext cx="2447925" cy="923330"/>
              </a:xfrm>
              <a:prstGeom prst="rect">
                <a:avLst/>
              </a:prstGeom>
              <a:blipFill>
                <a:blip r:embed="rId2"/>
                <a:stretch>
                  <a:fillRect l="-2239" t="-3289"/>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6E143FE0-AE50-E7FF-A581-13DD866C6427}"/>
                  </a:ext>
                </a:extLst>
              </p:cNvPr>
              <p:cNvSpPr txBox="1"/>
              <p:nvPr/>
            </p:nvSpPr>
            <p:spPr>
              <a:xfrm>
                <a:off x="8229311" y="3718585"/>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a:t>
                </a:r>
                <a:r>
                  <a:rPr kumimoji="0" lang="en-US" sz="1800" b="1"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genéticas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=0,3</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=0,7</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CuadroTexto 8">
                <a:extLst>
                  <a:ext uri="{FF2B5EF4-FFF2-40B4-BE49-F238E27FC236}">
                    <a16:creationId xmlns:a16="http://schemas.microsoft.com/office/drawing/2014/main" id="{6E143FE0-AE50-E7FF-A581-13DD866C6427}"/>
                  </a:ext>
                </a:extLst>
              </p:cNvPr>
              <p:cNvSpPr txBox="1">
                <a:spLocks noRot="1" noChangeAspect="1" noMove="1" noResize="1" noEditPoints="1" noAdjustHandles="1" noChangeArrowheads="1" noChangeShapeType="1" noTextEdit="1"/>
              </p:cNvSpPr>
              <p:nvPr/>
            </p:nvSpPr>
            <p:spPr>
              <a:xfrm>
                <a:off x="8229311" y="3718585"/>
                <a:ext cx="2447925" cy="923330"/>
              </a:xfrm>
              <a:prstGeom prst="rect">
                <a:avLst/>
              </a:prstGeom>
              <a:blipFill>
                <a:blip r:embed="rId3"/>
                <a:stretch>
                  <a:fillRect l="-2239" t="-3311" b="-2649"/>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F3A656E3-7FA9-5F4C-4C07-3464E94175D0}"/>
                  </a:ext>
                </a:extLst>
              </p:cNvPr>
              <p:cNvSpPr txBox="1"/>
              <p:nvPr/>
            </p:nvSpPr>
            <p:spPr>
              <a:xfrm>
                <a:off x="8229311" y="4728612"/>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Abadi" panose="020B0604020104020204" pitchFamily="34" charset="0"/>
                  </a:rPr>
                  <a:t>Efectos </a:t>
                </a:r>
                <a:r>
                  <a:rPr lang="en-US" b="1" dirty="0" err="1">
                    <a:solidFill>
                      <a:prstClr val="black"/>
                    </a:solidFill>
                    <a:latin typeface="Abadi" panose="020B0604020104020204" pitchFamily="34" charset="0"/>
                  </a:rPr>
                  <a:t>medios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=22,4</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=−9,6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CuadroTexto 4">
                <a:extLst>
                  <a:ext uri="{FF2B5EF4-FFF2-40B4-BE49-F238E27FC236}">
                    <a16:creationId xmlns:a16="http://schemas.microsoft.com/office/drawing/2014/main" id="{F3A656E3-7FA9-5F4C-4C07-3464E94175D0}"/>
                  </a:ext>
                </a:extLst>
              </p:cNvPr>
              <p:cNvSpPr txBox="1">
                <a:spLocks noRot="1" noChangeAspect="1" noMove="1" noResize="1" noEditPoints="1" noAdjustHandles="1" noChangeArrowheads="1" noChangeShapeType="1" noTextEdit="1"/>
              </p:cNvSpPr>
              <p:nvPr/>
            </p:nvSpPr>
            <p:spPr>
              <a:xfrm>
                <a:off x="8229311" y="4728612"/>
                <a:ext cx="2447925" cy="923330"/>
              </a:xfrm>
              <a:prstGeom prst="rect">
                <a:avLst/>
              </a:prstGeom>
              <a:blipFill>
                <a:blip r:embed="rId4"/>
                <a:stretch>
                  <a:fillRect l="-2239" t="-3974"/>
                </a:stretch>
              </a:blipFill>
            </p:spPr>
            <p:txBody>
              <a:bodyPr/>
              <a:lstStyle/>
              <a:p>
                <a:r>
                  <a:rPr lang="es-CL">
                    <a:noFill/>
                  </a:rPr>
                  <a:t> </a:t>
                </a:r>
              </a:p>
            </p:txBody>
          </p:sp>
        </mc:Fallback>
      </mc:AlternateContent>
      <p:sp>
        <p:nvSpPr>
          <p:cNvPr id="12" name="CuadroTexto 11">
            <a:extLst>
              <a:ext uri="{FF2B5EF4-FFF2-40B4-BE49-F238E27FC236}">
                <a16:creationId xmlns:a16="http://schemas.microsoft.com/office/drawing/2014/main" id="{D3EE9EAF-45A1-7A99-B908-52A9FB968918}"/>
              </a:ext>
            </a:extLst>
          </p:cNvPr>
          <p:cNvSpPr txBox="1"/>
          <p:nvPr/>
        </p:nvSpPr>
        <p:spPr>
          <a:xfrm>
            <a:off x="2044523" y="4585987"/>
            <a:ext cx="1746321" cy="369332"/>
          </a:xfrm>
          <a:prstGeom prst="rect">
            <a:avLst/>
          </a:prstGeom>
          <a:noFill/>
        </p:spPr>
        <p:txBody>
          <a:bodyPr wrap="square" rtlCol="0">
            <a:spAutoFit/>
          </a:bodyPr>
          <a:lstStyle/>
          <a:p>
            <a:r>
              <a:rPr lang="es-CL" b="1" dirty="0">
                <a:latin typeface="Abadi" panose="020B0604020104020204" pitchFamily="34" charset="0"/>
              </a:rPr>
              <a:t>Varianza aditiva</a:t>
            </a:r>
          </a:p>
        </p:txBody>
      </p:sp>
      <p:sp>
        <p:nvSpPr>
          <p:cNvPr id="14" name="CuadroTexto 13">
            <a:extLst>
              <a:ext uri="{FF2B5EF4-FFF2-40B4-BE49-F238E27FC236}">
                <a16:creationId xmlns:a16="http://schemas.microsoft.com/office/drawing/2014/main" id="{A72800FC-A2DB-466E-4C5A-EB9AAAEB08E9}"/>
              </a:ext>
            </a:extLst>
          </p:cNvPr>
          <p:cNvSpPr txBox="1"/>
          <p:nvPr/>
        </p:nvSpPr>
        <p:spPr>
          <a:xfrm>
            <a:off x="5316177" y="4585987"/>
            <a:ext cx="2129631" cy="369332"/>
          </a:xfrm>
          <a:prstGeom prst="rect">
            <a:avLst/>
          </a:prstGeom>
          <a:noFill/>
        </p:spPr>
        <p:txBody>
          <a:bodyPr wrap="square" rtlCol="0">
            <a:spAutoFit/>
          </a:bodyPr>
          <a:lstStyle/>
          <a:p>
            <a:r>
              <a:rPr lang="es-CL" b="1" dirty="0">
                <a:latin typeface="Abadi" panose="020B0604020104020204" pitchFamily="34" charset="0"/>
              </a:rPr>
              <a:t>Varianza dominante</a:t>
            </a:r>
          </a:p>
        </p:txBody>
      </p:sp>
      <mc:AlternateContent xmlns:mc="http://schemas.openxmlformats.org/markup-compatibility/2006" xmlns:a14="http://schemas.microsoft.com/office/drawing/2010/main">
        <mc:Choice Requires="a14">
          <p:graphicFrame>
            <p:nvGraphicFramePr>
              <p:cNvPr id="15" name="Tabla 14">
                <a:extLst>
                  <a:ext uri="{FF2B5EF4-FFF2-40B4-BE49-F238E27FC236}">
                    <a16:creationId xmlns:a16="http://schemas.microsoft.com/office/drawing/2014/main" id="{1B7B916E-ED50-EE51-0DE6-AC2FDF774521}"/>
                  </a:ext>
                </a:extLst>
              </p:cNvPr>
              <p:cNvGraphicFramePr>
                <a:graphicFrameLocks noGrp="1"/>
              </p:cNvGraphicFramePr>
              <p:nvPr/>
            </p:nvGraphicFramePr>
            <p:xfrm>
              <a:off x="4987156" y="5061980"/>
              <a:ext cx="2699616" cy="375984"/>
            </p:xfrm>
            <a:graphic>
              <a:graphicData uri="http://schemas.openxmlformats.org/drawingml/2006/table">
                <a:tbl>
                  <a:tblPr>
                    <a:tableStyleId>{37CE84F3-28C3-443E-9E96-99CF82512B78}</a:tableStyleId>
                  </a:tblPr>
                  <a:tblGrid>
                    <a:gridCol w="2699616">
                      <a:extLst>
                        <a:ext uri="{9D8B030D-6E8A-4147-A177-3AD203B41FA5}">
                          <a16:colId xmlns:a16="http://schemas.microsoft.com/office/drawing/2014/main" val="2514723455"/>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𝑉</m:t>
                                    </m:r>
                                  </m:e>
                                  <m:sub>
                                    <m:r>
                                      <a:rPr lang="es-CL" b="0" i="1" smtClean="0">
                                        <a:solidFill>
                                          <a:schemeClr val="tx1"/>
                                        </a:solidFill>
                                        <a:latin typeface="Cambria Math" panose="02040503050406030204" pitchFamily="18" charset="0"/>
                                      </a:rPr>
                                      <m:t>𝐷</m:t>
                                    </m:r>
                                  </m:sub>
                                </m:sSub>
                                <m:r>
                                  <a:rPr lang="es-CL" b="0" i="1" smtClean="0">
                                    <a:solidFill>
                                      <a:schemeClr val="tx1"/>
                                    </a:solidFill>
                                    <a:latin typeface="Cambria Math" panose="02040503050406030204" pitchFamily="18" charset="0"/>
                                  </a:rPr>
                                  <m:t>=</m:t>
                                </m:r>
                                <m:sSup>
                                  <m:sSupPr>
                                    <m:ctrlPr>
                                      <a:rPr lang="es-CL" b="0" i="1" smtClean="0">
                                        <a:solidFill>
                                          <a:schemeClr val="tx1"/>
                                        </a:solidFill>
                                        <a:latin typeface="Cambria Math" panose="02040503050406030204" pitchFamily="18" charset="0"/>
                                      </a:rPr>
                                    </m:ctrlPr>
                                  </m:sSupPr>
                                  <m:e>
                                    <m:r>
                                      <a:rPr lang="es-CL" b="0" i="1" smtClean="0">
                                        <a:solidFill>
                                          <a:schemeClr val="tx1"/>
                                        </a:solidFill>
                                        <a:latin typeface="Cambria Math" panose="02040503050406030204" pitchFamily="18" charset="0"/>
                                      </a:rPr>
                                      <m:t>(2</m:t>
                                    </m:r>
                                    <m:r>
                                      <a:rPr lang="es-CL" b="0" i="1" smtClean="0">
                                        <a:solidFill>
                                          <a:schemeClr val="tx1"/>
                                        </a:solidFill>
                                        <a:latin typeface="Cambria Math" panose="02040503050406030204" pitchFamily="18" charset="0"/>
                                      </a:rPr>
                                      <m:t>𝑝𝑞𝑑</m:t>
                                    </m:r>
                                    <m:r>
                                      <a:rPr lang="es-CL" b="0" i="1" smtClean="0">
                                        <a:solidFill>
                                          <a:schemeClr val="tx1"/>
                                        </a:solidFill>
                                        <a:latin typeface="Cambria Math" panose="02040503050406030204" pitchFamily="18" charset="0"/>
                                      </a:rPr>
                                      <m:t>)</m:t>
                                    </m:r>
                                  </m:e>
                                  <m:sup>
                                    <m:r>
                                      <a:rPr lang="es-CL" b="0" i="1" smtClean="0">
                                        <a:solidFill>
                                          <a:schemeClr val="tx1"/>
                                        </a:solidFill>
                                        <a:latin typeface="Cambria Math" panose="02040503050406030204" pitchFamily="18" charset="0"/>
                                      </a:rPr>
                                      <m:t>2</m:t>
                                    </m:r>
                                  </m:sup>
                                </m:sSup>
                              </m:oMath>
                            </m:oMathPara>
                          </a14:m>
                          <a:endParaRPr lang="en-US" dirty="0">
                            <a:solidFill>
                              <a:schemeClr val="tx1"/>
                            </a:solidFill>
                          </a:endParaRPr>
                        </a:p>
                      </a:txBody>
                      <a:tcPr>
                        <a:noFill/>
                      </a:tcPr>
                    </a:tc>
                    <a:extLst>
                      <a:ext uri="{0D108BD9-81ED-4DB2-BD59-A6C34878D82A}">
                        <a16:rowId xmlns:a16="http://schemas.microsoft.com/office/drawing/2014/main" val="4156394556"/>
                      </a:ext>
                    </a:extLst>
                  </a:tr>
                </a:tbl>
              </a:graphicData>
            </a:graphic>
          </p:graphicFrame>
        </mc:Choice>
        <mc:Fallback xmlns="">
          <p:graphicFrame>
            <p:nvGraphicFramePr>
              <p:cNvPr id="15" name="Tabla 14">
                <a:extLst>
                  <a:ext uri="{FF2B5EF4-FFF2-40B4-BE49-F238E27FC236}">
                    <a16:creationId xmlns:a16="http://schemas.microsoft.com/office/drawing/2014/main" id="{1B7B916E-ED50-EE51-0DE6-AC2FDF774521}"/>
                  </a:ext>
                </a:extLst>
              </p:cNvPr>
              <p:cNvGraphicFramePr>
                <a:graphicFrameLocks noGrp="1"/>
              </p:cNvGraphicFramePr>
              <p:nvPr/>
            </p:nvGraphicFramePr>
            <p:xfrm>
              <a:off x="4987156" y="5061980"/>
              <a:ext cx="2699616" cy="375984"/>
            </p:xfrm>
            <a:graphic>
              <a:graphicData uri="http://schemas.openxmlformats.org/drawingml/2006/table">
                <a:tbl>
                  <a:tblPr>
                    <a:tableStyleId>{37CE84F3-28C3-443E-9E96-99CF82512B78}</a:tableStyleId>
                  </a:tblPr>
                  <a:tblGrid>
                    <a:gridCol w="2699616">
                      <a:extLst>
                        <a:ext uri="{9D8B030D-6E8A-4147-A177-3AD203B41FA5}">
                          <a16:colId xmlns:a16="http://schemas.microsoft.com/office/drawing/2014/main" val="2514723455"/>
                        </a:ext>
                      </a:extLst>
                    </a:gridCol>
                  </a:tblGrid>
                  <a:tr h="375984">
                    <a:tc>
                      <a:txBody>
                        <a:bodyPr/>
                        <a:lstStyle/>
                        <a:p>
                          <a:endParaRPr lang="es-CL"/>
                        </a:p>
                      </a:txBody>
                      <a:tcPr>
                        <a:blipFill>
                          <a:blip r:embed="rId5"/>
                          <a:stretch>
                            <a:fillRect b="-17460"/>
                          </a:stretch>
                        </a:blipFill>
                      </a:tcPr>
                    </a:tc>
                    <a:extLst>
                      <a:ext uri="{0D108BD9-81ED-4DB2-BD59-A6C34878D82A}">
                        <a16:rowId xmlns:a16="http://schemas.microsoft.com/office/drawing/2014/main" val="415639455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a 9">
                <a:extLst>
                  <a:ext uri="{FF2B5EF4-FFF2-40B4-BE49-F238E27FC236}">
                    <a16:creationId xmlns:a16="http://schemas.microsoft.com/office/drawing/2014/main" id="{BC93825E-5723-1DB5-F57C-70ACEEC40C5E}"/>
                  </a:ext>
                </a:extLst>
              </p:cNvPr>
              <p:cNvGraphicFramePr>
                <a:graphicFrameLocks noGrp="1"/>
              </p:cNvGraphicFramePr>
              <p:nvPr>
                <p:extLst>
                  <p:ext uri="{D42A27DB-BD31-4B8C-83A1-F6EECF244321}">
                    <p14:modId xmlns:p14="http://schemas.microsoft.com/office/powerpoint/2010/main" val="4092224066"/>
                  </p:ext>
                </p:extLst>
              </p:nvPr>
            </p:nvGraphicFramePr>
            <p:xfrm>
              <a:off x="2185629" y="5061980"/>
              <a:ext cx="1464107" cy="375984"/>
            </p:xfrm>
            <a:graphic>
              <a:graphicData uri="http://schemas.openxmlformats.org/drawingml/2006/table">
                <a:tbl>
                  <a:tblPr>
                    <a:tableStyleId>{37CE84F3-28C3-443E-9E96-99CF82512B78}</a:tableStyleId>
                  </a:tblPr>
                  <a:tblGrid>
                    <a:gridCol w="1464107">
                      <a:extLst>
                        <a:ext uri="{9D8B030D-6E8A-4147-A177-3AD203B41FA5}">
                          <a16:colId xmlns:a16="http://schemas.microsoft.com/office/drawing/2014/main" val="2514723455"/>
                        </a:ext>
                      </a:extLst>
                    </a:gridCol>
                  </a:tblGrid>
                  <a:tr h="370840">
                    <a:tc>
                      <a:txBody>
                        <a:bodyPr/>
                        <a:lstStyle/>
                        <a:p>
                          <a:pPr algn="ctr"/>
                          <a14:m>
                            <m:oMathPara xmlns:m="http://schemas.openxmlformats.org/officeDocument/2006/math">
                              <m:oMathParaPr>
                                <m:jc m:val="centerGroup"/>
                              </m:oMathParaPr>
                              <m:oMath xmlns:m="http://schemas.openxmlformats.org/officeDocument/2006/math">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𝑉</m:t>
                                    </m:r>
                                  </m:e>
                                  <m:sub>
                                    <m:r>
                                      <a:rPr lang="es-CL" b="0" i="1" smtClean="0">
                                        <a:solidFill>
                                          <a:schemeClr val="tx1"/>
                                        </a:solidFill>
                                        <a:latin typeface="Cambria Math" panose="02040503050406030204" pitchFamily="18" charset="0"/>
                                      </a:rPr>
                                      <m:t>𝐴</m:t>
                                    </m:r>
                                  </m:sub>
                                </m:sSub>
                                <m:r>
                                  <a:rPr lang="es-CL" b="0" i="1" smtClean="0">
                                    <a:solidFill>
                                      <a:schemeClr val="tx1"/>
                                    </a:solidFill>
                                    <a:latin typeface="Cambria Math" panose="02040503050406030204" pitchFamily="18" charset="0"/>
                                  </a:rPr>
                                  <m:t>=430,08</m:t>
                                </m:r>
                              </m:oMath>
                            </m:oMathPara>
                          </a14:m>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6394556"/>
                      </a:ext>
                    </a:extLst>
                  </a:tr>
                </a:tbl>
              </a:graphicData>
            </a:graphic>
          </p:graphicFrame>
        </mc:Choice>
        <mc:Fallback xmlns="">
          <p:graphicFrame>
            <p:nvGraphicFramePr>
              <p:cNvPr id="10" name="Tabla 9">
                <a:extLst>
                  <a:ext uri="{FF2B5EF4-FFF2-40B4-BE49-F238E27FC236}">
                    <a16:creationId xmlns:a16="http://schemas.microsoft.com/office/drawing/2014/main" id="{BC93825E-5723-1DB5-F57C-70ACEEC40C5E}"/>
                  </a:ext>
                </a:extLst>
              </p:cNvPr>
              <p:cNvGraphicFramePr>
                <a:graphicFrameLocks noGrp="1"/>
              </p:cNvGraphicFramePr>
              <p:nvPr>
                <p:extLst>
                  <p:ext uri="{D42A27DB-BD31-4B8C-83A1-F6EECF244321}">
                    <p14:modId xmlns:p14="http://schemas.microsoft.com/office/powerpoint/2010/main" val="4092224066"/>
                  </p:ext>
                </p:extLst>
              </p:nvPr>
            </p:nvGraphicFramePr>
            <p:xfrm>
              <a:off x="2185629" y="5061980"/>
              <a:ext cx="1464107" cy="375984"/>
            </p:xfrm>
            <a:graphic>
              <a:graphicData uri="http://schemas.openxmlformats.org/drawingml/2006/table">
                <a:tbl>
                  <a:tblPr>
                    <a:tableStyleId>{37CE84F3-28C3-443E-9E96-99CF82512B78}</a:tableStyleId>
                  </a:tblPr>
                  <a:tblGrid>
                    <a:gridCol w="1464107">
                      <a:extLst>
                        <a:ext uri="{9D8B030D-6E8A-4147-A177-3AD203B41FA5}">
                          <a16:colId xmlns:a16="http://schemas.microsoft.com/office/drawing/2014/main" val="2514723455"/>
                        </a:ext>
                      </a:extLst>
                    </a:gridCol>
                  </a:tblGrid>
                  <a:tr h="375984">
                    <a:tc>
                      <a:txBody>
                        <a:bodyPr/>
                        <a:lstStyle/>
                        <a:p>
                          <a:endParaRPr lang="es-CL"/>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6"/>
                          <a:stretch>
                            <a:fillRect/>
                          </a:stretch>
                        </a:blipFill>
                      </a:tcPr>
                    </a:tc>
                    <a:extLst>
                      <a:ext uri="{0D108BD9-81ED-4DB2-BD59-A6C34878D82A}">
                        <a16:rowId xmlns:a16="http://schemas.microsoft.com/office/drawing/2014/main" val="415639455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Tabla 7">
                <a:extLst>
                  <a:ext uri="{FF2B5EF4-FFF2-40B4-BE49-F238E27FC236}">
                    <a16:creationId xmlns:a16="http://schemas.microsoft.com/office/drawing/2014/main" id="{E3752A08-4EFD-B99C-4BC2-9644ADFE54F7}"/>
                  </a:ext>
                </a:extLst>
              </p:cNvPr>
              <p:cNvGraphicFramePr>
                <a:graphicFrameLocks noGrp="1"/>
              </p:cNvGraphicFramePr>
              <p:nvPr>
                <p:extLst>
                  <p:ext uri="{D42A27DB-BD31-4B8C-83A1-F6EECF244321}">
                    <p14:modId xmlns:p14="http://schemas.microsoft.com/office/powerpoint/2010/main" val="1396711448"/>
                  </p:ext>
                </p:extLst>
              </p:nvPr>
            </p:nvGraphicFramePr>
            <p:xfrm>
              <a:off x="4631940" y="5512650"/>
              <a:ext cx="3410047" cy="375984"/>
            </p:xfrm>
            <a:graphic>
              <a:graphicData uri="http://schemas.openxmlformats.org/drawingml/2006/table">
                <a:tbl>
                  <a:tblPr>
                    <a:tableStyleId>{37CE84F3-28C3-443E-9E96-99CF82512B78}</a:tableStyleId>
                  </a:tblPr>
                  <a:tblGrid>
                    <a:gridCol w="3410047">
                      <a:extLst>
                        <a:ext uri="{9D8B030D-6E8A-4147-A177-3AD203B41FA5}">
                          <a16:colId xmlns:a16="http://schemas.microsoft.com/office/drawing/2014/main" val="2514723455"/>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𝑉</m:t>
                                    </m:r>
                                  </m:e>
                                  <m:sub>
                                    <m:r>
                                      <a:rPr lang="es-CL" b="0" i="1" smtClean="0">
                                        <a:solidFill>
                                          <a:schemeClr val="tx1"/>
                                        </a:solidFill>
                                        <a:latin typeface="Cambria Math" panose="02040503050406030204" pitchFamily="18" charset="0"/>
                                      </a:rPr>
                                      <m:t>𝐷</m:t>
                                    </m:r>
                                  </m:sub>
                                </m:sSub>
                                <m:r>
                                  <a:rPr lang="es-CL" b="0" i="1" smtClean="0">
                                    <a:solidFill>
                                      <a:schemeClr val="tx1"/>
                                    </a:solidFill>
                                    <a:latin typeface="Cambria Math" panose="02040503050406030204" pitchFamily="18" charset="0"/>
                                  </a:rPr>
                                  <m:t>=</m:t>
                                </m:r>
                                <m:sSup>
                                  <m:sSupPr>
                                    <m:ctrlPr>
                                      <a:rPr lang="es-CL" b="0" i="1" smtClean="0">
                                        <a:solidFill>
                                          <a:schemeClr val="tx1"/>
                                        </a:solidFill>
                                        <a:latin typeface="Cambria Math" panose="02040503050406030204" pitchFamily="18" charset="0"/>
                                      </a:rPr>
                                    </m:ctrlPr>
                                  </m:sSupPr>
                                  <m:e>
                                    <m:r>
                                      <a:rPr lang="es-CL" b="0" i="1" smtClean="0">
                                        <a:solidFill>
                                          <a:schemeClr val="tx1"/>
                                        </a:solidFill>
                                        <a:latin typeface="Cambria Math" panose="02040503050406030204" pitchFamily="18" charset="0"/>
                                      </a:rPr>
                                      <m:t>[2∗0,3∗0,7∗</m:t>
                                    </m:r>
                                    <m:d>
                                      <m:dPr>
                                        <m:ctrlPr>
                                          <a:rPr lang="es-CL" b="0" i="1" smtClean="0">
                                            <a:solidFill>
                                              <a:schemeClr val="tx1"/>
                                            </a:solidFill>
                                            <a:latin typeface="Cambria Math" panose="02040503050406030204" pitchFamily="18" charset="0"/>
                                          </a:rPr>
                                        </m:ctrlPr>
                                      </m:dPr>
                                      <m:e>
                                        <m:r>
                                          <a:rPr lang="es-CL" b="0" i="1" smtClean="0">
                                            <a:solidFill>
                                              <a:schemeClr val="tx1"/>
                                            </a:solidFill>
                                            <a:latin typeface="Cambria Math" panose="02040503050406030204" pitchFamily="18" charset="0"/>
                                          </a:rPr>
                                          <m:t>−20</m:t>
                                        </m:r>
                                      </m:e>
                                    </m:d>
                                    <m:r>
                                      <a:rPr lang="es-CL" b="0" i="1" smtClean="0">
                                        <a:solidFill>
                                          <a:schemeClr val="tx1"/>
                                        </a:solidFill>
                                        <a:latin typeface="Cambria Math" panose="02040503050406030204" pitchFamily="18" charset="0"/>
                                      </a:rPr>
                                      <m:t>]</m:t>
                                    </m:r>
                                  </m:e>
                                  <m:sup>
                                    <m:r>
                                      <a:rPr lang="es-CL" b="0" i="1" smtClean="0">
                                        <a:solidFill>
                                          <a:schemeClr val="tx1"/>
                                        </a:solidFill>
                                        <a:latin typeface="Cambria Math" panose="02040503050406030204" pitchFamily="18" charset="0"/>
                                      </a:rPr>
                                      <m:t>2</m:t>
                                    </m:r>
                                  </m:sup>
                                </m:sSup>
                              </m:oMath>
                            </m:oMathPara>
                          </a14:m>
                          <a:endParaRPr lang="en-US" dirty="0">
                            <a:solidFill>
                              <a:schemeClr val="tx1"/>
                            </a:solidFill>
                          </a:endParaRPr>
                        </a:p>
                      </a:txBody>
                      <a:tcPr>
                        <a:noFill/>
                      </a:tcPr>
                    </a:tc>
                    <a:extLst>
                      <a:ext uri="{0D108BD9-81ED-4DB2-BD59-A6C34878D82A}">
                        <a16:rowId xmlns:a16="http://schemas.microsoft.com/office/drawing/2014/main" val="4156394556"/>
                      </a:ext>
                    </a:extLst>
                  </a:tr>
                </a:tbl>
              </a:graphicData>
            </a:graphic>
          </p:graphicFrame>
        </mc:Choice>
        <mc:Fallback xmlns="">
          <p:graphicFrame>
            <p:nvGraphicFramePr>
              <p:cNvPr id="8" name="Tabla 7">
                <a:extLst>
                  <a:ext uri="{FF2B5EF4-FFF2-40B4-BE49-F238E27FC236}">
                    <a16:creationId xmlns:a16="http://schemas.microsoft.com/office/drawing/2014/main" id="{E3752A08-4EFD-B99C-4BC2-9644ADFE54F7}"/>
                  </a:ext>
                </a:extLst>
              </p:cNvPr>
              <p:cNvGraphicFramePr>
                <a:graphicFrameLocks noGrp="1"/>
              </p:cNvGraphicFramePr>
              <p:nvPr>
                <p:extLst>
                  <p:ext uri="{D42A27DB-BD31-4B8C-83A1-F6EECF244321}">
                    <p14:modId xmlns:p14="http://schemas.microsoft.com/office/powerpoint/2010/main" val="1396711448"/>
                  </p:ext>
                </p:extLst>
              </p:nvPr>
            </p:nvGraphicFramePr>
            <p:xfrm>
              <a:off x="4631940" y="5512650"/>
              <a:ext cx="3410047" cy="375984"/>
            </p:xfrm>
            <a:graphic>
              <a:graphicData uri="http://schemas.openxmlformats.org/drawingml/2006/table">
                <a:tbl>
                  <a:tblPr>
                    <a:tableStyleId>{37CE84F3-28C3-443E-9E96-99CF82512B78}</a:tableStyleId>
                  </a:tblPr>
                  <a:tblGrid>
                    <a:gridCol w="3410047">
                      <a:extLst>
                        <a:ext uri="{9D8B030D-6E8A-4147-A177-3AD203B41FA5}">
                          <a16:colId xmlns:a16="http://schemas.microsoft.com/office/drawing/2014/main" val="2514723455"/>
                        </a:ext>
                      </a:extLst>
                    </a:gridCol>
                  </a:tblGrid>
                  <a:tr h="375984">
                    <a:tc>
                      <a:txBody>
                        <a:bodyPr/>
                        <a:lstStyle/>
                        <a:p>
                          <a:endParaRPr lang="es-CL"/>
                        </a:p>
                      </a:txBody>
                      <a:tcPr>
                        <a:blipFill>
                          <a:blip r:embed="rId7"/>
                          <a:stretch>
                            <a:fillRect b="-19355"/>
                          </a:stretch>
                        </a:blipFill>
                      </a:tcPr>
                    </a:tc>
                    <a:extLst>
                      <a:ext uri="{0D108BD9-81ED-4DB2-BD59-A6C34878D82A}">
                        <a16:rowId xmlns:a16="http://schemas.microsoft.com/office/drawing/2014/main" val="415639455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1" name="Tabla 10">
                <a:extLst>
                  <a:ext uri="{FF2B5EF4-FFF2-40B4-BE49-F238E27FC236}">
                    <a16:creationId xmlns:a16="http://schemas.microsoft.com/office/drawing/2014/main" id="{6EC0029E-08A6-B9C6-5025-9984830E22D7}"/>
                  </a:ext>
                </a:extLst>
              </p:cNvPr>
              <p:cNvGraphicFramePr>
                <a:graphicFrameLocks noGrp="1"/>
              </p:cNvGraphicFramePr>
              <p:nvPr>
                <p:extLst>
                  <p:ext uri="{D42A27DB-BD31-4B8C-83A1-F6EECF244321}">
                    <p14:modId xmlns:p14="http://schemas.microsoft.com/office/powerpoint/2010/main" val="2698123501"/>
                  </p:ext>
                </p:extLst>
              </p:nvPr>
            </p:nvGraphicFramePr>
            <p:xfrm>
              <a:off x="4631939" y="5888634"/>
              <a:ext cx="3410047" cy="375984"/>
            </p:xfrm>
            <a:graphic>
              <a:graphicData uri="http://schemas.openxmlformats.org/drawingml/2006/table">
                <a:tbl>
                  <a:tblPr>
                    <a:tableStyleId>{37CE84F3-28C3-443E-9E96-99CF82512B78}</a:tableStyleId>
                  </a:tblPr>
                  <a:tblGrid>
                    <a:gridCol w="3410047">
                      <a:extLst>
                        <a:ext uri="{9D8B030D-6E8A-4147-A177-3AD203B41FA5}">
                          <a16:colId xmlns:a16="http://schemas.microsoft.com/office/drawing/2014/main" val="2514723455"/>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𝑉</m:t>
                                    </m:r>
                                  </m:e>
                                  <m:sub>
                                    <m:r>
                                      <a:rPr lang="es-CL" b="0" i="1" smtClean="0">
                                        <a:solidFill>
                                          <a:schemeClr val="tx1"/>
                                        </a:solidFill>
                                        <a:latin typeface="Cambria Math" panose="02040503050406030204" pitchFamily="18" charset="0"/>
                                      </a:rPr>
                                      <m:t>𝐷</m:t>
                                    </m:r>
                                  </m:sub>
                                </m:sSub>
                                <m:r>
                                  <a:rPr lang="es-CL" b="0" i="1" smtClean="0">
                                    <a:solidFill>
                                      <a:schemeClr val="tx1"/>
                                    </a:solidFill>
                                    <a:latin typeface="Cambria Math" panose="02040503050406030204" pitchFamily="18" charset="0"/>
                                  </a:rPr>
                                  <m:t>=</m:t>
                                </m:r>
                                <m:sSup>
                                  <m:sSupPr>
                                    <m:ctrlPr>
                                      <a:rPr lang="es-CL" b="0" i="1" smtClean="0">
                                        <a:solidFill>
                                          <a:schemeClr val="tx1"/>
                                        </a:solidFill>
                                        <a:latin typeface="Cambria Math" panose="02040503050406030204" pitchFamily="18" charset="0"/>
                                      </a:rPr>
                                    </m:ctrlPr>
                                  </m:sSupPr>
                                  <m:e>
                                    <m:r>
                                      <a:rPr lang="es-CL" b="0" i="1" smtClean="0">
                                        <a:solidFill>
                                          <a:schemeClr val="tx1"/>
                                        </a:solidFill>
                                        <a:latin typeface="Cambria Math" panose="02040503050406030204" pitchFamily="18" charset="0"/>
                                      </a:rPr>
                                      <m:t>[−8,4]</m:t>
                                    </m:r>
                                  </m:e>
                                  <m:sup>
                                    <m:r>
                                      <a:rPr lang="es-CL" b="0" i="1" smtClean="0">
                                        <a:solidFill>
                                          <a:schemeClr val="tx1"/>
                                        </a:solidFill>
                                        <a:latin typeface="Cambria Math" panose="02040503050406030204" pitchFamily="18" charset="0"/>
                                      </a:rPr>
                                      <m:t>2</m:t>
                                    </m:r>
                                  </m:sup>
                                </m:sSup>
                              </m:oMath>
                            </m:oMathPara>
                          </a14:m>
                          <a:endParaRPr lang="en-US" dirty="0">
                            <a:solidFill>
                              <a:schemeClr val="tx1"/>
                            </a:solidFill>
                          </a:endParaRPr>
                        </a:p>
                      </a:txBody>
                      <a:tcPr>
                        <a:noFill/>
                      </a:tcPr>
                    </a:tc>
                    <a:extLst>
                      <a:ext uri="{0D108BD9-81ED-4DB2-BD59-A6C34878D82A}">
                        <a16:rowId xmlns:a16="http://schemas.microsoft.com/office/drawing/2014/main" val="4156394556"/>
                      </a:ext>
                    </a:extLst>
                  </a:tr>
                </a:tbl>
              </a:graphicData>
            </a:graphic>
          </p:graphicFrame>
        </mc:Choice>
        <mc:Fallback xmlns="">
          <p:graphicFrame>
            <p:nvGraphicFramePr>
              <p:cNvPr id="11" name="Tabla 10">
                <a:extLst>
                  <a:ext uri="{FF2B5EF4-FFF2-40B4-BE49-F238E27FC236}">
                    <a16:creationId xmlns:a16="http://schemas.microsoft.com/office/drawing/2014/main" id="{6EC0029E-08A6-B9C6-5025-9984830E22D7}"/>
                  </a:ext>
                </a:extLst>
              </p:cNvPr>
              <p:cNvGraphicFramePr>
                <a:graphicFrameLocks noGrp="1"/>
              </p:cNvGraphicFramePr>
              <p:nvPr>
                <p:extLst>
                  <p:ext uri="{D42A27DB-BD31-4B8C-83A1-F6EECF244321}">
                    <p14:modId xmlns:p14="http://schemas.microsoft.com/office/powerpoint/2010/main" val="2698123501"/>
                  </p:ext>
                </p:extLst>
              </p:nvPr>
            </p:nvGraphicFramePr>
            <p:xfrm>
              <a:off x="4631939" y="5888634"/>
              <a:ext cx="3410047" cy="375984"/>
            </p:xfrm>
            <a:graphic>
              <a:graphicData uri="http://schemas.openxmlformats.org/drawingml/2006/table">
                <a:tbl>
                  <a:tblPr>
                    <a:tableStyleId>{37CE84F3-28C3-443E-9E96-99CF82512B78}</a:tableStyleId>
                  </a:tblPr>
                  <a:tblGrid>
                    <a:gridCol w="3410047">
                      <a:extLst>
                        <a:ext uri="{9D8B030D-6E8A-4147-A177-3AD203B41FA5}">
                          <a16:colId xmlns:a16="http://schemas.microsoft.com/office/drawing/2014/main" val="2514723455"/>
                        </a:ext>
                      </a:extLst>
                    </a:gridCol>
                  </a:tblGrid>
                  <a:tr h="375984">
                    <a:tc>
                      <a:txBody>
                        <a:bodyPr/>
                        <a:lstStyle/>
                        <a:p>
                          <a:endParaRPr lang="es-CL"/>
                        </a:p>
                      </a:txBody>
                      <a:tcPr>
                        <a:blipFill>
                          <a:blip r:embed="rId8"/>
                          <a:stretch>
                            <a:fillRect b="-17460"/>
                          </a:stretch>
                        </a:blipFill>
                      </a:tcPr>
                    </a:tc>
                    <a:extLst>
                      <a:ext uri="{0D108BD9-81ED-4DB2-BD59-A6C34878D82A}">
                        <a16:rowId xmlns:a16="http://schemas.microsoft.com/office/drawing/2014/main" val="415639455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7" name="Tabla 16">
                <a:extLst>
                  <a:ext uri="{FF2B5EF4-FFF2-40B4-BE49-F238E27FC236}">
                    <a16:creationId xmlns:a16="http://schemas.microsoft.com/office/drawing/2014/main" id="{4BBA142C-9179-6D58-E942-8734B08C5E40}"/>
                  </a:ext>
                </a:extLst>
              </p:cNvPr>
              <p:cNvGraphicFramePr>
                <a:graphicFrameLocks noGrp="1"/>
              </p:cNvGraphicFramePr>
              <p:nvPr>
                <p:extLst>
                  <p:ext uri="{D42A27DB-BD31-4B8C-83A1-F6EECF244321}">
                    <p14:modId xmlns:p14="http://schemas.microsoft.com/office/powerpoint/2010/main" val="3439098375"/>
                  </p:ext>
                </p:extLst>
              </p:nvPr>
            </p:nvGraphicFramePr>
            <p:xfrm>
              <a:off x="5604931" y="6373425"/>
              <a:ext cx="1464061" cy="375984"/>
            </p:xfrm>
            <a:graphic>
              <a:graphicData uri="http://schemas.openxmlformats.org/drawingml/2006/table">
                <a:tbl>
                  <a:tblPr>
                    <a:tableStyleId>{37CE84F3-28C3-443E-9E96-99CF82512B78}</a:tableStyleId>
                  </a:tblPr>
                  <a:tblGrid>
                    <a:gridCol w="1464061">
                      <a:extLst>
                        <a:ext uri="{9D8B030D-6E8A-4147-A177-3AD203B41FA5}">
                          <a16:colId xmlns:a16="http://schemas.microsoft.com/office/drawing/2014/main" val="2514723455"/>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𝑉</m:t>
                                    </m:r>
                                  </m:e>
                                  <m:sub>
                                    <m:r>
                                      <a:rPr lang="es-CL" b="0" i="1" smtClean="0">
                                        <a:solidFill>
                                          <a:schemeClr val="tx1"/>
                                        </a:solidFill>
                                        <a:latin typeface="Cambria Math" panose="02040503050406030204" pitchFamily="18" charset="0"/>
                                      </a:rPr>
                                      <m:t>𝐷</m:t>
                                    </m:r>
                                  </m:sub>
                                </m:sSub>
                                <m:r>
                                  <a:rPr lang="es-CL" b="0" i="1" smtClean="0">
                                    <a:solidFill>
                                      <a:schemeClr val="tx1"/>
                                    </a:solidFill>
                                    <a:latin typeface="Cambria Math" panose="02040503050406030204" pitchFamily="18" charset="0"/>
                                  </a:rPr>
                                  <m:t>=70,56</m:t>
                                </m:r>
                              </m:oMath>
                            </m:oMathPara>
                          </a14:m>
                          <a:endParaRPr lang="en-US" dirty="0">
                            <a:solidFill>
                              <a:schemeClr val="tx1"/>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4156394556"/>
                      </a:ext>
                    </a:extLst>
                  </a:tr>
                </a:tbl>
              </a:graphicData>
            </a:graphic>
          </p:graphicFrame>
        </mc:Choice>
        <mc:Fallback xmlns="">
          <p:graphicFrame>
            <p:nvGraphicFramePr>
              <p:cNvPr id="17" name="Tabla 16">
                <a:extLst>
                  <a:ext uri="{FF2B5EF4-FFF2-40B4-BE49-F238E27FC236}">
                    <a16:creationId xmlns:a16="http://schemas.microsoft.com/office/drawing/2014/main" id="{4BBA142C-9179-6D58-E942-8734B08C5E40}"/>
                  </a:ext>
                </a:extLst>
              </p:cNvPr>
              <p:cNvGraphicFramePr>
                <a:graphicFrameLocks noGrp="1"/>
              </p:cNvGraphicFramePr>
              <p:nvPr>
                <p:extLst>
                  <p:ext uri="{D42A27DB-BD31-4B8C-83A1-F6EECF244321}">
                    <p14:modId xmlns:p14="http://schemas.microsoft.com/office/powerpoint/2010/main" val="3439098375"/>
                  </p:ext>
                </p:extLst>
              </p:nvPr>
            </p:nvGraphicFramePr>
            <p:xfrm>
              <a:off x="5604931" y="6373425"/>
              <a:ext cx="1464061" cy="375984"/>
            </p:xfrm>
            <a:graphic>
              <a:graphicData uri="http://schemas.openxmlformats.org/drawingml/2006/table">
                <a:tbl>
                  <a:tblPr>
                    <a:tableStyleId>{37CE84F3-28C3-443E-9E96-99CF82512B78}</a:tableStyleId>
                  </a:tblPr>
                  <a:tblGrid>
                    <a:gridCol w="1464061">
                      <a:extLst>
                        <a:ext uri="{9D8B030D-6E8A-4147-A177-3AD203B41FA5}">
                          <a16:colId xmlns:a16="http://schemas.microsoft.com/office/drawing/2014/main" val="2514723455"/>
                        </a:ext>
                      </a:extLst>
                    </a:gridCol>
                  </a:tblGrid>
                  <a:tr h="375984">
                    <a:tc>
                      <a:txBody>
                        <a:bodyPr/>
                        <a:lstStyle/>
                        <a:p>
                          <a:endParaRPr lang="es-CL"/>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blipFill>
                          <a:blip r:embed="rId9"/>
                          <a:stretch>
                            <a:fillRect l="-415" t="-1587" r="-830" b="-3175"/>
                          </a:stretch>
                        </a:blipFill>
                      </a:tcPr>
                    </a:tc>
                    <a:extLst>
                      <a:ext uri="{0D108BD9-81ED-4DB2-BD59-A6C34878D82A}">
                        <a16:rowId xmlns:a16="http://schemas.microsoft.com/office/drawing/2014/main" val="4156394556"/>
                      </a:ext>
                    </a:extLst>
                  </a:tr>
                </a:tbl>
              </a:graphicData>
            </a:graphic>
          </p:graphicFrame>
        </mc:Fallback>
      </mc:AlternateContent>
    </p:spTree>
    <p:extLst>
      <p:ext uri="{BB962C8B-B14F-4D97-AF65-F5344CB8AC3E}">
        <p14:creationId xmlns:p14="http://schemas.microsoft.com/office/powerpoint/2010/main" val="373990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910590"/>
            <a:ext cx="9162472"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Una de las principales enfermedades en salmón es la enfermedad del virus de la pancreatitis infecciosa del salmón (IPN). Esta enfermedad presenta mortalidades que varían entre 20% y 100%. Hace años atrás se descubrió una región del genoma (haplotipos) que permiten explicar el 90% de la resistencia a esta enfermedad (IPN+ o IPN-). En una población se observó que los promedios de supervivencia entre los grupos eran los siguientes: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6" name="Tabla 12">
            <a:extLst>
              <a:ext uri="{FF2B5EF4-FFF2-40B4-BE49-F238E27FC236}">
                <a16:creationId xmlns:a16="http://schemas.microsoft.com/office/drawing/2014/main" id="{8FAEEAF5-07C6-4B85-AB2A-5CB8D11108E2}"/>
              </a:ext>
            </a:extLst>
          </p:cNvPr>
          <p:cNvGraphicFramePr>
            <a:graphicFrameLocks noGrp="1"/>
          </p:cNvGraphicFramePr>
          <p:nvPr/>
        </p:nvGraphicFramePr>
        <p:xfrm>
          <a:off x="1653363" y="2575464"/>
          <a:ext cx="5157012" cy="1707072"/>
        </p:xfrm>
        <a:graphic>
          <a:graphicData uri="http://schemas.openxmlformats.org/drawingml/2006/table">
            <a:tbl>
              <a:tblPr firstRow="1" bandRow="1">
                <a:tableStyleId>{5C22544A-7EE6-4342-B048-85BDC9FD1C3A}</a:tableStyleId>
              </a:tblPr>
              <a:tblGrid>
                <a:gridCol w="1719004">
                  <a:extLst>
                    <a:ext uri="{9D8B030D-6E8A-4147-A177-3AD203B41FA5}">
                      <a16:colId xmlns:a16="http://schemas.microsoft.com/office/drawing/2014/main" val="1089230659"/>
                    </a:ext>
                  </a:extLst>
                </a:gridCol>
                <a:gridCol w="1719004">
                  <a:extLst>
                    <a:ext uri="{9D8B030D-6E8A-4147-A177-3AD203B41FA5}">
                      <a16:colId xmlns:a16="http://schemas.microsoft.com/office/drawing/2014/main" val="1969542237"/>
                    </a:ext>
                  </a:extLst>
                </a:gridCol>
                <a:gridCol w="1719004">
                  <a:extLst>
                    <a:ext uri="{9D8B030D-6E8A-4147-A177-3AD203B41FA5}">
                      <a16:colId xmlns:a16="http://schemas.microsoft.com/office/drawing/2014/main" val="947060302"/>
                    </a:ext>
                  </a:extLst>
                </a:gridCol>
              </a:tblGrid>
              <a:tr h="370840">
                <a:tc>
                  <a:txBody>
                    <a:bodyPr/>
                    <a:lstStyle/>
                    <a:p>
                      <a:pPr algn="ctr"/>
                      <a:r>
                        <a:rPr lang="es-CL" sz="1600" dirty="0"/>
                        <a:t>Haplotipo</a:t>
                      </a:r>
                      <a:endParaRPr lang="en-US" sz="1600" dirty="0"/>
                    </a:p>
                  </a:txBody>
                  <a:tcPr anchor="ctr"/>
                </a:tc>
                <a:tc>
                  <a:txBody>
                    <a:bodyPr/>
                    <a:lstStyle/>
                    <a:p>
                      <a:pPr algn="ctr"/>
                      <a:r>
                        <a:rPr lang="es-CL" sz="1600" dirty="0"/>
                        <a:t>Número</a:t>
                      </a:r>
                      <a:endParaRPr lang="en-US" sz="1600" dirty="0"/>
                    </a:p>
                  </a:txBody>
                  <a:tcPr anchor="ctr"/>
                </a:tc>
                <a:tc>
                  <a:txBody>
                    <a:bodyPr/>
                    <a:lstStyle/>
                    <a:p>
                      <a:pPr algn="ctr"/>
                      <a:r>
                        <a:rPr lang="es-CL" sz="1600" dirty="0"/>
                        <a:t>Sobrevivencia (%)</a:t>
                      </a:r>
                      <a:endParaRPr lang="en-US" sz="1600" dirty="0"/>
                    </a:p>
                  </a:txBody>
                  <a:tcPr anchor="ctr"/>
                </a:tc>
                <a:extLst>
                  <a:ext uri="{0D108BD9-81ED-4DB2-BD59-A6C34878D82A}">
                    <a16:rowId xmlns:a16="http://schemas.microsoft.com/office/drawing/2014/main" val="884403037"/>
                  </a:ext>
                </a:extLst>
              </a:tr>
              <a:tr h="370840">
                <a:tc>
                  <a:txBody>
                    <a:bodyPr/>
                    <a:lstStyle/>
                    <a:p>
                      <a:pPr algn="ctr"/>
                      <a:r>
                        <a:rPr lang="es-CL" dirty="0"/>
                        <a:t>IPN+, IPN+</a:t>
                      </a:r>
                      <a:endParaRPr lang="en-US" dirty="0"/>
                    </a:p>
                  </a:txBody>
                  <a:tcPr anchor="ctr"/>
                </a:tc>
                <a:tc>
                  <a:txBody>
                    <a:bodyPr/>
                    <a:lstStyle/>
                    <a:p>
                      <a:pPr algn="ctr"/>
                      <a:r>
                        <a:rPr lang="es-CL" dirty="0"/>
                        <a:t>900</a:t>
                      </a:r>
                      <a:endParaRPr lang="en-US" dirty="0"/>
                    </a:p>
                  </a:txBody>
                  <a:tcPr anchor="ctr"/>
                </a:tc>
                <a:tc>
                  <a:txBody>
                    <a:bodyPr/>
                    <a:lstStyle/>
                    <a:p>
                      <a:pPr algn="ctr"/>
                      <a:r>
                        <a:rPr lang="es-CL" dirty="0"/>
                        <a:t>90</a:t>
                      </a:r>
                      <a:endParaRPr lang="en-US" dirty="0"/>
                    </a:p>
                  </a:txBody>
                  <a:tcPr anchor="ctr"/>
                </a:tc>
                <a:extLst>
                  <a:ext uri="{0D108BD9-81ED-4DB2-BD59-A6C34878D82A}">
                    <a16:rowId xmlns:a16="http://schemas.microsoft.com/office/drawing/2014/main" val="1729116943"/>
                  </a:ext>
                </a:extLst>
              </a:tr>
              <a:tr h="370840">
                <a:tc>
                  <a:txBody>
                    <a:bodyPr/>
                    <a:lstStyle/>
                    <a:p>
                      <a:pPr algn="ctr"/>
                      <a:r>
                        <a:rPr lang="es-CL" dirty="0"/>
                        <a:t>IPN+, IPN-</a:t>
                      </a:r>
                      <a:endParaRPr lang="en-US" dirty="0"/>
                    </a:p>
                  </a:txBody>
                  <a:tcPr anchor="ctr"/>
                </a:tc>
                <a:tc>
                  <a:txBody>
                    <a:bodyPr/>
                    <a:lstStyle/>
                    <a:p>
                      <a:pPr algn="ctr"/>
                      <a:r>
                        <a:rPr lang="es-CL" dirty="0"/>
                        <a:t>4.200</a:t>
                      </a:r>
                      <a:endParaRPr lang="en-US" dirty="0"/>
                    </a:p>
                  </a:txBody>
                  <a:tcPr anchor="ctr"/>
                </a:tc>
                <a:tc>
                  <a:txBody>
                    <a:bodyPr/>
                    <a:lstStyle/>
                    <a:p>
                      <a:pPr algn="ctr"/>
                      <a:r>
                        <a:rPr lang="es-CL" dirty="0"/>
                        <a:t>30</a:t>
                      </a:r>
                      <a:endParaRPr lang="en-US" dirty="0"/>
                    </a:p>
                  </a:txBody>
                  <a:tcPr anchor="ctr"/>
                </a:tc>
                <a:extLst>
                  <a:ext uri="{0D108BD9-81ED-4DB2-BD59-A6C34878D82A}">
                    <a16:rowId xmlns:a16="http://schemas.microsoft.com/office/drawing/2014/main" val="1294865511"/>
                  </a:ext>
                </a:extLst>
              </a:tr>
              <a:tr h="370840">
                <a:tc>
                  <a:txBody>
                    <a:bodyPr/>
                    <a:lstStyle/>
                    <a:p>
                      <a:pPr algn="ctr"/>
                      <a:r>
                        <a:rPr lang="es-CL" dirty="0"/>
                        <a:t>IPN-, IPN-</a:t>
                      </a:r>
                      <a:endParaRPr lang="en-US" dirty="0"/>
                    </a:p>
                  </a:txBody>
                  <a:tcPr anchor="ctr"/>
                </a:tc>
                <a:tc>
                  <a:txBody>
                    <a:bodyPr/>
                    <a:lstStyle/>
                    <a:p>
                      <a:pPr algn="ctr"/>
                      <a:r>
                        <a:rPr lang="es-CL" dirty="0"/>
                        <a:t>4.900</a:t>
                      </a:r>
                      <a:endParaRPr lang="en-US" dirty="0"/>
                    </a:p>
                  </a:txBody>
                  <a:tcPr anchor="ctr"/>
                </a:tc>
                <a:tc>
                  <a:txBody>
                    <a:bodyPr/>
                    <a:lstStyle/>
                    <a:p>
                      <a:pPr algn="ctr"/>
                      <a:r>
                        <a:rPr lang="es-CL" dirty="0"/>
                        <a:t>10</a:t>
                      </a:r>
                      <a:endParaRPr lang="en-US" dirty="0"/>
                    </a:p>
                  </a:txBody>
                  <a:tcPr anchor="ctr"/>
                </a:tc>
                <a:extLst>
                  <a:ext uri="{0D108BD9-81ED-4DB2-BD59-A6C34878D82A}">
                    <a16:rowId xmlns:a16="http://schemas.microsoft.com/office/drawing/2014/main" val="1310884315"/>
                  </a:ext>
                </a:extLst>
              </a:tr>
            </a:tbl>
          </a:graphicData>
        </a:graphic>
      </p:graphicFrame>
      <p:sp>
        <p:nvSpPr>
          <p:cNvPr id="3" name="Título 1">
            <a:extLst>
              <a:ext uri="{FF2B5EF4-FFF2-40B4-BE49-F238E27FC236}">
                <a16:creationId xmlns:a16="http://schemas.microsoft.com/office/drawing/2014/main" id="{4CC938E6-273B-5DA5-5BB2-CE8464D7C0F0}"/>
              </a:ext>
            </a:extLst>
          </p:cNvPr>
          <p:cNvSpPr txBox="1">
            <a:spLocks/>
          </p:cNvSpPr>
          <p:nvPr/>
        </p:nvSpPr>
        <p:spPr>
          <a:xfrm>
            <a:off x="1653363" y="-386715"/>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dirty="0"/>
              <a:t>Ejercicio</a:t>
            </a:r>
            <a:endParaRPr lang="en-US" i="1" kern="0" dirty="0"/>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081D1316-E992-E213-81B6-BBA193334297}"/>
                  </a:ext>
                </a:extLst>
              </p:cNvPr>
              <p:cNvSpPr txBox="1"/>
              <p:nvPr/>
            </p:nvSpPr>
            <p:spPr>
              <a:xfrm>
                <a:off x="8229311" y="2575464"/>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Valores genotípicos</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CuadroTexto 6">
                <a:extLst>
                  <a:ext uri="{FF2B5EF4-FFF2-40B4-BE49-F238E27FC236}">
                    <a16:creationId xmlns:a16="http://schemas.microsoft.com/office/drawing/2014/main" id="{081D1316-E992-E213-81B6-BBA193334297}"/>
                  </a:ext>
                </a:extLst>
              </p:cNvPr>
              <p:cNvSpPr txBox="1">
                <a:spLocks noRot="1" noChangeAspect="1" noMove="1" noResize="1" noEditPoints="1" noAdjustHandles="1" noChangeArrowheads="1" noChangeShapeType="1" noTextEdit="1"/>
              </p:cNvSpPr>
              <p:nvPr/>
            </p:nvSpPr>
            <p:spPr>
              <a:xfrm>
                <a:off x="8229311" y="2575464"/>
                <a:ext cx="2447925" cy="923330"/>
              </a:xfrm>
              <a:prstGeom prst="rect">
                <a:avLst/>
              </a:prstGeom>
              <a:blipFill>
                <a:blip r:embed="rId2"/>
                <a:stretch>
                  <a:fillRect l="-2239" t="-3289"/>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6E143FE0-AE50-E7FF-A581-13DD866C6427}"/>
                  </a:ext>
                </a:extLst>
              </p:cNvPr>
              <p:cNvSpPr txBox="1"/>
              <p:nvPr/>
            </p:nvSpPr>
            <p:spPr>
              <a:xfrm>
                <a:off x="8229311" y="3718585"/>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a:t>
                </a:r>
                <a:r>
                  <a:rPr kumimoji="0" lang="en-US" sz="1800" b="1"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genéticas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=0,3</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=0,7</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CuadroTexto 8">
                <a:extLst>
                  <a:ext uri="{FF2B5EF4-FFF2-40B4-BE49-F238E27FC236}">
                    <a16:creationId xmlns:a16="http://schemas.microsoft.com/office/drawing/2014/main" id="{6E143FE0-AE50-E7FF-A581-13DD866C6427}"/>
                  </a:ext>
                </a:extLst>
              </p:cNvPr>
              <p:cNvSpPr txBox="1">
                <a:spLocks noRot="1" noChangeAspect="1" noMove="1" noResize="1" noEditPoints="1" noAdjustHandles="1" noChangeArrowheads="1" noChangeShapeType="1" noTextEdit="1"/>
              </p:cNvSpPr>
              <p:nvPr/>
            </p:nvSpPr>
            <p:spPr>
              <a:xfrm>
                <a:off x="8229311" y="3718585"/>
                <a:ext cx="2447925" cy="923330"/>
              </a:xfrm>
              <a:prstGeom prst="rect">
                <a:avLst/>
              </a:prstGeom>
              <a:blipFill>
                <a:blip r:embed="rId3"/>
                <a:stretch>
                  <a:fillRect l="-2239" t="-3311" b="-2649"/>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F3A656E3-7FA9-5F4C-4C07-3464E94175D0}"/>
                  </a:ext>
                </a:extLst>
              </p:cNvPr>
              <p:cNvSpPr txBox="1"/>
              <p:nvPr/>
            </p:nvSpPr>
            <p:spPr>
              <a:xfrm>
                <a:off x="8229311" y="4728612"/>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Abadi" panose="020B0604020104020204" pitchFamily="34" charset="0"/>
                  </a:rPr>
                  <a:t>Efectos </a:t>
                </a:r>
                <a:r>
                  <a:rPr lang="en-US" b="1" dirty="0" err="1">
                    <a:solidFill>
                      <a:prstClr val="black"/>
                    </a:solidFill>
                    <a:latin typeface="Abadi" panose="020B0604020104020204" pitchFamily="34" charset="0"/>
                  </a:rPr>
                  <a:t>medios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=22,4</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=−9,6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CuadroTexto 4">
                <a:extLst>
                  <a:ext uri="{FF2B5EF4-FFF2-40B4-BE49-F238E27FC236}">
                    <a16:creationId xmlns:a16="http://schemas.microsoft.com/office/drawing/2014/main" id="{F3A656E3-7FA9-5F4C-4C07-3464E94175D0}"/>
                  </a:ext>
                </a:extLst>
              </p:cNvPr>
              <p:cNvSpPr txBox="1">
                <a:spLocks noRot="1" noChangeAspect="1" noMove="1" noResize="1" noEditPoints="1" noAdjustHandles="1" noChangeArrowheads="1" noChangeShapeType="1" noTextEdit="1"/>
              </p:cNvSpPr>
              <p:nvPr/>
            </p:nvSpPr>
            <p:spPr>
              <a:xfrm>
                <a:off x="8229311" y="4728612"/>
                <a:ext cx="2447925" cy="923330"/>
              </a:xfrm>
              <a:prstGeom prst="rect">
                <a:avLst/>
              </a:prstGeom>
              <a:blipFill>
                <a:blip r:embed="rId4"/>
                <a:stretch>
                  <a:fillRect l="-2239" t="-3974"/>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1783BC0B-2EC5-05EA-0B29-E4C1D2569933}"/>
                  </a:ext>
                </a:extLst>
              </p:cNvPr>
              <p:cNvSpPr txBox="1"/>
              <p:nvPr/>
            </p:nvSpPr>
            <p:spPr>
              <a:xfrm>
                <a:off x="1653363" y="4948885"/>
                <a:ext cx="20475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𝑉</m:t>
                          </m:r>
                        </m:e>
                        <m:sub>
                          <m:r>
                            <a:rPr lang="es-CL" b="0" i="1" smtClean="0">
                              <a:latin typeface="Cambria Math" panose="02040503050406030204" pitchFamily="18" charset="0"/>
                            </a:rPr>
                            <m:t>𝐺</m:t>
                          </m:r>
                        </m:sub>
                      </m:sSub>
                      <m:r>
                        <a:rPr lang="es-CL" b="0" i="1" smtClean="0">
                          <a:latin typeface="Cambria Math" panose="02040503050406030204" pitchFamily="18" charset="0"/>
                        </a:rPr>
                        <m:t>=</m:t>
                      </m:r>
                      <m:sSub>
                        <m:sSubPr>
                          <m:ctrlPr>
                            <a:rPr lang="es-CL" i="1" smtClean="0">
                              <a:latin typeface="Cambria Math" panose="02040503050406030204" pitchFamily="18" charset="0"/>
                            </a:rPr>
                          </m:ctrlPr>
                        </m:sSubPr>
                        <m:e>
                          <m:r>
                            <a:rPr lang="es-CL" b="0" i="1" smtClean="0">
                              <a:latin typeface="Cambria Math" panose="02040503050406030204" pitchFamily="18" charset="0"/>
                            </a:rPr>
                            <m:t>𝑉</m:t>
                          </m:r>
                        </m:e>
                        <m:sub>
                          <m:r>
                            <a:rPr lang="es-CL" b="0" i="1" smtClean="0">
                              <a:latin typeface="Cambria Math" panose="02040503050406030204" pitchFamily="18" charset="0"/>
                            </a:rPr>
                            <m:t>𝐴</m:t>
                          </m:r>
                        </m:sub>
                      </m:sSub>
                      <m:r>
                        <a:rPr lang="es-CL" b="0" i="1" smtClean="0">
                          <a:latin typeface="Cambria Math" panose="02040503050406030204" pitchFamily="18" charset="0"/>
                        </a:rPr>
                        <m:t>+</m:t>
                      </m:r>
                      <m:sSub>
                        <m:sSubPr>
                          <m:ctrlPr>
                            <a:rPr lang="es-CL" b="0" i="1" smtClean="0">
                              <a:latin typeface="Cambria Math" panose="02040503050406030204" pitchFamily="18" charset="0"/>
                            </a:rPr>
                          </m:ctrlPr>
                        </m:sSubPr>
                        <m:e>
                          <m:r>
                            <a:rPr lang="es-CL" b="0" i="1" smtClean="0">
                              <a:latin typeface="Cambria Math" panose="02040503050406030204" pitchFamily="18" charset="0"/>
                            </a:rPr>
                            <m:t>𝑉</m:t>
                          </m:r>
                        </m:e>
                        <m:sub>
                          <m:r>
                            <a:rPr lang="es-CL" b="0" i="1" smtClean="0">
                              <a:latin typeface="Cambria Math" panose="02040503050406030204" pitchFamily="18" charset="0"/>
                            </a:rPr>
                            <m:t>𝐷</m:t>
                          </m:r>
                        </m:sub>
                      </m:sSub>
                      <m:r>
                        <a:rPr lang="es-CL" b="0" i="1" smtClean="0">
                          <a:latin typeface="Cambria Math" panose="02040503050406030204" pitchFamily="18" charset="0"/>
                        </a:rPr>
                        <m:t>+</m:t>
                      </m:r>
                      <m:sSub>
                        <m:sSubPr>
                          <m:ctrlPr>
                            <a:rPr lang="es-CL" b="0" i="1" smtClean="0">
                              <a:latin typeface="Cambria Math" panose="02040503050406030204" pitchFamily="18" charset="0"/>
                            </a:rPr>
                          </m:ctrlPr>
                        </m:sSubPr>
                        <m:e>
                          <m:r>
                            <a:rPr lang="es-CL" b="0" i="1" smtClean="0">
                              <a:latin typeface="Cambria Math" panose="02040503050406030204" pitchFamily="18" charset="0"/>
                            </a:rPr>
                            <m:t>𝑉</m:t>
                          </m:r>
                        </m:e>
                        <m:sub>
                          <m:r>
                            <a:rPr lang="es-CL" b="0" i="1" smtClean="0">
                              <a:latin typeface="Cambria Math" panose="02040503050406030204" pitchFamily="18" charset="0"/>
                            </a:rPr>
                            <m:t>𝐼</m:t>
                          </m:r>
                        </m:sub>
                      </m:sSub>
                    </m:oMath>
                  </m:oMathPara>
                </a14:m>
                <a:endParaRPr lang="es-CL" dirty="0"/>
              </a:p>
            </p:txBody>
          </p:sp>
        </mc:Choice>
        <mc:Fallback xmlns="">
          <p:sp>
            <p:nvSpPr>
              <p:cNvPr id="2" name="CuadroTexto 1">
                <a:extLst>
                  <a:ext uri="{FF2B5EF4-FFF2-40B4-BE49-F238E27FC236}">
                    <a16:creationId xmlns:a16="http://schemas.microsoft.com/office/drawing/2014/main" id="{1783BC0B-2EC5-05EA-0B29-E4C1D2569933}"/>
                  </a:ext>
                </a:extLst>
              </p:cNvPr>
              <p:cNvSpPr txBox="1">
                <a:spLocks noRot="1" noChangeAspect="1" noMove="1" noResize="1" noEditPoints="1" noAdjustHandles="1" noChangeArrowheads="1" noChangeShapeType="1" noTextEdit="1"/>
              </p:cNvSpPr>
              <p:nvPr/>
            </p:nvSpPr>
            <p:spPr>
              <a:xfrm>
                <a:off x="1653363" y="4948885"/>
                <a:ext cx="2047547" cy="369332"/>
              </a:xfrm>
              <a:prstGeom prst="rect">
                <a:avLst/>
              </a:prstGeom>
              <a:blipFill>
                <a:blip r:embed="rId5"/>
                <a:stretch>
                  <a:fillRect b="-1667"/>
                </a:stretch>
              </a:blipFill>
            </p:spPr>
            <p:txBody>
              <a:bodyPr/>
              <a:lstStyle/>
              <a:p>
                <a:r>
                  <a:rPr lang="es-CL">
                    <a:noFill/>
                  </a:rPr>
                  <a:t> </a:t>
                </a:r>
              </a:p>
            </p:txBody>
          </p:sp>
        </mc:Fallback>
      </mc:AlternateContent>
      <p:sp>
        <p:nvSpPr>
          <p:cNvPr id="6" name="CuadroTexto 5">
            <a:extLst>
              <a:ext uri="{FF2B5EF4-FFF2-40B4-BE49-F238E27FC236}">
                <a16:creationId xmlns:a16="http://schemas.microsoft.com/office/drawing/2014/main" id="{439F7F78-7416-783B-0093-860EFAF70A08}"/>
              </a:ext>
            </a:extLst>
          </p:cNvPr>
          <p:cNvSpPr txBox="1"/>
          <p:nvPr/>
        </p:nvSpPr>
        <p:spPr>
          <a:xfrm>
            <a:off x="1653363" y="4470082"/>
            <a:ext cx="2805840" cy="400110"/>
          </a:xfrm>
          <a:prstGeom prst="rect">
            <a:avLst/>
          </a:prstGeom>
          <a:noFill/>
        </p:spPr>
        <p:txBody>
          <a:bodyPr wrap="square" rtlCol="0">
            <a:spAutoFit/>
          </a:bodyPr>
          <a:lstStyle/>
          <a:p>
            <a:r>
              <a:rPr lang="es-CL" sz="2000" b="1" dirty="0">
                <a:latin typeface="Abadi" panose="020B0604020104020204" pitchFamily="34" charset="0"/>
              </a:rPr>
              <a:t>Varianza genética</a:t>
            </a: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21723771-46D8-571E-22A9-95AD7BD1FE4C}"/>
                  </a:ext>
                </a:extLst>
              </p:cNvPr>
              <p:cNvSpPr txBox="1"/>
              <p:nvPr/>
            </p:nvSpPr>
            <p:spPr>
              <a:xfrm>
                <a:off x="1518453" y="5467276"/>
                <a:ext cx="23173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𝑉</m:t>
                          </m:r>
                        </m:e>
                        <m:sub>
                          <m:r>
                            <a:rPr lang="es-CL" b="0" i="1" smtClean="0">
                              <a:latin typeface="Cambria Math" panose="02040503050406030204" pitchFamily="18" charset="0"/>
                            </a:rPr>
                            <m:t>𝐺</m:t>
                          </m:r>
                        </m:sub>
                      </m:sSub>
                      <m:r>
                        <a:rPr lang="es-CL" b="0" i="1" smtClean="0">
                          <a:latin typeface="Cambria Math" panose="02040503050406030204" pitchFamily="18" charset="0"/>
                        </a:rPr>
                        <m:t>=430,08+70,56</m:t>
                      </m:r>
                    </m:oMath>
                  </m:oMathPara>
                </a14:m>
                <a:endParaRPr lang="es-CL" dirty="0"/>
              </a:p>
            </p:txBody>
          </p:sp>
        </mc:Choice>
        <mc:Fallback xmlns="">
          <p:sp>
            <p:nvSpPr>
              <p:cNvPr id="13" name="CuadroTexto 12">
                <a:extLst>
                  <a:ext uri="{FF2B5EF4-FFF2-40B4-BE49-F238E27FC236}">
                    <a16:creationId xmlns:a16="http://schemas.microsoft.com/office/drawing/2014/main" id="{21723771-46D8-571E-22A9-95AD7BD1FE4C}"/>
                  </a:ext>
                </a:extLst>
              </p:cNvPr>
              <p:cNvSpPr txBox="1">
                <a:spLocks noRot="1" noChangeAspect="1" noMove="1" noResize="1" noEditPoints="1" noAdjustHandles="1" noChangeArrowheads="1" noChangeShapeType="1" noTextEdit="1"/>
              </p:cNvSpPr>
              <p:nvPr/>
            </p:nvSpPr>
            <p:spPr>
              <a:xfrm>
                <a:off x="1518453" y="5467276"/>
                <a:ext cx="2317366" cy="369332"/>
              </a:xfrm>
              <a:prstGeom prst="rect">
                <a:avLst/>
              </a:prstGeom>
              <a:blipFill>
                <a:blip r:embed="rId6"/>
                <a:stretch>
                  <a:fillRect b="-1667"/>
                </a:stretch>
              </a:blipFill>
            </p:spPr>
            <p:txBody>
              <a:bodyPr/>
              <a:lstStyle/>
              <a:p>
                <a:r>
                  <a:rPr lang="es-CL">
                    <a:noFill/>
                  </a:rPr>
                  <a:t> </a:t>
                </a:r>
              </a:p>
            </p:txBody>
          </p:sp>
        </mc:Fallback>
      </mc:AlternateContent>
      <p:sp>
        <p:nvSpPr>
          <p:cNvPr id="18" name="CuadroTexto 17">
            <a:extLst>
              <a:ext uri="{FF2B5EF4-FFF2-40B4-BE49-F238E27FC236}">
                <a16:creationId xmlns:a16="http://schemas.microsoft.com/office/drawing/2014/main" id="{A92A44B0-0FB6-2428-1A43-8E67F7B1ADB9}"/>
              </a:ext>
            </a:extLst>
          </p:cNvPr>
          <p:cNvSpPr txBox="1"/>
          <p:nvPr/>
        </p:nvSpPr>
        <p:spPr>
          <a:xfrm>
            <a:off x="4556984" y="4470082"/>
            <a:ext cx="2805840" cy="400110"/>
          </a:xfrm>
          <a:prstGeom prst="rect">
            <a:avLst/>
          </a:prstGeom>
          <a:noFill/>
        </p:spPr>
        <p:txBody>
          <a:bodyPr wrap="square" rtlCol="0">
            <a:spAutoFit/>
          </a:bodyPr>
          <a:lstStyle/>
          <a:p>
            <a:r>
              <a:rPr lang="es-CL" sz="2000" b="1" dirty="0">
                <a:latin typeface="Abadi" panose="020B0604020104020204" pitchFamily="34" charset="0"/>
              </a:rPr>
              <a:t>Varianza fenotípica</a:t>
            </a:r>
          </a:p>
        </p:txBody>
      </p:sp>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A0BC8AD0-C732-2828-C52C-3A1A479C9241}"/>
                  </a:ext>
                </a:extLst>
              </p:cNvPr>
              <p:cNvSpPr txBox="1"/>
              <p:nvPr/>
            </p:nvSpPr>
            <p:spPr>
              <a:xfrm>
                <a:off x="4899278" y="4948885"/>
                <a:ext cx="154022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𝑉</m:t>
                          </m:r>
                        </m:e>
                        <m:sub>
                          <m:r>
                            <a:rPr lang="es-CL" b="0" i="1" smtClean="0">
                              <a:latin typeface="Cambria Math" panose="02040503050406030204" pitchFamily="18" charset="0"/>
                            </a:rPr>
                            <m:t>𝑃</m:t>
                          </m:r>
                        </m:sub>
                      </m:sSub>
                      <m:r>
                        <a:rPr lang="es-CL" b="0" i="1" smtClean="0">
                          <a:latin typeface="Cambria Math" panose="02040503050406030204" pitchFamily="18" charset="0"/>
                        </a:rPr>
                        <m:t>=</m:t>
                      </m:r>
                      <m:sSub>
                        <m:sSubPr>
                          <m:ctrlPr>
                            <a:rPr lang="es-CL" i="1" smtClean="0">
                              <a:latin typeface="Cambria Math" panose="02040503050406030204" pitchFamily="18" charset="0"/>
                            </a:rPr>
                          </m:ctrlPr>
                        </m:sSubPr>
                        <m:e>
                          <m:r>
                            <a:rPr lang="es-CL" b="0" i="1" smtClean="0">
                              <a:latin typeface="Cambria Math" panose="02040503050406030204" pitchFamily="18" charset="0"/>
                            </a:rPr>
                            <m:t>𝑉</m:t>
                          </m:r>
                        </m:e>
                        <m:sub>
                          <m:r>
                            <a:rPr lang="es-CL" b="0" i="1" smtClean="0">
                              <a:latin typeface="Cambria Math" panose="02040503050406030204" pitchFamily="18" charset="0"/>
                            </a:rPr>
                            <m:t>𝐺</m:t>
                          </m:r>
                        </m:sub>
                      </m:sSub>
                      <m:r>
                        <a:rPr lang="es-CL" b="0" i="1" smtClean="0">
                          <a:latin typeface="Cambria Math" panose="02040503050406030204" pitchFamily="18" charset="0"/>
                        </a:rPr>
                        <m:t>+</m:t>
                      </m:r>
                      <m:sSub>
                        <m:sSubPr>
                          <m:ctrlPr>
                            <a:rPr lang="es-CL" b="0" i="1" smtClean="0">
                              <a:latin typeface="Cambria Math" panose="02040503050406030204" pitchFamily="18" charset="0"/>
                            </a:rPr>
                          </m:ctrlPr>
                        </m:sSubPr>
                        <m:e>
                          <m:r>
                            <a:rPr lang="es-CL" b="0" i="1" smtClean="0">
                              <a:latin typeface="Cambria Math" panose="02040503050406030204" pitchFamily="18" charset="0"/>
                            </a:rPr>
                            <m:t>𝑉</m:t>
                          </m:r>
                        </m:e>
                        <m:sub>
                          <m:r>
                            <a:rPr lang="es-CL" b="0" i="1" smtClean="0">
                              <a:latin typeface="Cambria Math" panose="02040503050406030204" pitchFamily="18" charset="0"/>
                            </a:rPr>
                            <m:t>𝐸</m:t>
                          </m:r>
                        </m:sub>
                      </m:sSub>
                    </m:oMath>
                  </m:oMathPara>
                </a14:m>
                <a:endParaRPr lang="es-CL" dirty="0"/>
              </a:p>
            </p:txBody>
          </p:sp>
        </mc:Choice>
        <mc:Fallback xmlns="">
          <p:sp>
            <p:nvSpPr>
              <p:cNvPr id="19" name="CuadroTexto 18">
                <a:extLst>
                  <a:ext uri="{FF2B5EF4-FFF2-40B4-BE49-F238E27FC236}">
                    <a16:creationId xmlns:a16="http://schemas.microsoft.com/office/drawing/2014/main" id="{A0BC8AD0-C732-2828-C52C-3A1A479C9241}"/>
                  </a:ext>
                </a:extLst>
              </p:cNvPr>
              <p:cNvSpPr txBox="1">
                <a:spLocks noRot="1" noChangeAspect="1" noMove="1" noResize="1" noEditPoints="1" noAdjustHandles="1" noChangeArrowheads="1" noChangeShapeType="1" noTextEdit="1"/>
              </p:cNvSpPr>
              <p:nvPr/>
            </p:nvSpPr>
            <p:spPr>
              <a:xfrm>
                <a:off x="4899278" y="4948885"/>
                <a:ext cx="1540229" cy="369332"/>
              </a:xfrm>
              <a:prstGeom prst="rect">
                <a:avLst/>
              </a:prstGeom>
              <a:blipFill>
                <a:blip r:embed="rId7"/>
                <a:stretch>
                  <a:fillRect b="-1667"/>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B26F6068-F2A2-DA02-1AF9-F7381CC5F2B0}"/>
                  </a:ext>
                </a:extLst>
              </p:cNvPr>
              <p:cNvSpPr txBox="1"/>
              <p:nvPr/>
            </p:nvSpPr>
            <p:spPr>
              <a:xfrm>
                <a:off x="1936837" y="5985667"/>
                <a:ext cx="14805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𝑉</m:t>
                          </m:r>
                        </m:e>
                        <m:sub>
                          <m:r>
                            <a:rPr lang="es-CL" b="0" i="1" smtClean="0">
                              <a:latin typeface="Cambria Math" panose="02040503050406030204" pitchFamily="18" charset="0"/>
                            </a:rPr>
                            <m:t>𝐺</m:t>
                          </m:r>
                        </m:sub>
                      </m:sSub>
                      <m:r>
                        <a:rPr lang="es-CL" b="0" i="1" smtClean="0">
                          <a:latin typeface="Cambria Math" panose="02040503050406030204" pitchFamily="18" charset="0"/>
                        </a:rPr>
                        <m:t>=500,64</m:t>
                      </m:r>
                    </m:oMath>
                  </m:oMathPara>
                </a14:m>
                <a:endParaRPr lang="es-CL" dirty="0"/>
              </a:p>
            </p:txBody>
          </p:sp>
        </mc:Choice>
        <mc:Fallback xmlns="">
          <p:sp>
            <p:nvSpPr>
              <p:cNvPr id="20" name="CuadroTexto 19">
                <a:extLst>
                  <a:ext uri="{FF2B5EF4-FFF2-40B4-BE49-F238E27FC236}">
                    <a16:creationId xmlns:a16="http://schemas.microsoft.com/office/drawing/2014/main" id="{B26F6068-F2A2-DA02-1AF9-F7381CC5F2B0}"/>
                  </a:ext>
                </a:extLst>
              </p:cNvPr>
              <p:cNvSpPr txBox="1">
                <a:spLocks noRot="1" noChangeAspect="1" noMove="1" noResize="1" noEditPoints="1" noAdjustHandles="1" noChangeArrowheads="1" noChangeShapeType="1" noTextEdit="1"/>
              </p:cNvSpPr>
              <p:nvPr/>
            </p:nvSpPr>
            <p:spPr>
              <a:xfrm>
                <a:off x="1936837" y="5985667"/>
                <a:ext cx="1480598" cy="369332"/>
              </a:xfrm>
              <a:prstGeom prst="rect">
                <a:avLst/>
              </a:prstGeom>
              <a:blipFill>
                <a:blip r:embed="rId8"/>
                <a:stretch>
                  <a:fillRect b="-1667"/>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472BB9DF-16C5-FA7C-531E-F5A98A230047}"/>
                  </a:ext>
                </a:extLst>
              </p:cNvPr>
              <p:cNvSpPr txBox="1"/>
              <p:nvPr/>
            </p:nvSpPr>
            <p:spPr>
              <a:xfrm>
                <a:off x="4646438" y="5467276"/>
                <a:ext cx="21359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𝑉</m:t>
                          </m:r>
                        </m:e>
                        <m:sub>
                          <m:r>
                            <a:rPr lang="es-CL" b="0" i="1" smtClean="0">
                              <a:latin typeface="Cambria Math" panose="02040503050406030204" pitchFamily="18" charset="0"/>
                            </a:rPr>
                            <m:t>𝑃</m:t>
                          </m:r>
                        </m:sub>
                      </m:sSub>
                      <m:r>
                        <a:rPr lang="es-CL" b="0" i="1" smtClean="0">
                          <a:latin typeface="Cambria Math" panose="02040503050406030204" pitchFamily="18" charset="0"/>
                        </a:rPr>
                        <m:t>=500,64+200</m:t>
                      </m:r>
                    </m:oMath>
                  </m:oMathPara>
                </a14:m>
                <a:endParaRPr lang="es-CL" dirty="0"/>
              </a:p>
            </p:txBody>
          </p:sp>
        </mc:Choice>
        <mc:Fallback xmlns="">
          <p:sp>
            <p:nvSpPr>
              <p:cNvPr id="21" name="CuadroTexto 20">
                <a:extLst>
                  <a:ext uri="{FF2B5EF4-FFF2-40B4-BE49-F238E27FC236}">
                    <a16:creationId xmlns:a16="http://schemas.microsoft.com/office/drawing/2014/main" id="{472BB9DF-16C5-FA7C-531E-F5A98A230047}"/>
                  </a:ext>
                </a:extLst>
              </p:cNvPr>
              <p:cNvSpPr txBox="1">
                <a:spLocks noRot="1" noChangeAspect="1" noMove="1" noResize="1" noEditPoints="1" noAdjustHandles="1" noChangeArrowheads="1" noChangeShapeType="1" noTextEdit="1"/>
              </p:cNvSpPr>
              <p:nvPr/>
            </p:nvSpPr>
            <p:spPr>
              <a:xfrm>
                <a:off x="4646438" y="5467276"/>
                <a:ext cx="2135969" cy="369332"/>
              </a:xfrm>
              <a:prstGeom prst="rect">
                <a:avLst/>
              </a:prstGeom>
              <a:blipFill>
                <a:blip r:embed="rId9"/>
                <a:stretch>
                  <a:fillRect b="-1667"/>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D075F1F7-F9F1-6159-E227-C322A8CA9DE2}"/>
                  </a:ext>
                </a:extLst>
              </p:cNvPr>
              <p:cNvSpPr txBox="1"/>
              <p:nvPr/>
            </p:nvSpPr>
            <p:spPr>
              <a:xfrm>
                <a:off x="4976656" y="5985667"/>
                <a:ext cx="14755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𝑉</m:t>
                          </m:r>
                        </m:e>
                        <m:sub>
                          <m:r>
                            <a:rPr lang="es-CL" b="0" i="1" smtClean="0">
                              <a:latin typeface="Cambria Math" panose="02040503050406030204" pitchFamily="18" charset="0"/>
                            </a:rPr>
                            <m:t>𝑃</m:t>
                          </m:r>
                        </m:sub>
                      </m:sSub>
                      <m:r>
                        <a:rPr lang="es-CL" b="0" i="1" smtClean="0">
                          <a:latin typeface="Cambria Math" panose="02040503050406030204" pitchFamily="18" charset="0"/>
                        </a:rPr>
                        <m:t>=700,64</m:t>
                      </m:r>
                    </m:oMath>
                  </m:oMathPara>
                </a14:m>
                <a:endParaRPr lang="es-CL" dirty="0"/>
              </a:p>
            </p:txBody>
          </p:sp>
        </mc:Choice>
        <mc:Fallback xmlns="">
          <p:sp>
            <p:nvSpPr>
              <p:cNvPr id="22" name="CuadroTexto 21">
                <a:extLst>
                  <a:ext uri="{FF2B5EF4-FFF2-40B4-BE49-F238E27FC236}">
                    <a16:creationId xmlns:a16="http://schemas.microsoft.com/office/drawing/2014/main" id="{D075F1F7-F9F1-6159-E227-C322A8CA9DE2}"/>
                  </a:ext>
                </a:extLst>
              </p:cNvPr>
              <p:cNvSpPr txBox="1">
                <a:spLocks noRot="1" noChangeAspect="1" noMove="1" noResize="1" noEditPoints="1" noAdjustHandles="1" noChangeArrowheads="1" noChangeShapeType="1" noTextEdit="1"/>
              </p:cNvSpPr>
              <p:nvPr/>
            </p:nvSpPr>
            <p:spPr>
              <a:xfrm>
                <a:off x="4976656" y="5985667"/>
                <a:ext cx="1475532" cy="369332"/>
              </a:xfrm>
              <a:prstGeom prst="rect">
                <a:avLst/>
              </a:prstGeom>
              <a:blipFill>
                <a:blip r:embed="rId10"/>
                <a:stretch>
                  <a:fillRect b="-1667"/>
                </a:stretch>
              </a:blipFill>
            </p:spPr>
            <p:txBody>
              <a:bodyPr/>
              <a:lstStyle/>
              <a:p>
                <a:r>
                  <a:rPr lang="es-CL">
                    <a:noFill/>
                  </a:rPr>
                  <a:t> </a:t>
                </a:r>
              </a:p>
            </p:txBody>
          </p:sp>
        </mc:Fallback>
      </mc:AlternateContent>
    </p:spTree>
    <p:extLst>
      <p:ext uri="{BB962C8B-B14F-4D97-AF65-F5344CB8AC3E}">
        <p14:creationId xmlns:p14="http://schemas.microsoft.com/office/powerpoint/2010/main" val="98226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910590"/>
            <a:ext cx="9162472"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Una de las principales enfermedades en salmón es la enfermedad del virus de la pancreatitis infecciosa del salmón (IPN). Esta enfermedad presenta mortalidades que varían entre 20% y 100%. Hace años atrás se descubrió una región del genoma (haplotipos) que permiten explicar el 90% de la resistencia a esta enfermedad (IPN+ o IPN-). En una población se observó que los promedios de supervivencia entre los grupos eran los siguientes: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6" name="Tabla 12">
            <a:extLst>
              <a:ext uri="{FF2B5EF4-FFF2-40B4-BE49-F238E27FC236}">
                <a16:creationId xmlns:a16="http://schemas.microsoft.com/office/drawing/2014/main" id="{8FAEEAF5-07C6-4B85-AB2A-5CB8D11108E2}"/>
              </a:ext>
            </a:extLst>
          </p:cNvPr>
          <p:cNvGraphicFramePr>
            <a:graphicFrameLocks noGrp="1"/>
          </p:cNvGraphicFramePr>
          <p:nvPr/>
        </p:nvGraphicFramePr>
        <p:xfrm>
          <a:off x="1653363" y="2575464"/>
          <a:ext cx="5157012" cy="1707072"/>
        </p:xfrm>
        <a:graphic>
          <a:graphicData uri="http://schemas.openxmlformats.org/drawingml/2006/table">
            <a:tbl>
              <a:tblPr firstRow="1" bandRow="1">
                <a:tableStyleId>{5C22544A-7EE6-4342-B048-85BDC9FD1C3A}</a:tableStyleId>
              </a:tblPr>
              <a:tblGrid>
                <a:gridCol w="1719004">
                  <a:extLst>
                    <a:ext uri="{9D8B030D-6E8A-4147-A177-3AD203B41FA5}">
                      <a16:colId xmlns:a16="http://schemas.microsoft.com/office/drawing/2014/main" val="1089230659"/>
                    </a:ext>
                  </a:extLst>
                </a:gridCol>
                <a:gridCol w="1719004">
                  <a:extLst>
                    <a:ext uri="{9D8B030D-6E8A-4147-A177-3AD203B41FA5}">
                      <a16:colId xmlns:a16="http://schemas.microsoft.com/office/drawing/2014/main" val="1969542237"/>
                    </a:ext>
                  </a:extLst>
                </a:gridCol>
                <a:gridCol w="1719004">
                  <a:extLst>
                    <a:ext uri="{9D8B030D-6E8A-4147-A177-3AD203B41FA5}">
                      <a16:colId xmlns:a16="http://schemas.microsoft.com/office/drawing/2014/main" val="947060302"/>
                    </a:ext>
                  </a:extLst>
                </a:gridCol>
              </a:tblGrid>
              <a:tr h="370840">
                <a:tc>
                  <a:txBody>
                    <a:bodyPr/>
                    <a:lstStyle/>
                    <a:p>
                      <a:pPr algn="ctr"/>
                      <a:r>
                        <a:rPr lang="es-CL" sz="1600" dirty="0"/>
                        <a:t>Haplotipo</a:t>
                      </a:r>
                      <a:endParaRPr lang="en-US" sz="1600" dirty="0"/>
                    </a:p>
                  </a:txBody>
                  <a:tcPr anchor="ctr"/>
                </a:tc>
                <a:tc>
                  <a:txBody>
                    <a:bodyPr/>
                    <a:lstStyle/>
                    <a:p>
                      <a:pPr algn="ctr"/>
                      <a:r>
                        <a:rPr lang="es-CL" sz="1600" dirty="0"/>
                        <a:t>Número</a:t>
                      </a:r>
                      <a:endParaRPr lang="en-US" sz="1600" dirty="0"/>
                    </a:p>
                  </a:txBody>
                  <a:tcPr anchor="ctr"/>
                </a:tc>
                <a:tc>
                  <a:txBody>
                    <a:bodyPr/>
                    <a:lstStyle/>
                    <a:p>
                      <a:pPr algn="ctr"/>
                      <a:r>
                        <a:rPr lang="es-CL" sz="1600" dirty="0"/>
                        <a:t>Sobrevivencia (%)</a:t>
                      </a:r>
                      <a:endParaRPr lang="en-US" sz="1600" dirty="0"/>
                    </a:p>
                  </a:txBody>
                  <a:tcPr anchor="ctr"/>
                </a:tc>
                <a:extLst>
                  <a:ext uri="{0D108BD9-81ED-4DB2-BD59-A6C34878D82A}">
                    <a16:rowId xmlns:a16="http://schemas.microsoft.com/office/drawing/2014/main" val="884403037"/>
                  </a:ext>
                </a:extLst>
              </a:tr>
              <a:tr h="370840">
                <a:tc>
                  <a:txBody>
                    <a:bodyPr/>
                    <a:lstStyle/>
                    <a:p>
                      <a:pPr algn="ctr"/>
                      <a:r>
                        <a:rPr lang="es-CL" dirty="0"/>
                        <a:t>IPN+, IPN+</a:t>
                      </a:r>
                      <a:endParaRPr lang="en-US" dirty="0"/>
                    </a:p>
                  </a:txBody>
                  <a:tcPr anchor="ctr"/>
                </a:tc>
                <a:tc>
                  <a:txBody>
                    <a:bodyPr/>
                    <a:lstStyle/>
                    <a:p>
                      <a:pPr algn="ctr"/>
                      <a:r>
                        <a:rPr lang="es-CL" dirty="0"/>
                        <a:t>900</a:t>
                      </a:r>
                      <a:endParaRPr lang="en-US" dirty="0"/>
                    </a:p>
                  </a:txBody>
                  <a:tcPr anchor="ctr"/>
                </a:tc>
                <a:tc>
                  <a:txBody>
                    <a:bodyPr/>
                    <a:lstStyle/>
                    <a:p>
                      <a:pPr algn="ctr"/>
                      <a:r>
                        <a:rPr lang="es-CL" dirty="0"/>
                        <a:t>90</a:t>
                      </a:r>
                      <a:endParaRPr lang="en-US" dirty="0"/>
                    </a:p>
                  </a:txBody>
                  <a:tcPr anchor="ctr"/>
                </a:tc>
                <a:extLst>
                  <a:ext uri="{0D108BD9-81ED-4DB2-BD59-A6C34878D82A}">
                    <a16:rowId xmlns:a16="http://schemas.microsoft.com/office/drawing/2014/main" val="1729116943"/>
                  </a:ext>
                </a:extLst>
              </a:tr>
              <a:tr h="370840">
                <a:tc>
                  <a:txBody>
                    <a:bodyPr/>
                    <a:lstStyle/>
                    <a:p>
                      <a:pPr algn="ctr"/>
                      <a:r>
                        <a:rPr lang="es-CL" dirty="0"/>
                        <a:t>IPN+, IPN-</a:t>
                      </a:r>
                      <a:endParaRPr lang="en-US" dirty="0"/>
                    </a:p>
                  </a:txBody>
                  <a:tcPr anchor="ctr"/>
                </a:tc>
                <a:tc>
                  <a:txBody>
                    <a:bodyPr/>
                    <a:lstStyle/>
                    <a:p>
                      <a:pPr algn="ctr"/>
                      <a:r>
                        <a:rPr lang="es-CL" dirty="0"/>
                        <a:t>4.200</a:t>
                      </a:r>
                      <a:endParaRPr lang="en-US" dirty="0"/>
                    </a:p>
                  </a:txBody>
                  <a:tcPr anchor="ctr"/>
                </a:tc>
                <a:tc>
                  <a:txBody>
                    <a:bodyPr/>
                    <a:lstStyle/>
                    <a:p>
                      <a:pPr algn="ctr"/>
                      <a:r>
                        <a:rPr lang="es-CL" dirty="0"/>
                        <a:t>30</a:t>
                      </a:r>
                      <a:endParaRPr lang="en-US" dirty="0"/>
                    </a:p>
                  </a:txBody>
                  <a:tcPr anchor="ctr"/>
                </a:tc>
                <a:extLst>
                  <a:ext uri="{0D108BD9-81ED-4DB2-BD59-A6C34878D82A}">
                    <a16:rowId xmlns:a16="http://schemas.microsoft.com/office/drawing/2014/main" val="1294865511"/>
                  </a:ext>
                </a:extLst>
              </a:tr>
              <a:tr h="370840">
                <a:tc>
                  <a:txBody>
                    <a:bodyPr/>
                    <a:lstStyle/>
                    <a:p>
                      <a:pPr algn="ctr"/>
                      <a:r>
                        <a:rPr lang="es-CL" dirty="0"/>
                        <a:t>IPN-, IPN-</a:t>
                      </a:r>
                      <a:endParaRPr lang="en-US" dirty="0"/>
                    </a:p>
                  </a:txBody>
                  <a:tcPr anchor="ctr"/>
                </a:tc>
                <a:tc>
                  <a:txBody>
                    <a:bodyPr/>
                    <a:lstStyle/>
                    <a:p>
                      <a:pPr algn="ctr"/>
                      <a:r>
                        <a:rPr lang="es-CL" dirty="0"/>
                        <a:t>4.900</a:t>
                      </a:r>
                      <a:endParaRPr lang="en-US" dirty="0"/>
                    </a:p>
                  </a:txBody>
                  <a:tcPr anchor="ctr"/>
                </a:tc>
                <a:tc>
                  <a:txBody>
                    <a:bodyPr/>
                    <a:lstStyle/>
                    <a:p>
                      <a:pPr algn="ctr"/>
                      <a:r>
                        <a:rPr lang="es-CL" dirty="0"/>
                        <a:t>10</a:t>
                      </a:r>
                      <a:endParaRPr lang="en-US" dirty="0"/>
                    </a:p>
                  </a:txBody>
                  <a:tcPr anchor="ctr"/>
                </a:tc>
                <a:extLst>
                  <a:ext uri="{0D108BD9-81ED-4DB2-BD59-A6C34878D82A}">
                    <a16:rowId xmlns:a16="http://schemas.microsoft.com/office/drawing/2014/main" val="1310884315"/>
                  </a:ext>
                </a:extLst>
              </a:tr>
            </a:tbl>
          </a:graphicData>
        </a:graphic>
      </p:graphicFrame>
      <p:sp>
        <p:nvSpPr>
          <p:cNvPr id="3" name="Título 1">
            <a:extLst>
              <a:ext uri="{FF2B5EF4-FFF2-40B4-BE49-F238E27FC236}">
                <a16:creationId xmlns:a16="http://schemas.microsoft.com/office/drawing/2014/main" id="{4CC938E6-273B-5DA5-5BB2-CE8464D7C0F0}"/>
              </a:ext>
            </a:extLst>
          </p:cNvPr>
          <p:cNvSpPr txBox="1">
            <a:spLocks/>
          </p:cNvSpPr>
          <p:nvPr/>
        </p:nvSpPr>
        <p:spPr>
          <a:xfrm>
            <a:off x="1653363" y="-386715"/>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dirty="0"/>
              <a:t>Ejercicio</a:t>
            </a:r>
            <a:endParaRPr lang="en-US" i="1" kern="0" dirty="0"/>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081D1316-E992-E213-81B6-BBA193334297}"/>
                  </a:ext>
                </a:extLst>
              </p:cNvPr>
              <p:cNvSpPr txBox="1"/>
              <p:nvPr/>
            </p:nvSpPr>
            <p:spPr>
              <a:xfrm>
                <a:off x="8229311" y="2575464"/>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Valores genotípicos</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CuadroTexto 6">
                <a:extLst>
                  <a:ext uri="{FF2B5EF4-FFF2-40B4-BE49-F238E27FC236}">
                    <a16:creationId xmlns:a16="http://schemas.microsoft.com/office/drawing/2014/main" id="{081D1316-E992-E213-81B6-BBA193334297}"/>
                  </a:ext>
                </a:extLst>
              </p:cNvPr>
              <p:cNvSpPr txBox="1">
                <a:spLocks noRot="1" noChangeAspect="1" noMove="1" noResize="1" noEditPoints="1" noAdjustHandles="1" noChangeArrowheads="1" noChangeShapeType="1" noTextEdit="1"/>
              </p:cNvSpPr>
              <p:nvPr/>
            </p:nvSpPr>
            <p:spPr>
              <a:xfrm>
                <a:off x="8229311" y="2575464"/>
                <a:ext cx="2447925" cy="923330"/>
              </a:xfrm>
              <a:prstGeom prst="rect">
                <a:avLst/>
              </a:prstGeom>
              <a:blipFill>
                <a:blip r:embed="rId2"/>
                <a:stretch>
                  <a:fillRect l="-2239" t="-3289"/>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6E143FE0-AE50-E7FF-A581-13DD866C6427}"/>
                  </a:ext>
                </a:extLst>
              </p:cNvPr>
              <p:cNvSpPr txBox="1"/>
              <p:nvPr/>
            </p:nvSpPr>
            <p:spPr>
              <a:xfrm>
                <a:off x="8229311" y="3718585"/>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a:t>
                </a:r>
                <a:r>
                  <a:rPr kumimoji="0" lang="en-US" sz="1800" b="1"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genéticas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=0,3</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=0,7</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CuadroTexto 8">
                <a:extLst>
                  <a:ext uri="{FF2B5EF4-FFF2-40B4-BE49-F238E27FC236}">
                    <a16:creationId xmlns:a16="http://schemas.microsoft.com/office/drawing/2014/main" id="{6E143FE0-AE50-E7FF-A581-13DD866C6427}"/>
                  </a:ext>
                </a:extLst>
              </p:cNvPr>
              <p:cNvSpPr txBox="1">
                <a:spLocks noRot="1" noChangeAspect="1" noMove="1" noResize="1" noEditPoints="1" noAdjustHandles="1" noChangeArrowheads="1" noChangeShapeType="1" noTextEdit="1"/>
              </p:cNvSpPr>
              <p:nvPr/>
            </p:nvSpPr>
            <p:spPr>
              <a:xfrm>
                <a:off x="8229311" y="3718585"/>
                <a:ext cx="2447925" cy="923330"/>
              </a:xfrm>
              <a:prstGeom prst="rect">
                <a:avLst/>
              </a:prstGeom>
              <a:blipFill>
                <a:blip r:embed="rId3"/>
                <a:stretch>
                  <a:fillRect l="-2239" t="-3311" b="-2649"/>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F3A656E3-7FA9-5F4C-4C07-3464E94175D0}"/>
                  </a:ext>
                </a:extLst>
              </p:cNvPr>
              <p:cNvSpPr txBox="1"/>
              <p:nvPr/>
            </p:nvSpPr>
            <p:spPr>
              <a:xfrm>
                <a:off x="8229311" y="4728612"/>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Abadi" panose="020B0604020104020204" pitchFamily="34" charset="0"/>
                  </a:rPr>
                  <a:t>Efectos </a:t>
                </a:r>
                <a:r>
                  <a:rPr lang="en-US" b="1" dirty="0" err="1">
                    <a:solidFill>
                      <a:prstClr val="black"/>
                    </a:solidFill>
                    <a:latin typeface="Abadi" panose="020B0604020104020204" pitchFamily="34" charset="0"/>
                  </a:rPr>
                  <a:t>medios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=22,4</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=−9,6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CuadroTexto 4">
                <a:extLst>
                  <a:ext uri="{FF2B5EF4-FFF2-40B4-BE49-F238E27FC236}">
                    <a16:creationId xmlns:a16="http://schemas.microsoft.com/office/drawing/2014/main" id="{F3A656E3-7FA9-5F4C-4C07-3464E94175D0}"/>
                  </a:ext>
                </a:extLst>
              </p:cNvPr>
              <p:cNvSpPr txBox="1">
                <a:spLocks noRot="1" noChangeAspect="1" noMove="1" noResize="1" noEditPoints="1" noAdjustHandles="1" noChangeArrowheads="1" noChangeShapeType="1" noTextEdit="1"/>
              </p:cNvSpPr>
              <p:nvPr/>
            </p:nvSpPr>
            <p:spPr>
              <a:xfrm>
                <a:off x="8229311" y="4728612"/>
                <a:ext cx="2447925" cy="923330"/>
              </a:xfrm>
              <a:prstGeom prst="rect">
                <a:avLst/>
              </a:prstGeom>
              <a:blipFill>
                <a:blip r:embed="rId4"/>
                <a:stretch>
                  <a:fillRect l="-2239" t="-3974"/>
                </a:stretch>
              </a:blipFill>
            </p:spPr>
            <p:txBody>
              <a:bodyPr/>
              <a:lstStyle/>
              <a:p>
                <a:r>
                  <a:rPr lang="es-CL">
                    <a:noFill/>
                  </a:rPr>
                  <a:t> </a:t>
                </a:r>
              </a:p>
            </p:txBody>
          </p:sp>
        </mc:Fallback>
      </mc:AlternateContent>
      <p:sp>
        <p:nvSpPr>
          <p:cNvPr id="8" name="CuadroTexto 7">
            <a:extLst>
              <a:ext uri="{FF2B5EF4-FFF2-40B4-BE49-F238E27FC236}">
                <a16:creationId xmlns:a16="http://schemas.microsoft.com/office/drawing/2014/main" id="{C46B6341-54EE-96A5-3F8D-79912B1BD899}"/>
              </a:ext>
            </a:extLst>
          </p:cNvPr>
          <p:cNvSpPr txBox="1"/>
          <p:nvPr/>
        </p:nvSpPr>
        <p:spPr>
          <a:xfrm>
            <a:off x="1514764" y="4451032"/>
            <a:ext cx="42711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Cálculo de la heredabilidad</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10770CCD-00F9-DBCF-375D-3DBD3641DA3D}"/>
                  </a:ext>
                </a:extLst>
              </p:cNvPr>
              <p:cNvSpPr txBox="1"/>
              <p:nvPr/>
            </p:nvSpPr>
            <p:spPr>
              <a:xfrm>
                <a:off x="1653363" y="4970024"/>
                <a:ext cx="2661462" cy="6819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num>
                        <m:den>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sub>
                          </m:sSub>
                        </m:den>
                      </m:f>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0" name="CuadroTexto 9">
                <a:extLst>
                  <a:ext uri="{FF2B5EF4-FFF2-40B4-BE49-F238E27FC236}">
                    <a16:creationId xmlns:a16="http://schemas.microsoft.com/office/drawing/2014/main" id="{10770CCD-00F9-DBCF-375D-3DBD3641DA3D}"/>
                  </a:ext>
                </a:extLst>
              </p:cNvPr>
              <p:cNvSpPr txBox="1">
                <a:spLocks noRot="1" noChangeAspect="1" noMove="1" noResize="1" noEditPoints="1" noAdjustHandles="1" noChangeArrowheads="1" noChangeShapeType="1" noTextEdit="1"/>
              </p:cNvSpPr>
              <p:nvPr/>
            </p:nvSpPr>
            <p:spPr>
              <a:xfrm>
                <a:off x="1653363" y="4970024"/>
                <a:ext cx="2661462" cy="681918"/>
              </a:xfrm>
              <a:prstGeom prst="rect">
                <a:avLst/>
              </a:prstGeom>
              <a:blipFill>
                <a:blip r:embed="rId5"/>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8B9B4D86-A2D1-CC57-7AD6-A519113C8463}"/>
                  </a:ext>
                </a:extLst>
              </p:cNvPr>
              <p:cNvSpPr txBox="1"/>
              <p:nvPr/>
            </p:nvSpPr>
            <p:spPr>
              <a:xfrm>
                <a:off x="1824813" y="5801602"/>
                <a:ext cx="2661462" cy="6420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430,08</m:t>
                          </m:r>
                        </m:num>
                        <m:den>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700,64</m:t>
                          </m:r>
                        </m:den>
                      </m:f>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=0,61</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CuadroTexto 10">
                <a:extLst>
                  <a:ext uri="{FF2B5EF4-FFF2-40B4-BE49-F238E27FC236}">
                    <a16:creationId xmlns:a16="http://schemas.microsoft.com/office/drawing/2014/main" id="{8B9B4D86-A2D1-CC57-7AD6-A519113C8463}"/>
                  </a:ext>
                </a:extLst>
              </p:cNvPr>
              <p:cNvSpPr txBox="1">
                <a:spLocks noRot="1" noChangeAspect="1" noMove="1" noResize="1" noEditPoints="1" noAdjustHandles="1" noChangeArrowheads="1" noChangeShapeType="1" noTextEdit="1"/>
              </p:cNvSpPr>
              <p:nvPr/>
            </p:nvSpPr>
            <p:spPr>
              <a:xfrm>
                <a:off x="1824813" y="5801602"/>
                <a:ext cx="2661462" cy="642035"/>
              </a:xfrm>
              <a:prstGeom prst="rect">
                <a:avLst/>
              </a:prstGeom>
              <a:blipFill>
                <a:blip r:embed="rId6"/>
                <a:stretch>
                  <a:fillRect/>
                </a:stretch>
              </a:blipFill>
            </p:spPr>
            <p:txBody>
              <a:bodyPr/>
              <a:lstStyle/>
              <a:p>
                <a:r>
                  <a:rPr lang="es-CL">
                    <a:noFill/>
                  </a:rPr>
                  <a:t> </a:t>
                </a:r>
              </a:p>
            </p:txBody>
          </p:sp>
        </mc:Fallback>
      </mc:AlternateContent>
    </p:spTree>
    <p:extLst>
      <p:ext uri="{BB962C8B-B14F-4D97-AF65-F5344CB8AC3E}">
        <p14:creationId xmlns:p14="http://schemas.microsoft.com/office/powerpoint/2010/main" val="93057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910590"/>
            <a:ext cx="9162472"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Una de las principales enfermedades en salmón es la enfermedad del virus de la pancreatitis infecciosa del salmón (IPN). Esta enfermedad presenta mortalidades que varían entre 20% y 100%. Hace años atrás se descubrió una región del genoma (haplotipos) que permiten explicar el 90% de la resistencia a esta enfermedad (IPN+ o IPN-). En una población se observó que los promedios de supervivencia entre los grupos eran los siguientes: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6" name="Tabla 12">
            <a:extLst>
              <a:ext uri="{FF2B5EF4-FFF2-40B4-BE49-F238E27FC236}">
                <a16:creationId xmlns:a16="http://schemas.microsoft.com/office/drawing/2014/main" id="{8FAEEAF5-07C6-4B85-AB2A-5CB8D11108E2}"/>
              </a:ext>
            </a:extLst>
          </p:cNvPr>
          <p:cNvGraphicFramePr>
            <a:graphicFrameLocks noGrp="1"/>
          </p:cNvGraphicFramePr>
          <p:nvPr/>
        </p:nvGraphicFramePr>
        <p:xfrm>
          <a:off x="1653363" y="2575464"/>
          <a:ext cx="5157012" cy="1707072"/>
        </p:xfrm>
        <a:graphic>
          <a:graphicData uri="http://schemas.openxmlformats.org/drawingml/2006/table">
            <a:tbl>
              <a:tblPr firstRow="1" bandRow="1">
                <a:tableStyleId>{5C22544A-7EE6-4342-B048-85BDC9FD1C3A}</a:tableStyleId>
              </a:tblPr>
              <a:tblGrid>
                <a:gridCol w="1719004">
                  <a:extLst>
                    <a:ext uri="{9D8B030D-6E8A-4147-A177-3AD203B41FA5}">
                      <a16:colId xmlns:a16="http://schemas.microsoft.com/office/drawing/2014/main" val="1089230659"/>
                    </a:ext>
                  </a:extLst>
                </a:gridCol>
                <a:gridCol w="1719004">
                  <a:extLst>
                    <a:ext uri="{9D8B030D-6E8A-4147-A177-3AD203B41FA5}">
                      <a16:colId xmlns:a16="http://schemas.microsoft.com/office/drawing/2014/main" val="1969542237"/>
                    </a:ext>
                  </a:extLst>
                </a:gridCol>
                <a:gridCol w="1719004">
                  <a:extLst>
                    <a:ext uri="{9D8B030D-6E8A-4147-A177-3AD203B41FA5}">
                      <a16:colId xmlns:a16="http://schemas.microsoft.com/office/drawing/2014/main" val="947060302"/>
                    </a:ext>
                  </a:extLst>
                </a:gridCol>
              </a:tblGrid>
              <a:tr h="370840">
                <a:tc>
                  <a:txBody>
                    <a:bodyPr/>
                    <a:lstStyle/>
                    <a:p>
                      <a:pPr algn="ctr"/>
                      <a:r>
                        <a:rPr lang="es-CL" sz="1600" dirty="0"/>
                        <a:t>Haplotipo</a:t>
                      </a:r>
                      <a:endParaRPr lang="en-US" sz="1600" dirty="0"/>
                    </a:p>
                  </a:txBody>
                  <a:tcPr anchor="ctr"/>
                </a:tc>
                <a:tc>
                  <a:txBody>
                    <a:bodyPr/>
                    <a:lstStyle/>
                    <a:p>
                      <a:pPr algn="ctr"/>
                      <a:r>
                        <a:rPr lang="es-CL" sz="1600" dirty="0"/>
                        <a:t>Número</a:t>
                      </a:r>
                      <a:endParaRPr lang="en-US" sz="1600" dirty="0"/>
                    </a:p>
                  </a:txBody>
                  <a:tcPr anchor="ctr"/>
                </a:tc>
                <a:tc>
                  <a:txBody>
                    <a:bodyPr/>
                    <a:lstStyle/>
                    <a:p>
                      <a:pPr algn="ctr"/>
                      <a:r>
                        <a:rPr lang="es-CL" sz="1600" dirty="0"/>
                        <a:t>Sobrevivencia (%)</a:t>
                      </a:r>
                      <a:endParaRPr lang="en-US" sz="1600" dirty="0"/>
                    </a:p>
                  </a:txBody>
                  <a:tcPr anchor="ctr"/>
                </a:tc>
                <a:extLst>
                  <a:ext uri="{0D108BD9-81ED-4DB2-BD59-A6C34878D82A}">
                    <a16:rowId xmlns:a16="http://schemas.microsoft.com/office/drawing/2014/main" val="884403037"/>
                  </a:ext>
                </a:extLst>
              </a:tr>
              <a:tr h="370840">
                <a:tc>
                  <a:txBody>
                    <a:bodyPr/>
                    <a:lstStyle/>
                    <a:p>
                      <a:pPr algn="ctr"/>
                      <a:r>
                        <a:rPr lang="es-CL" dirty="0"/>
                        <a:t>IPN+, IPN+</a:t>
                      </a:r>
                      <a:endParaRPr lang="en-US" dirty="0"/>
                    </a:p>
                  </a:txBody>
                  <a:tcPr anchor="ctr"/>
                </a:tc>
                <a:tc>
                  <a:txBody>
                    <a:bodyPr/>
                    <a:lstStyle/>
                    <a:p>
                      <a:pPr algn="ctr"/>
                      <a:r>
                        <a:rPr lang="es-CL" dirty="0"/>
                        <a:t>900</a:t>
                      </a:r>
                      <a:endParaRPr lang="en-US" dirty="0"/>
                    </a:p>
                  </a:txBody>
                  <a:tcPr anchor="ctr"/>
                </a:tc>
                <a:tc>
                  <a:txBody>
                    <a:bodyPr/>
                    <a:lstStyle/>
                    <a:p>
                      <a:pPr algn="ctr"/>
                      <a:r>
                        <a:rPr lang="es-CL" dirty="0"/>
                        <a:t>90</a:t>
                      </a:r>
                      <a:endParaRPr lang="en-US" dirty="0"/>
                    </a:p>
                  </a:txBody>
                  <a:tcPr anchor="ctr"/>
                </a:tc>
                <a:extLst>
                  <a:ext uri="{0D108BD9-81ED-4DB2-BD59-A6C34878D82A}">
                    <a16:rowId xmlns:a16="http://schemas.microsoft.com/office/drawing/2014/main" val="1729116943"/>
                  </a:ext>
                </a:extLst>
              </a:tr>
              <a:tr h="370840">
                <a:tc>
                  <a:txBody>
                    <a:bodyPr/>
                    <a:lstStyle/>
                    <a:p>
                      <a:pPr algn="ctr"/>
                      <a:r>
                        <a:rPr lang="es-CL" dirty="0"/>
                        <a:t>IPN+, IPN-</a:t>
                      </a:r>
                      <a:endParaRPr lang="en-US" dirty="0"/>
                    </a:p>
                  </a:txBody>
                  <a:tcPr anchor="ctr"/>
                </a:tc>
                <a:tc>
                  <a:txBody>
                    <a:bodyPr/>
                    <a:lstStyle/>
                    <a:p>
                      <a:pPr algn="ctr"/>
                      <a:r>
                        <a:rPr lang="es-CL" dirty="0"/>
                        <a:t>4.200</a:t>
                      </a:r>
                      <a:endParaRPr lang="en-US" dirty="0"/>
                    </a:p>
                  </a:txBody>
                  <a:tcPr anchor="ctr"/>
                </a:tc>
                <a:tc>
                  <a:txBody>
                    <a:bodyPr/>
                    <a:lstStyle/>
                    <a:p>
                      <a:pPr algn="ctr"/>
                      <a:r>
                        <a:rPr lang="es-CL" dirty="0"/>
                        <a:t>30</a:t>
                      </a:r>
                      <a:endParaRPr lang="en-US" dirty="0"/>
                    </a:p>
                  </a:txBody>
                  <a:tcPr anchor="ctr"/>
                </a:tc>
                <a:extLst>
                  <a:ext uri="{0D108BD9-81ED-4DB2-BD59-A6C34878D82A}">
                    <a16:rowId xmlns:a16="http://schemas.microsoft.com/office/drawing/2014/main" val="1294865511"/>
                  </a:ext>
                </a:extLst>
              </a:tr>
              <a:tr h="370840">
                <a:tc>
                  <a:txBody>
                    <a:bodyPr/>
                    <a:lstStyle/>
                    <a:p>
                      <a:pPr algn="ctr"/>
                      <a:r>
                        <a:rPr lang="es-CL" dirty="0"/>
                        <a:t>IPN-, IPN-</a:t>
                      </a:r>
                      <a:endParaRPr lang="en-US" dirty="0"/>
                    </a:p>
                  </a:txBody>
                  <a:tcPr anchor="ctr"/>
                </a:tc>
                <a:tc>
                  <a:txBody>
                    <a:bodyPr/>
                    <a:lstStyle/>
                    <a:p>
                      <a:pPr algn="ctr"/>
                      <a:r>
                        <a:rPr lang="es-CL" dirty="0"/>
                        <a:t>4.900</a:t>
                      </a:r>
                      <a:endParaRPr lang="en-US" dirty="0"/>
                    </a:p>
                  </a:txBody>
                  <a:tcPr anchor="ctr"/>
                </a:tc>
                <a:tc>
                  <a:txBody>
                    <a:bodyPr/>
                    <a:lstStyle/>
                    <a:p>
                      <a:pPr algn="ctr"/>
                      <a:r>
                        <a:rPr lang="es-CL" dirty="0"/>
                        <a:t>10</a:t>
                      </a:r>
                      <a:endParaRPr lang="en-US" dirty="0"/>
                    </a:p>
                  </a:txBody>
                  <a:tcPr anchor="ctr"/>
                </a:tc>
                <a:extLst>
                  <a:ext uri="{0D108BD9-81ED-4DB2-BD59-A6C34878D82A}">
                    <a16:rowId xmlns:a16="http://schemas.microsoft.com/office/drawing/2014/main" val="1310884315"/>
                  </a:ext>
                </a:extLst>
              </a:tr>
            </a:tbl>
          </a:graphicData>
        </a:graphic>
      </p:graphicFrame>
      <p:sp>
        <p:nvSpPr>
          <p:cNvPr id="3" name="Título 1">
            <a:extLst>
              <a:ext uri="{FF2B5EF4-FFF2-40B4-BE49-F238E27FC236}">
                <a16:creationId xmlns:a16="http://schemas.microsoft.com/office/drawing/2014/main" id="{4CC938E6-273B-5DA5-5BB2-CE8464D7C0F0}"/>
              </a:ext>
            </a:extLst>
          </p:cNvPr>
          <p:cNvSpPr txBox="1">
            <a:spLocks/>
          </p:cNvSpPr>
          <p:nvPr/>
        </p:nvSpPr>
        <p:spPr>
          <a:xfrm>
            <a:off x="1653363" y="-386715"/>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dirty="0"/>
              <a:t>Ejercicio</a:t>
            </a:r>
            <a:endParaRPr lang="en-US" i="1" kern="0" dirty="0"/>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081D1316-E992-E213-81B6-BBA193334297}"/>
                  </a:ext>
                </a:extLst>
              </p:cNvPr>
              <p:cNvSpPr txBox="1"/>
              <p:nvPr/>
            </p:nvSpPr>
            <p:spPr>
              <a:xfrm>
                <a:off x="8229311" y="2575464"/>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Valores genotípicos</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CuadroTexto 6">
                <a:extLst>
                  <a:ext uri="{FF2B5EF4-FFF2-40B4-BE49-F238E27FC236}">
                    <a16:creationId xmlns:a16="http://schemas.microsoft.com/office/drawing/2014/main" id="{081D1316-E992-E213-81B6-BBA193334297}"/>
                  </a:ext>
                </a:extLst>
              </p:cNvPr>
              <p:cNvSpPr txBox="1">
                <a:spLocks noRot="1" noChangeAspect="1" noMove="1" noResize="1" noEditPoints="1" noAdjustHandles="1" noChangeArrowheads="1" noChangeShapeType="1" noTextEdit="1"/>
              </p:cNvSpPr>
              <p:nvPr/>
            </p:nvSpPr>
            <p:spPr>
              <a:xfrm>
                <a:off x="8229311" y="2575464"/>
                <a:ext cx="2447925" cy="923330"/>
              </a:xfrm>
              <a:prstGeom prst="rect">
                <a:avLst/>
              </a:prstGeom>
              <a:blipFill>
                <a:blip r:embed="rId2"/>
                <a:stretch>
                  <a:fillRect l="-2239" t="-3289"/>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6E143FE0-AE50-E7FF-A581-13DD866C6427}"/>
                  </a:ext>
                </a:extLst>
              </p:cNvPr>
              <p:cNvSpPr txBox="1"/>
              <p:nvPr/>
            </p:nvSpPr>
            <p:spPr>
              <a:xfrm>
                <a:off x="8229311" y="3718585"/>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a:t>
                </a:r>
                <a:r>
                  <a:rPr kumimoji="0" lang="en-US" sz="1800" b="1"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genéticas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=0,5</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=0,5</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CuadroTexto 8">
                <a:extLst>
                  <a:ext uri="{FF2B5EF4-FFF2-40B4-BE49-F238E27FC236}">
                    <a16:creationId xmlns:a16="http://schemas.microsoft.com/office/drawing/2014/main" id="{6E143FE0-AE50-E7FF-A581-13DD866C6427}"/>
                  </a:ext>
                </a:extLst>
              </p:cNvPr>
              <p:cNvSpPr txBox="1">
                <a:spLocks noRot="1" noChangeAspect="1" noMove="1" noResize="1" noEditPoints="1" noAdjustHandles="1" noChangeArrowheads="1" noChangeShapeType="1" noTextEdit="1"/>
              </p:cNvSpPr>
              <p:nvPr/>
            </p:nvSpPr>
            <p:spPr>
              <a:xfrm>
                <a:off x="8229311" y="3718585"/>
                <a:ext cx="2447925" cy="923330"/>
              </a:xfrm>
              <a:prstGeom prst="rect">
                <a:avLst/>
              </a:prstGeom>
              <a:blipFill>
                <a:blip r:embed="rId3"/>
                <a:stretch>
                  <a:fillRect l="-2239" t="-3311" b="-2649"/>
                </a:stretch>
              </a:blipFill>
            </p:spPr>
            <p:txBody>
              <a:bodyPr/>
              <a:lstStyle/>
              <a:p>
                <a:r>
                  <a:rPr lang="es-CL">
                    <a:noFill/>
                  </a:rPr>
                  <a:t> </a:t>
                </a:r>
              </a:p>
            </p:txBody>
          </p:sp>
        </mc:Fallback>
      </mc:AlternateContent>
      <p:sp>
        <p:nvSpPr>
          <p:cNvPr id="12" name="CuadroTexto 11">
            <a:extLst>
              <a:ext uri="{FF2B5EF4-FFF2-40B4-BE49-F238E27FC236}">
                <a16:creationId xmlns:a16="http://schemas.microsoft.com/office/drawing/2014/main" id="{D3EE9EAF-45A1-7A99-B908-52A9FB968918}"/>
              </a:ext>
            </a:extLst>
          </p:cNvPr>
          <p:cNvSpPr txBox="1"/>
          <p:nvPr/>
        </p:nvSpPr>
        <p:spPr>
          <a:xfrm>
            <a:off x="2044523" y="4585987"/>
            <a:ext cx="1746321" cy="369332"/>
          </a:xfrm>
          <a:prstGeom prst="rect">
            <a:avLst/>
          </a:prstGeom>
          <a:noFill/>
        </p:spPr>
        <p:txBody>
          <a:bodyPr wrap="square" rtlCol="0">
            <a:spAutoFit/>
          </a:bodyPr>
          <a:lstStyle/>
          <a:p>
            <a:r>
              <a:rPr lang="es-CL" b="1" dirty="0">
                <a:latin typeface="Abadi" panose="020B0604020104020204" pitchFamily="34" charset="0"/>
              </a:rPr>
              <a:t>Varianza aditiva</a:t>
            </a:r>
          </a:p>
        </p:txBody>
      </p:sp>
      <mc:AlternateContent xmlns:mc="http://schemas.openxmlformats.org/markup-compatibility/2006" xmlns:a14="http://schemas.microsoft.com/office/drawing/2010/main">
        <mc:Choice Requires="a14">
          <p:graphicFrame>
            <p:nvGraphicFramePr>
              <p:cNvPr id="13" name="Tabla 12">
                <a:extLst>
                  <a:ext uri="{FF2B5EF4-FFF2-40B4-BE49-F238E27FC236}">
                    <a16:creationId xmlns:a16="http://schemas.microsoft.com/office/drawing/2014/main" id="{8F22CFBC-B26E-AA4E-245F-2D8FAE989A19}"/>
                  </a:ext>
                </a:extLst>
              </p:cNvPr>
              <p:cNvGraphicFramePr>
                <a:graphicFrameLocks noGrp="1"/>
              </p:cNvGraphicFramePr>
              <p:nvPr/>
            </p:nvGraphicFramePr>
            <p:xfrm>
              <a:off x="1514764" y="5061980"/>
              <a:ext cx="2805841" cy="375984"/>
            </p:xfrm>
            <a:graphic>
              <a:graphicData uri="http://schemas.openxmlformats.org/drawingml/2006/table">
                <a:tbl>
                  <a:tblPr>
                    <a:tableStyleId>{37CE84F3-28C3-443E-9E96-99CF82512B78}</a:tableStyleId>
                  </a:tblPr>
                  <a:tblGrid>
                    <a:gridCol w="2805841">
                      <a:extLst>
                        <a:ext uri="{9D8B030D-6E8A-4147-A177-3AD203B41FA5}">
                          <a16:colId xmlns:a16="http://schemas.microsoft.com/office/drawing/2014/main" val="2514723455"/>
                        </a:ext>
                      </a:extLst>
                    </a:gridCol>
                  </a:tblGrid>
                  <a:tr h="370840">
                    <a:tc>
                      <a:txBody>
                        <a:bodyPr/>
                        <a:lstStyle/>
                        <a:p>
                          <a:pPr algn="ctr"/>
                          <a14:m>
                            <m:oMathPara xmlns:m="http://schemas.openxmlformats.org/officeDocument/2006/math">
                              <m:oMathParaPr>
                                <m:jc m:val="centerGroup"/>
                              </m:oMathParaPr>
                              <m:oMath xmlns:m="http://schemas.openxmlformats.org/officeDocument/2006/math">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𝑉</m:t>
                                    </m:r>
                                  </m:e>
                                  <m:sub>
                                    <m:r>
                                      <a:rPr lang="es-CL" b="0" i="1" smtClean="0">
                                        <a:solidFill>
                                          <a:schemeClr val="tx1"/>
                                        </a:solidFill>
                                        <a:latin typeface="Cambria Math" panose="02040503050406030204" pitchFamily="18" charset="0"/>
                                      </a:rPr>
                                      <m:t>𝐴</m:t>
                                    </m:r>
                                  </m:sub>
                                </m:sSub>
                                <m:r>
                                  <a:rPr lang="es-CL" b="0" i="1" smtClean="0">
                                    <a:solidFill>
                                      <a:schemeClr val="tx1"/>
                                    </a:solidFill>
                                    <a:latin typeface="Cambria Math" panose="02040503050406030204" pitchFamily="18" charset="0"/>
                                  </a:rPr>
                                  <m:t>=2</m:t>
                                </m:r>
                                <m:r>
                                  <a:rPr lang="es-CL" b="0" i="1" smtClean="0">
                                    <a:solidFill>
                                      <a:schemeClr val="tx1"/>
                                    </a:solidFill>
                                    <a:latin typeface="Cambria Math" panose="02040503050406030204" pitchFamily="18" charset="0"/>
                                  </a:rPr>
                                  <m:t>𝑝𝑞</m:t>
                                </m:r>
                                <m:sSup>
                                  <m:sSupPr>
                                    <m:ctrlPr>
                                      <a:rPr lang="es-CL" b="0" i="1" smtClean="0">
                                        <a:solidFill>
                                          <a:schemeClr val="tx1"/>
                                        </a:solidFill>
                                        <a:latin typeface="Cambria Math" panose="02040503050406030204" pitchFamily="18" charset="0"/>
                                      </a:rPr>
                                    </m:ctrlPr>
                                  </m:sSupPr>
                                  <m:e>
                                    <m:r>
                                      <a:rPr lang="es-CL" b="0" i="1" smtClean="0">
                                        <a:solidFill>
                                          <a:schemeClr val="tx1"/>
                                        </a:solidFill>
                                        <a:latin typeface="Cambria Math" panose="02040503050406030204" pitchFamily="18" charset="0"/>
                                      </a:rPr>
                                      <m:t>[</m:t>
                                    </m:r>
                                    <m:r>
                                      <a:rPr lang="es-CL" b="0" i="1" smtClean="0">
                                        <a:solidFill>
                                          <a:schemeClr val="tx1"/>
                                        </a:solidFill>
                                        <a:latin typeface="Cambria Math" panose="02040503050406030204" pitchFamily="18" charset="0"/>
                                      </a:rPr>
                                      <m:t>𝑎</m:t>
                                    </m:r>
                                    <m:r>
                                      <a:rPr lang="es-CL" b="0" i="1" smtClean="0">
                                        <a:solidFill>
                                          <a:schemeClr val="tx1"/>
                                        </a:solidFill>
                                        <a:latin typeface="Cambria Math" panose="02040503050406030204" pitchFamily="18" charset="0"/>
                                      </a:rPr>
                                      <m:t>+</m:t>
                                    </m:r>
                                    <m:r>
                                      <a:rPr lang="es-CL" b="0" i="1" smtClean="0">
                                        <a:solidFill>
                                          <a:schemeClr val="tx1"/>
                                        </a:solidFill>
                                        <a:latin typeface="Cambria Math" panose="02040503050406030204" pitchFamily="18" charset="0"/>
                                      </a:rPr>
                                      <m:t>𝑑</m:t>
                                    </m:r>
                                    <m:r>
                                      <a:rPr lang="es-CL" b="0" i="1" smtClean="0">
                                        <a:solidFill>
                                          <a:schemeClr val="tx1"/>
                                        </a:solidFill>
                                        <a:latin typeface="Cambria Math" panose="02040503050406030204" pitchFamily="18" charset="0"/>
                                      </a:rPr>
                                      <m:t>(</m:t>
                                    </m:r>
                                    <m:r>
                                      <a:rPr lang="es-CL" b="0" i="1" smtClean="0">
                                        <a:solidFill>
                                          <a:schemeClr val="tx1"/>
                                        </a:solidFill>
                                        <a:latin typeface="Cambria Math" panose="02040503050406030204" pitchFamily="18" charset="0"/>
                                      </a:rPr>
                                      <m:t>𝑞</m:t>
                                    </m:r>
                                    <m:r>
                                      <a:rPr lang="es-CL" b="0" i="1" smtClean="0">
                                        <a:solidFill>
                                          <a:schemeClr val="tx1"/>
                                        </a:solidFill>
                                        <a:latin typeface="Cambria Math" panose="02040503050406030204" pitchFamily="18" charset="0"/>
                                      </a:rPr>
                                      <m:t>−</m:t>
                                    </m:r>
                                    <m:r>
                                      <a:rPr lang="es-CL" b="0" i="1" smtClean="0">
                                        <a:solidFill>
                                          <a:schemeClr val="tx1"/>
                                        </a:solidFill>
                                        <a:latin typeface="Cambria Math" panose="02040503050406030204" pitchFamily="18" charset="0"/>
                                      </a:rPr>
                                      <m:t>𝑝</m:t>
                                    </m:r>
                                    <m:r>
                                      <a:rPr lang="es-CL" b="0" i="1" smtClean="0">
                                        <a:solidFill>
                                          <a:schemeClr val="tx1"/>
                                        </a:solidFill>
                                        <a:latin typeface="Cambria Math" panose="02040503050406030204" pitchFamily="18" charset="0"/>
                                      </a:rPr>
                                      <m:t>)]</m:t>
                                    </m:r>
                                  </m:e>
                                  <m:sup>
                                    <m:r>
                                      <a:rPr lang="es-CL" b="0" i="1" smtClean="0">
                                        <a:solidFill>
                                          <a:schemeClr val="tx1"/>
                                        </a:solidFill>
                                        <a:latin typeface="Cambria Math" panose="02040503050406030204" pitchFamily="18" charset="0"/>
                                      </a:rPr>
                                      <m:t>2</m:t>
                                    </m:r>
                                  </m:sup>
                                </m:sSup>
                              </m:oMath>
                            </m:oMathPara>
                          </a14:m>
                          <a:endParaRPr lang="en-US" dirty="0">
                            <a:solidFill>
                              <a:schemeClr val="tx1"/>
                            </a:solidFill>
                          </a:endParaRPr>
                        </a:p>
                      </a:txBody>
                      <a:tcPr>
                        <a:noFill/>
                      </a:tcPr>
                    </a:tc>
                    <a:extLst>
                      <a:ext uri="{0D108BD9-81ED-4DB2-BD59-A6C34878D82A}">
                        <a16:rowId xmlns:a16="http://schemas.microsoft.com/office/drawing/2014/main" val="4156394556"/>
                      </a:ext>
                    </a:extLst>
                  </a:tr>
                </a:tbl>
              </a:graphicData>
            </a:graphic>
          </p:graphicFrame>
        </mc:Choice>
        <mc:Fallback xmlns="">
          <p:graphicFrame>
            <p:nvGraphicFramePr>
              <p:cNvPr id="13" name="Tabla 12">
                <a:extLst>
                  <a:ext uri="{FF2B5EF4-FFF2-40B4-BE49-F238E27FC236}">
                    <a16:creationId xmlns:a16="http://schemas.microsoft.com/office/drawing/2014/main" id="{8F22CFBC-B26E-AA4E-245F-2D8FAE989A19}"/>
                  </a:ext>
                </a:extLst>
              </p:cNvPr>
              <p:cNvGraphicFramePr>
                <a:graphicFrameLocks noGrp="1"/>
              </p:cNvGraphicFramePr>
              <p:nvPr/>
            </p:nvGraphicFramePr>
            <p:xfrm>
              <a:off x="1514764" y="5061980"/>
              <a:ext cx="2805841" cy="375984"/>
            </p:xfrm>
            <a:graphic>
              <a:graphicData uri="http://schemas.openxmlformats.org/drawingml/2006/table">
                <a:tbl>
                  <a:tblPr>
                    <a:tableStyleId>{37CE84F3-28C3-443E-9E96-99CF82512B78}</a:tableStyleId>
                  </a:tblPr>
                  <a:tblGrid>
                    <a:gridCol w="2805841">
                      <a:extLst>
                        <a:ext uri="{9D8B030D-6E8A-4147-A177-3AD203B41FA5}">
                          <a16:colId xmlns:a16="http://schemas.microsoft.com/office/drawing/2014/main" val="2514723455"/>
                        </a:ext>
                      </a:extLst>
                    </a:gridCol>
                  </a:tblGrid>
                  <a:tr h="375984">
                    <a:tc>
                      <a:txBody>
                        <a:bodyPr/>
                        <a:lstStyle/>
                        <a:p>
                          <a:endParaRPr lang="es-CL"/>
                        </a:p>
                      </a:txBody>
                      <a:tcPr>
                        <a:blipFill>
                          <a:blip r:embed="rId4"/>
                          <a:stretch>
                            <a:fillRect b="-17460"/>
                          </a:stretch>
                        </a:blipFill>
                      </a:tcPr>
                    </a:tc>
                    <a:extLst>
                      <a:ext uri="{0D108BD9-81ED-4DB2-BD59-A6C34878D82A}">
                        <a16:rowId xmlns:a16="http://schemas.microsoft.com/office/drawing/2014/main" val="4156394556"/>
                      </a:ext>
                    </a:extLst>
                  </a:tr>
                </a:tbl>
              </a:graphicData>
            </a:graphic>
          </p:graphicFrame>
        </mc:Fallback>
      </mc:AlternateContent>
      <p:sp>
        <p:nvSpPr>
          <p:cNvPr id="14" name="CuadroTexto 13">
            <a:extLst>
              <a:ext uri="{FF2B5EF4-FFF2-40B4-BE49-F238E27FC236}">
                <a16:creationId xmlns:a16="http://schemas.microsoft.com/office/drawing/2014/main" id="{A72800FC-A2DB-466E-4C5A-EB9AAAEB08E9}"/>
              </a:ext>
            </a:extLst>
          </p:cNvPr>
          <p:cNvSpPr txBox="1"/>
          <p:nvPr/>
        </p:nvSpPr>
        <p:spPr>
          <a:xfrm>
            <a:off x="5316177" y="4585987"/>
            <a:ext cx="2129631" cy="369332"/>
          </a:xfrm>
          <a:prstGeom prst="rect">
            <a:avLst/>
          </a:prstGeom>
          <a:noFill/>
        </p:spPr>
        <p:txBody>
          <a:bodyPr wrap="square" rtlCol="0">
            <a:spAutoFit/>
          </a:bodyPr>
          <a:lstStyle/>
          <a:p>
            <a:r>
              <a:rPr lang="es-CL" b="1" dirty="0">
                <a:latin typeface="Abadi" panose="020B0604020104020204" pitchFamily="34" charset="0"/>
              </a:rPr>
              <a:t>Varianza dominante</a:t>
            </a:r>
          </a:p>
        </p:txBody>
      </p:sp>
      <mc:AlternateContent xmlns:mc="http://schemas.openxmlformats.org/markup-compatibility/2006" xmlns:a14="http://schemas.microsoft.com/office/drawing/2010/main">
        <mc:Choice Requires="a14">
          <p:graphicFrame>
            <p:nvGraphicFramePr>
              <p:cNvPr id="15" name="Tabla 14">
                <a:extLst>
                  <a:ext uri="{FF2B5EF4-FFF2-40B4-BE49-F238E27FC236}">
                    <a16:creationId xmlns:a16="http://schemas.microsoft.com/office/drawing/2014/main" id="{1B7B916E-ED50-EE51-0DE6-AC2FDF774521}"/>
                  </a:ext>
                </a:extLst>
              </p:cNvPr>
              <p:cNvGraphicFramePr>
                <a:graphicFrameLocks noGrp="1"/>
              </p:cNvGraphicFramePr>
              <p:nvPr/>
            </p:nvGraphicFramePr>
            <p:xfrm>
              <a:off x="4987156" y="5061980"/>
              <a:ext cx="2699616" cy="375984"/>
            </p:xfrm>
            <a:graphic>
              <a:graphicData uri="http://schemas.openxmlformats.org/drawingml/2006/table">
                <a:tbl>
                  <a:tblPr>
                    <a:tableStyleId>{37CE84F3-28C3-443E-9E96-99CF82512B78}</a:tableStyleId>
                  </a:tblPr>
                  <a:tblGrid>
                    <a:gridCol w="2699616">
                      <a:extLst>
                        <a:ext uri="{9D8B030D-6E8A-4147-A177-3AD203B41FA5}">
                          <a16:colId xmlns:a16="http://schemas.microsoft.com/office/drawing/2014/main" val="2514723455"/>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𝑉</m:t>
                                    </m:r>
                                  </m:e>
                                  <m:sub>
                                    <m:r>
                                      <a:rPr lang="es-CL" b="0" i="1" smtClean="0">
                                        <a:solidFill>
                                          <a:schemeClr val="tx1"/>
                                        </a:solidFill>
                                        <a:latin typeface="Cambria Math" panose="02040503050406030204" pitchFamily="18" charset="0"/>
                                      </a:rPr>
                                      <m:t>𝐷</m:t>
                                    </m:r>
                                  </m:sub>
                                </m:sSub>
                                <m:r>
                                  <a:rPr lang="es-CL" b="0" i="1" smtClean="0">
                                    <a:solidFill>
                                      <a:schemeClr val="tx1"/>
                                    </a:solidFill>
                                    <a:latin typeface="Cambria Math" panose="02040503050406030204" pitchFamily="18" charset="0"/>
                                  </a:rPr>
                                  <m:t>=</m:t>
                                </m:r>
                                <m:sSup>
                                  <m:sSupPr>
                                    <m:ctrlPr>
                                      <a:rPr lang="es-CL" b="0" i="1" smtClean="0">
                                        <a:solidFill>
                                          <a:schemeClr val="tx1"/>
                                        </a:solidFill>
                                        <a:latin typeface="Cambria Math" panose="02040503050406030204" pitchFamily="18" charset="0"/>
                                      </a:rPr>
                                    </m:ctrlPr>
                                  </m:sSupPr>
                                  <m:e>
                                    <m:r>
                                      <a:rPr lang="es-CL" b="0" i="1" smtClean="0">
                                        <a:solidFill>
                                          <a:schemeClr val="tx1"/>
                                        </a:solidFill>
                                        <a:latin typeface="Cambria Math" panose="02040503050406030204" pitchFamily="18" charset="0"/>
                                      </a:rPr>
                                      <m:t>(2</m:t>
                                    </m:r>
                                    <m:r>
                                      <a:rPr lang="es-CL" b="0" i="1" smtClean="0">
                                        <a:solidFill>
                                          <a:schemeClr val="tx1"/>
                                        </a:solidFill>
                                        <a:latin typeface="Cambria Math" panose="02040503050406030204" pitchFamily="18" charset="0"/>
                                      </a:rPr>
                                      <m:t>𝑝𝑞𝑑</m:t>
                                    </m:r>
                                    <m:r>
                                      <a:rPr lang="es-CL" b="0" i="1" smtClean="0">
                                        <a:solidFill>
                                          <a:schemeClr val="tx1"/>
                                        </a:solidFill>
                                        <a:latin typeface="Cambria Math" panose="02040503050406030204" pitchFamily="18" charset="0"/>
                                      </a:rPr>
                                      <m:t>)</m:t>
                                    </m:r>
                                  </m:e>
                                  <m:sup>
                                    <m:r>
                                      <a:rPr lang="es-CL" b="0" i="1" smtClean="0">
                                        <a:solidFill>
                                          <a:schemeClr val="tx1"/>
                                        </a:solidFill>
                                        <a:latin typeface="Cambria Math" panose="02040503050406030204" pitchFamily="18" charset="0"/>
                                      </a:rPr>
                                      <m:t>2</m:t>
                                    </m:r>
                                  </m:sup>
                                </m:sSup>
                              </m:oMath>
                            </m:oMathPara>
                          </a14:m>
                          <a:endParaRPr lang="en-US" dirty="0">
                            <a:solidFill>
                              <a:schemeClr val="tx1"/>
                            </a:solidFill>
                          </a:endParaRPr>
                        </a:p>
                      </a:txBody>
                      <a:tcPr>
                        <a:noFill/>
                      </a:tcPr>
                    </a:tc>
                    <a:extLst>
                      <a:ext uri="{0D108BD9-81ED-4DB2-BD59-A6C34878D82A}">
                        <a16:rowId xmlns:a16="http://schemas.microsoft.com/office/drawing/2014/main" val="4156394556"/>
                      </a:ext>
                    </a:extLst>
                  </a:tr>
                </a:tbl>
              </a:graphicData>
            </a:graphic>
          </p:graphicFrame>
        </mc:Choice>
        <mc:Fallback xmlns="">
          <p:graphicFrame>
            <p:nvGraphicFramePr>
              <p:cNvPr id="15" name="Tabla 14">
                <a:extLst>
                  <a:ext uri="{FF2B5EF4-FFF2-40B4-BE49-F238E27FC236}">
                    <a16:creationId xmlns:a16="http://schemas.microsoft.com/office/drawing/2014/main" id="{1B7B916E-ED50-EE51-0DE6-AC2FDF774521}"/>
                  </a:ext>
                </a:extLst>
              </p:cNvPr>
              <p:cNvGraphicFramePr>
                <a:graphicFrameLocks noGrp="1"/>
              </p:cNvGraphicFramePr>
              <p:nvPr/>
            </p:nvGraphicFramePr>
            <p:xfrm>
              <a:off x="4987156" y="5061980"/>
              <a:ext cx="2699616" cy="375984"/>
            </p:xfrm>
            <a:graphic>
              <a:graphicData uri="http://schemas.openxmlformats.org/drawingml/2006/table">
                <a:tbl>
                  <a:tblPr>
                    <a:tableStyleId>{37CE84F3-28C3-443E-9E96-99CF82512B78}</a:tableStyleId>
                  </a:tblPr>
                  <a:tblGrid>
                    <a:gridCol w="2699616">
                      <a:extLst>
                        <a:ext uri="{9D8B030D-6E8A-4147-A177-3AD203B41FA5}">
                          <a16:colId xmlns:a16="http://schemas.microsoft.com/office/drawing/2014/main" val="2514723455"/>
                        </a:ext>
                      </a:extLst>
                    </a:gridCol>
                  </a:tblGrid>
                  <a:tr h="375984">
                    <a:tc>
                      <a:txBody>
                        <a:bodyPr/>
                        <a:lstStyle/>
                        <a:p>
                          <a:endParaRPr lang="es-CL"/>
                        </a:p>
                      </a:txBody>
                      <a:tcPr>
                        <a:blipFill>
                          <a:blip r:embed="rId5"/>
                          <a:stretch>
                            <a:fillRect b="-17460"/>
                          </a:stretch>
                        </a:blipFill>
                      </a:tcPr>
                    </a:tc>
                    <a:extLst>
                      <a:ext uri="{0D108BD9-81ED-4DB2-BD59-A6C34878D82A}">
                        <a16:rowId xmlns:a16="http://schemas.microsoft.com/office/drawing/2014/main" val="415639455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 name="Tabla 1">
                <a:extLst>
                  <a:ext uri="{FF2B5EF4-FFF2-40B4-BE49-F238E27FC236}">
                    <a16:creationId xmlns:a16="http://schemas.microsoft.com/office/drawing/2014/main" id="{588A02DD-B6B3-81FE-0647-E66CC98F629B}"/>
                  </a:ext>
                </a:extLst>
              </p:cNvPr>
              <p:cNvGraphicFramePr>
                <a:graphicFrameLocks noGrp="1"/>
              </p:cNvGraphicFramePr>
              <p:nvPr>
                <p:extLst>
                  <p:ext uri="{D42A27DB-BD31-4B8C-83A1-F6EECF244321}">
                    <p14:modId xmlns:p14="http://schemas.microsoft.com/office/powerpoint/2010/main" val="846341646"/>
                  </p:ext>
                </p:extLst>
              </p:nvPr>
            </p:nvGraphicFramePr>
            <p:xfrm>
              <a:off x="755218" y="5499150"/>
              <a:ext cx="4581236" cy="375984"/>
            </p:xfrm>
            <a:graphic>
              <a:graphicData uri="http://schemas.openxmlformats.org/drawingml/2006/table">
                <a:tbl>
                  <a:tblPr>
                    <a:tableStyleId>{37CE84F3-28C3-443E-9E96-99CF82512B78}</a:tableStyleId>
                  </a:tblPr>
                  <a:tblGrid>
                    <a:gridCol w="4581236">
                      <a:extLst>
                        <a:ext uri="{9D8B030D-6E8A-4147-A177-3AD203B41FA5}">
                          <a16:colId xmlns:a16="http://schemas.microsoft.com/office/drawing/2014/main" val="2514723455"/>
                        </a:ext>
                      </a:extLst>
                    </a:gridCol>
                  </a:tblGrid>
                  <a:tr h="370840">
                    <a:tc>
                      <a:txBody>
                        <a:bodyPr/>
                        <a:lstStyle/>
                        <a:p>
                          <a:pPr algn="ctr"/>
                          <a14:m>
                            <m:oMathPara xmlns:m="http://schemas.openxmlformats.org/officeDocument/2006/math">
                              <m:oMathParaPr>
                                <m:jc m:val="centerGroup"/>
                              </m:oMathParaPr>
                              <m:oMath xmlns:m="http://schemas.openxmlformats.org/officeDocument/2006/math">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𝑉</m:t>
                                    </m:r>
                                  </m:e>
                                  <m:sub>
                                    <m:r>
                                      <a:rPr lang="es-CL" b="0" i="1" smtClean="0">
                                        <a:solidFill>
                                          <a:schemeClr val="tx1"/>
                                        </a:solidFill>
                                        <a:latin typeface="Cambria Math" panose="02040503050406030204" pitchFamily="18" charset="0"/>
                                      </a:rPr>
                                      <m:t>𝐴</m:t>
                                    </m:r>
                                  </m:sub>
                                </m:sSub>
                                <m:r>
                                  <a:rPr lang="es-CL" b="0" i="1" smtClean="0">
                                    <a:solidFill>
                                      <a:schemeClr val="tx1"/>
                                    </a:solidFill>
                                    <a:latin typeface="Cambria Math" panose="02040503050406030204" pitchFamily="18" charset="0"/>
                                  </a:rPr>
                                  <m:t>=2∗0,5∗0,5</m:t>
                                </m:r>
                                <m:sSup>
                                  <m:sSupPr>
                                    <m:ctrlPr>
                                      <a:rPr lang="es-CL" b="0" i="1" smtClean="0">
                                        <a:solidFill>
                                          <a:schemeClr val="tx1"/>
                                        </a:solidFill>
                                        <a:latin typeface="Cambria Math" panose="02040503050406030204" pitchFamily="18" charset="0"/>
                                      </a:rPr>
                                    </m:ctrlPr>
                                  </m:sSupPr>
                                  <m:e>
                                    <m:r>
                                      <a:rPr lang="es-CL" b="0" i="1" smtClean="0">
                                        <a:solidFill>
                                          <a:schemeClr val="tx1"/>
                                        </a:solidFill>
                                        <a:latin typeface="Cambria Math" panose="02040503050406030204" pitchFamily="18" charset="0"/>
                                      </a:rPr>
                                      <m:t>[40+(−20)(0,5−0,5)]</m:t>
                                    </m:r>
                                  </m:e>
                                  <m:sup>
                                    <m:r>
                                      <a:rPr lang="es-CL" b="0" i="1" smtClean="0">
                                        <a:solidFill>
                                          <a:schemeClr val="tx1"/>
                                        </a:solidFill>
                                        <a:latin typeface="Cambria Math" panose="02040503050406030204" pitchFamily="18" charset="0"/>
                                      </a:rPr>
                                      <m:t>2</m:t>
                                    </m:r>
                                  </m:sup>
                                </m:sSup>
                              </m:oMath>
                            </m:oMathPara>
                          </a14:m>
                          <a:endParaRPr lang="en-US" dirty="0">
                            <a:solidFill>
                              <a:schemeClr val="tx1"/>
                            </a:solidFill>
                          </a:endParaRPr>
                        </a:p>
                      </a:txBody>
                      <a:tcPr>
                        <a:noFill/>
                      </a:tcPr>
                    </a:tc>
                    <a:extLst>
                      <a:ext uri="{0D108BD9-81ED-4DB2-BD59-A6C34878D82A}">
                        <a16:rowId xmlns:a16="http://schemas.microsoft.com/office/drawing/2014/main" val="4156394556"/>
                      </a:ext>
                    </a:extLst>
                  </a:tr>
                </a:tbl>
              </a:graphicData>
            </a:graphic>
          </p:graphicFrame>
        </mc:Choice>
        <mc:Fallback xmlns="">
          <p:graphicFrame>
            <p:nvGraphicFramePr>
              <p:cNvPr id="2" name="Tabla 1">
                <a:extLst>
                  <a:ext uri="{FF2B5EF4-FFF2-40B4-BE49-F238E27FC236}">
                    <a16:creationId xmlns:a16="http://schemas.microsoft.com/office/drawing/2014/main" id="{588A02DD-B6B3-81FE-0647-E66CC98F629B}"/>
                  </a:ext>
                </a:extLst>
              </p:cNvPr>
              <p:cNvGraphicFramePr>
                <a:graphicFrameLocks noGrp="1"/>
              </p:cNvGraphicFramePr>
              <p:nvPr>
                <p:extLst>
                  <p:ext uri="{D42A27DB-BD31-4B8C-83A1-F6EECF244321}">
                    <p14:modId xmlns:p14="http://schemas.microsoft.com/office/powerpoint/2010/main" val="846341646"/>
                  </p:ext>
                </p:extLst>
              </p:nvPr>
            </p:nvGraphicFramePr>
            <p:xfrm>
              <a:off x="755218" y="5499150"/>
              <a:ext cx="4581236" cy="375984"/>
            </p:xfrm>
            <a:graphic>
              <a:graphicData uri="http://schemas.openxmlformats.org/drawingml/2006/table">
                <a:tbl>
                  <a:tblPr>
                    <a:tableStyleId>{37CE84F3-28C3-443E-9E96-99CF82512B78}</a:tableStyleId>
                  </a:tblPr>
                  <a:tblGrid>
                    <a:gridCol w="4581236">
                      <a:extLst>
                        <a:ext uri="{9D8B030D-6E8A-4147-A177-3AD203B41FA5}">
                          <a16:colId xmlns:a16="http://schemas.microsoft.com/office/drawing/2014/main" val="2514723455"/>
                        </a:ext>
                      </a:extLst>
                    </a:gridCol>
                  </a:tblGrid>
                  <a:tr h="375984">
                    <a:tc>
                      <a:txBody>
                        <a:bodyPr/>
                        <a:lstStyle/>
                        <a:p>
                          <a:endParaRPr lang="es-CL"/>
                        </a:p>
                      </a:txBody>
                      <a:tcPr>
                        <a:blipFill>
                          <a:blip r:embed="rId6"/>
                          <a:stretch>
                            <a:fillRect b="-19355"/>
                          </a:stretch>
                        </a:blipFill>
                      </a:tcPr>
                    </a:tc>
                    <a:extLst>
                      <a:ext uri="{0D108BD9-81ED-4DB2-BD59-A6C34878D82A}">
                        <a16:rowId xmlns:a16="http://schemas.microsoft.com/office/drawing/2014/main" val="415639455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a 5">
                <a:extLst>
                  <a:ext uri="{FF2B5EF4-FFF2-40B4-BE49-F238E27FC236}">
                    <a16:creationId xmlns:a16="http://schemas.microsoft.com/office/drawing/2014/main" id="{CA00AE6F-A766-A3C8-5E71-DF018E4DF167}"/>
                  </a:ext>
                </a:extLst>
              </p:cNvPr>
              <p:cNvGraphicFramePr>
                <a:graphicFrameLocks noGrp="1"/>
              </p:cNvGraphicFramePr>
              <p:nvPr>
                <p:extLst>
                  <p:ext uri="{D42A27DB-BD31-4B8C-83A1-F6EECF244321}">
                    <p14:modId xmlns:p14="http://schemas.microsoft.com/office/powerpoint/2010/main" val="2918135183"/>
                  </p:ext>
                </p:extLst>
              </p:nvPr>
            </p:nvGraphicFramePr>
            <p:xfrm>
              <a:off x="755218" y="5860120"/>
              <a:ext cx="4581236" cy="375984"/>
            </p:xfrm>
            <a:graphic>
              <a:graphicData uri="http://schemas.openxmlformats.org/drawingml/2006/table">
                <a:tbl>
                  <a:tblPr>
                    <a:tableStyleId>{37CE84F3-28C3-443E-9E96-99CF82512B78}</a:tableStyleId>
                  </a:tblPr>
                  <a:tblGrid>
                    <a:gridCol w="4581236">
                      <a:extLst>
                        <a:ext uri="{9D8B030D-6E8A-4147-A177-3AD203B41FA5}">
                          <a16:colId xmlns:a16="http://schemas.microsoft.com/office/drawing/2014/main" val="2514723455"/>
                        </a:ext>
                      </a:extLst>
                    </a:gridCol>
                  </a:tblGrid>
                  <a:tr h="370840">
                    <a:tc>
                      <a:txBody>
                        <a:bodyPr/>
                        <a:lstStyle/>
                        <a:p>
                          <a:pPr algn="ctr"/>
                          <a14:m>
                            <m:oMathPara xmlns:m="http://schemas.openxmlformats.org/officeDocument/2006/math">
                              <m:oMathParaPr>
                                <m:jc m:val="centerGroup"/>
                              </m:oMathParaPr>
                              <m:oMath xmlns:m="http://schemas.openxmlformats.org/officeDocument/2006/math">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𝑉</m:t>
                                    </m:r>
                                  </m:e>
                                  <m:sub>
                                    <m:r>
                                      <a:rPr lang="es-CL" b="0" i="1" smtClean="0">
                                        <a:solidFill>
                                          <a:schemeClr val="tx1"/>
                                        </a:solidFill>
                                        <a:latin typeface="Cambria Math" panose="02040503050406030204" pitchFamily="18" charset="0"/>
                                      </a:rPr>
                                      <m:t>𝐴</m:t>
                                    </m:r>
                                  </m:sub>
                                </m:sSub>
                                <m:r>
                                  <a:rPr lang="es-CL" b="0" i="1" smtClean="0">
                                    <a:solidFill>
                                      <a:schemeClr val="tx1"/>
                                    </a:solidFill>
                                    <a:latin typeface="Cambria Math" panose="02040503050406030204" pitchFamily="18" charset="0"/>
                                  </a:rPr>
                                  <m:t>=0,5</m:t>
                                </m:r>
                                <m:sSup>
                                  <m:sSupPr>
                                    <m:ctrlPr>
                                      <a:rPr lang="es-CL" b="0" i="1" smtClean="0">
                                        <a:solidFill>
                                          <a:schemeClr val="tx1"/>
                                        </a:solidFill>
                                        <a:latin typeface="Cambria Math" panose="02040503050406030204" pitchFamily="18" charset="0"/>
                                      </a:rPr>
                                    </m:ctrlPr>
                                  </m:sSupPr>
                                  <m:e>
                                    <m:r>
                                      <a:rPr lang="es-CL" b="0" i="1" smtClean="0">
                                        <a:solidFill>
                                          <a:schemeClr val="tx1"/>
                                        </a:solidFill>
                                        <a:latin typeface="Cambria Math" panose="02040503050406030204" pitchFamily="18" charset="0"/>
                                      </a:rPr>
                                      <m:t>[40]</m:t>
                                    </m:r>
                                  </m:e>
                                  <m:sup>
                                    <m:r>
                                      <a:rPr lang="es-CL" b="0" i="1" smtClean="0">
                                        <a:solidFill>
                                          <a:schemeClr val="tx1"/>
                                        </a:solidFill>
                                        <a:latin typeface="Cambria Math" panose="02040503050406030204" pitchFamily="18" charset="0"/>
                                      </a:rPr>
                                      <m:t>2</m:t>
                                    </m:r>
                                  </m:sup>
                                </m:sSup>
                              </m:oMath>
                            </m:oMathPara>
                          </a14:m>
                          <a:endParaRPr lang="en-US" dirty="0">
                            <a:solidFill>
                              <a:schemeClr val="tx1"/>
                            </a:solidFill>
                          </a:endParaRPr>
                        </a:p>
                      </a:txBody>
                      <a:tcPr>
                        <a:noFill/>
                      </a:tcPr>
                    </a:tc>
                    <a:extLst>
                      <a:ext uri="{0D108BD9-81ED-4DB2-BD59-A6C34878D82A}">
                        <a16:rowId xmlns:a16="http://schemas.microsoft.com/office/drawing/2014/main" val="4156394556"/>
                      </a:ext>
                    </a:extLst>
                  </a:tr>
                </a:tbl>
              </a:graphicData>
            </a:graphic>
          </p:graphicFrame>
        </mc:Choice>
        <mc:Fallback xmlns="">
          <p:graphicFrame>
            <p:nvGraphicFramePr>
              <p:cNvPr id="6" name="Tabla 5">
                <a:extLst>
                  <a:ext uri="{FF2B5EF4-FFF2-40B4-BE49-F238E27FC236}">
                    <a16:creationId xmlns:a16="http://schemas.microsoft.com/office/drawing/2014/main" id="{CA00AE6F-A766-A3C8-5E71-DF018E4DF167}"/>
                  </a:ext>
                </a:extLst>
              </p:cNvPr>
              <p:cNvGraphicFramePr>
                <a:graphicFrameLocks noGrp="1"/>
              </p:cNvGraphicFramePr>
              <p:nvPr>
                <p:extLst>
                  <p:ext uri="{D42A27DB-BD31-4B8C-83A1-F6EECF244321}">
                    <p14:modId xmlns:p14="http://schemas.microsoft.com/office/powerpoint/2010/main" val="2918135183"/>
                  </p:ext>
                </p:extLst>
              </p:nvPr>
            </p:nvGraphicFramePr>
            <p:xfrm>
              <a:off x="755218" y="5860120"/>
              <a:ext cx="4581236" cy="375984"/>
            </p:xfrm>
            <a:graphic>
              <a:graphicData uri="http://schemas.openxmlformats.org/drawingml/2006/table">
                <a:tbl>
                  <a:tblPr>
                    <a:tableStyleId>{37CE84F3-28C3-443E-9E96-99CF82512B78}</a:tableStyleId>
                  </a:tblPr>
                  <a:tblGrid>
                    <a:gridCol w="4581236">
                      <a:extLst>
                        <a:ext uri="{9D8B030D-6E8A-4147-A177-3AD203B41FA5}">
                          <a16:colId xmlns:a16="http://schemas.microsoft.com/office/drawing/2014/main" val="2514723455"/>
                        </a:ext>
                      </a:extLst>
                    </a:gridCol>
                  </a:tblGrid>
                  <a:tr h="375984">
                    <a:tc>
                      <a:txBody>
                        <a:bodyPr/>
                        <a:lstStyle/>
                        <a:p>
                          <a:endParaRPr lang="es-CL"/>
                        </a:p>
                      </a:txBody>
                      <a:tcPr>
                        <a:blipFill>
                          <a:blip r:embed="rId7"/>
                          <a:stretch>
                            <a:fillRect b="-19355"/>
                          </a:stretch>
                        </a:blipFill>
                      </a:tcPr>
                    </a:tc>
                    <a:extLst>
                      <a:ext uri="{0D108BD9-81ED-4DB2-BD59-A6C34878D82A}">
                        <a16:rowId xmlns:a16="http://schemas.microsoft.com/office/drawing/2014/main" val="415639455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a 9">
                <a:extLst>
                  <a:ext uri="{FF2B5EF4-FFF2-40B4-BE49-F238E27FC236}">
                    <a16:creationId xmlns:a16="http://schemas.microsoft.com/office/drawing/2014/main" id="{BC93825E-5723-1DB5-F57C-70ACEEC40C5E}"/>
                  </a:ext>
                </a:extLst>
              </p:cNvPr>
              <p:cNvGraphicFramePr>
                <a:graphicFrameLocks noGrp="1"/>
              </p:cNvGraphicFramePr>
              <p:nvPr>
                <p:extLst>
                  <p:ext uri="{D42A27DB-BD31-4B8C-83A1-F6EECF244321}">
                    <p14:modId xmlns:p14="http://schemas.microsoft.com/office/powerpoint/2010/main" val="786401035"/>
                  </p:ext>
                </p:extLst>
              </p:nvPr>
            </p:nvGraphicFramePr>
            <p:xfrm>
              <a:off x="2185629" y="6297644"/>
              <a:ext cx="1464107" cy="375984"/>
            </p:xfrm>
            <a:graphic>
              <a:graphicData uri="http://schemas.openxmlformats.org/drawingml/2006/table">
                <a:tbl>
                  <a:tblPr>
                    <a:tableStyleId>{37CE84F3-28C3-443E-9E96-99CF82512B78}</a:tableStyleId>
                  </a:tblPr>
                  <a:tblGrid>
                    <a:gridCol w="1464107">
                      <a:extLst>
                        <a:ext uri="{9D8B030D-6E8A-4147-A177-3AD203B41FA5}">
                          <a16:colId xmlns:a16="http://schemas.microsoft.com/office/drawing/2014/main" val="2514723455"/>
                        </a:ext>
                      </a:extLst>
                    </a:gridCol>
                  </a:tblGrid>
                  <a:tr h="370840">
                    <a:tc>
                      <a:txBody>
                        <a:bodyPr/>
                        <a:lstStyle/>
                        <a:p>
                          <a:pPr algn="ctr"/>
                          <a14:m>
                            <m:oMathPara xmlns:m="http://schemas.openxmlformats.org/officeDocument/2006/math">
                              <m:oMathParaPr>
                                <m:jc m:val="centerGroup"/>
                              </m:oMathParaPr>
                              <m:oMath xmlns:m="http://schemas.openxmlformats.org/officeDocument/2006/math">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𝑉</m:t>
                                    </m:r>
                                  </m:e>
                                  <m:sub>
                                    <m:r>
                                      <a:rPr lang="es-CL" b="0" i="1" smtClean="0">
                                        <a:solidFill>
                                          <a:schemeClr val="tx1"/>
                                        </a:solidFill>
                                        <a:latin typeface="Cambria Math" panose="02040503050406030204" pitchFamily="18" charset="0"/>
                                      </a:rPr>
                                      <m:t>𝐴</m:t>
                                    </m:r>
                                  </m:sub>
                                </m:sSub>
                                <m:r>
                                  <a:rPr lang="es-CL" b="0" i="1" smtClean="0">
                                    <a:solidFill>
                                      <a:schemeClr val="tx1"/>
                                    </a:solidFill>
                                    <a:latin typeface="Cambria Math" panose="02040503050406030204" pitchFamily="18" charset="0"/>
                                  </a:rPr>
                                  <m:t>=800</m:t>
                                </m:r>
                              </m:oMath>
                            </m:oMathPara>
                          </a14:m>
                          <a:endParaRPr lang="en-US" dirty="0">
                            <a:solidFill>
                              <a:schemeClr val="tx1"/>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4156394556"/>
                      </a:ext>
                    </a:extLst>
                  </a:tr>
                </a:tbl>
              </a:graphicData>
            </a:graphic>
          </p:graphicFrame>
        </mc:Choice>
        <mc:Fallback xmlns="">
          <p:graphicFrame>
            <p:nvGraphicFramePr>
              <p:cNvPr id="10" name="Tabla 9">
                <a:extLst>
                  <a:ext uri="{FF2B5EF4-FFF2-40B4-BE49-F238E27FC236}">
                    <a16:creationId xmlns:a16="http://schemas.microsoft.com/office/drawing/2014/main" id="{BC93825E-5723-1DB5-F57C-70ACEEC40C5E}"/>
                  </a:ext>
                </a:extLst>
              </p:cNvPr>
              <p:cNvGraphicFramePr>
                <a:graphicFrameLocks noGrp="1"/>
              </p:cNvGraphicFramePr>
              <p:nvPr>
                <p:extLst>
                  <p:ext uri="{D42A27DB-BD31-4B8C-83A1-F6EECF244321}">
                    <p14:modId xmlns:p14="http://schemas.microsoft.com/office/powerpoint/2010/main" val="786401035"/>
                  </p:ext>
                </p:extLst>
              </p:nvPr>
            </p:nvGraphicFramePr>
            <p:xfrm>
              <a:off x="2185629" y="6297644"/>
              <a:ext cx="1464107" cy="375984"/>
            </p:xfrm>
            <a:graphic>
              <a:graphicData uri="http://schemas.openxmlformats.org/drawingml/2006/table">
                <a:tbl>
                  <a:tblPr>
                    <a:tableStyleId>{37CE84F3-28C3-443E-9E96-99CF82512B78}</a:tableStyleId>
                  </a:tblPr>
                  <a:tblGrid>
                    <a:gridCol w="1464107">
                      <a:extLst>
                        <a:ext uri="{9D8B030D-6E8A-4147-A177-3AD203B41FA5}">
                          <a16:colId xmlns:a16="http://schemas.microsoft.com/office/drawing/2014/main" val="2514723455"/>
                        </a:ext>
                      </a:extLst>
                    </a:gridCol>
                  </a:tblGrid>
                  <a:tr h="375984">
                    <a:tc>
                      <a:txBody>
                        <a:bodyPr/>
                        <a:lstStyle/>
                        <a:p>
                          <a:endParaRPr lang="es-CL"/>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blipFill>
                          <a:blip r:embed="rId8"/>
                          <a:stretch>
                            <a:fillRect l="-415" t="-1613" r="-830" b="-3226"/>
                          </a:stretch>
                        </a:blipFill>
                      </a:tcPr>
                    </a:tc>
                    <a:extLst>
                      <a:ext uri="{0D108BD9-81ED-4DB2-BD59-A6C34878D82A}">
                        <a16:rowId xmlns:a16="http://schemas.microsoft.com/office/drawing/2014/main" val="4156394556"/>
                      </a:ext>
                    </a:extLst>
                  </a:tr>
                </a:tbl>
              </a:graphicData>
            </a:graphic>
          </p:graphicFrame>
        </mc:Fallback>
      </mc:AlternateContent>
    </p:spTree>
    <p:extLst>
      <p:ext uri="{BB962C8B-B14F-4D97-AF65-F5344CB8AC3E}">
        <p14:creationId xmlns:p14="http://schemas.microsoft.com/office/powerpoint/2010/main" val="327283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910590"/>
            <a:ext cx="9162472"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Una de las principales enfermedades en salmón es la enfermedad del virus de la pancreatitis infecciosa del salmón (IPN). Esta enfermedad presenta mortalidades que varían entre 20% y 100%. Hace años atrás se descubrió una región del genoma (haplotipos) que permiten explicar el 90% de la resistencia a esta enfermedad (IPN+ o IPN-). En una población se observó que los promedios de supervivencia entre los grupos eran los siguientes: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6" name="Tabla 12">
            <a:extLst>
              <a:ext uri="{FF2B5EF4-FFF2-40B4-BE49-F238E27FC236}">
                <a16:creationId xmlns:a16="http://schemas.microsoft.com/office/drawing/2014/main" id="{8FAEEAF5-07C6-4B85-AB2A-5CB8D11108E2}"/>
              </a:ext>
            </a:extLst>
          </p:cNvPr>
          <p:cNvGraphicFramePr>
            <a:graphicFrameLocks noGrp="1"/>
          </p:cNvGraphicFramePr>
          <p:nvPr/>
        </p:nvGraphicFramePr>
        <p:xfrm>
          <a:off x="1653363" y="2575464"/>
          <a:ext cx="5157012" cy="1707072"/>
        </p:xfrm>
        <a:graphic>
          <a:graphicData uri="http://schemas.openxmlformats.org/drawingml/2006/table">
            <a:tbl>
              <a:tblPr firstRow="1" bandRow="1">
                <a:tableStyleId>{5C22544A-7EE6-4342-B048-85BDC9FD1C3A}</a:tableStyleId>
              </a:tblPr>
              <a:tblGrid>
                <a:gridCol w="1719004">
                  <a:extLst>
                    <a:ext uri="{9D8B030D-6E8A-4147-A177-3AD203B41FA5}">
                      <a16:colId xmlns:a16="http://schemas.microsoft.com/office/drawing/2014/main" val="1089230659"/>
                    </a:ext>
                  </a:extLst>
                </a:gridCol>
                <a:gridCol w="1719004">
                  <a:extLst>
                    <a:ext uri="{9D8B030D-6E8A-4147-A177-3AD203B41FA5}">
                      <a16:colId xmlns:a16="http://schemas.microsoft.com/office/drawing/2014/main" val="1969542237"/>
                    </a:ext>
                  </a:extLst>
                </a:gridCol>
                <a:gridCol w="1719004">
                  <a:extLst>
                    <a:ext uri="{9D8B030D-6E8A-4147-A177-3AD203B41FA5}">
                      <a16:colId xmlns:a16="http://schemas.microsoft.com/office/drawing/2014/main" val="947060302"/>
                    </a:ext>
                  </a:extLst>
                </a:gridCol>
              </a:tblGrid>
              <a:tr h="370840">
                <a:tc>
                  <a:txBody>
                    <a:bodyPr/>
                    <a:lstStyle/>
                    <a:p>
                      <a:pPr algn="ctr"/>
                      <a:r>
                        <a:rPr lang="es-CL" sz="1600" dirty="0"/>
                        <a:t>Haplotipo</a:t>
                      </a:r>
                      <a:endParaRPr lang="en-US" sz="1600" dirty="0"/>
                    </a:p>
                  </a:txBody>
                  <a:tcPr anchor="ctr"/>
                </a:tc>
                <a:tc>
                  <a:txBody>
                    <a:bodyPr/>
                    <a:lstStyle/>
                    <a:p>
                      <a:pPr algn="ctr"/>
                      <a:r>
                        <a:rPr lang="es-CL" sz="1600" dirty="0"/>
                        <a:t>Número</a:t>
                      </a:r>
                      <a:endParaRPr lang="en-US" sz="1600" dirty="0"/>
                    </a:p>
                  </a:txBody>
                  <a:tcPr anchor="ctr"/>
                </a:tc>
                <a:tc>
                  <a:txBody>
                    <a:bodyPr/>
                    <a:lstStyle/>
                    <a:p>
                      <a:pPr algn="ctr"/>
                      <a:r>
                        <a:rPr lang="es-CL" sz="1600" dirty="0"/>
                        <a:t>Sobrevivencia (%)</a:t>
                      </a:r>
                      <a:endParaRPr lang="en-US" sz="1600" dirty="0"/>
                    </a:p>
                  </a:txBody>
                  <a:tcPr anchor="ctr"/>
                </a:tc>
                <a:extLst>
                  <a:ext uri="{0D108BD9-81ED-4DB2-BD59-A6C34878D82A}">
                    <a16:rowId xmlns:a16="http://schemas.microsoft.com/office/drawing/2014/main" val="884403037"/>
                  </a:ext>
                </a:extLst>
              </a:tr>
              <a:tr h="370840">
                <a:tc>
                  <a:txBody>
                    <a:bodyPr/>
                    <a:lstStyle/>
                    <a:p>
                      <a:pPr algn="ctr"/>
                      <a:r>
                        <a:rPr lang="es-CL" dirty="0"/>
                        <a:t>IPN+, IPN+</a:t>
                      </a:r>
                      <a:endParaRPr lang="en-US" dirty="0"/>
                    </a:p>
                  </a:txBody>
                  <a:tcPr anchor="ctr"/>
                </a:tc>
                <a:tc>
                  <a:txBody>
                    <a:bodyPr/>
                    <a:lstStyle/>
                    <a:p>
                      <a:pPr algn="ctr"/>
                      <a:r>
                        <a:rPr lang="es-CL" dirty="0"/>
                        <a:t>900</a:t>
                      </a:r>
                      <a:endParaRPr lang="en-US" dirty="0"/>
                    </a:p>
                  </a:txBody>
                  <a:tcPr anchor="ctr"/>
                </a:tc>
                <a:tc>
                  <a:txBody>
                    <a:bodyPr/>
                    <a:lstStyle/>
                    <a:p>
                      <a:pPr algn="ctr"/>
                      <a:r>
                        <a:rPr lang="es-CL" dirty="0"/>
                        <a:t>90</a:t>
                      </a:r>
                      <a:endParaRPr lang="en-US" dirty="0"/>
                    </a:p>
                  </a:txBody>
                  <a:tcPr anchor="ctr"/>
                </a:tc>
                <a:extLst>
                  <a:ext uri="{0D108BD9-81ED-4DB2-BD59-A6C34878D82A}">
                    <a16:rowId xmlns:a16="http://schemas.microsoft.com/office/drawing/2014/main" val="1729116943"/>
                  </a:ext>
                </a:extLst>
              </a:tr>
              <a:tr h="370840">
                <a:tc>
                  <a:txBody>
                    <a:bodyPr/>
                    <a:lstStyle/>
                    <a:p>
                      <a:pPr algn="ctr"/>
                      <a:r>
                        <a:rPr lang="es-CL" dirty="0"/>
                        <a:t>IPN+, IPN-</a:t>
                      </a:r>
                      <a:endParaRPr lang="en-US" dirty="0"/>
                    </a:p>
                  </a:txBody>
                  <a:tcPr anchor="ctr"/>
                </a:tc>
                <a:tc>
                  <a:txBody>
                    <a:bodyPr/>
                    <a:lstStyle/>
                    <a:p>
                      <a:pPr algn="ctr"/>
                      <a:r>
                        <a:rPr lang="es-CL" dirty="0"/>
                        <a:t>4.200</a:t>
                      </a:r>
                      <a:endParaRPr lang="en-US" dirty="0"/>
                    </a:p>
                  </a:txBody>
                  <a:tcPr anchor="ctr"/>
                </a:tc>
                <a:tc>
                  <a:txBody>
                    <a:bodyPr/>
                    <a:lstStyle/>
                    <a:p>
                      <a:pPr algn="ctr"/>
                      <a:r>
                        <a:rPr lang="es-CL" dirty="0"/>
                        <a:t>30</a:t>
                      </a:r>
                      <a:endParaRPr lang="en-US" dirty="0"/>
                    </a:p>
                  </a:txBody>
                  <a:tcPr anchor="ctr"/>
                </a:tc>
                <a:extLst>
                  <a:ext uri="{0D108BD9-81ED-4DB2-BD59-A6C34878D82A}">
                    <a16:rowId xmlns:a16="http://schemas.microsoft.com/office/drawing/2014/main" val="1294865511"/>
                  </a:ext>
                </a:extLst>
              </a:tr>
              <a:tr h="370840">
                <a:tc>
                  <a:txBody>
                    <a:bodyPr/>
                    <a:lstStyle/>
                    <a:p>
                      <a:pPr algn="ctr"/>
                      <a:r>
                        <a:rPr lang="es-CL" dirty="0"/>
                        <a:t>IPN-, IPN-</a:t>
                      </a:r>
                      <a:endParaRPr lang="en-US" dirty="0"/>
                    </a:p>
                  </a:txBody>
                  <a:tcPr anchor="ctr"/>
                </a:tc>
                <a:tc>
                  <a:txBody>
                    <a:bodyPr/>
                    <a:lstStyle/>
                    <a:p>
                      <a:pPr algn="ctr"/>
                      <a:r>
                        <a:rPr lang="es-CL" dirty="0"/>
                        <a:t>4.900</a:t>
                      </a:r>
                      <a:endParaRPr lang="en-US" dirty="0"/>
                    </a:p>
                  </a:txBody>
                  <a:tcPr anchor="ctr"/>
                </a:tc>
                <a:tc>
                  <a:txBody>
                    <a:bodyPr/>
                    <a:lstStyle/>
                    <a:p>
                      <a:pPr algn="ctr"/>
                      <a:r>
                        <a:rPr lang="es-CL" dirty="0"/>
                        <a:t>10</a:t>
                      </a:r>
                      <a:endParaRPr lang="en-US" dirty="0"/>
                    </a:p>
                  </a:txBody>
                  <a:tcPr anchor="ctr"/>
                </a:tc>
                <a:extLst>
                  <a:ext uri="{0D108BD9-81ED-4DB2-BD59-A6C34878D82A}">
                    <a16:rowId xmlns:a16="http://schemas.microsoft.com/office/drawing/2014/main" val="1310884315"/>
                  </a:ext>
                </a:extLst>
              </a:tr>
            </a:tbl>
          </a:graphicData>
        </a:graphic>
      </p:graphicFrame>
      <p:sp>
        <p:nvSpPr>
          <p:cNvPr id="3" name="Título 1">
            <a:extLst>
              <a:ext uri="{FF2B5EF4-FFF2-40B4-BE49-F238E27FC236}">
                <a16:creationId xmlns:a16="http://schemas.microsoft.com/office/drawing/2014/main" id="{4CC938E6-273B-5DA5-5BB2-CE8464D7C0F0}"/>
              </a:ext>
            </a:extLst>
          </p:cNvPr>
          <p:cNvSpPr txBox="1">
            <a:spLocks/>
          </p:cNvSpPr>
          <p:nvPr/>
        </p:nvSpPr>
        <p:spPr>
          <a:xfrm>
            <a:off x="1653363" y="-386715"/>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dirty="0"/>
              <a:t>Ejercicio</a:t>
            </a:r>
            <a:endParaRPr lang="en-US" i="1" kern="0" dirty="0"/>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081D1316-E992-E213-81B6-BBA193334297}"/>
                  </a:ext>
                </a:extLst>
              </p:cNvPr>
              <p:cNvSpPr txBox="1"/>
              <p:nvPr/>
            </p:nvSpPr>
            <p:spPr>
              <a:xfrm>
                <a:off x="8229311" y="2575464"/>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Valores genotípicos</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CuadroTexto 6">
                <a:extLst>
                  <a:ext uri="{FF2B5EF4-FFF2-40B4-BE49-F238E27FC236}">
                    <a16:creationId xmlns:a16="http://schemas.microsoft.com/office/drawing/2014/main" id="{081D1316-E992-E213-81B6-BBA193334297}"/>
                  </a:ext>
                </a:extLst>
              </p:cNvPr>
              <p:cNvSpPr txBox="1">
                <a:spLocks noRot="1" noChangeAspect="1" noMove="1" noResize="1" noEditPoints="1" noAdjustHandles="1" noChangeArrowheads="1" noChangeShapeType="1" noTextEdit="1"/>
              </p:cNvSpPr>
              <p:nvPr/>
            </p:nvSpPr>
            <p:spPr>
              <a:xfrm>
                <a:off x="8229311" y="2575464"/>
                <a:ext cx="2447925" cy="923330"/>
              </a:xfrm>
              <a:prstGeom prst="rect">
                <a:avLst/>
              </a:prstGeom>
              <a:blipFill>
                <a:blip r:embed="rId2"/>
                <a:stretch>
                  <a:fillRect l="-2239" t="-3289"/>
                </a:stretch>
              </a:blipFill>
            </p:spPr>
            <p:txBody>
              <a:bodyPr/>
              <a:lstStyle/>
              <a:p>
                <a:r>
                  <a:rPr lang="es-CL">
                    <a:noFill/>
                  </a:rPr>
                  <a:t> </a:t>
                </a:r>
              </a:p>
            </p:txBody>
          </p:sp>
        </mc:Fallback>
      </mc:AlternateContent>
      <p:sp>
        <p:nvSpPr>
          <p:cNvPr id="12" name="CuadroTexto 11">
            <a:extLst>
              <a:ext uri="{FF2B5EF4-FFF2-40B4-BE49-F238E27FC236}">
                <a16:creationId xmlns:a16="http://schemas.microsoft.com/office/drawing/2014/main" id="{D3EE9EAF-45A1-7A99-B908-52A9FB968918}"/>
              </a:ext>
            </a:extLst>
          </p:cNvPr>
          <p:cNvSpPr txBox="1"/>
          <p:nvPr/>
        </p:nvSpPr>
        <p:spPr>
          <a:xfrm>
            <a:off x="2044523" y="4585987"/>
            <a:ext cx="1746321" cy="369332"/>
          </a:xfrm>
          <a:prstGeom prst="rect">
            <a:avLst/>
          </a:prstGeom>
          <a:noFill/>
        </p:spPr>
        <p:txBody>
          <a:bodyPr wrap="square" rtlCol="0">
            <a:spAutoFit/>
          </a:bodyPr>
          <a:lstStyle/>
          <a:p>
            <a:r>
              <a:rPr lang="es-CL" b="1" dirty="0">
                <a:latin typeface="Abadi" panose="020B0604020104020204" pitchFamily="34" charset="0"/>
              </a:rPr>
              <a:t>Varianza aditiva</a:t>
            </a:r>
          </a:p>
        </p:txBody>
      </p:sp>
      <p:sp>
        <p:nvSpPr>
          <p:cNvPr id="14" name="CuadroTexto 13">
            <a:extLst>
              <a:ext uri="{FF2B5EF4-FFF2-40B4-BE49-F238E27FC236}">
                <a16:creationId xmlns:a16="http://schemas.microsoft.com/office/drawing/2014/main" id="{A72800FC-A2DB-466E-4C5A-EB9AAAEB08E9}"/>
              </a:ext>
            </a:extLst>
          </p:cNvPr>
          <p:cNvSpPr txBox="1"/>
          <p:nvPr/>
        </p:nvSpPr>
        <p:spPr>
          <a:xfrm>
            <a:off x="5316177" y="4585987"/>
            <a:ext cx="2129631" cy="369332"/>
          </a:xfrm>
          <a:prstGeom prst="rect">
            <a:avLst/>
          </a:prstGeom>
          <a:noFill/>
        </p:spPr>
        <p:txBody>
          <a:bodyPr wrap="square" rtlCol="0">
            <a:spAutoFit/>
          </a:bodyPr>
          <a:lstStyle/>
          <a:p>
            <a:r>
              <a:rPr lang="es-CL" b="1" dirty="0">
                <a:latin typeface="Abadi" panose="020B0604020104020204" pitchFamily="34" charset="0"/>
              </a:rPr>
              <a:t>Varianza dominante</a:t>
            </a:r>
          </a:p>
        </p:txBody>
      </p:sp>
      <mc:AlternateContent xmlns:mc="http://schemas.openxmlformats.org/markup-compatibility/2006" xmlns:a14="http://schemas.microsoft.com/office/drawing/2010/main">
        <mc:Choice Requires="a14">
          <p:graphicFrame>
            <p:nvGraphicFramePr>
              <p:cNvPr id="15" name="Tabla 14">
                <a:extLst>
                  <a:ext uri="{FF2B5EF4-FFF2-40B4-BE49-F238E27FC236}">
                    <a16:creationId xmlns:a16="http://schemas.microsoft.com/office/drawing/2014/main" id="{1B7B916E-ED50-EE51-0DE6-AC2FDF774521}"/>
                  </a:ext>
                </a:extLst>
              </p:cNvPr>
              <p:cNvGraphicFramePr>
                <a:graphicFrameLocks noGrp="1"/>
              </p:cNvGraphicFramePr>
              <p:nvPr/>
            </p:nvGraphicFramePr>
            <p:xfrm>
              <a:off x="4987156" y="5061980"/>
              <a:ext cx="2699616" cy="375984"/>
            </p:xfrm>
            <a:graphic>
              <a:graphicData uri="http://schemas.openxmlformats.org/drawingml/2006/table">
                <a:tbl>
                  <a:tblPr>
                    <a:tableStyleId>{37CE84F3-28C3-443E-9E96-99CF82512B78}</a:tableStyleId>
                  </a:tblPr>
                  <a:tblGrid>
                    <a:gridCol w="2699616">
                      <a:extLst>
                        <a:ext uri="{9D8B030D-6E8A-4147-A177-3AD203B41FA5}">
                          <a16:colId xmlns:a16="http://schemas.microsoft.com/office/drawing/2014/main" val="2514723455"/>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𝑉</m:t>
                                    </m:r>
                                  </m:e>
                                  <m:sub>
                                    <m:r>
                                      <a:rPr lang="es-CL" b="0" i="1" smtClean="0">
                                        <a:solidFill>
                                          <a:schemeClr val="tx1"/>
                                        </a:solidFill>
                                        <a:latin typeface="Cambria Math" panose="02040503050406030204" pitchFamily="18" charset="0"/>
                                      </a:rPr>
                                      <m:t>𝐷</m:t>
                                    </m:r>
                                  </m:sub>
                                </m:sSub>
                                <m:r>
                                  <a:rPr lang="es-CL" b="0" i="1" smtClean="0">
                                    <a:solidFill>
                                      <a:schemeClr val="tx1"/>
                                    </a:solidFill>
                                    <a:latin typeface="Cambria Math" panose="02040503050406030204" pitchFamily="18" charset="0"/>
                                  </a:rPr>
                                  <m:t>=</m:t>
                                </m:r>
                                <m:sSup>
                                  <m:sSupPr>
                                    <m:ctrlPr>
                                      <a:rPr lang="es-CL" b="0" i="1" smtClean="0">
                                        <a:solidFill>
                                          <a:schemeClr val="tx1"/>
                                        </a:solidFill>
                                        <a:latin typeface="Cambria Math" panose="02040503050406030204" pitchFamily="18" charset="0"/>
                                      </a:rPr>
                                    </m:ctrlPr>
                                  </m:sSupPr>
                                  <m:e>
                                    <m:r>
                                      <a:rPr lang="es-CL" b="0" i="1" smtClean="0">
                                        <a:solidFill>
                                          <a:schemeClr val="tx1"/>
                                        </a:solidFill>
                                        <a:latin typeface="Cambria Math" panose="02040503050406030204" pitchFamily="18" charset="0"/>
                                      </a:rPr>
                                      <m:t>(2</m:t>
                                    </m:r>
                                    <m:r>
                                      <a:rPr lang="es-CL" b="0" i="1" smtClean="0">
                                        <a:solidFill>
                                          <a:schemeClr val="tx1"/>
                                        </a:solidFill>
                                        <a:latin typeface="Cambria Math" panose="02040503050406030204" pitchFamily="18" charset="0"/>
                                      </a:rPr>
                                      <m:t>𝑝𝑞𝑑</m:t>
                                    </m:r>
                                    <m:r>
                                      <a:rPr lang="es-CL" b="0" i="1" smtClean="0">
                                        <a:solidFill>
                                          <a:schemeClr val="tx1"/>
                                        </a:solidFill>
                                        <a:latin typeface="Cambria Math" panose="02040503050406030204" pitchFamily="18" charset="0"/>
                                      </a:rPr>
                                      <m:t>)</m:t>
                                    </m:r>
                                  </m:e>
                                  <m:sup>
                                    <m:r>
                                      <a:rPr lang="es-CL" b="0" i="1" smtClean="0">
                                        <a:solidFill>
                                          <a:schemeClr val="tx1"/>
                                        </a:solidFill>
                                        <a:latin typeface="Cambria Math" panose="02040503050406030204" pitchFamily="18" charset="0"/>
                                      </a:rPr>
                                      <m:t>2</m:t>
                                    </m:r>
                                  </m:sup>
                                </m:sSup>
                              </m:oMath>
                            </m:oMathPara>
                          </a14:m>
                          <a:endParaRPr lang="en-US" dirty="0">
                            <a:solidFill>
                              <a:schemeClr val="tx1"/>
                            </a:solidFill>
                          </a:endParaRPr>
                        </a:p>
                      </a:txBody>
                      <a:tcPr>
                        <a:noFill/>
                      </a:tcPr>
                    </a:tc>
                    <a:extLst>
                      <a:ext uri="{0D108BD9-81ED-4DB2-BD59-A6C34878D82A}">
                        <a16:rowId xmlns:a16="http://schemas.microsoft.com/office/drawing/2014/main" val="4156394556"/>
                      </a:ext>
                    </a:extLst>
                  </a:tr>
                </a:tbl>
              </a:graphicData>
            </a:graphic>
          </p:graphicFrame>
        </mc:Choice>
        <mc:Fallback xmlns="">
          <p:graphicFrame>
            <p:nvGraphicFramePr>
              <p:cNvPr id="15" name="Tabla 14">
                <a:extLst>
                  <a:ext uri="{FF2B5EF4-FFF2-40B4-BE49-F238E27FC236}">
                    <a16:creationId xmlns:a16="http://schemas.microsoft.com/office/drawing/2014/main" id="{1B7B916E-ED50-EE51-0DE6-AC2FDF774521}"/>
                  </a:ext>
                </a:extLst>
              </p:cNvPr>
              <p:cNvGraphicFramePr>
                <a:graphicFrameLocks noGrp="1"/>
              </p:cNvGraphicFramePr>
              <p:nvPr/>
            </p:nvGraphicFramePr>
            <p:xfrm>
              <a:off x="4987156" y="5061980"/>
              <a:ext cx="2699616" cy="375984"/>
            </p:xfrm>
            <a:graphic>
              <a:graphicData uri="http://schemas.openxmlformats.org/drawingml/2006/table">
                <a:tbl>
                  <a:tblPr>
                    <a:tableStyleId>{37CE84F3-28C3-443E-9E96-99CF82512B78}</a:tableStyleId>
                  </a:tblPr>
                  <a:tblGrid>
                    <a:gridCol w="2699616">
                      <a:extLst>
                        <a:ext uri="{9D8B030D-6E8A-4147-A177-3AD203B41FA5}">
                          <a16:colId xmlns:a16="http://schemas.microsoft.com/office/drawing/2014/main" val="2514723455"/>
                        </a:ext>
                      </a:extLst>
                    </a:gridCol>
                  </a:tblGrid>
                  <a:tr h="375984">
                    <a:tc>
                      <a:txBody>
                        <a:bodyPr/>
                        <a:lstStyle/>
                        <a:p>
                          <a:endParaRPr lang="es-CL"/>
                        </a:p>
                      </a:txBody>
                      <a:tcPr>
                        <a:blipFill>
                          <a:blip r:embed="rId5"/>
                          <a:stretch>
                            <a:fillRect b="-17460"/>
                          </a:stretch>
                        </a:blipFill>
                      </a:tcPr>
                    </a:tc>
                    <a:extLst>
                      <a:ext uri="{0D108BD9-81ED-4DB2-BD59-A6C34878D82A}">
                        <a16:rowId xmlns:a16="http://schemas.microsoft.com/office/drawing/2014/main" val="415639455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a 9">
                <a:extLst>
                  <a:ext uri="{FF2B5EF4-FFF2-40B4-BE49-F238E27FC236}">
                    <a16:creationId xmlns:a16="http://schemas.microsoft.com/office/drawing/2014/main" id="{BC93825E-5723-1DB5-F57C-70ACEEC40C5E}"/>
                  </a:ext>
                </a:extLst>
              </p:cNvPr>
              <p:cNvGraphicFramePr>
                <a:graphicFrameLocks noGrp="1"/>
              </p:cNvGraphicFramePr>
              <p:nvPr>
                <p:extLst>
                  <p:ext uri="{D42A27DB-BD31-4B8C-83A1-F6EECF244321}">
                    <p14:modId xmlns:p14="http://schemas.microsoft.com/office/powerpoint/2010/main" val="1448873263"/>
                  </p:ext>
                </p:extLst>
              </p:nvPr>
            </p:nvGraphicFramePr>
            <p:xfrm>
              <a:off x="2185629" y="5061980"/>
              <a:ext cx="1464107" cy="375984"/>
            </p:xfrm>
            <a:graphic>
              <a:graphicData uri="http://schemas.openxmlformats.org/drawingml/2006/table">
                <a:tbl>
                  <a:tblPr>
                    <a:tableStyleId>{37CE84F3-28C3-443E-9E96-99CF82512B78}</a:tableStyleId>
                  </a:tblPr>
                  <a:tblGrid>
                    <a:gridCol w="1464107">
                      <a:extLst>
                        <a:ext uri="{9D8B030D-6E8A-4147-A177-3AD203B41FA5}">
                          <a16:colId xmlns:a16="http://schemas.microsoft.com/office/drawing/2014/main" val="2514723455"/>
                        </a:ext>
                      </a:extLst>
                    </a:gridCol>
                  </a:tblGrid>
                  <a:tr h="370840">
                    <a:tc>
                      <a:txBody>
                        <a:bodyPr/>
                        <a:lstStyle/>
                        <a:p>
                          <a:pPr algn="ctr"/>
                          <a14:m>
                            <m:oMathPara xmlns:m="http://schemas.openxmlformats.org/officeDocument/2006/math">
                              <m:oMathParaPr>
                                <m:jc m:val="centerGroup"/>
                              </m:oMathParaPr>
                              <m:oMath xmlns:m="http://schemas.openxmlformats.org/officeDocument/2006/math">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𝑉</m:t>
                                    </m:r>
                                  </m:e>
                                  <m:sub>
                                    <m:r>
                                      <a:rPr lang="es-CL" b="0" i="1" smtClean="0">
                                        <a:solidFill>
                                          <a:schemeClr val="tx1"/>
                                        </a:solidFill>
                                        <a:latin typeface="Cambria Math" panose="02040503050406030204" pitchFamily="18" charset="0"/>
                                      </a:rPr>
                                      <m:t>𝐴</m:t>
                                    </m:r>
                                  </m:sub>
                                </m:sSub>
                                <m:r>
                                  <a:rPr lang="es-CL" b="0" i="1" smtClean="0">
                                    <a:solidFill>
                                      <a:schemeClr val="tx1"/>
                                    </a:solidFill>
                                    <a:latin typeface="Cambria Math" panose="02040503050406030204" pitchFamily="18" charset="0"/>
                                  </a:rPr>
                                  <m:t>=800</m:t>
                                </m:r>
                              </m:oMath>
                            </m:oMathPara>
                          </a14:m>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6394556"/>
                      </a:ext>
                    </a:extLst>
                  </a:tr>
                </a:tbl>
              </a:graphicData>
            </a:graphic>
          </p:graphicFrame>
        </mc:Choice>
        <mc:Fallback xmlns="">
          <p:graphicFrame>
            <p:nvGraphicFramePr>
              <p:cNvPr id="10" name="Tabla 9">
                <a:extLst>
                  <a:ext uri="{FF2B5EF4-FFF2-40B4-BE49-F238E27FC236}">
                    <a16:creationId xmlns:a16="http://schemas.microsoft.com/office/drawing/2014/main" id="{BC93825E-5723-1DB5-F57C-70ACEEC40C5E}"/>
                  </a:ext>
                </a:extLst>
              </p:cNvPr>
              <p:cNvGraphicFramePr>
                <a:graphicFrameLocks noGrp="1"/>
              </p:cNvGraphicFramePr>
              <p:nvPr>
                <p:extLst>
                  <p:ext uri="{D42A27DB-BD31-4B8C-83A1-F6EECF244321}">
                    <p14:modId xmlns:p14="http://schemas.microsoft.com/office/powerpoint/2010/main" val="1448873263"/>
                  </p:ext>
                </p:extLst>
              </p:nvPr>
            </p:nvGraphicFramePr>
            <p:xfrm>
              <a:off x="2185629" y="5061980"/>
              <a:ext cx="1464107" cy="375984"/>
            </p:xfrm>
            <a:graphic>
              <a:graphicData uri="http://schemas.openxmlformats.org/drawingml/2006/table">
                <a:tbl>
                  <a:tblPr>
                    <a:tableStyleId>{37CE84F3-28C3-443E-9E96-99CF82512B78}</a:tableStyleId>
                  </a:tblPr>
                  <a:tblGrid>
                    <a:gridCol w="1464107">
                      <a:extLst>
                        <a:ext uri="{9D8B030D-6E8A-4147-A177-3AD203B41FA5}">
                          <a16:colId xmlns:a16="http://schemas.microsoft.com/office/drawing/2014/main" val="2514723455"/>
                        </a:ext>
                      </a:extLst>
                    </a:gridCol>
                  </a:tblGrid>
                  <a:tr h="375984">
                    <a:tc>
                      <a:txBody>
                        <a:bodyPr/>
                        <a:lstStyle/>
                        <a:p>
                          <a:endParaRPr lang="es-CL"/>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6"/>
                          <a:stretch>
                            <a:fillRect/>
                          </a:stretch>
                        </a:blipFill>
                      </a:tcPr>
                    </a:tc>
                    <a:extLst>
                      <a:ext uri="{0D108BD9-81ED-4DB2-BD59-A6C34878D82A}">
                        <a16:rowId xmlns:a16="http://schemas.microsoft.com/office/drawing/2014/main" val="415639455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Tabla 7">
                <a:extLst>
                  <a:ext uri="{FF2B5EF4-FFF2-40B4-BE49-F238E27FC236}">
                    <a16:creationId xmlns:a16="http://schemas.microsoft.com/office/drawing/2014/main" id="{E3752A08-4EFD-B99C-4BC2-9644ADFE54F7}"/>
                  </a:ext>
                </a:extLst>
              </p:cNvPr>
              <p:cNvGraphicFramePr>
                <a:graphicFrameLocks noGrp="1"/>
              </p:cNvGraphicFramePr>
              <p:nvPr>
                <p:extLst>
                  <p:ext uri="{D42A27DB-BD31-4B8C-83A1-F6EECF244321}">
                    <p14:modId xmlns:p14="http://schemas.microsoft.com/office/powerpoint/2010/main" val="3723438604"/>
                  </p:ext>
                </p:extLst>
              </p:nvPr>
            </p:nvGraphicFramePr>
            <p:xfrm>
              <a:off x="4631940" y="5512650"/>
              <a:ext cx="3410047" cy="375984"/>
            </p:xfrm>
            <a:graphic>
              <a:graphicData uri="http://schemas.openxmlformats.org/drawingml/2006/table">
                <a:tbl>
                  <a:tblPr>
                    <a:tableStyleId>{37CE84F3-28C3-443E-9E96-99CF82512B78}</a:tableStyleId>
                  </a:tblPr>
                  <a:tblGrid>
                    <a:gridCol w="3410047">
                      <a:extLst>
                        <a:ext uri="{9D8B030D-6E8A-4147-A177-3AD203B41FA5}">
                          <a16:colId xmlns:a16="http://schemas.microsoft.com/office/drawing/2014/main" val="2514723455"/>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𝑉</m:t>
                                    </m:r>
                                  </m:e>
                                  <m:sub>
                                    <m:r>
                                      <a:rPr lang="es-CL" b="0" i="1" smtClean="0">
                                        <a:solidFill>
                                          <a:schemeClr val="tx1"/>
                                        </a:solidFill>
                                        <a:latin typeface="Cambria Math" panose="02040503050406030204" pitchFamily="18" charset="0"/>
                                      </a:rPr>
                                      <m:t>𝐷</m:t>
                                    </m:r>
                                  </m:sub>
                                </m:sSub>
                                <m:r>
                                  <a:rPr lang="es-CL" b="0" i="1" smtClean="0">
                                    <a:solidFill>
                                      <a:schemeClr val="tx1"/>
                                    </a:solidFill>
                                    <a:latin typeface="Cambria Math" panose="02040503050406030204" pitchFamily="18" charset="0"/>
                                  </a:rPr>
                                  <m:t>=</m:t>
                                </m:r>
                                <m:sSup>
                                  <m:sSupPr>
                                    <m:ctrlPr>
                                      <a:rPr lang="es-CL" b="0" i="1" smtClean="0">
                                        <a:solidFill>
                                          <a:schemeClr val="tx1"/>
                                        </a:solidFill>
                                        <a:latin typeface="Cambria Math" panose="02040503050406030204" pitchFamily="18" charset="0"/>
                                      </a:rPr>
                                    </m:ctrlPr>
                                  </m:sSupPr>
                                  <m:e>
                                    <m:r>
                                      <a:rPr lang="es-CL" b="0" i="1" smtClean="0">
                                        <a:solidFill>
                                          <a:schemeClr val="tx1"/>
                                        </a:solidFill>
                                        <a:latin typeface="Cambria Math" panose="02040503050406030204" pitchFamily="18" charset="0"/>
                                      </a:rPr>
                                      <m:t>[2∗0,5∗0,5∗</m:t>
                                    </m:r>
                                    <m:d>
                                      <m:dPr>
                                        <m:ctrlPr>
                                          <a:rPr lang="es-CL" b="0" i="1" smtClean="0">
                                            <a:solidFill>
                                              <a:schemeClr val="tx1"/>
                                            </a:solidFill>
                                            <a:latin typeface="Cambria Math" panose="02040503050406030204" pitchFamily="18" charset="0"/>
                                          </a:rPr>
                                        </m:ctrlPr>
                                      </m:dPr>
                                      <m:e>
                                        <m:r>
                                          <a:rPr lang="es-CL" b="0" i="1" smtClean="0">
                                            <a:solidFill>
                                              <a:schemeClr val="tx1"/>
                                            </a:solidFill>
                                            <a:latin typeface="Cambria Math" panose="02040503050406030204" pitchFamily="18" charset="0"/>
                                          </a:rPr>
                                          <m:t>−20</m:t>
                                        </m:r>
                                      </m:e>
                                    </m:d>
                                    <m:r>
                                      <a:rPr lang="es-CL" b="0" i="1" smtClean="0">
                                        <a:solidFill>
                                          <a:schemeClr val="tx1"/>
                                        </a:solidFill>
                                        <a:latin typeface="Cambria Math" panose="02040503050406030204" pitchFamily="18" charset="0"/>
                                      </a:rPr>
                                      <m:t>]</m:t>
                                    </m:r>
                                  </m:e>
                                  <m:sup>
                                    <m:r>
                                      <a:rPr lang="es-CL" b="0" i="1" smtClean="0">
                                        <a:solidFill>
                                          <a:schemeClr val="tx1"/>
                                        </a:solidFill>
                                        <a:latin typeface="Cambria Math" panose="02040503050406030204" pitchFamily="18" charset="0"/>
                                      </a:rPr>
                                      <m:t>2</m:t>
                                    </m:r>
                                  </m:sup>
                                </m:sSup>
                              </m:oMath>
                            </m:oMathPara>
                          </a14:m>
                          <a:endParaRPr lang="en-US" dirty="0">
                            <a:solidFill>
                              <a:schemeClr val="tx1"/>
                            </a:solidFill>
                          </a:endParaRPr>
                        </a:p>
                      </a:txBody>
                      <a:tcPr>
                        <a:noFill/>
                      </a:tcPr>
                    </a:tc>
                    <a:extLst>
                      <a:ext uri="{0D108BD9-81ED-4DB2-BD59-A6C34878D82A}">
                        <a16:rowId xmlns:a16="http://schemas.microsoft.com/office/drawing/2014/main" val="4156394556"/>
                      </a:ext>
                    </a:extLst>
                  </a:tr>
                </a:tbl>
              </a:graphicData>
            </a:graphic>
          </p:graphicFrame>
        </mc:Choice>
        <mc:Fallback xmlns="">
          <p:graphicFrame>
            <p:nvGraphicFramePr>
              <p:cNvPr id="8" name="Tabla 7">
                <a:extLst>
                  <a:ext uri="{FF2B5EF4-FFF2-40B4-BE49-F238E27FC236}">
                    <a16:creationId xmlns:a16="http://schemas.microsoft.com/office/drawing/2014/main" id="{E3752A08-4EFD-B99C-4BC2-9644ADFE54F7}"/>
                  </a:ext>
                </a:extLst>
              </p:cNvPr>
              <p:cNvGraphicFramePr>
                <a:graphicFrameLocks noGrp="1"/>
              </p:cNvGraphicFramePr>
              <p:nvPr>
                <p:extLst>
                  <p:ext uri="{D42A27DB-BD31-4B8C-83A1-F6EECF244321}">
                    <p14:modId xmlns:p14="http://schemas.microsoft.com/office/powerpoint/2010/main" val="3723438604"/>
                  </p:ext>
                </p:extLst>
              </p:nvPr>
            </p:nvGraphicFramePr>
            <p:xfrm>
              <a:off x="4631940" y="5512650"/>
              <a:ext cx="3410047" cy="375984"/>
            </p:xfrm>
            <a:graphic>
              <a:graphicData uri="http://schemas.openxmlformats.org/drawingml/2006/table">
                <a:tbl>
                  <a:tblPr>
                    <a:tableStyleId>{37CE84F3-28C3-443E-9E96-99CF82512B78}</a:tableStyleId>
                  </a:tblPr>
                  <a:tblGrid>
                    <a:gridCol w="3410047">
                      <a:extLst>
                        <a:ext uri="{9D8B030D-6E8A-4147-A177-3AD203B41FA5}">
                          <a16:colId xmlns:a16="http://schemas.microsoft.com/office/drawing/2014/main" val="2514723455"/>
                        </a:ext>
                      </a:extLst>
                    </a:gridCol>
                  </a:tblGrid>
                  <a:tr h="375984">
                    <a:tc>
                      <a:txBody>
                        <a:bodyPr/>
                        <a:lstStyle/>
                        <a:p>
                          <a:endParaRPr lang="es-CL"/>
                        </a:p>
                      </a:txBody>
                      <a:tcPr>
                        <a:blipFill>
                          <a:blip r:embed="rId7"/>
                          <a:stretch>
                            <a:fillRect b="-19355"/>
                          </a:stretch>
                        </a:blipFill>
                      </a:tcPr>
                    </a:tc>
                    <a:extLst>
                      <a:ext uri="{0D108BD9-81ED-4DB2-BD59-A6C34878D82A}">
                        <a16:rowId xmlns:a16="http://schemas.microsoft.com/office/drawing/2014/main" val="415639455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1" name="Tabla 10">
                <a:extLst>
                  <a:ext uri="{FF2B5EF4-FFF2-40B4-BE49-F238E27FC236}">
                    <a16:creationId xmlns:a16="http://schemas.microsoft.com/office/drawing/2014/main" id="{6EC0029E-08A6-B9C6-5025-9984830E22D7}"/>
                  </a:ext>
                </a:extLst>
              </p:cNvPr>
              <p:cNvGraphicFramePr>
                <a:graphicFrameLocks noGrp="1"/>
              </p:cNvGraphicFramePr>
              <p:nvPr>
                <p:extLst>
                  <p:ext uri="{D42A27DB-BD31-4B8C-83A1-F6EECF244321}">
                    <p14:modId xmlns:p14="http://schemas.microsoft.com/office/powerpoint/2010/main" val="334572370"/>
                  </p:ext>
                </p:extLst>
              </p:nvPr>
            </p:nvGraphicFramePr>
            <p:xfrm>
              <a:off x="4631939" y="5888634"/>
              <a:ext cx="3410047" cy="375984"/>
            </p:xfrm>
            <a:graphic>
              <a:graphicData uri="http://schemas.openxmlformats.org/drawingml/2006/table">
                <a:tbl>
                  <a:tblPr>
                    <a:tableStyleId>{37CE84F3-28C3-443E-9E96-99CF82512B78}</a:tableStyleId>
                  </a:tblPr>
                  <a:tblGrid>
                    <a:gridCol w="3410047">
                      <a:extLst>
                        <a:ext uri="{9D8B030D-6E8A-4147-A177-3AD203B41FA5}">
                          <a16:colId xmlns:a16="http://schemas.microsoft.com/office/drawing/2014/main" val="2514723455"/>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𝑉</m:t>
                                    </m:r>
                                  </m:e>
                                  <m:sub>
                                    <m:r>
                                      <a:rPr lang="es-CL" b="0" i="1" smtClean="0">
                                        <a:solidFill>
                                          <a:schemeClr val="tx1"/>
                                        </a:solidFill>
                                        <a:latin typeface="Cambria Math" panose="02040503050406030204" pitchFamily="18" charset="0"/>
                                      </a:rPr>
                                      <m:t>𝐷</m:t>
                                    </m:r>
                                  </m:sub>
                                </m:sSub>
                                <m:r>
                                  <a:rPr lang="es-CL" b="0" i="1" smtClean="0">
                                    <a:solidFill>
                                      <a:schemeClr val="tx1"/>
                                    </a:solidFill>
                                    <a:latin typeface="Cambria Math" panose="02040503050406030204" pitchFamily="18" charset="0"/>
                                  </a:rPr>
                                  <m:t>=</m:t>
                                </m:r>
                                <m:sSup>
                                  <m:sSupPr>
                                    <m:ctrlPr>
                                      <a:rPr lang="es-CL" b="0" i="1" smtClean="0">
                                        <a:solidFill>
                                          <a:schemeClr val="tx1"/>
                                        </a:solidFill>
                                        <a:latin typeface="Cambria Math" panose="02040503050406030204" pitchFamily="18" charset="0"/>
                                      </a:rPr>
                                    </m:ctrlPr>
                                  </m:sSupPr>
                                  <m:e>
                                    <m:r>
                                      <a:rPr lang="es-CL" b="0" i="1" smtClean="0">
                                        <a:solidFill>
                                          <a:schemeClr val="tx1"/>
                                        </a:solidFill>
                                        <a:latin typeface="Cambria Math" panose="02040503050406030204" pitchFamily="18" charset="0"/>
                                      </a:rPr>
                                      <m:t>[−10]</m:t>
                                    </m:r>
                                  </m:e>
                                  <m:sup>
                                    <m:r>
                                      <a:rPr lang="es-CL" b="0" i="1" smtClean="0">
                                        <a:solidFill>
                                          <a:schemeClr val="tx1"/>
                                        </a:solidFill>
                                        <a:latin typeface="Cambria Math" panose="02040503050406030204" pitchFamily="18" charset="0"/>
                                      </a:rPr>
                                      <m:t>2</m:t>
                                    </m:r>
                                  </m:sup>
                                </m:sSup>
                              </m:oMath>
                            </m:oMathPara>
                          </a14:m>
                          <a:endParaRPr lang="en-US" dirty="0">
                            <a:solidFill>
                              <a:schemeClr val="tx1"/>
                            </a:solidFill>
                          </a:endParaRPr>
                        </a:p>
                      </a:txBody>
                      <a:tcPr>
                        <a:noFill/>
                      </a:tcPr>
                    </a:tc>
                    <a:extLst>
                      <a:ext uri="{0D108BD9-81ED-4DB2-BD59-A6C34878D82A}">
                        <a16:rowId xmlns:a16="http://schemas.microsoft.com/office/drawing/2014/main" val="4156394556"/>
                      </a:ext>
                    </a:extLst>
                  </a:tr>
                </a:tbl>
              </a:graphicData>
            </a:graphic>
          </p:graphicFrame>
        </mc:Choice>
        <mc:Fallback xmlns="">
          <p:graphicFrame>
            <p:nvGraphicFramePr>
              <p:cNvPr id="11" name="Tabla 10">
                <a:extLst>
                  <a:ext uri="{FF2B5EF4-FFF2-40B4-BE49-F238E27FC236}">
                    <a16:creationId xmlns:a16="http://schemas.microsoft.com/office/drawing/2014/main" id="{6EC0029E-08A6-B9C6-5025-9984830E22D7}"/>
                  </a:ext>
                </a:extLst>
              </p:cNvPr>
              <p:cNvGraphicFramePr>
                <a:graphicFrameLocks noGrp="1"/>
              </p:cNvGraphicFramePr>
              <p:nvPr>
                <p:extLst>
                  <p:ext uri="{D42A27DB-BD31-4B8C-83A1-F6EECF244321}">
                    <p14:modId xmlns:p14="http://schemas.microsoft.com/office/powerpoint/2010/main" val="334572370"/>
                  </p:ext>
                </p:extLst>
              </p:nvPr>
            </p:nvGraphicFramePr>
            <p:xfrm>
              <a:off x="4631939" y="5888634"/>
              <a:ext cx="3410047" cy="375984"/>
            </p:xfrm>
            <a:graphic>
              <a:graphicData uri="http://schemas.openxmlformats.org/drawingml/2006/table">
                <a:tbl>
                  <a:tblPr>
                    <a:tableStyleId>{37CE84F3-28C3-443E-9E96-99CF82512B78}</a:tableStyleId>
                  </a:tblPr>
                  <a:tblGrid>
                    <a:gridCol w="3410047">
                      <a:extLst>
                        <a:ext uri="{9D8B030D-6E8A-4147-A177-3AD203B41FA5}">
                          <a16:colId xmlns:a16="http://schemas.microsoft.com/office/drawing/2014/main" val="2514723455"/>
                        </a:ext>
                      </a:extLst>
                    </a:gridCol>
                  </a:tblGrid>
                  <a:tr h="375984">
                    <a:tc>
                      <a:txBody>
                        <a:bodyPr/>
                        <a:lstStyle/>
                        <a:p>
                          <a:endParaRPr lang="es-CL"/>
                        </a:p>
                      </a:txBody>
                      <a:tcPr>
                        <a:blipFill>
                          <a:blip r:embed="rId8"/>
                          <a:stretch>
                            <a:fillRect b="-17460"/>
                          </a:stretch>
                        </a:blipFill>
                      </a:tcPr>
                    </a:tc>
                    <a:extLst>
                      <a:ext uri="{0D108BD9-81ED-4DB2-BD59-A6C34878D82A}">
                        <a16:rowId xmlns:a16="http://schemas.microsoft.com/office/drawing/2014/main" val="415639455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7" name="Tabla 16">
                <a:extLst>
                  <a:ext uri="{FF2B5EF4-FFF2-40B4-BE49-F238E27FC236}">
                    <a16:creationId xmlns:a16="http://schemas.microsoft.com/office/drawing/2014/main" id="{4BBA142C-9179-6D58-E942-8734B08C5E40}"/>
                  </a:ext>
                </a:extLst>
              </p:cNvPr>
              <p:cNvGraphicFramePr>
                <a:graphicFrameLocks noGrp="1"/>
              </p:cNvGraphicFramePr>
              <p:nvPr>
                <p:extLst>
                  <p:ext uri="{D42A27DB-BD31-4B8C-83A1-F6EECF244321}">
                    <p14:modId xmlns:p14="http://schemas.microsoft.com/office/powerpoint/2010/main" val="198450157"/>
                  </p:ext>
                </p:extLst>
              </p:nvPr>
            </p:nvGraphicFramePr>
            <p:xfrm>
              <a:off x="5604931" y="6373425"/>
              <a:ext cx="1464061" cy="375984"/>
            </p:xfrm>
            <a:graphic>
              <a:graphicData uri="http://schemas.openxmlformats.org/drawingml/2006/table">
                <a:tbl>
                  <a:tblPr>
                    <a:tableStyleId>{37CE84F3-28C3-443E-9E96-99CF82512B78}</a:tableStyleId>
                  </a:tblPr>
                  <a:tblGrid>
                    <a:gridCol w="1464061">
                      <a:extLst>
                        <a:ext uri="{9D8B030D-6E8A-4147-A177-3AD203B41FA5}">
                          <a16:colId xmlns:a16="http://schemas.microsoft.com/office/drawing/2014/main" val="2514723455"/>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𝑉</m:t>
                                    </m:r>
                                  </m:e>
                                  <m:sub>
                                    <m:r>
                                      <a:rPr lang="es-CL" b="0" i="1" smtClean="0">
                                        <a:solidFill>
                                          <a:schemeClr val="tx1"/>
                                        </a:solidFill>
                                        <a:latin typeface="Cambria Math" panose="02040503050406030204" pitchFamily="18" charset="0"/>
                                      </a:rPr>
                                      <m:t>𝐷</m:t>
                                    </m:r>
                                  </m:sub>
                                </m:sSub>
                                <m:r>
                                  <a:rPr lang="es-CL" b="0" i="1" smtClean="0">
                                    <a:solidFill>
                                      <a:schemeClr val="tx1"/>
                                    </a:solidFill>
                                    <a:latin typeface="Cambria Math" panose="02040503050406030204" pitchFamily="18" charset="0"/>
                                  </a:rPr>
                                  <m:t>=100</m:t>
                                </m:r>
                              </m:oMath>
                            </m:oMathPara>
                          </a14:m>
                          <a:endParaRPr lang="en-US" dirty="0">
                            <a:solidFill>
                              <a:schemeClr val="tx1"/>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4156394556"/>
                      </a:ext>
                    </a:extLst>
                  </a:tr>
                </a:tbl>
              </a:graphicData>
            </a:graphic>
          </p:graphicFrame>
        </mc:Choice>
        <mc:Fallback xmlns="">
          <p:graphicFrame>
            <p:nvGraphicFramePr>
              <p:cNvPr id="17" name="Tabla 16">
                <a:extLst>
                  <a:ext uri="{FF2B5EF4-FFF2-40B4-BE49-F238E27FC236}">
                    <a16:creationId xmlns:a16="http://schemas.microsoft.com/office/drawing/2014/main" id="{4BBA142C-9179-6D58-E942-8734B08C5E40}"/>
                  </a:ext>
                </a:extLst>
              </p:cNvPr>
              <p:cNvGraphicFramePr>
                <a:graphicFrameLocks noGrp="1"/>
              </p:cNvGraphicFramePr>
              <p:nvPr>
                <p:extLst>
                  <p:ext uri="{D42A27DB-BD31-4B8C-83A1-F6EECF244321}">
                    <p14:modId xmlns:p14="http://schemas.microsoft.com/office/powerpoint/2010/main" val="198450157"/>
                  </p:ext>
                </p:extLst>
              </p:nvPr>
            </p:nvGraphicFramePr>
            <p:xfrm>
              <a:off x="5604931" y="6373425"/>
              <a:ext cx="1464061" cy="375984"/>
            </p:xfrm>
            <a:graphic>
              <a:graphicData uri="http://schemas.openxmlformats.org/drawingml/2006/table">
                <a:tbl>
                  <a:tblPr>
                    <a:tableStyleId>{37CE84F3-28C3-443E-9E96-99CF82512B78}</a:tableStyleId>
                  </a:tblPr>
                  <a:tblGrid>
                    <a:gridCol w="1464061">
                      <a:extLst>
                        <a:ext uri="{9D8B030D-6E8A-4147-A177-3AD203B41FA5}">
                          <a16:colId xmlns:a16="http://schemas.microsoft.com/office/drawing/2014/main" val="2514723455"/>
                        </a:ext>
                      </a:extLst>
                    </a:gridCol>
                  </a:tblGrid>
                  <a:tr h="375984">
                    <a:tc>
                      <a:txBody>
                        <a:bodyPr/>
                        <a:lstStyle/>
                        <a:p>
                          <a:endParaRPr lang="es-CL"/>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blipFill>
                          <a:blip r:embed="rId9"/>
                          <a:stretch>
                            <a:fillRect l="-415" t="-1587" r="-830" b="-3175"/>
                          </a:stretch>
                        </a:blipFill>
                      </a:tcPr>
                    </a:tc>
                    <a:extLst>
                      <a:ext uri="{0D108BD9-81ED-4DB2-BD59-A6C34878D82A}">
                        <a16:rowId xmlns:a16="http://schemas.microsoft.com/office/drawing/2014/main" val="4156394556"/>
                      </a:ext>
                    </a:extLst>
                  </a:tr>
                </a:tbl>
              </a:graphicData>
            </a:graphic>
          </p:graphicFrame>
        </mc:Fallback>
      </mc:AlternateContent>
      <mc:AlternateContent xmlns:mc="http://schemas.openxmlformats.org/markup-compatibility/2006">
        <mc:Choice xmlns:a14="http://schemas.microsoft.com/office/drawing/2010/main" Requires="a14">
          <p:sp>
            <p:nvSpPr>
              <p:cNvPr id="2" name="CuadroTexto 1">
                <a:extLst>
                  <a:ext uri="{FF2B5EF4-FFF2-40B4-BE49-F238E27FC236}">
                    <a16:creationId xmlns:a16="http://schemas.microsoft.com/office/drawing/2014/main" id="{43F7F87C-D58B-9452-1A78-F51EA4E59135}"/>
                  </a:ext>
                </a:extLst>
              </p:cNvPr>
              <p:cNvSpPr txBox="1"/>
              <p:nvPr/>
            </p:nvSpPr>
            <p:spPr>
              <a:xfrm>
                <a:off x="8229311" y="3718585"/>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a:t>
                </a:r>
                <a:r>
                  <a:rPr kumimoji="0" lang="en-US" sz="1800" b="1"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genéticas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=0,5</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=0,5</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2" name="CuadroTexto 1">
                <a:extLst>
                  <a:ext uri="{FF2B5EF4-FFF2-40B4-BE49-F238E27FC236}">
                    <a16:creationId xmlns:a16="http://schemas.microsoft.com/office/drawing/2014/main" id="{43F7F87C-D58B-9452-1A78-F51EA4E59135}"/>
                  </a:ext>
                </a:extLst>
              </p:cNvPr>
              <p:cNvSpPr txBox="1">
                <a:spLocks noRot="1" noChangeAspect="1" noMove="1" noResize="1" noEditPoints="1" noAdjustHandles="1" noChangeArrowheads="1" noChangeShapeType="1" noTextEdit="1"/>
              </p:cNvSpPr>
              <p:nvPr/>
            </p:nvSpPr>
            <p:spPr>
              <a:xfrm>
                <a:off x="8229311" y="3718585"/>
                <a:ext cx="2447925" cy="923330"/>
              </a:xfrm>
              <a:prstGeom prst="rect">
                <a:avLst/>
              </a:prstGeom>
              <a:blipFill>
                <a:blip r:embed="rId10"/>
                <a:stretch>
                  <a:fillRect l="-2239" t="-3311" b="-2649"/>
                </a:stretch>
              </a:blipFill>
            </p:spPr>
            <p:txBody>
              <a:bodyPr/>
              <a:lstStyle/>
              <a:p>
                <a:r>
                  <a:rPr lang="es-CL">
                    <a:noFill/>
                  </a:rPr>
                  <a:t> </a:t>
                </a:r>
              </a:p>
            </p:txBody>
          </p:sp>
        </mc:Fallback>
      </mc:AlternateContent>
    </p:spTree>
    <p:extLst>
      <p:ext uri="{BB962C8B-B14F-4D97-AF65-F5344CB8AC3E}">
        <p14:creationId xmlns:p14="http://schemas.microsoft.com/office/powerpoint/2010/main" val="69490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910590"/>
            <a:ext cx="9162472"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Una de las principales enfermedades en salmón es la enfermedad del virus de la pancreatitis infecciosa del salmón (IPN). Esta enfermedad presenta mortalidades que varían entre 20% y 100%. Hace años atrás se descubrió una región del genoma (haplotipos) que permiten explicar el 90% de la resistencia a esta enfermedad (IPN+ o IPN-). En una población se observó que los promedios de supervivencia entre los grupos eran los siguientes: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6" name="Tabla 12">
            <a:extLst>
              <a:ext uri="{FF2B5EF4-FFF2-40B4-BE49-F238E27FC236}">
                <a16:creationId xmlns:a16="http://schemas.microsoft.com/office/drawing/2014/main" id="{8FAEEAF5-07C6-4B85-AB2A-5CB8D11108E2}"/>
              </a:ext>
            </a:extLst>
          </p:cNvPr>
          <p:cNvGraphicFramePr>
            <a:graphicFrameLocks noGrp="1"/>
          </p:cNvGraphicFramePr>
          <p:nvPr/>
        </p:nvGraphicFramePr>
        <p:xfrm>
          <a:off x="1653363" y="2575464"/>
          <a:ext cx="5157012" cy="1707072"/>
        </p:xfrm>
        <a:graphic>
          <a:graphicData uri="http://schemas.openxmlformats.org/drawingml/2006/table">
            <a:tbl>
              <a:tblPr firstRow="1" bandRow="1">
                <a:tableStyleId>{5C22544A-7EE6-4342-B048-85BDC9FD1C3A}</a:tableStyleId>
              </a:tblPr>
              <a:tblGrid>
                <a:gridCol w="1719004">
                  <a:extLst>
                    <a:ext uri="{9D8B030D-6E8A-4147-A177-3AD203B41FA5}">
                      <a16:colId xmlns:a16="http://schemas.microsoft.com/office/drawing/2014/main" val="1089230659"/>
                    </a:ext>
                  </a:extLst>
                </a:gridCol>
                <a:gridCol w="1719004">
                  <a:extLst>
                    <a:ext uri="{9D8B030D-6E8A-4147-A177-3AD203B41FA5}">
                      <a16:colId xmlns:a16="http://schemas.microsoft.com/office/drawing/2014/main" val="1969542237"/>
                    </a:ext>
                  </a:extLst>
                </a:gridCol>
                <a:gridCol w="1719004">
                  <a:extLst>
                    <a:ext uri="{9D8B030D-6E8A-4147-A177-3AD203B41FA5}">
                      <a16:colId xmlns:a16="http://schemas.microsoft.com/office/drawing/2014/main" val="947060302"/>
                    </a:ext>
                  </a:extLst>
                </a:gridCol>
              </a:tblGrid>
              <a:tr h="370840">
                <a:tc>
                  <a:txBody>
                    <a:bodyPr/>
                    <a:lstStyle/>
                    <a:p>
                      <a:pPr algn="ctr"/>
                      <a:r>
                        <a:rPr lang="es-CL" sz="1600" dirty="0"/>
                        <a:t>Haplotipo</a:t>
                      </a:r>
                      <a:endParaRPr lang="en-US" sz="1600" dirty="0"/>
                    </a:p>
                  </a:txBody>
                  <a:tcPr anchor="ctr"/>
                </a:tc>
                <a:tc>
                  <a:txBody>
                    <a:bodyPr/>
                    <a:lstStyle/>
                    <a:p>
                      <a:pPr algn="ctr"/>
                      <a:r>
                        <a:rPr lang="es-CL" sz="1600" dirty="0"/>
                        <a:t>Número</a:t>
                      </a:r>
                      <a:endParaRPr lang="en-US" sz="1600" dirty="0"/>
                    </a:p>
                  </a:txBody>
                  <a:tcPr anchor="ctr"/>
                </a:tc>
                <a:tc>
                  <a:txBody>
                    <a:bodyPr/>
                    <a:lstStyle/>
                    <a:p>
                      <a:pPr algn="ctr"/>
                      <a:r>
                        <a:rPr lang="es-CL" sz="1600" dirty="0"/>
                        <a:t>Sobrevivencia (%)</a:t>
                      </a:r>
                      <a:endParaRPr lang="en-US" sz="1600" dirty="0"/>
                    </a:p>
                  </a:txBody>
                  <a:tcPr anchor="ctr"/>
                </a:tc>
                <a:extLst>
                  <a:ext uri="{0D108BD9-81ED-4DB2-BD59-A6C34878D82A}">
                    <a16:rowId xmlns:a16="http://schemas.microsoft.com/office/drawing/2014/main" val="884403037"/>
                  </a:ext>
                </a:extLst>
              </a:tr>
              <a:tr h="370840">
                <a:tc>
                  <a:txBody>
                    <a:bodyPr/>
                    <a:lstStyle/>
                    <a:p>
                      <a:pPr algn="ctr"/>
                      <a:r>
                        <a:rPr lang="es-CL" dirty="0"/>
                        <a:t>IPN+, IPN+</a:t>
                      </a:r>
                      <a:endParaRPr lang="en-US" dirty="0"/>
                    </a:p>
                  </a:txBody>
                  <a:tcPr anchor="ctr"/>
                </a:tc>
                <a:tc>
                  <a:txBody>
                    <a:bodyPr/>
                    <a:lstStyle/>
                    <a:p>
                      <a:pPr algn="ctr"/>
                      <a:r>
                        <a:rPr lang="es-CL" dirty="0"/>
                        <a:t>900</a:t>
                      </a:r>
                      <a:endParaRPr lang="en-US" dirty="0"/>
                    </a:p>
                  </a:txBody>
                  <a:tcPr anchor="ctr"/>
                </a:tc>
                <a:tc>
                  <a:txBody>
                    <a:bodyPr/>
                    <a:lstStyle/>
                    <a:p>
                      <a:pPr algn="ctr"/>
                      <a:r>
                        <a:rPr lang="es-CL" dirty="0"/>
                        <a:t>90</a:t>
                      </a:r>
                      <a:endParaRPr lang="en-US" dirty="0"/>
                    </a:p>
                  </a:txBody>
                  <a:tcPr anchor="ctr"/>
                </a:tc>
                <a:extLst>
                  <a:ext uri="{0D108BD9-81ED-4DB2-BD59-A6C34878D82A}">
                    <a16:rowId xmlns:a16="http://schemas.microsoft.com/office/drawing/2014/main" val="1729116943"/>
                  </a:ext>
                </a:extLst>
              </a:tr>
              <a:tr h="370840">
                <a:tc>
                  <a:txBody>
                    <a:bodyPr/>
                    <a:lstStyle/>
                    <a:p>
                      <a:pPr algn="ctr"/>
                      <a:r>
                        <a:rPr lang="es-CL" dirty="0"/>
                        <a:t>IPN+, IPN-</a:t>
                      </a:r>
                      <a:endParaRPr lang="en-US" dirty="0"/>
                    </a:p>
                  </a:txBody>
                  <a:tcPr anchor="ctr"/>
                </a:tc>
                <a:tc>
                  <a:txBody>
                    <a:bodyPr/>
                    <a:lstStyle/>
                    <a:p>
                      <a:pPr algn="ctr"/>
                      <a:r>
                        <a:rPr lang="es-CL" dirty="0"/>
                        <a:t>4.200</a:t>
                      </a:r>
                      <a:endParaRPr lang="en-US" dirty="0"/>
                    </a:p>
                  </a:txBody>
                  <a:tcPr anchor="ctr"/>
                </a:tc>
                <a:tc>
                  <a:txBody>
                    <a:bodyPr/>
                    <a:lstStyle/>
                    <a:p>
                      <a:pPr algn="ctr"/>
                      <a:r>
                        <a:rPr lang="es-CL" dirty="0"/>
                        <a:t>30</a:t>
                      </a:r>
                      <a:endParaRPr lang="en-US" dirty="0"/>
                    </a:p>
                  </a:txBody>
                  <a:tcPr anchor="ctr"/>
                </a:tc>
                <a:extLst>
                  <a:ext uri="{0D108BD9-81ED-4DB2-BD59-A6C34878D82A}">
                    <a16:rowId xmlns:a16="http://schemas.microsoft.com/office/drawing/2014/main" val="1294865511"/>
                  </a:ext>
                </a:extLst>
              </a:tr>
              <a:tr h="370840">
                <a:tc>
                  <a:txBody>
                    <a:bodyPr/>
                    <a:lstStyle/>
                    <a:p>
                      <a:pPr algn="ctr"/>
                      <a:r>
                        <a:rPr lang="es-CL" dirty="0"/>
                        <a:t>IPN-, IPN-</a:t>
                      </a:r>
                      <a:endParaRPr lang="en-US" dirty="0"/>
                    </a:p>
                  </a:txBody>
                  <a:tcPr anchor="ctr"/>
                </a:tc>
                <a:tc>
                  <a:txBody>
                    <a:bodyPr/>
                    <a:lstStyle/>
                    <a:p>
                      <a:pPr algn="ctr"/>
                      <a:r>
                        <a:rPr lang="es-CL" dirty="0"/>
                        <a:t>4.900</a:t>
                      </a:r>
                      <a:endParaRPr lang="en-US" dirty="0"/>
                    </a:p>
                  </a:txBody>
                  <a:tcPr anchor="ctr"/>
                </a:tc>
                <a:tc>
                  <a:txBody>
                    <a:bodyPr/>
                    <a:lstStyle/>
                    <a:p>
                      <a:pPr algn="ctr"/>
                      <a:r>
                        <a:rPr lang="es-CL" dirty="0"/>
                        <a:t>10</a:t>
                      </a:r>
                      <a:endParaRPr lang="en-US" dirty="0"/>
                    </a:p>
                  </a:txBody>
                  <a:tcPr anchor="ctr"/>
                </a:tc>
                <a:extLst>
                  <a:ext uri="{0D108BD9-81ED-4DB2-BD59-A6C34878D82A}">
                    <a16:rowId xmlns:a16="http://schemas.microsoft.com/office/drawing/2014/main" val="1310884315"/>
                  </a:ext>
                </a:extLst>
              </a:tr>
            </a:tbl>
          </a:graphicData>
        </a:graphic>
      </p:graphicFrame>
      <p:sp>
        <p:nvSpPr>
          <p:cNvPr id="3" name="Título 1">
            <a:extLst>
              <a:ext uri="{FF2B5EF4-FFF2-40B4-BE49-F238E27FC236}">
                <a16:creationId xmlns:a16="http://schemas.microsoft.com/office/drawing/2014/main" id="{4CC938E6-273B-5DA5-5BB2-CE8464D7C0F0}"/>
              </a:ext>
            </a:extLst>
          </p:cNvPr>
          <p:cNvSpPr txBox="1">
            <a:spLocks/>
          </p:cNvSpPr>
          <p:nvPr/>
        </p:nvSpPr>
        <p:spPr>
          <a:xfrm>
            <a:off x="1653363" y="-386715"/>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dirty="0"/>
              <a:t>Ejercicio</a:t>
            </a:r>
            <a:endParaRPr lang="en-US" i="1" kern="0" dirty="0"/>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081D1316-E992-E213-81B6-BBA193334297}"/>
                  </a:ext>
                </a:extLst>
              </p:cNvPr>
              <p:cNvSpPr txBox="1"/>
              <p:nvPr/>
            </p:nvSpPr>
            <p:spPr>
              <a:xfrm>
                <a:off x="8229311" y="2575464"/>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Valores genotípicos</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CuadroTexto 6">
                <a:extLst>
                  <a:ext uri="{FF2B5EF4-FFF2-40B4-BE49-F238E27FC236}">
                    <a16:creationId xmlns:a16="http://schemas.microsoft.com/office/drawing/2014/main" id="{081D1316-E992-E213-81B6-BBA193334297}"/>
                  </a:ext>
                </a:extLst>
              </p:cNvPr>
              <p:cNvSpPr txBox="1">
                <a:spLocks noRot="1" noChangeAspect="1" noMove="1" noResize="1" noEditPoints="1" noAdjustHandles="1" noChangeArrowheads="1" noChangeShapeType="1" noTextEdit="1"/>
              </p:cNvSpPr>
              <p:nvPr/>
            </p:nvSpPr>
            <p:spPr>
              <a:xfrm>
                <a:off x="8229311" y="2575464"/>
                <a:ext cx="2447925" cy="923330"/>
              </a:xfrm>
              <a:prstGeom prst="rect">
                <a:avLst/>
              </a:prstGeom>
              <a:blipFill>
                <a:blip r:embed="rId2"/>
                <a:stretch>
                  <a:fillRect l="-2239" t="-3289"/>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1783BC0B-2EC5-05EA-0B29-E4C1D2569933}"/>
                  </a:ext>
                </a:extLst>
              </p:cNvPr>
              <p:cNvSpPr txBox="1"/>
              <p:nvPr/>
            </p:nvSpPr>
            <p:spPr>
              <a:xfrm>
                <a:off x="1653363" y="4948885"/>
                <a:ext cx="20475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𝑉</m:t>
                          </m:r>
                        </m:e>
                        <m:sub>
                          <m:r>
                            <a:rPr lang="es-CL" b="0" i="1" smtClean="0">
                              <a:latin typeface="Cambria Math" panose="02040503050406030204" pitchFamily="18" charset="0"/>
                            </a:rPr>
                            <m:t>𝐺</m:t>
                          </m:r>
                        </m:sub>
                      </m:sSub>
                      <m:r>
                        <a:rPr lang="es-CL" b="0" i="1" smtClean="0">
                          <a:latin typeface="Cambria Math" panose="02040503050406030204" pitchFamily="18" charset="0"/>
                        </a:rPr>
                        <m:t>=</m:t>
                      </m:r>
                      <m:sSub>
                        <m:sSubPr>
                          <m:ctrlPr>
                            <a:rPr lang="es-CL" i="1" smtClean="0">
                              <a:latin typeface="Cambria Math" panose="02040503050406030204" pitchFamily="18" charset="0"/>
                            </a:rPr>
                          </m:ctrlPr>
                        </m:sSubPr>
                        <m:e>
                          <m:r>
                            <a:rPr lang="es-CL" b="0" i="1" smtClean="0">
                              <a:latin typeface="Cambria Math" panose="02040503050406030204" pitchFamily="18" charset="0"/>
                            </a:rPr>
                            <m:t>𝑉</m:t>
                          </m:r>
                        </m:e>
                        <m:sub>
                          <m:r>
                            <a:rPr lang="es-CL" b="0" i="1" smtClean="0">
                              <a:latin typeface="Cambria Math" panose="02040503050406030204" pitchFamily="18" charset="0"/>
                            </a:rPr>
                            <m:t>𝐴</m:t>
                          </m:r>
                        </m:sub>
                      </m:sSub>
                      <m:r>
                        <a:rPr lang="es-CL" b="0" i="1" smtClean="0">
                          <a:latin typeface="Cambria Math" panose="02040503050406030204" pitchFamily="18" charset="0"/>
                        </a:rPr>
                        <m:t>+</m:t>
                      </m:r>
                      <m:sSub>
                        <m:sSubPr>
                          <m:ctrlPr>
                            <a:rPr lang="es-CL" b="0" i="1" smtClean="0">
                              <a:latin typeface="Cambria Math" panose="02040503050406030204" pitchFamily="18" charset="0"/>
                            </a:rPr>
                          </m:ctrlPr>
                        </m:sSubPr>
                        <m:e>
                          <m:r>
                            <a:rPr lang="es-CL" b="0" i="1" smtClean="0">
                              <a:latin typeface="Cambria Math" panose="02040503050406030204" pitchFamily="18" charset="0"/>
                            </a:rPr>
                            <m:t>𝑉</m:t>
                          </m:r>
                        </m:e>
                        <m:sub>
                          <m:r>
                            <a:rPr lang="es-CL" b="0" i="1" smtClean="0">
                              <a:latin typeface="Cambria Math" panose="02040503050406030204" pitchFamily="18" charset="0"/>
                            </a:rPr>
                            <m:t>𝐷</m:t>
                          </m:r>
                        </m:sub>
                      </m:sSub>
                      <m:r>
                        <a:rPr lang="es-CL" b="0" i="1" smtClean="0">
                          <a:latin typeface="Cambria Math" panose="02040503050406030204" pitchFamily="18" charset="0"/>
                        </a:rPr>
                        <m:t>+</m:t>
                      </m:r>
                      <m:sSub>
                        <m:sSubPr>
                          <m:ctrlPr>
                            <a:rPr lang="es-CL" b="0" i="1" smtClean="0">
                              <a:latin typeface="Cambria Math" panose="02040503050406030204" pitchFamily="18" charset="0"/>
                            </a:rPr>
                          </m:ctrlPr>
                        </m:sSubPr>
                        <m:e>
                          <m:r>
                            <a:rPr lang="es-CL" b="0" i="1" smtClean="0">
                              <a:latin typeface="Cambria Math" panose="02040503050406030204" pitchFamily="18" charset="0"/>
                            </a:rPr>
                            <m:t>𝑉</m:t>
                          </m:r>
                        </m:e>
                        <m:sub>
                          <m:r>
                            <a:rPr lang="es-CL" b="0" i="1" smtClean="0">
                              <a:latin typeface="Cambria Math" panose="02040503050406030204" pitchFamily="18" charset="0"/>
                            </a:rPr>
                            <m:t>𝐼</m:t>
                          </m:r>
                        </m:sub>
                      </m:sSub>
                    </m:oMath>
                  </m:oMathPara>
                </a14:m>
                <a:endParaRPr lang="es-CL" dirty="0"/>
              </a:p>
            </p:txBody>
          </p:sp>
        </mc:Choice>
        <mc:Fallback xmlns="">
          <p:sp>
            <p:nvSpPr>
              <p:cNvPr id="2" name="CuadroTexto 1">
                <a:extLst>
                  <a:ext uri="{FF2B5EF4-FFF2-40B4-BE49-F238E27FC236}">
                    <a16:creationId xmlns:a16="http://schemas.microsoft.com/office/drawing/2014/main" id="{1783BC0B-2EC5-05EA-0B29-E4C1D2569933}"/>
                  </a:ext>
                </a:extLst>
              </p:cNvPr>
              <p:cNvSpPr txBox="1">
                <a:spLocks noRot="1" noChangeAspect="1" noMove="1" noResize="1" noEditPoints="1" noAdjustHandles="1" noChangeArrowheads="1" noChangeShapeType="1" noTextEdit="1"/>
              </p:cNvSpPr>
              <p:nvPr/>
            </p:nvSpPr>
            <p:spPr>
              <a:xfrm>
                <a:off x="1653363" y="4948885"/>
                <a:ext cx="2047547" cy="369332"/>
              </a:xfrm>
              <a:prstGeom prst="rect">
                <a:avLst/>
              </a:prstGeom>
              <a:blipFill>
                <a:blip r:embed="rId5"/>
                <a:stretch>
                  <a:fillRect b="-1667"/>
                </a:stretch>
              </a:blipFill>
            </p:spPr>
            <p:txBody>
              <a:bodyPr/>
              <a:lstStyle/>
              <a:p>
                <a:r>
                  <a:rPr lang="es-CL">
                    <a:noFill/>
                  </a:rPr>
                  <a:t> </a:t>
                </a:r>
              </a:p>
            </p:txBody>
          </p:sp>
        </mc:Fallback>
      </mc:AlternateContent>
      <p:sp>
        <p:nvSpPr>
          <p:cNvPr id="6" name="CuadroTexto 5">
            <a:extLst>
              <a:ext uri="{FF2B5EF4-FFF2-40B4-BE49-F238E27FC236}">
                <a16:creationId xmlns:a16="http://schemas.microsoft.com/office/drawing/2014/main" id="{439F7F78-7416-783B-0093-860EFAF70A08}"/>
              </a:ext>
            </a:extLst>
          </p:cNvPr>
          <p:cNvSpPr txBox="1"/>
          <p:nvPr/>
        </p:nvSpPr>
        <p:spPr>
          <a:xfrm>
            <a:off x="1653363" y="4470082"/>
            <a:ext cx="2805840" cy="400110"/>
          </a:xfrm>
          <a:prstGeom prst="rect">
            <a:avLst/>
          </a:prstGeom>
          <a:noFill/>
        </p:spPr>
        <p:txBody>
          <a:bodyPr wrap="square" rtlCol="0">
            <a:spAutoFit/>
          </a:bodyPr>
          <a:lstStyle/>
          <a:p>
            <a:r>
              <a:rPr lang="es-CL" sz="2000" b="1" dirty="0">
                <a:latin typeface="Abadi" panose="020B0604020104020204" pitchFamily="34" charset="0"/>
              </a:rPr>
              <a:t>Varianza genética</a:t>
            </a: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21723771-46D8-571E-22A9-95AD7BD1FE4C}"/>
                  </a:ext>
                </a:extLst>
              </p:cNvPr>
              <p:cNvSpPr txBox="1"/>
              <p:nvPr/>
            </p:nvSpPr>
            <p:spPr>
              <a:xfrm>
                <a:off x="1758903" y="5467276"/>
                <a:ext cx="18364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𝑉</m:t>
                          </m:r>
                        </m:e>
                        <m:sub>
                          <m:r>
                            <a:rPr lang="es-CL" b="0" i="1" smtClean="0">
                              <a:latin typeface="Cambria Math" panose="02040503050406030204" pitchFamily="18" charset="0"/>
                            </a:rPr>
                            <m:t>𝐺</m:t>
                          </m:r>
                        </m:sub>
                      </m:sSub>
                      <m:r>
                        <a:rPr lang="es-CL" b="0" i="1" smtClean="0">
                          <a:latin typeface="Cambria Math" panose="02040503050406030204" pitchFamily="18" charset="0"/>
                        </a:rPr>
                        <m:t>=800+100</m:t>
                      </m:r>
                    </m:oMath>
                  </m:oMathPara>
                </a14:m>
                <a:endParaRPr lang="es-CL" dirty="0"/>
              </a:p>
            </p:txBody>
          </p:sp>
        </mc:Choice>
        <mc:Fallback xmlns="">
          <p:sp>
            <p:nvSpPr>
              <p:cNvPr id="13" name="CuadroTexto 12">
                <a:extLst>
                  <a:ext uri="{FF2B5EF4-FFF2-40B4-BE49-F238E27FC236}">
                    <a16:creationId xmlns:a16="http://schemas.microsoft.com/office/drawing/2014/main" id="{21723771-46D8-571E-22A9-95AD7BD1FE4C}"/>
                  </a:ext>
                </a:extLst>
              </p:cNvPr>
              <p:cNvSpPr txBox="1">
                <a:spLocks noRot="1" noChangeAspect="1" noMove="1" noResize="1" noEditPoints="1" noAdjustHandles="1" noChangeArrowheads="1" noChangeShapeType="1" noTextEdit="1"/>
              </p:cNvSpPr>
              <p:nvPr/>
            </p:nvSpPr>
            <p:spPr>
              <a:xfrm>
                <a:off x="1758903" y="5467276"/>
                <a:ext cx="1836465" cy="369332"/>
              </a:xfrm>
              <a:prstGeom prst="rect">
                <a:avLst/>
              </a:prstGeom>
              <a:blipFill>
                <a:blip r:embed="rId6"/>
                <a:stretch>
                  <a:fillRect b="-1667"/>
                </a:stretch>
              </a:blipFill>
            </p:spPr>
            <p:txBody>
              <a:bodyPr/>
              <a:lstStyle/>
              <a:p>
                <a:r>
                  <a:rPr lang="es-CL">
                    <a:noFill/>
                  </a:rPr>
                  <a:t> </a:t>
                </a:r>
              </a:p>
            </p:txBody>
          </p:sp>
        </mc:Fallback>
      </mc:AlternateContent>
      <p:sp>
        <p:nvSpPr>
          <p:cNvPr id="18" name="CuadroTexto 17">
            <a:extLst>
              <a:ext uri="{FF2B5EF4-FFF2-40B4-BE49-F238E27FC236}">
                <a16:creationId xmlns:a16="http://schemas.microsoft.com/office/drawing/2014/main" id="{A92A44B0-0FB6-2428-1A43-8E67F7B1ADB9}"/>
              </a:ext>
            </a:extLst>
          </p:cNvPr>
          <p:cNvSpPr txBox="1"/>
          <p:nvPr/>
        </p:nvSpPr>
        <p:spPr>
          <a:xfrm>
            <a:off x="4556984" y="4470082"/>
            <a:ext cx="2805840" cy="400110"/>
          </a:xfrm>
          <a:prstGeom prst="rect">
            <a:avLst/>
          </a:prstGeom>
          <a:noFill/>
        </p:spPr>
        <p:txBody>
          <a:bodyPr wrap="square" rtlCol="0">
            <a:spAutoFit/>
          </a:bodyPr>
          <a:lstStyle/>
          <a:p>
            <a:r>
              <a:rPr lang="es-CL" sz="2000" b="1" dirty="0">
                <a:latin typeface="Abadi" panose="020B0604020104020204" pitchFamily="34" charset="0"/>
              </a:rPr>
              <a:t>Varianza fenotípica</a:t>
            </a:r>
          </a:p>
        </p:txBody>
      </p:sp>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A0BC8AD0-C732-2828-C52C-3A1A479C9241}"/>
                  </a:ext>
                </a:extLst>
              </p:cNvPr>
              <p:cNvSpPr txBox="1"/>
              <p:nvPr/>
            </p:nvSpPr>
            <p:spPr>
              <a:xfrm>
                <a:off x="4899278" y="4948885"/>
                <a:ext cx="154022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𝑉</m:t>
                          </m:r>
                        </m:e>
                        <m:sub>
                          <m:r>
                            <a:rPr lang="es-CL" b="0" i="1" smtClean="0">
                              <a:latin typeface="Cambria Math" panose="02040503050406030204" pitchFamily="18" charset="0"/>
                            </a:rPr>
                            <m:t>𝑃</m:t>
                          </m:r>
                        </m:sub>
                      </m:sSub>
                      <m:r>
                        <a:rPr lang="es-CL" b="0" i="1" smtClean="0">
                          <a:latin typeface="Cambria Math" panose="02040503050406030204" pitchFamily="18" charset="0"/>
                        </a:rPr>
                        <m:t>=</m:t>
                      </m:r>
                      <m:sSub>
                        <m:sSubPr>
                          <m:ctrlPr>
                            <a:rPr lang="es-CL" i="1" smtClean="0">
                              <a:latin typeface="Cambria Math" panose="02040503050406030204" pitchFamily="18" charset="0"/>
                            </a:rPr>
                          </m:ctrlPr>
                        </m:sSubPr>
                        <m:e>
                          <m:r>
                            <a:rPr lang="es-CL" b="0" i="1" smtClean="0">
                              <a:latin typeface="Cambria Math" panose="02040503050406030204" pitchFamily="18" charset="0"/>
                            </a:rPr>
                            <m:t>𝑉</m:t>
                          </m:r>
                        </m:e>
                        <m:sub>
                          <m:r>
                            <a:rPr lang="es-CL" b="0" i="1" smtClean="0">
                              <a:latin typeface="Cambria Math" panose="02040503050406030204" pitchFamily="18" charset="0"/>
                            </a:rPr>
                            <m:t>𝐺</m:t>
                          </m:r>
                        </m:sub>
                      </m:sSub>
                      <m:r>
                        <a:rPr lang="es-CL" b="0" i="1" smtClean="0">
                          <a:latin typeface="Cambria Math" panose="02040503050406030204" pitchFamily="18" charset="0"/>
                        </a:rPr>
                        <m:t>+</m:t>
                      </m:r>
                      <m:sSub>
                        <m:sSubPr>
                          <m:ctrlPr>
                            <a:rPr lang="es-CL" b="0" i="1" smtClean="0">
                              <a:latin typeface="Cambria Math" panose="02040503050406030204" pitchFamily="18" charset="0"/>
                            </a:rPr>
                          </m:ctrlPr>
                        </m:sSubPr>
                        <m:e>
                          <m:r>
                            <a:rPr lang="es-CL" b="0" i="1" smtClean="0">
                              <a:latin typeface="Cambria Math" panose="02040503050406030204" pitchFamily="18" charset="0"/>
                            </a:rPr>
                            <m:t>𝑉</m:t>
                          </m:r>
                        </m:e>
                        <m:sub>
                          <m:r>
                            <a:rPr lang="es-CL" b="0" i="1" smtClean="0">
                              <a:latin typeface="Cambria Math" panose="02040503050406030204" pitchFamily="18" charset="0"/>
                            </a:rPr>
                            <m:t>𝐸</m:t>
                          </m:r>
                        </m:sub>
                      </m:sSub>
                    </m:oMath>
                  </m:oMathPara>
                </a14:m>
                <a:endParaRPr lang="es-CL" dirty="0"/>
              </a:p>
            </p:txBody>
          </p:sp>
        </mc:Choice>
        <mc:Fallback xmlns="">
          <p:sp>
            <p:nvSpPr>
              <p:cNvPr id="19" name="CuadroTexto 18">
                <a:extLst>
                  <a:ext uri="{FF2B5EF4-FFF2-40B4-BE49-F238E27FC236}">
                    <a16:creationId xmlns:a16="http://schemas.microsoft.com/office/drawing/2014/main" id="{A0BC8AD0-C732-2828-C52C-3A1A479C9241}"/>
                  </a:ext>
                </a:extLst>
              </p:cNvPr>
              <p:cNvSpPr txBox="1">
                <a:spLocks noRot="1" noChangeAspect="1" noMove="1" noResize="1" noEditPoints="1" noAdjustHandles="1" noChangeArrowheads="1" noChangeShapeType="1" noTextEdit="1"/>
              </p:cNvSpPr>
              <p:nvPr/>
            </p:nvSpPr>
            <p:spPr>
              <a:xfrm>
                <a:off x="4899278" y="4948885"/>
                <a:ext cx="1540229" cy="369332"/>
              </a:xfrm>
              <a:prstGeom prst="rect">
                <a:avLst/>
              </a:prstGeom>
              <a:blipFill>
                <a:blip r:embed="rId7"/>
                <a:stretch>
                  <a:fillRect b="-1667"/>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B26F6068-F2A2-DA02-1AF9-F7381CC5F2B0}"/>
                  </a:ext>
                </a:extLst>
              </p:cNvPr>
              <p:cNvSpPr txBox="1"/>
              <p:nvPr/>
            </p:nvSpPr>
            <p:spPr>
              <a:xfrm>
                <a:off x="2089121" y="5985667"/>
                <a:ext cx="11760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𝑉</m:t>
                          </m:r>
                        </m:e>
                        <m:sub>
                          <m:r>
                            <a:rPr lang="es-CL" b="0" i="1" smtClean="0">
                              <a:latin typeface="Cambria Math" panose="02040503050406030204" pitchFamily="18" charset="0"/>
                            </a:rPr>
                            <m:t>𝐺</m:t>
                          </m:r>
                        </m:sub>
                      </m:sSub>
                      <m:r>
                        <a:rPr lang="es-CL" b="0" i="1" smtClean="0">
                          <a:latin typeface="Cambria Math" panose="02040503050406030204" pitchFamily="18" charset="0"/>
                        </a:rPr>
                        <m:t>=900</m:t>
                      </m:r>
                    </m:oMath>
                  </m:oMathPara>
                </a14:m>
                <a:endParaRPr lang="es-CL" dirty="0"/>
              </a:p>
            </p:txBody>
          </p:sp>
        </mc:Choice>
        <mc:Fallback xmlns="">
          <p:sp>
            <p:nvSpPr>
              <p:cNvPr id="20" name="CuadroTexto 19">
                <a:extLst>
                  <a:ext uri="{FF2B5EF4-FFF2-40B4-BE49-F238E27FC236}">
                    <a16:creationId xmlns:a16="http://schemas.microsoft.com/office/drawing/2014/main" id="{B26F6068-F2A2-DA02-1AF9-F7381CC5F2B0}"/>
                  </a:ext>
                </a:extLst>
              </p:cNvPr>
              <p:cNvSpPr txBox="1">
                <a:spLocks noRot="1" noChangeAspect="1" noMove="1" noResize="1" noEditPoints="1" noAdjustHandles="1" noChangeArrowheads="1" noChangeShapeType="1" noTextEdit="1"/>
              </p:cNvSpPr>
              <p:nvPr/>
            </p:nvSpPr>
            <p:spPr>
              <a:xfrm>
                <a:off x="2089121" y="5985667"/>
                <a:ext cx="1176028" cy="369332"/>
              </a:xfrm>
              <a:prstGeom prst="rect">
                <a:avLst/>
              </a:prstGeom>
              <a:blipFill>
                <a:blip r:embed="rId8"/>
                <a:stretch>
                  <a:fillRect b="-1667"/>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472BB9DF-16C5-FA7C-531E-F5A98A230047}"/>
                  </a:ext>
                </a:extLst>
              </p:cNvPr>
              <p:cNvSpPr txBox="1"/>
              <p:nvPr/>
            </p:nvSpPr>
            <p:spPr>
              <a:xfrm>
                <a:off x="4734602" y="5467276"/>
                <a:ext cx="183139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𝑉</m:t>
                          </m:r>
                        </m:e>
                        <m:sub>
                          <m:r>
                            <a:rPr lang="es-CL" b="0" i="1" smtClean="0">
                              <a:latin typeface="Cambria Math" panose="02040503050406030204" pitchFamily="18" charset="0"/>
                            </a:rPr>
                            <m:t>𝑃</m:t>
                          </m:r>
                        </m:sub>
                      </m:sSub>
                      <m:r>
                        <a:rPr lang="es-CL" b="0" i="1" smtClean="0">
                          <a:latin typeface="Cambria Math" panose="02040503050406030204" pitchFamily="18" charset="0"/>
                        </a:rPr>
                        <m:t>=900+200</m:t>
                      </m:r>
                    </m:oMath>
                  </m:oMathPara>
                </a14:m>
                <a:endParaRPr lang="es-CL" dirty="0"/>
              </a:p>
            </p:txBody>
          </p:sp>
        </mc:Choice>
        <mc:Fallback xmlns="">
          <p:sp>
            <p:nvSpPr>
              <p:cNvPr id="21" name="CuadroTexto 20">
                <a:extLst>
                  <a:ext uri="{FF2B5EF4-FFF2-40B4-BE49-F238E27FC236}">
                    <a16:creationId xmlns:a16="http://schemas.microsoft.com/office/drawing/2014/main" id="{472BB9DF-16C5-FA7C-531E-F5A98A230047}"/>
                  </a:ext>
                </a:extLst>
              </p:cNvPr>
              <p:cNvSpPr txBox="1">
                <a:spLocks noRot="1" noChangeAspect="1" noMove="1" noResize="1" noEditPoints="1" noAdjustHandles="1" noChangeArrowheads="1" noChangeShapeType="1" noTextEdit="1"/>
              </p:cNvSpPr>
              <p:nvPr/>
            </p:nvSpPr>
            <p:spPr>
              <a:xfrm>
                <a:off x="4734602" y="5467276"/>
                <a:ext cx="1831399" cy="369332"/>
              </a:xfrm>
              <a:prstGeom prst="rect">
                <a:avLst/>
              </a:prstGeom>
              <a:blipFill>
                <a:blip r:embed="rId9"/>
                <a:stretch>
                  <a:fillRect b="-1667"/>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D075F1F7-F9F1-6159-E227-C322A8CA9DE2}"/>
                  </a:ext>
                </a:extLst>
              </p:cNvPr>
              <p:cNvSpPr txBox="1"/>
              <p:nvPr/>
            </p:nvSpPr>
            <p:spPr>
              <a:xfrm>
                <a:off x="4976655" y="5985667"/>
                <a:ext cx="134729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𝑉</m:t>
                          </m:r>
                        </m:e>
                        <m:sub>
                          <m:r>
                            <a:rPr lang="es-CL" b="0" i="1" smtClean="0">
                              <a:latin typeface="Cambria Math" panose="02040503050406030204" pitchFamily="18" charset="0"/>
                            </a:rPr>
                            <m:t>𝑃</m:t>
                          </m:r>
                        </m:sub>
                      </m:sSub>
                      <m:r>
                        <a:rPr lang="es-CL" b="0" i="1" smtClean="0">
                          <a:latin typeface="Cambria Math" panose="02040503050406030204" pitchFamily="18" charset="0"/>
                        </a:rPr>
                        <m:t>=1.100</m:t>
                      </m:r>
                    </m:oMath>
                  </m:oMathPara>
                </a14:m>
                <a:endParaRPr lang="es-CL" dirty="0"/>
              </a:p>
            </p:txBody>
          </p:sp>
        </mc:Choice>
        <mc:Fallback xmlns="">
          <p:sp>
            <p:nvSpPr>
              <p:cNvPr id="22" name="CuadroTexto 21">
                <a:extLst>
                  <a:ext uri="{FF2B5EF4-FFF2-40B4-BE49-F238E27FC236}">
                    <a16:creationId xmlns:a16="http://schemas.microsoft.com/office/drawing/2014/main" id="{D075F1F7-F9F1-6159-E227-C322A8CA9DE2}"/>
                  </a:ext>
                </a:extLst>
              </p:cNvPr>
              <p:cNvSpPr txBox="1">
                <a:spLocks noRot="1" noChangeAspect="1" noMove="1" noResize="1" noEditPoints="1" noAdjustHandles="1" noChangeArrowheads="1" noChangeShapeType="1" noTextEdit="1"/>
              </p:cNvSpPr>
              <p:nvPr/>
            </p:nvSpPr>
            <p:spPr>
              <a:xfrm>
                <a:off x="4976655" y="5985667"/>
                <a:ext cx="1347292" cy="369332"/>
              </a:xfrm>
              <a:prstGeom prst="rect">
                <a:avLst/>
              </a:prstGeom>
              <a:blipFill>
                <a:blip r:embed="rId10"/>
                <a:stretch>
                  <a:fillRect b="-1667"/>
                </a:stretch>
              </a:blipFill>
            </p:spPr>
            <p:txBody>
              <a:bodyPr/>
              <a:lstStyle/>
              <a:p>
                <a:r>
                  <a:rPr lang="es-CL">
                    <a:noFill/>
                  </a:rPr>
                  <a:t> </a:t>
                </a:r>
              </a:p>
            </p:txBody>
          </p:sp>
        </mc:Fallback>
      </mc:AlternateContent>
      <mc:AlternateContent xmlns:mc="http://schemas.openxmlformats.org/markup-compatibility/2006">
        <mc:Choice xmlns:a14="http://schemas.microsoft.com/office/drawing/2010/main" Requires="a14">
          <p:sp>
            <p:nvSpPr>
              <p:cNvPr id="8" name="CuadroTexto 7">
                <a:extLst>
                  <a:ext uri="{FF2B5EF4-FFF2-40B4-BE49-F238E27FC236}">
                    <a16:creationId xmlns:a16="http://schemas.microsoft.com/office/drawing/2014/main" id="{41856E01-BE86-BEA0-DE90-2A3774D0F632}"/>
                  </a:ext>
                </a:extLst>
              </p:cNvPr>
              <p:cNvSpPr txBox="1"/>
              <p:nvPr/>
            </p:nvSpPr>
            <p:spPr>
              <a:xfrm>
                <a:off x="8229311" y="3718585"/>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a:t>
                </a:r>
                <a:r>
                  <a:rPr kumimoji="0" lang="en-US" sz="1800" b="1"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genéticas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=0,5</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=0,5</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8" name="CuadroTexto 7">
                <a:extLst>
                  <a:ext uri="{FF2B5EF4-FFF2-40B4-BE49-F238E27FC236}">
                    <a16:creationId xmlns:a16="http://schemas.microsoft.com/office/drawing/2014/main" id="{41856E01-BE86-BEA0-DE90-2A3774D0F632}"/>
                  </a:ext>
                </a:extLst>
              </p:cNvPr>
              <p:cNvSpPr txBox="1">
                <a:spLocks noRot="1" noChangeAspect="1" noMove="1" noResize="1" noEditPoints="1" noAdjustHandles="1" noChangeArrowheads="1" noChangeShapeType="1" noTextEdit="1"/>
              </p:cNvSpPr>
              <p:nvPr/>
            </p:nvSpPr>
            <p:spPr>
              <a:xfrm>
                <a:off x="8229311" y="3718585"/>
                <a:ext cx="2447925" cy="923330"/>
              </a:xfrm>
              <a:prstGeom prst="rect">
                <a:avLst/>
              </a:prstGeom>
              <a:blipFill>
                <a:blip r:embed="rId6"/>
                <a:stretch>
                  <a:fillRect l="-2239" t="-3311" b="-2649"/>
                </a:stretch>
              </a:blipFill>
            </p:spPr>
            <p:txBody>
              <a:bodyPr/>
              <a:lstStyle/>
              <a:p>
                <a:r>
                  <a:rPr lang="es-CL">
                    <a:noFill/>
                  </a:rPr>
                  <a:t> </a:t>
                </a:r>
              </a:p>
            </p:txBody>
          </p:sp>
        </mc:Fallback>
      </mc:AlternateContent>
    </p:spTree>
    <p:extLst>
      <p:ext uri="{BB962C8B-B14F-4D97-AF65-F5344CB8AC3E}">
        <p14:creationId xmlns:p14="http://schemas.microsoft.com/office/powerpoint/2010/main" val="124184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1" grpId="0"/>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910590"/>
            <a:ext cx="9162472"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Una de las principales enfermedades en salmón es la enfermedad del virus de la pancreatitis infecciosa del salmón (IPN). Esta enfermedad presenta mortalidades que varían entre 20% y 100%. Hace años atrás se descubrió una región del genoma (haplotipos) que permiten explicar el 90% de la resistencia a esta enfermedad (IPN+ o IPN-). En una población se observó que los promedios de supervivencia entre los grupos eran los siguientes: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6" name="Tabla 12">
            <a:extLst>
              <a:ext uri="{FF2B5EF4-FFF2-40B4-BE49-F238E27FC236}">
                <a16:creationId xmlns:a16="http://schemas.microsoft.com/office/drawing/2014/main" id="{8FAEEAF5-07C6-4B85-AB2A-5CB8D11108E2}"/>
              </a:ext>
            </a:extLst>
          </p:cNvPr>
          <p:cNvGraphicFramePr>
            <a:graphicFrameLocks noGrp="1"/>
          </p:cNvGraphicFramePr>
          <p:nvPr/>
        </p:nvGraphicFramePr>
        <p:xfrm>
          <a:off x="1653363" y="2575464"/>
          <a:ext cx="5157012" cy="1707072"/>
        </p:xfrm>
        <a:graphic>
          <a:graphicData uri="http://schemas.openxmlformats.org/drawingml/2006/table">
            <a:tbl>
              <a:tblPr firstRow="1" bandRow="1">
                <a:tableStyleId>{5C22544A-7EE6-4342-B048-85BDC9FD1C3A}</a:tableStyleId>
              </a:tblPr>
              <a:tblGrid>
                <a:gridCol w="1719004">
                  <a:extLst>
                    <a:ext uri="{9D8B030D-6E8A-4147-A177-3AD203B41FA5}">
                      <a16:colId xmlns:a16="http://schemas.microsoft.com/office/drawing/2014/main" val="1089230659"/>
                    </a:ext>
                  </a:extLst>
                </a:gridCol>
                <a:gridCol w="1719004">
                  <a:extLst>
                    <a:ext uri="{9D8B030D-6E8A-4147-A177-3AD203B41FA5}">
                      <a16:colId xmlns:a16="http://schemas.microsoft.com/office/drawing/2014/main" val="1969542237"/>
                    </a:ext>
                  </a:extLst>
                </a:gridCol>
                <a:gridCol w="1719004">
                  <a:extLst>
                    <a:ext uri="{9D8B030D-6E8A-4147-A177-3AD203B41FA5}">
                      <a16:colId xmlns:a16="http://schemas.microsoft.com/office/drawing/2014/main" val="947060302"/>
                    </a:ext>
                  </a:extLst>
                </a:gridCol>
              </a:tblGrid>
              <a:tr h="370840">
                <a:tc>
                  <a:txBody>
                    <a:bodyPr/>
                    <a:lstStyle/>
                    <a:p>
                      <a:pPr algn="ctr"/>
                      <a:r>
                        <a:rPr lang="es-CL" sz="1600" dirty="0"/>
                        <a:t>Haplotipo</a:t>
                      </a:r>
                      <a:endParaRPr lang="en-US" sz="1600" dirty="0"/>
                    </a:p>
                  </a:txBody>
                  <a:tcPr anchor="ctr"/>
                </a:tc>
                <a:tc>
                  <a:txBody>
                    <a:bodyPr/>
                    <a:lstStyle/>
                    <a:p>
                      <a:pPr algn="ctr"/>
                      <a:r>
                        <a:rPr lang="es-CL" sz="1600" dirty="0"/>
                        <a:t>Número</a:t>
                      </a:r>
                      <a:endParaRPr lang="en-US" sz="1600" dirty="0"/>
                    </a:p>
                  </a:txBody>
                  <a:tcPr anchor="ctr"/>
                </a:tc>
                <a:tc>
                  <a:txBody>
                    <a:bodyPr/>
                    <a:lstStyle/>
                    <a:p>
                      <a:pPr algn="ctr"/>
                      <a:r>
                        <a:rPr lang="es-CL" sz="1600" dirty="0"/>
                        <a:t>Sobrevivencia (%)</a:t>
                      </a:r>
                      <a:endParaRPr lang="en-US" sz="1600" dirty="0"/>
                    </a:p>
                  </a:txBody>
                  <a:tcPr anchor="ctr"/>
                </a:tc>
                <a:extLst>
                  <a:ext uri="{0D108BD9-81ED-4DB2-BD59-A6C34878D82A}">
                    <a16:rowId xmlns:a16="http://schemas.microsoft.com/office/drawing/2014/main" val="884403037"/>
                  </a:ext>
                </a:extLst>
              </a:tr>
              <a:tr h="370840">
                <a:tc>
                  <a:txBody>
                    <a:bodyPr/>
                    <a:lstStyle/>
                    <a:p>
                      <a:pPr algn="ctr"/>
                      <a:r>
                        <a:rPr lang="es-CL" dirty="0"/>
                        <a:t>IPN+, IPN+</a:t>
                      </a:r>
                      <a:endParaRPr lang="en-US" dirty="0"/>
                    </a:p>
                  </a:txBody>
                  <a:tcPr anchor="ctr"/>
                </a:tc>
                <a:tc>
                  <a:txBody>
                    <a:bodyPr/>
                    <a:lstStyle/>
                    <a:p>
                      <a:pPr algn="ctr"/>
                      <a:r>
                        <a:rPr lang="es-CL" dirty="0"/>
                        <a:t>900</a:t>
                      </a:r>
                      <a:endParaRPr lang="en-US" dirty="0"/>
                    </a:p>
                  </a:txBody>
                  <a:tcPr anchor="ctr"/>
                </a:tc>
                <a:tc>
                  <a:txBody>
                    <a:bodyPr/>
                    <a:lstStyle/>
                    <a:p>
                      <a:pPr algn="ctr"/>
                      <a:r>
                        <a:rPr lang="es-CL" dirty="0"/>
                        <a:t>90</a:t>
                      </a:r>
                      <a:endParaRPr lang="en-US" dirty="0"/>
                    </a:p>
                  </a:txBody>
                  <a:tcPr anchor="ctr"/>
                </a:tc>
                <a:extLst>
                  <a:ext uri="{0D108BD9-81ED-4DB2-BD59-A6C34878D82A}">
                    <a16:rowId xmlns:a16="http://schemas.microsoft.com/office/drawing/2014/main" val="1729116943"/>
                  </a:ext>
                </a:extLst>
              </a:tr>
              <a:tr h="370840">
                <a:tc>
                  <a:txBody>
                    <a:bodyPr/>
                    <a:lstStyle/>
                    <a:p>
                      <a:pPr algn="ctr"/>
                      <a:r>
                        <a:rPr lang="es-CL" dirty="0"/>
                        <a:t>IPN+, IPN-</a:t>
                      </a:r>
                      <a:endParaRPr lang="en-US" dirty="0"/>
                    </a:p>
                  </a:txBody>
                  <a:tcPr anchor="ctr"/>
                </a:tc>
                <a:tc>
                  <a:txBody>
                    <a:bodyPr/>
                    <a:lstStyle/>
                    <a:p>
                      <a:pPr algn="ctr"/>
                      <a:r>
                        <a:rPr lang="es-CL" dirty="0"/>
                        <a:t>4.200</a:t>
                      </a:r>
                      <a:endParaRPr lang="en-US" dirty="0"/>
                    </a:p>
                  </a:txBody>
                  <a:tcPr anchor="ctr"/>
                </a:tc>
                <a:tc>
                  <a:txBody>
                    <a:bodyPr/>
                    <a:lstStyle/>
                    <a:p>
                      <a:pPr algn="ctr"/>
                      <a:r>
                        <a:rPr lang="es-CL" dirty="0"/>
                        <a:t>30</a:t>
                      </a:r>
                      <a:endParaRPr lang="en-US" dirty="0"/>
                    </a:p>
                  </a:txBody>
                  <a:tcPr anchor="ctr"/>
                </a:tc>
                <a:extLst>
                  <a:ext uri="{0D108BD9-81ED-4DB2-BD59-A6C34878D82A}">
                    <a16:rowId xmlns:a16="http://schemas.microsoft.com/office/drawing/2014/main" val="1294865511"/>
                  </a:ext>
                </a:extLst>
              </a:tr>
              <a:tr h="370840">
                <a:tc>
                  <a:txBody>
                    <a:bodyPr/>
                    <a:lstStyle/>
                    <a:p>
                      <a:pPr algn="ctr"/>
                      <a:r>
                        <a:rPr lang="es-CL" dirty="0"/>
                        <a:t>IPN-, IPN-</a:t>
                      </a:r>
                      <a:endParaRPr lang="en-US" dirty="0"/>
                    </a:p>
                  </a:txBody>
                  <a:tcPr anchor="ctr"/>
                </a:tc>
                <a:tc>
                  <a:txBody>
                    <a:bodyPr/>
                    <a:lstStyle/>
                    <a:p>
                      <a:pPr algn="ctr"/>
                      <a:r>
                        <a:rPr lang="es-CL" dirty="0"/>
                        <a:t>4.900</a:t>
                      </a:r>
                      <a:endParaRPr lang="en-US" dirty="0"/>
                    </a:p>
                  </a:txBody>
                  <a:tcPr anchor="ctr"/>
                </a:tc>
                <a:tc>
                  <a:txBody>
                    <a:bodyPr/>
                    <a:lstStyle/>
                    <a:p>
                      <a:pPr algn="ctr"/>
                      <a:r>
                        <a:rPr lang="es-CL" dirty="0"/>
                        <a:t>10</a:t>
                      </a:r>
                      <a:endParaRPr lang="en-US" dirty="0"/>
                    </a:p>
                  </a:txBody>
                  <a:tcPr anchor="ctr"/>
                </a:tc>
                <a:extLst>
                  <a:ext uri="{0D108BD9-81ED-4DB2-BD59-A6C34878D82A}">
                    <a16:rowId xmlns:a16="http://schemas.microsoft.com/office/drawing/2014/main" val="1310884315"/>
                  </a:ext>
                </a:extLst>
              </a:tr>
            </a:tbl>
          </a:graphicData>
        </a:graphic>
      </p:graphicFrame>
      <p:sp>
        <p:nvSpPr>
          <p:cNvPr id="3" name="Título 1">
            <a:extLst>
              <a:ext uri="{FF2B5EF4-FFF2-40B4-BE49-F238E27FC236}">
                <a16:creationId xmlns:a16="http://schemas.microsoft.com/office/drawing/2014/main" id="{4CC938E6-273B-5DA5-5BB2-CE8464D7C0F0}"/>
              </a:ext>
            </a:extLst>
          </p:cNvPr>
          <p:cNvSpPr txBox="1">
            <a:spLocks/>
          </p:cNvSpPr>
          <p:nvPr/>
        </p:nvSpPr>
        <p:spPr>
          <a:xfrm>
            <a:off x="1653363" y="-386715"/>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dirty="0"/>
              <a:t>Ejercicio</a:t>
            </a:r>
            <a:endParaRPr lang="en-US" i="1" kern="0" dirty="0"/>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081D1316-E992-E213-81B6-BBA193334297}"/>
                  </a:ext>
                </a:extLst>
              </p:cNvPr>
              <p:cNvSpPr txBox="1"/>
              <p:nvPr/>
            </p:nvSpPr>
            <p:spPr>
              <a:xfrm>
                <a:off x="8229311" y="2575464"/>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Valores genotípicos</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CuadroTexto 6">
                <a:extLst>
                  <a:ext uri="{FF2B5EF4-FFF2-40B4-BE49-F238E27FC236}">
                    <a16:creationId xmlns:a16="http://schemas.microsoft.com/office/drawing/2014/main" id="{081D1316-E992-E213-81B6-BBA193334297}"/>
                  </a:ext>
                </a:extLst>
              </p:cNvPr>
              <p:cNvSpPr txBox="1">
                <a:spLocks noRot="1" noChangeAspect="1" noMove="1" noResize="1" noEditPoints="1" noAdjustHandles="1" noChangeArrowheads="1" noChangeShapeType="1" noTextEdit="1"/>
              </p:cNvSpPr>
              <p:nvPr/>
            </p:nvSpPr>
            <p:spPr>
              <a:xfrm>
                <a:off x="8229311" y="2575464"/>
                <a:ext cx="2447925" cy="923330"/>
              </a:xfrm>
              <a:prstGeom prst="rect">
                <a:avLst/>
              </a:prstGeom>
              <a:blipFill>
                <a:blip r:embed="rId2"/>
                <a:stretch>
                  <a:fillRect l="-2239" t="-3289"/>
                </a:stretch>
              </a:blipFill>
            </p:spPr>
            <p:txBody>
              <a:bodyPr/>
              <a:lstStyle/>
              <a:p>
                <a:r>
                  <a:rPr lang="es-CL">
                    <a:noFill/>
                  </a:rPr>
                  <a:t> </a:t>
                </a:r>
              </a:p>
            </p:txBody>
          </p:sp>
        </mc:Fallback>
      </mc:AlternateContent>
      <p:sp>
        <p:nvSpPr>
          <p:cNvPr id="8" name="CuadroTexto 7">
            <a:extLst>
              <a:ext uri="{FF2B5EF4-FFF2-40B4-BE49-F238E27FC236}">
                <a16:creationId xmlns:a16="http://schemas.microsoft.com/office/drawing/2014/main" id="{C46B6341-54EE-96A5-3F8D-79912B1BD899}"/>
              </a:ext>
            </a:extLst>
          </p:cNvPr>
          <p:cNvSpPr txBox="1"/>
          <p:nvPr/>
        </p:nvSpPr>
        <p:spPr>
          <a:xfrm>
            <a:off x="1514764" y="4451032"/>
            <a:ext cx="42711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Cálculo de la heredabilidad</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10770CCD-00F9-DBCF-375D-3DBD3641DA3D}"/>
                  </a:ext>
                </a:extLst>
              </p:cNvPr>
              <p:cNvSpPr txBox="1"/>
              <p:nvPr/>
            </p:nvSpPr>
            <p:spPr>
              <a:xfrm>
                <a:off x="1653363" y="4970024"/>
                <a:ext cx="2661462" cy="6819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num>
                        <m:den>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sub>
                          </m:sSub>
                        </m:den>
                      </m:f>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0" name="CuadroTexto 9">
                <a:extLst>
                  <a:ext uri="{FF2B5EF4-FFF2-40B4-BE49-F238E27FC236}">
                    <a16:creationId xmlns:a16="http://schemas.microsoft.com/office/drawing/2014/main" id="{10770CCD-00F9-DBCF-375D-3DBD3641DA3D}"/>
                  </a:ext>
                </a:extLst>
              </p:cNvPr>
              <p:cNvSpPr txBox="1">
                <a:spLocks noRot="1" noChangeAspect="1" noMove="1" noResize="1" noEditPoints="1" noAdjustHandles="1" noChangeArrowheads="1" noChangeShapeType="1" noTextEdit="1"/>
              </p:cNvSpPr>
              <p:nvPr/>
            </p:nvSpPr>
            <p:spPr>
              <a:xfrm>
                <a:off x="1653363" y="4970024"/>
                <a:ext cx="2661462" cy="681918"/>
              </a:xfrm>
              <a:prstGeom prst="rect">
                <a:avLst/>
              </a:prstGeom>
              <a:blipFill>
                <a:blip r:embed="rId5"/>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8B9B4D86-A2D1-CC57-7AD6-A519113C8463}"/>
                  </a:ext>
                </a:extLst>
              </p:cNvPr>
              <p:cNvSpPr txBox="1"/>
              <p:nvPr/>
            </p:nvSpPr>
            <p:spPr>
              <a:xfrm>
                <a:off x="1824813" y="5801602"/>
                <a:ext cx="2661462" cy="6127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800</m:t>
                          </m:r>
                        </m:num>
                        <m:den>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1.100</m:t>
                          </m:r>
                        </m:den>
                      </m:f>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=0,73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CuadroTexto 10">
                <a:extLst>
                  <a:ext uri="{FF2B5EF4-FFF2-40B4-BE49-F238E27FC236}">
                    <a16:creationId xmlns:a16="http://schemas.microsoft.com/office/drawing/2014/main" id="{8B9B4D86-A2D1-CC57-7AD6-A519113C8463}"/>
                  </a:ext>
                </a:extLst>
              </p:cNvPr>
              <p:cNvSpPr txBox="1">
                <a:spLocks noRot="1" noChangeAspect="1" noMove="1" noResize="1" noEditPoints="1" noAdjustHandles="1" noChangeArrowheads="1" noChangeShapeType="1" noTextEdit="1"/>
              </p:cNvSpPr>
              <p:nvPr/>
            </p:nvSpPr>
            <p:spPr>
              <a:xfrm>
                <a:off x="1824813" y="5801602"/>
                <a:ext cx="2661462" cy="612732"/>
              </a:xfrm>
              <a:prstGeom prst="rect">
                <a:avLst/>
              </a:prstGeom>
              <a:blipFill>
                <a:blip r:embed="rId6"/>
                <a:stretch>
                  <a:fillRect/>
                </a:stretch>
              </a:blipFill>
            </p:spPr>
            <p:txBody>
              <a:bodyPr/>
              <a:lstStyle/>
              <a:p>
                <a:r>
                  <a:rPr lang="es-CL">
                    <a:noFill/>
                  </a:rPr>
                  <a:t> </a:t>
                </a:r>
              </a:p>
            </p:txBody>
          </p:sp>
        </mc:Fallback>
      </mc:AlternateContent>
      <mc:AlternateContent xmlns:mc="http://schemas.openxmlformats.org/markup-compatibility/2006">
        <mc:Choice xmlns:a14="http://schemas.microsoft.com/office/drawing/2010/main" Requires="a14">
          <p:sp>
            <p:nvSpPr>
              <p:cNvPr id="2" name="CuadroTexto 1">
                <a:extLst>
                  <a:ext uri="{FF2B5EF4-FFF2-40B4-BE49-F238E27FC236}">
                    <a16:creationId xmlns:a16="http://schemas.microsoft.com/office/drawing/2014/main" id="{379711A1-4864-B2DD-7F23-29D42B1D8699}"/>
                  </a:ext>
                </a:extLst>
              </p:cNvPr>
              <p:cNvSpPr txBox="1"/>
              <p:nvPr/>
            </p:nvSpPr>
            <p:spPr>
              <a:xfrm>
                <a:off x="8229311" y="3718585"/>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a:t>
                </a:r>
                <a:r>
                  <a:rPr kumimoji="0" lang="en-US" sz="1800" b="1"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genéticas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=0,5</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=0,5</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2" name="CuadroTexto 1">
                <a:extLst>
                  <a:ext uri="{FF2B5EF4-FFF2-40B4-BE49-F238E27FC236}">
                    <a16:creationId xmlns:a16="http://schemas.microsoft.com/office/drawing/2014/main" id="{379711A1-4864-B2DD-7F23-29D42B1D8699}"/>
                  </a:ext>
                </a:extLst>
              </p:cNvPr>
              <p:cNvSpPr txBox="1">
                <a:spLocks noRot="1" noChangeAspect="1" noMove="1" noResize="1" noEditPoints="1" noAdjustHandles="1" noChangeArrowheads="1" noChangeShapeType="1" noTextEdit="1"/>
              </p:cNvSpPr>
              <p:nvPr/>
            </p:nvSpPr>
            <p:spPr>
              <a:xfrm>
                <a:off x="8229311" y="3718585"/>
                <a:ext cx="2447925" cy="923330"/>
              </a:xfrm>
              <a:prstGeom prst="rect">
                <a:avLst/>
              </a:prstGeom>
              <a:blipFill>
                <a:blip r:embed="rId7"/>
                <a:stretch>
                  <a:fillRect l="-2239" t="-3311" b="-2649"/>
                </a:stretch>
              </a:blipFill>
            </p:spPr>
            <p:txBody>
              <a:bodyPr/>
              <a:lstStyle/>
              <a:p>
                <a:r>
                  <a:rPr lang="es-CL">
                    <a:noFill/>
                  </a:rPr>
                  <a:t> </a:t>
                </a:r>
              </a:p>
            </p:txBody>
          </p:sp>
        </mc:Fallback>
      </mc:AlternateContent>
    </p:spTree>
    <p:extLst>
      <p:ext uri="{BB962C8B-B14F-4D97-AF65-F5344CB8AC3E}">
        <p14:creationId xmlns:p14="http://schemas.microsoft.com/office/powerpoint/2010/main" val="193590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910590"/>
            <a:ext cx="9162472"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Una de las principales enfermedades en salmón es la enfermedad del virus de la pancreatitis infecciosa del salmón (IPN). Esta enfermedad presenta mortalidades que varían entre 20% y 100%. Hace años atrás se descubrió una región del genoma (haplotipos) que permiten explicar el 90% de la resistencia a esta enfermedad (IPN+ o IPN-). En una población se observó que los promedios de supervivencia entre los grupos eran los siguientes: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6" name="Tabla 12">
            <a:extLst>
              <a:ext uri="{FF2B5EF4-FFF2-40B4-BE49-F238E27FC236}">
                <a16:creationId xmlns:a16="http://schemas.microsoft.com/office/drawing/2014/main" id="{8FAEEAF5-07C6-4B85-AB2A-5CB8D11108E2}"/>
              </a:ext>
            </a:extLst>
          </p:cNvPr>
          <p:cNvGraphicFramePr>
            <a:graphicFrameLocks noGrp="1"/>
          </p:cNvGraphicFramePr>
          <p:nvPr>
            <p:extLst>
              <p:ext uri="{D42A27DB-BD31-4B8C-83A1-F6EECF244321}">
                <p14:modId xmlns:p14="http://schemas.microsoft.com/office/powerpoint/2010/main" val="4023965106"/>
              </p:ext>
            </p:extLst>
          </p:nvPr>
        </p:nvGraphicFramePr>
        <p:xfrm>
          <a:off x="3517494" y="2547365"/>
          <a:ext cx="5157012" cy="1707072"/>
        </p:xfrm>
        <a:graphic>
          <a:graphicData uri="http://schemas.openxmlformats.org/drawingml/2006/table">
            <a:tbl>
              <a:tblPr firstRow="1" bandRow="1">
                <a:tableStyleId>{5C22544A-7EE6-4342-B048-85BDC9FD1C3A}</a:tableStyleId>
              </a:tblPr>
              <a:tblGrid>
                <a:gridCol w="1719004">
                  <a:extLst>
                    <a:ext uri="{9D8B030D-6E8A-4147-A177-3AD203B41FA5}">
                      <a16:colId xmlns:a16="http://schemas.microsoft.com/office/drawing/2014/main" val="1089230659"/>
                    </a:ext>
                  </a:extLst>
                </a:gridCol>
                <a:gridCol w="1719004">
                  <a:extLst>
                    <a:ext uri="{9D8B030D-6E8A-4147-A177-3AD203B41FA5}">
                      <a16:colId xmlns:a16="http://schemas.microsoft.com/office/drawing/2014/main" val="1969542237"/>
                    </a:ext>
                  </a:extLst>
                </a:gridCol>
                <a:gridCol w="1719004">
                  <a:extLst>
                    <a:ext uri="{9D8B030D-6E8A-4147-A177-3AD203B41FA5}">
                      <a16:colId xmlns:a16="http://schemas.microsoft.com/office/drawing/2014/main" val="947060302"/>
                    </a:ext>
                  </a:extLst>
                </a:gridCol>
              </a:tblGrid>
              <a:tr h="370840">
                <a:tc>
                  <a:txBody>
                    <a:bodyPr/>
                    <a:lstStyle/>
                    <a:p>
                      <a:pPr algn="ctr"/>
                      <a:r>
                        <a:rPr lang="es-CL" sz="1600" dirty="0"/>
                        <a:t>Haplotipo</a:t>
                      </a:r>
                      <a:endParaRPr lang="en-US" sz="1600" dirty="0"/>
                    </a:p>
                  </a:txBody>
                  <a:tcPr anchor="ctr"/>
                </a:tc>
                <a:tc>
                  <a:txBody>
                    <a:bodyPr/>
                    <a:lstStyle/>
                    <a:p>
                      <a:pPr algn="ctr"/>
                      <a:r>
                        <a:rPr lang="es-CL" sz="1600" dirty="0"/>
                        <a:t>Número</a:t>
                      </a:r>
                      <a:endParaRPr lang="en-US" sz="1600" dirty="0"/>
                    </a:p>
                  </a:txBody>
                  <a:tcPr anchor="ctr"/>
                </a:tc>
                <a:tc>
                  <a:txBody>
                    <a:bodyPr/>
                    <a:lstStyle/>
                    <a:p>
                      <a:pPr algn="ctr"/>
                      <a:r>
                        <a:rPr lang="es-CL" sz="1600" dirty="0"/>
                        <a:t>Sobrevivencia (%)</a:t>
                      </a:r>
                      <a:endParaRPr lang="en-US" sz="1600" dirty="0"/>
                    </a:p>
                  </a:txBody>
                  <a:tcPr anchor="ctr"/>
                </a:tc>
                <a:extLst>
                  <a:ext uri="{0D108BD9-81ED-4DB2-BD59-A6C34878D82A}">
                    <a16:rowId xmlns:a16="http://schemas.microsoft.com/office/drawing/2014/main" val="884403037"/>
                  </a:ext>
                </a:extLst>
              </a:tr>
              <a:tr h="370840">
                <a:tc>
                  <a:txBody>
                    <a:bodyPr/>
                    <a:lstStyle/>
                    <a:p>
                      <a:pPr algn="ctr"/>
                      <a:r>
                        <a:rPr lang="es-CL" dirty="0"/>
                        <a:t>IPN+, IPN+</a:t>
                      </a:r>
                      <a:endParaRPr lang="en-US" dirty="0"/>
                    </a:p>
                  </a:txBody>
                  <a:tcPr anchor="ctr"/>
                </a:tc>
                <a:tc>
                  <a:txBody>
                    <a:bodyPr/>
                    <a:lstStyle/>
                    <a:p>
                      <a:pPr algn="ctr"/>
                      <a:r>
                        <a:rPr lang="es-CL" dirty="0"/>
                        <a:t>900</a:t>
                      </a:r>
                      <a:endParaRPr lang="en-US" dirty="0"/>
                    </a:p>
                  </a:txBody>
                  <a:tcPr anchor="ctr"/>
                </a:tc>
                <a:tc>
                  <a:txBody>
                    <a:bodyPr/>
                    <a:lstStyle/>
                    <a:p>
                      <a:pPr algn="ctr"/>
                      <a:r>
                        <a:rPr lang="es-CL" dirty="0"/>
                        <a:t>90</a:t>
                      </a:r>
                      <a:endParaRPr lang="en-US" dirty="0"/>
                    </a:p>
                  </a:txBody>
                  <a:tcPr anchor="ctr"/>
                </a:tc>
                <a:extLst>
                  <a:ext uri="{0D108BD9-81ED-4DB2-BD59-A6C34878D82A}">
                    <a16:rowId xmlns:a16="http://schemas.microsoft.com/office/drawing/2014/main" val="1729116943"/>
                  </a:ext>
                </a:extLst>
              </a:tr>
              <a:tr h="370840">
                <a:tc>
                  <a:txBody>
                    <a:bodyPr/>
                    <a:lstStyle/>
                    <a:p>
                      <a:pPr algn="ctr"/>
                      <a:r>
                        <a:rPr lang="es-CL" dirty="0"/>
                        <a:t>IPN+, IPN-</a:t>
                      </a:r>
                      <a:endParaRPr lang="en-US" dirty="0"/>
                    </a:p>
                  </a:txBody>
                  <a:tcPr anchor="ctr"/>
                </a:tc>
                <a:tc>
                  <a:txBody>
                    <a:bodyPr/>
                    <a:lstStyle/>
                    <a:p>
                      <a:pPr algn="ctr"/>
                      <a:r>
                        <a:rPr lang="es-CL" dirty="0"/>
                        <a:t>4.200</a:t>
                      </a:r>
                      <a:endParaRPr lang="en-US" dirty="0"/>
                    </a:p>
                  </a:txBody>
                  <a:tcPr anchor="ctr"/>
                </a:tc>
                <a:tc>
                  <a:txBody>
                    <a:bodyPr/>
                    <a:lstStyle/>
                    <a:p>
                      <a:pPr algn="ctr"/>
                      <a:r>
                        <a:rPr lang="es-CL" dirty="0"/>
                        <a:t>30</a:t>
                      </a:r>
                      <a:endParaRPr lang="en-US" dirty="0"/>
                    </a:p>
                  </a:txBody>
                  <a:tcPr anchor="ctr"/>
                </a:tc>
                <a:extLst>
                  <a:ext uri="{0D108BD9-81ED-4DB2-BD59-A6C34878D82A}">
                    <a16:rowId xmlns:a16="http://schemas.microsoft.com/office/drawing/2014/main" val="1294865511"/>
                  </a:ext>
                </a:extLst>
              </a:tr>
              <a:tr h="370840">
                <a:tc>
                  <a:txBody>
                    <a:bodyPr/>
                    <a:lstStyle/>
                    <a:p>
                      <a:pPr algn="ctr"/>
                      <a:r>
                        <a:rPr lang="es-CL" dirty="0"/>
                        <a:t>IPN-, IPN-</a:t>
                      </a:r>
                      <a:endParaRPr lang="en-US" dirty="0"/>
                    </a:p>
                  </a:txBody>
                  <a:tcPr anchor="ctr"/>
                </a:tc>
                <a:tc>
                  <a:txBody>
                    <a:bodyPr/>
                    <a:lstStyle/>
                    <a:p>
                      <a:pPr algn="ctr"/>
                      <a:r>
                        <a:rPr lang="es-CL" dirty="0"/>
                        <a:t>4.900</a:t>
                      </a:r>
                      <a:endParaRPr lang="en-US" dirty="0"/>
                    </a:p>
                  </a:txBody>
                  <a:tcPr anchor="ctr"/>
                </a:tc>
                <a:tc>
                  <a:txBody>
                    <a:bodyPr/>
                    <a:lstStyle/>
                    <a:p>
                      <a:pPr algn="ctr"/>
                      <a:r>
                        <a:rPr lang="es-CL" dirty="0"/>
                        <a:t>10</a:t>
                      </a:r>
                      <a:endParaRPr lang="en-US" dirty="0"/>
                    </a:p>
                  </a:txBody>
                  <a:tcPr anchor="ctr"/>
                </a:tc>
                <a:extLst>
                  <a:ext uri="{0D108BD9-81ED-4DB2-BD59-A6C34878D82A}">
                    <a16:rowId xmlns:a16="http://schemas.microsoft.com/office/drawing/2014/main" val="1310884315"/>
                  </a:ext>
                </a:extLst>
              </a:tr>
            </a:tbl>
          </a:graphicData>
        </a:graphic>
      </p:graphicFrame>
      <p:sp>
        <p:nvSpPr>
          <p:cNvPr id="3" name="Título 1">
            <a:extLst>
              <a:ext uri="{FF2B5EF4-FFF2-40B4-BE49-F238E27FC236}">
                <a16:creationId xmlns:a16="http://schemas.microsoft.com/office/drawing/2014/main" id="{4CC938E6-273B-5DA5-5BB2-CE8464D7C0F0}"/>
              </a:ext>
            </a:extLst>
          </p:cNvPr>
          <p:cNvSpPr txBox="1">
            <a:spLocks/>
          </p:cNvSpPr>
          <p:nvPr/>
        </p:nvSpPr>
        <p:spPr>
          <a:xfrm>
            <a:off x="1653363" y="-386715"/>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dirty="0"/>
              <a:t>Ejercicio</a:t>
            </a:r>
            <a:endParaRPr lang="en-US" i="1" kern="0" dirty="0"/>
          </a:p>
        </p:txBody>
      </p:sp>
      <p:sp>
        <p:nvSpPr>
          <p:cNvPr id="2" name="CuadroTexto 1">
            <a:extLst>
              <a:ext uri="{FF2B5EF4-FFF2-40B4-BE49-F238E27FC236}">
                <a16:creationId xmlns:a16="http://schemas.microsoft.com/office/drawing/2014/main" id="{1AA2403F-1353-C831-A087-B7E662F4FE69}"/>
              </a:ext>
            </a:extLst>
          </p:cNvPr>
          <p:cNvSpPr txBox="1"/>
          <p:nvPr/>
        </p:nvSpPr>
        <p:spPr>
          <a:xfrm>
            <a:off x="1514764" y="4413885"/>
            <a:ext cx="9162472"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Con estos datos describa la población en base a:</a:t>
            </a:r>
          </a:p>
          <a:p>
            <a:pPr marL="342900" marR="0" lvl="0" indent="-342900" algn="just" defTabSz="914400" rtl="0" eaLnBrk="1" fontAlgn="auto" latinLnBrk="0" hangingPunct="1">
              <a:lnSpc>
                <a:spcPct val="100000"/>
              </a:lnSpc>
              <a:spcBef>
                <a:spcPts val="0"/>
              </a:spcBef>
              <a:spcAft>
                <a:spcPts val="0"/>
              </a:spcAft>
              <a:buClrTx/>
              <a:buSzTx/>
              <a:buFontTx/>
              <a:buAutoNum type="alphaLcParenR"/>
              <a:tabLst/>
              <a:defRPr/>
            </a:pPr>
            <a:r>
              <a:rPr lang="es-CL" dirty="0">
                <a:solidFill>
                  <a:prstClr val="black"/>
                </a:solidFill>
                <a:latin typeface="Calibri" panose="020F0502020204030204"/>
              </a:rPr>
              <a:t>Promedio poblacional</a:t>
            </a:r>
          </a:p>
          <a:p>
            <a:pPr marL="342900" marR="0" lvl="0" indent="-342900" algn="just" defTabSz="914400" rtl="0" eaLnBrk="1" fontAlgn="auto" latinLnBrk="0" hangingPunct="1">
              <a:lnSpc>
                <a:spcPct val="100000"/>
              </a:lnSpc>
              <a:spcBef>
                <a:spcPts val="0"/>
              </a:spcBef>
              <a:spcAft>
                <a:spcPts val="0"/>
              </a:spcAft>
              <a:buClrTx/>
              <a:buSzTx/>
              <a:buFontTx/>
              <a:buAutoNum type="alphaLcParenR"/>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Efecto promedio del gen IPN+ e IPN-</a:t>
            </a:r>
          </a:p>
          <a:p>
            <a:pPr marL="342900" marR="0" lvl="0" indent="-342900" algn="just" defTabSz="914400" rtl="0" eaLnBrk="1" fontAlgn="auto" latinLnBrk="0" hangingPunct="1">
              <a:lnSpc>
                <a:spcPct val="100000"/>
              </a:lnSpc>
              <a:spcBef>
                <a:spcPts val="0"/>
              </a:spcBef>
              <a:spcAft>
                <a:spcPts val="0"/>
              </a:spcAft>
              <a:buClrTx/>
              <a:buSzTx/>
              <a:buFontTx/>
              <a:buAutoNum type="alphaLcParenR"/>
              <a:tabLst/>
              <a:defRPr/>
            </a:pPr>
            <a:r>
              <a:rPr lang="es-CL" dirty="0">
                <a:solidFill>
                  <a:prstClr val="black"/>
                </a:solidFill>
                <a:latin typeface="Calibri" panose="020F0502020204030204"/>
              </a:rPr>
              <a:t>Valores aditivos de cada genotipo</a:t>
            </a:r>
          </a:p>
          <a:p>
            <a:pPr marL="342900" marR="0" lvl="0" indent="-342900" algn="just" defTabSz="914400" rtl="0" eaLnBrk="1" fontAlgn="auto" latinLnBrk="0" hangingPunct="1">
              <a:lnSpc>
                <a:spcPct val="100000"/>
              </a:lnSpc>
              <a:spcBef>
                <a:spcPts val="0"/>
              </a:spcBef>
              <a:spcAft>
                <a:spcPts val="0"/>
              </a:spcAft>
              <a:buClrTx/>
              <a:buSzTx/>
              <a:buFontTx/>
              <a:buAutoNum type="alphaLcParenR"/>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Si la varianza ambiental es 200, </a:t>
            </a:r>
            <a:r>
              <a:rPr lang="es-CL" dirty="0">
                <a:solidFill>
                  <a:prstClr val="black"/>
                </a:solidFill>
                <a:latin typeface="Calibri" panose="020F0502020204030204"/>
              </a:rPr>
              <a:t>¿cuál sería el valor de la heredabilidad?</a:t>
            </a:r>
          </a:p>
          <a:p>
            <a:pPr marL="342900" marR="0" lvl="0" indent="-342900" algn="just" defTabSz="914400" rtl="0" eaLnBrk="1" fontAlgn="auto" latinLnBrk="0" hangingPunct="1">
              <a:lnSpc>
                <a:spcPct val="100000"/>
              </a:lnSpc>
              <a:spcBef>
                <a:spcPts val="0"/>
              </a:spcBef>
              <a:spcAft>
                <a:spcPts val="0"/>
              </a:spcAft>
              <a:buClrTx/>
              <a:buSzTx/>
              <a:buFontTx/>
              <a:buAutoNum type="alphaLcParenR"/>
              <a:tabLst/>
              <a:defRPr/>
            </a:pPr>
            <a:r>
              <a:rPr lang="es-CL" dirty="0">
                <a:solidFill>
                  <a:prstClr val="black"/>
                </a:solidFill>
                <a:latin typeface="Calibri" panose="020F0502020204030204"/>
              </a:rPr>
              <a:t>¿Cuál sería la heredabilidad en un población en equilibrio H-W con frecuencias iguales a 0,5 para p y q?</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539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1920240"/>
            <a:ext cx="9162472"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En una muestra de la población inglesa se encontraban presentes tres variantes alélicas de la enzima eritrocitaria fosfatasa ácida. La tabla siguiente da los genotipos con sus frecuencias en la muestra y la actividad enzimática media de cada genotipo (no se encontraron individuos CC). ¿Cuál es la actividad enzimática media de esa población?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6" name="Tabla 12">
            <a:extLst>
              <a:ext uri="{FF2B5EF4-FFF2-40B4-BE49-F238E27FC236}">
                <a16:creationId xmlns:a16="http://schemas.microsoft.com/office/drawing/2014/main" id="{8FAEEAF5-07C6-4B85-AB2A-5CB8D11108E2}"/>
              </a:ext>
            </a:extLst>
          </p:cNvPr>
          <p:cNvGraphicFramePr>
            <a:graphicFrameLocks noGrp="1"/>
          </p:cNvGraphicFramePr>
          <p:nvPr>
            <p:extLst>
              <p:ext uri="{D42A27DB-BD31-4B8C-83A1-F6EECF244321}">
                <p14:modId xmlns:p14="http://schemas.microsoft.com/office/powerpoint/2010/main" val="4223947153"/>
              </p:ext>
            </p:extLst>
          </p:nvPr>
        </p:nvGraphicFramePr>
        <p:xfrm>
          <a:off x="1653363" y="3349169"/>
          <a:ext cx="5157012" cy="2459040"/>
        </p:xfrm>
        <a:graphic>
          <a:graphicData uri="http://schemas.openxmlformats.org/drawingml/2006/table">
            <a:tbl>
              <a:tblPr firstRow="1" bandRow="1">
                <a:tableStyleId>{5C22544A-7EE6-4342-B048-85BDC9FD1C3A}</a:tableStyleId>
              </a:tblPr>
              <a:tblGrid>
                <a:gridCol w="1719004">
                  <a:extLst>
                    <a:ext uri="{9D8B030D-6E8A-4147-A177-3AD203B41FA5}">
                      <a16:colId xmlns:a16="http://schemas.microsoft.com/office/drawing/2014/main" val="1089230659"/>
                    </a:ext>
                  </a:extLst>
                </a:gridCol>
                <a:gridCol w="1719004">
                  <a:extLst>
                    <a:ext uri="{9D8B030D-6E8A-4147-A177-3AD203B41FA5}">
                      <a16:colId xmlns:a16="http://schemas.microsoft.com/office/drawing/2014/main" val="1969542237"/>
                    </a:ext>
                  </a:extLst>
                </a:gridCol>
                <a:gridCol w="1719004">
                  <a:extLst>
                    <a:ext uri="{9D8B030D-6E8A-4147-A177-3AD203B41FA5}">
                      <a16:colId xmlns:a16="http://schemas.microsoft.com/office/drawing/2014/main" val="947060302"/>
                    </a:ext>
                  </a:extLst>
                </a:gridCol>
              </a:tblGrid>
              <a:tr h="370840">
                <a:tc>
                  <a:txBody>
                    <a:bodyPr/>
                    <a:lstStyle/>
                    <a:p>
                      <a:pPr algn="ctr"/>
                      <a:r>
                        <a:rPr lang="es-CL" sz="1600" dirty="0"/>
                        <a:t>Genotipo</a:t>
                      </a:r>
                      <a:endParaRPr lang="en-US" sz="1600" dirty="0"/>
                    </a:p>
                  </a:txBody>
                  <a:tcPr anchor="ctr"/>
                </a:tc>
                <a:tc>
                  <a:txBody>
                    <a:bodyPr/>
                    <a:lstStyle/>
                    <a:p>
                      <a:pPr algn="ctr"/>
                      <a:r>
                        <a:rPr lang="es-CL" sz="1600" dirty="0"/>
                        <a:t>Frecuencia (%)</a:t>
                      </a:r>
                      <a:endParaRPr lang="en-US" sz="1600" dirty="0"/>
                    </a:p>
                  </a:txBody>
                  <a:tcPr anchor="ctr"/>
                </a:tc>
                <a:tc>
                  <a:txBody>
                    <a:bodyPr/>
                    <a:lstStyle/>
                    <a:p>
                      <a:pPr algn="ctr"/>
                      <a:r>
                        <a:rPr lang="es-CL" sz="1600" dirty="0"/>
                        <a:t>Actividad enzimática</a:t>
                      </a:r>
                      <a:endParaRPr lang="en-US" sz="1600" dirty="0"/>
                    </a:p>
                  </a:txBody>
                  <a:tcPr anchor="ctr"/>
                </a:tc>
                <a:extLst>
                  <a:ext uri="{0D108BD9-81ED-4DB2-BD59-A6C34878D82A}">
                    <a16:rowId xmlns:a16="http://schemas.microsoft.com/office/drawing/2014/main" val="884403037"/>
                  </a:ext>
                </a:extLst>
              </a:tr>
              <a:tr h="370840">
                <a:tc>
                  <a:txBody>
                    <a:bodyPr/>
                    <a:lstStyle/>
                    <a:p>
                      <a:pPr algn="ctr"/>
                      <a:r>
                        <a:rPr lang="es-CL" dirty="0"/>
                        <a:t>AA</a:t>
                      </a:r>
                      <a:endParaRPr lang="en-US" dirty="0"/>
                    </a:p>
                  </a:txBody>
                  <a:tcPr anchor="ctr"/>
                </a:tc>
                <a:tc>
                  <a:txBody>
                    <a:bodyPr/>
                    <a:lstStyle/>
                    <a:p>
                      <a:pPr algn="ctr"/>
                      <a:r>
                        <a:rPr lang="es-CL" dirty="0"/>
                        <a:t>9,6</a:t>
                      </a:r>
                      <a:endParaRPr lang="en-US" dirty="0"/>
                    </a:p>
                  </a:txBody>
                  <a:tcPr anchor="ctr"/>
                </a:tc>
                <a:tc>
                  <a:txBody>
                    <a:bodyPr/>
                    <a:lstStyle/>
                    <a:p>
                      <a:pPr algn="ctr"/>
                      <a:r>
                        <a:rPr lang="es-CL" dirty="0"/>
                        <a:t>122</a:t>
                      </a:r>
                      <a:endParaRPr lang="en-US" dirty="0"/>
                    </a:p>
                  </a:txBody>
                  <a:tcPr anchor="ctr"/>
                </a:tc>
                <a:extLst>
                  <a:ext uri="{0D108BD9-81ED-4DB2-BD59-A6C34878D82A}">
                    <a16:rowId xmlns:a16="http://schemas.microsoft.com/office/drawing/2014/main" val="1729116943"/>
                  </a:ext>
                </a:extLst>
              </a:tr>
              <a:tr h="370840">
                <a:tc>
                  <a:txBody>
                    <a:bodyPr/>
                    <a:lstStyle/>
                    <a:p>
                      <a:pPr algn="ctr"/>
                      <a:r>
                        <a:rPr lang="es-CL" dirty="0"/>
                        <a:t>AB</a:t>
                      </a:r>
                      <a:endParaRPr lang="en-US" dirty="0"/>
                    </a:p>
                  </a:txBody>
                  <a:tcPr anchor="ctr"/>
                </a:tc>
                <a:tc>
                  <a:txBody>
                    <a:bodyPr/>
                    <a:lstStyle/>
                    <a:p>
                      <a:pPr algn="ctr"/>
                      <a:r>
                        <a:rPr lang="es-CL" dirty="0"/>
                        <a:t>48,3</a:t>
                      </a:r>
                      <a:endParaRPr lang="en-US" dirty="0"/>
                    </a:p>
                  </a:txBody>
                  <a:tcPr anchor="ctr"/>
                </a:tc>
                <a:tc>
                  <a:txBody>
                    <a:bodyPr/>
                    <a:lstStyle/>
                    <a:p>
                      <a:pPr algn="ctr"/>
                      <a:r>
                        <a:rPr lang="es-CL" dirty="0"/>
                        <a:t>154</a:t>
                      </a:r>
                      <a:endParaRPr lang="en-US" dirty="0"/>
                    </a:p>
                  </a:txBody>
                  <a:tcPr anchor="ctr"/>
                </a:tc>
                <a:extLst>
                  <a:ext uri="{0D108BD9-81ED-4DB2-BD59-A6C34878D82A}">
                    <a16:rowId xmlns:a16="http://schemas.microsoft.com/office/drawing/2014/main" val="1294865511"/>
                  </a:ext>
                </a:extLst>
              </a:tr>
              <a:tr h="370840">
                <a:tc>
                  <a:txBody>
                    <a:bodyPr/>
                    <a:lstStyle/>
                    <a:p>
                      <a:pPr algn="ctr"/>
                      <a:r>
                        <a:rPr lang="es-CL" dirty="0"/>
                        <a:t>BB</a:t>
                      </a:r>
                      <a:endParaRPr lang="en-US" dirty="0"/>
                    </a:p>
                  </a:txBody>
                  <a:tcPr anchor="ctr"/>
                </a:tc>
                <a:tc>
                  <a:txBody>
                    <a:bodyPr/>
                    <a:lstStyle/>
                    <a:p>
                      <a:pPr algn="ctr"/>
                      <a:r>
                        <a:rPr lang="es-CL" dirty="0"/>
                        <a:t>34,3</a:t>
                      </a:r>
                      <a:endParaRPr lang="en-US" dirty="0"/>
                    </a:p>
                  </a:txBody>
                  <a:tcPr anchor="ctr"/>
                </a:tc>
                <a:tc>
                  <a:txBody>
                    <a:bodyPr/>
                    <a:lstStyle/>
                    <a:p>
                      <a:pPr algn="ctr"/>
                      <a:r>
                        <a:rPr lang="es-CL" dirty="0"/>
                        <a:t>188</a:t>
                      </a:r>
                      <a:endParaRPr lang="en-US" dirty="0"/>
                    </a:p>
                  </a:txBody>
                  <a:tcPr anchor="ctr"/>
                </a:tc>
                <a:extLst>
                  <a:ext uri="{0D108BD9-81ED-4DB2-BD59-A6C34878D82A}">
                    <a16:rowId xmlns:a16="http://schemas.microsoft.com/office/drawing/2014/main" val="1310884315"/>
                  </a:ext>
                </a:extLst>
              </a:tr>
              <a:tr h="370840">
                <a:tc>
                  <a:txBody>
                    <a:bodyPr/>
                    <a:lstStyle/>
                    <a:p>
                      <a:pPr algn="ctr"/>
                      <a:r>
                        <a:rPr lang="es-CL" dirty="0"/>
                        <a:t>AC</a:t>
                      </a:r>
                      <a:endParaRPr lang="en-US" dirty="0"/>
                    </a:p>
                  </a:txBody>
                  <a:tcPr anchor="ctr"/>
                </a:tc>
                <a:tc>
                  <a:txBody>
                    <a:bodyPr/>
                    <a:lstStyle/>
                    <a:p>
                      <a:pPr algn="ctr"/>
                      <a:r>
                        <a:rPr lang="es-CL" dirty="0"/>
                        <a:t>2,8</a:t>
                      </a:r>
                      <a:endParaRPr lang="en-US" dirty="0"/>
                    </a:p>
                  </a:txBody>
                  <a:tcPr anchor="ctr"/>
                </a:tc>
                <a:tc>
                  <a:txBody>
                    <a:bodyPr/>
                    <a:lstStyle/>
                    <a:p>
                      <a:pPr algn="ctr"/>
                      <a:r>
                        <a:rPr lang="es-CL" dirty="0"/>
                        <a:t>184</a:t>
                      </a:r>
                      <a:endParaRPr lang="en-US" dirty="0"/>
                    </a:p>
                  </a:txBody>
                  <a:tcPr anchor="ctr"/>
                </a:tc>
                <a:extLst>
                  <a:ext uri="{0D108BD9-81ED-4DB2-BD59-A6C34878D82A}">
                    <a16:rowId xmlns:a16="http://schemas.microsoft.com/office/drawing/2014/main" val="1106190872"/>
                  </a:ext>
                </a:extLst>
              </a:tr>
              <a:tr h="370840">
                <a:tc>
                  <a:txBody>
                    <a:bodyPr/>
                    <a:lstStyle/>
                    <a:p>
                      <a:pPr algn="ctr"/>
                      <a:r>
                        <a:rPr lang="es-CL" dirty="0"/>
                        <a:t>BC</a:t>
                      </a:r>
                      <a:endParaRPr lang="en-US" dirty="0"/>
                    </a:p>
                  </a:txBody>
                  <a:tcPr anchor="ctr"/>
                </a:tc>
                <a:tc>
                  <a:txBody>
                    <a:bodyPr/>
                    <a:lstStyle/>
                    <a:p>
                      <a:pPr algn="ctr"/>
                      <a:r>
                        <a:rPr lang="es-CL" dirty="0"/>
                        <a:t>5</a:t>
                      </a:r>
                      <a:endParaRPr lang="en-US" dirty="0"/>
                    </a:p>
                  </a:txBody>
                  <a:tcPr anchor="ctr"/>
                </a:tc>
                <a:tc>
                  <a:txBody>
                    <a:bodyPr/>
                    <a:lstStyle/>
                    <a:p>
                      <a:pPr algn="ctr"/>
                      <a:r>
                        <a:rPr lang="es-CL" dirty="0"/>
                        <a:t>212</a:t>
                      </a:r>
                      <a:endParaRPr lang="en-US" dirty="0"/>
                    </a:p>
                  </a:txBody>
                  <a:tcPr anchor="ctr"/>
                </a:tc>
                <a:extLst>
                  <a:ext uri="{0D108BD9-81ED-4DB2-BD59-A6C34878D82A}">
                    <a16:rowId xmlns:a16="http://schemas.microsoft.com/office/drawing/2014/main" val="2654925593"/>
                  </a:ext>
                </a:extLst>
              </a:tr>
            </a:tbl>
          </a:graphicData>
        </a:graphic>
      </p:graphicFrame>
      <p:sp>
        <p:nvSpPr>
          <p:cNvPr id="5" name="CuadroTexto 4">
            <a:extLst>
              <a:ext uri="{FF2B5EF4-FFF2-40B4-BE49-F238E27FC236}">
                <a16:creationId xmlns:a16="http://schemas.microsoft.com/office/drawing/2014/main" id="{0FF0A5A7-F2B5-4FB8-9BDA-947D72EF0DBE}"/>
              </a:ext>
            </a:extLst>
          </p:cNvPr>
          <p:cNvSpPr txBox="1"/>
          <p:nvPr/>
        </p:nvSpPr>
        <p:spPr>
          <a:xfrm>
            <a:off x="7270835" y="3429000"/>
            <a:ext cx="34811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Media poblacional</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8663C757-D65C-4CEE-9353-70C964A7806D}"/>
                  </a:ext>
                </a:extLst>
              </p:cNvPr>
              <p:cNvSpPr txBox="1"/>
              <p:nvPr/>
            </p:nvSpPr>
            <p:spPr>
              <a:xfrm>
                <a:off x="7270835" y="4154905"/>
                <a:ext cx="4696576" cy="7630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e>
                      </m:acc>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nary>
                        <m:naryPr>
                          <m:chr m:val="∑"/>
                          <m:subHide m:val="on"/>
                          <m:supHide m:val="on"/>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naryPr>
                        <m:sub/>
                        <m:sup/>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𝐹𝑟𝑒𝑐𝑢𝑒𝑛𝑐𝑖𝑎</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𝐴𝑐𝑡𝑖𝑣𝑖𝑑𝑎𝑑</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𝑒𝑛𝑧𝑖𝑚</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á</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𝑡𝑖𝑐𝑎</m:t>
                          </m:r>
                        </m:e>
                      </m:nary>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CuadroTexto 5">
                <a:extLst>
                  <a:ext uri="{FF2B5EF4-FFF2-40B4-BE49-F238E27FC236}">
                    <a16:creationId xmlns:a16="http://schemas.microsoft.com/office/drawing/2014/main" id="{8663C757-D65C-4CEE-9353-70C964A7806D}"/>
                  </a:ext>
                </a:extLst>
              </p:cNvPr>
              <p:cNvSpPr txBox="1">
                <a:spLocks noRot="1" noChangeAspect="1" noMove="1" noResize="1" noEditPoints="1" noAdjustHandles="1" noChangeArrowheads="1" noChangeShapeType="1" noTextEdit="1"/>
              </p:cNvSpPr>
              <p:nvPr/>
            </p:nvSpPr>
            <p:spPr>
              <a:xfrm>
                <a:off x="7270835" y="4154905"/>
                <a:ext cx="4696576" cy="763094"/>
              </a:xfrm>
              <a:prstGeom prst="rect">
                <a:avLst/>
              </a:prstGeom>
              <a:blipFill>
                <a:blip r:embed="rId2"/>
                <a:stretch>
                  <a:fillRect/>
                </a:stretch>
              </a:blipFill>
            </p:spPr>
            <p:txBody>
              <a:bodyPr/>
              <a:lstStyle/>
              <a:p>
                <a:r>
                  <a:rPr lang="en-US">
                    <a:noFill/>
                  </a:rPr>
                  <a:t> </a:t>
                </a:r>
              </a:p>
            </p:txBody>
          </p:sp>
        </mc:Fallback>
      </mc:AlternateContent>
      <p:sp>
        <p:nvSpPr>
          <p:cNvPr id="3" name="Título 1">
            <a:extLst>
              <a:ext uri="{FF2B5EF4-FFF2-40B4-BE49-F238E27FC236}">
                <a16:creationId xmlns:a16="http://schemas.microsoft.com/office/drawing/2014/main" id="{4CC938E6-273B-5DA5-5BB2-CE8464D7C0F0}"/>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1</a:t>
            </a:r>
            <a:endParaRPr lang="en-US" i="1" kern="0" dirty="0"/>
          </a:p>
        </p:txBody>
      </p:sp>
    </p:spTree>
    <p:extLst>
      <p:ext uri="{BB962C8B-B14F-4D97-AF65-F5344CB8AC3E}">
        <p14:creationId xmlns:p14="http://schemas.microsoft.com/office/powerpoint/2010/main" val="206049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1920240"/>
            <a:ext cx="9162472"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En una muestra de la población inglesa se encontraban presentes tres variantes alélicas de la enzima eritrocitaria fosfatasa ácida. La tabla siguiente da los genotipos con sus frecuencias en la muestra y la actividad enzimática media de cada genotipo (no se encontraron individuos CC). ¿Cuál es la actividad enzimática media de esa población?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6" name="Tabla 12">
            <a:extLst>
              <a:ext uri="{FF2B5EF4-FFF2-40B4-BE49-F238E27FC236}">
                <a16:creationId xmlns:a16="http://schemas.microsoft.com/office/drawing/2014/main" id="{8FAEEAF5-07C6-4B85-AB2A-5CB8D11108E2}"/>
              </a:ext>
            </a:extLst>
          </p:cNvPr>
          <p:cNvGraphicFramePr>
            <a:graphicFrameLocks noGrp="1"/>
          </p:cNvGraphicFramePr>
          <p:nvPr>
            <p:extLst>
              <p:ext uri="{D42A27DB-BD31-4B8C-83A1-F6EECF244321}">
                <p14:modId xmlns:p14="http://schemas.microsoft.com/office/powerpoint/2010/main" val="1255214946"/>
              </p:ext>
            </p:extLst>
          </p:nvPr>
        </p:nvGraphicFramePr>
        <p:xfrm>
          <a:off x="1653361" y="3349169"/>
          <a:ext cx="6604812" cy="2459040"/>
        </p:xfrm>
        <a:graphic>
          <a:graphicData uri="http://schemas.openxmlformats.org/drawingml/2006/table">
            <a:tbl>
              <a:tblPr firstRow="1" bandRow="1">
                <a:tableStyleId>{5C22544A-7EE6-4342-B048-85BDC9FD1C3A}</a:tableStyleId>
              </a:tblPr>
              <a:tblGrid>
                <a:gridCol w="1651203">
                  <a:extLst>
                    <a:ext uri="{9D8B030D-6E8A-4147-A177-3AD203B41FA5}">
                      <a16:colId xmlns:a16="http://schemas.microsoft.com/office/drawing/2014/main" val="1089230659"/>
                    </a:ext>
                  </a:extLst>
                </a:gridCol>
                <a:gridCol w="1651203">
                  <a:extLst>
                    <a:ext uri="{9D8B030D-6E8A-4147-A177-3AD203B41FA5}">
                      <a16:colId xmlns:a16="http://schemas.microsoft.com/office/drawing/2014/main" val="1969542237"/>
                    </a:ext>
                  </a:extLst>
                </a:gridCol>
                <a:gridCol w="1651203">
                  <a:extLst>
                    <a:ext uri="{9D8B030D-6E8A-4147-A177-3AD203B41FA5}">
                      <a16:colId xmlns:a16="http://schemas.microsoft.com/office/drawing/2014/main" val="947060302"/>
                    </a:ext>
                  </a:extLst>
                </a:gridCol>
                <a:gridCol w="1651203">
                  <a:extLst>
                    <a:ext uri="{9D8B030D-6E8A-4147-A177-3AD203B41FA5}">
                      <a16:colId xmlns:a16="http://schemas.microsoft.com/office/drawing/2014/main" val="479660635"/>
                    </a:ext>
                  </a:extLst>
                </a:gridCol>
              </a:tblGrid>
              <a:tr h="370840">
                <a:tc>
                  <a:txBody>
                    <a:bodyPr/>
                    <a:lstStyle/>
                    <a:p>
                      <a:pPr algn="ctr"/>
                      <a:r>
                        <a:rPr lang="es-CL" sz="1600" dirty="0"/>
                        <a:t>Genotipo</a:t>
                      </a:r>
                      <a:endParaRPr lang="en-US" sz="1600" dirty="0"/>
                    </a:p>
                  </a:txBody>
                  <a:tcPr anchor="ctr"/>
                </a:tc>
                <a:tc>
                  <a:txBody>
                    <a:bodyPr/>
                    <a:lstStyle/>
                    <a:p>
                      <a:pPr algn="ctr"/>
                      <a:r>
                        <a:rPr lang="es-CL" sz="1600" dirty="0"/>
                        <a:t>Frecuencia (%)</a:t>
                      </a:r>
                      <a:endParaRPr lang="en-US" sz="1600" dirty="0"/>
                    </a:p>
                  </a:txBody>
                  <a:tcPr anchor="ctr"/>
                </a:tc>
                <a:tc>
                  <a:txBody>
                    <a:bodyPr/>
                    <a:lstStyle/>
                    <a:p>
                      <a:pPr algn="ctr"/>
                      <a:r>
                        <a:rPr lang="es-CL" sz="1600" dirty="0"/>
                        <a:t>Actividad enzimática</a:t>
                      </a:r>
                      <a:endParaRPr lang="en-US" sz="1600" dirty="0"/>
                    </a:p>
                  </a:txBody>
                  <a:tcPr anchor="ctr"/>
                </a:tc>
                <a:tc>
                  <a:txBody>
                    <a:bodyPr/>
                    <a:lstStyle/>
                    <a:p>
                      <a:pPr algn="ctr"/>
                      <a:r>
                        <a:rPr lang="es-CL" sz="1600" dirty="0"/>
                        <a:t>Frecuencia x Actividad </a:t>
                      </a:r>
                      <a:r>
                        <a:rPr lang="es-CL" sz="1600" dirty="0" err="1"/>
                        <a:t>enz</a:t>
                      </a:r>
                      <a:r>
                        <a:rPr lang="es-CL" sz="1600" dirty="0"/>
                        <a:t>.</a:t>
                      </a:r>
                      <a:endParaRPr lang="en-US" sz="1600" dirty="0"/>
                    </a:p>
                  </a:txBody>
                  <a:tcPr anchor="ctr"/>
                </a:tc>
                <a:extLst>
                  <a:ext uri="{0D108BD9-81ED-4DB2-BD59-A6C34878D82A}">
                    <a16:rowId xmlns:a16="http://schemas.microsoft.com/office/drawing/2014/main" val="884403037"/>
                  </a:ext>
                </a:extLst>
              </a:tr>
              <a:tr h="370840">
                <a:tc>
                  <a:txBody>
                    <a:bodyPr/>
                    <a:lstStyle/>
                    <a:p>
                      <a:pPr algn="ctr"/>
                      <a:r>
                        <a:rPr lang="es-CL" dirty="0"/>
                        <a:t>AA</a:t>
                      </a:r>
                      <a:endParaRPr lang="en-US" dirty="0"/>
                    </a:p>
                  </a:txBody>
                  <a:tcPr anchor="ctr"/>
                </a:tc>
                <a:tc>
                  <a:txBody>
                    <a:bodyPr/>
                    <a:lstStyle/>
                    <a:p>
                      <a:pPr algn="ctr"/>
                      <a:r>
                        <a:rPr lang="es-CL" dirty="0"/>
                        <a:t>9,6</a:t>
                      </a:r>
                      <a:endParaRPr lang="en-US" dirty="0"/>
                    </a:p>
                  </a:txBody>
                  <a:tcPr anchor="ctr"/>
                </a:tc>
                <a:tc>
                  <a:txBody>
                    <a:bodyPr/>
                    <a:lstStyle/>
                    <a:p>
                      <a:pPr algn="ctr"/>
                      <a:r>
                        <a:rPr lang="es-CL" dirty="0"/>
                        <a:t>122</a:t>
                      </a:r>
                      <a:endParaRPr lang="en-US" dirty="0"/>
                    </a:p>
                  </a:txBody>
                  <a:tcPr anchor="ctr"/>
                </a:tc>
                <a:tc>
                  <a:txBody>
                    <a:bodyPr/>
                    <a:lstStyle/>
                    <a:p>
                      <a:pPr algn="ctr"/>
                      <a:r>
                        <a:rPr lang="es-CL" dirty="0"/>
                        <a:t>11,71</a:t>
                      </a:r>
                      <a:endParaRPr lang="en-US" dirty="0"/>
                    </a:p>
                  </a:txBody>
                  <a:tcPr anchor="ctr"/>
                </a:tc>
                <a:extLst>
                  <a:ext uri="{0D108BD9-81ED-4DB2-BD59-A6C34878D82A}">
                    <a16:rowId xmlns:a16="http://schemas.microsoft.com/office/drawing/2014/main" val="1729116943"/>
                  </a:ext>
                </a:extLst>
              </a:tr>
              <a:tr h="370840">
                <a:tc>
                  <a:txBody>
                    <a:bodyPr/>
                    <a:lstStyle/>
                    <a:p>
                      <a:pPr algn="ctr"/>
                      <a:r>
                        <a:rPr lang="es-CL" dirty="0"/>
                        <a:t>AB</a:t>
                      </a:r>
                      <a:endParaRPr lang="en-US" dirty="0"/>
                    </a:p>
                  </a:txBody>
                  <a:tcPr anchor="ctr"/>
                </a:tc>
                <a:tc>
                  <a:txBody>
                    <a:bodyPr/>
                    <a:lstStyle/>
                    <a:p>
                      <a:pPr algn="ctr"/>
                      <a:r>
                        <a:rPr lang="es-CL" dirty="0"/>
                        <a:t>48,3</a:t>
                      </a:r>
                      <a:endParaRPr lang="en-US" dirty="0"/>
                    </a:p>
                  </a:txBody>
                  <a:tcPr anchor="ctr"/>
                </a:tc>
                <a:tc>
                  <a:txBody>
                    <a:bodyPr/>
                    <a:lstStyle/>
                    <a:p>
                      <a:pPr algn="ctr"/>
                      <a:r>
                        <a:rPr lang="es-CL" dirty="0"/>
                        <a:t>154</a:t>
                      </a:r>
                      <a:endParaRPr lang="en-US" dirty="0"/>
                    </a:p>
                  </a:txBody>
                  <a:tcPr anchor="ctr"/>
                </a:tc>
                <a:tc>
                  <a:txBody>
                    <a:bodyPr/>
                    <a:lstStyle/>
                    <a:p>
                      <a:pPr algn="ctr"/>
                      <a:r>
                        <a:rPr lang="es-CL" dirty="0"/>
                        <a:t>74,38</a:t>
                      </a:r>
                      <a:endParaRPr lang="en-US" dirty="0"/>
                    </a:p>
                  </a:txBody>
                  <a:tcPr anchor="ctr"/>
                </a:tc>
                <a:extLst>
                  <a:ext uri="{0D108BD9-81ED-4DB2-BD59-A6C34878D82A}">
                    <a16:rowId xmlns:a16="http://schemas.microsoft.com/office/drawing/2014/main" val="1294865511"/>
                  </a:ext>
                </a:extLst>
              </a:tr>
              <a:tr h="370840">
                <a:tc>
                  <a:txBody>
                    <a:bodyPr/>
                    <a:lstStyle/>
                    <a:p>
                      <a:pPr algn="ctr"/>
                      <a:r>
                        <a:rPr lang="es-CL" dirty="0"/>
                        <a:t>BB</a:t>
                      </a:r>
                      <a:endParaRPr lang="en-US" dirty="0"/>
                    </a:p>
                  </a:txBody>
                  <a:tcPr anchor="ctr"/>
                </a:tc>
                <a:tc>
                  <a:txBody>
                    <a:bodyPr/>
                    <a:lstStyle/>
                    <a:p>
                      <a:pPr algn="ctr"/>
                      <a:r>
                        <a:rPr lang="es-CL" dirty="0"/>
                        <a:t>34,3</a:t>
                      </a:r>
                      <a:endParaRPr lang="en-US" dirty="0"/>
                    </a:p>
                  </a:txBody>
                  <a:tcPr anchor="ctr"/>
                </a:tc>
                <a:tc>
                  <a:txBody>
                    <a:bodyPr/>
                    <a:lstStyle/>
                    <a:p>
                      <a:pPr algn="ctr"/>
                      <a:r>
                        <a:rPr lang="es-CL" dirty="0"/>
                        <a:t>188</a:t>
                      </a:r>
                      <a:endParaRPr lang="en-US" dirty="0"/>
                    </a:p>
                  </a:txBody>
                  <a:tcPr anchor="ctr"/>
                </a:tc>
                <a:tc>
                  <a:txBody>
                    <a:bodyPr/>
                    <a:lstStyle/>
                    <a:p>
                      <a:pPr algn="ctr"/>
                      <a:r>
                        <a:rPr lang="es-CL" dirty="0"/>
                        <a:t>64,48</a:t>
                      </a:r>
                      <a:endParaRPr lang="en-US" dirty="0"/>
                    </a:p>
                  </a:txBody>
                  <a:tcPr anchor="ctr"/>
                </a:tc>
                <a:extLst>
                  <a:ext uri="{0D108BD9-81ED-4DB2-BD59-A6C34878D82A}">
                    <a16:rowId xmlns:a16="http://schemas.microsoft.com/office/drawing/2014/main" val="1310884315"/>
                  </a:ext>
                </a:extLst>
              </a:tr>
              <a:tr h="370840">
                <a:tc>
                  <a:txBody>
                    <a:bodyPr/>
                    <a:lstStyle/>
                    <a:p>
                      <a:pPr algn="ctr"/>
                      <a:r>
                        <a:rPr lang="es-CL" dirty="0"/>
                        <a:t>AC</a:t>
                      </a:r>
                      <a:endParaRPr lang="en-US" dirty="0"/>
                    </a:p>
                  </a:txBody>
                  <a:tcPr anchor="ctr"/>
                </a:tc>
                <a:tc>
                  <a:txBody>
                    <a:bodyPr/>
                    <a:lstStyle/>
                    <a:p>
                      <a:pPr algn="ctr"/>
                      <a:r>
                        <a:rPr lang="es-CL" dirty="0"/>
                        <a:t>2,8</a:t>
                      </a:r>
                      <a:endParaRPr lang="en-US" dirty="0"/>
                    </a:p>
                  </a:txBody>
                  <a:tcPr anchor="ctr"/>
                </a:tc>
                <a:tc>
                  <a:txBody>
                    <a:bodyPr/>
                    <a:lstStyle/>
                    <a:p>
                      <a:pPr algn="ctr"/>
                      <a:r>
                        <a:rPr lang="es-CL" dirty="0"/>
                        <a:t>184</a:t>
                      </a:r>
                      <a:endParaRPr lang="en-US" dirty="0"/>
                    </a:p>
                  </a:txBody>
                  <a:tcPr anchor="ctr"/>
                </a:tc>
                <a:tc>
                  <a:txBody>
                    <a:bodyPr/>
                    <a:lstStyle/>
                    <a:p>
                      <a:pPr algn="ctr"/>
                      <a:r>
                        <a:rPr lang="es-CL" dirty="0"/>
                        <a:t>5,15</a:t>
                      </a:r>
                      <a:endParaRPr lang="en-US" dirty="0"/>
                    </a:p>
                  </a:txBody>
                  <a:tcPr anchor="ctr"/>
                </a:tc>
                <a:extLst>
                  <a:ext uri="{0D108BD9-81ED-4DB2-BD59-A6C34878D82A}">
                    <a16:rowId xmlns:a16="http://schemas.microsoft.com/office/drawing/2014/main" val="1106190872"/>
                  </a:ext>
                </a:extLst>
              </a:tr>
              <a:tr h="370840">
                <a:tc>
                  <a:txBody>
                    <a:bodyPr/>
                    <a:lstStyle/>
                    <a:p>
                      <a:pPr algn="ctr"/>
                      <a:r>
                        <a:rPr lang="es-CL" dirty="0"/>
                        <a:t>BC</a:t>
                      </a:r>
                      <a:endParaRPr lang="en-US" dirty="0"/>
                    </a:p>
                  </a:txBody>
                  <a:tcPr anchor="ctr"/>
                </a:tc>
                <a:tc>
                  <a:txBody>
                    <a:bodyPr/>
                    <a:lstStyle/>
                    <a:p>
                      <a:pPr algn="ctr"/>
                      <a:r>
                        <a:rPr lang="es-CL" dirty="0"/>
                        <a:t>5</a:t>
                      </a:r>
                      <a:endParaRPr lang="en-US" dirty="0"/>
                    </a:p>
                  </a:txBody>
                  <a:tcPr anchor="ctr"/>
                </a:tc>
                <a:tc>
                  <a:txBody>
                    <a:bodyPr/>
                    <a:lstStyle/>
                    <a:p>
                      <a:pPr algn="ctr"/>
                      <a:r>
                        <a:rPr lang="es-CL" dirty="0"/>
                        <a:t>212</a:t>
                      </a:r>
                      <a:endParaRPr lang="en-US" dirty="0"/>
                    </a:p>
                  </a:txBody>
                  <a:tcPr anchor="ctr"/>
                </a:tc>
                <a:tc>
                  <a:txBody>
                    <a:bodyPr/>
                    <a:lstStyle/>
                    <a:p>
                      <a:pPr algn="ctr"/>
                      <a:r>
                        <a:rPr lang="es-CL" dirty="0"/>
                        <a:t>10,6</a:t>
                      </a:r>
                      <a:endParaRPr lang="en-US" dirty="0"/>
                    </a:p>
                  </a:txBody>
                  <a:tcPr anchor="ctr"/>
                </a:tc>
                <a:extLst>
                  <a:ext uri="{0D108BD9-81ED-4DB2-BD59-A6C34878D82A}">
                    <a16:rowId xmlns:a16="http://schemas.microsoft.com/office/drawing/2014/main" val="2654925593"/>
                  </a:ext>
                </a:extLst>
              </a:tr>
            </a:tbl>
          </a:graphicData>
        </a:graphic>
      </p:graphicFrame>
      <p:sp>
        <p:nvSpPr>
          <p:cNvPr id="6" name="Título 1">
            <a:extLst>
              <a:ext uri="{FF2B5EF4-FFF2-40B4-BE49-F238E27FC236}">
                <a16:creationId xmlns:a16="http://schemas.microsoft.com/office/drawing/2014/main" id="{0AAB5093-D89E-25D3-1CD9-91FBE2D5FC22}"/>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1</a:t>
            </a:r>
            <a:endParaRPr lang="en-US" i="1" kern="0" dirty="0"/>
          </a:p>
        </p:txBody>
      </p:sp>
    </p:spTree>
    <p:extLst>
      <p:ext uri="{BB962C8B-B14F-4D97-AF65-F5344CB8AC3E}">
        <p14:creationId xmlns:p14="http://schemas.microsoft.com/office/powerpoint/2010/main" val="3874830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1920240"/>
            <a:ext cx="9162472"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En una muestra de la población inglesa se encontraban presentes tres variantes alélicas de la enzima eritrocitaria fosfatasa ácida. La tabla siguiente da los genotipos con sus frecuencias en la muestra y la actividad enzimática media de cada genotipo (no se encontraron individuos CC). ¿Cuál es la actividad enzimática media de esa población?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6" name="Tabla 12">
            <a:extLst>
              <a:ext uri="{FF2B5EF4-FFF2-40B4-BE49-F238E27FC236}">
                <a16:creationId xmlns:a16="http://schemas.microsoft.com/office/drawing/2014/main" id="{8FAEEAF5-07C6-4B85-AB2A-5CB8D11108E2}"/>
              </a:ext>
            </a:extLst>
          </p:cNvPr>
          <p:cNvGraphicFramePr>
            <a:graphicFrameLocks noGrp="1"/>
          </p:cNvGraphicFramePr>
          <p:nvPr>
            <p:extLst>
              <p:ext uri="{D42A27DB-BD31-4B8C-83A1-F6EECF244321}">
                <p14:modId xmlns:p14="http://schemas.microsoft.com/office/powerpoint/2010/main" val="557001981"/>
              </p:ext>
            </p:extLst>
          </p:nvPr>
        </p:nvGraphicFramePr>
        <p:xfrm>
          <a:off x="1653363" y="3349169"/>
          <a:ext cx="5157012" cy="2459040"/>
        </p:xfrm>
        <a:graphic>
          <a:graphicData uri="http://schemas.openxmlformats.org/drawingml/2006/table">
            <a:tbl>
              <a:tblPr firstRow="1" bandRow="1">
                <a:tableStyleId>{5C22544A-7EE6-4342-B048-85BDC9FD1C3A}</a:tableStyleId>
              </a:tblPr>
              <a:tblGrid>
                <a:gridCol w="1719004">
                  <a:extLst>
                    <a:ext uri="{9D8B030D-6E8A-4147-A177-3AD203B41FA5}">
                      <a16:colId xmlns:a16="http://schemas.microsoft.com/office/drawing/2014/main" val="1089230659"/>
                    </a:ext>
                  </a:extLst>
                </a:gridCol>
                <a:gridCol w="1719004">
                  <a:extLst>
                    <a:ext uri="{9D8B030D-6E8A-4147-A177-3AD203B41FA5}">
                      <a16:colId xmlns:a16="http://schemas.microsoft.com/office/drawing/2014/main" val="1969542237"/>
                    </a:ext>
                  </a:extLst>
                </a:gridCol>
                <a:gridCol w="1719004">
                  <a:extLst>
                    <a:ext uri="{9D8B030D-6E8A-4147-A177-3AD203B41FA5}">
                      <a16:colId xmlns:a16="http://schemas.microsoft.com/office/drawing/2014/main" val="947060302"/>
                    </a:ext>
                  </a:extLst>
                </a:gridCol>
              </a:tblGrid>
              <a:tr h="370840">
                <a:tc>
                  <a:txBody>
                    <a:bodyPr/>
                    <a:lstStyle/>
                    <a:p>
                      <a:pPr algn="ctr"/>
                      <a:r>
                        <a:rPr lang="es-CL" sz="1600" dirty="0"/>
                        <a:t>Genotipo</a:t>
                      </a:r>
                      <a:endParaRPr lang="en-US" sz="1600" dirty="0"/>
                    </a:p>
                  </a:txBody>
                  <a:tcPr anchor="ctr"/>
                </a:tc>
                <a:tc>
                  <a:txBody>
                    <a:bodyPr/>
                    <a:lstStyle/>
                    <a:p>
                      <a:pPr algn="ctr"/>
                      <a:r>
                        <a:rPr lang="es-CL" sz="1600" dirty="0"/>
                        <a:t>Frecuencia (%)</a:t>
                      </a:r>
                      <a:endParaRPr lang="en-US" sz="1600" dirty="0"/>
                    </a:p>
                  </a:txBody>
                  <a:tcPr anchor="ctr"/>
                </a:tc>
                <a:tc>
                  <a:txBody>
                    <a:bodyPr/>
                    <a:lstStyle/>
                    <a:p>
                      <a:pPr algn="ctr"/>
                      <a:r>
                        <a:rPr lang="es-CL" sz="1600" dirty="0"/>
                        <a:t>Actividad enzimática</a:t>
                      </a:r>
                      <a:endParaRPr lang="en-US" sz="1600" dirty="0"/>
                    </a:p>
                  </a:txBody>
                  <a:tcPr anchor="ctr"/>
                </a:tc>
                <a:extLst>
                  <a:ext uri="{0D108BD9-81ED-4DB2-BD59-A6C34878D82A}">
                    <a16:rowId xmlns:a16="http://schemas.microsoft.com/office/drawing/2014/main" val="884403037"/>
                  </a:ext>
                </a:extLst>
              </a:tr>
              <a:tr h="370840">
                <a:tc>
                  <a:txBody>
                    <a:bodyPr/>
                    <a:lstStyle/>
                    <a:p>
                      <a:pPr algn="ctr"/>
                      <a:r>
                        <a:rPr lang="es-CL" dirty="0"/>
                        <a:t>AA</a:t>
                      </a:r>
                      <a:endParaRPr lang="en-US" dirty="0"/>
                    </a:p>
                  </a:txBody>
                  <a:tcPr anchor="ctr"/>
                </a:tc>
                <a:tc>
                  <a:txBody>
                    <a:bodyPr/>
                    <a:lstStyle/>
                    <a:p>
                      <a:pPr algn="ctr"/>
                      <a:r>
                        <a:rPr lang="es-CL" dirty="0"/>
                        <a:t>9,6</a:t>
                      </a:r>
                      <a:endParaRPr lang="en-US" dirty="0"/>
                    </a:p>
                  </a:txBody>
                  <a:tcPr anchor="ctr"/>
                </a:tc>
                <a:tc>
                  <a:txBody>
                    <a:bodyPr/>
                    <a:lstStyle/>
                    <a:p>
                      <a:pPr algn="ctr"/>
                      <a:r>
                        <a:rPr lang="es-CL" dirty="0"/>
                        <a:t>122</a:t>
                      </a:r>
                      <a:endParaRPr lang="en-US" dirty="0"/>
                    </a:p>
                  </a:txBody>
                  <a:tcPr anchor="ctr"/>
                </a:tc>
                <a:extLst>
                  <a:ext uri="{0D108BD9-81ED-4DB2-BD59-A6C34878D82A}">
                    <a16:rowId xmlns:a16="http://schemas.microsoft.com/office/drawing/2014/main" val="1729116943"/>
                  </a:ext>
                </a:extLst>
              </a:tr>
              <a:tr h="370840">
                <a:tc>
                  <a:txBody>
                    <a:bodyPr/>
                    <a:lstStyle/>
                    <a:p>
                      <a:pPr algn="ctr"/>
                      <a:r>
                        <a:rPr lang="es-CL" dirty="0"/>
                        <a:t>AB</a:t>
                      </a:r>
                      <a:endParaRPr lang="en-US" dirty="0"/>
                    </a:p>
                  </a:txBody>
                  <a:tcPr anchor="ctr"/>
                </a:tc>
                <a:tc>
                  <a:txBody>
                    <a:bodyPr/>
                    <a:lstStyle/>
                    <a:p>
                      <a:pPr algn="ctr"/>
                      <a:r>
                        <a:rPr lang="es-CL" dirty="0"/>
                        <a:t>48,3</a:t>
                      </a:r>
                      <a:endParaRPr lang="en-US" dirty="0"/>
                    </a:p>
                  </a:txBody>
                  <a:tcPr anchor="ctr"/>
                </a:tc>
                <a:tc>
                  <a:txBody>
                    <a:bodyPr/>
                    <a:lstStyle/>
                    <a:p>
                      <a:pPr algn="ctr"/>
                      <a:r>
                        <a:rPr lang="es-CL" dirty="0"/>
                        <a:t>154</a:t>
                      </a:r>
                      <a:endParaRPr lang="en-US" dirty="0"/>
                    </a:p>
                  </a:txBody>
                  <a:tcPr anchor="ctr"/>
                </a:tc>
                <a:extLst>
                  <a:ext uri="{0D108BD9-81ED-4DB2-BD59-A6C34878D82A}">
                    <a16:rowId xmlns:a16="http://schemas.microsoft.com/office/drawing/2014/main" val="1294865511"/>
                  </a:ext>
                </a:extLst>
              </a:tr>
              <a:tr h="370840">
                <a:tc>
                  <a:txBody>
                    <a:bodyPr/>
                    <a:lstStyle/>
                    <a:p>
                      <a:pPr algn="ctr"/>
                      <a:r>
                        <a:rPr lang="es-CL" dirty="0"/>
                        <a:t>BB</a:t>
                      </a:r>
                      <a:endParaRPr lang="en-US" dirty="0"/>
                    </a:p>
                  </a:txBody>
                  <a:tcPr anchor="ctr"/>
                </a:tc>
                <a:tc>
                  <a:txBody>
                    <a:bodyPr/>
                    <a:lstStyle/>
                    <a:p>
                      <a:pPr algn="ctr"/>
                      <a:r>
                        <a:rPr lang="es-CL" dirty="0"/>
                        <a:t>34,3</a:t>
                      </a:r>
                      <a:endParaRPr lang="en-US" dirty="0"/>
                    </a:p>
                  </a:txBody>
                  <a:tcPr anchor="ctr"/>
                </a:tc>
                <a:tc>
                  <a:txBody>
                    <a:bodyPr/>
                    <a:lstStyle/>
                    <a:p>
                      <a:pPr algn="ctr"/>
                      <a:r>
                        <a:rPr lang="es-CL" dirty="0"/>
                        <a:t>188</a:t>
                      </a:r>
                      <a:endParaRPr lang="en-US" dirty="0"/>
                    </a:p>
                  </a:txBody>
                  <a:tcPr anchor="ctr"/>
                </a:tc>
                <a:extLst>
                  <a:ext uri="{0D108BD9-81ED-4DB2-BD59-A6C34878D82A}">
                    <a16:rowId xmlns:a16="http://schemas.microsoft.com/office/drawing/2014/main" val="1310884315"/>
                  </a:ext>
                </a:extLst>
              </a:tr>
              <a:tr h="370840">
                <a:tc>
                  <a:txBody>
                    <a:bodyPr/>
                    <a:lstStyle/>
                    <a:p>
                      <a:pPr algn="ctr"/>
                      <a:r>
                        <a:rPr lang="es-CL" dirty="0"/>
                        <a:t>AC</a:t>
                      </a:r>
                      <a:endParaRPr lang="en-US" dirty="0"/>
                    </a:p>
                  </a:txBody>
                  <a:tcPr anchor="ctr"/>
                </a:tc>
                <a:tc>
                  <a:txBody>
                    <a:bodyPr/>
                    <a:lstStyle/>
                    <a:p>
                      <a:pPr algn="ctr"/>
                      <a:r>
                        <a:rPr lang="es-CL" dirty="0"/>
                        <a:t>2,8</a:t>
                      </a:r>
                      <a:endParaRPr lang="en-US" dirty="0"/>
                    </a:p>
                  </a:txBody>
                  <a:tcPr anchor="ctr"/>
                </a:tc>
                <a:tc>
                  <a:txBody>
                    <a:bodyPr/>
                    <a:lstStyle/>
                    <a:p>
                      <a:pPr algn="ctr"/>
                      <a:r>
                        <a:rPr lang="es-CL" dirty="0"/>
                        <a:t>184</a:t>
                      </a:r>
                      <a:endParaRPr lang="en-US" dirty="0"/>
                    </a:p>
                  </a:txBody>
                  <a:tcPr anchor="ctr"/>
                </a:tc>
                <a:extLst>
                  <a:ext uri="{0D108BD9-81ED-4DB2-BD59-A6C34878D82A}">
                    <a16:rowId xmlns:a16="http://schemas.microsoft.com/office/drawing/2014/main" val="1106190872"/>
                  </a:ext>
                </a:extLst>
              </a:tr>
              <a:tr h="370840">
                <a:tc>
                  <a:txBody>
                    <a:bodyPr/>
                    <a:lstStyle/>
                    <a:p>
                      <a:pPr algn="ctr"/>
                      <a:r>
                        <a:rPr lang="es-CL" dirty="0"/>
                        <a:t>BC</a:t>
                      </a:r>
                      <a:endParaRPr lang="en-US" dirty="0"/>
                    </a:p>
                  </a:txBody>
                  <a:tcPr anchor="ctr"/>
                </a:tc>
                <a:tc>
                  <a:txBody>
                    <a:bodyPr/>
                    <a:lstStyle/>
                    <a:p>
                      <a:pPr algn="ctr"/>
                      <a:r>
                        <a:rPr lang="es-CL" dirty="0"/>
                        <a:t>5</a:t>
                      </a:r>
                      <a:endParaRPr lang="en-US" dirty="0"/>
                    </a:p>
                  </a:txBody>
                  <a:tcPr anchor="ctr"/>
                </a:tc>
                <a:tc>
                  <a:txBody>
                    <a:bodyPr/>
                    <a:lstStyle/>
                    <a:p>
                      <a:pPr algn="ctr"/>
                      <a:r>
                        <a:rPr lang="es-CL" dirty="0"/>
                        <a:t>212</a:t>
                      </a:r>
                      <a:endParaRPr lang="en-US" dirty="0"/>
                    </a:p>
                  </a:txBody>
                  <a:tcPr anchor="ctr"/>
                </a:tc>
                <a:extLst>
                  <a:ext uri="{0D108BD9-81ED-4DB2-BD59-A6C34878D82A}">
                    <a16:rowId xmlns:a16="http://schemas.microsoft.com/office/drawing/2014/main" val="2654925593"/>
                  </a:ext>
                </a:extLst>
              </a:tr>
            </a:tbl>
          </a:graphicData>
        </a:graphic>
      </p:graphicFrame>
      <p:sp>
        <p:nvSpPr>
          <p:cNvPr id="5" name="CuadroTexto 4">
            <a:extLst>
              <a:ext uri="{FF2B5EF4-FFF2-40B4-BE49-F238E27FC236}">
                <a16:creationId xmlns:a16="http://schemas.microsoft.com/office/drawing/2014/main" id="{0FF0A5A7-F2B5-4FB8-9BDA-947D72EF0DBE}"/>
              </a:ext>
            </a:extLst>
          </p:cNvPr>
          <p:cNvSpPr txBox="1"/>
          <p:nvPr/>
        </p:nvSpPr>
        <p:spPr>
          <a:xfrm>
            <a:off x="7270835" y="3429000"/>
            <a:ext cx="34811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Media poblacional</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8663C757-D65C-4CEE-9353-70C964A7806D}"/>
                  </a:ext>
                </a:extLst>
              </p:cNvPr>
              <p:cNvSpPr txBox="1"/>
              <p:nvPr/>
            </p:nvSpPr>
            <p:spPr>
              <a:xfrm>
                <a:off x="7270835" y="4154905"/>
                <a:ext cx="4696576" cy="7630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e>
                      </m:acc>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nary>
                        <m:naryPr>
                          <m:chr m:val="∑"/>
                          <m:subHide m:val="on"/>
                          <m:supHide m:val="on"/>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naryPr>
                        <m:sub/>
                        <m:sup/>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𝐹𝑟𝑒𝑐𝑢𝑒𝑛𝑐𝑖𝑎</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𝐴𝑐𝑡𝑖𝑣𝑖𝑑𝑎𝑑</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𝑒𝑛𝑧𝑖𝑚</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á</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𝑡𝑖𝑐𝑎</m:t>
                          </m:r>
                        </m:e>
                      </m:nary>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CuadroTexto 5">
                <a:extLst>
                  <a:ext uri="{FF2B5EF4-FFF2-40B4-BE49-F238E27FC236}">
                    <a16:creationId xmlns:a16="http://schemas.microsoft.com/office/drawing/2014/main" id="{8663C757-D65C-4CEE-9353-70C964A7806D}"/>
                  </a:ext>
                </a:extLst>
              </p:cNvPr>
              <p:cNvSpPr txBox="1">
                <a:spLocks noRot="1" noChangeAspect="1" noMove="1" noResize="1" noEditPoints="1" noAdjustHandles="1" noChangeArrowheads="1" noChangeShapeType="1" noTextEdit="1"/>
              </p:cNvSpPr>
              <p:nvPr/>
            </p:nvSpPr>
            <p:spPr>
              <a:xfrm>
                <a:off x="7270835" y="4154905"/>
                <a:ext cx="4696576" cy="76309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FA9BC089-A38F-487B-9B05-CFA4AD6E18F0}"/>
                  </a:ext>
                </a:extLst>
              </p:cNvPr>
              <p:cNvSpPr txBox="1"/>
              <p:nvPr/>
            </p:nvSpPr>
            <p:spPr>
              <a:xfrm>
                <a:off x="7270835" y="5080355"/>
                <a:ext cx="46965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e>
                      </m:acc>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=166,32</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7" name="CuadroTexto 16">
                <a:extLst>
                  <a:ext uri="{FF2B5EF4-FFF2-40B4-BE49-F238E27FC236}">
                    <a16:creationId xmlns:a16="http://schemas.microsoft.com/office/drawing/2014/main" id="{FA9BC089-A38F-487B-9B05-CFA4AD6E18F0}"/>
                  </a:ext>
                </a:extLst>
              </p:cNvPr>
              <p:cNvSpPr txBox="1">
                <a:spLocks noRot="1" noChangeAspect="1" noMove="1" noResize="1" noEditPoints="1" noAdjustHandles="1" noChangeArrowheads="1" noChangeShapeType="1" noTextEdit="1"/>
              </p:cNvSpPr>
              <p:nvPr/>
            </p:nvSpPr>
            <p:spPr>
              <a:xfrm>
                <a:off x="7270835" y="5080355"/>
                <a:ext cx="4696576" cy="369332"/>
              </a:xfrm>
              <a:prstGeom prst="rect">
                <a:avLst/>
              </a:prstGeom>
              <a:blipFill>
                <a:blip r:embed="rId3"/>
                <a:stretch>
                  <a:fillRect/>
                </a:stretch>
              </a:blipFill>
            </p:spPr>
            <p:txBody>
              <a:bodyPr/>
              <a:lstStyle/>
              <a:p>
                <a:r>
                  <a:rPr lang="en-US">
                    <a:noFill/>
                  </a:rPr>
                  <a:t> </a:t>
                </a:r>
              </a:p>
            </p:txBody>
          </p:sp>
        </mc:Fallback>
      </mc:AlternateContent>
      <p:sp>
        <p:nvSpPr>
          <p:cNvPr id="3" name="Título 1">
            <a:extLst>
              <a:ext uri="{FF2B5EF4-FFF2-40B4-BE49-F238E27FC236}">
                <a16:creationId xmlns:a16="http://schemas.microsoft.com/office/drawing/2014/main" id="{5E5DC772-E79E-E806-66D7-E7DDC4CE6E16}"/>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1</a:t>
            </a:r>
            <a:endParaRPr lang="en-US" i="1" kern="0" dirty="0"/>
          </a:p>
        </p:txBody>
      </p:sp>
    </p:spTree>
    <p:extLst>
      <p:ext uri="{BB962C8B-B14F-4D97-AF65-F5344CB8AC3E}">
        <p14:creationId xmlns:p14="http://schemas.microsoft.com/office/powerpoint/2010/main" val="424903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a 12">
            <a:extLst>
              <a:ext uri="{FF2B5EF4-FFF2-40B4-BE49-F238E27FC236}">
                <a16:creationId xmlns:a16="http://schemas.microsoft.com/office/drawing/2014/main" id="{3564655F-8DCC-4C54-AB65-410CC0F3E9BF}"/>
              </a:ext>
            </a:extLst>
          </p:cNvPr>
          <p:cNvGraphicFramePr>
            <a:graphicFrameLocks noGrp="1"/>
          </p:cNvGraphicFramePr>
          <p:nvPr>
            <p:extLst>
              <p:ext uri="{D42A27DB-BD31-4B8C-83A1-F6EECF244321}">
                <p14:modId xmlns:p14="http://schemas.microsoft.com/office/powerpoint/2010/main" val="3806786296"/>
              </p:ext>
            </p:extLst>
          </p:nvPr>
        </p:nvGraphicFramePr>
        <p:xfrm>
          <a:off x="1514764" y="3294340"/>
          <a:ext cx="5901591" cy="1950912"/>
        </p:xfrm>
        <a:graphic>
          <a:graphicData uri="http://schemas.openxmlformats.org/drawingml/2006/table">
            <a:tbl>
              <a:tblPr firstRow="1" bandRow="1">
                <a:tableStyleId>{5C22544A-7EE6-4342-B048-85BDC9FD1C3A}</a:tableStyleId>
              </a:tblPr>
              <a:tblGrid>
                <a:gridCol w="1967197">
                  <a:extLst>
                    <a:ext uri="{9D8B030D-6E8A-4147-A177-3AD203B41FA5}">
                      <a16:colId xmlns:a16="http://schemas.microsoft.com/office/drawing/2014/main" val="1089230659"/>
                    </a:ext>
                  </a:extLst>
                </a:gridCol>
                <a:gridCol w="1967197">
                  <a:extLst>
                    <a:ext uri="{9D8B030D-6E8A-4147-A177-3AD203B41FA5}">
                      <a16:colId xmlns:a16="http://schemas.microsoft.com/office/drawing/2014/main" val="1969542237"/>
                    </a:ext>
                  </a:extLst>
                </a:gridCol>
                <a:gridCol w="1967197">
                  <a:extLst>
                    <a:ext uri="{9D8B030D-6E8A-4147-A177-3AD203B41FA5}">
                      <a16:colId xmlns:a16="http://schemas.microsoft.com/office/drawing/2014/main" val="947060302"/>
                    </a:ext>
                  </a:extLst>
                </a:gridCol>
              </a:tblGrid>
              <a:tr h="370840">
                <a:tc>
                  <a:txBody>
                    <a:bodyPr/>
                    <a:lstStyle/>
                    <a:p>
                      <a:pPr algn="ctr"/>
                      <a:r>
                        <a:rPr lang="es-CL" sz="1600" dirty="0"/>
                        <a:t>Genotipo</a:t>
                      </a:r>
                      <a:endParaRPr lang="en-US" sz="1600" dirty="0"/>
                    </a:p>
                  </a:txBody>
                  <a:tcPr anchor="ctr"/>
                </a:tc>
                <a:tc>
                  <a:txBody>
                    <a:bodyPr/>
                    <a:lstStyle/>
                    <a:p>
                      <a:pPr algn="ctr"/>
                      <a:r>
                        <a:rPr lang="es-CL" sz="1600" dirty="0"/>
                        <a:t>Frecuencia</a:t>
                      </a:r>
                      <a:endParaRPr lang="en-US" sz="1600" dirty="0"/>
                    </a:p>
                  </a:txBody>
                  <a:tcPr anchor="ctr"/>
                </a:tc>
                <a:tc>
                  <a:txBody>
                    <a:bodyPr/>
                    <a:lstStyle/>
                    <a:p>
                      <a:pPr algn="ctr"/>
                      <a:r>
                        <a:rPr lang="es-CL" sz="1600" dirty="0"/>
                        <a:t>Actividad enzimática (Promedio)</a:t>
                      </a:r>
                      <a:endParaRPr lang="en-US" sz="1600" dirty="0"/>
                    </a:p>
                  </a:txBody>
                  <a:tcPr anchor="ctr"/>
                </a:tc>
                <a:extLst>
                  <a:ext uri="{0D108BD9-81ED-4DB2-BD59-A6C34878D82A}">
                    <a16:rowId xmlns:a16="http://schemas.microsoft.com/office/drawing/2014/main" val="884403037"/>
                  </a:ext>
                </a:extLst>
              </a:tr>
              <a:tr h="370840">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729116943"/>
                  </a:ext>
                </a:extLst>
              </a:tr>
              <a:tr h="370840">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294865511"/>
                  </a:ext>
                </a:extLst>
              </a:tr>
              <a:tr h="370840">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310884315"/>
                  </a:ext>
                </a:extLst>
              </a:tr>
            </a:tbl>
          </a:graphicData>
        </a:graphic>
      </p:graphicFrame>
      <p:sp>
        <p:nvSpPr>
          <p:cNvPr id="19" name="CuadroTexto 18">
            <a:extLst>
              <a:ext uri="{FF2B5EF4-FFF2-40B4-BE49-F238E27FC236}">
                <a16:creationId xmlns:a16="http://schemas.microsoft.com/office/drawing/2014/main" id="{3EFAA4C8-D15A-40A8-8B15-C3EA7CBD3924}"/>
              </a:ext>
            </a:extLst>
          </p:cNvPr>
          <p:cNvSpPr txBox="1"/>
          <p:nvPr/>
        </p:nvSpPr>
        <p:spPr>
          <a:xfrm>
            <a:off x="1514764" y="1920240"/>
            <a:ext cx="9162472"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Con las actividades enzimáticas de los genotipos de la fosfatasa ácida eritrocitaria (ejercicio anterior), calcule la actividad enzimática media en una población que carece del alelo C, considerando una frecuencia génica para el alelo A de 0,2 y que la población se encuentra en equilibrio H-W. Además, calcúlese la media poblacional según el modelo </a:t>
            </a:r>
            <a:r>
              <a:rPr kumimoji="0" lang="es-CL" sz="1800" b="0" i="0" u="none" strike="noStrike" kern="1200" cap="none" spc="0" normalizeH="0" baseline="0" noProof="0" dirty="0" err="1">
                <a:ln>
                  <a:noFill/>
                </a:ln>
                <a:solidFill>
                  <a:prstClr val="black"/>
                </a:solidFill>
                <a:effectLst/>
                <a:uLnTx/>
                <a:uFillTx/>
                <a:latin typeface="Calibri" panose="020F0502020204030204"/>
                <a:ea typeface="+mn-ea"/>
                <a:cs typeface="+mn-cs"/>
              </a:rPr>
              <a:t>Falconer</a:t>
            </a: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ítulo 1">
            <a:extLst>
              <a:ext uri="{FF2B5EF4-FFF2-40B4-BE49-F238E27FC236}">
                <a16:creationId xmlns:a16="http://schemas.microsoft.com/office/drawing/2014/main" id="{D70B89C6-AC6F-A335-C556-E5C67D908EFC}"/>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1</a:t>
            </a:r>
            <a:endParaRPr lang="en-US" i="1" kern="0" dirty="0"/>
          </a:p>
        </p:txBody>
      </p:sp>
    </p:spTree>
    <p:extLst>
      <p:ext uri="{BB962C8B-B14F-4D97-AF65-F5344CB8AC3E}">
        <p14:creationId xmlns:p14="http://schemas.microsoft.com/office/powerpoint/2010/main" val="340730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a 12">
            <a:extLst>
              <a:ext uri="{FF2B5EF4-FFF2-40B4-BE49-F238E27FC236}">
                <a16:creationId xmlns:a16="http://schemas.microsoft.com/office/drawing/2014/main" id="{3564655F-8DCC-4C54-AB65-410CC0F3E9BF}"/>
              </a:ext>
            </a:extLst>
          </p:cNvPr>
          <p:cNvGraphicFramePr>
            <a:graphicFrameLocks noGrp="1"/>
          </p:cNvGraphicFramePr>
          <p:nvPr>
            <p:extLst>
              <p:ext uri="{D42A27DB-BD31-4B8C-83A1-F6EECF244321}">
                <p14:modId xmlns:p14="http://schemas.microsoft.com/office/powerpoint/2010/main" val="1791503679"/>
              </p:ext>
            </p:extLst>
          </p:nvPr>
        </p:nvGraphicFramePr>
        <p:xfrm>
          <a:off x="1514764" y="3294340"/>
          <a:ext cx="5901591" cy="1950912"/>
        </p:xfrm>
        <a:graphic>
          <a:graphicData uri="http://schemas.openxmlformats.org/drawingml/2006/table">
            <a:tbl>
              <a:tblPr firstRow="1" bandRow="1">
                <a:tableStyleId>{5C22544A-7EE6-4342-B048-85BDC9FD1C3A}</a:tableStyleId>
              </a:tblPr>
              <a:tblGrid>
                <a:gridCol w="1967197">
                  <a:extLst>
                    <a:ext uri="{9D8B030D-6E8A-4147-A177-3AD203B41FA5}">
                      <a16:colId xmlns:a16="http://schemas.microsoft.com/office/drawing/2014/main" val="1089230659"/>
                    </a:ext>
                  </a:extLst>
                </a:gridCol>
                <a:gridCol w="1967197">
                  <a:extLst>
                    <a:ext uri="{9D8B030D-6E8A-4147-A177-3AD203B41FA5}">
                      <a16:colId xmlns:a16="http://schemas.microsoft.com/office/drawing/2014/main" val="1969542237"/>
                    </a:ext>
                  </a:extLst>
                </a:gridCol>
                <a:gridCol w="1967197">
                  <a:extLst>
                    <a:ext uri="{9D8B030D-6E8A-4147-A177-3AD203B41FA5}">
                      <a16:colId xmlns:a16="http://schemas.microsoft.com/office/drawing/2014/main" val="947060302"/>
                    </a:ext>
                  </a:extLst>
                </a:gridCol>
              </a:tblGrid>
              <a:tr h="370840">
                <a:tc>
                  <a:txBody>
                    <a:bodyPr/>
                    <a:lstStyle/>
                    <a:p>
                      <a:pPr algn="ctr"/>
                      <a:r>
                        <a:rPr lang="es-CL" sz="1600" dirty="0"/>
                        <a:t>Genotipo</a:t>
                      </a:r>
                      <a:endParaRPr lang="en-US" sz="1600" dirty="0"/>
                    </a:p>
                  </a:txBody>
                  <a:tcPr anchor="ctr"/>
                </a:tc>
                <a:tc>
                  <a:txBody>
                    <a:bodyPr/>
                    <a:lstStyle/>
                    <a:p>
                      <a:pPr algn="ctr"/>
                      <a:r>
                        <a:rPr lang="es-CL" sz="1600" dirty="0"/>
                        <a:t>Frecuencia</a:t>
                      </a:r>
                      <a:endParaRPr lang="en-US" sz="1600" dirty="0"/>
                    </a:p>
                  </a:txBody>
                  <a:tcPr anchor="ctr"/>
                </a:tc>
                <a:tc>
                  <a:txBody>
                    <a:bodyPr/>
                    <a:lstStyle/>
                    <a:p>
                      <a:pPr algn="ctr"/>
                      <a:r>
                        <a:rPr lang="es-CL" sz="1600" dirty="0"/>
                        <a:t>Actividad enzimática (Promedio)</a:t>
                      </a:r>
                      <a:endParaRPr lang="en-US" sz="1600" dirty="0"/>
                    </a:p>
                  </a:txBody>
                  <a:tcPr anchor="ctr"/>
                </a:tc>
                <a:extLst>
                  <a:ext uri="{0D108BD9-81ED-4DB2-BD59-A6C34878D82A}">
                    <a16:rowId xmlns:a16="http://schemas.microsoft.com/office/drawing/2014/main" val="884403037"/>
                  </a:ext>
                </a:extLst>
              </a:tr>
              <a:tr h="370840">
                <a:tc>
                  <a:txBody>
                    <a:bodyPr/>
                    <a:lstStyle/>
                    <a:p>
                      <a:pPr algn="ctr"/>
                      <a:r>
                        <a:rPr lang="es-CL" dirty="0"/>
                        <a:t>AA</a:t>
                      </a: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729116943"/>
                  </a:ext>
                </a:extLst>
              </a:tr>
              <a:tr h="370840">
                <a:tc>
                  <a:txBody>
                    <a:bodyPr/>
                    <a:lstStyle/>
                    <a:p>
                      <a:pPr algn="ctr"/>
                      <a:r>
                        <a:rPr lang="es-CL" dirty="0"/>
                        <a:t>AB</a:t>
                      </a: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294865511"/>
                  </a:ext>
                </a:extLst>
              </a:tr>
              <a:tr h="370840">
                <a:tc>
                  <a:txBody>
                    <a:bodyPr/>
                    <a:lstStyle/>
                    <a:p>
                      <a:pPr algn="ctr"/>
                      <a:r>
                        <a:rPr lang="es-CL" dirty="0"/>
                        <a:t>BB</a:t>
                      </a: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310884315"/>
                  </a:ext>
                </a:extLst>
              </a:tr>
            </a:tbl>
          </a:graphicData>
        </a:graphic>
      </p:graphicFrame>
      <p:sp>
        <p:nvSpPr>
          <p:cNvPr id="3" name="Título 1">
            <a:extLst>
              <a:ext uri="{FF2B5EF4-FFF2-40B4-BE49-F238E27FC236}">
                <a16:creationId xmlns:a16="http://schemas.microsoft.com/office/drawing/2014/main" id="{C4F2A41D-3CC8-2EDC-C02D-BD0885DFBC72}"/>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1</a:t>
            </a:r>
            <a:endParaRPr lang="en-US" i="1" kern="0" dirty="0"/>
          </a:p>
        </p:txBody>
      </p:sp>
      <p:sp>
        <p:nvSpPr>
          <p:cNvPr id="4" name="CuadroTexto 3">
            <a:extLst>
              <a:ext uri="{FF2B5EF4-FFF2-40B4-BE49-F238E27FC236}">
                <a16:creationId xmlns:a16="http://schemas.microsoft.com/office/drawing/2014/main" id="{50A796D1-73C1-5E52-1F78-E928578FEA26}"/>
              </a:ext>
            </a:extLst>
          </p:cNvPr>
          <p:cNvSpPr txBox="1"/>
          <p:nvPr/>
        </p:nvSpPr>
        <p:spPr>
          <a:xfrm>
            <a:off x="1514764" y="1920240"/>
            <a:ext cx="9162472"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Con las actividades enzimáticas de los genotipos de la fosfatasa ácida eritrocitaria (ejercicio anterior), calcule la actividad enzimática media en una población que carece del alelo C, considerando una frecuencia génica para el alelo A de 0,2 y que la población se encuentra en equilibrio H-W. Además, calcúlese la media poblacional según el modelo </a:t>
            </a:r>
            <a:r>
              <a:rPr kumimoji="0" lang="es-CL" sz="1800" b="0" i="0" u="none" strike="noStrike" kern="1200" cap="none" spc="0" normalizeH="0" baseline="0" noProof="0" dirty="0" err="1">
                <a:ln>
                  <a:noFill/>
                </a:ln>
                <a:solidFill>
                  <a:prstClr val="black"/>
                </a:solidFill>
                <a:effectLst/>
                <a:uLnTx/>
                <a:uFillTx/>
                <a:latin typeface="Calibri" panose="020F0502020204030204"/>
                <a:ea typeface="+mn-ea"/>
                <a:cs typeface="+mn-cs"/>
              </a:rPr>
              <a:t>Falconer</a:t>
            </a: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107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a 12">
            <a:extLst>
              <a:ext uri="{FF2B5EF4-FFF2-40B4-BE49-F238E27FC236}">
                <a16:creationId xmlns:a16="http://schemas.microsoft.com/office/drawing/2014/main" id="{3564655F-8DCC-4C54-AB65-410CC0F3E9BF}"/>
              </a:ext>
            </a:extLst>
          </p:cNvPr>
          <p:cNvGraphicFramePr>
            <a:graphicFrameLocks noGrp="1"/>
          </p:cNvGraphicFramePr>
          <p:nvPr>
            <p:extLst>
              <p:ext uri="{D42A27DB-BD31-4B8C-83A1-F6EECF244321}">
                <p14:modId xmlns:p14="http://schemas.microsoft.com/office/powerpoint/2010/main" val="687489907"/>
              </p:ext>
            </p:extLst>
          </p:nvPr>
        </p:nvGraphicFramePr>
        <p:xfrm>
          <a:off x="1514764" y="3294340"/>
          <a:ext cx="5901591" cy="1950912"/>
        </p:xfrm>
        <a:graphic>
          <a:graphicData uri="http://schemas.openxmlformats.org/drawingml/2006/table">
            <a:tbl>
              <a:tblPr firstRow="1" bandRow="1">
                <a:tableStyleId>{5C22544A-7EE6-4342-B048-85BDC9FD1C3A}</a:tableStyleId>
              </a:tblPr>
              <a:tblGrid>
                <a:gridCol w="1967197">
                  <a:extLst>
                    <a:ext uri="{9D8B030D-6E8A-4147-A177-3AD203B41FA5}">
                      <a16:colId xmlns:a16="http://schemas.microsoft.com/office/drawing/2014/main" val="1089230659"/>
                    </a:ext>
                  </a:extLst>
                </a:gridCol>
                <a:gridCol w="1967197">
                  <a:extLst>
                    <a:ext uri="{9D8B030D-6E8A-4147-A177-3AD203B41FA5}">
                      <a16:colId xmlns:a16="http://schemas.microsoft.com/office/drawing/2014/main" val="1969542237"/>
                    </a:ext>
                  </a:extLst>
                </a:gridCol>
                <a:gridCol w="1967197">
                  <a:extLst>
                    <a:ext uri="{9D8B030D-6E8A-4147-A177-3AD203B41FA5}">
                      <a16:colId xmlns:a16="http://schemas.microsoft.com/office/drawing/2014/main" val="947060302"/>
                    </a:ext>
                  </a:extLst>
                </a:gridCol>
              </a:tblGrid>
              <a:tr h="370840">
                <a:tc>
                  <a:txBody>
                    <a:bodyPr/>
                    <a:lstStyle/>
                    <a:p>
                      <a:pPr algn="ctr"/>
                      <a:r>
                        <a:rPr lang="es-CL" sz="1600" dirty="0"/>
                        <a:t>Genotipo</a:t>
                      </a:r>
                      <a:endParaRPr lang="en-US" sz="1600" dirty="0"/>
                    </a:p>
                  </a:txBody>
                  <a:tcPr anchor="ctr"/>
                </a:tc>
                <a:tc>
                  <a:txBody>
                    <a:bodyPr/>
                    <a:lstStyle/>
                    <a:p>
                      <a:pPr algn="ctr"/>
                      <a:r>
                        <a:rPr lang="es-CL" sz="1600" dirty="0"/>
                        <a:t>Frecuencia</a:t>
                      </a:r>
                      <a:endParaRPr lang="en-US" sz="1600" dirty="0"/>
                    </a:p>
                  </a:txBody>
                  <a:tcPr anchor="ctr"/>
                </a:tc>
                <a:tc>
                  <a:txBody>
                    <a:bodyPr/>
                    <a:lstStyle/>
                    <a:p>
                      <a:pPr algn="ctr"/>
                      <a:r>
                        <a:rPr lang="es-CL" sz="1600" dirty="0"/>
                        <a:t>Actividad enzimática (Promedio)</a:t>
                      </a:r>
                      <a:endParaRPr lang="en-US" sz="1600" dirty="0"/>
                    </a:p>
                  </a:txBody>
                  <a:tcPr anchor="ctr"/>
                </a:tc>
                <a:extLst>
                  <a:ext uri="{0D108BD9-81ED-4DB2-BD59-A6C34878D82A}">
                    <a16:rowId xmlns:a16="http://schemas.microsoft.com/office/drawing/2014/main" val="884403037"/>
                  </a:ext>
                </a:extLst>
              </a:tr>
              <a:tr h="370840">
                <a:tc>
                  <a:txBody>
                    <a:bodyPr/>
                    <a:lstStyle/>
                    <a:p>
                      <a:pPr algn="ctr"/>
                      <a:r>
                        <a:rPr lang="es-CL" dirty="0"/>
                        <a:t>AA</a:t>
                      </a:r>
                      <a:endParaRPr lang="en-US" dirty="0"/>
                    </a:p>
                  </a:txBody>
                  <a:tcPr anchor="ctr"/>
                </a:tc>
                <a:tc>
                  <a:txBody>
                    <a:bodyPr/>
                    <a:lstStyle/>
                    <a:p>
                      <a:pPr algn="ctr"/>
                      <a:endParaRPr lang="en-US" dirty="0"/>
                    </a:p>
                  </a:txBody>
                  <a:tcPr anchor="ctr"/>
                </a:tc>
                <a:tc>
                  <a:txBody>
                    <a:bodyPr/>
                    <a:lstStyle/>
                    <a:p>
                      <a:pPr algn="ctr"/>
                      <a:r>
                        <a:rPr lang="es-CL" dirty="0"/>
                        <a:t>122</a:t>
                      </a:r>
                      <a:endParaRPr lang="en-US" dirty="0"/>
                    </a:p>
                  </a:txBody>
                  <a:tcPr anchor="ctr"/>
                </a:tc>
                <a:extLst>
                  <a:ext uri="{0D108BD9-81ED-4DB2-BD59-A6C34878D82A}">
                    <a16:rowId xmlns:a16="http://schemas.microsoft.com/office/drawing/2014/main" val="1729116943"/>
                  </a:ext>
                </a:extLst>
              </a:tr>
              <a:tr h="370840">
                <a:tc>
                  <a:txBody>
                    <a:bodyPr/>
                    <a:lstStyle/>
                    <a:p>
                      <a:pPr algn="ctr"/>
                      <a:r>
                        <a:rPr lang="es-CL" dirty="0"/>
                        <a:t>AB</a:t>
                      </a:r>
                      <a:endParaRPr lang="en-US" dirty="0"/>
                    </a:p>
                  </a:txBody>
                  <a:tcPr anchor="ctr"/>
                </a:tc>
                <a:tc>
                  <a:txBody>
                    <a:bodyPr/>
                    <a:lstStyle/>
                    <a:p>
                      <a:pPr algn="ctr"/>
                      <a:endParaRPr lang="en-US" dirty="0"/>
                    </a:p>
                  </a:txBody>
                  <a:tcPr anchor="ctr"/>
                </a:tc>
                <a:tc>
                  <a:txBody>
                    <a:bodyPr/>
                    <a:lstStyle/>
                    <a:p>
                      <a:pPr algn="ctr"/>
                      <a:r>
                        <a:rPr lang="es-CL" dirty="0"/>
                        <a:t>154</a:t>
                      </a:r>
                      <a:endParaRPr lang="en-US" dirty="0"/>
                    </a:p>
                  </a:txBody>
                  <a:tcPr anchor="ctr"/>
                </a:tc>
                <a:extLst>
                  <a:ext uri="{0D108BD9-81ED-4DB2-BD59-A6C34878D82A}">
                    <a16:rowId xmlns:a16="http://schemas.microsoft.com/office/drawing/2014/main" val="1294865511"/>
                  </a:ext>
                </a:extLst>
              </a:tr>
              <a:tr h="370840">
                <a:tc>
                  <a:txBody>
                    <a:bodyPr/>
                    <a:lstStyle/>
                    <a:p>
                      <a:pPr algn="ctr"/>
                      <a:r>
                        <a:rPr lang="es-CL" dirty="0"/>
                        <a:t>BB</a:t>
                      </a:r>
                      <a:endParaRPr lang="en-US" dirty="0"/>
                    </a:p>
                  </a:txBody>
                  <a:tcPr anchor="ctr"/>
                </a:tc>
                <a:tc>
                  <a:txBody>
                    <a:bodyPr/>
                    <a:lstStyle/>
                    <a:p>
                      <a:pPr algn="ctr"/>
                      <a:endParaRPr lang="en-US" dirty="0"/>
                    </a:p>
                  </a:txBody>
                  <a:tcPr anchor="ctr"/>
                </a:tc>
                <a:tc>
                  <a:txBody>
                    <a:bodyPr/>
                    <a:lstStyle/>
                    <a:p>
                      <a:pPr algn="ctr"/>
                      <a:r>
                        <a:rPr lang="es-CL" dirty="0"/>
                        <a:t>188</a:t>
                      </a:r>
                      <a:endParaRPr lang="en-US" dirty="0"/>
                    </a:p>
                  </a:txBody>
                  <a:tcPr anchor="ctr"/>
                </a:tc>
                <a:extLst>
                  <a:ext uri="{0D108BD9-81ED-4DB2-BD59-A6C34878D82A}">
                    <a16:rowId xmlns:a16="http://schemas.microsoft.com/office/drawing/2014/main" val="1310884315"/>
                  </a:ext>
                </a:extLst>
              </a:tr>
            </a:tbl>
          </a:graphicData>
        </a:graphic>
      </p:graphicFrame>
      <p:sp>
        <p:nvSpPr>
          <p:cNvPr id="3" name="Título 1">
            <a:extLst>
              <a:ext uri="{FF2B5EF4-FFF2-40B4-BE49-F238E27FC236}">
                <a16:creationId xmlns:a16="http://schemas.microsoft.com/office/drawing/2014/main" id="{921EA3B1-940B-0A2B-BCC5-DB11B1237644}"/>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1</a:t>
            </a:r>
            <a:endParaRPr lang="en-US" i="1" kern="0" dirty="0"/>
          </a:p>
        </p:txBody>
      </p:sp>
      <p:sp>
        <p:nvSpPr>
          <p:cNvPr id="4" name="CuadroTexto 3">
            <a:extLst>
              <a:ext uri="{FF2B5EF4-FFF2-40B4-BE49-F238E27FC236}">
                <a16:creationId xmlns:a16="http://schemas.microsoft.com/office/drawing/2014/main" id="{D3753662-0FE8-9FBE-5530-D4CF640C03E7}"/>
              </a:ext>
            </a:extLst>
          </p:cNvPr>
          <p:cNvSpPr txBox="1"/>
          <p:nvPr/>
        </p:nvSpPr>
        <p:spPr>
          <a:xfrm>
            <a:off x="1514764" y="1920240"/>
            <a:ext cx="9162472"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Con las actividades enzimáticas de los genotipos de la fosfatasa ácida eritrocitaria (ejercicio anterior), calcule la actividad enzimática media en una población que carece del alelo C, considerando una frecuencia génica para el alelo A de 0,2 y que la población se encuentra en equilibrio H-W. Además, calcúlese la media poblacional según el modelo </a:t>
            </a:r>
            <a:r>
              <a:rPr kumimoji="0" lang="es-CL" sz="1800" b="0" i="0" u="none" strike="noStrike" kern="1200" cap="none" spc="0" normalizeH="0" baseline="0" noProof="0" dirty="0" err="1">
                <a:ln>
                  <a:noFill/>
                </a:ln>
                <a:solidFill>
                  <a:prstClr val="black"/>
                </a:solidFill>
                <a:effectLst/>
                <a:uLnTx/>
                <a:uFillTx/>
                <a:latin typeface="Calibri" panose="020F0502020204030204"/>
                <a:ea typeface="+mn-ea"/>
                <a:cs typeface="+mn-cs"/>
              </a:rPr>
              <a:t>Falconer</a:t>
            </a: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334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a 12">
            <a:extLst>
              <a:ext uri="{FF2B5EF4-FFF2-40B4-BE49-F238E27FC236}">
                <a16:creationId xmlns:a16="http://schemas.microsoft.com/office/drawing/2014/main" id="{3564655F-8DCC-4C54-AB65-410CC0F3E9BF}"/>
              </a:ext>
            </a:extLst>
          </p:cNvPr>
          <p:cNvGraphicFramePr>
            <a:graphicFrameLocks noGrp="1"/>
          </p:cNvGraphicFramePr>
          <p:nvPr>
            <p:extLst>
              <p:ext uri="{D42A27DB-BD31-4B8C-83A1-F6EECF244321}">
                <p14:modId xmlns:p14="http://schemas.microsoft.com/office/powerpoint/2010/main" val="2720572866"/>
              </p:ext>
            </p:extLst>
          </p:nvPr>
        </p:nvGraphicFramePr>
        <p:xfrm>
          <a:off x="1514764" y="3294340"/>
          <a:ext cx="5901591" cy="1950912"/>
        </p:xfrm>
        <a:graphic>
          <a:graphicData uri="http://schemas.openxmlformats.org/drawingml/2006/table">
            <a:tbl>
              <a:tblPr firstRow="1" bandRow="1">
                <a:tableStyleId>{5C22544A-7EE6-4342-B048-85BDC9FD1C3A}</a:tableStyleId>
              </a:tblPr>
              <a:tblGrid>
                <a:gridCol w="1967197">
                  <a:extLst>
                    <a:ext uri="{9D8B030D-6E8A-4147-A177-3AD203B41FA5}">
                      <a16:colId xmlns:a16="http://schemas.microsoft.com/office/drawing/2014/main" val="1089230659"/>
                    </a:ext>
                  </a:extLst>
                </a:gridCol>
                <a:gridCol w="1967197">
                  <a:extLst>
                    <a:ext uri="{9D8B030D-6E8A-4147-A177-3AD203B41FA5}">
                      <a16:colId xmlns:a16="http://schemas.microsoft.com/office/drawing/2014/main" val="1969542237"/>
                    </a:ext>
                  </a:extLst>
                </a:gridCol>
                <a:gridCol w="1967197">
                  <a:extLst>
                    <a:ext uri="{9D8B030D-6E8A-4147-A177-3AD203B41FA5}">
                      <a16:colId xmlns:a16="http://schemas.microsoft.com/office/drawing/2014/main" val="947060302"/>
                    </a:ext>
                  </a:extLst>
                </a:gridCol>
              </a:tblGrid>
              <a:tr h="370840">
                <a:tc>
                  <a:txBody>
                    <a:bodyPr/>
                    <a:lstStyle/>
                    <a:p>
                      <a:pPr algn="ctr"/>
                      <a:r>
                        <a:rPr lang="es-CL" sz="1600" dirty="0"/>
                        <a:t>Genotipo</a:t>
                      </a:r>
                      <a:endParaRPr lang="en-US" sz="1600" dirty="0"/>
                    </a:p>
                  </a:txBody>
                  <a:tcPr anchor="ctr"/>
                </a:tc>
                <a:tc>
                  <a:txBody>
                    <a:bodyPr/>
                    <a:lstStyle/>
                    <a:p>
                      <a:pPr algn="ctr"/>
                      <a:r>
                        <a:rPr lang="es-CL" sz="1600" dirty="0"/>
                        <a:t>Frecuencia</a:t>
                      </a:r>
                      <a:endParaRPr lang="en-US" sz="1600" dirty="0"/>
                    </a:p>
                  </a:txBody>
                  <a:tcPr anchor="ctr"/>
                </a:tc>
                <a:tc>
                  <a:txBody>
                    <a:bodyPr/>
                    <a:lstStyle/>
                    <a:p>
                      <a:pPr algn="ctr"/>
                      <a:r>
                        <a:rPr lang="es-CL" sz="1600" dirty="0"/>
                        <a:t>Actividad enzimática (Promedio)</a:t>
                      </a:r>
                      <a:endParaRPr lang="en-US" sz="1600" dirty="0"/>
                    </a:p>
                  </a:txBody>
                  <a:tcPr anchor="ctr"/>
                </a:tc>
                <a:extLst>
                  <a:ext uri="{0D108BD9-81ED-4DB2-BD59-A6C34878D82A}">
                    <a16:rowId xmlns:a16="http://schemas.microsoft.com/office/drawing/2014/main" val="884403037"/>
                  </a:ext>
                </a:extLst>
              </a:tr>
              <a:tr h="370840">
                <a:tc>
                  <a:txBody>
                    <a:bodyPr/>
                    <a:lstStyle/>
                    <a:p>
                      <a:pPr algn="ctr"/>
                      <a:r>
                        <a:rPr lang="es-CL" dirty="0"/>
                        <a:t>AA</a:t>
                      </a:r>
                      <a:endParaRPr lang="en-US" dirty="0"/>
                    </a:p>
                  </a:txBody>
                  <a:tcPr anchor="ctr"/>
                </a:tc>
                <a:tc>
                  <a:txBody>
                    <a:bodyPr/>
                    <a:lstStyle/>
                    <a:p>
                      <a:pPr algn="ctr"/>
                      <a:r>
                        <a:rPr lang="es-CL" dirty="0"/>
                        <a:t>0,04</a:t>
                      </a:r>
                      <a:endParaRPr lang="en-US" dirty="0"/>
                    </a:p>
                  </a:txBody>
                  <a:tcPr anchor="ctr"/>
                </a:tc>
                <a:tc>
                  <a:txBody>
                    <a:bodyPr/>
                    <a:lstStyle/>
                    <a:p>
                      <a:pPr algn="ctr"/>
                      <a:r>
                        <a:rPr lang="es-CL" dirty="0"/>
                        <a:t>122</a:t>
                      </a:r>
                      <a:endParaRPr lang="en-US" dirty="0"/>
                    </a:p>
                  </a:txBody>
                  <a:tcPr anchor="ctr"/>
                </a:tc>
                <a:extLst>
                  <a:ext uri="{0D108BD9-81ED-4DB2-BD59-A6C34878D82A}">
                    <a16:rowId xmlns:a16="http://schemas.microsoft.com/office/drawing/2014/main" val="1729116943"/>
                  </a:ext>
                </a:extLst>
              </a:tr>
              <a:tr h="370840">
                <a:tc>
                  <a:txBody>
                    <a:bodyPr/>
                    <a:lstStyle/>
                    <a:p>
                      <a:pPr algn="ctr"/>
                      <a:r>
                        <a:rPr lang="es-CL" dirty="0"/>
                        <a:t>AB</a:t>
                      </a:r>
                      <a:endParaRPr lang="en-US" dirty="0"/>
                    </a:p>
                  </a:txBody>
                  <a:tcPr anchor="ctr"/>
                </a:tc>
                <a:tc>
                  <a:txBody>
                    <a:bodyPr/>
                    <a:lstStyle/>
                    <a:p>
                      <a:pPr algn="ctr"/>
                      <a:r>
                        <a:rPr lang="es-CL" dirty="0"/>
                        <a:t>0,32</a:t>
                      </a:r>
                      <a:endParaRPr lang="en-US" dirty="0"/>
                    </a:p>
                  </a:txBody>
                  <a:tcPr anchor="ctr"/>
                </a:tc>
                <a:tc>
                  <a:txBody>
                    <a:bodyPr/>
                    <a:lstStyle/>
                    <a:p>
                      <a:pPr algn="ctr"/>
                      <a:r>
                        <a:rPr lang="es-CL" dirty="0"/>
                        <a:t>154</a:t>
                      </a:r>
                      <a:endParaRPr lang="en-US" dirty="0"/>
                    </a:p>
                  </a:txBody>
                  <a:tcPr anchor="ctr"/>
                </a:tc>
                <a:extLst>
                  <a:ext uri="{0D108BD9-81ED-4DB2-BD59-A6C34878D82A}">
                    <a16:rowId xmlns:a16="http://schemas.microsoft.com/office/drawing/2014/main" val="1294865511"/>
                  </a:ext>
                </a:extLst>
              </a:tr>
              <a:tr h="370840">
                <a:tc>
                  <a:txBody>
                    <a:bodyPr/>
                    <a:lstStyle/>
                    <a:p>
                      <a:pPr algn="ctr"/>
                      <a:r>
                        <a:rPr lang="es-CL" dirty="0"/>
                        <a:t>BB</a:t>
                      </a:r>
                      <a:endParaRPr lang="en-US" dirty="0"/>
                    </a:p>
                  </a:txBody>
                  <a:tcPr anchor="ctr"/>
                </a:tc>
                <a:tc>
                  <a:txBody>
                    <a:bodyPr/>
                    <a:lstStyle/>
                    <a:p>
                      <a:pPr algn="ctr"/>
                      <a:r>
                        <a:rPr lang="es-CL" dirty="0"/>
                        <a:t>0,64</a:t>
                      </a:r>
                      <a:endParaRPr lang="en-US" dirty="0"/>
                    </a:p>
                  </a:txBody>
                  <a:tcPr anchor="ctr"/>
                </a:tc>
                <a:tc>
                  <a:txBody>
                    <a:bodyPr/>
                    <a:lstStyle/>
                    <a:p>
                      <a:pPr algn="ctr"/>
                      <a:r>
                        <a:rPr lang="es-CL" dirty="0"/>
                        <a:t>188</a:t>
                      </a:r>
                      <a:endParaRPr lang="en-US" dirty="0"/>
                    </a:p>
                  </a:txBody>
                  <a:tcPr anchor="ctr"/>
                </a:tc>
                <a:extLst>
                  <a:ext uri="{0D108BD9-81ED-4DB2-BD59-A6C34878D82A}">
                    <a16:rowId xmlns:a16="http://schemas.microsoft.com/office/drawing/2014/main" val="1310884315"/>
                  </a:ext>
                </a:extLst>
              </a:tr>
            </a:tbl>
          </a:graphicData>
        </a:graphic>
      </p:graphicFrame>
      <p:sp>
        <p:nvSpPr>
          <p:cNvPr id="14" name="CuadroTexto 13">
            <a:extLst>
              <a:ext uri="{FF2B5EF4-FFF2-40B4-BE49-F238E27FC236}">
                <a16:creationId xmlns:a16="http://schemas.microsoft.com/office/drawing/2014/main" id="{F44CB3F3-9C3A-43B1-8F6F-4FF21A67FB15}"/>
              </a:ext>
            </a:extLst>
          </p:cNvPr>
          <p:cNvSpPr txBox="1"/>
          <p:nvPr/>
        </p:nvSpPr>
        <p:spPr>
          <a:xfrm>
            <a:off x="7495424" y="3294340"/>
            <a:ext cx="34811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Media poblacional</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C0601927-CB45-4BD4-A643-830D2DF816A2}"/>
                  </a:ext>
                </a:extLst>
              </p:cNvPr>
              <p:cNvSpPr txBox="1"/>
              <p:nvPr/>
            </p:nvSpPr>
            <p:spPr>
              <a:xfrm>
                <a:off x="7495424" y="4020245"/>
                <a:ext cx="4696576" cy="7630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e>
                      </m:acc>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nary>
                        <m:naryPr>
                          <m:chr m:val="∑"/>
                          <m:subHide m:val="on"/>
                          <m:supHide m:val="on"/>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naryPr>
                        <m:sub/>
                        <m:sup/>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𝐹𝑟𝑒𝑐𝑢𝑒𝑛𝑐𝑖𝑎</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𝐴𝑐𝑡𝑖𝑣𝑖𝑑𝑎𝑑</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𝑒𝑛𝑧𝑖𝑚</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á</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𝑡𝑖𝑐𝑎</m:t>
                          </m:r>
                        </m:e>
                      </m:nary>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5" name="CuadroTexto 14">
                <a:extLst>
                  <a:ext uri="{FF2B5EF4-FFF2-40B4-BE49-F238E27FC236}">
                    <a16:creationId xmlns:a16="http://schemas.microsoft.com/office/drawing/2014/main" id="{C0601927-CB45-4BD4-A643-830D2DF816A2}"/>
                  </a:ext>
                </a:extLst>
              </p:cNvPr>
              <p:cNvSpPr txBox="1">
                <a:spLocks noRot="1" noChangeAspect="1" noMove="1" noResize="1" noEditPoints="1" noAdjustHandles="1" noChangeArrowheads="1" noChangeShapeType="1" noTextEdit="1"/>
              </p:cNvSpPr>
              <p:nvPr/>
            </p:nvSpPr>
            <p:spPr>
              <a:xfrm>
                <a:off x="7495424" y="4020245"/>
                <a:ext cx="4696576" cy="76309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0D0EC585-7BF2-4C0A-B4FF-AD88D40B1EBB}"/>
                  </a:ext>
                </a:extLst>
              </p:cNvPr>
              <p:cNvSpPr txBox="1"/>
              <p:nvPr/>
            </p:nvSpPr>
            <p:spPr>
              <a:xfrm>
                <a:off x="7495424" y="4945695"/>
                <a:ext cx="46965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e>
                      </m:acc>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=174,48</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6" name="CuadroTexto 15">
                <a:extLst>
                  <a:ext uri="{FF2B5EF4-FFF2-40B4-BE49-F238E27FC236}">
                    <a16:creationId xmlns:a16="http://schemas.microsoft.com/office/drawing/2014/main" id="{0D0EC585-7BF2-4C0A-B4FF-AD88D40B1EBB}"/>
                  </a:ext>
                </a:extLst>
              </p:cNvPr>
              <p:cNvSpPr txBox="1">
                <a:spLocks noRot="1" noChangeAspect="1" noMove="1" noResize="1" noEditPoints="1" noAdjustHandles="1" noChangeArrowheads="1" noChangeShapeType="1" noTextEdit="1"/>
              </p:cNvSpPr>
              <p:nvPr/>
            </p:nvSpPr>
            <p:spPr>
              <a:xfrm>
                <a:off x="7495424" y="4945695"/>
                <a:ext cx="4696576" cy="369332"/>
              </a:xfrm>
              <a:prstGeom prst="rect">
                <a:avLst/>
              </a:prstGeom>
              <a:blipFill>
                <a:blip r:embed="rId3"/>
                <a:stretch>
                  <a:fillRect/>
                </a:stretch>
              </a:blipFill>
            </p:spPr>
            <p:txBody>
              <a:bodyPr/>
              <a:lstStyle/>
              <a:p>
                <a:r>
                  <a:rPr lang="en-US">
                    <a:noFill/>
                  </a:rPr>
                  <a:t> </a:t>
                </a:r>
              </a:p>
            </p:txBody>
          </p:sp>
        </mc:Fallback>
      </mc:AlternateContent>
      <p:sp>
        <p:nvSpPr>
          <p:cNvPr id="3" name="Título 1">
            <a:extLst>
              <a:ext uri="{FF2B5EF4-FFF2-40B4-BE49-F238E27FC236}">
                <a16:creationId xmlns:a16="http://schemas.microsoft.com/office/drawing/2014/main" id="{015742C6-0727-65C9-3388-7A05CFBA91C0}"/>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1</a:t>
            </a:r>
            <a:endParaRPr lang="en-US" i="1" kern="0" dirty="0"/>
          </a:p>
        </p:txBody>
      </p:sp>
      <p:sp>
        <p:nvSpPr>
          <p:cNvPr id="4" name="CuadroTexto 3">
            <a:extLst>
              <a:ext uri="{FF2B5EF4-FFF2-40B4-BE49-F238E27FC236}">
                <a16:creationId xmlns:a16="http://schemas.microsoft.com/office/drawing/2014/main" id="{9BB04C0C-63C5-CCF8-6B47-4201917D80E4}"/>
              </a:ext>
            </a:extLst>
          </p:cNvPr>
          <p:cNvSpPr txBox="1"/>
          <p:nvPr/>
        </p:nvSpPr>
        <p:spPr>
          <a:xfrm>
            <a:off x="1514764" y="1920240"/>
            <a:ext cx="9162472"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Con las actividades enzimáticas de los genotipos de la fosfatasa ácida eritrocitaria (ejercicio anterior), calcule la actividad enzimática media en una población que carece del alelo C, considerando una frecuencia génica para el alelo A de 0,2 y que la población se encuentra en equilibrio H-W. Además, calcúlese la media poblacional según el modelo </a:t>
            </a:r>
            <a:r>
              <a:rPr kumimoji="0" lang="es-CL" sz="1800" b="0" i="0" u="none" strike="noStrike" kern="1200" cap="none" spc="0" normalizeH="0" baseline="0" noProof="0" dirty="0" err="1">
                <a:ln>
                  <a:noFill/>
                </a:ln>
                <a:solidFill>
                  <a:prstClr val="black"/>
                </a:solidFill>
                <a:effectLst/>
                <a:uLnTx/>
                <a:uFillTx/>
                <a:latin typeface="Calibri" panose="020F0502020204030204"/>
                <a:ea typeface="+mn-ea"/>
                <a:cs typeface="+mn-cs"/>
              </a:rPr>
              <a:t>Falconer</a:t>
            </a: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7257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a 12">
            <a:extLst>
              <a:ext uri="{FF2B5EF4-FFF2-40B4-BE49-F238E27FC236}">
                <a16:creationId xmlns:a16="http://schemas.microsoft.com/office/drawing/2014/main" id="{3564655F-8DCC-4C54-AB65-410CC0F3E9BF}"/>
              </a:ext>
            </a:extLst>
          </p:cNvPr>
          <p:cNvGraphicFramePr>
            <a:graphicFrameLocks noGrp="1"/>
          </p:cNvGraphicFramePr>
          <p:nvPr>
            <p:extLst>
              <p:ext uri="{D42A27DB-BD31-4B8C-83A1-F6EECF244321}">
                <p14:modId xmlns:p14="http://schemas.microsoft.com/office/powerpoint/2010/main" val="3816142513"/>
              </p:ext>
            </p:extLst>
          </p:nvPr>
        </p:nvGraphicFramePr>
        <p:xfrm>
          <a:off x="1565761" y="3283933"/>
          <a:ext cx="4886036" cy="1950912"/>
        </p:xfrm>
        <a:graphic>
          <a:graphicData uri="http://schemas.openxmlformats.org/drawingml/2006/table">
            <a:tbl>
              <a:tblPr firstRow="1" bandRow="1">
                <a:tableStyleId>{5C22544A-7EE6-4342-B048-85BDC9FD1C3A}</a:tableStyleId>
              </a:tblPr>
              <a:tblGrid>
                <a:gridCol w="1279097">
                  <a:extLst>
                    <a:ext uri="{9D8B030D-6E8A-4147-A177-3AD203B41FA5}">
                      <a16:colId xmlns:a16="http://schemas.microsoft.com/office/drawing/2014/main" val="1089230659"/>
                    </a:ext>
                  </a:extLst>
                </a:gridCol>
                <a:gridCol w="1604708">
                  <a:extLst>
                    <a:ext uri="{9D8B030D-6E8A-4147-A177-3AD203B41FA5}">
                      <a16:colId xmlns:a16="http://schemas.microsoft.com/office/drawing/2014/main" val="1969542237"/>
                    </a:ext>
                  </a:extLst>
                </a:gridCol>
                <a:gridCol w="2002231">
                  <a:extLst>
                    <a:ext uri="{9D8B030D-6E8A-4147-A177-3AD203B41FA5}">
                      <a16:colId xmlns:a16="http://schemas.microsoft.com/office/drawing/2014/main" val="947060302"/>
                    </a:ext>
                  </a:extLst>
                </a:gridCol>
              </a:tblGrid>
              <a:tr h="370840">
                <a:tc>
                  <a:txBody>
                    <a:bodyPr/>
                    <a:lstStyle/>
                    <a:p>
                      <a:pPr algn="ctr"/>
                      <a:r>
                        <a:rPr lang="es-CL" sz="1600" dirty="0"/>
                        <a:t>Genotipo</a:t>
                      </a:r>
                      <a:endParaRPr lang="en-US" sz="1600" dirty="0"/>
                    </a:p>
                  </a:txBody>
                  <a:tcPr anchor="ctr"/>
                </a:tc>
                <a:tc>
                  <a:txBody>
                    <a:bodyPr/>
                    <a:lstStyle/>
                    <a:p>
                      <a:pPr algn="ctr"/>
                      <a:r>
                        <a:rPr lang="es-CL" sz="1600" dirty="0"/>
                        <a:t>Frecuencia</a:t>
                      </a:r>
                      <a:endParaRPr lang="en-US" sz="1600" dirty="0"/>
                    </a:p>
                  </a:txBody>
                  <a:tcPr anchor="ctr"/>
                </a:tc>
                <a:tc>
                  <a:txBody>
                    <a:bodyPr/>
                    <a:lstStyle/>
                    <a:p>
                      <a:pPr algn="ctr"/>
                      <a:r>
                        <a:rPr lang="es-CL" sz="1600" dirty="0"/>
                        <a:t>Actividad enzimática (Promedio)</a:t>
                      </a:r>
                      <a:endParaRPr lang="en-US" sz="1600" dirty="0"/>
                    </a:p>
                  </a:txBody>
                  <a:tcPr anchor="ctr"/>
                </a:tc>
                <a:extLst>
                  <a:ext uri="{0D108BD9-81ED-4DB2-BD59-A6C34878D82A}">
                    <a16:rowId xmlns:a16="http://schemas.microsoft.com/office/drawing/2014/main" val="884403037"/>
                  </a:ext>
                </a:extLst>
              </a:tr>
              <a:tr h="370840">
                <a:tc>
                  <a:txBody>
                    <a:bodyPr/>
                    <a:lstStyle/>
                    <a:p>
                      <a:pPr algn="ctr"/>
                      <a:r>
                        <a:rPr lang="es-CL" dirty="0"/>
                        <a:t>AA</a:t>
                      </a:r>
                      <a:endParaRPr lang="en-US" dirty="0"/>
                    </a:p>
                  </a:txBody>
                  <a:tcPr anchor="ctr"/>
                </a:tc>
                <a:tc>
                  <a:txBody>
                    <a:bodyPr/>
                    <a:lstStyle/>
                    <a:p>
                      <a:pPr algn="ctr"/>
                      <a:r>
                        <a:rPr lang="es-CL" dirty="0"/>
                        <a:t>0,04</a:t>
                      </a:r>
                      <a:endParaRPr lang="en-US" dirty="0"/>
                    </a:p>
                  </a:txBody>
                  <a:tcPr anchor="ctr"/>
                </a:tc>
                <a:tc>
                  <a:txBody>
                    <a:bodyPr/>
                    <a:lstStyle/>
                    <a:p>
                      <a:pPr algn="ctr"/>
                      <a:r>
                        <a:rPr lang="es-CL" dirty="0"/>
                        <a:t>122</a:t>
                      </a:r>
                      <a:endParaRPr lang="en-US" dirty="0"/>
                    </a:p>
                  </a:txBody>
                  <a:tcPr anchor="ctr"/>
                </a:tc>
                <a:extLst>
                  <a:ext uri="{0D108BD9-81ED-4DB2-BD59-A6C34878D82A}">
                    <a16:rowId xmlns:a16="http://schemas.microsoft.com/office/drawing/2014/main" val="1729116943"/>
                  </a:ext>
                </a:extLst>
              </a:tr>
              <a:tr h="370840">
                <a:tc>
                  <a:txBody>
                    <a:bodyPr/>
                    <a:lstStyle/>
                    <a:p>
                      <a:pPr algn="ctr"/>
                      <a:r>
                        <a:rPr lang="es-CL" dirty="0"/>
                        <a:t>AB</a:t>
                      </a:r>
                      <a:endParaRPr lang="en-US" dirty="0"/>
                    </a:p>
                  </a:txBody>
                  <a:tcPr anchor="ctr"/>
                </a:tc>
                <a:tc>
                  <a:txBody>
                    <a:bodyPr/>
                    <a:lstStyle/>
                    <a:p>
                      <a:pPr algn="ctr"/>
                      <a:r>
                        <a:rPr lang="es-CL" dirty="0"/>
                        <a:t>0,32</a:t>
                      </a:r>
                      <a:endParaRPr lang="en-US" dirty="0"/>
                    </a:p>
                  </a:txBody>
                  <a:tcPr anchor="ctr"/>
                </a:tc>
                <a:tc>
                  <a:txBody>
                    <a:bodyPr/>
                    <a:lstStyle/>
                    <a:p>
                      <a:pPr algn="ctr"/>
                      <a:r>
                        <a:rPr lang="es-CL" dirty="0"/>
                        <a:t>154</a:t>
                      </a:r>
                      <a:endParaRPr lang="en-US" dirty="0"/>
                    </a:p>
                  </a:txBody>
                  <a:tcPr anchor="ctr"/>
                </a:tc>
                <a:extLst>
                  <a:ext uri="{0D108BD9-81ED-4DB2-BD59-A6C34878D82A}">
                    <a16:rowId xmlns:a16="http://schemas.microsoft.com/office/drawing/2014/main" val="1294865511"/>
                  </a:ext>
                </a:extLst>
              </a:tr>
              <a:tr h="370840">
                <a:tc>
                  <a:txBody>
                    <a:bodyPr/>
                    <a:lstStyle/>
                    <a:p>
                      <a:pPr algn="ctr"/>
                      <a:r>
                        <a:rPr lang="es-CL" dirty="0"/>
                        <a:t>BB</a:t>
                      </a:r>
                      <a:endParaRPr lang="en-US" dirty="0"/>
                    </a:p>
                  </a:txBody>
                  <a:tcPr anchor="ctr"/>
                </a:tc>
                <a:tc>
                  <a:txBody>
                    <a:bodyPr/>
                    <a:lstStyle/>
                    <a:p>
                      <a:pPr algn="ctr"/>
                      <a:r>
                        <a:rPr lang="es-CL" dirty="0"/>
                        <a:t>0,64</a:t>
                      </a:r>
                      <a:endParaRPr lang="en-US" dirty="0"/>
                    </a:p>
                  </a:txBody>
                  <a:tcPr anchor="ctr"/>
                </a:tc>
                <a:tc>
                  <a:txBody>
                    <a:bodyPr/>
                    <a:lstStyle/>
                    <a:p>
                      <a:pPr algn="ctr"/>
                      <a:r>
                        <a:rPr lang="es-CL" dirty="0"/>
                        <a:t>188</a:t>
                      </a:r>
                      <a:endParaRPr lang="en-US" dirty="0"/>
                    </a:p>
                  </a:txBody>
                  <a:tcPr anchor="ctr"/>
                </a:tc>
                <a:extLst>
                  <a:ext uri="{0D108BD9-81ED-4DB2-BD59-A6C34878D82A}">
                    <a16:rowId xmlns:a16="http://schemas.microsoft.com/office/drawing/2014/main" val="1310884315"/>
                  </a:ext>
                </a:extLst>
              </a:tr>
            </a:tbl>
          </a:graphicData>
        </a:graphic>
      </p:graphicFrame>
      <p:sp>
        <p:nvSpPr>
          <p:cNvPr id="13" name="CuadroTexto 12">
            <a:extLst>
              <a:ext uri="{FF2B5EF4-FFF2-40B4-BE49-F238E27FC236}">
                <a16:creationId xmlns:a16="http://schemas.microsoft.com/office/drawing/2014/main" id="{2F0BEAFA-44C4-4510-B219-DFE4380501F5}"/>
              </a:ext>
            </a:extLst>
          </p:cNvPr>
          <p:cNvSpPr txBox="1"/>
          <p:nvPr/>
        </p:nvSpPr>
        <p:spPr>
          <a:xfrm>
            <a:off x="1514764" y="5411927"/>
            <a:ext cx="53530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Calcule el promedio poblacional (</a:t>
            </a:r>
            <a:r>
              <a:rPr kumimoji="0" lang="es-CL" sz="1800" b="1"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Falconer</a:t>
            </a: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F4420FBF-7E8D-4D3E-ABAF-7A4D6FA0A6E4}"/>
                  </a:ext>
                </a:extLst>
              </p:cNvPr>
              <p:cNvSpPr txBox="1"/>
              <p:nvPr/>
            </p:nvSpPr>
            <p:spPr>
              <a:xfrm>
                <a:off x="7857790" y="3714808"/>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Valores genotípicos</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5" name="CuadroTexto 14">
                <a:extLst>
                  <a:ext uri="{FF2B5EF4-FFF2-40B4-BE49-F238E27FC236}">
                    <a16:creationId xmlns:a16="http://schemas.microsoft.com/office/drawing/2014/main" id="{F4420FBF-7E8D-4D3E-ABAF-7A4D6FA0A6E4}"/>
                  </a:ext>
                </a:extLst>
              </p:cNvPr>
              <p:cNvSpPr txBox="1">
                <a:spLocks noRot="1" noChangeAspect="1" noMove="1" noResize="1" noEditPoints="1" noAdjustHandles="1" noChangeArrowheads="1" noChangeShapeType="1" noTextEdit="1"/>
              </p:cNvSpPr>
              <p:nvPr/>
            </p:nvSpPr>
            <p:spPr>
              <a:xfrm>
                <a:off x="7857790" y="3714808"/>
                <a:ext cx="2447925" cy="923330"/>
              </a:xfrm>
              <a:prstGeom prst="rect">
                <a:avLst/>
              </a:prstGeom>
              <a:blipFill>
                <a:blip r:embed="rId2"/>
                <a:stretch>
                  <a:fillRect l="-1990" t="-32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A544AAB2-FF48-424E-8A30-D8D96F8FDD4A}"/>
                  </a:ext>
                </a:extLst>
              </p:cNvPr>
              <p:cNvSpPr txBox="1"/>
              <p:nvPr/>
            </p:nvSpPr>
            <p:spPr>
              <a:xfrm>
                <a:off x="7857790" y="4857929"/>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a:t>
                </a:r>
                <a:r>
                  <a:rPr kumimoji="0" lang="en-US" sz="1800" b="1"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genéticas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=0,8</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=0,2</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7" name="CuadroTexto 16">
                <a:extLst>
                  <a:ext uri="{FF2B5EF4-FFF2-40B4-BE49-F238E27FC236}">
                    <a16:creationId xmlns:a16="http://schemas.microsoft.com/office/drawing/2014/main" id="{A544AAB2-FF48-424E-8A30-D8D96F8FDD4A}"/>
                  </a:ext>
                </a:extLst>
              </p:cNvPr>
              <p:cNvSpPr txBox="1">
                <a:spLocks noRot="1" noChangeAspect="1" noMove="1" noResize="1" noEditPoints="1" noAdjustHandles="1" noChangeArrowheads="1" noChangeShapeType="1" noTextEdit="1"/>
              </p:cNvSpPr>
              <p:nvPr/>
            </p:nvSpPr>
            <p:spPr>
              <a:xfrm>
                <a:off x="7857790" y="4857929"/>
                <a:ext cx="2447925" cy="923330"/>
              </a:xfrm>
              <a:prstGeom prst="rect">
                <a:avLst/>
              </a:prstGeom>
              <a:blipFill>
                <a:blip r:embed="rId3"/>
                <a:stretch>
                  <a:fillRect l="-1990" t="-3974" b="-1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070F5E73-56C7-4147-BB5D-A70F27ADACA6}"/>
                  </a:ext>
                </a:extLst>
              </p:cNvPr>
              <p:cNvSpPr txBox="1"/>
              <p:nvPr/>
            </p:nvSpPr>
            <p:spPr>
              <a:xfrm>
                <a:off x="2357334" y="5834856"/>
                <a:ext cx="2699616"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𝑑𝑝𝑞</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8" name="CuadroTexto 17">
                <a:extLst>
                  <a:ext uri="{FF2B5EF4-FFF2-40B4-BE49-F238E27FC236}">
                    <a16:creationId xmlns:a16="http://schemas.microsoft.com/office/drawing/2014/main" id="{070F5E73-56C7-4147-BB5D-A70F27ADACA6}"/>
                  </a:ext>
                </a:extLst>
              </p:cNvPr>
              <p:cNvSpPr txBox="1">
                <a:spLocks noRot="1" noChangeAspect="1" noMove="1" noResize="1" noEditPoints="1" noAdjustHandles="1" noChangeArrowheads="1" noChangeShapeType="1" noTextEdit="1"/>
              </p:cNvSpPr>
              <p:nvPr/>
            </p:nvSpPr>
            <p:spPr>
              <a:xfrm>
                <a:off x="2357334" y="5834856"/>
                <a:ext cx="2699616" cy="369332"/>
              </a:xfrm>
              <a:prstGeom prst="rect">
                <a:avLst/>
              </a:prstGeom>
              <a:blipFill>
                <a:blip r:embed="rId4"/>
                <a:stretch>
                  <a:fillRect b="-13115"/>
                </a:stretch>
              </a:blipFill>
              <a:ln>
                <a:noFill/>
              </a:ln>
            </p:spPr>
            <p:txBody>
              <a:bodyPr/>
              <a:lstStyle/>
              <a:p>
                <a:r>
                  <a:rPr lang="en-US">
                    <a:noFill/>
                  </a:rPr>
                  <a:t> </a:t>
                </a:r>
              </a:p>
            </p:txBody>
          </p:sp>
        </mc:Fallback>
      </mc:AlternateContent>
      <p:sp>
        <p:nvSpPr>
          <p:cNvPr id="5" name="CuadroTexto 4">
            <a:extLst>
              <a:ext uri="{FF2B5EF4-FFF2-40B4-BE49-F238E27FC236}">
                <a16:creationId xmlns:a16="http://schemas.microsoft.com/office/drawing/2014/main" id="{5FB6DDEC-7F8D-4AFF-8E0A-3BD09EE3A603}"/>
              </a:ext>
            </a:extLst>
          </p:cNvPr>
          <p:cNvSpPr txBox="1"/>
          <p:nvPr/>
        </p:nvSpPr>
        <p:spPr>
          <a:xfrm>
            <a:off x="8675011" y="3338451"/>
            <a:ext cx="31218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400" b="1" i="0" u="none" strike="noStrike" kern="1200" cap="none" spc="0" normalizeH="0" baseline="0" noProof="0" dirty="0">
                <a:ln>
                  <a:noFill/>
                </a:ln>
                <a:solidFill>
                  <a:prstClr val="black"/>
                </a:solidFill>
                <a:effectLst/>
                <a:uLnTx/>
                <a:uFillTx/>
                <a:latin typeface="Calibri" panose="020F0502020204030204"/>
                <a:ea typeface="+mn-ea"/>
                <a:cs typeface="+mn-cs"/>
              </a:rPr>
              <a:t>Valor homocigoto medio = 155</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ítulo 1">
            <a:extLst>
              <a:ext uri="{FF2B5EF4-FFF2-40B4-BE49-F238E27FC236}">
                <a16:creationId xmlns:a16="http://schemas.microsoft.com/office/drawing/2014/main" id="{F8BCD3FD-DF40-4501-0CAE-C52B342EEBD3}"/>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1</a:t>
            </a:r>
            <a:endParaRPr lang="en-US" i="1" kern="0" dirty="0"/>
          </a:p>
        </p:txBody>
      </p:sp>
      <p:sp>
        <p:nvSpPr>
          <p:cNvPr id="4" name="CuadroTexto 3">
            <a:extLst>
              <a:ext uri="{FF2B5EF4-FFF2-40B4-BE49-F238E27FC236}">
                <a16:creationId xmlns:a16="http://schemas.microsoft.com/office/drawing/2014/main" id="{DCC365EC-7719-5DF5-272A-ECB174738AA4}"/>
              </a:ext>
            </a:extLst>
          </p:cNvPr>
          <p:cNvSpPr txBox="1"/>
          <p:nvPr/>
        </p:nvSpPr>
        <p:spPr>
          <a:xfrm>
            <a:off x="1514764" y="1920240"/>
            <a:ext cx="9162472"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Con las actividades enzimáticas de los genotipos de la fosfatasa ácida eritrocitaria (ejercicio anterior), calcule la actividad enzimática media en una población que carece del alelo C, considerando una frecuencia génica para el alelo A de 0,2 y que la población se encuentra en equilibrio H-W. Además, calcúlese la media poblacional según el modelo </a:t>
            </a:r>
            <a:r>
              <a:rPr kumimoji="0" lang="es-CL" sz="1800" b="0" i="0" u="none" strike="noStrike" kern="1200" cap="none" spc="0" normalizeH="0" baseline="0" noProof="0" dirty="0" err="1">
                <a:ln>
                  <a:noFill/>
                </a:ln>
                <a:solidFill>
                  <a:prstClr val="black"/>
                </a:solidFill>
                <a:effectLst/>
                <a:uLnTx/>
                <a:uFillTx/>
                <a:latin typeface="Calibri" panose="020F0502020204030204"/>
                <a:ea typeface="+mn-ea"/>
                <a:cs typeface="+mn-cs"/>
              </a:rPr>
              <a:t>Falconer</a:t>
            </a: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21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2F0BEAFA-44C4-4510-B219-DFE4380501F5}"/>
              </a:ext>
            </a:extLst>
          </p:cNvPr>
          <p:cNvSpPr txBox="1"/>
          <p:nvPr/>
        </p:nvSpPr>
        <p:spPr>
          <a:xfrm>
            <a:off x="7032526" y="3429000"/>
            <a:ext cx="53530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Calcule el promedio poblacional (</a:t>
            </a:r>
            <a:r>
              <a:rPr kumimoji="0" lang="es-CL" sz="1800" b="1"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Falconer</a:t>
            </a: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F4420FBF-7E8D-4D3E-ABAF-7A4D6FA0A6E4}"/>
                  </a:ext>
                </a:extLst>
              </p:cNvPr>
              <p:cNvSpPr txBox="1"/>
              <p:nvPr/>
            </p:nvSpPr>
            <p:spPr>
              <a:xfrm>
                <a:off x="1514764" y="5405637"/>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Valores genotípicos</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5" name="CuadroTexto 14">
                <a:extLst>
                  <a:ext uri="{FF2B5EF4-FFF2-40B4-BE49-F238E27FC236}">
                    <a16:creationId xmlns:a16="http://schemas.microsoft.com/office/drawing/2014/main" id="{F4420FBF-7E8D-4D3E-ABAF-7A4D6FA0A6E4}"/>
                  </a:ext>
                </a:extLst>
              </p:cNvPr>
              <p:cNvSpPr txBox="1">
                <a:spLocks noRot="1" noChangeAspect="1" noMove="1" noResize="1" noEditPoints="1" noAdjustHandles="1" noChangeArrowheads="1" noChangeShapeType="1" noTextEdit="1"/>
              </p:cNvSpPr>
              <p:nvPr/>
            </p:nvSpPr>
            <p:spPr>
              <a:xfrm>
                <a:off x="1514764" y="5405637"/>
                <a:ext cx="2447925" cy="923330"/>
              </a:xfrm>
              <a:prstGeom prst="rect">
                <a:avLst/>
              </a:prstGeom>
              <a:blipFill>
                <a:blip r:embed="rId2"/>
                <a:stretch>
                  <a:fillRect l="-1990" t="-39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A544AAB2-FF48-424E-8A30-D8D96F8FDD4A}"/>
                  </a:ext>
                </a:extLst>
              </p:cNvPr>
              <p:cNvSpPr txBox="1"/>
              <p:nvPr/>
            </p:nvSpPr>
            <p:spPr>
              <a:xfrm>
                <a:off x="4122860" y="5405637"/>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a:t>
                </a:r>
                <a:r>
                  <a:rPr kumimoji="0" lang="en-US" sz="1800" b="1"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genéticas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=0,8</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=0,2</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7" name="CuadroTexto 16">
                <a:extLst>
                  <a:ext uri="{FF2B5EF4-FFF2-40B4-BE49-F238E27FC236}">
                    <a16:creationId xmlns:a16="http://schemas.microsoft.com/office/drawing/2014/main" id="{A544AAB2-FF48-424E-8A30-D8D96F8FDD4A}"/>
                  </a:ext>
                </a:extLst>
              </p:cNvPr>
              <p:cNvSpPr txBox="1">
                <a:spLocks noRot="1" noChangeAspect="1" noMove="1" noResize="1" noEditPoints="1" noAdjustHandles="1" noChangeArrowheads="1" noChangeShapeType="1" noTextEdit="1"/>
              </p:cNvSpPr>
              <p:nvPr/>
            </p:nvSpPr>
            <p:spPr>
              <a:xfrm>
                <a:off x="4122860" y="5405637"/>
                <a:ext cx="2447925" cy="923330"/>
              </a:xfrm>
              <a:prstGeom prst="rect">
                <a:avLst/>
              </a:prstGeom>
              <a:blipFill>
                <a:blip r:embed="rId3"/>
                <a:stretch>
                  <a:fillRect l="-1990" t="-3974" b="-1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070F5E73-56C7-4147-BB5D-A70F27ADACA6}"/>
                  </a:ext>
                </a:extLst>
              </p:cNvPr>
              <p:cNvSpPr txBox="1"/>
              <p:nvPr/>
            </p:nvSpPr>
            <p:spPr>
              <a:xfrm>
                <a:off x="7875096" y="3851929"/>
                <a:ext cx="2699616"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𝑑𝑝𝑞</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8" name="CuadroTexto 17">
                <a:extLst>
                  <a:ext uri="{FF2B5EF4-FFF2-40B4-BE49-F238E27FC236}">
                    <a16:creationId xmlns:a16="http://schemas.microsoft.com/office/drawing/2014/main" id="{070F5E73-56C7-4147-BB5D-A70F27ADACA6}"/>
                  </a:ext>
                </a:extLst>
              </p:cNvPr>
              <p:cNvSpPr txBox="1">
                <a:spLocks noRot="1" noChangeAspect="1" noMove="1" noResize="1" noEditPoints="1" noAdjustHandles="1" noChangeArrowheads="1" noChangeShapeType="1" noTextEdit="1"/>
              </p:cNvSpPr>
              <p:nvPr/>
            </p:nvSpPr>
            <p:spPr>
              <a:xfrm>
                <a:off x="7875096" y="3851929"/>
                <a:ext cx="2699616" cy="369332"/>
              </a:xfrm>
              <a:prstGeom prst="rect">
                <a:avLst/>
              </a:prstGeom>
              <a:blipFill>
                <a:blip r:embed="rId4"/>
                <a:stretch>
                  <a:fillRect b="-1333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A8A1B835-6B2A-4356-8A5F-7D855A324180}"/>
                  </a:ext>
                </a:extLst>
              </p:cNvPr>
              <p:cNvSpPr txBox="1"/>
              <p:nvPr/>
            </p:nvSpPr>
            <p:spPr>
              <a:xfrm>
                <a:off x="6965685" y="4452700"/>
                <a:ext cx="4724400" cy="1477328"/>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=33</m:t>
                      </m:r>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0,8−0,2</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∗0,8∗0,2</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=33</m:t>
                      </m:r>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0,6</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−0,32</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=19.8−0,32</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=19,48</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9" name="CuadroTexto 18">
                <a:extLst>
                  <a:ext uri="{FF2B5EF4-FFF2-40B4-BE49-F238E27FC236}">
                    <a16:creationId xmlns:a16="http://schemas.microsoft.com/office/drawing/2014/main" id="{A8A1B835-6B2A-4356-8A5F-7D855A324180}"/>
                  </a:ext>
                </a:extLst>
              </p:cNvPr>
              <p:cNvSpPr txBox="1">
                <a:spLocks noRot="1" noChangeAspect="1" noMove="1" noResize="1" noEditPoints="1" noAdjustHandles="1" noChangeArrowheads="1" noChangeShapeType="1" noTextEdit="1"/>
              </p:cNvSpPr>
              <p:nvPr/>
            </p:nvSpPr>
            <p:spPr>
              <a:xfrm>
                <a:off x="6965685" y="4452700"/>
                <a:ext cx="4724400" cy="1477328"/>
              </a:xfrm>
              <a:prstGeom prst="rect">
                <a:avLst/>
              </a:prstGeom>
              <a:blipFill>
                <a:blip r:embed="rId5"/>
                <a:stretch>
                  <a:fillRect/>
                </a:stretch>
              </a:blipFill>
              <a:ln>
                <a:noFill/>
              </a:ln>
            </p:spPr>
            <p:txBody>
              <a:bodyPr/>
              <a:lstStyle/>
              <a:p>
                <a:r>
                  <a:rPr lang="en-US">
                    <a:noFill/>
                  </a:rPr>
                  <a:t> </a:t>
                </a:r>
              </a:p>
            </p:txBody>
          </p:sp>
        </mc:Fallback>
      </mc:AlternateContent>
      <p:sp>
        <p:nvSpPr>
          <p:cNvPr id="20" name="Rectángulo 19">
            <a:extLst>
              <a:ext uri="{FF2B5EF4-FFF2-40B4-BE49-F238E27FC236}">
                <a16:creationId xmlns:a16="http://schemas.microsoft.com/office/drawing/2014/main" id="{2282E836-09AD-4C43-8E72-A30F155C0E70}"/>
              </a:ext>
            </a:extLst>
          </p:cNvPr>
          <p:cNvSpPr/>
          <p:nvPr/>
        </p:nvSpPr>
        <p:spPr>
          <a:xfrm>
            <a:off x="8041939" y="5519896"/>
            <a:ext cx="2532773" cy="8202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345A4449-1100-4F74-97B6-8DD920AC0305}"/>
                  </a:ext>
                </a:extLst>
              </p:cNvPr>
              <p:cNvSpPr txBox="1"/>
              <p:nvPr/>
            </p:nvSpPr>
            <p:spPr>
              <a:xfrm>
                <a:off x="8041939" y="5911990"/>
                <a:ext cx="25718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𝑉𝑎𝑙𝑜𝑟</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𝑟𝑒𝑎𝑙</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=174,48</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1" name="CuadroTexto 20">
                <a:extLst>
                  <a:ext uri="{FF2B5EF4-FFF2-40B4-BE49-F238E27FC236}">
                    <a16:creationId xmlns:a16="http://schemas.microsoft.com/office/drawing/2014/main" id="{345A4449-1100-4F74-97B6-8DD920AC0305}"/>
                  </a:ext>
                </a:extLst>
              </p:cNvPr>
              <p:cNvSpPr txBox="1">
                <a:spLocks noRot="1" noChangeAspect="1" noMove="1" noResize="1" noEditPoints="1" noAdjustHandles="1" noChangeArrowheads="1" noChangeShapeType="1" noTextEdit="1"/>
              </p:cNvSpPr>
              <p:nvPr/>
            </p:nvSpPr>
            <p:spPr>
              <a:xfrm>
                <a:off x="8041939" y="5911990"/>
                <a:ext cx="2571891" cy="369332"/>
              </a:xfrm>
              <a:prstGeom prst="rect">
                <a:avLst/>
              </a:prstGeom>
              <a:blipFill>
                <a:blip r:embed="rId6"/>
                <a:stretch>
                  <a:fillRect/>
                </a:stretch>
              </a:blipFill>
            </p:spPr>
            <p:txBody>
              <a:bodyPr/>
              <a:lstStyle/>
              <a:p>
                <a:r>
                  <a:rPr lang="en-US">
                    <a:noFill/>
                  </a:rPr>
                  <a:t> </a:t>
                </a:r>
              </a:p>
            </p:txBody>
          </p:sp>
        </mc:Fallback>
      </mc:AlternateContent>
      <p:sp>
        <p:nvSpPr>
          <p:cNvPr id="3" name="Título 1">
            <a:extLst>
              <a:ext uri="{FF2B5EF4-FFF2-40B4-BE49-F238E27FC236}">
                <a16:creationId xmlns:a16="http://schemas.microsoft.com/office/drawing/2014/main" id="{4D4DDCB8-E341-FEB6-4E14-99D163C7D224}"/>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1</a:t>
            </a:r>
            <a:endParaRPr lang="en-US" i="1" kern="0" dirty="0"/>
          </a:p>
        </p:txBody>
      </p:sp>
      <p:sp>
        <p:nvSpPr>
          <p:cNvPr id="4" name="CuadroTexto 3">
            <a:extLst>
              <a:ext uri="{FF2B5EF4-FFF2-40B4-BE49-F238E27FC236}">
                <a16:creationId xmlns:a16="http://schemas.microsoft.com/office/drawing/2014/main" id="{52E86C85-3813-C97F-325C-D85197FB8A11}"/>
              </a:ext>
            </a:extLst>
          </p:cNvPr>
          <p:cNvSpPr txBox="1"/>
          <p:nvPr/>
        </p:nvSpPr>
        <p:spPr>
          <a:xfrm>
            <a:off x="1514764" y="1920240"/>
            <a:ext cx="9162472"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Con las actividades enzimáticas de los genotipos de la fosfatasa ácida eritrocitaria (ejercicio anterior), calcule la actividad enzimática media en una población que carece del alelo C, considerando una frecuencia génica para el alelo A de 0,2 y que la población se encuentra en equilibrio H-W. Además, calcúlese la media poblacional según el modelo </a:t>
            </a:r>
            <a:r>
              <a:rPr kumimoji="0" lang="es-CL" sz="1800" b="0" i="0" u="none" strike="noStrike" kern="1200" cap="none" spc="0" normalizeH="0" baseline="0" noProof="0" dirty="0" err="1">
                <a:ln>
                  <a:noFill/>
                </a:ln>
                <a:solidFill>
                  <a:prstClr val="black"/>
                </a:solidFill>
                <a:effectLst/>
                <a:uLnTx/>
                <a:uFillTx/>
                <a:latin typeface="Calibri" panose="020F0502020204030204"/>
                <a:ea typeface="+mn-ea"/>
                <a:cs typeface="+mn-cs"/>
              </a:rPr>
              <a:t>Falconer</a:t>
            </a: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Tabla 12">
            <a:extLst>
              <a:ext uri="{FF2B5EF4-FFF2-40B4-BE49-F238E27FC236}">
                <a16:creationId xmlns:a16="http://schemas.microsoft.com/office/drawing/2014/main" id="{E6EBD12E-8D26-199C-5614-3AB0D61A11D6}"/>
              </a:ext>
            </a:extLst>
          </p:cNvPr>
          <p:cNvGraphicFramePr>
            <a:graphicFrameLocks noGrp="1"/>
          </p:cNvGraphicFramePr>
          <p:nvPr>
            <p:extLst>
              <p:ext uri="{D42A27DB-BD31-4B8C-83A1-F6EECF244321}">
                <p14:modId xmlns:p14="http://schemas.microsoft.com/office/powerpoint/2010/main" val="2507419736"/>
              </p:ext>
            </p:extLst>
          </p:nvPr>
        </p:nvGraphicFramePr>
        <p:xfrm>
          <a:off x="1565761" y="3283933"/>
          <a:ext cx="4886036" cy="1950912"/>
        </p:xfrm>
        <a:graphic>
          <a:graphicData uri="http://schemas.openxmlformats.org/drawingml/2006/table">
            <a:tbl>
              <a:tblPr firstRow="1" bandRow="1">
                <a:tableStyleId>{5C22544A-7EE6-4342-B048-85BDC9FD1C3A}</a:tableStyleId>
              </a:tblPr>
              <a:tblGrid>
                <a:gridCol w="1279097">
                  <a:extLst>
                    <a:ext uri="{9D8B030D-6E8A-4147-A177-3AD203B41FA5}">
                      <a16:colId xmlns:a16="http://schemas.microsoft.com/office/drawing/2014/main" val="1089230659"/>
                    </a:ext>
                  </a:extLst>
                </a:gridCol>
                <a:gridCol w="1604708">
                  <a:extLst>
                    <a:ext uri="{9D8B030D-6E8A-4147-A177-3AD203B41FA5}">
                      <a16:colId xmlns:a16="http://schemas.microsoft.com/office/drawing/2014/main" val="1969542237"/>
                    </a:ext>
                  </a:extLst>
                </a:gridCol>
                <a:gridCol w="2002231">
                  <a:extLst>
                    <a:ext uri="{9D8B030D-6E8A-4147-A177-3AD203B41FA5}">
                      <a16:colId xmlns:a16="http://schemas.microsoft.com/office/drawing/2014/main" val="947060302"/>
                    </a:ext>
                  </a:extLst>
                </a:gridCol>
              </a:tblGrid>
              <a:tr h="370840">
                <a:tc>
                  <a:txBody>
                    <a:bodyPr/>
                    <a:lstStyle/>
                    <a:p>
                      <a:pPr algn="ctr"/>
                      <a:r>
                        <a:rPr lang="es-CL" sz="1600" dirty="0"/>
                        <a:t>Genotipo</a:t>
                      </a:r>
                      <a:endParaRPr lang="en-US" sz="1600" dirty="0"/>
                    </a:p>
                  </a:txBody>
                  <a:tcPr anchor="ctr"/>
                </a:tc>
                <a:tc>
                  <a:txBody>
                    <a:bodyPr/>
                    <a:lstStyle/>
                    <a:p>
                      <a:pPr algn="ctr"/>
                      <a:r>
                        <a:rPr lang="es-CL" sz="1600" dirty="0"/>
                        <a:t>Frecuencia</a:t>
                      </a:r>
                      <a:endParaRPr lang="en-US" sz="1600" dirty="0"/>
                    </a:p>
                  </a:txBody>
                  <a:tcPr anchor="ctr"/>
                </a:tc>
                <a:tc>
                  <a:txBody>
                    <a:bodyPr/>
                    <a:lstStyle/>
                    <a:p>
                      <a:pPr algn="ctr"/>
                      <a:r>
                        <a:rPr lang="es-CL" sz="1600" dirty="0"/>
                        <a:t>Actividad enzimática (Promedio)</a:t>
                      </a:r>
                      <a:endParaRPr lang="en-US" sz="1600" dirty="0"/>
                    </a:p>
                  </a:txBody>
                  <a:tcPr anchor="ctr"/>
                </a:tc>
                <a:extLst>
                  <a:ext uri="{0D108BD9-81ED-4DB2-BD59-A6C34878D82A}">
                    <a16:rowId xmlns:a16="http://schemas.microsoft.com/office/drawing/2014/main" val="884403037"/>
                  </a:ext>
                </a:extLst>
              </a:tr>
              <a:tr h="370840">
                <a:tc>
                  <a:txBody>
                    <a:bodyPr/>
                    <a:lstStyle/>
                    <a:p>
                      <a:pPr algn="ctr"/>
                      <a:r>
                        <a:rPr lang="es-CL" dirty="0"/>
                        <a:t>AA</a:t>
                      </a:r>
                      <a:endParaRPr lang="en-US" dirty="0"/>
                    </a:p>
                  </a:txBody>
                  <a:tcPr anchor="ctr"/>
                </a:tc>
                <a:tc>
                  <a:txBody>
                    <a:bodyPr/>
                    <a:lstStyle/>
                    <a:p>
                      <a:pPr algn="ctr"/>
                      <a:r>
                        <a:rPr lang="es-CL" dirty="0"/>
                        <a:t>0,04</a:t>
                      </a:r>
                      <a:endParaRPr lang="en-US" dirty="0"/>
                    </a:p>
                  </a:txBody>
                  <a:tcPr anchor="ctr"/>
                </a:tc>
                <a:tc>
                  <a:txBody>
                    <a:bodyPr/>
                    <a:lstStyle/>
                    <a:p>
                      <a:pPr algn="ctr"/>
                      <a:r>
                        <a:rPr lang="es-CL" dirty="0"/>
                        <a:t>122</a:t>
                      </a:r>
                      <a:endParaRPr lang="en-US" dirty="0"/>
                    </a:p>
                  </a:txBody>
                  <a:tcPr anchor="ctr"/>
                </a:tc>
                <a:extLst>
                  <a:ext uri="{0D108BD9-81ED-4DB2-BD59-A6C34878D82A}">
                    <a16:rowId xmlns:a16="http://schemas.microsoft.com/office/drawing/2014/main" val="1729116943"/>
                  </a:ext>
                </a:extLst>
              </a:tr>
              <a:tr h="370840">
                <a:tc>
                  <a:txBody>
                    <a:bodyPr/>
                    <a:lstStyle/>
                    <a:p>
                      <a:pPr algn="ctr"/>
                      <a:r>
                        <a:rPr lang="es-CL" dirty="0"/>
                        <a:t>AB</a:t>
                      </a:r>
                      <a:endParaRPr lang="en-US" dirty="0"/>
                    </a:p>
                  </a:txBody>
                  <a:tcPr anchor="ctr"/>
                </a:tc>
                <a:tc>
                  <a:txBody>
                    <a:bodyPr/>
                    <a:lstStyle/>
                    <a:p>
                      <a:pPr algn="ctr"/>
                      <a:r>
                        <a:rPr lang="es-CL" dirty="0"/>
                        <a:t>0,32</a:t>
                      </a:r>
                      <a:endParaRPr lang="en-US" dirty="0"/>
                    </a:p>
                  </a:txBody>
                  <a:tcPr anchor="ctr"/>
                </a:tc>
                <a:tc>
                  <a:txBody>
                    <a:bodyPr/>
                    <a:lstStyle/>
                    <a:p>
                      <a:pPr algn="ctr"/>
                      <a:r>
                        <a:rPr lang="es-CL" dirty="0"/>
                        <a:t>154</a:t>
                      </a:r>
                      <a:endParaRPr lang="en-US" dirty="0"/>
                    </a:p>
                  </a:txBody>
                  <a:tcPr anchor="ctr"/>
                </a:tc>
                <a:extLst>
                  <a:ext uri="{0D108BD9-81ED-4DB2-BD59-A6C34878D82A}">
                    <a16:rowId xmlns:a16="http://schemas.microsoft.com/office/drawing/2014/main" val="1294865511"/>
                  </a:ext>
                </a:extLst>
              </a:tr>
              <a:tr h="370840">
                <a:tc>
                  <a:txBody>
                    <a:bodyPr/>
                    <a:lstStyle/>
                    <a:p>
                      <a:pPr algn="ctr"/>
                      <a:r>
                        <a:rPr lang="es-CL" dirty="0"/>
                        <a:t>BB</a:t>
                      </a:r>
                      <a:endParaRPr lang="en-US" dirty="0"/>
                    </a:p>
                  </a:txBody>
                  <a:tcPr anchor="ctr"/>
                </a:tc>
                <a:tc>
                  <a:txBody>
                    <a:bodyPr/>
                    <a:lstStyle/>
                    <a:p>
                      <a:pPr algn="ctr"/>
                      <a:r>
                        <a:rPr lang="es-CL" dirty="0"/>
                        <a:t>0,64</a:t>
                      </a:r>
                      <a:endParaRPr lang="en-US" dirty="0"/>
                    </a:p>
                  </a:txBody>
                  <a:tcPr anchor="ctr"/>
                </a:tc>
                <a:tc>
                  <a:txBody>
                    <a:bodyPr/>
                    <a:lstStyle/>
                    <a:p>
                      <a:pPr algn="ctr"/>
                      <a:r>
                        <a:rPr lang="es-CL" dirty="0"/>
                        <a:t>188</a:t>
                      </a:r>
                      <a:endParaRPr lang="en-US" dirty="0"/>
                    </a:p>
                  </a:txBody>
                  <a:tcPr anchor="ctr"/>
                </a:tc>
                <a:extLst>
                  <a:ext uri="{0D108BD9-81ED-4DB2-BD59-A6C34878D82A}">
                    <a16:rowId xmlns:a16="http://schemas.microsoft.com/office/drawing/2014/main" val="1310884315"/>
                  </a:ext>
                </a:extLst>
              </a:tr>
            </a:tbl>
          </a:graphicData>
        </a:graphic>
      </p:graphicFrame>
    </p:spTree>
    <p:extLst>
      <p:ext uri="{BB962C8B-B14F-4D97-AF65-F5344CB8AC3E}">
        <p14:creationId xmlns:p14="http://schemas.microsoft.com/office/powerpoint/2010/main" val="387909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fade">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fade">
                                      <p:cBhvr>
                                        <p:cTn id="17" dur="5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4" end="4"/>
                                            </p:txEl>
                                          </p:spTgt>
                                        </p:tgtEl>
                                        <p:attrNameLst>
                                          <p:attrName>style.visibility</p:attrName>
                                        </p:attrNameLst>
                                      </p:cBhvr>
                                      <p:to>
                                        <p:strVal val="visible"/>
                                      </p:to>
                                    </p:set>
                                    <p:animEffect transition="in" filter="fade">
                                      <p:cBhvr>
                                        <p:cTn id="22" dur="500"/>
                                        <p:tgtEl>
                                          <p:spTgt spid="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1920240"/>
            <a:ext cx="9162472"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¿Cuáles son los efectos medios de los dos alelos y el efecto medio de una sustitución génica en esta misma población?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6C2E13EB-F875-4CC1-A836-A4DBA927A539}"/>
                  </a:ext>
                </a:extLst>
              </p:cNvPr>
              <p:cNvSpPr txBox="1"/>
              <p:nvPr/>
            </p:nvSpPr>
            <p:spPr>
              <a:xfrm>
                <a:off x="7671790" y="4871868"/>
                <a:ext cx="2881746" cy="92333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𝛼</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𝑑</m:t>
                      </m:r>
                      <m:d>
                        <m:dPr>
                          <m:ctrlP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𝑝</m:t>
                          </m:r>
                        </m:e>
                      </m:d>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𝛼</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𝛼</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𝛼</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6" name="CuadroTexto 15">
                <a:extLst>
                  <a:ext uri="{FF2B5EF4-FFF2-40B4-BE49-F238E27FC236}">
                    <a16:creationId xmlns:a16="http://schemas.microsoft.com/office/drawing/2014/main" id="{6C2E13EB-F875-4CC1-A836-A4DBA927A539}"/>
                  </a:ext>
                </a:extLst>
              </p:cNvPr>
              <p:cNvSpPr txBox="1">
                <a:spLocks noRot="1" noChangeAspect="1" noMove="1" noResize="1" noEditPoints="1" noAdjustHandles="1" noChangeArrowheads="1" noChangeShapeType="1" noTextEdit="1"/>
              </p:cNvSpPr>
              <p:nvPr/>
            </p:nvSpPr>
            <p:spPr>
              <a:xfrm>
                <a:off x="7671790" y="4871868"/>
                <a:ext cx="2881746" cy="923330"/>
              </a:xfrm>
              <a:prstGeom prst="rect">
                <a:avLst/>
              </a:prstGeom>
              <a:blipFill>
                <a:blip r:embed="rId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ACE32BAF-C72F-4668-B0AF-718F410B7CC2}"/>
                  </a:ext>
                </a:extLst>
              </p:cNvPr>
              <p:cNvSpPr txBox="1"/>
              <p:nvPr/>
            </p:nvSpPr>
            <p:spPr>
              <a:xfrm>
                <a:off x="7671790" y="3023770"/>
                <a:ext cx="2881746" cy="92333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𝛼</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𝑑</m:t>
                      </m:r>
                      <m:d>
                        <m:dPr>
                          <m:ctrlP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𝑝</m:t>
                          </m:r>
                        </m:e>
                      </m:d>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𝛼</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𝛼</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7" name="CuadroTexto 16">
                <a:extLst>
                  <a:ext uri="{FF2B5EF4-FFF2-40B4-BE49-F238E27FC236}">
                    <a16:creationId xmlns:a16="http://schemas.microsoft.com/office/drawing/2014/main" id="{ACE32BAF-C72F-4668-B0AF-718F410B7CC2}"/>
                  </a:ext>
                </a:extLst>
              </p:cNvPr>
              <p:cNvSpPr txBox="1">
                <a:spLocks noRot="1" noChangeAspect="1" noMove="1" noResize="1" noEditPoints="1" noAdjustHandles="1" noChangeArrowheads="1" noChangeShapeType="1" noTextEdit="1"/>
              </p:cNvSpPr>
              <p:nvPr/>
            </p:nvSpPr>
            <p:spPr>
              <a:xfrm>
                <a:off x="7671790" y="3023770"/>
                <a:ext cx="2881746" cy="923330"/>
              </a:xfrm>
              <a:prstGeom prst="rect">
                <a:avLst/>
              </a:prstGeom>
              <a:blipFill>
                <a:blip r:embed="rId3"/>
                <a:stretch>
                  <a:fillRect b="-1961"/>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E142100D-176B-46B9-96DE-FFDF21DA2008}"/>
                  </a:ext>
                </a:extLst>
              </p:cNvPr>
              <p:cNvSpPr txBox="1"/>
              <p:nvPr/>
            </p:nvSpPr>
            <p:spPr>
              <a:xfrm>
                <a:off x="7671790" y="3947100"/>
                <a:ext cx="2881746" cy="92333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𝛼</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𝑑</m:t>
                      </m:r>
                      <m:d>
                        <m:dPr>
                          <m:ctrlP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𝑝</m:t>
                          </m:r>
                        </m:e>
                      </m:d>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𝛼</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𝛼</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8" name="CuadroTexto 17">
                <a:extLst>
                  <a:ext uri="{FF2B5EF4-FFF2-40B4-BE49-F238E27FC236}">
                    <a16:creationId xmlns:a16="http://schemas.microsoft.com/office/drawing/2014/main" id="{E142100D-176B-46B9-96DE-FFDF21DA2008}"/>
                  </a:ext>
                </a:extLst>
              </p:cNvPr>
              <p:cNvSpPr txBox="1">
                <a:spLocks noRot="1" noChangeAspect="1" noMove="1" noResize="1" noEditPoints="1" noAdjustHandles="1" noChangeArrowheads="1" noChangeShapeType="1" noTextEdit="1"/>
              </p:cNvSpPr>
              <p:nvPr/>
            </p:nvSpPr>
            <p:spPr>
              <a:xfrm>
                <a:off x="7671790" y="3947100"/>
                <a:ext cx="2881746" cy="923330"/>
              </a:xfrm>
              <a:prstGeom prst="rect">
                <a:avLst/>
              </a:prstGeom>
              <a:blipFill>
                <a:blip r:embed="rId4"/>
                <a:stretch>
                  <a:fillRect b="-129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BB85679A-B864-444E-BAAC-79E6868EC900}"/>
                  </a:ext>
                </a:extLst>
              </p:cNvPr>
              <p:cNvSpPr txBox="1"/>
              <p:nvPr/>
            </p:nvSpPr>
            <p:spPr>
              <a:xfrm>
                <a:off x="1514764" y="5089634"/>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Valores genotípicos</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0" name="CuadroTexto 19">
                <a:extLst>
                  <a:ext uri="{FF2B5EF4-FFF2-40B4-BE49-F238E27FC236}">
                    <a16:creationId xmlns:a16="http://schemas.microsoft.com/office/drawing/2014/main" id="{BB85679A-B864-444E-BAAC-79E6868EC900}"/>
                  </a:ext>
                </a:extLst>
              </p:cNvPr>
              <p:cNvSpPr txBox="1">
                <a:spLocks noRot="1" noChangeAspect="1" noMove="1" noResize="1" noEditPoints="1" noAdjustHandles="1" noChangeArrowheads="1" noChangeShapeType="1" noTextEdit="1"/>
              </p:cNvSpPr>
              <p:nvPr/>
            </p:nvSpPr>
            <p:spPr>
              <a:xfrm>
                <a:off x="1514764" y="5089634"/>
                <a:ext cx="2447925" cy="923330"/>
              </a:xfrm>
              <a:prstGeom prst="rect">
                <a:avLst/>
              </a:prstGeom>
              <a:blipFill>
                <a:blip r:embed="rId5"/>
                <a:stretch>
                  <a:fillRect l="-1990" t="-39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D3107F0B-6572-46D6-92CF-1FFADE575A00}"/>
                  </a:ext>
                </a:extLst>
              </p:cNvPr>
              <p:cNvSpPr txBox="1"/>
              <p:nvPr/>
            </p:nvSpPr>
            <p:spPr>
              <a:xfrm>
                <a:off x="4122860" y="5089634"/>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a:t>
                </a:r>
                <a:r>
                  <a:rPr kumimoji="0" lang="en-US" sz="1800" b="1"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genéticas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=0,8</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=0,2</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1" name="CuadroTexto 20">
                <a:extLst>
                  <a:ext uri="{FF2B5EF4-FFF2-40B4-BE49-F238E27FC236}">
                    <a16:creationId xmlns:a16="http://schemas.microsoft.com/office/drawing/2014/main" id="{D3107F0B-6572-46D6-92CF-1FFADE575A00}"/>
                  </a:ext>
                </a:extLst>
              </p:cNvPr>
              <p:cNvSpPr txBox="1">
                <a:spLocks noRot="1" noChangeAspect="1" noMove="1" noResize="1" noEditPoints="1" noAdjustHandles="1" noChangeArrowheads="1" noChangeShapeType="1" noTextEdit="1"/>
              </p:cNvSpPr>
              <p:nvPr/>
            </p:nvSpPr>
            <p:spPr>
              <a:xfrm>
                <a:off x="4122860" y="5089634"/>
                <a:ext cx="2447925" cy="923330"/>
              </a:xfrm>
              <a:prstGeom prst="rect">
                <a:avLst/>
              </a:prstGeom>
              <a:blipFill>
                <a:blip r:embed="rId6"/>
                <a:stretch>
                  <a:fillRect l="-1990" t="-3974" b="-1987"/>
                </a:stretch>
              </a:blipFill>
            </p:spPr>
            <p:txBody>
              <a:bodyPr/>
              <a:lstStyle/>
              <a:p>
                <a:r>
                  <a:rPr lang="en-US">
                    <a:noFill/>
                  </a:rPr>
                  <a:t> </a:t>
                </a:r>
              </a:p>
            </p:txBody>
          </p:sp>
        </mc:Fallback>
      </mc:AlternateContent>
      <p:sp>
        <p:nvSpPr>
          <p:cNvPr id="3" name="Título 1">
            <a:extLst>
              <a:ext uri="{FF2B5EF4-FFF2-40B4-BE49-F238E27FC236}">
                <a16:creationId xmlns:a16="http://schemas.microsoft.com/office/drawing/2014/main" id="{35FED2B9-8E5E-EAE7-C5D8-58ABB83F1E41}"/>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1</a:t>
            </a:r>
            <a:endParaRPr lang="en-US" i="1" kern="0" dirty="0"/>
          </a:p>
        </p:txBody>
      </p:sp>
      <p:graphicFrame>
        <p:nvGraphicFramePr>
          <p:cNvPr id="6" name="Tabla 12">
            <a:extLst>
              <a:ext uri="{FF2B5EF4-FFF2-40B4-BE49-F238E27FC236}">
                <a16:creationId xmlns:a16="http://schemas.microsoft.com/office/drawing/2014/main" id="{5D2D12DE-D161-05FF-5DDA-EEB0986C7F69}"/>
              </a:ext>
            </a:extLst>
          </p:cNvPr>
          <p:cNvGraphicFramePr>
            <a:graphicFrameLocks noGrp="1"/>
          </p:cNvGraphicFramePr>
          <p:nvPr>
            <p:extLst>
              <p:ext uri="{D42A27DB-BD31-4B8C-83A1-F6EECF244321}">
                <p14:modId xmlns:p14="http://schemas.microsoft.com/office/powerpoint/2010/main" val="798595080"/>
              </p:ext>
            </p:extLst>
          </p:nvPr>
        </p:nvGraphicFramePr>
        <p:xfrm>
          <a:off x="1565761" y="2772338"/>
          <a:ext cx="4886036" cy="1950912"/>
        </p:xfrm>
        <a:graphic>
          <a:graphicData uri="http://schemas.openxmlformats.org/drawingml/2006/table">
            <a:tbl>
              <a:tblPr firstRow="1" bandRow="1">
                <a:tableStyleId>{5C22544A-7EE6-4342-B048-85BDC9FD1C3A}</a:tableStyleId>
              </a:tblPr>
              <a:tblGrid>
                <a:gridCol w="1279097">
                  <a:extLst>
                    <a:ext uri="{9D8B030D-6E8A-4147-A177-3AD203B41FA5}">
                      <a16:colId xmlns:a16="http://schemas.microsoft.com/office/drawing/2014/main" val="1089230659"/>
                    </a:ext>
                  </a:extLst>
                </a:gridCol>
                <a:gridCol w="1604708">
                  <a:extLst>
                    <a:ext uri="{9D8B030D-6E8A-4147-A177-3AD203B41FA5}">
                      <a16:colId xmlns:a16="http://schemas.microsoft.com/office/drawing/2014/main" val="1969542237"/>
                    </a:ext>
                  </a:extLst>
                </a:gridCol>
                <a:gridCol w="2002231">
                  <a:extLst>
                    <a:ext uri="{9D8B030D-6E8A-4147-A177-3AD203B41FA5}">
                      <a16:colId xmlns:a16="http://schemas.microsoft.com/office/drawing/2014/main" val="947060302"/>
                    </a:ext>
                  </a:extLst>
                </a:gridCol>
              </a:tblGrid>
              <a:tr h="370840">
                <a:tc>
                  <a:txBody>
                    <a:bodyPr/>
                    <a:lstStyle/>
                    <a:p>
                      <a:pPr algn="ctr"/>
                      <a:r>
                        <a:rPr lang="es-CL" sz="1600" dirty="0"/>
                        <a:t>Genotipo</a:t>
                      </a:r>
                      <a:endParaRPr lang="en-US" sz="1600" dirty="0"/>
                    </a:p>
                  </a:txBody>
                  <a:tcPr anchor="ctr"/>
                </a:tc>
                <a:tc>
                  <a:txBody>
                    <a:bodyPr/>
                    <a:lstStyle/>
                    <a:p>
                      <a:pPr algn="ctr"/>
                      <a:r>
                        <a:rPr lang="es-CL" sz="1600" dirty="0"/>
                        <a:t>Frecuencia</a:t>
                      </a:r>
                      <a:endParaRPr lang="en-US" sz="1600" dirty="0"/>
                    </a:p>
                  </a:txBody>
                  <a:tcPr anchor="ctr"/>
                </a:tc>
                <a:tc>
                  <a:txBody>
                    <a:bodyPr/>
                    <a:lstStyle/>
                    <a:p>
                      <a:pPr algn="ctr"/>
                      <a:r>
                        <a:rPr lang="es-CL" sz="1600" dirty="0"/>
                        <a:t>Actividad enzimática (Promedio)</a:t>
                      </a:r>
                      <a:endParaRPr lang="en-US" sz="1600" dirty="0"/>
                    </a:p>
                  </a:txBody>
                  <a:tcPr anchor="ctr"/>
                </a:tc>
                <a:extLst>
                  <a:ext uri="{0D108BD9-81ED-4DB2-BD59-A6C34878D82A}">
                    <a16:rowId xmlns:a16="http://schemas.microsoft.com/office/drawing/2014/main" val="884403037"/>
                  </a:ext>
                </a:extLst>
              </a:tr>
              <a:tr h="370840">
                <a:tc>
                  <a:txBody>
                    <a:bodyPr/>
                    <a:lstStyle/>
                    <a:p>
                      <a:pPr algn="ctr"/>
                      <a:r>
                        <a:rPr lang="es-CL" dirty="0"/>
                        <a:t>AA</a:t>
                      </a:r>
                      <a:endParaRPr lang="en-US" dirty="0"/>
                    </a:p>
                  </a:txBody>
                  <a:tcPr anchor="ctr"/>
                </a:tc>
                <a:tc>
                  <a:txBody>
                    <a:bodyPr/>
                    <a:lstStyle/>
                    <a:p>
                      <a:pPr algn="ctr"/>
                      <a:r>
                        <a:rPr lang="es-CL" dirty="0"/>
                        <a:t>0,04</a:t>
                      </a:r>
                      <a:endParaRPr lang="en-US" dirty="0"/>
                    </a:p>
                  </a:txBody>
                  <a:tcPr anchor="ctr"/>
                </a:tc>
                <a:tc>
                  <a:txBody>
                    <a:bodyPr/>
                    <a:lstStyle/>
                    <a:p>
                      <a:pPr algn="ctr"/>
                      <a:r>
                        <a:rPr lang="es-CL" dirty="0"/>
                        <a:t>122</a:t>
                      </a:r>
                      <a:endParaRPr lang="en-US" dirty="0"/>
                    </a:p>
                  </a:txBody>
                  <a:tcPr anchor="ctr"/>
                </a:tc>
                <a:extLst>
                  <a:ext uri="{0D108BD9-81ED-4DB2-BD59-A6C34878D82A}">
                    <a16:rowId xmlns:a16="http://schemas.microsoft.com/office/drawing/2014/main" val="1729116943"/>
                  </a:ext>
                </a:extLst>
              </a:tr>
              <a:tr h="370840">
                <a:tc>
                  <a:txBody>
                    <a:bodyPr/>
                    <a:lstStyle/>
                    <a:p>
                      <a:pPr algn="ctr"/>
                      <a:r>
                        <a:rPr lang="es-CL" dirty="0"/>
                        <a:t>AB</a:t>
                      </a:r>
                      <a:endParaRPr lang="en-US" dirty="0"/>
                    </a:p>
                  </a:txBody>
                  <a:tcPr anchor="ctr"/>
                </a:tc>
                <a:tc>
                  <a:txBody>
                    <a:bodyPr/>
                    <a:lstStyle/>
                    <a:p>
                      <a:pPr algn="ctr"/>
                      <a:r>
                        <a:rPr lang="es-CL" dirty="0"/>
                        <a:t>0,32</a:t>
                      </a:r>
                      <a:endParaRPr lang="en-US" dirty="0"/>
                    </a:p>
                  </a:txBody>
                  <a:tcPr anchor="ctr"/>
                </a:tc>
                <a:tc>
                  <a:txBody>
                    <a:bodyPr/>
                    <a:lstStyle/>
                    <a:p>
                      <a:pPr algn="ctr"/>
                      <a:r>
                        <a:rPr lang="es-CL" dirty="0"/>
                        <a:t>154</a:t>
                      </a:r>
                      <a:endParaRPr lang="en-US" dirty="0"/>
                    </a:p>
                  </a:txBody>
                  <a:tcPr anchor="ctr"/>
                </a:tc>
                <a:extLst>
                  <a:ext uri="{0D108BD9-81ED-4DB2-BD59-A6C34878D82A}">
                    <a16:rowId xmlns:a16="http://schemas.microsoft.com/office/drawing/2014/main" val="1294865511"/>
                  </a:ext>
                </a:extLst>
              </a:tr>
              <a:tr h="370840">
                <a:tc>
                  <a:txBody>
                    <a:bodyPr/>
                    <a:lstStyle/>
                    <a:p>
                      <a:pPr algn="ctr"/>
                      <a:r>
                        <a:rPr lang="es-CL" dirty="0"/>
                        <a:t>BB</a:t>
                      </a:r>
                      <a:endParaRPr lang="en-US" dirty="0"/>
                    </a:p>
                  </a:txBody>
                  <a:tcPr anchor="ctr"/>
                </a:tc>
                <a:tc>
                  <a:txBody>
                    <a:bodyPr/>
                    <a:lstStyle/>
                    <a:p>
                      <a:pPr algn="ctr"/>
                      <a:r>
                        <a:rPr lang="es-CL" dirty="0"/>
                        <a:t>0,64</a:t>
                      </a:r>
                      <a:endParaRPr lang="en-US" dirty="0"/>
                    </a:p>
                  </a:txBody>
                  <a:tcPr anchor="ctr"/>
                </a:tc>
                <a:tc>
                  <a:txBody>
                    <a:bodyPr/>
                    <a:lstStyle/>
                    <a:p>
                      <a:pPr algn="ctr"/>
                      <a:r>
                        <a:rPr lang="es-CL" dirty="0"/>
                        <a:t>188</a:t>
                      </a:r>
                      <a:endParaRPr lang="en-US" dirty="0"/>
                    </a:p>
                  </a:txBody>
                  <a:tcPr anchor="ctr"/>
                </a:tc>
                <a:extLst>
                  <a:ext uri="{0D108BD9-81ED-4DB2-BD59-A6C34878D82A}">
                    <a16:rowId xmlns:a16="http://schemas.microsoft.com/office/drawing/2014/main" val="1310884315"/>
                  </a:ext>
                </a:extLst>
              </a:tr>
            </a:tbl>
          </a:graphicData>
        </a:graphic>
      </p:graphicFrame>
    </p:spTree>
    <p:extLst>
      <p:ext uri="{BB962C8B-B14F-4D97-AF65-F5344CB8AC3E}">
        <p14:creationId xmlns:p14="http://schemas.microsoft.com/office/powerpoint/2010/main" val="316242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910590"/>
            <a:ext cx="9162472"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Una de las principales enfermedades en salmón es la enfermedad del virus de la pancreatitis infecciosa del salmón (IPN). Esta enfermedad presenta mortalidades que varían entre 20% y 100%. Hace años atrás se descubrió una región del genoma (haplotipos) que permiten explicar el 90% de la resistencia a esta enfermedad (IPN+ o IPN-). En una población se observó que los promedios de supervivencia entre los grupos eran los siguientes: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6" name="Tabla 12">
            <a:extLst>
              <a:ext uri="{FF2B5EF4-FFF2-40B4-BE49-F238E27FC236}">
                <a16:creationId xmlns:a16="http://schemas.microsoft.com/office/drawing/2014/main" id="{8FAEEAF5-07C6-4B85-AB2A-5CB8D11108E2}"/>
              </a:ext>
            </a:extLst>
          </p:cNvPr>
          <p:cNvGraphicFramePr>
            <a:graphicFrameLocks noGrp="1"/>
          </p:cNvGraphicFramePr>
          <p:nvPr>
            <p:extLst>
              <p:ext uri="{D42A27DB-BD31-4B8C-83A1-F6EECF244321}">
                <p14:modId xmlns:p14="http://schemas.microsoft.com/office/powerpoint/2010/main" val="1035478990"/>
              </p:ext>
            </p:extLst>
          </p:nvPr>
        </p:nvGraphicFramePr>
        <p:xfrm>
          <a:off x="1653363" y="2575464"/>
          <a:ext cx="5157012" cy="1707072"/>
        </p:xfrm>
        <a:graphic>
          <a:graphicData uri="http://schemas.openxmlformats.org/drawingml/2006/table">
            <a:tbl>
              <a:tblPr firstRow="1" bandRow="1">
                <a:tableStyleId>{5C22544A-7EE6-4342-B048-85BDC9FD1C3A}</a:tableStyleId>
              </a:tblPr>
              <a:tblGrid>
                <a:gridCol w="1719004">
                  <a:extLst>
                    <a:ext uri="{9D8B030D-6E8A-4147-A177-3AD203B41FA5}">
                      <a16:colId xmlns:a16="http://schemas.microsoft.com/office/drawing/2014/main" val="1089230659"/>
                    </a:ext>
                  </a:extLst>
                </a:gridCol>
                <a:gridCol w="1719004">
                  <a:extLst>
                    <a:ext uri="{9D8B030D-6E8A-4147-A177-3AD203B41FA5}">
                      <a16:colId xmlns:a16="http://schemas.microsoft.com/office/drawing/2014/main" val="1969542237"/>
                    </a:ext>
                  </a:extLst>
                </a:gridCol>
                <a:gridCol w="1719004">
                  <a:extLst>
                    <a:ext uri="{9D8B030D-6E8A-4147-A177-3AD203B41FA5}">
                      <a16:colId xmlns:a16="http://schemas.microsoft.com/office/drawing/2014/main" val="947060302"/>
                    </a:ext>
                  </a:extLst>
                </a:gridCol>
              </a:tblGrid>
              <a:tr h="370840">
                <a:tc>
                  <a:txBody>
                    <a:bodyPr/>
                    <a:lstStyle/>
                    <a:p>
                      <a:pPr algn="ctr"/>
                      <a:r>
                        <a:rPr lang="es-CL" sz="1600" dirty="0"/>
                        <a:t>Haplotipo</a:t>
                      </a:r>
                      <a:endParaRPr lang="en-US" sz="1600" dirty="0"/>
                    </a:p>
                  </a:txBody>
                  <a:tcPr anchor="ctr"/>
                </a:tc>
                <a:tc>
                  <a:txBody>
                    <a:bodyPr/>
                    <a:lstStyle/>
                    <a:p>
                      <a:pPr algn="ctr"/>
                      <a:r>
                        <a:rPr lang="es-CL" sz="1600" dirty="0"/>
                        <a:t>Número</a:t>
                      </a:r>
                      <a:endParaRPr lang="en-US" sz="1600" dirty="0"/>
                    </a:p>
                  </a:txBody>
                  <a:tcPr anchor="ctr"/>
                </a:tc>
                <a:tc>
                  <a:txBody>
                    <a:bodyPr/>
                    <a:lstStyle/>
                    <a:p>
                      <a:pPr algn="ctr"/>
                      <a:r>
                        <a:rPr lang="es-CL" sz="1600" dirty="0"/>
                        <a:t>Sobrevivencia (%)</a:t>
                      </a:r>
                      <a:endParaRPr lang="en-US" sz="1600" dirty="0"/>
                    </a:p>
                  </a:txBody>
                  <a:tcPr anchor="ctr"/>
                </a:tc>
                <a:extLst>
                  <a:ext uri="{0D108BD9-81ED-4DB2-BD59-A6C34878D82A}">
                    <a16:rowId xmlns:a16="http://schemas.microsoft.com/office/drawing/2014/main" val="884403037"/>
                  </a:ext>
                </a:extLst>
              </a:tr>
              <a:tr h="370840">
                <a:tc>
                  <a:txBody>
                    <a:bodyPr/>
                    <a:lstStyle/>
                    <a:p>
                      <a:pPr algn="ctr"/>
                      <a:r>
                        <a:rPr lang="es-CL" dirty="0"/>
                        <a:t>IPN+, IPN+</a:t>
                      </a:r>
                      <a:endParaRPr lang="en-US" dirty="0"/>
                    </a:p>
                  </a:txBody>
                  <a:tcPr anchor="ctr"/>
                </a:tc>
                <a:tc>
                  <a:txBody>
                    <a:bodyPr/>
                    <a:lstStyle/>
                    <a:p>
                      <a:pPr algn="ctr"/>
                      <a:r>
                        <a:rPr lang="es-CL" dirty="0"/>
                        <a:t>900</a:t>
                      </a:r>
                      <a:endParaRPr lang="en-US" dirty="0"/>
                    </a:p>
                  </a:txBody>
                  <a:tcPr anchor="ctr"/>
                </a:tc>
                <a:tc>
                  <a:txBody>
                    <a:bodyPr/>
                    <a:lstStyle/>
                    <a:p>
                      <a:pPr algn="ctr"/>
                      <a:r>
                        <a:rPr lang="es-CL" dirty="0"/>
                        <a:t>90</a:t>
                      </a:r>
                      <a:endParaRPr lang="en-US" dirty="0"/>
                    </a:p>
                  </a:txBody>
                  <a:tcPr anchor="ctr"/>
                </a:tc>
                <a:extLst>
                  <a:ext uri="{0D108BD9-81ED-4DB2-BD59-A6C34878D82A}">
                    <a16:rowId xmlns:a16="http://schemas.microsoft.com/office/drawing/2014/main" val="1729116943"/>
                  </a:ext>
                </a:extLst>
              </a:tr>
              <a:tr h="370840">
                <a:tc>
                  <a:txBody>
                    <a:bodyPr/>
                    <a:lstStyle/>
                    <a:p>
                      <a:pPr algn="ctr"/>
                      <a:r>
                        <a:rPr lang="es-CL" dirty="0"/>
                        <a:t>IPN+, IPN-</a:t>
                      </a:r>
                      <a:endParaRPr lang="en-US" dirty="0"/>
                    </a:p>
                  </a:txBody>
                  <a:tcPr anchor="ctr"/>
                </a:tc>
                <a:tc>
                  <a:txBody>
                    <a:bodyPr/>
                    <a:lstStyle/>
                    <a:p>
                      <a:pPr algn="ctr"/>
                      <a:r>
                        <a:rPr lang="es-CL" dirty="0"/>
                        <a:t>4.200</a:t>
                      </a:r>
                      <a:endParaRPr lang="en-US" dirty="0"/>
                    </a:p>
                  </a:txBody>
                  <a:tcPr anchor="ctr"/>
                </a:tc>
                <a:tc>
                  <a:txBody>
                    <a:bodyPr/>
                    <a:lstStyle/>
                    <a:p>
                      <a:pPr algn="ctr"/>
                      <a:r>
                        <a:rPr lang="es-CL" dirty="0"/>
                        <a:t>30</a:t>
                      </a:r>
                      <a:endParaRPr lang="en-US" dirty="0"/>
                    </a:p>
                  </a:txBody>
                  <a:tcPr anchor="ctr"/>
                </a:tc>
                <a:extLst>
                  <a:ext uri="{0D108BD9-81ED-4DB2-BD59-A6C34878D82A}">
                    <a16:rowId xmlns:a16="http://schemas.microsoft.com/office/drawing/2014/main" val="1294865511"/>
                  </a:ext>
                </a:extLst>
              </a:tr>
              <a:tr h="370840">
                <a:tc>
                  <a:txBody>
                    <a:bodyPr/>
                    <a:lstStyle/>
                    <a:p>
                      <a:pPr algn="ctr"/>
                      <a:r>
                        <a:rPr lang="es-CL" dirty="0"/>
                        <a:t>IPN-, IPN-</a:t>
                      </a:r>
                      <a:endParaRPr lang="en-US" dirty="0"/>
                    </a:p>
                  </a:txBody>
                  <a:tcPr anchor="ctr"/>
                </a:tc>
                <a:tc>
                  <a:txBody>
                    <a:bodyPr/>
                    <a:lstStyle/>
                    <a:p>
                      <a:pPr algn="ctr"/>
                      <a:r>
                        <a:rPr lang="es-CL" dirty="0"/>
                        <a:t>4.900</a:t>
                      </a:r>
                      <a:endParaRPr lang="en-US" dirty="0"/>
                    </a:p>
                  </a:txBody>
                  <a:tcPr anchor="ctr"/>
                </a:tc>
                <a:tc>
                  <a:txBody>
                    <a:bodyPr/>
                    <a:lstStyle/>
                    <a:p>
                      <a:pPr algn="ctr"/>
                      <a:r>
                        <a:rPr lang="es-CL" dirty="0"/>
                        <a:t>10</a:t>
                      </a:r>
                      <a:endParaRPr lang="en-US" dirty="0"/>
                    </a:p>
                  </a:txBody>
                  <a:tcPr anchor="ctr"/>
                </a:tc>
                <a:extLst>
                  <a:ext uri="{0D108BD9-81ED-4DB2-BD59-A6C34878D82A}">
                    <a16:rowId xmlns:a16="http://schemas.microsoft.com/office/drawing/2014/main" val="1310884315"/>
                  </a:ext>
                </a:extLst>
              </a:tr>
            </a:tbl>
          </a:graphicData>
        </a:graphic>
      </p:graphicFrame>
      <p:sp>
        <p:nvSpPr>
          <p:cNvPr id="3" name="Título 1">
            <a:extLst>
              <a:ext uri="{FF2B5EF4-FFF2-40B4-BE49-F238E27FC236}">
                <a16:creationId xmlns:a16="http://schemas.microsoft.com/office/drawing/2014/main" id="{4CC938E6-273B-5DA5-5BB2-CE8464D7C0F0}"/>
              </a:ext>
            </a:extLst>
          </p:cNvPr>
          <p:cNvSpPr txBox="1">
            <a:spLocks/>
          </p:cNvSpPr>
          <p:nvPr/>
        </p:nvSpPr>
        <p:spPr>
          <a:xfrm>
            <a:off x="1653363" y="-386715"/>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dirty="0"/>
              <a:t>Ejercicio</a:t>
            </a:r>
            <a:endParaRPr lang="en-US" i="1" kern="0" dirty="0"/>
          </a:p>
        </p:txBody>
      </p:sp>
      <p:sp>
        <p:nvSpPr>
          <p:cNvPr id="5" name="CuadroTexto 4">
            <a:extLst>
              <a:ext uri="{FF2B5EF4-FFF2-40B4-BE49-F238E27FC236}">
                <a16:creationId xmlns:a16="http://schemas.microsoft.com/office/drawing/2014/main" id="{515B76B6-5A6F-11AB-E3F3-65187E5143C3}"/>
              </a:ext>
            </a:extLst>
          </p:cNvPr>
          <p:cNvSpPr txBox="1"/>
          <p:nvPr/>
        </p:nvSpPr>
        <p:spPr>
          <a:xfrm>
            <a:off x="1653363" y="4884585"/>
            <a:ext cx="40902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Promedio poblacional (como desviación)</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D5CC094A-8883-BEB8-F827-25AF477B68B4}"/>
                  </a:ext>
                </a:extLst>
              </p:cNvPr>
              <p:cNvSpPr txBox="1"/>
              <p:nvPr/>
            </p:nvSpPr>
            <p:spPr>
              <a:xfrm>
                <a:off x="2348661" y="5320592"/>
                <a:ext cx="2699616"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𝑑𝑝𝑞</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CuadroTexto 5">
                <a:extLst>
                  <a:ext uri="{FF2B5EF4-FFF2-40B4-BE49-F238E27FC236}">
                    <a16:creationId xmlns:a16="http://schemas.microsoft.com/office/drawing/2014/main" id="{D5CC094A-8883-BEB8-F827-25AF477B68B4}"/>
                  </a:ext>
                </a:extLst>
              </p:cNvPr>
              <p:cNvSpPr txBox="1">
                <a:spLocks noRot="1" noChangeAspect="1" noMove="1" noResize="1" noEditPoints="1" noAdjustHandles="1" noChangeArrowheads="1" noChangeShapeType="1" noTextEdit="1"/>
              </p:cNvSpPr>
              <p:nvPr/>
            </p:nvSpPr>
            <p:spPr>
              <a:xfrm>
                <a:off x="2348661" y="5320592"/>
                <a:ext cx="2699616" cy="369332"/>
              </a:xfrm>
              <a:prstGeom prst="rect">
                <a:avLst/>
              </a:prstGeom>
              <a:blipFill>
                <a:blip r:embed="rId2"/>
                <a:stretch>
                  <a:fillRect b="-13333"/>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081D1316-E992-E213-81B6-BBA193334297}"/>
                  </a:ext>
                </a:extLst>
              </p:cNvPr>
              <p:cNvSpPr txBox="1"/>
              <p:nvPr/>
            </p:nvSpPr>
            <p:spPr>
              <a:xfrm>
                <a:off x="8229311" y="2575464"/>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Valores genotípicos</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CuadroTexto 6">
                <a:extLst>
                  <a:ext uri="{FF2B5EF4-FFF2-40B4-BE49-F238E27FC236}">
                    <a16:creationId xmlns:a16="http://schemas.microsoft.com/office/drawing/2014/main" id="{081D1316-E992-E213-81B6-BBA193334297}"/>
                  </a:ext>
                </a:extLst>
              </p:cNvPr>
              <p:cNvSpPr txBox="1">
                <a:spLocks noRot="1" noChangeAspect="1" noMove="1" noResize="1" noEditPoints="1" noAdjustHandles="1" noChangeArrowheads="1" noChangeShapeType="1" noTextEdit="1"/>
              </p:cNvSpPr>
              <p:nvPr/>
            </p:nvSpPr>
            <p:spPr>
              <a:xfrm>
                <a:off x="8229311" y="2575464"/>
                <a:ext cx="2447925" cy="923330"/>
              </a:xfrm>
              <a:prstGeom prst="rect">
                <a:avLst/>
              </a:prstGeom>
              <a:blipFill>
                <a:blip r:embed="rId3"/>
                <a:stretch>
                  <a:fillRect l="-2239" t="-3289"/>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19EC50B4-549E-DC0B-E4CE-D815CC227D83}"/>
                  </a:ext>
                </a:extLst>
              </p:cNvPr>
              <p:cNvSpPr txBox="1"/>
              <p:nvPr/>
            </p:nvSpPr>
            <p:spPr>
              <a:xfrm>
                <a:off x="8229311" y="3718585"/>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a:t>
                </a:r>
                <a:r>
                  <a:rPr kumimoji="0" lang="en-US" sz="1800" b="1"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genéticas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CuadroTexto 7">
                <a:extLst>
                  <a:ext uri="{FF2B5EF4-FFF2-40B4-BE49-F238E27FC236}">
                    <a16:creationId xmlns:a16="http://schemas.microsoft.com/office/drawing/2014/main" id="{19EC50B4-549E-DC0B-E4CE-D815CC227D83}"/>
                  </a:ext>
                </a:extLst>
              </p:cNvPr>
              <p:cNvSpPr txBox="1">
                <a:spLocks noRot="1" noChangeAspect="1" noMove="1" noResize="1" noEditPoints="1" noAdjustHandles="1" noChangeArrowheads="1" noChangeShapeType="1" noTextEdit="1"/>
              </p:cNvSpPr>
              <p:nvPr/>
            </p:nvSpPr>
            <p:spPr>
              <a:xfrm>
                <a:off x="8229311" y="3718585"/>
                <a:ext cx="2447925" cy="923330"/>
              </a:xfrm>
              <a:prstGeom prst="rect">
                <a:avLst/>
              </a:prstGeom>
              <a:blipFill>
                <a:blip r:embed="rId4"/>
                <a:stretch>
                  <a:fillRect l="-2239" t="-3311" b="-2649"/>
                </a:stretch>
              </a:blipFill>
            </p:spPr>
            <p:txBody>
              <a:bodyPr/>
              <a:lstStyle/>
              <a:p>
                <a:r>
                  <a:rPr lang="es-CL">
                    <a:noFill/>
                  </a:rPr>
                  <a:t> </a:t>
                </a:r>
              </a:p>
            </p:txBody>
          </p:sp>
        </mc:Fallback>
      </mc:AlternateContent>
    </p:spTree>
    <p:extLst>
      <p:ext uri="{BB962C8B-B14F-4D97-AF65-F5344CB8AC3E}">
        <p14:creationId xmlns:p14="http://schemas.microsoft.com/office/powerpoint/2010/main" val="407319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1920240"/>
            <a:ext cx="9162472"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¿Cuáles son los efectos medios de los dos alelos y el efecto medio de una sustitución génica en esta misma población?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ACE32BAF-C72F-4668-B0AF-718F410B7CC2}"/>
                  </a:ext>
                </a:extLst>
              </p:cNvPr>
              <p:cNvSpPr txBox="1"/>
              <p:nvPr/>
            </p:nvSpPr>
            <p:spPr>
              <a:xfrm>
                <a:off x="7487668" y="3604040"/>
                <a:ext cx="3291167" cy="203132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𝛼</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𝑑</m:t>
                      </m:r>
                      <m:d>
                        <m:dPr>
                          <m:ctrlP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𝑝</m:t>
                          </m:r>
                        </m:e>
                      </m:d>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𝛼</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0,2[33+(−1)</m:t>
                      </m:r>
                      <m:d>
                        <m:dPr>
                          <m:ctrlP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0,2</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m:t>
                          </m:r>
                        </m:e>
                      </m:d>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𝛼</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0,2[33</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𝛼</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0,2[33,6]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𝛼</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72</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7" name="CuadroTexto 16">
                <a:extLst>
                  <a:ext uri="{FF2B5EF4-FFF2-40B4-BE49-F238E27FC236}">
                    <a16:creationId xmlns:a16="http://schemas.microsoft.com/office/drawing/2014/main" id="{ACE32BAF-C72F-4668-B0AF-718F410B7CC2}"/>
                  </a:ext>
                </a:extLst>
              </p:cNvPr>
              <p:cNvSpPr txBox="1">
                <a:spLocks noRot="1" noChangeAspect="1" noMove="1" noResize="1" noEditPoints="1" noAdjustHandles="1" noChangeArrowheads="1" noChangeShapeType="1" noTextEdit="1"/>
              </p:cNvSpPr>
              <p:nvPr/>
            </p:nvSpPr>
            <p:spPr>
              <a:xfrm>
                <a:off x="7487668" y="3604040"/>
                <a:ext cx="3291167" cy="2031325"/>
              </a:xfrm>
              <a:prstGeom prst="rect">
                <a:avLst/>
              </a:prstGeom>
              <a:blipFill>
                <a:blip r:embed="rId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BB85679A-B864-444E-BAAC-79E6868EC900}"/>
                  </a:ext>
                </a:extLst>
              </p:cNvPr>
              <p:cNvSpPr txBox="1"/>
              <p:nvPr/>
            </p:nvSpPr>
            <p:spPr>
              <a:xfrm>
                <a:off x="1514764" y="5089634"/>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Valores genotípicos</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0" name="CuadroTexto 19">
                <a:extLst>
                  <a:ext uri="{FF2B5EF4-FFF2-40B4-BE49-F238E27FC236}">
                    <a16:creationId xmlns:a16="http://schemas.microsoft.com/office/drawing/2014/main" id="{BB85679A-B864-444E-BAAC-79E6868EC900}"/>
                  </a:ext>
                </a:extLst>
              </p:cNvPr>
              <p:cNvSpPr txBox="1">
                <a:spLocks noRot="1" noChangeAspect="1" noMove="1" noResize="1" noEditPoints="1" noAdjustHandles="1" noChangeArrowheads="1" noChangeShapeType="1" noTextEdit="1"/>
              </p:cNvSpPr>
              <p:nvPr/>
            </p:nvSpPr>
            <p:spPr>
              <a:xfrm>
                <a:off x="1514764" y="5089634"/>
                <a:ext cx="2447925" cy="923330"/>
              </a:xfrm>
              <a:prstGeom prst="rect">
                <a:avLst/>
              </a:prstGeom>
              <a:blipFill>
                <a:blip r:embed="rId3"/>
                <a:stretch>
                  <a:fillRect l="-1990" t="-39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D3107F0B-6572-46D6-92CF-1FFADE575A00}"/>
                  </a:ext>
                </a:extLst>
              </p:cNvPr>
              <p:cNvSpPr txBox="1"/>
              <p:nvPr/>
            </p:nvSpPr>
            <p:spPr>
              <a:xfrm>
                <a:off x="4122860" y="5089634"/>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a:t>
                </a:r>
                <a:r>
                  <a:rPr kumimoji="0" lang="en-US" sz="1800" b="1"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genéticas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=0,8</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=0,2</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1" name="CuadroTexto 20">
                <a:extLst>
                  <a:ext uri="{FF2B5EF4-FFF2-40B4-BE49-F238E27FC236}">
                    <a16:creationId xmlns:a16="http://schemas.microsoft.com/office/drawing/2014/main" id="{D3107F0B-6572-46D6-92CF-1FFADE575A00}"/>
                  </a:ext>
                </a:extLst>
              </p:cNvPr>
              <p:cNvSpPr txBox="1">
                <a:spLocks noRot="1" noChangeAspect="1" noMove="1" noResize="1" noEditPoints="1" noAdjustHandles="1" noChangeArrowheads="1" noChangeShapeType="1" noTextEdit="1"/>
              </p:cNvSpPr>
              <p:nvPr/>
            </p:nvSpPr>
            <p:spPr>
              <a:xfrm>
                <a:off x="4122860" y="5089634"/>
                <a:ext cx="2447925" cy="923330"/>
              </a:xfrm>
              <a:prstGeom prst="rect">
                <a:avLst/>
              </a:prstGeom>
              <a:blipFill>
                <a:blip r:embed="rId4"/>
                <a:stretch>
                  <a:fillRect l="-1990" t="-3974" b="-1987"/>
                </a:stretch>
              </a:blipFill>
            </p:spPr>
            <p:txBody>
              <a:bodyPr/>
              <a:lstStyle/>
              <a:p>
                <a:r>
                  <a:rPr lang="en-US">
                    <a:noFill/>
                  </a:rPr>
                  <a:t> </a:t>
                </a:r>
              </a:p>
            </p:txBody>
          </p:sp>
        </mc:Fallback>
      </mc:AlternateContent>
      <p:sp>
        <p:nvSpPr>
          <p:cNvPr id="13" name="CuadroTexto 12">
            <a:extLst>
              <a:ext uri="{FF2B5EF4-FFF2-40B4-BE49-F238E27FC236}">
                <a16:creationId xmlns:a16="http://schemas.microsoft.com/office/drawing/2014/main" id="{7962E161-0B27-41BA-B456-0F24C1523992}"/>
              </a:ext>
            </a:extLst>
          </p:cNvPr>
          <p:cNvSpPr txBox="1"/>
          <p:nvPr/>
        </p:nvSpPr>
        <p:spPr>
          <a:xfrm>
            <a:off x="6843155" y="3101280"/>
            <a:ext cx="42711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Efecto medio del alelo B</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3" name="Título 1">
            <a:extLst>
              <a:ext uri="{FF2B5EF4-FFF2-40B4-BE49-F238E27FC236}">
                <a16:creationId xmlns:a16="http://schemas.microsoft.com/office/drawing/2014/main" id="{B08DBCF3-3B87-6B31-2EFB-3A23A7A1AFF2}"/>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1</a:t>
            </a:r>
            <a:endParaRPr lang="en-US" i="1" kern="0" dirty="0"/>
          </a:p>
        </p:txBody>
      </p:sp>
      <p:graphicFrame>
        <p:nvGraphicFramePr>
          <p:cNvPr id="5" name="Tabla 12">
            <a:extLst>
              <a:ext uri="{FF2B5EF4-FFF2-40B4-BE49-F238E27FC236}">
                <a16:creationId xmlns:a16="http://schemas.microsoft.com/office/drawing/2014/main" id="{FB8D3413-4596-C66F-19D9-F8C6A484CDD1}"/>
              </a:ext>
            </a:extLst>
          </p:cNvPr>
          <p:cNvGraphicFramePr>
            <a:graphicFrameLocks noGrp="1"/>
          </p:cNvGraphicFramePr>
          <p:nvPr>
            <p:extLst>
              <p:ext uri="{D42A27DB-BD31-4B8C-83A1-F6EECF244321}">
                <p14:modId xmlns:p14="http://schemas.microsoft.com/office/powerpoint/2010/main" val="154597439"/>
              </p:ext>
            </p:extLst>
          </p:nvPr>
        </p:nvGraphicFramePr>
        <p:xfrm>
          <a:off x="1565761" y="2772338"/>
          <a:ext cx="4886036" cy="1950912"/>
        </p:xfrm>
        <a:graphic>
          <a:graphicData uri="http://schemas.openxmlformats.org/drawingml/2006/table">
            <a:tbl>
              <a:tblPr firstRow="1" bandRow="1">
                <a:tableStyleId>{5C22544A-7EE6-4342-B048-85BDC9FD1C3A}</a:tableStyleId>
              </a:tblPr>
              <a:tblGrid>
                <a:gridCol w="1279097">
                  <a:extLst>
                    <a:ext uri="{9D8B030D-6E8A-4147-A177-3AD203B41FA5}">
                      <a16:colId xmlns:a16="http://schemas.microsoft.com/office/drawing/2014/main" val="1089230659"/>
                    </a:ext>
                  </a:extLst>
                </a:gridCol>
                <a:gridCol w="1604708">
                  <a:extLst>
                    <a:ext uri="{9D8B030D-6E8A-4147-A177-3AD203B41FA5}">
                      <a16:colId xmlns:a16="http://schemas.microsoft.com/office/drawing/2014/main" val="1969542237"/>
                    </a:ext>
                  </a:extLst>
                </a:gridCol>
                <a:gridCol w="2002231">
                  <a:extLst>
                    <a:ext uri="{9D8B030D-6E8A-4147-A177-3AD203B41FA5}">
                      <a16:colId xmlns:a16="http://schemas.microsoft.com/office/drawing/2014/main" val="947060302"/>
                    </a:ext>
                  </a:extLst>
                </a:gridCol>
              </a:tblGrid>
              <a:tr h="370840">
                <a:tc>
                  <a:txBody>
                    <a:bodyPr/>
                    <a:lstStyle/>
                    <a:p>
                      <a:pPr algn="ctr"/>
                      <a:r>
                        <a:rPr lang="es-CL" sz="1600" dirty="0"/>
                        <a:t>Genotipo</a:t>
                      </a:r>
                      <a:endParaRPr lang="en-US" sz="1600" dirty="0"/>
                    </a:p>
                  </a:txBody>
                  <a:tcPr anchor="ctr"/>
                </a:tc>
                <a:tc>
                  <a:txBody>
                    <a:bodyPr/>
                    <a:lstStyle/>
                    <a:p>
                      <a:pPr algn="ctr"/>
                      <a:r>
                        <a:rPr lang="es-CL" sz="1600" dirty="0"/>
                        <a:t>Frecuencia</a:t>
                      </a:r>
                      <a:endParaRPr lang="en-US" sz="1600" dirty="0"/>
                    </a:p>
                  </a:txBody>
                  <a:tcPr anchor="ctr"/>
                </a:tc>
                <a:tc>
                  <a:txBody>
                    <a:bodyPr/>
                    <a:lstStyle/>
                    <a:p>
                      <a:pPr algn="ctr"/>
                      <a:r>
                        <a:rPr lang="es-CL" sz="1600" dirty="0"/>
                        <a:t>Actividad enzimática (Promedio)</a:t>
                      </a:r>
                      <a:endParaRPr lang="en-US" sz="1600" dirty="0"/>
                    </a:p>
                  </a:txBody>
                  <a:tcPr anchor="ctr"/>
                </a:tc>
                <a:extLst>
                  <a:ext uri="{0D108BD9-81ED-4DB2-BD59-A6C34878D82A}">
                    <a16:rowId xmlns:a16="http://schemas.microsoft.com/office/drawing/2014/main" val="884403037"/>
                  </a:ext>
                </a:extLst>
              </a:tr>
              <a:tr h="370840">
                <a:tc>
                  <a:txBody>
                    <a:bodyPr/>
                    <a:lstStyle/>
                    <a:p>
                      <a:pPr algn="ctr"/>
                      <a:r>
                        <a:rPr lang="es-CL" dirty="0"/>
                        <a:t>AA</a:t>
                      </a:r>
                      <a:endParaRPr lang="en-US" dirty="0"/>
                    </a:p>
                  </a:txBody>
                  <a:tcPr anchor="ctr"/>
                </a:tc>
                <a:tc>
                  <a:txBody>
                    <a:bodyPr/>
                    <a:lstStyle/>
                    <a:p>
                      <a:pPr algn="ctr"/>
                      <a:r>
                        <a:rPr lang="es-CL" dirty="0"/>
                        <a:t>0,04</a:t>
                      </a:r>
                      <a:endParaRPr lang="en-US" dirty="0"/>
                    </a:p>
                  </a:txBody>
                  <a:tcPr anchor="ctr"/>
                </a:tc>
                <a:tc>
                  <a:txBody>
                    <a:bodyPr/>
                    <a:lstStyle/>
                    <a:p>
                      <a:pPr algn="ctr"/>
                      <a:r>
                        <a:rPr lang="es-CL" dirty="0"/>
                        <a:t>122</a:t>
                      </a:r>
                      <a:endParaRPr lang="en-US" dirty="0"/>
                    </a:p>
                  </a:txBody>
                  <a:tcPr anchor="ctr"/>
                </a:tc>
                <a:extLst>
                  <a:ext uri="{0D108BD9-81ED-4DB2-BD59-A6C34878D82A}">
                    <a16:rowId xmlns:a16="http://schemas.microsoft.com/office/drawing/2014/main" val="1729116943"/>
                  </a:ext>
                </a:extLst>
              </a:tr>
              <a:tr h="370840">
                <a:tc>
                  <a:txBody>
                    <a:bodyPr/>
                    <a:lstStyle/>
                    <a:p>
                      <a:pPr algn="ctr"/>
                      <a:r>
                        <a:rPr lang="es-CL" dirty="0"/>
                        <a:t>AB</a:t>
                      </a:r>
                      <a:endParaRPr lang="en-US" dirty="0"/>
                    </a:p>
                  </a:txBody>
                  <a:tcPr anchor="ctr"/>
                </a:tc>
                <a:tc>
                  <a:txBody>
                    <a:bodyPr/>
                    <a:lstStyle/>
                    <a:p>
                      <a:pPr algn="ctr"/>
                      <a:r>
                        <a:rPr lang="es-CL" dirty="0"/>
                        <a:t>0,32</a:t>
                      </a:r>
                      <a:endParaRPr lang="en-US" dirty="0"/>
                    </a:p>
                  </a:txBody>
                  <a:tcPr anchor="ctr"/>
                </a:tc>
                <a:tc>
                  <a:txBody>
                    <a:bodyPr/>
                    <a:lstStyle/>
                    <a:p>
                      <a:pPr algn="ctr"/>
                      <a:r>
                        <a:rPr lang="es-CL" dirty="0"/>
                        <a:t>154</a:t>
                      </a:r>
                      <a:endParaRPr lang="en-US" dirty="0"/>
                    </a:p>
                  </a:txBody>
                  <a:tcPr anchor="ctr"/>
                </a:tc>
                <a:extLst>
                  <a:ext uri="{0D108BD9-81ED-4DB2-BD59-A6C34878D82A}">
                    <a16:rowId xmlns:a16="http://schemas.microsoft.com/office/drawing/2014/main" val="1294865511"/>
                  </a:ext>
                </a:extLst>
              </a:tr>
              <a:tr h="370840">
                <a:tc>
                  <a:txBody>
                    <a:bodyPr/>
                    <a:lstStyle/>
                    <a:p>
                      <a:pPr algn="ctr"/>
                      <a:r>
                        <a:rPr lang="es-CL" dirty="0"/>
                        <a:t>BB</a:t>
                      </a:r>
                      <a:endParaRPr lang="en-US" dirty="0"/>
                    </a:p>
                  </a:txBody>
                  <a:tcPr anchor="ctr"/>
                </a:tc>
                <a:tc>
                  <a:txBody>
                    <a:bodyPr/>
                    <a:lstStyle/>
                    <a:p>
                      <a:pPr algn="ctr"/>
                      <a:r>
                        <a:rPr lang="es-CL" dirty="0"/>
                        <a:t>0,64</a:t>
                      </a:r>
                      <a:endParaRPr lang="en-US" dirty="0"/>
                    </a:p>
                  </a:txBody>
                  <a:tcPr anchor="ctr"/>
                </a:tc>
                <a:tc>
                  <a:txBody>
                    <a:bodyPr/>
                    <a:lstStyle/>
                    <a:p>
                      <a:pPr algn="ctr"/>
                      <a:r>
                        <a:rPr lang="es-CL" dirty="0"/>
                        <a:t>188</a:t>
                      </a:r>
                      <a:endParaRPr lang="en-US" dirty="0"/>
                    </a:p>
                  </a:txBody>
                  <a:tcPr anchor="ctr"/>
                </a:tc>
                <a:extLst>
                  <a:ext uri="{0D108BD9-81ED-4DB2-BD59-A6C34878D82A}">
                    <a16:rowId xmlns:a16="http://schemas.microsoft.com/office/drawing/2014/main" val="1310884315"/>
                  </a:ext>
                </a:extLst>
              </a:tr>
            </a:tbl>
          </a:graphicData>
        </a:graphic>
      </p:graphicFrame>
    </p:spTree>
    <p:extLst>
      <p:ext uri="{BB962C8B-B14F-4D97-AF65-F5344CB8AC3E}">
        <p14:creationId xmlns:p14="http://schemas.microsoft.com/office/powerpoint/2010/main" val="79549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animEffect transition="in" filter="fade">
                                      <p:cBhvr>
                                        <p:cTn id="7" dur="500"/>
                                        <p:tgtEl>
                                          <p:spTgt spid="1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
                                            <p:txEl>
                                              <p:pRg st="3" end="3"/>
                                            </p:txEl>
                                          </p:spTgt>
                                        </p:tgtEl>
                                        <p:attrNameLst>
                                          <p:attrName>style.visibility</p:attrName>
                                        </p:attrNameLst>
                                      </p:cBhvr>
                                      <p:to>
                                        <p:strVal val="visible"/>
                                      </p:to>
                                    </p:set>
                                    <p:animEffect transition="in" filter="fade">
                                      <p:cBhvr>
                                        <p:cTn id="10" dur="500"/>
                                        <p:tgtEl>
                                          <p:spTgt spid="17">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xEl>
                                              <p:pRg st="4" end="4"/>
                                            </p:txEl>
                                          </p:spTgt>
                                        </p:tgtEl>
                                        <p:attrNameLst>
                                          <p:attrName>style.visibility</p:attrName>
                                        </p:attrNameLst>
                                      </p:cBhvr>
                                      <p:to>
                                        <p:strVal val="visible"/>
                                      </p:to>
                                    </p:set>
                                    <p:animEffect transition="in" filter="fade">
                                      <p:cBhvr>
                                        <p:cTn id="13" dur="500"/>
                                        <p:tgtEl>
                                          <p:spTgt spid="17">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xEl>
                                              <p:pRg st="6" end="6"/>
                                            </p:txEl>
                                          </p:spTgt>
                                        </p:tgtEl>
                                        <p:attrNameLst>
                                          <p:attrName>style.visibility</p:attrName>
                                        </p:attrNameLst>
                                      </p:cBhvr>
                                      <p:to>
                                        <p:strVal val="visible"/>
                                      </p:to>
                                    </p:set>
                                    <p:animEffect transition="in" filter="fade">
                                      <p:cBhvr>
                                        <p:cTn id="16" dur="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1920240"/>
            <a:ext cx="9162472"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¿Cuáles son los efectos medios de los dos alelos y el efecto medio de una sustitución génica en esta misma población?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E142100D-176B-46B9-96DE-FFDF21DA2008}"/>
                  </a:ext>
                </a:extLst>
              </p:cNvPr>
              <p:cNvSpPr txBox="1"/>
              <p:nvPr/>
            </p:nvSpPr>
            <p:spPr>
              <a:xfrm>
                <a:off x="7333673" y="3635028"/>
                <a:ext cx="3397893" cy="230832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𝛼</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𝑑</m:t>
                      </m:r>
                      <m:d>
                        <m:dPr>
                          <m:ctrlP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𝑝</m:t>
                          </m:r>
                        </m:e>
                      </m:d>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𝛼</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[33+(−1)</m:t>
                      </m:r>
                      <m:d>
                        <m:dPr>
                          <m:ctrlP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0,2−0,8</m:t>
                          </m:r>
                        </m:e>
                      </m:d>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𝛼</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[33+0,6]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𝛼</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[33,6]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𝛼</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6,</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88</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8" name="CuadroTexto 17">
                <a:extLst>
                  <a:ext uri="{FF2B5EF4-FFF2-40B4-BE49-F238E27FC236}">
                    <a16:creationId xmlns:a16="http://schemas.microsoft.com/office/drawing/2014/main" id="{E142100D-176B-46B9-96DE-FFDF21DA2008}"/>
                  </a:ext>
                </a:extLst>
              </p:cNvPr>
              <p:cNvSpPr txBox="1">
                <a:spLocks noRot="1" noChangeAspect="1" noMove="1" noResize="1" noEditPoints="1" noAdjustHandles="1" noChangeArrowheads="1" noChangeShapeType="1" noTextEdit="1"/>
              </p:cNvSpPr>
              <p:nvPr/>
            </p:nvSpPr>
            <p:spPr>
              <a:xfrm>
                <a:off x="7333673" y="3635028"/>
                <a:ext cx="3397893" cy="2308324"/>
              </a:xfrm>
              <a:prstGeom prst="rect">
                <a:avLst/>
              </a:prstGeom>
              <a:blipFill>
                <a:blip r:embed="rId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BB85679A-B864-444E-BAAC-79E6868EC900}"/>
                  </a:ext>
                </a:extLst>
              </p:cNvPr>
              <p:cNvSpPr txBox="1"/>
              <p:nvPr/>
            </p:nvSpPr>
            <p:spPr>
              <a:xfrm>
                <a:off x="1514764" y="5089634"/>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Valores genotípicos</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0" name="CuadroTexto 19">
                <a:extLst>
                  <a:ext uri="{FF2B5EF4-FFF2-40B4-BE49-F238E27FC236}">
                    <a16:creationId xmlns:a16="http://schemas.microsoft.com/office/drawing/2014/main" id="{BB85679A-B864-444E-BAAC-79E6868EC900}"/>
                  </a:ext>
                </a:extLst>
              </p:cNvPr>
              <p:cNvSpPr txBox="1">
                <a:spLocks noRot="1" noChangeAspect="1" noMove="1" noResize="1" noEditPoints="1" noAdjustHandles="1" noChangeArrowheads="1" noChangeShapeType="1" noTextEdit="1"/>
              </p:cNvSpPr>
              <p:nvPr/>
            </p:nvSpPr>
            <p:spPr>
              <a:xfrm>
                <a:off x="1514764" y="5089634"/>
                <a:ext cx="2447925" cy="923330"/>
              </a:xfrm>
              <a:prstGeom prst="rect">
                <a:avLst/>
              </a:prstGeom>
              <a:blipFill>
                <a:blip r:embed="rId3"/>
                <a:stretch>
                  <a:fillRect l="-1990" t="-39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D3107F0B-6572-46D6-92CF-1FFADE575A00}"/>
                  </a:ext>
                </a:extLst>
              </p:cNvPr>
              <p:cNvSpPr txBox="1"/>
              <p:nvPr/>
            </p:nvSpPr>
            <p:spPr>
              <a:xfrm>
                <a:off x="4122860" y="5089634"/>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a:t>
                </a:r>
                <a:r>
                  <a:rPr kumimoji="0" lang="en-US" sz="1800" b="1"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genéticas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=0,8</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=0,2</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1" name="CuadroTexto 20">
                <a:extLst>
                  <a:ext uri="{FF2B5EF4-FFF2-40B4-BE49-F238E27FC236}">
                    <a16:creationId xmlns:a16="http://schemas.microsoft.com/office/drawing/2014/main" id="{D3107F0B-6572-46D6-92CF-1FFADE575A00}"/>
                  </a:ext>
                </a:extLst>
              </p:cNvPr>
              <p:cNvSpPr txBox="1">
                <a:spLocks noRot="1" noChangeAspect="1" noMove="1" noResize="1" noEditPoints="1" noAdjustHandles="1" noChangeArrowheads="1" noChangeShapeType="1" noTextEdit="1"/>
              </p:cNvSpPr>
              <p:nvPr/>
            </p:nvSpPr>
            <p:spPr>
              <a:xfrm>
                <a:off x="4122860" y="5089634"/>
                <a:ext cx="2447925" cy="923330"/>
              </a:xfrm>
              <a:prstGeom prst="rect">
                <a:avLst/>
              </a:prstGeom>
              <a:blipFill>
                <a:blip r:embed="rId4"/>
                <a:stretch>
                  <a:fillRect l="-1990" t="-3974" b="-1987"/>
                </a:stretch>
              </a:blipFill>
            </p:spPr>
            <p:txBody>
              <a:bodyPr/>
              <a:lstStyle/>
              <a:p>
                <a:r>
                  <a:rPr lang="en-US">
                    <a:noFill/>
                  </a:rPr>
                  <a:t> </a:t>
                </a:r>
              </a:p>
            </p:txBody>
          </p:sp>
        </mc:Fallback>
      </mc:AlternateContent>
      <p:sp>
        <p:nvSpPr>
          <p:cNvPr id="13" name="CuadroTexto 12">
            <a:extLst>
              <a:ext uri="{FF2B5EF4-FFF2-40B4-BE49-F238E27FC236}">
                <a16:creationId xmlns:a16="http://schemas.microsoft.com/office/drawing/2014/main" id="{00AFFB82-F35E-4533-9B2D-7B24337BCD05}"/>
              </a:ext>
            </a:extLst>
          </p:cNvPr>
          <p:cNvSpPr txBox="1"/>
          <p:nvPr/>
        </p:nvSpPr>
        <p:spPr>
          <a:xfrm>
            <a:off x="6843155" y="3101280"/>
            <a:ext cx="42711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Efecto medio del alelo A</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3" name="Título 1">
            <a:extLst>
              <a:ext uri="{FF2B5EF4-FFF2-40B4-BE49-F238E27FC236}">
                <a16:creationId xmlns:a16="http://schemas.microsoft.com/office/drawing/2014/main" id="{BB53EB96-37F8-B977-C27D-8340F6A71111}"/>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1</a:t>
            </a:r>
            <a:endParaRPr lang="en-US" i="1" kern="0" dirty="0"/>
          </a:p>
        </p:txBody>
      </p:sp>
      <p:graphicFrame>
        <p:nvGraphicFramePr>
          <p:cNvPr id="5" name="Tabla 12">
            <a:extLst>
              <a:ext uri="{FF2B5EF4-FFF2-40B4-BE49-F238E27FC236}">
                <a16:creationId xmlns:a16="http://schemas.microsoft.com/office/drawing/2014/main" id="{1F10ABAB-9DD8-C858-ACFE-1DE3060F3627}"/>
              </a:ext>
            </a:extLst>
          </p:cNvPr>
          <p:cNvGraphicFramePr>
            <a:graphicFrameLocks noGrp="1"/>
          </p:cNvGraphicFramePr>
          <p:nvPr>
            <p:extLst>
              <p:ext uri="{D42A27DB-BD31-4B8C-83A1-F6EECF244321}">
                <p14:modId xmlns:p14="http://schemas.microsoft.com/office/powerpoint/2010/main" val="154597439"/>
              </p:ext>
            </p:extLst>
          </p:nvPr>
        </p:nvGraphicFramePr>
        <p:xfrm>
          <a:off x="1565761" y="2772338"/>
          <a:ext cx="4886036" cy="1950912"/>
        </p:xfrm>
        <a:graphic>
          <a:graphicData uri="http://schemas.openxmlformats.org/drawingml/2006/table">
            <a:tbl>
              <a:tblPr firstRow="1" bandRow="1">
                <a:tableStyleId>{5C22544A-7EE6-4342-B048-85BDC9FD1C3A}</a:tableStyleId>
              </a:tblPr>
              <a:tblGrid>
                <a:gridCol w="1279097">
                  <a:extLst>
                    <a:ext uri="{9D8B030D-6E8A-4147-A177-3AD203B41FA5}">
                      <a16:colId xmlns:a16="http://schemas.microsoft.com/office/drawing/2014/main" val="1089230659"/>
                    </a:ext>
                  </a:extLst>
                </a:gridCol>
                <a:gridCol w="1604708">
                  <a:extLst>
                    <a:ext uri="{9D8B030D-6E8A-4147-A177-3AD203B41FA5}">
                      <a16:colId xmlns:a16="http://schemas.microsoft.com/office/drawing/2014/main" val="1969542237"/>
                    </a:ext>
                  </a:extLst>
                </a:gridCol>
                <a:gridCol w="2002231">
                  <a:extLst>
                    <a:ext uri="{9D8B030D-6E8A-4147-A177-3AD203B41FA5}">
                      <a16:colId xmlns:a16="http://schemas.microsoft.com/office/drawing/2014/main" val="947060302"/>
                    </a:ext>
                  </a:extLst>
                </a:gridCol>
              </a:tblGrid>
              <a:tr h="370840">
                <a:tc>
                  <a:txBody>
                    <a:bodyPr/>
                    <a:lstStyle/>
                    <a:p>
                      <a:pPr algn="ctr"/>
                      <a:r>
                        <a:rPr lang="es-CL" sz="1600" dirty="0"/>
                        <a:t>Genotipo</a:t>
                      </a:r>
                      <a:endParaRPr lang="en-US" sz="1600" dirty="0"/>
                    </a:p>
                  </a:txBody>
                  <a:tcPr anchor="ctr"/>
                </a:tc>
                <a:tc>
                  <a:txBody>
                    <a:bodyPr/>
                    <a:lstStyle/>
                    <a:p>
                      <a:pPr algn="ctr"/>
                      <a:r>
                        <a:rPr lang="es-CL" sz="1600" dirty="0"/>
                        <a:t>Frecuencia</a:t>
                      </a:r>
                      <a:endParaRPr lang="en-US" sz="1600" dirty="0"/>
                    </a:p>
                  </a:txBody>
                  <a:tcPr anchor="ctr"/>
                </a:tc>
                <a:tc>
                  <a:txBody>
                    <a:bodyPr/>
                    <a:lstStyle/>
                    <a:p>
                      <a:pPr algn="ctr"/>
                      <a:r>
                        <a:rPr lang="es-CL" sz="1600" dirty="0"/>
                        <a:t>Actividad enzimática (Promedio)</a:t>
                      </a:r>
                      <a:endParaRPr lang="en-US" sz="1600" dirty="0"/>
                    </a:p>
                  </a:txBody>
                  <a:tcPr anchor="ctr"/>
                </a:tc>
                <a:extLst>
                  <a:ext uri="{0D108BD9-81ED-4DB2-BD59-A6C34878D82A}">
                    <a16:rowId xmlns:a16="http://schemas.microsoft.com/office/drawing/2014/main" val="884403037"/>
                  </a:ext>
                </a:extLst>
              </a:tr>
              <a:tr h="370840">
                <a:tc>
                  <a:txBody>
                    <a:bodyPr/>
                    <a:lstStyle/>
                    <a:p>
                      <a:pPr algn="ctr"/>
                      <a:r>
                        <a:rPr lang="es-CL" dirty="0"/>
                        <a:t>AA</a:t>
                      </a:r>
                      <a:endParaRPr lang="en-US" dirty="0"/>
                    </a:p>
                  </a:txBody>
                  <a:tcPr anchor="ctr"/>
                </a:tc>
                <a:tc>
                  <a:txBody>
                    <a:bodyPr/>
                    <a:lstStyle/>
                    <a:p>
                      <a:pPr algn="ctr"/>
                      <a:r>
                        <a:rPr lang="es-CL" dirty="0"/>
                        <a:t>0,04</a:t>
                      </a:r>
                      <a:endParaRPr lang="en-US" dirty="0"/>
                    </a:p>
                  </a:txBody>
                  <a:tcPr anchor="ctr"/>
                </a:tc>
                <a:tc>
                  <a:txBody>
                    <a:bodyPr/>
                    <a:lstStyle/>
                    <a:p>
                      <a:pPr algn="ctr"/>
                      <a:r>
                        <a:rPr lang="es-CL" dirty="0"/>
                        <a:t>122</a:t>
                      </a:r>
                      <a:endParaRPr lang="en-US" dirty="0"/>
                    </a:p>
                  </a:txBody>
                  <a:tcPr anchor="ctr"/>
                </a:tc>
                <a:extLst>
                  <a:ext uri="{0D108BD9-81ED-4DB2-BD59-A6C34878D82A}">
                    <a16:rowId xmlns:a16="http://schemas.microsoft.com/office/drawing/2014/main" val="1729116943"/>
                  </a:ext>
                </a:extLst>
              </a:tr>
              <a:tr h="370840">
                <a:tc>
                  <a:txBody>
                    <a:bodyPr/>
                    <a:lstStyle/>
                    <a:p>
                      <a:pPr algn="ctr"/>
                      <a:r>
                        <a:rPr lang="es-CL" dirty="0"/>
                        <a:t>AB</a:t>
                      </a:r>
                      <a:endParaRPr lang="en-US" dirty="0"/>
                    </a:p>
                  </a:txBody>
                  <a:tcPr anchor="ctr"/>
                </a:tc>
                <a:tc>
                  <a:txBody>
                    <a:bodyPr/>
                    <a:lstStyle/>
                    <a:p>
                      <a:pPr algn="ctr"/>
                      <a:r>
                        <a:rPr lang="es-CL" dirty="0"/>
                        <a:t>0,32</a:t>
                      </a:r>
                      <a:endParaRPr lang="en-US" dirty="0"/>
                    </a:p>
                  </a:txBody>
                  <a:tcPr anchor="ctr"/>
                </a:tc>
                <a:tc>
                  <a:txBody>
                    <a:bodyPr/>
                    <a:lstStyle/>
                    <a:p>
                      <a:pPr algn="ctr"/>
                      <a:r>
                        <a:rPr lang="es-CL" dirty="0"/>
                        <a:t>154</a:t>
                      </a:r>
                      <a:endParaRPr lang="en-US" dirty="0"/>
                    </a:p>
                  </a:txBody>
                  <a:tcPr anchor="ctr"/>
                </a:tc>
                <a:extLst>
                  <a:ext uri="{0D108BD9-81ED-4DB2-BD59-A6C34878D82A}">
                    <a16:rowId xmlns:a16="http://schemas.microsoft.com/office/drawing/2014/main" val="1294865511"/>
                  </a:ext>
                </a:extLst>
              </a:tr>
              <a:tr h="370840">
                <a:tc>
                  <a:txBody>
                    <a:bodyPr/>
                    <a:lstStyle/>
                    <a:p>
                      <a:pPr algn="ctr"/>
                      <a:r>
                        <a:rPr lang="es-CL" dirty="0"/>
                        <a:t>BB</a:t>
                      </a:r>
                      <a:endParaRPr lang="en-US" dirty="0"/>
                    </a:p>
                  </a:txBody>
                  <a:tcPr anchor="ctr"/>
                </a:tc>
                <a:tc>
                  <a:txBody>
                    <a:bodyPr/>
                    <a:lstStyle/>
                    <a:p>
                      <a:pPr algn="ctr"/>
                      <a:r>
                        <a:rPr lang="es-CL" dirty="0"/>
                        <a:t>0,64</a:t>
                      </a:r>
                      <a:endParaRPr lang="en-US" dirty="0"/>
                    </a:p>
                  </a:txBody>
                  <a:tcPr anchor="ctr"/>
                </a:tc>
                <a:tc>
                  <a:txBody>
                    <a:bodyPr/>
                    <a:lstStyle/>
                    <a:p>
                      <a:pPr algn="ctr"/>
                      <a:r>
                        <a:rPr lang="es-CL" dirty="0"/>
                        <a:t>188</a:t>
                      </a:r>
                      <a:endParaRPr lang="en-US" dirty="0"/>
                    </a:p>
                  </a:txBody>
                  <a:tcPr anchor="ctr"/>
                </a:tc>
                <a:extLst>
                  <a:ext uri="{0D108BD9-81ED-4DB2-BD59-A6C34878D82A}">
                    <a16:rowId xmlns:a16="http://schemas.microsoft.com/office/drawing/2014/main" val="1310884315"/>
                  </a:ext>
                </a:extLst>
              </a:tr>
            </a:tbl>
          </a:graphicData>
        </a:graphic>
      </p:graphicFrame>
    </p:spTree>
    <p:extLst>
      <p:ext uri="{BB962C8B-B14F-4D97-AF65-F5344CB8AC3E}">
        <p14:creationId xmlns:p14="http://schemas.microsoft.com/office/powerpoint/2010/main" val="221148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080A5E44-9EFE-419C-BAB6-4193C6FDA58C}"/>
              </a:ext>
            </a:extLst>
          </p:cNvPr>
          <p:cNvSpPr txBox="1"/>
          <p:nvPr/>
        </p:nvSpPr>
        <p:spPr>
          <a:xfrm>
            <a:off x="6843155" y="3101280"/>
            <a:ext cx="42711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Efecto promedio de sustitución</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F44F3C73-3E4D-48A3-AB83-3C53D4F3DC2F}"/>
                  </a:ext>
                </a:extLst>
              </p:cNvPr>
              <p:cNvSpPr txBox="1"/>
              <p:nvPr/>
            </p:nvSpPr>
            <p:spPr>
              <a:xfrm>
                <a:off x="7537875" y="3699212"/>
                <a:ext cx="2881746" cy="175432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𝛼</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𝑑</m:t>
                      </m:r>
                      <m:d>
                        <m:dPr>
                          <m:ctrlP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𝑝</m:t>
                          </m:r>
                        </m:e>
                      </m:d>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𝛼</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33</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d>
                        <m:dPr>
                          <m:ctrlP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0,2</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0,8</m:t>
                          </m:r>
                        </m:e>
                      </m:d>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𝛼</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33</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0,6</m:t>
                      </m:r>
                    </m:oMath>
                  </m:oMathPara>
                </a14:m>
                <a:endPar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𝛼</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33,6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9" name="CuadroTexto 18">
                <a:extLst>
                  <a:ext uri="{FF2B5EF4-FFF2-40B4-BE49-F238E27FC236}">
                    <a16:creationId xmlns:a16="http://schemas.microsoft.com/office/drawing/2014/main" id="{F44F3C73-3E4D-48A3-AB83-3C53D4F3DC2F}"/>
                  </a:ext>
                </a:extLst>
              </p:cNvPr>
              <p:cNvSpPr txBox="1">
                <a:spLocks noRot="1" noChangeAspect="1" noMove="1" noResize="1" noEditPoints="1" noAdjustHandles="1" noChangeArrowheads="1" noChangeShapeType="1" noTextEdit="1"/>
              </p:cNvSpPr>
              <p:nvPr/>
            </p:nvSpPr>
            <p:spPr>
              <a:xfrm>
                <a:off x="7537875" y="3699212"/>
                <a:ext cx="2881746" cy="1754326"/>
              </a:xfrm>
              <a:prstGeom prst="rect">
                <a:avLst/>
              </a:prstGeom>
              <a:blipFill>
                <a:blip r:embed="rId2"/>
                <a:stretch>
                  <a:fillRect/>
                </a:stretch>
              </a:blipFill>
              <a:ln>
                <a:noFill/>
              </a:ln>
            </p:spPr>
            <p:txBody>
              <a:bodyPr/>
              <a:lstStyle/>
              <a:p>
                <a:r>
                  <a:rPr lang="en-US">
                    <a:noFill/>
                  </a:rPr>
                  <a:t> </a:t>
                </a:r>
              </a:p>
            </p:txBody>
          </p:sp>
        </mc:Fallback>
      </mc:AlternateContent>
      <p:sp>
        <p:nvSpPr>
          <p:cNvPr id="20" name="Rectángulo 19">
            <a:extLst>
              <a:ext uri="{FF2B5EF4-FFF2-40B4-BE49-F238E27FC236}">
                <a16:creationId xmlns:a16="http://schemas.microsoft.com/office/drawing/2014/main" id="{DFA006D3-0DD2-4CE1-9985-1906A035642B}"/>
              </a:ext>
            </a:extLst>
          </p:cNvPr>
          <p:cNvSpPr/>
          <p:nvPr/>
        </p:nvSpPr>
        <p:spPr>
          <a:xfrm>
            <a:off x="8150072" y="5084206"/>
            <a:ext cx="1657351" cy="369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979A9299-3A39-402E-97FA-C5992915BDE6}"/>
              </a:ext>
            </a:extLst>
          </p:cNvPr>
          <p:cNvSpPr txBox="1"/>
          <p:nvPr/>
        </p:nvSpPr>
        <p:spPr>
          <a:xfrm>
            <a:off x="1514764" y="1920240"/>
            <a:ext cx="9162472"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¿Cuáles son los efectos medios de los dos alelos y el efecto medio de una sustitución génica en esta misma población?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F357B3D7-373A-4AB8-97CF-6BE1BAEED366}"/>
                  </a:ext>
                </a:extLst>
              </p:cNvPr>
              <p:cNvSpPr txBox="1"/>
              <p:nvPr/>
            </p:nvSpPr>
            <p:spPr>
              <a:xfrm>
                <a:off x="1514764" y="5089634"/>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Valores genotípicos</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7" name="CuadroTexto 16">
                <a:extLst>
                  <a:ext uri="{FF2B5EF4-FFF2-40B4-BE49-F238E27FC236}">
                    <a16:creationId xmlns:a16="http://schemas.microsoft.com/office/drawing/2014/main" id="{F357B3D7-373A-4AB8-97CF-6BE1BAEED366}"/>
                  </a:ext>
                </a:extLst>
              </p:cNvPr>
              <p:cNvSpPr txBox="1">
                <a:spLocks noRot="1" noChangeAspect="1" noMove="1" noResize="1" noEditPoints="1" noAdjustHandles="1" noChangeArrowheads="1" noChangeShapeType="1" noTextEdit="1"/>
              </p:cNvSpPr>
              <p:nvPr/>
            </p:nvSpPr>
            <p:spPr>
              <a:xfrm>
                <a:off x="1514764" y="5089634"/>
                <a:ext cx="2447925" cy="923330"/>
              </a:xfrm>
              <a:prstGeom prst="rect">
                <a:avLst/>
              </a:prstGeom>
              <a:blipFill>
                <a:blip r:embed="rId3"/>
                <a:stretch>
                  <a:fillRect l="-1990" t="-39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ABF719B7-A9D6-4A53-848D-AE594164CCA0}"/>
                  </a:ext>
                </a:extLst>
              </p:cNvPr>
              <p:cNvSpPr txBox="1"/>
              <p:nvPr/>
            </p:nvSpPr>
            <p:spPr>
              <a:xfrm>
                <a:off x="4122860" y="5089634"/>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a:t>
                </a:r>
                <a:r>
                  <a:rPr kumimoji="0" lang="en-US" sz="1800" b="1"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genéticas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=0,8</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=0,2</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8" name="CuadroTexto 17">
                <a:extLst>
                  <a:ext uri="{FF2B5EF4-FFF2-40B4-BE49-F238E27FC236}">
                    <a16:creationId xmlns:a16="http://schemas.microsoft.com/office/drawing/2014/main" id="{ABF719B7-A9D6-4A53-848D-AE594164CCA0}"/>
                  </a:ext>
                </a:extLst>
              </p:cNvPr>
              <p:cNvSpPr txBox="1">
                <a:spLocks noRot="1" noChangeAspect="1" noMove="1" noResize="1" noEditPoints="1" noAdjustHandles="1" noChangeArrowheads="1" noChangeShapeType="1" noTextEdit="1"/>
              </p:cNvSpPr>
              <p:nvPr/>
            </p:nvSpPr>
            <p:spPr>
              <a:xfrm>
                <a:off x="4122860" y="5089634"/>
                <a:ext cx="2447925" cy="923330"/>
              </a:xfrm>
              <a:prstGeom prst="rect">
                <a:avLst/>
              </a:prstGeom>
              <a:blipFill>
                <a:blip r:embed="rId4"/>
                <a:stretch>
                  <a:fillRect l="-1990" t="-3974" b="-1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2AD6BB9C-74B8-41D2-9AD4-7D0E9A8D600E}"/>
                  </a:ext>
                </a:extLst>
              </p:cNvPr>
              <p:cNvSpPr txBox="1"/>
              <p:nvPr/>
            </p:nvSpPr>
            <p:spPr>
              <a:xfrm>
                <a:off x="7071283" y="5683912"/>
                <a:ext cx="1200911"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𝛼</m:t>
                          </m:r>
                        </m:e>
                        <m: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𝛼</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1" name="CuadroTexto 20">
                <a:extLst>
                  <a:ext uri="{FF2B5EF4-FFF2-40B4-BE49-F238E27FC236}">
                    <a16:creationId xmlns:a16="http://schemas.microsoft.com/office/drawing/2014/main" id="{2AD6BB9C-74B8-41D2-9AD4-7D0E9A8D600E}"/>
                  </a:ext>
                </a:extLst>
              </p:cNvPr>
              <p:cNvSpPr txBox="1">
                <a:spLocks noRot="1" noChangeAspect="1" noMove="1" noResize="1" noEditPoints="1" noAdjustHandles="1" noChangeArrowheads="1" noChangeShapeType="1" noTextEdit="1"/>
              </p:cNvSpPr>
              <p:nvPr/>
            </p:nvSpPr>
            <p:spPr>
              <a:xfrm>
                <a:off x="7071283" y="5683912"/>
                <a:ext cx="1200911" cy="369332"/>
              </a:xfrm>
              <a:prstGeom prst="rect">
                <a:avLst/>
              </a:prstGeom>
              <a:blipFill>
                <a:blip r:embed="rId5"/>
                <a:stretch>
                  <a:fillRect b="-655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E5916E13-8F0A-412B-983B-53C2816ABEE6}"/>
                  </a:ext>
                </a:extLst>
              </p:cNvPr>
              <p:cNvSpPr txBox="1"/>
              <p:nvPr/>
            </p:nvSpPr>
            <p:spPr>
              <a:xfrm>
                <a:off x="9850304" y="5683912"/>
                <a:ext cx="1264038"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𝛼</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𝛼</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2" name="CuadroTexto 21">
                <a:extLst>
                  <a:ext uri="{FF2B5EF4-FFF2-40B4-BE49-F238E27FC236}">
                    <a16:creationId xmlns:a16="http://schemas.microsoft.com/office/drawing/2014/main" id="{E5916E13-8F0A-412B-983B-53C2816ABEE6}"/>
                  </a:ext>
                </a:extLst>
              </p:cNvPr>
              <p:cNvSpPr txBox="1">
                <a:spLocks noRot="1" noChangeAspect="1" noMove="1" noResize="1" noEditPoints="1" noAdjustHandles="1" noChangeArrowheads="1" noChangeShapeType="1" noTextEdit="1"/>
              </p:cNvSpPr>
              <p:nvPr/>
            </p:nvSpPr>
            <p:spPr>
              <a:xfrm>
                <a:off x="9850304" y="5683912"/>
                <a:ext cx="1264038" cy="369332"/>
              </a:xfrm>
              <a:prstGeom prst="rect">
                <a:avLst/>
              </a:prstGeom>
              <a:blipFill>
                <a:blip r:embed="rId6"/>
                <a:stretch>
                  <a:fillRect b="-6557"/>
                </a:stretch>
              </a:blipFill>
              <a:ln>
                <a:noFill/>
              </a:ln>
            </p:spPr>
            <p:txBody>
              <a:bodyPr/>
              <a:lstStyle/>
              <a:p>
                <a:r>
                  <a:rPr lang="en-US">
                    <a:noFill/>
                  </a:rPr>
                  <a:t> </a:t>
                </a:r>
              </a:p>
            </p:txBody>
          </p:sp>
        </mc:Fallback>
      </mc:AlternateContent>
      <p:sp>
        <p:nvSpPr>
          <p:cNvPr id="3" name="Título 1">
            <a:extLst>
              <a:ext uri="{FF2B5EF4-FFF2-40B4-BE49-F238E27FC236}">
                <a16:creationId xmlns:a16="http://schemas.microsoft.com/office/drawing/2014/main" id="{14A0563B-DE42-B47C-E815-F66F2B0549EC}"/>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1</a:t>
            </a:r>
            <a:endParaRPr lang="en-US" i="1" kern="0" dirty="0"/>
          </a:p>
        </p:txBody>
      </p:sp>
      <p:graphicFrame>
        <p:nvGraphicFramePr>
          <p:cNvPr id="4" name="Tabla 12">
            <a:extLst>
              <a:ext uri="{FF2B5EF4-FFF2-40B4-BE49-F238E27FC236}">
                <a16:creationId xmlns:a16="http://schemas.microsoft.com/office/drawing/2014/main" id="{1540B2F0-9CB0-6E94-E1D9-49097FAC5256}"/>
              </a:ext>
            </a:extLst>
          </p:cNvPr>
          <p:cNvGraphicFramePr>
            <a:graphicFrameLocks noGrp="1"/>
          </p:cNvGraphicFramePr>
          <p:nvPr>
            <p:extLst>
              <p:ext uri="{D42A27DB-BD31-4B8C-83A1-F6EECF244321}">
                <p14:modId xmlns:p14="http://schemas.microsoft.com/office/powerpoint/2010/main" val="154597439"/>
              </p:ext>
            </p:extLst>
          </p:nvPr>
        </p:nvGraphicFramePr>
        <p:xfrm>
          <a:off x="1565761" y="2772338"/>
          <a:ext cx="4886036" cy="1950912"/>
        </p:xfrm>
        <a:graphic>
          <a:graphicData uri="http://schemas.openxmlformats.org/drawingml/2006/table">
            <a:tbl>
              <a:tblPr firstRow="1" bandRow="1">
                <a:tableStyleId>{5C22544A-7EE6-4342-B048-85BDC9FD1C3A}</a:tableStyleId>
              </a:tblPr>
              <a:tblGrid>
                <a:gridCol w="1279097">
                  <a:extLst>
                    <a:ext uri="{9D8B030D-6E8A-4147-A177-3AD203B41FA5}">
                      <a16:colId xmlns:a16="http://schemas.microsoft.com/office/drawing/2014/main" val="1089230659"/>
                    </a:ext>
                  </a:extLst>
                </a:gridCol>
                <a:gridCol w="1604708">
                  <a:extLst>
                    <a:ext uri="{9D8B030D-6E8A-4147-A177-3AD203B41FA5}">
                      <a16:colId xmlns:a16="http://schemas.microsoft.com/office/drawing/2014/main" val="1969542237"/>
                    </a:ext>
                  </a:extLst>
                </a:gridCol>
                <a:gridCol w="2002231">
                  <a:extLst>
                    <a:ext uri="{9D8B030D-6E8A-4147-A177-3AD203B41FA5}">
                      <a16:colId xmlns:a16="http://schemas.microsoft.com/office/drawing/2014/main" val="947060302"/>
                    </a:ext>
                  </a:extLst>
                </a:gridCol>
              </a:tblGrid>
              <a:tr h="370840">
                <a:tc>
                  <a:txBody>
                    <a:bodyPr/>
                    <a:lstStyle/>
                    <a:p>
                      <a:pPr algn="ctr"/>
                      <a:r>
                        <a:rPr lang="es-CL" sz="1600" dirty="0"/>
                        <a:t>Genotipo</a:t>
                      </a:r>
                      <a:endParaRPr lang="en-US" sz="1600" dirty="0"/>
                    </a:p>
                  </a:txBody>
                  <a:tcPr anchor="ctr"/>
                </a:tc>
                <a:tc>
                  <a:txBody>
                    <a:bodyPr/>
                    <a:lstStyle/>
                    <a:p>
                      <a:pPr algn="ctr"/>
                      <a:r>
                        <a:rPr lang="es-CL" sz="1600" dirty="0"/>
                        <a:t>Frecuencia</a:t>
                      </a:r>
                      <a:endParaRPr lang="en-US" sz="1600" dirty="0"/>
                    </a:p>
                  </a:txBody>
                  <a:tcPr anchor="ctr"/>
                </a:tc>
                <a:tc>
                  <a:txBody>
                    <a:bodyPr/>
                    <a:lstStyle/>
                    <a:p>
                      <a:pPr algn="ctr"/>
                      <a:r>
                        <a:rPr lang="es-CL" sz="1600" dirty="0"/>
                        <a:t>Actividad enzimática (Promedio)</a:t>
                      </a:r>
                      <a:endParaRPr lang="en-US" sz="1600" dirty="0"/>
                    </a:p>
                  </a:txBody>
                  <a:tcPr anchor="ctr"/>
                </a:tc>
                <a:extLst>
                  <a:ext uri="{0D108BD9-81ED-4DB2-BD59-A6C34878D82A}">
                    <a16:rowId xmlns:a16="http://schemas.microsoft.com/office/drawing/2014/main" val="884403037"/>
                  </a:ext>
                </a:extLst>
              </a:tr>
              <a:tr h="370840">
                <a:tc>
                  <a:txBody>
                    <a:bodyPr/>
                    <a:lstStyle/>
                    <a:p>
                      <a:pPr algn="ctr"/>
                      <a:r>
                        <a:rPr lang="es-CL" dirty="0"/>
                        <a:t>AA</a:t>
                      </a:r>
                      <a:endParaRPr lang="en-US" dirty="0"/>
                    </a:p>
                  </a:txBody>
                  <a:tcPr anchor="ctr"/>
                </a:tc>
                <a:tc>
                  <a:txBody>
                    <a:bodyPr/>
                    <a:lstStyle/>
                    <a:p>
                      <a:pPr algn="ctr"/>
                      <a:r>
                        <a:rPr lang="es-CL" dirty="0"/>
                        <a:t>0,04</a:t>
                      </a:r>
                      <a:endParaRPr lang="en-US" dirty="0"/>
                    </a:p>
                  </a:txBody>
                  <a:tcPr anchor="ctr"/>
                </a:tc>
                <a:tc>
                  <a:txBody>
                    <a:bodyPr/>
                    <a:lstStyle/>
                    <a:p>
                      <a:pPr algn="ctr"/>
                      <a:r>
                        <a:rPr lang="es-CL" dirty="0"/>
                        <a:t>122</a:t>
                      </a:r>
                      <a:endParaRPr lang="en-US" dirty="0"/>
                    </a:p>
                  </a:txBody>
                  <a:tcPr anchor="ctr"/>
                </a:tc>
                <a:extLst>
                  <a:ext uri="{0D108BD9-81ED-4DB2-BD59-A6C34878D82A}">
                    <a16:rowId xmlns:a16="http://schemas.microsoft.com/office/drawing/2014/main" val="1729116943"/>
                  </a:ext>
                </a:extLst>
              </a:tr>
              <a:tr h="370840">
                <a:tc>
                  <a:txBody>
                    <a:bodyPr/>
                    <a:lstStyle/>
                    <a:p>
                      <a:pPr algn="ctr"/>
                      <a:r>
                        <a:rPr lang="es-CL" dirty="0"/>
                        <a:t>AB</a:t>
                      </a:r>
                      <a:endParaRPr lang="en-US" dirty="0"/>
                    </a:p>
                  </a:txBody>
                  <a:tcPr anchor="ctr"/>
                </a:tc>
                <a:tc>
                  <a:txBody>
                    <a:bodyPr/>
                    <a:lstStyle/>
                    <a:p>
                      <a:pPr algn="ctr"/>
                      <a:r>
                        <a:rPr lang="es-CL" dirty="0"/>
                        <a:t>0,32</a:t>
                      </a:r>
                      <a:endParaRPr lang="en-US" dirty="0"/>
                    </a:p>
                  </a:txBody>
                  <a:tcPr anchor="ctr"/>
                </a:tc>
                <a:tc>
                  <a:txBody>
                    <a:bodyPr/>
                    <a:lstStyle/>
                    <a:p>
                      <a:pPr algn="ctr"/>
                      <a:r>
                        <a:rPr lang="es-CL" dirty="0"/>
                        <a:t>154</a:t>
                      </a:r>
                      <a:endParaRPr lang="en-US" dirty="0"/>
                    </a:p>
                  </a:txBody>
                  <a:tcPr anchor="ctr"/>
                </a:tc>
                <a:extLst>
                  <a:ext uri="{0D108BD9-81ED-4DB2-BD59-A6C34878D82A}">
                    <a16:rowId xmlns:a16="http://schemas.microsoft.com/office/drawing/2014/main" val="1294865511"/>
                  </a:ext>
                </a:extLst>
              </a:tr>
              <a:tr h="370840">
                <a:tc>
                  <a:txBody>
                    <a:bodyPr/>
                    <a:lstStyle/>
                    <a:p>
                      <a:pPr algn="ctr"/>
                      <a:r>
                        <a:rPr lang="es-CL" dirty="0"/>
                        <a:t>BB</a:t>
                      </a:r>
                      <a:endParaRPr lang="en-US" dirty="0"/>
                    </a:p>
                  </a:txBody>
                  <a:tcPr anchor="ctr"/>
                </a:tc>
                <a:tc>
                  <a:txBody>
                    <a:bodyPr/>
                    <a:lstStyle/>
                    <a:p>
                      <a:pPr algn="ctr"/>
                      <a:r>
                        <a:rPr lang="es-CL" dirty="0"/>
                        <a:t>0,64</a:t>
                      </a:r>
                      <a:endParaRPr lang="en-US" dirty="0"/>
                    </a:p>
                  </a:txBody>
                  <a:tcPr anchor="ctr"/>
                </a:tc>
                <a:tc>
                  <a:txBody>
                    <a:bodyPr/>
                    <a:lstStyle/>
                    <a:p>
                      <a:pPr algn="ctr"/>
                      <a:r>
                        <a:rPr lang="es-CL" dirty="0"/>
                        <a:t>188</a:t>
                      </a:r>
                      <a:endParaRPr lang="en-US" dirty="0"/>
                    </a:p>
                  </a:txBody>
                  <a:tcPr anchor="ctr"/>
                </a:tc>
                <a:extLst>
                  <a:ext uri="{0D108BD9-81ED-4DB2-BD59-A6C34878D82A}">
                    <a16:rowId xmlns:a16="http://schemas.microsoft.com/office/drawing/2014/main" val="1310884315"/>
                  </a:ext>
                </a:extLst>
              </a:tr>
            </a:tbl>
          </a:graphicData>
        </a:graphic>
      </p:graphicFrame>
    </p:spTree>
    <p:extLst>
      <p:ext uri="{BB962C8B-B14F-4D97-AF65-F5344CB8AC3E}">
        <p14:creationId xmlns:p14="http://schemas.microsoft.com/office/powerpoint/2010/main" val="259587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animEffect transition="in" filter="fade">
                                      <p:cBhvr>
                                        <p:cTn id="7" dur="500"/>
                                        <p:tgtEl>
                                          <p:spTgt spid="1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
                                            <p:txEl>
                                              <p:pRg st="3" end="3"/>
                                            </p:txEl>
                                          </p:spTgt>
                                        </p:tgtEl>
                                        <p:attrNameLst>
                                          <p:attrName>style.visibility</p:attrName>
                                        </p:attrNameLst>
                                      </p:cBhvr>
                                      <p:to>
                                        <p:strVal val="visible"/>
                                      </p:to>
                                    </p:set>
                                    <p:animEffect transition="in" filter="fade">
                                      <p:cBhvr>
                                        <p:cTn id="10" dur="500"/>
                                        <p:tgtEl>
                                          <p:spTgt spid="19">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xEl>
                                              <p:pRg st="5" end="5"/>
                                            </p:txEl>
                                          </p:spTgt>
                                        </p:tgtEl>
                                        <p:attrNameLst>
                                          <p:attrName>style.visibility</p:attrName>
                                        </p:attrNameLst>
                                      </p:cBhvr>
                                      <p:to>
                                        <p:strVal val="visible"/>
                                      </p:to>
                                    </p:set>
                                    <p:animEffect transition="in" filter="fade">
                                      <p:cBhvr>
                                        <p:cTn id="13" dur="500"/>
                                        <p:tgtEl>
                                          <p:spTgt spid="19">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1920240"/>
            <a:ext cx="9162472" cy="36933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¿Cuáles son los valores aditivos de los 3 genotipos presentes en esta población?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080A5E44-9EFE-419C-BAB6-4193C6FDA58C}"/>
              </a:ext>
            </a:extLst>
          </p:cNvPr>
          <p:cNvSpPr txBox="1"/>
          <p:nvPr/>
        </p:nvSpPr>
        <p:spPr>
          <a:xfrm>
            <a:off x="7045904" y="3101280"/>
            <a:ext cx="42711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Calcule los valores aditivos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graphicFrame>
            <p:nvGraphicFramePr>
              <p:cNvPr id="13" name="Tabla 4">
                <a:extLst>
                  <a:ext uri="{FF2B5EF4-FFF2-40B4-BE49-F238E27FC236}">
                    <a16:creationId xmlns:a16="http://schemas.microsoft.com/office/drawing/2014/main" id="{92213382-AF64-40D4-9C1A-28F7E25A64B8}"/>
                  </a:ext>
                </a:extLst>
              </p:cNvPr>
              <p:cNvGraphicFramePr>
                <a:graphicFrameLocks noGrp="1"/>
              </p:cNvGraphicFramePr>
              <p:nvPr/>
            </p:nvGraphicFramePr>
            <p:xfrm>
              <a:off x="7045904" y="3654941"/>
              <a:ext cx="3525393" cy="1503936"/>
            </p:xfrm>
            <a:graphic>
              <a:graphicData uri="http://schemas.openxmlformats.org/drawingml/2006/table">
                <a:tbl>
                  <a:tblPr firstRow="1" bandRow="1">
                    <a:tableStyleId>{5C22544A-7EE6-4342-B048-85BDC9FD1C3A}</a:tableStyleId>
                  </a:tblPr>
                  <a:tblGrid>
                    <a:gridCol w="1265561">
                      <a:extLst>
                        <a:ext uri="{9D8B030D-6E8A-4147-A177-3AD203B41FA5}">
                          <a16:colId xmlns:a16="http://schemas.microsoft.com/office/drawing/2014/main" val="825901322"/>
                        </a:ext>
                      </a:extLst>
                    </a:gridCol>
                    <a:gridCol w="2259832">
                      <a:extLst>
                        <a:ext uri="{9D8B030D-6E8A-4147-A177-3AD203B41FA5}">
                          <a16:colId xmlns:a16="http://schemas.microsoft.com/office/drawing/2014/main" val="2264759701"/>
                        </a:ext>
                      </a:extLst>
                    </a:gridCol>
                  </a:tblGrid>
                  <a:tr h="370840">
                    <a:tc>
                      <a:txBody>
                        <a:bodyPr/>
                        <a:lstStyle/>
                        <a:p>
                          <a:pPr algn="ctr"/>
                          <a:r>
                            <a:rPr lang="es-CL" b="0" dirty="0">
                              <a:solidFill>
                                <a:schemeClr val="tx1"/>
                              </a:solidFill>
                            </a:rPr>
                            <a:t>Genotipo</a:t>
                          </a:r>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CL" b="0" dirty="0">
                              <a:solidFill>
                                <a:schemeClr val="tx1"/>
                              </a:solidFill>
                            </a:rPr>
                            <a:t>Valor aditivo</a:t>
                          </a:r>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8720018"/>
                      </a:ext>
                    </a:extLst>
                  </a:tr>
                  <a:tr h="370840">
                    <a:tc>
                      <a:txBody>
                        <a:bodyPr/>
                        <a:lstStyle/>
                        <a:p>
                          <a:pPr algn="ctr"/>
                          <a:r>
                            <a:rPr lang="en-US" dirty="0"/>
                            <a:t>A</a:t>
                          </a:r>
                          <a:r>
                            <a:rPr lang="en-US" baseline="-25000" dirty="0"/>
                            <a:t>1</a:t>
                          </a:r>
                          <a:r>
                            <a:rPr lang="en-US" dirty="0"/>
                            <a:t>A</a:t>
                          </a:r>
                          <a:r>
                            <a:rPr lang="en-US" baseline="-25000" dirty="0"/>
                            <a:t>1</a:t>
                          </a:r>
                          <a:endParaRPr lang="en-US" b="0" dirty="0">
                            <a:solidFill>
                              <a:schemeClr val="tx1"/>
                            </a:solidFill>
                          </a:endParaRPr>
                        </a:p>
                      </a:txBody>
                      <a:tcP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2</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ea typeface="Cambria Math" panose="02040503050406030204" pitchFamily="18" charset="0"/>
                                      </a:rPr>
                                      <m:t>𝛼</m:t>
                                    </m:r>
                                  </m:e>
                                  <m:sub>
                                    <m:r>
                                      <a:rPr lang="es-CL" b="0" i="1" smtClean="0">
                                        <a:solidFill>
                                          <a:schemeClr val="tx1"/>
                                        </a:solidFill>
                                        <a:latin typeface="Cambria Math" panose="02040503050406030204" pitchFamily="18" charset="0"/>
                                      </a:rPr>
                                      <m:t>1</m:t>
                                    </m:r>
                                  </m:sub>
                                </m:sSub>
                                <m:r>
                                  <a:rPr lang="es-CL" b="0" i="1" smtClean="0">
                                    <a:solidFill>
                                      <a:schemeClr val="tx1"/>
                                    </a:solidFill>
                                    <a:latin typeface="Cambria Math" panose="02040503050406030204" pitchFamily="18" charset="0"/>
                                  </a:rPr>
                                  <m:t>=2</m:t>
                                </m:r>
                                <m:r>
                                  <a:rPr lang="es-CL" b="0" i="1" smtClean="0">
                                    <a:solidFill>
                                      <a:schemeClr val="tx1"/>
                                    </a:solidFill>
                                    <a:latin typeface="Cambria Math" panose="02040503050406030204" pitchFamily="18" charset="0"/>
                                  </a:rPr>
                                  <m:t>𝑞</m:t>
                                </m:r>
                                <m:r>
                                  <a:rPr lang="es-CL" b="0" i="1" smtClean="0">
                                    <a:solidFill>
                                      <a:schemeClr val="tx1"/>
                                    </a:solidFill>
                                    <a:latin typeface="Cambria Math" panose="02040503050406030204" pitchFamily="18" charset="0"/>
                                    <a:ea typeface="Cambria Math" panose="02040503050406030204" pitchFamily="18" charset="0"/>
                                  </a:rPr>
                                  <m:t>𝛼</m:t>
                                </m:r>
                              </m:oMath>
                            </m:oMathPara>
                          </a14:m>
                          <a:endParaRPr lang="en-US" b="0" dirty="0">
                            <a:solidFill>
                              <a:schemeClr val="tx1"/>
                            </a:solidFill>
                          </a:endParaRPr>
                        </a:p>
                      </a:txBody>
                      <a:tcP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3126246"/>
                      </a:ext>
                    </a:extLst>
                  </a:tr>
                  <a:tr h="0">
                    <a:tc>
                      <a:txBody>
                        <a:bodyPr/>
                        <a:lstStyle/>
                        <a:p>
                          <a:pPr algn="ctr"/>
                          <a:r>
                            <a:rPr lang="en-US" dirty="0"/>
                            <a:t>A</a:t>
                          </a:r>
                          <a:r>
                            <a:rPr lang="en-US" baseline="-25000" dirty="0"/>
                            <a:t>1</a:t>
                          </a:r>
                          <a:r>
                            <a:rPr lang="en-US" dirty="0"/>
                            <a:t>A</a:t>
                          </a:r>
                          <a:r>
                            <a:rPr lang="en-US" baseline="-25000" dirty="0"/>
                            <a:t>2</a:t>
                          </a:r>
                          <a:endParaRPr lang="en-US" b="0" dirty="0">
                            <a:solidFill>
                              <a:schemeClr val="tx1"/>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14:m>
                            <m:oMathPara xmlns:m="http://schemas.openxmlformats.org/officeDocument/2006/math">
                              <m:oMathParaPr>
                                <m:jc m:val="centerGroup"/>
                              </m:oMathParaPr>
                              <m:oMath xmlns:m="http://schemas.openxmlformats.org/officeDocument/2006/math">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ea typeface="Cambria Math" panose="02040503050406030204" pitchFamily="18" charset="0"/>
                                      </a:rPr>
                                      <m:t>𝛼</m:t>
                                    </m:r>
                                  </m:e>
                                  <m:sub>
                                    <m:r>
                                      <a:rPr lang="es-CL" b="0" i="1" smtClean="0">
                                        <a:solidFill>
                                          <a:schemeClr val="tx1"/>
                                        </a:solidFill>
                                        <a:latin typeface="Cambria Math" panose="02040503050406030204" pitchFamily="18" charset="0"/>
                                      </a:rPr>
                                      <m:t>1</m:t>
                                    </m:r>
                                  </m:sub>
                                </m:sSub>
                                <m:r>
                                  <a:rPr lang="es-CL" b="0" i="1" smtClean="0">
                                    <a:solidFill>
                                      <a:schemeClr val="tx1"/>
                                    </a:solidFill>
                                    <a:latin typeface="Cambria Math" panose="02040503050406030204" pitchFamily="18" charset="0"/>
                                  </a:rPr>
                                  <m:t>+</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ea typeface="Cambria Math" panose="02040503050406030204" pitchFamily="18" charset="0"/>
                                      </a:rPr>
                                      <m:t>𝛼</m:t>
                                    </m:r>
                                  </m:e>
                                  <m:sub>
                                    <m:r>
                                      <a:rPr lang="es-CL" b="0" i="1" smtClean="0">
                                        <a:solidFill>
                                          <a:schemeClr val="tx1"/>
                                        </a:solidFill>
                                        <a:latin typeface="Cambria Math" panose="02040503050406030204" pitchFamily="18" charset="0"/>
                                        <a:ea typeface="Cambria Math" panose="02040503050406030204" pitchFamily="18" charset="0"/>
                                      </a:rPr>
                                      <m:t>2</m:t>
                                    </m:r>
                                  </m:sub>
                                </m:sSub>
                                <m:r>
                                  <a:rPr lang="es-CL" b="0" i="1" smtClean="0">
                                    <a:solidFill>
                                      <a:schemeClr val="tx1"/>
                                    </a:solidFill>
                                    <a:latin typeface="Cambria Math" panose="02040503050406030204" pitchFamily="18" charset="0"/>
                                  </a:rPr>
                                  <m:t>=(</m:t>
                                </m:r>
                                <m:r>
                                  <a:rPr lang="es-CL" b="0" i="1" smtClean="0">
                                    <a:solidFill>
                                      <a:schemeClr val="tx1"/>
                                    </a:solidFill>
                                    <a:latin typeface="Cambria Math" panose="02040503050406030204" pitchFamily="18" charset="0"/>
                                  </a:rPr>
                                  <m:t>𝑞</m:t>
                                </m:r>
                                <m:r>
                                  <a:rPr lang="es-CL" b="0" i="1" smtClean="0">
                                    <a:solidFill>
                                      <a:schemeClr val="tx1"/>
                                    </a:solidFill>
                                    <a:latin typeface="Cambria Math" panose="02040503050406030204" pitchFamily="18" charset="0"/>
                                  </a:rPr>
                                  <m:t>−</m:t>
                                </m:r>
                                <m:r>
                                  <a:rPr lang="es-CL" b="0" i="1" smtClean="0">
                                    <a:solidFill>
                                      <a:schemeClr val="tx1"/>
                                    </a:solidFill>
                                    <a:latin typeface="Cambria Math" panose="02040503050406030204" pitchFamily="18" charset="0"/>
                                  </a:rPr>
                                  <m:t>𝑝</m:t>
                                </m:r>
                                <m:r>
                                  <a:rPr lang="es-CL" b="0" i="1" smtClean="0">
                                    <a:solidFill>
                                      <a:schemeClr val="tx1"/>
                                    </a:solidFill>
                                    <a:latin typeface="Cambria Math" panose="02040503050406030204" pitchFamily="18" charset="0"/>
                                  </a:rPr>
                                  <m:t>)</m:t>
                                </m:r>
                                <m:r>
                                  <a:rPr lang="es-CL" b="0" i="1" smtClean="0">
                                    <a:solidFill>
                                      <a:schemeClr val="tx1"/>
                                    </a:solidFill>
                                    <a:latin typeface="Cambria Math" panose="02040503050406030204" pitchFamily="18" charset="0"/>
                                    <a:ea typeface="Cambria Math" panose="02040503050406030204" pitchFamily="18" charset="0"/>
                                  </a:rPr>
                                  <m:t>𝛼</m:t>
                                </m:r>
                              </m:oMath>
                            </m:oMathPara>
                          </a14:m>
                          <a:endParaRPr lang="en-US" b="0"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2931082"/>
                      </a:ext>
                    </a:extLst>
                  </a:tr>
                  <a:tr h="0">
                    <a:tc>
                      <a:txBody>
                        <a:bodyPr/>
                        <a:lstStyle/>
                        <a:p>
                          <a:pPr algn="ctr"/>
                          <a:r>
                            <a:rPr lang="en-US" dirty="0"/>
                            <a:t>A</a:t>
                          </a:r>
                          <a:r>
                            <a:rPr lang="en-US" baseline="-25000" dirty="0"/>
                            <a:t>2</a:t>
                          </a:r>
                          <a:r>
                            <a:rPr lang="en-US" dirty="0"/>
                            <a:t>A</a:t>
                          </a:r>
                          <a:r>
                            <a:rPr lang="en-US" baseline="-25000" dirty="0"/>
                            <a:t>2</a:t>
                          </a:r>
                          <a:endParaRPr lang="en-US" b="0" dirty="0">
                            <a:solidFill>
                              <a:schemeClr val="tx1"/>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2</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ea typeface="Cambria Math" panose="02040503050406030204" pitchFamily="18" charset="0"/>
                                      </a:rPr>
                                      <m:t>𝛼</m:t>
                                    </m:r>
                                  </m:e>
                                  <m:sub>
                                    <m:r>
                                      <a:rPr lang="es-CL" b="0" i="1" smtClean="0">
                                        <a:solidFill>
                                          <a:schemeClr val="tx1"/>
                                        </a:solidFill>
                                        <a:latin typeface="Cambria Math" panose="02040503050406030204" pitchFamily="18" charset="0"/>
                                        <a:ea typeface="Cambria Math" panose="02040503050406030204" pitchFamily="18" charset="0"/>
                                      </a:rPr>
                                      <m:t>2</m:t>
                                    </m:r>
                                  </m:sub>
                                </m:sSub>
                                <m:r>
                                  <a:rPr lang="es-CL" b="0" i="1" smtClean="0">
                                    <a:solidFill>
                                      <a:schemeClr val="tx1"/>
                                    </a:solidFill>
                                    <a:latin typeface="Cambria Math" panose="02040503050406030204" pitchFamily="18" charset="0"/>
                                  </a:rPr>
                                  <m:t>=−2</m:t>
                                </m:r>
                                <m:r>
                                  <a:rPr lang="es-CL" b="0" i="1" smtClean="0">
                                    <a:solidFill>
                                      <a:schemeClr val="tx1"/>
                                    </a:solidFill>
                                    <a:latin typeface="Cambria Math" panose="02040503050406030204" pitchFamily="18" charset="0"/>
                                  </a:rPr>
                                  <m:t>𝑝</m:t>
                                </m:r>
                                <m:r>
                                  <a:rPr lang="es-CL" b="0" i="1" smtClean="0">
                                    <a:solidFill>
                                      <a:schemeClr val="tx1"/>
                                    </a:solidFill>
                                    <a:latin typeface="Cambria Math" panose="02040503050406030204" pitchFamily="18" charset="0"/>
                                    <a:ea typeface="Cambria Math" panose="02040503050406030204" pitchFamily="18" charset="0"/>
                                  </a:rPr>
                                  <m:t>𝛼</m:t>
                                </m:r>
                              </m:oMath>
                            </m:oMathPara>
                          </a14:m>
                          <a:endParaRPr lang="en-US" b="0"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0466603"/>
                      </a:ext>
                    </a:extLst>
                  </a:tr>
                </a:tbl>
              </a:graphicData>
            </a:graphic>
          </p:graphicFrame>
        </mc:Choice>
        <mc:Fallback xmlns="">
          <p:graphicFrame>
            <p:nvGraphicFramePr>
              <p:cNvPr id="13" name="Tabla 4">
                <a:extLst>
                  <a:ext uri="{FF2B5EF4-FFF2-40B4-BE49-F238E27FC236}">
                    <a16:creationId xmlns:a16="http://schemas.microsoft.com/office/drawing/2014/main" id="{92213382-AF64-40D4-9C1A-28F7E25A64B8}"/>
                  </a:ext>
                </a:extLst>
              </p:cNvPr>
              <p:cNvGraphicFramePr>
                <a:graphicFrameLocks noGrp="1"/>
              </p:cNvGraphicFramePr>
              <p:nvPr>
                <p:extLst>
                  <p:ext uri="{D42A27DB-BD31-4B8C-83A1-F6EECF244321}">
                    <p14:modId xmlns:p14="http://schemas.microsoft.com/office/powerpoint/2010/main" val="769978815"/>
                  </p:ext>
                </p:extLst>
              </p:nvPr>
            </p:nvGraphicFramePr>
            <p:xfrm>
              <a:off x="7045904" y="3654941"/>
              <a:ext cx="3525393" cy="1473200"/>
            </p:xfrm>
            <a:graphic>
              <a:graphicData uri="http://schemas.openxmlformats.org/drawingml/2006/table">
                <a:tbl>
                  <a:tblPr firstRow="1" bandRow="1">
                    <a:tableStyleId>{5C22544A-7EE6-4342-B048-85BDC9FD1C3A}</a:tableStyleId>
                  </a:tblPr>
                  <a:tblGrid>
                    <a:gridCol w="1265561">
                      <a:extLst>
                        <a:ext uri="{9D8B030D-6E8A-4147-A177-3AD203B41FA5}">
                          <a16:colId xmlns:a16="http://schemas.microsoft.com/office/drawing/2014/main" val="825901322"/>
                        </a:ext>
                      </a:extLst>
                    </a:gridCol>
                    <a:gridCol w="2259832">
                      <a:extLst>
                        <a:ext uri="{9D8B030D-6E8A-4147-A177-3AD203B41FA5}">
                          <a16:colId xmlns:a16="http://schemas.microsoft.com/office/drawing/2014/main" val="2264759701"/>
                        </a:ext>
                      </a:extLst>
                    </a:gridCol>
                  </a:tblGrid>
                  <a:tr h="370840">
                    <a:tc>
                      <a:txBody>
                        <a:bodyPr/>
                        <a:lstStyle/>
                        <a:p>
                          <a:pPr algn="ctr"/>
                          <a:r>
                            <a:rPr lang="es-CL" b="0" dirty="0">
                              <a:solidFill>
                                <a:schemeClr val="tx1"/>
                              </a:solidFill>
                            </a:rPr>
                            <a:t>Genotipo</a:t>
                          </a:r>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CL" b="0" dirty="0">
                              <a:solidFill>
                                <a:schemeClr val="tx1"/>
                              </a:solidFill>
                            </a:rPr>
                            <a:t>Valor aditivo</a:t>
                          </a:r>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8720018"/>
                      </a:ext>
                    </a:extLst>
                  </a:tr>
                  <a:tr h="370840">
                    <a:tc>
                      <a:txBody>
                        <a:bodyPr/>
                        <a:lstStyle/>
                        <a:p>
                          <a:pPr algn="ctr"/>
                          <a:r>
                            <a:rPr lang="en-US" dirty="0"/>
                            <a:t>A</a:t>
                          </a:r>
                          <a:r>
                            <a:rPr lang="en-US" baseline="-25000" dirty="0"/>
                            <a:t>1</a:t>
                          </a:r>
                          <a:r>
                            <a:rPr lang="en-US" dirty="0"/>
                            <a:t>A</a:t>
                          </a:r>
                          <a:r>
                            <a:rPr lang="en-US" baseline="-25000" dirty="0"/>
                            <a:t>1</a:t>
                          </a:r>
                          <a:endParaRPr lang="en-US" b="0" dirty="0">
                            <a:solidFill>
                              <a:schemeClr val="tx1"/>
                            </a:solidFill>
                          </a:endParaRPr>
                        </a:p>
                      </a:txBody>
                      <a:tcP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55914" t="-108197" r="-269" b="-222951"/>
                          </a:stretch>
                        </a:blipFill>
                      </a:tcPr>
                    </a:tc>
                    <a:extLst>
                      <a:ext uri="{0D108BD9-81ED-4DB2-BD59-A6C34878D82A}">
                        <a16:rowId xmlns:a16="http://schemas.microsoft.com/office/drawing/2014/main" val="3633126246"/>
                      </a:ext>
                    </a:extLst>
                  </a:tr>
                  <a:tr h="365760">
                    <a:tc>
                      <a:txBody>
                        <a:bodyPr/>
                        <a:lstStyle/>
                        <a:p>
                          <a:pPr algn="ctr"/>
                          <a:r>
                            <a:rPr lang="en-US" dirty="0"/>
                            <a:t>A</a:t>
                          </a:r>
                          <a:r>
                            <a:rPr lang="en-US" baseline="-25000" dirty="0"/>
                            <a:t>1</a:t>
                          </a:r>
                          <a:r>
                            <a:rPr lang="en-US" dirty="0"/>
                            <a:t>A</a:t>
                          </a:r>
                          <a:r>
                            <a:rPr lang="en-US" baseline="-25000" dirty="0"/>
                            <a:t>2</a:t>
                          </a:r>
                          <a:endParaRPr lang="en-US" b="0" dirty="0">
                            <a:solidFill>
                              <a:schemeClr val="tx1"/>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55914" t="-208197" r="-269" b="-122951"/>
                          </a:stretch>
                        </a:blipFill>
                      </a:tcPr>
                    </a:tc>
                    <a:extLst>
                      <a:ext uri="{0D108BD9-81ED-4DB2-BD59-A6C34878D82A}">
                        <a16:rowId xmlns:a16="http://schemas.microsoft.com/office/drawing/2014/main" val="4072931082"/>
                      </a:ext>
                    </a:extLst>
                  </a:tr>
                  <a:tr h="365760">
                    <a:tc>
                      <a:txBody>
                        <a:bodyPr/>
                        <a:lstStyle/>
                        <a:p>
                          <a:pPr algn="ctr"/>
                          <a:r>
                            <a:rPr lang="en-US" dirty="0"/>
                            <a:t>A</a:t>
                          </a:r>
                          <a:r>
                            <a:rPr lang="en-US" baseline="-25000" dirty="0"/>
                            <a:t>2</a:t>
                          </a:r>
                          <a:r>
                            <a:rPr lang="en-US" dirty="0"/>
                            <a:t>A</a:t>
                          </a:r>
                          <a:r>
                            <a:rPr lang="en-US" baseline="-25000" dirty="0"/>
                            <a:t>2</a:t>
                          </a:r>
                          <a:endParaRPr lang="en-US" b="0" dirty="0">
                            <a:solidFill>
                              <a:schemeClr val="tx1"/>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55914" t="-313333" r="-269" b="-25000"/>
                          </a:stretch>
                        </a:blipFill>
                      </a:tcPr>
                    </a:tc>
                    <a:extLst>
                      <a:ext uri="{0D108BD9-81ED-4DB2-BD59-A6C34878D82A}">
                        <a16:rowId xmlns:a16="http://schemas.microsoft.com/office/drawing/2014/main" val="2990466603"/>
                      </a:ext>
                    </a:extLst>
                  </a:tr>
                </a:tbl>
              </a:graphicData>
            </a:graphic>
          </p:graphicFrame>
        </mc:Fallback>
      </mc:AlternateContent>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37598B05-8F5B-46ED-B832-B4BF8643F396}"/>
                  </a:ext>
                </a:extLst>
              </p:cNvPr>
              <p:cNvSpPr txBox="1"/>
              <p:nvPr/>
            </p:nvSpPr>
            <p:spPr>
              <a:xfrm>
                <a:off x="1514764" y="5089634"/>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Valores genotípicos</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7" name="CuadroTexto 16">
                <a:extLst>
                  <a:ext uri="{FF2B5EF4-FFF2-40B4-BE49-F238E27FC236}">
                    <a16:creationId xmlns:a16="http://schemas.microsoft.com/office/drawing/2014/main" id="{37598B05-8F5B-46ED-B832-B4BF8643F396}"/>
                  </a:ext>
                </a:extLst>
              </p:cNvPr>
              <p:cNvSpPr txBox="1">
                <a:spLocks noRot="1" noChangeAspect="1" noMove="1" noResize="1" noEditPoints="1" noAdjustHandles="1" noChangeArrowheads="1" noChangeShapeType="1" noTextEdit="1"/>
              </p:cNvSpPr>
              <p:nvPr/>
            </p:nvSpPr>
            <p:spPr>
              <a:xfrm>
                <a:off x="1514764" y="5089634"/>
                <a:ext cx="2447925" cy="923330"/>
              </a:xfrm>
              <a:prstGeom prst="rect">
                <a:avLst/>
              </a:prstGeom>
              <a:blipFill>
                <a:blip r:embed="rId3"/>
                <a:stretch>
                  <a:fillRect l="-1990" t="-39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6954FF1F-5B9C-410B-BBC4-BDCB0FDDBA00}"/>
                  </a:ext>
                </a:extLst>
              </p:cNvPr>
              <p:cNvSpPr txBox="1"/>
              <p:nvPr/>
            </p:nvSpPr>
            <p:spPr>
              <a:xfrm>
                <a:off x="4122860" y="5089634"/>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a:t>
                </a:r>
                <a:r>
                  <a:rPr kumimoji="0" lang="en-US" sz="1800" b="1"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genéticas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=0,8</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=0,2</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8" name="CuadroTexto 17">
                <a:extLst>
                  <a:ext uri="{FF2B5EF4-FFF2-40B4-BE49-F238E27FC236}">
                    <a16:creationId xmlns:a16="http://schemas.microsoft.com/office/drawing/2014/main" id="{6954FF1F-5B9C-410B-BBC4-BDCB0FDDBA00}"/>
                  </a:ext>
                </a:extLst>
              </p:cNvPr>
              <p:cNvSpPr txBox="1">
                <a:spLocks noRot="1" noChangeAspect="1" noMove="1" noResize="1" noEditPoints="1" noAdjustHandles="1" noChangeArrowheads="1" noChangeShapeType="1" noTextEdit="1"/>
              </p:cNvSpPr>
              <p:nvPr/>
            </p:nvSpPr>
            <p:spPr>
              <a:xfrm>
                <a:off x="4122860" y="5089634"/>
                <a:ext cx="2447925" cy="923330"/>
              </a:xfrm>
              <a:prstGeom prst="rect">
                <a:avLst/>
              </a:prstGeom>
              <a:blipFill>
                <a:blip r:embed="rId4"/>
                <a:stretch>
                  <a:fillRect l="-1990" t="-3974" b="-1987"/>
                </a:stretch>
              </a:blipFill>
            </p:spPr>
            <p:txBody>
              <a:bodyPr/>
              <a:lstStyle/>
              <a:p>
                <a:r>
                  <a:rPr lang="en-US">
                    <a:noFill/>
                  </a:rPr>
                  <a:t> </a:t>
                </a:r>
              </a:p>
            </p:txBody>
          </p:sp>
        </mc:Fallback>
      </mc:AlternateContent>
      <p:sp>
        <p:nvSpPr>
          <p:cNvPr id="3" name="Título 1">
            <a:extLst>
              <a:ext uri="{FF2B5EF4-FFF2-40B4-BE49-F238E27FC236}">
                <a16:creationId xmlns:a16="http://schemas.microsoft.com/office/drawing/2014/main" id="{D73CD507-7935-D3B1-450B-C03D94618F27}"/>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1</a:t>
            </a:r>
            <a:endParaRPr lang="en-US" i="1" kern="0" dirty="0"/>
          </a:p>
        </p:txBody>
      </p:sp>
      <p:graphicFrame>
        <p:nvGraphicFramePr>
          <p:cNvPr id="5" name="Tabla 12">
            <a:extLst>
              <a:ext uri="{FF2B5EF4-FFF2-40B4-BE49-F238E27FC236}">
                <a16:creationId xmlns:a16="http://schemas.microsoft.com/office/drawing/2014/main" id="{7BC5A790-2D51-3A28-A39D-8CF97146742F}"/>
              </a:ext>
            </a:extLst>
          </p:cNvPr>
          <p:cNvGraphicFramePr>
            <a:graphicFrameLocks noGrp="1"/>
          </p:cNvGraphicFramePr>
          <p:nvPr>
            <p:extLst>
              <p:ext uri="{D42A27DB-BD31-4B8C-83A1-F6EECF244321}">
                <p14:modId xmlns:p14="http://schemas.microsoft.com/office/powerpoint/2010/main" val="154597439"/>
              </p:ext>
            </p:extLst>
          </p:nvPr>
        </p:nvGraphicFramePr>
        <p:xfrm>
          <a:off x="1565761" y="2772338"/>
          <a:ext cx="4886036" cy="1950912"/>
        </p:xfrm>
        <a:graphic>
          <a:graphicData uri="http://schemas.openxmlformats.org/drawingml/2006/table">
            <a:tbl>
              <a:tblPr firstRow="1" bandRow="1">
                <a:tableStyleId>{5C22544A-7EE6-4342-B048-85BDC9FD1C3A}</a:tableStyleId>
              </a:tblPr>
              <a:tblGrid>
                <a:gridCol w="1279097">
                  <a:extLst>
                    <a:ext uri="{9D8B030D-6E8A-4147-A177-3AD203B41FA5}">
                      <a16:colId xmlns:a16="http://schemas.microsoft.com/office/drawing/2014/main" val="1089230659"/>
                    </a:ext>
                  </a:extLst>
                </a:gridCol>
                <a:gridCol w="1604708">
                  <a:extLst>
                    <a:ext uri="{9D8B030D-6E8A-4147-A177-3AD203B41FA5}">
                      <a16:colId xmlns:a16="http://schemas.microsoft.com/office/drawing/2014/main" val="1969542237"/>
                    </a:ext>
                  </a:extLst>
                </a:gridCol>
                <a:gridCol w="2002231">
                  <a:extLst>
                    <a:ext uri="{9D8B030D-6E8A-4147-A177-3AD203B41FA5}">
                      <a16:colId xmlns:a16="http://schemas.microsoft.com/office/drawing/2014/main" val="947060302"/>
                    </a:ext>
                  </a:extLst>
                </a:gridCol>
              </a:tblGrid>
              <a:tr h="370840">
                <a:tc>
                  <a:txBody>
                    <a:bodyPr/>
                    <a:lstStyle/>
                    <a:p>
                      <a:pPr algn="ctr"/>
                      <a:r>
                        <a:rPr lang="es-CL" sz="1600" dirty="0"/>
                        <a:t>Genotipo</a:t>
                      </a:r>
                      <a:endParaRPr lang="en-US" sz="1600" dirty="0"/>
                    </a:p>
                  </a:txBody>
                  <a:tcPr anchor="ctr"/>
                </a:tc>
                <a:tc>
                  <a:txBody>
                    <a:bodyPr/>
                    <a:lstStyle/>
                    <a:p>
                      <a:pPr algn="ctr"/>
                      <a:r>
                        <a:rPr lang="es-CL" sz="1600" dirty="0"/>
                        <a:t>Frecuencia</a:t>
                      </a:r>
                      <a:endParaRPr lang="en-US" sz="1600" dirty="0"/>
                    </a:p>
                  </a:txBody>
                  <a:tcPr anchor="ctr"/>
                </a:tc>
                <a:tc>
                  <a:txBody>
                    <a:bodyPr/>
                    <a:lstStyle/>
                    <a:p>
                      <a:pPr algn="ctr"/>
                      <a:r>
                        <a:rPr lang="es-CL" sz="1600" dirty="0"/>
                        <a:t>Actividad enzimática (Promedio)</a:t>
                      </a:r>
                      <a:endParaRPr lang="en-US" sz="1600" dirty="0"/>
                    </a:p>
                  </a:txBody>
                  <a:tcPr anchor="ctr"/>
                </a:tc>
                <a:extLst>
                  <a:ext uri="{0D108BD9-81ED-4DB2-BD59-A6C34878D82A}">
                    <a16:rowId xmlns:a16="http://schemas.microsoft.com/office/drawing/2014/main" val="884403037"/>
                  </a:ext>
                </a:extLst>
              </a:tr>
              <a:tr h="370840">
                <a:tc>
                  <a:txBody>
                    <a:bodyPr/>
                    <a:lstStyle/>
                    <a:p>
                      <a:pPr algn="ctr"/>
                      <a:r>
                        <a:rPr lang="es-CL" dirty="0"/>
                        <a:t>AA</a:t>
                      </a:r>
                      <a:endParaRPr lang="en-US" dirty="0"/>
                    </a:p>
                  </a:txBody>
                  <a:tcPr anchor="ctr"/>
                </a:tc>
                <a:tc>
                  <a:txBody>
                    <a:bodyPr/>
                    <a:lstStyle/>
                    <a:p>
                      <a:pPr algn="ctr"/>
                      <a:r>
                        <a:rPr lang="es-CL" dirty="0"/>
                        <a:t>0,04</a:t>
                      </a:r>
                      <a:endParaRPr lang="en-US" dirty="0"/>
                    </a:p>
                  </a:txBody>
                  <a:tcPr anchor="ctr"/>
                </a:tc>
                <a:tc>
                  <a:txBody>
                    <a:bodyPr/>
                    <a:lstStyle/>
                    <a:p>
                      <a:pPr algn="ctr"/>
                      <a:r>
                        <a:rPr lang="es-CL" dirty="0"/>
                        <a:t>122</a:t>
                      </a:r>
                      <a:endParaRPr lang="en-US" dirty="0"/>
                    </a:p>
                  </a:txBody>
                  <a:tcPr anchor="ctr"/>
                </a:tc>
                <a:extLst>
                  <a:ext uri="{0D108BD9-81ED-4DB2-BD59-A6C34878D82A}">
                    <a16:rowId xmlns:a16="http://schemas.microsoft.com/office/drawing/2014/main" val="1729116943"/>
                  </a:ext>
                </a:extLst>
              </a:tr>
              <a:tr h="370840">
                <a:tc>
                  <a:txBody>
                    <a:bodyPr/>
                    <a:lstStyle/>
                    <a:p>
                      <a:pPr algn="ctr"/>
                      <a:r>
                        <a:rPr lang="es-CL" dirty="0"/>
                        <a:t>AB</a:t>
                      </a:r>
                      <a:endParaRPr lang="en-US" dirty="0"/>
                    </a:p>
                  </a:txBody>
                  <a:tcPr anchor="ctr"/>
                </a:tc>
                <a:tc>
                  <a:txBody>
                    <a:bodyPr/>
                    <a:lstStyle/>
                    <a:p>
                      <a:pPr algn="ctr"/>
                      <a:r>
                        <a:rPr lang="es-CL" dirty="0"/>
                        <a:t>0,32</a:t>
                      </a:r>
                      <a:endParaRPr lang="en-US" dirty="0"/>
                    </a:p>
                  </a:txBody>
                  <a:tcPr anchor="ctr"/>
                </a:tc>
                <a:tc>
                  <a:txBody>
                    <a:bodyPr/>
                    <a:lstStyle/>
                    <a:p>
                      <a:pPr algn="ctr"/>
                      <a:r>
                        <a:rPr lang="es-CL" dirty="0"/>
                        <a:t>154</a:t>
                      </a:r>
                      <a:endParaRPr lang="en-US" dirty="0"/>
                    </a:p>
                  </a:txBody>
                  <a:tcPr anchor="ctr"/>
                </a:tc>
                <a:extLst>
                  <a:ext uri="{0D108BD9-81ED-4DB2-BD59-A6C34878D82A}">
                    <a16:rowId xmlns:a16="http://schemas.microsoft.com/office/drawing/2014/main" val="1294865511"/>
                  </a:ext>
                </a:extLst>
              </a:tr>
              <a:tr h="370840">
                <a:tc>
                  <a:txBody>
                    <a:bodyPr/>
                    <a:lstStyle/>
                    <a:p>
                      <a:pPr algn="ctr"/>
                      <a:r>
                        <a:rPr lang="es-CL" dirty="0"/>
                        <a:t>BB</a:t>
                      </a:r>
                      <a:endParaRPr lang="en-US" dirty="0"/>
                    </a:p>
                  </a:txBody>
                  <a:tcPr anchor="ctr"/>
                </a:tc>
                <a:tc>
                  <a:txBody>
                    <a:bodyPr/>
                    <a:lstStyle/>
                    <a:p>
                      <a:pPr algn="ctr"/>
                      <a:r>
                        <a:rPr lang="es-CL" dirty="0"/>
                        <a:t>0,64</a:t>
                      </a:r>
                      <a:endParaRPr lang="en-US" dirty="0"/>
                    </a:p>
                  </a:txBody>
                  <a:tcPr anchor="ctr"/>
                </a:tc>
                <a:tc>
                  <a:txBody>
                    <a:bodyPr/>
                    <a:lstStyle/>
                    <a:p>
                      <a:pPr algn="ctr"/>
                      <a:r>
                        <a:rPr lang="es-CL" dirty="0"/>
                        <a:t>188</a:t>
                      </a:r>
                      <a:endParaRPr lang="en-US" dirty="0"/>
                    </a:p>
                  </a:txBody>
                  <a:tcPr anchor="ctr"/>
                </a:tc>
                <a:extLst>
                  <a:ext uri="{0D108BD9-81ED-4DB2-BD59-A6C34878D82A}">
                    <a16:rowId xmlns:a16="http://schemas.microsoft.com/office/drawing/2014/main" val="1310884315"/>
                  </a:ext>
                </a:extLst>
              </a:tr>
            </a:tbl>
          </a:graphicData>
        </a:graphic>
      </p:graphicFrame>
    </p:spTree>
    <p:extLst>
      <p:ext uri="{BB962C8B-B14F-4D97-AF65-F5344CB8AC3E}">
        <p14:creationId xmlns:p14="http://schemas.microsoft.com/office/powerpoint/2010/main" val="2075261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080A5E44-9EFE-419C-BAB6-4193C6FDA58C}"/>
              </a:ext>
            </a:extLst>
          </p:cNvPr>
          <p:cNvSpPr txBox="1"/>
          <p:nvPr/>
        </p:nvSpPr>
        <p:spPr>
          <a:xfrm>
            <a:off x="6926282" y="2822783"/>
            <a:ext cx="42711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Calcule los valores aditivos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1830744A-CFD7-49E6-B148-DD4822ECD627}"/>
                  </a:ext>
                </a:extLst>
              </p:cNvPr>
              <p:cNvSpPr txBox="1"/>
              <p:nvPr/>
            </p:nvSpPr>
            <p:spPr>
              <a:xfrm>
                <a:off x="1597891" y="2802185"/>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Valores genotípicos</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4" name="CuadroTexto 13">
                <a:extLst>
                  <a:ext uri="{FF2B5EF4-FFF2-40B4-BE49-F238E27FC236}">
                    <a16:creationId xmlns:a16="http://schemas.microsoft.com/office/drawing/2014/main" id="{1830744A-CFD7-49E6-B148-DD4822ECD627}"/>
                  </a:ext>
                </a:extLst>
              </p:cNvPr>
              <p:cNvSpPr txBox="1">
                <a:spLocks noRot="1" noChangeAspect="1" noMove="1" noResize="1" noEditPoints="1" noAdjustHandles="1" noChangeArrowheads="1" noChangeShapeType="1" noTextEdit="1"/>
              </p:cNvSpPr>
              <p:nvPr/>
            </p:nvSpPr>
            <p:spPr>
              <a:xfrm>
                <a:off x="1597891" y="2802185"/>
                <a:ext cx="2447925" cy="923330"/>
              </a:xfrm>
              <a:prstGeom prst="rect">
                <a:avLst/>
              </a:prstGeom>
              <a:blipFill>
                <a:blip r:embed="rId2"/>
                <a:stretch>
                  <a:fillRect l="-1990" t="-39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D18E7A31-0E4F-4E84-A6CF-5775DCE426B7}"/>
                  </a:ext>
                </a:extLst>
              </p:cNvPr>
              <p:cNvSpPr txBox="1"/>
              <p:nvPr/>
            </p:nvSpPr>
            <p:spPr>
              <a:xfrm>
                <a:off x="1597891" y="4029421"/>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a:t>
                </a:r>
                <a:r>
                  <a:rPr kumimoji="0" lang="en-US" sz="1800" b="1"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genéticas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=0,8</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=0,2</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5" name="CuadroTexto 14">
                <a:extLst>
                  <a:ext uri="{FF2B5EF4-FFF2-40B4-BE49-F238E27FC236}">
                    <a16:creationId xmlns:a16="http://schemas.microsoft.com/office/drawing/2014/main" id="{D18E7A31-0E4F-4E84-A6CF-5775DCE426B7}"/>
                  </a:ext>
                </a:extLst>
              </p:cNvPr>
              <p:cNvSpPr txBox="1">
                <a:spLocks noRot="1" noChangeAspect="1" noMove="1" noResize="1" noEditPoints="1" noAdjustHandles="1" noChangeArrowheads="1" noChangeShapeType="1" noTextEdit="1"/>
              </p:cNvSpPr>
              <p:nvPr/>
            </p:nvSpPr>
            <p:spPr>
              <a:xfrm>
                <a:off x="1597891" y="4029421"/>
                <a:ext cx="2447925" cy="923330"/>
              </a:xfrm>
              <a:prstGeom prst="rect">
                <a:avLst/>
              </a:prstGeom>
              <a:blipFill>
                <a:blip r:embed="rId3"/>
                <a:stretch>
                  <a:fillRect l="-1990" t="-3974" b="-1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FDA5864E-0393-4253-8809-8DB38BB2E1C5}"/>
                  </a:ext>
                </a:extLst>
              </p:cNvPr>
              <p:cNvSpPr txBox="1"/>
              <p:nvPr/>
            </p:nvSpPr>
            <p:spPr>
              <a:xfrm>
                <a:off x="1380979" y="5565527"/>
                <a:ext cx="2881746"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𝛼</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=33,6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6" name="CuadroTexto 15">
                <a:extLst>
                  <a:ext uri="{FF2B5EF4-FFF2-40B4-BE49-F238E27FC236}">
                    <a16:creationId xmlns:a16="http://schemas.microsoft.com/office/drawing/2014/main" id="{FDA5864E-0393-4253-8809-8DB38BB2E1C5}"/>
                  </a:ext>
                </a:extLst>
              </p:cNvPr>
              <p:cNvSpPr txBox="1">
                <a:spLocks noRot="1" noChangeAspect="1" noMove="1" noResize="1" noEditPoints="1" noAdjustHandles="1" noChangeArrowheads="1" noChangeShapeType="1" noTextEdit="1"/>
              </p:cNvSpPr>
              <p:nvPr/>
            </p:nvSpPr>
            <p:spPr>
              <a:xfrm>
                <a:off x="1380979" y="5565527"/>
                <a:ext cx="2881746" cy="369332"/>
              </a:xfrm>
              <a:prstGeom prst="rect">
                <a:avLst/>
              </a:prstGeom>
              <a:blipFill>
                <a:blip r:embed="rId4"/>
                <a:stretch>
                  <a:fillRect/>
                </a:stretch>
              </a:blipFill>
              <a:ln>
                <a:noFill/>
              </a:ln>
            </p:spPr>
            <p:txBody>
              <a:bodyPr/>
              <a:lstStyle/>
              <a:p>
                <a:r>
                  <a:rPr lang="en-US">
                    <a:noFill/>
                  </a:rPr>
                  <a:t> </a:t>
                </a:r>
              </a:p>
            </p:txBody>
          </p:sp>
        </mc:Fallback>
      </mc:AlternateContent>
      <p:sp>
        <p:nvSpPr>
          <p:cNvPr id="17" name="CuadroTexto 16">
            <a:extLst>
              <a:ext uri="{FF2B5EF4-FFF2-40B4-BE49-F238E27FC236}">
                <a16:creationId xmlns:a16="http://schemas.microsoft.com/office/drawing/2014/main" id="{184D3997-FD8B-4552-A9D5-6628FF29C4AB}"/>
              </a:ext>
            </a:extLst>
          </p:cNvPr>
          <p:cNvSpPr txBox="1"/>
          <p:nvPr/>
        </p:nvSpPr>
        <p:spPr>
          <a:xfrm>
            <a:off x="1597890" y="5239237"/>
            <a:ext cx="42711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Efecto promedio de sustitución</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EC0B07E4-42ED-4E4F-90C6-AE1781B929C9}"/>
                  </a:ext>
                </a:extLst>
              </p:cNvPr>
              <p:cNvSpPr txBox="1"/>
              <p:nvPr/>
            </p:nvSpPr>
            <p:spPr>
              <a:xfrm>
                <a:off x="6420090" y="3438648"/>
                <a:ext cx="374996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𝑉𝑎𝑙𝑜𝑟</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𝑎𝑑𝑖𝑡𝑖𝑣𝑜</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𝐵𝐵</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𝛼</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𝑉𝑎𝑙𝑜𝑟</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𝑎𝑑𝑖𝑡𝑖𝑣𝑜</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𝐵𝐵</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=2∗0,2∗33,6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𝑉𝑎𝑙𝑜𝑟</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𝑎𝑑𝑖𝑡𝑖𝑣𝑜</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𝐵𝐵</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=+13,44</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8" name="CuadroTexto 17">
                <a:extLst>
                  <a:ext uri="{FF2B5EF4-FFF2-40B4-BE49-F238E27FC236}">
                    <a16:creationId xmlns:a16="http://schemas.microsoft.com/office/drawing/2014/main" id="{EC0B07E4-42ED-4E4F-90C6-AE1781B929C9}"/>
                  </a:ext>
                </a:extLst>
              </p:cNvPr>
              <p:cNvSpPr txBox="1">
                <a:spLocks noRot="1" noChangeAspect="1" noMove="1" noResize="1" noEditPoints="1" noAdjustHandles="1" noChangeArrowheads="1" noChangeShapeType="1" noTextEdit="1"/>
              </p:cNvSpPr>
              <p:nvPr/>
            </p:nvSpPr>
            <p:spPr>
              <a:xfrm>
                <a:off x="6420090" y="3438648"/>
                <a:ext cx="3749964" cy="1477328"/>
              </a:xfrm>
              <a:prstGeom prst="rect">
                <a:avLst/>
              </a:prstGeom>
              <a:blipFill>
                <a:blip r:embed="rId5"/>
                <a:stretch>
                  <a:fillRect/>
                </a:stretch>
              </a:blipFill>
            </p:spPr>
            <p:txBody>
              <a:bodyPr/>
              <a:lstStyle/>
              <a:p>
                <a:r>
                  <a:rPr lang="en-US">
                    <a:noFill/>
                  </a:rPr>
                  <a:t> </a:t>
                </a:r>
              </a:p>
            </p:txBody>
          </p:sp>
        </mc:Fallback>
      </mc:AlternateContent>
      <p:sp>
        <p:nvSpPr>
          <p:cNvPr id="13" name="CuadroTexto 12">
            <a:extLst>
              <a:ext uri="{FF2B5EF4-FFF2-40B4-BE49-F238E27FC236}">
                <a16:creationId xmlns:a16="http://schemas.microsoft.com/office/drawing/2014/main" id="{24C50756-A12B-41C3-95AF-3F1B73137BED}"/>
              </a:ext>
            </a:extLst>
          </p:cNvPr>
          <p:cNvSpPr txBox="1"/>
          <p:nvPr/>
        </p:nvSpPr>
        <p:spPr>
          <a:xfrm>
            <a:off x="1514764" y="1920240"/>
            <a:ext cx="9162472" cy="36933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¿Cuáles son los valores aditivos de los 3 genotipos presentes en esta población?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ítulo 1">
            <a:extLst>
              <a:ext uri="{FF2B5EF4-FFF2-40B4-BE49-F238E27FC236}">
                <a16:creationId xmlns:a16="http://schemas.microsoft.com/office/drawing/2014/main" id="{44CABD29-91A6-C51B-1A47-C4652ABCEBBF}"/>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1</a:t>
            </a:r>
            <a:endParaRPr lang="en-US" i="1" kern="0" dirty="0"/>
          </a:p>
        </p:txBody>
      </p:sp>
    </p:spTree>
    <p:extLst>
      <p:ext uri="{BB962C8B-B14F-4D97-AF65-F5344CB8AC3E}">
        <p14:creationId xmlns:p14="http://schemas.microsoft.com/office/powerpoint/2010/main" val="366487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Effect transition="in" filter="fade">
                                      <p:cBhvr>
                                        <p:cTn id="7" dur="500"/>
                                        <p:tgtEl>
                                          <p:spTgt spid="1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xEl>
                                              <p:pRg st="3" end="3"/>
                                            </p:txEl>
                                          </p:spTgt>
                                        </p:tgtEl>
                                        <p:attrNameLst>
                                          <p:attrName>style.visibility</p:attrName>
                                        </p:attrNameLst>
                                      </p:cBhvr>
                                      <p:to>
                                        <p:strVal val="visible"/>
                                      </p:to>
                                    </p:set>
                                    <p:animEffect transition="in" filter="fade">
                                      <p:cBhvr>
                                        <p:cTn id="10"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080A5E44-9EFE-419C-BAB6-4193C6FDA58C}"/>
              </a:ext>
            </a:extLst>
          </p:cNvPr>
          <p:cNvSpPr txBox="1"/>
          <p:nvPr/>
        </p:nvSpPr>
        <p:spPr>
          <a:xfrm>
            <a:off x="6926282" y="2822783"/>
            <a:ext cx="42711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Calcule los valores aditivos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1830744A-CFD7-49E6-B148-DD4822ECD627}"/>
                  </a:ext>
                </a:extLst>
              </p:cNvPr>
              <p:cNvSpPr txBox="1"/>
              <p:nvPr/>
            </p:nvSpPr>
            <p:spPr>
              <a:xfrm>
                <a:off x="1597891" y="2802185"/>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Valores genotípicos</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4" name="CuadroTexto 13">
                <a:extLst>
                  <a:ext uri="{FF2B5EF4-FFF2-40B4-BE49-F238E27FC236}">
                    <a16:creationId xmlns:a16="http://schemas.microsoft.com/office/drawing/2014/main" id="{1830744A-CFD7-49E6-B148-DD4822ECD627}"/>
                  </a:ext>
                </a:extLst>
              </p:cNvPr>
              <p:cNvSpPr txBox="1">
                <a:spLocks noRot="1" noChangeAspect="1" noMove="1" noResize="1" noEditPoints="1" noAdjustHandles="1" noChangeArrowheads="1" noChangeShapeType="1" noTextEdit="1"/>
              </p:cNvSpPr>
              <p:nvPr/>
            </p:nvSpPr>
            <p:spPr>
              <a:xfrm>
                <a:off x="1597891" y="2802185"/>
                <a:ext cx="2447925" cy="923330"/>
              </a:xfrm>
              <a:prstGeom prst="rect">
                <a:avLst/>
              </a:prstGeom>
              <a:blipFill>
                <a:blip r:embed="rId2"/>
                <a:stretch>
                  <a:fillRect l="-1990" t="-39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D18E7A31-0E4F-4E84-A6CF-5775DCE426B7}"/>
                  </a:ext>
                </a:extLst>
              </p:cNvPr>
              <p:cNvSpPr txBox="1"/>
              <p:nvPr/>
            </p:nvSpPr>
            <p:spPr>
              <a:xfrm>
                <a:off x="1597891" y="4029421"/>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a:t>
                </a:r>
                <a:r>
                  <a:rPr kumimoji="0" lang="en-US" sz="1800" b="1"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genéticas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=0,8</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=0,2</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5" name="CuadroTexto 14">
                <a:extLst>
                  <a:ext uri="{FF2B5EF4-FFF2-40B4-BE49-F238E27FC236}">
                    <a16:creationId xmlns:a16="http://schemas.microsoft.com/office/drawing/2014/main" id="{D18E7A31-0E4F-4E84-A6CF-5775DCE426B7}"/>
                  </a:ext>
                </a:extLst>
              </p:cNvPr>
              <p:cNvSpPr txBox="1">
                <a:spLocks noRot="1" noChangeAspect="1" noMove="1" noResize="1" noEditPoints="1" noAdjustHandles="1" noChangeArrowheads="1" noChangeShapeType="1" noTextEdit="1"/>
              </p:cNvSpPr>
              <p:nvPr/>
            </p:nvSpPr>
            <p:spPr>
              <a:xfrm>
                <a:off x="1597891" y="4029421"/>
                <a:ext cx="2447925" cy="923330"/>
              </a:xfrm>
              <a:prstGeom prst="rect">
                <a:avLst/>
              </a:prstGeom>
              <a:blipFill>
                <a:blip r:embed="rId3"/>
                <a:stretch>
                  <a:fillRect l="-1990" t="-3974" b="-1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FDA5864E-0393-4253-8809-8DB38BB2E1C5}"/>
                  </a:ext>
                </a:extLst>
              </p:cNvPr>
              <p:cNvSpPr txBox="1"/>
              <p:nvPr/>
            </p:nvSpPr>
            <p:spPr>
              <a:xfrm>
                <a:off x="1380979" y="5565527"/>
                <a:ext cx="2881746"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𝛼</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=33,6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6" name="CuadroTexto 15">
                <a:extLst>
                  <a:ext uri="{FF2B5EF4-FFF2-40B4-BE49-F238E27FC236}">
                    <a16:creationId xmlns:a16="http://schemas.microsoft.com/office/drawing/2014/main" id="{FDA5864E-0393-4253-8809-8DB38BB2E1C5}"/>
                  </a:ext>
                </a:extLst>
              </p:cNvPr>
              <p:cNvSpPr txBox="1">
                <a:spLocks noRot="1" noChangeAspect="1" noMove="1" noResize="1" noEditPoints="1" noAdjustHandles="1" noChangeArrowheads="1" noChangeShapeType="1" noTextEdit="1"/>
              </p:cNvSpPr>
              <p:nvPr/>
            </p:nvSpPr>
            <p:spPr>
              <a:xfrm>
                <a:off x="1380979" y="5565527"/>
                <a:ext cx="2881746" cy="369332"/>
              </a:xfrm>
              <a:prstGeom prst="rect">
                <a:avLst/>
              </a:prstGeom>
              <a:blipFill>
                <a:blip r:embed="rId4"/>
                <a:stretch>
                  <a:fillRect/>
                </a:stretch>
              </a:blipFill>
              <a:ln>
                <a:noFill/>
              </a:ln>
            </p:spPr>
            <p:txBody>
              <a:bodyPr/>
              <a:lstStyle/>
              <a:p>
                <a:r>
                  <a:rPr lang="en-US">
                    <a:noFill/>
                  </a:rPr>
                  <a:t> </a:t>
                </a:r>
              </a:p>
            </p:txBody>
          </p:sp>
        </mc:Fallback>
      </mc:AlternateContent>
      <p:sp>
        <p:nvSpPr>
          <p:cNvPr id="17" name="CuadroTexto 16">
            <a:extLst>
              <a:ext uri="{FF2B5EF4-FFF2-40B4-BE49-F238E27FC236}">
                <a16:creationId xmlns:a16="http://schemas.microsoft.com/office/drawing/2014/main" id="{184D3997-FD8B-4552-A9D5-6628FF29C4AB}"/>
              </a:ext>
            </a:extLst>
          </p:cNvPr>
          <p:cNvSpPr txBox="1"/>
          <p:nvPr/>
        </p:nvSpPr>
        <p:spPr>
          <a:xfrm>
            <a:off x="1597890" y="5239237"/>
            <a:ext cx="42711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Efecto promedio de sustitución</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13" name="CuadroTexto 12">
            <a:extLst>
              <a:ext uri="{FF2B5EF4-FFF2-40B4-BE49-F238E27FC236}">
                <a16:creationId xmlns:a16="http://schemas.microsoft.com/office/drawing/2014/main" id="{24C50756-A12B-41C3-95AF-3F1B73137BED}"/>
              </a:ext>
            </a:extLst>
          </p:cNvPr>
          <p:cNvSpPr txBox="1"/>
          <p:nvPr/>
        </p:nvSpPr>
        <p:spPr>
          <a:xfrm>
            <a:off x="1514764" y="1920240"/>
            <a:ext cx="9162472" cy="36933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¿Cuáles son los valores aditivos de los 3 genotipos presentes en esta población?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5968D0AF-6669-4DB4-9FC7-E63F7796F073}"/>
                  </a:ext>
                </a:extLst>
              </p:cNvPr>
              <p:cNvSpPr txBox="1"/>
              <p:nvPr/>
            </p:nvSpPr>
            <p:spPr>
              <a:xfrm>
                <a:off x="6336964" y="3429000"/>
                <a:ext cx="412148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𝑉𝑎𝑙𝑜𝑟</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𝑎𝑑𝑖𝑡𝑖𝑣𝑜</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𝐴𝐵</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𝛼</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𝑉𝑎𝑙𝑜𝑟</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𝑎𝑑𝑖𝑡𝑖𝑣𝑜</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𝐴𝐵</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=(0,2−0,8)∗33,6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𝑉𝑎𝑙𝑜𝑟</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𝑎𝑑𝑖𝑡𝑖𝑣𝑜</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𝐴𝐵</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=−20,16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9" name="CuadroTexto 18">
                <a:extLst>
                  <a:ext uri="{FF2B5EF4-FFF2-40B4-BE49-F238E27FC236}">
                    <a16:creationId xmlns:a16="http://schemas.microsoft.com/office/drawing/2014/main" id="{5968D0AF-6669-4DB4-9FC7-E63F7796F073}"/>
                  </a:ext>
                </a:extLst>
              </p:cNvPr>
              <p:cNvSpPr txBox="1">
                <a:spLocks noRot="1" noChangeAspect="1" noMove="1" noResize="1" noEditPoints="1" noAdjustHandles="1" noChangeArrowheads="1" noChangeShapeType="1" noTextEdit="1"/>
              </p:cNvSpPr>
              <p:nvPr/>
            </p:nvSpPr>
            <p:spPr>
              <a:xfrm>
                <a:off x="6336964" y="3429000"/>
                <a:ext cx="4121486" cy="1477328"/>
              </a:xfrm>
              <a:prstGeom prst="rect">
                <a:avLst/>
              </a:prstGeom>
              <a:blipFill>
                <a:blip r:embed="rId5"/>
                <a:stretch>
                  <a:fillRect/>
                </a:stretch>
              </a:blipFill>
            </p:spPr>
            <p:txBody>
              <a:bodyPr/>
              <a:lstStyle/>
              <a:p>
                <a:r>
                  <a:rPr lang="en-US">
                    <a:noFill/>
                  </a:rPr>
                  <a:t> </a:t>
                </a:r>
              </a:p>
            </p:txBody>
          </p:sp>
        </mc:Fallback>
      </mc:AlternateContent>
      <p:sp>
        <p:nvSpPr>
          <p:cNvPr id="3" name="Título 1">
            <a:extLst>
              <a:ext uri="{FF2B5EF4-FFF2-40B4-BE49-F238E27FC236}">
                <a16:creationId xmlns:a16="http://schemas.microsoft.com/office/drawing/2014/main" id="{180296DD-3F2E-D4D4-656D-FDDD8F31DDE8}"/>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1</a:t>
            </a:r>
            <a:endParaRPr lang="en-US" i="1" kern="0" dirty="0"/>
          </a:p>
        </p:txBody>
      </p:sp>
    </p:spTree>
    <p:extLst>
      <p:ext uri="{BB962C8B-B14F-4D97-AF65-F5344CB8AC3E}">
        <p14:creationId xmlns:p14="http://schemas.microsoft.com/office/powerpoint/2010/main" val="314564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080A5E44-9EFE-419C-BAB6-4193C6FDA58C}"/>
              </a:ext>
            </a:extLst>
          </p:cNvPr>
          <p:cNvSpPr txBox="1"/>
          <p:nvPr/>
        </p:nvSpPr>
        <p:spPr>
          <a:xfrm>
            <a:off x="6926282" y="2822783"/>
            <a:ext cx="42711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Calcule los valores aditivos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1830744A-CFD7-49E6-B148-DD4822ECD627}"/>
                  </a:ext>
                </a:extLst>
              </p:cNvPr>
              <p:cNvSpPr txBox="1"/>
              <p:nvPr/>
            </p:nvSpPr>
            <p:spPr>
              <a:xfrm>
                <a:off x="1597891" y="2802185"/>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Valores genotípicos</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4" name="CuadroTexto 13">
                <a:extLst>
                  <a:ext uri="{FF2B5EF4-FFF2-40B4-BE49-F238E27FC236}">
                    <a16:creationId xmlns:a16="http://schemas.microsoft.com/office/drawing/2014/main" id="{1830744A-CFD7-49E6-B148-DD4822ECD627}"/>
                  </a:ext>
                </a:extLst>
              </p:cNvPr>
              <p:cNvSpPr txBox="1">
                <a:spLocks noRot="1" noChangeAspect="1" noMove="1" noResize="1" noEditPoints="1" noAdjustHandles="1" noChangeArrowheads="1" noChangeShapeType="1" noTextEdit="1"/>
              </p:cNvSpPr>
              <p:nvPr/>
            </p:nvSpPr>
            <p:spPr>
              <a:xfrm>
                <a:off x="1597891" y="2802185"/>
                <a:ext cx="2447925" cy="923330"/>
              </a:xfrm>
              <a:prstGeom prst="rect">
                <a:avLst/>
              </a:prstGeom>
              <a:blipFill>
                <a:blip r:embed="rId2"/>
                <a:stretch>
                  <a:fillRect l="-1990" t="-39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D18E7A31-0E4F-4E84-A6CF-5775DCE426B7}"/>
                  </a:ext>
                </a:extLst>
              </p:cNvPr>
              <p:cNvSpPr txBox="1"/>
              <p:nvPr/>
            </p:nvSpPr>
            <p:spPr>
              <a:xfrm>
                <a:off x="1597891" y="4029421"/>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a:t>
                </a:r>
                <a:r>
                  <a:rPr kumimoji="0" lang="en-US" sz="1800" b="1"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genéticas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=0,8</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=0,2</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5" name="CuadroTexto 14">
                <a:extLst>
                  <a:ext uri="{FF2B5EF4-FFF2-40B4-BE49-F238E27FC236}">
                    <a16:creationId xmlns:a16="http://schemas.microsoft.com/office/drawing/2014/main" id="{D18E7A31-0E4F-4E84-A6CF-5775DCE426B7}"/>
                  </a:ext>
                </a:extLst>
              </p:cNvPr>
              <p:cNvSpPr txBox="1">
                <a:spLocks noRot="1" noChangeAspect="1" noMove="1" noResize="1" noEditPoints="1" noAdjustHandles="1" noChangeArrowheads="1" noChangeShapeType="1" noTextEdit="1"/>
              </p:cNvSpPr>
              <p:nvPr/>
            </p:nvSpPr>
            <p:spPr>
              <a:xfrm>
                <a:off x="1597891" y="4029421"/>
                <a:ext cx="2447925" cy="923330"/>
              </a:xfrm>
              <a:prstGeom prst="rect">
                <a:avLst/>
              </a:prstGeom>
              <a:blipFill>
                <a:blip r:embed="rId3"/>
                <a:stretch>
                  <a:fillRect l="-1990" t="-3974" b="-1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FDA5864E-0393-4253-8809-8DB38BB2E1C5}"/>
                  </a:ext>
                </a:extLst>
              </p:cNvPr>
              <p:cNvSpPr txBox="1"/>
              <p:nvPr/>
            </p:nvSpPr>
            <p:spPr>
              <a:xfrm>
                <a:off x="1380979" y="5565527"/>
                <a:ext cx="2881746"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𝛼</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=33,6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6" name="CuadroTexto 15">
                <a:extLst>
                  <a:ext uri="{FF2B5EF4-FFF2-40B4-BE49-F238E27FC236}">
                    <a16:creationId xmlns:a16="http://schemas.microsoft.com/office/drawing/2014/main" id="{FDA5864E-0393-4253-8809-8DB38BB2E1C5}"/>
                  </a:ext>
                </a:extLst>
              </p:cNvPr>
              <p:cNvSpPr txBox="1">
                <a:spLocks noRot="1" noChangeAspect="1" noMove="1" noResize="1" noEditPoints="1" noAdjustHandles="1" noChangeArrowheads="1" noChangeShapeType="1" noTextEdit="1"/>
              </p:cNvSpPr>
              <p:nvPr/>
            </p:nvSpPr>
            <p:spPr>
              <a:xfrm>
                <a:off x="1380979" y="5565527"/>
                <a:ext cx="2881746" cy="369332"/>
              </a:xfrm>
              <a:prstGeom prst="rect">
                <a:avLst/>
              </a:prstGeom>
              <a:blipFill>
                <a:blip r:embed="rId4"/>
                <a:stretch>
                  <a:fillRect/>
                </a:stretch>
              </a:blipFill>
              <a:ln>
                <a:noFill/>
              </a:ln>
            </p:spPr>
            <p:txBody>
              <a:bodyPr/>
              <a:lstStyle/>
              <a:p>
                <a:r>
                  <a:rPr lang="en-US">
                    <a:noFill/>
                  </a:rPr>
                  <a:t> </a:t>
                </a:r>
              </a:p>
            </p:txBody>
          </p:sp>
        </mc:Fallback>
      </mc:AlternateContent>
      <p:sp>
        <p:nvSpPr>
          <p:cNvPr id="17" name="CuadroTexto 16">
            <a:extLst>
              <a:ext uri="{FF2B5EF4-FFF2-40B4-BE49-F238E27FC236}">
                <a16:creationId xmlns:a16="http://schemas.microsoft.com/office/drawing/2014/main" id="{184D3997-FD8B-4552-A9D5-6628FF29C4AB}"/>
              </a:ext>
            </a:extLst>
          </p:cNvPr>
          <p:cNvSpPr txBox="1"/>
          <p:nvPr/>
        </p:nvSpPr>
        <p:spPr>
          <a:xfrm>
            <a:off x="1597890" y="5239237"/>
            <a:ext cx="42711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Efecto promedio de sustitución</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13" name="CuadroTexto 12">
            <a:extLst>
              <a:ext uri="{FF2B5EF4-FFF2-40B4-BE49-F238E27FC236}">
                <a16:creationId xmlns:a16="http://schemas.microsoft.com/office/drawing/2014/main" id="{24C50756-A12B-41C3-95AF-3F1B73137BED}"/>
              </a:ext>
            </a:extLst>
          </p:cNvPr>
          <p:cNvSpPr txBox="1"/>
          <p:nvPr/>
        </p:nvSpPr>
        <p:spPr>
          <a:xfrm>
            <a:off x="1514764" y="1920240"/>
            <a:ext cx="9162472" cy="36933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¿Cuáles son los valores aditivos de los 3 genotipos presentes en esta población?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41C24D92-97AB-43C5-BC05-FD46511AAB91}"/>
                  </a:ext>
                </a:extLst>
              </p:cNvPr>
              <p:cNvSpPr txBox="1"/>
              <p:nvPr/>
            </p:nvSpPr>
            <p:spPr>
              <a:xfrm>
                <a:off x="6336964" y="3429000"/>
                <a:ext cx="394989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𝑉𝑎𝑙𝑜𝑟</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𝑎𝑑𝑖𝑡𝑖𝑣𝑜</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𝐴𝐴</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𝛼</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𝑉𝑎𝑙𝑜𝑟</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𝑎𝑑𝑖𝑡𝑖𝑣𝑜</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𝐴𝐴</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=−2∗0,8∗33,6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𝑉𝑎𝑙𝑜𝑟</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𝑎𝑑𝑖𝑡𝑖𝑣𝑜</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𝐴𝐴</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=−53,76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8" name="CuadroTexto 17">
                <a:extLst>
                  <a:ext uri="{FF2B5EF4-FFF2-40B4-BE49-F238E27FC236}">
                    <a16:creationId xmlns:a16="http://schemas.microsoft.com/office/drawing/2014/main" id="{41C24D92-97AB-43C5-BC05-FD46511AAB91}"/>
                  </a:ext>
                </a:extLst>
              </p:cNvPr>
              <p:cNvSpPr txBox="1">
                <a:spLocks noRot="1" noChangeAspect="1" noMove="1" noResize="1" noEditPoints="1" noAdjustHandles="1" noChangeArrowheads="1" noChangeShapeType="1" noTextEdit="1"/>
              </p:cNvSpPr>
              <p:nvPr/>
            </p:nvSpPr>
            <p:spPr>
              <a:xfrm>
                <a:off x="6336964" y="3429000"/>
                <a:ext cx="3949895" cy="1477328"/>
              </a:xfrm>
              <a:prstGeom prst="rect">
                <a:avLst/>
              </a:prstGeom>
              <a:blipFill>
                <a:blip r:embed="rId5"/>
                <a:stretch>
                  <a:fillRect/>
                </a:stretch>
              </a:blipFill>
            </p:spPr>
            <p:txBody>
              <a:bodyPr/>
              <a:lstStyle/>
              <a:p>
                <a:r>
                  <a:rPr lang="en-US">
                    <a:noFill/>
                  </a:rPr>
                  <a:t> </a:t>
                </a:r>
              </a:p>
            </p:txBody>
          </p:sp>
        </mc:Fallback>
      </mc:AlternateContent>
      <p:sp>
        <p:nvSpPr>
          <p:cNvPr id="3" name="Título 1">
            <a:extLst>
              <a:ext uri="{FF2B5EF4-FFF2-40B4-BE49-F238E27FC236}">
                <a16:creationId xmlns:a16="http://schemas.microsoft.com/office/drawing/2014/main" id="{75D094FA-C251-C296-8311-E55FB698446F}"/>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1</a:t>
            </a:r>
            <a:endParaRPr lang="en-US" i="1" kern="0" dirty="0"/>
          </a:p>
        </p:txBody>
      </p:sp>
    </p:spTree>
    <p:extLst>
      <p:ext uri="{BB962C8B-B14F-4D97-AF65-F5344CB8AC3E}">
        <p14:creationId xmlns:p14="http://schemas.microsoft.com/office/powerpoint/2010/main" val="665867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1830744A-CFD7-49E6-B148-DD4822ECD627}"/>
                  </a:ext>
                </a:extLst>
              </p:cNvPr>
              <p:cNvSpPr txBox="1"/>
              <p:nvPr/>
            </p:nvSpPr>
            <p:spPr>
              <a:xfrm>
                <a:off x="1597891" y="2802185"/>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Valores genotípicos</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4" name="CuadroTexto 13">
                <a:extLst>
                  <a:ext uri="{FF2B5EF4-FFF2-40B4-BE49-F238E27FC236}">
                    <a16:creationId xmlns:a16="http://schemas.microsoft.com/office/drawing/2014/main" id="{1830744A-CFD7-49E6-B148-DD4822ECD627}"/>
                  </a:ext>
                </a:extLst>
              </p:cNvPr>
              <p:cNvSpPr txBox="1">
                <a:spLocks noRot="1" noChangeAspect="1" noMove="1" noResize="1" noEditPoints="1" noAdjustHandles="1" noChangeArrowheads="1" noChangeShapeType="1" noTextEdit="1"/>
              </p:cNvSpPr>
              <p:nvPr/>
            </p:nvSpPr>
            <p:spPr>
              <a:xfrm>
                <a:off x="1597891" y="2802185"/>
                <a:ext cx="2447925" cy="923330"/>
              </a:xfrm>
              <a:prstGeom prst="rect">
                <a:avLst/>
              </a:prstGeom>
              <a:blipFill>
                <a:blip r:embed="rId2"/>
                <a:stretch>
                  <a:fillRect l="-1990" t="-39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D18E7A31-0E4F-4E84-A6CF-5775DCE426B7}"/>
                  </a:ext>
                </a:extLst>
              </p:cNvPr>
              <p:cNvSpPr txBox="1"/>
              <p:nvPr/>
            </p:nvSpPr>
            <p:spPr>
              <a:xfrm>
                <a:off x="1597891" y="4029421"/>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a:t>
                </a:r>
                <a:r>
                  <a:rPr kumimoji="0" lang="en-US" sz="1800" b="1"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genéticas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=0,8</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=0,2</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5" name="CuadroTexto 14">
                <a:extLst>
                  <a:ext uri="{FF2B5EF4-FFF2-40B4-BE49-F238E27FC236}">
                    <a16:creationId xmlns:a16="http://schemas.microsoft.com/office/drawing/2014/main" id="{D18E7A31-0E4F-4E84-A6CF-5775DCE426B7}"/>
                  </a:ext>
                </a:extLst>
              </p:cNvPr>
              <p:cNvSpPr txBox="1">
                <a:spLocks noRot="1" noChangeAspect="1" noMove="1" noResize="1" noEditPoints="1" noAdjustHandles="1" noChangeArrowheads="1" noChangeShapeType="1" noTextEdit="1"/>
              </p:cNvSpPr>
              <p:nvPr/>
            </p:nvSpPr>
            <p:spPr>
              <a:xfrm>
                <a:off x="1597891" y="4029421"/>
                <a:ext cx="2447925" cy="923330"/>
              </a:xfrm>
              <a:prstGeom prst="rect">
                <a:avLst/>
              </a:prstGeom>
              <a:blipFill>
                <a:blip r:embed="rId3"/>
                <a:stretch>
                  <a:fillRect l="-1990" t="-3974" b="-1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FDA5864E-0393-4253-8809-8DB38BB2E1C5}"/>
                  </a:ext>
                </a:extLst>
              </p:cNvPr>
              <p:cNvSpPr txBox="1"/>
              <p:nvPr/>
            </p:nvSpPr>
            <p:spPr>
              <a:xfrm>
                <a:off x="1380979" y="5565527"/>
                <a:ext cx="2881746"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𝛼</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=33,6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6" name="CuadroTexto 15">
                <a:extLst>
                  <a:ext uri="{FF2B5EF4-FFF2-40B4-BE49-F238E27FC236}">
                    <a16:creationId xmlns:a16="http://schemas.microsoft.com/office/drawing/2014/main" id="{FDA5864E-0393-4253-8809-8DB38BB2E1C5}"/>
                  </a:ext>
                </a:extLst>
              </p:cNvPr>
              <p:cNvSpPr txBox="1">
                <a:spLocks noRot="1" noChangeAspect="1" noMove="1" noResize="1" noEditPoints="1" noAdjustHandles="1" noChangeArrowheads="1" noChangeShapeType="1" noTextEdit="1"/>
              </p:cNvSpPr>
              <p:nvPr/>
            </p:nvSpPr>
            <p:spPr>
              <a:xfrm>
                <a:off x="1380979" y="5565527"/>
                <a:ext cx="2881746" cy="369332"/>
              </a:xfrm>
              <a:prstGeom prst="rect">
                <a:avLst/>
              </a:prstGeom>
              <a:blipFill>
                <a:blip r:embed="rId4"/>
                <a:stretch>
                  <a:fillRect/>
                </a:stretch>
              </a:blipFill>
              <a:ln>
                <a:noFill/>
              </a:ln>
            </p:spPr>
            <p:txBody>
              <a:bodyPr/>
              <a:lstStyle/>
              <a:p>
                <a:r>
                  <a:rPr lang="en-US">
                    <a:noFill/>
                  </a:rPr>
                  <a:t> </a:t>
                </a:r>
              </a:p>
            </p:txBody>
          </p:sp>
        </mc:Fallback>
      </mc:AlternateContent>
      <p:sp>
        <p:nvSpPr>
          <p:cNvPr id="17" name="CuadroTexto 16">
            <a:extLst>
              <a:ext uri="{FF2B5EF4-FFF2-40B4-BE49-F238E27FC236}">
                <a16:creationId xmlns:a16="http://schemas.microsoft.com/office/drawing/2014/main" id="{184D3997-FD8B-4552-A9D5-6628FF29C4AB}"/>
              </a:ext>
            </a:extLst>
          </p:cNvPr>
          <p:cNvSpPr txBox="1"/>
          <p:nvPr/>
        </p:nvSpPr>
        <p:spPr>
          <a:xfrm>
            <a:off x="1597890" y="5239237"/>
            <a:ext cx="42711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Efecto promedio de sustitución</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13" name="CuadroTexto 12">
            <a:extLst>
              <a:ext uri="{FF2B5EF4-FFF2-40B4-BE49-F238E27FC236}">
                <a16:creationId xmlns:a16="http://schemas.microsoft.com/office/drawing/2014/main" id="{24C50756-A12B-41C3-95AF-3F1B73137BED}"/>
              </a:ext>
            </a:extLst>
          </p:cNvPr>
          <p:cNvSpPr txBox="1"/>
          <p:nvPr/>
        </p:nvSpPr>
        <p:spPr>
          <a:xfrm>
            <a:off x="1514764" y="1920240"/>
            <a:ext cx="9162472" cy="36933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¿Cuáles son los valores aditivos de los 3 genotipos presentes en esta población?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CuadroTexto 18">
            <a:extLst>
              <a:ext uri="{FF2B5EF4-FFF2-40B4-BE49-F238E27FC236}">
                <a16:creationId xmlns:a16="http://schemas.microsoft.com/office/drawing/2014/main" id="{0505FD2C-6BF4-4B2E-823C-58C4F2327C97}"/>
              </a:ext>
            </a:extLst>
          </p:cNvPr>
          <p:cNvSpPr txBox="1"/>
          <p:nvPr/>
        </p:nvSpPr>
        <p:spPr>
          <a:xfrm>
            <a:off x="6749379" y="3059668"/>
            <a:ext cx="42711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Calcule los valores aditivos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D6E87684-53F9-4566-8317-8CD308B5BE02}"/>
                  </a:ext>
                </a:extLst>
              </p:cNvPr>
              <p:cNvSpPr txBox="1"/>
              <p:nvPr/>
            </p:nvSpPr>
            <p:spPr>
              <a:xfrm>
                <a:off x="6260555" y="4730309"/>
                <a:ext cx="39498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𝑉𝑎𝑙𝑜𝑟</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𝑎𝑑𝑖𝑡𝑖𝑣𝑜</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𝐴𝐴</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=−53,76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0" name="CuadroTexto 19">
                <a:extLst>
                  <a:ext uri="{FF2B5EF4-FFF2-40B4-BE49-F238E27FC236}">
                    <a16:creationId xmlns:a16="http://schemas.microsoft.com/office/drawing/2014/main" id="{D6E87684-53F9-4566-8317-8CD308B5BE02}"/>
                  </a:ext>
                </a:extLst>
              </p:cNvPr>
              <p:cNvSpPr txBox="1">
                <a:spLocks noRot="1" noChangeAspect="1" noMove="1" noResize="1" noEditPoints="1" noAdjustHandles="1" noChangeArrowheads="1" noChangeShapeType="1" noTextEdit="1"/>
              </p:cNvSpPr>
              <p:nvPr/>
            </p:nvSpPr>
            <p:spPr>
              <a:xfrm>
                <a:off x="6260555" y="4730309"/>
                <a:ext cx="3949895"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5C69551E-DA03-473C-8B79-4007FC564770}"/>
                  </a:ext>
                </a:extLst>
              </p:cNvPr>
              <p:cNvSpPr txBox="1"/>
              <p:nvPr/>
            </p:nvSpPr>
            <p:spPr>
              <a:xfrm>
                <a:off x="6174759" y="4172742"/>
                <a:ext cx="41214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𝑉𝑎𝑙𝑜𝑟</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𝑎𝑑𝑖𝑡𝑖𝑣𝑜</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𝐴𝐵</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=−20,16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1" name="CuadroTexto 20">
                <a:extLst>
                  <a:ext uri="{FF2B5EF4-FFF2-40B4-BE49-F238E27FC236}">
                    <a16:creationId xmlns:a16="http://schemas.microsoft.com/office/drawing/2014/main" id="{5C69551E-DA03-473C-8B79-4007FC564770}"/>
                  </a:ext>
                </a:extLst>
              </p:cNvPr>
              <p:cNvSpPr txBox="1">
                <a:spLocks noRot="1" noChangeAspect="1" noMove="1" noResize="1" noEditPoints="1" noAdjustHandles="1" noChangeArrowheads="1" noChangeShapeType="1" noTextEdit="1"/>
              </p:cNvSpPr>
              <p:nvPr/>
            </p:nvSpPr>
            <p:spPr>
              <a:xfrm>
                <a:off x="6174759" y="4172742"/>
                <a:ext cx="4121486"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13569FFE-F1F2-4138-9F60-4507DCDA1A78}"/>
                  </a:ext>
                </a:extLst>
              </p:cNvPr>
              <p:cNvSpPr txBox="1"/>
              <p:nvPr/>
            </p:nvSpPr>
            <p:spPr>
              <a:xfrm>
                <a:off x="6360520" y="3610291"/>
                <a:ext cx="37499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𝑉𝑎𝑙𝑜𝑟</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𝑎𝑑𝑖𝑡𝑖𝑣𝑜</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𝐵𝐵</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=+13,78</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2" name="CuadroTexto 21">
                <a:extLst>
                  <a:ext uri="{FF2B5EF4-FFF2-40B4-BE49-F238E27FC236}">
                    <a16:creationId xmlns:a16="http://schemas.microsoft.com/office/drawing/2014/main" id="{13569FFE-F1F2-4138-9F60-4507DCDA1A78}"/>
                  </a:ext>
                </a:extLst>
              </p:cNvPr>
              <p:cNvSpPr txBox="1">
                <a:spLocks noRot="1" noChangeAspect="1" noMove="1" noResize="1" noEditPoints="1" noAdjustHandles="1" noChangeArrowheads="1" noChangeShapeType="1" noTextEdit="1"/>
              </p:cNvSpPr>
              <p:nvPr/>
            </p:nvSpPr>
            <p:spPr>
              <a:xfrm>
                <a:off x="6360520" y="3610291"/>
                <a:ext cx="3749964" cy="369332"/>
              </a:xfrm>
              <a:prstGeom prst="rect">
                <a:avLst/>
              </a:prstGeom>
              <a:blipFill>
                <a:blip r:embed="rId7"/>
                <a:stretch>
                  <a:fillRect/>
                </a:stretch>
              </a:blipFill>
            </p:spPr>
            <p:txBody>
              <a:bodyPr/>
              <a:lstStyle/>
              <a:p>
                <a:r>
                  <a:rPr lang="en-US">
                    <a:noFill/>
                  </a:rPr>
                  <a:t> </a:t>
                </a:r>
              </a:p>
            </p:txBody>
          </p:sp>
        </mc:Fallback>
      </mc:AlternateContent>
      <p:sp>
        <p:nvSpPr>
          <p:cNvPr id="23" name="Rectángulo 22">
            <a:extLst>
              <a:ext uri="{FF2B5EF4-FFF2-40B4-BE49-F238E27FC236}">
                <a16:creationId xmlns:a16="http://schemas.microsoft.com/office/drawing/2014/main" id="{A301396D-2B3E-4749-984D-ACE2D318A5A0}"/>
              </a:ext>
            </a:extLst>
          </p:cNvPr>
          <p:cNvSpPr/>
          <p:nvPr/>
        </p:nvSpPr>
        <p:spPr>
          <a:xfrm>
            <a:off x="6678499" y="3610291"/>
            <a:ext cx="3048000" cy="15793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ítulo 1">
            <a:extLst>
              <a:ext uri="{FF2B5EF4-FFF2-40B4-BE49-F238E27FC236}">
                <a16:creationId xmlns:a16="http://schemas.microsoft.com/office/drawing/2014/main" id="{E55C44CE-4EED-64AB-2FBF-850ED8B064BD}"/>
              </a:ext>
            </a:extLst>
          </p:cNvPr>
          <p:cNvSpPr txBox="1">
            <a:spLocks/>
          </p:cNvSpPr>
          <p:nvPr/>
        </p:nvSpPr>
        <p:spPr>
          <a:xfrm>
            <a:off x="1653363" y="365760"/>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1</a:t>
            </a:r>
            <a:endParaRPr lang="en-US" i="1" kern="0" dirty="0"/>
          </a:p>
        </p:txBody>
      </p:sp>
    </p:spTree>
    <p:extLst>
      <p:ext uri="{BB962C8B-B14F-4D97-AF65-F5344CB8AC3E}">
        <p14:creationId xmlns:p14="http://schemas.microsoft.com/office/powerpoint/2010/main" val="230250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48</a:t>
            </a:fld>
            <a:endParaRPr/>
          </a:p>
        </p:txBody>
      </p:sp>
      <p:sp>
        <p:nvSpPr>
          <p:cNvPr id="3" name="Título 1">
            <a:extLst>
              <a:ext uri="{FF2B5EF4-FFF2-40B4-BE49-F238E27FC236}">
                <a16:creationId xmlns:a16="http://schemas.microsoft.com/office/drawing/2014/main" id="{E8A1AE64-ADDE-48A6-8D2F-ED6FDA58522F}"/>
              </a:ext>
            </a:extLst>
          </p:cNvPr>
          <p:cNvSpPr>
            <a:spLocks noGrp="1"/>
          </p:cNvSpPr>
          <p:nvPr>
            <p:ph type="title"/>
          </p:nvPr>
        </p:nvSpPr>
        <p:spPr>
          <a:xfrm>
            <a:off x="1758138" y="-139065"/>
            <a:ext cx="9367203" cy="1188720"/>
          </a:xfrm>
        </p:spPr>
        <p:txBody>
          <a:bodyPr>
            <a:normAutofit/>
          </a:bodyPr>
          <a:lstStyle/>
          <a:p>
            <a:r>
              <a:rPr lang="es-CL" i="1" dirty="0"/>
              <a:t>Ejercicio 2</a:t>
            </a:r>
            <a:endParaRPr lang="en-US" i="1" dirty="0"/>
          </a:p>
        </p:txBody>
      </p:sp>
      <p:sp>
        <p:nvSpPr>
          <p:cNvPr id="4" name="CuadroTexto 3">
            <a:extLst>
              <a:ext uri="{FF2B5EF4-FFF2-40B4-BE49-F238E27FC236}">
                <a16:creationId xmlns:a16="http://schemas.microsoft.com/office/drawing/2014/main" id="{E793E0A6-987D-40A2-AE36-4B8477857C0E}"/>
              </a:ext>
            </a:extLst>
          </p:cNvPr>
          <p:cNvSpPr txBox="1"/>
          <p:nvPr/>
        </p:nvSpPr>
        <p:spPr>
          <a:xfrm>
            <a:off x="1440480" y="1227837"/>
            <a:ext cx="70842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En base a la siguiente figura, construya la matriz de parentesco.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ángulo 4">
            <a:extLst>
              <a:ext uri="{FF2B5EF4-FFF2-40B4-BE49-F238E27FC236}">
                <a16:creationId xmlns:a16="http://schemas.microsoft.com/office/drawing/2014/main" id="{04E4AA94-092D-486F-99DB-838BC9DE31CB}"/>
              </a:ext>
            </a:extLst>
          </p:cNvPr>
          <p:cNvSpPr/>
          <p:nvPr/>
        </p:nvSpPr>
        <p:spPr>
          <a:xfrm>
            <a:off x="6904997" y="2088306"/>
            <a:ext cx="446193" cy="436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bg1"/>
                </a:solidFill>
              </a:rPr>
              <a:t>A</a:t>
            </a:r>
            <a:endParaRPr lang="en-US" dirty="0">
              <a:solidFill>
                <a:schemeClr val="bg1"/>
              </a:solidFill>
            </a:endParaRPr>
          </a:p>
        </p:txBody>
      </p:sp>
      <p:sp>
        <p:nvSpPr>
          <p:cNvPr id="6" name="Elipse 5">
            <a:extLst>
              <a:ext uri="{FF2B5EF4-FFF2-40B4-BE49-F238E27FC236}">
                <a16:creationId xmlns:a16="http://schemas.microsoft.com/office/drawing/2014/main" id="{5EB8684E-0CAE-484F-B5FC-799BE666C9EA}"/>
              </a:ext>
            </a:extLst>
          </p:cNvPr>
          <p:cNvSpPr/>
          <p:nvPr/>
        </p:nvSpPr>
        <p:spPr>
          <a:xfrm>
            <a:off x="5835061" y="2743822"/>
            <a:ext cx="506310" cy="5063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bg1"/>
                </a:solidFill>
              </a:rPr>
              <a:t>B</a:t>
            </a:r>
            <a:endParaRPr lang="en-US" dirty="0">
              <a:solidFill>
                <a:schemeClr val="bg1"/>
              </a:solidFill>
            </a:endParaRPr>
          </a:p>
        </p:txBody>
      </p:sp>
      <p:sp>
        <p:nvSpPr>
          <p:cNvPr id="7" name="Rectángulo 6">
            <a:extLst>
              <a:ext uri="{FF2B5EF4-FFF2-40B4-BE49-F238E27FC236}">
                <a16:creationId xmlns:a16="http://schemas.microsoft.com/office/drawing/2014/main" id="{4C9EA19F-7EE3-4F03-9E1C-37940DD0B409}"/>
              </a:ext>
            </a:extLst>
          </p:cNvPr>
          <p:cNvSpPr/>
          <p:nvPr/>
        </p:nvSpPr>
        <p:spPr>
          <a:xfrm>
            <a:off x="5872903" y="3708159"/>
            <a:ext cx="446193" cy="436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C</a:t>
            </a:r>
            <a:endParaRPr lang="en-US" dirty="0"/>
          </a:p>
        </p:txBody>
      </p:sp>
      <p:sp>
        <p:nvSpPr>
          <p:cNvPr id="8" name="Elipse 7">
            <a:extLst>
              <a:ext uri="{FF2B5EF4-FFF2-40B4-BE49-F238E27FC236}">
                <a16:creationId xmlns:a16="http://schemas.microsoft.com/office/drawing/2014/main" id="{2EDACB79-8121-49B7-8621-9F98F4349B0E}"/>
              </a:ext>
            </a:extLst>
          </p:cNvPr>
          <p:cNvSpPr/>
          <p:nvPr/>
        </p:nvSpPr>
        <p:spPr>
          <a:xfrm>
            <a:off x="4738136" y="4337012"/>
            <a:ext cx="506309" cy="506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D</a:t>
            </a:r>
            <a:endParaRPr lang="en-US" dirty="0"/>
          </a:p>
        </p:txBody>
      </p:sp>
      <p:sp>
        <p:nvSpPr>
          <p:cNvPr id="9" name="Elipse 8">
            <a:extLst>
              <a:ext uri="{FF2B5EF4-FFF2-40B4-BE49-F238E27FC236}">
                <a16:creationId xmlns:a16="http://schemas.microsoft.com/office/drawing/2014/main" id="{66862690-1F37-441B-95CB-EFA42229F525}"/>
              </a:ext>
            </a:extLst>
          </p:cNvPr>
          <p:cNvSpPr/>
          <p:nvPr/>
        </p:nvSpPr>
        <p:spPr>
          <a:xfrm>
            <a:off x="4738136" y="5087385"/>
            <a:ext cx="506309" cy="506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E</a:t>
            </a:r>
            <a:endParaRPr lang="en-US" dirty="0"/>
          </a:p>
        </p:txBody>
      </p:sp>
      <p:sp>
        <p:nvSpPr>
          <p:cNvPr id="10" name="Elipse 9">
            <a:extLst>
              <a:ext uri="{FF2B5EF4-FFF2-40B4-BE49-F238E27FC236}">
                <a16:creationId xmlns:a16="http://schemas.microsoft.com/office/drawing/2014/main" id="{C7D0A5C7-731C-4B90-94FF-3963233E2782}"/>
              </a:ext>
            </a:extLst>
          </p:cNvPr>
          <p:cNvSpPr/>
          <p:nvPr/>
        </p:nvSpPr>
        <p:spPr>
          <a:xfrm>
            <a:off x="4738135" y="5826826"/>
            <a:ext cx="506309" cy="506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F</a:t>
            </a:r>
            <a:endParaRPr lang="en-US" dirty="0"/>
          </a:p>
        </p:txBody>
      </p:sp>
      <p:cxnSp>
        <p:nvCxnSpPr>
          <p:cNvPr id="11" name="Conector recto de flecha 10">
            <a:extLst>
              <a:ext uri="{FF2B5EF4-FFF2-40B4-BE49-F238E27FC236}">
                <a16:creationId xmlns:a16="http://schemas.microsoft.com/office/drawing/2014/main" id="{0903D65F-1C5F-4883-A7C8-43E8519CC5BD}"/>
              </a:ext>
            </a:extLst>
          </p:cNvPr>
          <p:cNvCxnSpPr>
            <a:cxnSpLocks/>
            <a:stCxn id="5" idx="2"/>
          </p:cNvCxnSpPr>
          <p:nvPr/>
        </p:nvCxnSpPr>
        <p:spPr>
          <a:xfrm flipH="1">
            <a:off x="6214836" y="2524378"/>
            <a:ext cx="913258" cy="1174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8EBA955B-4AE8-4BAC-A808-BF3306144B1C}"/>
              </a:ext>
            </a:extLst>
          </p:cNvPr>
          <p:cNvCxnSpPr>
            <a:cxnSpLocks/>
            <a:stCxn id="5" idx="2"/>
            <a:endCxn id="6" idx="7"/>
          </p:cNvCxnSpPr>
          <p:nvPr/>
        </p:nvCxnSpPr>
        <p:spPr>
          <a:xfrm flipH="1">
            <a:off x="6267224" y="2524378"/>
            <a:ext cx="860870" cy="293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CC6EA950-9629-4300-BB79-0FCE442277FB}"/>
              </a:ext>
            </a:extLst>
          </p:cNvPr>
          <p:cNvCxnSpPr>
            <a:cxnSpLocks/>
            <a:stCxn id="6" idx="4"/>
            <a:endCxn id="7" idx="0"/>
          </p:cNvCxnSpPr>
          <p:nvPr/>
        </p:nvCxnSpPr>
        <p:spPr>
          <a:xfrm>
            <a:off x="6088216" y="3250132"/>
            <a:ext cx="7784" cy="4580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E7CB8E42-870C-4A6D-9D87-2F48F62DD161}"/>
              </a:ext>
            </a:extLst>
          </p:cNvPr>
          <p:cNvCxnSpPr>
            <a:cxnSpLocks/>
            <a:stCxn id="7" idx="2"/>
            <a:endCxn id="8" idx="7"/>
          </p:cNvCxnSpPr>
          <p:nvPr/>
        </p:nvCxnSpPr>
        <p:spPr>
          <a:xfrm flipH="1">
            <a:off x="5170298" y="4144230"/>
            <a:ext cx="925702" cy="2669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9EDCE8A1-B2FE-4F8A-B9CE-639132315DF0}"/>
              </a:ext>
            </a:extLst>
          </p:cNvPr>
          <p:cNvCxnSpPr>
            <a:cxnSpLocks/>
            <a:stCxn id="7" idx="2"/>
            <a:endCxn id="10" idx="7"/>
          </p:cNvCxnSpPr>
          <p:nvPr/>
        </p:nvCxnSpPr>
        <p:spPr>
          <a:xfrm flipH="1">
            <a:off x="5170297" y="4144230"/>
            <a:ext cx="925703" cy="1756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ED800D4D-A748-437D-809D-19DAF81CE89A}"/>
              </a:ext>
            </a:extLst>
          </p:cNvPr>
          <p:cNvCxnSpPr>
            <a:cxnSpLocks/>
            <a:stCxn id="7" idx="2"/>
            <a:endCxn id="9" idx="7"/>
          </p:cNvCxnSpPr>
          <p:nvPr/>
        </p:nvCxnSpPr>
        <p:spPr>
          <a:xfrm flipH="1">
            <a:off x="5170298" y="4144230"/>
            <a:ext cx="925702" cy="1017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BA363D7B-8CE3-43B3-8B47-DE9CB046DF3C}"/>
              </a:ext>
            </a:extLst>
          </p:cNvPr>
          <p:cNvCxnSpPr>
            <a:cxnSpLocks/>
            <a:stCxn id="9" idx="4"/>
            <a:endCxn id="10" idx="0"/>
          </p:cNvCxnSpPr>
          <p:nvPr/>
        </p:nvCxnSpPr>
        <p:spPr>
          <a:xfrm flipH="1">
            <a:off x="4991290" y="5593694"/>
            <a:ext cx="1" cy="233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2573729C-020F-4F33-9A25-4CD4928D7A1F}"/>
              </a:ext>
            </a:extLst>
          </p:cNvPr>
          <p:cNvCxnSpPr>
            <a:cxnSpLocks/>
            <a:stCxn id="8" idx="4"/>
            <a:endCxn id="9" idx="0"/>
          </p:cNvCxnSpPr>
          <p:nvPr/>
        </p:nvCxnSpPr>
        <p:spPr>
          <a:xfrm>
            <a:off x="4991291" y="4843321"/>
            <a:ext cx="0" cy="244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954991"/>
      </p:ext>
    </p:extLst>
  </p:cSld>
  <p:clrMapOvr>
    <a:masterClrMapping/>
  </p:clrMapOvr>
  <p:transition spd="slow">
    <p:cov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49</a:t>
            </a:fld>
            <a:endParaRPr/>
          </a:p>
        </p:txBody>
      </p:sp>
      <p:sp>
        <p:nvSpPr>
          <p:cNvPr id="4" name="CuadroTexto 3">
            <a:extLst>
              <a:ext uri="{FF2B5EF4-FFF2-40B4-BE49-F238E27FC236}">
                <a16:creationId xmlns:a16="http://schemas.microsoft.com/office/drawing/2014/main" id="{E793E0A6-987D-40A2-AE36-4B8477857C0E}"/>
              </a:ext>
            </a:extLst>
          </p:cNvPr>
          <p:cNvSpPr txBox="1"/>
          <p:nvPr/>
        </p:nvSpPr>
        <p:spPr>
          <a:xfrm>
            <a:off x="1440480" y="1227837"/>
            <a:ext cx="70842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En base a la siguiente figura, construya la matriz de parentesco.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9" name="Tabla 38">
            <a:extLst>
              <a:ext uri="{FF2B5EF4-FFF2-40B4-BE49-F238E27FC236}">
                <a16:creationId xmlns:a16="http://schemas.microsoft.com/office/drawing/2014/main" id="{777DF18F-1E88-4077-835D-BF32CAE3C867}"/>
              </a:ext>
            </a:extLst>
          </p:cNvPr>
          <p:cNvGraphicFramePr>
            <a:graphicFrameLocks noGrp="1"/>
          </p:cNvGraphicFramePr>
          <p:nvPr/>
        </p:nvGraphicFramePr>
        <p:xfrm>
          <a:off x="7674078" y="3429000"/>
          <a:ext cx="3289449" cy="2595880"/>
        </p:xfrm>
        <a:graphic>
          <a:graphicData uri="http://schemas.openxmlformats.org/drawingml/2006/table">
            <a:tbl>
              <a:tblPr firstRow="1" bandRow="1">
                <a:tableStyleId>{5C22544A-7EE6-4342-B048-85BDC9FD1C3A}</a:tableStyleId>
              </a:tblPr>
              <a:tblGrid>
                <a:gridCol w="1096483">
                  <a:extLst>
                    <a:ext uri="{9D8B030D-6E8A-4147-A177-3AD203B41FA5}">
                      <a16:colId xmlns:a16="http://schemas.microsoft.com/office/drawing/2014/main" val="3251079350"/>
                    </a:ext>
                  </a:extLst>
                </a:gridCol>
                <a:gridCol w="1096483">
                  <a:extLst>
                    <a:ext uri="{9D8B030D-6E8A-4147-A177-3AD203B41FA5}">
                      <a16:colId xmlns:a16="http://schemas.microsoft.com/office/drawing/2014/main" val="82666070"/>
                    </a:ext>
                  </a:extLst>
                </a:gridCol>
                <a:gridCol w="1096483">
                  <a:extLst>
                    <a:ext uri="{9D8B030D-6E8A-4147-A177-3AD203B41FA5}">
                      <a16:colId xmlns:a16="http://schemas.microsoft.com/office/drawing/2014/main" val="4215688986"/>
                    </a:ext>
                  </a:extLst>
                </a:gridCol>
              </a:tblGrid>
              <a:tr h="370840">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70840">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70840">
                <a:tc>
                  <a:txBody>
                    <a:bodyPr/>
                    <a:lstStyle/>
                    <a:p>
                      <a:pPr algn="ctr"/>
                      <a:r>
                        <a:rPr lang="es-CL" sz="1600" dirty="0"/>
                        <a:t>B</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70840">
                <a:tc>
                  <a:txBody>
                    <a:bodyPr/>
                    <a:lstStyle/>
                    <a:p>
                      <a:pPr algn="ctr"/>
                      <a:r>
                        <a:rPr lang="es-CL" sz="1600" dirty="0"/>
                        <a:t>C</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245187506"/>
                  </a:ext>
                </a:extLst>
              </a:tr>
              <a:tr h="370840">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196082512"/>
                  </a:ext>
                </a:extLst>
              </a:tr>
              <a:tr h="370840">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D</a:t>
                      </a:r>
                      <a:endParaRPr lang="en-US" sz="1600" dirty="0"/>
                    </a:p>
                  </a:txBody>
                  <a:tcPr/>
                </a:tc>
                <a:extLst>
                  <a:ext uri="{0D108BD9-81ED-4DB2-BD59-A6C34878D82A}">
                    <a16:rowId xmlns:a16="http://schemas.microsoft.com/office/drawing/2014/main" val="4093325445"/>
                  </a:ext>
                </a:extLst>
              </a:tr>
              <a:tr h="370840">
                <a:tc>
                  <a:txBody>
                    <a:bodyPr/>
                    <a:lstStyle/>
                    <a:p>
                      <a:pPr algn="ctr"/>
                      <a:r>
                        <a:rPr lang="es-CL" sz="1600" dirty="0"/>
                        <a:t>F</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E</a:t>
                      </a:r>
                      <a:endParaRPr lang="en-US" sz="1600" dirty="0"/>
                    </a:p>
                  </a:txBody>
                  <a:tcPr/>
                </a:tc>
                <a:extLst>
                  <a:ext uri="{0D108BD9-81ED-4DB2-BD59-A6C34878D82A}">
                    <a16:rowId xmlns:a16="http://schemas.microsoft.com/office/drawing/2014/main" val="496202022"/>
                  </a:ext>
                </a:extLst>
              </a:tr>
            </a:tbl>
          </a:graphicData>
        </a:graphic>
      </p:graphicFrame>
      <p:sp>
        <p:nvSpPr>
          <p:cNvPr id="20" name="Rectángulo 19">
            <a:extLst>
              <a:ext uri="{FF2B5EF4-FFF2-40B4-BE49-F238E27FC236}">
                <a16:creationId xmlns:a16="http://schemas.microsoft.com/office/drawing/2014/main" id="{B2B797B0-F541-49AF-ADF8-2E27DF48C7F9}"/>
              </a:ext>
            </a:extLst>
          </p:cNvPr>
          <p:cNvSpPr/>
          <p:nvPr/>
        </p:nvSpPr>
        <p:spPr>
          <a:xfrm>
            <a:off x="5649807" y="2088306"/>
            <a:ext cx="446193" cy="436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bg1"/>
                </a:solidFill>
              </a:rPr>
              <a:t>A</a:t>
            </a:r>
            <a:endParaRPr lang="en-US" dirty="0">
              <a:solidFill>
                <a:schemeClr val="bg1"/>
              </a:solidFill>
            </a:endParaRPr>
          </a:p>
        </p:txBody>
      </p:sp>
      <p:sp>
        <p:nvSpPr>
          <p:cNvPr id="21" name="Elipse 20">
            <a:extLst>
              <a:ext uri="{FF2B5EF4-FFF2-40B4-BE49-F238E27FC236}">
                <a16:creationId xmlns:a16="http://schemas.microsoft.com/office/drawing/2014/main" id="{9F1A7008-55EC-453C-A725-7CAF9461D9A7}"/>
              </a:ext>
            </a:extLst>
          </p:cNvPr>
          <p:cNvSpPr/>
          <p:nvPr/>
        </p:nvSpPr>
        <p:spPr>
          <a:xfrm>
            <a:off x="4579871" y="2743822"/>
            <a:ext cx="506310" cy="5063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bg1"/>
                </a:solidFill>
              </a:rPr>
              <a:t>B</a:t>
            </a:r>
            <a:endParaRPr lang="en-US" dirty="0">
              <a:solidFill>
                <a:schemeClr val="bg1"/>
              </a:solidFill>
            </a:endParaRPr>
          </a:p>
        </p:txBody>
      </p:sp>
      <p:sp>
        <p:nvSpPr>
          <p:cNvPr id="22" name="Rectángulo 21">
            <a:extLst>
              <a:ext uri="{FF2B5EF4-FFF2-40B4-BE49-F238E27FC236}">
                <a16:creationId xmlns:a16="http://schemas.microsoft.com/office/drawing/2014/main" id="{0E8F042E-4D87-4C9A-AD4B-D85C21DB3FED}"/>
              </a:ext>
            </a:extLst>
          </p:cNvPr>
          <p:cNvSpPr/>
          <p:nvPr/>
        </p:nvSpPr>
        <p:spPr>
          <a:xfrm>
            <a:off x="4617713" y="3708159"/>
            <a:ext cx="446193" cy="436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C</a:t>
            </a:r>
            <a:endParaRPr lang="en-US" dirty="0"/>
          </a:p>
        </p:txBody>
      </p:sp>
      <p:sp>
        <p:nvSpPr>
          <p:cNvPr id="23" name="Elipse 22">
            <a:extLst>
              <a:ext uri="{FF2B5EF4-FFF2-40B4-BE49-F238E27FC236}">
                <a16:creationId xmlns:a16="http://schemas.microsoft.com/office/drawing/2014/main" id="{458103DE-F35B-4CC3-8ADF-4030E3C13412}"/>
              </a:ext>
            </a:extLst>
          </p:cNvPr>
          <p:cNvSpPr/>
          <p:nvPr/>
        </p:nvSpPr>
        <p:spPr>
          <a:xfrm>
            <a:off x="3482946" y="4337012"/>
            <a:ext cx="506309" cy="506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D</a:t>
            </a:r>
            <a:endParaRPr lang="en-US" dirty="0"/>
          </a:p>
        </p:txBody>
      </p:sp>
      <p:sp>
        <p:nvSpPr>
          <p:cNvPr id="24" name="Elipse 23">
            <a:extLst>
              <a:ext uri="{FF2B5EF4-FFF2-40B4-BE49-F238E27FC236}">
                <a16:creationId xmlns:a16="http://schemas.microsoft.com/office/drawing/2014/main" id="{EA3F18C6-56F4-4AD2-9967-D1C1C6A5AA10}"/>
              </a:ext>
            </a:extLst>
          </p:cNvPr>
          <p:cNvSpPr/>
          <p:nvPr/>
        </p:nvSpPr>
        <p:spPr>
          <a:xfrm>
            <a:off x="3482946" y="5087385"/>
            <a:ext cx="506309" cy="506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E</a:t>
            </a:r>
            <a:endParaRPr lang="en-US" dirty="0"/>
          </a:p>
        </p:txBody>
      </p:sp>
      <p:sp>
        <p:nvSpPr>
          <p:cNvPr id="25" name="Elipse 24">
            <a:extLst>
              <a:ext uri="{FF2B5EF4-FFF2-40B4-BE49-F238E27FC236}">
                <a16:creationId xmlns:a16="http://schemas.microsoft.com/office/drawing/2014/main" id="{3BB2D12B-50AB-4FC9-8784-4DA72DB7A09D}"/>
              </a:ext>
            </a:extLst>
          </p:cNvPr>
          <p:cNvSpPr/>
          <p:nvPr/>
        </p:nvSpPr>
        <p:spPr>
          <a:xfrm>
            <a:off x="3482945" y="5826826"/>
            <a:ext cx="506309" cy="506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F</a:t>
            </a:r>
            <a:endParaRPr lang="en-US" dirty="0"/>
          </a:p>
        </p:txBody>
      </p:sp>
      <p:cxnSp>
        <p:nvCxnSpPr>
          <p:cNvPr id="26" name="Conector recto de flecha 25">
            <a:extLst>
              <a:ext uri="{FF2B5EF4-FFF2-40B4-BE49-F238E27FC236}">
                <a16:creationId xmlns:a16="http://schemas.microsoft.com/office/drawing/2014/main" id="{A8F1CD36-66FD-4666-8AC0-2EC01A299F1B}"/>
              </a:ext>
            </a:extLst>
          </p:cNvPr>
          <p:cNvCxnSpPr>
            <a:cxnSpLocks/>
            <a:stCxn id="20" idx="2"/>
          </p:cNvCxnSpPr>
          <p:nvPr/>
        </p:nvCxnSpPr>
        <p:spPr>
          <a:xfrm flipH="1">
            <a:off x="4959646" y="2524378"/>
            <a:ext cx="913258" cy="1174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C92A7033-FE50-4616-B9AE-083147CD94A6}"/>
              </a:ext>
            </a:extLst>
          </p:cNvPr>
          <p:cNvCxnSpPr>
            <a:cxnSpLocks/>
            <a:stCxn id="20" idx="2"/>
            <a:endCxn id="21" idx="7"/>
          </p:cNvCxnSpPr>
          <p:nvPr/>
        </p:nvCxnSpPr>
        <p:spPr>
          <a:xfrm flipH="1">
            <a:off x="5012034" y="2524378"/>
            <a:ext cx="860870" cy="293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339A8B81-60AE-4520-9F92-C5E3F7792255}"/>
              </a:ext>
            </a:extLst>
          </p:cNvPr>
          <p:cNvCxnSpPr>
            <a:cxnSpLocks/>
            <a:stCxn id="21" idx="4"/>
            <a:endCxn id="22" idx="0"/>
          </p:cNvCxnSpPr>
          <p:nvPr/>
        </p:nvCxnSpPr>
        <p:spPr>
          <a:xfrm>
            <a:off x="4833026" y="3250132"/>
            <a:ext cx="7784" cy="4580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8C6F4910-08C6-431D-B062-0ED45660E169}"/>
              </a:ext>
            </a:extLst>
          </p:cNvPr>
          <p:cNvCxnSpPr>
            <a:cxnSpLocks/>
            <a:stCxn id="22" idx="2"/>
            <a:endCxn id="23" idx="7"/>
          </p:cNvCxnSpPr>
          <p:nvPr/>
        </p:nvCxnSpPr>
        <p:spPr>
          <a:xfrm flipH="1">
            <a:off x="3915108" y="4144230"/>
            <a:ext cx="925702" cy="2669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A792744D-2C0F-4FCF-986C-1EDFE3A8DA8E}"/>
              </a:ext>
            </a:extLst>
          </p:cNvPr>
          <p:cNvCxnSpPr>
            <a:cxnSpLocks/>
            <a:stCxn id="22" idx="2"/>
            <a:endCxn id="25" idx="7"/>
          </p:cNvCxnSpPr>
          <p:nvPr/>
        </p:nvCxnSpPr>
        <p:spPr>
          <a:xfrm flipH="1">
            <a:off x="3915107" y="4144230"/>
            <a:ext cx="925703" cy="1756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a:extLst>
              <a:ext uri="{FF2B5EF4-FFF2-40B4-BE49-F238E27FC236}">
                <a16:creationId xmlns:a16="http://schemas.microsoft.com/office/drawing/2014/main" id="{477076F8-0F44-44FB-8EFA-542BDF53FBA3}"/>
              </a:ext>
            </a:extLst>
          </p:cNvPr>
          <p:cNvCxnSpPr>
            <a:cxnSpLocks/>
            <a:stCxn id="22" idx="2"/>
            <a:endCxn id="24" idx="7"/>
          </p:cNvCxnSpPr>
          <p:nvPr/>
        </p:nvCxnSpPr>
        <p:spPr>
          <a:xfrm flipH="1">
            <a:off x="3915108" y="4144230"/>
            <a:ext cx="925702" cy="1017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a:extLst>
              <a:ext uri="{FF2B5EF4-FFF2-40B4-BE49-F238E27FC236}">
                <a16:creationId xmlns:a16="http://schemas.microsoft.com/office/drawing/2014/main" id="{D6F98662-39E0-4FA8-9CDD-4FB92252A585}"/>
              </a:ext>
            </a:extLst>
          </p:cNvPr>
          <p:cNvCxnSpPr>
            <a:cxnSpLocks/>
            <a:stCxn id="24" idx="4"/>
            <a:endCxn id="25" idx="0"/>
          </p:cNvCxnSpPr>
          <p:nvPr/>
        </p:nvCxnSpPr>
        <p:spPr>
          <a:xfrm flipH="1">
            <a:off x="3736100" y="5593694"/>
            <a:ext cx="1" cy="233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a:extLst>
              <a:ext uri="{FF2B5EF4-FFF2-40B4-BE49-F238E27FC236}">
                <a16:creationId xmlns:a16="http://schemas.microsoft.com/office/drawing/2014/main" id="{F2E11EF1-2162-4BA2-B89E-FAE9398C64C7}"/>
              </a:ext>
            </a:extLst>
          </p:cNvPr>
          <p:cNvCxnSpPr>
            <a:cxnSpLocks/>
            <a:stCxn id="23" idx="4"/>
            <a:endCxn id="24" idx="0"/>
          </p:cNvCxnSpPr>
          <p:nvPr/>
        </p:nvCxnSpPr>
        <p:spPr>
          <a:xfrm>
            <a:off x="3736101" y="4843321"/>
            <a:ext cx="0" cy="244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34B3465D-C90C-283C-25A4-6EAD93776A1D}"/>
              </a:ext>
            </a:extLst>
          </p:cNvPr>
          <p:cNvSpPr>
            <a:spLocks noGrp="1"/>
          </p:cNvSpPr>
          <p:nvPr>
            <p:ph type="title"/>
          </p:nvPr>
        </p:nvSpPr>
        <p:spPr>
          <a:xfrm>
            <a:off x="1758138" y="-139065"/>
            <a:ext cx="9367203" cy="1188720"/>
          </a:xfrm>
        </p:spPr>
        <p:txBody>
          <a:bodyPr>
            <a:normAutofit/>
          </a:bodyPr>
          <a:lstStyle/>
          <a:p>
            <a:r>
              <a:rPr lang="es-CL" i="1" dirty="0"/>
              <a:t>Ejercicio 2</a:t>
            </a:r>
            <a:endParaRPr lang="en-US" i="1" dirty="0"/>
          </a:p>
        </p:txBody>
      </p:sp>
    </p:spTree>
    <p:extLst>
      <p:ext uri="{BB962C8B-B14F-4D97-AF65-F5344CB8AC3E}">
        <p14:creationId xmlns:p14="http://schemas.microsoft.com/office/powerpoint/2010/main" val="463488159"/>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910590"/>
            <a:ext cx="9162472"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Una de las principales enfermedades en salmón es la enfermedad del virus de la pancreatitis infecciosa del salmón (IPN). Esta enfermedad presenta mortalidades que varían entre 20% y 100%. Hace años atrás se descubrió una región del genoma (haplotipos) que permiten explicar el 90% de la resistencia a esta enfermedad (IPN+ o IPN-). En una población se observó que los promedios de supervivencia entre los grupos eran los siguientes: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6" name="Tabla 12">
            <a:extLst>
              <a:ext uri="{FF2B5EF4-FFF2-40B4-BE49-F238E27FC236}">
                <a16:creationId xmlns:a16="http://schemas.microsoft.com/office/drawing/2014/main" id="{8FAEEAF5-07C6-4B85-AB2A-5CB8D11108E2}"/>
              </a:ext>
            </a:extLst>
          </p:cNvPr>
          <p:cNvGraphicFramePr>
            <a:graphicFrameLocks noGrp="1"/>
          </p:cNvGraphicFramePr>
          <p:nvPr/>
        </p:nvGraphicFramePr>
        <p:xfrm>
          <a:off x="1653363" y="2575464"/>
          <a:ext cx="5157012" cy="1707072"/>
        </p:xfrm>
        <a:graphic>
          <a:graphicData uri="http://schemas.openxmlformats.org/drawingml/2006/table">
            <a:tbl>
              <a:tblPr firstRow="1" bandRow="1">
                <a:tableStyleId>{5C22544A-7EE6-4342-B048-85BDC9FD1C3A}</a:tableStyleId>
              </a:tblPr>
              <a:tblGrid>
                <a:gridCol w="1719004">
                  <a:extLst>
                    <a:ext uri="{9D8B030D-6E8A-4147-A177-3AD203B41FA5}">
                      <a16:colId xmlns:a16="http://schemas.microsoft.com/office/drawing/2014/main" val="1089230659"/>
                    </a:ext>
                  </a:extLst>
                </a:gridCol>
                <a:gridCol w="1719004">
                  <a:extLst>
                    <a:ext uri="{9D8B030D-6E8A-4147-A177-3AD203B41FA5}">
                      <a16:colId xmlns:a16="http://schemas.microsoft.com/office/drawing/2014/main" val="1969542237"/>
                    </a:ext>
                  </a:extLst>
                </a:gridCol>
                <a:gridCol w="1719004">
                  <a:extLst>
                    <a:ext uri="{9D8B030D-6E8A-4147-A177-3AD203B41FA5}">
                      <a16:colId xmlns:a16="http://schemas.microsoft.com/office/drawing/2014/main" val="947060302"/>
                    </a:ext>
                  </a:extLst>
                </a:gridCol>
              </a:tblGrid>
              <a:tr h="370840">
                <a:tc>
                  <a:txBody>
                    <a:bodyPr/>
                    <a:lstStyle/>
                    <a:p>
                      <a:pPr algn="ctr"/>
                      <a:r>
                        <a:rPr lang="es-CL" sz="1600" dirty="0"/>
                        <a:t>Haplotipo</a:t>
                      </a:r>
                      <a:endParaRPr lang="en-US" sz="1600" dirty="0"/>
                    </a:p>
                  </a:txBody>
                  <a:tcPr anchor="ctr"/>
                </a:tc>
                <a:tc>
                  <a:txBody>
                    <a:bodyPr/>
                    <a:lstStyle/>
                    <a:p>
                      <a:pPr algn="ctr"/>
                      <a:r>
                        <a:rPr lang="es-CL" sz="1600" dirty="0"/>
                        <a:t>Número</a:t>
                      </a:r>
                      <a:endParaRPr lang="en-US" sz="1600" dirty="0"/>
                    </a:p>
                  </a:txBody>
                  <a:tcPr anchor="ctr"/>
                </a:tc>
                <a:tc>
                  <a:txBody>
                    <a:bodyPr/>
                    <a:lstStyle/>
                    <a:p>
                      <a:pPr algn="ctr"/>
                      <a:r>
                        <a:rPr lang="es-CL" sz="1600" dirty="0"/>
                        <a:t>Sobrevivencia (%)</a:t>
                      </a:r>
                      <a:endParaRPr lang="en-US" sz="1600" dirty="0"/>
                    </a:p>
                  </a:txBody>
                  <a:tcPr anchor="ctr"/>
                </a:tc>
                <a:extLst>
                  <a:ext uri="{0D108BD9-81ED-4DB2-BD59-A6C34878D82A}">
                    <a16:rowId xmlns:a16="http://schemas.microsoft.com/office/drawing/2014/main" val="884403037"/>
                  </a:ext>
                </a:extLst>
              </a:tr>
              <a:tr h="370840">
                <a:tc>
                  <a:txBody>
                    <a:bodyPr/>
                    <a:lstStyle/>
                    <a:p>
                      <a:pPr algn="ctr"/>
                      <a:r>
                        <a:rPr lang="es-CL" dirty="0"/>
                        <a:t>IPN+, IPN+</a:t>
                      </a:r>
                      <a:endParaRPr lang="en-US" dirty="0"/>
                    </a:p>
                  </a:txBody>
                  <a:tcPr anchor="ctr"/>
                </a:tc>
                <a:tc>
                  <a:txBody>
                    <a:bodyPr/>
                    <a:lstStyle/>
                    <a:p>
                      <a:pPr algn="ctr"/>
                      <a:r>
                        <a:rPr lang="es-CL" dirty="0"/>
                        <a:t>900</a:t>
                      </a:r>
                      <a:endParaRPr lang="en-US" dirty="0"/>
                    </a:p>
                  </a:txBody>
                  <a:tcPr anchor="ctr"/>
                </a:tc>
                <a:tc>
                  <a:txBody>
                    <a:bodyPr/>
                    <a:lstStyle/>
                    <a:p>
                      <a:pPr algn="ctr"/>
                      <a:r>
                        <a:rPr lang="es-CL" dirty="0"/>
                        <a:t>90</a:t>
                      </a:r>
                      <a:endParaRPr lang="en-US" dirty="0"/>
                    </a:p>
                  </a:txBody>
                  <a:tcPr anchor="ctr"/>
                </a:tc>
                <a:extLst>
                  <a:ext uri="{0D108BD9-81ED-4DB2-BD59-A6C34878D82A}">
                    <a16:rowId xmlns:a16="http://schemas.microsoft.com/office/drawing/2014/main" val="1729116943"/>
                  </a:ext>
                </a:extLst>
              </a:tr>
              <a:tr h="370840">
                <a:tc>
                  <a:txBody>
                    <a:bodyPr/>
                    <a:lstStyle/>
                    <a:p>
                      <a:pPr algn="ctr"/>
                      <a:r>
                        <a:rPr lang="es-CL" dirty="0"/>
                        <a:t>IPN+, IPN-</a:t>
                      </a:r>
                      <a:endParaRPr lang="en-US" dirty="0"/>
                    </a:p>
                  </a:txBody>
                  <a:tcPr anchor="ctr"/>
                </a:tc>
                <a:tc>
                  <a:txBody>
                    <a:bodyPr/>
                    <a:lstStyle/>
                    <a:p>
                      <a:pPr algn="ctr"/>
                      <a:r>
                        <a:rPr lang="es-CL" dirty="0"/>
                        <a:t>4.200</a:t>
                      </a:r>
                      <a:endParaRPr lang="en-US" dirty="0"/>
                    </a:p>
                  </a:txBody>
                  <a:tcPr anchor="ctr"/>
                </a:tc>
                <a:tc>
                  <a:txBody>
                    <a:bodyPr/>
                    <a:lstStyle/>
                    <a:p>
                      <a:pPr algn="ctr"/>
                      <a:r>
                        <a:rPr lang="es-CL" dirty="0"/>
                        <a:t>30</a:t>
                      </a:r>
                      <a:endParaRPr lang="en-US" dirty="0"/>
                    </a:p>
                  </a:txBody>
                  <a:tcPr anchor="ctr"/>
                </a:tc>
                <a:extLst>
                  <a:ext uri="{0D108BD9-81ED-4DB2-BD59-A6C34878D82A}">
                    <a16:rowId xmlns:a16="http://schemas.microsoft.com/office/drawing/2014/main" val="1294865511"/>
                  </a:ext>
                </a:extLst>
              </a:tr>
              <a:tr h="370840">
                <a:tc>
                  <a:txBody>
                    <a:bodyPr/>
                    <a:lstStyle/>
                    <a:p>
                      <a:pPr algn="ctr"/>
                      <a:r>
                        <a:rPr lang="es-CL" dirty="0"/>
                        <a:t>IPN-, IPN-</a:t>
                      </a:r>
                      <a:endParaRPr lang="en-US" dirty="0"/>
                    </a:p>
                  </a:txBody>
                  <a:tcPr anchor="ctr"/>
                </a:tc>
                <a:tc>
                  <a:txBody>
                    <a:bodyPr/>
                    <a:lstStyle/>
                    <a:p>
                      <a:pPr algn="ctr"/>
                      <a:r>
                        <a:rPr lang="es-CL" dirty="0"/>
                        <a:t>4.900</a:t>
                      </a:r>
                      <a:endParaRPr lang="en-US" dirty="0"/>
                    </a:p>
                  </a:txBody>
                  <a:tcPr anchor="ctr"/>
                </a:tc>
                <a:tc>
                  <a:txBody>
                    <a:bodyPr/>
                    <a:lstStyle/>
                    <a:p>
                      <a:pPr algn="ctr"/>
                      <a:r>
                        <a:rPr lang="es-CL" dirty="0"/>
                        <a:t>10</a:t>
                      </a:r>
                      <a:endParaRPr lang="en-US" dirty="0"/>
                    </a:p>
                  </a:txBody>
                  <a:tcPr anchor="ctr"/>
                </a:tc>
                <a:extLst>
                  <a:ext uri="{0D108BD9-81ED-4DB2-BD59-A6C34878D82A}">
                    <a16:rowId xmlns:a16="http://schemas.microsoft.com/office/drawing/2014/main" val="1310884315"/>
                  </a:ext>
                </a:extLst>
              </a:tr>
            </a:tbl>
          </a:graphicData>
        </a:graphic>
      </p:graphicFrame>
      <p:sp>
        <p:nvSpPr>
          <p:cNvPr id="3" name="Título 1">
            <a:extLst>
              <a:ext uri="{FF2B5EF4-FFF2-40B4-BE49-F238E27FC236}">
                <a16:creationId xmlns:a16="http://schemas.microsoft.com/office/drawing/2014/main" id="{4CC938E6-273B-5DA5-5BB2-CE8464D7C0F0}"/>
              </a:ext>
            </a:extLst>
          </p:cNvPr>
          <p:cNvSpPr txBox="1">
            <a:spLocks/>
          </p:cNvSpPr>
          <p:nvPr/>
        </p:nvSpPr>
        <p:spPr>
          <a:xfrm>
            <a:off x="1653363" y="-386715"/>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dirty="0"/>
              <a:t>Ejercicio</a:t>
            </a:r>
            <a:endParaRPr lang="en-US" i="1" kern="0" dirty="0"/>
          </a:p>
        </p:txBody>
      </p:sp>
      <p:sp>
        <p:nvSpPr>
          <p:cNvPr id="5" name="CuadroTexto 4">
            <a:extLst>
              <a:ext uri="{FF2B5EF4-FFF2-40B4-BE49-F238E27FC236}">
                <a16:creationId xmlns:a16="http://schemas.microsoft.com/office/drawing/2014/main" id="{515B76B6-5A6F-11AB-E3F3-65187E5143C3}"/>
              </a:ext>
            </a:extLst>
          </p:cNvPr>
          <p:cNvSpPr txBox="1"/>
          <p:nvPr/>
        </p:nvSpPr>
        <p:spPr>
          <a:xfrm>
            <a:off x="1653363" y="4884585"/>
            <a:ext cx="40902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Promedio poblacional (como desviación)</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D5CC094A-8883-BEB8-F827-25AF477B68B4}"/>
                  </a:ext>
                </a:extLst>
              </p:cNvPr>
              <p:cNvSpPr txBox="1"/>
              <p:nvPr/>
            </p:nvSpPr>
            <p:spPr>
              <a:xfrm>
                <a:off x="2348661" y="5320592"/>
                <a:ext cx="2699616"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𝑑𝑝𝑞</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CuadroTexto 5">
                <a:extLst>
                  <a:ext uri="{FF2B5EF4-FFF2-40B4-BE49-F238E27FC236}">
                    <a16:creationId xmlns:a16="http://schemas.microsoft.com/office/drawing/2014/main" id="{D5CC094A-8883-BEB8-F827-25AF477B68B4}"/>
                  </a:ext>
                </a:extLst>
              </p:cNvPr>
              <p:cNvSpPr txBox="1">
                <a:spLocks noRot="1" noChangeAspect="1" noMove="1" noResize="1" noEditPoints="1" noAdjustHandles="1" noChangeArrowheads="1" noChangeShapeType="1" noTextEdit="1"/>
              </p:cNvSpPr>
              <p:nvPr/>
            </p:nvSpPr>
            <p:spPr>
              <a:xfrm>
                <a:off x="2348661" y="5320592"/>
                <a:ext cx="2699616" cy="369332"/>
              </a:xfrm>
              <a:prstGeom prst="rect">
                <a:avLst/>
              </a:prstGeom>
              <a:blipFill>
                <a:blip r:embed="rId2"/>
                <a:stretch>
                  <a:fillRect b="-13333"/>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081D1316-E992-E213-81B6-BBA193334297}"/>
                  </a:ext>
                </a:extLst>
              </p:cNvPr>
              <p:cNvSpPr txBox="1"/>
              <p:nvPr/>
            </p:nvSpPr>
            <p:spPr>
              <a:xfrm>
                <a:off x="8229311" y="2575464"/>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Valores genotípicos</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CuadroTexto 6">
                <a:extLst>
                  <a:ext uri="{FF2B5EF4-FFF2-40B4-BE49-F238E27FC236}">
                    <a16:creationId xmlns:a16="http://schemas.microsoft.com/office/drawing/2014/main" id="{081D1316-E992-E213-81B6-BBA193334297}"/>
                  </a:ext>
                </a:extLst>
              </p:cNvPr>
              <p:cNvSpPr txBox="1">
                <a:spLocks noRot="1" noChangeAspect="1" noMove="1" noResize="1" noEditPoints="1" noAdjustHandles="1" noChangeArrowheads="1" noChangeShapeType="1" noTextEdit="1"/>
              </p:cNvSpPr>
              <p:nvPr/>
            </p:nvSpPr>
            <p:spPr>
              <a:xfrm>
                <a:off x="8229311" y="2575464"/>
                <a:ext cx="2447925" cy="923330"/>
              </a:xfrm>
              <a:prstGeom prst="rect">
                <a:avLst/>
              </a:prstGeom>
              <a:blipFill>
                <a:blip r:embed="rId3"/>
                <a:stretch>
                  <a:fillRect l="-2239" t="-3289"/>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19EC50B4-549E-DC0B-E4CE-D815CC227D83}"/>
                  </a:ext>
                </a:extLst>
              </p:cNvPr>
              <p:cNvSpPr txBox="1"/>
              <p:nvPr/>
            </p:nvSpPr>
            <p:spPr>
              <a:xfrm>
                <a:off x="8229311" y="3718585"/>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a:t>
                </a:r>
                <a:r>
                  <a:rPr kumimoji="0" lang="en-US" sz="1800" b="1"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genéticas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CuadroTexto 7">
                <a:extLst>
                  <a:ext uri="{FF2B5EF4-FFF2-40B4-BE49-F238E27FC236}">
                    <a16:creationId xmlns:a16="http://schemas.microsoft.com/office/drawing/2014/main" id="{19EC50B4-549E-DC0B-E4CE-D815CC227D83}"/>
                  </a:ext>
                </a:extLst>
              </p:cNvPr>
              <p:cNvSpPr txBox="1">
                <a:spLocks noRot="1" noChangeAspect="1" noMove="1" noResize="1" noEditPoints="1" noAdjustHandles="1" noChangeArrowheads="1" noChangeShapeType="1" noTextEdit="1"/>
              </p:cNvSpPr>
              <p:nvPr/>
            </p:nvSpPr>
            <p:spPr>
              <a:xfrm>
                <a:off x="8229311" y="3718585"/>
                <a:ext cx="2447925" cy="923330"/>
              </a:xfrm>
              <a:prstGeom prst="rect">
                <a:avLst/>
              </a:prstGeom>
              <a:blipFill>
                <a:blip r:embed="rId4"/>
                <a:stretch>
                  <a:fillRect l="-2239" t="-3311" b="-2649"/>
                </a:stretch>
              </a:blipFill>
            </p:spPr>
            <p:txBody>
              <a:bodyPr/>
              <a:lstStyle/>
              <a:p>
                <a:r>
                  <a:rPr lang="es-CL">
                    <a:noFill/>
                  </a:rPr>
                  <a:t> </a:t>
                </a:r>
              </a:p>
            </p:txBody>
          </p:sp>
        </mc:Fallback>
      </mc:AlternateContent>
    </p:spTree>
    <p:extLst>
      <p:ext uri="{BB962C8B-B14F-4D97-AF65-F5344CB8AC3E}">
        <p14:creationId xmlns:p14="http://schemas.microsoft.com/office/powerpoint/2010/main" val="102955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50</a:t>
            </a:fld>
            <a:endParaRPr/>
          </a:p>
        </p:txBody>
      </p:sp>
      <p:sp>
        <p:nvSpPr>
          <p:cNvPr id="4" name="CuadroTexto 3">
            <a:extLst>
              <a:ext uri="{FF2B5EF4-FFF2-40B4-BE49-F238E27FC236}">
                <a16:creationId xmlns:a16="http://schemas.microsoft.com/office/drawing/2014/main" id="{E793E0A6-987D-40A2-AE36-4B8477857C0E}"/>
              </a:ext>
            </a:extLst>
          </p:cNvPr>
          <p:cNvSpPr txBox="1"/>
          <p:nvPr/>
        </p:nvSpPr>
        <p:spPr>
          <a:xfrm>
            <a:off x="1440480" y="1227837"/>
            <a:ext cx="70842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En base a la siguiente figura, construya la matriz de parentesco.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4" name="Tabla 5">
            <a:extLst>
              <a:ext uri="{FF2B5EF4-FFF2-40B4-BE49-F238E27FC236}">
                <a16:creationId xmlns:a16="http://schemas.microsoft.com/office/drawing/2014/main" id="{BDF9029F-C8C7-46FC-ABEA-4B1AECA64F59}"/>
              </a:ext>
            </a:extLst>
          </p:cNvPr>
          <p:cNvGraphicFramePr>
            <a:graphicFrameLocks noGrp="1"/>
          </p:cNvGraphicFramePr>
          <p:nvPr/>
        </p:nvGraphicFramePr>
        <p:xfrm>
          <a:off x="5428150" y="2143178"/>
          <a:ext cx="5966695" cy="3681216"/>
        </p:xfrm>
        <a:graphic>
          <a:graphicData uri="http://schemas.openxmlformats.org/drawingml/2006/table">
            <a:tbl>
              <a:tblPr firstRow="1" firstCol="1" bandRow="1">
                <a:tableStyleId>{5C22544A-7EE6-4342-B048-85BDC9FD1C3A}</a:tableStyleId>
              </a:tblPr>
              <a:tblGrid>
                <a:gridCol w="852385">
                  <a:extLst>
                    <a:ext uri="{9D8B030D-6E8A-4147-A177-3AD203B41FA5}">
                      <a16:colId xmlns:a16="http://schemas.microsoft.com/office/drawing/2014/main" val="3117720983"/>
                    </a:ext>
                  </a:extLst>
                </a:gridCol>
                <a:gridCol w="852385">
                  <a:extLst>
                    <a:ext uri="{9D8B030D-6E8A-4147-A177-3AD203B41FA5}">
                      <a16:colId xmlns:a16="http://schemas.microsoft.com/office/drawing/2014/main" val="755687295"/>
                    </a:ext>
                  </a:extLst>
                </a:gridCol>
                <a:gridCol w="852385">
                  <a:extLst>
                    <a:ext uri="{9D8B030D-6E8A-4147-A177-3AD203B41FA5}">
                      <a16:colId xmlns:a16="http://schemas.microsoft.com/office/drawing/2014/main" val="4013257812"/>
                    </a:ext>
                  </a:extLst>
                </a:gridCol>
                <a:gridCol w="852385">
                  <a:extLst>
                    <a:ext uri="{9D8B030D-6E8A-4147-A177-3AD203B41FA5}">
                      <a16:colId xmlns:a16="http://schemas.microsoft.com/office/drawing/2014/main" val="307095984"/>
                    </a:ext>
                  </a:extLst>
                </a:gridCol>
                <a:gridCol w="852385">
                  <a:extLst>
                    <a:ext uri="{9D8B030D-6E8A-4147-A177-3AD203B41FA5}">
                      <a16:colId xmlns:a16="http://schemas.microsoft.com/office/drawing/2014/main" val="544697995"/>
                    </a:ext>
                  </a:extLst>
                </a:gridCol>
                <a:gridCol w="852385">
                  <a:extLst>
                    <a:ext uri="{9D8B030D-6E8A-4147-A177-3AD203B41FA5}">
                      <a16:colId xmlns:a16="http://schemas.microsoft.com/office/drawing/2014/main" val="2502752210"/>
                    </a:ext>
                  </a:extLst>
                </a:gridCol>
                <a:gridCol w="852385">
                  <a:extLst>
                    <a:ext uri="{9D8B030D-6E8A-4147-A177-3AD203B41FA5}">
                      <a16:colId xmlns:a16="http://schemas.microsoft.com/office/drawing/2014/main" val="3043280657"/>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C-?</a:t>
                      </a:r>
                      <a:endParaRPr lang="en-US" dirty="0"/>
                    </a:p>
                  </a:txBody>
                  <a:tcPr>
                    <a:solidFill>
                      <a:schemeClr val="accent5"/>
                    </a:solidFill>
                  </a:tcPr>
                </a:tc>
                <a:tc>
                  <a:txBody>
                    <a:bodyPr/>
                    <a:lstStyle/>
                    <a:p>
                      <a:pPr algn="ctr"/>
                      <a:r>
                        <a:rPr lang="es-CL" dirty="0"/>
                        <a:t>C-D</a:t>
                      </a:r>
                      <a:endParaRPr lang="en-US" dirty="0"/>
                    </a:p>
                  </a:txBody>
                  <a:tcPr>
                    <a:solidFill>
                      <a:schemeClr val="accent5"/>
                    </a:solidFill>
                  </a:tcPr>
                </a:tc>
                <a:tc>
                  <a:txBody>
                    <a:bodyPr/>
                    <a:lstStyle/>
                    <a:p>
                      <a:pPr algn="ctr"/>
                      <a:r>
                        <a:rPr lang="es-CL" dirty="0"/>
                        <a:t>C-E</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n-US" sz="1600" b="0" i="0" u="none" strike="noStrike">
                          <a:solidFill>
                            <a:srgbClr val="000000"/>
                          </a:solidFill>
                          <a:effectLst/>
                          <a:latin typeface="+mn-lt"/>
                        </a:rPr>
                        <a:t>1</a:t>
                      </a:r>
                    </a:p>
                  </a:txBody>
                  <a:tcPr marL="9525" marR="9525" marT="9525" marB="0" anchor="ctr"/>
                </a:tc>
                <a:tc>
                  <a:txBody>
                    <a:bodyPr/>
                    <a:lstStyle/>
                    <a:p>
                      <a:pPr algn="ctr" fontAlgn="b"/>
                      <a:r>
                        <a:rPr lang="en-US" sz="1600" b="0" i="0" u="none" strike="noStrike">
                          <a:solidFill>
                            <a:srgbClr val="000000"/>
                          </a:solidFill>
                          <a:effectLst/>
                          <a:latin typeface="+mn-lt"/>
                        </a:rPr>
                        <a:t>0.5</a:t>
                      </a:r>
                    </a:p>
                  </a:txBody>
                  <a:tcPr marL="9525" marR="9525" marT="9525" marB="0" anchor="ctr"/>
                </a:tc>
                <a:tc>
                  <a:txBody>
                    <a:bodyPr/>
                    <a:lstStyle/>
                    <a:p>
                      <a:pPr algn="ctr" fontAlgn="b"/>
                      <a:r>
                        <a:rPr lang="en-US" sz="1600" b="0" i="0" u="none" strike="noStrike">
                          <a:solidFill>
                            <a:srgbClr val="000000"/>
                          </a:solidFill>
                          <a:effectLst/>
                          <a:latin typeface="+mn-lt"/>
                        </a:rPr>
                        <a:t>0.75</a:t>
                      </a:r>
                    </a:p>
                  </a:txBody>
                  <a:tcPr marL="9525" marR="9525" marT="9525" marB="0" anchor="ctr"/>
                </a:tc>
                <a:tc>
                  <a:txBody>
                    <a:bodyPr/>
                    <a:lstStyle/>
                    <a:p>
                      <a:pPr algn="ctr" fontAlgn="b"/>
                      <a:r>
                        <a:rPr lang="en-US" sz="1600" b="0" i="0" u="none" strike="noStrike">
                          <a:solidFill>
                            <a:srgbClr val="000000"/>
                          </a:solidFill>
                          <a:effectLst/>
                          <a:latin typeface="+mn-lt"/>
                        </a:rPr>
                        <a:t>0.375</a:t>
                      </a:r>
                    </a:p>
                  </a:txBody>
                  <a:tcPr marL="9525" marR="9525" marT="9525" marB="0" anchor="ctr"/>
                </a:tc>
                <a:tc>
                  <a:txBody>
                    <a:bodyPr/>
                    <a:lstStyle/>
                    <a:p>
                      <a:pPr algn="ctr" fontAlgn="b"/>
                      <a:r>
                        <a:rPr lang="en-US" sz="1600" b="0" i="0" u="none" strike="noStrike">
                          <a:solidFill>
                            <a:srgbClr val="000000"/>
                          </a:solidFill>
                          <a:effectLst/>
                          <a:latin typeface="+mn-lt"/>
                        </a:rPr>
                        <a:t>0.5625</a:t>
                      </a:r>
                    </a:p>
                  </a:txBody>
                  <a:tcPr marL="9525" marR="9525" marT="9525" marB="0" anchor="ctr"/>
                </a:tc>
                <a:tc>
                  <a:txBody>
                    <a:bodyPr/>
                    <a:lstStyle/>
                    <a:p>
                      <a:pPr algn="ctr" fontAlgn="b"/>
                      <a:r>
                        <a:rPr lang="en-US" sz="1600" b="0" i="0" u="none" strike="noStrike">
                          <a:solidFill>
                            <a:srgbClr val="000000"/>
                          </a:solidFill>
                          <a:effectLst/>
                          <a:latin typeface="+mn-lt"/>
                        </a:rPr>
                        <a:t>1.03125</a:t>
                      </a: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n-US" sz="1600" b="0" i="0" u="none" strike="noStrike">
                          <a:solidFill>
                            <a:srgbClr val="000000"/>
                          </a:solidFill>
                          <a:effectLst/>
                          <a:latin typeface="+mn-lt"/>
                        </a:rPr>
                        <a:t>0.5</a:t>
                      </a:r>
                    </a:p>
                  </a:txBody>
                  <a:tcPr marL="9525" marR="9525" marT="9525" marB="0" anchor="ctr"/>
                </a:tc>
                <a:tc>
                  <a:txBody>
                    <a:bodyPr/>
                    <a:lstStyle/>
                    <a:p>
                      <a:pPr algn="ctr" fontAlgn="b"/>
                      <a:r>
                        <a:rPr lang="en-US" sz="1600" b="0" i="0" u="none" strike="noStrike">
                          <a:solidFill>
                            <a:srgbClr val="000000"/>
                          </a:solidFill>
                          <a:effectLst/>
                          <a:latin typeface="+mn-lt"/>
                        </a:rPr>
                        <a:t>1</a:t>
                      </a:r>
                    </a:p>
                  </a:txBody>
                  <a:tcPr marL="9525" marR="9525" marT="9525" marB="0" anchor="ctr"/>
                </a:tc>
                <a:tc>
                  <a:txBody>
                    <a:bodyPr/>
                    <a:lstStyle/>
                    <a:p>
                      <a:pPr algn="ctr" fontAlgn="b"/>
                      <a:r>
                        <a:rPr lang="en-US" sz="1600" b="0" i="0" u="none" strike="noStrike">
                          <a:solidFill>
                            <a:srgbClr val="000000"/>
                          </a:solidFill>
                          <a:effectLst/>
                          <a:latin typeface="+mn-lt"/>
                        </a:rPr>
                        <a:t>0.75</a:t>
                      </a:r>
                    </a:p>
                  </a:txBody>
                  <a:tcPr marL="9525" marR="9525" marT="9525" marB="0" anchor="ctr"/>
                </a:tc>
                <a:tc>
                  <a:txBody>
                    <a:bodyPr/>
                    <a:lstStyle/>
                    <a:p>
                      <a:pPr algn="ctr" fontAlgn="b"/>
                      <a:r>
                        <a:rPr lang="en-US" sz="1600" b="0" i="0" u="none" strike="noStrike">
                          <a:solidFill>
                            <a:srgbClr val="000000"/>
                          </a:solidFill>
                          <a:effectLst/>
                          <a:latin typeface="+mn-lt"/>
                        </a:rPr>
                        <a:t>0.375</a:t>
                      </a:r>
                    </a:p>
                  </a:txBody>
                  <a:tcPr marL="9525" marR="9525" marT="9525" marB="0" anchor="ctr"/>
                </a:tc>
                <a:tc>
                  <a:txBody>
                    <a:bodyPr/>
                    <a:lstStyle/>
                    <a:p>
                      <a:pPr algn="ctr" fontAlgn="b"/>
                      <a:r>
                        <a:rPr lang="en-US" sz="1600" b="0" i="0" u="none" strike="noStrike">
                          <a:solidFill>
                            <a:srgbClr val="000000"/>
                          </a:solidFill>
                          <a:effectLst/>
                          <a:latin typeface="+mn-lt"/>
                        </a:rPr>
                        <a:t>0.5625</a:t>
                      </a:r>
                    </a:p>
                  </a:txBody>
                  <a:tcPr marL="9525" marR="9525" marT="9525" marB="0" anchor="ctr"/>
                </a:tc>
                <a:tc>
                  <a:txBody>
                    <a:bodyPr/>
                    <a:lstStyle/>
                    <a:p>
                      <a:pPr algn="ctr" fontAlgn="b"/>
                      <a:r>
                        <a:rPr lang="en-US" sz="1600" b="0" i="0" u="none" strike="noStrike">
                          <a:solidFill>
                            <a:srgbClr val="000000"/>
                          </a:solidFill>
                          <a:effectLst/>
                          <a:latin typeface="+mn-lt"/>
                        </a:rPr>
                        <a:t>1.03125</a:t>
                      </a: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n-US" sz="1600" b="0" i="0" u="none" strike="noStrike">
                          <a:solidFill>
                            <a:srgbClr val="000000"/>
                          </a:solidFill>
                          <a:effectLst/>
                          <a:latin typeface="+mn-lt"/>
                        </a:rPr>
                        <a:t>0.75</a:t>
                      </a:r>
                    </a:p>
                  </a:txBody>
                  <a:tcPr marL="9525" marR="9525" marT="9525" marB="0" anchor="ctr"/>
                </a:tc>
                <a:tc>
                  <a:txBody>
                    <a:bodyPr/>
                    <a:lstStyle/>
                    <a:p>
                      <a:pPr algn="ctr" fontAlgn="b"/>
                      <a:r>
                        <a:rPr lang="en-US" sz="1600" b="0" i="0" u="none" strike="noStrike">
                          <a:solidFill>
                            <a:srgbClr val="000000"/>
                          </a:solidFill>
                          <a:effectLst/>
                          <a:latin typeface="+mn-lt"/>
                        </a:rPr>
                        <a:t>0.75</a:t>
                      </a:r>
                    </a:p>
                  </a:txBody>
                  <a:tcPr marL="9525" marR="9525" marT="9525" marB="0" anchor="ctr"/>
                </a:tc>
                <a:tc>
                  <a:txBody>
                    <a:bodyPr/>
                    <a:lstStyle/>
                    <a:p>
                      <a:pPr algn="ctr" fontAlgn="b"/>
                      <a:r>
                        <a:rPr lang="en-US" sz="1600" b="0" i="0" u="none" strike="noStrike">
                          <a:solidFill>
                            <a:srgbClr val="000000"/>
                          </a:solidFill>
                          <a:effectLst/>
                          <a:latin typeface="+mn-lt"/>
                        </a:rPr>
                        <a:t>1.25</a:t>
                      </a:r>
                    </a:p>
                  </a:txBody>
                  <a:tcPr marL="9525" marR="9525" marT="9525" marB="0" anchor="ctr"/>
                </a:tc>
                <a:tc>
                  <a:txBody>
                    <a:bodyPr/>
                    <a:lstStyle/>
                    <a:p>
                      <a:pPr algn="ctr" fontAlgn="b"/>
                      <a:r>
                        <a:rPr lang="en-US" sz="1600" b="0" i="0" u="none" strike="noStrike">
                          <a:solidFill>
                            <a:srgbClr val="000000"/>
                          </a:solidFill>
                          <a:effectLst/>
                          <a:latin typeface="+mn-lt"/>
                        </a:rPr>
                        <a:t>0.625</a:t>
                      </a:r>
                    </a:p>
                  </a:txBody>
                  <a:tcPr marL="9525" marR="9525" marT="9525" marB="0" anchor="ctr"/>
                </a:tc>
                <a:tc>
                  <a:txBody>
                    <a:bodyPr/>
                    <a:lstStyle/>
                    <a:p>
                      <a:pPr algn="ctr" fontAlgn="b"/>
                      <a:r>
                        <a:rPr lang="en-US" sz="1600" b="0" i="0" u="none" strike="noStrike">
                          <a:solidFill>
                            <a:srgbClr val="000000"/>
                          </a:solidFill>
                          <a:effectLst/>
                          <a:latin typeface="+mn-lt"/>
                        </a:rPr>
                        <a:t>0.9375</a:t>
                      </a:r>
                    </a:p>
                  </a:txBody>
                  <a:tcPr marL="9525" marR="9525" marT="9525" marB="0" anchor="ctr"/>
                </a:tc>
                <a:tc>
                  <a:txBody>
                    <a:bodyPr/>
                    <a:lstStyle/>
                    <a:p>
                      <a:pPr algn="ctr" fontAlgn="b"/>
                      <a:r>
                        <a:rPr lang="en-US" sz="1600" b="0" i="0" u="none" strike="noStrike">
                          <a:solidFill>
                            <a:srgbClr val="000000"/>
                          </a:solidFill>
                          <a:effectLst/>
                          <a:latin typeface="+mn-lt"/>
                        </a:rPr>
                        <a:t>1.71875</a:t>
                      </a: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n-US" sz="1600" b="0" i="0" u="none" strike="noStrike">
                          <a:solidFill>
                            <a:srgbClr val="000000"/>
                          </a:solidFill>
                          <a:effectLst/>
                          <a:latin typeface="+mn-lt"/>
                        </a:rPr>
                        <a:t>0.375</a:t>
                      </a:r>
                    </a:p>
                  </a:txBody>
                  <a:tcPr marL="9525" marR="9525" marT="9525" marB="0" anchor="ctr"/>
                </a:tc>
                <a:tc>
                  <a:txBody>
                    <a:bodyPr/>
                    <a:lstStyle/>
                    <a:p>
                      <a:pPr algn="ctr" fontAlgn="b"/>
                      <a:r>
                        <a:rPr lang="en-US" sz="1600" b="0" i="0" u="none" strike="noStrike">
                          <a:solidFill>
                            <a:srgbClr val="000000"/>
                          </a:solidFill>
                          <a:effectLst/>
                          <a:latin typeface="+mn-lt"/>
                        </a:rPr>
                        <a:t>0.375</a:t>
                      </a:r>
                    </a:p>
                  </a:txBody>
                  <a:tcPr marL="9525" marR="9525" marT="9525" marB="0" anchor="ctr"/>
                </a:tc>
                <a:tc>
                  <a:txBody>
                    <a:bodyPr/>
                    <a:lstStyle/>
                    <a:p>
                      <a:pPr algn="ctr" fontAlgn="b"/>
                      <a:r>
                        <a:rPr lang="en-US" sz="1600" b="0" i="0" u="none" strike="noStrike">
                          <a:solidFill>
                            <a:srgbClr val="000000"/>
                          </a:solidFill>
                          <a:effectLst/>
                          <a:latin typeface="+mn-lt"/>
                        </a:rPr>
                        <a:t>0.625</a:t>
                      </a:r>
                    </a:p>
                  </a:txBody>
                  <a:tcPr marL="9525" marR="9525" marT="9525" marB="0" anchor="ctr"/>
                </a:tc>
                <a:tc>
                  <a:txBody>
                    <a:bodyPr/>
                    <a:lstStyle/>
                    <a:p>
                      <a:pPr algn="ctr" fontAlgn="b"/>
                      <a:r>
                        <a:rPr lang="en-US" sz="1600" b="0" i="0" u="none" strike="noStrike">
                          <a:solidFill>
                            <a:srgbClr val="000000"/>
                          </a:solidFill>
                          <a:effectLst/>
                          <a:latin typeface="+mn-lt"/>
                        </a:rPr>
                        <a:t>1</a:t>
                      </a:r>
                    </a:p>
                  </a:txBody>
                  <a:tcPr marL="9525" marR="9525" marT="9525" marB="0" anchor="ctr"/>
                </a:tc>
                <a:tc>
                  <a:txBody>
                    <a:bodyPr/>
                    <a:lstStyle/>
                    <a:p>
                      <a:pPr algn="ctr" fontAlgn="b"/>
                      <a:r>
                        <a:rPr lang="en-US" sz="1600" b="0" i="0" u="none" strike="noStrike">
                          <a:solidFill>
                            <a:srgbClr val="000000"/>
                          </a:solidFill>
                          <a:effectLst/>
                          <a:latin typeface="+mn-lt"/>
                        </a:rPr>
                        <a:t>0.8125</a:t>
                      </a:r>
                    </a:p>
                  </a:txBody>
                  <a:tcPr marL="9525" marR="9525" marT="9525" marB="0" anchor="ctr"/>
                </a:tc>
                <a:tc>
                  <a:txBody>
                    <a:bodyPr/>
                    <a:lstStyle/>
                    <a:p>
                      <a:pPr algn="ctr" fontAlgn="b"/>
                      <a:r>
                        <a:rPr lang="en-US" sz="1600" b="0" i="0" u="none" strike="noStrike">
                          <a:solidFill>
                            <a:srgbClr val="000000"/>
                          </a:solidFill>
                          <a:effectLst/>
                          <a:latin typeface="+mn-lt"/>
                        </a:rPr>
                        <a:t>1.03125</a:t>
                      </a: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n-US" sz="1600" b="0" i="0" u="none" strike="noStrike">
                          <a:solidFill>
                            <a:srgbClr val="000000"/>
                          </a:solidFill>
                          <a:effectLst/>
                          <a:latin typeface="+mn-lt"/>
                        </a:rPr>
                        <a:t>0.5625</a:t>
                      </a:r>
                    </a:p>
                  </a:txBody>
                  <a:tcPr marL="9525" marR="9525" marT="9525" marB="0" anchor="ctr"/>
                </a:tc>
                <a:tc>
                  <a:txBody>
                    <a:bodyPr/>
                    <a:lstStyle/>
                    <a:p>
                      <a:pPr algn="ctr" fontAlgn="b"/>
                      <a:r>
                        <a:rPr lang="en-US" sz="1600" b="0" i="0" u="none" strike="noStrike">
                          <a:solidFill>
                            <a:srgbClr val="000000"/>
                          </a:solidFill>
                          <a:effectLst/>
                          <a:latin typeface="+mn-lt"/>
                        </a:rPr>
                        <a:t>0.5625</a:t>
                      </a:r>
                    </a:p>
                  </a:txBody>
                  <a:tcPr marL="9525" marR="9525" marT="9525" marB="0" anchor="ctr"/>
                </a:tc>
                <a:tc>
                  <a:txBody>
                    <a:bodyPr/>
                    <a:lstStyle/>
                    <a:p>
                      <a:pPr algn="ctr" fontAlgn="b"/>
                      <a:r>
                        <a:rPr lang="en-US" sz="1600" b="0" i="0" u="none" strike="noStrike">
                          <a:solidFill>
                            <a:srgbClr val="000000"/>
                          </a:solidFill>
                          <a:effectLst/>
                          <a:latin typeface="+mn-lt"/>
                        </a:rPr>
                        <a:t>0.9375</a:t>
                      </a:r>
                    </a:p>
                  </a:txBody>
                  <a:tcPr marL="9525" marR="9525" marT="9525" marB="0" anchor="ctr"/>
                </a:tc>
                <a:tc>
                  <a:txBody>
                    <a:bodyPr/>
                    <a:lstStyle/>
                    <a:p>
                      <a:pPr algn="ctr" fontAlgn="b"/>
                      <a:r>
                        <a:rPr lang="en-US" sz="1600" b="0" i="0" u="none" strike="noStrike">
                          <a:solidFill>
                            <a:srgbClr val="000000"/>
                          </a:solidFill>
                          <a:effectLst/>
                          <a:latin typeface="+mn-lt"/>
                        </a:rPr>
                        <a:t>0.8125</a:t>
                      </a:r>
                    </a:p>
                  </a:txBody>
                  <a:tcPr marL="9525" marR="9525" marT="9525" marB="0" anchor="ctr"/>
                </a:tc>
                <a:tc>
                  <a:txBody>
                    <a:bodyPr/>
                    <a:lstStyle/>
                    <a:p>
                      <a:pPr algn="ctr" fontAlgn="b"/>
                      <a:r>
                        <a:rPr lang="en-US" sz="1600" b="0" i="0" u="none" strike="noStrike">
                          <a:solidFill>
                            <a:srgbClr val="000000"/>
                          </a:solidFill>
                          <a:effectLst/>
                          <a:latin typeface="+mn-lt"/>
                        </a:rPr>
                        <a:t>1.3125</a:t>
                      </a:r>
                    </a:p>
                  </a:txBody>
                  <a:tcPr marL="9525" marR="9525" marT="9525" marB="0" anchor="ctr"/>
                </a:tc>
                <a:tc>
                  <a:txBody>
                    <a:bodyPr/>
                    <a:lstStyle/>
                    <a:p>
                      <a:pPr algn="ctr" fontAlgn="b"/>
                      <a:r>
                        <a:rPr lang="en-US" sz="1600" b="0" i="0" u="none" strike="noStrike">
                          <a:solidFill>
                            <a:srgbClr val="000000"/>
                          </a:solidFill>
                          <a:effectLst/>
                          <a:latin typeface="+mn-lt"/>
                        </a:rPr>
                        <a:t>1.59375</a:t>
                      </a: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n-US" sz="1600" b="0" i="0" u="none" strike="noStrike">
                          <a:solidFill>
                            <a:srgbClr val="000000"/>
                          </a:solidFill>
                          <a:effectLst/>
                          <a:latin typeface="+mn-lt"/>
                        </a:rPr>
                        <a:t>1.03125</a:t>
                      </a:r>
                    </a:p>
                  </a:txBody>
                  <a:tcPr marL="9525" marR="9525" marT="9525" marB="0" anchor="ctr"/>
                </a:tc>
                <a:tc>
                  <a:txBody>
                    <a:bodyPr/>
                    <a:lstStyle/>
                    <a:p>
                      <a:pPr algn="ctr" fontAlgn="b"/>
                      <a:r>
                        <a:rPr lang="en-US" sz="1600" b="0" i="0" u="none" strike="noStrike">
                          <a:solidFill>
                            <a:srgbClr val="000000"/>
                          </a:solidFill>
                          <a:effectLst/>
                          <a:latin typeface="+mn-lt"/>
                        </a:rPr>
                        <a:t>1.03125</a:t>
                      </a:r>
                    </a:p>
                  </a:txBody>
                  <a:tcPr marL="9525" marR="9525" marT="9525" marB="0" anchor="ctr"/>
                </a:tc>
                <a:tc>
                  <a:txBody>
                    <a:bodyPr/>
                    <a:lstStyle/>
                    <a:p>
                      <a:pPr algn="ctr" fontAlgn="b"/>
                      <a:r>
                        <a:rPr lang="en-US" sz="1600" b="0" i="0" u="none" strike="noStrike">
                          <a:solidFill>
                            <a:srgbClr val="000000"/>
                          </a:solidFill>
                          <a:effectLst/>
                          <a:latin typeface="+mn-lt"/>
                        </a:rPr>
                        <a:t>1.71875</a:t>
                      </a:r>
                    </a:p>
                  </a:txBody>
                  <a:tcPr marL="9525" marR="9525" marT="9525" marB="0" anchor="ctr"/>
                </a:tc>
                <a:tc>
                  <a:txBody>
                    <a:bodyPr/>
                    <a:lstStyle/>
                    <a:p>
                      <a:pPr algn="ctr" fontAlgn="b"/>
                      <a:r>
                        <a:rPr lang="en-US" sz="1600" b="0" i="0" u="none" strike="noStrike">
                          <a:solidFill>
                            <a:srgbClr val="000000"/>
                          </a:solidFill>
                          <a:effectLst/>
                          <a:latin typeface="+mn-lt"/>
                        </a:rPr>
                        <a:t>1.03125</a:t>
                      </a:r>
                    </a:p>
                  </a:txBody>
                  <a:tcPr marL="9525" marR="9525" marT="9525" marB="0" anchor="ctr"/>
                </a:tc>
                <a:tc>
                  <a:txBody>
                    <a:bodyPr/>
                    <a:lstStyle/>
                    <a:p>
                      <a:pPr algn="ctr" fontAlgn="b"/>
                      <a:r>
                        <a:rPr lang="en-US" sz="1600" b="0" i="0" u="none" strike="noStrike">
                          <a:solidFill>
                            <a:srgbClr val="000000"/>
                          </a:solidFill>
                          <a:effectLst/>
                          <a:latin typeface="+mn-lt"/>
                        </a:rPr>
                        <a:t>1.59375</a:t>
                      </a:r>
                    </a:p>
                  </a:txBody>
                  <a:tcPr marL="9525" marR="9525" marT="9525" marB="0" anchor="ctr"/>
                </a:tc>
                <a:tc>
                  <a:txBody>
                    <a:bodyPr/>
                    <a:lstStyle/>
                    <a:p>
                      <a:pPr algn="ctr" fontAlgn="b"/>
                      <a:r>
                        <a:rPr lang="en-US" sz="1600" b="0" i="0" u="none" strike="noStrike" dirty="0">
                          <a:solidFill>
                            <a:srgbClr val="000000"/>
                          </a:solidFill>
                          <a:effectLst/>
                          <a:latin typeface="+mn-lt"/>
                        </a:rPr>
                        <a:t>1.46875</a:t>
                      </a:r>
                    </a:p>
                  </a:txBody>
                  <a:tcPr marL="9525" marR="9525" marT="9525" marB="0" anchor="ctr"/>
                </a:tc>
                <a:extLst>
                  <a:ext uri="{0D108BD9-81ED-4DB2-BD59-A6C34878D82A}">
                    <a16:rowId xmlns:a16="http://schemas.microsoft.com/office/drawing/2014/main" val="2890458585"/>
                  </a:ext>
                </a:extLst>
              </a:tr>
            </a:tbl>
          </a:graphicData>
        </a:graphic>
      </p:graphicFrame>
      <p:graphicFrame>
        <p:nvGraphicFramePr>
          <p:cNvPr id="36" name="Tabla 38">
            <a:extLst>
              <a:ext uri="{FF2B5EF4-FFF2-40B4-BE49-F238E27FC236}">
                <a16:creationId xmlns:a16="http://schemas.microsoft.com/office/drawing/2014/main" id="{202A793C-95F6-436F-92D8-2FE2AE727DC5}"/>
              </a:ext>
            </a:extLst>
          </p:cNvPr>
          <p:cNvGraphicFramePr>
            <a:graphicFrameLocks noGrp="1"/>
          </p:cNvGraphicFramePr>
          <p:nvPr/>
        </p:nvGraphicFramePr>
        <p:xfrm>
          <a:off x="1235178" y="2685846"/>
          <a:ext cx="3289449" cy="2595880"/>
        </p:xfrm>
        <a:graphic>
          <a:graphicData uri="http://schemas.openxmlformats.org/drawingml/2006/table">
            <a:tbl>
              <a:tblPr firstRow="1" bandRow="1">
                <a:tableStyleId>{5C22544A-7EE6-4342-B048-85BDC9FD1C3A}</a:tableStyleId>
              </a:tblPr>
              <a:tblGrid>
                <a:gridCol w="1096483">
                  <a:extLst>
                    <a:ext uri="{9D8B030D-6E8A-4147-A177-3AD203B41FA5}">
                      <a16:colId xmlns:a16="http://schemas.microsoft.com/office/drawing/2014/main" val="3251079350"/>
                    </a:ext>
                  </a:extLst>
                </a:gridCol>
                <a:gridCol w="1096483">
                  <a:extLst>
                    <a:ext uri="{9D8B030D-6E8A-4147-A177-3AD203B41FA5}">
                      <a16:colId xmlns:a16="http://schemas.microsoft.com/office/drawing/2014/main" val="82666070"/>
                    </a:ext>
                  </a:extLst>
                </a:gridCol>
                <a:gridCol w="1096483">
                  <a:extLst>
                    <a:ext uri="{9D8B030D-6E8A-4147-A177-3AD203B41FA5}">
                      <a16:colId xmlns:a16="http://schemas.microsoft.com/office/drawing/2014/main" val="4215688986"/>
                    </a:ext>
                  </a:extLst>
                </a:gridCol>
              </a:tblGrid>
              <a:tr h="370840">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70840">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70840">
                <a:tc>
                  <a:txBody>
                    <a:bodyPr/>
                    <a:lstStyle/>
                    <a:p>
                      <a:pPr algn="ctr"/>
                      <a:r>
                        <a:rPr lang="es-CL" sz="1600" dirty="0"/>
                        <a:t>B</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70840">
                <a:tc>
                  <a:txBody>
                    <a:bodyPr/>
                    <a:lstStyle/>
                    <a:p>
                      <a:pPr algn="ctr"/>
                      <a:r>
                        <a:rPr lang="es-CL" sz="1600" dirty="0"/>
                        <a:t>C</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245187506"/>
                  </a:ext>
                </a:extLst>
              </a:tr>
              <a:tr h="370840">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196082512"/>
                  </a:ext>
                </a:extLst>
              </a:tr>
              <a:tr h="370840">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D</a:t>
                      </a:r>
                      <a:endParaRPr lang="en-US" sz="1600" dirty="0"/>
                    </a:p>
                  </a:txBody>
                  <a:tcPr/>
                </a:tc>
                <a:extLst>
                  <a:ext uri="{0D108BD9-81ED-4DB2-BD59-A6C34878D82A}">
                    <a16:rowId xmlns:a16="http://schemas.microsoft.com/office/drawing/2014/main" val="4093325445"/>
                  </a:ext>
                </a:extLst>
              </a:tr>
              <a:tr h="370840">
                <a:tc>
                  <a:txBody>
                    <a:bodyPr/>
                    <a:lstStyle/>
                    <a:p>
                      <a:pPr algn="ctr"/>
                      <a:r>
                        <a:rPr lang="es-CL" sz="1600" dirty="0"/>
                        <a:t>F</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E</a:t>
                      </a:r>
                      <a:endParaRPr lang="en-US" sz="1600" dirty="0"/>
                    </a:p>
                  </a:txBody>
                  <a:tcPr/>
                </a:tc>
                <a:extLst>
                  <a:ext uri="{0D108BD9-81ED-4DB2-BD59-A6C34878D82A}">
                    <a16:rowId xmlns:a16="http://schemas.microsoft.com/office/drawing/2014/main" val="496202022"/>
                  </a:ext>
                </a:extLst>
              </a:tr>
            </a:tbl>
          </a:graphicData>
        </a:graphic>
      </p:graphicFrame>
      <p:sp>
        <p:nvSpPr>
          <p:cNvPr id="2" name="Título 1">
            <a:extLst>
              <a:ext uri="{FF2B5EF4-FFF2-40B4-BE49-F238E27FC236}">
                <a16:creationId xmlns:a16="http://schemas.microsoft.com/office/drawing/2014/main" id="{D6722E4B-F189-563D-F11C-F6A658E00FDF}"/>
              </a:ext>
            </a:extLst>
          </p:cNvPr>
          <p:cNvSpPr>
            <a:spLocks noGrp="1"/>
          </p:cNvSpPr>
          <p:nvPr>
            <p:ph type="title"/>
          </p:nvPr>
        </p:nvSpPr>
        <p:spPr>
          <a:xfrm>
            <a:off x="1758138" y="-139065"/>
            <a:ext cx="9367203" cy="1188720"/>
          </a:xfrm>
        </p:spPr>
        <p:txBody>
          <a:bodyPr>
            <a:normAutofit/>
          </a:bodyPr>
          <a:lstStyle/>
          <a:p>
            <a:r>
              <a:rPr lang="es-CL" i="1" dirty="0"/>
              <a:t>Ejercicio 2</a:t>
            </a:r>
            <a:endParaRPr lang="en-US" i="1" dirty="0"/>
          </a:p>
        </p:txBody>
      </p:sp>
    </p:spTree>
    <p:extLst>
      <p:ext uri="{BB962C8B-B14F-4D97-AF65-F5344CB8AC3E}">
        <p14:creationId xmlns:p14="http://schemas.microsoft.com/office/powerpoint/2010/main" val="289946401"/>
      </p:ext>
    </p:extLst>
  </p:cSld>
  <p:clrMapOvr>
    <a:masterClrMapping/>
  </p:clrMapOvr>
  <p:transition spd="slow">
    <p:cove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51</a:t>
            </a:fld>
            <a:endParaRPr/>
          </a:p>
        </p:txBody>
      </p:sp>
      <p:sp>
        <p:nvSpPr>
          <p:cNvPr id="7" name="CuadroTexto 6">
            <a:extLst>
              <a:ext uri="{FF2B5EF4-FFF2-40B4-BE49-F238E27FC236}">
                <a16:creationId xmlns:a16="http://schemas.microsoft.com/office/drawing/2014/main" id="{CA19A2C8-65CF-4357-9E73-C158F974137D}"/>
              </a:ext>
            </a:extLst>
          </p:cNvPr>
          <p:cNvSpPr txBox="1"/>
          <p:nvPr/>
        </p:nvSpPr>
        <p:spPr>
          <a:xfrm>
            <a:off x="2873617" y="2331896"/>
            <a:ext cx="35222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Cálculo de frecuencias génicas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68ABB5E6-E1E9-4B46-B677-A1DC3D7EBE91}"/>
                  </a:ext>
                </a:extLst>
              </p:cNvPr>
              <p:cNvSpPr txBox="1"/>
              <p:nvPr/>
            </p:nvSpPr>
            <p:spPr>
              <a:xfrm>
                <a:off x="2873617" y="3091402"/>
                <a:ext cx="3017450" cy="25668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𝑓𝑟𝑒𝑐𝑢𝑒𝑛𝑐𝑖𝑎</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𝑒𝑛𝑓</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𝑟𝑒𝑐</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b>
                      </m:sSub>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50</m:t>
                          </m:r>
                        </m:den>
                      </m:f>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ad>
                        <m:radPr>
                          <m:degHide m:val="on"/>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radPr>
                        <m:deg/>
                        <m:e>
                          <m:f>
                            <m:f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50</m:t>
                              </m:r>
                            </m:den>
                          </m:f>
                        </m:e>
                      </m:rad>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=0,14</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CuadroTexto 7">
                <a:extLst>
                  <a:ext uri="{FF2B5EF4-FFF2-40B4-BE49-F238E27FC236}">
                    <a16:creationId xmlns:a16="http://schemas.microsoft.com/office/drawing/2014/main" id="{68ABB5E6-E1E9-4B46-B677-A1DC3D7EBE91}"/>
                  </a:ext>
                </a:extLst>
              </p:cNvPr>
              <p:cNvSpPr txBox="1">
                <a:spLocks noRot="1" noChangeAspect="1" noMove="1" noResize="1" noEditPoints="1" noAdjustHandles="1" noChangeArrowheads="1" noChangeShapeType="1" noTextEdit="1"/>
              </p:cNvSpPr>
              <p:nvPr/>
            </p:nvSpPr>
            <p:spPr>
              <a:xfrm>
                <a:off x="2873617" y="3091402"/>
                <a:ext cx="3017450" cy="2566857"/>
              </a:xfrm>
              <a:prstGeom prst="rect">
                <a:avLst/>
              </a:prstGeom>
              <a:blipFill>
                <a:blip r:embed="rId3"/>
                <a:stretch>
                  <a:fillRect b="-238"/>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640A0149-821A-4E52-9DD8-EE2FF850337B}"/>
                  </a:ext>
                </a:extLst>
              </p:cNvPr>
              <p:cNvSpPr txBox="1"/>
              <p:nvPr/>
            </p:nvSpPr>
            <p:spPr>
              <a:xfrm>
                <a:off x="7260673" y="4156464"/>
                <a:ext cx="222132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=1−0,14</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=0,86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CuadroTexto 8">
                <a:extLst>
                  <a:ext uri="{FF2B5EF4-FFF2-40B4-BE49-F238E27FC236}">
                    <a16:creationId xmlns:a16="http://schemas.microsoft.com/office/drawing/2014/main" id="{640A0149-821A-4E52-9DD8-EE2FF850337B}"/>
                  </a:ext>
                </a:extLst>
              </p:cNvPr>
              <p:cNvSpPr txBox="1">
                <a:spLocks noRot="1" noChangeAspect="1" noMove="1" noResize="1" noEditPoints="1" noAdjustHandles="1" noChangeArrowheads="1" noChangeShapeType="1" noTextEdit="1"/>
              </p:cNvSpPr>
              <p:nvPr/>
            </p:nvSpPr>
            <p:spPr>
              <a:xfrm>
                <a:off x="7260673" y="4156464"/>
                <a:ext cx="2221320" cy="1477328"/>
              </a:xfrm>
              <a:prstGeom prst="rect">
                <a:avLst/>
              </a:prstGeom>
              <a:blipFill>
                <a:blip r:embed="rId4"/>
                <a:stretch>
                  <a:fillRect b="-826"/>
                </a:stretch>
              </a:blipFill>
            </p:spPr>
            <p:txBody>
              <a:bodyPr/>
              <a:lstStyle/>
              <a:p>
                <a:r>
                  <a:rPr lang="es-CL">
                    <a:noFill/>
                  </a:rPr>
                  <a:t> </a:t>
                </a:r>
              </a:p>
            </p:txBody>
          </p:sp>
        </mc:Fallback>
      </mc:AlternateContent>
      <p:sp>
        <p:nvSpPr>
          <p:cNvPr id="10" name="Rectángulo 9">
            <a:extLst>
              <a:ext uri="{FF2B5EF4-FFF2-40B4-BE49-F238E27FC236}">
                <a16:creationId xmlns:a16="http://schemas.microsoft.com/office/drawing/2014/main" id="{F3212B9C-72CF-4FEB-847F-DFD4E3B459BC}"/>
              </a:ext>
            </a:extLst>
          </p:cNvPr>
          <p:cNvSpPr/>
          <p:nvPr/>
        </p:nvSpPr>
        <p:spPr>
          <a:xfrm>
            <a:off x="3690793" y="5103671"/>
            <a:ext cx="5343524" cy="7027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3F84D4CA-5C73-4903-9A5C-743C789111E1}"/>
                  </a:ext>
                </a:extLst>
              </p:cNvPr>
              <p:cNvSpPr txBox="1"/>
              <p:nvPr/>
            </p:nvSpPr>
            <p:spPr>
              <a:xfrm>
                <a:off x="4376016" y="112979"/>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𝑷</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CuadroTexto 10">
                <a:extLst>
                  <a:ext uri="{FF2B5EF4-FFF2-40B4-BE49-F238E27FC236}">
                    <a16:creationId xmlns:a16="http://schemas.microsoft.com/office/drawing/2014/main" id="{3F84D4CA-5C73-4903-9A5C-743C789111E1}"/>
                  </a:ext>
                </a:extLst>
              </p:cNvPr>
              <p:cNvSpPr txBox="1">
                <a:spLocks noRot="1" noChangeAspect="1" noMove="1" noResize="1" noEditPoints="1" noAdjustHandles="1" noChangeArrowheads="1" noChangeShapeType="1" noTextEdit="1"/>
              </p:cNvSpPr>
              <p:nvPr/>
            </p:nvSpPr>
            <p:spPr>
              <a:xfrm>
                <a:off x="4376016" y="112979"/>
                <a:ext cx="7610763" cy="369332"/>
              </a:xfrm>
              <a:prstGeom prst="rect">
                <a:avLst/>
              </a:prstGeom>
              <a:blipFill>
                <a:blip r:embed="rId5"/>
                <a:stretch>
                  <a:fillRect b="-13333"/>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716DCE6D-F008-476B-8B55-1D8C6A94E17C}"/>
                  </a:ext>
                </a:extLst>
              </p:cNvPr>
              <p:cNvSpPr txBox="1"/>
              <p:nvPr/>
            </p:nvSpPr>
            <p:spPr>
              <a:xfrm>
                <a:off x="4376016" y="500308"/>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𝑯</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m:t>
                      </m:r>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CuadroTexto 11">
                <a:extLst>
                  <a:ext uri="{FF2B5EF4-FFF2-40B4-BE49-F238E27FC236}">
                    <a16:creationId xmlns:a16="http://schemas.microsoft.com/office/drawing/2014/main" id="{716DCE6D-F008-476B-8B55-1D8C6A94E17C}"/>
                  </a:ext>
                </a:extLst>
              </p:cNvPr>
              <p:cNvSpPr txBox="1">
                <a:spLocks noRot="1" noChangeAspect="1" noMove="1" noResize="1" noEditPoints="1" noAdjustHandles="1" noChangeArrowheads="1" noChangeShapeType="1" noTextEdit="1"/>
              </p:cNvSpPr>
              <p:nvPr/>
            </p:nvSpPr>
            <p:spPr>
              <a:xfrm>
                <a:off x="4376016" y="500308"/>
                <a:ext cx="7610763" cy="369332"/>
              </a:xfrm>
              <a:prstGeom prst="rect">
                <a:avLst/>
              </a:prstGeom>
              <a:blipFill>
                <a:blip r:embed="rId6"/>
                <a:stretch>
                  <a:fillRect b="-11475"/>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EE1639F1-C684-462A-9DC1-421E86F4776A}"/>
                  </a:ext>
                </a:extLst>
              </p:cNvPr>
              <p:cNvSpPr txBox="1"/>
              <p:nvPr/>
            </p:nvSpPr>
            <p:spPr>
              <a:xfrm>
                <a:off x="4376016" y="892258"/>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𝑸</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 name="CuadroTexto 12">
                <a:extLst>
                  <a:ext uri="{FF2B5EF4-FFF2-40B4-BE49-F238E27FC236}">
                    <a16:creationId xmlns:a16="http://schemas.microsoft.com/office/drawing/2014/main" id="{EE1639F1-C684-462A-9DC1-421E86F4776A}"/>
                  </a:ext>
                </a:extLst>
              </p:cNvPr>
              <p:cNvSpPr txBox="1">
                <a:spLocks noRot="1" noChangeAspect="1" noMove="1" noResize="1" noEditPoints="1" noAdjustHandles="1" noChangeArrowheads="1" noChangeShapeType="1" noTextEdit="1"/>
              </p:cNvSpPr>
              <p:nvPr/>
            </p:nvSpPr>
            <p:spPr>
              <a:xfrm>
                <a:off x="4376016" y="892258"/>
                <a:ext cx="7610763" cy="369332"/>
              </a:xfrm>
              <a:prstGeom prst="rect">
                <a:avLst/>
              </a:prstGeom>
              <a:blipFill>
                <a:blip r:embed="rId7"/>
                <a:stretch>
                  <a:fillRect b="-11475"/>
                </a:stretch>
              </a:blipFill>
            </p:spPr>
            <p:txBody>
              <a:bodyPr/>
              <a:lstStyle/>
              <a:p>
                <a:r>
                  <a:rPr lang="es-CL">
                    <a:noFill/>
                  </a:rPr>
                  <a:t> </a:t>
                </a:r>
              </a:p>
            </p:txBody>
          </p:sp>
        </mc:Fallback>
      </mc:AlternateContent>
      <p:sp>
        <p:nvSpPr>
          <p:cNvPr id="14" name="CuadroTexto 13">
            <a:extLst>
              <a:ext uri="{FF2B5EF4-FFF2-40B4-BE49-F238E27FC236}">
                <a16:creationId xmlns:a16="http://schemas.microsoft.com/office/drawing/2014/main" id="{E10495CD-446B-49D5-B225-90C4003A6E66}"/>
              </a:ext>
            </a:extLst>
          </p:cNvPr>
          <p:cNvSpPr txBox="1"/>
          <p:nvPr/>
        </p:nvSpPr>
        <p:spPr>
          <a:xfrm>
            <a:off x="1274356" y="1354128"/>
            <a:ext cx="9643287" cy="923330"/>
          </a:xfrm>
          <a:prstGeom prst="rect">
            <a:avLst/>
          </a:prstGeom>
          <a:noFill/>
        </p:spPr>
        <p:txBody>
          <a:bodyPr wrap="square">
            <a:spAutoFit/>
          </a:bodyPr>
          <a:lstStyle/>
          <a:p>
            <a:pPr algn="l"/>
            <a:r>
              <a:rPr lang="en-US" b="0" i="0" dirty="0" err="1">
                <a:solidFill>
                  <a:srgbClr val="2E2E2E"/>
                </a:solidFill>
                <a:effectLst/>
                <a:latin typeface="NexusSans"/>
              </a:rPr>
              <a:t>Suponga</a:t>
            </a:r>
            <a:r>
              <a:rPr lang="en-US" b="0" i="0" dirty="0">
                <a:solidFill>
                  <a:srgbClr val="2E2E2E"/>
                </a:solidFill>
                <a:effectLst/>
                <a:latin typeface="NexusSans"/>
              </a:rPr>
              <a:t> que la </a:t>
            </a:r>
            <a:r>
              <a:rPr lang="en-US" b="0" i="0" dirty="0" err="1">
                <a:solidFill>
                  <a:srgbClr val="2E2E2E"/>
                </a:solidFill>
                <a:effectLst/>
                <a:latin typeface="NexusSans"/>
              </a:rPr>
              <a:t>frecuencia</a:t>
            </a:r>
            <a:r>
              <a:rPr lang="en-US" b="0" i="0" dirty="0">
                <a:solidFill>
                  <a:srgbClr val="2E2E2E"/>
                </a:solidFill>
                <a:effectLst/>
                <a:latin typeface="NexusSans"/>
              </a:rPr>
              <a:t> de una </a:t>
            </a:r>
            <a:r>
              <a:rPr lang="en-US" b="0" i="0" dirty="0" err="1">
                <a:solidFill>
                  <a:srgbClr val="2E2E2E"/>
                </a:solidFill>
                <a:effectLst/>
                <a:latin typeface="NexusSans"/>
              </a:rPr>
              <a:t>enfermedad</a:t>
            </a:r>
            <a:r>
              <a:rPr lang="en-US" b="0" i="0" dirty="0">
                <a:solidFill>
                  <a:srgbClr val="2E2E2E"/>
                </a:solidFill>
                <a:effectLst/>
                <a:latin typeface="NexusSans"/>
              </a:rPr>
              <a:t> </a:t>
            </a:r>
            <a:r>
              <a:rPr lang="en-US" b="0" i="0" dirty="0" err="1">
                <a:solidFill>
                  <a:srgbClr val="2E2E2E"/>
                </a:solidFill>
                <a:effectLst/>
                <a:latin typeface="NexusSans"/>
              </a:rPr>
              <a:t>recesiva</a:t>
            </a:r>
            <a:r>
              <a:rPr lang="en-US" b="0" i="0" dirty="0">
                <a:solidFill>
                  <a:srgbClr val="2E2E2E"/>
                </a:solidFill>
                <a:effectLst/>
                <a:latin typeface="NexusSans"/>
              </a:rPr>
              <a:t> </a:t>
            </a:r>
            <a:r>
              <a:rPr lang="en-US" b="0" i="0" dirty="0" err="1">
                <a:solidFill>
                  <a:srgbClr val="2E2E2E"/>
                </a:solidFill>
                <a:effectLst/>
                <a:latin typeface="NexusSans"/>
              </a:rPr>
              <a:t>autosómica</a:t>
            </a:r>
            <a:r>
              <a:rPr lang="en-US" b="0" i="0" dirty="0">
                <a:solidFill>
                  <a:srgbClr val="2E2E2E"/>
                </a:solidFill>
                <a:effectLst/>
                <a:latin typeface="NexusSans"/>
              </a:rPr>
              <a:t> </a:t>
            </a:r>
            <a:r>
              <a:rPr lang="en-US" b="0" i="0" dirty="0" err="1">
                <a:solidFill>
                  <a:srgbClr val="2E2E2E"/>
                </a:solidFill>
                <a:effectLst/>
                <a:latin typeface="NexusSans"/>
              </a:rPr>
              <a:t>en</a:t>
            </a:r>
            <a:r>
              <a:rPr lang="en-US" b="0" i="0" dirty="0">
                <a:solidFill>
                  <a:srgbClr val="2E2E2E"/>
                </a:solidFill>
                <a:effectLst/>
                <a:latin typeface="NexusSans"/>
              </a:rPr>
              <a:t> </a:t>
            </a:r>
            <a:r>
              <a:rPr lang="en-US" b="0" i="0" dirty="0" err="1">
                <a:solidFill>
                  <a:srgbClr val="2E2E2E"/>
                </a:solidFill>
                <a:effectLst/>
                <a:latin typeface="NexusSans"/>
              </a:rPr>
              <a:t>esta</a:t>
            </a:r>
            <a:r>
              <a:rPr lang="en-US" b="0" i="0" dirty="0">
                <a:solidFill>
                  <a:srgbClr val="2E2E2E"/>
                </a:solidFill>
                <a:effectLst/>
                <a:latin typeface="NexusSans"/>
              </a:rPr>
              <a:t> población es de 1/50. ¿</a:t>
            </a:r>
            <a:r>
              <a:rPr lang="en-US" b="0" i="0" dirty="0" err="1">
                <a:solidFill>
                  <a:srgbClr val="2E2E2E"/>
                </a:solidFill>
                <a:effectLst/>
                <a:latin typeface="NexusSans"/>
              </a:rPr>
              <a:t>Cuál</a:t>
            </a:r>
            <a:r>
              <a:rPr lang="en-US" b="0" i="0" dirty="0">
                <a:solidFill>
                  <a:srgbClr val="2E2E2E"/>
                </a:solidFill>
                <a:effectLst/>
                <a:latin typeface="NexusSans"/>
              </a:rPr>
              <a:t> es la </a:t>
            </a:r>
            <a:r>
              <a:rPr lang="en-US" b="0" i="0" dirty="0" err="1">
                <a:solidFill>
                  <a:srgbClr val="2E2E2E"/>
                </a:solidFill>
                <a:effectLst/>
                <a:latin typeface="NexusSans"/>
              </a:rPr>
              <a:t>frecuencia</a:t>
            </a:r>
            <a:r>
              <a:rPr lang="en-US" b="0" i="0" dirty="0">
                <a:solidFill>
                  <a:srgbClr val="2E2E2E"/>
                </a:solidFill>
                <a:effectLst/>
                <a:latin typeface="NexusSans"/>
              </a:rPr>
              <a:t> </a:t>
            </a:r>
            <a:r>
              <a:rPr lang="en-US" b="0" i="0" dirty="0" err="1">
                <a:solidFill>
                  <a:srgbClr val="2E2E2E"/>
                </a:solidFill>
                <a:effectLst/>
                <a:latin typeface="NexusSans"/>
              </a:rPr>
              <a:t>esperada</a:t>
            </a:r>
            <a:r>
              <a:rPr lang="en-US" b="0" i="0" dirty="0">
                <a:solidFill>
                  <a:srgbClr val="2E2E2E"/>
                </a:solidFill>
                <a:effectLst/>
                <a:latin typeface="NexusSans"/>
              </a:rPr>
              <a:t> de </a:t>
            </a:r>
            <a:r>
              <a:rPr lang="en-US" b="0" i="0" dirty="0" err="1">
                <a:solidFill>
                  <a:srgbClr val="2E2E2E"/>
                </a:solidFill>
                <a:effectLst/>
                <a:latin typeface="NexusSans"/>
              </a:rPr>
              <a:t>individuos</a:t>
            </a:r>
            <a:r>
              <a:rPr lang="en-US" b="0" i="0" dirty="0">
                <a:solidFill>
                  <a:srgbClr val="2E2E2E"/>
                </a:solidFill>
                <a:effectLst/>
                <a:latin typeface="NexusSans"/>
              </a:rPr>
              <a:t> </a:t>
            </a:r>
            <a:r>
              <a:rPr lang="en-US" b="0" i="0" dirty="0" err="1">
                <a:solidFill>
                  <a:srgbClr val="2E2E2E"/>
                </a:solidFill>
                <a:effectLst/>
                <a:latin typeface="NexusSans"/>
              </a:rPr>
              <a:t>enfermos</a:t>
            </a:r>
            <a:r>
              <a:rPr lang="en-US" b="0" i="0" dirty="0">
                <a:solidFill>
                  <a:srgbClr val="2E2E2E"/>
                </a:solidFill>
                <a:effectLst/>
                <a:latin typeface="NexusSans"/>
              </a:rPr>
              <a:t> </a:t>
            </a:r>
            <a:r>
              <a:rPr lang="en-US" b="0" i="0" dirty="0" err="1">
                <a:solidFill>
                  <a:srgbClr val="2E2E2E"/>
                </a:solidFill>
                <a:effectLst/>
                <a:latin typeface="NexusSans"/>
              </a:rPr>
              <a:t>en</a:t>
            </a:r>
            <a:r>
              <a:rPr lang="en-US" b="0" i="0" dirty="0">
                <a:solidFill>
                  <a:srgbClr val="2E2E2E"/>
                </a:solidFill>
                <a:effectLst/>
                <a:latin typeface="NexusSans"/>
              </a:rPr>
              <a:t> la </a:t>
            </a:r>
            <a:r>
              <a:rPr lang="en-US" b="0" i="0" dirty="0" err="1">
                <a:solidFill>
                  <a:srgbClr val="2E2E2E"/>
                </a:solidFill>
                <a:effectLst/>
                <a:latin typeface="NexusSans"/>
              </a:rPr>
              <a:t>descendencia</a:t>
            </a:r>
            <a:r>
              <a:rPr lang="en-US" b="0" i="0" dirty="0">
                <a:solidFill>
                  <a:srgbClr val="2E2E2E"/>
                </a:solidFill>
                <a:effectLst/>
                <a:latin typeface="NexusSans"/>
              </a:rPr>
              <a:t> </a:t>
            </a:r>
            <a:r>
              <a:rPr lang="en-US" b="0" i="0" dirty="0" err="1">
                <a:solidFill>
                  <a:srgbClr val="2E2E2E"/>
                </a:solidFill>
                <a:effectLst/>
                <a:latin typeface="NexusSans"/>
              </a:rPr>
              <a:t>generada</a:t>
            </a:r>
            <a:r>
              <a:rPr lang="en-US" b="0" i="0" dirty="0">
                <a:solidFill>
                  <a:srgbClr val="2E2E2E"/>
                </a:solidFill>
                <a:effectLst/>
                <a:latin typeface="NexusSans"/>
              </a:rPr>
              <a:t> por la </a:t>
            </a:r>
            <a:r>
              <a:rPr lang="en-US" b="0" i="0" dirty="0" err="1">
                <a:solidFill>
                  <a:srgbClr val="2E2E2E"/>
                </a:solidFill>
                <a:effectLst/>
                <a:latin typeface="NexusSans"/>
              </a:rPr>
              <a:t>cruza</a:t>
            </a:r>
            <a:r>
              <a:rPr lang="en-US" b="0" i="0" dirty="0">
                <a:solidFill>
                  <a:srgbClr val="2E2E2E"/>
                </a:solidFill>
                <a:effectLst/>
                <a:latin typeface="NexusSans"/>
              </a:rPr>
              <a:t> entre E-F?</a:t>
            </a:r>
          </a:p>
        </p:txBody>
      </p:sp>
      <p:sp>
        <p:nvSpPr>
          <p:cNvPr id="4" name="Título 1">
            <a:extLst>
              <a:ext uri="{FF2B5EF4-FFF2-40B4-BE49-F238E27FC236}">
                <a16:creationId xmlns:a16="http://schemas.microsoft.com/office/drawing/2014/main" id="{2F50F9BE-F165-2E67-2437-CF0E2375F636}"/>
              </a:ext>
            </a:extLst>
          </p:cNvPr>
          <p:cNvSpPr txBox="1">
            <a:spLocks/>
          </p:cNvSpPr>
          <p:nvPr/>
        </p:nvSpPr>
        <p:spPr>
          <a:xfrm>
            <a:off x="1758138" y="-139065"/>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2</a:t>
            </a:r>
            <a:endParaRPr lang="en-US" i="1" kern="0" dirty="0"/>
          </a:p>
        </p:txBody>
      </p:sp>
    </p:spTree>
    <p:extLst>
      <p:ext uri="{BB962C8B-B14F-4D97-AF65-F5344CB8AC3E}">
        <p14:creationId xmlns:p14="http://schemas.microsoft.com/office/powerpoint/2010/main" val="289840948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52</a:t>
            </a:fld>
            <a:endParaRPr/>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3F84D4CA-5C73-4903-9A5C-743C789111E1}"/>
                  </a:ext>
                </a:extLst>
              </p:cNvPr>
              <p:cNvSpPr txBox="1"/>
              <p:nvPr/>
            </p:nvSpPr>
            <p:spPr>
              <a:xfrm>
                <a:off x="4376016" y="112979"/>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𝑷</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CuadroTexto 10">
                <a:extLst>
                  <a:ext uri="{FF2B5EF4-FFF2-40B4-BE49-F238E27FC236}">
                    <a16:creationId xmlns:a16="http://schemas.microsoft.com/office/drawing/2014/main" id="{3F84D4CA-5C73-4903-9A5C-743C789111E1}"/>
                  </a:ext>
                </a:extLst>
              </p:cNvPr>
              <p:cNvSpPr txBox="1">
                <a:spLocks noRot="1" noChangeAspect="1" noMove="1" noResize="1" noEditPoints="1" noAdjustHandles="1" noChangeArrowheads="1" noChangeShapeType="1" noTextEdit="1"/>
              </p:cNvSpPr>
              <p:nvPr/>
            </p:nvSpPr>
            <p:spPr>
              <a:xfrm>
                <a:off x="4376016" y="112979"/>
                <a:ext cx="7610763" cy="369332"/>
              </a:xfrm>
              <a:prstGeom prst="rect">
                <a:avLst/>
              </a:prstGeom>
              <a:blipFill>
                <a:blip r:embed="rId3"/>
                <a:stretch>
                  <a:fillRect b="-13333"/>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716DCE6D-F008-476B-8B55-1D8C6A94E17C}"/>
                  </a:ext>
                </a:extLst>
              </p:cNvPr>
              <p:cNvSpPr txBox="1"/>
              <p:nvPr/>
            </p:nvSpPr>
            <p:spPr>
              <a:xfrm>
                <a:off x="4376016" y="500308"/>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𝑯</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m:t>
                      </m:r>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CuadroTexto 11">
                <a:extLst>
                  <a:ext uri="{FF2B5EF4-FFF2-40B4-BE49-F238E27FC236}">
                    <a16:creationId xmlns:a16="http://schemas.microsoft.com/office/drawing/2014/main" id="{716DCE6D-F008-476B-8B55-1D8C6A94E17C}"/>
                  </a:ext>
                </a:extLst>
              </p:cNvPr>
              <p:cNvSpPr txBox="1">
                <a:spLocks noRot="1" noChangeAspect="1" noMove="1" noResize="1" noEditPoints="1" noAdjustHandles="1" noChangeArrowheads="1" noChangeShapeType="1" noTextEdit="1"/>
              </p:cNvSpPr>
              <p:nvPr/>
            </p:nvSpPr>
            <p:spPr>
              <a:xfrm>
                <a:off x="4376016" y="500308"/>
                <a:ext cx="7610763" cy="369332"/>
              </a:xfrm>
              <a:prstGeom prst="rect">
                <a:avLst/>
              </a:prstGeom>
              <a:blipFill>
                <a:blip r:embed="rId4"/>
                <a:stretch>
                  <a:fillRect b="-11475"/>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EE1639F1-C684-462A-9DC1-421E86F4776A}"/>
                  </a:ext>
                </a:extLst>
              </p:cNvPr>
              <p:cNvSpPr txBox="1"/>
              <p:nvPr/>
            </p:nvSpPr>
            <p:spPr>
              <a:xfrm>
                <a:off x="4376016" y="892258"/>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𝑸</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 name="CuadroTexto 12">
                <a:extLst>
                  <a:ext uri="{FF2B5EF4-FFF2-40B4-BE49-F238E27FC236}">
                    <a16:creationId xmlns:a16="http://schemas.microsoft.com/office/drawing/2014/main" id="{EE1639F1-C684-462A-9DC1-421E86F4776A}"/>
                  </a:ext>
                </a:extLst>
              </p:cNvPr>
              <p:cNvSpPr txBox="1">
                <a:spLocks noRot="1" noChangeAspect="1" noMove="1" noResize="1" noEditPoints="1" noAdjustHandles="1" noChangeArrowheads="1" noChangeShapeType="1" noTextEdit="1"/>
              </p:cNvSpPr>
              <p:nvPr/>
            </p:nvSpPr>
            <p:spPr>
              <a:xfrm>
                <a:off x="4376016" y="892258"/>
                <a:ext cx="7610763" cy="369332"/>
              </a:xfrm>
              <a:prstGeom prst="rect">
                <a:avLst/>
              </a:prstGeom>
              <a:blipFill>
                <a:blip r:embed="rId5"/>
                <a:stretch>
                  <a:fillRect b="-11475"/>
                </a:stretch>
              </a:blipFill>
            </p:spPr>
            <p:txBody>
              <a:bodyPr/>
              <a:lstStyle/>
              <a:p>
                <a:r>
                  <a:rPr lang="es-CL">
                    <a:noFill/>
                  </a:rPr>
                  <a:t> </a:t>
                </a:r>
              </a:p>
            </p:txBody>
          </p:sp>
        </mc:Fallback>
      </mc:AlternateContent>
      <p:sp>
        <p:nvSpPr>
          <p:cNvPr id="14" name="CuadroTexto 13">
            <a:extLst>
              <a:ext uri="{FF2B5EF4-FFF2-40B4-BE49-F238E27FC236}">
                <a16:creationId xmlns:a16="http://schemas.microsoft.com/office/drawing/2014/main" id="{E10495CD-446B-49D5-B225-90C4003A6E66}"/>
              </a:ext>
            </a:extLst>
          </p:cNvPr>
          <p:cNvSpPr txBox="1"/>
          <p:nvPr/>
        </p:nvSpPr>
        <p:spPr>
          <a:xfrm>
            <a:off x="1274356" y="1354128"/>
            <a:ext cx="9643287" cy="923330"/>
          </a:xfrm>
          <a:prstGeom prst="rect">
            <a:avLst/>
          </a:prstGeom>
          <a:noFill/>
        </p:spPr>
        <p:txBody>
          <a:bodyPr wrap="square">
            <a:spAutoFit/>
          </a:bodyPr>
          <a:lstStyle/>
          <a:p>
            <a:pPr algn="l"/>
            <a:r>
              <a:rPr lang="en-US" b="0" i="0" dirty="0" err="1">
                <a:solidFill>
                  <a:srgbClr val="2E2E2E"/>
                </a:solidFill>
                <a:effectLst/>
                <a:latin typeface="NexusSans"/>
              </a:rPr>
              <a:t>Suponga</a:t>
            </a:r>
            <a:r>
              <a:rPr lang="en-US" b="0" i="0" dirty="0">
                <a:solidFill>
                  <a:srgbClr val="2E2E2E"/>
                </a:solidFill>
                <a:effectLst/>
                <a:latin typeface="NexusSans"/>
              </a:rPr>
              <a:t> que la </a:t>
            </a:r>
            <a:r>
              <a:rPr lang="en-US" b="0" i="0" dirty="0" err="1">
                <a:solidFill>
                  <a:srgbClr val="2E2E2E"/>
                </a:solidFill>
                <a:effectLst/>
                <a:latin typeface="NexusSans"/>
              </a:rPr>
              <a:t>frecuencia</a:t>
            </a:r>
            <a:r>
              <a:rPr lang="en-US" b="0" i="0" dirty="0">
                <a:solidFill>
                  <a:srgbClr val="2E2E2E"/>
                </a:solidFill>
                <a:effectLst/>
                <a:latin typeface="NexusSans"/>
              </a:rPr>
              <a:t> de una </a:t>
            </a:r>
            <a:r>
              <a:rPr lang="en-US" b="0" i="0" dirty="0" err="1">
                <a:solidFill>
                  <a:srgbClr val="2E2E2E"/>
                </a:solidFill>
                <a:effectLst/>
                <a:latin typeface="NexusSans"/>
              </a:rPr>
              <a:t>enfermedad</a:t>
            </a:r>
            <a:r>
              <a:rPr lang="en-US" b="0" i="0" dirty="0">
                <a:solidFill>
                  <a:srgbClr val="2E2E2E"/>
                </a:solidFill>
                <a:effectLst/>
                <a:latin typeface="NexusSans"/>
              </a:rPr>
              <a:t> </a:t>
            </a:r>
            <a:r>
              <a:rPr lang="en-US" b="0" i="0" dirty="0" err="1">
                <a:solidFill>
                  <a:srgbClr val="2E2E2E"/>
                </a:solidFill>
                <a:effectLst/>
                <a:latin typeface="NexusSans"/>
              </a:rPr>
              <a:t>recesiva</a:t>
            </a:r>
            <a:r>
              <a:rPr lang="en-US" b="0" i="0" dirty="0">
                <a:solidFill>
                  <a:srgbClr val="2E2E2E"/>
                </a:solidFill>
                <a:effectLst/>
                <a:latin typeface="NexusSans"/>
              </a:rPr>
              <a:t> </a:t>
            </a:r>
            <a:r>
              <a:rPr lang="en-US" b="0" i="0" dirty="0" err="1">
                <a:solidFill>
                  <a:srgbClr val="2E2E2E"/>
                </a:solidFill>
                <a:effectLst/>
                <a:latin typeface="NexusSans"/>
              </a:rPr>
              <a:t>autosómica</a:t>
            </a:r>
            <a:r>
              <a:rPr lang="en-US" b="0" i="0" dirty="0">
                <a:solidFill>
                  <a:srgbClr val="2E2E2E"/>
                </a:solidFill>
                <a:effectLst/>
                <a:latin typeface="NexusSans"/>
              </a:rPr>
              <a:t> </a:t>
            </a:r>
            <a:r>
              <a:rPr lang="en-US" b="0" i="0" dirty="0" err="1">
                <a:solidFill>
                  <a:srgbClr val="2E2E2E"/>
                </a:solidFill>
                <a:effectLst/>
                <a:latin typeface="NexusSans"/>
              </a:rPr>
              <a:t>en</a:t>
            </a:r>
            <a:r>
              <a:rPr lang="en-US" b="0" i="0" dirty="0">
                <a:solidFill>
                  <a:srgbClr val="2E2E2E"/>
                </a:solidFill>
                <a:effectLst/>
                <a:latin typeface="NexusSans"/>
              </a:rPr>
              <a:t> </a:t>
            </a:r>
            <a:r>
              <a:rPr lang="en-US" b="0" i="0" dirty="0" err="1">
                <a:solidFill>
                  <a:srgbClr val="2E2E2E"/>
                </a:solidFill>
                <a:effectLst/>
                <a:latin typeface="NexusSans"/>
              </a:rPr>
              <a:t>esta</a:t>
            </a:r>
            <a:r>
              <a:rPr lang="en-US" b="0" i="0" dirty="0">
                <a:solidFill>
                  <a:srgbClr val="2E2E2E"/>
                </a:solidFill>
                <a:effectLst/>
                <a:latin typeface="NexusSans"/>
              </a:rPr>
              <a:t> población es de 1/50. ¿</a:t>
            </a:r>
            <a:r>
              <a:rPr lang="en-US" b="0" i="0" dirty="0" err="1">
                <a:solidFill>
                  <a:srgbClr val="2E2E2E"/>
                </a:solidFill>
                <a:effectLst/>
                <a:latin typeface="NexusSans"/>
              </a:rPr>
              <a:t>Cuál</a:t>
            </a:r>
            <a:r>
              <a:rPr lang="en-US" b="0" i="0" dirty="0">
                <a:solidFill>
                  <a:srgbClr val="2E2E2E"/>
                </a:solidFill>
                <a:effectLst/>
                <a:latin typeface="NexusSans"/>
              </a:rPr>
              <a:t> es la </a:t>
            </a:r>
            <a:r>
              <a:rPr lang="en-US" b="0" i="0" dirty="0" err="1">
                <a:solidFill>
                  <a:srgbClr val="2E2E2E"/>
                </a:solidFill>
                <a:effectLst/>
                <a:latin typeface="NexusSans"/>
              </a:rPr>
              <a:t>frecuencia</a:t>
            </a:r>
            <a:r>
              <a:rPr lang="en-US" b="0" i="0" dirty="0">
                <a:solidFill>
                  <a:srgbClr val="2E2E2E"/>
                </a:solidFill>
                <a:effectLst/>
                <a:latin typeface="NexusSans"/>
              </a:rPr>
              <a:t> </a:t>
            </a:r>
            <a:r>
              <a:rPr lang="en-US" b="0" i="0" dirty="0" err="1">
                <a:solidFill>
                  <a:srgbClr val="2E2E2E"/>
                </a:solidFill>
                <a:effectLst/>
                <a:latin typeface="NexusSans"/>
              </a:rPr>
              <a:t>esperada</a:t>
            </a:r>
            <a:r>
              <a:rPr lang="en-US" b="0" i="0" dirty="0">
                <a:solidFill>
                  <a:srgbClr val="2E2E2E"/>
                </a:solidFill>
                <a:effectLst/>
                <a:latin typeface="NexusSans"/>
              </a:rPr>
              <a:t> de </a:t>
            </a:r>
            <a:r>
              <a:rPr lang="en-US" b="0" i="0" dirty="0" err="1">
                <a:solidFill>
                  <a:srgbClr val="2E2E2E"/>
                </a:solidFill>
                <a:effectLst/>
                <a:latin typeface="NexusSans"/>
              </a:rPr>
              <a:t>individuos</a:t>
            </a:r>
            <a:r>
              <a:rPr lang="en-US" b="0" i="0" dirty="0">
                <a:solidFill>
                  <a:srgbClr val="2E2E2E"/>
                </a:solidFill>
                <a:effectLst/>
                <a:latin typeface="NexusSans"/>
              </a:rPr>
              <a:t> </a:t>
            </a:r>
            <a:r>
              <a:rPr lang="en-US" b="0" i="0" dirty="0" err="1">
                <a:solidFill>
                  <a:srgbClr val="2E2E2E"/>
                </a:solidFill>
                <a:effectLst/>
                <a:latin typeface="NexusSans"/>
              </a:rPr>
              <a:t>enfermos</a:t>
            </a:r>
            <a:r>
              <a:rPr lang="en-US" b="0" i="0" dirty="0">
                <a:solidFill>
                  <a:srgbClr val="2E2E2E"/>
                </a:solidFill>
                <a:effectLst/>
                <a:latin typeface="NexusSans"/>
              </a:rPr>
              <a:t> </a:t>
            </a:r>
            <a:r>
              <a:rPr lang="en-US" b="0" i="0" dirty="0" err="1">
                <a:solidFill>
                  <a:srgbClr val="2E2E2E"/>
                </a:solidFill>
                <a:effectLst/>
                <a:latin typeface="NexusSans"/>
              </a:rPr>
              <a:t>en</a:t>
            </a:r>
            <a:r>
              <a:rPr lang="en-US" b="0" i="0" dirty="0">
                <a:solidFill>
                  <a:srgbClr val="2E2E2E"/>
                </a:solidFill>
                <a:effectLst/>
                <a:latin typeface="NexusSans"/>
              </a:rPr>
              <a:t> la </a:t>
            </a:r>
            <a:r>
              <a:rPr lang="en-US" b="0" i="0" dirty="0" err="1">
                <a:solidFill>
                  <a:srgbClr val="2E2E2E"/>
                </a:solidFill>
                <a:effectLst/>
                <a:latin typeface="NexusSans"/>
              </a:rPr>
              <a:t>descendencia</a:t>
            </a:r>
            <a:r>
              <a:rPr lang="en-US" b="0" i="0" dirty="0">
                <a:solidFill>
                  <a:srgbClr val="2E2E2E"/>
                </a:solidFill>
                <a:effectLst/>
                <a:latin typeface="NexusSans"/>
              </a:rPr>
              <a:t> </a:t>
            </a:r>
            <a:r>
              <a:rPr lang="en-US" b="0" i="0" dirty="0" err="1">
                <a:solidFill>
                  <a:srgbClr val="2E2E2E"/>
                </a:solidFill>
                <a:effectLst/>
                <a:latin typeface="NexusSans"/>
              </a:rPr>
              <a:t>generada</a:t>
            </a:r>
            <a:r>
              <a:rPr lang="en-US" b="0" i="0" dirty="0">
                <a:solidFill>
                  <a:srgbClr val="2E2E2E"/>
                </a:solidFill>
                <a:effectLst/>
                <a:latin typeface="NexusSans"/>
              </a:rPr>
              <a:t> por la </a:t>
            </a:r>
            <a:r>
              <a:rPr lang="en-US" b="0" i="0" dirty="0" err="1">
                <a:solidFill>
                  <a:srgbClr val="2E2E2E"/>
                </a:solidFill>
                <a:effectLst/>
                <a:latin typeface="NexusSans"/>
              </a:rPr>
              <a:t>cruza</a:t>
            </a:r>
            <a:r>
              <a:rPr lang="en-US" b="0" i="0" dirty="0">
                <a:solidFill>
                  <a:srgbClr val="2E2E2E"/>
                </a:solidFill>
                <a:effectLst/>
                <a:latin typeface="NexusSans"/>
              </a:rPr>
              <a:t> entre E-F?</a:t>
            </a:r>
          </a:p>
        </p:txBody>
      </p:sp>
      <p:sp>
        <p:nvSpPr>
          <p:cNvPr id="15" name="CuadroTexto 14">
            <a:extLst>
              <a:ext uri="{FF2B5EF4-FFF2-40B4-BE49-F238E27FC236}">
                <a16:creationId xmlns:a16="http://schemas.microsoft.com/office/drawing/2014/main" id="{04583F1B-5D12-4B8A-8111-6B513341972D}"/>
              </a:ext>
            </a:extLst>
          </p:cNvPr>
          <p:cNvSpPr txBox="1"/>
          <p:nvPr/>
        </p:nvSpPr>
        <p:spPr>
          <a:xfrm>
            <a:off x="2688025" y="2924175"/>
            <a:ext cx="35222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génicas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F8E60A80-B7D3-474A-B7CB-BD256F0FC488}"/>
                  </a:ext>
                </a:extLst>
              </p:cNvPr>
              <p:cNvSpPr txBox="1"/>
              <p:nvPr/>
            </p:nvSpPr>
            <p:spPr>
              <a:xfrm>
                <a:off x="2160236" y="3444543"/>
                <a:ext cx="301745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0,86</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=0,14</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6" name="CuadroTexto 15">
                <a:extLst>
                  <a:ext uri="{FF2B5EF4-FFF2-40B4-BE49-F238E27FC236}">
                    <a16:creationId xmlns:a16="http://schemas.microsoft.com/office/drawing/2014/main" id="{F8E60A80-B7D3-474A-B7CB-BD256F0FC488}"/>
                  </a:ext>
                </a:extLst>
              </p:cNvPr>
              <p:cNvSpPr txBox="1">
                <a:spLocks noRot="1" noChangeAspect="1" noMove="1" noResize="1" noEditPoints="1" noAdjustHandles="1" noChangeArrowheads="1" noChangeShapeType="1" noTextEdit="1"/>
              </p:cNvSpPr>
              <p:nvPr/>
            </p:nvSpPr>
            <p:spPr>
              <a:xfrm>
                <a:off x="2160236" y="3444543"/>
                <a:ext cx="3017450" cy="923330"/>
              </a:xfrm>
              <a:prstGeom prst="rect">
                <a:avLst/>
              </a:prstGeom>
              <a:blipFill>
                <a:blip r:embed="rId6"/>
                <a:stretch>
                  <a:fillRect b="-1974"/>
                </a:stretch>
              </a:blipFill>
            </p:spPr>
            <p:txBody>
              <a:bodyPr/>
              <a:lstStyle/>
              <a:p>
                <a:r>
                  <a:rPr lang="es-CL">
                    <a:noFill/>
                  </a:rPr>
                  <a:t> </a:t>
                </a:r>
              </a:p>
            </p:txBody>
          </p:sp>
        </mc:Fallback>
      </mc:AlternateContent>
      <p:sp>
        <p:nvSpPr>
          <p:cNvPr id="17" name="CuadroTexto 16">
            <a:extLst>
              <a:ext uri="{FF2B5EF4-FFF2-40B4-BE49-F238E27FC236}">
                <a16:creationId xmlns:a16="http://schemas.microsoft.com/office/drawing/2014/main" id="{292A9F4B-1B7C-46A6-B1C8-DC2213E3AF86}"/>
              </a:ext>
            </a:extLst>
          </p:cNvPr>
          <p:cNvSpPr txBox="1"/>
          <p:nvPr/>
        </p:nvSpPr>
        <p:spPr>
          <a:xfrm>
            <a:off x="6833346" y="2924175"/>
            <a:ext cx="35222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Tasas de consanguinidad</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5DE48AEA-FA3A-4DA7-8A1A-23683ABA14EC}"/>
                  </a:ext>
                </a:extLst>
              </p:cNvPr>
              <p:cNvSpPr txBox="1"/>
              <p:nvPr/>
            </p:nvSpPr>
            <p:spPr>
              <a:xfrm>
                <a:off x="6696652" y="3426089"/>
                <a:ext cx="2872509" cy="3931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𝐹</m:t>
                          </m:r>
                        </m:e>
                        <m:sub>
                          <m:sSub>
                            <m:sSubPr>
                              <m:ctrlPr>
                                <a:rPr lang="en-US" i="1" smtClean="0">
                                  <a:latin typeface="Cambria Math" panose="02040503050406030204" pitchFamily="18" charset="0"/>
                                </a:rPr>
                              </m:ctrlPr>
                            </m:sSubPr>
                            <m:e>
                              <m:r>
                                <a:rPr lang="es-CL" b="0" i="1" smtClean="0">
                                  <a:latin typeface="Cambria Math" panose="02040503050406030204" pitchFamily="18" charset="0"/>
                                </a:rPr>
                                <m:t>𝑑</m:t>
                              </m:r>
                            </m:e>
                            <m:sub>
                              <m:r>
                                <a:rPr lang="es-CL" b="0" i="1" smtClean="0">
                                  <a:latin typeface="Cambria Math" panose="02040503050406030204" pitchFamily="18" charset="0"/>
                                </a:rPr>
                                <m:t>𝐸</m:t>
                              </m:r>
                              <m:r>
                                <a:rPr lang="es-CL" b="0" i="1" smtClean="0">
                                  <a:latin typeface="Cambria Math" panose="02040503050406030204" pitchFamily="18" charset="0"/>
                                </a:rPr>
                                <m:t>−</m:t>
                              </m:r>
                              <m:r>
                                <a:rPr lang="es-CL" b="0" i="1" smtClean="0">
                                  <a:latin typeface="Cambria Math" panose="02040503050406030204" pitchFamily="18" charset="0"/>
                                </a:rPr>
                                <m:t>𝐹</m:t>
                              </m:r>
                            </m:sub>
                          </m:sSub>
                        </m:sub>
                      </m:sSub>
                      <m:r>
                        <a:rPr lang="es-CL" b="0" i="1" smtClean="0">
                          <a:latin typeface="Cambria Math" panose="02040503050406030204" pitchFamily="18" charset="0"/>
                        </a:rPr>
                        <m:t>= ?</m:t>
                      </m:r>
                    </m:oMath>
                  </m:oMathPara>
                </a14:m>
                <a:endParaRPr lang="es-CL" b="0" dirty="0"/>
              </a:p>
            </p:txBody>
          </p:sp>
        </mc:Choice>
        <mc:Fallback xmlns="">
          <p:sp>
            <p:nvSpPr>
              <p:cNvPr id="18" name="CuadroTexto 17">
                <a:extLst>
                  <a:ext uri="{FF2B5EF4-FFF2-40B4-BE49-F238E27FC236}">
                    <a16:creationId xmlns:a16="http://schemas.microsoft.com/office/drawing/2014/main" id="{5DE48AEA-FA3A-4DA7-8A1A-23683ABA14EC}"/>
                  </a:ext>
                </a:extLst>
              </p:cNvPr>
              <p:cNvSpPr txBox="1">
                <a:spLocks noRot="1" noChangeAspect="1" noMove="1" noResize="1" noEditPoints="1" noAdjustHandles="1" noChangeArrowheads="1" noChangeShapeType="1" noTextEdit="1"/>
              </p:cNvSpPr>
              <p:nvPr/>
            </p:nvSpPr>
            <p:spPr>
              <a:xfrm>
                <a:off x="6696652" y="3426089"/>
                <a:ext cx="2872509" cy="393121"/>
              </a:xfrm>
              <a:prstGeom prst="rect">
                <a:avLst/>
              </a:prstGeom>
              <a:blipFill>
                <a:blip r:embed="rId7"/>
                <a:stretch>
                  <a:fillRect b="-1538"/>
                </a:stretch>
              </a:blipFill>
            </p:spPr>
            <p:txBody>
              <a:bodyPr/>
              <a:lstStyle/>
              <a:p>
                <a:r>
                  <a:rPr lang="es-CL">
                    <a:noFill/>
                  </a:rPr>
                  <a:t> </a:t>
                </a:r>
              </a:p>
            </p:txBody>
          </p:sp>
        </mc:Fallback>
      </mc:AlternateContent>
      <p:sp>
        <p:nvSpPr>
          <p:cNvPr id="4" name="Título 1">
            <a:extLst>
              <a:ext uri="{FF2B5EF4-FFF2-40B4-BE49-F238E27FC236}">
                <a16:creationId xmlns:a16="http://schemas.microsoft.com/office/drawing/2014/main" id="{A53331C6-C962-5ECB-327E-EF14F08DAE8D}"/>
              </a:ext>
            </a:extLst>
          </p:cNvPr>
          <p:cNvSpPr txBox="1">
            <a:spLocks/>
          </p:cNvSpPr>
          <p:nvPr/>
        </p:nvSpPr>
        <p:spPr>
          <a:xfrm>
            <a:off x="1758138" y="-139065"/>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2</a:t>
            </a:r>
            <a:endParaRPr lang="en-US" i="1" kern="0" dirty="0"/>
          </a:p>
        </p:txBody>
      </p:sp>
    </p:spTree>
    <p:extLst>
      <p:ext uri="{BB962C8B-B14F-4D97-AF65-F5344CB8AC3E}">
        <p14:creationId xmlns:p14="http://schemas.microsoft.com/office/powerpoint/2010/main" val="2185816326"/>
      </p:ext>
    </p:extLst>
  </p:cSld>
  <p:clrMapOvr>
    <a:masterClrMapping/>
  </p:clrMapOvr>
  <p:transition spd="slow">
    <p:cove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53</a:t>
            </a:fld>
            <a:endParaRPr/>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3F84D4CA-5C73-4903-9A5C-743C789111E1}"/>
                  </a:ext>
                </a:extLst>
              </p:cNvPr>
              <p:cNvSpPr txBox="1"/>
              <p:nvPr/>
            </p:nvSpPr>
            <p:spPr>
              <a:xfrm>
                <a:off x="4376016" y="112979"/>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𝑷</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CuadroTexto 10">
                <a:extLst>
                  <a:ext uri="{FF2B5EF4-FFF2-40B4-BE49-F238E27FC236}">
                    <a16:creationId xmlns:a16="http://schemas.microsoft.com/office/drawing/2014/main" id="{3F84D4CA-5C73-4903-9A5C-743C789111E1}"/>
                  </a:ext>
                </a:extLst>
              </p:cNvPr>
              <p:cNvSpPr txBox="1">
                <a:spLocks noRot="1" noChangeAspect="1" noMove="1" noResize="1" noEditPoints="1" noAdjustHandles="1" noChangeArrowheads="1" noChangeShapeType="1" noTextEdit="1"/>
              </p:cNvSpPr>
              <p:nvPr/>
            </p:nvSpPr>
            <p:spPr>
              <a:xfrm>
                <a:off x="4376016" y="112979"/>
                <a:ext cx="7610763" cy="369332"/>
              </a:xfrm>
              <a:prstGeom prst="rect">
                <a:avLst/>
              </a:prstGeom>
              <a:blipFill>
                <a:blip r:embed="rId3"/>
                <a:stretch>
                  <a:fillRect b="-13333"/>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716DCE6D-F008-476B-8B55-1D8C6A94E17C}"/>
                  </a:ext>
                </a:extLst>
              </p:cNvPr>
              <p:cNvSpPr txBox="1"/>
              <p:nvPr/>
            </p:nvSpPr>
            <p:spPr>
              <a:xfrm>
                <a:off x="4376016" y="500308"/>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𝑯</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m:t>
                      </m:r>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CuadroTexto 11">
                <a:extLst>
                  <a:ext uri="{FF2B5EF4-FFF2-40B4-BE49-F238E27FC236}">
                    <a16:creationId xmlns:a16="http://schemas.microsoft.com/office/drawing/2014/main" id="{716DCE6D-F008-476B-8B55-1D8C6A94E17C}"/>
                  </a:ext>
                </a:extLst>
              </p:cNvPr>
              <p:cNvSpPr txBox="1">
                <a:spLocks noRot="1" noChangeAspect="1" noMove="1" noResize="1" noEditPoints="1" noAdjustHandles="1" noChangeArrowheads="1" noChangeShapeType="1" noTextEdit="1"/>
              </p:cNvSpPr>
              <p:nvPr/>
            </p:nvSpPr>
            <p:spPr>
              <a:xfrm>
                <a:off x="4376016" y="500308"/>
                <a:ext cx="7610763" cy="369332"/>
              </a:xfrm>
              <a:prstGeom prst="rect">
                <a:avLst/>
              </a:prstGeom>
              <a:blipFill>
                <a:blip r:embed="rId4"/>
                <a:stretch>
                  <a:fillRect b="-11475"/>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EE1639F1-C684-462A-9DC1-421E86F4776A}"/>
                  </a:ext>
                </a:extLst>
              </p:cNvPr>
              <p:cNvSpPr txBox="1"/>
              <p:nvPr/>
            </p:nvSpPr>
            <p:spPr>
              <a:xfrm>
                <a:off x="4376016" y="892258"/>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𝑸</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 name="CuadroTexto 12">
                <a:extLst>
                  <a:ext uri="{FF2B5EF4-FFF2-40B4-BE49-F238E27FC236}">
                    <a16:creationId xmlns:a16="http://schemas.microsoft.com/office/drawing/2014/main" id="{EE1639F1-C684-462A-9DC1-421E86F4776A}"/>
                  </a:ext>
                </a:extLst>
              </p:cNvPr>
              <p:cNvSpPr txBox="1">
                <a:spLocks noRot="1" noChangeAspect="1" noMove="1" noResize="1" noEditPoints="1" noAdjustHandles="1" noChangeArrowheads="1" noChangeShapeType="1" noTextEdit="1"/>
              </p:cNvSpPr>
              <p:nvPr/>
            </p:nvSpPr>
            <p:spPr>
              <a:xfrm>
                <a:off x="4376016" y="892258"/>
                <a:ext cx="7610763" cy="369332"/>
              </a:xfrm>
              <a:prstGeom prst="rect">
                <a:avLst/>
              </a:prstGeom>
              <a:blipFill>
                <a:blip r:embed="rId5"/>
                <a:stretch>
                  <a:fillRect b="-11475"/>
                </a:stretch>
              </a:blipFill>
            </p:spPr>
            <p:txBody>
              <a:bodyPr/>
              <a:lstStyle/>
              <a:p>
                <a:r>
                  <a:rPr lang="es-CL">
                    <a:noFill/>
                  </a:rPr>
                  <a:t> </a:t>
                </a:r>
              </a:p>
            </p:txBody>
          </p:sp>
        </mc:Fallback>
      </mc:AlternateContent>
      <p:sp>
        <p:nvSpPr>
          <p:cNvPr id="14" name="CuadroTexto 13">
            <a:extLst>
              <a:ext uri="{FF2B5EF4-FFF2-40B4-BE49-F238E27FC236}">
                <a16:creationId xmlns:a16="http://schemas.microsoft.com/office/drawing/2014/main" id="{E10495CD-446B-49D5-B225-90C4003A6E66}"/>
              </a:ext>
            </a:extLst>
          </p:cNvPr>
          <p:cNvSpPr txBox="1"/>
          <p:nvPr/>
        </p:nvSpPr>
        <p:spPr>
          <a:xfrm>
            <a:off x="1274356" y="1354128"/>
            <a:ext cx="9643287" cy="923330"/>
          </a:xfrm>
          <a:prstGeom prst="rect">
            <a:avLst/>
          </a:prstGeom>
          <a:noFill/>
        </p:spPr>
        <p:txBody>
          <a:bodyPr wrap="square">
            <a:spAutoFit/>
          </a:bodyPr>
          <a:lstStyle/>
          <a:p>
            <a:pPr algn="l"/>
            <a:r>
              <a:rPr lang="en-US" b="0" i="0" dirty="0" err="1">
                <a:solidFill>
                  <a:srgbClr val="2E2E2E"/>
                </a:solidFill>
                <a:effectLst/>
                <a:latin typeface="NexusSans"/>
              </a:rPr>
              <a:t>Suponga</a:t>
            </a:r>
            <a:r>
              <a:rPr lang="en-US" b="0" i="0" dirty="0">
                <a:solidFill>
                  <a:srgbClr val="2E2E2E"/>
                </a:solidFill>
                <a:effectLst/>
                <a:latin typeface="NexusSans"/>
              </a:rPr>
              <a:t> que la </a:t>
            </a:r>
            <a:r>
              <a:rPr lang="en-US" b="0" i="0" dirty="0" err="1">
                <a:solidFill>
                  <a:srgbClr val="2E2E2E"/>
                </a:solidFill>
                <a:effectLst/>
                <a:latin typeface="NexusSans"/>
              </a:rPr>
              <a:t>frecuencia</a:t>
            </a:r>
            <a:r>
              <a:rPr lang="en-US" b="0" i="0" dirty="0">
                <a:solidFill>
                  <a:srgbClr val="2E2E2E"/>
                </a:solidFill>
                <a:effectLst/>
                <a:latin typeface="NexusSans"/>
              </a:rPr>
              <a:t> de una </a:t>
            </a:r>
            <a:r>
              <a:rPr lang="en-US" b="0" i="0" dirty="0" err="1">
                <a:solidFill>
                  <a:srgbClr val="2E2E2E"/>
                </a:solidFill>
                <a:effectLst/>
                <a:latin typeface="NexusSans"/>
              </a:rPr>
              <a:t>enfermedad</a:t>
            </a:r>
            <a:r>
              <a:rPr lang="en-US" b="0" i="0" dirty="0">
                <a:solidFill>
                  <a:srgbClr val="2E2E2E"/>
                </a:solidFill>
                <a:effectLst/>
                <a:latin typeface="NexusSans"/>
              </a:rPr>
              <a:t> </a:t>
            </a:r>
            <a:r>
              <a:rPr lang="en-US" b="0" i="0" dirty="0" err="1">
                <a:solidFill>
                  <a:srgbClr val="2E2E2E"/>
                </a:solidFill>
                <a:effectLst/>
                <a:latin typeface="NexusSans"/>
              </a:rPr>
              <a:t>recesiva</a:t>
            </a:r>
            <a:r>
              <a:rPr lang="en-US" b="0" i="0" dirty="0">
                <a:solidFill>
                  <a:srgbClr val="2E2E2E"/>
                </a:solidFill>
                <a:effectLst/>
                <a:latin typeface="NexusSans"/>
              </a:rPr>
              <a:t> </a:t>
            </a:r>
            <a:r>
              <a:rPr lang="en-US" b="0" i="0" dirty="0" err="1">
                <a:solidFill>
                  <a:srgbClr val="2E2E2E"/>
                </a:solidFill>
                <a:effectLst/>
                <a:latin typeface="NexusSans"/>
              </a:rPr>
              <a:t>autosómica</a:t>
            </a:r>
            <a:r>
              <a:rPr lang="en-US" b="0" i="0" dirty="0">
                <a:solidFill>
                  <a:srgbClr val="2E2E2E"/>
                </a:solidFill>
                <a:effectLst/>
                <a:latin typeface="NexusSans"/>
              </a:rPr>
              <a:t> </a:t>
            </a:r>
            <a:r>
              <a:rPr lang="en-US" b="0" i="0" dirty="0" err="1">
                <a:solidFill>
                  <a:srgbClr val="2E2E2E"/>
                </a:solidFill>
                <a:effectLst/>
                <a:latin typeface="NexusSans"/>
              </a:rPr>
              <a:t>en</a:t>
            </a:r>
            <a:r>
              <a:rPr lang="en-US" b="0" i="0" dirty="0">
                <a:solidFill>
                  <a:srgbClr val="2E2E2E"/>
                </a:solidFill>
                <a:effectLst/>
                <a:latin typeface="NexusSans"/>
              </a:rPr>
              <a:t> </a:t>
            </a:r>
            <a:r>
              <a:rPr lang="en-US" b="0" i="0" dirty="0" err="1">
                <a:solidFill>
                  <a:srgbClr val="2E2E2E"/>
                </a:solidFill>
                <a:effectLst/>
                <a:latin typeface="NexusSans"/>
              </a:rPr>
              <a:t>esta</a:t>
            </a:r>
            <a:r>
              <a:rPr lang="en-US" b="0" i="0" dirty="0">
                <a:solidFill>
                  <a:srgbClr val="2E2E2E"/>
                </a:solidFill>
                <a:effectLst/>
                <a:latin typeface="NexusSans"/>
              </a:rPr>
              <a:t> población es de 1/50. ¿</a:t>
            </a:r>
            <a:r>
              <a:rPr lang="en-US" b="0" i="0" dirty="0" err="1">
                <a:solidFill>
                  <a:srgbClr val="2E2E2E"/>
                </a:solidFill>
                <a:effectLst/>
                <a:latin typeface="NexusSans"/>
              </a:rPr>
              <a:t>Cuál</a:t>
            </a:r>
            <a:r>
              <a:rPr lang="en-US" b="0" i="0" dirty="0">
                <a:solidFill>
                  <a:srgbClr val="2E2E2E"/>
                </a:solidFill>
                <a:effectLst/>
                <a:latin typeface="NexusSans"/>
              </a:rPr>
              <a:t> es la </a:t>
            </a:r>
            <a:r>
              <a:rPr lang="en-US" b="0" i="0" dirty="0" err="1">
                <a:solidFill>
                  <a:srgbClr val="2E2E2E"/>
                </a:solidFill>
                <a:effectLst/>
                <a:latin typeface="NexusSans"/>
              </a:rPr>
              <a:t>frecuencia</a:t>
            </a:r>
            <a:r>
              <a:rPr lang="en-US" b="0" i="0" dirty="0">
                <a:solidFill>
                  <a:srgbClr val="2E2E2E"/>
                </a:solidFill>
                <a:effectLst/>
                <a:latin typeface="NexusSans"/>
              </a:rPr>
              <a:t> </a:t>
            </a:r>
            <a:r>
              <a:rPr lang="en-US" b="0" i="0" dirty="0" err="1">
                <a:solidFill>
                  <a:srgbClr val="2E2E2E"/>
                </a:solidFill>
                <a:effectLst/>
                <a:latin typeface="NexusSans"/>
              </a:rPr>
              <a:t>esperada</a:t>
            </a:r>
            <a:r>
              <a:rPr lang="en-US" b="0" i="0" dirty="0">
                <a:solidFill>
                  <a:srgbClr val="2E2E2E"/>
                </a:solidFill>
                <a:effectLst/>
                <a:latin typeface="NexusSans"/>
              </a:rPr>
              <a:t> de </a:t>
            </a:r>
            <a:r>
              <a:rPr lang="en-US" b="0" i="0" dirty="0" err="1">
                <a:solidFill>
                  <a:srgbClr val="2E2E2E"/>
                </a:solidFill>
                <a:effectLst/>
                <a:latin typeface="NexusSans"/>
              </a:rPr>
              <a:t>individuos</a:t>
            </a:r>
            <a:r>
              <a:rPr lang="en-US" b="0" i="0" dirty="0">
                <a:solidFill>
                  <a:srgbClr val="2E2E2E"/>
                </a:solidFill>
                <a:effectLst/>
                <a:latin typeface="NexusSans"/>
              </a:rPr>
              <a:t> </a:t>
            </a:r>
            <a:r>
              <a:rPr lang="en-US" b="0" i="0" dirty="0" err="1">
                <a:solidFill>
                  <a:srgbClr val="2E2E2E"/>
                </a:solidFill>
                <a:effectLst/>
                <a:latin typeface="NexusSans"/>
              </a:rPr>
              <a:t>enfermos</a:t>
            </a:r>
            <a:r>
              <a:rPr lang="en-US" b="0" i="0" dirty="0">
                <a:solidFill>
                  <a:srgbClr val="2E2E2E"/>
                </a:solidFill>
                <a:effectLst/>
                <a:latin typeface="NexusSans"/>
              </a:rPr>
              <a:t> </a:t>
            </a:r>
            <a:r>
              <a:rPr lang="en-US" b="0" i="0" dirty="0" err="1">
                <a:solidFill>
                  <a:srgbClr val="2E2E2E"/>
                </a:solidFill>
                <a:effectLst/>
                <a:latin typeface="NexusSans"/>
              </a:rPr>
              <a:t>en</a:t>
            </a:r>
            <a:r>
              <a:rPr lang="en-US" b="0" i="0" dirty="0">
                <a:solidFill>
                  <a:srgbClr val="2E2E2E"/>
                </a:solidFill>
                <a:effectLst/>
                <a:latin typeface="NexusSans"/>
              </a:rPr>
              <a:t> la </a:t>
            </a:r>
            <a:r>
              <a:rPr lang="en-US" b="0" i="0" dirty="0" err="1">
                <a:solidFill>
                  <a:srgbClr val="2E2E2E"/>
                </a:solidFill>
                <a:effectLst/>
                <a:latin typeface="NexusSans"/>
              </a:rPr>
              <a:t>descendencia</a:t>
            </a:r>
            <a:r>
              <a:rPr lang="en-US" b="0" i="0" dirty="0">
                <a:solidFill>
                  <a:srgbClr val="2E2E2E"/>
                </a:solidFill>
                <a:effectLst/>
                <a:latin typeface="NexusSans"/>
              </a:rPr>
              <a:t> </a:t>
            </a:r>
            <a:r>
              <a:rPr lang="en-US" b="0" i="0" dirty="0" err="1">
                <a:solidFill>
                  <a:srgbClr val="2E2E2E"/>
                </a:solidFill>
                <a:effectLst/>
                <a:latin typeface="NexusSans"/>
              </a:rPr>
              <a:t>generada</a:t>
            </a:r>
            <a:r>
              <a:rPr lang="en-US" b="0" i="0" dirty="0">
                <a:solidFill>
                  <a:srgbClr val="2E2E2E"/>
                </a:solidFill>
                <a:effectLst/>
                <a:latin typeface="NexusSans"/>
              </a:rPr>
              <a:t> por la </a:t>
            </a:r>
            <a:r>
              <a:rPr lang="en-US" b="0" i="0" dirty="0" err="1">
                <a:solidFill>
                  <a:srgbClr val="2E2E2E"/>
                </a:solidFill>
                <a:effectLst/>
                <a:latin typeface="NexusSans"/>
              </a:rPr>
              <a:t>cruza</a:t>
            </a:r>
            <a:r>
              <a:rPr lang="en-US" b="0" i="0" dirty="0">
                <a:solidFill>
                  <a:srgbClr val="2E2E2E"/>
                </a:solidFill>
                <a:effectLst/>
                <a:latin typeface="NexusSans"/>
              </a:rPr>
              <a:t> entre E-F?</a:t>
            </a:r>
          </a:p>
        </p:txBody>
      </p:sp>
      <p:sp>
        <p:nvSpPr>
          <p:cNvPr id="15" name="CuadroTexto 14">
            <a:extLst>
              <a:ext uri="{FF2B5EF4-FFF2-40B4-BE49-F238E27FC236}">
                <a16:creationId xmlns:a16="http://schemas.microsoft.com/office/drawing/2014/main" id="{04583F1B-5D12-4B8A-8111-6B513341972D}"/>
              </a:ext>
            </a:extLst>
          </p:cNvPr>
          <p:cNvSpPr txBox="1"/>
          <p:nvPr/>
        </p:nvSpPr>
        <p:spPr>
          <a:xfrm>
            <a:off x="2688025" y="2924175"/>
            <a:ext cx="35222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génicas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F8E60A80-B7D3-474A-B7CB-BD256F0FC488}"/>
                  </a:ext>
                </a:extLst>
              </p:cNvPr>
              <p:cNvSpPr txBox="1"/>
              <p:nvPr/>
            </p:nvSpPr>
            <p:spPr>
              <a:xfrm>
                <a:off x="2160236" y="3444543"/>
                <a:ext cx="301745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0,86</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=0,14</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6" name="CuadroTexto 15">
                <a:extLst>
                  <a:ext uri="{FF2B5EF4-FFF2-40B4-BE49-F238E27FC236}">
                    <a16:creationId xmlns:a16="http://schemas.microsoft.com/office/drawing/2014/main" id="{F8E60A80-B7D3-474A-B7CB-BD256F0FC488}"/>
                  </a:ext>
                </a:extLst>
              </p:cNvPr>
              <p:cNvSpPr txBox="1">
                <a:spLocks noRot="1" noChangeAspect="1" noMove="1" noResize="1" noEditPoints="1" noAdjustHandles="1" noChangeArrowheads="1" noChangeShapeType="1" noTextEdit="1"/>
              </p:cNvSpPr>
              <p:nvPr/>
            </p:nvSpPr>
            <p:spPr>
              <a:xfrm>
                <a:off x="2160236" y="3444543"/>
                <a:ext cx="3017450" cy="923330"/>
              </a:xfrm>
              <a:prstGeom prst="rect">
                <a:avLst/>
              </a:prstGeom>
              <a:blipFill>
                <a:blip r:embed="rId6"/>
                <a:stretch>
                  <a:fillRect b="-1974"/>
                </a:stretch>
              </a:blipFill>
            </p:spPr>
            <p:txBody>
              <a:bodyPr/>
              <a:lstStyle/>
              <a:p>
                <a:r>
                  <a:rPr lang="es-CL">
                    <a:noFill/>
                  </a:rPr>
                  <a:t> </a:t>
                </a:r>
              </a:p>
            </p:txBody>
          </p:sp>
        </mc:Fallback>
      </mc:AlternateContent>
      <p:sp>
        <p:nvSpPr>
          <p:cNvPr id="17" name="CuadroTexto 16">
            <a:extLst>
              <a:ext uri="{FF2B5EF4-FFF2-40B4-BE49-F238E27FC236}">
                <a16:creationId xmlns:a16="http://schemas.microsoft.com/office/drawing/2014/main" id="{292A9F4B-1B7C-46A6-B1C8-DC2213E3AF86}"/>
              </a:ext>
            </a:extLst>
          </p:cNvPr>
          <p:cNvSpPr txBox="1"/>
          <p:nvPr/>
        </p:nvSpPr>
        <p:spPr>
          <a:xfrm>
            <a:off x="6833346" y="2924175"/>
            <a:ext cx="35222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Tasas de consanguinidad</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5DE48AEA-FA3A-4DA7-8A1A-23683ABA14EC}"/>
                  </a:ext>
                </a:extLst>
              </p:cNvPr>
              <p:cNvSpPr txBox="1"/>
              <p:nvPr/>
            </p:nvSpPr>
            <p:spPr>
              <a:xfrm>
                <a:off x="6696652" y="3426089"/>
                <a:ext cx="2872509" cy="6347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𝐹</m:t>
                          </m:r>
                        </m:e>
                        <m:sub>
                          <m:sSub>
                            <m:sSubPr>
                              <m:ctrlPr>
                                <a:rPr lang="en-US" i="1" smtClean="0">
                                  <a:latin typeface="Cambria Math" panose="02040503050406030204" pitchFamily="18" charset="0"/>
                                </a:rPr>
                              </m:ctrlPr>
                            </m:sSubPr>
                            <m:e>
                              <m:r>
                                <a:rPr lang="es-CL" b="0" i="1" smtClean="0">
                                  <a:latin typeface="Cambria Math" panose="02040503050406030204" pitchFamily="18" charset="0"/>
                                </a:rPr>
                                <m:t>𝑑</m:t>
                              </m:r>
                            </m:e>
                            <m:sub>
                              <m:r>
                                <a:rPr lang="es-CL" b="0" i="1" smtClean="0">
                                  <a:latin typeface="Cambria Math" panose="02040503050406030204" pitchFamily="18" charset="0"/>
                                </a:rPr>
                                <m:t>𝐸</m:t>
                              </m:r>
                              <m:r>
                                <a:rPr lang="es-CL" b="0" i="1" smtClean="0">
                                  <a:latin typeface="Cambria Math" panose="02040503050406030204" pitchFamily="18" charset="0"/>
                                </a:rPr>
                                <m:t>−</m:t>
                              </m:r>
                              <m:r>
                                <a:rPr lang="es-CL" b="0" i="1" smtClean="0">
                                  <a:latin typeface="Cambria Math" panose="02040503050406030204" pitchFamily="18" charset="0"/>
                                </a:rPr>
                                <m:t>𝐹</m:t>
                              </m:r>
                            </m:sub>
                          </m:sSub>
                        </m:sub>
                      </m:sSub>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1</m:t>
                          </m:r>
                        </m:num>
                        <m:den>
                          <m:r>
                            <a:rPr lang="es-CL" b="0" i="1" smtClean="0">
                              <a:latin typeface="Cambria Math" panose="02040503050406030204" pitchFamily="18" charset="0"/>
                            </a:rPr>
                            <m:t>2</m:t>
                          </m:r>
                        </m:den>
                      </m:f>
                      <m:sSub>
                        <m:sSubPr>
                          <m:ctrlPr>
                            <a:rPr lang="es-CL" b="0"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𝐸</m:t>
                          </m:r>
                          <m:r>
                            <a:rPr lang="es-CL" b="0" i="1" smtClean="0">
                              <a:latin typeface="Cambria Math" panose="02040503050406030204" pitchFamily="18" charset="0"/>
                            </a:rPr>
                            <m:t>−</m:t>
                          </m:r>
                          <m:r>
                            <a:rPr lang="es-CL" b="0" i="1" smtClean="0">
                              <a:latin typeface="Cambria Math" panose="02040503050406030204" pitchFamily="18" charset="0"/>
                            </a:rPr>
                            <m:t>𝐹</m:t>
                          </m:r>
                        </m:sub>
                      </m:sSub>
                    </m:oMath>
                  </m:oMathPara>
                </a14:m>
                <a:endParaRPr lang="es-CL" b="0" dirty="0"/>
              </a:p>
            </p:txBody>
          </p:sp>
        </mc:Choice>
        <mc:Fallback xmlns="">
          <p:sp>
            <p:nvSpPr>
              <p:cNvPr id="18" name="CuadroTexto 17">
                <a:extLst>
                  <a:ext uri="{FF2B5EF4-FFF2-40B4-BE49-F238E27FC236}">
                    <a16:creationId xmlns:a16="http://schemas.microsoft.com/office/drawing/2014/main" id="{5DE48AEA-FA3A-4DA7-8A1A-23683ABA14EC}"/>
                  </a:ext>
                </a:extLst>
              </p:cNvPr>
              <p:cNvSpPr txBox="1">
                <a:spLocks noRot="1" noChangeAspect="1" noMove="1" noResize="1" noEditPoints="1" noAdjustHandles="1" noChangeArrowheads="1" noChangeShapeType="1" noTextEdit="1"/>
              </p:cNvSpPr>
              <p:nvPr/>
            </p:nvSpPr>
            <p:spPr>
              <a:xfrm>
                <a:off x="6696652" y="3426089"/>
                <a:ext cx="2872509" cy="634789"/>
              </a:xfrm>
              <a:prstGeom prst="rect">
                <a:avLst/>
              </a:prstGeom>
              <a:blipFill>
                <a:blip r:embed="rId7"/>
                <a:stretch>
                  <a:fillRect/>
                </a:stretch>
              </a:blipFill>
            </p:spPr>
            <p:txBody>
              <a:bodyPr/>
              <a:lstStyle/>
              <a:p>
                <a:r>
                  <a:rPr lang="es-CL">
                    <a:noFill/>
                  </a:rPr>
                  <a:t> </a:t>
                </a:r>
              </a:p>
            </p:txBody>
          </p:sp>
        </mc:Fallback>
      </mc:AlternateContent>
      <p:sp>
        <p:nvSpPr>
          <p:cNvPr id="4" name="Título 1">
            <a:extLst>
              <a:ext uri="{FF2B5EF4-FFF2-40B4-BE49-F238E27FC236}">
                <a16:creationId xmlns:a16="http://schemas.microsoft.com/office/drawing/2014/main" id="{BAF76801-B23F-5236-6150-6CEB9DA32DAB}"/>
              </a:ext>
            </a:extLst>
          </p:cNvPr>
          <p:cNvSpPr txBox="1">
            <a:spLocks/>
          </p:cNvSpPr>
          <p:nvPr/>
        </p:nvSpPr>
        <p:spPr>
          <a:xfrm>
            <a:off x="1758138" y="-139065"/>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2</a:t>
            </a:r>
            <a:endParaRPr lang="en-US" i="1" kern="0" dirty="0"/>
          </a:p>
        </p:txBody>
      </p:sp>
    </p:spTree>
    <p:extLst>
      <p:ext uri="{BB962C8B-B14F-4D97-AF65-F5344CB8AC3E}">
        <p14:creationId xmlns:p14="http://schemas.microsoft.com/office/powerpoint/2010/main" val="3492885554"/>
      </p:ext>
    </p:extLst>
  </p:cSld>
  <p:clrMapOvr>
    <a:masterClrMapping/>
  </p:clrMapOvr>
  <p:transition spd="slow">
    <p:cove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54</a:t>
            </a:fld>
            <a:endParaRPr/>
          </a:p>
        </p:txBody>
      </p:sp>
      <p:sp>
        <p:nvSpPr>
          <p:cNvPr id="4" name="CuadroTexto 3">
            <a:extLst>
              <a:ext uri="{FF2B5EF4-FFF2-40B4-BE49-F238E27FC236}">
                <a16:creationId xmlns:a16="http://schemas.microsoft.com/office/drawing/2014/main" id="{E793E0A6-987D-40A2-AE36-4B8477857C0E}"/>
              </a:ext>
            </a:extLst>
          </p:cNvPr>
          <p:cNvSpPr txBox="1"/>
          <p:nvPr/>
        </p:nvSpPr>
        <p:spPr>
          <a:xfrm>
            <a:off x="1440480" y="1227837"/>
            <a:ext cx="70842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En base a la siguiente figura, construya la matriz de parentesco.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4" name="Tabla 5">
            <a:extLst>
              <a:ext uri="{FF2B5EF4-FFF2-40B4-BE49-F238E27FC236}">
                <a16:creationId xmlns:a16="http://schemas.microsoft.com/office/drawing/2014/main" id="{BDF9029F-C8C7-46FC-ABEA-4B1AECA64F59}"/>
              </a:ext>
            </a:extLst>
          </p:cNvPr>
          <p:cNvGraphicFramePr>
            <a:graphicFrameLocks noGrp="1"/>
          </p:cNvGraphicFramePr>
          <p:nvPr/>
        </p:nvGraphicFramePr>
        <p:xfrm>
          <a:off x="5428150" y="2143178"/>
          <a:ext cx="5966695" cy="3681216"/>
        </p:xfrm>
        <a:graphic>
          <a:graphicData uri="http://schemas.openxmlformats.org/drawingml/2006/table">
            <a:tbl>
              <a:tblPr firstRow="1" firstCol="1" bandRow="1">
                <a:tableStyleId>{5C22544A-7EE6-4342-B048-85BDC9FD1C3A}</a:tableStyleId>
              </a:tblPr>
              <a:tblGrid>
                <a:gridCol w="852385">
                  <a:extLst>
                    <a:ext uri="{9D8B030D-6E8A-4147-A177-3AD203B41FA5}">
                      <a16:colId xmlns:a16="http://schemas.microsoft.com/office/drawing/2014/main" val="3117720983"/>
                    </a:ext>
                  </a:extLst>
                </a:gridCol>
                <a:gridCol w="852385">
                  <a:extLst>
                    <a:ext uri="{9D8B030D-6E8A-4147-A177-3AD203B41FA5}">
                      <a16:colId xmlns:a16="http://schemas.microsoft.com/office/drawing/2014/main" val="755687295"/>
                    </a:ext>
                  </a:extLst>
                </a:gridCol>
                <a:gridCol w="852385">
                  <a:extLst>
                    <a:ext uri="{9D8B030D-6E8A-4147-A177-3AD203B41FA5}">
                      <a16:colId xmlns:a16="http://schemas.microsoft.com/office/drawing/2014/main" val="4013257812"/>
                    </a:ext>
                  </a:extLst>
                </a:gridCol>
                <a:gridCol w="852385">
                  <a:extLst>
                    <a:ext uri="{9D8B030D-6E8A-4147-A177-3AD203B41FA5}">
                      <a16:colId xmlns:a16="http://schemas.microsoft.com/office/drawing/2014/main" val="307095984"/>
                    </a:ext>
                  </a:extLst>
                </a:gridCol>
                <a:gridCol w="852385">
                  <a:extLst>
                    <a:ext uri="{9D8B030D-6E8A-4147-A177-3AD203B41FA5}">
                      <a16:colId xmlns:a16="http://schemas.microsoft.com/office/drawing/2014/main" val="544697995"/>
                    </a:ext>
                  </a:extLst>
                </a:gridCol>
                <a:gridCol w="852385">
                  <a:extLst>
                    <a:ext uri="{9D8B030D-6E8A-4147-A177-3AD203B41FA5}">
                      <a16:colId xmlns:a16="http://schemas.microsoft.com/office/drawing/2014/main" val="2502752210"/>
                    </a:ext>
                  </a:extLst>
                </a:gridCol>
                <a:gridCol w="852385">
                  <a:extLst>
                    <a:ext uri="{9D8B030D-6E8A-4147-A177-3AD203B41FA5}">
                      <a16:colId xmlns:a16="http://schemas.microsoft.com/office/drawing/2014/main" val="3043280657"/>
                    </a:ext>
                  </a:extLst>
                </a:gridCol>
              </a:tblGrid>
              <a:tr h="460152">
                <a:tc>
                  <a:txBody>
                    <a:bodyPr/>
                    <a:lstStyle/>
                    <a:p>
                      <a:endParaRPr lang="en-US" dirty="0"/>
                    </a:p>
                  </a:txBody>
                  <a:tcPr>
                    <a:solidFill>
                      <a:schemeClr val="accent5"/>
                    </a:solidFill>
                  </a:tcPr>
                </a:tc>
                <a:tc>
                  <a:txBody>
                    <a:bodyPr/>
                    <a:lstStyle/>
                    <a:p>
                      <a:pPr algn="ctr"/>
                      <a:r>
                        <a:rPr lang="es-CL" dirty="0"/>
                        <a:t>?-?</a:t>
                      </a:r>
                      <a:endParaRPr lang="en-US" dirty="0"/>
                    </a:p>
                  </a:txBody>
                  <a:tcPr>
                    <a:solidFill>
                      <a:schemeClr val="accent5"/>
                    </a:solidFill>
                  </a:tcPr>
                </a:tc>
                <a:tc>
                  <a:txBody>
                    <a:bodyPr/>
                    <a:lstStyle/>
                    <a:p>
                      <a:pPr algn="ctr"/>
                      <a:r>
                        <a:rPr lang="es-CL" dirty="0"/>
                        <a:t>A-?</a:t>
                      </a:r>
                      <a:endParaRPr lang="en-US" dirty="0"/>
                    </a:p>
                  </a:txBody>
                  <a:tcPr>
                    <a:solidFill>
                      <a:schemeClr val="accent5"/>
                    </a:solidFill>
                  </a:tcPr>
                </a:tc>
                <a:tc>
                  <a:txBody>
                    <a:bodyPr/>
                    <a:lstStyle/>
                    <a:p>
                      <a:pPr algn="ctr"/>
                      <a:r>
                        <a:rPr lang="es-CL" dirty="0"/>
                        <a:t>A-B</a:t>
                      </a:r>
                      <a:endParaRPr lang="en-US" dirty="0"/>
                    </a:p>
                  </a:txBody>
                  <a:tcPr>
                    <a:solidFill>
                      <a:schemeClr val="accent5"/>
                    </a:solidFill>
                  </a:tcPr>
                </a:tc>
                <a:tc>
                  <a:txBody>
                    <a:bodyPr/>
                    <a:lstStyle/>
                    <a:p>
                      <a:pPr algn="ctr"/>
                      <a:r>
                        <a:rPr lang="es-CL" dirty="0"/>
                        <a:t>C-?</a:t>
                      </a:r>
                      <a:endParaRPr lang="en-US" dirty="0"/>
                    </a:p>
                  </a:txBody>
                  <a:tcPr>
                    <a:solidFill>
                      <a:schemeClr val="accent5"/>
                    </a:solidFill>
                  </a:tcPr>
                </a:tc>
                <a:tc>
                  <a:txBody>
                    <a:bodyPr/>
                    <a:lstStyle/>
                    <a:p>
                      <a:pPr algn="ctr"/>
                      <a:r>
                        <a:rPr lang="es-CL" dirty="0"/>
                        <a:t>C-D</a:t>
                      </a:r>
                      <a:endParaRPr lang="en-US" dirty="0"/>
                    </a:p>
                  </a:txBody>
                  <a:tcPr>
                    <a:solidFill>
                      <a:schemeClr val="accent5"/>
                    </a:solidFill>
                  </a:tcPr>
                </a:tc>
                <a:tc>
                  <a:txBody>
                    <a:bodyPr/>
                    <a:lstStyle/>
                    <a:p>
                      <a:pPr algn="ctr"/>
                      <a:r>
                        <a:rPr lang="es-CL" dirty="0"/>
                        <a:t>C-E</a:t>
                      </a:r>
                      <a:endParaRPr lang="en-US" dirty="0"/>
                    </a:p>
                  </a:txBody>
                  <a:tcPr>
                    <a:solidFill>
                      <a:schemeClr val="accent5"/>
                    </a:solidFill>
                  </a:tcPr>
                </a:tc>
                <a:extLst>
                  <a:ext uri="{0D108BD9-81ED-4DB2-BD59-A6C34878D82A}">
                    <a16:rowId xmlns:a16="http://schemas.microsoft.com/office/drawing/2014/main" val="4274910415"/>
                  </a:ext>
                </a:extLst>
              </a:tr>
              <a:tr h="460152">
                <a:tc>
                  <a:txBody>
                    <a:bodyPr/>
                    <a:lstStyle/>
                    <a:p>
                      <a:endParaRPr lang="en-US"/>
                    </a:p>
                  </a:txBody>
                  <a:tcPr>
                    <a:solidFill>
                      <a:schemeClr val="accent5"/>
                    </a:solidFill>
                  </a:tcPr>
                </a:tc>
                <a:tc>
                  <a:txBody>
                    <a:bodyPr/>
                    <a:lstStyle/>
                    <a:p>
                      <a:pPr algn="ctr"/>
                      <a:r>
                        <a:rPr lang="es-CL" dirty="0">
                          <a:solidFill>
                            <a:schemeClr val="bg1"/>
                          </a:solidFill>
                        </a:rPr>
                        <a:t>A</a:t>
                      </a:r>
                      <a:endParaRPr lang="en-US" dirty="0">
                        <a:solidFill>
                          <a:schemeClr val="bg1"/>
                        </a:solidFill>
                      </a:endParaRPr>
                    </a:p>
                  </a:txBody>
                  <a:tcPr>
                    <a:solidFill>
                      <a:schemeClr val="accent5"/>
                    </a:solidFill>
                  </a:tcPr>
                </a:tc>
                <a:tc>
                  <a:txBody>
                    <a:bodyPr/>
                    <a:lstStyle/>
                    <a:p>
                      <a:pPr algn="ctr"/>
                      <a:r>
                        <a:rPr lang="es-CL" dirty="0">
                          <a:solidFill>
                            <a:schemeClr val="bg1"/>
                          </a:solidFill>
                        </a:rPr>
                        <a:t>B</a:t>
                      </a:r>
                      <a:endParaRPr lang="en-US" dirty="0">
                        <a:solidFill>
                          <a:schemeClr val="bg1"/>
                        </a:solidFill>
                      </a:endParaRPr>
                    </a:p>
                  </a:txBody>
                  <a:tcPr>
                    <a:solidFill>
                      <a:schemeClr val="accent5"/>
                    </a:solidFill>
                  </a:tcPr>
                </a:tc>
                <a:tc>
                  <a:txBody>
                    <a:bodyPr/>
                    <a:lstStyle/>
                    <a:p>
                      <a:pPr algn="ctr"/>
                      <a:r>
                        <a:rPr lang="es-CL" dirty="0">
                          <a:solidFill>
                            <a:schemeClr val="bg1"/>
                          </a:solidFill>
                        </a:rPr>
                        <a:t>C</a:t>
                      </a:r>
                      <a:endParaRPr lang="en-US" dirty="0">
                        <a:solidFill>
                          <a:schemeClr val="bg1"/>
                        </a:solidFill>
                      </a:endParaRPr>
                    </a:p>
                  </a:txBody>
                  <a:tcPr>
                    <a:solidFill>
                      <a:schemeClr val="accent5"/>
                    </a:solidFill>
                  </a:tcPr>
                </a:tc>
                <a:tc>
                  <a:txBody>
                    <a:bodyPr/>
                    <a:lstStyle/>
                    <a:p>
                      <a:pPr algn="ctr"/>
                      <a:r>
                        <a:rPr lang="es-CL" dirty="0">
                          <a:solidFill>
                            <a:schemeClr val="bg1"/>
                          </a:solidFill>
                        </a:rPr>
                        <a:t>D</a:t>
                      </a:r>
                      <a:endParaRPr lang="en-US" dirty="0">
                        <a:solidFill>
                          <a:schemeClr val="bg1"/>
                        </a:solidFill>
                      </a:endParaRPr>
                    </a:p>
                  </a:txBody>
                  <a:tcPr>
                    <a:solidFill>
                      <a:schemeClr val="accent5"/>
                    </a:solidFill>
                  </a:tcPr>
                </a:tc>
                <a:tc>
                  <a:txBody>
                    <a:bodyPr/>
                    <a:lstStyle/>
                    <a:p>
                      <a:pPr algn="ctr"/>
                      <a:r>
                        <a:rPr lang="es-CL" dirty="0">
                          <a:solidFill>
                            <a:schemeClr val="bg1"/>
                          </a:solidFill>
                        </a:rPr>
                        <a:t>E</a:t>
                      </a:r>
                      <a:endParaRPr lang="en-US" dirty="0">
                        <a:solidFill>
                          <a:schemeClr val="bg1"/>
                        </a:solidFill>
                      </a:endParaRPr>
                    </a:p>
                  </a:txBody>
                  <a:tcPr>
                    <a:solidFill>
                      <a:schemeClr val="accent5"/>
                    </a:solidFill>
                  </a:tcPr>
                </a:tc>
                <a:tc>
                  <a:txBody>
                    <a:bodyPr/>
                    <a:lstStyle/>
                    <a:p>
                      <a:pPr algn="ctr"/>
                      <a:r>
                        <a:rPr lang="es-CL" dirty="0">
                          <a:solidFill>
                            <a:schemeClr val="bg1"/>
                          </a:solidFill>
                        </a:rPr>
                        <a:t>F</a:t>
                      </a:r>
                      <a:endParaRPr lang="en-US" dirty="0">
                        <a:solidFill>
                          <a:schemeClr val="bg1"/>
                        </a:solidFill>
                      </a:endParaRPr>
                    </a:p>
                  </a:txBody>
                  <a:tcPr>
                    <a:solidFill>
                      <a:schemeClr val="accent5"/>
                    </a:solidFill>
                  </a:tcPr>
                </a:tc>
                <a:extLst>
                  <a:ext uri="{0D108BD9-81ED-4DB2-BD59-A6C34878D82A}">
                    <a16:rowId xmlns:a16="http://schemas.microsoft.com/office/drawing/2014/main" val="308406423"/>
                  </a:ext>
                </a:extLst>
              </a:tr>
              <a:tr h="460152">
                <a:tc>
                  <a:txBody>
                    <a:bodyPr/>
                    <a:lstStyle/>
                    <a:p>
                      <a:pPr algn="ctr"/>
                      <a:r>
                        <a:rPr lang="es-CL" dirty="0"/>
                        <a:t>A</a:t>
                      </a:r>
                      <a:endParaRPr lang="en-US" dirty="0"/>
                    </a:p>
                  </a:txBody>
                  <a:tcPr>
                    <a:solidFill>
                      <a:schemeClr val="accent5"/>
                    </a:solidFill>
                  </a:tcPr>
                </a:tc>
                <a:tc>
                  <a:txBody>
                    <a:bodyPr/>
                    <a:lstStyle/>
                    <a:p>
                      <a:pPr algn="ctr" fontAlgn="b"/>
                      <a:r>
                        <a:rPr lang="en-US" sz="1600" b="0" i="0" u="none" strike="noStrike">
                          <a:solidFill>
                            <a:srgbClr val="000000"/>
                          </a:solidFill>
                          <a:effectLst/>
                          <a:latin typeface="+mn-lt"/>
                        </a:rPr>
                        <a:t>1</a:t>
                      </a:r>
                    </a:p>
                  </a:txBody>
                  <a:tcPr marL="9525" marR="9525" marT="9525" marB="0" anchor="ctr"/>
                </a:tc>
                <a:tc>
                  <a:txBody>
                    <a:bodyPr/>
                    <a:lstStyle/>
                    <a:p>
                      <a:pPr algn="ctr" fontAlgn="b"/>
                      <a:r>
                        <a:rPr lang="en-US" sz="1600" b="0" i="0" u="none" strike="noStrike">
                          <a:solidFill>
                            <a:srgbClr val="000000"/>
                          </a:solidFill>
                          <a:effectLst/>
                          <a:latin typeface="+mn-lt"/>
                        </a:rPr>
                        <a:t>0.5</a:t>
                      </a:r>
                    </a:p>
                  </a:txBody>
                  <a:tcPr marL="9525" marR="9525" marT="9525" marB="0" anchor="ctr"/>
                </a:tc>
                <a:tc>
                  <a:txBody>
                    <a:bodyPr/>
                    <a:lstStyle/>
                    <a:p>
                      <a:pPr algn="ctr" fontAlgn="b"/>
                      <a:r>
                        <a:rPr lang="en-US" sz="1600" b="0" i="0" u="none" strike="noStrike">
                          <a:solidFill>
                            <a:srgbClr val="000000"/>
                          </a:solidFill>
                          <a:effectLst/>
                          <a:latin typeface="+mn-lt"/>
                        </a:rPr>
                        <a:t>0.75</a:t>
                      </a:r>
                    </a:p>
                  </a:txBody>
                  <a:tcPr marL="9525" marR="9525" marT="9525" marB="0" anchor="ctr"/>
                </a:tc>
                <a:tc>
                  <a:txBody>
                    <a:bodyPr/>
                    <a:lstStyle/>
                    <a:p>
                      <a:pPr algn="ctr" fontAlgn="b"/>
                      <a:r>
                        <a:rPr lang="en-US" sz="1600" b="0" i="0" u="none" strike="noStrike">
                          <a:solidFill>
                            <a:srgbClr val="000000"/>
                          </a:solidFill>
                          <a:effectLst/>
                          <a:latin typeface="+mn-lt"/>
                        </a:rPr>
                        <a:t>0.375</a:t>
                      </a:r>
                    </a:p>
                  </a:txBody>
                  <a:tcPr marL="9525" marR="9525" marT="9525" marB="0" anchor="ctr"/>
                </a:tc>
                <a:tc>
                  <a:txBody>
                    <a:bodyPr/>
                    <a:lstStyle/>
                    <a:p>
                      <a:pPr algn="ctr" fontAlgn="b"/>
                      <a:r>
                        <a:rPr lang="en-US" sz="1600" b="0" i="0" u="none" strike="noStrike">
                          <a:solidFill>
                            <a:srgbClr val="000000"/>
                          </a:solidFill>
                          <a:effectLst/>
                          <a:latin typeface="+mn-lt"/>
                        </a:rPr>
                        <a:t>0.5625</a:t>
                      </a:r>
                    </a:p>
                  </a:txBody>
                  <a:tcPr marL="9525" marR="9525" marT="9525" marB="0" anchor="ctr"/>
                </a:tc>
                <a:tc>
                  <a:txBody>
                    <a:bodyPr/>
                    <a:lstStyle/>
                    <a:p>
                      <a:pPr algn="ctr" fontAlgn="b"/>
                      <a:r>
                        <a:rPr lang="en-US" sz="1600" b="0" i="0" u="none" strike="noStrike">
                          <a:solidFill>
                            <a:srgbClr val="000000"/>
                          </a:solidFill>
                          <a:effectLst/>
                          <a:latin typeface="+mn-lt"/>
                        </a:rPr>
                        <a:t>1.03125</a:t>
                      </a:r>
                    </a:p>
                  </a:txBody>
                  <a:tcPr marL="9525" marR="9525" marT="9525" marB="0" anchor="ctr"/>
                </a:tc>
                <a:extLst>
                  <a:ext uri="{0D108BD9-81ED-4DB2-BD59-A6C34878D82A}">
                    <a16:rowId xmlns:a16="http://schemas.microsoft.com/office/drawing/2014/main" val="3580031582"/>
                  </a:ext>
                </a:extLst>
              </a:tr>
              <a:tr h="460152">
                <a:tc>
                  <a:txBody>
                    <a:bodyPr/>
                    <a:lstStyle/>
                    <a:p>
                      <a:pPr algn="ctr"/>
                      <a:r>
                        <a:rPr lang="es-CL" dirty="0"/>
                        <a:t>B</a:t>
                      </a:r>
                      <a:endParaRPr lang="en-US" dirty="0"/>
                    </a:p>
                  </a:txBody>
                  <a:tcPr>
                    <a:solidFill>
                      <a:schemeClr val="accent5"/>
                    </a:solidFill>
                  </a:tcPr>
                </a:tc>
                <a:tc>
                  <a:txBody>
                    <a:bodyPr/>
                    <a:lstStyle/>
                    <a:p>
                      <a:pPr algn="ctr" fontAlgn="b"/>
                      <a:r>
                        <a:rPr lang="en-US" sz="1600" b="0" i="0" u="none" strike="noStrike">
                          <a:solidFill>
                            <a:srgbClr val="000000"/>
                          </a:solidFill>
                          <a:effectLst/>
                          <a:latin typeface="+mn-lt"/>
                        </a:rPr>
                        <a:t>0.5</a:t>
                      </a:r>
                    </a:p>
                  </a:txBody>
                  <a:tcPr marL="9525" marR="9525" marT="9525" marB="0" anchor="ctr"/>
                </a:tc>
                <a:tc>
                  <a:txBody>
                    <a:bodyPr/>
                    <a:lstStyle/>
                    <a:p>
                      <a:pPr algn="ctr" fontAlgn="b"/>
                      <a:r>
                        <a:rPr lang="en-US" sz="1600" b="0" i="0" u="none" strike="noStrike">
                          <a:solidFill>
                            <a:srgbClr val="000000"/>
                          </a:solidFill>
                          <a:effectLst/>
                          <a:latin typeface="+mn-lt"/>
                        </a:rPr>
                        <a:t>1</a:t>
                      </a:r>
                    </a:p>
                  </a:txBody>
                  <a:tcPr marL="9525" marR="9525" marT="9525" marB="0" anchor="ctr"/>
                </a:tc>
                <a:tc>
                  <a:txBody>
                    <a:bodyPr/>
                    <a:lstStyle/>
                    <a:p>
                      <a:pPr algn="ctr" fontAlgn="b"/>
                      <a:r>
                        <a:rPr lang="en-US" sz="1600" b="0" i="0" u="none" strike="noStrike">
                          <a:solidFill>
                            <a:srgbClr val="000000"/>
                          </a:solidFill>
                          <a:effectLst/>
                          <a:latin typeface="+mn-lt"/>
                        </a:rPr>
                        <a:t>0.75</a:t>
                      </a:r>
                    </a:p>
                  </a:txBody>
                  <a:tcPr marL="9525" marR="9525" marT="9525" marB="0" anchor="ctr"/>
                </a:tc>
                <a:tc>
                  <a:txBody>
                    <a:bodyPr/>
                    <a:lstStyle/>
                    <a:p>
                      <a:pPr algn="ctr" fontAlgn="b"/>
                      <a:r>
                        <a:rPr lang="en-US" sz="1600" b="0" i="0" u="none" strike="noStrike">
                          <a:solidFill>
                            <a:srgbClr val="000000"/>
                          </a:solidFill>
                          <a:effectLst/>
                          <a:latin typeface="+mn-lt"/>
                        </a:rPr>
                        <a:t>0.375</a:t>
                      </a:r>
                    </a:p>
                  </a:txBody>
                  <a:tcPr marL="9525" marR="9525" marT="9525" marB="0" anchor="ctr"/>
                </a:tc>
                <a:tc>
                  <a:txBody>
                    <a:bodyPr/>
                    <a:lstStyle/>
                    <a:p>
                      <a:pPr algn="ctr" fontAlgn="b"/>
                      <a:r>
                        <a:rPr lang="en-US" sz="1600" b="0" i="0" u="none" strike="noStrike">
                          <a:solidFill>
                            <a:srgbClr val="000000"/>
                          </a:solidFill>
                          <a:effectLst/>
                          <a:latin typeface="+mn-lt"/>
                        </a:rPr>
                        <a:t>0.5625</a:t>
                      </a:r>
                    </a:p>
                  </a:txBody>
                  <a:tcPr marL="9525" marR="9525" marT="9525" marB="0" anchor="ctr"/>
                </a:tc>
                <a:tc>
                  <a:txBody>
                    <a:bodyPr/>
                    <a:lstStyle/>
                    <a:p>
                      <a:pPr algn="ctr" fontAlgn="b"/>
                      <a:r>
                        <a:rPr lang="en-US" sz="1600" b="0" i="0" u="none" strike="noStrike">
                          <a:solidFill>
                            <a:srgbClr val="000000"/>
                          </a:solidFill>
                          <a:effectLst/>
                          <a:latin typeface="+mn-lt"/>
                        </a:rPr>
                        <a:t>1.03125</a:t>
                      </a:r>
                    </a:p>
                  </a:txBody>
                  <a:tcPr marL="9525" marR="9525" marT="9525" marB="0" anchor="ctr"/>
                </a:tc>
                <a:extLst>
                  <a:ext uri="{0D108BD9-81ED-4DB2-BD59-A6C34878D82A}">
                    <a16:rowId xmlns:a16="http://schemas.microsoft.com/office/drawing/2014/main" val="2407387368"/>
                  </a:ext>
                </a:extLst>
              </a:tr>
              <a:tr h="460152">
                <a:tc>
                  <a:txBody>
                    <a:bodyPr/>
                    <a:lstStyle/>
                    <a:p>
                      <a:pPr algn="ctr"/>
                      <a:r>
                        <a:rPr lang="es-CL" dirty="0"/>
                        <a:t>C</a:t>
                      </a:r>
                      <a:endParaRPr lang="en-US" dirty="0"/>
                    </a:p>
                  </a:txBody>
                  <a:tcPr>
                    <a:solidFill>
                      <a:schemeClr val="accent5"/>
                    </a:solidFill>
                  </a:tcPr>
                </a:tc>
                <a:tc>
                  <a:txBody>
                    <a:bodyPr/>
                    <a:lstStyle/>
                    <a:p>
                      <a:pPr algn="ctr" fontAlgn="b"/>
                      <a:r>
                        <a:rPr lang="en-US" sz="1600" b="0" i="0" u="none" strike="noStrike">
                          <a:solidFill>
                            <a:srgbClr val="000000"/>
                          </a:solidFill>
                          <a:effectLst/>
                          <a:latin typeface="+mn-lt"/>
                        </a:rPr>
                        <a:t>0.75</a:t>
                      </a:r>
                    </a:p>
                  </a:txBody>
                  <a:tcPr marL="9525" marR="9525" marT="9525" marB="0" anchor="ctr"/>
                </a:tc>
                <a:tc>
                  <a:txBody>
                    <a:bodyPr/>
                    <a:lstStyle/>
                    <a:p>
                      <a:pPr algn="ctr" fontAlgn="b"/>
                      <a:r>
                        <a:rPr lang="en-US" sz="1600" b="0" i="0" u="none" strike="noStrike">
                          <a:solidFill>
                            <a:srgbClr val="000000"/>
                          </a:solidFill>
                          <a:effectLst/>
                          <a:latin typeface="+mn-lt"/>
                        </a:rPr>
                        <a:t>0.75</a:t>
                      </a:r>
                    </a:p>
                  </a:txBody>
                  <a:tcPr marL="9525" marR="9525" marT="9525" marB="0" anchor="ctr"/>
                </a:tc>
                <a:tc>
                  <a:txBody>
                    <a:bodyPr/>
                    <a:lstStyle/>
                    <a:p>
                      <a:pPr algn="ctr" fontAlgn="b"/>
                      <a:r>
                        <a:rPr lang="en-US" sz="1600" b="0" i="0" u="none" strike="noStrike">
                          <a:solidFill>
                            <a:srgbClr val="000000"/>
                          </a:solidFill>
                          <a:effectLst/>
                          <a:latin typeface="+mn-lt"/>
                        </a:rPr>
                        <a:t>1.25</a:t>
                      </a:r>
                    </a:p>
                  </a:txBody>
                  <a:tcPr marL="9525" marR="9525" marT="9525" marB="0" anchor="ctr"/>
                </a:tc>
                <a:tc>
                  <a:txBody>
                    <a:bodyPr/>
                    <a:lstStyle/>
                    <a:p>
                      <a:pPr algn="ctr" fontAlgn="b"/>
                      <a:r>
                        <a:rPr lang="en-US" sz="1600" b="0" i="0" u="none" strike="noStrike">
                          <a:solidFill>
                            <a:srgbClr val="000000"/>
                          </a:solidFill>
                          <a:effectLst/>
                          <a:latin typeface="+mn-lt"/>
                        </a:rPr>
                        <a:t>0.625</a:t>
                      </a:r>
                    </a:p>
                  </a:txBody>
                  <a:tcPr marL="9525" marR="9525" marT="9525" marB="0" anchor="ctr"/>
                </a:tc>
                <a:tc>
                  <a:txBody>
                    <a:bodyPr/>
                    <a:lstStyle/>
                    <a:p>
                      <a:pPr algn="ctr" fontAlgn="b"/>
                      <a:r>
                        <a:rPr lang="en-US" sz="1600" b="0" i="0" u="none" strike="noStrike">
                          <a:solidFill>
                            <a:srgbClr val="000000"/>
                          </a:solidFill>
                          <a:effectLst/>
                          <a:latin typeface="+mn-lt"/>
                        </a:rPr>
                        <a:t>0.9375</a:t>
                      </a:r>
                    </a:p>
                  </a:txBody>
                  <a:tcPr marL="9525" marR="9525" marT="9525" marB="0" anchor="ctr"/>
                </a:tc>
                <a:tc>
                  <a:txBody>
                    <a:bodyPr/>
                    <a:lstStyle/>
                    <a:p>
                      <a:pPr algn="ctr" fontAlgn="b"/>
                      <a:r>
                        <a:rPr lang="en-US" sz="1600" b="0" i="0" u="none" strike="noStrike">
                          <a:solidFill>
                            <a:srgbClr val="000000"/>
                          </a:solidFill>
                          <a:effectLst/>
                          <a:latin typeface="+mn-lt"/>
                        </a:rPr>
                        <a:t>1.71875</a:t>
                      </a:r>
                    </a:p>
                  </a:txBody>
                  <a:tcPr marL="9525" marR="9525" marT="9525" marB="0" anchor="ctr"/>
                </a:tc>
                <a:extLst>
                  <a:ext uri="{0D108BD9-81ED-4DB2-BD59-A6C34878D82A}">
                    <a16:rowId xmlns:a16="http://schemas.microsoft.com/office/drawing/2014/main" val="1306315740"/>
                  </a:ext>
                </a:extLst>
              </a:tr>
              <a:tr h="460152">
                <a:tc>
                  <a:txBody>
                    <a:bodyPr/>
                    <a:lstStyle/>
                    <a:p>
                      <a:pPr algn="ctr"/>
                      <a:r>
                        <a:rPr lang="es-CL" dirty="0"/>
                        <a:t>D</a:t>
                      </a:r>
                      <a:endParaRPr lang="en-US" dirty="0"/>
                    </a:p>
                  </a:txBody>
                  <a:tcPr>
                    <a:solidFill>
                      <a:schemeClr val="accent5"/>
                    </a:solidFill>
                  </a:tcPr>
                </a:tc>
                <a:tc>
                  <a:txBody>
                    <a:bodyPr/>
                    <a:lstStyle/>
                    <a:p>
                      <a:pPr algn="ctr" fontAlgn="b"/>
                      <a:r>
                        <a:rPr lang="en-US" sz="1600" b="0" i="0" u="none" strike="noStrike">
                          <a:solidFill>
                            <a:srgbClr val="000000"/>
                          </a:solidFill>
                          <a:effectLst/>
                          <a:latin typeface="+mn-lt"/>
                        </a:rPr>
                        <a:t>0.375</a:t>
                      </a:r>
                    </a:p>
                  </a:txBody>
                  <a:tcPr marL="9525" marR="9525" marT="9525" marB="0" anchor="ctr"/>
                </a:tc>
                <a:tc>
                  <a:txBody>
                    <a:bodyPr/>
                    <a:lstStyle/>
                    <a:p>
                      <a:pPr algn="ctr" fontAlgn="b"/>
                      <a:r>
                        <a:rPr lang="en-US" sz="1600" b="0" i="0" u="none" strike="noStrike">
                          <a:solidFill>
                            <a:srgbClr val="000000"/>
                          </a:solidFill>
                          <a:effectLst/>
                          <a:latin typeface="+mn-lt"/>
                        </a:rPr>
                        <a:t>0.375</a:t>
                      </a:r>
                    </a:p>
                  </a:txBody>
                  <a:tcPr marL="9525" marR="9525" marT="9525" marB="0" anchor="ctr"/>
                </a:tc>
                <a:tc>
                  <a:txBody>
                    <a:bodyPr/>
                    <a:lstStyle/>
                    <a:p>
                      <a:pPr algn="ctr" fontAlgn="b"/>
                      <a:r>
                        <a:rPr lang="en-US" sz="1600" b="0" i="0" u="none" strike="noStrike">
                          <a:solidFill>
                            <a:srgbClr val="000000"/>
                          </a:solidFill>
                          <a:effectLst/>
                          <a:latin typeface="+mn-lt"/>
                        </a:rPr>
                        <a:t>0.625</a:t>
                      </a:r>
                    </a:p>
                  </a:txBody>
                  <a:tcPr marL="9525" marR="9525" marT="9525" marB="0" anchor="ctr"/>
                </a:tc>
                <a:tc>
                  <a:txBody>
                    <a:bodyPr/>
                    <a:lstStyle/>
                    <a:p>
                      <a:pPr algn="ctr" fontAlgn="b"/>
                      <a:r>
                        <a:rPr lang="en-US" sz="1600" b="0" i="0" u="none" strike="noStrike">
                          <a:solidFill>
                            <a:srgbClr val="000000"/>
                          </a:solidFill>
                          <a:effectLst/>
                          <a:latin typeface="+mn-lt"/>
                        </a:rPr>
                        <a:t>1</a:t>
                      </a:r>
                    </a:p>
                  </a:txBody>
                  <a:tcPr marL="9525" marR="9525" marT="9525" marB="0" anchor="ctr"/>
                </a:tc>
                <a:tc>
                  <a:txBody>
                    <a:bodyPr/>
                    <a:lstStyle/>
                    <a:p>
                      <a:pPr algn="ctr" fontAlgn="b"/>
                      <a:r>
                        <a:rPr lang="en-US" sz="1600" b="0" i="0" u="none" strike="noStrike">
                          <a:solidFill>
                            <a:srgbClr val="000000"/>
                          </a:solidFill>
                          <a:effectLst/>
                          <a:latin typeface="+mn-lt"/>
                        </a:rPr>
                        <a:t>0.8125</a:t>
                      </a:r>
                    </a:p>
                  </a:txBody>
                  <a:tcPr marL="9525" marR="9525" marT="9525" marB="0" anchor="ctr"/>
                </a:tc>
                <a:tc>
                  <a:txBody>
                    <a:bodyPr/>
                    <a:lstStyle/>
                    <a:p>
                      <a:pPr algn="ctr" fontAlgn="b"/>
                      <a:r>
                        <a:rPr lang="en-US" sz="1600" b="0" i="0" u="none" strike="noStrike">
                          <a:solidFill>
                            <a:srgbClr val="000000"/>
                          </a:solidFill>
                          <a:effectLst/>
                          <a:latin typeface="+mn-lt"/>
                        </a:rPr>
                        <a:t>1.03125</a:t>
                      </a:r>
                    </a:p>
                  </a:txBody>
                  <a:tcPr marL="9525" marR="9525" marT="9525" marB="0" anchor="ctr"/>
                </a:tc>
                <a:extLst>
                  <a:ext uri="{0D108BD9-81ED-4DB2-BD59-A6C34878D82A}">
                    <a16:rowId xmlns:a16="http://schemas.microsoft.com/office/drawing/2014/main" val="1738869783"/>
                  </a:ext>
                </a:extLst>
              </a:tr>
              <a:tr h="460152">
                <a:tc>
                  <a:txBody>
                    <a:bodyPr/>
                    <a:lstStyle/>
                    <a:p>
                      <a:pPr algn="ctr"/>
                      <a:r>
                        <a:rPr lang="es-CL" dirty="0"/>
                        <a:t>E</a:t>
                      </a:r>
                      <a:endParaRPr lang="en-US" dirty="0"/>
                    </a:p>
                  </a:txBody>
                  <a:tcPr>
                    <a:solidFill>
                      <a:schemeClr val="accent5"/>
                    </a:solidFill>
                  </a:tcPr>
                </a:tc>
                <a:tc>
                  <a:txBody>
                    <a:bodyPr/>
                    <a:lstStyle/>
                    <a:p>
                      <a:pPr algn="ctr" fontAlgn="b"/>
                      <a:r>
                        <a:rPr lang="en-US" sz="1600" b="0" i="0" u="none" strike="noStrike">
                          <a:solidFill>
                            <a:srgbClr val="000000"/>
                          </a:solidFill>
                          <a:effectLst/>
                          <a:latin typeface="+mn-lt"/>
                        </a:rPr>
                        <a:t>0.5625</a:t>
                      </a:r>
                    </a:p>
                  </a:txBody>
                  <a:tcPr marL="9525" marR="9525" marT="9525" marB="0" anchor="ctr"/>
                </a:tc>
                <a:tc>
                  <a:txBody>
                    <a:bodyPr/>
                    <a:lstStyle/>
                    <a:p>
                      <a:pPr algn="ctr" fontAlgn="b"/>
                      <a:r>
                        <a:rPr lang="en-US" sz="1600" b="0" i="0" u="none" strike="noStrike">
                          <a:solidFill>
                            <a:srgbClr val="000000"/>
                          </a:solidFill>
                          <a:effectLst/>
                          <a:latin typeface="+mn-lt"/>
                        </a:rPr>
                        <a:t>0.5625</a:t>
                      </a:r>
                    </a:p>
                  </a:txBody>
                  <a:tcPr marL="9525" marR="9525" marT="9525" marB="0" anchor="ctr"/>
                </a:tc>
                <a:tc>
                  <a:txBody>
                    <a:bodyPr/>
                    <a:lstStyle/>
                    <a:p>
                      <a:pPr algn="ctr" fontAlgn="b"/>
                      <a:r>
                        <a:rPr lang="en-US" sz="1600" b="0" i="0" u="none" strike="noStrike">
                          <a:solidFill>
                            <a:srgbClr val="000000"/>
                          </a:solidFill>
                          <a:effectLst/>
                          <a:latin typeface="+mn-lt"/>
                        </a:rPr>
                        <a:t>0.9375</a:t>
                      </a:r>
                    </a:p>
                  </a:txBody>
                  <a:tcPr marL="9525" marR="9525" marT="9525" marB="0" anchor="ctr"/>
                </a:tc>
                <a:tc>
                  <a:txBody>
                    <a:bodyPr/>
                    <a:lstStyle/>
                    <a:p>
                      <a:pPr algn="ctr" fontAlgn="b"/>
                      <a:r>
                        <a:rPr lang="en-US" sz="1600" b="0" i="0" u="none" strike="noStrike">
                          <a:solidFill>
                            <a:srgbClr val="000000"/>
                          </a:solidFill>
                          <a:effectLst/>
                          <a:latin typeface="+mn-lt"/>
                        </a:rPr>
                        <a:t>0.8125</a:t>
                      </a:r>
                    </a:p>
                  </a:txBody>
                  <a:tcPr marL="9525" marR="9525" marT="9525" marB="0" anchor="ctr"/>
                </a:tc>
                <a:tc>
                  <a:txBody>
                    <a:bodyPr/>
                    <a:lstStyle/>
                    <a:p>
                      <a:pPr algn="ctr" fontAlgn="b"/>
                      <a:r>
                        <a:rPr lang="en-US" sz="1600" b="0" i="0" u="none" strike="noStrike">
                          <a:solidFill>
                            <a:srgbClr val="000000"/>
                          </a:solidFill>
                          <a:effectLst/>
                          <a:latin typeface="+mn-lt"/>
                        </a:rPr>
                        <a:t>1.3125</a:t>
                      </a:r>
                    </a:p>
                  </a:txBody>
                  <a:tcPr marL="9525" marR="9525" marT="9525" marB="0" anchor="ctr"/>
                </a:tc>
                <a:tc>
                  <a:txBody>
                    <a:bodyPr/>
                    <a:lstStyle/>
                    <a:p>
                      <a:pPr algn="ctr" fontAlgn="b"/>
                      <a:r>
                        <a:rPr lang="en-US" sz="1600" b="0" i="0" u="none" strike="noStrike">
                          <a:solidFill>
                            <a:srgbClr val="000000"/>
                          </a:solidFill>
                          <a:effectLst/>
                          <a:latin typeface="+mn-lt"/>
                        </a:rPr>
                        <a:t>1.59375</a:t>
                      </a:r>
                    </a:p>
                  </a:txBody>
                  <a:tcPr marL="9525" marR="9525" marT="9525" marB="0" anchor="ctr"/>
                </a:tc>
                <a:extLst>
                  <a:ext uri="{0D108BD9-81ED-4DB2-BD59-A6C34878D82A}">
                    <a16:rowId xmlns:a16="http://schemas.microsoft.com/office/drawing/2014/main" val="1074666171"/>
                  </a:ext>
                </a:extLst>
              </a:tr>
              <a:tr h="460152">
                <a:tc>
                  <a:txBody>
                    <a:bodyPr/>
                    <a:lstStyle/>
                    <a:p>
                      <a:pPr algn="ctr"/>
                      <a:r>
                        <a:rPr lang="es-CL" dirty="0"/>
                        <a:t>F</a:t>
                      </a:r>
                      <a:endParaRPr lang="en-US" dirty="0"/>
                    </a:p>
                  </a:txBody>
                  <a:tcPr>
                    <a:solidFill>
                      <a:schemeClr val="accent5"/>
                    </a:solidFill>
                  </a:tcPr>
                </a:tc>
                <a:tc>
                  <a:txBody>
                    <a:bodyPr/>
                    <a:lstStyle/>
                    <a:p>
                      <a:pPr algn="ctr" fontAlgn="b"/>
                      <a:r>
                        <a:rPr lang="en-US" sz="1600" b="0" i="0" u="none" strike="noStrike">
                          <a:solidFill>
                            <a:srgbClr val="000000"/>
                          </a:solidFill>
                          <a:effectLst/>
                          <a:latin typeface="+mn-lt"/>
                        </a:rPr>
                        <a:t>1.03125</a:t>
                      </a:r>
                    </a:p>
                  </a:txBody>
                  <a:tcPr marL="9525" marR="9525" marT="9525" marB="0" anchor="ctr"/>
                </a:tc>
                <a:tc>
                  <a:txBody>
                    <a:bodyPr/>
                    <a:lstStyle/>
                    <a:p>
                      <a:pPr algn="ctr" fontAlgn="b"/>
                      <a:r>
                        <a:rPr lang="en-US" sz="1600" b="0" i="0" u="none" strike="noStrike">
                          <a:solidFill>
                            <a:srgbClr val="000000"/>
                          </a:solidFill>
                          <a:effectLst/>
                          <a:latin typeface="+mn-lt"/>
                        </a:rPr>
                        <a:t>1.03125</a:t>
                      </a:r>
                    </a:p>
                  </a:txBody>
                  <a:tcPr marL="9525" marR="9525" marT="9525" marB="0" anchor="ctr"/>
                </a:tc>
                <a:tc>
                  <a:txBody>
                    <a:bodyPr/>
                    <a:lstStyle/>
                    <a:p>
                      <a:pPr algn="ctr" fontAlgn="b"/>
                      <a:r>
                        <a:rPr lang="en-US" sz="1600" b="0" i="0" u="none" strike="noStrike">
                          <a:solidFill>
                            <a:srgbClr val="000000"/>
                          </a:solidFill>
                          <a:effectLst/>
                          <a:latin typeface="+mn-lt"/>
                        </a:rPr>
                        <a:t>1.71875</a:t>
                      </a:r>
                    </a:p>
                  </a:txBody>
                  <a:tcPr marL="9525" marR="9525" marT="9525" marB="0" anchor="ctr"/>
                </a:tc>
                <a:tc>
                  <a:txBody>
                    <a:bodyPr/>
                    <a:lstStyle/>
                    <a:p>
                      <a:pPr algn="ctr" fontAlgn="b"/>
                      <a:r>
                        <a:rPr lang="en-US" sz="1600" b="0" i="0" u="none" strike="noStrike">
                          <a:solidFill>
                            <a:srgbClr val="000000"/>
                          </a:solidFill>
                          <a:effectLst/>
                          <a:latin typeface="+mn-lt"/>
                        </a:rPr>
                        <a:t>1.03125</a:t>
                      </a:r>
                    </a:p>
                  </a:txBody>
                  <a:tcPr marL="9525" marR="9525" marT="9525" marB="0" anchor="ctr"/>
                </a:tc>
                <a:tc>
                  <a:txBody>
                    <a:bodyPr/>
                    <a:lstStyle/>
                    <a:p>
                      <a:pPr algn="ctr" fontAlgn="b"/>
                      <a:r>
                        <a:rPr lang="en-US" sz="1600" b="0" i="0" u="none" strike="noStrike">
                          <a:solidFill>
                            <a:srgbClr val="000000"/>
                          </a:solidFill>
                          <a:effectLst/>
                          <a:latin typeface="+mn-lt"/>
                        </a:rPr>
                        <a:t>1.59375</a:t>
                      </a:r>
                    </a:p>
                  </a:txBody>
                  <a:tcPr marL="9525" marR="9525" marT="9525" marB="0" anchor="ctr"/>
                </a:tc>
                <a:tc>
                  <a:txBody>
                    <a:bodyPr/>
                    <a:lstStyle/>
                    <a:p>
                      <a:pPr algn="ctr" fontAlgn="b"/>
                      <a:r>
                        <a:rPr lang="en-US" sz="1600" b="0" i="0" u="none" strike="noStrike" dirty="0">
                          <a:solidFill>
                            <a:srgbClr val="000000"/>
                          </a:solidFill>
                          <a:effectLst/>
                          <a:latin typeface="+mn-lt"/>
                        </a:rPr>
                        <a:t>1.46875</a:t>
                      </a:r>
                    </a:p>
                  </a:txBody>
                  <a:tcPr marL="9525" marR="9525" marT="9525" marB="0" anchor="ctr"/>
                </a:tc>
                <a:extLst>
                  <a:ext uri="{0D108BD9-81ED-4DB2-BD59-A6C34878D82A}">
                    <a16:rowId xmlns:a16="http://schemas.microsoft.com/office/drawing/2014/main" val="2890458585"/>
                  </a:ext>
                </a:extLst>
              </a:tr>
            </a:tbl>
          </a:graphicData>
        </a:graphic>
      </p:graphicFrame>
      <p:graphicFrame>
        <p:nvGraphicFramePr>
          <p:cNvPr id="36" name="Tabla 38">
            <a:extLst>
              <a:ext uri="{FF2B5EF4-FFF2-40B4-BE49-F238E27FC236}">
                <a16:creationId xmlns:a16="http://schemas.microsoft.com/office/drawing/2014/main" id="{202A793C-95F6-436F-92D8-2FE2AE727DC5}"/>
              </a:ext>
            </a:extLst>
          </p:cNvPr>
          <p:cNvGraphicFramePr>
            <a:graphicFrameLocks noGrp="1"/>
          </p:cNvGraphicFramePr>
          <p:nvPr/>
        </p:nvGraphicFramePr>
        <p:xfrm>
          <a:off x="1235178" y="2685846"/>
          <a:ext cx="3289449" cy="2595880"/>
        </p:xfrm>
        <a:graphic>
          <a:graphicData uri="http://schemas.openxmlformats.org/drawingml/2006/table">
            <a:tbl>
              <a:tblPr firstRow="1" bandRow="1">
                <a:tableStyleId>{5C22544A-7EE6-4342-B048-85BDC9FD1C3A}</a:tableStyleId>
              </a:tblPr>
              <a:tblGrid>
                <a:gridCol w="1096483">
                  <a:extLst>
                    <a:ext uri="{9D8B030D-6E8A-4147-A177-3AD203B41FA5}">
                      <a16:colId xmlns:a16="http://schemas.microsoft.com/office/drawing/2014/main" val="3251079350"/>
                    </a:ext>
                  </a:extLst>
                </a:gridCol>
                <a:gridCol w="1096483">
                  <a:extLst>
                    <a:ext uri="{9D8B030D-6E8A-4147-A177-3AD203B41FA5}">
                      <a16:colId xmlns:a16="http://schemas.microsoft.com/office/drawing/2014/main" val="82666070"/>
                    </a:ext>
                  </a:extLst>
                </a:gridCol>
                <a:gridCol w="1096483">
                  <a:extLst>
                    <a:ext uri="{9D8B030D-6E8A-4147-A177-3AD203B41FA5}">
                      <a16:colId xmlns:a16="http://schemas.microsoft.com/office/drawing/2014/main" val="4215688986"/>
                    </a:ext>
                  </a:extLst>
                </a:gridCol>
              </a:tblGrid>
              <a:tr h="370840">
                <a:tc>
                  <a:txBody>
                    <a:bodyPr/>
                    <a:lstStyle/>
                    <a:p>
                      <a:pPr algn="ctr"/>
                      <a:r>
                        <a:rPr lang="es-CL" sz="1600" dirty="0"/>
                        <a:t>Individuo</a:t>
                      </a:r>
                      <a:endParaRPr lang="en-US" sz="1600" dirty="0"/>
                    </a:p>
                  </a:txBody>
                  <a:tcPr/>
                </a:tc>
                <a:tc>
                  <a:txBody>
                    <a:bodyPr/>
                    <a:lstStyle/>
                    <a:p>
                      <a:pPr algn="ctr"/>
                      <a:r>
                        <a:rPr lang="es-CL" sz="1600" dirty="0"/>
                        <a:t>Padre</a:t>
                      </a:r>
                      <a:endParaRPr lang="en-US" sz="1600" dirty="0"/>
                    </a:p>
                  </a:txBody>
                  <a:tcPr/>
                </a:tc>
                <a:tc>
                  <a:txBody>
                    <a:bodyPr/>
                    <a:lstStyle/>
                    <a:p>
                      <a:pPr algn="ctr"/>
                      <a:r>
                        <a:rPr lang="es-CL" sz="1600" dirty="0"/>
                        <a:t>Madre</a:t>
                      </a:r>
                      <a:endParaRPr lang="en-US" sz="1600" dirty="0"/>
                    </a:p>
                  </a:txBody>
                  <a:tcPr/>
                </a:tc>
                <a:extLst>
                  <a:ext uri="{0D108BD9-81ED-4DB2-BD59-A6C34878D82A}">
                    <a16:rowId xmlns:a16="http://schemas.microsoft.com/office/drawing/2014/main" val="2131482296"/>
                  </a:ext>
                </a:extLst>
              </a:tr>
              <a:tr h="370840">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2616640450"/>
                  </a:ext>
                </a:extLst>
              </a:tr>
              <a:tr h="370840">
                <a:tc>
                  <a:txBody>
                    <a:bodyPr/>
                    <a:lstStyle/>
                    <a:p>
                      <a:pPr algn="ctr"/>
                      <a:r>
                        <a:rPr lang="es-CL" sz="1600" dirty="0"/>
                        <a:t>B</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038797799"/>
                  </a:ext>
                </a:extLst>
              </a:tr>
              <a:tr h="370840">
                <a:tc>
                  <a:txBody>
                    <a:bodyPr/>
                    <a:lstStyle/>
                    <a:p>
                      <a:pPr algn="ctr"/>
                      <a:r>
                        <a:rPr lang="es-CL" sz="1600" dirty="0"/>
                        <a:t>C</a:t>
                      </a:r>
                      <a:endParaRPr lang="en-US" sz="1600" dirty="0"/>
                    </a:p>
                  </a:txBody>
                  <a:tcPr/>
                </a:tc>
                <a:tc>
                  <a:txBody>
                    <a:bodyPr/>
                    <a:lstStyle/>
                    <a:p>
                      <a:pPr algn="ctr"/>
                      <a:r>
                        <a:rPr lang="es-CL" sz="1600" dirty="0"/>
                        <a:t>A</a:t>
                      </a:r>
                      <a:endParaRPr lang="en-US" sz="1600" dirty="0"/>
                    </a:p>
                  </a:txBody>
                  <a:tcPr/>
                </a:tc>
                <a:tc>
                  <a:txBody>
                    <a:bodyPr/>
                    <a:lstStyle/>
                    <a:p>
                      <a:pPr algn="ctr"/>
                      <a:r>
                        <a:rPr lang="es-CL" sz="1600" dirty="0"/>
                        <a:t>B</a:t>
                      </a:r>
                      <a:endParaRPr lang="en-US" sz="1600" dirty="0"/>
                    </a:p>
                  </a:txBody>
                  <a:tcPr/>
                </a:tc>
                <a:extLst>
                  <a:ext uri="{0D108BD9-81ED-4DB2-BD59-A6C34878D82A}">
                    <a16:rowId xmlns:a16="http://schemas.microsoft.com/office/drawing/2014/main" val="4245187506"/>
                  </a:ext>
                </a:extLst>
              </a:tr>
              <a:tr h="370840">
                <a:tc>
                  <a:txBody>
                    <a:bodyPr/>
                    <a:lstStyle/>
                    <a:p>
                      <a:pPr algn="ctr"/>
                      <a:r>
                        <a:rPr lang="es-CL" sz="1600" dirty="0"/>
                        <a:t>D</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a:t>
                      </a:r>
                      <a:endParaRPr lang="en-US" sz="1600" dirty="0"/>
                    </a:p>
                  </a:txBody>
                  <a:tcPr/>
                </a:tc>
                <a:extLst>
                  <a:ext uri="{0D108BD9-81ED-4DB2-BD59-A6C34878D82A}">
                    <a16:rowId xmlns:a16="http://schemas.microsoft.com/office/drawing/2014/main" val="4196082512"/>
                  </a:ext>
                </a:extLst>
              </a:tr>
              <a:tr h="370840">
                <a:tc>
                  <a:txBody>
                    <a:bodyPr/>
                    <a:lstStyle/>
                    <a:p>
                      <a:pPr algn="ctr"/>
                      <a:r>
                        <a:rPr lang="es-CL" sz="1600" dirty="0"/>
                        <a:t>E</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D</a:t>
                      </a:r>
                      <a:endParaRPr lang="en-US" sz="1600" dirty="0"/>
                    </a:p>
                  </a:txBody>
                  <a:tcPr/>
                </a:tc>
                <a:extLst>
                  <a:ext uri="{0D108BD9-81ED-4DB2-BD59-A6C34878D82A}">
                    <a16:rowId xmlns:a16="http://schemas.microsoft.com/office/drawing/2014/main" val="4093325445"/>
                  </a:ext>
                </a:extLst>
              </a:tr>
              <a:tr h="370840">
                <a:tc>
                  <a:txBody>
                    <a:bodyPr/>
                    <a:lstStyle/>
                    <a:p>
                      <a:pPr algn="ctr"/>
                      <a:r>
                        <a:rPr lang="es-CL" sz="1600" dirty="0"/>
                        <a:t>F</a:t>
                      </a:r>
                      <a:endParaRPr lang="en-US" sz="1600" dirty="0"/>
                    </a:p>
                  </a:txBody>
                  <a:tcPr/>
                </a:tc>
                <a:tc>
                  <a:txBody>
                    <a:bodyPr/>
                    <a:lstStyle/>
                    <a:p>
                      <a:pPr algn="ctr"/>
                      <a:r>
                        <a:rPr lang="es-CL" sz="1600" dirty="0"/>
                        <a:t>C</a:t>
                      </a:r>
                      <a:endParaRPr lang="en-US" sz="1600" dirty="0"/>
                    </a:p>
                  </a:txBody>
                  <a:tcPr/>
                </a:tc>
                <a:tc>
                  <a:txBody>
                    <a:bodyPr/>
                    <a:lstStyle/>
                    <a:p>
                      <a:pPr algn="ctr"/>
                      <a:r>
                        <a:rPr lang="es-CL" sz="1600" dirty="0"/>
                        <a:t>E</a:t>
                      </a:r>
                      <a:endParaRPr lang="en-US" sz="1600" dirty="0"/>
                    </a:p>
                  </a:txBody>
                  <a:tcPr/>
                </a:tc>
                <a:extLst>
                  <a:ext uri="{0D108BD9-81ED-4DB2-BD59-A6C34878D82A}">
                    <a16:rowId xmlns:a16="http://schemas.microsoft.com/office/drawing/2014/main" val="496202022"/>
                  </a:ext>
                </a:extLst>
              </a:tr>
            </a:tbl>
          </a:graphicData>
        </a:graphic>
      </p:graphicFrame>
      <p:sp>
        <p:nvSpPr>
          <p:cNvPr id="7" name="Rectángulo 6">
            <a:extLst>
              <a:ext uri="{FF2B5EF4-FFF2-40B4-BE49-F238E27FC236}">
                <a16:creationId xmlns:a16="http://schemas.microsoft.com/office/drawing/2014/main" id="{F87E1A44-2968-4A07-963F-AC31252815AC}"/>
              </a:ext>
            </a:extLst>
          </p:cNvPr>
          <p:cNvSpPr/>
          <p:nvPr/>
        </p:nvSpPr>
        <p:spPr>
          <a:xfrm>
            <a:off x="10536093" y="4903268"/>
            <a:ext cx="868277" cy="461818"/>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a:extLst>
              <a:ext uri="{FF2B5EF4-FFF2-40B4-BE49-F238E27FC236}">
                <a16:creationId xmlns:a16="http://schemas.microsoft.com/office/drawing/2014/main" id="{5F6E415D-6A93-41C7-BF87-6B9CBB73D28F}"/>
              </a:ext>
            </a:extLst>
          </p:cNvPr>
          <p:cNvSpPr/>
          <p:nvPr/>
        </p:nvSpPr>
        <p:spPr>
          <a:xfrm>
            <a:off x="9667816" y="5362576"/>
            <a:ext cx="868277" cy="461818"/>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1">
            <a:extLst>
              <a:ext uri="{FF2B5EF4-FFF2-40B4-BE49-F238E27FC236}">
                <a16:creationId xmlns:a16="http://schemas.microsoft.com/office/drawing/2014/main" id="{27BDFAD6-D4D5-4DA8-9E91-6278C3C6CE81}"/>
              </a:ext>
            </a:extLst>
          </p:cNvPr>
          <p:cNvSpPr txBox="1">
            <a:spLocks/>
          </p:cNvSpPr>
          <p:nvPr/>
        </p:nvSpPr>
        <p:spPr>
          <a:xfrm>
            <a:off x="1758138" y="-139065"/>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2</a:t>
            </a:r>
            <a:endParaRPr lang="en-US" i="1" kern="0" dirty="0"/>
          </a:p>
        </p:txBody>
      </p:sp>
    </p:spTree>
    <p:extLst>
      <p:ext uri="{BB962C8B-B14F-4D97-AF65-F5344CB8AC3E}">
        <p14:creationId xmlns:p14="http://schemas.microsoft.com/office/powerpoint/2010/main" val="39074890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55</a:t>
            </a:fld>
            <a:endParaRPr/>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3F84D4CA-5C73-4903-9A5C-743C789111E1}"/>
                  </a:ext>
                </a:extLst>
              </p:cNvPr>
              <p:cNvSpPr txBox="1"/>
              <p:nvPr/>
            </p:nvSpPr>
            <p:spPr>
              <a:xfrm>
                <a:off x="4376016" y="112979"/>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𝑷</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CuadroTexto 10">
                <a:extLst>
                  <a:ext uri="{FF2B5EF4-FFF2-40B4-BE49-F238E27FC236}">
                    <a16:creationId xmlns:a16="http://schemas.microsoft.com/office/drawing/2014/main" id="{3F84D4CA-5C73-4903-9A5C-743C789111E1}"/>
                  </a:ext>
                </a:extLst>
              </p:cNvPr>
              <p:cNvSpPr txBox="1">
                <a:spLocks noRot="1" noChangeAspect="1" noMove="1" noResize="1" noEditPoints="1" noAdjustHandles="1" noChangeArrowheads="1" noChangeShapeType="1" noTextEdit="1"/>
              </p:cNvSpPr>
              <p:nvPr/>
            </p:nvSpPr>
            <p:spPr>
              <a:xfrm>
                <a:off x="4376016" y="112979"/>
                <a:ext cx="7610763" cy="369332"/>
              </a:xfrm>
              <a:prstGeom prst="rect">
                <a:avLst/>
              </a:prstGeom>
              <a:blipFill>
                <a:blip r:embed="rId3"/>
                <a:stretch>
                  <a:fillRect b="-13333"/>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716DCE6D-F008-476B-8B55-1D8C6A94E17C}"/>
                  </a:ext>
                </a:extLst>
              </p:cNvPr>
              <p:cNvSpPr txBox="1"/>
              <p:nvPr/>
            </p:nvSpPr>
            <p:spPr>
              <a:xfrm>
                <a:off x="4376016" y="500308"/>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𝑯</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m:t>
                      </m:r>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CuadroTexto 11">
                <a:extLst>
                  <a:ext uri="{FF2B5EF4-FFF2-40B4-BE49-F238E27FC236}">
                    <a16:creationId xmlns:a16="http://schemas.microsoft.com/office/drawing/2014/main" id="{716DCE6D-F008-476B-8B55-1D8C6A94E17C}"/>
                  </a:ext>
                </a:extLst>
              </p:cNvPr>
              <p:cNvSpPr txBox="1">
                <a:spLocks noRot="1" noChangeAspect="1" noMove="1" noResize="1" noEditPoints="1" noAdjustHandles="1" noChangeArrowheads="1" noChangeShapeType="1" noTextEdit="1"/>
              </p:cNvSpPr>
              <p:nvPr/>
            </p:nvSpPr>
            <p:spPr>
              <a:xfrm>
                <a:off x="4376016" y="500308"/>
                <a:ext cx="7610763" cy="369332"/>
              </a:xfrm>
              <a:prstGeom prst="rect">
                <a:avLst/>
              </a:prstGeom>
              <a:blipFill>
                <a:blip r:embed="rId4"/>
                <a:stretch>
                  <a:fillRect b="-11475"/>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EE1639F1-C684-462A-9DC1-421E86F4776A}"/>
                  </a:ext>
                </a:extLst>
              </p:cNvPr>
              <p:cNvSpPr txBox="1"/>
              <p:nvPr/>
            </p:nvSpPr>
            <p:spPr>
              <a:xfrm>
                <a:off x="4376016" y="892258"/>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𝑸</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 name="CuadroTexto 12">
                <a:extLst>
                  <a:ext uri="{FF2B5EF4-FFF2-40B4-BE49-F238E27FC236}">
                    <a16:creationId xmlns:a16="http://schemas.microsoft.com/office/drawing/2014/main" id="{EE1639F1-C684-462A-9DC1-421E86F4776A}"/>
                  </a:ext>
                </a:extLst>
              </p:cNvPr>
              <p:cNvSpPr txBox="1">
                <a:spLocks noRot="1" noChangeAspect="1" noMove="1" noResize="1" noEditPoints="1" noAdjustHandles="1" noChangeArrowheads="1" noChangeShapeType="1" noTextEdit="1"/>
              </p:cNvSpPr>
              <p:nvPr/>
            </p:nvSpPr>
            <p:spPr>
              <a:xfrm>
                <a:off x="4376016" y="892258"/>
                <a:ext cx="7610763" cy="369332"/>
              </a:xfrm>
              <a:prstGeom prst="rect">
                <a:avLst/>
              </a:prstGeom>
              <a:blipFill>
                <a:blip r:embed="rId5"/>
                <a:stretch>
                  <a:fillRect b="-11475"/>
                </a:stretch>
              </a:blipFill>
            </p:spPr>
            <p:txBody>
              <a:bodyPr/>
              <a:lstStyle/>
              <a:p>
                <a:r>
                  <a:rPr lang="es-CL">
                    <a:noFill/>
                  </a:rPr>
                  <a:t> </a:t>
                </a:r>
              </a:p>
            </p:txBody>
          </p:sp>
        </mc:Fallback>
      </mc:AlternateContent>
      <p:sp>
        <p:nvSpPr>
          <p:cNvPr id="14" name="CuadroTexto 13">
            <a:extLst>
              <a:ext uri="{FF2B5EF4-FFF2-40B4-BE49-F238E27FC236}">
                <a16:creationId xmlns:a16="http://schemas.microsoft.com/office/drawing/2014/main" id="{E10495CD-446B-49D5-B225-90C4003A6E66}"/>
              </a:ext>
            </a:extLst>
          </p:cNvPr>
          <p:cNvSpPr txBox="1"/>
          <p:nvPr/>
        </p:nvSpPr>
        <p:spPr>
          <a:xfrm>
            <a:off x="1274356" y="1354128"/>
            <a:ext cx="9643287" cy="923330"/>
          </a:xfrm>
          <a:prstGeom prst="rect">
            <a:avLst/>
          </a:prstGeom>
          <a:noFill/>
        </p:spPr>
        <p:txBody>
          <a:bodyPr wrap="square">
            <a:spAutoFit/>
          </a:bodyPr>
          <a:lstStyle/>
          <a:p>
            <a:pPr algn="l"/>
            <a:r>
              <a:rPr lang="en-US" b="0" i="0" dirty="0" err="1">
                <a:solidFill>
                  <a:srgbClr val="2E2E2E"/>
                </a:solidFill>
                <a:effectLst/>
                <a:latin typeface="NexusSans"/>
              </a:rPr>
              <a:t>Suponga</a:t>
            </a:r>
            <a:r>
              <a:rPr lang="en-US" b="0" i="0" dirty="0">
                <a:solidFill>
                  <a:srgbClr val="2E2E2E"/>
                </a:solidFill>
                <a:effectLst/>
                <a:latin typeface="NexusSans"/>
              </a:rPr>
              <a:t> que la </a:t>
            </a:r>
            <a:r>
              <a:rPr lang="en-US" b="0" i="0" dirty="0" err="1">
                <a:solidFill>
                  <a:srgbClr val="2E2E2E"/>
                </a:solidFill>
                <a:effectLst/>
                <a:latin typeface="NexusSans"/>
              </a:rPr>
              <a:t>frecuencia</a:t>
            </a:r>
            <a:r>
              <a:rPr lang="en-US" b="0" i="0" dirty="0">
                <a:solidFill>
                  <a:srgbClr val="2E2E2E"/>
                </a:solidFill>
                <a:effectLst/>
                <a:latin typeface="NexusSans"/>
              </a:rPr>
              <a:t> de una </a:t>
            </a:r>
            <a:r>
              <a:rPr lang="en-US" b="0" i="0" dirty="0" err="1">
                <a:solidFill>
                  <a:srgbClr val="2E2E2E"/>
                </a:solidFill>
                <a:effectLst/>
                <a:latin typeface="NexusSans"/>
              </a:rPr>
              <a:t>enfermedad</a:t>
            </a:r>
            <a:r>
              <a:rPr lang="en-US" b="0" i="0" dirty="0">
                <a:solidFill>
                  <a:srgbClr val="2E2E2E"/>
                </a:solidFill>
                <a:effectLst/>
                <a:latin typeface="NexusSans"/>
              </a:rPr>
              <a:t> </a:t>
            </a:r>
            <a:r>
              <a:rPr lang="en-US" b="0" i="0" dirty="0" err="1">
                <a:solidFill>
                  <a:srgbClr val="2E2E2E"/>
                </a:solidFill>
                <a:effectLst/>
                <a:latin typeface="NexusSans"/>
              </a:rPr>
              <a:t>recesiva</a:t>
            </a:r>
            <a:r>
              <a:rPr lang="en-US" b="0" i="0" dirty="0">
                <a:solidFill>
                  <a:srgbClr val="2E2E2E"/>
                </a:solidFill>
                <a:effectLst/>
                <a:latin typeface="NexusSans"/>
              </a:rPr>
              <a:t> </a:t>
            </a:r>
            <a:r>
              <a:rPr lang="en-US" b="0" i="0" dirty="0" err="1">
                <a:solidFill>
                  <a:srgbClr val="2E2E2E"/>
                </a:solidFill>
                <a:effectLst/>
                <a:latin typeface="NexusSans"/>
              </a:rPr>
              <a:t>autosómica</a:t>
            </a:r>
            <a:r>
              <a:rPr lang="en-US" b="0" i="0" dirty="0">
                <a:solidFill>
                  <a:srgbClr val="2E2E2E"/>
                </a:solidFill>
                <a:effectLst/>
                <a:latin typeface="NexusSans"/>
              </a:rPr>
              <a:t> </a:t>
            </a:r>
            <a:r>
              <a:rPr lang="en-US" b="0" i="0" dirty="0" err="1">
                <a:solidFill>
                  <a:srgbClr val="2E2E2E"/>
                </a:solidFill>
                <a:effectLst/>
                <a:latin typeface="NexusSans"/>
              </a:rPr>
              <a:t>en</a:t>
            </a:r>
            <a:r>
              <a:rPr lang="en-US" b="0" i="0" dirty="0">
                <a:solidFill>
                  <a:srgbClr val="2E2E2E"/>
                </a:solidFill>
                <a:effectLst/>
                <a:latin typeface="NexusSans"/>
              </a:rPr>
              <a:t> </a:t>
            </a:r>
            <a:r>
              <a:rPr lang="en-US" b="0" i="0" dirty="0" err="1">
                <a:solidFill>
                  <a:srgbClr val="2E2E2E"/>
                </a:solidFill>
                <a:effectLst/>
                <a:latin typeface="NexusSans"/>
              </a:rPr>
              <a:t>esta</a:t>
            </a:r>
            <a:r>
              <a:rPr lang="en-US" b="0" i="0" dirty="0">
                <a:solidFill>
                  <a:srgbClr val="2E2E2E"/>
                </a:solidFill>
                <a:effectLst/>
                <a:latin typeface="NexusSans"/>
              </a:rPr>
              <a:t> población es de 1/50. ¿</a:t>
            </a:r>
            <a:r>
              <a:rPr lang="en-US" b="0" i="0" dirty="0" err="1">
                <a:solidFill>
                  <a:srgbClr val="2E2E2E"/>
                </a:solidFill>
                <a:effectLst/>
                <a:latin typeface="NexusSans"/>
              </a:rPr>
              <a:t>Cuál</a:t>
            </a:r>
            <a:r>
              <a:rPr lang="en-US" b="0" i="0" dirty="0">
                <a:solidFill>
                  <a:srgbClr val="2E2E2E"/>
                </a:solidFill>
                <a:effectLst/>
                <a:latin typeface="NexusSans"/>
              </a:rPr>
              <a:t> es la </a:t>
            </a:r>
            <a:r>
              <a:rPr lang="en-US" b="0" i="0" dirty="0" err="1">
                <a:solidFill>
                  <a:srgbClr val="2E2E2E"/>
                </a:solidFill>
                <a:effectLst/>
                <a:latin typeface="NexusSans"/>
              </a:rPr>
              <a:t>frecuencia</a:t>
            </a:r>
            <a:r>
              <a:rPr lang="en-US" b="0" i="0" dirty="0">
                <a:solidFill>
                  <a:srgbClr val="2E2E2E"/>
                </a:solidFill>
                <a:effectLst/>
                <a:latin typeface="NexusSans"/>
              </a:rPr>
              <a:t> </a:t>
            </a:r>
            <a:r>
              <a:rPr lang="en-US" b="0" i="0" dirty="0" err="1">
                <a:solidFill>
                  <a:srgbClr val="2E2E2E"/>
                </a:solidFill>
                <a:effectLst/>
                <a:latin typeface="NexusSans"/>
              </a:rPr>
              <a:t>esperada</a:t>
            </a:r>
            <a:r>
              <a:rPr lang="en-US" b="0" i="0" dirty="0">
                <a:solidFill>
                  <a:srgbClr val="2E2E2E"/>
                </a:solidFill>
                <a:effectLst/>
                <a:latin typeface="NexusSans"/>
              </a:rPr>
              <a:t> de </a:t>
            </a:r>
            <a:r>
              <a:rPr lang="en-US" b="0" i="0" dirty="0" err="1">
                <a:solidFill>
                  <a:srgbClr val="2E2E2E"/>
                </a:solidFill>
                <a:effectLst/>
                <a:latin typeface="NexusSans"/>
              </a:rPr>
              <a:t>individuos</a:t>
            </a:r>
            <a:r>
              <a:rPr lang="en-US" b="0" i="0" dirty="0">
                <a:solidFill>
                  <a:srgbClr val="2E2E2E"/>
                </a:solidFill>
                <a:effectLst/>
                <a:latin typeface="NexusSans"/>
              </a:rPr>
              <a:t> </a:t>
            </a:r>
            <a:r>
              <a:rPr lang="en-US" b="0" i="0" dirty="0" err="1">
                <a:solidFill>
                  <a:srgbClr val="2E2E2E"/>
                </a:solidFill>
                <a:effectLst/>
                <a:latin typeface="NexusSans"/>
              </a:rPr>
              <a:t>enfermos</a:t>
            </a:r>
            <a:r>
              <a:rPr lang="en-US" b="0" i="0" dirty="0">
                <a:solidFill>
                  <a:srgbClr val="2E2E2E"/>
                </a:solidFill>
                <a:effectLst/>
                <a:latin typeface="NexusSans"/>
              </a:rPr>
              <a:t> </a:t>
            </a:r>
            <a:r>
              <a:rPr lang="en-US" b="0" i="0" dirty="0" err="1">
                <a:solidFill>
                  <a:srgbClr val="2E2E2E"/>
                </a:solidFill>
                <a:effectLst/>
                <a:latin typeface="NexusSans"/>
              </a:rPr>
              <a:t>en</a:t>
            </a:r>
            <a:r>
              <a:rPr lang="en-US" b="0" i="0" dirty="0">
                <a:solidFill>
                  <a:srgbClr val="2E2E2E"/>
                </a:solidFill>
                <a:effectLst/>
                <a:latin typeface="NexusSans"/>
              </a:rPr>
              <a:t> la </a:t>
            </a:r>
            <a:r>
              <a:rPr lang="en-US" b="0" i="0" dirty="0" err="1">
                <a:solidFill>
                  <a:srgbClr val="2E2E2E"/>
                </a:solidFill>
                <a:effectLst/>
                <a:latin typeface="NexusSans"/>
              </a:rPr>
              <a:t>descendencia</a:t>
            </a:r>
            <a:r>
              <a:rPr lang="en-US" b="0" i="0" dirty="0">
                <a:solidFill>
                  <a:srgbClr val="2E2E2E"/>
                </a:solidFill>
                <a:effectLst/>
                <a:latin typeface="NexusSans"/>
              </a:rPr>
              <a:t> </a:t>
            </a:r>
            <a:r>
              <a:rPr lang="en-US" b="0" i="0" dirty="0" err="1">
                <a:solidFill>
                  <a:srgbClr val="2E2E2E"/>
                </a:solidFill>
                <a:effectLst/>
                <a:latin typeface="NexusSans"/>
              </a:rPr>
              <a:t>generada</a:t>
            </a:r>
            <a:r>
              <a:rPr lang="en-US" b="0" i="0" dirty="0">
                <a:solidFill>
                  <a:srgbClr val="2E2E2E"/>
                </a:solidFill>
                <a:effectLst/>
                <a:latin typeface="NexusSans"/>
              </a:rPr>
              <a:t> por la </a:t>
            </a:r>
            <a:r>
              <a:rPr lang="en-US" b="0" i="0" dirty="0" err="1">
                <a:solidFill>
                  <a:srgbClr val="2E2E2E"/>
                </a:solidFill>
                <a:effectLst/>
                <a:latin typeface="NexusSans"/>
              </a:rPr>
              <a:t>cruza</a:t>
            </a:r>
            <a:r>
              <a:rPr lang="en-US" b="0" i="0" dirty="0">
                <a:solidFill>
                  <a:srgbClr val="2E2E2E"/>
                </a:solidFill>
                <a:effectLst/>
                <a:latin typeface="NexusSans"/>
              </a:rPr>
              <a:t> entre E-F?</a:t>
            </a:r>
          </a:p>
        </p:txBody>
      </p:sp>
      <p:sp>
        <p:nvSpPr>
          <p:cNvPr id="15" name="CuadroTexto 14">
            <a:extLst>
              <a:ext uri="{FF2B5EF4-FFF2-40B4-BE49-F238E27FC236}">
                <a16:creationId xmlns:a16="http://schemas.microsoft.com/office/drawing/2014/main" id="{04583F1B-5D12-4B8A-8111-6B513341972D}"/>
              </a:ext>
            </a:extLst>
          </p:cNvPr>
          <p:cNvSpPr txBox="1"/>
          <p:nvPr/>
        </p:nvSpPr>
        <p:spPr>
          <a:xfrm>
            <a:off x="2614878" y="2924175"/>
            <a:ext cx="35222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génicas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F8E60A80-B7D3-474A-B7CB-BD256F0FC488}"/>
                  </a:ext>
                </a:extLst>
              </p:cNvPr>
              <p:cNvSpPr txBox="1"/>
              <p:nvPr/>
            </p:nvSpPr>
            <p:spPr>
              <a:xfrm>
                <a:off x="2087089" y="3444543"/>
                <a:ext cx="301745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0,86</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=0,14</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6" name="CuadroTexto 15">
                <a:extLst>
                  <a:ext uri="{FF2B5EF4-FFF2-40B4-BE49-F238E27FC236}">
                    <a16:creationId xmlns:a16="http://schemas.microsoft.com/office/drawing/2014/main" id="{F8E60A80-B7D3-474A-B7CB-BD256F0FC488}"/>
                  </a:ext>
                </a:extLst>
              </p:cNvPr>
              <p:cNvSpPr txBox="1">
                <a:spLocks noRot="1" noChangeAspect="1" noMove="1" noResize="1" noEditPoints="1" noAdjustHandles="1" noChangeArrowheads="1" noChangeShapeType="1" noTextEdit="1"/>
              </p:cNvSpPr>
              <p:nvPr/>
            </p:nvSpPr>
            <p:spPr>
              <a:xfrm>
                <a:off x="2087089" y="3444543"/>
                <a:ext cx="3017450" cy="923330"/>
              </a:xfrm>
              <a:prstGeom prst="rect">
                <a:avLst/>
              </a:prstGeom>
              <a:blipFill>
                <a:blip r:embed="rId6"/>
                <a:stretch>
                  <a:fillRect b="-1974"/>
                </a:stretch>
              </a:blipFill>
            </p:spPr>
            <p:txBody>
              <a:bodyPr/>
              <a:lstStyle/>
              <a:p>
                <a:r>
                  <a:rPr lang="es-CL">
                    <a:noFill/>
                  </a:rPr>
                  <a:t> </a:t>
                </a:r>
              </a:p>
            </p:txBody>
          </p:sp>
        </mc:Fallback>
      </mc:AlternateContent>
      <p:sp>
        <p:nvSpPr>
          <p:cNvPr id="17" name="CuadroTexto 16">
            <a:extLst>
              <a:ext uri="{FF2B5EF4-FFF2-40B4-BE49-F238E27FC236}">
                <a16:creationId xmlns:a16="http://schemas.microsoft.com/office/drawing/2014/main" id="{292A9F4B-1B7C-46A6-B1C8-DC2213E3AF86}"/>
              </a:ext>
            </a:extLst>
          </p:cNvPr>
          <p:cNvSpPr txBox="1"/>
          <p:nvPr/>
        </p:nvSpPr>
        <p:spPr>
          <a:xfrm>
            <a:off x="6766671" y="2924175"/>
            <a:ext cx="35222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Tasas de consanguinidad</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5DE48AEA-FA3A-4DA7-8A1A-23683ABA14EC}"/>
                  </a:ext>
                </a:extLst>
              </p:cNvPr>
              <p:cNvSpPr txBox="1"/>
              <p:nvPr/>
            </p:nvSpPr>
            <p:spPr>
              <a:xfrm>
                <a:off x="6629977" y="3426089"/>
                <a:ext cx="2872509" cy="6347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𝐹</m:t>
                          </m:r>
                        </m:e>
                        <m:sub>
                          <m:sSub>
                            <m:sSubPr>
                              <m:ctrlPr>
                                <a:rPr lang="en-US" i="1" smtClean="0">
                                  <a:latin typeface="Cambria Math" panose="02040503050406030204" pitchFamily="18" charset="0"/>
                                </a:rPr>
                              </m:ctrlPr>
                            </m:sSubPr>
                            <m:e>
                              <m:r>
                                <a:rPr lang="es-CL" b="0" i="1" smtClean="0">
                                  <a:latin typeface="Cambria Math" panose="02040503050406030204" pitchFamily="18" charset="0"/>
                                </a:rPr>
                                <m:t>𝑑</m:t>
                              </m:r>
                            </m:e>
                            <m:sub>
                              <m:r>
                                <a:rPr lang="es-CL" b="0" i="1" smtClean="0">
                                  <a:latin typeface="Cambria Math" panose="02040503050406030204" pitchFamily="18" charset="0"/>
                                </a:rPr>
                                <m:t>𝐸</m:t>
                              </m:r>
                              <m:r>
                                <a:rPr lang="es-CL" b="0" i="1" smtClean="0">
                                  <a:latin typeface="Cambria Math" panose="02040503050406030204" pitchFamily="18" charset="0"/>
                                </a:rPr>
                                <m:t>−</m:t>
                              </m:r>
                              <m:r>
                                <a:rPr lang="es-CL" b="0" i="1" smtClean="0">
                                  <a:latin typeface="Cambria Math" panose="02040503050406030204" pitchFamily="18" charset="0"/>
                                </a:rPr>
                                <m:t>𝐹</m:t>
                              </m:r>
                            </m:sub>
                          </m:sSub>
                        </m:sub>
                      </m:sSub>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1</m:t>
                          </m:r>
                        </m:num>
                        <m:den>
                          <m:r>
                            <a:rPr lang="es-CL" b="0" i="1" smtClean="0">
                              <a:latin typeface="Cambria Math" panose="02040503050406030204" pitchFamily="18" charset="0"/>
                            </a:rPr>
                            <m:t>2</m:t>
                          </m:r>
                        </m:den>
                      </m:f>
                      <m:sSub>
                        <m:sSubPr>
                          <m:ctrlPr>
                            <a:rPr lang="es-CL" b="0"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𝐸</m:t>
                          </m:r>
                          <m:r>
                            <a:rPr lang="es-CL" b="0" i="1" smtClean="0">
                              <a:latin typeface="Cambria Math" panose="02040503050406030204" pitchFamily="18" charset="0"/>
                            </a:rPr>
                            <m:t>−</m:t>
                          </m:r>
                          <m:r>
                            <a:rPr lang="es-CL" b="0" i="1" smtClean="0">
                              <a:latin typeface="Cambria Math" panose="02040503050406030204" pitchFamily="18" charset="0"/>
                            </a:rPr>
                            <m:t>𝐹</m:t>
                          </m:r>
                        </m:sub>
                      </m:sSub>
                    </m:oMath>
                  </m:oMathPara>
                </a14:m>
                <a:endParaRPr lang="es-CL" b="0" dirty="0"/>
              </a:p>
            </p:txBody>
          </p:sp>
        </mc:Choice>
        <mc:Fallback xmlns="">
          <p:sp>
            <p:nvSpPr>
              <p:cNvPr id="18" name="CuadroTexto 17">
                <a:extLst>
                  <a:ext uri="{FF2B5EF4-FFF2-40B4-BE49-F238E27FC236}">
                    <a16:creationId xmlns:a16="http://schemas.microsoft.com/office/drawing/2014/main" id="{5DE48AEA-FA3A-4DA7-8A1A-23683ABA14EC}"/>
                  </a:ext>
                </a:extLst>
              </p:cNvPr>
              <p:cNvSpPr txBox="1">
                <a:spLocks noRot="1" noChangeAspect="1" noMove="1" noResize="1" noEditPoints="1" noAdjustHandles="1" noChangeArrowheads="1" noChangeShapeType="1" noTextEdit="1"/>
              </p:cNvSpPr>
              <p:nvPr/>
            </p:nvSpPr>
            <p:spPr>
              <a:xfrm>
                <a:off x="6629977" y="3426089"/>
                <a:ext cx="2872509" cy="634789"/>
              </a:xfrm>
              <a:prstGeom prst="rect">
                <a:avLst/>
              </a:prstGeom>
              <a:blipFill>
                <a:blip r:embed="rId7"/>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E599D1A4-9F57-4330-BB50-3EC3CE4A55D6}"/>
                  </a:ext>
                </a:extLst>
              </p:cNvPr>
              <p:cNvSpPr txBox="1"/>
              <p:nvPr/>
            </p:nvSpPr>
            <p:spPr>
              <a:xfrm>
                <a:off x="6678467" y="4200943"/>
                <a:ext cx="2872509" cy="6347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𝐹</m:t>
                          </m:r>
                        </m:e>
                        <m:sub>
                          <m:sSub>
                            <m:sSubPr>
                              <m:ctrlPr>
                                <a:rPr lang="en-US" i="1" smtClean="0">
                                  <a:latin typeface="Cambria Math" panose="02040503050406030204" pitchFamily="18" charset="0"/>
                                </a:rPr>
                              </m:ctrlPr>
                            </m:sSubPr>
                            <m:e>
                              <m:r>
                                <a:rPr lang="es-CL" b="0" i="1" smtClean="0">
                                  <a:latin typeface="Cambria Math" panose="02040503050406030204" pitchFamily="18" charset="0"/>
                                </a:rPr>
                                <m:t>𝑑</m:t>
                              </m:r>
                            </m:e>
                            <m:sub>
                              <m:r>
                                <a:rPr lang="es-CL" b="0" i="1" smtClean="0">
                                  <a:latin typeface="Cambria Math" panose="02040503050406030204" pitchFamily="18" charset="0"/>
                                </a:rPr>
                                <m:t>𝐸</m:t>
                              </m:r>
                              <m:r>
                                <a:rPr lang="es-CL" b="0" i="1" smtClean="0">
                                  <a:latin typeface="Cambria Math" panose="02040503050406030204" pitchFamily="18" charset="0"/>
                                </a:rPr>
                                <m:t>−</m:t>
                              </m:r>
                              <m:r>
                                <a:rPr lang="es-CL" b="0" i="1" smtClean="0">
                                  <a:latin typeface="Cambria Math" panose="02040503050406030204" pitchFamily="18" charset="0"/>
                                </a:rPr>
                                <m:t>𝐹</m:t>
                              </m:r>
                            </m:sub>
                          </m:sSub>
                        </m:sub>
                      </m:sSub>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1</m:t>
                          </m:r>
                        </m:num>
                        <m:den>
                          <m:r>
                            <a:rPr lang="es-CL" b="0" i="1" smtClean="0">
                              <a:latin typeface="Cambria Math" panose="02040503050406030204" pitchFamily="18" charset="0"/>
                            </a:rPr>
                            <m:t>2</m:t>
                          </m:r>
                        </m:den>
                      </m:f>
                      <m:r>
                        <a:rPr lang="es-CL" b="0" i="1" smtClean="0">
                          <a:latin typeface="Cambria Math" panose="02040503050406030204" pitchFamily="18" charset="0"/>
                        </a:rPr>
                        <m:t>∗1,59</m:t>
                      </m:r>
                    </m:oMath>
                  </m:oMathPara>
                </a14:m>
                <a:endParaRPr lang="es-CL" b="0" dirty="0"/>
              </a:p>
            </p:txBody>
          </p:sp>
        </mc:Choice>
        <mc:Fallback xmlns="">
          <p:sp>
            <p:nvSpPr>
              <p:cNvPr id="19" name="CuadroTexto 18">
                <a:extLst>
                  <a:ext uri="{FF2B5EF4-FFF2-40B4-BE49-F238E27FC236}">
                    <a16:creationId xmlns:a16="http://schemas.microsoft.com/office/drawing/2014/main" id="{E599D1A4-9F57-4330-BB50-3EC3CE4A55D6}"/>
                  </a:ext>
                </a:extLst>
              </p:cNvPr>
              <p:cNvSpPr txBox="1">
                <a:spLocks noRot="1" noChangeAspect="1" noMove="1" noResize="1" noEditPoints="1" noAdjustHandles="1" noChangeArrowheads="1" noChangeShapeType="1" noTextEdit="1"/>
              </p:cNvSpPr>
              <p:nvPr/>
            </p:nvSpPr>
            <p:spPr>
              <a:xfrm>
                <a:off x="6678467" y="4200943"/>
                <a:ext cx="2872509" cy="634789"/>
              </a:xfrm>
              <a:prstGeom prst="rect">
                <a:avLst/>
              </a:prstGeom>
              <a:blipFill>
                <a:blip r:embed="rId8"/>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7CBC456D-E003-486A-AD9B-AD035CE0C818}"/>
                  </a:ext>
                </a:extLst>
              </p:cNvPr>
              <p:cNvSpPr txBox="1"/>
              <p:nvPr/>
            </p:nvSpPr>
            <p:spPr>
              <a:xfrm>
                <a:off x="6930590" y="5350047"/>
                <a:ext cx="2368261" cy="393121"/>
              </a:xfrm>
              <a:prstGeom prst="rect">
                <a:avLst/>
              </a:prstGeom>
              <a:noFill/>
              <a:ln w="19050">
                <a:solidFill>
                  <a:schemeClr val="accent6">
                    <a:lumMod val="75000"/>
                  </a:schemeClr>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𝐹</m:t>
                          </m:r>
                        </m:e>
                        <m:sub>
                          <m:sSub>
                            <m:sSubPr>
                              <m:ctrlPr>
                                <a:rPr lang="en-US" i="1" smtClean="0">
                                  <a:latin typeface="Cambria Math" panose="02040503050406030204" pitchFamily="18" charset="0"/>
                                </a:rPr>
                              </m:ctrlPr>
                            </m:sSubPr>
                            <m:e>
                              <m:r>
                                <a:rPr lang="es-CL" b="0" i="1" smtClean="0">
                                  <a:latin typeface="Cambria Math" panose="02040503050406030204" pitchFamily="18" charset="0"/>
                                </a:rPr>
                                <m:t>𝑑</m:t>
                              </m:r>
                            </m:e>
                            <m:sub>
                              <m:r>
                                <a:rPr lang="es-CL" b="0" i="1" smtClean="0">
                                  <a:latin typeface="Cambria Math" panose="02040503050406030204" pitchFamily="18" charset="0"/>
                                </a:rPr>
                                <m:t>𝐸</m:t>
                              </m:r>
                              <m:r>
                                <a:rPr lang="es-CL" b="0" i="1" smtClean="0">
                                  <a:latin typeface="Cambria Math" panose="02040503050406030204" pitchFamily="18" charset="0"/>
                                </a:rPr>
                                <m:t>−</m:t>
                              </m:r>
                              <m:r>
                                <a:rPr lang="es-CL" b="0" i="1" smtClean="0">
                                  <a:latin typeface="Cambria Math" panose="02040503050406030204" pitchFamily="18" charset="0"/>
                                </a:rPr>
                                <m:t>𝐹</m:t>
                              </m:r>
                            </m:sub>
                          </m:sSub>
                        </m:sub>
                      </m:sSub>
                      <m:r>
                        <a:rPr lang="es-CL" b="0" i="1" smtClean="0">
                          <a:latin typeface="Cambria Math" panose="02040503050406030204" pitchFamily="18" charset="0"/>
                        </a:rPr>
                        <m:t>=0,795</m:t>
                      </m:r>
                    </m:oMath>
                  </m:oMathPara>
                </a14:m>
                <a:endParaRPr lang="es-CL" b="0" dirty="0"/>
              </a:p>
            </p:txBody>
          </p:sp>
        </mc:Choice>
        <mc:Fallback xmlns="">
          <p:sp>
            <p:nvSpPr>
              <p:cNvPr id="20" name="CuadroTexto 19">
                <a:extLst>
                  <a:ext uri="{FF2B5EF4-FFF2-40B4-BE49-F238E27FC236}">
                    <a16:creationId xmlns:a16="http://schemas.microsoft.com/office/drawing/2014/main" id="{7CBC456D-E003-486A-AD9B-AD035CE0C818}"/>
                  </a:ext>
                </a:extLst>
              </p:cNvPr>
              <p:cNvSpPr txBox="1">
                <a:spLocks noRot="1" noChangeAspect="1" noMove="1" noResize="1" noEditPoints="1" noAdjustHandles="1" noChangeArrowheads="1" noChangeShapeType="1" noTextEdit="1"/>
              </p:cNvSpPr>
              <p:nvPr/>
            </p:nvSpPr>
            <p:spPr>
              <a:xfrm>
                <a:off x="6930590" y="5350047"/>
                <a:ext cx="2368261" cy="393121"/>
              </a:xfrm>
              <a:prstGeom prst="rect">
                <a:avLst/>
              </a:prstGeom>
              <a:blipFill>
                <a:blip r:embed="rId9"/>
                <a:stretch>
                  <a:fillRect/>
                </a:stretch>
              </a:blipFill>
              <a:ln w="19050">
                <a:solidFill>
                  <a:schemeClr val="accent6">
                    <a:lumMod val="75000"/>
                  </a:schemeClr>
                </a:solidFill>
              </a:ln>
            </p:spPr>
            <p:txBody>
              <a:bodyPr/>
              <a:lstStyle/>
              <a:p>
                <a:r>
                  <a:rPr lang="es-CL">
                    <a:noFill/>
                  </a:rPr>
                  <a:t> </a:t>
                </a:r>
              </a:p>
            </p:txBody>
          </p:sp>
        </mc:Fallback>
      </mc:AlternateContent>
      <p:sp>
        <p:nvSpPr>
          <p:cNvPr id="4" name="Título 1">
            <a:extLst>
              <a:ext uri="{FF2B5EF4-FFF2-40B4-BE49-F238E27FC236}">
                <a16:creationId xmlns:a16="http://schemas.microsoft.com/office/drawing/2014/main" id="{B67188BF-20BD-A6E7-CDB8-A36288F6B017}"/>
              </a:ext>
            </a:extLst>
          </p:cNvPr>
          <p:cNvSpPr txBox="1">
            <a:spLocks/>
          </p:cNvSpPr>
          <p:nvPr/>
        </p:nvSpPr>
        <p:spPr>
          <a:xfrm>
            <a:off x="1758138" y="-139065"/>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2</a:t>
            </a:r>
            <a:endParaRPr lang="en-US" i="1" kern="0" dirty="0"/>
          </a:p>
        </p:txBody>
      </p:sp>
    </p:spTree>
    <p:extLst>
      <p:ext uri="{BB962C8B-B14F-4D97-AF65-F5344CB8AC3E}">
        <p14:creationId xmlns:p14="http://schemas.microsoft.com/office/powerpoint/2010/main" val="229333213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56</a:t>
            </a:fld>
            <a:endParaRPr/>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3F84D4CA-5C73-4903-9A5C-743C789111E1}"/>
                  </a:ext>
                </a:extLst>
              </p:cNvPr>
              <p:cNvSpPr txBox="1"/>
              <p:nvPr/>
            </p:nvSpPr>
            <p:spPr>
              <a:xfrm>
                <a:off x="4376016" y="112979"/>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𝑷</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CuadroTexto 10">
                <a:extLst>
                  <a:ext uri="{FF2B5EF4-FFF2-40B4-BE49-F238E27FC236}">
                    <a16:creationId xmlns:a16="http://schemas.microsoft.com/office/drawing/2014/main" id="{3F84D4CA-5C73-4903-9A5C-743C789111E1}"/>
                  </a:ext>
                </a:extLst>
              </p:cNvPr>
              <p:cNvSpPr txBox="1">
                <a:spLocks noRot="1" noChangeAspect="1" noMove="1" noResize="1" noEditPoints="1" noAdjustHandles="1" noChangeArrowheads="1" noChangeShapeType="1" noTextEdit="1"/>
              </p:cNvSpPr>
              <p:nvPr/>
            </p:nvSpPr>
            <p:spPr>
              <a:xfrm>
                <a:off x="4376016" y="112979"/>
                <a:ext cx="7610763" cy="369332"/>
              </a:xfrm>
              <a:prstGeom prst="rect">
                <a:avLst/>
              </a:prstGeom>
              <a:blipFill>
                <a:blip r:embed="rId3"/>
                <a:stretch>
                  <a:fillRect b="-13333"/>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716DCE6D-F008-476B-8B55-1D8C6A94E17C}"/>
                  </a:ext>
                </a:extLst>
              </p:cNvPr>
              <p:cNvSpPr txBox="1"/>
              <p:nvPr/>
            </p:nvSpPr>
            <p:spPr>
              <a:xfrm>
                <a:off x="4376016" y="500308"/>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𝑯</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m:t>
                      </m:r>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CuadroTexto 11">
                <a:extLst>
                  <a:ext uri="{FF2B5EF4-FFF2-40B4-BE49-F238E27FC236}">
                    <a16:creationId xmlns:a16="http://schemas.microsoft.com/office/drawing/2014/main" id="{716DCE6D-F008-476B-8B55-1D8C6A94E17C}"/>
                  </a:ext>
                </a:extLst>
              </p:cNvPr>
              <p:cNvSpPr txBox="1">
                <a:spLocks noRot="1" noChangeAspect="1" noMove="1" noResize="1" noEditPoints="1" noAdjustHandles="1" noChangeArrowheads="1" noChangeShapeType="1" noTextEdit="1"/>
              </p:cNvSpPr>
              <p:nvPr/>
            </p:nvSpPr>
            <p:spPr>
              <a:xfrm>
                <a:off x="4376016" y="500308"/>
                <a:ext cx="7610763" cy="369332"/>
              </a:xfrm>
              <a:prstGeom prst="rect">
                <a:avLst/>
              </a:prstGeom>
              <a:blipFill>
                <a:blip r:embed="rId4"/>
                <a:stretch>
                  <a:fillRect b="-11475"/>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EE1639F1-C684-462A-9DC1-421E86F4776A}"/>
                  </a:ext>
                </a:extLst>
              </p:cNvPr>
              <p:cNvSpPr txBox="1"/>
              <p:nvPr/>
            </p:nvSpPr>
            <p:spPr>
              <a:xfrm>
                <a:off x="4376016" y="892258"/>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𝑸</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 name="CuadroTexto 12">
                <a:extLst>
                  <a:ext uri="{FF2B5EF4-FFF2-40B4-BE49-F238E27FC236}">
                    <a16:creationId xmlns:a16="http://schemas.microsoft.com/office/drawing/2014/main" id="{EE1639F1-C684-462A-9DC1-421E86F4776A}"/>
                  </a:ext>
                </a:extLst>
              </p:cNvPr>
              <p:cNvSpPr txBox="1">
                <a:spLocks noRot="1" noChangeAspect="1" noMove="1" noResize="1" noEditPoints="1" noAdjustHandles="1" noChangeArrowheads="1" noChangeShapeType="1" noTextEdit="1"/>
              </p:cNvSpPr>
              <p:nvPr/>
            </p:nvSpPr>
            <p:spPr>
              <a:xfrm>
                <a:off x="4376016" y="892258"/>
                <a:ext cx="7610763" cy="369332"/>
              </a:xfrm>
              <a:prstGeom prst="rect">
                <a:avLst/>
              </a:prstGeom>
              <a:blipFill>
                <a:blip r:embed="rId5"/>
                <a:stretch>
                  <a:fillRect b="-11475"/>
                </a:stretch>
              </a:blipFill>
            </p:spPr>
            <p:txBody>
              <a:bodyPr/>
              <a:lstStyle/>
              <a:p>
                <a:r>
                  <a:rPr lang="es-CL">
                    <a:noFill/>
                  </a:rPr>
                  <a:t> </a:t>
                </a:r>
              </a:p>
            </p:txBody>
          </p:sp>
        </mc:Fallback>
      </mc:AlternateContent>
      <p:sp>
        <p:nvSpPr>
          <p:cNvPr id="14" name="CuadroTexto 13">
            <a:extLst>
              <a:ext uri="{FF2B5EF4-FFF2-40B4-BE49-F238E27FC236}">
                <a16:creationId xmlns:a16="http://schemas.microsoft.com/office/drawing/2014/main" id="{E10495CD-446B-49D5-B225-90C4003A6E66}"/>
              </a:ext>
            </a:extLst>
          </p:cNvPr>
          <p:cNvSpPr txBox="1"/>
          <p:nvPr/>
        </p:nvSpPr>
        <p:spPr>
          <a:xfrm>
            <a:off x="1274356" y="1354128"/>
            <a:ext cx="9643287" cy="923330"/>
          </a:xfrm>
          <a:prstGeom prst="rect">
            <a:avLst/>
          </a:prstGeom>
          <a:noFill/>
        </p:spPr>
        <p:txBody>
          <a:bodyPr wrap="square">
            <a:spAutoFit/>
          </a:bodyPr>
          <a:lstStyle/>
          <a:p>
            <a:pPr algn="l"/>
            <a:r>
              <a:rPr lang="en-US" b="0" i="0" dirty="0" err="1">
                <a:solidFill>
                  <a:srgbClr val="2E2E2E"/>
                </a:solidFill>
                <a:effectLst/>
                <a:latin typeface="NexusSans"/>
              </a:rPr>
              <a:t>Suponga</a:t>
            </a:r>
            <a:r>
              <a:rPr lang="en-US" b="0" i="0" dirty="0">
                <a:solidFill>
                  <a:srgbClr val="2E2E2E"/>
                </a:solidFill>
                <a:effectLst/>
                <a:latin typeface="NexusSans"/>
              </a:rPr>
              <a:t> que la </a:t>
            </a:r>
            <a:r>
              <a:rPr lang="en-US" b="0" i="0" dirty="0" err="1">
                <a:solidFill>
                  <a:srgbClr val="2E2E2E"/>
                </a:solidFill>
                <a:effectLst/>
                <a:latin typeface="NexusSans"/>
              </a:rPr>
              <a:t>frecuencia</a:t>
            </a:r>
            <a:r>
              <a:rPr lang="en-US" b="0" i="0" dirty="0">
                <a:solidFill>
                  <a:srgbClr val="2E2E2E"/>
                </a:solidFill>
                <a:effectLst/>
                <a:latin typeface="NexusSans"/>
              </a:rPr>
              <a:t> de una </a:t>
            </a:r>
            <a:r>
              <a:rPr lang="en-US" b="0" i="0" dirty="0" err="1">
                <a:solidFill>
                  <a:srgbClr val="2E2E2E"/>
                </a:solidFill>
                <a:effectLst/>
                <a:latin typeface="NexusSans"/>
              </a:rPr>
              <a:t>enfermedad</a:t>
            </a:r>
            <a:r>
              <a:rPr lang="en-US" b="0" i="0" dirty="0">
                <a:solidFill>
                  <a:srgbClr val="2E2E2E"/>
                </a:solidFill>
                <a:effectLst/>
                <a:latin typeface="NexusSans"/>
              </a:rPr>
              <a:t> </a:t>
            </a:r>
            <a:r>
              <a:rPr lang="en-US" b="0" i="0" dirty="0" err="1">
                <a:solidFill>
                  <a:srgbClr val="2E2E2E"/>
                </a:solidFill>
                <a:effectLst/>
                <a:latin typeface="NexusSans"/>
              </a:rPr>
              <a:t>recesiva</a:t>
            </a:r>
            <a:r>
              <a:rPr lang="en-US" b="0" i="0" dirty="0">
                <a:solidFill>
                  <a:srgbClr val="2E2E2E"/>
                </a:solidFill>
                <a:effectLst/>
                <a:latin typeface="NexusSans"/>
              </a:rPr>
              <a:t> </a:t>
            </a:r>
            <a:r>
              <a:rPr lang="en-US" b="0" i="0" dirty="0" err="1">
                <a:solidFill>
                  <a:srgbClr val="2E2E2E"/>
                </a:solidFill>
                <a:effectLst/>
                <a:latin typeface="NexusSans"/>
              </a:rPr>
              <a:t>autosómica</a:t>
            </a:r>
            <a:r>
              <a:rPr lang="en-US" b="0" i="0" dirty="0">
                <a:solidFill>
                  <a:srgbClr val="2E2E2E"/>
                </a:solidFill>
                <a:effectLst/>
                <a:latin typeface="NexusSans"/>
              </a:rPr>
              <a:t> </a:t>
            </a:r>
            <a:r>
              <a:rPr lang="en-US" b="0" i="0" dirty="0" err="1">
                <a:solidFill>
                  <a:srgbClr val="2E2E2E"/>
                </a:solidFill>
                <a:effectLst/>
                <a:latin typeface="NexusSans"/>
              </a:rPr>
              <a:t>en</a:t>
            </a:r>
            <a:r>
              <a:rPr lang="en-US" b="0" i="0" dirty="0">
                <a:solidFill>
                  <a:srgbClr val="2E2E2E"/>
                </a:solidFill>
                <a:effectLst/>
                <a:latin typeface="NexusSans"/>
              </a:rPr>
              <a:t> </a:t>
            </a:r>
            <a:r>
              <a:rPr lang="en-US" b="0" i="0" dirty="0" err="1">
                <a:solidFill>
                  <a:srgbClr val="2E2E2E"/>
                </a:solidFill>
                <a:effectLst/>
                <a:latin typeface="NexusSans"/>
              </a:rPr>
              <a:t>esta</a:t>
            </a:r>
            <a:r>
              <a:rPr lang="en-US" b="0" i="0" dirty="0">
                <a:solidFill>
                  <a:srgbClr val="2E2E2E"/>
                </a:solidFill>
                <a:effectLst/>
                <a:latin typeface="NexusSans"/>
              </a:rPr>
              <a:t> población es de 1/50. ¿</a:t>
            </a:r>
            <a:r>
              <a:rPr lang="en-US" b="0" i="0" dirty="0" err="1">
                <a:solidFill>
                  <a:srgbClr val="2E2E2E"/>
                </a:solidFill>
                <a:effectLst/>
                <a:latin typeface="NexusSans"/>
              </a:rPr>
              <a:t>Cuál</a:t>
            </a:r>
            <a:r>
              <a:rPr lang="en-US" b="0" i="0" dirty="0">
                <a:solidFill>
                  <a:srgbClr val="2E2E2E"/>
                </a:solidFill>
                <a:effectLst/>
                <a:latin typeface="NexusSans"/>
              </a:rPr>
              <a:t> es la </a:t>
            </a:r>
            <a:r>
              <a:rPr lang="en-US" b="0" i="0" dirty="0" err="1">
                <a:solidFill>
                  <a:srgbClr val="2E2E2E"/>
                </a:solidFill>
                <a:effectLst/>
                <a:latin typeface="NexusSans"/>
              </a:rPr>
              <a:t>frecuencia</a:t>
            </a:r>
            <a:r>
              <a:rPr lang="en-US" b="0" i="0" dirty="0">
                <a:solidFill>
                  <a:srgbClr val="2E2E2E"/>
                </a:solidFill>
                <a:effectLst/>
                <a:latin typeface="NexusSans"/>
              </a:rPr>
              <a:t> </a:t>
            </a:r>
            <a:r>
              <a:rPr lang="en-US" b="0" i="0" dirty="0" err="1">
                <a:solidFill>
                  <a:srgbClr val="2E2E2E"/>
                </a:solidFill>
                <a:effectLst/>
                <a:latin typeface="NexusSans"/>
              </a:rPr>
              <a:t>esperada</a:t>
            </a:r>
            <a:r>
              <a:rPr lang="en-US" b="0" i="0" dirty="0">
                <a:solidFill>
                  <a:srgbClr val="2E2E2E"/>
                </a:solidFill>
                <a:effectLst/>
                <a:latin typeface="NexusSans"/>
              </a:rPr>
              <a:t> de </a:t>
            </a:r>
            <a:r>
              <a:rPr lang="en-US" b="0" i="0" dirty="0" err="1">
                <a:solidFill>
                  <a:srgbClr val="2E2E2E"/>
                </a:solidFill>
                <a:effectLst/>
                <a:latin typeface="NexusSans"/>
              </a:rPr>
              <a:t>individuos</a:t>
            </a:r>
            <a:r>
              <a:rPr lang="en-US" b="0" i="0" dirty="0">
                <a:solidFill>
                  <a:srgbClr val="2E2E2E"/>
                </a:solidFill>
                <a:effectLst/>
                <a:latin typeface="NexusSans"/>
              </a:rPr>
              <a:t> </a:t>
            </a:r>
            <a:r>
              <a:rPr lang="en-US" b="0" i="0" dirty="0" err="1">
                <a:solidFill>
                  <a:srgbClr val="2E2E2E"/>
                </a:solidFill>
                <a:effectLst/>
                <a:latin typeface="NexusSans"/>
              </a:rPr>
              <a:t>enfermos</a:t>
            </a:r>
            <a:r>
              <a:rPr lang="en-US" b="0" i="0" dirty="0">
                <a:solidFill>
                  <a:srgbClr val="2E2E2E"/>
                </a:solidFill>
                <a:effectLst/>
                <a:latin typeface="NexusSans"/>
              </a:rPr>
              <a:t> </a:t>
            </a:r>
            <a:r>
              <a:rPr lang="en-US" b="0" i="0" dirty="0" err="1">
                <a:solidFill>
                  <a:srgbClr val="2E2E2E"/>
                </a:solidFill>
                <a:effectLst/>
                <a:latin typeface="NexusSans"/>
              </a:rPr>
              <a:t>en</a:t>
            </a:r>
            <a:r>
              <a:rPr lang="en-US" b="0" i="0" dirty="0">
                <a:solidFill>
                  <a:srgbClr val="2E2E2E"/>
                </a:solidFill>
                <a:effectLst/>
                <a:latin typeface="NexusSans"/>
              </a:rPr>
              <a:t> la </a:t>
            </a:r>
            <a:r>
              <a:rPr lang="en-US" b="0" i="0" dirty="0" err="1">
                <a:solidFill>
                  <a:srgbClr val="2E2E2E"/>
                </a:solidFill>
                <a:effectLst/>
                <a:latin typeface="NexusSans"/>
              </a:rPr>
              <a:t>descendencia</a:t>
            </a:r>
            <a:r>
              <a:rPr lang="en-US" b="0" i="0" dirty="0">
                <a:solidFill>
                  <a:srgbClr val="2E2E2E"/>
                </a:solidFill>
                <a:effectLst/>
                <a:latin typeface="NexusSans"/>
              </a:rPr>
              <a:t> </a:t>
            </a:r>
            <a:r>
              <a:rPr lang="en-US" b="0" i="0" dirty="0" err="1">
                <a:solidFill>
                  <a:srgbClr val="2E2E2E"/>
                </a:solidFill>
                <a:effectLst/>
                <a:latin typeface="NexusSans"/>
              </a:rPr>
              <a:t>generada</a:t>
            </a:r>
            <a:r>
              <a:rPr lang="en-US" b="0" i="0" dirty="0">
                <a:solidFill>
                  <a:srgbClr val="2E2E2E"/>
                </a:solidFill>
                <a:effectLst/>
                <a:latin typeface="NexusSans"/>
              </a:rPr>
              <a:t> por la </a:t>
            </a:r>
            <a:r>
              <a:rPr lang="en-US" b="0" i="0" dirty="0" err="1">
                <a:solidFill>
                  <a:srgbClr val="2E2E2E"/>
                </a:solidFill>
                <a:effectLst/>
                <a:latin typeface="NexusSans"/>
              </a:rPr>
              <a:t>cruza</a:t>
            </a:r>
            <a:r>
              <a:rPr lang="en-US" b="0" i="0" dirty="0">
                <a:solidFill>
                  <a:srgbClr val="2E2E2E"/>
                </a:solidFill>
                <a:effectLst/>
                <a:latin typeface="NexusSans"/>
              </a:rPr>
              <a:t> entre E-F?</a:t>
            </a:r>
          </a:p>
        </p:txBody>
      </p:sp>
      <p:sp>
        <p:nvSpPr>
          <p:cNvPr id="15" name="CuadroTexto 14">
            <a:extLst>
              <a:ext uri="{FF2B5EF4-FFF2-40B4-BE49-F238E27FC236}">
                <a16:creationId xmlns:a16="http://schemas.microsoft.com/office/drawing/2014/main" id="{04583F1B-5D12-4B8A-8111-6B513341972D}"/>
              </a:ext>
            </a:extLst>
          </p:cNvPr>
          <p:cNvSpPr txBox="1"/>
          <p:nvPr/>
        </p:nvSpPr>
        <p:spPr>
          <a:xfrm>
            <a:off x="2614878" y="2924175"/>
            <a:ext cx="35222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génicas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F8E60A80-B7D3-474A-B7CB-BD256F0FC488}"/>
                  </a:ext>
                </a:extLst>
              </p:cNvPr>
              <p:cNvSpPr txBox="1"/>
              <p:nvPr/>
            </p:nvSpPr>
            <p:spPr>
              <a:xfrm>
                <a:off x="2087089" y="3444543"/>
                <a:ext cx="301745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0,86</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=0,14</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6" name="CuadroTexto 15">
                <a:extLst>
                  <a:ext uri="{FF2B5EF4-FFF2-40B4-BE49-F238E27FC236}">
                    <a16:creationId xmlns:a16="http://schemas.microsoft.com/office/drawing/2014/main" id="{F8E60A80-B7D3-474A-B7CB-BD256F0FC488}"/>
                  </a:ext>
                </a:extLst>
              </p:cNvPr>
              <p:cNvSpPr txBox="1">
                <a:spLocks noRot="1" noChangeAspect="1" noMove="1" noResize="1" noEditPoints="1" noAdjustHandles="1" noChangeArrowheads="1" noChangeShapeType="1" noTextEdit="1"/>
              </p:cNvSpPr>
              <p:nvPr/>
            </p:nvSpPr>
            <p:spPr>
              <a:xfrm>
                <a:off x="2087089" y="3444543"/>
                <a:ext cx="3017450" cy="923330"/>
              </a:xfrm>
              <a:prstGeom prst="rect">
                <a:avLst/>
              </a:prstGeom>
              <a:blipFill>
                <a:blip r:embed="rId6"/>
                <a:stretch>
                  <a:fillRect b="-1974"/>
                </a:stretch>
              </a:blipFill>
            </p:spPr>
            <p:txBody>
              <a:bodyPr/>
              <a:lstStyle/>
              <a:p>
                <a:r>
                  <a:rPr lang="es-CL">
                    <a:noFill/>
                  </a:rPr>
                  <a:t> </a:t>
                </a:r>
              </a:p>
            </p:txBody>
          </p:sp>
        </mc:Fallback>
      </mc:AlternateContent>
      <p:sp>
        <p:nvSpPr>
          <p:cNvPr id="17" name="CuadroTexto 16">
            <a:extLst>
              <a:ext uri="{FF2B5EF4-FFF2-40B4-BE49-F238E27FC236}">
                <a16:creationId xmlns:a16="http://schemas.microsoft.com/office/drawing/2014/main" id="{292A9F4B-1B7C-46A6-B1C8-DC2213E3AF86}"/>
              </a:ext>
            </a:extLst>
          </p:cNvPr>
          <p:cNvSpPr txBox="1"/>
          <p:nvPr/>
        </p:nvSpPr>
        <p:spPr>
          <a:xfrm>
            <a:off x="6766671" y="2924175"/>
            <a:ext cx="35222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Tasas de consanguinidad</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7CBC456D-E003-486A-AD9B-AD035CE0C818}"/>
                  </a:ext>
                </a:extLst>
              </p:cNvPr>
              <p:cNvSpPr txBox="1"/>
              <p:nvPr/>
            </p:nvSpPr>
            <p:spPr>
              <a:xfrm>
                <a:off x="6892490" y="3583896"/>
                <a:ext cx="2368261" cy="393121"/>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𝐹</m:t>
                          </m:r>
                        </m:e>
                        <m:sub>
                          <m:sSub>
                            <m:sSubPr>
                              <m:ctrlPr>
                                <a:rPr lang="en-US" i="1" smtClean="0">
                                  <a:latin typeface="Cambria Math" panose="02040503050406030204" pitchFamily="18" charset="0"/>
                                </a:rPr>
                              </m:ctrlPr>
                            </m:sSubPr>
                            <m:e>
                              <m:r>
                                <a:rPr lang="es-CL" b="0" i="1" smtClean="0">
                                  <a:latin typeface="Cambria Math" panose="02040503050406030204" pitchFamily="18" charset="0"/>
                                </a:rPr>
                                <m:t>𝑑</m:t>
                              </m:r>
                            </m:e>
                            <m:sub>
                              <m:r>
                                <a:rPr lang="es-CL" b="0" i="1" smtClean="0">
                                  <a:latin typeface="Cambria Math" panose="02040503050406030204" pitchFamily="18" charset="0"/>
                                </a:rPr>
                                <m:t>𝐸</m:t>
                              </m:r>
                              <m:r>
                                <a:rPr lang="es-CL" b="0" i="1" smtClean="0">
                                  <a:latin typeface="Cambria Math" panose="02040503050406030204" pitchFamily="18" charset="0"/>
                                </a:rPr>
                                <m:t>−</m:t>
                              </m:r>
                              <m:r>
                                <a:rPr lang="es-CL" b="0" i="1" smtClean="0">
                                  <a:latin typeface="Cambria Math" panose="02040503050406030204" pitchFamily="18" charset="0"/>
                                </a:rPr>
                                <m:t>𝐹</m:t>
                              </m:r>
                            </m:sub>
                          </m:sSub>
                        </m:sub>
                      </m:sSub>
                      <m:r>
                        <a:rPr lang="es-CL" b="0" i="1" smtClean="0">
                          <a:latin typeface="Cambria Math" panose="02040503050406030204" pitchFamily="18" charset="0"/>
                        </a:rPr>
                        <m:t>=0,795</m:t>
                      </m:r>
                    </m:oMath>
                  </m:oMathPara>
                </a14:m>
                <a:endParaRPr lang="es-CL" b="0" dirty="0"/>
              </a:p>
            </p:txBody>
          </p:sp>
        </mc:Choice>
        <mc:Fallback xmlns="">
          <p:sp>
            <p:nvSpPr>
              <p:cNvPr id="20" name="CuadroTexto 19">
                <a:extLst>
                  <a:ext uri="{FF2B5EF4-FFF2-40B4-BE49-F238E27FC236}">
                    <a16:creationId xmlns:a16="http://schemas.microsoft.com/office/drawing/2014/main" id="{7CBC456D-E003-486A-AD9B-AD035CE0C818}"/>
                  </a:ext>
                </a:extLst>
              </p:cNvPr>
              <p:cNvSpPr txBox="1">
                <a:spLocks noRot="1" noChangeAspect="1" noMove="1" noResize="1" noEditPoints="1" noAdjustHandles="1" noChangeArrowheads="1" noChangeShapeType="1" noTextEdit="1"/>
              </p:cNvSpPr>
              <p:nvPr/>
            </p:nvSpPr>
            <p:spPr>
              <a:xfrm>
                <a:off x="6892490" y="3583896"/>
                <a:ext cx="2368261" cy="393121"/>
              </a:xfrm>
              <a:prstGeom prst="rect">
                <a:avLst/>
              </a:prstGeom>
              <a:blipFill>
                <a:blip r:embed="rId7"/>
                <a:stretch>
                  <a:fillRect b="-1563"/>
                </a:stretch>
              </a:blipFill>
              <a:ln w="19050">
                <a:noFill/>
              </a:ln>
            </p:spPr>
            <p:txBody>
              <a:bodyPr/>
              <a:lstStyle/>
              <a:p>
                <a:r>
                  <a:rPr lang="es-CL">
                    <a:noFill/>
                  </a:rPr>
                  <a:t> </a:t>
                </a:r>
              </a:p>
            </p:txBody>
          </p:sp>
        </mc:Fallback>
      </mc:AlternateContent>
      <p:sp>
        <p:nvSpPr>
          <p:cNvPr id="21" name="CuadroTexto 20">
            <a:extLst>
              <a:ext uri="{FF2B5EF4-FFF2-40B4-BE49-F238E27FC236}">
                <a16:creationId xmlns:a16="http://schemas.microsoft.com/office/drawing/2014/main" id="{FD72E5D8-1215-40F7-A3DB-FE599D8D99CD}"/>
              </a:ext>
            </a:extLst>
          </p:cNvPr>
          <p:cNvSpPr txBox="1"/>
          <p:nvPr/>
        </p:nvSpPr>
        <p:spPr>
          <a:xfrm>
            <a:off x="2028448" y="4980715"/>
            <a:ext cx="32329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Cálculo de frecuencia esperada</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0A3E1201-2AD2-4416-9F34-159B144E2E2F}"/>
                  </a:ext>
                </a:extLst>
              </p:cNvPr>
              <p:cNvSpPr txBox="1"/>
              <p:nvPr/>
            </p:nvSpPr>
            <p:spPr>
              <a:xfrm>
                <a:off x="3205773" y="5464425"/>
                <a:ext cx="878311" cy="369332"/>
              </a:xfrm>
              <a:prstGeom prst="rect">
                <a:avLst/>
              </a:prstGeom>
              <a:noFill/>
              <a:ln>
                <a:solidFill>
                  <a:srgbClr val="FF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m:t>
                      </m:r>
                    </m:oMath>
                  </m:oMathPara>
                </a14:m>
                <a:endParaRPr lang="en-US" dirty="0"/>
              </a:p>
            </p:txBody>
          </p:sp>
        </mc:Choice>
        <mc:Fallback xmlns="">
          <p:sp>
            <p:nvSpPr>
              <p:cNvPr id="22" name="CuadroTexto 21">
                <a:extLst>
                  <a:ext uri="{FF2B5EF4-FFF2-40B4-BE49-F238E27FC236}">
                    <a16:creationId xmlns:a16="http://schemas.microsoft.com/office/drawing/2014/main" id="{0A3E1201-2AD2-4416-9F34-159B144E2E2F}"/>
                  </a:ext>
                </a:extLst>
              </p:cNvPr>
              <p:cNvSpPr txBox="1">
                <a:spLocks noRot="1" noChangeAspect="1" noMove="1" noResize="1" noEditPoints="1" noAdjustHandles="1" noChangeArrowheads="1" noChangeShapeType="1" noTextEdit="1"/>
              </p:cNvSpPr>
              <p:nvPr/>
            </p:nvSpPr>
            <p:spPr>
              <a:xfrm>
                <a:off x="3205773" y="5464425"/>
                <a:ext cx="878311" cy="369332"/>
              </a:xfrm>
              <a:prstGeom prst="rect">
                <a:avLst/>
              </a:prstGeom>
              <a:blipFill>
                <a:blip r:embed="rId8"/>
                <a:stretch>
                  <a:fillRect/>
                </a:stretch>
              </a:blipFill>
              <a:ln>
                <a:solidFill>
                  <a:srgbClr val="FF0000"/>
                </a:solidFill>
              </a:ln>
            </p:spPr>
            <p:txBody>
              <a:bodyPr/>
              <a:lstStyle/>
              <a:p>
                <a:r>
                  <a:rPr lang="es-CL">
                    <a:noFill/>
                  </a:rPr>
                  <a:t> </a:t>
                </a:r>
              </a:p>
            </p:txBody>
          </p:sp>
        </mc:Fallback>
      </mc:AlternateContent>
      <p:sp>
        <p:nvSpPr>
          <p:cNvPr id="4" name="Título 1">
            <a:extLst>
              <a:ext uri="{FF2B5EF4-FFF2-40B4-BE49-F238E27FC236}">
                <a16:creationId xmlns:a16="http://schemas.microsoft.com/office/drawing/2014/main" id="{FAD1FE26-4148-E799-04B7-0DA59B584978}"/>
              </a:ext>
            </a:extLst>
          </p:cNvPr>
          <p:cNvSpPr txBox="1">
            <a:spLocks/>
          </p:cNvSpPr>
          <p:nvPr/>
        </p:nvSpPr>
        <p:spPr>
          <a:xfrm>
            <a:off x="1758138" y="-139065"/>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2</a:t>
            </a:r>
            <a:endParaRPr lang="en-US" i="1" kern="0" dirty="0"/>
          </a:p>
        </p:txBody>
      </p:sp>
    </p:spTree>
    <p:extLst>
      <p:ext uri="{BB962C8B-B14F-4D97-AF65-F5344CB8AC3E}">
        <p14:creationId xmlns:p14="http://schemas.microsoft.com/office/powerpoint/2010/main" val="200451372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57</a:t>
            </a:fld>
            <a:endParaRPr/>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3F84D4CA-5C73-4903-9A5C-743C789111E1}"/>
                  </a:ext>
                </a:extLst>
              </p:cNvPr>
              <p:cNvSpPr txBox="1"/>
              <p:nvPr/>
            </p:nvSpPr>
            <p:spPr>
              <a:xfrm>
                <a:off x="4376016" y="112979"/>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𝑷</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CuadroTexto 10">
                <a:extLst>
                  <a:ext uri="{FF2B5EF4-FFF2-40B4-BE49-F238E27FC236}">
                    <a16:creationId xmlns:a16="http://schemas.microsoft.com/office/drawing/2014/main" id="{3F84D4CA-5C73-4903-9A5C-743C789111E1}"/>
                  </a:ext>
                </a:extLst>
              </p:cNvPr>
              <p:cNvSpPr txBox="1">
                <a:spLocks noRot="1" noChangeAspect="1" noMove="1" noResize="1" noEditPoints="1" noAdjustHandles="1" noChangeArrowheads="1" noChangeShapeType="1" noTextEdit="1"/>
              </p:cNvSpPr>
              <p:nvPr/>
            </p:nvSpPr>
            <p:spPr>
              <a:xfrm>
                <a:off x="4376016" y="112979"/>
                <a:ext cx="7610763" cy="369332"/>
              </a:xfrm>
              <a:prstGeom prst="rect">
                <a:avLst/>
              </a:prstGeom>
              <a:blipFill>
                <a:blip r:embed="rId3"/>
                <a:stretch>
                  <a:fillRect b="-13333"/>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716DCE6D-F008-476B-8B55-1D8C6A94E17C}"/>
                  </a:ext>
                </a:extLst>
              </p:cNvPr>
              <p:cNvSpPr txBox="1"/>
              <p:nvPr/>
            </p:nvSpPr>
            <p:spPr>
              <a:xfrm>
                <a:off x="4376016" y="500308"/>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𝑯</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m:t>
                      </m:r>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CuadroTexto 11">
                <a:extLst>
                  <a:ext uri="{FF2B5EF4-FFF2-40B4-BE49-F238E27FC236}">
                    <a16:creationId xmlns:a16="http://schemas.microsoft.com/office/drawing/2014/main" id="{716DCE6D-F008-476B-8B55-1D8C6A94E17C}"/>
                  </a:ext>
                </a:extLst>
              </p:cNvPr>
              <p:cNvSpPr txBox="1">
                <a:spLocks noRot="1" noChangeAspect="1" noMove="1" noResize="1" noEditPoints="1" noAdjustHandles="1" noChangeArrowheads="1" noChangeShapeType="1" noTextEdit="1"/>
              </p:cNvSpPr>
              <p:nvPr/>
            </p:nvSpPr>
            <p:spPr>
              <a:xfrm>
                <a:off x="4376016" y="500308"/>
                <a:ext cx="7610763" cy="369332"/>
              </a:xfrm>
              <a:prstGeom prst="rect">
                <a:avLst/>
              </a:prstGeom>
              <a:blipFill>
                <a:blip r:embed="rId4"/>
                <a:stretch>
                  <a:fillRect b="-11475"/>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EE1639F1-C684-462A-9DC1-421E86F4776A}"/>
                  </a:ext>
                </a:extLst>
              </p:cNvPr>
              <p:cNvSpPr txBox="1"/>
              <p:nvPr/>
            </p:nvSpPr>
            <p:spPr>
              <a:xfrm>
                <a:off x="4376016" y="892258"/>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𝑸</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 name="CuadroTexto 12">
                <a:extLst>
                  <a:ext uri="{FF2B5EF4-FFF2-40B4-BE49-F238E27FC236}">
                    <a16:creationId xmlns:a16="http://schemas.microsoft.com/office/drawing/2014/main" id="{EE1639F1-C684-462A-9DC1-421E86F4776A}"/>
                  </a:ext>
                </a:extLst>
              </p:cNvPr>
              <p:cNvSpPr txBox="1">
                <a:spLocks noRot="1" noChangeAspect="1" noMove="1" noResize="1" noEditPoints="1" noAdjustHandles="1" noChangeArrowheads="1" noChangeShapeType="1" noTextEdit="1"/>
              </p:cNvSpPr>
              <p:nvPr/>
            </p:nvSpPr>
            <p:spPr>
              <a:xfrm>
                <a:off x="4376016" y="892258"/>
                <a:ext cx="7610763" cy="369332"/>
              </a:xfrm>
              <a:prstGeom prst="rect">
                <a:avLst/>
              </a:prstGeom>
              <a:blipFill>
                <a:blip r:embed="rId5"/>
                <a:stretch>
                  <a:fillRect b="-11475"/>
                </a:stretch>
              </a:blipFill>
            </p:spPr>
            <p:txBody>
              <a:bodyPr/>
              <a:lstStyle/>
              <a:p>
                <a:r>
                  <a:rPr lang="es-CL">
                    <a:noFill/>
                  </a:rPr>
                  <a:t> </a:t>
                </a:r>
              </a:p>
            </p:txBody>
          </p:sp>
        </mc:Fallback>
      </mc:AlternateContent>
      <p:sp>
        <p:nvSpPr>
          <p:cNvPr id="14" name="CuadroTexto 13">
            <a:extLst>
              <a:ext uri="{FF2B5EF4-FFF2-40B4-BE49-F238E27FC236}">
                <a16:creationId xmlns:a16="http://schemas.microsoft.com/office/drawing/2014/main" id="{E10495CD-446B-49D5-B225-90C4003A6E66}"/>
              </a:ext>
            </a:extLst>
          </p:cNvPr>
          <p:cNvSpPr txBox="1"/>
          <p:nvPr/>
        </p:nvSpPr>
        <p:spPr>
          <a:xfrm>
            <a:off x="1274356" y="1354128"/>
            <a:ext cx="9643287" cy="923330"/>
          </a:xfrm>
          <a:prstGeom prst="rect">
            <a:avLst/>
          </a:prstGeom>
          <a:noFill/>
        </p:spPr>
        <p:txBody>
          <a:bodyPr wrap="square">
            <a:spAutoFit/>
          </a:bodyPr>
          <a:lstStyle/>
          <a:p>
            <a:pPr algn="l"/>
            <a:r>
              <a:rPr lang="en-US" b="0" i="0" dirty="0" err="1">
                <a:solidFill>
                  <a:srgbClr val="2E2E2E"/>
                </a:solidFill>
                <a:effectLst/>
                <a:latin typeface="NexusSans"/>
              </a:rPr>
              <a:t>Suponga</a:t>
            </a:r>
            <a:r>
              <a:rPr lang="en-US" b="0" i="0" dirty="0">
                <a:solidFill>
                  <a:srgbClr val="2E2E2E"/>
                </a:solidFill>
                <a:effectLst/>
                <a:latin typeface="NexusSans"/>
              </a:rPr>
              <a:t> que la </a:t>
            </a:r>
            <a:r>
              <a:rPr lang="en-US" b="0" i="0" dirty="0" err="1">
                <a:solidFill>
                  <a:srgbClr val="2E2E2E"/>
                </a:solidFill>
                <a:effectLst/>
                <a:latin typeface="NexusSans"/>
              </a:rPr>
              <a:t>frecuencia</a:t>
            </a:r>
            <a:r>
              <a:rPr lang="en-US" b="0" i="0" dirty="0">
                <a:solidFill>
                  <a:srgbClr val="2E2E2E"/>
                </a:solidFill>
                <a:effectLst/>
                <a:latin typeface="NexusSans"/>
              </a:rPr>
              <a:t> de una </a:t>
            </a:r>
            <a:r>
              <a:rPr lang="en-US" b="0" i="0" dirty="0" err="1">
                <a:solidFill>
                  <a:srgbClr val="2E2E2E"/>
                </a:solidFill>
                <a:effectLst/>
                <a:latin typeface="NexusSans"/>
              </a:rPr>
              <a:t>enfermedad</a:t>
            </a:r>
            <a:r>
              <a:rPr lang="en-US" b="0" i="0" dirty="0">
                <a:solidFill>
                  <a:srgbClr val="2E2E2E"/>
                </a:solidFill>
                <a:effectLst/>
                <a:latin typeface="NexusSans"/>
              </a:rPr>
              <a:t> </a:t>
            </a:r>
            <a:r>
              <a:rPr lang="en-US" b="0" i="0" dirty="0" err="1">
                <a:solidFill>
                  <a:srgbClr val="2E2E2E"/>
                </a:solidFill>
                <a:effectLst/>
                <a:latin typeface="NexusSans"/>
              </a:rPr>
              <a:t>recesiva</a:t>
            </a:r>
            <a:r>
              <a:rPr lang="en-US" b="0" i="0" dirty="0">
                <a:solidFill>
                  <a:srgbClr val="2E2E2E"/>
                </a:solidFill>
                <a:effectLst/>
                <a:latin typeface="NexusSans"/>
              </a:rPr>
              <a:t> </a:t>
            </a:r>
            <a:r>
              <a:rPr lang="en-US" b="0" i="0" dirty="0" err="1">
                <a:solidFill>
                  <a:srgbClr val="2E2E2E"/>
                </a:solidFill>
                <a:effectLst/>
                <a:latin typeface="NexusSans"/>
              </a:rPr>
              <a:t>autosómica</a:t>
            </a:r>
            <a:r>
              <a:rPr lang="en-US" b="0" i="0" dirty="0">
                <a:solidFill>
                  <a:srgbClr val="2E2E2E"/>
                </a:solidFill>
                <a:effectLst/>
                <a:latin typeface="NexusSans"/>
              </a:rPr>
              <a:t> </a:t>
            </a:r>
            <a:r>
              <a:rPr lang="en-US" b="0" i="0" dirty="0" err="1">
                <a:solidFill>
                  <a:srgbClr val="2E2E2E"/>
                </a:solidFill>
                <a:effectLst/>
                <a:latin typeface="NexusSans"/>
              </a:rPr>
              <a:t>en</a:t>
            </a:r>
            <a:r>
              <a:rPr lang="en-US" b="0" i="0" dirty="0">
                <a:solidFill>
                  <a:srgbClr val="2E2E2E"/>
                </a:solidFill>
                <a:effectLst/>
                <a:latin typeface="NexusSans"/>
              </a:rPr>
              <a:t> </a:t>
            </a:r>
            <a:r>
              <a:rPr lang="en-US" b="0" i="0" dirty="0" err="1">
                <a:solidFill>
                  <a:srgbClr val="2E2E2E"/>
                </a:solidFill>
                <a:effectLst/>
                <a:latin typeface="NexusSans"/>
              </a:rPr>
              <a:t>esta</a:t>
            </a:r>
            <a:r>
              <a:rPr lang="en-US" b="0" i="0" dirty="0">
                <a:solidFill>
                  <a:srgbClr val="2E2E2E"/>
                </a:solidFill>
                <a:effectLst/>
                <a:latin typeface="NexusSans"/>
              </a:rPr>
              <a:t> población es de 1/50. ¿</a:t>
            </a:r>
            <a:r>
              <a:rPr lang="en-US" b="0" i="0" dirty="0" err="1">
                <a:solidFill>
                  <a:srgbClr val="2E2E2E"/>
                </a:solidFill>
                <a:effectLst/>
                <a:latin typeface="NexusSans"/>
              </a:rPr>
              <a:t>Cuál</a:t>
            </a:r>
            <a:r>
              <a:rPr lang="en-US" b="0" i="0" dirty="0">
                <a:solidFill>
                  <a:srgbClr val="2E2E2E"/>
                </a:solidFill>
                <a:effectLst/>
                <a:latin typeface="NexusSans"/>
              </a:rPr>
              <a:t> es la </a:t>
            </a:r>
            <a:r>
              <a:rPr lang="en-US" b="0" i="0" dirty="0" err="1">
                <a:solidFill>
                  <a:srgbClr val="2E2E2E"/>
                </a:solidFill>
                <a:effectLst/>
                <a:latin typeface="NexusSans"/>
              </a:rPr>
              <a:t>frecuencia</a:t>
            </a:r>
            <a:r>
              <a:rPr lang="en-US" b="0" i="0" dirty="0">
                <a:solidFill>
                  <a:srgbClr val="2E2E2E"/>
                </a:solidFill>
                <a:effectLst/>
                <a:latin typeface="NexusSans"/>
              </a:rPr>
              <a:t> </a:t>
            </a:r>
            <a:r>
              <a:rPr lang="en-US" b="0" i="0" dirty="0" err="1">
                <a:solidFill>
                  <a:srgbClr val="2E2E2E"/>
                </a:solidFill>
                <a:effectLst/>
                <a:latin typeface="NexusSans"/>
              </a:rPr>
              <a:t>esperada</a:t>
            </a:r>
            <a:r>
              <a:rPr lang="en-US" b="0" i="0" dirty="0">
                <a:solidFill>
                  <a:srgbClr val="2E2E2E"/>
                </a:solidFill>
                <a:effectLst/>
                <a:latin typeface="NexusSans"/>
              </a:rPr>
              <a:t> de </a:t>
            </a:r>
            <a:r>
              <a:rPr lang="en-US" b="0" i="0" dirty="0" err="1">
                <a:solidFill>
                  <a:srgbClr val="2E2E2E"/>
                </a:solidFill>
                <a:effectLst/>
                <a:latin typeface="NexusSans"/>
              </a:rPr>
              <a:t>individuos</a:t>
            </a:r>
            <a:r>
              <a:rPr lang="en-US" b="0" i="0" dirty="0">
                <a:solidFill>
                  <a:srgbClr val="2E2E2E"/>
                </a:solidFill>
                <a:effectLst/>
                <a:latin typeface="NexusSans"/>
              </a:rPr>
              <a:t> </a:t>
            </a:r>
            <a:r>
              <a:rPr lang="en-US" b="0" i="0" dirty="0" err="1">
                <a:solidFill>
                  <a:srgbClr val="2E2E2E"/>
                </a:solidFill>
                <a:effectLst/>
                <a:latin typeface="NexusSans"/>
              </a:rPr>
              <a:t>enfermos</a:t>
            </a:r>
            <a:r>
              <a:rPr lang="en-US" b="0" i="0" dirty="0">
                <a:solidFill>
                  <a:srgbClr val="2E2E2E"/>
                </a:solidFill>
                <a:effectLst/>
                <a:latin typeface="NexusSans"/>
              </a:rPr>
              <a:t> </a:t>
            </a:r>
            <a:r>
              <a:rPr lang="en-US" b="0" i="0" dirty="0" err="1">
                <a:solidFill>
                  <a:srgbClr val="2E2E2E"/>
                </a:solidFill>
                <a:effectLst/>
                <a:latin typeface="NexusSans"/>
              </a:rPr>
              <a:t>en</a:t>
            </a:r>
            <a:r>
              <a:rPr lang="en-US" b="0" i="0" dirty="0">
                <a:solidFill>
                  <a:srgbClr val="2E2E2E"/>
                </a:solidFill>
                <a:effectLst/>
                <a:latin typeface="NexusSans"/>
              </a:rPr>
              <a:t> la </a:t>
            </a:r>
            <a:r>
              <a:rPr lang="en-US" b="0" i="0" dirty="0" err="1">
                <a:solidFill>
                  <a:srgbClr val="2E2E2E"/>
                </a:solidFill>
                <a:effectLst/>
                <a:latin typeface="NexusSans"/>
              </a:rPr>
              <a:t>descendencia</a:t>
            </a:r>
            <a:r>
              <a:rPr lang="en-US" b="0" i="0" dirty="0">
                <a:solidFill>
                  <a:srgbClr val="2E2E2E"/>
                </a:solidFill>
                <a:effectLst/>
                <a:latin typeface="NexusSans"/>
              </a:rPr>
              <a:t> </a:t>
            </a:r>
            <a:r>
              <a:rPr lang="en-US" b="0" i="0" dirty="0" err="1">
                <a:solidFill>
                  <a:srgbClr val="2E2E2E"/>
                </a:solidFill>
                <a:effectLst/>
                <a:latin typeface="NexusSans"/>
              </a:rPr>
              <a:t>generada</a:t>
            </a:r>
            <a:r>
              <a:rPr lang="en-US" b="0" i="0" dirty="0">
                <a:solidFill>
                  <a:srgbClr val="2E2E2E"/>
                </a:solidFill>
                <a:effectLst/>
                <a:latin typeface="NexusSans"/>
              </a:rPr>
              <a:t> por la </a:t>
            </a:r>
            <a:r>
              <a:rPr lang="en-US" b="0" i="0" dirty="0" err="1">
                <a:solidFill>
                  <a:srgbClr val="2E2E2E"/>
                </a:solidFill>
                <a:effectLst/>
                <a:latin typeface="NexusSans"/>
              </a:rPr>
              <a:t>cruza</a:t>
            </a:r>
            <a:r>
              <a:rPr lang="en-US" b="0" i="0" dirty="0">
                <a:solidFill>
                  <a:srgbClr val="2E2E2E"/>
                </a:solidFill>
                <a:effectLst/>
                <a:latin typeface="NexusSans"/>
              </a:rPr>
              <a:t> entre E-F?</a:t>
            </a:r>
          </a:p>
        </p:txBody>
      </p:sp>
      <p:sp>
        <p:nvSpPr>
          <p:cNvPr id="15" name="CuadroTexto 14">
            <a:extLst>
              <a:ext uri="{FF2B5EF4-FFF2-40B4-BE49-F238E27FC236}">
                <a16:creationId xmlns:a16="http://schemas.microsoft.com/office/drawing/2014/main" id="{04583F1B-5D12-4B8A-8111-6B513341972D}"/>
              </a:ext>
            </a:extLst>
          </p:cNvPr>
          <p:cNvSpPr txBox="1"/>
          <p:nvPr/>
        </p:nvSpPr>
        <p:spPr>
          <a:xfrm>
            <a:off x="2614878" y="2924175"/>
            <a:ext cx="35222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génicas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F8E60A80-B7D3-474A-B7CB-BD256F0FC488}"/>
                  </a:ext>
                </a:extLst>
              </p:cNvPr>
              <p:cNvSpPr txBox="1"/>
              <p:nvPr/>
            </p:nvSpPr>
            <p:spPr>
              <a:xfrm>
                <a:off x="2087089" y="3444543"/>
                <a:ext cx="301745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0,86</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=0,14</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6" name="CuadroTexto 15">
                <a:extLst>
                  <a:ext uri="{FF2B5EF4-FFF2-40B4-BE49-F238E27FC236}">
                    <a16:creationId xmlns:a16="http://schemas.microsoft.com/office/drawing/2014/main" id="{F8E60A80-B7D3-474A-B7CB-BD256F0FC488}"/>
                  </a:ext>
                </a:extLst>
              </p:cNvPr>
              <p:cNvSpPr txBox="1">
                <a:spLocks noRot="1" noChangeAspect="1" noMove="1" noResize="1" noEditPoints="1" noAdjustHandles="1" noChangeArrowheads="1" noChangeShapeType="1" noTextEdit="1"/>
              </p:cNvSpPr>
              <p:nvPr/>
            </p:nvSpPr>
            <p:spPr>
              <a:xfrm>
                <a:off x="2087089" y="3444543"/>
                <a:ext cx="3017450" cy="923330"/>
              </a:xfrm>
              <a:prstGeom prst="rect">
                <a:avLst/>
              </a:prstGeom>
              <a:blipFill>
                <a:blip r:embed="rId6"/>
                <a:stretch>
                  <a:fillRect b="-1974"/>
                </a:stretch>
              </a:blipFill>
            </p:spPr>
            <p:txBody>
              <a:bodyPr/>
              <a:lstStyle/>
              <a:p>
                <a:r>
                  <a:rPr lang="es-CL">
                    <a:noFill/>
                  </a:rPr>
                  <a:t> </a:t>
                </a:r>
              </a:p>
            </p:txBody>
          </p:sp>
        </mc:Fallback>
      </mc:AlternateContent>
      <p:sp>
        <p:nvSpPr>
          <p:cNvPr id="17" name="CuadroTexto 16">
            <a:extLst>
              <a:ext uri="{FF2B5EF4-FFF2-40B4-BE49-F238E27FC236}">
                <a16:creationId xmlns:a16="http://schemas.microsoft.com/office/drawing/2014/main" id="{292A9F4B-1B7C-46A6-B1C8-DC2213E3AF86}"/>
              </a:ext>
            </a:extLst>
          </p:cNvPr>
          <p:cNvSpPr txBox="1"/>
          <p:nvPr/>
        </p:nvSpPr>
        <p:spPr>
          <a:xfrm>
            <a:off x="6766671" y="2924175"/>
            <a:ext cx="35222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Tasas de consanguinidad</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7CBC456D-E003-486A-AD9B-AD035CE0C818}"/>
                  </a:ext>
                </a:extLst>
              </p:cNvPr>
              <p:cNvSpPr txBox="1"/>
              <p:nvPr/>
            </p:nvSpPr>
            <p:spPr>
              <a:xfrm>
                <a:off x="6892490" y="3583896"/>
                <a:ext cx="2368261" cy="393121"/>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L" b="0" i="1" smtClean="0">
                              <a:latin typeface="Cambria Math" panose="02040503050406030204" pitchFamily="18" charset="0"/>
                            </a:rPr>
                            <m:t>𝐹</m:t>
                          </m:r>
                        </m:e>
                        <m:sub>
                          <m:sSub>
                            <m:sSubPr>
                              <m:ctrlPr>
                                <a:rPr lang="en-US" i="1" smtClean="0">
                                  <a:latin typeface="Cambria Math" panose="02040503050406030204" pitchFamily="18" charset="0"/>
                                </a:rPr>
                              </m:ctrlPr>
                            </m:sSubPr>
                            <m:e>
                              <m:r>
                                <a:rPr lang="es-CL" b="0" i="1" smtClean="0">
                                  <a:latin typeface="Cambria Math" panose="02040503050406030204" pitchFamily="18" charset="0"/>
                                </a:rPr>
                                <m:t>𝑑</m:t>
                              </m:r>
                            </m:e>
                            <m:sub>
                              <m:r>
                                <a:rPr lang="es-CL" b="0" i="1" smtClean="0">
                                  <a:latin typeface="Cambria Math" panose="02040503050406030204" pitchFamily="18" charset="0"/>
                                </a:rPr>
                                <m:t>𝐸</m:t>
                              </m:r>
                              <m:r>
                                <a:rPr lang="es-CL" b="0" i="1" smtClean="0">
                                  <a:latin typeface="Cambria Math" panose="02040503050406030204" pitchFamily="18" charset="0"/>
                                </a:rPr>
                                <m:t>−</m:t>
                              </m:r>
                              <m:r>
                                <a:rPr lang="es-CL" b="0" i="1" smtClean="0">
                                  <a:latin typeface="Cambria Math" panose="02040503050406030204" pitchFamily="18" charset="0"/>
                                </a:rPr>
                                <m:t>𝐹</m:t>
                              </m:r>
                            </m:sub>
                          </m:sSub>
                        </m:sub>
                      </m:sSub>
                      <m:r>
                        <a:rPr lang="es-CL" b="0" i="1" smtClean="0">
                          <a:latin typeface="Cambria Math" panose="02040503050406030204" pitchFamily="18" charset="0"/>
                        </a:rPr>
                        <m:t>=0,795</m:t>
                      </m:r>
                    </m:oMath>
                  </m:oMathPara>
                </a14:m>
                <a:endParaRPr lang="es-CL" b="0" dirty="0"/>
              </a:p>
            </p:txBody>
          </p:sp>
        </mc:Choice>
        <mc:Fallback xmlns="">
          <p:sp>
            <p:nvSpPr>
              <p:cNvPr id="20" name="CuadroTexto 19">
                <a:extLst>
                  <a:ext uri="{FF2B5EF4-FFF2-40B4-BE49-F238E27FC236}">
                    <a16:creationId xmlns:a16="http://schemas.microsoft.com/office/drawing/2014/main" id="{7CBC456D-E003-486A-AD9B-AD035CE0C818}"/>
                  </a:ext>
                </a:extLst>
              </p:cNvPr>
              <p:cNvSpPr txBox="1">
                <a:spLocks noRot="1" noChangeAspect="1" noMove="1" noResize="1" noEditPoints="1" noAdjustHandles="1" noChangeArrowheads="1" noChangeShapeType="1" noTextEdit="1"/>
              </p:cNvSpPr>
              <p:nvPr/>
            </p:nvSpPr>
            <p:spPr>
              <a:xfrm>
                <a:off x="6892490" y="3583896"/>
                <a:ext cx="2368261" cy="393121"/>
              </a:xfrm>
              <a:prstGeom prst="rect">
                <a:avLst/>
              </a:prstGeom>
              <a:blipFill>
                <a:blip r:embed="rId7"/>
                <a:stretch>
                  <a:fillRect b="-1563"/>
                </a:stretch>
              </a:blipFill>
              <a:ln w="19050">
                <a:noFill/>
              </a:ln>
            </p:spPr>
            <p:txBody>
              <a:bodyPr/>
              <a:lstStyle/>
              <a:p>
                <a:r>
                  <a:rPr lang="es-CL">
                    <a:noFill/>
                  </a:rPr>
                  <a:t> </a:t>
                </a:r>
              </a:p>
            </p:txBody>
          </p:sp>
        </mc:Fallback>
      </mc:AlternateContent>
      <p:sp>
        <p:nvSpPr>
          <p:cNvPr id="21" name="CuadroTexto 20">
            <a:extLst>
              <a:ext uri="{FF2B5EF4-FFF2-40B4-BE49-F238E27FC236}">
                <a16:creationId xmlns:a16="http://schemas.microsoft.com/office/drawing/2014/main" id="{FD72E5D8-1215-40F7-A3DB-FE599D8D99CD}"/>
              </a:ext>
            </a:extLst>
          </p:cNvPr>
          <p:cNvSpPr txBox="1"/>
          <p:nvPr/>
        </p:nvSpPr>
        <p:spPr>
          <a:xfrm>
            <a:off x="2087089" y="5013677"/>
            <a:ext cx="32329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Cálculo de frecuencia esperada</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A80F2F23-C0F5-4D10-8643-089FCF59276B}"/>
                  </a:ext>
                </a:extLst>
              </p:cNvPr>
              <p:cNvSpPr txBox="1"/>
              <p:nvPr/>
            </p:nvSpPr>
            <p:spPr>
              <a:xfrm>
                <a:off x="2204599" y="5596410"/>
                <a:ext cx="28997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𝑄</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8" name="CuadroTexto 17">
                <a:extLst>
                  <a:ext uri="{FF2B5EF4-FFF2-40B4-BE49-F238E27FC236}">
                    <a16:creationId xmlns:a16="http://schemas.microsoft.com/office/drawing/2014/main" id="{A80F2F23-C0F5-4D10-8643-089FCF59276B}"/>
                  </a:ext>
                </a:extLst>
              </p:cNvPr>
              <p:cNvSpPr txBox="1">
                <a:spLocks noRot="1" noChangeAspect="1" noMove="1" noResize="1" noEditPoints="1" noAdjustHandles="1" noChangeArrowheads="1" noChangeShapeType="1" noTextEdit="1"/>
              </p:cNvSpPr>
              <p:nvPr/>
            </p:nvSpPr>
            <p:spPr>
              <a:xfrm>
                <a:off x="2204599" y="5596410"/>
                <a:ext cx="2899712" cy="369332"/>
              </a:xfrm>
              <a:prstGeom prst="rect">
                <a:avLst/>
              </a:prstGeom>
              <a:blipFill>
                <a:blip r:embed="rId8"/>
                <a:stretch>
                  <a:fillRect b="-11475"/>
                </a:stretch>
              </a:blipFill>
            </p:spPr>
            <p:txBody>
              <a:bodyPr/>
              <a:lstStyle/>
              <a:p>
                <a:r>
                  <a:rPr lang="es-CL">
                    <a:noFill/>
                  </a:rPr>
                  <a:t> </a:t>
                </a:r>
              </a:p>
            </p:txBody>
          </p:sp>
        </mc:Fallback>
      </mc:AlternateContent>
      <p:sp>
        <p:nvSpPr>
          <p:cNvPr id="4" name="Título 1">
            <a:extLst>
              <a:ext uri="{FF2B5EF4-FFF2-40B4-BE49-F238E27FC236}">
                <a16:creationId xmlns:a16="http://schemas.microsoft.com/office/drawing/2014/main" id="{7A47317F-1D69-B461-26A1-11DD5ACE59AE}"/>
              </a:ext>
            </a:extLst>
          </p:cNvPr>
          <p:cNvSpPr txBox="1">
            <a:spLocks/>
          </p:cNvSpPr>
          <p:nvPr/>
        </p:nvSpPr>
        <p:spPr>
          <a:xfrm>
            <a:off x="1758138" y="-139065"/>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2</a:t>
            </a:r>
            <a:endParaRPr lang="en-US" i="1" kern="0" dirty="0"/>
          </a:p>
        </p:txBody>
      </p:sp>
    </p:spTree>
    <p:extLst>
      <p:ext uri="{BB962C8B-B14F-4D97-AF65-F5344CB8AC3E}">
        <p14:creationId xmlns:p14="http://schemas.microsoft.com/office/powerpoint/2010/main" val="3124805928"/>
      </p:ext>
    </p:extLst>
  </p:cSld>
  <p:clrMapOvr>
    <a:masterClrMapping/>
  </p:clrMapOvr>
  <p:transition spd="slow">
    <p:cove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58</a:t>
            </a:fld>
            <a:endParaRPr/>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3F84D4CA-5C73-4903-9A5C-743C789111E1}"/>
                  </a:ext>
                </a:extLst>
              </p:cNvPr>
              <p:cNvSpPr txBox="1"/>
              <p:nvPr/>
            </p:nvSpPr>
            <p:spPr>
              <a:xfrm>
                <a:off x="4376016" y="112979"/>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𝑷</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CuadroTexto 10">
                <a:extLst>
                  <a:ext uri="{FF2B5EF4-FFF2-40B4-BE49-F238E27FC236}">
                    <a16:creationId xmlns:a16="http://schemas.microsoft.com/office/drawing/2014/main" id="{3F84D4CA-5C73-4903-9A5C-743C789111E1}"/>
                  </a:ext>
                </a:extLst>
              </p:cNvPr>
              <p:cNvSpPr txBox="1">
                <a:spLocks noRot="1" noChangeAspect="1" noMove="1" noResize="1" noEditPoints="1" noAdjustHandles="1" noChangeArrowheads="1" noChangeShapeType="1" noTextEdit="1"/>
              </p:cNvSpPr>
              <p:nvPr/>
            </p:nvSpPr>
            <p:spPr>
              <a:xfrm>
                <a:off x="4376016" y="112979"/>
                <a:ext cx="7610763" cy="369332"/>
              </a:xfrm>
              <a:prstGeom prst="rect">
                <a:avLst/>
              </a:prstGeom>
              <a:blipFill>
                <a:blip r:embed="rId3"/>
                <a:stretch>
                  <a:fillRect b="-13333"/>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716DCE6D-F008-476B-8B55-1D8C6A94E17C}"/>
                  </a:ext>
                </a:extLst>
              </p:cNvPr>
              <p:cNvSpPr txBox="1"/>
              <p:nvPr/>
            </p:nvSpPr>
            <p:spPr>
              <a:xfrm>
                <a:off x="4376016" y="500308"/>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𝑯</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m:t>
                      </m:r>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CuadroTexto 11">
                <a:extLst>
                  <a:ext uri="{FF2B5EF4-FFF2-40B4-BE49-F238E27FC236}">
                    <a16:creationId xmlns:a16="http://schemas.microsoft.com/office/drawing/2014/main" id="{716DCE6D-F008-476B-8B55-1D8C6A94E17C}"/>
                  </a:ext>
                </a:extLst>
              </p:cNvPr>
              <p:cNvSpPr txBox="1">
                <a:spLocks noRot="1" noChangeAspect="1" noMove="1" noResize="1" noEditPoints="1" noAdjustHandles="1" noChangeArrowheads="1" noChangeShapeType="1" noTextEdit="1"/>
              </p:cNvSpPr>
              <p:nvPr/>
            </p:nvSpPr>
            <p:spPr>
              <a:xfrm>
                <a:off x="4376016" y="500308"/>
                <a:ext cx="7610763" cy="369332"/>
              </a:xfrm>
              <a:prstGeom prst="rect">
                <a:avLst/>
              </a:prstGeom>
              <a:blipFill>
                <a:blip r:embed="rId4"/>
                <a:stretch>
                  <a:fillRect b="-11475"/>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EE1639F1-C684-462A-9DC1-421E86F4776A}"/>
                  </a:ext>
                </a:extLst>
              </p:cNvPr>
              <p:cNvSpPr txBox="1"/>
              <p:nvPr/>
            </p:nvSpPr>
            <p:spPr>
              <a:xfrm>
                <a:off x="4376016" y="892258"/>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𝑸</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 name="CuadroTexto 12">
                <a:extLst>
                  <a:ext uri="{FF2B5EF4-FFF2-40B4-BE49-F238E27FC236}">
                    <a16:creationId xmlns:a16="http://schemas.microsoft.com/office/drawing/2014/main" id="{EE1639F1-C684-462A-9DC1-421E86F4776A}"/>
                  </a:ext>
                </a:extLst>
              </p:cNvPr>
              <p:cNvSpPr txBox="1">
                <a:spLocks noRot="1" noChangeAspect="1" noMove="1" noResize="1" noEditPoints="1" noAdjustHandles="1" noChangeArrowheads="1" noChangeShapeType="1" noTextEdit="1"/>
              </p:cNvSpPr>
              <p:nvPr/>
            </p:nvSpPr>
            <p:spPr>
              <a:xfrm>
                <a:off x="4376016" y="892258"/>
                <a:ext cx="7610763" cy="369332"/>
              </a:xfrm>
              <a:prstGeom prst="rect">
                <a:avLst/>
              </a:prstGeom>
              <a:blipFill>
                <a:blip r:embed="rId5"/>
                <a:stretch>
                  <a:fillRect b="-11475"/>
                </a:stretch>
              </a:blipFill>
            </p:spPr>
            <p:txBody>
              <a:bodyPr/>
              <a:lstStyle/>
              <a:p>
                <a:r>
                  <a:rPr lang="es-CL">
                    <a:noFill/>
                  </a:rPr>
                  <a:t> </a:t>
                </a:r>
              </a:p>
            </p:txBody>
          </p:sp>
        </mc:Fallback>
      </mc:AlternateContent>
      <p:sp>
        <p:nvSpPr>
          <p:cNvPr id="14" name="CuadroTexto 13">
            <a:extLst>
              <a:ext uri="{FF2B5EF4-FFF2-40B4-BE49-F238E27FC236}">
                <a16:creationId xmlns:a16="http://schemas.microsoft.com/office/drawing/2014/main" id="{E10495CD-446B-49D5-B225-90C4003A6E66}"/>
              </a:ext>
            </a:extLst>
          </p:cNvPr>
          <p:cNvSpPr txBox="1"/>
          <p:nvPr/>
        </p:nvSpPr>
        <p:spPr>
          <a:xfrm>
            <a:off x="1274356" y="1354128"/>
            <a:ext cx="9643287" cy="923330"/>
          </a:xfrm>
          <a:prstGeom prst="rect">
            <a:avLst/>
          </a:prstGeom>
          <a:noFill/>
        </p:spPr>
        <p:txBody>
          <a:bodyPr wrap="square">
            <a:spAutoFit/>
          </a:bodyPr>
          <a:lstStyle/>
          <a:p>
            <a:pPr algn="l"/>
            <a:r>
              <a:rPr lang="en-US" b="0" i="0" dirty="0" err="1">
                <a:solidFill>
                  <a:srgbClr val="2E2E2E"/>
                </a:solidFill>
                <a:effectLst/>
                <a:latin typeface="NexusSans"/>
              </a:rPr>
              <a:t>Suponga</a:t>
            </a:r>
            <a:r>
              <a:rPr lang="en-US" b="0" i="0" dirty="0">
                <a:solidFill>
                  <a:srgbClr val="2E2E2E"/>
                </a:solidFill>
                <a:effectLst/>
                <a:latin typeface="NexusSans"/>
              </a:rPr>
              <a:t> que la </a:t>
            </a:r>
            <a:r>
              <a:rPr lang="en-US" b="0" i="0" dirty="0" err="1">
                <a:solidFill>
                  <a:srgbClr val="2E2E2E"/>
                </a:solidFill>
                <a:effectLst/>
                <a:latin typeface="NexusSans"/>
              </a:rPr>
              <a:t>frecuencia</a:t>
            </a:r>
            <a:r>
              <a:rPr lang="en-US" b="0" i="0" dirty="0">
                <a:solidFill>
                  <a:srgbClr val="2E2E2E"/>
                </a:solidFill>
                <a:effectLst/>
                <a:latin typeface="NexusSans"/>
              </a:rPr>
              <a:t> de una </a:t>
            </a:r>
            <a:r>
              <a:rPr lang="en-US" b="0" i="0" dirty="0" err="1">
                <a:solidFill>
                  <a:srgbClr val="2E2E2E"/>
                </a:solidFill>
                <a:effectLst/>
                <a:latin typeface="NexusSans"/>
              </a:rPr>
              <a:t>enfermedad</a:t>
            </a:r>
            <a:r>
              <a:rPr lang="en-US" b="0" i="0" dirty="0">
                <a:solidFill>
                  <a:srgbClr val="2E2E2E"/>
                </a:solidFill>
                <a:effectLst/>
                <a:latin typeface="NexusSans"/>
              </a:rPr>
              <a:t> </a:t>
            </a:r>
            <a:r>
              <a:rPr lang="en-US" b="0" i="0" dirty="0" err="1">
                <a:solidFill>
                  <a:srgbClr val="2E2E2E"/>
                </a:solidFill>
                <a:effectLst/>
                <a:latin typeface="NexusSans"/>
              </a:rPr>
              <a:t>recesiva</a:t>
            </a:r>
            <a:r>
              <a:rPr lang="en-US" b="0" i="0" dirty="0">
                <a:solidFill>
                  <a:srgbClr val="2E2E2E"/>
                </a:solidFill>
                <a:effectLst/>
                <a:latin typeface="NexusSans"/>
              </a:rPr>
              <a:t> </a:t>
            </a:r>
            <a:r>
              <a:rPr lang="en-US" b="0" i="0" dirty="0" err="1">
                <a:solidFill>
                  <a:srgbClr val="2E2E2E"/>
                </a:solidFill>
                <a:effectLst/>
                <a:latin typeface="NexusSans"/>
              </a:rPr>
              <a:t>autosómica</a:t>
            </a:r>
            <a:r>
              <a:rPr lang="en-US" b="0" i="0" dirty="0">
                <a:solidFill>
                  <a:srgbClr val="2E2E2E"/>
                </a:solidFill>
                <a:effectLst/>
                <a:latin typeface="NexusSans"/>
              </a:rPr>
              <a:t> </a:t>
            </a:r>
            <a:r>
              <a:rPr lang="en-US" b="0" i="0" dirty="0" err="1">
                <a:solidFill>
                  <a:srgbClr val="2E2E2E"/>
                </a:solidFill>
                <a:effectLst/>
                <a:latin typeface="NexusSans"/>
              </a:rPr>
              <a:t>en</a:t>
            </a:r>
            <a:r>
              <a:rPr lang="en-US" b="0" i="0" dirty="0">
                <a:solidFill>
                  <a:srgbClr val="2E2E2E"/>
                </a:solidFill>
                <a:effectLst/>
                <a:latin typeface="NexusSans"/>
              </a:rPr>
              <a:t> </a:t>
            </a:r>
            <a:r>
              <a:rPr lang="en-US" b="0" i="0" dirty="0" err="1">
                <a:solidFill>
                  <a:srgbClr val="2E2E2E"/>
                </a:solidFill>
                <a:effectLst/>
                <a:latin typeface="NexusSans"/>
              </a:rPr>
              <a:t>esta</a:t>
            </a:r>
            <a:r>
              <a:rPr lang="en-US" b="0" i="0" dirty="0">
                <a:solidFill>
                  <a:srgbClr val="2E2E2E"/>
                </a:solidFill>
                <a:effectLst/>
                <a:latin typeface="NexusSans"/>
              </a:rPr>
              <a:t> población es de 1/50. ¿</a:t>
            </a:r>
            <a:r>
              <a:rPr lang="en-US" b="0" i="0" dirty="0" err="1">
                <a:solidFill>
                  <a:srgbClr val="2E2E2E"/>
                </a:solidFill>
                <a:effectLst/>
                <a:latin typeface="NexusSans"/>
              </a:rPr>
              <a:t>Cuál</a:t>
            </a:r>
            <a:r>
              <a:rPr lang="en-US" b="0" i="0" dirty="0">
                <a:solidFill>
                  <a:srgbClr val="2E2E2E"/>
                </a:solidFill>
                <a:effectLst/>
                <a:latin typeface="NexusSans"/>
              </a:rPr>
              <a:t> es la </a:t>
            </a:r>
            <a:r>
              <a:rPr lang="en-US" b="0" i="0" dirty="0" err="1">
                <a:solidFill>
                  <a:srgbClr val="2E2E2E"/>
                </a:solidFill>
                <a:effectLst/>
                <a:latin typeface="NexusSans"/>
              </a:rPr>
              <a:t>frecuencia</a:t>
            </a:r>
            <a:r>
              <a:rPr lang="en-US" b="0" i="0" dirty="0">
                <a:solidFill>
                  <a:srgbClr val="2E2E2E"/>
                </a:solidFill>
                <a:effectLst/>
                <a:latin typeface="NexusSans"/>
              </a:rPr>
              <a:t> </a:t>
            </a:r>
            <a:r>
              <a:rPr lang="en-US" b="0" i="0" dirty="0" err="1">
                <a:solidFill>
                  <a:srgbClr val="2E2E2E"/>
                </a:solidFill>
                <a:effectLst/>
                <a:latin typeface="NexusSans"/>
              </a:rPr>
              <a:t>esperada</a:t>
            </a:r>
            <a:r>
              <a:rPr lang="en-US" b="0" i="0" dirty="0">
                <a:solidFill>
                  <a:srgbClr val="2E2E2E"/>
                </a:solidFill>
                <a:effectLst/>
                <a:latin typeface="NexusSans"/>
              </a:rPr>
              <a:t> de </a:t>
            </a:r>
            <a:r>
              <a:rPr lang="en-US" b="0" i="0" dirty="0" err="1">
                <a:solidFill>
                  <a:srgbClr val="2E2E2E"/>
                </a:solidFill>
                <a:effectLst/>
                <a:latin typeface="NexusSans"/>
              </a:rPr>
              <a:t>individuos</a:t>
            </a:r>
            <a:r>
              <a:rPr lang="en-US" b="0" i="0" dirty="0">
                <a:solidFill>
                  <a:srgbClr val="2E2E2E"/>
                </a:solidFill>
                <a:effectLst/>
                <a:latin typeface="NexusSans"/>
              </a:rPr>
              <a:t> </a:t>
            </a:r>
            <a:r>
              <a:rPr lang="en-US" b="0" i="0" dirty="0" err="1">
                <a:solidFill>
                  <a:srgbClr val="2E2E2E"/>
                </a:solidFill>
                <a:effectLst/>
                <a:latin typeface="NexusSans"/>
              </a:rPr>
              <a:t>enfermos</a:t>
            </a:r>
            <a:r>
              <a:rPr lang="en-US" b="0" i="0" dirty="0">
                <a:solidFill>
                  <a:srgbClr val="2E2E2E"/>
                </a:solidFill>
                <a:effectLst/>
                <a:latin typeface="NexusSans"/>
              </a:rPr>
              <a:t> </a:t>
            </a:r>
            <a:r>
              <a:rPr lang="en-US" b="0" i="0" dirty="0" err="1">
                <a:solidFill>
                  <a:srgbClr val="2E2E2E"/>
                </a:solidFill>
                <a:effectLst/>
                <a:latin typeface="NexusSans"/>
              </a:rPr>
              <a:t>en</a:t>
            </a:r>
            <a:r>
              <a:rPr lang="en-US" b="0" i="0" dirty="0">
                <a:solidFill>
                  <a:srgbClr val="2E2E2E"/>
                </a:solidFill>
                <a:effectLst/>
                <a:latin typeface="NexusSans"/>
              </a:rPr>
              <a:t> la </a:t>
            </a:r>
            <a:r>
              <a:rPr lang="en-US" b="0" i="0" dirty="0" err="1">
                <a:solidFill>
                  <a:srgbClr val="2E2E2E"/>
                </a:solidFill>
                <a:effectLst/>
                <a:latin typeface="NexusSans"/>
              </a:rPr>
              <a:t>descendencia</a:t>
            </a:r>
            <a:r>
              <a:rPr lang="en-US" b="0" i="0" dirty="0">
                <a:solidFill>
                  <a:srgbClr val="2E2E2E"/>
                </a:solidFill>
                <a:effectLst/>
                <a:latin typeface="NexusSans"/>
              </a:rPr>
              <a:t> </a:t>
            </a:r>
            <a:r>
              <a:rPr lang="en-US" b="0" i="0" dirty="0" err="1">
                <a:solidFill>
                  <a:srgbClr val="2E2E2E"/>
                </a:solidFill>
                <a:effectLst/>
                <a:latin typeface="NexusSans"/>
              </a:rPr>
              <a:t>generada</a:t>
            </a:r>
            <a:r>
              <a:rPr lang="en-US" b="0" i="0" dirty="0">
                <a:solidFill>
                  <a:srgbClr val="2E2E2E"/>
                </a:solidFill>
                <a:effectLst/>
                <a:latin typeface="NexusSans"/>
              </a:rPr>
              <a:t> por la </a:t>
            </a:r>
            <a:r>
              <a:rPr lang="en-US" b="0" i="0" dirty="0" err="1">
                <a:solidFill>
                  <a:srgbClr val="2E2E2E"/>
                </a:solidFill>
                <a:effectLst/>
                <a:latin typeface="NexusSans"/>
              </a:rPr>
              <a:t>cruza</a:t>
            </a:r>
            <a:r>
              <a:rPr lang="en-US" b="0" i="0" dirty="0">
                <a:solidFill>
                  <a:srgbClr val="2E2E2E"/>
                </a:solidFill>
                <a:effectLst/>
                <a:latin typeface="NexusSans"/>
              </a:rPr>
              <a:t> entre E-F?</a:t>
            </a:r>
          </a:p>
        </p:txBody>
      </p:sp>
      <p:sp>
        <p:nvSpPr>
          <p:cNvPr id="19" name="CuadroTexto 18">
            <a:extLst>
              <a:ext uri="{FF2B5EF4-FFF2-40B4-BE49-F238E27FC236}">
                <a16:creationId xmlns:a16="http://schemas.microsoft.com/office/drawing/2014/main" id="{173D228D-0A2C-4B49-894E-8F99E9D90886}"/>
              </a:ext>
            </a:extLst>
          </p:cNvPr>
          <p:cNvSpPr txBox="1"/>
          <p:nvPr/>
        </p:nvSpPr>
        <p:spPr>
          <a:xfrm>
            <a:off x="2152884" y="2899727"/>
            <a:ext cx="22885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 esperadas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AAF8DBF4-F602-4EBA-8AAF-E0C023A4DE30}"/>
                  </a:ext>
                </a:extLst>
              </p:cNvPr>
              <p:cNvSpPr txBox="1"/>
              <p:nvPr/>
            </p:nvSpPr>
            <p:spPr>
              <a:xfrm>
                <a:off x="1274356" y="3444048"/>
                <a:ext cx="4045573" cy="2414507"/>
              </a:xfrm>
              <a:prstGeom prst="rect">
                <a:avLst/>
              </a:prstGeom>
              <a:noFill/>
            </p:spPr>
            <p:txBody>
              <a:bodyPr wrap="square" rtlCol="0">
                <a:spAutoFit/>
              </a:bodyPr>
              <a:lstStyle/>
              <a:p>
                <a:pPr>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𝑄</m:t>
                          </m:r>
                        </m:e>
                        <m:sub>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sub>
                          </m:sSub>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lang="es-CL" i="1">
                              <a:solidFill>
                                <a:prstClr val="black"/>
                              </a:solidFill>
                              <a:latin typeface="Cambria Math" panose="02040503050406030204" pitchFamily="18" charset="0"/>
                            </a:rPr>
                          </m:ctrlPr>
                        </m:sSupPr>
                        <m:e>
                          <m:r>
                            <a:rPr lang="es-CL" i="1">
                              <a:solidFill>
                                <a:prstClr val="black"/>
                              </a:solidFill>
                              <a:latin typeface="Cambria Math" panose="02040503050406030204" pitchFamily="18" charset="0"/>
                            </a:rPr>
                            <m:t>𝑞</m:t>
                          </m:r>
                        </m:e>
                        <m:sup>
                          <m:r>
                            <a:rPr lang="es-CL" i="1">
                              <a:solidFill>
                                <a:prstClr val="black"/>
                              </a:solidFill>
                              <a:latin typeface="Cambria Math" panose="02040503050406030204" pitchFamily="18" charset="0"/>
                            </a:rPr>
                            <m:t>2</m:t>
                          </m:r>
                        </m:sup>
                      </m:sSup>
                      <m:r>
                        <a:rPr lang="es-CL" i="1">
                          <a:solidFill>
                            <a:prstClr val="black"/>
                          </a:solidFill>
                          <a:latin typeface="Cambria Math" panose="02040503050406030204" pitchFamily="18" charset="0"/>
                        </a:rPr>
                        <m:t>+</m:t>
                      </m:r>
                      <m:r>
                        <a:rPr lang="es-CL" i="1">
                          <a:solidFill>
                            <a:prstClr val="black"/>
                          </a:solidFill>
                          <a:latin typeface="Cambria Math" panose="02040503050406030204" pitchFamily="18" charset="0"/>
                        </a:rPr>
                        <m:t>𝑝𝑞𝐹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14:m>
                  <m:oMathPara xmlns:m="http://schemas.openxmlformats.org/officeDocument/2006/math">
                    <m:oMathParaPr>
                      <m:jc m:val="centerGroup"/>
                    </m:oMathParaPr>
                    <m:oMath xmlns:m="http://schemas.openxmlformats.org/officeDocument/2006/math">
                      <m:sSub>
                        <m:sSubPr>
                          <m:ctrlPr>
                            <a:rPr lang="es-CL" i="1" smtClean="0">
                              <a:solidFill>
                                <a:prstClr val="black"/>
                              </a:solidFill>
                              <a:latin typeface="Cambria Math" panose="02040503050406030204" pitchFamily="18" charset="0"/>
                            </a:rPr>
                          </m:ctrlPr>
                        </m:sSubPr>
                        <m:e>
                          <m:r>
                            <a:rPr lang="es-CL" b="0" i="1" smtClean="0">
                              <a:solidFill>
                                <a:prstClr val="black"/>
                              </a:solidFill>
                              <a:latin typeface="Cambria Math" panose="02040503050406030204" pitchFamily="18" charset="0"/>
                            </a:rPr>
                            <m:t>𝑄</m:t>
                          </m:r>
                        </m:e>
                        <m:sub>
                          <m:sSub>
                            <m:sSubPr>
                              <m:ctrlPr>
                                <a:rPr lang="es-CL" i="1">
                                  <a:solidFill>
                                    <a:prstClr val="black"/>
                                  </a:solidFill>
                                  <a:latin typeface="Cambria Math" panose="02040503050406030204" pitchFamily="18" charset="0"/>
                                </a:rPr>
                              </m:ctrlPr>
                            </m:sSubPr>
                            <m:e>
                              <m:r>
                                <a:rPr lang="es-CL" i="1">
                                  <a:solidFill>
                                    <a:prstClr val="black"/>
                                  </a:solidFill>
                                  <a:latin typeface="Cambria Math" panose="02040503050406030204" pitchFamily="18" charset="0"/>
                                </a:rPr>
                                <m:t>𝑑</m:t>
                              </m:r>
                            </m:e>
                            <m:sub>
                              <m:r>
                                <a:rPr lang="es-CL" i="1">
                                  <a:solidFill>
                                    <a:prstClr val="black"/>
                                  </a:solidFill>
                                  <a:latin typeface="Cambria Math" panose="02040503050406030204" pitchFamily="18" charset="0"/>
                                </a:rPr>
                                <m:t>𝐸</m:t>
                              </m:r>
                              <m:r>
                                <a:rPr lang="es-CL" i="1">
                                  <a:solidFill>
                                    <a:prstClr val="black"/>
                                  </a:solidFill>
                                  <a:latin typeface="Cambria Math" panose="02040503050406030204" pitchFamily="18" charset="0"/>
                                </a:rPr>
                                <m:t>−</m:t>
                              </m:r>
                              <m:r>
                                <a:rPr lang="es-CL" i="1">
                                  <a:solidFill>
                                    <a:prstClr val="black"/>
                                  </a:solidFill>
                                  <a:latin typeface="Cambria Math" panose="02040503050406030204" pitchFamily="18" charset="0"/>
                                </a:rPr>
                                <m:t>𝐹</m:t>
                              </m:r>
                            </m:sub>
                          </m:sSub>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(0,14)</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r>
                        <a:rPr lang="es-CL" i="1">
                          <a:solidFill>
                            <a:prstClr val="black"/>
                          </a:solidFill>
                          <a:latin typeface="Cambria Math" panose="02040503050406030204" pitchFamily="18" charset="0"/>
                        </a:rPr>
                        <m:t>86∗0,14∗</m:t>
                      </m:r>
                      <m:r>
                        <a:rPr lang="es-CL" b="0" i="1" smtClean="0">
                          <a:solidFill>
                            <a:prstClr val="black"/>
                          </a:solidFill>
                          <a:latin typeface="Cambria Math" panose="02040503050406030204" pitchFamily="18" charset="0"/>
                        </a:rPr>
                        <m:t>0,795</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14:m>
                  <m:oMathPara xmlns:m="http://schemas.openxmlformats.org/officeDocument/2006/math">
                    <m:oMathParaPr>
                      <m:jc m:val="centerGroup"/>
                    </m:oMathParaPr>
                    <m:oMath xmlns:m="http://schemas.openxmlformats.org/officeDocument/2006/math">
                      <m:sSub>
                        <m:sSubPr>
                          <m:ctrlPr>
                            <a:rPr lang="es-CL" i="1">
                              <a:solidFill>
                                <a:prstClr val="black"/>
                              </a:solidFill>
                              <a:latin typeface="Cambria Math" panose="02040503050406030204" pitchFamily="18" charset="0"/>
                            </a:rPr>
                          </m:ctrlPr>
                        </m:sSubPr>
                        <m:e>
                          <m:r>
                            <a:rPr lang="es-CL" b="0" i="1" smtClean="0">
                              <a:solidFill>
                                <a:prstClr val="black"/>
                              </a:solidFill>
                              <a:latin typeface="Cambria Math" panose="02040503050406030204" pitchFamily="18" charset="0"/>
                            </a:rPr>
                            <m:t>𝑄</m:t>
                          </m:r>
                        </m:e>
                        <m:sub>
                          <m:sSub>
                            <m:sSubPr>
                              <m:ctrlPr>
                                <a:rPr lang="es-CL" i="1">
                                  <a:solidFill>
                                    <a:prstClr val="black"/>
                                  </a:solidFill>
                                  <a:latin typeface="Cambria Math" panose="02040503050406030204" pitchFamily="18" charset="0"/>
                                </a:rPr>
                              </m:ctrlPr>
                            </m:sSubPr>
                            <m:e>
                              <m:r>
                                <a:rPr lang="es-CL" i="1">
                                  <a:solidFill>
                                    <a:prstClr val="black"/>
                                  </a:solidFill>
                                  <a:latin typeface="Cambria Math" panose="02040503050406030204" pitchFamily="18" charset="0"/>
                                </a:rPr>
                                <m:t>𝑑</m:t>
                              </m:r>
                            </m:e>
                            <m:sub>
                              <m:r>
                                <a:rPr lang="es-CL" i="1">
                                  <a:solidFill>
                                    <a:prstClr val="black"/>
                                  </a:solidFill>
                                  <a:latin typeface="Cambria Math" panose="02040503050406030204" pitchFamily="18" charset="0"/>
                                </a:rPr>
                                <m:t>𝐸</m:t>
                              </m:r>
                              <m:r>
                                <a:rPr lang="es-CL" i="1">
                                  <a:solidFill>
                                    <a:prstClr val="black"/>
                                  </a:solidFill>
                                  <a:latin typeface="Cambria Math" panose="02040503050406030204" pitchFamily="18" charset="0"/>
                                </a:rPr>
                                <m:t>−</m:t>
                              </m:r>
                              <m:r>
                                <a:rPr lang="es-CL" i="1">
                                  <a:solidFill>
                                    <a:prstClr val="black"/>
                                  </a:solidFill>
                                  <a:latin typeface="Cambria Math" panose="02040503050406030204" pitchFamily="18" charset="0"/>
                                </a:rPr>
                                <m:t>𝐹</m:t>
                              </m:r>
                            </m:sub>
                          </m:sSub>
                        </m:sub>
                      </m:sSub>
                      <m:r>
                        <a:rPr lang="es-CL" i="1">
                          <a:solidFill>
                            <a:prstClr val="black"/>
                          </a:solidFill>
                          <a:latin typeface="Cambria Math" panose="02040503050406030204" pitchFamily="18" charset="0"/>
                        </a:rPr>
                        <m:t>=0,</m:t>
                      </m:r>
                      <m:r>
                        <a:rPr lang="es-CL" b="0" i="1" smtClean="0">
                          <a:solidFill>
                            <a:prstClr val="black"/>
                          </a:solidFill>
                          <a:latin typeface="Cambria Math" panose="02040503050406030204" pitchFamily="18" charset="0"/>
                        </a:rPr>
                        <m:t>02+0,19</m:t>
                      </m:r>
                    </m:oMath>
                  </m:oMathPara>
                </a14:m>
                <a:endParaRPr lang="en-US"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14:m>
                  <m:oMathPara xmlns:m="http://schemas.openxmlformats.org/officeDocument/2006/math">
                    <m:oMathParaPr>
                      <m:jc m:val="centerGroup"/>
                    </m:oMathParaPr>
                    <m:oMath xmlns:m="http://schemas.openxmlformats.org/officeDocument/2006/math">
                      <m:sSub>
                        <m:sSubPr>
                          <m:ctrlPr>
                            <a:rPr lang="es-CL" i="1">
                              <a:solidFill>
                                <a:prstClr val="black"/>
                              </a:solidFill>
                              <a:latin typeface="Cambria Math" panose="02040503050406030204" pitchFamily="18" charset="0"/>
                            </a:rPr>
                          </m:ctrlPr>
                        </m:sSubPr>
                        <m:e>
                          <m:r>
                            <a:rPr lang="es-CL" b="0" i="1" smtClean="0">
                              <a:solidFill>
                                <a:prstClr val="black"/>
                              </a:solidFill>
                              <a:latin typeface="Cambria Math" panose="02040503050406030204" pitchFamily="18" charset="0"/>
                            </a:rPr>
                            <m:t>𝑄</m:t>
                          </m:r>
                        </m:e>
                        <m:sub>
                          <m:sSub>
                            <m:sSubPr>
                              <m:ctrlPr>
                                <a:rPr lang="es-CL" i="1">
                                  <a:solidFill>
                                    <a:prstClr val="black"/>
                                  </a:solidFill>
                                  <a:latin typeface="Cambria Math" panose="02040503050406030204" pitchFamily="18" charset="0"/>
                                </a:rPr>
                              </m:ctrlPr>
                            </m:sSubPr>
                            <m:e>
                              <m:r>
                                <a:rPr lang="es-CL" i="1">
                                  <a:solidFill>
                                    <a:prstClr val="black"/>
                                  </a:solidFill>
                                  <a:latin typeface="Cambria Math" panose="02040503050406030204" pitchFamily="18" charset="0"/>
                                </a:rPr>
                                <m:t>𝑑</m:t>
                              </m:r>
                            </m:e>
                            <m:sub>
                              <m:r>
                                <a:rPr lang="es-CL" i="1">
                                  <a:solidFill>
                                    <a:prstClr val="black"/>
                                  </a:solidFill>
                                  <a:latin typeface="Cambria Math" panose="02040503050406030204" pitchFamily="18" charset="0"/>
                                </a:rPr>
                                <m:t>𝐸</m:t>
                              </m:r>
                              <m:r>
                                <a:rPr lang="es-CL" i="1">
                                  <a:solidFill>
                                    <a:prstClr val="black"/>
                                  </a:solidFill>
                                  <a:latin typeface="Cambria Math" panose="02040503050406030204" pitchFamily="18" charset="0"/>
                                </a:rPr>
                                <m:t>−</m:t>
                              </m:r>
                              <m:r>
                                <a:rPr lang="es-CL" i="1">
                                  <a:solidFill>
                                    <a:prstClr val="black"/>
                                  </a:solidFill>
                                  <a:latin typeface="Cambria Math" panose="02040503050406030204" pitchFamily="18" charset="0"/>
                                </a:rPr>
                                <m:t>𝐹</m:t>
                              </m:r>
                            </m:sub>
                          </m:sSub>
                        </m:sub>
                      </m:sSub>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0,21</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2" name="CuadroTexto 21">
                <a:extLst>
                  <a:ext uri="{FF2B5EF4-FFF2-40B4-BE49-F238E27FC236}">
                    <a16:creationId xmlns:a16="http://schemas.microsoft.com/office/drawing/2014/main" id="{AAF8DBF4-F602-4EBA-8AAF-E0C023A4DE30}"/>
                  </a:ext>
                </a:extLst>
              </p:cNvPr>
              <p:cNvSpPr txBox="1">
                <a:spLocks noRot="1" noChangeAspect="1" noMove="1" noResize="1" noEditPoints="1" noAdjustHandles="1" noChangeArrowheads="1" noChangeShapeType="1" noTextEdit="1"/>
              </p:cNvSpPr>
              <p:nvPr/>
            </p:nvSpPr>
            <p:spPr>
              <a:xfrm>
                <a:off x="1274356" y="3444048"/>
                <a:ext cx="4045573" cy="2414507"/>
              </a:xfrm>
              <a:prstGeom prst="rect">
                <a:avLst/>
              </a:prstGeom>
              <a:blipFill>
                <a:blip r:embed="rId6"/>
                <a:stretch>
                  <a:fillRect/>
                </a:stretch>
              </a:blipFill>
            </p:spPr>
            <p:txBody>
              <a:bodyPr/>
              <a:lstStyle/>
              <a:p>
                <a:r>
                  <a:rPr lang="es-CL">
                    <a:noFill/>
                  </a:rPr>
                  <a:t> </a:t>
                </a:r>
              </a:p>
            </p:txBody>
          </p:sp>
        </mc:Fallback>
      </mc:AlternateContent>
      <p:sp>
        <p:nvSpPr>
          <p:cNvPr id="23" name="CuadroTexto 22">
            <a:extLst>
              <a:ext uri="{FF2B5EF4-FFF2-40B4-BE49-F238E27FC236}">
                <a16:creationId xmlns:a16="http://schemas.microsoft.com/office/drawing/2014/main" id="{404431ED-8326-4579-B032-71D57A4C6CC1}"/>
              </a:ext>
            </a:extLst>
          </p:cNvPr>
          <p:cNvSpPr txBox="1"/>
          <p:nvPr/>
        </p:nvSpPr>
        <p:spPr>
          <a:xfrm>
            <a:off x="6095999" y="3727971"/>
            <a:ext cx="4446200" cy="923330"/>
          </a:xfrm>
          <a:prstGeom prst="rect">
            <a:avLst/>
          </a:prstGeom>
          <a:noFill/>
          <a:ln w="25400">
            <a:solidFill>
              <a:srgbClr val="FF0000"/>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La frecuencia esperada para esta enfermedad en la descendencia generada por la cruza entre E</a:t>
            </a:r>
            <a:r>
              <a:rPr kumimoji="0" lang="es-CL" sz="1800" b="0" i="0" u="none" strike="noStrike" kern="1200" cap="none" spc="0" normalizeH="0" noProof="0" dirty="0">
                <a:ln>
                  <a:noFill/>
                </a:ln>
                <a:solidFill>
                  <a:prstClr val="black"/>
                </a:solidFill>
                <a:effectLst/>
                <a:uLnTx/>
                <a:uFillTx/>
                <a:latin typeface="Calibri" panose="020F0502020204030204"/>
                <a:ea typeface="+mn-ea"/>
                <a:cs typeface="+mn-cs"/>
              </a:rPr>
              <a:t> y F </a:t>
            </a: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es de 0,21 (21%)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ítulo 1">
            <a:extLst>
              <a:ext uri="{FF2B5EF4-FFF2-40B4-BE49-F238E27FC236}">
                <a16:creationId xmlns:a16="http://schemas.microsoft.com/office/drawing/2014/main" id="{959918F0-F507-04C9-D365-408A84E7CCEF}"/>
              </a:ext>
            </a:extLst>
          </p:cNvPr>
          <p:cNvSpPr txBox="1">
            <a:spLocks/>
          </p:cNvSpPr>
          <p:nvPr/>
        </p:nvSpPr>
        <p:spPr>
          <a:xfrm>
            <a:off x="1758138" y="-139065"/>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2</a:t>
            </a:r>
            <a:endParaRPr lang="en-US" i="1" kern="0" dirty="0"/>
          </a:p>
        </p:txBody>
      </p:sp>
    </p:spTree>
    <p:extLst>
      <p:ext uri="{BB962C8B-B14F-4D97-AF65-F5344CB8AC3E}">
        <p14:creationId xmlns:p14="http://schemas.microsoft.com/office/powerpoint/2010/main" val="244086468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fade">
                                      <p:cBhvr>
                                        <p:cTn id="17" dur="500"/>
                                        <p:tgtEl>
                                          <p:spTgt spid="22">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2">
                                            <p:txEl>
                                              <p:pRg st="4" end="4"/>
                                            </p:txEl>
                                          </p:spTgt>
                                        </p:tgtEl>
                                        <p:attrNameLst>
                                          <p:attrName>style.visibility</p:attrName>
                                        </p:attrNameLst>
                                      </p:cBhvr>
                                      <p:to>
                                        <p:strVal val="visible"/>
                                      </p:to>
                                    </p:set>
                                    <p:animEffect transition="in" filter="fade">
                                      <p:cBhvr>
                                        <p:cTn id="20" dur="500"/>
                                        <p:tgtEl>
                                          <p:spTgt spid="2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
                                            <p:txEl>
                                              <p:pRg st="7" end="7"/>
                                            </p:txEl>
                                          </p:spTgt>
                                        </p:tgtEl>
                                        <p:attrNameLst>
                                          <p:attrName>style.visibility</p:attrName>
                                        </p:attrNameLst>
                                      </p:cBhvr>
                                      <p:to>
                                        <p:strVal val="visible"/>
                                      </p:to>
                                    </p:set>
                                    <p:animEffect transition="in" filter="fade">
                                      <p:cBhvr>
                                        <p:cTn id="25" dur="500"/>
                                        <p:tgtEl>
                                          <p:spTgt spid="22">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59</a:t>
            </a:fld>
            <a:endParaRPr/>
          </a:p>
        </p:txBody>
      </p:sp>
      <p:sp>
        <p:nvSpPr>
          <p:cNvPr id="3" name="Título 1">
            <a:extLst>
              <a:ext uri="{FF2B5EF4-FFF2-40B4-BE49-F238E27FC236}">
                <a16:creationId xmlns:a16="http://schemas.microsoft.com/office/drawing/2014/main" id="{156ED430-4650-4722-B679-99762132CBED}"/>
              </a:ext>
            </a:extLst>
          </p:cNvPr>
          <p:cNvSpPr>
            <a:spLocks noGrp="1"/>
          </p:cNvSpPr>
          <p:nvPr>
            <p:ph type="title"/>
          </p:nvPr>
        </p:nvSpPr>
        <p:spPr>
          <a:xfrm>
            <a:off x="1539063" y="-100965"/>
            <a:ext cx="9367203" cy="1188720"/>
          </a:xfrm>
        </p:spPr>
        <p:txBody>
          <a:bodyPr>
            <a:normAutofit/>
          </a:bodyPr>
          <a:lstStyle/>
          <a:p>
            <a:r>
              <a:rPr lang="es-CL" i="1" dirty="0"/>
              <a:t>Ejercicio 3</a:t>
            </a:r>
            <a:endParaRPr lang="en-US" i="1" dirty="0"/>
          </a:p>
        </p:txBody>
      </p:sp>
      <p:sp>
        <p:nvSpPr>
          <p:cNvPr id="4" name="CuadroTexto 3">
            <a:extLst>
              <a:ext uri="{FF2B5EF4-FFF2-40B4-BE49-F238E27FC236}">
                <a16:creationId xmlns:a16="http://schemas.microsoft.com/office/drawing/2014/main" id="{E06E6F17-B9DE-4B8E-B44B-CE699D7738D0}"/>
              </a:ext>
            </a:extLst>
          </p:cNvPr>
          <p:cNvSpPr txBox="1"/>
          <p:nvPr/>
        </p:nvSpPr>
        <p:spPr>
          <a:xfrm>
            <a:off x="2273808" y="1288923"/>
            <a:ext cx="7415784" cy="2031325"/>
          </a:xfrm>
          <a:prstGeom prst="rect">
            <a:avLst/>
          </a:prstGeom>
          <a:noFill/>
        </p:spPr>
        <p:txBody>
          <a:bodyPr wrap="square" rtlCol="0">
            <a:spAutoFit/>
          </a:bodyPr>
          <a:lstStyle/>
          <a:p>
            <a:r>
              <a:rPr lang="es-CL" dirty="0"/>
              <a:t>Para una población de 3.000 monitos del monte </a:t>
            </a:r>
            <a:r>
              <a:rPr lang="es-CL" i="1" dirty="0"/>
              <a:t>(</a:t>
            </a:r>
            <a:r>
              <a:rPr lang="es-CL" i="1" dirty="0" err="1"/>
              <a:t>Dromiciops</a:t>
            </a:r>
            <a:r>
              <a:rPr lang="es-CL" i="1" dirty="0"/>
              <a:t> </a:t>
            </a:r>
            <a:r>
              <a:rPr lang="es-CL" i="1" dirty="0" err="1"/>
              <a:t>gliroides</a:t>
            </a:r>
            <a:r>
              <a:rPr lang="es-CL" i="1" dirty="0"/>
              <a:t>)</a:t>
            </a:r>
            <a:r>
              <a:rPr lang="es-CL" dirty="0"/>
              <a:t> se han calculado las frecuencias genotípicas del gen Z. Éstas son:</a:t>
            </a:r>
          </a:p>
          <a:p>
            <a:endParaRPr lang="es-CL" dirty="0"/>
          </a:p>
          <a:p>
            <a:pPr algn="ctr"/>
            <a:r>
              <a:rPr lang="es-CL" dirty="0"/>
              <a:t>P=0,28         H=0,63      Q=0,09</a:t>
            </a:r>
          </a:p>
          <a:p>
            <a:pPr algn="ctr"/>
            <a:endParaRPr lang="es-CL" dirty="0"/>
          </a:p>
          <a:p>
            <a:r>
              <a:rPr lang="es-CL" dirty="0"/>
              <a:t>Determine si esta población se encuentra bajo Equilibrio Hardy-Weinberg.</a:t>
            </a:r>
          </a:p>
        </p:txBody>
      </p:sp>
      <p:pic>
        <p:nvPicPr>
          <p:cNvPr id="1026" name="Picture 2" descr="Extraen de manera ilegal 20 monitos del monte">
            <a:extLst>
              <a:ext uri="{FF2B5EF4-FFF2-40B4-BE49-F238E27FC236}">
                <a16:creationId xmlns:a16="http://schemas.microsoft.com/office/drawing/2014/main" id="{83BDF469-0A52-4412-B52D-D28CDD509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2464" y="1"/>
            <a:ext cx="188953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048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910590"/>
            <a:ext cx="9162472"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Una de las principales enfermedades en salmón es la enfermedad del virus de la pancreatitis infecciosa del salmón (IPN). Esta enfermedad presenta mortalidades que varían entre 20% y 100%. Hace años atrás se descubrió una región del genoma (haplotipos) que permiten explicar el 90% de la resistencia a esta enfermedad (IPN+ o IPN-). En una población se observó que los promedios de supervivencia entre los grupos eran los siguientes: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6" name="Tabla 12">
            <a:extLst>
              <a:ext uri="{FF2B5EF4-FFF2-40B4-BE49-F238E27FC236}">
                <a16:creationId xmlns:a16="http://schemas.microsoft.com/office/drawing/2014/main" id="{8FAEEAF5-07C6-4B85-AB2A-5CB8D11108E2}"/>
              </a:ext>
            </a:extLst>
          </p:cNvPr>
          <p:cNvGraphicFramePr>
            <a:graphicFrameLocks noGrp="1"/>
          </p:cNvGraphicFramePr>
          <p:nvPr/>
        </p:nvGraphicFramePr>
        <p:xfrm>
          <a:off x="1653363" y="2575464"/>
          <a:ext cx="5157012" cy="1707072"/>
        </p:xfrm>
        <a:graphic>
          <a:graphicData uri="http://schemas.openxmlformats.org/drawingml/2006/table">
            <a:tbl>
              <a:tblPr firstRow="1" bandRow="1">
                <a:tableStyleId>{5C22544A-7EE6-4342-B048-85BDC9FD1C3A}</a:tableStyleId>
              </a:tblPr>
              <a:tblGrid>
                <a:gridCol w="1719004">
                  <a:extLst>
                    <a:ext uri="{9D8B030D-6E8A-4147-A177-3AD203B41FA5}">
                      <a16:colId xmlns:a16="http://schemas.microsoft.com/office/drawing/2014/main" val="1089230659"/>
                    </a:ext>
                  </a:extLst>
                </a:gridCol>
                <a:gridCol w="1719004">
                  <a:extLst>
                    <a:ext uri="{9D8B030D-6E8A-4147-A177-3AD203B41FA5}">
                      <a16:colId xmlns:a16="http://schemas.microsoft.com/office/drawing/2014/main" val="1969542237"/>
                    </a:ext>
                  </a:extLst>
                </a:gridCol>
                <a:gridCol w="1719004">
                  <a:extLst>
                    <a:ext uri="{9D8B030D-6E8A-4147-A177-3AD203B41FA5}">
                      <a16:colId xmlns:a16="http://schemas.microsoft.com/office/drawing/2014/main" val="947060302"/>
                    </a:ext>
                  </a:extLst>
                </a:gridCol>
              </a:tblGrid>
              <a:tr h="370840">
                <a:tc>
                  <a:txBody>
                    <a:bodyPr/>
                    <a:lstStyle/>
                    <a:p>
                      <a:pPr algn="ctr"/>
                      <a:r>
                        <a:rPr lang="es-CL" sz="1600" dirty="0"/>
                        <a:t>Haplotipo</a:t>
                      </a:r>
                      <a:endParaRPr lang="en-US" sz="1600" dirty="0"/>
                    </a:p>
                  </a:txBody>
                  <a:tcPr anchor="ctr"/>
                </a:tc>
                <a:tc>
                  <a:txBody>
                    <a:bodyPr/>
                    <a:lstStyle/>
                    <a:p>
                      <a:pPr algn="ctr"/>
                      <a:r>
                        <a:rPr lang="es-CL" sz="1600" dirty="0"/>
                        <a:t>Número</a:t>
                      </a:r>
                      <a:endParaRPr lang="en-US" sz="1600" dirty="0"/>
                    </a:p>
                  </a:txBody>
                  <a:tcPr anchor="ctr"/>
                </a:tc>
                <a:tc>
                  <a:txBody>
                    <a:bodyPr/>
                    <a:lstStyle/>
                    <a:p>
                      <a:pPr algn="ctr"/>
                      <a:r>
                        <a:rPr lang="es-CL" sz="1600" dirty="0"/>
                        <a:t>Sobrevivencia (%)</a:t>
                      </a:r>
                      <a:endParaRPr lang="en-US" sz="1600" dirty="0"/>
                    </a:p>
                  </a:txBody>
                  <a:tcPr anchor="ctr"/>
                </a:tc>
                <a:extLst>
                  <a:ext uri="{0D108BD9-81ED-4DB2-BD59-A6C34878D82A}">
                    <a16:rowId xmlns:a16="http://schemas.microsoft.com/office/drawing/2014/main" val="884403037"/>
                  </a:ext>
                </a:extLst>
              </a:tr>
              <a:tr h="370840">
                <a:tc>
                  <a:txBody>
                    <a:bodyPr/>
                    <a:lstStyle/>
                    <a:p>
                      <a:pPr algn="ctr"/>
                      <a:r>
                        <a:rPr lang="es-CL" dirty="0"/>
                        <a:t>IPN+, IPN+</a:t>
                      </a:r>
                      <a:endParaRPr lang="en-US" dirty="0"/>
                    </a:p>
                  </a:txBody>
                  <a:tcPr anchor="ctr"/>
                </a:tc>
                <a:tc>
                  <a:txBody>
                    <a:bodyPr/>
                    <a:lstStyle/>
                    <a:p>
                      <a:pPr algn="ctr"/>
                      <a:r>
                        <a:rPr lang="es-CL" dirty="0"/>
                        <a:t>900</a:t>
                      </a:r>
                      <a:endParaRPr lang="en-US" dirty="0"/>
                    </a:p>
                  </a:txBody>
                  <a:tcPr anchor="ctr"/>
                </a:tc>
                <a:tc>
                  <a:txBody>
                    <a:bodyPr/>
                    <a:lstStyle/>
                    <a:p>
                      <a:pPr algn="ctr"/>
                      <a:r>
                        <a:rPr lang="es-CL" dirty="0"/>
                        <a:t>90</a:t>
                      </a:r>
                      <a:endParaRPr lang="en-US" dirty="0"/>
                    </a:p>
                  </a:txBody>
                  <a:tcPr anchor="ctr"/>
                </a:tc>
                <a:extLst>
                  <a:ext uri="{0D108BD9-81ED-4DB2-BD59-A6C34878D82A}">
                    <a16:rowId xmlns:a16="http://schemas.microsoft.com/office/drawing/2014/main" val="1729116943"/>
                  </a:ext>
                </a:extLst>
              </a:tr>
              <a:tr h="370840">
                <a:tc>
                  <a:txBody>
                    <a:bodyPr/>
                    <a:lstStyle/>
                    <a:p>
                      <a:pPr algn="ctr"/>
                      <a:r>
                        <a:rPr lang="es-CL" dirty="0"/>
                        <a:t>IPN+, IPN-</a:t>
                      </a:r>
                      <a:endParaRPr lang="en-US" dirty="0"/>
                    </a:p>
                  </a:txBody>
                  <a:tcPr anchor="ctr"/>
                </a:tc>
                <a:tc>
                  <a:txBody>
                    <a:bodyPr/>
                    <a:lstStyle/>
                    <a:p>
                      <a:pPr algn="ctr"/>
                      <a:r>
                        <a:rPr lang="es-CL" dirty="0"/>
                        <a:t>4.200</a:t>
                      </a:r>
                      <a:endParaRPr lang="en-US" dirty="0"/>
                    </a:p>
                  </a:txBody>
                  <a:tcPr anchor="ctr"/>
                </a:tc>
                <a:tc>
                  <a:txBody>
                    <a:bodyPr/>
                    <a:lstStyle/>
                    <a:p>
                      <a:pPr algn="ctr"/>
                      <a:r>
                        <a:rPr lang="es-CL" dirty="0"/>
                        <a:t>30</a:t>
                      </a:r>
                      <a:endParaRPr lang="en-US" dirty="0"/>
                    </a:p>
                  </a:txBody>
                  <a:tcPr anchor="ctr"/>
                </a:tc>
                <a:extLst>
                  <a:ext uri="{0D108BD9-81ED-4DB2-BD59-A6C34878D82A}">
                    <a16:rowId xmlns:a16="http://schemas.microsoft.com/office/drawing/2014/main" val="1294865511"/>
                  </a:ext>
                </a:extLst>
              </a:tr>
              <a:tr h="370840">
                <a:tc>
                  <a:txBody>
                    <a:bodyPr/>
                    <a:lstStyle/>
                    <a:p>
                      <a:pPr algn="ctr"/>
                      <a:r>
                        <a:rPr lang="es-CL" dirty="0"/>
                        <a:t>IPN-, IPN-</a:t>
                      </a:r>
                      <a:endParaRPr lang="en-US" dirty="0"/>
                    </a:p>
                  </a:txBody>
                  <a:tcPr anchor="ctr"/>
                </a:tc>
                <a:tc>
                  <a:txBody>
                    <a:bodyPr/>
                    <a:lstStyle/>
                    <a:p>
                      <a:pPr algn="ctr"/>
                      <a:r>
                        <a:rPr lang="es-CL" dirty="0"/>
                        <a:t>4.900</a:t>
                      </a:r>
                      <a:endParaRPr lang="en-US" dirty="0"/>
                    </a:p>
                  </a:txBody>
                  <a:tcPr anchor="ctr"/>
                </a:tc>
                <a:tc>
                  <a:txBody>
                    <a:bodyPr/>
                    <a:lstStyle/>
                    <a:p>
                      <a:pPr algn="ctr"/>
                      <a:r>
                        <a:rPr lang="es-CL" dirty="0"/>
                        <a:t>10</a:t>
                      </a:r>
                      <a:endParaRPr lang="en-US" dirty="0"/>
                    </a:p>
                  </a:txBody>
                  <a:tcPr anchor="ctr"/>
                </a:tc>
                <a:extLst>
                  <a:ext uri="{0D108BD9-81ED-4DB2-BD59-A6C34878D82A}">
                    <a16:rowId xmlns:a16="http://schemas.microsoft.com/office/drawing/2014/main" val="1310884315"/>
                  </a:ext>
                </a:extLst>
              </a:tr>
            </a:tbl>
          </a:graphicData>
        </a:graphic>
      </p:graphicFrame>
      <p:sp>
        <p:nvSpPr>
          <p:cNvPr id="3" name="Título 1">
            <a:extLst>
              <a:ext uri="{FF2B5EF4-FFF2-40B4-BE49-F238E27FC236}">
                <a16:creationId xmlns:a16="http://schemas.microsoft.com/office/drawing/2014/main" id="{4CC938E6-273B-5DA5-5BB2-CE8464D7C0F0}"/>
              </a:ext>
            </a:extLst>
          </p:cNvPr>
          <p:cNvSpPr txBox="1">
            <a:spLocks/>
          </p:cNvSpPr>
          <p:nvPr/>
        </p:nvSpPr>
        <p:spPr>
          <a:xfrm>
            <a:off x="1653363" y="-386715"/>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dirty="0"/>
              <a:t>Ejercicio</a:t>
            </a:r>
            <a:endParaRPr lang="en-US" i="1" kern="0" dirty="0"/>
          </a:p>
        </p:txBody>
      </p:sp>
      <p:sp>
        <p:nvSpPr>
          <p:cNvPr id="5" name="CuadroTexto 4">
            <a:extLst>
              <a:ext uri="{FF2B5EF4-FFF2-40B4-BE49-F238E27FC236}">
                <a16:creationId xmlns:a16="http://schemas.microsoft.com/office/drawing/2014/main" id="{515B76B6-5A6F-11AB-E3F3-65187E5143C3}"/>
              </a:ext>
            </a:extLst>
          </p:cNvPr>
          <p:cNvSpPr txBox="1"/>
          <p:nvPr/>
        </p:nvSpPr>
        <p:spPr>
          <a:xfrm>
            <a:off x="1653363" y="4884585"/>
            <a:ext cx="40902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Promedio poblacional (como desviación)</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D5CC094A-8883-BEB8-F827-25AF477B68B4}"/>
                  </a:ext>
                </a:extLst>
              </p:cNvPr>
              <p:cNvSpPr txBox="1"/>
              <p:nvPr/>
            </p:nvSpPr>
            <p:spPr>
              <a:xfrm>
                <a:off x="2348661" y="5320592"/>
                <a:ext cx="2699616"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𝑑𝑝𝑞</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CuadroTexto 5">
                <a:extLst>
                  <a:ext uri="{FF2B5EF4-FFF2-40B4-BE49-F238E27FC236}">
                    <a16:creationId xmlns:a16="http://schemas.microsoft.com/office/drawing/2014/main" id="{D5CC094A-8883-BEB8-F827-25AF477B68B4}"/>
                  </a:ext>
                </a:extLst>
              </p:cNvPr>
              <p:cNvSpPr txBox="1">
                <a:spLocks noRot="1" noChangeAspect="1" noMove="1" noResize="1" noEditPoints="1" noAdjustHandles="1" noChangeArrowheads="1" noChangeShapeType="1" noTextEdit="1"/>
              </p:cNvSpPr>
              <p:nvPr/>
            </p:nvSpPr>
            <p:spPr>
              <a:xfrm>
                <a:off x="2348661" y="5320592"/>
                <a:ext cx="2699616" cy="369332"/>
              </a:xfrm>
              <a:prstGeom prst="rect">
                <a:avLst/>
              </a:prstGeom>
              <a:blipFill>
                <a:blip r:embed="rId2"/>
                <a:stretch>
                  <a:fillRect b="-13333"/>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081D1316-E992-E213-81B6-BBA193334297}"/>
                  </a:ext>
                </a:extLst>
              </p:cNvPr>
              <p:cNvSpPr txBox="1"/>
              <p:nvPr/>
            </p:nvSpPr>
            <p:spPr>
              <a:xfrm>
                <a:off x="8229311" y="2575464"/>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Valores genotípicos</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CuadroTexto 6">
                <a:extLst>
                  <a:ext uri="{FF2B5EF4-FFF2-40B4-BE49-F238E27FC236}">
                    <a16:creationId xmlns:a16="http://schemas.microsoft.com/office/drawing/2014/main" id="{081D1316-E992-E213-81B6-BBA193334297}"/>
                  </a:ext>
                </a:extLst>
              </p:cNvPr>
              <p:cNvSpPr txBox="1">
                <a:spLocks noRot="1" noChangeAspect="1" noMove="1" noResize="1" noEditPoints="1" noAdjustHandles="1" noChangeArrowheads="1" noChangeShapeType="1" noTextEdit="1"/>
              </p:cNvSpPr>
              <p:nvPr/>
            </p:nvSpPr>
            <p:spPr>
              <a:xfrm>
                <a:off x="8229311" y="2575464"/>
                <a:ext cx="2447925" cy="923330"/>
              </a:xfrm>
              <a:prstGeom prst="rect">
                <a:avLst/>
              </a:prstGeom>
              <a:blipFill>
                <a:blip r:embed="rId3"/>
                <a:stretch>
                  <a:fillRect l="-2239" t="-3289"/>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19EC50B4-549E-DC0B-E4CE-D815CC227D83}"/>
                  </a:ext>
                </a:extLst>
              </p:cNvPr>
              <p:cNvSpPr txBox="1"/>
              <p:nvPr/>
            </p:nvSpPr>
            <p:spPr>
              <a:xfrm>
                <a:off x="8229311" y="3718585"/>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a:t>
                </a:r>
                <a:r>
                  <a:rPr kumimoji="0" lang="en-US" sz="1800" b="1"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genéticas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s-CL"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CuadroTexto 7">
                <a:extLst>
                  <a:ext uri="{FF2B5EF4-FFF2-40B4-BE49-F238E27FC236}">
                    <a16:creationId xmlns:a16="http://schemas.microsoft.com/office/drawing/2014/main" id="{19EC50B4-549E-DC0B-E4CE-D815CC227D83}"/>
                  </a:ext>
                </a:extLst>
              </p:cNvPr>
              <p:cNvSpPr txBox="1">
                <a:spLocks noRot="1" noChangeAspect="1" noMove="1" noResize="1" noEditPoints="1" noAdjustHandles="1" noChangeArrowheads="1" noChangeShapeType="1" noTextEdit="1"/>
              </p:cNvSpPr>
              <p:nvPr/>
            </p:nvSpPr>
            <p:spPr>
              <a:xfrm>
                <a:off x="8229311" y="3718585"/>
                <a:ext cx="2447925" cy="923330"/>
              </a:xfrm>
              <a:prstGeom prst="rect">
                <a:avLst/>
              </a:prstGeom>
              <a:blipFill>
                <a:blip r:embed="rId4"/>
                <a:stretch>
                  <a:fillRect l="-2239" t="-3311" b="-2649"/>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290C57A7-17ED-D8E6-89F3-2EF41E049DC6}"/>
                  </a:ext>
                </a:extLst>
              </p:cNvPr>
              <p:cNvSpPr txBox="1"/>
              <p:nvPr/>
            </p:nvSpPr>
            <p:spPr>
              <a:xfrm>
                <a:off x="8661543" y="5069251"/>
                <a:ext cx="1583460" cy="140653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𝑝</m:t>
                      </m:r>
                      <m:r>
                        <a:rPr lang="es-CL" b="0" i="1" smtClean="0">
                          <a:latin typeface="Cambria Math" panose="02040503050406030204" pitchFamily="18" charset="0"/>
                        </a:rPr>
                        <m:t>=</m:t>
                      </m:r>
                      <m:r>
                        <a:rPr lang="es-CL" b="0" i="1" smtClean="0">
                          <a:latin typeface="Cambria Math" panose="02040503050406030204" pitchFamily="18" charset="0"/>
                        </a:rPr>
                        <m:t>𝑃</m:t>
                      </m:r>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1</m:t>
                          </m:r>
                        </m:num>
                        <m:den>
                          <m:r>
                            <a:rPr lang="es-CL" b="0" i="1" smtClean="0">
                              <a:latin typeface="Cambria Math" panose="02040503050406030204" pitchFamily="18" charset="0"/>
                            </a:rPr>
                            <m:t>2</m:t>
                          </m:r>
                        </m:den>
                      </m:f>
                      <m:r>
                        <a:rPr lang="es-CL" b="0" i="1" smtClean="0">
                          <a:latin typeface="Cambria Math" panose="02040503050406030204" pitchFamily="18" charset="0"/>
                        </a:rPr>
                        <m:t>𝐻</m:t>
                      </m:r>
                    </m:oMath>
                  </m:oMathPara>
                </a14:m>
                <a:endParaRPr lang="es-CL" b="0" dirty="0"/>
              </a:p>
              <a:p>
                <a:endParaRPr lang="es-CL" b="0" dirty="0"/>
              </a:p>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𝑞</m:t>
                      </m:r>
                      <m:r>
                        <a:rPr lang="es-CL" b="0" i="1" smtClean="0">
                          <a:latin typeface="Cambria Math" panose="02040503050406030204" pitchFamily="18" charset="0"/>
                        </a:rPr>
                        <m:t>=</m:t>
                      </m:r>
                      <m:r>
                        <a:rPr lang="es-CL" b="0" i="1" smtClean="0">
                          <a:latin typeface="Cambria Math" panose="02040503050406030204" pitchFamily="18" charset="0"/>
                        </a:rPr>
                        <m:t>𝑄</m:t>
                      </m:r>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1</m:t>
                          </m:r>
                        </m:num>
                        <m:den>
                          <m:r>
                            <a:rPr lang="es-CL" b="0" i="1" smtClean="0">
                              <a:latin typeface="Cambria Math" panose="02040503050406030204" pitchFamily="18" charset="0"/>
                            </a:rPr>
                            <m:t>2</m:t>
                          </m:r>
                        </m:den>
                      </m:f>
                      <m:r>
                        <a:rPr lang="es-CL" b="0" i="1" smtClean="0">
                          <a:latin typeface="Cambria Math" panose="02040503050406030204" pitchFamily="18" charset="0"/>
                        </a:rPr>
                        <m:t>𝐻</m:t>
                      </m:r>
                    </m:oMath>
                  </m:oMathPara>
                </a14:m>
                <a:endParaRPr lang="es-CL" dirty="0"/>
              </a:p>
            </p:txBody>
          </p:sp>
        </mc:Choice>
        <mc:Fallback xmlns="">
          <p:sp>
            <p:nvSpPr>
              <p:cNvPr id="2" name="CuadroTexto 1">
                <a:extLst>
                  <a:ext uri="{FF2B5EF4-FFF2-40B4-BE49-F238E27FC236}">
                    <a16:creationId xmlns:a16="http://schemas.microsoft.com/office/drawing/2014/main" id="{290C57A7-17ED-D8E6-89F3-2EF41E049DC6}"/>
                  </a:ext>
                </a:extLst>
              </p:cNvPr>
              <p:cNvSpPr txBox="1">
                <a:spLocks noRot="1" noChangeAspect="1" noMove="1" noResize="1" noEditPoints="1" noAdjustHandles="1" noChangeArrowheads="1" noChangeShapeType="1" noTextEdit="1"/>
              </p:cNvSpPr>
              <p:nvPr/>
            </p:nvSpPr>
            <p:spPr>
              <a:xfrm>
                <a:off x="8661543" y="5069251"/>
                <a:ext cx="1583460" cy="1406539"/>
              </a:xfrm>
              <a:prstGeom prst="rect">
                <a:avLst/>
              </a:prstGeom>
              <a:blipFill>
                <a:blip r:embed="rId5"/>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2E19EA62-FF78-5F2A-BE2A-B0421FCAACFD}"/>
                  </a:ext>
                </a:extLst>
              </p:cNvPr>
              <p:cNvSpPr txBox="1"/>
              <p:nvPr/>
            </p:nvSpPr>
            <p:spPr>
              <a:xfrm>
                <a:off x="6734175" y="5033856"/>
                <a:ext cx="1418936" cy="1477328"/>
              </a:xfrm>
              <a:prstGeom prst="rect">
                <a:avLst/>
              </a:prstGeom>
              <a:noFill/>
            </p:spPr>
            <p:txBody>
              <a:bodyPr wrap="square" rtlCol="0">
                <a:spAutoFit/>
              </a:bodyPr>
              <a:lstStyle/>
              <a:p>
                <a:pPr algn="ctr"/>
                <a:r>
                  <a:rPr kumimoji="0" lang="en-US" sz="1800" b="1"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Frecuencias</a:t>
                </a:r>
                <a:r>
                  <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 </a:t>
                </a: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genotípicas</a:t>
                </a:r>
                <a:endParaRPr lang="es-CL" b="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𝑃</m:t>
                      </m:r>
                      <m:r>
                        <a:rPr lang="es-CL" b="0" i="1" smtClean="0">
                          <a:latin typeface="Cambria Math" panose="02040503050406030204" pitchFamily="18" charset="0"/>
                        </a:rPr>
                        <m:t>=</m:t>
                      </m:r>
                    </m:oMath>
                  </m:oMathPara>
                </a14:m>
                <a:endParaRPr lang="es-CL" dirty="0"/>
              </a:p>
              <a:p>
                <a:pPr algn="ct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𝐻</m:t>
                      </m:r>
                      <m:r>
                        <a:rPr lang="es-CL" b="0" i="1" smtClean="0">
                          <a:latin typeface="Cambria Math" panose="02040503050406030204" pitchFamily="18" charset="0"/>
                        </a:rPr>
                        <m:t>=</m:t>
                      </m:r>
                    </m:oMath>
                  </m:oMathPara>
                </a14:m>
                <a:endParaRPr lang="es-CL" dirty="0"/>
              </a:p>
              <a:p>
                <a:pPr algn="ct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𝑄</m:t>
                      </m:r>
                      <m:r>
                        <a:rPr lang="es-CL" b="0" i="1" smtClean="0">
                          <a:latin typeface="Cambria Math" panose="02040503050406030204" pitchFamily="18" charset="0"/>
                        </a:rPr>
                        <m:t>=</m:t>
                      </m:r>
                    </m:oMath>
                  </m:oMathPara>
                </a14:m>
                <a:endParaRPr lang="es-CL" dirty="0"/>
              </a:p>
            </p:txBody>
          </p:sp>
        </mc:Choice>
        <mc:Fallback xmlns="">
          <p:sp>
            <p:nvSpPr>
              <p:cNvPr id="9" name="CuadroTexto 8">
                <a:extLst>
                  <a:ext uri="{FF2B5EF4-FFF2-40B4-BE49-F238E27FC236}">
                    <a16:creationId xmlns:a16="http://schemas.microsoft.com/office/drawing/2014/main" id="{2E19EA62-FF78-5F2A-BE2A-B0421FCAACFD}"/>
                  </a:ext>
                </a:extLst>
              </p:cNvPr>
              <p:cNvSpPr txBox="1">
                <a:spLocks noRot="1" noChangeAspect="1" noMove="1" noResize="1" noEditPoints="1" noAdjustHandles="1" noChangeArrowheads="1" noChangeShapeType="1" noTextEdit="1"/>
              </p:cNvSpPr>
              <p:nvPr/>
            </p:nvSpPr>
            <p:spPr>
              <a:xfrm>
                <a:off x="6734175" y="5033856"/>
                <a:ext cx="1418936" cy="1477328"/>
              </a:xfrm>
              <a:prstGeom prst="rect">
                <a:avLst/>
              </a:prstGeom>
              <a:blipFill>
                <a:blip r:embed="rId6"/>
                <a:stretch>
                  <a:fillRect l="-431" t="-2479" r="-431" b="-2066"/>
                </a:stretch>
              </a:blipFill>
            </p:spPr>
            <p:txBody>
              <a:bodyPr/>
              <a:lstStyle/>
              <a:p>
                <a:r>
                  <a:rPr lang="es-CL">
                    <a:noFill/>
                  </a:rPr>
                  <a:t> </a:t>
                </a:r>
              </a:p>
            </p:txBody>
          </p:sp>
        </mc:Fallback>
      </mc:AlternateContent>
    </p:spTree>
    <p:extLst>
      <p:ext uri="{BB962C8B-B14F-4D97-AF65-F5344CB8AC3E}">
        <p14:creationId xmlns:p14="http://schemas.microsoft.com/office/powerpoint/2010/main" val="243836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60</a:t>
            </a:fld>
            <a:endParaRPr/>
          </a:p>
        </p:txBody>
      </p:sp>
      <p:sp>
        <p:nvSpPr>
          <p:cNvPr id="3" name="Título 1">
            <a:extLst>
              <a:ext uri="{FF2B5EF4-FFF2-40B4-BE49-F238E27FC236}">
                <a16:creationId xmlns:a16="http://schemas.microsoft.com/office/drawing/2014/main" id="{FCFF52E7-59C9-4FF9-AF1A-E155D7BB1248}"/>
              </a:ext>
            </a:extLst>
          </p:cNvPr>
          <p:cNvSpPr>
            <a:spLocks noGrp="1"/>
          </p:cNvSpPr>
          <p:nvPr>
            <p:ph type="title"/>
          </p:nvPr>
        </p:nvSpPr>
        <p:spPr>
          <a:xfrm>
            <a:off x="1539063" y="-100965"/>
            <a:ext cx="9367203" cy="1188720"/>
          </a:xfrm>
        </p:spPr>
        <p:txBody>
          <a:bodyPr>
            <a:normAutofit/>
          </a:bodyPr>
          <a:lstStyle/>
          <a:p>
            <a:r>
              <a:rPr lang="es-CL" i="1" dirty="0"/>
              <a:t>Ejercicio 3</a:t>
            </a:r>
            <a:endParaRPr lang="en-US" i="1" dirty="0"/>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D99FE829-4FB3-424E-8551-0E8A63CD9F28}"/>
                  </a:ext>
                </a:extLst>
              </p:cNvPr>
              <p:cNvSpPr txBox="1"/>
              <p:nvPr/>
            </p:nvSpPr>
            <p:spPr>
              <a:xfrm>
                <a:off x="2468118" y="4168583"/>
                <a:ext cx="2734056" cy="1683538"/>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𝑝</m:t>
                      </m:r>
                      <m:r>
                        <a:rPr lang="es-CL" b="0" i="1" smtClean="0">
                          <a:latin typeface="Cambria Math" panose="02040503050406030204" pitchFamily="18" charset="0"/>
                        </a:rPr>
                        <m:t>=</m:t>
                      </m:r>
                      <m:r>
                        <a:rPr lang="es-CL" b="0" i="1" smtClean="0">
                          <a:latin typeface="Cambria Math" panose="02040503050406030204" pitchFamily="18" charset="0"/>
                        </a:rPr>
                        <m:t>𝑃</m:t>
                      </m:r>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1</m:t>
                          </m:r>
                        </m:num>
                        <m:den>
                          <m:r>
                            <a:rPr lang="es-CL" b="0" i="1" smtClean="0">
                              <a:latin typeface="Cambria Math" panose="02040503050406030204" pitchFamily="18" charset="0"/>
                            </a:rPr>
                            <m:t>2</m:t>
                          </m:r>
                        </m:den>
                      </m:f>
                      <m:r>
                        <a:rPr lang="es-CL" b="0" i="1" smtClean="0">
                          <a:latin typeface="Cambria Math" panose="02040503050406030204" pitchFamily="18" charset="0"/>
                        </a:rPr>
                        <m:t>𝐻</m:t>
                      </m:r>
                    </m:oMath>
                  </m:oMathPara>
                </a14:m>
                <a:endParaRPr lang="es-CL" dirty="0"/>
              </a:p>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𝑝</m:t>
                      </m:r>
                      <m:r>
                        <a:rPr lang="es-CL" b="0" i="1" smtClean="0">
                          <a:latin typeface="Cambria Math" panose="02040503050406030204" pitchFamily="18" charset="0"/>
                        </a:rPr>
                        <m:t>=0,28+</m:t>
                      </m:r>
                      <m:f>
                        <m:fPr>
                          <m:ctrlPr>
                            <a:rPr lang="es-CL" b="0" i="1" smtClean="0">
                              <a:latin typeface="Cambria Math" panose="02040503050406030204" pitchFamily="18" charset="0"/>
                            </a:rPr>
                          </m:ctrlPr>
                        </m:fPr>
                        <m:num>
                          <m:r>
                            <a:rPr lang="es-CL" b="0" i="1" smtClean="0">
                              <a:latin typeface="Cambria Math" panose="02040503050406030204" pitchFamily="18" charset="0"/>
                            </a:rPr>
                            <m:t>1</m:t>
                          </m:r>
                        </m:num>
                        <m:den>
                          <m:r>
                            <a:rPr lang="es-CL" b="0" i="1" smtClean="0">
                              <a:latin typeface="Cambria Math" panose="02040503050406030204" pitchFamily="18" charset="0"/>
                            </a:rPr>
                            <m:t>2</m:t>
                          </m:r>
                        </m:den>
                      </m:f>
                      <m:r>
                        <a:rPr lang="es-CL" b="0" i="1" smtClean="0">
                          <a:latin typeface="Cambria Math" panose="02040503050406030204" pitchFamily="18" charset="0"/>
                        </a:rPr>
                        <m:t>(0,63)</m:t>
                      </m:r>
                    </m:oMath>
                  </m:oMathPara>
                </a14:m>
                <a:endParaRPr lang="es-CL" dirty="0"/>
              </a:p>
              <a:p>
                <a:endParaRPr lang="es-CL" dirty="0"/>
              </a:p>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𝑝</m:t>
                      </m:r>
                      <m:r>
                        <a:rPr lang="es-CL" b="0" i="1" smtClean="0">
                          <a:latin typeface="Cambria Math" panose="02040503050406030204" pitchFamily="18" charset="0"/>
                        </a:rPr>
                        <m:t>=0,6</m:t>
                      </m:r>
                    </m:oMath>
                  </m:oMathPara>
                </a14:m>
                <a:endParaRPr lang="es-CL" dirty="0"/>
              </a:p>
            </p:txBody>
          </p:sp>
        </mc:Choice>
        <mc:Fallback xmlns="">
          <p:sp>
            <p:nvSpPr>
              <p:cNvPr id="5" name="CuadroTexto 4">
                <a:extLst>
                  <a:ext uri="{FF2B5EF4-FFF2-40B4-BE49-F238E27FC236}">
                    <a16:creationId xmlns:a16="http://schemas.microsoft.com/office/drawing/2014/main" id="{D99FE829-4FB3-424E-8551-0E8A63CD9F28}"/>
                  </a:ext>
                </a:extLst>
              </p:cNvPr>
              <p:cNvSpPr txBox="1">
                <a:spLocks noRot="1" noChangeAspect="1" noMove="1" noResize="1" noEditPoints="1" noAdjustHandles="1" noChangeArrowheads="1" noChangeShapeType="1" noTextEdit="1"/>
              </p:cNvSpPr>
              <p:nvPr/>
            </p:nvSpPr>
            <p:spPr>
              <a:xfrm>
                <a:off x="2468118" y="4168583"/>
                <a:ext cx="2734056" cy="1683538"/>
              </a:xfrm>
              <a:prstGeom prst="rect">
                <a:avLst/>
              </a:prstGeom>
              <a:blipFill>
                <a:blip r:embed="rId3"/>
                <a:stretch>
                  <a:fillRect b="-1087"/>
                </a:stretch>
              </a:blipFill>
              <a:ln w="19050">
                <a:noFill/>
              </a:ln>
            </p:spPr>
            <p:txBody>
              <a:bodyPr/>
              <a:lstStyle/>
              <a:p>
                <a:r>
                  <a:rPr lang="en-US">
                    <a:noFill/>
                  </a:rPr>
                  <a:t> </a:t>
                </a:r>
              </a:p>
            </p:txBody>
          </p:sp>
        </mc:Fallback>
      </mc:AlternateContent>
      <p:sp>
        <p:nvSpPr>
          <p:cNvPr id="6" name="CuadroTexto 5">
            <a:extLst>
              <a:ext uri="{FF2B5EF4-FFF2-40B4-BE49-F238E27FC236}">
                <a16:creationId xmlns:a16="http://schemas.microsoft.com/office/drawing/2014/main" id="{8A750973-2F55-417A-987F-618A361FB0CD}"/>
              </a:ext>
            </a:extLst>
          </p:cNvPr>
          <p:cNvSpPr txBox="1"/>
          <p:nvPr/>
        </p:nvSpPr>
        <p:spPr>
          <a:xfrm>
            <a:off x="1745050" y="3630086"/>
            <a:ext cx="3639312" cy="369332"/>
          </a:xfrm>
          <a:prstGeom prst="rect">
            <a:avLst/>
          </a:prstGeom>
          <a:noFill/>
        </p:spPr>
        <p:txBody>
          <a:bodyPr wrap="square" rtlCol="0">
            <a:spAutoFit/>
          </a:bodyPr>
          <a:lstStyle/>
          <a:p>
            <a:r>
              <a:rPr lang="es-CL" dirty="0">
                <a:latin typeface="Abadi" panose="020B0604020104020204" pitchFamily="34" charset="0"/>
              </a:rPr>
              <a:t>Cálculo de frecuencias genéticas</a:t>
            </a:r>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91C37A15-7581-4861-88CE-73A6E4330C93}"/>
                  </a:ext>
                </a:extLst>
              </p:cNvPr>
              <p:cNvSpPr txBox="1"/>
              <p:nvPr/>
            </p:nvSpPr>
            <p:spPr>
              <a:xfrm>
                <a:off x="6553964" y="4168583"/>
                <a:ext cx="2734056" cy="1683538"/>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𝑞</m:t>
                      </m:r>
                      <m:r>
                        <a:rPr lang="es-CL" b="0" i="1" smtClean="0">
                          <a:latin typeface="Cambria Math" panose="02040503050406030204" pitchFamily="18" charset="0"/>
                        </a:rPr>
                        <m:t>=</m:t>
                      </m:r>
                      <m:r>
                        <a:rPr lang="es-CL" b="0" i="1" smtClean="0">
                          <a:latin typeface="Cambria Math" panose="02040503050406030204" pitchFamily="18" charset="0"/>
                        </a:rPr>
                        <m:t>𝑄</m:t>
                      </m:r>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1</m:t>
                          </m:r>
                        </m:num>
                        <m:den>
                          <m:r>
                            <a:rPr lang="es-CL" b="0" i="1" smtClean="0">
                              <a:latin typeface="Cambria Math" panose="02040503050406030204" pitchFamily="18" charset="0"/>
                            </a:rPr>
                            <m:t>2</m:t>
                          </m:r>
                        </m:den>
                      </m:f>
                      <m:r>
                        <a:rPr lang="es-CL" b="0" i="1" smtClean="0">
                          <a:latin typeface="Cambria Math" panose="02040503050406030204" pitchFamily="18" charset="0"/>
                        </a:rPr>
                        <m:t>𝐻</m:t>
                      </m:r>
                    </m:oMath>
                  </m:oMathPara>
                </a14:m>
                <a:endParaRPr lang="es-CL" dirty="0"/>
              </a:p>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𝑞</m:t>
                      </m:r>
                      <m:r>
                        <a:rPr lang="es-CL" b="0" i="1" smtClean="0">
                          <a:latin typeface="Cambria Math" panose="02040503050406030204" pitchFamily="18" charset="0"/>
                        </a:rPr>
                        <m:t>=0,09+</m:t>
                      </m:r>
                      <m:f>
                        <m:fPr>
                          <m:ctrlPr>
                            <a:rPr lang="es-CL" b="0" i="1" smtClean="0">
                              <a:latin typeface="Cambria Math" panose="02040503050406030204" pitchFamily="18" charset="0"/>
                            </a:rPr>
                          </m:ctrlPr>
                        </m:fPr>
                        <m:num>
                          <m:r>
                            <a:rPr lang="es-CL" b="0" i="1" smtClean="0">
                              <a:latin typeface="Cambria Math" panose="02040503050406030204" pitchFamily="18" charset="0"/>
                            </a:rPr>
                            <m:t>1</m:t>
                          </m:r>
                        </m:num>
                        <m:den>
                          <m:r>
                            <a:rPr lang="es-CL" b="0" i="1" smtClean="0">
                              <a:latin typeface="Cambria Math" panose="02040503050406030204" pitchFamily="18" charset="0"/>
                            </a:rPr>
                            <m:t>2</m:t>
                          </m:r>
                        </m:den>
                      </m:f>
                      <m:r>
                        <a:rPr lang="es-CL" b="0" i="1" smtClean="0">
                          <a:latin typeface="Cambria Math" panose="02040503050406030204" pitchFamily="18" charset="0"/>
                        </a:rPr>
                        <m:t>(0,63)</m:t>
                      </m:r>
                    </m:oMath>
                  </m:oMathPara>
                </a14:m>
                <a:endParaRPr lang="es-CL" dirty="0"/>
              </a:p>
              <a:p>
                <a:endParaRPr lang="es-CL" dirty="0"/>
              </a:p>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𝑞</m:t>
                      </m:r>
                      <m:r>
                        <a:rPr lang="es-CL" b="0" i="1" smtClean="0">
                          <a:latin typeface="Cambria Math" panose="02040503050406030204" pitchFamily="18" charset="0"/>
                        </a:rPr>
                        <m:t>=0,4</m:t>
                      </m:r>
                    </m:oMath>
                  </m:oMathPara>
                </a14:m>
                <a:endParaRPr lang="es-CL" dirty="0"/>
              </a:p>
            </p:txBody>
          </p:sp>
        </mc:Choice>
        <mc:Fallback xmlns="">
          <p:sp>
            <p:nvSpPr>
              <p:cNvPr id="7" name="CuadroTexto 6">
                <a:extLst>
                  <a:ext uri="{FF2B5EF4-FFF2-40B4-BE49-F238E27FC236}">
                    <a16:creationId xmlns:a16="http://schemas.microsoft.com/office/drawing/2014/main" id="{91C37A15-7581-4861-88CE-73A6E4330C93}"/>
                  </a:ext>
                </a:extLst>
              </p:cNvPr>
              <p:cNvSpPr txBox="1">
                <a:spLocks noRot="1" noChangeAspect="1" noMove="1" noResize="1" noEditPoints="1" noAdjustHandles="1" noChangeArrowheads="1" noChangeShapeType="1" noTextEdit="1"/>
              </p:cNvSpPr>
              <p:nvPr/>
            </p:nvSpPr>
            <p:spPr>
              <a:xfrm>
                <a:off x="6553964" y="4168583"/>
                <a:ext cx="2734056" cy="1683538"/>
              </a:xfrm>
              <a:prstGeom prst="rect">
                <a:avLst/>
              </a:prstGeom>
              <a:blipFill>
                <a:blip r:embed="rId4"/>
                <a:stretch>
                  <a:fillRect b="-1087"/>
                </a:stretch>
              </a:blipFill>
              <a:ln w="19050">
                <a:noFill/>
              </a:ln>
            </p:spPr>
            <p:txBody>
              <a:bodyPr/>
              <a:lstStyle/>
              <a:p>
                <a:r>
                  <a:rPr lang="en-US">
                    <a:noFill/>
                  </a:rPr>
                  <a:t> </a:t>
                </a:r>
              </a:p>
            </p:txBody>
          </p:sp>
        </mc:Fallback>
      </mc:AlternateContent>
      <p:sp>
        <p:nvSpPr>
          <p:cNvPr id="8" name="Rectángulo 7">
            <a:extLst>
              <a:ext uri="{FF2B5EF4-FFF2-40B4-BE49-F238E27FC236}">
                <a16:creationId xmlns:a16="http://schemas.microsoft.com/office/drawing/2014/main" id="{6622F979-2CF2-488B-92F3-302A7215DB8F}"/>
              </a:ext>
            </a:extLst>
          </p:cNvPr>
          <p:cNvSpPr/>
          <p:nvPr/>
        </p:nvSpPr>
        <p:spPr>
          <a:xfrm>
            <a:off x="3152392" y="5470046"/>
            <a:ext cx="5405630" cy="382076"/>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9" name="Picture 2" descr="Extraen de manera ilegal 20 monitos del monte">
            <a:extLst>
              <a:ext uri="{FF2B5EF4-FFF2-40B4-BE49-F238E27FC236}">
                <a16:creationId xmlns:a16="http://schemas.microsoft.com/office/drawing/2014/main" id="{36A56429-F9A7-4AFC-BAEB-707DF7DFB9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2464" y="1"/>
            <a:ext cx="1889535" cy="1600200"/>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0B1BC218-805C-47FF-8065-7DA27FA545AA}"/>
              </a:ext>
            </a:extLst>
          </p:cNvPr>
          <p:cNvSpPr txBox="1"/>
          <p:nvPr/>
        </p:nvSpPr>
        <p:spPr>
          <a:xfrm>
            <a:off x="2273808" y="1288923"/>
            <a:ext cx="7415784" cy="2031325"/>
          </a:xfrm>
          <a:prstGeom prst="rect">
            <a:avLst/>
          </a:prstGeom>
          <a:noFill/>
        </p:spPr>
        <p:txBody>
          <a:bodyPr wrap="square" rtlCol="0">
            <a:spAutoFit/>
          </a:bodyPr>
          <a:lstStyle/>
          <a:p>
            <a:r>
              <a:rPr lang="es-CL" dirty="0"/>
              <a:t>Para una población de 3.000 monitos del monte </a:t>
            </a:r>
            <a:r>
              <a:rPr lang="es-CL" i="1" dirty="0"/>
              <a:t>(</a:t>
            </a:r>
            <a:r>
              <a:rPr lang="es-CL" i="1" dirty="0" err="1"/>
              <a:t>Dromiciops</a:t>
            </a:r>
            <a:r>
              <a:rPr lang="es-CL" i="1" dirty="0"/>
              <a:t> </a:t>
            </a:r>
            <a:r>
              <a:rPr lang="es-CL" i="1" dirty="0" err="1"/>
              <a:t>gliroides</a:t>
            </a:r>
            <a:r>
              <a:rPr lang="es-CL" i="1" dirty="0"/>
              <a:t>)</a:t>
            </a:r>
            <a:r>
              <a:rPr lang="es-CL" dirty="0"/>
              <a:t> se han calculado las frecuencias genotípicas del gen Z. Éstas son:</a:t>
            </a:r>
          </a:p>
          <a:p>
            <a:endParaRPr lang="es-CL" dirty="0"/>
          </a:p>
          <a:p>
            <a:pPr algn="ctr"/>
            <a:r>
              <a:rPr lang="es-CL" dirty="0"/>
              <a:t>P=0,28         H=0,63      Q=0,09</a:t>
            </a:r>
          </a:p>
          <a:p>
            <a:pPr algn="ctr"/>
            <a:endParaRPr lang="es-CL" dirty="0"/>
          </a:p>
          <a:p>
            <a:r>
              <a:rPr lang="es-CL" dirty="0"/>
              <a:t>Determine si esta población se encuentra bajo Equilibrio Hardy-Weinberg.</a:t>
            </a:r>
          </a:p>
        </p:txBody>
      </p:sp>
    </p:spTree>
    <p:extLst>
      <p:ext uri="{BB962C8B-B14F-4D97-AF65-F5344CB8AC3E}">
        <p14:creationId xmlns:p14="http://schemas.microsoft.com/office/powerpoint/2010/main" val="342984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fade">
                                      <p:cBhvr>
                                        <p:cTn id="23" dur="500"/>
                                        <p:tgtEl>
                                          <p:spTgt spid="7">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500"/>
                                        <p:tgtEl>
                                          <p:spTgt spid="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61</a:t>
            </a:fld>
            <a:endParaRPr/>
          </a:p>
        </p:txBody>
      </p:sp>
      <p:sp>
        <p:nvSpPr>
          <p:cNvPr id="3" name="Título 1">
            <a:extLst>
              <a:ext uri="{FF2B5EF4-FFF2-40B4-BE49-F238E27FC236}">
                <a16:creationId xmlns:a16="http://schemas.microsoft.com/office/drawing/2014/main" id="{F4DD56E9-7361-4946-AFBC-7B52A6F1F694}"/>
              </a:ext>
            </a:extLst>
          </p:cNvPr>
          <p:cNvSpPr>
            <a:spLocks noGrp="1"/>
          </p:cNvSpPr>
          <p:nvPr>
            <p:ph type="title"/>
          </p:nvPr>
        </p:nvSpPr>
        <p:spPr>
          <a:xfrm>
            <a:off x="1244364" y="-320040"/>
            <a:ext cx="9367203" cy="1188720"/>
          </a:xfrm>
        </p:spPr>
        <p:txBody>
          <a:bodyPr>
            <a:normAutofit/>
          </a:bodyPr>
          <a:lstStyle/>
          <a:p>
            <a:r>
              <a:rPr lang="en-US" i="1" dirty="0" err="1"/>
              <a:t>Prueba</a:t>
            </a:r>
            <a:r>
              <a:rPr lang="en-US" i="1" dirty="0"/>
              <a:t> de Chi-</a:t>
            </a:r>
            <a:r>
              <a:rPr lang="en-US" i="1" dirty="0" err="1"/>
              <a:t>Cuadrado</a:t>
            </a:r>
            <a:r>
              <a:rPr lang="en-US" i="1" dirty="0"/>
              <a:t> (X</a:t>
            </a:r>
            <a:r>
              <a:rPr lang="en-US" i="1" baseline="30000" dirty="0"/>
              <a:t>2</a:t>
            </a:r>
            <a:r>
              <a:rPr lang="en-US" i="1" dirty="0"/>
              <a:t>)</a:t>
            </a:r>
          </a:p>
        </p:txBody>
      </p:sp>
      <p:sp>
        <p:nvSpPr>
          <p:cNvPr id="4" name="CuadroTexto 3">
            <a:extLst>
              <a:ext uri="{FF2B5EF4-FFF2-40B4-BE49-F238E27FC236}">
                <a16:creationId xmlns:a16="http://schemas.microsoft.com/office/drawing/2014/main" id="{79F586C0-8FAE-4200-BFE3-5B685B5A085C}"/>
              </a:ext>
            </a:extLst>
          </p:cNvPr>
          <p:cNvSpPr txBox="1"/>
          <p:nvPr/>
        </p:nvSpPr>
        <p:spPr>
          <a:xfrm>
            <a:off x="1244362" y="1089690"/>
            <a:ext cx="9367203" cy="1015663"/>
          </a:xfrm>
          <a:prstGeom prst="rect">
            <a:avLst/>
          </a:prstGeom>
          <a:noFill/>
        </p:spPr>
        <p:txBody>
          <a:bodyPr wrap="square" rtlCol="0">
            <a:spAutoFit/>
          </a:bodyPr>
          <a:lstStyle/>
          <a:p>
            <a:pPr algn="just"/>
            <a:r>
              <a:rPr lang="es-CL" sz="2000" dirty="0">
                <a:latin typeface="Montserrat Light" panose="00000400000000000000" pitchFamily="2" charset="0"/>
              </a:rPr>
              <a:t>En este caso se utiliza para comparar la distribución de los datos pertenecientes a distintos sets (como lo pueden ser dos poblaciones distintas o los valores esperados y observados de una misma población).</a:t>
            </a:r>
          </a:p>
        </p:txBody>
      </p:sp>
      <p:sp>
        <p:nvSpPr>
          <p:cNvPr id="5" name="CuadroTexto 4">
            <a:extLst>
              <a:ext uri="{FF2B5EF4-FFF2-40B4-BE49-F238E27FC236}">
                <a16:creationId xmlns:a16="http://schemas.microsoft.com/office/drawing/2014/main" id="{A26282FD-E54F-45A4-B9D8-4A728BB21183}"/>
              </a:ext>
            </a:extLst>
          </p:cNvPr>
          <p:cNvSpPr txBox="1"/>
          <p:nvPr/>
        </p:nvSpPr>
        <p:spPr>
          <a:xfrm>
            <a:off x="1342401" y="2514598"/>
            <a:ext cx="2705100" cy="3416320"/>
          </a:xfrm>
          <a:prstGeom prst="rect">
            <a:avLst/>
          </a:prstGeom>
          <a:solidFill>
            <a:schemeClr val="bg1"/>
          </a:solidFill>
          <a:ln w="19050">
            <a:solidFill>
              <a:schemeClr val="accent2"/>
            </a:solidFill>
          </a:ln>
        </p:spPr>
        <p:txBody>
          <a:bodyPr wrap="square" rtlCol="0">
            <a:spAutoFit/>
          </a:bodyPr>
          <a:lstStyle/>
          <a:p>
            <a:pPr algn="ctr"/>
            <a:r>
              <a:rPr lang="es-CL" b="1" dirty="0">
                <a:latin typeface="Abadi" panose="020B0604020104020204" pitchFamily="34" charset="0"/>
              </a:rPr>
              <a:t>H</a:t>
            </a:r>
            <a:r>
              <a:rPr lang="es-CL" b="1" baseline="-25000" dirty="0">
                <a:latin typeface="Abadi" panose="020B0604020104020204" pitchFamily="34" charset="0"/>
              </a:rPr>
              <a:t>0</a:t>
            </a:r>
            <a:r>
              <a:rPr lang="es-CL" b="1" dirty="0">
                <a:latin typeface="Abadi" panose="020B0604020104020204" pitchFamily="34" charset="0"/>
              </a:rPr>
              <a:t> = Ambas distribuciones son iguales</a:t>
            </a:r>
          </a:p>
          <a:p>
            <a:pPr algn="ctr"/>
            <a:endParaRPr lang="es-CL" dirty="0">
              <a:latin typeface="Abadi" panose="020B0604020104020204" pitchFamily="34" charset="0"/>
            </a:endParaRPr>
          </a:p>
          <a:p>
            <a:pPr algn="ctr"/>
            <a:r>
              <a:rPr lang="es-CL" dirty="0">
                <a:latin typeface="Abadi" panose="020B0604020104020204" pitchFamily="34" charset="0"/>
              </a:rPr>
              <a:t>Para confirmar la hipótesis nula se espera que </a:t>
            </a:r>
            <a:r>
              <a:rPr lang="es-CL" b="1" dirty="0">
                <a:latin typeface="Abadi" panose="020B0604020104020204" pitchFamily="34" charset="0"/>
              </a:rPr>
              <a:t>X</a:t>
            </a:r>
            <a:r>
              <a:rPr lang="es-CL" b="1" baseline="30000" dirty="0">
                <a:latin typeface="Abadi" panose="020B0604020104020204" pitchFamily="34" charset="0"/>
              </a:rPr>
              <a:t>2 </a:t>
            </a:r>
            <a:r>
              <a:rPr lang="es-CL" b="1" dirty="0">
                <a:latin typeface="Abadi" panose="020B0604020104020204" pitchFamily="34" charset="0"/>
              </a:rPr>
              <a:t>≤</a:t>
            </a:r>
            <a:r>
              <a:rPr lang="es-CL" dirty="0">
                <a:latin typeface="Abadi" panose="020B0604020104020204" pitchFamily="34" charset="0"/>
              </a:rPr>
              <a:t> </a:t>
            </a:r>
            <a:r>
              <a:rPr lang="es-CL" b="1" dirty="0">
                <a:latin typeface="Abadi" panose="020B0604020104020204" pitchFamily="34" charset="0"/>
              </a:rPr>
              <a:t>3,841</a:t>
            </a:r>
            <a:r>
              <a:rPr lang="es-CL" dirty="0">
                <a:latin typeface="Abadi" panose="020B0604020104020204" pitchFamily="34" charset="0"/>
              </a:rPr>
              <a:t>, siendo </a:t>
            </a:r>
          </a:p>
          <a:p>
            <a:pPr algn="ctr"/>
            <a:r>
              <a:rPr lang="es-CL" dirty="0">
                <a:latin typeface="Abadi" panose="020B0604020104020204" pitchFamily="34" charset="0"/>
              </a:rPr>
              <a:t>p &gt; 0,05</a:t>
            </a:r>
            <a:endParaRPr lang="es-CL" b="1" dirty="0">
              <a:latin typeface="Abadi" panose="020B0604020104020204" pitchFamily="34" charset="0"/>
            </a:endParaRPr>
          </a:p>
          <a:p>
            <a:pPr algn="ctr"/>
            <a:endParaRPr lang="es-CL" dirty="0">
              <a:latin typeface="Abadi" panose="020B0604020104020204" pitchFamily="34" charset="0"/>
            </a:endParaRPr>
          </a:p>
          <a:p>
            <a:pPr algn="ctr"/>
            <a:r>
              <a:rPr lang="es-CL" dirty="0">
                <a:latin typeface="Abadi" panose="020B0604020104020204" pitchFamily="34" charset="0"/>
              </a:rPr>
              <a:t>En este caso, eso significa que la </a:t>
            </a:r>
            <a:r>
              <a:rPr lang="es-CL" b="1" dirty="0">
                <a:latin typeface="Abadi" panose="020B0604020104020204" pitchFamily="34" charset="0"/>
              </a:rPr>
              <a:t>población</a:t>
            </a:r>
            <a:r>
              <a:rPr lang="es-CL" dirty="0">
                <a:latin typeface="Abadi" panose="020B0604020104020204" pitchFamily="34" charset="0"/>
              </a:rPr>
              <a:t> </a:t>
            </a:r>
            <a:r>
              <a:rPr lang="es-CL" b="1" dirty="0">
                <a:latin typeface="Abadi" panose="020B0604020104020204" pitchFamily="34" charset="0"/>
              </a:rPr>
              <a:t>se encuentra bajo equilibrio H-W </a:t>
            </a:r>
          </a:p>
        </p:txBody>
      </p:sp>
      <p:sp>
        <p:nvSpPr>
          <p:cNvPr id="6" name="CuadroTexto 5">
            <a:extLst>
              <a:ext uri="{FF2B5EF4-FFF2-40B4-BE49-F238E27FC236}">
                <a16:creationId xmlns:a16="http://schemas.microsoft.com/office/drawing/2014/main" id="{D5C7BB1A-5D8A-45AE-AB13-70693A8AE39B}"/>
              </a:ext>
            </a:extLst>
          </p:cNvPr>
          <p:cNvSpPr txBox="1"/>
          <p:nvPr/>
        </p:nvSpPr>
        <p:spPr>
          <a:xfrm>
            <a:off x="4743414" y="2514598"/>
            <a:ext cx="2705100" cy="3693319"/>
          </a:xfrm>
          <a:prstGeom prst="rect">
            <a:avLst/>
          </a:prstGeom>
          <a:solidFill>
            <a:schemeClr val="bg1"/>
          </a:solidFill>
          <a:ln w="19050">
            <a:solidFill>
              <a:schemeClr val="accent2"/>
            </a:solidFill>
          </a:ln>
        </p:spPr>
        <p:txBody>
          <a:bodyPr wrap="square" rtlCol="0">
            <a:spAutoFit/>
          </a:bodyPr>
          <a:lstStyle/>
          <a:p>
            <a:pPr algn="ctr"/>
            <a:r>
              <a:rPr lang="es-CL" b="1" dirty="0">
                <a:latin typeface="Abadi" panose="020B0604020104020204" pitchFamily="34" charset="0"/>
              </a:rPr>
              <a:t>H</a:t>
            </a:r>
            <a:r>
              <a:rPr lang="es-CL" b="1" baseline="-25000" dirty="0">
                <a:latin typeface="Abadi" panose="020B0604020104020204" pitchFamily="34" charset="0"/>
              </a:rPr>
              <a:t>1</a:t>
            </a:r>
            <a:r>
              <a:rPr lang="es-CL" b="1" dirty="0">
                <a:latin typeface="Abadi" panose="020B0604020104020204" pitchFamily="34" charset="0"/>
              </a:rPr>
              <a:t> = Ambas distribuciones NO son iguales</a:t>
            </a:r>
          </a:p>
          <a:p>
            <a:pPr algn="ctr"/>
            <a:endParaRPr lang="es-CL" dirty="0">
              <a:latin typeface="Abadi" panose="020B0604020104020204" pitchFamily="34" charset="0"/>
            </a:endParaRPr>
          </a:p>
          <a:p>
            <a:pPr algn="ctr"/>
            <a:r>
              <a:rPr lang="es-CL" dirty="0">
                <a:latin typeface="Abadi" panose="020B0604020104020204" pitchFamily="34" charset="0"/>
              </a:rPr>
              <a:t>Para confirmar la </a:t>
            </a:r>
            <a:r>
              <a:rPr lang="es-CL" dirty="0" err="1">
                <a:latin typeface="Abadi" panose="020B0604020104020204" pitchFamily="34" charset="0"/>
              </a:rPr>
              <a:t>hipótesis</a:t>
            </a:r>
            <a:r>
              <a:rPr lang="es-CL" dirty="0">
                <a:latin typeface="Abadi" panose="020B0604020104020204" pitchFamily="34" charset="0"/>
              </a:rPr>
              <a:t> alternativa se espera que </a:t>
            </a:r>
            <a:r>
              <a:rPr lang="es-CL" b="1" dirty="0">
                <a:latin typeface="Abadi" panose="020B0604020104020204" pitchFamily="34" charset="0"/>
              </a:rPr>
              <a:t>X</a:t>
            </a:r>
            <a:r>
              <a:rPr lang="es-CL" b="1" baseline="30000" dirty="0">
                <a:latin typeface="Abadi" panose="020B0604020104020204" pitchFamily="34" charset="0"/>
              </a:rPr>
              <a:t>2 </a:t>
            </a:r>
            <a:r>
              <a:rPr lang="es-CL" b="1" dirty="0">
                <a:latin typeface="Abadi" panose="020B0604020104020204" pitchFamily="34" charset="0"/>
              </a:rPr>
              <a:t>&gt;</a:t>
            </a:r>
            <a:r>
              <a:rPr lang="es-CL" dirty="0">
                <a:latin typeface="Abadi" panose="020B0604020104020204" pitchFamily="34" charset="0"/>
              </a:rPr>
              <a:t> </a:t>
            </a:r>
            <a:r>
              <a:rPr lang="es-CL" b="1" dirty="0">
                <a:latin typeface="Abadi" panose="020B0604020104020204" pitchFamily="34" charset="0"/>
              </a:rPr>
              <a:t>3,841</a:t>
            </a:r>
            <a:r>
              <a:rPr lang="es-CL" dirty="0">
                <a:latin typeface="Abadi" panose="020B0604020104020204" pitchFamily="34" charset="0"/>
              </a:rPr>
              <a:t>, siendo p ≤ 0,05</a:t>
            </a:r>
            <a:endParaRPr lang="es-CL" b="1" dirty="0">
              <a:latin typeface="Abadi" panose="020B0604020104020204" pitchFamily="34" charset="0"/>
            </a:endParaRPr>
          </a:p>
          <a:p>
            <a:pPr algn="ctr"/>
            <a:endParaRPr lang="es-CL" dirty="0">
              <a:latin typeface="Abadi" panose="020B0604020104020204" pitchFamily="34" charset="0"/>
            </a:endParaRPr>
          </a:p>
          <a:p>
            <a:pPr algn="ctr"/>
            <a:r>
              <a:rPr lang="es-CL" dirty="0">
                <a:latin typeface="Abadi" panose="020B0604020104020204" pitchFamily="34" charset="0"/>
              </a:rPr>
              <a:t>En este caso, eso significa que la </a:t>
            </a:r>
            <a:r>
              <a:rPr lang="es-CL" b="1" dirty="0">
                <a:latin typeface="Abadi" panose="020B0604020104020204" pitchFamily="34" charset="0"/>
              </a:rPr>
              <a:t>población</a:t>
            </a:r>
            <a:r>
              <a:rPr lang="es-CL" dirty="0">
                <a:latin typeface="Abadi" panose="020B0604020104020204" pitchFamily="34" charset="0"/>
              </a:rPr>
              <a:t> </a:t>
            </a:r>
            <a:r>
              <a:rPr lang="es-CL" b="1" dirty="0">
                <a:latin typeface="Abadi" panose="020B0604020104020204" pitchFamily="34" charset="0"/>
              </a:rPr>
              <a:t>NO se encuentra bajo equilibrio H-W </a:t>
            </a:r>
          </a:p>
        </p:txBody>
      </p:sp>
      <p:sp>
        <p:nvSpPr>
          <p:cNvPr id="7" name="CuadroTexto 6">
            <a:extLst>
              <a:ext uri="{FF2B5EF4-FFF2-40B4-BE49-F238E27FC236}">
                <a16:creationId xmlns:a16="http://schemas.microsoft.com/office/drawing/2014/main" id="{1331F7E5-73A2-4F9A-B8B4-063C54F437DB}"/>
              </a:ext>
            </a:extLst>
          </p:cNvPr>
          <p:cNvSpPr txBox="1"/>
          <p:nvPr/>
        </p:nvSpPr>
        <p:spPr>
          <a:xfrm>
            <a:off x="7856814" y="2546580"/>
            <a:ext cx="3601720" cy="369332"/>
          </a:xfrm>
          <a:prstGeom prst="rect">
            <a:avLst/>
          </a:prstGeom>
          <a:noFill/>
        </p:spPr>
        <p:txBody>
          <a:bodyPr wrap="square" rtlCol="0">
            <a:spAutoFit/>
          </a:bodyPr>
          <a:lstStyle/>
          <a:p>
            <a:pPr algn="just"/>
            <a:r>
              <a:rPr lang="es-CL" dirty="0">
                <a:latin typeface="Abadi" panose="020B0604020104020204" pitchFamily="34" charset="0"/>
              </a:rPr>
              <a:t>Se trabajará con </a:t>
            </a:r>
            <a:r>
              <a:rPr lang="es-CL" b="1" dirty="0">
                <a:latin typeface="Abadi" panose="020B0604020104020204" pitchFamily="34" charset="0"/>
              </a:rPr>
              <a:t>p = 0,05 </a:t>
            </a:r>
            <a:r>
              <a:rPr lang="es-CL" dirty="0">
                <a:latin typeface="Abadi" panose="020B0604020104020204" pitchFamily="34" charset="0"/>
              </a:rPr>
              <a:t>y </a:t>
            </a:r>
            <a:r>
              <a:rPr lang="es-CL" b="1" dirty="0" err="1">
                <a:latin typeface="Abadi" panose="020B0604020104020204" pitchFamily="34" charset="0"/>
              </a:rPr>
              <a:t>df</a:t>
            </a:r>
            <a:r>
              <a:rPr lang="es-CL" b="1" dirty="0">
                <a:latin typeface="Abadi" panose="020B0604020104020204" pitchFamily="34" charset="0"/>
              </a:rPr>
              <a:t> = 1</a:t>
            </a:r>
          </a:p>
        </p:txBody>
      </p:sp>
      <p:pic>
        <p:nvPicPr>
          <p:cNvPr id="8" name="Picture 2" descr="Critical Values of the Chi-Square Distribution - Biology Forums Gallery">
            <a:extLst>
              <a:ext uri="{FF2B5EF4-FFF2-40B4-BE49-F238E27FC236}">
                <a16:creationId xmlns:a16="http://schemas.microsoft.com/office/drawing/2014/main" id="{1E7D74F7-E31A-43A6-B407-523A69D454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6686" b="65448"/>
          <a:stretch/>
        </p:blipFill>
        <p:spPr bwMode="auto">
          <a:xfrm>
            <a:off x="8020603" y="3090958"/>
            <a:ext cx="3274142" cy="1098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D037D47C-E31F-4A98-9D9A-78CF8DADC6DF}"/>
              </a:ext>
            </a:extLst>
          </p:cNvPr>
          <p:cNvSpPr/>
          <p:nvPr/>
        </p:nvSpPr>
        <p:spPr>
          <a:xfrm>
            <a:off x="10824199" y="3738564"/>
            <a:ext cx="426414" cy="152400"/>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CuadroTexto 9">
            <a:extLst>
              <a:ext uri="{FF2B5EF4-FFF2-40B4-BE49-F238E27FC236}">
                <a16:creationId xmlns:a16="http://schemas.microsoft.com/office/drawing/2014/main" id="{1F254192-6BA2-473D-8EEC-74281A022456}"/>
              </a:ext>
            </a:extLst>
          </p:cNvPr>
          <p:cNvSpPr txBox="1"/>
          <p:nvPr/>
        </p:nvSpPr>
        <p:spPr>
          <a:xfrm>
            <a:off x="8375270" y="4538570"/>
            <a:ext cx="2564807" cy="369332"/>
          </a:xfrm>
          <a:prstGeom prst="rect">
            <a:avLst/>
          </a:prstGeom>
          <a:noFill/>
          <a:ln w="19050">
            <a:solidFill>
              <a:srgbClr val="FF0000"/>
            </a:solidFill>
          </a:ln>
        </p:spPr>
        <p:txBody>
          <a:bodyPr wrap="square" rtlCol="0">
            <a:spAutoFit/>
          </a:bodyPr>
          <a:lstStyle/>
          <a:p>
            <a:pPr algn="ctr"/>
            <a:r>
              <a:rPr lang="es-CL" b="1" dirty="0"/>
              <a:t>Valor crítico = 3,841</a:t>
            </a:r>
          </a:p>
        </p:txBody>
      </p:sp>
    </p:spTree>
    <p:extLst>
      <p:ext uri="{BB962C8B-B14F-4D97-AF65-F5344CB8AC3E}">
        <p14:creationId xmlns:p14="http://schemas.microsoft.com/office/powerpoint/2010/main" val="33122902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62</a:t>
            </a:fld>
            <a:endParaRPr/>
          </a:p>
        </p:txBody>
      </p:sp>
      <p:sp>
        <p:nvSpPr>
          <p:cNvPr id="3" name="Título 1">
            <a:extLst>
              <a:ext uri="{FF2B5EF4-FFF2-40B4-BE49-F238E27FC236}">
                <a16:creationId xmlns:a16="http://schemas.microsoft.com/office/drawing/2014/main" id="{EECAECD8-D405-43FC-A29C-A078111A9D0F}"/>
              </a:ext>
            </a:extLst>
          </p:cNvPr>
          <p:cNvSpPr>
            <a:spLocks noGrp="1"/>
          </p:cNvSpPr>
          <p:nvPr>
            <p:ph type="title"/>
          </p:nvPr>
        </p:nvSpPr>
        <p:spPr>
          <a:xfrm>
            <a:off x="1564463" y="-129540"/>
            <a:ext cx="9367203" cy="1188720"/>
          </a:xfrm>
        </p:spPr>
        <p:txBody>
          <a:bodyPr>
            <a:normAutofit/>
          </a:bodyPr>
          <a:lstStyle/>
          <a:p>
            <a:r>
              <a:rPr lang="en-US" i="1" dirty="0" err="1"/>
              <a:t>Prueba</a:t>
            </a:r>
            <a:r>
              <a:rPr lang="en-US" i="1" dirty="0"/>
              <a:t> de Chi-</a:t>
            </a:r>
            <a:r>
              <a:rPr lang="en-US" i="1" dirty="0" err="1"/>
              <a:t>Cuadrado</a:t>
            </a:r>
            <a:r>
              <a:rPr lang="en-US" i="1" dirty="0"/>
              <a:t> (X</a:t>
            </a:r>
            <a:r>
              <a:rPr lang="en-US" i="1" baseline="30000" dirty="0"/>
              <a:t>2</a:t>
            </a:r>
            <a:r>
              <a:rPr lang="en-US" i="1" dirty="0"/>
              <a:t>)</a:t>
            </a:r>
          </a:p>
        </p:txBody>
      </p:sp>
      <p:sp>
        <p:nvSpPr>
          <p:cNvPr id="4" name="CuadroTexto 3">
            <a:extLst>
              <a:ext uri="{FF2B5EF4-FFF2-40B4-BE49-F238E27FC236}">
                <a16:creationId xmlns:a16="http://schemas.microsoft.com/office/drawing/2014/main" id="{3A21527C-9D2F-49AB-9145-A56555F400F0}"/>
              </a:ext>
            </a:extLst>
          </p:cNvPr>
          <p:cNvSpPr txBox="1"/>
          <p:nvPr/>
        </p:nvSpPr>
        <p:spPr>
          <a:xfrm>
            <a:off x="1671846" y="1236644"/>
            <a:ext cx="8670508" cy="1569660"/>
          </a:xfrm>
          <a:prstGeom prst="rect">
            <a:avLst/>
          </a:prstGeom>
          <a:noFill/>
        </p:spPr>
        <p:txBody>
          <a:bodyPr wrap="square" rtlCol="0">
            <a:spAutoFit/>
          </a:bodyPr>
          <a:lstStyle/>
          <a:p>
            <a:pPr algn="just"/>
            <a:r>
              <a:rPr lang="es-CL" sz="2400" dirty="0">
                <a:latin typeface="Abadi" panose="020B0604020104020204" pitchFamily="34" charset="0"/>
              </a:rPr>
              <a:t>En este caso se utiliza para comparar la distribución de los datos pertenecientes a distintos sets (como lo pueden ser dos poblaciones distintas o los valores esperados y observados de una misma población).</a:t>
            </a:r>
          </a:p>
        </p:txBody>
      </p:sp>
      <p:graphicFrame>
        <p:nvGraphicFramePr>
          <p:cNvPr id="5" name="Gráfico 4">
            <a:extLst>
              <a:ext uri="{FF2B5EF4-FFF2-40B4-BE49-F238E27FC236}">
                <a16:creationId xmlns:a16="http://schemas.microsoft.com/office/drawing/2014/main" id="{44A356E1-0BBA-4675-B1D1-3080C0E98FF2}"/>
              </a:ext>
            </a:extLst>
          </p:cNvPr>
          <p:cNvGraphicFramePr/>
          <p:nvPr/>
        </p:nvGraphicFramePr>
        <p:xfrm>
          <a:off x="1161769" y="2853869"/>
          <a:ext cx="4432300" cy="3238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5EF9AA79-5073-4DEC-BED0-54E15C7904AD}"/>
              </a:ext>
            </a:extLst>
          </p:cNvPr>
          <p:cNvGraphicFramePr/>
          <p:nvPr/>
        </p:nvGraphicFramePr>
        <p:xfrm>
          <a:off x="6082071" y="2850238"/>
          <a:ext cx="4432300" cy="3238500"/>
        </p:xfrm>
        <a:graphic>
          <a:graphicData uri="http://schemas.openxmlformats.org/drawingml/2006/chart">
            <c:chart xmlns:c="http://schemas.openxmlformats.org/drawingml/2006/chart" xmlns:r="http://schemas.openxmlformats.org/officeDocument/2006/relationships" r:id="rId4"/>
          </a:graphicData>
        </a:graphic>
      </p:graphicFrame>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F93C4634-6DB0-48AB-B56F-FDDD52418179}"/>
                  </a:ext>
                </a:extLst>
              </p:cNvPr>
              <p:cNvSpPr txBox="1"/>
              <p:nvPr/>
            </p:nvSpPr>
            <p:spPr>
              <a:xfrm>
                <a:off x="10344405" y="4100156"/>
                <a:ext cx="1479296" cy="707886"/>
              </a:xfrm>
              <a:prstGeom prst="rect">
                <a:avLst/>
              </a:prstGeom>
              <a:noFill/>
              <a:ln>
                <a:solidFill>
                  <a:schemeClr val="accent6">
                    <a:lumMod val="75000"/>
                  </a:schemeClr>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es-CL" sz="2000" i="1" smtClean="0">
                              <a:latin typeface="Cambria Math" panose="02040503050406030204" pitchFamily="18" charset="0"/>
                            </a:rPr>
                          </m:ctrlPr>
                        </m:sSupPr>
                        <m:e>
                          <m:r>
                            <a:rPr lang="es-CL" sz="2000" b="0" i="1" smtClean="0">
                              <a:latin typeface="Cambria Math" panose="02040503050406030204" pitchFamily="18" charset="0"/>
                            </a:rPr>
                            <m:t>𝑋</m:t>
                          </m:r>
                        </m:e>
                        <m:sup>
                          <m:r>
                            <a:rPr lang="es-CL" sz="2000" b="0" i="1" smtClean="0">
                              <a:latin typeface="Cambria Math" panose="02040503050406030204" pitchFamily="18" charset="0"/>
                            </a:rPr>
                            <m:t>2</m:t>
                          </m:r>
                        </m:sup>
                      </m:sSup>
                      <m:r>
                        <a:rPr lang="es-CL" sz="2000" i="1">
                          <a:latin typeface="Cambria Math" panose="02040503050406030204" pitchFamily="18" charset="0"/>
                          <a:ea typeface="Cambria Math" panose="02040503050406030204" pitchFamily="18" charset="0"/>
                        </a:rPr>
                        <m:t>≤</m:t>
                      </m:r>
                      <m:r>
                        <a:rPr lang="es-CL" sz="2000" b="0" i="1" smtClean="0">
                          <a:latin typeface="Cambria Math" panose="02040503050406030204" pitchFamily="18" charset="0"/>
                        </a:rPr>
                        <m:t>3,841</m:t>
                      </m:r>
                    </m:oMath>
                  </m:oMathPara>
                </a14:m>
                <a:endParaRPr lang="es-CL" sz="2000" dirty="0"/>
              </a:p>
              <a:p>
                <a:pPr algn="ctr"/>
                <a14:m>
                  <m:oMathPara xmlns:m="http://schemas.openxmlformats.org/officeDocument/2006/math">
                    <m:oMathParaPr>
                      <m:jc m:val="centerGroup"/>
                    </m:oMathParaPr>
                    <m:oMath xmlns:m="http://schemas.openxmlformats.org/officeDocument/2006/math">
                      <m:r>
                        <a:rPr lang="es-CL" sz="2000" i="1" dirty="0" smtClean="0">
                          <a:latin typeface="Cambria Math" panose="02040503050406030204" pitchFamily="18" charset="0"/>
                        </a:rPr>
                        <m:t>𝑝</m:t>
                      </m:r>
                      <m:r>
                        <a:rPr lang="es-CL" sz="2000" i="1" dirty="0" smtClean="0">
                          <a:latin typeface="Cambria Math" panose="02040503050406030204" pitchFamily="18" charset="0"/>
                        </a:rPr>
                        <m:t> &gt; 0,05</m:t>
                      </m:r>
                    </m:oMath>
                  </m:oMathPara>
                </a14:m>
                <a:endParaRPr lang="es-CL" sz="2000" dirty="0"/>
              </a:p>
            </p:txBody>
          </p:sp>
        </mc:Choice>
        <mc:Fallback xmlns="">
          <p:sp>
            <p:nvSpPr>
              <p:cNvPr id="7" name="CuadroTexto 6">
                <a:extLst>
                  <a:ext uri="{FF2B5EF4-FFF2-40B4-BE49-F238E27FC236}">
                    <a16:creationId xmlns:a16="http://schemas.microsoft.com/office/drawing/2014/main" id="{F93C4634-6DB0-48AB-B56F-FDDD52418179}"/>
                  </a:ext>
                </a:extLst>
              </p:cNvPr>
              <p:cNvSpPr txBox="1">
                <a:spLocks noRot="1" noChangeAspect="1" noMove="1" noResize="1" noEditPoints="1" noAdjustHandles="1" noChangeArrowheads="1" noChangeShapeType="1" noTextEdit="1"/>
              </p:cNvSpPr>
              <p:nvPr/>
            </p:nvSpPr>
            <p:spPr>
              <a:xfrm>
                <a:off x="10344405" y="4100156"/>
                <a:ext cx="1479296" cy="707886"/>
              </a:xfrm>
              <a:prstGeom prst="rect">
                <a:avLst/>
              </a:prstGeom>
              <a:blipFill>
                <a:blip r:embed="rId5"/>
                <a:stretch>
                  <a:fillRect b="-4237"/>
                </a:stretch>
              </a:blipFill>
              <a:ln>
                <a:solidFill>
                  <a:schemeClr val="accent6">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244252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63</a:t>
            </a:fld>
            <a:endParaRPr/>
          </a:p>
        </p:txBody>
      </p:sp>
      <p:sp>
        <p:nvSpPr>
          <p:cNvPr id="3" name="Título 1">
            <a:extLst>
              <a:ext uri="{FF2B5EF4-FFF2-40B4-BE49-F238E27FC236}">
                <a16:creationId xmlns:a16="http://schemas.microsoft.com/office/drawing/2014/main" id="{2E4865D7-F95B-4759-90E0-4527CD63A422}"/>
              </a:ext>
            </a:extLst>
          </p:cNvPr>
          <p:cNvSpPr>
            <a:spLocks noGrp="1"/>
          </p:cNvSpPr>
          <p:nvPr>
            <p:ph type="title"/>
          </p:nvPr>
        </p:nvSpPr>
        <p:spPr>
          <a:xfrm>
            <a:off x="1564463" y="-129540"/>
            <a:ext cx="9367203" cy="1188720"/>
          </a:xfrm>
        </p:spPr>
        <p:txBody>
          <a:bodyPr>
            <a:normAutofit/>
          </a:bodyPr>
          <a:lstStyle/>
          <a:p>
            <a:r>
              <a:rPr lang="en-US" i="1" dirty="0" err="1"/>
              <a:t>Prueba</a:t>
            </a:r>
            <a:r>
              <a:rPr lang="en-US" i="1" dirty="0"/>
              <a:t> de Chi-</a:t>
            </a:r>
            <a:r>
              <a:rPr lang="en-US" i="1" dirty="0" err="1"/>
              <a:t>Cuadrado</a:t>
            </a:r>
            <a:r>
              <a:rPr lang="en-US" i="1" dirty="0"/>
              <a:t> (X</a:t>
            </a:r>
            <a:r>
              <a:rPr lang="en-US" i="1" baseline="30000" dirty="0"/>
              <a:t>2</a:t>
            </a:r>
            <a:r>
              <a:rPr lang="en-US" i="1" dirty="0"/>
              <a:t>)</a:t>
            </a:r>
          </a:p>
        </p:txBody>
      </p:sp>
      <p:sp>
        <p:nvSpPr>
          <p:cNvPr id="4" name="CuadroTexto 3">
            <a:extLst>
              <a:ext uri="{FF2B5EF4-FFF2-40B4-BE49-F238E27FC236}">
                <a16:creationId xmlns:a16="http://schemas.microsoft.com/office/drawing/2014/main" id="{E83D9D5F-A660-4A55-9B22-B4DCBB32AC62}"/>
              </a:ext>
            </a:extLst>
          </p:cNvPr>
          <p:cNvSpPr txBox="1"/>
          <p:nvPr/>
        </p:nvSpPr>
        <p:spPr>
          <a:xfrm>
            <a:off x="1671846" y="1236644"/>
            <a:ext cx="8670508" cy="1569660"/>
          </a:xfrm>
          <a:prstGeom prst="rect">
            <a:avLst/>
          </a:prstGeom>
          <a:noFill/>
        </p:spPr>
        <p:txBody>
          <a:bodyPr wrap="square" rtlCol="0">
            <a:spAutoFit/>
          </a:bodyPr>
          <a:lstStyle/>
          <a:p>
            <a:pPr algn="just"/>
            <a:r>
              <a:rPr lang="es-CL" sz="2400" dirty="0">
                <a:latin typeface="Abadi" panose="020B0604020104020204" pitchFamily="34" charset="0"/>
              </a:rPr>
              <a:t>En este caso se utiliza para comparar la distribución de los datos pertenecientes a distintos sets (como lo pueden ser dos poblaciones distintas o los valores esperados y observados de una misma población).</a:t>
            </a:r>
          </a:p>
        </p:txBody>
      </p:sp>
      <p:graphicFrame>
        <p:nvGraphicFramePr>
          <p:cNvPr id="5" name="Gráfico 4">
            <a:extLst>
              <a:ext uri="{FF2B5EF4-FFF2-40B4-BE49-F238E27FC236}">
                <a16:creationId xmlns:a16="http://schemas.microsoft.com/office/drawing/2014/main" id="{0D9E5B79-8E8B-4723-83AE-6680B0E09B5C}"/>
              </a:ext>
            </a:extLst>
          </p:cNvPr>
          <p:cNvGraphicFramePr/>
          <p:nvPr/>
        </p:nvGraphicFramePr>
        <p:xfrm>
          <a:off x="989752" y="3094635"/>
          <a:ext cx="4432300" cy="3238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B1D06A02-05F8-4BEB-A8AF-E7371E6A1BA7}"/>
              </a:ext>
            </a:extLst>
          </p:cNvPr>
          <p:cNvGraphicFramePr/>
          <p:nvPr/>
        </p:nvGraphicFramePr>
        <p:xfrm>
          <a:off x="5910054" y="3091004"/>
          <a:ext cx="4432300" cy="3238500"/>
        </p:xfrm>
        <a:graphic>
          <a:graphicData uri="http://schemas.openxmlformats.org/drawingml/2006/chart">
            <c:chart xmlns:c="http://schemas.openxmlformats.org/drawingml/2006/chart" xmlns:r="http://schemas.openxmlformats.org/officeDocument/2006/relationships" r:id="rId4"/>
          </a:graphicData>
        </a:graphic>
      </p:graphicFrame>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A3920252-79E5-45CE-B238-14FB120B2B64}"/>
                  </a:ext>
                </a:extLst>
              </p:cNvPr>
              <p:cNvSpPr txBox="1"/>
              <p:nvPr/>
            </p:nvSpPr>
            <p:spPr>
              <a:xfrm>
                <a:off x="10172388" y="4340922"/>
                <a:ext cx="1479296" cy="707886"/>
              </a:xfrm>
              <a:prstGeom prst="rect">
                <a:avLst/>
              </a:prstGeom>
              <a:noFill/>
              <a:ln>
                <a:solidFill>
                  <a:schemeClr val="accent6">
                    <a:lumMod val="75000"/>
                  </a:schemeClr>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es-CL" sz="2000" i="1" smtClean="0">
                              <a:latin typeface="Cambria Math" panose="02040503050406030204" pitchFamily="18" charset="0"/>
                            </a:rPr>
                          </m:ctrlPr>
                        </m:sSupPr>
                        <m:e>
                          <m:r>
                            <a:rPr lang="es-CL" sz="2000" b="0" i="1" smtClean="0">
                              <a:latin typeface="Cambria Math" panose="02040503050406030204" pitchFamily="18" charset="0"/>
                            </a:rPr>
                            <m:t>𝑋</m:t>
                          </m:r>
                        </m:e>
                        <m:sup>
                          <m:r>
                            <a:rPr lang="es-CL" sz="2000" b="0" i="1" smtClean="0">
                              <a:latin typeface="Cambria Math" panose="02040503050406030204" pitchFamily="18" charset="0"/>
                            </a:rPr>
                            <m:t>2</m:t>
                          </m:r>
                        </m:sup>
                      </m:sSup>
                      <m:r>
                        <a:rPr lang="es-CL" sz="2000" b="0" i="1" smtClean="0">
                          <a:latin typeface="Cambria Math" panose="02040503050406030204" pitchFamily="18" charset="0"/>
                        </a:rPr>
                        <m:t>&gt;3,841</m:t>
                      </m:r>
                    </m:oMath>
                  </m:oMathPara>
                </a14:m>
                <a:endParaRPr lang="es-CL" sz="2000" dirty="0"/>
              </a:p>
              <a:p>
                <a:pPr algn="ctr"/>
                <a:r>
                  <a:rPr lang="es-CL" sz="2000" dirty="0"/>
                  <a:t>p </a:t>
                </a:r>
                <a14:m>
                  <m:oMath xmlns:m="http://schemas.openxmlformats.org/officeDocument/2006/math">
                    <m:r>
                      <a:rPr lang="es-CL" sz="2000" i="1">
                        <a:latin typeface="Cambria Math" panose="02040503050406030204" pitchFamily="18" charset="0"/>
                        <a:ea typeface="Cambria Math" panose="02040503050406030204" pitchFamily="18" charset="0"/>
                      </a:rPr>
                      <m:t>≤</m:t>
                    </m:r>
                  </m:oMath>
                </a14:m>
                <a:r>
                  <a:rPr lang="es-CL" sz="2000" dirty="0"/>
                  <a:t> 0,05</a:t>
                </a:r>
              </a:p>
            </p:txBody>
          </p:sp>
        </mc:Choice>
        <mc:Fallback xmlns="">
          <p:sp>
            <p:nvSpPr>
              <p:cNvPr id="7" name="CuadroTexto 6">
                <a:extLst>
                  <a:ext uri="{FF2B5EF4-FFF2-40B4-BE49-F238E27FC236}">
                    <a16:creationId xmlns:a16="http://schemas.microsoft.com/office/drawing/2014/main" id="{A3920252-79E5-45CE-B238-14FB120B2B64}"/>
                  </a:ext>
                </a:extLst>
              </p:cNvPr>
              <p:cNvSpPr txBox="1">
                <a:spLocks noRot="1" noChangeAspect="1" noMove="1" noResize="1" noEditPoints="1" noAdjustHandles="1" noChangeArrowheads="1" noChangeShapeType="1" noTextEdit="1"/>
              </p:cNvSpPr>
              <p:nvPr/>
            </p:nvSpPr>
            <p:spPr>
              <a:xfrm>
                <a:off x="10172388" y="4340922"/>
                <a:ext cx="1479296" cy="707886"/>
              </a:xfrm>
              <a:prstGeom prst="rect">
                <a:avLst/>
              </a:prstGeom>
              <a:blipFill>
                <a:blip r:embed="rId5"/>
                <a:stretch>
                  <a:fillRect b="-14407"/>
                </a:stretch>
              </a:blipFill>
              <a:ln>
                <a:solidFill>
                  <a:schemeClr val="accent6">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91901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64</a:t>
            </a:fld>
            <a:endParaRPr/>
          </a:p>
        </p:txBody>
      </p:sp>
      <p:sp>
        <p:nvSpPr>
          <p:cNvPr id="9" name="Título 1">
            <a:extLst>
              <a:ext uri="{FF2B5EF4-FFF2-40B4-BE49-F238E27FC236}">
                <a16:creationId xmlns:a16="http://schemas.microsoft.com/office/drawing/2014/main" id="{9A89AC68-9F3F-43A2-B2DC-DDD38A7B5D5B}"/>
              </a:ext>
            </a:extLst>
          </p:cNvPr>
          <p:cNvSpPr txBox="1">
            <a:spLocks/>
          </p:cNvSpPr>
          <p:nvPr/>
        </p:nvSpPr>
        <p:spPr>
          <a:xfrm>
            <a:off x="1539063" y="-100965"/>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3</a:t>
            </a:r>
            <a:endParaRPr lang="en-US" i="1" kern="0" dirty="0"/>
          </a:p>
        </p:txBody>
      </p:sp>
      <p:graphicFrame>
        <p:nvGraphicFramePr>
          <p:cNvPr id="11" name="Tabla 4">
            <a:extLst>
              <a:ext uri="{FF2B5EF4-FFF2-40B4-BE49-F238E27FC236}">
                <a16:creationId xmlns:a16="http://schemas.microsoft.com/office/drawing/2014/main" id="{63CFF2F6-5F88-42C5-981D-D7B491048FC7}"/>
              </a:ext>
            </a:extLst>
          </p:cNvPr>
          <p:cNvGraphicFramePr>
            <a:graphicFrameLocks noGrp="1"/>
          </p:cNvGraphicFramePr>
          <p:nvPr/>
        </p:nvGraphicFramePr>
        <p:xfrm>
          <a:off x="1539063" y="3814752"/>
          <a:ext cx="8395900" cy="1127952"/>
        </p:xfrm>
        <a:graphic>
          <a:graphicData uri="http://schemas.openxmlformats.org/drawingml/2006/table">
            <a:tbl>
              <a:tblPr firstRow="1" bandRow="1">
                <a:tableStyleId>{5C22544A-7EE6-4342-B048-85BDC9FD1C3A}</a:tableStyleId>
              </a:tblPr>
              <a:tblGrid>
                <a:gridCol w="2098975">
                  <a:extLst>
                    <a:ext uri="{9D8B030D-6E8A-4147-A177-3AD203B41FA5}">
                      <a16:colId xmlns:a16="http://schemas.microsoft.com/office/drawing/2014/main" val="1804679539"/>
                    </a:ext>
                  </a:extLst>
                </a:gridCol>
                <a:gridCol w="2098975">
                  <a:extLst>
                    <a:ext uri="{9D8B030D-6E8A-4147-A177-3AD203B41FA5}">
                      <a16:colId xmlns:a16="http://schemas.microsoft.com/office/drawing/2014/main" val="2325420472"/>
                    </a:ext>
                  </a:extLst>
                </a:gridCol>
                <a:gridCol w="2098975">
                  <a:extLst>
                    <a:ext uri="{9D8B030D-6E8A-4147-A177-3AD203B41FA5}">
                      <a16:colId xmlns:a16="http://schemas.microsoft.com/office/drawing/2014/main" val="3765054648"/>
                    </a:ext>
                  </a:extLst>
                </a:gridCol>
                <a:gridCol w="2098975">
                  <a:extLst>
                    <a:ext uri="{9D8B030D-6E8A-4147-A177-3AD203B41FA5}">
                      <a16:colId xmlns:a16="http://schemas.microsoft.com/office/drawing/2014/main" val="1979626268"/>
                    </a:ext>
                  </a:extLst>
                </a:gridCol>
              </a:tblGrid>
              <a:tr h="370840">
                <a:tc>
                  <a:txBody>
                    <a:bodyPr/>
                    <a:lstStyle/>
                    <a:p>
                      <a:r>
                        <a:rPr lang="es-CL" dirty="0"/>
                        <a:t>Frecuencia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dirty="0"/>
                        <a:t>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dirty="0"/>
                        <a:t>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dirty="0"/>
                        <a:t>Q</a:t>
                      </a:r>
                    </a:p>
                  </a:txBody>
                  <a:tcPr/>
                </a:tc>
                <a:extLst>
                  <a:ext uri="{0D108BD9-81ED-4DB2-BD59-A6C34878D82A}">
                    <a16:rowId xmlns:a16="http://schemas.microsoft.com/office/drawing/2014/main" val="3532056097"/>
                  </a:ext>
                </a:extLst>
              </a:tr>
              <a:tr h="370840">
                <a:tc>
                  <a:txBody>
                    <a:bodyPr/>
                    <a:lstStyle/>
                    <a:p>
                      <a:r>
                        <a:rPr lang="es-CL" dirty="0"/>
                        <a:t>Observada</a:t>
                      </a:r>
                    </a:p>
                  </a:txBody>
                  <a:tcPr/>
                </a:tc>
                <a:tc>
                  <a:txBody>
                    <a:bodyPr/>
                    <a:lstStyle/>
                    <a:p>
                      <a:pPr algn="ctr"/>
                      <a:endParaRPr lang="es-CL" dirty="0"/>
                    </a:p>
                  </a:txBody>
                  <a:tcPr/>
                </a:tc>
                <a:tc>
                  <a:txBody>
                    <a:bodyPr/>
                    <a:lstStyle/>
                    <a:p>
                      <a:pPr algn="ctr"/>
                      <a:endParaRPr lang="es-CL" dirty="0"/>
                    </a:p>
                  </a:txBody>
                  <a:tcPr/>
                </a:tc>
                <a:tc>
                  <a:txBody>
                    <a:bodyPr/>
                    <a:lstStyle/>
                    <a:p>
                      <a:pPr algn="ctr"/>
                      <a:endParaRPr lang="es-CL" dirty="0"/>
                    </a:p>
                  </a:txBody>
                  <a:tcPr/>
                </a:tc>
                <a:extLst>
                  <a:ext uri="{0D108BD9-81ED-4DB2-BD59-A6C34878D82A}">
                    <a16:rowId xmlns:a16="http://schemas.microsoft.com/office/drawing/2014/main" val="3800928650"/>
                  </a:ext>
                </a:extLst>
              </a:tr>
              <a:tr h="370840">
                <a:tc>
                  <a:txBody>
                    <a:bodyPr/>
                    <a:lstStyle/>
                    <a:p>
                      <a:r>
                        <a:rPr lang="es-CL" dirty="0"/>
                        <a:t>Esperada </a:t>
                      </a:r>
                      <a:r>
                        <a:rPr lang="es-CL" dirty="0">
                          <a:solidFill>
                            <a:srgbClr val="FF0000"/>
                          </a:solidFill>
                        </a:rPr>
                        <a:t>(H-W)</a:t>
                      </a:r>
                    </a:p>
                  </a:txBody>
                  <a:tcPr/>
                </a:tc>
                <a:tc>
                  <a:txBody>
                    <a:bodyPr/>
                    <a:lstStyle/>
                    <a:p>
                      <a:pPr algn="ctr"/>
                      <a:endParaRPr lang="es-CL" dirty="0"/>
                    </a:p>
                  </a:txBody>
                  <a:tcPr/>
                </a:tc>
                <a:tc>
                  <a:txBody>
                    <a:bodyPr/>
                    <a:lstStyle/>
                    <a:p>
                      <a:pPr algn="ctr"/>
                      <a:endParaRPr lang="es-CL" dirty="0"/>
                    </a:p>
                  </a:txBody>
                  <a:tcPr/>
                </a:tc>
                <a:tc>
                  <a:txBody>
                    <a:bodyPr/>
                    <a:lstStyle/>
                    <a:p>
                      <a:pPr algn="ctr"/>
                      <a:endParaRPr lang="es-CL" dirty="0"/>
                    </a:p>
                  </a:txBody>
                  <a:tcPr/>
                </a:tc>
                <a:extLst>
                  <a:ext uri="{0D108BD9-81ED-4DB2-BD59-A6C34878D82A}">
                    <a16:rowId xmlns:a16="http://schemas.microsoft.com/office/drawing/2014/main" val="2393102065"/>
                  </a:ext>
                </a:extLst>
              </a:tr>
            </a:tbl>
          </a:graphicData>
        </a:graphic>
      </p:graphicFrame>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04253876-3810-4211-BB7A-2E24ED82D4D1}"/>
                  </a:ext>
                </a:extLst>
              </p:cNvPr>
              <p:cNvSpPr txBox="1"/>
              <p:nvPr/>
            </p:nvSpPr>
            <p:spPr>
              <a:xfrm>
                <a:off x="10390524" y="4047846"/>
                <a:ext cx="112087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𝑝</m:t>
                      </m:r>
                      <m:r>
                        <a:rPr lang="es-CL" b="0" i="1" smtClean="0">
                          <a:latin typeface="Cambria Math" panose="02040503050406030204" pitchFamily="18" charset="0"/>
                        </a:rPr>
                        <m:t>=0,6</m:t>
                      </m:r>
                    </m:oMath>
                  </m:oMathPara>
                </a14:m>
                <a:endParaRPr lang="es-CL" b="0" dirty="0"/>
              </a:p>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𝑞</m:t>
                      </m:r>
                      <m:r>
                        <a:rPr lang="es-CL" b="0" i="1" smtClean="0">
                          <a:latin typeface="Cambria Math" panose="02040503050406030204" pitchFamily="18" charset="0"/>
                        </a:rPr>
                        <m:t>=0,4</m:t>
                      </m:r>
                    </m:oMath>
                  </m:oMathPara>
                </a14:m>
                <a:endParaRPr lang="es-CL" dirty="0"/>
              </a:p>
            </p:txBody>
          </p:sp>
        </mc:Choice>
        <mc:Fallback xmlns="">
          <p:sp>
            <p:nvSpPr>
              <p:cNvPr id="12" name="CuadroTexto 11">
                <a:extLst>
                  <a:ext uri="{FF2B5EF4-FFF2-40B4-BE49-F238E27FC236}">
                    <a16:creationId xmlns:a16="http://schemas.microsoft.com/office/drawing/2014/main" id="{04253876-3810-4211-BB7A-2E24ED82D4D1}"/>
                  </a:ext>
                </a:extLst>
              </p:cNvPr>
              <p:cNvSpPr txBox="1">
                <a:spLocks noRot="1" noChangeAspect="1" noMove="1" noResize="1" noEditPoints="1" noAdjustHandles="1" noChangeArrowheads="1" noChangeShapeType="1" noTextEdit="1"/>
              </p:cNvSpPr>
              <p:nvPr/>
            </p:nvSpPr>
            <p:spPr>
              <a:xfrm>
                <a:off x="10390524" y="4047846"/>
                <a:ext cx="1120878" cy="646331"/>
              </a:xfrm>
              <a:prstGeom prst="rect">
                <a:avLst/>
              </a:prstGeom>
              <a:blipFill>
                <a:blip r:embed="rId3"/>
                <a:stretch>
                  <a:fillRect b="-4717"/>
                </a:stretch>
              </a:blipFill>
            </p:spPr>
            <p:txBody>
              <a:bodyPr/>
              <a:lstStyle/>
              <a:p>
                <a:r>
                  <a:rPr lang="en-US">
                    <a:noFill/>
                  </a:rPr>
                  <a:t> </a:t>
                </a:r>
              </a:p>
            </p:txBody>
          </p:sp>
        </mc:Fallback>
      </mc:AlternateContent>
      <p:pic>
        <p:nvPicPr>
          <p:cNvPr id="13" name="Picture 2" descr="Extraen de manera ilegal 20 monitos del monte">
            <a:extLst>
              <a:ext uri="{FF2B5EF4-FFF2-40B4-BE49-F238E27FC236}">
                <a16:creationId xmlns:a16="http://schemas.microsoft.com/office/drawing/2014/main" id="{16E55537-4603-48C2-A747-B777DDBB28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2464" y="1"/>
            <a:ext cx="1889535" cy="1600200"/>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B7AE365E-BEB8-411E-B3F3-8A3D13707A2E}"/>
              </a:ext>
            </a:extLst>
          </p:cNvPr>
          <p:cNvSpPr txBox="1"/>
          <p:nvPr/>
        </p:nvSpPr>
        <p:spPr>
          <a:xfrm>
            <a:off x="2273808" y="1288923"/>
            <a:ext cx="7415784" cy="2031325"/>
          </a:xfrm>
          <a:prstGeom prst="rect">
            <a:avLst/>
          </a:prstGeom>
          <a:noFill/>
        </p:spPr>
        <p:txBody>
          <a:bodyPr wrap="square" rtlCol="0">
            <a:spAutoFit/>
          </a:bodyPr>
          <a:lstStyle/>
          <a:p>
            <a:r>
              <a:rPr lang="es-CL" dirty="0"/>
              <a:t>Para una población de 3.000 monitos del monte </a:t>
            </a:r>
            <a:r>
              <a:rPr lang="es-CL" i="1" dirty="0"/>
              <a:t>(</a:t>
            </a:r>
            <a:r>
              <a:rPr lang="es-CL" i="1" dirty="0" err="1"/>
              <a:t>Dromiciops</a:t>
            </a:r>
            <a:r>
              <a:rPr lang="es-CL" i="1" dirty="0"/>
              <a:t> </a:t>
            </a:r>
            <a:r>
              <a:rPr lang="es-CL" i="1" dirty="0" err="1"/>
              <a:t>gliroides</a:t>
            </a:r>
            <a:r>
              <a:rPr lang="es-CL" i="1" dirty="0"/>
              <a:t>)</a:t>
            </a:r>
            <a:r>
              <a:rPr lang="es-CL" dirty="0"/>
              <a:t> se han calculado las frecuencias genotípicas del gen Z. Éstas son:</a:t>
            </a:r>
          </a:p>
          <a:p>
            <a:endParaRPr lang="es-CL" dirty="0"/>
          </a:p>
          <a:p>
            <a:pPr algn="ctr"/>
            <a:r>
              <a:rPr lang="es-CL" dirty="0"/>
              <a:t>P=0,28         H=0,63      Q=0,09</a:t>
            </a:r>
          </a:p>
          <a:p>
            <a:pPr algn="ctr"/>
            <a:endParaRPr lang="es-CL" dirty="0"/>
          </a:p>
          <a:p>
            <a:r>
              <a:rPr lang="es-CL" dirty="0"/>
              <a:t>Determine si esta población se encuentra bajo Equilibrio Hardy-Weinberg.</a:t>
            </a:r>
          </a:p>
        </p:txBody>
      </p:sp>
    </p:spTree>
    <p:extLst>
      <p:ext uri="{BB962C8B-B14F-4D97-AF65-F5344CB8AC3E}">
        <p14:creationId xmlns:p14="http://schemas.microsoft.com/office/powerpoint/2010/main" val="39478758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65</a:t>
            </a:fld>
            <a:endParaRPr/>
          </a:p>
        </p:txBody>
      </p:sp>
      <p:sp>
        <p:nvSpPr>
          <p:cNvPr id="3" name="Título 1">
            <a:extLst>
              <a:ext uri="{FF2B5EF4-FFF2-40B4-BE49-F238E27FC236}">
                <a16:creationId xmlns:a16="http://schemas.microsoft.com/office/drawing/2014/main" id="{A63D0770-28F0-4475-AFF5-29445BBB72FD}"/>
              </a:ext>
            </a:extLst>
          </p:cNvPr>
          <p:cNvSpPr txBox="1">
            <a:spLocks/>
          </p:cNvSpPr>
          <p:nvPr/>
        </p:nvSpPr>
        <p:spPr>
          <a:xfrm>
            <a:off x="1539063" y="-100965"/>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3</a:t>
            </a:r>
            <a:endParaRPr lang="en-US" i="1" kern="0" dirty="0"/>
          </a:p>
        </p:txBody>
      </p:sp>
      <p:graphicFrame>
        <p:nvGraphicFramePr>
          <p:cNvPr id="5" name="Tabla 4">
            <a:extLst>
              <a:ext uri="{FF2B5EF4-FFF2-40B4-BE49-F238E27FC236}">
                <a16:creationId xmlns:a16="http://schemas.microsoft.com/office/drawing/2014/main" id="{6014184C-3BF8-4FAF-B2F2-231630C649DF}"/>
              </a:ext>
            </a:extLst>
          </p:cNvPr>
          <p:cNvGraphicFramePr>
            <a:graphicFrameLocks noGrp="1"/>
          </p:cNvGraphicFramePr>
          <p:nvPr/>
        </p:nvGraphicFramePr>
        <p:xfrm>
          <a:off x="1539063" y="3814752"/>
          <a:ext cx="8395900" cy="1127952"/>
        </p:xfrm>
        <a:graphic>
          <a:graphicData uri="http://schemas.openxmlformats.org/drawingml/2006/table">
            <a:tbl>
              <a:tblPr firstRow="1" bandRow="1">
                <a:tableStyleId>{5C22544A-7EE6-4342-B048-85BDC9FD1C3A}</a:tableStyleId>
              </a:tblPr>
              <a:tblGrid>
                <a:gridCol w="2098975">
                  <a:extLst>
                    <a:ext uri="{9D8B030D-6E8A-4147-A177-3AD203B41FA5}">
                      <a16:colId xmlns:a16="http://schemas.microsoft.com/office/drawing/2014/main" val="1804679539"/>
                    </a:ext>
                  </a:extLst>
                </a:gridCol>
                <a:gridCol w="2098975">
                  <a:extLst>
                    <a:ext uri="{9D8B030D-6E8A-4147-A177-3AD203B41FA5}">
                      <a16:colId xmlns:a16="http://schemas.microsoft.com/office/drawing/2014/main" val="2325420472"/>
                    </a:ext>
                  </a:extLst>
                </a:gridCol>
                <a:gridCol w="2098975">
                  <a:extLst>
                    <a:ext uri="{9D8B030D-6E8A-4147-A177-3AD203B41FA5}">
                      <a16:colId xmlns:a16="http://schemas.microsoft.com/office/drawing/2014/main" val="3765054648"/>
                    </a:ext>
                  </a:extLst>
                </a:gridCol>
                <a:gridCol w="2098975">
                  <a:extLst>
                    <a:ext uri="{9D8B030D-6E8A-4147-A177-3AD203B41FA5}">
                      <a16:colId xmlns:a16="http://schemas.microsoft.com/office/drawing/2014/main" val="1979626268"/>
                    </a:ext>
                  </a:extLst>
                </a:gridCol>
              </a:tblGrid>
              <a:tr h="370840">
                <a:tc>
                  <a:txBody>
                    <a:bodyPr/>
                    <a:lstStyle/>
                    <a:p>
                      <a:r>
                        <a:rPr lang="es-CL" dirty="0"/>
                        <a:t>Frecuencia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dirty="0"/>
                        <a:t>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dirty="0"/>
                        <a:t>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dirty="0"/>
                        <a:t>Q</a:t>
                      </a:r>
                    </a:p>
                  </a:txBody>
                  <a:tcPr/>
                </a:tc>
                <a:extLst>
                  <a:ext uri="{0D108BD9-81ED-4DB2-BD59-A6C34878D82A}">
                    <a16:rowId xmlns:a16="http://schemas.microsoft.com/office/drawing/2014/main" val="3532056097"/>
                  </a:ext>
                </a:extLst>
              </a:tr>
              <a:tr h="370840">
                <a:tc>
                  <a:txBody>
                    <a:bodyPr/>
                    <a:lstStyle/>
                    <a:p>
                      <a:r>
                        <a:rPr lang="es-CL" dirty="0"/>
                        <a:t>Observada</a:t>
                      </a:r>
                    </a:p>
                  </a:txBody>
                  <a:tcPr/>
                </a:tc>
                <a:tc>
                  <a:txBody>
                    <a:bodyPr/>
                    <a:lstStyle/>
                    <a:p>
                      <a:pPr algn="ctr"/>
                      <a:r>
                        <a:rPr lang="es-CL" dirty="0"/>
                        <a:t>0,28</a:t>
                      </a:r>
                    </a:p>
                  </a:txBody>
                  <a:tcPr/>
                </a:tc>
                <a:tc>
                  <a:txBody>
                    <a:bodyPr/>
                    <a:lstStyle/>
                    <a:p>
                      <a:pPr algn="ctr"/>
                      <a:r>
                        <a:rPr lang="es-CL" dirty="0"/>
                        <a:t>0,63</a:t>
                      </a:r>
                    </a:p>
                  </a:txBody>
                  <a:tcPr/>
                </a:tc>
                <a:tc>
                  <a:txBody>
                    <a:bodyPr/>
                    <a:lstStyle/>
                    <a:p>
                      <a:pPr algn="ctr"/>
                      <a:r>
                        <a:rPr lang="es-CL" dirty="0"/>
                        <a:t>0,09</a:t>
                      </a:r>
                    </a:p>
                  </a:txBody>
                  <a:tcPr/>
                </a:tc>
                <a:extLst>
                  <a:ext uri="{0D108BD9-81ED-4DB2-BD59-A6C34878D82A}">
                    <a16:rowId xmlns:a16="http://schemas.microsoft.com/office/drawing/2014/main" val="3800928650"/>
                  </a:ext>
                </a:extLst>
              </a:tr>
              <a:tr h="370840">
                <a:tc>
                  <a:txBody>
                    <a:bodyPr/>
                    <a:lstStyle/>
                    <a:p>
                      <a:r>
                        <a:rPr lang="es-CL" dirty="0"/>
                        <a:t>Esperada </a:t>
                      </a:r>
                      <a:r>
                        <a:rPr lang="es-CL" dirty="0">
                          <a:solidFill>
                            <a:srgbClr val="FF0000"/>
                          </a:solidFill>
                        </a:rPr>
                        <a:t>(H-W)</a:t>
                      </a:r>
                    </a:p>
                  </a:txBody>
                  <a:tcPr/>
                </a:tc>
                <a:tc>
                  <a:txBody>
                    <a:bodyPr/>
                    <a:lstStyle/>
                    <a:p>
                      <a:pPr algn="ctr"/>
                      <a:endParaRPr lang="es-CL" dirty="0"/>
                    </a:p>
                  </a:txBody>
                  <a:tcPr/>
                </a:tc>
                <a:tc>
                  <a:txBody>
                    <a:bodyPr/>
                    <a:lstStyle/>
                    <a:p>
                      <a:pPr algn="ctr"/>
                      <a:endParaRPr lang="es-CL" dirty="0"/>
                    </a:p>
                  </a:txBody>
                  <a:tcPr/>
                </a:tc>
                <a:tc>
                  <a:txBody>
                    <a:bodyPr/>
                    <a:lstStyle/>
                    <a:p>
                      <a:pPr algn="ctr"/>
                      <a:endParaRPr lang="es-CL" dirty="0"/>
                    </a:p>
                  </a:txBody>
                  <a:tcPr/>
                </a:tc>
                <a:extLst>
                  <a:ext uri="{0D108BD9-81ED-4DB2-BD59-A6C34878D82A}">
                    <a16:rowId xmlns:a16="http://schemas.microsoft.com/office/drawing/2014/main" val="2393102065"/>
                  </a:ext>
                </a:extLst>
              </a:tr>
            </a:tbl>
          </a:graphicData>
        </a:graphic>
      </p:graphicFrame>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718563A3-A674-457E-B868-F402BA353488}"/>
                  </a:ext>
                </a:extLst>
              </p:cNvPr>
              <p:cNvSpPr txBox="1"/>
              <p:nvPr/>
            </p:nvSpPr>
            <p:spPr>
              <a:xfrm>
                <a:off x="10390524" y="4047846"/>
                <a:ext cx="112087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𝑝</m:t>
                      </m:r>
                      <m:r>
                        <a:rPr lang="es-CL" b="0" i="1" smtClean="0">
                          <a:latin typeface="Cambria Math" panose="02040503050406030204" pitchFamily="18" charset="0"/>
                        </a:rPr>
                        <m:t>=0,6</m:t>
                      </m:r>
                    </m:oMath>
                  </m:oMathPara>
                </a14:m>
                <a:endParaRPr lang="es-CL" b="0" dirty="0"/>
              </a:p>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𝑞</m:t>
                      </m:r>
                      <m:r>
                        <a:rPr lang="es-CL" b="0" i="1" smtClean="0">
                          <a:latin typeface="Cambria Math" panose="02040503050406030204" pitchFamily="18" charset="0"/>
                        </a:rPr>
                        <m:t>=0,4</m:t>
                      </m:r>
                    </m:oMath>
                  </m:oMathPara>
                </a14:m>
                <a:endParaRPr lang="es-CL" dirty="0"/>
              </a:p>
            </p:txBody>
          </p:sp>
        </mc:Choice>
        <mc:Fallback xmlns="">
          <p:sp>
            <p:nvSpPr>
              <p:cNvPr id="6" name="CuadroTexto 5">
                <a:extLst>
                  <a:ext uri="{FF2B5EF4-FFF2-40B4-BE49-F238E27FC236}">
                    <a16:creationId xmlns:a16="http://schemas.microsoft.com/office/drawing/2014/main" id="{718563A3-A674-457E-B868-F402BA353488}"/>
                  </a:ext>
                </a:extLst>
              </p:cNvPr>
              <p:cNvSpPr txBox="1">
                <a:spLocks noRot="1" noChangeAspect="1" noMove="1" noResize="1" noEditPoints="1" noAdjustHandles="1" noChangeArrowheads="1" noChangeShapeType="1" noTextEdit="1"/>
              </p:cNvSpPr>
              <p:nvPr/>
            </p:nvSpPr>
            <p:spPr>
              <a:xfrm>
                <a:off x="10390524" y="4047846"/>
                <a:ext cx="1120878" cy="646331"/>
              </a:xfrm>
              <a:prstGeom prst="rect">
                <a:avLst/>
              </a:prstGeom>
              <a:blipFill>
                <a:blip r:embed="rId3"/>
                <a:stretch>
                  <a:fillRect b="-4717"/>
                </a:stretch>
              </a:blipFill>
            </p:spPr>
            <p:txBody>
              <a:bodyPr/>
              <a:lstStyle/>
              <a:p>
                <a:r>
                  <a:rPr lang="en-US">
                    <a:noFill/>
                  </a:rPr>
                  <a:t> </a:t>
                </a:r>
              </a:p>
            </p:txBody>
          </p:sp>
        </mc:Fallback>
      </mc:AlternateContent>
      <p:pic>
        <p:nvPicPr>
          <p:cNvPr id="7" name="Picture 2" descr="Extraen de manera ilegal 20 monitos del monte">
            <a:extLst>
              <a:ext uri="{FF2B5EF4-FFF2-40B4-BE49-F238E27FC236}">
                <a16:creationId xmlns:a16="http://schemas.microsoft.com/office/drawing/2014/main" id="{B7AD3566-E35C-49E7-9854-904537737E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2464" y="1"/>
            <a:ext cx="1889535" cy="160020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EF34AA48-5E1F-4C2F-84D3-6C585618B9DB}"/>
              </a:ext>
            </a:extLst>
          </p:cNvPr>
          <p:cNvSpPr txBox="1"/>
          <p:nvPr/>
        </p:nvSpPr>
        <p:spPr>
          <a:xfrm>
            <a:off x="2273808" y="1288923"/>
            <a:ext cx="7415784" cy="2031325"/>
          </a:xfrm>
          <a:prstGeom prst="rect">
            <a:avLst/>
          </a:prstGeom>
          <a:noFill/>
        </p:spPr>
        <p:txBody>
          <a:bodyPr wrap="square" rtlCol="0">
            <a:spAutoFit/>
          </a:bodyPr>
          <a:lstStyle/>
          <a:p>
            <a:r>
              <a:rPr lang="es-CL" dirty="0"/>
              <a:t>Para una población de 3.000 monitos del monte </a:t>
            </a:r>
            <a:r>
              <a:rPr lang="es-CL" i="1" dirty="0"/>
              <a:t>(</a:t>
            </a:r>
            <a:r>
              <a:rPr lang="es-CL" i="1" dirty="0" err="1"/>
              <a:t>Dromiciops</a:t>
            </a:r>
            <a:r>
              <a:rPr lang="es-CL" i="1" dirty="0"/>
              <a:t> </a:t>
            </a:r>
            <a:r>
              <a:rPr lang="es-CL" i="1" dirty="0" err="1"/>
              <a:t>gliroides</a:t>
            </a:r>
            <a:r>
              <a:rPr lang="es-CL" i="1" dirty="0"/>
              <a:t>)</a:t>
            </a:r>
            <a:r>
              <a:rPr lang="es-CL" dirty="0"/>
              <a:t> se han calculado las frecuencias genotípicas del gen Z. Éstas son:</a:t>
            </a:r>
          </a:p>
          <a:p>
            <a:endParaRPr lang="es-CL" dirty="0"/>
          </a:p>
          <a:p>
            <a:pPr algn="ctr"/>
            <a:r>
              <a:rPr lang="es-CL" dirty="0"/>
              <a:t>P=0,28         H=0,63      Q=0,09</a:t>
            </a:r>
          </a:p>
          <a:p>
            <a:pPr algn="ctr"/>
            <a:endParaRPr lang="es-CL" dirty="0"/>
          </a:p>
          <a:p>
            <a:r>
              <a:rPr lang="es-CL" dirty="0"/>
              <a:t>Determine si esta población se encuentra bajo Equilibrio Hardy-Weinberg.</a:t>
            </a:r>
          </a:p>
        </p:txBody>
      </p:sp>
    </p:spTree>
    <p:extLst>
      <p:ext uri="{BB962C8B-B14F-4D97-AF65-F5344CB8AC3E}">
        <p14:creationId xmlns:p14="http://schemas.microsoft.com/office/powerpoint/2010/main" val="3484753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66</a:t>
            </a:fld>
            <a:endParaRPr/>
          </a:p>
        </p:txBody>
      </p:sp>
      <p:sp>
        <p:nvSpPr>
          <p:cNvPr id="3" name="Título 1">
            <a:extLst>
              <a:ext uri="{FF2B5EF4-FFF2-40B4-BE49-F238E27FC236}">
                <a16:creationId xmlns:a16="http://schemas.microsoft.com/office/drawing/2014/main" id="{3EBD8689-F6A1-4232-A876-C37B59A8DE4E}"/>
              </a:ext>
            </a:extLst>
          </p:cNvPr>
          <p:cNvSpPr txBox="1">
            <a:spLocks/>
          </p:cNvSpPr>
          <p:nvPr/>
        </p:nvSpPr>
        <p:spPr>
          <a:xfrm>
            <a:off x="1539063" y="-100965"/>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3</a:t>
            </a:r>
            <a:endParaRPr lang="en-US" i="1" kern="0" dirty="0"/>
          </a:p>
        </p:txBody>
      </p:sp>
      <p:graphicFrame>
        <p:nvGraphicFramePr>
          <p:cNvPr id="5" name="Tabla 4">
            <a:extLst>
              <a:ext uri="{FF2B5EF4-FFF2-40B4-BE49-F238E27FC236}">
                <a16:creationId xmlns:a16="http://schemas.microsoft.com/office/drawing/2014/main" id="{15D6025C-B685-4674-BE99-D73301F4F244}"/>
              </a:ext>
            </a:extLst>
          </p:cNvPr>
          <p:cNvGraphicFramePr>
            <a:graphicFrameLocks noGrp="1"/>
          </p:cNvGraphicFramePr>
          <p:nvPr/>
        </p:nvGraphicFramePr>
        <p:xfrm>
          <a:off x="1539063" y="3814752"/>
          <a:ext cx="8395900" cy="1127952"/>
        </p:xfrm>
        <a:graphic>
          <a:graphicData uri="http://schemas.openxmlformats.org/drawingml/2006/table">
            <a:tbl>
              <a:tblPr firstRow="1" bandRow="1">
                <a:tableStyleId>{5C22544A-7EE6-4342-B048-85BDC9FD1C3A}</a:tableStyleId>
              </a:tblPr>
              <a:tblGrid>
                <a:gridCol w="2098975">
                  <a:extLst>
                    <a:ext uri="{9D8B030D-6E8A-4147-A177-3AD203B41FA5}">
                      <a16:colId xmlns:a16="http://schemas.microsoft.com/office/drawing/2014/main" val="1804679539"/>
                    </a:ext>
                  </a:extLst>
                </a:gridCol>
                <a:gridCol w="2098975">
                  <a:extLst>
                    <a:ext uri="{9D8B030D-6E8A-4147-A177-3AD203B41FA5}">
                      <a16:colId xmlns:a16="http://schemas.microsoft.com/office/drawing/2014/main" val="2325420472"/>
                    </a:ext>
                  </a:extLst>
                </a:gridCol>
                <a:gridCol w="2098975">
                  <a:extLst>
                    <a:ext uri="{9D8B030D-6E8A-4147-A177-3AD203B41FA5}">
                      <a16:colId xmlns:a16="http://schemas.microsoft.com/office/drawing/2014/main" val="3765054648"/>
                    </a:ext>
                  </a:extLst>
                </a:gridCol>
                <a:gridCol w="2098975">
                  <a:extLst>
                    <a:ext uri="{9D8B030D-6E8A-4147-A177-3AD203B41FA5}">
                      <a16:colId xmlns:a16="http://schemas.microsoft.com/office/drawing/2014/main" val="1979626268"/>
                    </a:ext>
                  </a:extLst>
                </a:gridCol>
              </a:tblGrid>
              <a:tr h="370840">
                <a:tc>
                  <a:txBody>
                    <a:bodyPr/>
                    <a:lstStyle/>
                    <a:p>
                      <a:r>
                        <a:rPr lang="es-CL" dirty="0"/>
                        <a:t>Frecuencia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dirty="0"/>
                        <a:t>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dirty="0"/>
                        <a:t>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dirty="0"/>
                        <a:t>Q</a:t>
                      </a:r>
                    </a:p>
                  </a:txBody>
                  <a:tcPr/>
                </a:tc>
                <a:extLst>
                  <a:ext uri="{0D108BD9-81ED-4DB2-BD59-A6C34878D82A}">
                    <a16:rowId xmlns:a16="http://schemas.microsoft.com/office/drawing/2014/main" val="3532056097"/>
                  </a:ext>
                </a:extLst>
              </a:tr>
              <a:tr h="370840">
                <a:tc>
                  <a:txBody>
                    <a:bodyPr/>
                    <a:lstStyle/>
                    <a:p>
                      <a:r>
                        <a:rPr lang="es-CL" dirty="0"/>
                        <a:t>Observada</a:t>
                      </a:r>
                    </a:p>
                  </a:txBody>
                  <a:tcPr/>
                </a:tc>
                <a:tc>
                  <a:txBody>
                    <a:bodyPr/>
                    <a:lstStyle/>
                    <a:p>
                      <a:pPr algn="ctr"/>
                      <a:r>
                        <a:rPr lang="es-CL" dirty="0"/>
                        <a:t>0,28</a:t>
                      </a:r>
                    </a:p>
                  </a:txBody>
                  <a:tcPr/>
                </a:tc>
                <a:tc>
                  <a:txBody>
                    <a:bodyPr/>
                    <a:lstStyle/>
                    <a:p>
                      <a:pPr algn="ctr"/>
                      <a:r>
                        <a:rPr lang="es-CL" dirty="0"/>
                        <a:t>0,63</a:t>
                      </a:r>
                    </a:p>
                  </a:txBody>
                  <a:tcPr/>
                </a:tc>
                <a:tc>
                  <a:txBody>
                    <a:bodyPr/>
                    <a:lstStyle/>
                    <a:p>
                      <a:pPr algn="ctr"/>
                      <a:r>
                        <a:rPr lang="es-CL" dirty="0"/>
                        <a:t>0,09</a:t>
                      </a:r>
                    </a:p>
                  </a:txBody>
                  <a:tcPr/>
                </a:tc>
                <a:extLst>
                  <a:ext uri="{0D108BD9-81ED-4DB2-BD59-A6C34878D82A}">
                    <a16:rowId xmlns:a16="http://schemas.microsoft.com/office/drawing/2014/main" val="3800928650"/>
                  </a:ext>
                </a:extLst>
              </a:tr>
              <a:tr h="370840">
                <a:tc>
                  <a:txBody>
                    <a:bodyPr/>
                    <a:lstStyle/>
                    <a:p>
                      <a:r>
                        <a:rPr lang="es-CL" dirty="0"/>
                        <a:t>Esperada </a:t>
                      </a:r>
                      <a:r>
                        <a:rPr lang="es-CL" dirty="0">
                          <a:solidFill>
                            <a:srgbClr val="FF0000"/>
                          </a:solidFill>
                        </a:rPr>
                        <a:t>(H-W)</a:t>
                      </a:r>
                    </a:p>
                  </a:txBody>
                  <a:tcPr/>
                </a:tc>
                <a:tc>
                  <a:txBody>
                    <a:bodyPr/>
                    <a:lstStyle/>
                    <a:p>
                      <a:pPr algn="ctr"/>
                      <a:r>
                        <a:rPr lang="es-CL" dirty="0"/>
                        <a:t>0,36</a:t>
                      </a:r>
                    </a:p>
                  </a:txBody>
                  <a:tcPr/>
                </a:tc>
                <a:tc>
                  <a:txBody>
                    <a:bodyPr/>
                    <a:lstStyle/>
                    <a:p>
                      <a:pPr algn="ctr"/>
                      <a:r>
                        <a:rPr lang="es-CL" dirty="0"/>
                        <a:t>0,48</a:t>
                      </a:r>
                    </a:p>
                  </a:txBody>
                  <a:tcPr/>
                </a:tc>
                <a:tc>
                  <a:txBody>
                    <a:bodyPr/>
                    <a:lstStyle/>
                    <a:p>
                      <a:pPr algn="ctr"/>
                      <a:r>
                        <a:rPr lang="es-CL" dirty="0"/>
                        <a:t>0,16</a:t>
                      </a:r>
                    </a:p>
                  </a:txBody>
                  <a:tcPr/>
                </a:tc>
                <a:extLst>
                  <a:ext uri="{0D108BD9-81ED-4DB2-BD59-A6C34878D82A}">
                    <a16:rowId xmlns:a16="http://schemas.microsoft.com/office/drawing/2014/main" val="2393102065"/>
                  </a:ext>
                </a:extLst>
              </a:tr>
            </a:tbl>
          </a:graphicData>
        </a:graphic>
      </p:graphicFrame>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568ECA83-2FFF-4E32-B66E-C3C40CD66D7E}"/>
                  </a:ext>
                </a:extLst>
              </p:cNvPr>
              <p:cNvSpPr txBox="1"/>
              <p:nvPr/>
            </p:nvSpPr>
            <p:spPr>
              <a:xfrm>
                <a:off x="10390524" y="4047846"/>
                <a:ext cx="112087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𝑝</m:t>
                      </m:r>
                      <m:r>
                        <a:rPr lang="es-CL" b="0" i="1" smtClean="0">
                          <a:latin typeface="Cambria Math" panose="02040503050406030204" pitchFamily="18" charset="0"/>
                        </a:rPr>
                        <m:t>=0,6</m:t>
                      </m:r>
                    </m:oMath>
                  </m:oMathPara>
                </a14:m>
                <a:endParaRPr lang="es-CL" b="0" dirty="0"/>
              </a:p>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𝑞</m:t>
                      </m:r>
                      <m:r>
                        <a:rPr lang="es-CL" b="0" i="1" smtClean="0">
                          <a:latin typeface="Cambria Math" panose="02040503050406030204" pitchFamily="18" charset="0"/>
                        </a:rPr>
                        <m:t>=0,4</m:t>
                      </m:r>
                    </m:oMath>
                  </m:oMathPara>
                </a14:m>
                <a:endParaRPr lang="es-CL" dirty="0"/>
              </a:p>
            </p:txBody>
          </p:sp>
        </mc:Choice>
        <mc:Fallback xmlns="">
          <p:sp>
            <p:nvSpPr>
              <p:cNvPr id="6" name="CuadroTexto 5">
                <a:extLst>
                  <a:ext uri="{FF2B5EF4-FFF2-40B4-BE49-F238E27FC236}">
                    <a16:creationId xmlns:a16="http://schemas.microsoft.com/office/drawing/2014/main" id="{568ECA83-2FFF-4E32-B66E-C3C40CD66D7E}"/>
                  </a:ext>
                </a:extLst>
              </p:cNvPr>
              <p:cNvSpPr txBox="1">
                <a:spLocks noRot="1" noChangeAspect="1" noMove="1" noResize="1" noEditPoints="1" noAdjustHandles="1" noChangeArrowheads="1" noChangeShapeType="1" noTextEdit="1"/>
              </p:cNvSpPr>
              <p:nvPr/>
            </p:nvSpPr>
            <p:spPr>
              <a:xfrm>
                <a:off x="10390524" y="4047846"/>
                <a:ext cx="1120878" cy="646331"/>
              </a:xfrm>
              <a:prstGeom prst="rect">
                <a:avLst/>
              </a:prstGeom>
              <a:blipFill>
                <a:blip r:embed="rId3"/>
                <a:stretch>
                  <a:fillRect b="-4717"/>
                </a:stretch>
              </a:blipFill>
            </p:spPr>
            <p:txBody>
              <a:bodyPr/>
              <a:lstStyle/>
              <a:p>
                <a:r>
                  <a:rPr lang="en-US">
                    <a:noFill/>
                  </a:rPr>
                  <a:t> </a:t>
                </a:r>
              </a:p>
            </p:txBody>
          </p:sp>
        </mc:Fallback>
      </mc:AlternateContent>
      <p:pic>
        <p:nvPicPr>
          <p:cNvPr id="7" name="Picture 2" descr="Extraen de manera ilegal 20 monitos del monte">
            <a:extLst>
              <a:ext uri="{FF2B5EF4-FFF2-40B4-BE49-F238E27FC236}">
                <a16:creationId xmlns:a16="http://schemas.microsoft.com/office/drawing/2014/main" id="{F632998D-5BD3-4E25-B788-228E97AB02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2464" y="1"/>
            <a:ext cx="1889535" cy="160020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C27C672E-D1BE-4162-9581-4BC3142B9C95}"/>
              </a:ext>
            </a:extLst>
          </p:cNvPr>
          <p:cNvSpPr txBox="1"/>
          <p:nvPr/>
        </p:nvSpPr>
        <p:spPr>
          <a:xfrm>
            <a:off x="2273808" y="1288923"/>
            <a:ext cx="7415784" cy="2031325"/>
          </a:xfrm>
          <a:prstGeom prst="rect">
            <a:avLst/>
          </a:prstGeom>
          <a:noFill/>
        </p:spPr>
        <p:txBody>
          <a:bodyPr wrap="square" rtlCol="0">
            <a:spAutoFit/>
          </a:bodyPr>
          <a:lstStyle/>
          <a:p>
            <a:r>
              <a:rPr lang="es-CL" dirty="0"/>
              <a:t>Para una población de 3.000 monitos del monte </a:t>
            </a:r>
            <a:r>
              <a:rPr lang="es-CL" i="1" dirty="0"/>
              <a:t>(</a:t>
            </a:r>
            <a:r>
              <a:rPr lang="es-CL" i="1" dirty="0" err="1"/>
              <a:t>Dromiciops</a:t>
            </a:r>
            <a:r>
              <a:rPr lang="es-CL" i="1" dirty="0"/>
              <a:t> </a:t>
            </a:r>
            <a:r>
              <a:rPr lang="es-CL" i="1" dirty="0" err="1"/>
              <a:t>gliroides</a:t>
            </a:r>
            <a:r>
              <a:rPr lang="es-CL" i="1" dirty="0"/>
              <a:t>)</a:t>
            </a:r>
            <a:r>
              <a:rPr lang="es-CL" dirty="0"/>
              <a:t> se han calculado las frecuencias genotípicas del gen Z. Éstas son:</a:t>
            </a:r>
          </a:p>
          <a:p>
            <a:endParaRPr lang="es-CL" dirty="0"/>
          </a:p>
          <a:p>
            <a:pPr algn="ctr"/>
            <a:r>
              <a:rPr lang="es-CL" dirty="0"/>
              <a:t>P=0,28         H=0,63      Q=0,09</a:t>
            </a:r>
          </a:p>
          <a:p>
            <a:pPr algn="ctr"/>
            <a:endParaRPr lang="es-CL" dirty="0"/>
          </a:p>
          <a:p>
            <a:r>
              <a:rPr lang="es-CL" dirty="0"/>
              <a:t>Determine si esta población se encuentra bajo Equilibrio Hardy-Weinberg.</a:t>
            </a:r>
          </a:p>
        </p:txBody>
      </p:sp>
    </p:spTree>
    <p:extLst>
      <p:ext uri="{BB962C8B-B14F-4D97-AF65-F5344CB8AC3E}">
        <p14:creationId xmlns:p14="http://schemas.microsoft.com/office/powerpoint/2010/main" val="31008711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67</a:t>
            </a:fld>
            <a:endParaRPr/>
          </a:p>
        </p:txBody>
      </p:sp>
      <p:graphicFrame>
        <p:nvGraphicFramePr>
          <p:cNvPr id="5" name="Tabla 4">
            <a:extLst>
              <a:ext uri="{FF2B5EF4-FFF2-40B4-BE49-F238E27FC236}">
                <a16:creationId xmlns:a16="http://schemas.microsoft.com/office/drawing/2014/main" id="{5660D9D7-B96B-45D9-9720-DAFBCC003A24}"/>
              </a:ext>
            </a:extLst>
          </p:cNvPr>
          <p:cNvGraphicFramePr>
            <a:graphicFrameLocks noGrp="1"/>
          </p:cNvGraphicFramePr>
          <p:nvPr/>
        </p:nvGraphicFramePr>
        <p:xfrm>
          <a:off x="1539063" y="3538590"/>
          <a:ext cx="8395900" cy="1107440"/>
        </p:xfrm>
        <a:graphic>
          <a:graphicData uri="http://schemas.openxmlformats.org/drawingml/2006/table">
            <a:tbl>
              <a:tblPr firstRow="1" bandRow="1">
                <a:tableStyleId>{5C22544A-7EE6-4342-B048-85BDC9FD1C3A}</a:tableStyleId>
              </a:tblPr>
              <a:tblGrid>
                <a:gridCol w="2098975">
                  <a:extLst>
                    <a:ext uri="{9D8B030D-6E8A-4147-A177-3AD203B41FA5}">
                      <a16:colId xmlns:a16="http://schemas.microsoft.com/office/drawing/2014/main" val="1804679539"/>
                    </a:ext>
                  </a:extLst>
                </a:gridCol>
                <a:gridCol w="2098975">
                  <a:extLst>
                    <a:ext uri="{9D8B030D-6E8A-4147-A177-3AD203B41FA5}">
                      <a16:colId xmlns:a16="http://schemas.microsoft.com/office/drawing/2014/main" val="2325420472"/>
                    </a:ext>
                  </a:extLst>
                </a:gridCol>
                <a:gridCol w="2098975">
                  <a:extLst>
                    <a:ext uri="{9D8B030D-6E8A-4147-A177-3AD203B41FA5}">
                      <a16:colId xmlns:a16="http://schemas.microsoft.com/office/drawing/2014/main" val="3765054648"/>
                    </a:ext>
                  </a:extLst>
                </a:gridCol>
                <a:gridCol w="2098975">
                  <a:extLst>
                    <a:ext uri="{9D8B030D-6E8A-4147-A177-3AD203B41FA5}">
                      <a16:colId xmlns:a16="http://schemas.microsoft.com/office/drawing/2014/main" val="1979626268"/>
                    </a:ext>
                  </a:extLst>
                </a:gridCol>
              </a:tblGrid>
              <a:tr h="346810">
                <a:tc>
                  <a:txBody>
                    <a:bodyPr/>
                    <a:lstStyle/>
                    <a:p>
                      <a:r>
                        <a:rPr lang="es-CL" sz="1800" dirty="0"/>
                        <a:t>Frecuencia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dirty="0"/>
                        <a:t>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dirty="0"/>
                        <a:t>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dirty="0"/>
                        <a:t>Q</a:t>
                      </a:r>
                    </a:p>
                  </a:txBody>
                  <a:tcPr/>
                </a:tc>
                <a:extLst>
                  <a:ext uri="{0D108BD9-81ED-4DB2-BD59-A6C34878D82A}">
                    <a16:rowId xmlns:a16="http://schemas.microsoft.com/office/drawing/2014/main" val="3532056097"/>
                  </a:ext>
                </a:extLst>
              </a:tr>
              <a:tr h="370840">
                <a:tc>
                  <a:txBody>
                    <a:bodyPr/>
                    <a:lstStyle/>
                    <a:p>
                      <a:r>
                        <a:rPr lang="es-CL" sz="1800" dirty="0"/>
                        <a:t>Observada</a:t>
                      </a:r>
                    </a:p>
                  </a:txBody>
                  <a:tcPr/>
                </a:tc>
                <a:tc>
                  <a:txBody>
                    <a:bodyPr/>
                    <a:lstStyle/>
                    <a:p>
                      <a:pPr algn="ctr"/>
                      <a:r>
                        <a:rPr lang="es-CL" sz="1800" dirty="0"/>
                        <a:t>0,28</a:t>
                      </a:r>
                    </a:p>
                  </a:txBody>
                  <a:tcPr/>
                </a:tc>
                <a:tc>
                  <a:txBody>
                    <a:bodyPr/>
                    <a:lstStyle/>
                    <a:p>
                      <a:pPr algn="ctr"/>
                      <a:r>
                        <a:rPr lang="es-CL" sz="1800" dirty="0"/>
                        <a:t>0,63</a:t>
                      </a:r>
                    </a:p>
                  </a:txBody>
                  <a:tcPr/>
                </a:tc>
                <a:tc>
                  <a:txBody>
                    <a:bodyPr/>
                    <a:lstStyle/>
                    <a:p>
                      <a:pPr algn="ctr"/>
                      <a:r>
                        <a:rPr lang="es-CL" sz="1800" dirty="0"/>
                        <a:t>0,09</a:t>
                      </a:r>
                    </a:p>
                  </a:txBody>
                  <a:tcPr/>
                </a:tc>
                <a:extLst>
                  <a:ext uri="{0D108BD9-81ED-4DB2-BD59-A6C34878D82A}">
                    <a16:rowId xmlns:a16="http://schemas.microsoft.com/office/drawing/2014/main" val="3800928650"/>
                  </a:ext>
                </a:extLst>
              </a:tr>
              <a:tr h="370840">
                <a:tc>
                  <a:txBody>
                    <a:bodyPr/>
                    <a:lstStyle/>
                    <a:p>
                      <a:r>
                        <a:rPr lang="es-CL" sz="1800" dirty="0"/>
                        <a:t>Esperada </a:t>
                      </a:r>
                      <a:r>
                        <a:rPr lang="es-CL" sz="1800" dirty="0">
                          <a:solidFill>
                            <a:srgbClr val="FF0000"/>
                          </a:solidFill>
                        </a:rPr>
                        <a:t>(H-W)</a:t>
                      </a:r>
                    </a:p>
                  </a:txBody>
                  <a:tcPr/>
                </a:tc>
                <a:tc>
                  <a:txBody>
                    <a:bodyPr/>
                    <a:lstStyle/>
                    <a:p>
                      <a:pPr algn="ctr"/>
                      <a:r>
                        <a:rPr lang="es-CL" sz="1800" dirty="0"/>
                        <a:t>0,36</a:t>
                      </a:r>
                    </a:p>
                  </a:txBody>
                  <a:tcPr/>
                </a:tc>
                <a:tc>
                  <a:txBody>
                    <a:bodyPr/>
                    <a:lstStyle/>
                    <a:p>
                      <a:pPr algn="ctr"/>
                      <a:r>
                        <a:rPr lang="es-CL" sz="1800" dirty="0"/>
                        <a:t>0,48</a:t>
                      </a:r>
                    </a:p>
                  </a:txBody>
                  <a:tcPr/>
                </a:tc>
                <a:tc>
                  <a:txBody>
                    <a:bodyPr/>
                    <a:lstStyle/>
                    <a:p>
                      <a:pPr algn="ctr"/>
                      <a:r>
                        <a:rPr lang="es-CL" sz="1800" dirty="0"/>
                        <a:t>0,16</a:t>
                      </a:r>
                    </a:p>
                  </a:txBody>
                  <a:tcPr/>
                </a:tc>
                <a:extLst>
                  <a:ext uri="{0D108BD9-81ED-4DB2-BD59-A6C34878D82A}">
                    <a16:rowId xmlns:a16="http://schemas.microsoft.com/office/drawing/2014/main" val="2393102065"/>
                  </a:ext>
                </a:extLst>
              </a:tr>
            </a:tbl>
          </a:graphicData>
        </a:graphic>
      </p:graphicFrame>
      <p:graphicFrame>
        <p:nvGraphicFramePr>
          <p:cNvPr id="6" name="Tabla 4">
            <a:extLst>
              <a:ext uri="{FF2B5EF4-FFF2-40B4-BE49-F238E27FC236}">
                <a16:creationId xmlns:a16="http://schemas.microsoft.com/office/drawing/2014/main" id="{5AA57E26-48F4-4D64-BEE2-14D15D99B155}"/>
              </a:ext>
            </a:extLst>
          </p:cNvPr>
          <p:cNvGraphicFramePr>
            <a:graphicFrameLocks noGrp="1"/>
          </p:cNvGraphicFramePr>
          <p:nvPr/>
        </p:nvGraphicFramePr>
        <p:xfrm>
          <a:off x="1053410" y="4854855"/>
          <a:ext cx="9367205" cy="1478280"/>
        </p:xfrm>
        <a:graphic>
          <a:graphicData uri="http://schemas.openxmlformats.org/drawingml/2006/table">
            <a:tbl>
              <a:tblPr firstRow="1" bandRow="1">
                <a:tableStyleId>{5C22544A-7EE6-4342-B048-85BDC9FD1C3A}</a:tableStyleId>
              </a:tblPr>
              <a:tblGrid>
                <a:gridCol w="1873441">
                  <a:extLst>
                    <a:ext uri="{9D8B030D-6E8A-4147-A177-3AD203B41FA5}">
                      <a16:colId xmlns:a16="http://schemas.microsoft.com/office/drawing/2014/main" val="1804679539"/>
                    </a:ext>
                  </a:extLst>
                </a:gridCol>
                <a:gridCol w="1873441">
                  <a:extLst>
                    <a:ext uri="{9D8B030D-6E8A-4147-A177-3AD203B41FA5}">
                      <a16:colId xmlns:a16="http://schemas.microsoft.com/office/drawing/2014/main" val="2325420472"/>
                    </a:ext>
                  </a:extLst>
                </a:gridCol>
                <a:gridCol w="1873441">
                  <a:extLst>
                    <a:ext uri="{9D8B030D-6E8A-4147-A177-3AD203B41FA5}">
                      <a16:colId xmlns:a16="http://schemas.microsoft.com/office/drawing/2014/main" val="3765054648"/>
                    </a:ext>
                  </a:extLst>
                </a:gridCol>
                <a:gridCol w="1873441">
                  <a:extLst>
                    <a:ext uri="{9D8B030D-6E8A-4147-A177-3AD203B41FA5}">
                      <a16:colId xmlns:a16="http://schemas.microsoft.com/office/drawing/2014/main" val="1979626268"/>
                    </a:ext>
                  </a:extLst>
                </a:gridCol>
                <a:gridCol w="1873441">
                  <a:extLst>
                    <a:ext uri="{9D8B030D-6E8A-4147-A177-3AD203B41FA5}">
                      <a16:colId xmlns:a16="http://schemas.microsoft.com/office/drawing/2014/main" val="2729055595"/>
                    </a:ext>
                  </a:extLst>
                </a:gridCol>
              </a:tblGrid>
              <a:tr h="346810">
                <a:tc>
                  <a:txBody>
                    <a:bodyPr/>
                    <a:lstStyle/>
                    <a:p>
                      <a:r>
                        <a:rPr lang="es-CL" sz="1800" dirty="0"/>
                        <a:t>Frecuencia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dirty="0"/>
                        <a:t>Z</a:t>
                      </a:r>
                      <a:r>
                        <a:rPr lang="es-CL" sz="1800" baseline="-25000" dirty="0"/>
                        <a:t>1</a:t>
                      </a:r>
                      <a:r>
                        <a:rPr lang="es-CL" sz="1800" dirty="0"/>
                        <a:t>Z</a:t>
                      </a:r>
                      <a:r>
                        <a:rPr lang="es-CL" sz="1800" baseline="-25000" dirty="0"/>
                        <a:t>1</a:t>
                      </a:r>
                      <a:endParaRPr lang="es-CL"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dirty="0"/>
                        <a:t>Z</a:t>
                      </a:r>
                      <a:r>
                        <a:rPr lang="es-CL" sz="1800" baseline="-25000" dirty="0"/>
                        <a:t>1</a:t>
                      </a:r>
                      <a:r>
                        <a:rPr lang="es-CL" sz="1800" dirty="0"/>
                        <a:t>Z</a:t>
                      </a:r>
                      <a:r>
                        <a:rPr lang="es-CL" sz="1800" baseline="-25000" dirty="0"/>
                        <a:t>2</a:t>
                      </a:r>
                      <a:endParaRPr lang="es-CL"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dirty="0"/>
                        <a:t>Z</a:t>
                      </a:r>
                      <a:r>
                        <a:rPr lang="es-CL" sz="1800" baseline="-25000" dirty="0"/>
                        <a:t>2</a:t>
                      </a:r>
                      <a:r>
                        <a:rPr lang="es-CL" sz="1800" dirty="0"/>
                        <a:t>Z</a:t>
                      </a:r>
                      <a:r>
                        <a:rPr lang="es-CL" sz="1800" baseline="-25000" dirty="0"/>
                        <a:t>2</a:t>
                      </a:r>
                      <a:endParaRPr lang="es-CL"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dirty="0"/>
                        <a:t>X</a:t>
                      </a:r>
                      <a:r>
                        <a:rPr lang="es-CL" sz="1800" baseline="30000" dirty="0"/>
                        <a:t>2</a:t>
                      </a:r>
                      <a:endParaRPr lang="es-CL" sz="1800" dirty="0"/>
                    </a:p>
                  </a:txBody>
                  <a:tcPr/>
                </a:tc>
                <a:extLst>
                  <a:ext uri="{0D108BD9-81ED-4DB2-BD59-A6C34878D82A}">
                    <a16:rowId xmlns:a16="http://schemas.microsoft.com/office/drawing/2014/main" val="3532056097"/>
                  </a:ext>
                </a:extLst>
              </a:tr>
              <a:tr h="370840">
                <a:tc>
                  <a:txBody>
                    <a:bodyPr/>
                    <a:lstStyle/>
                    <a:p>
                      <a:r>
                        <a:rPr lang="es-CL" sz="1800" dirty="0"/>
                        <a:t>Observada</a:t>
                      </a:r>
                    </a:p>
                  </a:txBody>
                  <a:tcPr/>
                </a:tc>
                <a:tc>
                  <a:txBody>
                    <a:bodyPr/>
                    <a:lstStyle/>
                    <a:p>
                      <a:pPr algn="ctr"/>
                      <a:endParaRPr lang="es-CL" sz="1800" dirty="0"/>
                    </a:p>
                  </a:txBody>
                  <a:tcPr/>
                </a:tc>
                <a:tc>
                  <a:txBody>
                    <a:bodyPr/>
                    <a:lstStyle/>
                    <a:p>
                      <a:pPr algn="ctr"/>
                      <a:endParaRPr lang="es-CL" sz="1800" dirty="0"/>
                    </a:p>
                  </a:txBody>
                  <a:tcPr/>
                </a:tc>
                <a:tc>
                  <a:txBody>
                    <a:bodyPr/>
                    <a:lstStyle/>
                    <a:p>
                      <a:pPr algn="ctr"/>
                      <a:endParaRPr lang="es-CL" sz="1800" dirty="0"/>
                    </a:p>
                  </a:txBody>
                  <a:tcPr/>
                </a:tc>
                <a:tc rowSpan="3">
                  <a:txBody>
                    <a:bodyPr/>
                    <a:lstStyle/>
                    <a:p>
                      <a:pPr algn="ctr"/>
                      <a:endParaRPr lang="es-CL" sz="1800" dirty="0"/>
                    </a:p>
                  </a:txBody>
                  <a:tcPr anchor="ctr"/>
                </a:tc>
                <a:extLst>
                  <a:ext uri="{0D108BD9-81ED-4DB2-BD59-A6C34878D82A}">
                    <a16:rowId xmlns:a16="http://schemas.microsoft.com/office/drawing/2014/main" val="3800928650"/>
                  </a:ext>
                </a:extLst>
              </a:tr>
              <a:tr h="370840">
                <a:tc>
                  <a:txBody>
                    <a:bodyPr/>
                    <a:lstStyle/>
                    <a:p>
                      <a:r>
                        <a:rPr lang="es-CL" sz="1800" dirty="0"/>
                        <a:t>Esperada </a:t>
                      </a:r>
                      <a:r>
                        <a:rPr lang="es-CL" sz="1800" dirty="0">
                          <a:solidFill>
                            <a:srgbClr val="FF0000"/>
                          </a:solidFill>
                        </a:rPr>
                        <a:t>(H-W)</a:t>
                      </a:r>
                    </a:p>
                  </a:txBody>
                  <a:tcPr/>
                </a:tc>
                <a:tc>
                  <a:txBody>
                    <a:bodyPr/>
                    <a:lstStyle/>
                    <a:p>
                      <a:pPr algn="ctr"/>
                      <a:endParaRPr lang="es-CL" sz="1800" dirty="0"/>
                    </a:p>
                  </a:txBody>
                  <a:tcPr/>
                </a:tc>
                <a:tc>
                  <a:txBody>
                    <a:bodyPr/>
                    <a:lstStyle/>
                    <a:p>
                      <a:pPr algn="ctr"/>
                      <a:endParaRPr lang="es-CL" sz="1800" dirty="0"/>
                    </a:p>
                  </a:txBody>
                  <a:tcPr/>
                </a:tc>
                <a:tc>
                  <a:txBody>
                    <a:bodyPr/>
                    <a:lstStyle/>
                    <a:p>
                      <a:pPr algn="ctr"/>
                      <a:endParaRPr lang="es-CL" sz="1800" dirty="0"/>
                    </a:p>
                  </a:txBody>
                  <a:tcPr/>
                </a:tc>
                <a:tc vMerge="1">
                  <a:txBody>
                    <a:bodyPr/>
                    <a:lstStyle/>
                    <a:p>
                      <a:pPr algn="ctr"/>
                      <a:endParaRPr lang="es-CL" dirty="0"/>
                    </a:p>
                  </a:txBody>
                  <a:tcPr/>
                </a:tc>
                <a:extLst>
                  <a:ext uri="{0D108BD9-81ED-4DB2-BD59-A6C34878D82A}">
                    <a16:rowId xmlns:a16="http://schemas.microsoft.com/office/drawing/2014/main" val="2393102065"/>
                  </a:ext>
                </a:extLst>
              </a:tr>
              <a:tr h="370840">
                <a:tc>
                  <a:txBody>
                    <a:bodyPr/>
                    <a:lstStyle/>
                    <a:p>
                      <a:r>
                        <a:rPr lang="es-CL" sz="1800" dirty="0">
                          <a:solidFill>
                            <a:schemeClr val="tx1"/>
                          </a:solidFill>
                        </a:rPr>
                        <a:t>(O-E)</a:t>
                      </a:r>
                      <a:r>
                        <a:rPr lang="es-CL" sz="1800" baseline="30000" dirty="0">
                          <a:solidFill>
                            <a:schemeClr val="tx1"/>
                          </a:solidFill>
                        </a:rPr>
                        <a:t>2</a:t>
                      </a:r>
                      <a:r>
                        <a:rPr lang="es-CL" sz="1800" dirty="0">
                          <a:solidFill>
                            <a:schemeClr val="tx1"/>
                          </a:solidFill>
                        </a:rPr>
                        <a:t>/E</a:t>
                      </a:r>
                    </a:p>
                  </a:txBody>
                  <a:tcPr/>
                </a:tc>
                <a:tc>
                  <a:txBody>
                    <a:bodyPr/>
                    <a:lstStyle/>
                    <a:p>
                      <a:pPr algn="ctr"/>
                      <a:endParaRPr lang="es-CL" sz="1800" dirty="0"/>
                    </a:p>
                  </a:txBody>
                  <a:tcPr/>
                </a:tc>
                <a:tc>
                  <a:txBody>
                    <a:bodyPr/>
                    <a:lstStyle/>
                    <a:p>
                      <a:pPr algn="ctr"/>
                      <a:endParaRPr lang="es-CL" sz="1800" dirty="0"/>
                    </a:p>
                  </a:txBody>
                  <a:tcPr/>
                </a:tc>
                <a:tc>
                  <a:txBody>
                    <a:bodyPr/>
                    <a:lstStyle/>
                    <a:p>
                      <a:pPr algn="ctr"/>
                      <a:endParaRPr lang="es-CL" sz="1800" dirty="0"/>
                    </a:p>
                  </a:txBody>
                  <a:tcPr/>
                </a:tc>
                <a:tc vMerge="1">
                  <a:txBody>
                    <a:bodyPr/>
                    <a:lstStyle/>
                    <a:p>
                      <a:pPr algn="ctr"/>
                      <a:endParaRPr lang="es-CL" dirty="0"/>
                    </a:p>
                  </a:txBody>
                  <a:tcPr/>
                </a:tc>
                <a:extLst>
                  <a:ext uri="{0D108BD9-81ED-4DB2-BD59-A6C34878D82A}">
                    <a16:rowId xmlns:a16="http://schemas.microsoft.com/office/drawing/2014/main" val="3647845776"/>
                  </a:ext>
                </a:extLst>
              </a:tr>
            </a:tbl>
          </a:graphicData>
        </a:graphic>
      </p:graphicFrame>
      <p:sp>
        <p:nvSpPr>
          <p:cNvPr id="9" name="Título 1">
            <a:extLst>
              <a:ext uri="{FF2B5EF4-FFF2-40B4-BE49-F238E27FC236}">
                <a16:creationId xmlns:a16="http://schemas.microsoft.com/office/drawing/2014/main" id="{E26A4921-D61E-4B39-87C5-F666D755A6DF}"/>
              </a:ext>
            </a:extLst>
          </p:cNvPr>
          <p:cNvSpPr txBox="1">
            <a:spLocks/>
          </p:cNvSpPr>
          <p:nvPr/>
        </p:nvSpPr>
        <p:spPr>
          <a:xfrm>
            <a:off x="1539063" y="-100965"/>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3</a:t>
            </a:r>
            <a:endParaRPr lang="en-US" i="1" kern="0" dirty="0"/>
          </a:p>
        </p:txBody>
      </p:sp>
      <p:pic>
        <p:nvPicPr>
          <p:cNvPr id="11" name="Picture 2" descr="Extraen de manera ilegal 20 monitos del monte">
            <a:extLst>
              <a:ext uri="{FF2B5EF4-FFF2-40B4-BE49-F238E27FC236}">
                <a16:creationId xmlns:a16="http://schemas.microsoft.com/office/drawing/2014/main" id="{942F3F09-F4E8-4D7B-A6EF-5D9AA80981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2464" y="1"/>
            <a:ext cx="1889535" cy="1600200"/>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B52817E3-ED53-418B-A492-E622461AF58B}"/>
              </a:ext>
            </a:extLst>
          </p:cNvPr>
          <p:cNvSpPr txBox="1"/>
          <p:nvPr/>
        </p:nvSpPr>
        <p:spPr>
          <a:xfrm>
            <a:off x="2273808" y="1288923"/>
            <a:ext cx="7415784" cy="2031325"/>
          </a:xfrm>
          <a:prstGeom prst="rect">
            <a:avLst/>
          </a:prstGeom>
          <a:noFill/>
        </p:spPr>
        <p:txBody>
          <a:bodyPr wrap="square" rtlCol="0">
            <a:spAutoFit/>
          </a:bodyPr>
          <a:lstStyle/>
          <a:p>
            <a:r>
              <a:rPr lang="es-CL" dirty="0"/>
              <a:t>Para una población de 3.000 monitos del monte </a:t>
            </a:r>
            <a:r>
              <a:rPr lang="es-CL" i="1" dirty="0"/>
              <a:t>(</a:t>
            </a:r>
            <a:r>
              <a:rPr lang="es-CL" i="1" dirty="0" err="1"/>
              <a:t>Dromiciops</a:t>
            </a:r>
            <a:r>
              <a:rPr lang="es-CL" i="1" dirty="0"/>
              <a:t> </a:t>
            </a:r>
            <a:r>
              <a:rPr lang="es-CL" i="1" dirty="0" err="1"/>
              <a:t>gliroides</a:t>
            </a:r>
            <a:r>
              <a:rPr lang="es-CL" i="1" dirty="0"/>
              <a:t>)</a:t>
            </a:r>
            <a:r>
              <a:rPr lang="es-CL" dirty="0"/>
              <a:t> se han calculado las frecuencias genotípicas del gen Z. Éstas son:</a:t>
            </a:r>
          </a:p>
          <a:p>
            <a:endParaRPr lang="es-CL" dirty="0"/>
          </a:p>
          <a:p>
            <a:pPr algn="ctr"/>
            <a:r>
              <a:rPr lang="es-CL" dirty="0"/>
              <a:t>P=0,28         H=0,63      Q=0,09</a:t>
            </a:r>
          </a:p>
          <a:p>
            <a:pPr algn="ctr"/>
            <a:endParaRPr lang="es-CL" dirty="0"/>
          </a:p>
          <a:p>
            <a:r>
              <a:rPr lang="es-CL" dirty="0"/>
              <a:t>Determine si esta población se encuentra bajo Equilibrio Hardy-Weinberg.</a:t>
            </a:r>
          </a:p>
        </p:txBody>
      </p:sp>
    </p:spTree>
    <p:extLst>
      <p:ext uri="{BB962C8B-B14F-4D97-AF65-F5344CB8AC3E}">
        <p14:creationId xmlns:p14="http://schemas.microsoft.com/office/powerpoint/2010/main" val="11770321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68</a:t>
            </a:fld>
            <a:endParaRPr/>
          </a:p>
        </p:txBody>
      </p:sp>
      <p:sp>
        <p:nvSpPr>
          <p:cNvPr id="3" name="Título 1">
            <a:extLst>
              <a:ext uri="{FF2B5EF4-FFF2-40B4-BE49-F238E27FC236}">
                <a16:creationId xmlns:a16="http://schemas.microsoft.com/office/drawing/2014/main" id="{1E054C7A-1F9E-437F-B7C4-245767B4E26D}"/>
              </a:ext>
            </a:extLst>
          </p:cNvPr>
          <p:cNvSpPr txBox="1">
            <a:spLocks/>
          </p:cNvSpPr>
          <p:nvPr/>
        </p:nvSpPr>
        <p:spPr>
          <a:xfrm>
            <a:off x="1539063" y="-100965"/>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3</a:t>
            </a:r>
            <a:endParaRPr lang="en-US" i="1" kern="0" dirty="0"/>
          </a:p>
        </p:txBody>
      </p:sp>
      <p:graphicFrame>
        <p:nvGraphicFramePr>
          <p:cNvPr id="5" name="Tabla 4">
            <a:extLst>
              <a:ext uri="{FF2B5EF4-FFF2-40B4-BE49-F238E27FC236}">
                <a16:creationId xmlns:a16="http://schemas.microsoft.com/office/drawing/2014/main" id="{D4A92858-C934-4AA9-9647-082B293A3FF7}"/>
              </a:ext>
            </a:extLst>
          </p:cNvPr>
          <p:cNvGraphicFramePr>
            <a:graphicFrameLocks noGrp="1"/>
          </p:cNvGraphicFramePr>
          <p:nvPr/>
        </p:nvGraphicFramePr>
        <p:xfrm>
          <a:off x="1539063" y="3429000"/>
          <a:ext cx="8395900" cy="1107440"/>
        </p:xfrm>
        <a:graphic>
          <a:graphicData uri="http://schemas.openxmlformats.org/drawingml/2006/table">
            <a:tbl>
              <a:tblPr firstRow="1" bandRow="1">
                <a:tableStyleId>{5C22544A-7EE6-4342-B048-85BDC9FD1C3A}</a:tableStyleId>
              </a:tblPr>
              <a:tblGrid>
                <a:gridCol w="2098975">
                  <a:extLst>
                    <a:ext uri="{9D8B030D-6E8A-4147-A177-3AD203B41FA5}">
                      <a16:colId xmlns:a16="http://schemas.microsoft.com/office/drawing/2014/main" val="1804679539"/>
                    </a:ext>
                  </a:extLst>
                </a:gridCol>
                <a:gridCol w="2098975">
                  <a:extLst>
                    <a:ext uri="{9D8B030D-6E8A-4147-A177-3AD203B41FA5}">
                      <a16:colId xmlns:a16="http://schemas.microsoft.com/office/drawing/2014/main" val="2325420472"/>
                    </a:ext>
                  </a:extLst>
                </a:gridCol>
                <a:gridCol w="2098975">
                  <a:extLst>
                    <a:ext uri="{9D8B030D-6E8A-4147-A177-3AD203B41FA5}">
                      <a16:colId xmlns:a16="http://schemas.microsoft.com/office/drawing/2014/main" val="3765054648"/>
                    </a:ext>
                  </a:extLst>
                </a:gridCol>
                <a:gridCol w="2098975">
                  <a:extLst>
                    <a:ext uri="{9D8B030D-6E8A-4147-A177-3AD203B41FA5}">
                      <a16:colId xmlns:a16="http://schemas.microsoft.com/office/drawing/2014/main" val="1979626268"/>
                    </a:ext>
                  </a:extLst>
                </a:gridCol>
              </a:tblGrid>
              <a:tr h="346810">
                <a:tc>
                  <a:txBody>
                    <a:bodyPr/>
                    <a:lstStyle/>
                    <a:p>
                      <a:r>
                        <a:rPr lang="es-CL" sz="1800" dirty="0"/>
                        <a:t>Frecuencia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dirty="0"/>
                        <a:t>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dirty="0"/>
                        <a:t>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dirty="0"/>
                        <a:t>Q</a:t>
                      </a:r>
                    </a:p>
                  </a:txBody>
                  <a:tcPr/>
                </a:tc>
                <a:extLst>
                  <a:ext uri="{0D108BD9-81ED-4DB2-BD59-A6C34878D82A}">
                    <a16:rowId xmlns:a16="http://schemas.microsoft.com/office/drawing/2014/main" val="3532056097"/>
                  </a:ext>
                </a:extLst>
              </a:tr>
              <a:tr h="370840">
                <a:tc>
                  <a:txBody>
                    <a:bodyPr/>
                    <a:lstStyle/>
                    <a:p>
                      <a:r>
                        <a:rPr lang="es-CL" sz="1800" dirty="0"/>
                        <a:t>Observada</a:t>
                      </a:r>
                    </a:p>
                  </a:txBody>
                  <a:tcPr/>
                </a:tc>
                <a:tc>
                  <a:txBody>
                    <a:bodyPr/>
                    <a:lstStyle/>
                    <a:p>
                      <a:pPr algn="ctr"/>
                      <a:r>
                        <a:rPr lang="es-CL" sz="1800" dirty="0"/>
                        <a:t>0,28</a:t>
                      </a:r>
                    </a:p>
                  </a:txBody>
                  <a:tcPr/>
                </a:tc>
                <a:tc>
                  <a:txBody>
                    <a:bodyPr/>
                    <a:lstStyle/>
                    <a:p>
                      <a:pPr algn="ctr"/>
                      <a:r>
                        <a:rPr lang="es-CL" sz="1800" dirty="0"/>
                        <a:t>0,63</a:t>
                      </a:r>
                    </a:p>
                  </a:txBody>
                  <a:tcPr/>
                </a:tc>
                <a:tc>
                  <a:txBody>
                    <a:bodyPr/>
                    <a:lstStyle/>
                    <a:p>
                      <a:pPr algn="ctr"/>
                      <a:r>
                        <a:rPr lang="es-CL" sz="1800" dirty="0"/>
                        <a:t>0,09</a:t>
                      </a:r>
                    </a:p>
                  </a:txBody>
                  <a:tcPr/>
                </a:tc>
                <a:extLst>
                  <a:ext uri="{0D108BD9-81ED-4DB2-BD59-A6C34878D82A}">
                    <a16:rowId xmlns:a16="http://schemas.microsoft.com/office/drawing/2014/main" val="3800928650"/>
                  </a:ext>
                </a:extLst>
              </a:tr>
              <a:tr h="370840">
                <a:tc>
                  <a:txBody>
                    <a:bodyPr/>
                    <a:lstStyle/>
                    <a:p>
                      <a:r>
                        <a:rPr lang="es-CL" sz="1800" dirty="0"/>
                        <a:t>Esperada </a:t>
                      </a:r>
                      <a:r>
                        <a:rPr lang="es-CL" sz="1800" dirty="0">
                          <a:solidFill>
                            <a:srgbClr val="FF0000"/>
                          </a:solidFill>
                        </a:rPr>
                        <a:t>(H-W)</a:t>
                      </a:r>
                    </a:p>
                  </a:txBody>
                  <a:tcPr/>
                </a:tc>
                <a:tc>
                  <a:txBody>
                    <a:bodyPr/>
                    <a:lstStyle/>
                    <a:p>
                      <a:pPr algn="ctr"/>
                      <a:r>
                        <a:rPr lang="es-CL" sz="1800" dirty="0"/>
                        <a:t>0,36</a:t>
                      </a:r>
                    </a:p>
                  </a:txBody>
                  <a:tcPr/>
                </a:tc>
                <a:tc>
                  <a:txBody>
                    <a:bodyPr/>
                    <a:lstStyle/>
                    <a:p>
                      <a:pPr algn="ctr"/>
                      <a:r>
                        <a:rPr lang="es-CL" sz="1800" dirty="0"/>
                        <a:t>0,48</a:t>
                      </a:r>
                    </a:p>
                  </a:txBody>
                  <a:tcPr/>
                </a:tc>
                <a:tc>
                  <a:txBody>
                    <a:bodyPr/>
                    <a:lstStyle/>
                    <a:p>
                      <a:pPr algn="ctr"/>
                      <a:r>
                        <a:rPr lang="es-CL" sz="1800" dirty="0"/>
                        <a:t>0,16</a:t>
                      </a:r>
                    </a:p>
                  </a:txBody>
                  <a:tcPr/>
                </a:tc>
                <a:extLst>
                  <a:ext uri="{0D108BD9-81ED-4DB2-BD59-A6C34878D82A}">
                    <a16:rowId xmlns:a16="http://schemas.microsoft.com/office/drawing/2014/main" val="2393102065"/>
                  </a:ext>
                </a:extLst>
              </a:tr>
            </a:tbl>
          </a:graphicData>
        </a:graphic>
      </p:graphicFrame>
      <p:graphicFrame>
        <p:nvGraphicFramePr>
          <p:cNvPr id="6" name="Tabla 4">
            <a:extLst>
              <a:ext uri="{FF2B5EF4-FFF2-40B4-BE49-F238E27FC236}">
                <a16:creationId xmlns:a16="http://schemas.microsoft.com/office/drawing/2014/main" id="{BB5F20CA-BF64-4D2A-A6B8-10848A9487E8}"/>
              </a:ext>
            </a:extLst>
          </p:cNvPr>
          <p:cNvGraphicFramePr>
            <a:graphicFrameLocks noGrp="1"/>
          </p:cNvGraphicFramePr>
          <p:nvPr/>
        </p:nvGraphicFramePr>
        <p:xfrm>
          <a:off x="1147143" y="4854855"/>
          <a:ext cx="9179740" cy="1478280"/>
        </p:xfrm>
        <a:graphic>
          <a:graphicData uri="http://schemas.openxmlformats.org/drawingml/2006/table">
            <a:tbl>
              <a:tblPr firstRow="1" bandRow="1">
                <a:tableStyleId>{5C22544A-7EE6-4342-B048-85BDC9FD1C3A}</a:tableStyleId>
              </a:tblPr>
              <a:tblGrid>
                <a:gridCol w="1835948">
                  <a:extLst>
                    <a:ext uri="{9D8B030D-6E8A-4147-A177-3AD203B41FA5}">
                      <a16:colId xmlns:a16="http://schemas.microsoft.com/office/drawing/2014/main" val="1804679539"/>
                    </a:ext>
                  </a:extLst>
                </a:gridCol>
                <a:gridCol w="1835948">
                  <a:extLst>
                    <a:ext uri="{9D8B030D-6E8A-4147-A177-3AD203B41FA5}">
                      <a16:colId xmlns:a16="http://schemas.microsoft.com/office/drawing/2014/main" val="2325420472"/>
                    </a:ext>
                  </a:extLst>
                </a:gridCol>
                <a:gridCol w="1835948">
                  <a:extLst>
                    <a:ext uri="{9D8B030D-6E8A-4147-A177-3AD203B41FA5}">
                      <a16:colId xmlns:a16="http://schemas.microsoft.com/office/drawing/2014/main" val="3765054648"/>
                    </a:ext>
                  </a:extLst>
                </a:gridCol>
                <a:gridCol w="1835948">
                  <a:extLst>
                    <a:ext uri="{9D8B030D-6E8A-4147-A177-3AD203B41FA5}">
                      <a16:colId xmlns:a16="http://schemas.microsoft.com/office/drawing/2014/main" val="1979626268"/>
                    </a:ext>
                  </a:extLst>
                </a:gridCol>
                <a:gridCol w="1835948">
                  <a:extLst>
                    <a:ext uri="{9D8B030D-6E8A-4147-A177-3AD203B41FA5}">
                      <a16:colId xmlns:a16="http://schemas.microsoft.com/office/drawing/2014/main" val="2729055595"/>
                    </a:ext>
                  </a:extLst>
                </a:gridCol>
              </a:tblGrid>
              <a:tr h="346810">
                <a:tc>
                  <a:txBody>
                    <a:bodyPr/>
                    <a:lstStyle/>
                    <a:p>
                      <a:r>
                        <a:rPr lang="es-CL" sz="1800" dirty="0"/>
                        <a:t>Frecuencia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dirty="0"/>
                        <a:t>Z</a:t>
                      </a:r>
                      <a:r>
                        <a:rPr lang="es-CL" sz="1800" baseline="-25000" dirty="0"/>
                        <a:t>1</a:t>
                      </a:r>
                      <a:r>
                        <a:rPr lang="es-CL" sz="1800" dirty="0"/>
                        <a:t>Z</a:t>
                      </a:r>
                      <a:r>
                        <a:rPr lang="es-CL" sz="1800" baseline="-25000" dirty="0"/>
                        <a:t>1</a:t>
                      </a:r>
                      <a:endParaRPr lang="es-CL"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dirty="0"/>
                        <a:t>Z</a:t>
                      </a:r>
                      <a:r>
                        <a:rPr lang="es-CL" sz="1800" baseline="-25000" dirty="0"/>
                        <a:t>1</a:t>
                      </a:r>
                      <a:r>
                        <a:rPr lang="es-CL" sz="1800" dirty="0"/>
                        <a:t>Z</a:t>
                      </a:r>
                      <a:r>
                        <a:rPr lang="es-CL" sz="1800" baseline="-25000" dirty="0"/>
                        <a:t>2</a:t>
                      </a:r>
                      <a:endParaRPr lang="es-CL"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dirty="0"/>
                        <a:t>Z</a:t>
                      </a:r>
                      <a:r>
                        <a:rPr lang="es-CL" sz="1800" baseline="-25000" dirty="0"/>
                        <a:t>2</a:t>
                      </a:r>
                      <a:r>
                        <a:rPr lang="es-CL" sz="1800" dirty="0"/>
                        <a:t>Z</a:t>
                      </a:r>
                      <a:r>
                        <a:rPr lang="es-CL" sz="1800" baseline="-25000" dirty="0"/>
                        <a:t>2</a:t>
                      </a:r>
                      <a:endParaRPr lang="es-CL"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dirty="0"/>
                        <a:t>X</a:t>
                      </a:r>
                      <a:r>
                        <a:rPr lang="es-CL" sz="1800" baseline="30000" dirty="0"/>
                        <a:t>2</a:t>
                      </a:r>
                      <a:endParaRPr lang="es-CL" sz="1800" dirty="0"/>
                    </a:p>
                  </a:txBody>
                  <a:tcPr/>
                </a:tc>
                <a:extLst>
                  <a:ext uri="{0D108BD9-81ED-4DB2-BD59-A6C34878D82A}">
                    <a16:rowId xmlns:a16="http://schemas.microsoft.com/office/drawing/2014/main" val="3532056097"/>
                  </a:ext>
                </a:extLst>
              </a:tr>
              <a:tr h="370840">
                <a:tc>
                  <a:txBody>
                    <a:bodyPr/>
                    <a:lstStyle/>
                    <a:p>
                      <a:r>
                        <a:rPr lang="es-CL" sz="1800" dirty="0"/>
                        <a:t>Observada</a:t>
                      </a:r>
                    </a:p>
                  </a:txBody>
                  <a:tcPr/>
                </a:tc>
                <a:tc>
                  <a:txBody>
                    <a:bodyPr/>
                    <a:lstStyle/>
                    <a:p>
                      <a:pPr algn="ctr"/>
                      <a:r>
                        <a:rPr lang="es-CL" sz="1800" dirty="0"/>
                        <a:t>840</a:t>
                      </a:r>
                    </a:p>
                  </a:txBody>
                  <a:tcPr/>
                </a:tc>
                <a:tc>
                  <a:txBody>
                    <a:bodyPr/>
                    <a:lstStyle/>
                    <a:p>
                      <a:pPr algn="ctr"/>
                      <a:r>
                        <a:rPr lang="es-CL" sz="1800" dirty="0"/>
                        <a:t>1.890</a:t>
                      </a:r>
                    </a:p>
                  </a:txBody>
                  <a:tcPr/>
                </a:tc>
                <a:tc>
                  <a:txBody>
                    <a:bodyPr/>
                    <a:lstStyle/>
                    <a:p>
                      <a:pPr algn="ctr"/>
                      <a:r>
                        <a:rPr lang="es-CL" sz="1800" dirty="0"/>
                        <a:t>270</a:t>
                      </a:r>
                    </a:p>
                  </a:txBody>
                  <a:tcPr/>
                </a:tc>
                <a:tc rowSpan="3">
                  <a:txBody>
                    <a:bodyPr/>
                    <a:lstStyle/>
                    <a:p>
                      <a:pPr algn="ctr"/>
                      <a:endParaRPr lang="es-CL" sz="1800" dirty="0"/>
                    </a:p>
                  </a:txBody>
                  <a:tcPr anchor="ctr"/>
                </a:tc>
                <a:extLst>
                  <a:ext uri="{0D108BD9-81ED-4DB2-BD59-A6C34878D82A}">
                    <a16:rowId xmlns:a16="http://schemas.microsoft.com/office/drawing/2014/main" val="3800928650"/>
                  </a:ext>
                </a:extLst>
              </a:tr>
              <a:tr h="370840">
                <a:tc>
                  <a:txBody>
                    <a:bodyPr/>
                    <a:lstStyle/>
                    <a:p>
                      <a:r>
                        <a:rPr lang="es-CL" sz="1800" dirty="0"/>
                        <a:t>Esperada </a:t>
                      </a:r>
                      <a:r>
                        <a:rPr lang="es-CL" sz="1800" dirty="0">
                          <a:solidFill>
                            <a:srgbClr val="FF0000"/>
                          </a:solidFill>
                        </a:rPr>
                        <a:t>(H-W)</a:t>
                      </a:r>
                    </a:p>
                  </a:txBody>
                  <a:tcPr/>
                </a:tc>
                <a:tc>
                  <a:txBody>
                    <a:bodyPr/>
                    <a:lstStyle/>
                    <a:p>
                      <a:pPr algn="ctr"/>
                      <a:endParaRPr lang="es-CL" sz="1800" dirty="0"/>
                    </a:p>
                  </a:txBody>
                  <a:tcPr/>
                </a:tc>
                <a:tc>
                  <a:txBody>
                    <a:bodyPr/>
                    <a:lstStyle/>
                    <a:p>
                      <a:pPr algn="ctr"/>
                      <a:endParaRPr lang="es-CL" sz="1800" dirty="0"/>
                    </a:p>
                  </a:txBody>
                  <a:tcPr/>
                </a:tc>
                <a:tc>
                  <a:txBody>
                    <a:bodyPr/>
                    <a:lstStyle/>
                    <a:p>
                      <a:pPr algn="ctr"/>
                      <a:endParaRPr lang="es-CL" sz="1800" dirty="0"/>
                    </a:p>
                  </a:txBody>
                  <a:tcPr/>
                </a:tc>
                <a:tc vMerge="1">
                  <a:txBody>
                    <a:bodyPr/>
                    <a:lstStyle/>
                    <a:p>
                      <a:pPr algn="ctr"/>
                      <a:endParaRPr lang="es-CL" dirty="0"/>
                    </a:p>
                  </a:txBody>
                  <a:tcPr/>
                </a:tc>
                <a:extLst>
                  <a:ext uri="{0D108BD9-81ED-4DB2-BD59-A6C34878D82A}">
                    <a16:rowId xmlns:a16="http://schemas.microsoft.com/office/drawing/2014/main" val="2393102065"/>
                  </a:ext>
                </a:extLst>
              </a:tr>
              <a:tr h="370840">
                <a:tc>
                  <a:txBody>
                    <a:bodyPr/>
                    <a:lstStyle/>
                    <a:p>
                      <a:r>
                        <a:rPr lang="es-CL" sz="1800" dirty="0">
                          <a:solidFill>
                            <a:schemeClr val="tx1"/>
                          </a:solidFill>
                        </a:rPr>
                        <a:t>(O-E)</a:t>
                      </a:r>
                      <a:r>
                        <a:rPr lang="es-CL" sz="1800" baseline="30000" dirty="0">
                          <a:solidFill>
                            <a:schemeClr val="tx1"/>
                          </a:solidFill>
                        </a:rPr>
                        <a:t>2</a:t>
                      </a:r>
                      <a:r>
                        <a:rPr lang="es-CL" sz="1800" dirty="0">
                          <a:solidFill>
                            <a:schemeClr val="tx1"/>
                          </a:solidFill>
                        </a:rPr>
                        <a:t>/E</a:t>
                      </a:r>
                    </a:p>
                  </a:txBody>
                  <a:tcPr/>
                </a:tc>
                <a:tc>
                  <a:txBody>
                    <a:bodyPr/>
                    <a:lstStyle/>
                    <a:p>
                      <a:pPr algn="ctr"/>
                      <a:endParaRPr lang="es-CL" sz="1800" dirty="0"/>
                    </a:p>
                  </a:txBody>
                  <a:tcPr/>
                </a:tc>
                <a:tc>
                  <a:txBody>
                    <a:bodyPr/>
                    <a:lstStyle/>
                    <a:p>
                      <a:pPr algn="ctr"/>
                      <a:endParaRPr lang="es-CL" sz="1800" dirty="0"/>
                    </a:p>
                  </a:txBody>
                  <a:tcPr/>
                </a:tc>
                <a:tc>
                  <a:txBody>
                    <a:bodyPr/>
                    <a:lstStyle/>
                    <a:p>
                      <a:pPr algn="ctr"/>
                      <a:endParaRPr lang="es-CL" sz="1800" dirty="0"/>
                    </a:p>
                  </a:txBody>
                  <a:tcPr/>
                </a:tc>
                <a:tc vMerge="1">
                  <a:txBody>
                    <a:bodyPr/>
                    <a:lstStyle/>
                    <a:p>
                      <a:pPr algn="ctr"/>
                      <a:endParaRPr lang="es-CL" dirty="0"/>
                    </a:p>
                  </a:txBody>
                  <a:tcPr/>
                </a:tc>
                <a:extLst>
                  <a:ext uri="{0D108BD9-81ED-4DB2-BD59-A6C34878D82A}">
                    <a16:rowId xmlns:a16="http://schemas.microsoft.com/office/drawing/2014/main" val="3647845776"/>
                  </a:ext>
                </a:extLst>
              </a:tr>
            </a:tbl>
          </a:graphicData>
        </a:graphic>
      </p:graphicFrame>
      <p:pic>
        <p:nvPicPr>
          <p:cNvPr id="7" name="Picture 2" descr="Extraen de manera ilegal 20 monitos del monte">
            <a:extLst>
              <a:ext uri="{FF2B5EF4-FFF2-40B4-BE49-F238E27FC236}">
                <a16:creationId xmlns:a16="http://schemas.microsoft.com/office/drawing/2014/main" id="{21EA920B-9FEE-4F07-9BF6-1551BB62D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2464" y="1"/>
            <a:ext cx="1889535" cy="160020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AE700FC1-DBF7-4E61-8618-831FB3078FC1}"/>
              </a:ext>
            </a:extLst>
          </p:cNvPr>
          <p:cNvSpPr txBox="1"/>
          <p:nvPr/>
        </p:nvSpPr>
        <p:spPr>
          <a:xfrm>
            <a:off x="2273808" y="1288923"/>
            <a:ext cx="7415784" cy="2031325"/>
          </a:xfrm>
          <a:prstGeom prst="rect">
            <a:avLst/>
          </a:prstGeom>
          <a:noFill/>
        </p:spPr>
        <p:txBody>
          <a:bodyPr wrap="square" rtlCol="0">
            <a:spAutoFit/>
          </a:bodyPr>
          <a:lstStyle/>
          <a:p>
            <a:r>
              <a:rPr lang="es-CL" dirty="0"/>
              <a:t>Para una población de 3.000 monitos del monte </a:t>
            </a:r>
            <a:r>
              <a:rPr lang="es-CL" i="1" dirty="0"/>
              <a:t>(</a:t>
            </a:r>
            <a:r>
              <a:rPr lang="es-CL" i="1" dirty="0" err="1"/>
              <a:t>Dromiciops</a:t>
            </a:r>
            <a:r>
              <a:rPr lang="es-CL" i="1" dirty="0"/>
              <a:t> </a:t>
            </a:r>
            <a:r>
              <a:rPr lang="es-CL" i="1" dirty="0" err="1"/>
              <a:t>gliroides</a:t>
            </a:r>
            <a:r>
              <a:rPr lang="es-CL" i="1" dirty="0"/>
              <a:t>)</a:t>
            </a:r>
            <a:r>
              <a:rPr lang="es-CL" dirty="0"/>
              <a:t> se han calculado las frecuencias genotípicas del gen Z. Éstas son:</a:t>
            </a:r>
          </a:p>
          <a:p>
            <a:endParaRPr lang="es-CL" dirty="0"/>
          </a:p>
          <a:p>
            <a:pPr algn="ctr"/>
            <a:r>
              <a:rPr lang="es-CL" dirty="0"/>
              <a:t>P=0,28         H=0,63      Q=0,09</a:t>
            </a:r>
          </a:p>
          <a:p>
            <a:pPr algn="ctr"/>
            <a:endParaRPr lang="es-CL" dirty="0"/>
          </a:p>
          <a:p>
            <a:r>
              <a:rPr lang="es-CL" dirty="0"/>
              <a:t>Determine si esta población se encuentra bajo Equilibrio Hardy-Weinberg.</a:t>
            </a:r>
          </a:p>
        </p:txBody>
      </p:sp>
    </p:spTree>
    <p:extLst>
      <p:ext uri="{BB962C8B-B14F-4D97-AF65-F5344CB8AC3E}">
        <p14:creationId xmlns:p14="http://schemas.microsoft.com/office/powerpoint/2010/main" val="3689157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69</a:t>
            </a:fld>
            <a:endParaRPr/>
          </a:p>
        </p:txBody>
      </p:sp>
      <p:sp>
        <p:nvSpPr>
          <p:cNvPr id="3" name="Título 1">
            <a:extLst>
              <a:ext uri="{FF2B5EF4-FFF2-40B4-BE49-F238E27FC236}">
                <a16:creationId xmlns:a16="http://schemas.microsoft.com/office/drawing/2014/main" id="{DBE3EB38-C1F5-4DEA-A9AB-F2BF7DEBD7B9}"/>
              </a:ext>
            </a:extLst>
          </p:cNvPr>
          <p:cNvSpPr txBox="1">
            <a:spLocks/>
          </p:cNvSpPr>
          <p:nvPr/>
        </p:nvSpPr>
        <p:spPr>
          <a:xfrm>
            <a:off x="1539063" y="-100965"/>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3</a:t>
            </a:r>
            <a:endParaRPr lang="en-US" i="1" kern="0" dirty="0"/>
          </a:p>
        </p:txBody>
      </p:sp>
      <p:graphicFrame>
        <p:nvGraphicFramePr>
          <p:cNvPr id="5" name="Tabla 4">
            <a:extLst>
              <a:ext uri="{FF2B5EF4-FFF2-40B4-BE49-F238E27FC236}">
                <a16:creationId xmlns:a16="http://schemas.microsoft.com/office/drawing/2014/main" id="{FAE5A38A-4F7B-456D-8FA0-DFEED3FD33D2}"/>
              </a:ext>
            </a:extLst>
          </p:cNvPr>
          <p:cNvGraphicFramePr>
            <a:graphicFrameLocks noGrp="1"/>
          </p:cNvGraphicFramePr>
          <p:nvPr/>
        </p:nvGraphicFramePr>
        <p:xfrm>
          <a:off x="1539063" y="3429000"/>
          <a:ext cx="8395900" cy="1107440"/>
        </p:xfrm>
        <a:graphic>
          <a:graphicData uri="http://schemas.openxmlformats.org/drawingml/2006/table">
            <a:tbl>
              <a:tblPr firstRow="1" bandRow="1">
                <a:tableStyleId>{5C22544A-7EE6-4342-B048-85BDC9FD1C3A}</a:tableStyleId>
              </a:tblPr>
              <a:tblGrid>
                <a:gridCol w="2098975">
                  <a:extLst>
                    <a:ext uri="{9D8B030D-6E8A-4147-A177-3AD203B41FA5}">
                      <a16:colId xmlns:a16="http://schemas.microsoft.com/office/drawing/2014/main" val="1804679539"/>
                    </a:ext>
                  </a:extLst>
                </a:gridCol>
                <a:gridCol w="2098975">
                  <a:extLst>
                    <a:ext uri="{9D8B030D-6E8A-4147-A177-3AD203B41FA5}">
                      <a16:colId xmlns:a16="http://schemas.microsoft.com/office/drawing/2014/main" val="2325420472"/>
                    </a:ext>
                  </a:extLst>
                </a:gridCol>
                <a:gridCol w="2098975">
                  <a:extLst>
                    <a:ext uri="{9D8B030D-6E8A-4147-A177-3AD203B41FA5}">
                      <a16:colId xmlns:a16="http://schemas.microsoft.com/office/drawing/2014/main" val="3765054648"/>
                    </a:ext>
                  </a:extLst>
                </a:gridCol>
                <a:gridCol w="2098975">
                  <a:extLst>
                    <a:ext uri="{9D8B030D-6E8A-4147-A177-3AD203B41FA5}">
                      <a16:colId xmlns:a16="http://schemas.microsoft.com/office/drawing/2014/main" val="1979626268"/>
                    </a:ext>
                  </a:extLst>
                </a:gridCol>
              </a:tblGrid>
              <a:tr h="346810">
                <a:tc>
                  <a:txBody>
                    <a:bodyPr/>
                    <a:lstStyle/>
                    <a:p>
                      <a:r>
                        <a:rPr lang="es-CL" sz="1800" dirty="0"/>
                        <a:t>Frecuencia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dirty="0"/>
                        <a:t>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dirty="0"/>
                        <a:t>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dirty="0"/>
                        <a:t>Q</a:t>
                      </a:r>
                    </a:p>
                  </a:txBody>
                  <a:tcPr/>
                </a:tc>
                <a:extLst>
                  <a:ext uri="{0D108BD9-81ED-4DB2-BD59-A6C34878D82A}">
                    <a16:rowId xmlns:a16="http://schemas.microsoft.com/office/drawing/2014/main" val="3532056097"/>
                  </a:ext>
                </a:extLst>
              </a:tr>
              <a:tr h="370840">
                <a:tc>
                  <a:txBody>
                    <a:bodyPr/>
                    <a:lstStyle/>
                    <a:p>
                      <a:r>
                        <a:rPr lang="es-CL" sz="1800" dirty="0"/>
                        <a:t>Observada</a:t>
                      </a:r>
                    </a:p>
                  </a:txBody>
                  <a:tcPr/>
                </a:tc>
                <a:tc>
                  <a:txBody>
                    <a:bodyPr/>
                    <a:lstStyle/>
                    <a:p>
                      <a:pPr algn="ctr"/>
                      <a:r>
                        <a:rPr lang="es-CL" sz="1800" dirty="0"/>
                        <a:t>0,28</a:t>
                      </a:r>
                    </a:p>
                  </a:txBody>
                  <a:tcPr/>
                </a:tc>
                <a:tc>
                  <a:txBody>
                    <a:bodyPr/>
                    <a:lstStyle/>
                    <a:p>
                      <a:pPr algn="ctr"/>
                      <a:r>
                        <a:rPr lang="es-CL" sz="1800" dirty="0"/>
                        <a:t>0,63</a:t>
                      </a:r>
                    </a:p>
                  </a:txBody>
                  <a:tcPr/>
                </a:tc>
                <a:tc>
                  <a:txBody>
                    <a:bodyPr/>
                    <a:lstStyle/>
                    <a:p>
                      <a:pPr algn="ctr"/>
                      <a:r>
                        <a:rPr lang="es-CL" sz="1800" dirty="0"/>
                        <a:t>0,09</a:t>
                      </a:r>
                    </a:p>
                  </a:txBody>
                  <a:tcPr/>
                </a:tc>
                <a:extLst>
                  <a:ext uri="{0D108BD9-81ED-4DB2-BD59-A6C34878D82A}">
                    <a16:rowId xmlns:a16="http://schemas.microsoft.com/office/drawing/2014/main" val="3800928650"/>
                  </a:ext>
                </a:extLst>
              </a:tr>
              <a:tr h="370840">
                <a:tc>
                  <a:txBody>
                    <a:bodyPr/>
                    <a:lstStyle/>
                    <a:p>
                      <a:r>
                        <a:rPr lang="es-CL" sz="1800" dirty="0"/>
                        <a:t>Esperada </a:t>
                      </a:r>
                      <a:r>
                        <a:rPr lang="es-CL" sz="1800" dirty="0">
                          <a:solidFill>
                            <a:srgbClr val="FF0000"/>
                          </a:solidFill>
                        </a:rPr>
                        <a:t>(H-W)</a:t>
                      </a:r>
                    </a:p>
                  </a:txBody>
                  <a:tcPr/>
                </a:tc>
                <a:tc>
                  <a:txBody>
                    <a:bodyPr/>
                    <a:lstStyle/>
                    <a:p>
                      <a:pPr algn="ctr"/>
                      <a:r>
                        <a:rPr lang="es-CL" sz="1800" dirty="0"/>
                        <a:t>0,36</a:t>
                      </a:r>
                    </a:p>
                  </a:txBody>
                  <a:tcPr/>
                </a:tc>
                <a:tc>
                  <a:txBody>
                    <a:bodyPr/>
                    <a:lstStyle/>
                    <a:p>
                      <a:pPr algn="ctr"/>
                      <a:r>
                        <a:rPr lang="es-CL" sz="1800" dirty="0"/>
                        <a:t>0,48</a:t>
                      </a:r>
                    </a:p>
                  </a:txBody>
                  <a:tcPr/>
                </a:tc>
                <a:tc>
                  <a:txBody>
                    <a:bodyPr/>
                    <a:lstStyle/>
                    <a:p>
                      <a:pPr algn="ctr"/>
                      <a:r>
                        <a:rPr lang="es-CL" sz="1800" dirty="0"/>
                        <a:t>0,16</a:t>
                      </a:r>
                    </a:p>
                  </a:txBody>
                  <a:tcPr/>
                </a:tc>
                <a:extLst>
                  <a:ext uri="{0D108BD9-81ED-4DB2-BD59-A6C34878D82A}">
                    <a16:rowId xmlns:a16="http://schemas.microsoft.com/office/drawing/2014/main" val="2393102065"/>
                  </a:ext>
                </a:extLst>
              </a:tr>
            </a:tbl>
          </a:graphicData>
        </a:graphic>
      </p:graphicFrame>
      <p:graphicFrame>
        <p:nvGraphicFramePr>
          <p:cNvPr id="6" name="Tabla 4">
            <a:extLst>
              <a:ext uri="{FF2B5EF4-FFF2-40B4-BE49-F238E27FC236}">
                <a16:creationId xmlns:a16="http://schemas.microsoft.com/office/drawing/2014/main" id="{BD038290-02D2-4606-A6CE-C93C5F6A79CD}"/>
              </a:ext>
            </a:extLst>
          </p:cNvPr>
          <p:cNvGraphicFramePr>
            <a:graphicFrameLocks noGrp="1"/>
          </p:cNvGraphicFramePr>
          <p:nvPr/>
        </p:nvGraphicFramePr>
        <p:xfrm>
          <a:off x="1053410" y="4854855"/>
          <a:ext cx="9367205" cy="1478280"/>
        </p:xfrm>
        <a:graphic>
          <a:graphicData uri="http://schemas.openxmlformats.org/drawingml/2006/table">
            <a:tbl>
              <a:tblPr firstRow="1" bandRow="1">
                <a:tableStyleId>{5C22544A-7EE6-4342-B048-85BDC9FD1C3A}</a:tableStyleId>
              </a:tblPr>
              <a:tblGrid>
                <a:gridCol w="1873441">
                  <a:extLst>
                    <a:ext uri="{9D8B030D-6E8A-4147-A177-3AD203B41FA5}">
                      <a16:colId xmlns:a16="http://schemas.microsoft.com/office/drawing/2014/main" val="1804679539"/>
                    </a:ext>
                  </a:extLst>
                </a:gridCol>
                <a:gridCol w="1873441">
                  <a:extLst>
                    <a:ext uri="{9D8B030D-6E8A-4147-A177-3AD203B41FA5}">
                      <a16:colId xmlns:a16="http://schemas.microsoft.com/office/drawing/2014/main" val="2325420472"/>
                    </a:ext>
                  </a:extLst>
                </a:gridCol>
                <a:gridCol w="1873441">
                  <a:extLst>
                    <a:ext uri="{9D8B030D-6E8A-4147-A177-3AD203B41FA5}">
                      <a16:colId xmlns:a16="http://schemas.microsoft.com/office/drawing/2014/main" val="3765054648"/>
                    </a:ext>
                  </a:extLst>
                </a:gridCol>
                <a:gridCol w="1873441">
                  <a:extLst>
                    <a:ext uri="{9D8B030D-6E8A-4147-A177-3AD203B41FA5}">
                      <a16:colId xmlns:a16="http://schemas.microsoft.com/office/drawing/2014/main" val="1979626268"/>
                    </a:ext>
                  </a:extLst>
                </a:gridCol>
                <a:gridCol w="1873441">
                  <a:extLst>
                    <a:ext uri="{9D8B030D-6E8A-4147-A177-3AD203B41FA5}">
                      <a16:colId xmlns:a16="http://schemas.microsoft.com/office/drawing/2014/main" val="2729055595"/>
                    </a:ext>
                  </a:extLst>
                </a:gridCol>
              </a:tblGrid>
              <a:tr h="346810">
                <a:tc>
                  <a:txBody>
                    <a:bodyPr/>
                    <a:lstStyle/>
                    <a:p>
                      <a:r>
                        <a:rPr lang="es-CL" sz="1800" dirty="0"/>
                        <a:t>Frecuencia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dirty="0"/>
                        <a:t>Z</a:t>
                      </a:r>
                      <a:r>
                        <a:rPr lang="es-CL" sz="1800" baseline="-25000" dirty="0"/>
                        <a:t>1</a:t>
                      </a:r>
                      <a:r>
                        <a:rPr lang="es-CL" sz="1800" dirty="0"/>
                        <a:t>Z</a:t>
                      </a:r>
                      <a:r>
                        <a:rPr lang="es-CL" sz="1800" baseline="-25000" dirty="0"/>
                        <a:t>1</a:t>
                      </a:r>
                      <a:endParaRPr lang="es-CL"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dirty="0"/>
                        <a:t>Z</a:t>
                      </a:r>
                      <a:r>
                        <a:rPr lang="es-CL" sz="1800" baseline="-25000" dirty="0"/>
                        <a:t>1</a:t>
                      </a:r>
                      <a:r>
                        <a:rPr lang="es-CL" sz="1800" dirty="0"/>
                        <a:t>Z</a:t>
                      </a:r>
                      <a:r>
                        <a:rPr lang="es-CL" sz="1800" baseline="-25000" dirty="0"/>
                        <a:t>2</a:t>
                      </a:r>
                      <a:endParaRPr lang="es-CL"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dirty="0"/>
                        <a:t>Z</a:t>
                      </a:r>
                      <a:r>
                        <a:rPr lang="es-CL" sz="1800" baseline="-25000" dirty="0"/>
                        <a:t>2</a:t>
                      </a:r>
                      <a:r>
                        <a:rPr lang="es-CL" sz="1800" dirty="0"/>
                        <a:t>Z</a:t>
                      </a:r>
                      <a:r>
                        <a:rPr lang="es-CL" sz="1800" baseline="-25000" dirty="0"/>
                        <a:t>2</a:t>
                      </a:r>
                      <a:endParaRPr lang="es-CL"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dirty="0"/>
                        <a:t>X</a:t>
                      </a:r>
                      <a:r>
                        <a:rPr lang="es-CL" sz="1800" baseline="30000" dirty="0"/>
                        <a:t>2</a:t>
                      </a:r>
                      <a:endParaRPr lang="es-CL" sz="1800" dirty="0"/>
                    </a:p>
                  </a:txBody>
                  <a:tcPr/>
                </a:tc>
                <a:extLst>
                  <a:ext uri="{0D108BD9-81ED-4DB2-BD59-A6C34878D82A}">
                    <a16:rowId xmlns:a16="http://schemas.microsoft.com/office/drawing/2014/main" val="3532056097"/>
                  </a:ext>
                </a:extLst>
              </a:tr>
              <a:tr h="370840">
                <a:tc>
                  <a:txBody>
                    <a:bodyPr/>
                    <a:lstStyle/>
                    <a:p>
                      <a:r>
                        <a:rPr lang="es-CL" sz="1800" dirty="0"/>
                        <a:t>Observada</a:t>
                      </a:r>
                    </a:p>
                  </a:txBody>
                  <a:tcPr/>
                </a:tc>
                <a:tc>
                  <a:txBody>
                    <a:bodyPr/>
                    <a:lstStyle/>
                    <a:p>
                      <a:pPr algn="ctr"/>
                      <a:r>
                        <a:rPr lang="es-CL" sz="1800" dirty="0"/>
                        <a:t>840</a:t>
                      </a:r>
                    </a:p>
                  </a:txBody>
                  <a:tcPr/>
                </a:tc>
                <a:tc>
                  <a:txBody>
                    <a:bodyPr/>
                    <a:lstStyle/>
                    <a:p>
                      <a:pPr algn="ctr"/>
                      <a:r>
                        <a:rPr lang="es-CL" sz="1800" dirty="0"/>
                        <a:t>1.890</a:t>
                      </a:r>
                    </a:p>
                  </a:txBody>
                  <a:tcPr/>
                </a:tc>
                <a:tc>
                  <a:txBody>
                    <a:bodyPr/>
                    <a:lstStyle/>
                    <a:p>
                      <a:pPr algn="ctr"/>
                      <a:r>
                        <a:rPr lang="es-CL" sz="1800" dirty="0"/>
                        <a:t>270</a:t>
                      </a:r>
                    </a:p>
                  </a:txBody>
                  <a:tcPr/>
                </a:tc>
                <a:tc rowSpan="3">
                  <a:txBody>
                    <a:bodyPr/>
                    <a:lstStyle/>
                    <a:p>
                      <a:pPr algn="ctr"/>
                      <a:endParaRPr lang="es-CL" sz="1800" dirty="0"/>
                    </a:p>
                  </a:txBody>
                  <a:tcPr anchor="ctr"/>
                </a:tc>
                <a:extLst>
                  <a:ext uri="{0D108BD9-81ED-4DB2-BD59-A6C34878D82A}">
                    <a16:rowId xmlns:a16="http://schemas.microsoft.com/office/drawing/2014/main" val="3800928650"/>
                  </a:ext>
                </a:extLst>
              </a:tr>
              <a:tr h="370840">
                <a:tc>
                  <a:txBody>
                    <a:bodyPr/>
                    <a:lstStyle/>
                    <a:p>
                      <a:r>
                        <a:rPr lang="es-CL" sz="1800" dirty="0"/>
                        <a:t>Esperada </a:t>
                      </a:r>
                      <a:r>
                        <a:rPr lang="es-CL" sz="1800" dirty="0">
                          <a:solidFill>
                            <a:srgbClr val="FF0000"/>
                          </a:solidFill>
                        </a:rPr>
                        <a:t>(H-W)</a:t>
                      </a:r>
                    </a:p>
                  </a:txBody>
                  <a:tcPr/>
                </a:tc>
                <a:tc>
                  <a:txBody>
                    <a:bodyPr/>
                    <a:lstStyle/>
                    <a:p>
                      <a:pPr algn="ctr"/>
                      <a:r>
                        <a:rPr lang="es-CL" sz="1800" dirty="0"/>
                        <a:t>1.080</a:t>
                      </a:r>
                    </a:p>
                  </a:txBody>
                  <a:tcPr/>
                </a:tc>
                <a:tc>
                  <a:txBody>
                    <a:bodyPr/>
                    <a:lstStyle/>
                    <a:p>
                      <a:pPr algn="ctr"/>
                      <a:r>
                        <a:rPr lang="es-CL" sz="1800" dirty="0"/>
                        <a:t>1.440</a:t>
                      </a:r>
                    </a:p>
                  </a:txBody>
                  <a:tcPr/>
                </a:tc>
                <a:tc>
                  <a:txBody>
                    <a:bodyPr/>
                    <a:lstStyle/>
                    <a:p>
                      <a:pPr algn="ctr"/>
                      <a:r>
                        <a:rPr lang="es-CL" sz="1800" dirty="0"/>
                        <a:t>480</a:t>
                      </a:r>
                    </a:p>
                  </a:txBody>
                  <a:tcPr/>
                </a:tc>
                <a:tc vMerge="1">
                  <a:txBody>
                    <a:bodyPr/>
                    <a:lstStyle/>
                    <a:p>
                      <a:pPr algn="ctr"/>
                      <a:endParaRPr lang="es-CL" dirty="0"/>
                    </a:p>
                  </a:txBody>
                  <a:tcPr/>
                </a:tc>
                <a:extLst>
                  <a:ext uri="{0D108BD9-81ED-4DB2-BD59-A6C34878D82A}">
                    <a16:rowId xmlns:a16="http://schemas.microsoft.com/office/drawing/2014/main" val="2393102065"/>
                  </a:ext>
                </a:extLst>
              </a:tr>
              <a:tr h="370840">
                <a:tc>
                  <a:txBody>
                    <a:bodyPr/>
                    <a:lstStyle/>
                    <a:p>
                      <a:r>
                        <a:rPr lang="es-CL" sz="1800" dirty="0">
                          <a:solidFill>
                            <a:schemeClr val="tx1"/>
                          </a:solidFill>
                        </a:rPr>
                        <a:t>(O-E)</a:t>
                      </a:r>
                      <a:r>
                        <a:rPr lang="es-CL" sz="1800" baseline="30000" dirty="0">
                          <a:solidFill>
                            <a:schemeClr val="tx1"/>
                          </a:solidFill>
                        </a:rPr>
                        <a:t>2</a:t>
                      </a:r>
                      <a:r>
                        <a:rPr lang="es-CL" sz="1800" dirty="0">
                          <a:solidFill>
                            <a:schemeClr val="tx1"/>
                          </a:solidFill>
                        </a:rPr>
                        <a:t>/E</a:t>
                      </a:r>
                    </a:p>
                  </a:txBody>
                  <a:tcPr/>
                </a:tc>
                <a:tc>
                  <a:txBody>
                    <a:bodyPr/>
                    <a:lstStyle/>
                    <a:p>
                      <a:pPr algn="ctr"/>
                      <a:endParaRPr lang="es-CL" sz="1800" dirty="0"/>
                    </a:p>
                  </a:txBody>
                  <a:tcPr/>
                </a:tc>
                <a:tc>
                  <a:txBody>
                    <a:bodyPr/>
                    <a:lstStyle/>
                    <a:p>
                      <a:pPr algn="ctr"/>
                      <a:endParaRPr lang="es-CL" sz="1800" dirty="0"/>
                    </a:p>
                  </a:txBody>
                  <a:tcPr/>
                </a:tc>
                <a:tc>
                  <a:txBody>
                    <a:bodyPr/>
                    <a:lstStyle/>
                    <a:p>
                      <a:pPr algn="ctr"/>
                      <a:endParaRPr lang="es-CL" sz="1800" dirty="0"/>
                    </a:p>
                  </a:txBody>
                  <a:tcPr/>
                </a:tc>
                <a:tc vMerge="1">
                  <a:txBody>
                    <a:bodyPr/>
                    <a:lstStyle/>
                    <a:p>
                      <a:pPr algn="ctr"/>
                      <a:endParaRPr lang="es-CL" dirty="0"/>
                    </a:p>
                  </a:txBody>
                  <a:tcPr/>
                </a:tc>
                <a:extLst>
                  <a:ext uri="{0D108BD9-81ED-4DB2-BD59-A6C34878D82A}">
                    <a16:rowId xmlns:a16="http://schemas.microsoft.com/office/drawing/2014/main" val="3647845776"/>
                  </a:ext>
                </a:extLst>
              </a:tr>
            </a:tbl>
          </a:graphicData>
        </a:graphic>
      </p:graphicFrame>
      <p:pic>
        <p:nvPicPr>
          <p:cNvPr id="7" name="Picture 2" descr="Extraen de manera ilegal 20 monitos del monte">
            <a:extLst>
              <a:ext uri="{FF2B5EF4-FFF2-40B4-BE49-F238E27FC236}">
                <a16:creationId xmlns:a16="http://schemas.microsoft.com/office/drawing/2014/main" id="{632D4500-9567-44D1-B130-4F48E45633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2464" y="1"/>
            <a:ext cx="1889535" cy="160020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2F09F68B-03AD-4393-8A9B-1624C71A4B79}"/>
              </a:ext>
            </a:extLst>
          </p:cNvPr>
          <p:cNvSpPr txBox="1"/>
          <p:nvPr/>
        </p:nvSpPr>
        <p:spPr>
          <a:xfrm>
            <a:off x="2273808" y="1288923"/>
            <a:ext cx="7415784" cy="2031325"/>
          </a:xfrm>
          <a:prstGeom prst="rect">
            <a:avLst/>
          </a:prstGeom>
          <a:noFill/>
        </p:spPr>
        <p:txBody>
          <a:bodyPr wrap="square" rtlCol="0">
            <a:spAutoFit/>
          </a:bodyPr>
          <a:lstStyle/>
          <a:p>
            <a:r>
              <a:rPr lang="es-CL" dirty="0"/>
              <a:t>Para una población de 3.000 monitos del monte </a:t>
            </a:r>
            <a:r>
              <a:rPr lang="es-CL" i="1" dirty="0"/>
              <a:t>(</a:t>
            </a:r>
            <a:r>
              <a:rPr lang="es-CL" i="1" dirty="0" err="1"/>
              <a:t>Dromiciops</a:t>
            </a:r>
            <a:r>
              <a:rPr lang="es-CL" i="1" dirty="0"/>
              <a:t> </a:t>
            </a:r>
            <a:r>
              <a:rPr lang="es-CL" i="1" dirty="0" err="1"/>
              <a:t>gliroides</a:t>
            </a:r>
            <a:r>
              <a:rPr lang="es-CL" i="1" dirty="0"/>
              <a:t>)</a:t>
            </a:r>
            <a:r>
              <a:rPr lang="es-CL" dirty="0"/>
              <a:t> se han calculado las frecuencias genotípicas del gen Z. Éstas son:</a:t>
            </a:r>
          </a:p>
          <a:p>
            <a:endParaRPr lang="es-CL" dirty="0"/>
          </a:p>
          <a:p>
            <a:pPr algn="ctr"/>
            <a:r>
              <a:rPr lang="es-CL" dirty="0"/>
              <a:t>P=0,28         H=0,63      Q=0,09</a:t>
            </a:r>
          </a:p>
          <a:p>
            <a:pPr algn="ctr"/>
            <a:endParaRPr lang="es-CL" dirty="0"/>
          </a:p>
          <a:p>
            <a:r>
              <a:rPr lang="es-CL" dirty="0"/>
              <a:t>Determine si esta población se encuentra bajo Equilibrio Hardy-Weinberg.</a:t>
            </a:r>
          </a:p>
        </p:txBody>
      </p:sp>
    </p:spTree>
    <p:extLst>
      <p:ext uri="{BB962C8B-B14F-4D97-AF65-F5344CB8AC3E}">
        <p14:creationId xmlns:p14="http://schemas.microsoft.com/office/powerpoint/2010/main" val="3188309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910590"/>
            <a:ext cx="9162472"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Una de las principales enfermedades en salmón es la enfermedad del virus de la pancreatitis infecciosa del salmón (IPN). Esta enfermedad presenta mortalidades que varían entre 20% y 100%. Hace años atrás se descubrió una región del genoma (haplotipos) que permiten explicar el 90% de la resistencia a esta enfermedad (IPN+ o IPN-). En una población se observó que los promedios de supervivencia entre los grupos eran los siguientes: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6" name="Tabla 12">
            <a:extLst>
              <a:ext uri="{FF2B5EF4-FFF2-40B4-BE49-F238E27FC236}">
                <a16:creationId xmlns:a16="http://schemas.microsoft.com/office/drawing/2014/main" id="{8FAEEAF5-07C6-4B85-AB2A-5CB8D11108E2}"/>
              </a:ext>
            </a:extLst>
          </p:cNvPr>
          <p:cNvGraphicFramePr>
            <a:graphicFrameLocks noGrp="1"/>
          </p:cNvGraphicFramePr>
          <p:nvPr/>
        </p:nvGraphicFramePr>
        <p:xfrm>
          <a:off x="1653363" y="2575464"/>
          <a:ext cx="5157012" cy="1707072"/>
        </p:xfrm>
        <a:graphic>
          <a:graphicData uri="http://schemas.openxmlformats.org/drawingml/2006/table">
            <a:tbl>
              <a:tblPr firstRow="1" bandRow="1">
                <a:tableStyleId>{5C22544A-7EE6-4342-B048-85BDC9FD1C3A}</a:tableStyleId>
              </a:tblPr>
              <a:tblGrid>
                <a:gridCol w="1719004">
                  <a:extLst>
                    <a:ext uri="{9D8B030D-6E8A-4147-A177-3AD203B41FA5}">
                      <a16:colId xmlns:a16="http://schemas.microsoft.com/office/drawing/2014/main" val="1089230659"/>
                    </a:ext>
                  </a:extLst>
                </a:gridCol>
                <a:gridCol w="1719004">
                  <a:extLst>
                    <a:ext uri="{9D8B030D-6E8A-4147-A177-3AD203B41FA5}">
                      <a16:colId xmlns:a16="http://schemas.microsoft.com/office/drawing/2014/main" val="1969542237"/>
                    </a:ext>
                  </a:extLst>
                </a:gridCol>
                <a:gridCol w="1719004">
                  <a:extLst>
                    <a:ext uri="{9D8B030D-6E8A-4147-A177-3AD203B41FA5}">
                      <a16:colId xmlns:a16="http://schemas.microsoft.com/office/drawing/2014/main" val="947060302"/>
                    </a:ext>
                  </a:extLst>
                </a:gridCol>
              </a:tblGrid>
              <a:tr h="370840">
                <a:tc>
                  <a:txBody>
                    <a:bodyPr/>
                    <a:lstStyle/>
                    <a:p>
                      <a:pPr algn="ctr"/>
                      <a:r>
                        <a:rPr lang="es-CL" sz="1600" dirty="0"/>
                        <a:t>Haplotipo</a:t>
                      </a:r>
                      <a:endParaRPr lang="en-US" sz="1600" dirty="0"/>
                    </a:p>
                  </a:txBody>
                  <a:tcPr anchor="ctr"/>
                </a:tc>
                <a:tc>
                  <a:txBody>
                    <a:bodyPr/>
                    <a:lstStyle/>
                    <a:p>
                      <a:pPr algn="ctr"/>
                      <a:r>
                        <a:rPr lang="es-CL" sz="1600" dirty="0"/>
                        <a:t>Número</a:t>
                      </a:r>
                      <a:endParaRPr lang="en-US" sz="1600" dirty="0"/>
                    </a:p>
                  </a:txBody>
                  <a:tcPr anchor="ctr"/>
                </a:tc>
                <a:tc>
                  <a:txBody>
                    <a:bodyPr/>
                    <a:lstStyle/>
                    <a:p>
                      <a:pPr algn="ctr"/>
                      <a:r>
                        <a:rPr lang="es-CL" sz="1600" dirty="0"/>
                        <a:t>Sobrevivencia (%)</a:t>
                      </a:r>
                      <a:endParaRPr lang="en-US" sz="1600" dirty="0"/>
                    </a:p>
                  </a:txBody>
                  <a:tcPr anchor="ctr"/>
                </a:tc>
                <a:extLst>
                  <a:ext uri="{0D108BD9-81ED-4DB2-BD59-A6C34878D82A}">
                    <a16:rowId xmlns:a16="http://schemas.microsoft.com/office/drawing/2014/main" val="884403037"/>
                  </a:ext>
                </a:extLst>
              </a:tr>
              <a:tr h="370840">
                <a:tc>
                  <a:txBody>
                    <a:bodyPr/>
                    <a:lstStyle/>
                    <a:p>
                      <a:pPr algn="ctr"/>
                      <a:r>
                        <a:rPr lang="es-CL" dirty="0"/>
                        <a:t>IPN+, IPN+</a:t>
                      </a:r>
                      <a:endParaRPr lang="en-US" dirty="0"/>
                    </a:p>
                  </a:txBody>
                  <a:tcPr anchor="ctr"/>
                </a:tc>
                <a:tc>
                  <a:txBody>
                    <a:bodyPr/>
                    <a:lstStyle/>
                    <a:p>
                      <a:pPr algn="ctr"/>
                      <a:r>
                        <a:rPr lang="es-CL" dirty="0"/>
                        <a:t>900</a:t>
                      </a:r>
                      <a:endParaRPr lang="en-US" dirty="0"/>
                    </a:p>
                  </a:txBody>
                  <a:tcPr anchor="ctr"/>
                </a:tc>
                <a:tc>
                  <a:txBody>
                    <a:bodyPr/>
                    <a:lstStyle/>
                    <a:p>
                      <a:pPr algn="ctr"/>
                      <a:r>
                        <a:rPr lang="es-CL" dirty="0"/>
                        <a:t>90</a:t>
                      </a:r>
                      <a:endParaRPr lang="en-US" dirty="0"/>
                    </a:p>
                  </a:txBody>
                  <a:tcPr anchor="ctr"/>
                </a:tc>
                <a:extLst>
                  <a:ext uri="{0D108BD9-81ED-4DB2-BD59-A6C34878D82A}">
                    <a16:rowId xmlns:a16="http://schemas.microsoft.com/office/drawing/2014/main" val="1729116943"/>
                  </a:ext>
                </a:extLst>
              </a:tr>
              <a:tr h="370840">
                <a:tc>
                  <a:txBody>
                    <a:bodyPr/>
                    <a:lstStyle/>
                    <a:p>
                      <a:pPr algn="ctr"/>
                      <a:r>
                        <a:rPr lang="es-CL" dirty="0"/>
                        <a:t>IPN+, IPN-</a:t>
                      </a:r>
                      <a:endParaRPr lang="en-US" dirty="0"/>
                    </a:p>
                  </a:txBody>
                  <a:tcPr anchor="ctr"/>
                </a:tc>
                <a:tc>
                  <a:txBody>
                    <a:bodyPr/>
                    <a:lstStyle/>
                    <a:p>
                      <a:pPr algn="ctr"/>
                      <a:r>
                        <a:rPr lang="es-CL" dirty="0"/>
                        <a:t>4.200</a:t>
                      </a:r>
                      <a:endParaRPr lang="en-US" dirty="0"/>
                    </a:p>
                  </a:txBody>
                  <a:tcPr anchor="ctr"/>
                </a:tc>
                <a:tc>
                  <a:txBody>
                    <a:bodyPr/>
                    <a:lstStyle/>
                    <a:p>
                      <a:pPr algn="ctr"/>
                      <a:r>
                        <a:rPr lang="es-CL" dirty="0"/>
                        <a:t>30</a:t>
                      </a:r>
                      <a:endParaRPr lang="en-US" dirty="0"/>
                    </a:p>
                  </a:txBody>
                  <a:tcPr anchor="ctr"/>
                </a:tc>
                <a:extLst>
                  <a:ext uri="{0D108BD9-81ED-4DB2-BD59-A6C34878D82A}">
                    <a16:rowId xmlns:a16="http://schemas.microsoft.com/office/drawing/2014/main" val="1294865511"/>
                  </a:ext>
                </a:extLst>
              </a:tr>
              <a:tr h="370840">
                <a:tc>
                  <a:txBody>
                    <a:bodyPr/>
                    <a:lstStyle/>
                    <a:p>
                      <a:pPr algn="ctr"/>
                      <a:r>
                        <a:rPr lang="es-CL" dirty="0"/>
                        <a:t>IPN-, IPN-</a:t>
                      </a:r>
                      <a:endParaRPr lang="en-US" dirty="0"/>
                    </a:p>
                  </a:txBody>
                  <a:tcPr anchor="ctr"/>
                </a:tc>
                <a:tc>
                  <a:txBody>
                    <a:bodyPr/>
                    <a:lstStyle/>
                    <a:p>
                      <a:pPr algn="ctr"/>
                      <a:r>
                        <a:rPr lang="es-CL" dirty="0"/>
                        <a:t>4.900</a:t>
                      </a:r>
                      <a:endParaRPr lang="en-US" dirty="0"/>
                    </a:p>
                  </a:txBody>
                  <a:tcPr anchor="ctr"/>
                </a:tc>
                <a:tc>
                  <a:txBody>
                    <a:bodyPr/>
                    <a:lstStyle/>
                    <a:p>
                      <a:pPr algn="ctr"/>
                      <a:r>
                        <a:rPr lang="es-CL" dirty="0"/>
                        <a:t>10</a:t>
                      </a:r>
                      <a:endParaRPr lang="en-US" dirty="0"/>
                    </a:p>
                  </a:txBody>
                  <a:tcPr anchor="ctr"/>
                </a:tc>
                <a:extLst>
                  <a:ext uri="{0D108BD9-81ED-4DB2-BD59-A6C34878D82A}">
                    <a16:rowId xmlns:a16="http://schemas.microsoft.com/office/drawing/2014/main" val="1310884315"/>
                  </a:ext>
                </a:extLst>
              </a:tr>
            </a:tbl>
          </a:graphicData>
        </a:graphic>
      </p:graphicFrame>
      <p:sp>
        <p:nvSpPr>
          <p:cNvPr id="3" name="Título 1">
            <a:extLst>
              <a:ext uri="{FF2B5EF4-FFF2-40B4-BE49-F238E27FC236}">
                <a16:creationId xmlns:a16="http://schemas.microsoft.com/office/drawing/2014/main" id="{4CC938E6-273B-5DA5-5BB2-CE8464D7C0F0}"/>
              </a:ext>
            </a:extLst>
          </p:cNvPr>
          <p:cNvSpPr txBox="1">
            <a:spLocks/>
          </p:cNvSpPr>
          <p:nvPr/>
        </p:nvSpPr>
        <p:spPr>
          <a:xfrm>
            <a:off x="1653363" y="-386715"/>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dirty="0"/>
              <a:t>Ejercicio</a:t>
            </a:r>
            <a:endParaRPr lang="en-US" i="1" kern="0" dirty="0"/>
          </a:p>
        </p:txBody>
      </p:sp>
      <p:sp>
        <p:nvSpPr>
          <p:cNvPr id="5" name="CuadroTexto 4">
            <a:extLst>
              <a:ext uri="{FF2B5EF4-FFF2-40B4-BE49-F238E27FC236}">
                <a16:creationId xmlns:a16="http://schemas.microsoft.com/office/drawing/2014/main" id="{515B76B6-5A6F-11AB-E3F3-65187E5143C3}"/>
              </a:ext>
            </a:extLst>
          </p:cNvPr>
          <p:cNvSpPr txBox="1"/>
          <p:nvPr/>
        </p:nvSpPr>
        <p:spPr>
          <a:xfrm>
            <a:off x="1653363" y="4884585"/>
            <a:ext cx="40902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Promedio poblacional (como desviación)</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D5CC094A-8883-BEB8-F827-25AF477B68B4}"/>
                  </a:ext>
                </a:extLst>
              </p:cNvPr>
              <p:cNvSpPr txBox="1"/>
              <p:nvPr/>
            </p:nvSpPr>
            <p:spPr>
              <a:xfrm>
                <a:off x="2348661" y="5320592"/>
                <a:ext cx="2699616"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𝑑𝑝𝑞</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CuadroTexto 5">
                <a:extLst>
                  <a:ext uri="{FF2B5EF4-FFF2-40B4-BE49-F238E27FC236}">
                    <a16:creationId xmlns:a16="http://schemas.microsoft.com/office/drawing/2014/main" id="{D5CC094A-8883-BEB8-F827-25AF477B68B4}"/>
                  </a:ext>
                </a:extLst>
              </p:cNvPr>
              <p:cNvSpPr txBox="1">
                <a:spLocks noRot="1" noChangeAspect="1" noMove="1" noResize="1" noEditPoints="1" noAdjustHandles="1" noChangeArrowheads="1" noChangeShapeType="1" noTextEdit="1"/>
              </p:cNvSpPr>
              <p:nvPr/>
            </p:nvSpPr>
            <p:spPr>
              <a:xfrm>
                <a:off x="2348661" y="5320592"/>
                <a:ext cx="2699616" cy="369332"/>
              </a:xfrm>
              <a:prstGeom prst="rect">
                <a:avLst/>
              </a:prstGeom>
              <a:blipFill>
                <a:blip r:embed="rId2"/>
                <a:stretch>
                  <a:fillRect b="-13333"/>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081D1316-E992-E213-81B6-BBA193334297}"/>
                  </a:ext>
                </a:extLst>
              </p:cNvPr>
              <p:cNvSpPr txBox="1"/>
              <p:nvPr/>
            </p:nvSpPr>
            <p:spPr>
              <a:xfrm>
                <a:off x="8229311" y="2575464"/>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Valores genotípicos</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CuadroTexto 6">
                <a:extLst>
                  <a:ext uri="{FF2B5EF4-FFF2-40B4-BE49-F238E27FC236}">
                    <a16:creationId xmlns:a16="http://schemas.microsoft.com/office/drawing/2014/main" id="{081D1316-E992-E213-81B6-BBA193334297}"/>
                  </a:ext>
                </a:extLst>
              </p:cNvPr>
              <p:cNvSpPr txBox="1">
                <a:spLocks noRot="1" noChangeAspect="1" noMove="1" noResize="1" noEditPoints="1" noAdjustHandles="1" noChangeArrowheads="1" noChangeShapeType="1" noTextEdit="1"/>
              </p:cNvSpPr>
              <p:nvPr/>
            </p:nvSpPr>
            <p:spPr>
              <a:xfrm>
                <a:off x="8229311" y="2575464"/>
                <a:ext cx="2447925" cy="923330"/>
              </a:xfrm>
              <a:prstGeom prst="rect">
                <a:avLst/>
              </a:prstGeom>
              <a:blipFill>
                <a:blip r:embed="rId3"/>
                <a:stretch>
                  <a:fillRect l="-2239" t="-3289"/>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2E19EA62-FF78-5F2A-BE2A-B0421FCAACFD}"/>
                  </a:ext>
                </a:extLst>
              </p:cNvPr>
              <p:cNvSpPr txBox="1"/>
              <p:nvPr/>
            </p:nvSpPr>
            <p:spPr>
              <a:xfrm>
                <a:off x="6897076" y="4282536"/>
                <a:ext cx="2173707" cy="1443729"/>
              </a:xfrm>
              <a:prstGeom prst="rect">
                <a:avLst/>
              </a:prstGeom>
              <a:noFill/>
            </p:spPr>
            <p:txBody>
              <a:bodyPr wrap="square" rtlCol="0">
                <a:spAutoFit/>
              </a:bodyPr>
              <a:lstStyle/>
              <a:p>
                <a:r>
                  <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a:t>
                </a: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genotípicas</a:t>
                </a:r>
                <a:endParaRPr lang="es-CL" b="1" dirty="0">
                  <a:latin typeface="Cambria Math" panose="02040503050406030204" pitchFamily="18" charset="0"/>
                </a:endParaRPr>
              </a:p>
              <a:p>
                <a:pPr algn="ctr"/>
                <a:endParaRPr lang="es-CL" b="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𝑃</m:t>
                      </m:r>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900</m:t>
                          </m:r>
                        </m:num>
                        <m:den>
                          <m:r>
                            <a:rPr lang="es-CL" b="0" i="1" smtClean="0">
                              <a:latin typeface="Cambria Math" panose="02040503050406030204" pitchFamily="18" charset="0"/>
                            </a:rPr>
                            <m:t>10.000</m:t>
                          </m:r>
                        </m:den>
                      </m:f>
                      <m:r>
                        <a:rPr lang="es-CL" b="0" i="1" smtClean="0">
                          <a:latin typeface="Cambria Math" panose="02040503050406030204" pitchFamily="18" charset="0"/>
                        </a:rPr>
                        <m:t>=0,09</m:t>
                      </m:r>
                    </m:oMath>
                  </m:oMathPara>
                </a14:m>
                <a:endParaRPr lang="es-CL" dirty="0"/>
              </a:p>
            </p:txBody>
          </p:sp>
        </mc:Choice>
        <mc:Fallback xmlns="">
          <p:sp>
            <p:nvSpPr>
              <p:cNvPr id="9" name="CuadroTexto 8">
                <a:extLst>
                  <a:ext uri="{FF2B5EF4-FFF2-40B4-BE49-F238E27FC236}">
                    <a16:creationId xmlns:a16="http://schemas.microsoft.com/office/drawing/2014/main" id="{2E19EA62-FF78-5F2A-BE2A-B0421FCAACFD}"/>
                  </a:ext>
                </a:extLst>
              </p:cNvPr>
              <p:cNvSpPr txBox="1">
                <a:spLocks noRot="1" noChangeAspect="1" noMove="1" noResize="1" noEditPoints="1" noAdjustHandles="1" noChangeArrowheads="1" noChangeShapeType="1" noTextEdit="1"/>
              </p:cNvSpPr>
              <p:nvPr/>
            </p:nvSpPr>
            <p:spPr>
              <a:xfrm>
                <a:off x="6897076" y="4282536"/>
                <a:ext cx="2173707" cy="1443729"/>
              </a:xfrm>
              <a:prstGeom prst="rect">
                <a:avLst/>
              </a:prstGeom>
              <a:blipFill>
                <a:blip r:embed="rId4"/>
                <a:stretch>
                  <a:fillRect l="-2241" t="-2542"/>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9F15BE54-E6C1-F5CC-F3B5-260FAEB1992E}"/>
                  </a:ext>
                </a:extLst>
              </p:cNvPr>
              <p:cNvSpPr txBox="1"/>
              <p:nvPr/>
            </p:nvSpPr>
            <p:spPr>
              <a:xfrm>
                <a:off x="9590382" y="5113533"/>
                <a:ext cx="2173707" cy="6127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𝐻</m:t>
                      </m:r>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4.200</m:t>
                          </m:r>
                        </m:num>
                        <m:den>
                          <m:r>
                            <a:rPr lang="es-CL" b="0" i="1" smtClean="0">
                              <a:latin typeface="Cambria Math" panose="02040503050406030204" pitchFamily="18" charset="0"/>
                            </a:rPr>
                            <m:t>10.000</m:t>
                          </m:r>
                        </m:den>
                      </m:f>
                      <m:r>
                        <a:rPr lang="es-CL" b="0" i="1" smtClean="0">
                          <a:latin typeface="Cambria Math" panose="02040503050406030204" pitchFamily="18" charset="0"/>
                        </a:rPr>
                        <m:t>=0,42</m:t>
                      </m:r>
                    </m:oMath>
                  </m:oMathPara>
                </a14:m>
                <a:endParaRPr lang="es-CL" dirty="0"/>
              </a:p>
            </p:txBody>
          </p:sp>
        </mc:Choice>
        <mc:Fallback xmlns="">
          <p:sp>
            <p:nvSpPr>
              <p:cNvPr id="10" name="CuadroTexto 9">
                <a:extLst>
                  <a:ext uri="{FF2B5EF4-FFF2-40B4-BE49-F238E27FC236}">
                    <a16:creationId xmlns:a16="http://schemas.microsoft.com/office/drawing/2014/main" id="{9F15BE54-E6C1-F5CC-F3B5-260FAEB1992E}"/>
                  </a:ext>
                </a:extLst>
              </p:cNvPr>
              <p:cNvSpPr txBox="1">
                <a:spLocks noRot="1" noChangeAspect="1" noMove="1" noResize="1" noEditPoints="1" noAdjustHandles="1" noChangeArrowheads="1" noChangeShapeType="1" noTextEdit="1"/>
              </p:cNvSpPr>
              <p:nvPr/>
            </p:nvSpPr>
            <p:spPr>
              <a:xfrm>
                <a:off x="9590382" y="5113533"/>
                <a:ext cx="2173707" cy="612732"/>
              </a:xfrm>
              <a:prstGeom prst="rect">
                <a:avLst/>
              </a:prstGeom>
              <a:blipFill>
                <a:blip r:embed="rId5"/>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0F4519EB-3F6C-2644-D782-81CEA5762BCF}"/>
                  </a:ext>
                </a:extLst>
              </p:cNvPr>
              <p:cNvSpPr txBox="1"/>
              <p:nvPr/>
            </p:nvSpPr>
            <p:spPr>
              <a:xfrm>
                <a:off x="8304164" y="5965965"/>
                <a:ext cx="2097135" cy="6127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𝑄</m:t>
                      </m:r>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4.900</m:t>
                          </m:r>
                        </m:num>
                        <m:den>
                          <m:r>
                            <a:rPr lang="es-CL" b="0" i="1" smtClean="0">
                              <a:latin typeface="Cambria Math" panose="02040503050406030204" pitchFamily="18" charset="0"/>
                            </a:rPr>
                            <m:t>10.000</m:t>
                          </m:r>
                        </m:den>
                      </m:f>
                      <m:r>
                        <a:rPr lang="es-CL" b="0" i="1" smtClean="0">
                          <a:latin typeface="Cambria Math" panose="02040503050406030204" pitchFamily="18" charset="0"/>
                        </a:rPr>
                        <m:t>=0,49</m:t>
                      </m:r>
                    </m:oMath>
                  </m:oMathPara>
                </a14:m>
                <a:endParaRPr lang="es-CL" dirty="0"/>
              </a:p>
            </p:txBody>
          </p:sp>
        </mc:Choice>
        <mc:Fallback xmlns="">
          <p:sp>
            <p:nvSpPr>
              <p:cNvPr id="11" name="CuadroTexto 10">
                <a:extLst>
                  <a:ext uri="{FF2B5EF4-FFF2-40B4-BE49-F238E27FC236}">
                    <a16:creationId xmlns:a16="http://schemas.microsoft.com/office/drawing/2014/main" id="{0F4519EB-3F6C-2644-D782-81CEA5762BCF}"/>
                  </a:ext>
                </a:extLst>
              </p:cNvPr>
              <p:cNvSpPr txBox="1">
                <a:spLocks noRot="1" noChangeAspect="1" noMove="1" noResize="1" noEditPoints="1" noAdjustHandles="1" noChangeArrowheads="1" noChangeShapeType="1" noTextEdit="1"/>
              </p:cNvSpPr>
              <p:nvPr/>
            </p:nvSpPr>
            <p:spPr>
              <a:xfrm>
                <a:off x="8304164" y="5965965"/>
                <a:ext cx="2097135" cy="612732"/>
              </a:xfrm>
              <a:prstGeom prst="rect">
                <a:avLst/>
              </a:prstGeom>
              <a:blipFill>
                <a:blip r:embed="rId6"/>
                <a:stretch>
                  <a:fillRect/>
                </a:stretch>
              </a:blipFill>
            </p:spPr>
            <p:txBody>
              <a:bodyPr/>
              <a:lstStyle/>
              <a:p>
                <a:r>
                  <a:rPr lang="es-CL">
                    <a:noFill/>
                  </a:rPr>
                  <a:t> </a:t>
                </a:r>
              </a:p>
            </p:txBody>
          </p:sp>
        </mc:Fallback>
      </mc:AlternateContent>
    </p:spTree>
    <p:extLst>
      <p:ext uri="{BB962C8B-B14F-4D97-AF65-F5344CB8AC3E}">
        <p14:creationId xmlns:p14="http://schemas.microsoft.com/office/powerpoint/2010/main" val="117014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70</a:t>
            </a:fld>
            <a:endParaRPr/>
          </a:p>
        </p:txBody>
      </p:sp>
      <p:sp>
        <p:nvSpPr>
          <p:cNvPr id="3" name="Título 1">
            <a:extLst>
              <a:ext uri="{FF2B5EF4-FFF2-40B4-BE49-F238E27FC236}">
                <a16:creationId xmlns:a16="http://schemas.microsoft.com/office/drawing/2014/main" id="{74CD78C1-ED2E-4B8A-BE4B-0F518512D0F1}"/>
              </a:ext>
            </a:extLst>
          </p:cNvPr>
          <p:cNvSpPr txBox="1">
            <a:spLocks/>
          </p:cNvSpPr>
          <p:nvPr/>
        </p:nvSpPr>
        <p:spPr>
          <a:xfrm>
            <a:off x="1539063" y="-100965"/>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3</a:t>
            </a:r>
            <a:endParaRPr lang="en-US" i="1" kern="0" dirty="0"/>
          </a:p>
        </p:txBody>
      </p:sp>
      <p:graphicFrame>
        <p:nvGraphicFramePr>
          <p:cNvPr id="5" name="Tabla 4">
            <a:extLst>
              <a:ext uri="{FF2B5EF4-FFF2-40B4-BE49-F238E27FC236}">
                <a16:creationId xmlns:a16="http://schemas.microsoft.com/office/drawing/2014/main" id="{64F3BAE1-9DF9-42ED-8800-1CFC1EF703C3}"/>
              </a:ext>
            </a:extLst>
          </p:cNvPr>
          <p:cNvGraphicFramePr>
            <a:graphicFrameLocks noGrp="1"/>
          </p:cNvGraphicFramePr>
          <p:nvPr/>
        </p:nvGraphicFramePr>
        <p:xfrm>
          <a:off x="1539063" y="3429000"/>
          <a:ext cx="8395900" cy="1107440"/>
        </p:xfrm>
        <a:graphic>
          <a:graphicData uri="http://schemas.openxmlformats.org/drawingml/2006/table">
            <a:tbl>
              <a:tblPr firstRow="1" bandRow="1">
                <a:tableStyleId>{5C22544A-7EE6-4342-B048-85BDC9FD1C3A}</a:tableStyleId>
              </a:tblPr>
              <a:tblGrid>
                <a:gridCol w="2098975">
                  <a:extLst>
                    <a:ext uri="{9D8B030D-6E8A-4147-A177-3AD203B41FA5}">
                      <a16:colId xmlns:a16="http://schemas.microsoft.com/office/drawing/2014/main" val="1804679539"/>
                    </a:ext>
                  </a:extLst>
                </a:gridCol>
                <a:gridCol w="2098975">
                  <a:extLst>
                    <a:ext uri="{9D8B030D-6E8A-4147-A177-3AD203B41FA5}">
                      <a16:colId xmlns:a16="http://schemas.microsoft.com/office/drawing/2014/main" val="2325420472"/>
                    </a:ext>
                  </a:extLst>
                </a:gridCol>
                <a:gridCol w="2098975">
                  <a:extLst>
                    <a:ext uri="{9D8B030D-6E8A-4147-A177-3AD203B41FA5}">
                      <a16:colId xmlns:a16="http://schemas.microsoft.com/office/drawing/2014/main" val="3765054648"/>
                    </a:ext>
                  </a:extLst>
                </a:gridCol>
                <a:gridCol w="2098975">
                  <a:extLst>
                    <a:ext uri="{9D8B030D-6E8A-4147-A177-3AD203B41FA5}">
                      <a16:colId xmlns:a16="http://schemas.microsoft.com/office/drawing/2014/main" val="1979626268"/>
                    </a:ext>
                  </a:extLst>
                </a:gridCol>
              </a:tblGrid>
              <a:tr h="346810">
                <a:tc>
                  <a:txBody>
                    <a:bodyPr/>
                    <a:lstStyle/>
                    <a:p>
                      <a:r>
                        <a:rPr lang="es-CL" sz="1800" dirty="0"/>
                        <a:t>Frecuencia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dirty="0"/>
                        <a:t>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dirty="0"/>
                        <a:t>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dirty="0"/>
                        <a:t>Q</a:t>
                      </a:r>
                    </a:p>
                  </a:txBody>
                  <a:tcPr/>
                </a:tc>
                <a:extLst>
                  <a:ext uri="{0D108BD9-81ED-4DB2-BD59-A6C34878D82A}">
                    <a16:rowId xmlns:a16="http://schemas.microsoft.com/office/drawing/2014/main" val="3532056097"/>
                  </a:ext>
                </a:extLst>
              </a:tr>
              <a:tr h="370840">
                <a:tc>
                  <a:txBody>
                    <a:bodyPr/>
                    <a:lstStyle/>
                    <a:p>
                      <a:r>
                        <a:rPr lang="es-CL" sz="1800" dirty="0"/>
                        <a:t>Observada</a:t>
                      </a:r>
                    </a:p>
                  </a:txBody>
                  <a:tcPr/>
                </a:tc>
                <a:tc>
                  <a:txBody>
                    <a:bodyPr/>
                    <a:lstStyle/>
                    <a:p>
                      <a:pPr algn="ctr"/>
                      <a:r>
                        <a:rPr lang="es-CL" sz="1800" dirty="0"/>
                        <a:t>0,28</a:t>
                      </a:r>
                    </a:p>
                  </a:txBody>
                  <a:tcPr/>
                </a:tc>
                <a:tc>
                  <a:txBody>
                    <a:bodyPr/>
                    <a:lstStyle/>
                    <a:p>
                      <a:pPr algn="ctr"/>
                      <a:r>
                        <a:rPr lang="es-CL" sz="1800" dirty="0"/>
                        <a:t>0,63</a:t>
                      </a:r>
                    </a:p>
                  </a:txBody>
                  <a:tcPr/>
                </a:tc>
                <a:tc>
                  <a:txBody>
                    <a:bodyPr/>
                    <a:lstStyle/>
                    <a:p>
                      <a:pPr algn="ctr"/>
                      <a:r>
                        <a:rPr lang="es-CL" sz="1800" dirty="0"/>
                        <a:t>0,09</a:t>
                      </a:r>
                    </a:p>
                  </a:txBody>
                  <a:tcPr/>
                </a:tc>
                <a:extLst>
                  <a:ext uri="{0D108BD9-81ED-4DB2-BD59-A6C34878D82A}">
                    <a16:rowId xmlns:a16="http://schemas.microsoft.com/office/drawing/2014/main" val="3800928650"/>
                  </a:ext>
                </a:extLst>
              </a:tr>
              <a:tr h="370840">
                <a:tc>
                  <a:txBody>
                    <a:bodyPr/>
                    <a:lstStyle/>
                    <a:p>
                      <a:r>
                        <a:rPr lang="es-CL" sz="1800" dirty="0"/>
                        <a:t>Esperada </a:t>
                      </a:r>
                      <a:r>
                        <a:rPr lang="es-CL" sz="1800" dirty="0">
                          <a:solidFill>
                            <a:srgbClr val="FF0000"/>
                          </a:solidFill>
                        </a:rPr>
                        <a:t>(H-W)</a:t>
                      </a:r>
                    </a:p>
                  </a:txBody>
                  <a:tcPr/>
                </a:tc>
                <a:tc>
                  <a:txBody>
                    <a:bodyPr/>
                    <a:lstStyle/>
                    <a:p>
                      <a:pPr algn="ctr"/>
                      <a:r>
                        <a:rPr lang="es-CL" sz="1800" dirty="0"/>
                        <a:t>0,36</a:t>
                      </a:r>
                    </a:p>
                  </a:txBody>
                  <a:tcPr/>
                </a:tc>
                <a:tc>
                  <a:txBody>
                    <a:bodyPr/>
                    <a:lstStyle/>
                    <a:p>
                      <a:pPr algn="ctr"/>
                      <a:r>
                        <a:rPr lang="es-CL" sz="1800" dirty="0"/>
                        <a:t>0,48</a:t>
                      </a:r>
                    </a:p>
                  </a:txBody>
                  <a:tcPr/>
                </a:tc>
                <a:tc>
                  <a:txBody>
                    <a:bodyPr/>
                    <a:lstStyle/>
                    <a:p>
                      <a:pPr algn="ctr"/>
                      <a:r>
                        <a:rPr lang="es-CL" sz="1800" dirty="0"/>
                        <a:t>0,16</a:t>
                      </a:r>
                    </a:p>
                  </a:txBody>
                  <a:tcPr/>
                </a:tc>
                <a:extLst>
                  <a:ext uri="{0D108BD9-81ED-4DB2-BD59-A6C34878D82A}">
                    <a16:rowId xmlns:a16="http://schemas.microsoft.com/office/drawing/2014/main" val="2393102065"/>
                  </a:ext>
                </a:extLst>
              </a:tr>
            </a:tbl>
          </a:graphicData>
        </a:graphic>
      </p:graphicFrame>
      <p:graphicFrame>
        <p:nvGraphicFramePr>
          <p:cNvPr id="6" name="Tabla 4">
            <a:extLst>
              <a:ext uri="{FF2B5EF4-FFF2-40B4-BE49-F238E27FC236}">
                <a16:creationId xmlns:a16="http://schemas.microsoft.com/office/drawing/2014/main" id="{79103D03-5BA8-4ECD-9198-53AA435F6A05}"/>
              </a:ext>
            </a:extLst>
          </p:cNvPr>
          <p:cNvGraphicFramePr>
            <a:graphicFrameLocks noGrp="1"/>
          </p:cNvGraphicFramePr>
          <p:nvPr/>
        </p:nvGraphicFramePr>
        <p:xfrm>
          <a:off x="1151458" y="4829937"/>
          <a:ext cx="9171110" cy="1478280"/>
        </p:xfrm>
        <a:graphic>
          <a:graphicData uri="http://schemas.openxmlformats.org/drawingml/2006/table">
            <a:tbl>
              <a:tblPr firstRow="1" bandRow="1">
                <a:tableStyleId>{5C22544A-7EE6-4342-B048-85BDC9FD1C3A}</a:tableStyleId>
              </a:tblPr>
              <a:tblGrid>
                <a:gridCol w="1834222">
                  <a:extLst>
                    <a:ext uri="{9D8B030D-6E8A-4147-A177-3AD203B41FA5}">
                      <a16:colId xmlns:a16="http://schemas.microsoft.com/office/drawing/2014/main" val="1804679539"/>
                    </a:ext>
                  </a:extLst>
                </a:gridCol>
                <a:gridCol w="1834222">
                  <a:extLst>
                    <a:ext uri="{9D8B030D-6E8A-4147-A177-3AD203B41FA5}">
                      <a16:colId xmlns:a16="http://schemas.microsoft.com/office/drawing/2014/main" val="2325420472"/>
                    </a:ext>
                  </a:extLst>
                </a:gridCol>
                <a:gridCol w="1834222">
                  <a:extLst>
                    <a:ext uri="{9D8B030D-6E8A-4147-A177-3AD203B41FA5}">
                      <a16:colId xmlns:a16="http://schemas.microsoft.com/office/drawing/2014/main" val="3765054648"/>
                    </a:ext>
                  </a:extLst>
                </a:gridCol>
                <a:gridCol w="1834222">
                  <a:extLst>
                    <a:ext uri="{9D8B030D-6E8A-4147-A177-3AD203B41FA5}">
                      <a16:colId xmlns:a16="http://schemas.microsoft.com/office/drawing/2014/main" val="1979626268"/>
                    </a:ext>
                  </a:extLst>
                </a:gridCol>
                <a:gridCol w="1834222">
                  <a:extLst>
                    <a:ext uri="{9D8B030D-6E8A-4147-A177-3AD203B41FA5}">
                      <a16:colId xmlns:a16="http://schemas.microsoft.com/office/drawing/2014/main" val="2729055595"/>
                    </a:ext>
                  </a:extLst>
                </a:gridCol>
              </a:tblGrid>
              <a:tr h="346810">
                <a:tc>
                  <a:txBody>
                    <a:bodyPr/>
                    <a:lstStyle/>
                    <a:p>
                      <a:r>
                        <a:rPr lang="es-CL" sz="1800" dirty="0"/>
                        <a:t>Frecuencia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dirty="0"/>
                        <a:t>Z</a:t>
                      </a:r>
                      <a:r>
                        <a:rPr lang="es-CL" sz="1800" baseline="-25000" dirty="0"/>
                        <a:t>1</a:t>
                      </a:r>
                      <a:r>
                        <a:rPr lang="es-CL" sz="1800" dirty="0"/>
                        <a:t>Z</a:t>
                      </a:r>
                      <a:r>
                        <a:rPr lang="es-CL" sz="1800" baseline="-25000" dirty="0"/>
                        <a:t>1</a:t>
                      </a:r>
                      <a:endParaRPr lang="es-CL"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dirty="0"/>
                        <a:t>Z</a:t>
                      </a:r>
                      <a:r>
                        <a:rPr lang="es-CL" sz="1800" baseline="-25000" dirty="0"/>
                        <a:t>1</a:t>
                      </a:r>
                      <a:r>
                        <a:rPr lang="es-CL" sz="1800" dirty="0"/>
                        <a:t>Z</a:t>
                      </a:r>
                      <a:r>
                        <a:rPr lang="es-CL" sz="1800" baseline="-25000" dirty="0"/>
                        <a:t>2</a:t>
                      </a:r>
                      <a:endParaRPr lang="es-CL"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dirty="0"/>
                        <a:t>Z</a:t>
                      </a:r>
                      <a:r>
                        <a:rPr lang="es-CL" sz="1800" baseline="-25000" dirty="0"/>
                        <a:t>2</a:t>
                      </a:r>
                      <a:r>
                        <a:rPr lang="es-CL" sz="1800" dirty="0"/>
                        <a:t>Z</a:t>
                      </a:r>
                      <a:r>
                        <a:rPr lang="es-CL" sz="1800" baseline="-25000" dirty="0"/>
                        <a:t>2</a:t>
                      </a:r>
                      <a:endParaRPr lang="es-CL"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dirty="0"/>
                        <a:t>X</a:t>
                      </a:r>
                      <a:r>
                        <a:rPr lang="es-CL" sz="1800" baseline="30000" dirty="0"/>
                        <a:t>2</a:t>
                      </a:r>
                      <a:endParaRPr lang="es-CL" sz="1800" dirty="0"/>
                    </a:p>
                  </a:txBody>
                  <a:tcPr/>
                </a:tc>
                <a:extLst>
                  <a:ext uri="{0D108BD9-81ED-4DB2-BD59-A6C34878D82A}">
                    <a16:rowId xmlns:a16="http://schemas.microsoft.com/office/drawing/2014/main" val="3532056097"/>
                  </a:ext>
                </a:extLst>
              </a:tr>
              <a:tr h="370840">
                <a:tc>
                  <a:txBody>
                    <a:bodyPr/>
                    <a:lstStyle/>
                    <a:p>
                      <a:r>
                        <a:rPr lang="es-CL" sz="1800" dirty="0"/>
                        <a:t>Observada</a:t>
                      </a:r>
                    </a:p>
                  </a:txBody>
                  <a:tcPr/>
                </a:tc>
                <a:tc>
                  <a:txBody>
                    <a:bodyPr/>
                    <a:lstStyle/>
                    <a:p>
                      <a:pPr algn="ctr"/>
                      <a:r>
                        <a:rPr lang="es-CL" sz="1800" dirty="0"/>
                        <a:t>840</a:t>
                      </a:r>
                    </a:p>
                  </a:txBody>
                  <a:tcPr/>
                </a:tc>
                <a:tc>
                  <a:txBody>
                    <a:bodyPr/>
                    <a:lstStyle/>
                    <a:p>
                      <a:pPr algn="ctr"/>
                      <a:r>
                        <a:rPr lang="es-CL" sz="1800" dirty="0"/>
                        <a:t>1.890</a:t>
                      </a:r>
                    </a:p>
                  </a:txBody>
                  <a:tcPr/>
                </a:tc>
                <a:tc>
                  <a:txBody>
                    <a:bodyPr/>
                    <a:lstStyle/>
                    <a:p>
                      <a:pPr algn="ctr"/>
                      <a:r>
                        <a:rPr lang="es-CL" sz="1800" dirty="0"/>
                        <a:t>270</a:t>
                      </a:r>
                    </a:p>
                  </a:txBody>
                  <a:tcPr/>
                </a:tc>
                <a:tc rowSpan="3">
                  <a:txBody>
                    <a:bodyPr/>
                    <a:lstStyle/>
                    <a:p>
                      <a:pPr algn="ctr"/>
                      <a:endParaRPr lang="es-CL" sz="1800" dirty="0"/>
                    </a:p>
                  </a:txBody>
                  <a:tcPr anchor="ctr"/>
                </a:tc>
                <a:extLst>
                  <a:ext uri="{0D108BD9-81ED-4DB2-BD59-A6C34878D82A}">
                    <a16:rowId xmlns:a16="http://schemas.microsoft.com/office/drawing/2014/main" val="3800928650"/>
                  </a:ext>
                </a:extLst>
              </a:tr>
              <a:tr h="370840">
                <a:tc>
                  <a:txBody>
                    <a:bodyPr/>
                    <a:lstStyle/>
                    <a:p>
                      <a:r>
                        <a:rPr lang="es-CL" sz="1800" dirty="0"/>
                        <a:t>Esperada </a:t>
                      </a:r>
                      <a:r>
                        <a:rPr lang="es-CL" sz="1800" dirty="0">
                          <a:solidFill>
                            <a:srgbClr val="FF0000"/>
                          </a:solidFill>
                        </a:rPr>
                        <a:t>(H-W)</a:t>
                      </a:r>
                    </a:p>
                  </a:txBody>
                  <a:tcPr/>
                </a:tc>
                <a:tc>
                  <a:txBody>
                    <a:bodyPr/>
                    <a:lstStyle/>
                    <a:p>
                      <a:pPr algn="ctr"/>
                      <a:r>
                        <a:rPr lang="es-CL" sz="1800" dirty="0"/>
                        <a:t>1.080</a:t>
                      </a:r>
                    </a:p>
                  </a:txBody>
                  <a:tcPr/>
                </a:tc>
                <a:tc>
                  <a:txBody>
                    <a:bodyPr/>
                    <a:lstStyle/>
                    <a:p>
                      <a:pPr algn="ctr"/>
                      <a:r>
                        <a:rPr lang="es-CL" sz="1800" dirty="0"/>
                        <a:t>1.440</a:t>
                      </a:r>
                    </a:p>
                  </a:txBody>
                  <a:tcPr/>
                </a:tc>
                <a:tc>
                  <a:txBody>
                    <a:bodyPr/>
                    <a:lstStyle/>
                    <a:p>
                      <a:pPr algn="ctr"/>
                      <a:r>
                        <a:rPr lang="es-CL" sz="1800" dirty="0"/>
                        <a:t>480</a:t>
                      </a:r>
                    </a:p>
                  </a:txBody>
                  <a:tcPr/>
                </a:tc>
                <a:tc vMerge="1">
                  <a:txBody>
                    <a:bodyPr/>
                    <a:lstStyle/>
                    <a:p>
                      <a:pPr algn="ctr"/>
                      <a:endParaRPr lang="es-CL" dirty="0"/>
                    </a:p>
                  </a:txBody>
                  <a:tcPr/>
                </a:tc>
                <a:extLst>
                  <a:ext uri="{0D108BD9-81ED-4DB2-BD59-A6C34878D82A}">
                    <a16:rowId xmlns:a16="http://schemas.microsoft.com/office/drawing/2014/main" val="2393102065"/>
                  </a:ext>
                </a:extLst>
              </a:tr>
              <a:tr h="370840">
                <a:tc>
                  <a:txBody>
                    <a:bodyPr/>
                    <a:lstStyle/>
                    <a:p>
                      <a:r>
                        <a:rPr lang="es-CL" sz="1800" dirty="0">
                          <a:solidFill>
                            <a:schemeClr val="tx1"/>
                          </a:solidFill>
                        </a:rPr>
                        <a:t>(O-E)</a:t>
                      </a:r>
                      <a:r>
                        <a:rPr lang="es-CL" sz="1800" baseline="30000" dirty="0">
                          <a:solidFill>
                            <a:schemeClr val="tx1"/>
                          </a:solidFill>
                        </a:rPr>
                        <a:t>2</a:t>
                      </a:r>
                      <a:r>
                        <a:rPr lang="es-CL" sz="1800" dirty="0">
                          <a:solidFill>
                            <a:schemeClr val="tx1"/>
                          </a:solidFill>
                        </a:rPr>
                        <a:t>/E</a:t>
                      </a:r>
                    </a:p>
                  </a:txBody>
                  <a:tcPr/>
                </a:tc>
                <a:tc>
                  <a:txBody>
                    <a:bodyPr/>
                    <a:lstStyle/>
                    <a:p>
                      <a:pPr algn="ctr"/>
                      <a:r>
                        <a:rPr lang="es-CL" sz="1800"/>
                        <a:t>53,33</a:t>
                      </a:r>
                      <a:endParaRPr lang="es-CL" sz="1800" dirty="0"/>
                    </a:p>
                  </a:txBody>
                  <a:tcPr/>
                </a:tc>
                <a:tc>
                  <a:txBody>
                    <a:bodyPr/>
                    <a:lstStyle/>
                    <a:p>
                      <a:pPr algn="ctr"/>
                      <a:r>
                        <a:rPr lang="es-CL" sz="1800"/>
                        <a:t>140,63</a:t>
                      </a:r>
                      <a:endParaRPr lang="es-CL" sz="1800" dirty="0"/>
                    </a:p>
                  </a:txBody>
                  <a:tcPr/>
                </a:tc>
                <a:tc>
                  <a:txBody>
                    <a:bodyPr/>
                    <a:lstStyle/>
                    <a:p>
                      <a:pPr algn="ctr"/>
                      <a:r>
                        <a:rPr lang="es-CL" sz="1800" dirty="0"/>
                        <a:t>91,88</a:t>
                      </a:r>
                    </a:p>
                  </a:txBody>
                  <a:tcPr/>
                </a:tc>
                <a:tc vMerge="1">
                  <a:txBody>
                    <a:bodyPr/>
                    <a:lstStyle/>
                    <a:p>
                      <a:pPr algn="ctr"/>
                      <a:endParaRPr lang="es-CL" dirty="0"/>
                    </a:p>
                  </a:txBody>
                  <a:tcPr/>
                </a:tc>
                <a:extLst>
                  <a:ext uri="{0D108BD9-81ED-4DB2-BD59-A6C34878D82A}">
                    <a16:rowId xmlns:a16="http://schemas.microsoft.com/office/drawing/2014/main" val="3647845776"/>
                  </a:ext>
                </a:extLst>
              </a:tr>
            </a:tbl>
          </a:graphicData>
        </a:graphic>
      </p:graphicFrame>
      <p:pic>
        <p:nvPicPr>
          <p:cNvPr id="7" name="Picture 2" descr="Extraen de manera ilegal 20 monitos del monte">
            <a:extLst>
              <a:ext uri="{FF2B5EF4-FFF2-40B4-BE49-F238E27FC236}">
                <a16:creationId xmlns:a16="http://schemas.microsoft.com/office/drawing/2014/main" id="{90A1F20F-7FC3-4D3C-BF18-9AC0D54655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2464" y="1"/>
            <a:ext cx="1889535" cy="160020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4719AEA-F79B-49B1-BB35-5A1D212A38DD}"/>
              </a:ext>
            </a:extLst>
          </p:cNvPr>
          <p:cNvSpPr txBox="1"/>
          <p:nvPr/>
        </p:nvSpPr>
        <p:spPr>
          <a:xfrm>
            <a:off x="2273808" y="1288923"/>
            <a:ext cx="7415784" cy="2031325"/>
          </a:xfrm>
          <a:prstGeom prst="rect">
            <a:avLst/>
          </a:prstGeom>
          <a:noFill/>
        </p:spPr>
        <p:txBody>
          <a:bodyPr wrap="square" rtlCol="0">
            <a:spAutoFit/>
          </a:bodyPr>
          <a:lstStyle/>
          <a:p>
            <a:r>
              <a:rPr lang="es-CL" dirty="0"/>
              <a:t>Para una población de 3.000 monitos del monte </a:t>
            </a:r>
            <a:r>
              <a:rPr lang="es-CL" i="1" dirty="0"/>
              <a:t>(</a:t>
            </a:r>
            <a:r>
              <a:rPr lang="es-CL" i="1" dirty="0" err="1"/>
              <a:t>Dromiciops</a:t>
            </a:r>
            <a:r>
              <a:rPr lang="es-CL" i="1" dirty="0"/>
              <a:t> </a:t>
            </a:r>
            <a:r>
              <a:rPr lang="es-CL" i="1" dirty="0" err="1"/>
              <a:t>gliroides</a:t>
            </a:r>
            <a:r>
              <a:rPr lang="es-CL" i="1" dirty="0"/>
              <a:t>)</a:t>
            </a:r>
            <a:r>
              <a:rPr lang="es-CL" dirty="0"/>
              <a:t> se han calculado las frecuencias genotípicas del gen Z. Éstas son:</a:t>
            </a:r>
          </a:p>
          <a:p>
            <a:endParaRPr lang="es-CL" dirty="0"/>
          </a:p>
          <a:p>
            <a:pPr algn="ctr"/>
            <a:r>
              <a:rPr lang="es-CL" dirty="0"/>
              <a:t>P=0,28         H=0,63      Q=0,09</a:t>
            </a:r>
          </a:p>
          <a:p>
            <a:pPr algn="ctr"/>
            <a:endParaRPr lang="es-CL" dirty="0"/>
          </a:p>
          <a:p>
            <a:r>
              <a:rPr lang="es-CL" dirty="0"/>
              <a:t>Determine si esta población se encuentra bajo Equilibrio Hardy-Weinberg.</a:t>
            </a:r>
          </a:p>
        </p:txBody>
      </p:sp>
    </p:spTree>
    <p:extLst>
      <p:ext uri="{BB962C8B-B14F-4D97-AF65-F5344CB8AC3E}">
        <p14:creationId xmlns:p14="http://schemas.microsoft.com/office/powerpoint/2010/main" val="27383420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71</a:t>
            </a:fld>
            <a:endParaRPr/>
          </a:p>
        </p:txBody>
      </p:sp>
      <p:sp>
        <p:nvSpPr>
          <p:cNvPr id="3" name="Título 1">
            <a:extLst>
              <a:ext uri="{FF2B5EF4-FFF2-40B4-BE49-F238E27FC236}">
                <a16:creationId xmlns:a16="http://schemas.microsoft.com/office/drawing/2014/main" id="{545CD703-7A14-4541-AC40-560A0ECF30EF}"/>
              </a:ext>
            </a:extLst>
          </p:cNvPr>
          <p:cNvSpPr txBox="1">
            <a:spLocks/>
          </p:cNvSpPr>
          <p:nvPr/>
        </p:nvSpPr>
        <p:spPr>
          <a:xfrm>
            <a:off x="1539063" y="-100965"/>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3</a:t>
            </a:r>
            <a:endParaRPr lang="en-US" i="1" kern="0" dirty="0"/>
          </a:p>
        </p:txBody>
      </p:sp>
      <p:graphicFrame>
        <p:nvGraphicFramePr>
          <p:cNvPr id="5" name="Tabla 4">
            <a:extLst>
              <a:ext uri="{FF2B5EF4-FFF2-40B4-BE49-F238E27FC236}">
                <a16:creationId xmlns:a16="http://schemas.microsoft.com/office/drawing/2014/main" id="{B1F0F47D-9C44-4EB3-9194-74EDBD4EFBC5}"/>
              </a:ext>
            </a:extLst>
          </p:cNvPr>
          <p:cNvGraphicFramePr>
            <a:graphicFrameLocks noGrp="1"/>
          </p:cNvGraphicFramePr>
          <p:nvPr/>
        </p:nvGraphicFramePr>
        <p:xfrm>
          <a:off x="1539063" y="3429000"/>
          <a:ext cx="8395900" cy="1107440"/>
        </p:xfrm>
        <a:graphic>
          <a:graphicData uri="http://schemas.openxmlformats.org/drawingml/2006/table">
            <a:tbl>
              <a:tblPr firstRow="1" bandRow="1">
                <a:tableStyleId>{5C22544A-7EE6-4342-B048-85BDC9FD1C3A}</a:tableStyleId>
              </a:tblPr>
              <a:tblGrid>
                <a:gridCol w="2098975">
                  <a:extLst>
                    <a:ext uri="{9D8B030D-6E8A-4147-A177-3AD203B41FA5}">
                      <a16:colId xmlns:a16="http://schemas.microsoft.com/office/drawing/2014/main" val="1804679539"/>
                    </a:ext>
                  </a:extLst>
                </a:gridCol>
                <a:gridCol w="2098975">
                  <a:extLst>
                    <a:ext uri="{9D8B030D-6E8A-4147-A177-3AD203B41FA5}">
                      <a16:colId xmlns:a16="http://schemas.microsoft.com/office/drawing/2014/main" val="2325420472"/>
                    </a:ext>
                  </a:extLst>
                </a:gridCol>
                <a:gridCol w="2098975">
                  <a:extLst>
                    <a:ext uri="{9D8B030D-6E8A-4147-A177-3AD203B41FA5}">
                      <a16:colId xmlns:a16="http://schemas.microsoft.com/office/drawing/2014/main" val="3765054648"/>
                    </a:ext>
                  </a:extLst>
                </a:gridCol>
                <a:gridCol w="2098975">
                  <a:extLst>
                    <a:ext uri="{9D8B030D-6E8A-4147-A177-3AD203B41FA5}">
                      <a16:colId xmlns:a16="http://schemas.microsoft.com/office/drawing/2014/main" val="1979626268"/>
                    </a:ext>
                  </a:extLst>
                </a:gridCol>
              </a:tblGrid>
              <a:tr h="346810">
                <a:tc>
                  <a:txBody>
                    <a:bodyPr/>
                    <a:lstStyle/>
                    <a:p>
                      <a:r>
                        <a:rPr lang="es-CL" sz="1800" dirty="0"/>
                        <a:t>Frecuencia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dirty="0"/>
                        <a:t>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dirty="0"/>
                        <a:t>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dirty="0"/>
                        <a:t>Q</a:t>
                      </a:r>
                    </a:p>
                  </a:txBody>
                  <a:tcPr/>
                </a:tc>
                <a:extLst>
                  <a:ext uri="{0D108BD9-81ED-4DB2-BD59-A6C34878D82A}">
                    <a16:rowId xmlns:a16="http://schemas.microsoft.com/office/drawing/2014/main" val="3532056097"/>
                  </a:ext>
                </a:extLst>
              </a:tr>
              <a:tr h="370840">
                <a:tc>
                  <a:txBody>
                    <a:bodyPr/>
                    <a:lstStyle/>
                    <a:p>
                      <a:r>
                        <a:rPr lang="es-CL" sz="1800" dirty="0"/>
                        <a:t>Observada</a:t>
                      </a:r>
                    </a:p>
                  </a:txBody>
                  <a:tcPr/>
                </a:tc>
                <a:tc>
                  <a:txBody>
                    <a:bodyPr/>
                    <a:lstStyle/>
                    <a:p>
                      <a:pPr algn="ctr"/>
                      <a:r>
                        <a:rPr lang="es-CL" sz="1800" dirty="0"/>
                        <a:t>0,28</a:t>
                      </a:r>
                    </a:p>
                  </a:txBody>
                  <a:tcPr/>
                </a:tc>
                <a:tc>
                  <a:txBody>
                    <a:bodyPr/>
                    <a:lstStyle/>
                    <a:p>
                      <a:pPr algn="ctr"/>
                      <a:r>
                        <a:rPr lang="es-CL" sz="1800" dirty="0"/>
                        <a:t>0,63</a:t>
                      </a:r>
                    </a:p>
                  </a:txBody>
                  <a:tcPr/>
                </a:tc>
                <a:tc>
                  <a:txBody>
                    <a:bodyPr/>
                    <a:lstStyle/>
                    <a:p>
                      <a:pPr algn="ctr"/>
                      <a:r>
                        <a:rPr lang="es-CL" sz="1800" dirty="0"/>
                        <a:t>0,09</a:t>
                      </a:r>
                    </a:p>
                  </a:txBody>
                  <a:tcPr/>
                </a:tc>
                <a:extLst>
                  <a:ext uri="{0D108BD9-81ED-4DB2-BD59-A6C34878D82A}">
                    <a16:rowId xmlns:a16="http://schemas.microsoft.com/office/drawing/2014/main" val="3800928650"/>
                  </a:ext>
                </a:extLst>
              </a:tr>
              <a:tr h="370840">
                <a:tc>
                  <a:txBody>
                    <a:bodyPr/>
                    <a:lstStyle/>
                    <a:p>
                      <a:r>
                        <a:rPr lang="es-CL" sz="1800" dirty="0"/>
                        <a:t>Esperada </a:t>
                      </a:r>
                      <a:r>
                        <a:rPr lang="es-CL" sz="1800" dirty="0">
                          <a:solidFill>
                            <a:srgbClr val="FF0000"/>
                          </a:solidFill>
                        </a:rPr>
                        <a:t>(H-W)</a:t>
                      </a:r>
                    </a:p>
                  </a:txBody>
                  <a:tcPr/>
                </a:tc>
                <a:tc>
                  <a:txBody>
                    <a:bodyPr/>
                    <a:lstStyle/>
                    <a:p>
                      <a:pPr algn="ctr"/>
                      <a:r>
                        <a:rPr lang="es-CL" sz="1800" dirty="0"/>
                        <a:t>0,36</a:t>
                      </a:r>
                    </a:p>
                  </a:txBody>
                  <a:tcPr/>
                </a:tc>
                <a:tc>
                  <a:txBody>
                    <a:bodyPr/>
                    <a:lstStyle/>
                    <a:p>
                      <a:pPr algn="ctr"/>
                      <a:r>
                        <a:rPr lang="es-CL" sz="1800" dirty="0"/>
                        <a:t>0,48</a:t>
                      </a:r>
                    </a:p>
                  </a:txBody>
                  <a:tcPr/>
                </a:tc>
                <a:tc>
                  <a:txBody>
                    <a:bodyPr/>
                    <a:lstStyle/>
                    <a:p>
                      <a:pPr algn="ctr"/>
                      <a:r>
                        <a:rPr lang="es-CL" sz="1800" dirty="0"/>
                        <a:t>0,16</a:t>
                      </a:r>
                    </a:p>
                  </a:txBody>
                  <a:tcPr/>
                </a:tc>
                <a:extLst>
                  <a:ext uri="{0D108BD9-81ED-4DB2-BD59-A6C34878D82A}">
                    <a16:rowId xmlns:a16="http://schemas.microsoft.com/office/drawing/2014/main" val="2393102065"/>
                  </a:ext>
                </a:extLst>
              </a:tr>
            </a:tbl>
          </a:graphicData>
        </a:graphic>
      </p:graphicFrame>
      <p:graphicFrame>
        <p:nvGraphicFramePr>
          <p:cNvPr id="6" name="Tabla 4">
            <a:extLst>
              <a:ext uri="{FF2B5EF4-FFF2-40B4-BE49-F238E27FC236}">
                <a16:creationId xmlns:a16="http://schemas.microsoft.com/office/drawing/2014/main" id="{9A4E8770-D1B2-48FC-8E2C-CEB92143997B}"/>
              </a:ext>
            </a:extLst>
          </p:cNvPr>
          <p:cNvGraphicFramePr>
            <a:graphicFrameLocks noGrp="1"/>
          </p:cNvGraphicFramePr>
          <p:nvPr/>
        </p:nvGraphicFramePr>
        <p:xfrm>
          <a:off x="987213" y="4791659"/>
          <a:ext cx="9499600" cy="1503936"/>
        </p:xfrm>
        <a:graphic>
          <a:graphicData uri="http://schemas.openxmlformats.org/drawingml/2006/table">
            <a:tbl>
              <a:tblPr firstRow="1" bandRow="1">
                <a:tableStyleId>{5C22544A-7EE6-4342-B048-85BDC9FD1C3A}</a:tableStyleId>
              </a:tblPr>
              <a:tblGrid>
                <a:gridCol w="1899920">
                  <a:extLst>
                    <a:ext uri="{9D8B030D-6E8A-4147-A177-3AD203B41FA5}">
                      <a16:colId xmlns:a16="http://schemas.microsoft.com/office/drawing/2014/main" val="1804679539"/>
                    </a:ext>
                  </a:extLst>
                </a:gridCol>
                <a:gridCol w="1899920">
                  <a:extLst>
                    <a:ext uri="{9D8B030D-6E8A-4147-A177-3AD203B41FA5}">
                      <a16:colId xmlns:a16="http://schemas.microsoft.com/office/drawing/2014/main" val="2325420472"/>
                    </a:ext>
                  </a:extLst>
                </a:gridCol>
                <a:gridCol w="1899920">
                  <a:extLst>
                    <a:ext uri="{9D8B030D-6E8A-4147-A177-3AD203B41FA5}">
                      <a16:colId xmlns:a16="http://schemas.microsoft.com/office/drawing/2014/main" val="3765054648"/>
                    </a:ext>
                  </a:extLst>
                </a:gridCol>
                <a:gridCol w="1899920">
                  <a:extLst>
                    <a:ext uri="{9D8B030D-6E8A-4147-A177-3AD203B41FA5}">
                      <a16:colId xmlns:a16="http://schemas.microsoft.com/office/drawing/2014/main" val="1979626268"/>
                    </a:ext>
                  </a:extLst>
                </a:gridCol>
                <a:gridCol w="1899920">
                  <a:extLst>
                    <a:ext uri="{9D8B030D-6E8A-4147-A177-3AD203B41FA5}">
                      <a16:colId xmlns:a16="http://schemas.microsoft.com/office/drawing/2014/main" val="2729055595"/>
                    </a:ext>
                  </a:extLst>
                </a:gridCol>
              </a:tblGrid>
              <a:tr h="346810">
                <a:tc>
                  <a:txBody>
                    <a:bodyPr/>
                    <a:lstStyle/>
                    <a:p>
                      <a:r>
                        <a:rPr lang="es-CL" dirty="0"/>
                        <a:t>Frecuencia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dirty="0"/>
                        <a:t>Z</a:t>
                      </a:r>
                      <a:r>
                        <a:rPr lang="es-CL" baseline="-25000" dirty="0"/>
                        <a:t>1</a:t>
                      </a:r>
                      <a:r>
                        <a:rPr lang="es-CL" dirty="0"/>
                        <a:t>Z</a:t>
                      </a:r>
                      <a:r>
                        <a:rPr lang="es-CL" baseline="-25000" dirty="0"/>
                        <a:t>1</a:t>
                      </a:r>
                      <a:endParaRPr lang="es-CL"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dirty="0"/>
                        <a:t>Z</a:t>
                      </a:r>
                      <a:r>
                        <a:rPr lang="es-CL" baseline="-25000" dirty="0"/>
                        <a:t>1</a:t>
                      </a:r>
                      <a:r>
                        <a:rPr lang="es-CL" dirty="0"/>
                        <a:t>Z</a:t>
                      </a:r>
                      <a:r>
                        <a:rPr lang="es-CL" baseline="-25000" dirty="0"/>
                        <a:t>2</a:t>
                      </a:r>
                      <a:endParaRPr lang="es-CL"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dirty="0"/>
                        <a:t>Z</a:t>
                      </a:r>
                      <a:r>
                        <a:rPr lang="es-CL" baseline="-25000" dirty="0"/>
                        <a:t>2</a:t>
                      </a:r>
                      <a:r>
                        <a:rPr lang="es-CL" dirty="0"/>
                        <a:t>Z</a:t>
                      </a:r>
                      <a:r>
                        <a:rPr lang="es-CL" baseline="-25000" dirty="0"/>
                        <a:t>2</a:t>
                      </a:r>
                      <a:endParaRPr lang="es-CL"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dirty="0"/>
                        <a:t>X</a:t>
                      </a:r>
                      <a:r>
                        <a:rPr lang="es-CL" baseline="30000" dirty="0"/>
                        <a:t>2</a:t>
                      </a:r>
                      <a:endParaRPr lang="es-CL" dirty="0"/>
                    </a:p>
                  </a:txBody>
                  <a:tcPr/>
                </a:tc>
                <a:extLst>
                  <a:ext uri="{0D108BD9-81ED-4DB2-BD59-A6C34878D82A}">
                    <a16:rowId xmlns:a16="http://schemas.microsoft.com/office/drawing/2014/main" val="3532056097"/>
                  </a:ext>
                </a:extLst>
              </a:tr>
              <a:tr h="370840">
                <a:tc>
                  <a:txBody>
                    <a:bodyPr/>
                    <a:lstStyle/>
                    <a:p>
                      <a:r>
                        <a:rPr lang="es-CL" dirty="0"/>
                        <a:t>Observada</a:t>
                      </a:r>
                    </a:p>
                  </a:txBody>
                  <a:tcPr/>
                </a:tc>
                <a:tc>
                  <a:txBody>
                    <a:bodyPr/>
                    <a:lstStyle/>
                    <a:p>
                      <a:pPr algn="ctr"/>
                      <a:r>
                        <a:rPr lang="es-CL" dirty="0"/>
                        <a:t>840</a:t>
                      </a:r>
                    </a:p>
                  </a:txBody>
                  <a:tcPr/>
                </a:tc>
                <a:tc>
                  <a:txBody>
                    <a:bodyPr/>
                    <a:lstStyle/>
                    <a:p>
                      <a:pPr algn="ctr"/>
                      <a:r>
                        <a:rPr lang="es-CL" dirty="0"/>
                        <a:t>1.890</a:t>
                      </a:r>
                    </a:p>
                  </a:txBody>
                  <a:tcPr/>
                </a:tc>
                <a:tc>
                  <a:txBody>
                    <a:bodyPr/>
                    <a:lstStyle/>
                    <a:p>
                      <a:pPr algn="ctr"/>
                      <a:r>
                        <a:rPr lang="es-CL" dirty="0"/>
                        <a:t>270</a:t>
                      </a:r>
                    </a:p>
                  </a:txBody>
                  <a:tcPr/>
                </a:tc>
                <a:tc rowSpan="3">
                  <a:txBody>
                    <a:bodyPr/>
                    <a:lstStyle/>
                    <a:p>
                      <a:pPr algn="ctr"/>
                      <a:r>
                        <a:rPr lang="es-CL" dirty="0"/>
                        <a:t>285,83</a:t>
                      </a:r>
                    </a:p>
                  </a:txBody>
                  <a:tcPr anchor="ctr"/>
                </a:tc>
                <a:extLst>
                  <a:ext uri="{0D108BD9-81ED-4DB2-BD59-A6C34878D82A}">
                    <a16:rowId xmlns:a16="http://schemas.microsoft.com/office/drawing/2014/main" val="3800928650"/>
                  </a:ext>
                </a:extLst>
              </a:tr>
              <a:tr h="370840">
                <a:tc>
                  <a:txBody>
                    <a:bodyPr/>
                    <a:lstStyle/>
                    <a:p>
                      <a:r>
                        <a:rPr lang="es-CL" dirty="0"/>
                        <a:t>Esperada </a:t>
                      </a:r>
                      <a:r>
                        <a:rPr lang="es-CL" dirty="0">
                          <a:solidFill>
                            <a:srgbClr val="FF0000"/>
                          </a:solidFill>
                        </a:rPr>
                        <a:t>(H-W)</a:t>
                      </a:r>
                    </a:p>
                  </a:txBody>
                  <a:tcPr/>
                </a:tc>
                <a:tc>
                  <a:txBody>
                    <a:bodyPr/>
                    <a:lstStyle/>
                    <a:p>
                      <a:pPr algn="ctr"/>
                      <a:r>
                        <a:rPr lang="es-CL" dirty="0"/>
                        <a:t>1.080</a:t>
                      </a:r>
                    </a:p>
                  </a:txBody>
                  <a:tcPr/>
                </a:tc>
                <a:tc>
                  <a:txBody>
                    <a:bodyPr/>
                    <a:lstStyle/>
                    <a:p>
                      <a:pPr algn="ctr"/>
                      <a:r>
                        <a:rPr lang="es-CL" dirty="0"/>
                        <a:t>1.440</a:t>
                      </a:r>
                    </a:p>
                  </a:txBody>
                  <a:tcPr/>
                </a:tc>
                <a:tc>
                  <a:txBody>
                    <a:bodyPr/>
                    <a:lstStyle/>
                    <a:p>
                      <a:pPr algn="ctr"/>
                      <a:r>
                        <a:rPr lang="es-CL" dirty="0"/>
                        <a:t>480</a:t>
                      </a:r>
                    </a:p>
                  </a:txBody>
                  <a:tcPr/>
                </a:tc>
                <a:tc vMerge="1">
                  <a:txBody>
                    <a:bodyPr/>
                    <a:lstStyle/>
                    <a:p>
                      <a:pPr algn="ctr"/>
                      <a:endParaRPr lang="es-CL" dirty="0"/>
                    </a:p>
                  </a:txBody>
                  <a:tcPr/>
                </a:tc>
                <a:extLst>
                  <a:ext uri="{0D108BD9-81ED-4DB2-BD59-A6C34878D82A}">
                    <a16:rowId xmlns:a16="http://schemas.microsoft.com/office/drawing/2014/main" val="2393102065"/>
                  </a:ext>
                </a:extLst>
              </a:tr>
              <a:tr h="370840">
                <a:tc>
                  <a:txBody>
                    <a:bodyPr/>
                    <a:lstStyle/>
                    <a:p>
                      <a:r>
                        <a:rPr lang="es-CL" dirty="0">
                          <a:solidFill>
                            <a:schemeClr val="tx1"/>
                          </a:solidFill>
                        </a:rPr>
                        <a:t>(O-E)</a:t>
                      </a:r>
                      <a:r>
                        <a:rPr lang="es-CL" baseline="30000" dirty="0">
                          <a:solidFill>
                            <a:schemeClr val="tx1"/>
                          </a:solidFill>
                        </a:rPr>
                        <a:t>2</a:t>
                      </a:r>
                      <a:r>
                        <a:rPr lang="es-CL" dirty="0">
                          <a:solidFill>
                            <a:schemeClr val="tx1"/>
                          </a:solidFill>
                        </a:rPr>
                        <a:t>/E</a:t>
                      </a:r>
                    </a:p>
                  </a:txBody>
                  <a:tcPr/>
                </a:tc>
                <a:tc>
                  <a:txBody>
                    <a:bodyPr/>
                    <a:lstStyle/>
                    <a:p>
                      <a:pPr algn="ctr"/>
                      <a:r>
                        <a:rPr lang="es-CL" dirty="0"/>
                        <a:t>53,33</a:t>
                      </a:r>
                    </a:p>
                  </a:txBody>
                  <a:tcPr/>
                </a:tc>
                <a:tc>
                  <a:txBody>
                    <a:bodyPr/>
                    <a:lstStyle/>
                    <a:p>
                      <a:pPr algn="ctr"/>
                      <a:r>
                        <a:rPr lang="es-CL"/>
                        <a:t>140,63</a:t>
                      </a:r>
                      <a:endParaRPr lang="es-CL" dirty="0"/>
                    </a:p>
                  </a:txBody>
                  <a:tcPr/>
                </a:tc>
                <a:tc>
                  <a:txBody>
                    <a:bodyPr/>
                    <a:lstStyle/>
                    <a:p>
                      <a:pPr algn="ctr"/>
                      <a:r>
                        <a:rPr lang="es-CL" dirty="0"/>
                        <a:t>91,88</a:t>
                      </a:r>
                    </a:p>
                  </a:txBody>
                  <a:tcPr/>
                </a:tc>
                <a:tc vMerge="1">
                  <a:txBody>
                    <a:bodyPr/>
                    <a:lstStyle/>
                    <a:p>
                      <a:pPr algn="ctr"/>
                      <a:endParaRPr lang="es-CL" dirty="0"/>
                    </a:p>
                  </a:txBody>
                  <a:tcPr/>
                </a:tc>
                <a:extLst>
                  <a:ext uri="{0D108BD9-81ED-4DB2-BD59-A6C34878D82A}">
                    <a16:rowId xmlns:a16="http://schemas.microsoft.com/office/drawing/2014/main" val="3647845776"/>
                  </a:ext>
                </a:extLst>
              </a:tr>
            </a:tbl>
          </a:graphicData>
        </a:graphic>
      </p:graphicFrame>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6EBA8358-BF3C-4572-A606-105CBC7CF7CD}"/>
                  </a:ext>
                </a:extLst>
              </p:cNvPr>
              <p:cNvSpPr txBox="1"/>
              <p:nvPr/>
            </p:nvSpPr>
            <p:spPr>
              <a:xfrm>
                <a:off x="10636788" y="5357164"/>
                <a:ext cx="1341313" cy="646331"/>
              </a:xfrm>
              <a:prstGeom prst="rect">
                <a:avLst/>
              </a:prstGeom>
              <a:noFill/>
            </p:spPr>
            <p:txBody>
              <a:bodyPr wrap="square" rtlCol="0">
                <a:spAutoFit/>
              </a:bodyPr>
              <a:lstStyle/>
              <a:p>
                <a:r>
                  <a:rPr lang="es-CL" dirty="0"/>
                  <a:t>X</a:t>
                </a:r>
                <a:r>
                  <a:rPr lang="es-CL" baseline="30000" dirty="0"/>
                  <a:t>2 </a:t>
                </a:r>
                <a:r>
                  <a:rPr lang="es-CL" dirty="0"/>
                  <a:t>&gt; 3,841</a:t>
                </a:r>
              </a:p>
              <a:p>
                <a:r>
                  <a:rPr lang="es-CL" dirty="0"/>
                  <a:t>p </a:t>
                </a:r>
                <a14:m>
                  <m:oMath xmlns:m="http://schemas.openxmlformats.org/officeDocument/2006/math">
                    <m:r>
                      <a:rPr lang="es-CL" i="1">
                        <a:latin typeface="Cambria Math" panose="02040503050406030204" pitchFamily="18" charset="0"/>
                        <a:ea typeface="Cambria Math" panose="02040503050406030204" pitchFamily="18" charset="0"/>
                      </a:rPr>
                      <m:t>≤</m:t>
                    </m:r>
                  </m:oMath>
                </a14:m>
                <a:r>
                  <a:rPr lang="es-CL" dirty="0"/>
                  <a:t> 0,05</a:t>
                </a:r>
              </a:p>
            </p:txBody>
          </p:sp>
        </mc:Choice>
        <mc:Fallback xmlns="">
          <p:sp>
            <p:nvSpPr>
              <p:cNvPr id="7" name="CuadroTexto 6">
                <a:extLst>
                  <a:ext uri="{FF2B5EF4-FFF2-40B4-BE49-F238E27FC236}">
                    <a16:creationId xmlns:a16="http://schemas.microsoft.com/office/drawing/2014/main" id="{6EBA8358-BF3C-4572-A606-105CBC7CF7CD}"/>
                  </a:ext>
                </a:extLst>
              </p:cNvPr>
              <p:cNvSpPr txBox="1">
                <a:spLocks noRot="1" noChangeAspect="1" noMove="1" noResize="1" noEditPoints="1" noAdjustHandles="1" noChangeArrowheads="1" noChangeShapeType="1" noTextEdit="1"/>
              </p:cNvSpPr>
              <p:nvPr/>
            </p:nvSpPr>
            <p:spPr>
              <a:xfrm>
                <a:off x="10636788" y="5357164"/>
                <a:ext cx="1341313" cy="646331"/>
              </a:xfrm>
              <a:prstGeom prst="rect">
                <a:avLst/>
              </a:prstGeom>
              <a:blipFill>
                <a:blip r:embed="rId3"/>
                <a:stretch>
                  <a:fillRect l="-4091" t="-5660" b="-14151"/>
                </a:stretch>
              </a:blipFill>
            </p:spPr>
            <p:txBody>
              <a:bodyPr/>
              <a:lstStyle/>
              <a:p>
                <a:r>
                  <a:rPr lang="en-US">
                    <a:noFill/>
                  </a:rPr>
                  <a:t> </a:t>
                </a:r>
              </a:p>
            </p:txBody>
          </p:sp>
        </mc:Fallback>
      </mc:AlternateContent>
      <p:pic>
        <p:nvPicPr>
          <p:cNvPr id="8" name="Picture 2" descr="Extraen de manera ilegal 20 monitos del monte">
            <a:extLst>
              <a:ext uri="{FF2B5EF4-FFF2-40B4-BE49-F238E27FC236}">
                <a16:creationId xmlns:a16="http://schemas.microsoft.com/office/drawing/2014/main" id="{FF4F3061-F74D-4881-A601-262FC33110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2464" y="1"/>
            <a:ext cx="1889535" cy="1600200"/>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CC12FE01-3901-4ED2-B8FE-4022E25E29E5}"/>
              </a:ext>
            </a:extLst>
          </p:cNvPr>
          <p:cNvSpPr txBox="1"/>
          <p:nvPr/>
        </p:nvSpPr>
        <p:spPr>
          <a:xfrm>
            <a:off x="2273808" y="1288923"/>
            <a:ext cx="7415784" cy="2031325"/>
          </a:xfrm>
          <a:prstGeom prst="rect">
            <a:avLst/>
          </a:prstGeom>
          <a:noFill/>
        </p:spPr>
        <p:txBody>
          <a:bodyPr wrap="square" rtlCol="0">
            <a:spAutoFit/>
          </a:bodyPr>
          <a:lstStyle/>
          <a:p>
            <a:r>
              <a:rPr lang="es-CL" dirty="0"/>
              <a:t>Para una población de 3.000 monitos del monte </a:t>
            </a:r>
            <a:r>
              <a:rPr lang="es-CL" i="1" dirty="0"/>
              <a:t>(</a:t>
            </a:r>
            <a:r>
              <a:rPr lang="es-CL" i="1" dirty="0" err="1"/>
              <a:t>Dromiciops</a:t>
            </a:r>
            <a:r>
              <a:rPr lang="es-CL" i="1" dirty="0"/>
              <a:t> </a:t>
            </a:r>
            <a:r>
              <a:rPr lang="es-CL" i="1" dirty="0" err="1"/>
              <a:t>gliroides</a:t>
            </a:r>
            <a:r>
              <a:rPr lang="es-CL" i="1" dirty="0"/>
              <a:t>)</a:t>
            </a:r>
            <a:r>
              <a:rPr lang="es-CL" dirty="0"/>
              <a:t> se han calculado las frecuencias genotípicas del gen Z. Éstas son:</a:t>
            </a:r>
          </a:p>
          <a:p>
            <a:endParaRPr lang="es-CL" dirty="0"/>
          </a:p>
          <a:p>
            <a:pPr algn="ctr"/>
            <a:r>
              <a:rPr lang="es-CL" dirty="0"/>
              <a:t>P=0,28         H=0,63      Q=0,09</a:t>
            </a:r>
          </a:p>
          <a:p>
            <a:pPr algn="ctr"/>
            <a:endParaRPr lang="es-CL" dirty="0"/>
          </a:p>
          <a:p>
            <a:r>
              <a:rPr lang="es-CL" dirty="0"/>
              <a:t>Determine si esta población se encuentra bajo Equilibrio Hardy-Weinberg.</a:t>
            </a:r>
          </a:p>
        </p:txBody>
      </p:sp>
    </p:spTree>
    <p:extLst>
      <p:ext uri="{BB962C8B-B14F-4D97-AF65-F5344CB8AC3E}">
        <p14:creationId xmlns:p14="http://schemas.microsoft.com/office/powerpoint/2010/main" val="206495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4C7119-CF8B-4F04-BF7F-5AAACEFEA5BA}"/>
              </a:ext>
            </a:extLst>
          </p:cNvPr>
          <p:cNvSpPr>
            <a:spLocks noGrp="1"/>
          </p:cNvSpPr>
          <p:nvPr>
            <p:ph type="title"/>
          </p:nvPr>
        </p:nvSpPr>
        <p:spPr>
          <a:xfrm>
            <a:off x="951200" y="377537"/>
            <a:ext cx="9911200" cy="528400"/>
          </a:xfrm>
        </p:spPr>
        <p:txBody>
          <a:bodyPr/>
          <a:lstStyle/>
          <a:p>
            <a:r>
              <a:rPr lang="es-CL" dirty="0"/>
              <a:t>Ejercicio 4</a:t>
            </a:r>
          </a:p>
        </p:txBody>
      </p:sp>
      <p:sp>
        <p:nvSpPr>
          <p:cNvPr id="4" name="Marcador de número de diapositiva 3">
            <a:extLst>
              <a:ext uri="{FF2B5EF4-FFF2-40B4-BE49-F238E27FC236}">
                <a16:creationId xmlns:a16="http://schemas.microsoft.com/office/drawing/2014/main" id="{CC91FE07-0E38-44FF-AFF4-805B660168FE}"/>
              </a:ext>
            </a:extLst>
          </p:cNvPr>
          <p:cNvSpPr>
            <a:spLocks noGrp="1"/>
          </p:cNvSpPr>
          <p:nvPr>
            <p:ph type="sldNum" idx="12"/>
          </p:nvPr>
        </p:nvSpPr>
        <p:spPr/>
        <p:txBody>
          <a:bodyPr/>
          <a:lstStyle/>
          <a:p>
            <a:fld id="{00000000-1234-1234-1234-123412341234}" type="slidenum">
              <a:rPr lang="en-US" smtClean="0"/>
              <a:pPr/>
              <a:t>72</a:t>
            </a:fld>
            <a:endParaRPr lang="en-US"/>
          </a:p>
        </p:txBody>
      </p:sp>
      <p:sp>
        <p:nvSpPr>
          <p:cNvPr id="7" name="Marcador de texto 2">
            <a:extLst>
              <a:ext uri="{FF2B5EF4-FFF2-40B4-BE49-F238E27FC236}">
                <a16:creationId xmlns:a16="http://schemas.microsoft.com/office/drawing/2014/main" id="{7817E4F2-4A0C-4E0B-ABBA-38713FA696DB}"/>
              </a:ext>
            </a:extLst>
          </p:cNvPr>
          <p:cNvSpPr>
            <a:spLocks noGrp="1"/>
          </p:cNvSpPr>
          <p:nvPr>
            <p:ph type="body" idx="1"/>
          </p:nvPr>
        </p:nvSpPr>
        <p:spPr>
          <a:xfrm>
            <a:off x="762000" y="1119463"/>
            <a:ext cx="10289600" cy="4045200"/>
          </a:xfrm>
        </p:spPr>
        <p:txBody>
          <a:bodyPr/>
          <a:lstStyle/>
          <a:p>
            <a:pPr marL="101598" indent="0" algn="just">
              <a:buNone/>
            </a:pPr>
            <a:r>
              <a:rPr lang="es-CL" sz="1800" dirty="0"/>
              <a:t>Considere el gen W en ratas que hace a éstas resistentes al veneno anticoagulante </a:t>
            </a:r>
            <a:r>
              <a:rPr lang="es-CL" sz="1800" dirty="0" err="1"/>
              <a:t>warfarina</a:t>
            </a:r>
            <a:r>
              <a:rPr lang="es-CL" sz="1800" dirty="0"/>
              <a:t>. Se da el caso que las ratas homocigotas para el gen de resistencia (WW) padecen de deficiencia de vitamina K, mientras que las ratas heterocigotas (</a:t>
            </a:r>
            <a:r>
              <a:rPr lang="es-CL" sz="1800" dirty="0" err="1"/>
              <a:t>Ww</a:t>
            </a:r>
            <a:r>
              <a:rPr lang="es-CL" sz="1800" dirty="0"/>
              <a:t>) son resistentes a la </a:t>
            </a:r>
            <a:r>
              <a:rPr lang="es-CL" sz="1800" dirty="0" err="1"/>
              <a:t>warfarina</a:t>
            </a:r>
            <a:r>
              <a:rPr lang="es-CL" sz="1800" dirty="0"/>
              <a:t> y no padecen de deficiencia de vitamina K. En base a ello, se describe una mortalidad del 10% en ratas WW y del 35% en ratas </a:t>
            </a:r>
            <a:r>
              <a:rPr lang="es-CL" sz="1800" dirty="0" err="1"/>
              <a:t>ww</a:t>
            </a:r>
            <a:r>
              <a:rPr lang="es-CL" sz="1800" dirty="0"/>
              <a:t>. Calcule el número de individuos para cada tipo de cigoto en la población actual y luego de una generación de selección, considerando que W = 0,83 y w = 0,17, y que N = 1.400.</a:t>
            </a:r>
          </a:p>
        </p:txBody>
      </p:sp>
      <p:pic>
        <p:nvPicPr>
          <p:cNvPr id="2052" name="Picture 4" descr="sticker rat by minibeca">
            <a:extLst>
              <a:ext uri="{FF2B5EF4-FFF2-40B4-BE49-F238E27FC236}">
                <a16:creationId xmlns:a16="http://schemas.microsoft.com/office/drawing/2014/main" id="{15CCEABE-C3A9-440D-BFF8-DCE75196756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44200" y="131237"/>
            <a:ext cx="1562100"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05317"/>
      </p:ext>
    </p:extLst>
  </p:cSld>
  <p:clrMapOvr>
    <a:masterClrMapping/>
  </p:clrMapOvr>
  <p:transition spd="slow">
    <p:cove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CC91FE07-0E38-44FF-AFF4-805B660168FE}"/>
              </a:ext>
            </a:extLst>
          </p:cNvPr>
          <p:cNvSpPr>
            <a:spLocks noGrp="1"/>
          </p:cNvSpPr>
          <p:nvPr>
            <p:ph type="sldNum" idx="12"/>
          </p:nvPr>
        </p:nvSpPr>
        <p:spPr/>
        <p:txBody>
          <a:bodyPr/>
          <a:lstStyle/>
          <a:p>
            <a:fld id="{00000000-1234-1234-1234-123412341234}" type="slidenum">
              <a:rPr lang="en-US" smtClean="0"/>
              <a:pPr/>
              <a:t>73</a:t>
            </a:fld>
            <a:endParaRPr lang="en-US"/>
          </a:p>
        </p:txBody>
      </p:sp>
      <p:pic>
        <p:nvPicPr>
          <p:cNvPr id="5" name="Imagen 4">
            <a:extLst>
              <a:ext uri="{FF2B5EF4-FFF2-40B4-BE49-F238E27FC236}">
                <a16:creationId xmlns:a16="http://schemas.microsoft.com/office/drawing/2014/main" id="{29E9FB8A-D6F2-4B39-A33D-1CF5A1129129}"/>
              </a:ext>
            </a:extLst>
          </p:cNvPr>
          <p:cNvPicPr>
            <a:picLocks noChangeAspect="1"/>
          </p:cNvPicPr>
          <p:nvPr/>
        </p:nvPicPr>
        <p:blipFill rotWithShape="1">
          <a:blip r:embed="rId3"/>
          <a:srcRect l="7542" t="65880" r="-186" b="12057"/>
          <a:stretch/>
        </p:blipFill>
        <p:spPr>
          <a:xfrm>
            <a:off x="2024013" y="4119120"/>
            <a:ext cx="7765573" cy="1371600"/>
          </a:xfrm>
          <a:prstGeom prst="rect">
            <a:avLst/>
          </a:prstGeom>
        </p:spPr>
      </p:pic>
      <p:sp>
        <p:nvSpPr>
          <p:cNvPr id="9" name="Marcador de texto 2">
            <a:extLst>
              <a:ext uri="{FF2B5EF4-FFF2-40B4-BE49-F238E27FC236}">
                <a16:creationId xmlns:a16="http://schemas.microsoft.com/office/drawing/2014/main" id="{9485E96E-277E-429F-AF97-7D626391014E}"/>
              </a:ext>
            </a:extLst>
          </p:cNvPr>
          <p:cNvSpPr>
            <a:spLocks noGrp="1"/>
          </p:cNvSpPr>
          <p:nvPr>
            <p:ph type="body" idx="1"/>
          </p:nvPr>
        </p:nvSpPr>
        <p:spPr>
          <a:xfrm>
            <a:off x="762000" y="1119463"/>
            <a:ext cx="10289600" cy="4045200"/>
          </a:xfrm>
        </p:spPr>
        <p:txBody>
          <a:bodyPr/>
          <a:lstStyle/>
          <a:p>
            <a:pPr marL="101598" indent="0" algn="just">
              <a:buNone/>
            </a:pPr>
            <a:r>
              <a:rPr lang="es-CL" sz="1800" dirty="0"/>
              <a:t>Considere el gen W en ratas que hace a éstas resistentes al veneno anticoagulante </a:t>
            </a:r>
            <a:r>
              <a:rPr lang="es-CL" sz="1800" dirty="0" err="1"/>
              <a:t>warfarina</a:t>
            </a:r>
            <a:r>
              <a:rPr lang="es-CL" sz="1800" dirty="0"/>
              <a:t>. Se da el caso que las ratas homocigotas para el gen de resistencia (WW) padecen de deficiencia de vitamina K, mientras que las ratas heterocigotas (</a:t>
            </a:r>
            <a:r>
              <a:rPr lang="es-CL" sz="1800" dirty="0" err="1"/>
              <a:t>Ww</a:t>
            </a:r>
            <a:r>
              <a:rPr lang="es-CL" sz="1800" dirty="0"/>
              <a:t>) son resistentes a la </a:t>
            </a:r>
            <a:r>
              <a:rPr lang="es-CL" sz="1800" dirty="0" err="1"/>
              <a:t>warfarina</a:t>
            </a:r>
            <a:r>
              <a:rPr lang="es-CL" sz="1800" dirty="0"/>
              <a:t> y no padecen de deficiencia de vitamina K. En base a ello, se describe una mortalidad del 10% en ratas WW y del 35% en ratas </a:t>
            </a:r>
            <a:r>
              <a:rPr lang="es-CL" sz="1800" dirty="0" err="1"/>
              <a:t>ww</a:t>
            </a:r>
            <a:r>
              <a:rPr lang="es-CL" sz="1800" dirty="0"/>
              <a:t>. Calcule el número de individuos para cada tipo de cigoto en la población actual y luego de una generación de selección, considerando que W = 0,83 y w = 0,17, y que N = 1.400.</a:t>
            </a:r>
          </a:p>
        </p:txBody>
      </p:sp>
      <p:pic>
        <p:nvPicPr>
          <p:cNvPr id="10" name="Picture 4" descr="sticker rat by minibeca">
            <a:extLst>
              <a:ext uri="{FF2B5EF4-FFF2-40B4-BE49-F238E27FC236}">
                <a16:creationId xmlns:a16="http://schemas.microsoft.com/office/drawing/2014/main" id="{0837B8CE-CAFF-40AE-B6C1-64AB299BB88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744200" y="131237"/>
            <a:ext cx="1562100" cy="1562100"/>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a16="http://schemas.microsoft.com/office/drawing/2014/main" id="{6532A201-D528-F56F-E579-A2F7AD52609F}"/>
              </a:ext>
            </a:extLst>
          </p:cNvPr>
          <p:cNvSpPr txBox="1">
            <a:spLocks/>
          </p:cNvSpPr>
          <p:nvPr/>
        </p:nvSpPr>
        <p:spPr>
          <a:xfrm>
            <a:off x="951200" y="377537"/>
            <a:ext cx="9911200" cy="52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kern="0"/>
              <a:t>Ejercicio 4</a:t>
            </a:r>
            <a:endParaRPr lang="es-CL" kern="0" dirty="0"/>
          </a:p>
        </p:txBody>
      </p:sp>
    </p:spTree>
    <p:extLst>
      <p:ext uri="{BB962C8B-B14F-4D97-AF65-F5344CB8AC3E}">
        <p14:creationId xmlns:p14="http://schemas.microsoft.com/office/powerpoint/2010/main" val="32408559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CC91FE07-0E38-44FF-AFF4-805B660168FE}"/>
              </a:ext>
            </a:extLst>
          </p:cNvPr>
          <p:cNvSpPr>
            <a:spLocks noGrp="1"/>
          </p:cNvSpPr>
          <p:nvPr>
            <p:ph type="sldNum" idx="12"/>
          </p:nvPr>
        </p:nvSpPr>
        <p:spPr/>
        <p:txBody>
          <a:bodyPr/>
          <a:lstStyle/>
          <a:p>
            <a:fld id="{00000000-1234-1234-1234-123412341234}" type="slidenum">
              <a:rPr lang="en-US" smtClean="0"/>
              <a:pPr/>
              <a:t>74</a:t>
            </a:fld>
            <a:endParaRPr lang="en-US"/>
          </a:p>
        </p:txBody>
      </p:sp>
      <mc:AlternateContent xmlns:mc="http://schemas.openxmlformats.org/markup-compatibility/2006" xmlns:a14="http://schemas.microsoft.com/office/drawing/2010/main">
        <mc:Choice Requires="a14">
          <p:graphicFrame>
            <p:nvGraphicFramePr>
              <p:cNvPr id="7" name="Tabla 6">
                <a:extLst>
                  <a:ext uri="{FF2B5EF4-FFF2-40B4-BE49-F238E27FC236}">
                    <a16:creationId xmlns:a16="http://schemas.microsoft.com/office/drawing/2014/main" id="{33DE7140-BF3C-468A-8D40-8D074F9C77D3}"/>
                  </a:ext>
                </a:extLst>
              </p:cNvPr>
              <p:cNvGraphicFramePr>
                <a:graphicFrameLocks noGrp="1"/>
              </p:cNvGraphicFramePr>
              <p:nvPr/>
            </p:nvGraphicFramePr>
            <p:xfrm>
              <a:off x="874939" y="3201459"/>
              <a:ext cx="10063722" cy="3394076"/>
            </p:xfrm>
            <a:graphic>
              <a:graphicData uri="http://schemas.openxmlformats.org/drawingml/2006/table">
                <a:tbl>
                  <a:tblPr firstRow="1" bandRow="1">
                    <a:tableStyleId>{5C22544A-7EE6-4342-B048-85BDC9FD1C3A}</a:tableStyleId>
                  </a:tblPr>
                  <a:tblGrid>
                    <a:gridCol w="1880548">
                      <a:extLst>
                        <a:ext uri="{9D8B030D-6E8A-4147-A177-3AD203B41FA5}">
                          <a16:colId xmlns:a16="http://schemas.microsoft.com/office/drawing/2014/main" val="825901322"/>
                        </a:ext>
                      </a:extLst>
                    </a:gridCol>
                    <a:gridCol w="1835234">
                      <a:extLst>
                        <a:ext uri="{9D8B030D-6E8A-4147-A177-3AD203B41FA5}">
                          <a16:colId xmlns:a16="http://schemas.microsoft.com/office/drawing/2014/main" val="2264759701"/>
                        </a:ext>
                      </a:extLst>
                    </a:gridCol>
                    <a:gridCol w="1981340">
                      <a:extLst>
                        <a:ext uri="{9D8B030D-6E8A-4147-A177-3AD203B41FA5}">
                          <a16:colId xmlns:a16="http://schemas.microsoft.com/office/drawing/2014/main" val="691938501"/>
                        </a:ext>
                      </a:extLst>
                    </a:gridCol>
                    <a:gridCol w="2183300">
                      <a:extLst>
                        <a:ext uri="{9D8B030D-6E8A-4147-A177-3AD203B41FA5}">
                          <a16:colId xmlns:a16="http://schemas.microsoft.com/office/drawing/2014/main" val="1735181157"/>
                        </a:ext>
                      </a:extLst>
                    </a:gridCol>
                    <a:gridCol w="2183300">
                      <a:extLst>
                        <a:ext uri="{9D8B030D-6E8A-4147-A177-3AD203B41FA5}">
                          <a16:colId xmlns:a16="http://schemas.microsoft.com/office/drawing/2014/main" val="2940681769"/>
                        </a:ext>
                      </a:extLst>
                    </a:gridCol>
                  </a:tblGrid>
                  <a:tr h="370840">
                    <a:tc>
                      <a:txBody>
                        <a:bodyPr/>
                        <a:lstStyle/>
                        <a:p>
                          <a:pPr algn="ctr"/>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CL" b="0" dirty="0">
                              <a:solidFill>
                                <a:schemeClr val="tx1"/>
                              </a:solidFill>
                            </a:rPr>
                            <a:t>Genotipos</a:t>
                          </a:r>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8720018"/>
                      </a:ext>
                    </a:extLst>
                  </a:tr>
                  <a:tr h="370840">
                    <a:tc>
                      <a:txBody>
                        <a:bodyPr/>
                        <a:lstStyle/>
                        <a:p>
                          <a:pPr algn="ctr"/>
                          <a:endParaRPr lang="en-US" b="0" dirty="0">
                            <a:solidFill>
                              <a:schemeClr val="tx1"/>
                            </a:solidFill>
                          </a:endParaRPr>
                        </a:p>
                      </a:txBody>
                      <a:tcP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baseline="0" dirty="0">
                              <a:solidFill>
                                <a:schemeClr val="tx1"/>
                              </a:solidFill>
                            </a:rPr>
                            <a:t>A</a:t>
                          </a:r>
                          <a:r>
                            <a:rPr lang="en-US" b="0" baseline="-25000" dirty="0">
                              <a:solidFill>
                                <a:schemeClr val="tx1"/>
                              </a:solidFill>
                            </a:rPr>
                            <a:t>1</a:t>
                          </a:r>
                          <a:r>
                            <a:rPr lang="en-US" b="0" baseline="0" dirty="0">
                              <a:solidFill>
                                <a:schemeClr val="tx1"/>
                              </a:solidFill>
                            </a:rPr>
                            <a:t>A</a:t>
                          </a:r>
                          <a:r>
                            <a:rPr lang="en-US" b="0" baseline="-25000" dirty="0">
                              <a:solidFill>
                                <a:schemeClr val="tx1"/>
                              </a:solidFill>
                            </a:rPr>
                            <a:t>1</a:t>
                          </a:r>
                          <a:endParaRPr lang="en-US" b="0" baseline="0" dirty="0">
                            <a:solidFill>
                              <a:schemeClr val="tx1"/>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baseline="0" dirty="0">
                              <a:solidFill>
                                <a:schemeClr val="tx1"/>
                              </a:solidFill>
                            </a:rPr>
                            <a:t>A</a:t>
                          </a:r>
                          <a:r>
                            <a:rPr lang="en-US" b="0" baseline="-25000" dirty="0">
                              <a:solidFill>
                                <a:schemeClr val="tx1"/>
                              </a:solidFill>
                            </a:rPr>
                            <a:t>1</a:t>
                          </a:r>
                          <a:r>
                            <a:rPr lang="en-US" b="0" baseline="0" dirty="0">
                              <a:solidFill>
                                <a:schemeClr val="tx1"/>
                              </a:solidFill>
                            </a:rPr>
                            <a:t>A</a:t>
                          </a:r>
                          <a:r>
                            <a:rPr lang="en-US" b="0" baseline="-25000" dirty="0">
                              <a:solidFill>
                                <a:schemeClr val="tx1"/>
                              </a:solidFill>
                            </a:rPr>
                            <a:t>2</a:t>
                          </a:r>
                          <a:endParaRPr lang="en-US" b="0" baseline="0" dirty="0">
                            <a:solidFill>
                              <a:schemeClr val="tx1"/>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baseline="0" dirty="0">
                              <a:solidFill>
                                <a:schemeClr val="tx1"/>
                              </a:solidFill>
                            </a:rPr>
                            <a:t>A</a:t>
                          </a:r>
                          <a:r>
                            <a:rPr lang="en-US" b="0" baseline="-25000" dirty="0">
                              <a:solidFill>
                                <a:schemeClr val="tx1"/>
                              </a:solidFill>
                            </a:rPr>
                            <a:t>2</a:t>
                          </a:r>
                          <a:r>
                            <a:rPr lang="en-US" b="0" baseline="0" dirty="0">
                              <a:solidFill>
                                <a:schemeClr val="tx1"/>
                              </a:solidFill>
                            </a:rPr>
                            <a:t>A</a:t>
                          </a:r>
                          <a:r>
                            <a:rPr lang="en-US" b="0" baseline="-25000" dirty="0">
                              <a:solidFill>
                                <a:schemeClr val="tx1"/>
                              </a:solidFill>
                            </a:rPr>
                            <a:t>2</a:t>
                          </a:r>
                          <a:endParaRPr lang="en-US" b="0" baseline="0" dirty="0">
                            <a:solidFill>
                              <a:schemeClr val="tx1"/>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𝑇𝑜𝑡𝑎𝑙</m:t>
                                </m:r>
                              </m:oMath>
                            </m:oMathPara>
                          </a14:m>
                          <a:endParaRPr lang="en-US" b="0" dirty="0">
                            <a:solidFill>
                              <a:schemeClr val="tx1"/>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3351766"/>
                      </a:ext>
                    </a:extLst>
                  </a:tr>
                  <a:tr h="370840">
                    <a:tc>
                      <a:txBody>
                        <a:bodyPr/>
                        <a:lstStyle/>
                        <a:p>
                          <a:pPr algn="ctr"/>
                          <a:r>
                            <a:rPr lang="en-US" dirty="0" err="1"/>
                            <a:t>Frecuencias</a:t>
                          </a:r>
                          <a:r>
                            <a:rPr lang="en-US" dirty="0"/>
                            <a:t> </a:t>
                          </a:r>
                          <a:r>
                            <a:rPr lang="en-US" dirty="0" err="1"/>
                            <a:t>iniciales</a:t>
                          </a:r>
                          <a:endParaRPr lang="en-US"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b="0" i="1" smtClean="0">
                                        <a:solidFill>
                                          <a:schemeClr val="tx1"/>
                                        </a:solidFill>
                                        <a:latin typeface="Cambria Math" panose="02040503050406030204" pitchFamily="18" charset="0"/>
                                      </a:rPr>
                                    </m:ctrlPr>
                                  </m:sSupPr>
                                  <m:e>
                                    <m:r>
                                      <a:rPr lang="es-CL" b="0" i="1" smtClean="0">
                                        <a:solidFill>
                                          <a:schemeClr val="tx1"/>
                                        </a:solidFill>
                                        <a:latin typeface="Cambria Math" panose="02040503050406030204" pitchFamily="18" charset="0"/>
                                      </a:rPr>
                                      <m:t>𝑝</m:t>
                                    </m:r>
                                  </m:e>
                                  <m:sup>
                                    <m:r>
                                      <a:rPr lang="es-CL" b="0" i="1" smtClean="0">
                                        <a:solidFill>
                                          <a:schemeClr val="tx1"/>
                                        </a:solidFill>
                                        <a:latin typeface="Cambria Math" panose="02040503050406030204" pitchFamily="18" charset="0"/>
                                      </a:rPr>
                                      <m:t>2</m:t>
                                    </m:r>
                                  </m:sup>
                                </m:sSup>
                              </m:oMath>
                            </m:oMathPara>
                          </a14:m>
                          <a:endParaRPr lang="en-US" b="0" dirty="0">
                            <a:solidFill>
                              <a:schemeClr val="tx1"/>
                            </a:solidFill>
                          </a:endParaRPr>
                        </a:p>
                      </a:txBody>
                      <a:tcPr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2</m:t>
                                </m:r>
                                <m:r>
                                  <a:rPr lang="es-CL" b="0" i="1" smtClean="0">
                                    <a:solidFill>
                                      <a:schemeClr val="tx1"/>
                                    </a:solidFill>
                                    <a:latin typeface="Cambria Math" panose="02040503050406030204" pitchFamily="18" charset="0"/>
                                  </a:rPr>
                                  <m:t>𝑝𝑞</m:t>
                                </m:r>
                              </m:oMath>
                            </m:oMathPara>
                          </a14:m>
                          <a:endParaRPr lang="en-US" b="0" dirty="0">
                            <a:solidFill>
                              <a:schemeClr val="tx1"/>
                            </a:solidFill>
                          </a:endParaRP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b="0" i="1" smtClean="0">
                                        <a:solidFill>
                                          <a:schemeClr val="tx1"/>
                                        </a:solidFill>
                                        <a:latin typeface="Cambria Math" panose="02040503050406030204" pitchFamily="18" charset="0"/>
                                      </a:rPr>
                                    </m:ctrlPr>
                                  </m:sSupPr>
                                  <m:e>
                                    <m:r>
                                      <a:rPr lang="es-CL" b="0" i="1" smtClean="0">
                                        <a:solidFill>
                                          <a:schemeClr val="tx1"/>
                                        </a:solidFill>
                                        <a:latin typeface="Cambria Math" panose="02040503050406030204" pitchFamily="18" charset="0"/>
                                      </a:rPr>
                                      <m:t>𝑞</m:t>
                                    </m:r>
                                  </m:e>
                                  <m:sup>
                                    <m:r>
                                      <a:rPr lang="es-CL" b="0" i="1" smtClean="0">
                                        <a:solidFill>
                                          <a:schemeClr val="tx1"/>
                                        </a:solidFill>
                                        <a:latin typeface="Cambria Math" panose="02040503050406030204" pitchFamily="18" charset="0"/>
                                      </a:rPr>
                                      <m:t>2</m:t>
                                    </m:r>
                                  </m:sup>
                                </m:sSup>
                              </m:oMath>
                            </m:oMathPara>
                          </a14:m>
                          <a:endParaRPr lang="en-US" b="0" dirty="0">
                            <a:solidFill>
                              <a:schemeClr val="tx1"/>
                            </a:solidFill>
                          </a:endParaRP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1</m:t>
                                </m:r>
                              </m:oMath>
                            </m:oMathPara>
                          </a14:m>
                          <a:endParaRPr lang="en-US" b="0" dirty="0">
                            <a:solidFill>
                              <a:schemeClr val="tx1"/>
                            </a:solidFill>
                          </a:endParaRP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3126246"/>
                      </a:ext>
                    </a:extLst>
                  </a:tr>
                  <a:tr h="0">
                    <a:tc>
                      <a:txBody>
                        <a:bodyPr/>
                        <a:lstStyle/>
                        <a:p>
                          <a:pPr algn="ctr"/>
                          <a:r>
                            <a:rPr lang="en-US" dirty="0" err="1"/>
                            <a:t>Coeficiente</a:t>
                          </a:r>
                          <a:r>
                            <a:rPr lang="en-US" dirty="0"/>
                            <a:t> de </a:t>
                          </a:r>
                          <a:r>
                            <a:rPr lang="en-US" dirty="0" err="1"/>
                            <a:t>selección</a:t>
                          </a:r>
                          <a:endParaRPr lang="en-US"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𝑠</m:t>
                                    </m:r>
                                  </m:e>
                                  <m:sub>
                                    <m:r>
                                      <a:rPr lang="es-CL" b="0" i="1" smtClean="0">
                                        <a:solidFill>
                                          <a:schemeClr val="tx1"/>
                                        </a:solidFill>
                                        <a:latin typeface="Cambria Math" panose="02040503050406030204" pitchFamily="18" charset="0"/>
                                      </a:rPr>
                                      <m:t>1</m:t>
                                    </m:r>
                                  </m:sub>
                                </m:sSub>
                              </m:oMath>
                            </m:oMathPara>
                          </a14:m>
                          <a:endParaRPr lang="en-US" b="0" dirty="0">
                            <a:solidFill>
                              <a:schemeClr val="tx1"/>
                            </a:solidFill>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0</m:t>
                                </m:r>
                              </m:oMath>
                            </m:oMathPara>
                          </a14:m>
                          <a:endParaRPr lang="en-US"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𝑠</m:t>
                                    </m:r>
                                  </m:e>
                                  <m:sub>
                                    <m:r>
                                      <a:rPr lang="es-CL" b="0" i="1" smtClean="0">
                                        <a:solidFill>
                                          <a:schemeClr val="tx1"/>
                                        </a:solidFill>
                                        <a:latin typeface="Cambria Math" panose="02040503050406030204" pitchFamily="18" charset="0"/>
                                      </a:rPr>
                                      <m:t>2</m:t>
                                    </m:r>
                                  </m:sub>
                                </m:sSub>
                              </m:oMath>
                            </m:oMathPara>
                          </a14:m>
                          <a:endParaRPr lang="en-US"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2931082"/>
                      </a:ext>
                    </a:extLst>
                  </a:tr>
                  <a:tr h="0">
                    <a:tc>
                      <a:txBody>
                        <a:bodyPr/>
                        <a:lstStyle/>
                        <a:p>
                          <a:pPr algn="ctr"/>
                          <a:r>
                            <a:rPr lang="en-US" dirty="0" err="1"/>
                            <a:t>Eficacia</a:t>
                          </a:r>
                          <a:r>
                            <a:rPr lang="en-US" dirty="0"/>
                            <a:t> </a:t>
                          </a:r>
                          <a:r>
                            <a:rPr lang="en-US" dirty="0" err="1"/>
                            <a:t>biológica</a:t>
                          </a:r>
                          <a:endParaRPr lang="en-US"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1−</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𝑠</m:t>
                                    </m:r>
                                  </m:e>
                                  <m:sub>
                                    <m:r>
                                      <a:rPr lang="es-CL" b="0" i="1" smtClean="0">
                                        <a:solidFill>
                                          <a:schemeClr val="tx1"/>
                                        </a:solidFill>
                                        <a:latin typeface="Cambria Math" panose="02040503050406030204" pitchFamily="18" charset="0"/>
                                      </a:rPr>
                                      <m:t>1</m:t>
                                    </m:r>
                                  </m:sub>
                                </m:sSub>
                              </m:oMath>
                            </m:oMathPara>
                          </a14:m>
                          <a:endParaRPr lang="en-US" b="0" dirty="0">
                            <a:solidFill>
                              <a:schemeClr val="tx1"/>
                            </a:solidFill>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1</m:t>
                                </m:r>
                              </m:oMath>
                            </m:oMathPara>
                          </a14:m>
                          <a:endParaRPr lang="en-US"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1−</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𝑠</m:t>
                                    </m:r>
                                  </m:e>
                                  <m:sub>
                                    <m:r>
                                      <a:rPr lang="es-CL" b="0" i="1" smtClean="0">
                                        <a:solidFill>
                                          <a:schemeClr val="tx1"/>
                                        </a:solidFill>
                                        <a:latin typeface="Cambria Math" panose="02040503050406030204" pitchFamily="18" charset="0"/>
                                      </a:rPr>
                                      <m:t>2</m:t>
                                    </m:r>
                                  </m:sub>
                                </m:sSub>
                              </m:oMath>
                            </m:oMathPara>
                          </a14:m>
                          <a:endParaRPr lang="en-US"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0466603"/>
                      </a:ext>
                    </a:extLst>
                  </a:tr>
                  <a:tr h="0">
                    <a:tc>
                      <a:txBody>
                        <a:bodyPr/>
                        <a:lstStyle/>
                        <a:p>
                          <a:pPr algn="ctr"/>
                          <a:r>
                            <a:rPr lang="en-US" b="0" dirty="0" err="1">
                              <a:solidFill>
                                <a:schemeClr val="tx1"/>
                              </a:solidFill>
                            </a:rPr>
                            <a:t>Contribución</a:t>
                          </a:r>
                          <a:r>
                            <a:rPr lang="en-US" b="0" dirty="0">
                              <a:solidFill>
                                <a:schemeClr val="tx1"/>
                              </a:solidFill>
                            </a:rPr>
                            <a:t> </a:t>
                          </a:r>
                          <a:r>
                            <a:rPr lang="en-US" b="0" dirty="0" err="1">
                              <a:solidFill>
                                <a:schemeClr val="tx1"/>
                              </a:solidFill>
                            </a:rPr>
                            <a:t>gamética</a:t>
                          </a:r>
                          <a:endParaRPr lang="en-US"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b="0" i="1" smtClean="0">
                                        <a:solidFill>
                                          <a:schemeClr val="tx1"/>
                                        </a:solidFill>
                                        <a:latin typeface="Cambria Math" panose="02040503050406030204" pitchFamily="18" charset="0"/>
                                      </a:rPr>
                                    </m:ctrlPr>
                                  </m:sSupPr>
                                  <m:e>
                                    <m:r>
                                      <a:rPr lang="es-CL" b="0" i="1" smtClean="0">
                                        <a:solidFill>
                                          <a:schemeClr val="tx1"/>
                                        </a:solidFill>
                                        <a:latin typeface="Cambria Math" panose="02040503050406030204" pitchFamily="18" charset="0"/>
                                      </a:rPr>
                                      <m:t>𝑝</m:t>
                                    </m:r>
                                  </m:e>
                                  <m:sup>
                                    <m:r>
                                      <a:rPr lang="es-CL" b="0" i="1" smtClean="0">
                                        <a:solidFill>
                                          <a:schemeClr val="tx1"/>
                                        </a:solidFill>
                                        <a:latin typeface="Cambria Math" panose="02040503050406030204" pitchFamily="18" charset="0"/>
                                      </a:rPr>
                                      <m:t>2</m:t>
                                    </m:r>
                                  </m:sup>
                                </m:sSup>
                                <m:r>
                                  <a:rPr lang="es-CL" b="0" i="1" smtClean="0">
                                    <a:solidFill>
                                      <a:schemeClr val="tx1"/>
                                    </a:solidFill>
                                    <a:latin typeface="Cambria Math" panose="02040503050406030204" pitchFamily="18" charset="0"/>
                                  </a:rPr>
                                  <m:t>(1−</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𝑠</m:t>
                                    </m:r>
                                  </m:e>
                                  <m:sub>
                                    <m:r>
                                      <a:rPr lang="es-CL" b="0" i="1" smtClean="0">
                                        <a:solidFill>
                                          <a:schemeClr val="tx1"/>
                                        </a:solidFill>
                                        <a:latin typeface="Cambria Math" panose="02040503050406030204" pitchFamily="18" charset="0"/>
                                      </a:rPr>
                                      <m:t>1</m:t>
                                    </m:r>
                                  </m:sub>
                                </m:sSub>
                                <m:r>
                                  <a:rPr lang="es-CL" b="0" i="1" smtClean="0">
                                    <a:solidFill>
                                      <a:schemeClr val="tx1"/>
                                    </a:solidFill>
                                    <a:latin typeface="Cambria Math" panose="02040503050406030204" pitchFamily="18" charset="0"/>
                                  </a:rPr>
                                  <m:t>)</m:t>
                                </m:r>
                              </m:oMath>
                            </m:oMathPara>
                          </a14:m>
                          <a:endParaRPr lang="en-US" b="0" dirty="0">
                            <a:solidFill>
                              <a:schemeClr val="tx1"/>
                            </a:solidFill>
                          </a:endParaRPr>
                        </a:p>
                      </a:txBody>
                      <a:tcPr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2</m:t>
                                </m:r>
                                <m:r>
                                  <a:rPr lang="es-CL" b="0" i="1" smtClean="0">
                                    <a:solidFill>
                                      <a:schemeClr val="tx1"/>
                                    </a:solidFill>
                                    <a:latin typeface="Cambria Math" panose="02040503050406030204" pitchFamily="18" charset="0"/>
                                  </a:rPr>
                                  <m:t>𝑝𝑞</m:t>
                                </m:r>
                              </m:oMath>
                            </m:oMathPara>
                          </a14:m>
                          <a:endParaRPr lang="en-US"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b="0" i="1" smtClean="0">
                                        <a:solidFill>
                                          <a:schemeClr val="tx1"/>
                                        </a:solidFill>
                                        <a:latin typeface="Cambria Math" panose="02040503050406030204" pitchFamily="18" charset="0"/>
                                      </a:rPr>
                                    </m:ctrlPr>
                                  </m:sSupPr>
                                  <m:e>
                                    <m:r>
                                      <a:rPr lang="es-CL" b="0" i="1" smtClean="0">
                                        <a:solidFill>
                                          <a:schemeClr val="tx1"/>
                                        </a:solidFill>
                                        <a:latin typeface="Cambria Math" panose="02040503050406030204" pitchFamily="18" charset="0"/>
                                      </a:rPr>
                                      <m:t>𝑞</m:t>
                                    </m:r>
                                  </m:e>
                                  <m:sup>
                                    <m:r>
                                      <a:rPr lang="es-CL" b="0" i="1" smtClean="0">
                                        <a:solidFill>
                                          <a:schemeClr val="tx1"/>
                                        </a:solidFill>
                                        <a:latin typeface="Cambria Math" panose="02040503050406030204" pitchFamily="18" charset="0"/>
                                      </a:rPr>
                                      <m:t>2</m:t>
                                    </m:r>
                                  </m:sup>
                                </m:sSup>
                                <m:r>
                                  <a:rPr lang="es-CL" b="0" i="1" smtClean="0">
                                    <a:solidFill>
                                      <a:schemeClr val="tx1"/>
                                    </a:solidFill>
                                    <a:latin typeface="Cambria Math" panose="02040503050406030204" pitchFamily="18" charset="0"/>
                                  </a:rPr>
                                  <m:t>(1−</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𝑠</m:t>
                                    </m:r>
                                  </m:e>
                                  <m:sub>
                                    <m:r>
                                      <a:rPr lang="es-CL" b="0" i="1" smtClean="0">
                                        <a:solidFill>
                                          <a:schemeClr val="tx1"/>
                                        </a:solidFill>
                                        <a:latin typeface="Cambria Math" panose="02040503050406030204" pitchFamily="18" charset="0"/>
                                      </a:rPr>
                                      <m:t>2</m:t>
                                    </m:r>
                                  </m:sub>
                                </m:sSub>
                                <m:r>
                                  <a:rPr lang="es-CL" b="0" i="1" smtClean="0">
                                    <a:solidFill>
                                      <a:schemeClr val="tx1"/>
                                    </a:solidFill>
                                    <a:latin typeface="Cambria Math" panose="02040503050406030204" pitchFamily="18" charset="0"/>
                                  </a:rPr>
                                  <m:t>)</m:t>
                                </m:r>
                              </m:oMath>
                            </m:oMathPara>
                          </a14:m>
                          <a:endParaRPr lang="en-US"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1−</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𝑠</m:t>
                                    </m:r>
                                  </m:e>
                                  <m:sub>
                                    <m:r>
                                      <a:rPr lang="es-CL" b="0" i="1" smtClean="0">
                                        <a:solidFill>
                                          <a:schemeClr val="tx1"/>
                                        </a:solidFill>
                                        <a:latin typeface="Cambria Math" panose="02040503050406030204" pitchFamily="18" charset="0"/>
                                      </a:rPr>
                                      <m:t>1</m:t>
                                    </m:r>
                                  </m:sub>
                                </m:sSub>
                                <m:sSup>
                                  <m:sSupPr>
                                    <m:ctrlPr>
                                      <a:rPr lang="es-CL" b="0" i="1" smtClean="0">
                                        <a:solidFill>
                                          <a:schemeClr val="tx1"/>
                                        </a:solidFill>
                                        <a:latin typeface="Cambria Math" panose="02040503050406030204" pitchFamily="18" charset="0"/>
                                      </a:rPr>
                                    </m:ctrlPr>
                                  </m:sSupPr>
                                  <m:e>
                                    <m:r>
                                      <a:rPr lang="es-CL" b="0" i="1" smtClean="0">
                                        <a:solidFill>
                                          <a:schemeClr val="tx1"/>
                                        </a:solidFill>
                                        <a:latin typeface="Cambria Math" panose="02040503050406030204" pitchFamily="18" charset="0"/>
                                      </a:rPr>
                                      <m:t>𝑝</m:t>
                                    </m:r>
                                  </m:e>
                                  <m:sup>
                                    <m:r>
                                      <a:rPr lang="es-CL" b="0" i="1" smtClean="0">
                                        <a:solidFill>
                                          <a:schemeClr val="tx1"/>
                                        </a:solidFill>
                                        <a:latin typeface="Cambria Math" panose="02040503050406030204" pitchFamily="18" charset="0"/>
                                      </a:rPr>
                                      <m:t>2</m:t>
                                    </m:r>
                                  </m:sup>
                                </m:sSup>
                                <m:r>
                                  <a:rPr lang="es-CL" b="0" i="1" smtClean="0">
                                    <a:solidFill>
                                      <a:schemeClr val="tx1"/>
                                    </a:solidFill>
                                    <a:latin typeface="Cambria Math" panose="02040503050406030204" pitchFamily="18" charset="0"/>
                                  </a:rPr>
                                  <m:t>−</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𝑠</m:t>
                                    </m:r>
                                  </m:e>
                                  <m:sub>
                                    <m:r>
                                      <a:rPr lang="es-CL" b="0" i="1" smtClean="0">
                                        <a:solidFill>
                                          <a:schemeClr val="tx1"/>
                                        </a:solidFill>
                                        <a:latin typeface="Cambria Math" panose="02040503050406030204" pitchFamily="18" charset="0"/>
                                      </a:rPr>
                                      <m:t>2</m:t>
                                    </m:r>
                                  </m:sub>
                                </m:sSub>
                                <m:sSup>
                                  <m:sSupPr>
                                    <m:ctrlPr>
                                      <a:rPr lang="es-CL" b="0" i="1" smtClean="0">
                                        <a:solidFill>
                                          <a:schemeClr val="tx1"/>
                                        </a:solidFill>
                                        <a:latin typeface="Cambria Math" panose="02040503050406030204" pitchFamily="18" charset="0"/>
                                      </a:rPr>
                                    </m:ctrlPr>
                                  </m:sSupPr>
                                  <m:e>
                                    <m:r>
                                      <a:rPr lang="es-CL" b="0" i="1" smtClean="0">
                                        <a:solidFill>
                                          <a:schemeClr val="tx1"/>
                                        </a:solidFill>
                                        <a:latin typeface="Cambria Math" panose="02040503050406030204" pitchFamily="18" charset="0"/>
                                      </a:rPr>
                                      <m:t>𝑞</m:t>
                                    </m:r>
                                  </m:e>
                                  <m:sup>
                                    <m:r>
                                      <a:rPr lang="es-CL" b="0" i="1" smtClean="0">
                                        <a:solidFill>
                                          <a:schemeClr val="tx1"/>
                                        </a:solidFill>
                                        <a:latin typeface="Cambria Math" panose="02040503050406030204" pitchFamily="18" charset="0"/>
                                      </a:rPr>
                                      <m:t>2</m:t>
                                    </m:r>
                                  </m:sup>
                                </m:sSup>
                              </m:oMath>
                            </m:oMathPara>
                          </a14:m>
                          <a:endParaRPr lang="en-US"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8349271"/>
                      </a:ext>
                    </a:extLst>
                  </a:tr>
                </a:tbl>
              </a:graphicData>
            </a:graphic>
          </p:graphicFrame>
        </mc:Choice>
        <mc:Fallback xmlns="">
          <p:graphicFrame>
            <p:nvGraphicFramePr>
              <p:cNvPr id="7" name="Tabla 6">
                <a:extLst>
                  <a:ext uri="{FF2B5EF4-FFF2-40B4-BE49-F238E27FC236}">
                    <a16:creationId xmlns:a16="http://schemas.microsoft.com/office/drawing/2014/main" id="{33DE7140-BF3C-468A-8D40-8D074F9C77D3}"/>
                  </a:ext>
                </a:extLst>
              </p:cNvPr>
              <p:cNvGraphicFramePr>
                <a:graphicFrameLocks noGrp="1"/>
              </p:cNvGraphicFramePr>
              <p:nvPr>
                <p:extLst>
                  <p:ext uri="{D42A27DB-BD31-4B8C-83A1-F6EECF244321}">
                    <p14:modId xmlns:p14="http://schemas.microsoft.com/office/powerpoint/2010/main" val="2311007638"/>
                  </p:ext>
                </p:extLst>
              </p:nvPr>
            </p:nvGraphicFramePr>
            <p:xfrm>
              <a:off x="874939" y="3201459"/>
              <a:ext cx="10063722" cy="3394076"/>
            </p:xfrm>
            <a:graphic>
              <a:graphicData uri="http://schemas.openxmlformats.org/drawingml/2006/table">
                <a:tbl>
                  <a:tblPr firstRow="1" bandRow="1">
                    <a:tableStyleId>{5C22544A-7EE6-4342-B048-85BDC9FD1C3A}</a:tableStyleId>
                  </a:tblPr>
                  <a:tblGrid>
                    <a:gridCol w="1880548">
                      <a:extLst>
                        <a:ext uri="{9D8B030D-6E8A-4147-A177-3AD203B41FA5}">
                          <a16:colId xmlns:a16="http://schemas.microsoft.com/office/drawing/2014/main" val="825901322"/>
                        </a:ext>
                      </a:extLst>
                    </a:gridCol>
                    <a:gridCol w="1835234">
                      <a:extLst>
                        <a:ext uri="{9D8B030D-6E8A-4147-A177-3AD203B41FA5}">
                          <a16:colId xmlns:a16="http://schemas.microsoft.com/office/drawing/2014/main" val="2264759701"/>
                        </a:ext>
                      </a:extLst>
                    </a:gridCol>
                    <a:gridCol w="1981340">
                      <a:extLst>
                        <a:ext uri="{9D8B030D-6E8A-4147-A177-3AD203B41FA5}">
                          <a16:colId xmlns:a16="http://schemas.microsoft.com/office/drawing/2014/main" val="691938501"/>
                        </a:ext>
                      </a:extLst>
                    </a:gridCol>
                    <a:gridCol w="2183300">
                      <a:extLst>
                        <a:ext uri="{9D8B030D-6E8A-4147-A177-3AD203B41FA5}">
                          <a16:colId xmlns:a16="http://schemas.microsoft.com/office/drawing/2014/main" val="1735181157"/>
                        </a:ext>
                      </a:extLst>
                    </a:gridCol>
                    <a:gridCol w="2183300">
                      <a:extLst>
                        <a:ext uri="{9D8B030D-6E8A-4147-A177-3AD203B41FA5}">
                          <a16:colId xmlns:a16="http://schemas.microsoft.com/office/drawing/2014/main" val="2940681769"/>
                        </a:ext>
                      </a:extLst>
                    </a:gridCol>
                  </a:tblGrid>
                  <a:tr h="375984">
                    <a:tc>
                      <a:txBody>
                        <a:bodyPr/>
                        <a:lstStyle/>
                        <a:p>
                          <a:pPr algn="ctr"/>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CL" b="0" dirty="0">
                              <a:solidFill>
                                <a:schemeClr val="tx1"/>
                              </a:solidFill>
                            </a:rPr>
                            <a:t>Genotipos</a:t>
                          </a:r>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8720018"/>
                      </a:ext>
                    </a:extLst>
                  </a:tr>
                  <a:tr h="375984">
                    <a:tc>
                      <a:txBody>
                        <a:bodyPr/>
                        <a:lstStyle/>
                        <a:p>
                          <a:pPr algn="ctr"/>
                          <a:endParaRPr lang="en-US" b="0" dirty="0">
                            <a:solidFill>
                              <a:schemeClr val="tx1"/>
                            </a:solidFill>
                          </a:endParaRPr>
                        </a:p>
                      </a:txBody>
                      <a:tcP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baseline="0" dirty="0">
                              <a:solidFill>
                                <a:schemeClr val="tx1"/>
                              </a:solidFill>
                            </a:rPr>
                            <a:t>A</a:t>
                          </a:r>
                          <a:r>
                            <a:rPr lang="en-US" b="0" baseline="-25000" dirty="0">
                              <a:solidFill>
                                <a:schemeClr val="tx1"/>
                              </a:solidFill>
                            </a:rPr>
                            <a:t>1</a:t>
                          </a:r>
                          <a:r>
                            <a:rPr lang="en-US" b="0" baseline="0" dirty="0">
                              <a:solidFill>
                                <a:schemeClr val="tx1"/>
                              </a:solidFill>
                            </a:rPr>
                            <a:t>A</a:t>
                          </a:r>
                          <a:r>
                            <a:rPr lang="en-US" b="0" baseline="-25000" dirty="0">
                              <a:solidFill>
                                <a:schemeClr val="tx1"/>
                              </a:solidFill>
                            </a:rPr>
                            <a:t>1</a:t>
                          </a:r>
                          <a:endParaRPr lang="en-US" b="0" baseline="0" dirty="0">
                            <a:solidFill>
                              <a:schemeClr val="tx1"/>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baseline="0" dirty="0">
                              <a:solidFill>
                                <a:schemeClr val="tx1"/>
                              </a:solidFill>
                            </a:rPr>
                            <a:t>A</a:t>
                          </a:r>
                          <a:r>
                            <a:rPr lang="en-US" b="0" baseline="-25000" dirty="0">
                              <a:solidFill>
                                <a:schemeClr val="tx1"/>
                              </a:solidFill>
                            </a:rPr>
                            <a:t>1</a:t>
                          </a:r>
                          <a:r>
                            <a:rPr lang="en-US" b="0" baseline="0" dirty="0">
                              <a:solidFill>
                                <a:schemeClr val="tx1"/>
                              </a:solidFill>
                            </a:rPr>
                            <a:t>A</a:t>
                          </a:r>
                          <a:r>
                            <a:rPr lang="en-US" b="0" baseline="-25000" dirty="0">
                              <a:solidFill>
                                <a:schemeClr val="tx1"/>
                              </a:solidFill>
                            </a:rPr>
                            <a:t>2</a:t>
                          </a:r>
                          <a:endParaRPr lang="en-US" b="0" baseline="0" dirty="0">
                            <a:solidFill>
                              <a:schemeClr val="tx1"/>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baseline="0" dirty="0">
                              <a:solidFill>
                                <a:schemeClr val="tx1"/>
                              </a:solidFill>
                            </a:rPr>
                            <a:t>A</a:t>
                          </a:r>
                          <a:r>
                            <a:rPr lang="en-US" b="0" baseline="-25000" dirty="0">
                              <a:solidFill>
                                <a:schemeClr val="tx1"/>
                              </a:solidFill>
                            </a:rPr>
                            <a:t>2</a:t>
                          </a:r>
                          <a:r>
                            <a:rPr lang="en-US" b="0" baseline="0" dirty="0">
                              <a:solidFill>
                                <a:schemeClr val="tx1"/>
                              </a:solidFill>
                            </a:rPr>
                            <a:t>A</a:t>
                          </a:r>
                          <a:r>
                            <a:rPr lang="en-US" b="0" baseline="-25000" dirty="0">
                              <a:solidFill>
                                <a:schemeClr val="tx1"/>
                              </a:solidFill>
                            </a:rPr>
                            <a:t>2</a:t>
                          </a:r>
                          <a:endParaRPr lang="en-US" b="0" baseline="0" dirty="0">
                            <a:solidFill>
                              <a:schemeClr val="tx1"/>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361453" t="-109836" r="-279" b="-739344"/>
                          </a:stretch>
                        </a:blipFill>
                      </a:tcPr>
                    </a:tc>
                    <a:extLst>
                      <a:ext uri="{0D108BD9-81ED-4DB2-BD59-A6C34878D82A}">
                        <a16:rowId xmlns:a16="http://schemas.microsoft.com/office/drawing/2014/main" val="2543351766"/>
                      </a:ext>
                    </a:extLst>
                  </a:tr>
                  <a:tr h="660527">
                    <a:tc>
                      <a:txBody>
                        <a:bodyPr/>
                        <a:lstStyle/>
                        <a:p>
                          <a:pPr algn="ctr"/>
                          <a:r>
                            <a:rPr lang="en-US" dirty="0" err="1"/>
                            <a:t>Frecuencias</a:t>
                          </a:r>
                          <a:r>
                            <a:rPr lang="en-US" dirty="0"/>
                            <a:t> </a:t>
                          </a:r>
                          <a:r>
                            <a:rPr lang="en-US" dirty="0" err="1"/>
                            <a:t>iniciales</a:t>
                          </a:r>
                          <a:endParaRPr lang="en-US"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2658" t="-117431" r="-346512" b="-313761"/>
                          </a:stretch>
                        </a:blipFill>
                      </a:tcPr>
                    </a:tc>
                    <a:tc>
                      <a:txBody>
                        <a:bodyPr/>
                        <a:lstStyle/>
                        <a:p>
                          <a:endParaRPr lang="en-US"/>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87692" t="-117431" r="-220923" b="-313761"/>
                          </a:stretch>
                        </a:blipFill>
                      </a:tcPr>
                    </a:tc>
                    <a:tc>
                      <a:txBody>
                        <a:bodyPr/>
                        <a:lstStyle/>
                        <a:p>
                          <a:endParaRPr lang="en-US"/>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60446" t="-117431" r="-100000" b="-313761"/>
                          </a:stretch>
                        </a:blipFill>
                      </a:tcPr>
                    </a:tc>
                    <a:tc>
                      <a:txBody>
                        <a:bodyPr/>
                        <a:lstStyle/>
                        <a:p>
                          <a:endParaRPr lang="en-US"/>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361453" t="-117431" r="-279" b="-313761"/>
                          </a:stretch>
                        </a:blipFill>
                      </a:tcPr>
                    </a:tc>
                    <a:extLst>
                      <a:ext uri="{0D108BD9-81ED-4DB2-BD59-A6C34878D82A}">
                        <a16:rowId xmlns:a16="http://schemas.microsoft.com/office/drawing/2014/main" val="3633126246"/>
                      </a:ext>
                    </a:extLst>
                  </a:tr>
                  <a:tr h="660527">
                    <a:tc>
                      <a:txBody>
                        <a:bodyPr/>
                        <a:lstStyle/>
                        <a:p>
                          <a:pPr algn="ctr"/>
                          <a:r>
                            <a:rPr lang="en-US" dirty="0" err="1"/>
                            <a:t>Coeficiente</a:t>
                          </a:r>
                          <a:r>
                            <a:rPr lang="en-US" dirty="0"/>
                            <a:t> de </a:t>
                          </a:r>
                          <a:r>
                            <a:rPr lang="en-US" dirty="0" err="1"/>
                            <a:t>selección</a:t>
                          </a:r>
                          <a:endParaRPr lang="en-US"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2658" t="-219444" r="-346512" b="-216667"/>
                          </a:stretch>
                        </a:blipFill>
                      </a:tcPr>
                    </a:tc>
                    <a:tc>
                      <a:txBody>
                        <a:bodyPr/>
                        <a:lstStyle/>
                        <a:p>
                          <a:endParaRPr lang="en-US"/>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87692" t="-219444" r="-220923" b="-216667"/>
                          </a:stretch>
                        </a:blipFill>
                      </a:tcPr>
                    </a:tc>
                    <a:tc>
                      <a:txBody>
                        <a:bodyPr/>
                        <a:lstStyle/>
                        <a:p>
                          <a:endParaRPr lang="en-US"/>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60446" t="-219444" r="-100000" b="-216667"/>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2931082"/>
                      </a:ext>
                    </a:extLst>
                  </a:tr>
                  <a:tr h="660527">
                    <a:tc>
                      <a:txBody>
                        <a:bodyPr/>
                        <a:lstStyle/>
                        <a:p>
                          <a:pPr algn="ctr"/>
                          <a:r>
                            <a:rPr lang="en-US" dirty="0" err="1"/>
                            <a:t>Eficacia</a:t>
                          </a:r>
                          <a:r>
                            <a:rPr lang="en-US" dirty="0"/>
                            <a:t> </a:t>
                          </a:r>
                          <a:r>
                            <a:rPr lang="en-US" dirty="0" err="1"/>
                            <a:t>biológica</a:t>
                          </a:r>
                          <a:endParaRPr lang="en-US"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2658" t="-316514" r="-346512" b="-114679"/>
                          </a:stretch>
                        </a:blipFill>
                      </a:tcPr>
                    </a:tc>
                    <a:tc>
                      <a:txBody>
                        <a:bodyPr/>
                        <a:lstStyle/>
                        <a:p>
                          <a:endParaRPr lang="en-US"/>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87692" t="-316514" r="-220923" b="-114679"/>
                          </a:stretch>
                        </a:blipFill>
                      </a:tcPr>
                    </a:tc>
                    <a:tc>
                      <a:txBody>
                        <a:bodyPr/>
                        <a:lstStyle/>
                        <a:p>
                          <a:endParaRPr lang="en-US"/>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60446" t="-316514" r="-100000" b="-114679"/>
                          </a:stretch>
                        </a:blipFill>
                      </a:tcPr>
                    </a:tc>
                    <a:tc>
                      <a:txBody>
                        <a:bodyPr/>
                        <a:lstStyle/>
                        <a:p>
                          <a:pPr algn="ctr"/>
                          <a:endParaRPr lang="en-US"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0466603"/>
                      </a:ext>
                    </a:extLst>
                  </a:tr>
                  <a:tr h="660527">
                    <a:tc>
                      <a:txBody>
                        <a:bodyPr/>
                        <a:lstStyle/>
                        <a:p>
                          <a:pPr algn="ctr"/>
                          <a:r>
                            <a:rPr lang="en-US" b="0" dirty="0" err="1">
                              <a:solidFill>
                                <a:schemeClr val="tx1"/>
                              </a:solidFill>
                            </a:rPr>
                            <a:t>Contribución</a:t>
                          </a:r>
                          <a:r>
                            <a:rPr lang="en-US" b="0" dirty="0">
                              <a:solidFill>
                                <a:schemeClr val="tx1"/>
                              </a:solidFill>
                            </a:rPr>
                            <a:t> </a:t>
                          </a:r>
                          <a:r>
                            <a:rPr lang="en-US" b="0" dirty="0" err="1">
                              <a:solidFill>
                                <a:schemeClr val="tx1"/>
                              </a:solidFill>
                            </a:rPr>
                            <a:t>gamética</a:t>
                          </a:r>
                          <a:endParaRPr lang="en-US"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02658" t="-420370" r="-346512" b="-15741"/>
                          </a:stretch>
                        </a:blipFill>
                      </a:tcPr>
                    </a:tc>
                    <a:tc>
                      <a:txBody>
                        <a:bodyPr/>
                        <a:lstStyle/>
                        <a:p>
                          <a:endParaRPr lang="en-US"/>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87692" t="-420370" r="-220923" b="-15741"/>
                          </a:stretch>
                        </a:blipFill>
                      </a:tcPr>
                    </a:tc>
                    <a:tc>
                      <a:txBody>
                        <a:bodyPr/>
                        <a:lstStyle/>
                        <a:p>
                          <a:endParaRPr lang="en-US"/>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60446" t="-420370" r="-100000" b="-15741"/>
                          </a:stretch>
                        </a:blipFill>
                      </a:tcPr>
                    </a:tc>
                    <a:tc>
                      <a:txBody>
                        <a:bodyPr/>
                        <a:lstStyle/>
                        <a:p>
                          <a:endParaRPr lang="en-US"/>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361453" t="-420370" r="-279" b="-15741"/>
                          </a:stretch>
                        </a:blipFill>
                      </a:tcPr>
                    </a:tc>
                    <a:extLst>
                      <a:ext uri="{0D108BD9-81ED-4DB2-BD59-A6C34878D82A}">
                        <a16:rowId xmlns:a16="http://schemas.microsoft.com/office/drawing/2014/main" val="828349271"/>
                      </a:ext>
                    </a:extLst>
                  </a:tr>
                </a:tbl>
              </a:graphicData>
            </a:graphic>
          </p:graphicFrame>
        </mc:Fallback>
      </mc:AlternateContent>
      <p:sp>
        <p:nvSpPr>
          <p:cNvPr id="10" name="Marcador de texto 2">
            <a:extLst>
              <a:ext uri="{FF2B5EF4-FFF2-40B4-BE49-F238E27FC236}">
                <a16:creationId xmlns:a16="http://schemas.microsoft.com/office/drawing/2014/main" id="{0FA319AB-7D97-414A-B477-B5EF355E5A36}"/>
              </a:ext>
            </a:extLst>
          </p:cNvPr>
          <p:cNvSpPr>
            <a:spLocks noGrp="1"/>
          </p:cNvSpPr>
          <p:nvPr>
            <p:ph type="body" idx="1"/>
          </p:nvPr>
        </p:nvSpPr>
        <p:spPr>
          <a:xfrm>
            <a:off x="762000" y="1119463"/>
            <a:ext cx="10289600" cy="4045200"/>
          </a:xfrm>
        </p:spPr>
        <p:txBody>
          <a:bodyPr/>
          <a:lstStyle/>
          <a:p>
            <a:pPr marL="101598" indent="0" algn="just">
              <a:buNone/>
            </a:pPr>
            <a:r>
              <a:rPr lang="es-CL" sz="1800" dirty="0"/>
              <a:t>Considere el gen W en ratas que hace a éstas resistentes al veneno anticoagulante </a:t>
            </a:r>
            <a:r>
              <a:rPr lang="es-CL" sz="1800" dirty="0" err="1"/>
              <a:t>warfarina</a:t>
            </a:r>
            <a:r>
              <a:rPr lang="es-CL" sz="1800" dirty="0"/>
              <a:t>. Se da el caso que las ratas homocigotas para el gen de resistencia (WW) padecen de deficiencia de vitamina K, mientras que las ratas heterocigotas (</a:t>
            </a:r>
            <a:r>
              <a:rPr lang="es-CL" sz="1800" dirty="0" err="1"/>
              <a:t>Ww</a:t>
            </a:r>
            <a:r>
              <a:rPr lang="es-CL" sz="1800" dirty="0"/>
              <a:t>) son resistentes a la </a:t>
            </a:r>
            <a:r>
              <a:rPr lang="es-CL" sz="1800" dirty="0" err="1"/>
              <a:t>warfarina</a:t>
            </a:r>
            <a:r>
              <a:rPr lang="es-CL" sz="1800" dirty="0"/>
              <a:t> y no padecen de deficiencia de vitamina K. En base a ello, se describe una mortalidad del 10% en ratas WW y del 35% en ratas </a:t>
            </a:r>
            <a:r>
              <a:rPr lang="es-CL" sz="1800" dirty="0" err="1"/>
              <a:t>ww</a:t>
            </a:r>
            <a:r>
              <a:rPr lang="es-CL" sz="1800" dirty="0"/>
              <a:t>. Calcule el número de individuos para cada tipo de cigoto en la población actual y luego de una generación de selección, considerando que W = 0,83 y w = 0,17, y que N = 1.400.</a:t>
            </a:r>
          </a:p>
        </p:txBody>
      </p:sp>
      <p:pic>
        <p:nvPicPr>
          <p:cNvPr id="11" name="Picture 4" descr="sticker rat by minibeca">
            <a:extLst>
              <a:ext uri="{FF2B5EF4-FFF2-40B4-BE49-F238E27FC236}">
                <a16:creationId xmlns:a16="http://schemas.microsoft.com/office/drawing/2014/main" id="{B7FCA7FE-AA66-434B-8A91-10F3269CC8B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744200" y="131237"/>
            <a:ext cx="1562100" cy="156210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BF9DCFD1-0F75-3B5C-15D0-6C7E86C21B57}"/>
              </a:ext>
            </a:extLst>
          </p:cNvPr>
          <p:cNvSpPr txBox="1">
            <a:spLocks/>
          </p:cNvSpPr>
          <p:nvPr/>
        </p:nvSpPr>
        <p:spPr>
          <a:xfrm>
            <a:off x="951200" y="377537"/>
            <a:ext cx="9911200" cy="52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kern="0"/>
              <a:t>Ejercicio 4</a:t>
            </a:r>
            <a:endParaRPr lang="es-CL" kern="0" dirty="0"/>
          </a:p>
        </p:txBody>
      </p:sp>
    </p:spTree>
    <p:extLst>
      <p:ext uri="{BB962C8B-B14F-4D97-AF65-F5344CB8AC3E}">
        <p14:creationId xmlns:p14="http://schemas.microsoft.com/office/powerpoint/2010/main" val="27555855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CC91FE07-0E38-44FF-AFF4-805B660168FE}"/>
              </a:ext>
            </a:extLst>
          </p:cNvPr>
          <p:cNvSpPr>
            <a:spLocks noGrp="1"/>
          </p:cNvSpPr>
          <p:nvPr>
            <p:ph type="sldNum" idx="12"/>
          </p:nvPr>
        </p:nvSpPr>
        <p:spPr/>
        <p:txBody>
          <a:bodyPr/>
          <a:lstStyle/>
          <a:p>
            <a:fld id="{00000000-1234-1234-1234-123412341234}" type="slidenum">
              <a:rPr lang="en-US" smtClean="0"/>
              <a:pPr/>
              <a:t>75</a:t>
            </a:fld>
            <a:endParaRPr lang="en-US"/>
          </a:p>
        </p:txBody>
      </p:sp>
      <p:sp>
        <p:nvSpPr>
          <p:cNvPr id="6" name="CuadroTexto 5">
            <a:extLst>
              <a:ext uri="{FF2B5EF4-FFF2-40B4-BE49-F238E27FC236}">
                <a16:creationId xmlns:a16="http://schemas.microsoft.com/office/drawing/2014/main" id="{4F72281D-C13E-467C-B472-48FA33707A59}"/>
              </a:ext>
            </a:extLst>
          </p:cNvPr>
          <p:cNvSpPr txBox="1"/>
          <p:nvPr/>
        </p:nvSpPr>
        <p:spPr>
          <a:xfrm>
            <a:off x="1267400" y="3753366"/>
            <a:ext cx="3321743" cy="369332"/>
          </a:xfrm>
          <a:prstGeom prst="rect">
            <a:avLst/>
          </a:prstGeom>
          <a:noFill/>
        </p:spPr>
        <p:txBody>
          <a:bodyPr wrap="none" rtlCol="0">
            <a:spAutoFit/>
          </a:bodyPr>
          <a:lstStyle/>
          <a:p>
            <a:r>
              <a:rPr lang="es-CL" b="1" dirty="0">
                <a:latin typeface="Abadi" panose="020B0604020104020204" pitchFamily="34" charset="0"/>
              </a:rPr>
              <a:t>Frecuencias genotípicas iniciales</a:t>
            </a:r>
          </a:p>
        </p:txBody>
      </p:sp>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AD3D76A4-78EA-4F0B-923E-A004BB9AB1C0}"/>
                  </a:ext>
                </a:extLst>
              </p:cNvPr>
              <p:cNvSpPr txBox="1"/>
              <p:nvPr/>
            </p:nvSpPr>
            <p:spPr>
              <a:xfrm>
                <a:off x="2174518" y="4472263"/>
                <a:ext cx="1164952" cy="16312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sz="2000" b="0" i="1" smtClean="0">
                          <a:latin typeface="Cambria Math" panose="02040503050406030204" pitchFamily="18" charset="0"/>
                        </a:rPr>
                        <m:t>𝑃</m:t>
                      </m:r>
                      <m:r>
                        <a:rPr lang="es-CL" sz="2000" b="0" i="1" smtClean="0">
                          <a:latin typeface="Cambria Math" panose="02040503050406030204" pitchFamily="18" charset="0"/>
                        </a:rPr>
                        <m:t>=</m:t>
                      </m:r>
                      <m:sSup>
                        <m:sSupPr>
                          <m:ctrlPr>
                            <a:rPr lang="es-CL" sz="2000" b="0" i="1" smtClean="0">
                              <a:latin typeface="Cambria Math" panose="02040503050406030204" pitchFamily="18" charset="0"/>
                            </a:rPr>
                          </m:ctrlPr>
                        </m:sSupPr>
                        <m:e>
                          <m:r>
                            <a:rPr lang="es-CL" sz="2000" b="0" i="1" smtClean="0">
                              <a:latin typeface="Cambria Math" panose="02040503050406030204" pitchFamily="18" charset="0"/>
                            </a:rPr>
                            <m:t>𝑝</m:t>
                          </m:r>
                        </m:e>
                        <m:sup>
                          <m:r>
                            <a:rPr lang="es-CL" sz="2000" b="0" i="1" smtClean="0">
                              <a:latin typeface="Cambria Math" panose="02040503050406030204" pitchFamily="18" charset="0"/>
                            </a:rPr>
                            <m:t>2</m:t>
                          </m:r>
                        </m:sup>
                      </m:sSup>
                    </m:oMath>
                  </m:oMathPara>
                </a14:m>
                <a:endParaRPr lang="es-CL" sz="2000" b="0" dirty="0"/>
              </a:p>
              <a:p>
                <a:endParaRPr lang="es-CL" sz="2000" dirty="0"/>
              </a:p>
              <a:p>
                <a:pPr/>
                <a14:m>
                  <m:oMathPara xmlns:m="http://schemas.openxmlformats.org/officeDocument/2006/math">
                    <m:oMathParaPr>
                      <m:jc m:val="centerGroup"/>
                    </m:oMathParaPr>
                    <m:oMath xmlns:m="http://schemas.openxmlformats.org/officeDocument/2006/math">
                      <m:r>
                        <a:rPr lang="es-CL" sz="2000" b="0" i="1" smtClean="0">
                          <a:latin typeface="Cambria Math" panose="02040503050406030204" pitchFamily="18" charset="0"/>
                        </a:rPr>
                        <m:t>𝐻</m:t>
                      </m:r>
                      <m:r>
                        <a:rPr lang="es-CL" sz="2000" b="0" i="1" smtClean="0">
                          <a:latin typeface="Cambria Math" panose="02040503050406030204" pitchFamily="18" charset="0"/>
                        </a:rPr>
                        <m:t>=2</m:t>
                      </m:r>
                      <m:r>
                        <a:rPr lang="es-CL" sz="2000" b="0" i="1" smtClean="0">
                          <a:latin typeface="Cambria Math" panose="02040503050406030204" pitchFamily="18" charset="0"/>
                        </a:rPr>
                        <m:t>𝑝𝑞</m:t>
                      </m:r>
                    </m:oMath>
                  </m:oMathPara>
                </a14:m>
                <a:endParaRPr lang="es-CL" sz="2000" b="0" dirty="0"/>
              </a:p>
              <a:p>
                <a:endParaRPr lang="es-CL" sz="2000" dirty="0"/>
              </a:p>
              <a:p>
                <a:pPr/>
                <a14:m>
                  <m:oMathPara xmlns:m="http://schemas.openxmlformats.org/officeDocument/2006/math">
                    <m:oMathParaPr>
                      <m:jc m:val="centerGroup"/>
                    </m:oMathParaPr>
                    <m:oMath xmlns:m="http://schemas.openxmlformats.org/officeDocument/2006/math">
                      <m:r>
                        <a:rPr lang="es-CL" sz="2000" b="0" i="1" smtClean="0">
                          <a:latin typeface="Cambria Math" panose="02040503050406030204" pitchFamily="18" charset="0"/>
                        </a:rPr>
                        <m:t>𝑄</m:t>
                      </m:r>
                      <m:r>
                        <a:rPr lang="es-CL" sz="2000" b="0" i="1" smtClean="0">
                          <a:latin typeface="Cambria Math" panose="02040503050406030204" pitchFamily="18" charset="0"/>
                        </a:rPr>
                        <m:t>=</m:t>
                      </m:r>
                      <m:sSup>
                        <m:sSupPr>
                          <m:ctrlPr>
                            <a:rPr lang="es-CL" sz="2000" b="0" i="1" smtClean="0">
                              <a:latin typeface="Cambria Math" panose="02040503050406030204" pitchFamily="18" charset="0"/>
                            </a:rPr>
                          </m:ctrlPr>
                        </m:sSupPr>
                        <m:e>
                          <m:r>
                            <a:rPr lang="es-CL" sz="2000" b="0" i="1" smtClean="0">
                              <a:latin typeface="Cambria Math" panose="02040503050406030204" pitchFamily="18" charset="0"/>
                            </a:rPr>
                            <m:t>𝑞</m:t>
                          </m:r>
                        </m:e>
                        <m:sup>
                          <m:r>
                            <a:rPr lang="es-CL" sz="2000" b="0" i="1" smtClean="0">
                              <a:latin typeface="Cambria Math" panose="02040503050406030204" pitchFamily="18" charset="0"/>
                            </a:rPr>
                            <m:t>2</m:t>
                          </m:r>
                        </m:sup>
                      </m:sSup>
                    </m:oMath>
                  </m:oMathPara>
                </a14:m>
                <a:endParaRPr lang="es-CL" sz="2000" dirty="0"/>
              </a:p>
            </p:txBody>
          </p:sp>
        </mc:Choice>
        <mc:Fallback xmlns="">
          <p:sp>
            <p:nvSpPr>
              <p:cNvPr id="8" name="CuadroTexto 7">
                <a:extLst>
                  <a:ext uri="{FF2B5EF4-FFF2-40B4-BE49-F238E27FC236}">
                    <a16:creationId xmlns:a16="http://schemas.microsoft.com/office/drawing/2014/main" id="{AD3D76A4-78EA-4F0B-923E-A004BB9AB1C0}"/>
                  </a:ext>
                </a:extLst>
              </p:cNvPr>
              <p:cNvSpPr txBox="1">
                <a:spLocks noRot="1" noChangeAspect="1" noMove="1" noResize="1" noEditPoints="1" noAdjustHandles="1" noChangeArrowheads="1" noChangeShapeType="1" noTextEdit="1"/>
              </p:cNvSpPr>
              <p:nvPr/>
            </p:nvSpPr>
            <p:spPr>
              <a:xfrm>
                <a:off x="2174518" y="4472263"/>
                <a:ext cx="1164952" cy="1631216"/>
              </a:xfrm>
              <a:prstGeom prst="rect">
                <a:avLst/>
              </a:prstGeom>
              <a:blipFill>
                <a:blip r:embed="rId3"/>
                <a:stretch>
                  <a:fillRect b="-2247"/>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A94555B9-60E1-476F-82E7-220D1DDF2EDF}"/>
                  </a:ext>
                </a:extLst>
              </p:cNvPr>
              <p:cNvSpPr txBox="1"/>
              <p:nvPr/>
            </p:nvSpPr>
            <p:spPr>
              <a:xfrm>
                <a:off x="5859305" y="4374009"/>
                <a:ext cx="544890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sz="2000" b="0" i="1" smtClean="0">
                          <a:latin typeface="Cambria Math" panose="02040503050406030204" pitchFamily="18" charset="0"/>
                        </a:rPr>
                        <m:t>𝑁</m:t>
                      </m:r>
                      <m:r>
                        <a:rPr lang="es-CL" sz="2000" b="0" i="1" smtClean="0">
                          <a:latin typeface="Cambria Math" panose="02040503050406030204" pitchFamily="18" charset="0"/>
                        </a:rPr>
                        <m:t>º=</m:t>
                      </m:r>
                      <m:r>
                        <a:rPr lang="es-CL" sz="2000" b="0" i="1" smtClean="0">
                          <a:latin typeface="Cambria Math" panose="02040503050406030204" pitchFamily="18" charset="0"/>
                        </a:rPr>
                        <m:t>𝑓𝑟𝑒𝑐𝑢𝑒𝑛𝑐𝑖𝑎</m:t>
                      </m:r>
                      <m:r>
                        <a:rPr lang="es-CL" sz="2000" b="0" i="1" smtClean="0">
                          <a:latin typeface="Cambria Math" panose="02040503050406030204" pitchFamily="18" charset="0"/>
                        </a:rPr>
                        <m:t> ∗</m:t>
                      </m:r>
                      <m:r>
                        <a:rPr lang="es-CL" sz="2000" b="0" i="1" smtClean="0">
                          <a:latin typeface="Cambria Math" panose="02040503050406030204" pitchFamily="18" charset="0"/>
                        </a:rPr>
                        <m:t>𝑇𝑜𝑡𝑎𝑙</m:t>
                      </m:r>
                      <m:r>
                        <a:rPr lang="es-CL" sz="2000" b="0" i="1" smtClean="0">
                          <a:latin typeface="Cambria Math" panose="02040503050406030204" pitchFamily="18" charset="0"/>
                        </a:rPr>
                        <m:t> </m:t>
                      </m:r>
                      <m:r>
                        <a:rPr lang="es-CL" sz="2000" b="0" i="1" smtClean="0">
                          <a:latin typeface="Cambria Math" panose="02040503050406030204" pitchFamily="18" charset="0"/>
                        </a:rPr>
                        <m:t>𝑖𝑛𝑑𝑖𝑣𝑖𝑑𝑢𝑜𝑠</m:t>
                      </m:r>
                    </m:oMath>
                  </m:oMathPara>
                </a14:m>
                <a:endParaRPr lang="es-CL" sz="2000" dirty="0"/>
              </a:p>
            </p:txBody>
          </p:sp>
        </mc:Choice>
        <mc:Fallback xmlns="">
          <p:sp>
            <p:nvSpPr>
              <p:cNvPr id="10" name="CuadroTexto 9">
                <a:extLst>
                  <a:ext uri="{FF2B5EF4-FFF2-40B4-BE49-F238E27FC236}">
                    <a16:creationId xmlns:a16="http://schemas.microsoft.com/office/drawing/2014/main" id="{A94555B9-60E1-476F-82E7-220D1DDF2EDF}"/>
                  </a:ext>
                </a:extLst>
              </p:cNvPr>
              <p:cNvSpPr txBox="1">
                <a:spLocks noRot="1" noChangeAspect="1" noMove="1" noResize="1" noEditPoints="1" noAdjustHandles="1" noChangeArrowheads="1" noChangeShapeType="1" noTextEdit="1"/>
              </p:cNvSpPr>
              <p:nvPr/>
            </p:nvSpPr>
            <p:spPr>
              <a:xfrm>
                <a:off x="5859305" y="4374009"/>
                <a:ext cx="5448908" cy="400110"/>
              </a:xfrm>
              <a:prstGeom prst="rect">
                <a:avLst/>
              </a:prstGeom>
              <a:blipFill>
                <a:blip r:embed="rId4"/>
                <a:stretch>
                  <a:fillRect b="-18462"/>
                </a:stretch>
              </a:blipFill>
            </p:spPr>
            <p:txBody>
              <a:bodyPr/>
              <a:lstStyle/>
              <a:p>
                <a:r>
                  <a:rPr lang="es-CL">
                    <a:noFill/>
                  </a:rPr>
                  <a:t> </a:t>
                </a:r>
              </a:p>
            </p:txBody>
          </p:sp>
        </mc:Fallback>
      </mc:AlternateContent>
      <p:sp>
        <p:nvSpPr>
          <p:cNvPr id="14" name="CuadroTexto 13">
            <a:extLst>
              <a:ext uri="{FF2B5EF4-FFF2-40B4-BE49-F238E27FC236}">
                <a16:creationId xmlns:a16="http://schemas.microsoft.com/office/drawing/2014/main" id="{B5D04866-9FE0-49C1-918F-F6BCA8ED8C04}"/>
              </a:ext>
            </a:extLst>
          </p:cNvPr>
          <p:cNvSpPr txBox="1"/>
          <p:nvPr/>
        </p:nvSpPr>
        <p:spPr>
          <a:xfrm>
            <a:off x="6960921" y="3753366"/>
            <a:ext cx="3243196" cy="369332"/>
          </a:xfrm>
          <a:prstGeom prst="rect">
            <a:avLst/>
          </a:prstGeom>
          <a:noFill/>
        </p:spPr>
        <p:txBody>
          <a:bodyPr wrap="none" rtlCol="0">
            <a:spAutoFit/>
          </a:bodyPr>
          <a:lstStyle/>
          <a:p>
            <a:r>
              <a:rPr lang="es-CL" b="1" dirty="0">
                <a:latin typeface="Abadi" panose="020B0604020104020204" pitchFamily="34" charset="0"/>
              </a:rPr>
              <a:t>Cantidad de individuos iniciales</a:t>
            </a:r>
          </a:p>
        </p:txBody>
      </p:sp>
      <p:sp>
        <p:nvSpPr>
          <p:cNvPr id="18" name="Marcador de texto 2">
            <a:extLst>
              <a:ext uri="{FF2B5EF4-FFF2-40B4-BE49-F238E27FC236}">
                <a16:creationId xmlns:a16="http://schemas.microsoft.com/office/drawing/2014/main" id="{9922B0E8-EC54-4A89-8EB9-F3B98FA3A269}"/>
              </a:ext>
            </a:extLst>
          </p:cNvPr>
          <p:cNvSpPr>
            <a:spLocks noGrp="1"/>
          </p:cNvSpPr>
          <p:nvPr>
            <p:ph type="body" idx="1"/>
          </p:nvPr>
        </p:nvSpPr>
        <p:spPr>
          <a:xfrm>
            <a:off x="762000" y="1119463"/>
            <a:ext cx="10289600" cy="4045200"/>
          </a:xfrm>
        </p:spPr>
        <p:txBody>
          <a:bodyPr/>
          <a:lstStyle/>
          <a:p>
            <a:pPr marL="101598" indent="0" algn="just">
              <a:buNone/>
            </a:pPr>
            <a:r>
              <a:rPr lang="es-CL" sz="1800" dirty="0"/>
              <a:t>Considere el gen W en ratas que hace a éstas resistentes al veneno anticoagulante </a:t>
            </a:r>
            <a:r>
              <a:rPr lang="es-CL" sz="1800" dirty="0" err="1"/>
              <a:t>warfarina</a:t>
            </a:r>
            <a:r>
              <a:rPr lang="es-CL" sz="1800" dirty="0"/>
              <a:t>. Se da el caso que las ratas homocigotas para el gen de resistencia (WW) padecen de deficiencia de vitamina K, mientras que las ratas heterocigotas (</a:t>
            </a:r>
            <a:r>
              <a:rPr lang="es-CL" sz="1800" dirty="0" err="1"/>
              <a:t>Ww</a:t>
            </a:r>
            <a:r>
              <a:rPr lang="es-CL" sz="1800" dirty="0"/>
              <a:t>) son resistentes a la </a:t>
            </a:r>
            <a:r>
              <a:rPr lang="es-CL" sz="1800" dirty="0" err="1"/>
              <a:t>warfarina</a:t>
            </a:r>
            <a:r>
              <a:rPr lang="es-CL" sz="1800" dirty="0"/>
              <a:t> y no padecen de deficiencia de vitamina K. En base a ello, se describe una mortalidad del 10% en ratas WW y del 35% en ratas </a:t>
            </a:r>
            <a:r>
              <a:rPr lang="es-CL" sz="1800" dirty="0" err="1"/>
              <a:t>ww</a:t>
            </a:r>
            <a:r>
              <a:rPr lang="es-CL" sz="1800" dirty="0"/>
              <a:t>. Calcule el número de individuos para cada tipo de cigoto en la población actual y luego de una generación de selección, considerando que W = 0,83 y w = 0,17, y que N = 1.400.</a:t>
            </a:r>
          </a:p>
        </p:txBody>
      </p:sp>
      <p:pic>
        <p:nvPicPr>
          <p:cNvPr id="19" name="Picture 4" descr="sticker rat by minibeca">
            <a:extLst>
              <a:ext uri="{FF2B5EF4-FFF2-40B4-BE49-F238E27FC236}">
                <a16:creationId xmlns:a16="http://schemas.microsoft.com/office/drawing/2014/main" id="{F913420C-D41F-4D1A-80A4-A6D105D12BC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744200" y="131237"/>
            <a:ext cx="1562100" cy="156210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a:extLst>
              <a:ext uri="{FF2B5EF4-FFF2-40B4-BE49-F238E27FC236}">
                <a16:creationId xmlns:a16="http://schemas.microsoft.com/office/drawing/2014/main" id="{9B3AB167-7A07-5BE3-8792-49EBB6ADC8D0}"/>
              </a:ext>
            </a:extLst>
          </p:cNvPr>
          <p:cNvSpPr>
            <a:spLocks noGrp="1"/>
          </p:cNvSpPr>
          <p:nvPr>
            <p:ph type="title"/>
          </p:nvPr>
        </p:nvSpPr>
        <p:spPr>
          <a:xfrm>
            <a:off x="951200" y="377537"/>
            <a:ext cx="9911200" cy="528400"/>
          </a:xfrm>
        </p:spPr>
        <p:txBody>
          <a:bodyPr/>
          <a:lstStyle/>
          <a:p>
            <a:r>
              <a:rPr lang="es-CL" dirty="0"/>
              <a:t>Ejercicio 4</a:t>
            </a:r>
          </a:p>
        </p:txBody>
      </p:sp>
    </p:spTree>
    <p:extLst>
      <p:ext uri="{BB962C8B-B14F-4D97-AF65-F5344CB8AC3E}">
        <p14:creationId xmlns:p14="http://schemas.microsoft.com/office/powerpoint/2010/main" val="25498730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CC91FE07-0E38-44FF-AFF4-805B660168FE}"/>
              </a:ext>
            </a:extLst>
          </p:cNvPr>
          <p:cNvSpPr>
            <a:spLocks noGrp="1"/>
          </p:cNvSpPr>
          <p:nvPr>
            <p:ph type="sldNum" idx="12"/>
          </p:nvPr>
        </p:nvSpPr>
        <p:spPr/>
        <p:txBody>
          <a:bodyPr/>
          <a:lstStyle/>
          <a:p>
            <a:fld id="{00000000-1234-1234-1234-123412341234}" type="slidenum">
              <a:rPr lang="en-US" smtClean="0"/>
              <a:pPr/>
              <a:t>76</a:t>
            </a:fld>
            <a:endParaRPr lang="en-US"/>
          </a:p>
        </p:txBody>
      </p:sp>
      <p:sp>
        <p:nvSpPr>
          <p:cNvPr id="6" name="CuadroTexto 5">
            <a:extLst>
              <a:ext uri="{FF2B5EF4-FFF2-40B4-BE49-F238E27FC236}">
                <a16:creationId xmlns:a16="http://schemas.microsoft.com/office/drawing/2014/main" id="{4F72281D-C13E-467C-B472-48FA33707A59}"/>
              </a:ext>
            </a:extLst>
          </p:cNvPr>
          <p:cNvSpPr txBox="1"/>
          <p:nvPr/>
        </p:nvSpPr>
        <p:spPr>
          <a:xfrm>
            <a:off x="1267400" y="3753366"/>
            <a:ext cx="3321743" cy="369332"/>
          </a:xfrm>
          <a:prstGeom prst="rect">
            <a:avLst/>
          </a:prstGeom>
          <a:noFill/>
        </p:spPr>
        <p:txBody>
          <a:bodyPr wrap="none" rtlCol="0">
            <a:spAutoFit/>
          </a:bodyPr>
          <a:lstStyle/>
          <a:p>
            <a:r>
              <a:rPr lang="es-CL" b="1" dirty="0">
                <a:latin typeface="Abadi" panose="020B0604020104020204" pitchFamily="34" charset="0"/>
              </a:rPr>
              <a:t>Frecuencias genotípicas iniciales</a:t>
            </a:r>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A94555B9-60E1-476F-82E7-220D1DDF2EDF}"/>
                  </a:ext>
                </a:extLst>
              </p:cNvPr>
              <p:cNvSpPr txBox="1"/>
              <p:nvPr/>
            </p:nvSpPr>
            <p:spPr>
              <a:xfrm>
                <a:off x="5859305" y="4374009"/>
                <a:ext cx="544890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sz="2000" b="0" i="1" smtClean="0">
                          <a:latin typeface="Cambria Math" panose="02040503050406030204" pitchFamily="18" charset="0"/>
                        </a:rPr>
                        <m:t>𝑁</m:t>
                      </m:r>
                      <m:r>
                        <a:rPr lang="es-CL" sz="2000" b="0" i="1" smtClean="0">
                          <a:latin typeface="Cambria Math" panose="02040503050406030204" pitchFamily="18" charset="0"/>
                        </a:rPr>
                        <m:t>º=</m:t>
                      </m:r>
                      <m:r>
                        <a:rPr lang="es-CL" sz="2000" b="0" i="1" smtClean="0">
                          <a:latin typeface="Cambria Math" panose="02040503050406030204" pitchFamily="18" charset="0"/>
                        </a:rPr>
                        <m:t>𝑓𝑟𝑒𝑐𝑢𝑒𝑛𝑐𝑖𝑎</m:t>
                      </m:r>
                      <m:r>
                        <a:rPr lang="es-CL" sz="2000" b="0" i="1" smtClean="0">
                          <a:latin typeface="Cambria Math" panose="02040503050406030204" pitchFamily="18" charset="0"/>
                        </a:rPr>
                        <m:t> ∗</m:t>
                      </m:r>
                      <m:r>
                        <a:rPr lang="es-CL" sz="2000" b="0" i="1" smtClean="0">
                          <a:latin typeface="Cambria Math" panose="02040503050406030204" pitchFamily="18" charset="0"/>
                        </a:rPr>
                        <m:t>𝑇𝑜𝑡𝑎𝑙</m:t>
                      </m:r>
                      <m:r>
                        <a:rPr lang="es-CL" sz="2000" b="0" i="1" smtClean="0">
                          <a:latin typeface="Cambria Math" panose="02040503050406030204" pitchFamily="18" charset="0"/>
                        </a:rPr>
                        <m:t> </m:t>
                      </m:r>
                      <m:r>
                        <a:rPr lang="es-CL" sz="2000" b="0" i="1" smtClean="0">
                          <a:latin typeface="Cambria Math" panose="02040503050406030204" pitchFamily="18" charset="0"/>
                        </a:rPr>
                        <m:t>𝑖𝑛𝑑𝑖𝑣𝑖𝑑𝑢𝑜𝑠</m:t>
                      </m:r>
                    </m:oMath>
                  </m:oMathPara>
                </a14:m>
                <a:endParaRPr lang="es-CL" sz="2000" dirty="0"/>
              </a:p>
            </p:txBody>
          </p:sp>
        </mc:Choice>
        <mc:Fallback xmlns="">
          <p:sp>
            <p:nvSpPr>
              <p:cNvPr id="10" name="CuadroTexto 9">
                <a:extLst>
                  <a:ext uri="{FF2B5EF4-FFF2-40B4-BE49-F238E27FC236}">
                    <a16:creationId xmlns:a16="http://schemas.microsoft.com/office/drawing/2014/main" id="{A94555B9-60E1-476F-82E7-220D1DDF2EDF}"/>
                  </a:ext>
                </a:extLst>
              </p:cNvPr>
              <p:cNvSpPr txBox="1">
                <a:spLocks noRot="1" noChangeAspect="1" noMove="1" noResize="1" noEditPoints="1" noAdjustHandles="1" noChangeArrowheads="1" noChangeShapeType="1" noTextEdit="1"/>
              </p:cNvSpPr>
              <p:nvPr/>
            </p:nvSpPr>
            <p:spPr>
              <a:xfrm>
                <a:off x="5859305" y="4374009"/>
                <a:ext cx="5448908" cy="400110"/>
              </a:xfrm>
              <a:prstGeom prst="rect">
                <a:avLst/>
              </a:prstGeom>
              <a:blipFill>
                <a:blip r:embed="rId3"/>
                <a:stretch>
                  <a:fillRect b="-18462"/>
                </a:stretch>
              </a:blipFill>
            </p:spPr>
            <p:txBody>
              <a:bodyPr/>
              <a:lstStyle/>
              <a:p>
                <a:r>
                  <a:rPr lang="es-CL">
                    <a:noFill/>
                  </a:rPr>
                  <a:t> </a:t>
                </a:r>
              </a:p>
            </p:txBody>
          </p:sp>
        </mc:Fallback>
      </mc:AlternateContent>
      <p:sp>
        <p:nvSpPr>
          <p:cNvPr id="14" name="CuadroTexto 13">
            <a:extLst>
              <a:ext uri="{FF2B5EF4-FFF2-40B4-BE49-F238E27FC236}">
                <a16:creationId xmlns:a16="http://schemas.microsoft.com/office/drawing/2014/main" id="{B5D04866-9FE0-49C1-918F-F6BCA8ED8C04}"/>
              </a:ext>
            </a:extLst>
          </p:cNvPr>
          <p:cNvSpPr txBox="1"/>
          <p:nvPr/>
        </p:nvSpPr>
        <p:spPr>
          <a:xfrm>
            <a:off x="6960921" y="3753366"/>
            <a:ext cx="3243196" cy="369332"/>
          </a:xfrm>
          <a:prstGeom prst="rect">
            <a:avLst/>
          </a:prstGeom>
          <a:noFill/>
        </p:spPr>
        <p:txBody>
          <a:bodyPr wrap="none" rtlCol="0">
            <a:spAutoFit/>
          </a:bodyPr>
          <a:lstStyle/>
          <a:p>
            <a:r>
              <a:rPr lang="es-CL" b="1" dirty="0">
                <a:latin typeface="Abadi" panose="020B0604020104020204" pitchFamily="34" charset="0"/>
              </a:rPr>
              <a:t>Cantidad de individuos iniciales</a:t>
            </a:r>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E0F81F1A-3EED-4860-8D2F-3489932266DC}"/>
                  </a:ext>
                </a:extLst>
              </p:cNvPr>
              <p:cNvSpPr txBox="1"/>
              <p:nvPr/>
            </p:nvSpPr>
            <p:spPr>
              <a:xfrm>
                <a:off x="1297903" y="4474126"/>
                <a:ext cx="3248382" cy="16312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sz="2000" b="0" i="1" smtClean="0">
                          <a:latin typeface="Cambria Math" panose="02040503050406030204" pitchFamily="18" charset="0"/>
                        </a:rPr>
                        <m:t>𝑃</m:t>
                      </m:r>
                      <m:r>
                        <a:rPr lang="es-CL" sz="2000" b="0" i="1" smtClean="0">
                          <a:latin typeface="Cambria Math" panose="02040503050406030204" pitchFamily="18" charset="0"/>
                        </a:rPr>
                        <m:t>=</m:t>
                      </m:r>
                      <m:sSup>
                        <m:sSupPr>
                          <m:ctrlPr>
                            <a:rPr lang="es-CL" sz="2000" b="0" i="1" smtClean="0">
                              <a:latin typeface="Cambria Math" panose="02040503050406030204" pitchFamily="18" charset="0"/>
                            </a:rPr>
                          </m:ctrlPr>
                        </m:sSupPr>
                        <m:e>
                          <m:r>
                            <a:rPr lang="es-CL" sz="2000" b="0" i="1" smtClean="0">
                              <a:latin typeface="Cambria Math" panose="02040503050406030204" pitchFamily="18" charset="0"/>
                            </a:rPr>
                            <m:t>𝑝</m:t>
                          </m:r>
                        </m:e>
                        <m:sup>
                          <m:r>
                            <a:rPr lang="es-CL" sz="2000" b="0" i="1" smtClean="0">
                              <a:latin typeface="Cambria Math" panose="02040503050406030204" pitchFamily="18" charset="0"/>
                            </a:rPr>
                            <m:t>2</m:t>
                          </m:r>
                        </m:sup>
                      </m:sSup>
                      <m:r>
                        <a:rPr lang="es-CL" sz="2000" b="0" i="0" smtClean="0">
                          <a:latin typeface="Cambria Math" panose="02040503050406030204" pitchFamily="18" charset="0"/>
                        </a:rPr>
                        <m:t>=</m:t>
                      </m:r>
                      <m:sSup>
                        <m:sSupPr>
                          <m:ctrlPr>
                            <a:rPr lang="es-CL" sz="2000" b="0" i="1" smtClean="0">
                              <a:latin typeface="Cambria Math" panose="02040503050406030204" pitchFamily="18" charset="0"/>
                            </a:rPr>
                          </m:ctrlPr>
                        </m:sSupPr>
                        <m:e>
                          <m:r>
                            <a:rPr lang="es-CL" sz="2000" b="0" i="1" smtClean="0">
                              <a:latin typeface="Cambria Math" panose="02040503050406030204" pitchFamily="18" charset="0"/>
                            </a:rPr>
                            <m:t>0,83</m:t>
                          </m:r>
                        </m:e>
                        <m:sup>
                          <m:r>
                            <a:rPr lang="es-CL" sz="2000" b="0" i="1" smtClean="0">
                              <a:latin typeface="Cambria Math" panose="02040503050406030204" pitchFamily="18" charset="0"/>
                            </a:rPr>
                            <m:t>2</m:t>
                          </m:r>
                        </m:sup>
                      </m:sSup>
                    </m:oMath>
                  </m:oMathPara>
                </a14:m>
                <a:endParaRPr lang="es-CL" sz="2000" b="0" dirty="0"/>
              </a:p>
              <a:p>
                <a:endParaRPr lang="es-CL" sz="2000" dirty="0"/>
              </a:p>
              <a:p>
                <a:pPr/>
                <a14:m>
                  <m:oMathPara xmlns:m="http://schemas.openxmlformats.org/officeDocument/2006/math">
                    <m:oMathParaPr>
                      <m:jc m:val="centerGroup"/>
                    </m:oMathParaPr>
                    <m:oMath xmlns:m="http://schemas.openxmlformats.org/officeDocument/2006/math">
                      <m:r>
                        <a:rPr lang="es-CL" sz="2000" b="0" i="1" smtClean="0">
                          <a:latin typeface="Cambria Math" panose="02040503050406030204" pitchFamily="18" charset="0"/>
                        </a:rPr>
                        <m:t>𝐻</m:t>
                      </m:r>
                      <m:r>
                        <a:rPr lang="es-CL" sz="2000" b="0" i="1" smtClean="0">
                          <a:latin typeface="Cambria Math" panose="02040503050406030204" pitchFamily="18" charset="0"/>
                        </a:rPr>
                        <m:t>=2</m:t>
                      </m:r>
                      <m:r>
                        <a:rPr lang="es-CL" sz="2000" b="0" i="1" smtClean="0">
                          <a:latin typeface="Cambria Math" panose="02040503050406030204" pitchFamily="18" charset="0"/>
                        </a:rPr>
                        <m:t>𝑝𝑞</m:t>
                      </m:r>
                      <m:r>
                        <a:rPr lang="es-CL" sz="2000" b="0" i="1" smtClean="0">
                          <a:latin typeface="Cambria Math" panose="02040503050406030204" pitchFamily="18" charset="0"/>
                        </a:rPr>
                        <m:t>=2∗0,83∗0,17</m:t>
                      </m:r>
                    </m:oMath>
                  </m:oMathPara>
                </a14:m>
                <a:endParaRPr lang="es-CL" sz="2000" b="0" dirty="0"/>
              </a:p>
              <a:p>
                <a:endParaRPr lang="es-CL" sz="2000" dirty="0"/>
              </a:p>
              <a:p>
                <a:pPr/>
                <a14:m>
                  <m:oMathPara xmlns:m="http://schemas.openxmlformats.org/officeDocument/2006/math">
                    <m:oMathParaPr>
                      <m:jc m:val="centerGroup"/>
                    </m:oMathParaPr>
                    <m:oMath xmlns:m="http://schemas.openxmlformats.org/officeDocument/2006/math">
                      <m:r>
                        <a:rPr lang="es-CL" sz="2000" b="0" i="1" smtClean="0">
                          <a:latin typeface="Cambria Math" panose="02040503050406030204" pitchFamily="18" charset="0"/>
                        </a:rPr>
                        <m:t>𝑄</m:t>
                      </m:r>
                      <m:r>
                        <a:rPr lang="es-CL" sz="2000" b="0" i="1" smtClean="0">
                          <a:latin typeface="Cambria Math" panose="02040503050406030204" pitchFamily="18" charset="0"/>
                        </a:rPr>
                        <m:t>=</m:t>
                      </m:r>
                      <m:sSup>
                        <m:sSupPr>
                          <m:ctrlPr>
                            <a:rPr lang="es-CL" sz="2000" b="0" i="1" smtClean="0">
                              <a:latin typeface="Cambria Math" panose="02040503050406030204" pitchFamily="18" charset="0"/>
                            </a:rPr>
                          </m:ctrlPr>
                        </m:sSupPr>
                        <m:e>
                          <m:r>
                            <a:rPr lang="es-CL" sz="2000" b="0" i="1" smtClean="0">
                              <a:latin typeface="Cambria Math" panose="02040503050406030204" pitchFamily="18" charset="0"/>
                            </a:rPr>
                            <m:t>𝑞</m:t>
                          </m:r>
                        </m:e>
                        <m:sup>
                          <m:r>
                            <a:rPr lang="es-CL" sz="2000" b="0" i="1" smtClean="0">
                              <a:latin typeface="Cambria Math" panose="02040503050406030204" pitchFamily="18" charset="0"/>
                            </a:rPr>
                            <m:t>2</m:t>
                          </m:r>
                        </m:sup>
                      </m:sSup>
                      <m:r>
                        <a:rPr lang="es-CL" sz="2000" b="0" i="1" smtClean="0">
                          <a:latin typeface="Cambria Math" panose="02040503050406030204" pitchFamily="18" charset="0"/>
                        </a:rPr>
                        <m:t>=</m:t>
                      </m:r>
                      <m:sSup>
                        <m:sSupPr>
                          <m:ctrlPr>
                            <a:rPr lang="es-CL" sz="2000" b="0" i="1" smtClean="0">
                              <a:latin typeface="Cambria Math" panose="02040503050406030204" pitchFamily="18" charset="0"/>
                            </a:rPr>
                          </m:ctrlPr>
                        </m:sSupPr>
                        <m:e>
                          <m:r>
                            <a:rPr lang="es-CL" sz="2000" b="0" i="1" smtClean="0">
                              <a:latin typeface="Cambria Math" panose="02040503050406030204" pitchFamily="18" charset="0"/>
                            </a:rPr>
                            <m:t>0,17</m:t>
                          </m:r>
                        </m:e>
                        <m:sup>
                          <m:r>
                            <a:rPr lang="es-CL" sz="2000" b="0" i="1" smtClean="0">
                              <a:latin typeface="Cambria Math" panose="02040503050406030204" pitchFamily="18" charset="0"/>
                            </a:rPr>
                            <m:t>2</m:t>
                          </m:r>
                        </m:sup>
                      </m:sSup>
                    </m:oMath>
                  </m:oMathPara>
                </a14:m>
                <a:endParaRPr lang="es-CL" sz="2000" dirty="0"/>
              </a:p>
            </p:txBody>
          </p:sp>
        </mc:Choice>
        <mc:Fallback xmlns="">
          <p:sp>
            <p:nvSpPr>
              <p:cNvPr id="9" name="CuadroTexto 8">
                <a:extLst>
                  <a:ext uri="{FF2B5EF4-FFF2-40B4-BE49-F238E27FC236}">
                    <a16:creationId xmlns:a16="http://schemas.microsoft.com/office/drawing/2014/main" id="{E0F81F1A-3EED-4860-8D2F-3489932266DC}"/>
                  </a:ext>
                </a:extLst>
              </p:cNvPr>
              <p:cNvSpPr txBox="1">
                <a:spLocks noRot="1" noChangeAspect="1" noMove="1" noResize="1" noEditPoints="1" noAdjustHandles="1" noChangeArrowheads="1" noChangeShapeType="1" noTextEdit="1"/>
              </p:cNvSpPr>
              <p:nvPr/>
            </p:nvSpPr>
            <p:spPr>
              <a:xfrm>
                <a:off x="1297903" y="4474126"/>
                <a:ext cx="3248382" cy="1631216"/>
              </a:xfrm>
              <a:prstGeom prst="rect">
                <a:avLst/>
              </a:prstGeom>
              <a:blipFill>
                <a:blip r:embed="rId4"/>
                <a:stretch>
                  <a:fillRect b="-1866"/>
                </a:stretch>
              </a:blipFill>
            </p:spPr>
            <p:txBody>
              <a:bodyPr/>
              <a:lstStyle/>
              <a:p>
                <a:r>
                  <a:rPr lang="es-CL">
                    <a:noFill/>
                  </a:rPr>
                  <a:t> </a:t>
                </a:r>
              </a:p>
            </p:txBody>
          </p:sp>
        </mc:Fallback>
      </mc:AlternateContent>
      <p:sp>
        <p:nvSpPr>
          <p:cNvPr id="12" name="Marcador de texto 2">
            <a:extLst>
              <a:ext uri="{FF2B5EF4-FFF2-40B4-BE49-F238E27FC236}">
                <a16:creationId xmlns:a16="http://schemas.microsoft.com/office/drawing/2014/main" id="{A9815399-5EBB-484D-A8B1-2C1BFBD8E346}"/>
              </a:ext>
            </a:extLst>
          </p:cNvPr>
          <p:cNvSpPr>
            <a:spLocks noGrp="1"/>
          </p:cNvSpPr>
          <p:nvPr>
            <p:ph type="body" idx="1"/>
          </p:nvPr>
        </p:nvSpPr>
        <p:spPr>
          <a:xfrm>
            <a:off x="762000" y="1119463"/>
            <a:ext cx="10289600" cy="4045200"/>
          </a:xfrm>
        </p:spPr>
        <p:txBody>
          <a:bodyPr/>
          <a:lstStyle/>
          <a:p>
            <a:pPr marL="101598" indent="0" algn="just">
              <a:buNone/>
            </a:pPr>
            <a:r>
              <a:rPr lang="es-CL" sz="1800" dirty="0"/>
              <a:t>Considere el gen W en ratas que hace a éstas resistentes al veneno anticoagulante </a:t>
            </a:r>
            <a:r>
              <a:rPr lang="es-CL" sz="1800" dirty="0" err="1"/>
              <a:t>warfarina</a:t>
            </a:r>
            <a:r>
              <a:rPr lang="es-CL" sz="1800" dirty="0"/>
              <a:t>. Se da el caso que las ratas homocigotas para el gen de resistencia (WW) padecen de deficiencia de vitamina K, mientras que las ratas heterocigotas (</a:t>
            </a:r>
            <a:r>
              <a:rPr lang="es-CL" sz="1800" dirty="0" err="1"/>
              <a:t>Ww</a:t>
            </a:r>
            <a:r>
              <a:rPr lang="es-CL" sz="1800" dirty="0"/>
              <a:t>) son resistentes a la </a:t>
            </a:r>
            <a:r>
              <a:rPr lang="es-CL" sz="1800" dirty="0" err="1"/>
              <a:t>warfarina</a:t>
            </a:r>
            <a:r>
              <a:rPr lang="es-CL" sz="1800" dirty="0"/>
              <a:t> y no padecen de deficiencia de vitamina K. En base a ello, se describe una mortalidad del 10% en ratas WW y del 35% en ratas </a:t>
            </a:r>
            <a:r>
              <a:rPr lang="es-CL" sz="1800" dirty="0" err="1"/>
              <a:t>ww</a:t>
            </a:r>
            <a:r>
              <a:rPr lang="es-CL" sz="1800" dirty="0"/>
              <a:t>. Calcule el número de individuos para cada tipo de cigoto en la población actual y luego de una generación de selección, considerando que W = 0,83 y w = 0,17, y que N = 1.400.</a:t>
            </a:r>
          </a:p>
        </p:txBody>
      </p:sp>
      <p:pic>
        <p:nvPicPr>
          <p:cNvPr id="13" name="Picture 4" descr="sticker rat by minibeca">
            <a:extLst>
              <a:ext uri="{FF2B5EF4-FFF2-40B4-BE49-F238E27FC236}">
                <a16:creationId xmlns:a16="http://schemas.microsoft.com/office/drawing/2014/main" id="{A1070480-8A22-483B-A2CC-D4F309353D4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744200" y="131237"/>
            <a:ext cx="1562100" cy="156210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a:extLst>
              <a:ext uri="{FF2B5EF4-FFF2-40B4-BE49-F238E27FC236}">
                <a16:creationId xmlns:a16="http://schemas.microsoft.com/office/drawing/2014/main" id="{1E43757B-EEA7-AA23-2B4A-88FEDECF629D}"/>
              </a:ext>
            </a:extLst>
          </p:cNvPr>
          <p:cNvSpPr>
            <a:spLocks noGrp="1"/>
          </p:cNvSpPr>
          <p:nvPr>
            <p:ph type="title"/>
          </p:nvPr>
        </p:nvSpPr>
        <p:spPr>
          <a:xfrm>
            <a:off x="951200" y="377537"/>
            <a:ext cx="9911200" cy="528400"/>
          </a:xfrm>
        </p:spPr>
        <p:txBody>
          <a:bodyPr/>
          <a:lstStyle/>
          <a:p>
            <a:r>
              <a:rPr lang="es-CL" dirty="0"/>
              <a:t>Ejercicio 4</a:t>
            </a:r>
          </a:p>
        </p:txBody>
      </p:sp>
    </p:spTree>
    <p:extLst>
      <p:ext uri="{BB962C8B-B14F-4D97-AF65-F5344CB8AC3E}">
        <p14:creationId xmlns:p14="http://schemas.microsoft.com/office/powerpoint/2010/main" val="3370170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CC91FE07-0E38-44FF-AFF4-805B660168FE}"/>
              </a:ext>
            </a:extLst>
          </p:cNvPr>
          <p:cNvSpPr>
            <a:spLocks noGrp="1"/>
          </p:cNvSpPr>
          <p:nvPr>
            <p:ph type="sldNum" idx="12"/>
          </p:nvPr>
        </p:nvSpPr>
        <p:spPr/>
        <p:txBody>
          <a:bodyPr/>
          <a:lstStyle/>
          <a:p>
            <a:fld id="{00000000-1234-1234-1234-123412341234}" type="slidenum">
              <a:rPr lang="en-US" smtClean="0"/>
              <a:pPr/>
              <a:t>77</a:t>
            </a:fld>
            <a:endParaRPr lang="en-US"/>
          </a:p>
        </p:txBody>
      </p:sp>
      <p:sp>
        <p:nvSpPr>
          <p:cNvPr id="6" name="CuadroTexto 5">
            <a:extLst>
              <a:ext uri="{FF2B5EF4-FFF2-40B4-BE49-F238E27FC236}">
                <a16:creationId xmlns:a16="http://schemas.microsoft.com/office/drawing/2014/main" id="{4F72281D-C13E-467C-B472-48FA33707A59}"/>
              </a:ext>
            </a:extLst>
          </p:cNvPr>
          <p:cNvSpPr txBox="1"/>
          <p:nvPr/>
        </p:nvSpPr>
        <p:spPr>
          <a:xfrm>
            <a:off x="1267400" y="3753366"/>
            <a:ext cx="3321743" cy="369332"/>
          </a:xfrm>
          <a:prstGeom prst="rect">
            <a:avLst/>
          </a:prstGeom>
          <a:noFill/>
        </p:spPr>
        <p:txBody>
          <a:bodyPr wrap="none" rtlCol="0">
            <a:spAutoFit/>
          </a:bodyPr>
          <a:lstStyle/>
          <a:p>
            <a:r>
              <a:rPr lang="es-CL" b="1" dirty="0">
                <a:latin typeface="Abadi" panose="020B0604020104020204" pitchFamily="34" charset="0"/>
              </a:rPr>
              <a:t>Frecuencias genotípicas iniciales</a:t>
            </a:r>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A94555B9-60E1-476F-82E7-220D1DDF2EDF}"/>
                  </a:ext>
                </a:extLst>
              </p:cNvPr>
              <p:cNvSpPr txBox="1"/>
              <p:nvPr/>
            </p:nvSpPr>
            <p:spPr>
              <a:xfrm>
                <a:off x="5859305" y="4374009"/>
                <a:ext cx="544890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sz="2000" b="0" i="1" smtClean="0">
                          <a:latin typeface="Cambria Math" panose="02040503050406030204" pitchFamily="18" charset="0"/>
                        </a:rPr>
                        <m:t>𝑁</m:t>
                      </m:r>
                      <m:r>
                        <a:rPr lang="es-CL" sz="2000" b="0" i="1" smtClean="0">
                          <a:latin typeface="Cambria Math" panose="02040503050406030204" pitchFamily="18" charset="0"/>
                        </a:rPr>
                        <m:t>º=</m:t>
                      </m:r>
                      <m:r>
                        <a:rPr lang="es-CL" sz="2000" b="0" i="1" smtClean="0">
                          <a:latin typeface="Cambria Math" panose="02040503050406030204" pitchFamily="18" charset="0"/>
                        </a:rPr>
                        <m:t>𝑓𝑟𝑒𝑐𝑢𝑒𝑛𝑐𝑖𝑎</m:t>
                      </m:r>
                      <m:r>
                        <a:rPr lang="es-CL" sz="2000" b="0" i="1" smtClean="0">
                          <a:latin typeface="Cambria Math" panose="02040503050406030204" pitchFamily="18" charset="0"/>
                        </a:rPr>
                        <m:t> ∗</m:t>
                      </m:r>
                      <m:r>
                        <a:rPr lang="es-CL" sz="2000" b="0" i="1" smtClean="0">
                          <a:latin typeface="Cambria Math" panose="02040503050406030204" pitchFamily="18" charset="0"/>
                        </a:rPr>
                        <m:t>𝑇𝑜𝑡𝑎𝑙</m:t>
                      </m:r>
                      <m:r>
                        <a:rPr lang="es-CL" sz="2000" b="0" i="1" smtClean="0">
                          <a:latin typeface="Cambria Math" panose="02040503050406030204" pitchFamily="18" charset="0"/>
                        </a:rPr>
                        <m:t> </m:t>
                      </m:r>
                      <m:r>
                        <a:rPr lang="es-CL" sz="2000" b="0" i="1" smtClean="0">
                          <a:latin typeface="Cambria Math" panose="02040503050406030204" pitchFamily="18" charset="0"/>
                        </a:rPr>
                        <m:t>𝑖𝑛𝑑𝑖𝑣𝑖𝑑𝑢𝑜𝑠</m:t>
                      </m:r>
                    </m:oMath>
                  </m:oMathPara>
                </a14:m>
                <a:endParaRPr lang="es-CL" sz="2000" dirty="0"/>
              </a:p>
            </p:txBody>
          </p:sp>
        </mc:Choice>
        <mc:Fallback xmlns="">
          <p:sp>
            <p:nvSpPr>
              <p:cNvPr id="10" name="CuadroTexto 9">
                <a:extLst>
                  <a:ext uri="{FF2B5EF4-FFF2-40B4-BE49-F238E27FC236}">
                    <a16:creationId xmlns:a16="http://schemas.microsoft.com/office/drawing/2014/main" id="{A94555B9-60E1-476F-82E7-220D1DDF2EDF}"/>
                  </a:ext>
                </a:extLst>
              </p:cNvPr>
              <p:cNvSpPr txBox="1">
                <a:spLocks noRot="1" noChangeAspect="1" noMove="1" noResize="1" noEditPoints="1" noAdjustHandles="1" noChangeArrowheads="1" noChangeShapeType="1" noTextEdit="1"/>
              </p:cNvSpPr>
              <p:nvPr/>
            </p:nvSpPr>
            <p:spPr>
              <a:xfrm>
                <a:off x="5859305" y="4374009"/>
                <a:ext cx="5448908" cy="400110"/>
              </a:xfrm>
              <a:prstGeom prst="rect">
                <a:avLst/>
              </a:prstGeom>
              <a:blipFill>
                <a:blip r:embed="rId3"/>
                <a:stretch>
                  <a:fillRect b="-18462"/>
                </a:stretch>
              </a:blipFill>
            </p:spPr>
            <p:txBody>
              <a:bodyPr/>
              <a:lstStyle/>
              <a:p>
                <a:r>
                  <a:rPr lang="es-CL">
                    <a:noFill/>
                  </a:rPr>
                  <a:t> </a:t>
                </a:r>
              </a:p>
            </p:txBody>
          </p:sp>
        </mc:Fallback>
      </mc:AlternateContent>
      <p:sp>
        <p:nvSpPr>
          <p:cNvPr id="14" name="CuadroTexto 13">
            <a:extLst>
              <a:ext uri="{FF2B5EF4-FFF2-40B4-BE49-F238E27FC236}">
                <a16:creationId xmlns:a16="http://schemas.microsoft.com/office/drawing/2014/main" id="{B5D04866-9FE0-49C1-918F-F6BCA8ED8C04}"/>
              </a:ext>
            </a:extLst>
          </p:cNvPr>
          <p:cNvSpPr txBox="1"/>
          <p:nvPr/>
        </p:nvSpPr>
        <p:spPr>
          <a:xfrm>
            <a:off x="6960921" y="3753366"/>
            <a:ext cx="3243196" cy="369332"/>
          </a:xfrm>
          <a:prstGeom prst="rect">
            <a:avLst/>
          </a:prstGeom>
          <a:noFill/>
        </p:spPr>
        <p:txBody>
          <a:bodyPr wrap="none" rtlCol="0">
            <a:spAutoFit/>
          </a:bodyPr>
          <a:lstStyle/>
          <a:p>
            <a:r>
              <a:rPr lang="es-CL" b="1" dirty="0">
                <a:latin typeface="Abadi" panose="020B0604020104020204" pitchFamily="34" charset="0"/>
              </a:rPr>
              <a:t>Cantidad de individuos iniciales</a:t>
            </a:r>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FBB1C509-2EE2-409D-B528-24DD50016688}"/>
                  </a:ext>
                </a:extLst>
              </p:cNvPr>
              <p:cNvSpPr txBox="1"/>
              <p:nvPr/>
            </p:nvSpPr>
            <p:spPr>
              <a:xfrm>
                <a:off x="1221703" y="4472263"/>
                <a:ext cx="3248382" cy="16575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sz="2000" b="0" i="1" smtClean="0">
                          <a:latin typeface="Cambria Math" panose="02040503050406030204" pitchFamily="18" charset="0"/>
                        </a:rPr>
                        <m:t>𝑃</m:t>
                      </m:r>
                      <m:r>
                        <a:rPr lang="es-CL" sz="2000" b="0" i="1" smtClean="0">
                          <a:latin typeface="Cambria Math" panose="02040503050406030204" pitchFamily="18" charset="0"/>
                        </a:rPr>
                        <m:t>=</m:t>
                      </m:r>
                      <m:sSup>
                        <m:sSupPr>
                          <m:ctrlPr>
                            <a:rPr lang="es-CL" sz="2000" b="0" i="1" smtClean="0">
                              <a:latin typeface="Cambria Math" panose="02040503050406030204" pitchFamily="18" charset="0"/>
                            </a:rPr>
                          </m:ctrlPr>
                        </m:sSupPr>
                        <m:e>
                          <m:r>
                            <a:rPr lang="es-CL" sz="2000" b="0" i="1" smtClean="0">
                              <a:latin typeface="Cambria Math" panose="02040503050406030204" pitchFamily="18" charset="0"/>
                            </a:rPr>
                            <m:t>𝑝</m:t>
                          </m:r>
                        </m:e>
                        <m:sup>
                          <m:r>
                            <a:rPr lang="es-CL" sz="2000" b="0" i="1" smtClean="0">
                              <a:latin typeface="Cambria Math" panose="02040503050406030204" pitchFamily="18" charset="0"/>
                            </a:rPr>
                            <m:t>2</m:t>
                          </m:r>
                        </m:sup>
                      </m:sSup>
                      <m:r>
                        <a:rPr lang="es-CL" sz="2000" b="0" i="0" smtClean="0">
                          <a:latin typeface="Cambria Math" panose="02040503050406030204" pitchFamily="18" charset="0"/>
                        </a:rPr>
                        <m:t>=0,69</m:t>
                      </m:r>
                    </m:oMath>
                  </m:oMathPara>
                </a14:m>
                <a:endParaRPr lang="es-CL" sz="2000" b="0" dirty="0"/>
              </a:p>
              <a:p>
                <a:endParaRPr lang="es-CL" sz="2000" dirty="0"/>
              </a:p>
              <a:p>
                <a:pPr/>
                <a14:m>
                  <m:oMathPara xmlns:m="http://schemas.openxmlformats.org/officeDocument/2006/math">
                    <m:oMathParaPr>
                      <m:jc m:val="centerGroup"/>
                    </m:oMathParaPr>
                    <m:oMath xmlns:m="http://schemas.openxmlformats.org/officeDocument/2006/math">
                      <m:r>
                        <a:rPr lang="es-CL" sz="2000" b="0" i="1" smtClean="0">
                          <a:latin typeface="Cambria Math" panose="02040503050406030204" pitchFamily="18" charset="0"/>
                        </a:rPr>
                        <m:t>𝐻</m:t>
                      </m:r>
                      <m:r>
                        <a:rPr lang="es-CL" sz="2000" b="0" i="1" smtClean="0">
                          <a:latin typeface="Cambria Math" panose="02040503050406030204" pitchFamily="18" charset="0"/>
                        </a:rPr>
                        <m:t>=2</m:t>
                      </m:r>
                      <m:r>
                        <a:rPr lang="es-CL" sz="2000" b="0" i="1" smtClean="0">
                          <a:latin typeface="Cambria Math" panose="02040503050406030204" pitchFamily="18" charset="0"/>
                        </a:rPr>
                        <m:t>𝑝𝑞</m:t>
                      </m:r>
                      <m:r>
                        <a:rPr lang="es-CL" sz="2000" b="0" i="1" smtClean="0">
                          <a:latin typeface="Cambria Math" panose="02040503050406030204" pitchFamily="18" charset="0"/>
                        </a:rPr>
                        <m:t>=0,28</m:t>
                      </m:r>
                    </m:oMath>
                  </m:oMathPara>
                </a14:m>
                <a:endParaRPr lang="es-CL" sz="2000" b="0" dirty="0"/>
              </a:p>
              <a:p>
                <a:endParaRPr lang="es-CL" sz="2000" dirty="0"/>
              </a:p>
              <a:p>
                <a:pPr/>
                <a14:m>
                  <m:oMathPara xmlns:m="http://schemas.openxmlformats.org/officeDocument/2006/math">
                    <m:oMathParaPr>
                      <m:jc m:val="centerGroup"/>
                    </m:oMathParaPr>
                    <m:oMath xmlns:m="http://schemas.openxmlformats.org/officeDocument/2006/math">
                      <m:r>
                        <a:rPr lang="es-CL" sz="2000" b="0" i="1" smtClean="0">
                          <a:latin typeface="Cambria Math" panose="02040503050406030204" pitchFamily="18" charset="0"/>
                        </a:rPr>
                        <m:t>𝑄</m:t>
                      </m:r>
                      <m:r>
                        <a:rPr lang="es-CL" sz="2000" b="0" i="1" smtClean="0">
                          <a:latin typeface="Cambria Math" panose="02040503050406030204" pitchFamily="18" charset="0"/>
                        </a:rPr>
                        <m:t>=</m:t>
                      </m:r>
                      <m:sSup>
                        <m:sSupPr>
                          <m:ctrlPr>
                            <a:rPr lang="es-CL" sz="2000" b="0" i="1" smtClean="0">
                              <a:latin typeface="Cambria Math" panose="02040503050406030204" pitchFamily="18" charset="0"/>
                            </a:rPr>
                          </m:ctrlPr>
                        </m:sSupPr>
                        <m:e>
                          <m:r>
                            <a:rPr lang="es-CL" sz="2000" b="0" i="1" smtClean="0">
                              <a:latin typeface="Cambria Math" panose="02040503050406030204" pitchFamily="18" charset="0"/>
                            </a:rPr>
                            <m:t>𝑞</m:t>
                          </m:r>
                        </m:e>
                        <m:sup>
                          <m:r>
                            <a:rPr lang="es-CL" sz="2000" b="0" i="1" smtClean="0">
                              <a:latin typeface="Cambria Math" panose="02040503050406030204" pitchFamily="18" charset="0"/>
                            </a:rPr>
                            <m:t>2</m:t>
                          </m:r>
                        </m:sup>
                      </m:sSup>
                      <m:r>
                        <a:rPr lang="es-CL" sz="2000" b="0" i="1" smtClean="0">
                          <a:latin typeface="Cambria Math" panose="02040503050406030204" pitchFamily="18" charset="0"/>
                        </a:rPr>
                        <m:t>=0,03</m:t>
                      </m:r>
                    </m:oMath>
                  </m:oMathPara>
                </a14:m>
                <a:endParaRPr lang="es-CL" sz="2000" dirty="0"/>
              </a:p>
            </p:txBody>
          </p:sp>
        </mc:Choice>
        <mc:Fallback xmlns="">
          <p:sp>
            <p:nvSpPr>
              <p:cNvPr id="11" name="CuadroTexto 10">
                <a:extLst>
                  <a:ext uri="{FF2B5EF4-FFF2-40B4-BE49-F238E27FC236}">
                    <a16:creationId xmlns:a16="http://schemas.microsoft.com/office/drawing/2014/main" id="{FBB1C509-2EE2-409D-B528-24DD50016688}"/>
                  </a:ext>
                </a:extLst>
              </p:cNvPr>
              <p:cNvSpPr txBox="1">
                <a:spLocks noRot="1" noChangeAspect="1" noMove="1" noResize="1" noEditPoints="1" noAdjustHandles="1" noChangeArrowheads="1" noChangeShapeType="1" noTextEdit="1"/>
              </p:cNvSpPr>
              <p:nvPr/>
            </p:nvSpPr>
            <p:spPr>
              <a:xfrm>
                <a:off x="1221703" y="4472263"/>
                <a:ext cx="3248382" cy="1657570"/>
              </a:xfrm>
              <a:prstGeom prst="rect">
                <a:avLst/>
              </a:prstGeom>
              <a:blipFill>
                <a:blip r:embed="rId4"/>
                <a:stretch>
                  <a:fillRect b="-368"/>
                </a:stretch>
              </a:blipFill>
            </p:spPr>
            <p:txBody>
              <a:bodyPr/>
              <a:lstStyle/>
              <a:p>
                <a:r>
                  <a:rPr lang="es-CL">
                    <a:noFill/>
                  </a:rPr>
                  <a:t> </a:t>
                </a:r>
              </a:p>
            </p:txBody>
          </p:sp>
        </mc:Fallback>
      </mc:AlternateContent>
      <p:sp>
        <p:nvSpPr>
          <p:cNvPr id="12" name="Marcador de texto 2">
            <a:extLst>
              <a:ext uri="{FF2B5EF4-FFF2-40B4-BE49-F238E27FC236}">
                <a16:creationId xmlns:a16="http://schemas.microsoft.com/office/drawing/2014/main" id="{F71C178A-5E78-427B-9C01-52FCD9B5D7B2}"/>
              </a:ext>
            </a:extLst>
          </p:cNvPr>
          <p:cNvSpPr txBox="1">
            <a:spLocks/>
          </p:cNvSpPr>
          <p:nvPr/>
        </p:nvSpPr>
        <p:spPr>
          <a:xfrm>
            <a:off x="762000" y="1119463"/>
            <a:ext cx="10289600" cy="4045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507987"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1219170" marR="0" lvl="1" indent="-507987" algn="l" rtl="0">
              <a:lnSpc>
                <a:spcPct val="100000"/>
              </a:lnSpc>
              <a:spcBef>
                <a:spcPts val="8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828754" marR="0" lvl="2"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2438339" marR="0" lvl="3"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3047924" marR="0" lvl="4"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3657509" marR="0" lvl="5"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4267093" marR="0" lvl="6"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4876678" marR="0" lvl="7" indent="-507987" algn="l" rtl="0">
              <a:lnSpc>
                <a:spcPct val="100000"/>
              </a:lnSpc>
              <a:spcBef>
                <a:spcPts val="8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5486263" marR="0" lvl="8" indent="-507987" algn="l" rtl="0">
              <a:lnSpc>
                <a:spcPct val="100000"/>
              </a:lnSpc>
              <a:spcBef>
                <a:spcPts val="800"/>
              </a:spcBef>
              <a:spcAft>
                <a:spcPts val="8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101598" indent="0" algn="just">
              <a:buFont typeface="Montserrat Light"/>
              <a:buNone/>
            </a:pPr>
            <a:r>
              <a:rPr lang="es-CL" sz="1800" kern="0"/>
              <a:t>Considere el gen W en ratas que hace a éstas resistentes al veneno anticoagulante warfarina. Se da el caso que las ratas homocigotas para el gen de resistencia (WW) padecen de deficiencia de vitamina K, mientras que las ratas heterocigotas (Ww) son resistentes a la warfarina y no padecen de deficiencia de vitamina K. En base a ello, se describe una mortalidad del 10% en ratas WW y del 35% en ratas ww. Calcule el número de individuos para cada tipo de cigoto en la población actual y luego de una generación de selección, considerando que W = 0,83 y w = 0,17, y que N = 1.400.</a:t>
            </a:r>
            <a:endParaRPr lang="es-CL" sz="1800" kern="0" dirty="0"/>
          </a:p>
        </p:txBody>
      </p:sp>
      <p:pic>
        <p:nvPicPr>
          <p:cNvPr id="13" name="Picture 4" descr="sticker rat by minibeca">
            <a:extLst>
              <a:ext uri="{FF2B5EF4-FFF2-40B4-BE49-F238E27FC236}">
                <a16:creationId xmlns:a16="http://schemas.microsoft.com/office/drawing/2014/main" id="{475002FF-1901-4889-9F42-82DEF3423B2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744200" y="131237"/>
            <a:ext cx="1562100" cy="156210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a:extLst>
              <a:ext uri="{FF2B5EF4-FFF2-40B4-BE49-F238E27FC236}">
                <a16:creationId xmlns:a16="http://schemas.microsoft.com/office/drawing/2014/main" id="{B3541FBE-1EE3-22D4-2F51-196AF9C26EF3}"/>
              </a:ext>
            </a:extLst>
          </p:cNvPr>
          <p:cNvSpPr>
            <a:spLocks noGrp="1"/>
          </p:cNvSpPr>
          <p:nvPr>
            <p:ph type="title"/>
          </p:nvPr>
        </p:nvSpPr>
        <p:spPr>
          <a:xfrm>
            <a:off x="951200" y="377537"/>
            <a:ext cx="9911200" cy="528400"/>
          </a:xfrm>
        </p:spPr>
        <p:txBody>
          <a:bodyPr/>
          <a:lstStyle/>
          <a:p>
            <a:r>
              <a:rPr lang="es-CL" dirty="0"/>
              <a:t>Ejercicio 4</a:t>
            </a:r>
          </a:p>
        </p:txBody>
      </p:sp>
    </p:spTree>
    <p:extLst>
      <p:ext uri="{BB962C8B-B14F-4D97-AF65-F5344CB8AC3E}">
        <p14:creationId xmlns:p14="http://schemas.microsoft.com/office/powerpoint/2010/main" val="4058932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texto 2">
            <a:extLst>
              <a:ext uri="{FF2B5EF4-FFF2-40B4-BE49-F238E27FC236}">
                <a16:creationId xmlns:a16="http://schemas.microsoft.com/office/drawing/2014/main" id="{EDD61483-F323-4F2E-84DF-45E1C3E71FE2}"/>
              </a:ext>
            </a:extLst>
          </p:cNvPr>
          <p:cNvSpPr>
            <a:spLocks noGrp="1"/>
          </p:cNvSpPr>
          <p:nvPr>
            <p:ph type="body" idx="1"/>
          </p:nvPr>
        </p:nvSpPr>
        <p:spPr>
          <a:xfrm>
            <a:off x="762000" y="1119463"/>
            <a:ext cx="10289600" cy="4045200"/>
          </a:xfrm>
        </p:spPr>
        <p:txBody>
          <a:bodyPr/>
          <a:lstStyle/>
          <a:p>
            <a:pPr marL="101598" indent="0" algn="just">
              <a:buNone/>
            </a:pPr>
            <a:r>
              <a:rPr lang="es-CL" sz="1800" dirty="0"/>
              <a:t>Considere el gen W en ratas que hace a éstas resistentes al veneno anticoagulante </a:t>
            </a:r>
            <a:r>
              <a:rPr lang="es-CL" sz="1800" dirty="0" err="1"/>
              <a:t>warfarina</a:t>
            </a:r>
            <a:r>
              <a:rPr lang="es-CL" sz="1800" dirty="0"/>
              <a:t>. Se da el caso que las ratas homocigotas para el gen de resistencia (WW) padecen de deficiencia de vitamina K, mientras que las ratas heterocigotas (</a:t>
            </a:r>
            <a:r>
              <a:rPr lang="es-CL" sz="1800" dirty="0" err="1"/>
              <a:t>Ww</a:t>
            </a:r>
            <a:r>
              <a:rPr lang="es-CL" sz="1800" dirty="0"/>
              <a:t>) son resistentes a la </a:t>
            </a:r>
            <a:r>
              <a:rPr lang="es-CL" sz="1800" dirty="0" err="1"/>
              <a:t>warfarina</a:t>
            </a:r>
            <a:r>
              <a:rPr lang="es-CL" sz="1800" dirty="0"/>
              <a:t> y no padecen de deficiencia de vitamina K. En base a ello, se describe una mortalidad del 10% en ratas WW y del 35% en ratas </a:t>
            </a:r>
            <a:r>
              <a:rPr lang="es-CL" sz="1800" dirty="0" err="1"/>
              <a:t>ww</a:t>
            </a:r>
            <a:r>
              <a:rPr lang="es-CL" sz="1800" dirty="0"/>
              <a:t>. Calcule el número de individuos para cada tipo de cigoto en la población actual y luego de una generación de selección, considerando que W = 0,83 y w = 0,17, y que N = 1.400.</a:t>
            </a:r>
          </a:p>
        </p:txBody>
      </p:sp>
      <p:sp>
        <p:nvSpPr>
          <p:cNvPr id="4" name="Marcador de número de diapositiva 3">
            <a:extLst>
              <a:ext uri="{FF2B5EF4-FFF2-40B4-BE49-F238E27FC236}">
                <a16:creationId xmlns:a16="http://schemas.microsoft.com/office/drawing/2014/main" id="{CC91FE07-0E38-44FF-AFF4-805B660168FE}"/>
              </a:ext>
            </a:extLst>
          </p:cNvPr>
          <p:cNvSpPr>
            <a:spLocks noGrp="1"/>
          </p:cNvSpPr>
          <p:nvPr>
            <p:ph type="sldNum" idx="12"/>
          </p:nvPr>
        </p:nvSpPr>
        <p:spPr/>
        <p:txBody>
          <a:bodyPr/>
          <a:lstStyle/>
          <a:p>
            <a:fld id="{00000000-1234-1234-1234-123412341234}" type="slidenum">
              <a:rPr lang="en-US" smtClean="0"/>
              <a:pPr/>
              <a:t>78</a:t>
            </a:fld>
            <a:endParaRPr lang="en-US"/>
          </a:p>
        </p:txBody>
      </p:sp>
      <p:sp>
        <p:nvSpPr>
          <p:cNvPr id="6" name="CuadroTexto 5">
            <a:extLst>
              <a:ext uri="{FF2B5EF4-FFF2-40B4-BE49-F238E27FC236}">
                <a16:creationId xmlns:a16="http://schemas.microsoft.com/office/drawing/2014/main" id="{4F72281D-C13E-467C-B472-48FA33707A59}"/>
              </a:ext>
            </a:extLst>
          </p:cNvPr>
          <p:cNvSpPr txBox="1"/>
          <p:nvPr/>
        </p:nvSpPr>
        <p:spPr>
          <a:xfrm>
            <a:off x="1267400" y="3753366"/>
            <a:ext cx="3321743" cy="369332"/>
          </a:xfrm>
          <a:prstGeom prst="rect">
            <a:avLst/>
          </a:prstGeom>
          <a:noFill/>
        </p:spPr>
        <p:txBody>
          <a:bodyPr wrap="none" rtlCol="0">
            <a:spAutoFit/>
          </a:bodyPr>
          <a:lstStyle/>
          <a:p>
            <a:r>
              <a:rPr lang="es-CL" b="1" dirty="0">
                <a:latin typeface="Abadi" panose="020B0604020104020204" pitchFamily="34" charset="0"/>
              </a:rPr>
              <a:t>Frecuencias genotípicas iniciales</a:t>
            </a:r>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A94555B9-60E1-476F-82E7-220D1DDF2EDF}"/>
                  </a:ext>
                </a:extLst>
              </p:cNvPr>
              <p:cNvSpPr txBox="1"/>
              <p:nvPr/>
            </p:nvSpPr>
            <p:spPr>
              <a:xfrm>
                <a:off x="5859305" y="4374009"/>
                <a:ext cx="544890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sz="2000" b="0" i="1" smtClean="0">
                          <a:latin typeface="Cambria Math" panose="02040503050406030204" pitchFamily="18" charset="0"/>
                        </a:rPr>
                        <m:t>𝑁</m:t>
                      </m:r>
                      <m:r>
                        <a:rPr lang="es-CL" sz="2000" b="0" i="1" smtClean="0">
                          <a:latin typeface="Cambria Math" panose="02040503050406030204" pitchFamily="18" charset="0"/>
                        </a:rPr>
                        <m:t>º</m:t>
                      </m:r>
                      <m:r>
                        <a:rPr lang="es-CL" sz="2000" b="0" i="1" smtClean="0">
                          <a:latin typeface="Cambria Math" panose="02040503050406030204" pitchFamily="18" charset="0"/>
                        </a:rPr>
                        <m:t>𝑊𝑊</m:t>
                      </m:r>
                      <m:r>
                        <a:rPr lang="es-CL" sz="2000" b="0" i="1" smtClean="0">
                          <a:latin typeface="Cambria Math" panose="02040503050406030204" pitchFamily="18" charset="0"/>
                        </a:rPr>
                        <m:t>=</m:t>
                      </m:r>
                      <m:r>
                        <a:rPr lang="es-CL" sz="2000" b="0" i="1" smtClean="0">
                          <a:latin typeface="Cambria Math" panose="02040503050406030204" pitchFamily="18" charset="0"/>
                        </a:rPr>
                        <m:t>𝑓𝑟𝑒𝑐𝑢𝑒𝑛𝑐𝑖𝑎</m:t>
                      </m:r>
                      <m:r>
                        <a:rPr lang="es-CL" sz="2000" b="0" i="1" smtClean="0">
                          <a:latin typeface="Cambria Math" panose="02040503050406030204" pitchFamily="18" charset="0"/>
                        </a:rPr>
                        <m:t> ∗</m:t>
                      </m:r>
                      <m:r>
                        <a:rPr lang="es-CL" sz="2000" b="0" i="1" smtClean="0">
                          <a:latin typeface="Cambria Math" panose="02040503050406030204" pitchFamily="18" charset="0"/>
                        </a:rPr>
                        <m:t>𝑇𝑜𝑡𝑎𝑙</m:t>
                      </m:r>
                      <m:r>
                        <a:rPr lang="es-CL" sz="2000" b="0" i="1" smtClean="0">
                          <a:latin typeface="Cambria Math" panose="02040503050406030204" pitchFamily="18" charset="0"/>
                        </a:rPr>
                        <m:t> </m:t>
                      </m:r>
                      <m:r>
                        <a:rPr lang="es-CL" sz="2000" b="0" i="1" smtClean="0">
                          <a:latin typeface="Cambria Math" panose="02040503050406030204" pitchFamily="18" charset="0"/>
                        </a:rPr>
                        <m:t>𝑖𝑛𝑑𝑖𝑣𝑖𝑑𝑢𝑜𝑠</m:t>
                      </m:r>
                    </m:oMath>
                  </m:oMathPara>
                </a14:m>
                <a:endParaRPr lang="es-CL" sz="2000" dirty="0"/>
              </a:p>
            </p:txBody>
          </p:sp>
        </mc:Choice>
        <mc:Fallback xmlns="">
          <p:sp>
            <p:nvSpPr>
              <p:cNvPr id="10" name="CuadroTexto 9">
                <a:extLst>
                  <a:ext uri="{FF2B5EF4-FFF2-40B4-BE49-F238E27FC236}">
                    <a16:creationId xmlns:a16="http://schemas.microsoft.com/office/drawing/2014/main" id="{A94555B9-60E1-476F-82E7-220D1DDF2EDF}"/>
                  </a:ext>
                </a:extLst>
              </p:cNvPr>
              <p:cNvSpPr txBox="1">
                <a:spLocks noRot="1" noChangeAspect="1" noMove="1" noResize="1" noEditPoints="1" noAdjustHandles="1" noChangeArrowheads="1" noChangeShapeType="1" noTextEdit="1"/>
              </p:cNvSpPr>
              <p:nvPr/>
            </p:nvSpPr>
            <p:spPr>
              <a:xfrm>
                <a:off x="5859305" y="4374009"/>
                <a:ext cx="5448908" cy="400110"/>
              </a:xfrm>
              <a:prstGeom prst="rect">
                <a:avLst/>
              </a:prstGeom>
              <a:blipFill>
                <a:blip r:embed="rId3"/>
                <a:stretch>
                  <a:fillRect b="-18462"/>
                </a:stretch>
              </a:blipFill>
            </p:spPr>
            <p:txBody>
              <a:bodyPr/>
              <a:lstStyle/>
              <a:p>
                <a:r>
                  <a:rPr lang="es-CL">
                    <a:noFill/>
                  </a:rPr>
                  <a:t> </a:t>
                </a:r>
              </a:p>
            </p:txBody>
          </p:sp>
        </mc:Fallback>
      </mc:AlternateContent>
      <p:sp>
        <p:nvSpPr>
          <p:cNvPr id="14" name="CuadroTexto 13">
            <a:extLst>
              <a:ext uri="{FF2B5EF4-FFF2-40B4-BE49-F238E27FC236}">
                <a16:creationId xmlns:a16="http://schemas.microsoft.com/office/drawing/2014/main" id="{B5D04866-9FE0-49C1-918F-F6BCA8ED8C04}"/>
              </a:ext>
            </a:extLst>
          </p:cNvPr>
          <p:cNvSpPr txBox="1"/>
          <p:nvPr/>
        </p:nvSpPr>
        <p:spPr>
          <a:xfrm>
            <a:off x="6960921" y="3753366"/>
            <a:ext cx="3243196" cy="369332"/>
          </a:xfrm>
          <a:prstGeom prst="rect">
            <a:avLst/>
          </a:prstGeom>
          <a:noFill/>
        </p:spPr>
        <p:txBody>
          <a:bodyPr wrap="none" rtlCol="0">
            <a:spAutoFit/>
          </a:bodyPr>
          <a:lstStyle/>
          <a:p>
            <a:r>
              <a:rPr lang="es-CL" b="1" dirty="0">
                <a:latin typeface="Abadi" panose="020B0604020104020204" pitchFamily="34" charset="0"/>
              </a:rPr>
              <a:t>Cantidad de individuos iniciales</a:t>
            </a:r>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FBB1C509-2EE2-409D-B528-24DD50016688}"/>
                  </a:ext>
                </a:extLst>
              </p:cNvPr>
              <p:cNvSpPr txBox="1"/>
              <p:nvPr/>
            </p:nvSpPr>
            <p:spPr>
              <a:xfrm>
                <a:off x="1221703" y="4472263"/>
                <a:ext cx="3248382" cy="16575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sz="2000" b="0" i="1" smtClean="0">
                          <a:latin typeface="Cambria Math" panose="02040503050406030204" pitchFamily="18" charset="0"/>
                        </a:rPr>
                        <m:t>𝑃</m:t>
                      </m:r>
                      <m:r>
                        <a:rPr lang="es-CL" sz="2000" b="0" i="1" smtClean="0">
                          <a:latin typeface="Cambria Math" panose="02040503050406030204" pitchFamily="18" charset="0"/>
                        </a:rPr>
                        <m:t>=</m:t>
                      </m:r>
                      <m:sSup>
                        <m:sSupPr>
                          <m:ctrlPr>
                            <a:rPr lang="es-CL" sz="2000" b="0" i="1" smtClean="0">
                              <a:latin typeface="Cambria Math" panose="02040503050406030204" pitchFamily="18" charset="0"/>
                            </a:rPr>
                          </m:ctrlPr>
                        </m:sSupPr>
                        <m:e>
                          <m:r>
                            <a:rPr lang="es-CL" sz="2000" b="0" i="1" smtClean="0">
                              <a:latin typeface="Cambria Math" panose="02040503050406030204" pitchFamily="18" charset="0"/>
                            </a:rPr>
                            <m:t>𝑝</m:t>
                          </m:r>
                        </m:e>
                        <m:sup>
                          <m:r>
                            <a:rPr lang="es-CL" sz="2000" b="0" i="1" smtClean="0">
                              <a:latin typeface="Cambria Math" panose="02040503050406030204" pitchFamily="18" charset="0"/>
                            </a:rPr>
                            <m:t>2</m:t>
                          </m:r>
                        </m:sup>
                      </m:sSup>
                      <m:r>
                        <a:rPr lang="es-CL" sz="2000" b="0" i="0" smtClean="0">
                          <a:latin typeface="Cambria Math" panose="02040503050406030204" pitchFamily="18" charset="0"/>
                        </a:rPr>
                        <m:t>=0,69</m:t>
                      </m:r>
                    </m:oMath>
                  </m:oMathPara>
                </a14:m>
                <a:endParaRPr lang="es-CL" sz="2000" b="0" dirty="0"/>
              </a:p>
              <a:p>
                <a:endParaRPr lang="es-CL" sz="2000" dirty="0"/>
              </a:p>
              <a:p>
                <a:pPr/>
                <a14:m>
                  <m:oMathPara xmlns:m="http://schemas.openxmlformats.org/officeDocument/2006/math">
                    <m:oMathParaPr>
                      <m:jc m:val="centerGroup"/>
                    </m:oMathParaPr>
                    <m:oMath xmlns:m="http://schemas.openxmlformats.org/officeDocument/2006/math">
                      <m:r>
                        <a:rPr lang="es-CL" sz="2000" b="0" i="1" smtClean="0">
                          <a:latin typeface="Cambria Math" panose="02040503050406030204" pitchFamily="18" charset="0"/>
                        </a:rPr>
                        <m:t>𝐻</m:t>
                      </m:r>
                      <m:r>
                        <a:rPr lang="es-CL" sz="2000" b="0" i="1" smtClean="0">
                          <a:latin typeface="Cambria Math" panose="02040503050406030204" pitchFamily="18" charset="0"/>
                        </a:rPr>
                        <m:t>=2</m:t>
                      </m:r>
                      <m:r>
                        <a:rPr lang="es-CL" sz="2000" b="0" i="1" smtClean="0">
                          <a:latin typeface="Cambria Math" panose="02040503050406030204" pitchFamily="18" charset="0"/>
                        </a:rPr>
                        <m:t>𝑝𝑞</m:t>
                      </m:r>
                      <m:r>
                        <a:rPr lang="es-CL" sz="2000" b="0" i="1" smtClean="0">
                          <a:latin typeface="Cambria Math" panose="02040503050406030204" pitchFamily="18" charset="0"/>
                        </a:rPr>
                        <m:t>=0,28</m:t>
                      </m:r>
                    </m:oMath>
                  </m:oMathPara>
                </a14:m>
                <a:endParaRPr lang="es-CL" sz="2000" b="0" dirty="0"/>
              </a:p>
              <a:p>
                <a:endParaRPr lang="es-CL" sz="2000" dirty="0"/>
              </a:p>
              <a:p>
                <a:pPr/>
                <a14:m>
                  <m:oMathPara xmlns:m="http://schemas.openxmlformats.org/officeDocument/2006/math">
                    <m:oMathParaPr>
                      <m:jc m:val="centerGroup"/>
                    </m:oMathParaPr>
                    <m:oMath xmlns:m="http://schemas.openxmlformats.org/officeDocument/2006/math">
                      <m:r>
                        <a:rPr lang="es-CL" sz="2000" b="0" i="1" smtClean="0">
                          <a:latin typeface="Cambria Math" panose="02040503050406030204" pitchFamily="18" charset="0"/>
                        </a:rPr>
                        <m:t>𝑄</m:t>
                      </m:r>
                      <m:r>
                        <a:rPr lang="es-CL" sz="2000" b="0" i="1" smtClean="0">
                          <a:latin typeface="Cambria Math" panose="02040503050406030204" pitchFamily="18" charset="0"/>
                        </a:rPr>
                        <m:t>=</m:t>
                      </m:r>
                      <m:sSup>
                        <m:sSupPr>
                          <m:ctrlPr>
                            <a:rPr lang="es-CL" sz="2000" b="0" i="1" smtClean="0">
                              <a:latin typeface="Cambria Math" panose="02040503050406030204" pitchFamily="18" charset="0"/>
                            </a:rPr>
                          </m:ctrlPr>
                        </m:sSupPr>
                        <m:e>
                          <m:r>
                            <a:rPr lang="es-CL" sz="2000" b="0" i="1" smtClean="0">
                              <a:latin typeface="Cambria Math" panose="02040503050406030204" pitchFamily="18" charset="0"/>
                            </a:rPr>
                            <m:t>𝑞</m:t>
                          </m:r>
                        </m:e>
                        <m:sup>
                          <m:r>
                            <a:rPr lang="es-CL" sz="2000" b="0" i="1" smtClean="0">
                              <a:latin typeface="Cambria Math" panose="02040503050406030204" pitchFamily="18" charset="0"/>
                            </a:rPr>
                            <m:t>2</m:t>
                          </m:r>
                        </m:sup>
                      </m:sSup>
                      <m:r>
                        <a:rPr lang="es-CL" sz="2000" b="0" i="1" smtClean="0">
                          <a:latin typeface="Cambria Math" panose="02040503050406030204" pitchFamily="18" charset="0"/>
                        </a:rPr>
                        <m:t>=0,03</m:t>
                      </m:r>
                    </m:oMath>
                  </m:oMathPara>
                </a14:m>
                <a:endParaRPr lang="es-CL" sz="2000" dirty="0"/>
              </a:p>
            </p:txBody>
          </p:sp>
        </mc:Choice>
        <mc:Fallback xmlns="">
          <p:sp>
            <p:nvSpPr>
              <p:cNvPr id="11" name="CuadroTexto 10">
                <a:extLst>
                  <a:ext uri="{FF2B5EF4-FFF2-40B4-BE49-F238E27FC236}">
                    <a16:creationId xmlns:a16="http://schemas.microsoft.com/office/drawing/2014/main" id="{FBB1C509-2EE2-409D-B528-24DD50016688}"/>
                  </a:ext>
                </a:extLst>
              </p:cNvPr>
              <p:cNvSpPr txBox="1">
                <a:spLocks noRot="1" noChangeAspect="1" noMove="1" noResize="1" noEditPoints="1" noAdjustHandles="1" noChangeArrowheads="1" noChangeShapeType="1" noTextEdit="1"/>
              </p:cNvSpPr>
              <p:nvPr/>
            </p:nvSpPr>
            <p:spPr>
              <a:xfrm>
                <a:off x="1221703" y="4472263"/>
                <a:ext cx="3248382" cy="1657570"/>
              </a:xfrm>
              <a:prstGeom prst="rect">
                <a:avLst/>
              </a:prstGeom>
              <a:blipFill>
                <a:blip r:embed="rId4"/>
                <a:stretch>
                  <a:fillRect b="-368"/>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5BF41FA6-DE2D-4B65-8BBA-CBAE3DD3F6C6}"/>
                  </a:ext>
                </a:extLst>
              </p:cNvPr>
              <p:cNvSpPr txBox="1"/>
              <p:nvPr/>
            </p:nvSpPr>
            <p:spPr>
              <a:xfrm>
                <a:off x="5858066" y="4900938"/>
                <a:ext cx="544890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sz="2000" b="0" i="1" smtClean="0">
                          <a:latin typeface="Cambria Math" panose="02040503050406030204" pitchFamily="18" charset="0"/>
                        </a:rPr>
                        <m:t>𝑁</m:t>
                      </m:r>
                      <m:r>
                        <a:rPr lang="es-CL" sz="2000" b="0" i="1" smtClean="0">
                          <a:latin typeface="Cambria Math" panose="02040503050406030204" pitchFamily="18" charset="0"/>
                        </a:rPr>
                        <m:t>º</m:t>
                      </m:r>
                      <m:r>
                        <a:rPr lang="es-CL" sz="2000" b="0" i="1" smtClean="0">
                          <a:latin typeface="Cambria Math" panose="02040503050406030204" pitchFamily="18" charset="0"/>
                        </a:rPr>
                        <m:t>𝑊𝑊</m:t>
                      </m:r>
                      <m:r>
                        <a:rPr lang="es-CL" sz="2000" b="0" i="1" smtClean="0">
                          <a:latin typeface="Cambria Math" panose="02040503050406030204" pitchFamily="18" charset="0"/>
                        </a:rPr>
                        <m:t>=0,69∗1.400</m:t>
                      </m:r>
                    </m:oMath>
                  </m:oMathPara>
                </a14:m>
                <a:endParaRPr lang="es-CL" sz="2000" dirty="0"/>
              </a:p>
            </p:txBody>
          </p:sp>
        </mc:Choice>
        <mc:Fallback xmlns="">
          <p:sp>
            <p:nvSpPr>
              <p:cNvPr id="9" name="CuadroTexto 8">
                <a:extLst>
                  <a:ext uri="{FF2B5EF4-FFF2-40B4-BE49-F238E27FC236}">
                    <a16:creationId xmlns:a16="http://schemas.microsoft.com/office/drawing/2014/main" id="{5BF41FA6-DE2D-4B65-8BBA-CBAE3DD3F6C6}"/>
                  </a:ext>
                </a:extLst>
              </p:cNvPr>
              <p:cNvSpPr txBox="1">
                <a:spLocks noRot="1" noChangeAspect="1" noMove="1" noResize="1" noEditPoints="1" noAdjustHandles="1" noChangeArrowheads="1" noChangeShapeType="1" noTextEdit="1"/>
              </p:cNvSpPr>
              <p:nvPr/>
            </p:nvSpPr>
            <p:spPr>
              <a:xfrm>
                <a:off x="5858066" y="4900938"/>
                <a:ext cx="5448908" cy="400110"/>
              </a:xfrm>
              <a:prstGeom prst="rect">
                <a:avLst/>
              </a:prstGeom>
              <a:blipFill>
                <a:blip r:embed="rId5"/>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391A1CAE-C225-4F40-AEEA-5A63B27EE82D}"/>
                  </a:ext>
                </a:extLst>
              </p:cNvPr>
              <p:cNvSpPr txBox="1"/>
              <p:nvPr/>
            </p:nvSpPr>
            <p:spPr>
              <a:xfrm>
                <a:off x="6733676" y="5721636"/>
                <a:ext cx="3697687" cy="400110"/>
              </a:xfrm>
              <a:prstGeom prst="rect">
                <a:avLst/>
              </a:prstGeom>
              <a:noFill/>
              <a:ln>
                <a:solidFill>
                  <a:schemeClr val="accent6">
                    <a:lumMod val="75000"/>
                  </a:schemeClr>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s-CL" sz="2000" b="0" i="1" smtClean="0">
                          <a:latin typeface="Cambria Math" panose="02040503050406030204" pitchFamily="18" charset="0"/>
                        </a:rPr>
                        <m:t>𝑁</m:t>
                      </m:r>
                      <m:r>
                        <a:rPr lang="es-CL" sz="2000" b="0" i="1" smtClean="0">
                          <a:latin typeface="Cambria Math" panose="02040503050406030204" pitchFamily="18" charset="0"/>
                        </a:rPr>
                        <m:t>º</m:t>
                      </m:r>
                      <m:r>
                        <a:rPr lang="es-CL" sz="2000" b="0" i="1" smtClean="0">
                          <a:latin typeface="Cambria Math" panose="02040503050406030204" pitchFamily="18" charset="0"/>
                        </a:rPr>
                        <m:t>𝑊𝑊</m:t>
                      </m:r>
                      <m:r>
                        <a:rPr lang="es-CL" sz="2000" b="0" i="1" smtClean="0">
                          <a:latin typeface="Cambria Math" panose="02040503050406030204" pitchFamily="18" charset="0"/>
                        </a:rPr>
                        <m:t>=966 </m:t>
                      </m:r>
                      <m:r>
                        <a:rPr lang="es-CL" sz="2000" b="0" i="1" smtClean="0">
                          <a:latin typeface="Cambria Math" panose="02040503050406030204" pitchFamily="18" charset="0"/>
                        </a:rPr>
                        <m:t>𝑖𝑛𝑑𝑖𝑣𝑖𝑑𝑢𝑜𝑠</m:t>
                      </m:r>
                    </m:oMath>
                  </m:oMathPara>
                </a14:m>
                <a:endParaRPr lang="es-CL" sz="2000" dirty="0"/>
              </a:p>
            </p:txBody>
          </p:sp>
        </mc:Choice>
        <mc:Fallback xmlns="">
          <p:sp>
            <p:nvSpPr>
              <p:cNvPr id="12" name="CuadroTexto 11">
                <a:extLst>
                  <a:ext uri="{FF2B5EF4-FFF2-40B4-BE49-F238E27FC236}">
                    <a16:creationId xmlns:a16="http://schemas.microsoft.com/office/drawing/2014/main" id="{391A1CAE-C225-4F40-AEEA-5A63B27EE82D}"/>
                  </a:ext>
                </a:extLst>
              </p:cNvPr>
              <p:cNvSpPr txBox="1">
                <a:spLocks noRot="1" noChangeAspect="1" noMove="1" noResize="1" noEditPoints="1" noAdjustHandles="1" noChangeArrowheads="1" noChangeShapeType="1" noTextEdit="1"/>
              </p:cNvSpPr>
              <p:nvPr/>
            </p:nvSpPr>
            <p:spPr>
              <a:xfrm>
                <a:off x="6733676" y="5721636"/>
                <a:ext cx="3697687" cy="400110"/>
              </a:xfrm>
              <a:prstGeom prst="rect">
                <a:avLst/>
              </a:prstGeom>
              <a:blipFill>
                <a:blip r:embed="rId6"/>
                <a:stretch>
                  <a:fillRect/>
                </a:stretch>
              </a:blipFill>
              <a:ln>
                <a:solidFill>
                  <a:schemeClr val="accent6">
                    <a:lumMod val="75000"/>
                  </a:schemeClr>
                </a:solidFill>
              </a:ln>
            </p:spPr>
            <p:txBody>
              <a:bodyPr/>
              <a:lstStyle/>
              <a:p>
                <a:r>
                  <a:rPr lang="es-CL">
                    <a:noFill/>
                  </a:rPr>
                  <a:t> </a:t>
                </a:r>
              </a:p>
            </p:txBody>
          </p:sp>
        </mc:Fallback>
      </mc:AlternateContent>
      <p:pic>
        <p:nvPicPr>
          <p:cNvPr id="13" name="Picture 4" descr="sticker rat by minibeca">
            <a:extLst>
              <a:ext uri="{FF2B5EF4-FFF2-40B4-BE49-F238E27FC236}">
                <a16:creationId xmlns:a16="http://schemas.microsoft.com/office/drawing/2014/main" id="{0EA0E542-18C7-4E3E-8C80-DF72ABF096E5}"/>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0744200" y="131237"/>
            <a:ext cx="1562100" cy="1562100"/>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2">
            <a:extLst>
              <a:ext uri="{FF2B5EF4-FFF2-40B4-BE49-F238E27FC236}">
                <a16:creationId xmlns:a16="http://schemas.microsoft.com/office/drawing/2014/main" id="{9B6B289F-BF5D-46C2-2404-3614C11DC857}"/>
              </a:ext>
            </a:extLst>
          </p:cNvPr>
          <p:cNvSpPr>
            <a:spLocks noGrp="1"/>
          </p:cNvSpPr>
          <p:nvPr>
            <p:ph type="title"/>
          </p:nvPr>
        </p:nvSpPr>
        <p:spPr/>
        <p:txBody>
          <a:bodyPr/>
          <a:lstStyle/>
          <a:p>
            <a:endParaRPr lang="es-CL"/>
          </a:p>
        </p:txBody>
      </p:sp>
      <p:sp>
        <p:nvSpPr>
          <p:cNvPr id="5" name="Título 1">
            <a:extLst>
              <a:ext uri="{FF2B5EF4-FFF2-40B4-BE49-F238E27FC236}">
                <a16:creationId xmlns:a16="http://schemas.microsoft.com/office/drawing/2014/main" id="{9FD963C8-5103-8061-4942-CA5DC0CBADAF}"/>
              </a:ext>
            </a:extLst>
          </p:cNvPr>
          <p:cNvSpPr txBox="1">
            <a:spLocks/>
          </p:cNvSpPr>
          <p:nvPr/>
        </p:nvSpPr>
        <p:spPr>
          <a:xfrm>
            <a:off x="951200" y="377537"/>
            <a:ext cx="9911200" cy="52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kern="0"/>
              <a:t>Ejercicio 4</a:t>
            </a:r>
            <a:endParaRPr lang="es-CL" kern="0" dirty="0"/>
          </a:p>
        </p:txBody>
      </p:sp>
    </p:spTree>
    <p:extLst>
      <p:ext uri="{BB962C8B-B14F-4D97-AF65-F5344CB8AC3E}">
        <p14:creationId xmlns:p14="http://schemas.microsoft.com/office/powerpoint/2010/main" val="216411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texto 2">
            <a:extLst>
              <a:ext uri="{FF2B5EF4-FFF2-40B4-BE49-F238E27FC236}">
                <a16:creationId xmlns:a16="http://schemas.microsoft.com/office/drawing/2014/main" id="{EDD61483-F323-4F2E-84DF-45E1C3E71FE2}"/>
              </a:ext>
            </a:extLst>
          </p:cNvPr>
          <p:cNvSpPr>
            <a:spLocks noGrp="1"/>
          </p:cNvSpPr>
          <p:nvPr>
            <p:ph type="body" idx="1"/>
          </p:nvPr>
        </p:nvSpPr>
        <p:spPr>
          <a:xfrm>
            <a:off x="762000" y="1119463"/>
            <a:ext cx="10289600" cy="4045200"/>
          </a:xfrm>
        </p:spPr>
        <p:txBody>
          <a:bodyPr/>
          <a:lstStyle/>
          <a:p>
            <a:pPr marL="101598" indent="0" algn="just">
              <a:buNone/>
            </a:pPr>
            <a:r>
              <a:rPr lang="es-CL" sz="1800" dirty="0"/>
              <a:t>Considere el gen W en ratas que hace a éstas resistentes al veneno anticoagulante </a:t>
            </a:r>
            <a:r>
              <a:rPr lang="es-CL" sz="1800" dirty="0" err="1"/>
              <a:t>warfarina</a:t>
            </a:r>
            <a:r>
              <a:rPr lang="es-CL" sz="1800" dirty="0"/>
              <a:t>. Se da el caso que las ratas homocigotas para el gen de resistencia (WW) padecen de deficiencia de vitamina K, mientras que las ratas heterocigotas (</a:t>
            </a:r>
            <a:r>
              <a:rPr lang="es-CL" sz="1800" dirty="0" err="1"/>
              <a:t>Ww</a:t>
            </a:r>
            <a:r>
              <a:rPr lang="es-CL" sz="1800" dirty="0"/>
              <a:t>) son resistentes a la </a:t>
            </a:r>
            <a:r>
              <a:rPr lang="es-CL" sz="1800" dirty="0" err="1"/>
              <a:t>warfarina</a:t>
            </a:r>
            <a:r>
              <a:rPr lang="es-CL" sz="1800" dirty="0"/>
              <a:t> y no padecen de deficiencia de vitamina K. En base a ello, se describe una mortalidad del 10% en ratas WW y del 35% en ratas </a:t>
            </a:r>
            <a:r>
              <a:rPr lang="es-CL" sz="1800" dirty="0" err="1"/>
              <a:t>ww</a:t>
            </a:r>
            <a:r>
              <a:rPr lang="es-CL" sz="1800" dirty="0"/>
              <a:t>. Calcule el número de individuos para cada tipo de cigoto en la población actual y luego de una generación de selección, considerando que W = 0,83 y w = 0,17.</a:t>
            </a:r>
          </a:p>
        </p:txBody>
      </p:sp>
      <p:sp>
        <p:nvSpPr>
          <p:cNvPr id="4" name="Marcador de número de diapositiva 3">
            <a:extLst>
              <a:ext uri="{FF2B5EF4-FFF2-40B4-BE49-F238E27FC236}">
                <a16:creationId xmlns:a16="http://schemas.microsoft.com/office/drawing/2014/main" id="{CC91FE07-0E38-44FF-AFF4-805B660168FE}"/>
              </a:ext>
            </a:extLst>
          </p:cNvPr>
          <p:cNvSpPr>
            <a:spLocks noGrp="1"/>
          </p:cNvSpPr>
          <p:nvPr>
            <p:ph type="sldNum" idx="12"/>
          </p:nvPr>
        </p:nvSpPr>
        <p:spPr/>
        <p:txBody>
          <a:bodyPr/>
          <a:lstStyle/>
          <a:p>
            <a:fld id="{00000000-1234-1234-1234-123412341234}" type="slidenum">
              <a:rPr lang="en-US" smtClean="0"/>
              <a:pPr/>
              <a:t>79</a:t>
            </a:fld>
            <a:endParaRPr lang="en-US"/>
          </a:p>
        </p:txBody>
      </p:sp>
      <p:sp>
        <p:nvSpPr>
          <p:cNvPr id="6" name="CuadroTexto 5">
            <a:extLst>
              <a:ext uri="{FF2B5EF4-FFF2-40B4-BE49-F238E27FC236}">
                <a16:creationId xmlns:a16="http://schemas.microsoft.com/office/drawing/2014/main" id="{4F72281D-C13E-467C-B472-48FA33707A59}"/>
              </a:ext>
            </a:extLst>
          </p:cNvPr>
          <p:cNvSpPr txBox="1"/>
          <p:nvPr/>
        </p:nvSpPr>
        <p:spPr>
          <a:xfrm>
            <a:off x="1267400" y="3753366"/>
            <a:ext cx="3321743" cy="369332"/>
          </a:xfrm>
          <a:prstGeom prst="rect">
            <a:avLst/>
          </a:prstGeom>
          <a:noFill/>
        </p:spPr>
        <p:txBody>
          <a:bodyPr wrap="none" rtlCol="0">
            <a:spAutoFit/>
          </a:bodyPr>
          <a:lstStyle/>
          <a:p>
            <a:r>
              <a:rPr lang="es-CL" b="1" dirty="0">
                <a:latin typeface="Abadi" panose="020B0604020104020204" pitchFamily="34" charset="0"/>
              </a:rPr>
              <a:t>Frecuencias genotípicas iniciales</a:t>
            </a:r>
          </a:p>
        </p:txBody>
      </p:sp>
      <p:sp>
        <p:nvSpPr>
          <p:cNvPr id="14" name="CuadroTexto 13">
            <a:extLst>
              <a:ext uri="{FF2B5EF4-FFF2-40B4-BE49-F238E27FC236}">
                <a16:creationId xmlns:a16="http://schemas.microsoft.com/office/drawing/2014/main" id="{B5D04866-9FE0-49C1-918F-F6BCA8ED8C04}"/>
              </a:ext>
            </a:extLst>
          </p:cNvPr>
          <p:cNvSpPr txBox="1"/>
          <p:nvPr/>
        </p:nvSpPr>
        <p:spPr>
          <a:xfrm>
            <a:off x="6960921" y="3753366"/>
            <a:ext cx="3243196" cy="369332"/>
          </a:xfrm>
          <a:prstGeom prst="rect">
            <a:avLst/>
          </a:prstGeom>
          <a:noFill/>
        </p:spPr>
        <p:txBody>
          <a:bodyPr wrap="none" rtlCol="0">
            <a:spAutoFit/>
          </a:bodyPr>
          <a:lstStyle/>
          <a:p>
            <a:r>
              <a:rPr lang="es-CL" b="1" dirty="0">
                <a:latin typeface="Abadi" panose="020B0604020104020204" pitchFamily="34" charset="0"/>
              </a:rPr>
              <a:t>Cantidad de individuos iniciales</a:t>
            </a:r>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FBB1C509-2EE2-409D-B528-24DD50016688}"/>
                  </a:ext>
                </a:extLst>
              </p:cNvPr>
              <p:cNvSpPr txBox="1"/>
              <p:nvPr/>
            </p:nvSpPr>
            <p:spPr>
              <a:xfrm>
                <a:off x="1221703" y="4472263"/>
                <a:ext cx="3248382" cy="16575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sz="2000" b="0" i="1" smtClean="0">
                          <a:latin typeface="Cambria Math" panose="02040503050406030204" pitchFamily="18" charset="0"/>
                        </a:rPr>
                        <m:t>𝑃</m:t>
                      </m:r>
                      <m:r>
                        <a:rPr lang="es-CL" sz="2000" b="0" i="1" smtClean="0">
                          <a:latin typeface="Cambria Math" panose="02040503050406030204" pitchFamily="18" charset="0"/>
                        </a:rPr>
                        <m:t>=</m:t>
                      </m:r>
                      <m:sSup>
                        <m:sSupPr>
                          <m:ctrlPr>
                            <a:rPr lang="es-CL" sz="2000" b="0" i="1" smtClean="0">
                              <a:latin typeface="Cambria Math" panose="02040503050406030204" pitchFamily="18" charset="0"/>
                            </a:rPr>
                          </m:ctrlPr>
                        </m:sSupPr>
                        <m:e>
                          <m:r>
                            <a:rPr lang="es-CL" sz="2000" b="0" i="1" smtClean="0">
                              <a:latin typeface="Cambria Math" panose="02040503050406030204" pitchFamily="18" charset="0"/>
                            </a:rPr>
                            <m:t>𝑝</m:t>
                          </m:r>
                        </m:e>
                        <m:sup>
                          <m:r>
                            <a:rPr lang="es-CL" sz="2000" b="0" i="1" smtClean="0">
                              <a:latin typeface="Cambria Math" panose="02040503050406030204" pitchFamily="18" charset="0"/>
                            </a:rPr>
                            <m:t>2</m:t>
                          </m:r>
                        </m:sup>
                      </m:sSup>
                      <m:r>
                        <a:rPr lang="es-CL" sz="2000" b="0" i="0" smtClean="0">
                          <a:latin typeface="Cambria Math" panose="02040503050406030204" pitchFamily="18" charset="0"/>
                        </a:rPr>
                        <m:t>=0,69</m:t>
                      </m:r>
                    </m:oMath>
                  </m:oMathPara>
                </a14:m>
                <a:endParaRPr lang="es-CL" sz="2000" b="0" dirty="0"/>
              </a:p>
              <a:p>
                <a:endParaRPr lang="es-CL" sz="2000" dirty="0"/>
              </a:p>
              <a:p>
                <a:pPr/>
                <a14:m>
                  <m:oMathPara xmlns:m="http://schemas.openxmlformats.org/officeDocument/2006/math">
                    <m:oMathParaPr>
                      <m:jc m:val="centerGroup"/>
                    </m:oMathParaPr>
                    <m:oMath xmlns:m="http://schemas.openxmlformats.org/officeDocument/2006/math">
                      <m:r>
                        <a:rPr lang="es-CL" sz="2000" b="0" i="1" smtClean="0">
                          <a:latin typeface="Cambria Math" panose="02040503050406030204" pitchFamily="18" charset="0"/>
                        </a:rPr>
                        <m:t>𝐻</m:t>
                      </m:r>
                      <m:r>
                        <a:rPr lang="es-CL" sz="2000" b="0" i="1" smtClean="0">
                          <a:latin typeface="Cambria Math" panose="02040503050406030204" pitchFamily="18" charset="0"/>
                        </a:rPr>
                        <m:t>=2</m:t>
                      </m:r>
                      <m:r>
                        <a:rPr lang="es-CL" sz="2000" b="0" i="1" smtClean="0">
                          <a:latin typeface="Cambria Math" panose="02040503050406030204" pitchFamily="18" charset="0"/>
                        </a:rPr>
                        <m:t>𝑝𝑞</m:t>
                      </m:r>
                      <m:r>
                        <a:rPr lang="es-CL" sz="2000" b="0" i="1" smtClean="0">
                          <a:latin typeface="Cambria Math" panose="02040503050406030204" pitchFamily="18" charset="0"/>
                        </a:rPr>
                        <m:t>=0,28</m:t>
                      </m:r>
                    </m:oMath>
                  </m:oMathPara>
                </a14:m>
                <a:endParaRPr lang="es-CL" sz="2000" b="0" dirty="0"/>
              </a:p>
              <a:p>
                <a:endParaRPr lang="es-CL" sz="2000" dirty="0"/>
              </a:p>
              <a:p>
                <a:pPr/>
                <a14:m>
                  <m:oMathPara xmlns:m="http://schemas.openxmlformats.org/officeDocument/2006/math">
                    <m:oMathParaPr>
                      <m:jc m:val="centerGroup"/>
                    </m:oMathParaPr>
                    <m:oMath xmlns:m="http://schemas.openxmlformats.org/officeDocument/2006/math">
                      <m:r>
                        <a:rPr lang="es-CL" sz="2000" b="0" i="1" smtClean="0">
                          <a:latin typeface="Cambria Math" panose="02040503050406030204" pitchFamily="18" charset="0"/>
                        </a:rPr>
                        <m:t>𝑄</m:t>
                      </m:r>
                      <m:r>
                        <a:rPr lang="es-CL" sz="2000" b="0" i="1" smtClean="0">
                          <a:latin typeface="Cambria Math" panose="02040503050406030204" pitchFamily="18" charset="0"/>
                        </a:rPr>
                        <m:t>=</m:t>
                      </m:r>
                      <m:sSup>
                        <m:sSupPr>
                          <m:ctrlPr>
                            <a:rPr lang="es-CL" sz="2000" b="0" i="1" smtClean="0">
                              <a:latin typeface="Cambria Math" panose="02040503050406030204" pitchFamily="18" charset="0"/>
                            </a:rPr>
                          </m:ctrlPr>
                        </m:sSupPr>
                        <m:e>
                          <m:r>
                            <a:rPr lang="es-CL" sz="2000" b="0" i="1" smtClean="0">
                              <a:latin typeface="Cambria Math" panose="02040503050406030204" pitchFamily="18" charset="0"/>
                            </a:rPr>
                            <m:t>𝑞</m:t>
                          </m:r>
                        </m:e>
                        <m:sup>
                          <m:r>
                            <a:rPr lang="es-CL" sz="2000" b="0" i="1" smtClean="0">
                              <a:latin typeface="Cambria Math" panose="02040503050406030204" pitchFamily="18" charset="0"/>
                            </a:rPr>
                            <m:t>2</m:t>
                          </m:r>
                        </m:sup>
                      </m:sSup>
                      <m:r>
                        <a:rPr lang="es-CL" sz="2000" b="0" i="1" smtClean="0">
                          <a:latin typeface="Cambria Math" panose="02040503050406030204" pitchFamily="18" charset="0"/>
                        </a:rPr>
                        <m:t>=0,03</m:t>
                      </m:r>
                    </m:oMath>
                  </m:oMathPara>
                </a14:m>
                <a:endParaRPr lang="es-CL" sz="2000" dirty="0"/>
              </a:p>
            </p:txBody>
          </p:sp>
        </mc:Choice>
        <mc:Fallback xmlns="">
          <p:sp>
            <p:nvSpPr>
              <p:cNvPr id="11" name="CuadroTexto 10">
                <a:extLst>
                  <a:ext uri="{FF2B5EF4-FFF2-40B4-BE49-F238E27FC236}">
                    <a16:creationId xmlns:a16="http://schemas.microsoft.com/office/drawing/2014/main" id="{FBB1C509-2EE2-409D-B528-24DD50016688}"/>
                  </a:ext>
                </a:extLst>
              </p:cNvPr>
              <p:cNvSpPr txBox="1">
                <a:spLocks noRot="1" noChangeAspect="1" noMove="1" noResize="1" noEditPoints="1" noAdjustHandles="1" noChangeArrowheads="1" noChangeShapeType="1" noTextEdit="1"/>
              </p:cNvSpPr>
              <p:nvPr/>
            </p:nvSpPr>
            <p:spPr>
              <a:xfrm>
                <a:off x="1221703" y="4472263"/>
                <a:ext cx="3248382" cy="1657570"/>
              </a:xfrm>
              <a:prstGeom prst="rect">
                <a:avLst/>
              </a:prstGeom>
              <a:blipFill>
                <a:blip r:embed="rId3"/>
                <a:stretch>
                  <a:fillRect b="-368"/>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391915FE-156D-41F8-8063-578EA9D259E7}"/>
                  </a:ext>
                </a:extLst>
              </p:cNvPr>
              <p:cNvSpPr txBox="1"/>
              <p:nvPr/>
            </p:nvSpPr>
            <p:spPr>
              <a:xfrm>
                <a:off x="5859305" y="4374009"/>
                <a:ext cx="544890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sz="2000" b="0" i="1" smtClean="0">
                          <a:latin typeface="Cambria Math" panose="02040503050406030204" pitchFamily="18" charset="0"/>
                        </a:rPr>
                        <m:t>𝑁</m:t>
                      </m:r>
                      <m:r>
                        <a:rPr lang="es-CL" sz="2000" b="0" i="1" smtClean="0">
                          <a:latin typeface="Cambria Math" panose="02040503050406030204" pitchFamily="18" charset="0"/>
                        </a:rPr>
                        <m:t>º</m:t>
                      </m:r>
                      <m:r>
                        <a:rPr lang="es-CL" sz="2000" b="0" i="1" smtClean="0">
                          <a:latin typeface="Cambria Math" panose="02040503050406030204" pitchFamily="18" charset="0"/>
                        </a:rPr>
                        <m:t>𝑊𝑤</m:t>
                      </m:r>
                      <m:r>
                        <a:rPr lang="es-CL" sz="2000" b="0" i="1" smtClean="0">
                          <a:latin typeface="Cambria Math" panose="02040503050406030204" pitchFamily="18" charset="0"/>
                        </a:rPr>
                        <m:t>=</m:t>
                      </m:r>
                      <m:r>
                        <a:rPr lang="es-CL" sz="2000" b="0" i="1" smtClean="0">
                          <a:latin typeface="Cambria Math" panose="02040503050406030204" pitchFamily="18" charset="0"/>
                        </a:rPr>
                        <m:t>𝑓𝑟𝑒𝑐𝑢𝑒𝑛𝑐𝑖𝑎</m:t>
                      </m:r>
                      <m:r>
                        <a:rPr lang="es-CL" sz="2000" b="0" i="1" smtClean="0">
                          <a:latin typeface="Cambria Math" panose="02040503050406030204" pitchFamily="18" charset="0"/>
                        </a:rPr>
                        <m:t> ∗</m:t>
                      </m:r>
                      <m:r>
                        <a:rPr lang="es-CL" sz="2000" b="0" i="1" smtClean="0">
                          <a:latin typeface="Cambria Math" panose="02040503050406030204" pitchFamily="18" charset="0"/>
                        </a:rPr>
                        <m:t>𝑇𝑜𝑡𝑎𝑙</m:t>
                      </m:r>
                      <m:r>
                        <a:rPr lang="es-CL" sz="2000" b="0" i="1" smtClean="0">
                          <a:latin typeface="Cambria Math" panose="02040503050406030204" pitchFamily="18" charset="0"/>
                        </a:rPr>
                        <m:t> </m:t>
                      </m:r>
                      <m:r>
                        <a:rPr lang="es-CL" sz="2000" b="0" i="1" smtClean="0">
                          <a:latin typeface="Cambria Math" panose="02040503050406030204" pitchFamily="18" charset="0"/>
                        </a:rPr>
                        <m:t>𝑖𝑛𝑑𝑖𝑣𝑖𝑑𝑢𝑜𝑠</m:t>
                      </m:r>
                    </m:oMath>
                  </m:oMathPara>
                </a14:m>
                <a:endParaRPr lang="es-CL" sz="2000" dirty="0"/>
              </a:p>
            </p:txBody>
          </p:sp>
        </mc:Choice>
        <mc:Fallback xmlns="">
          <p:sp>
            <p:nvSpPr>
              <p:cNvPr id="13" name="CuadroTexto 12">
                <a:extLst>
                  <a:ext uri="{FF2B5EF4-FFF2-40B4-BE49-F238E27FC236}">
                    <a16:creationId xmlns:a16="http://schemas.microsoft.com/office/drawing/2014/main" id="{391915FE-156D-41F8-8063-578EA9D259E7}"/>
                  </a:ext>
                </a:extLst>
              </p:cNvPr>
              <p:cNvSpPr txBox="1">
                <a:spLocks noRot="1" noChangeAspect="1" noMove="1" noResize="1" noEditPoints="1" noAdjustHandles="1" noChangeArrowheads="1" noChangeShapeType="1" noTextEdit="1"/>
              </p:cNvSpPr>
              <p:nvPr/>
            </p:nvSpPr>
            <p:spPr>
              <a:xfrm>
                <a:off x="5859305" y="4374009"/>
                <a:ext cx="5448908" cy="400110"/>
              </a:xfrm>
              <a:prstGeom prst="rect">
                <a:avLst/>
              </a:prstGeom>
              <a:blipFill>
                <a:blip r:embed="rId4"/>
                <a:stretch>
                  <a:fillRect b="-18462"/>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DF752E8F-1F55-4E85-A110-4E2D91CDE2D8}"/>
                  </a:ext>
                </a:extLst>
              </p:cNvPr>
              <p:cNvSpPr txBox="1"/>
              <p:nvPr/>
            </p:nvSpPr>
            <p:spPr>
              <a:xfrm>
                <a:off x="5858066" y="4900938"/>
                <a:ext cx="544890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sz="2000" b="0" i="1" smtClean="0">
                          <a:latin typeface="Cambria Math" panose="02040503050406030204" pitchFamily="18" charset="0"/>
                        </a:rPr>
                        <m:t>𝑁</m:t>
                      </m:r>
                      <m:r>
                        <a:rPr lang="es-CL" sz="2000" b="0" i="1" smtClean="0">
                          <a:latin typeface="Cambria Math" panose="02040503050406030204" pitchFamily="18" charset="0"/>
                        </a:rPr>
                        <m:t>º</m:t>
                      </m:r>
                      <m:r>
                        <a:rPr lang="es-CL" sz="2000" b="0" i="1" smtClean="0">
                          <a:latin typeface="Cambria Math" panose="02040503050406030204" pitchFamily="18" charset="0"/>
                        </a:rPr>
                        <m:t>𝑊𝑤</m:t>
                      </m:r>
                      <m:r>
                        <a:rPr lang="es-CL" sz="2000" b="0" i="1" smtClean="0">
                          <a:latin typeface="Cambria Math" panose="02040503050406030204" pitchFamily="18" charset="0"/>
                        </a:rPr>
                        <m:t>=0,28∗1.400</m:t>
                      </m:r>
                    </m:oMath>
                  </m:oMathPara>
                </a14:m>
                <a:endParaRPr lang="es-CL" sz="2000" dirty="0"/>
              </a:p>
            </p:txBody>
          </p:sp>
        </mc:Choice>
        <mc:Fallback xmlns="">
          <p:sp>
            <p:nvSpPr>
              <p:cNvPr id="15" name="CuadroTexto 14">
                <a:extLst>
                  <a:ext uri="{FF2B5EF4-FFF2-40B4-BE49-F238E27FC236}">
                    <a16:creationId xmlns:a16="http://schemas.microsoft.com/office/drawing/2014/main" id="{DF752E8F-1F55-4E85-A110-4E2D91CDE2D8}"/>
                  </a:ext>
                </a:extLst>
              </p:cNvPr>
              <p:cNvSpPr txBox="1">
                <a:spLocks noRot="1" noChangeAspect="1" noMove="1" noResize="1" noEditPoints="1" noAdjustHandles="1" noChangeArrowheads="1" noChangeShapeType="1" noTextEdit="1"/>
              </p:cNvSpPr>
              <p:nvPr/>
            </p:nvSpPr>
            <p:spPr>
              <a:xfrm>
                <a:off x="5858066" y="4900938"/>
                <a:ext cx="5448908" cy="400110"/>
              </a:xfrm>
              <a:prstGeom prst="rect">
                <a:avLst/>
              </a:prstGeom>
              <a:blipFill>
                <a:blip r:embed="rId5"/>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EDABAEC9-5EFD-4484-9DEB-7B529F987A0D}"/>
                  </a:ext>
                </a:extLst>
              </p:cNvPr>
              <p:cNvSpPr txBox="1"/>
              <p:nvPr/>
            </p:nvSpPr>
            <p:spPr>
              <a:xfrm>
                <a:off x="6733676" y="5721636"/>
                <a:ext cx="3697687" cy="400110"/>
              </a:xfrm>
              <a:prstGeom prst="rect">
                <a:avLst/>
              </a:prstGeom>
              <a:noFill/>
              <a:ln>
                <a:solidFill>
                  <a:schemeClr val="accent6">
                    <a:lumMod val="75000"/>
                  </a:schemeClr>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s-CL" sz="2000" b="0" i="1" smtClean="0">
                          <a:latin typeface="Cambria Math" panose="02040503050406030204" pitchFamily="18" charset="0"/>
                        </a:rPr>
                        <m:t>𝑁</m:t>
                      </m:r>
                      <m:r>
                        <a:rPr lang="es-CL" sz="2000" b="0" i="1" smtClean="0">
                          <a:latin typeface="Cambria Math" panose="02040503050406030204" pitchFamily="18" charset="0"/>
                        </a:rPr>
                        <m:t>º</m:t>
                      </m:r>
                      <m:r>
                        <a:rPr lang="es-CL" sz="2000" b="0" i="1" smtClean="0">
                          <a:latin typeface="Cambria Math" panose="02040503050406030204" pitchFamily="18" charset="0"/>
                        </a:rPr>
                        <m:t>𝑊𝑤</m:t>
                      </m:r>
                      <m:r>
                        <a:rPr lang="es-CL" sz="2000" b="0" i="1" smtClean="0">
                          <a:latin typeface="Cambria Math" panose="02040503050406030204" pitchFamily="18" charset="0"/>
                        </a:rPr>
                        <m:t>=392 </m:t>
                      </m:r>
                      <m:r>
                        <a:rPr lang="es-CL" sz="2000" b="0" i="1" smtClean="0">
                          <a:latin typeface="Cambria Math" panose="02040503050406030204" pitchFamily="18" charset="0"/>
                        </a:rPr>
                        <m:t>𝑖𝑛𝑑𝑖𝑣𝑖𝑑𝑢𝑜𝑠</m:t>
                      </m:r>
                    </m:oMath>
                  </m:oMathPara>
                </a14:m>
                <a:endParaRPr lang="es-CL" sz="2000" dirty="0"/>
              </a:p>
            </p:txBody>
          </p:sp>
        </mc:Choice>
        <mc:Fallback xmlns="">
          <p:sp>
            <p:nvSpPr>
              <p:cNvPr id="18" name="CuadroTexto 17">
                <a:extLst>
                  <a:ext uri="{FF2B5EF4-FFF2-40B4-BE49-F238E27FC236}">
                    <a16:creationId xmlns:a16="http://schemas.microsoft.com/office/drawing/2014/main" id="{EDABAEC9-5EFD-4484-9DEB-7B529F987A0D}"/>
                  </a:ext>
                </a:extLst>
              </p:cNvPr>
              <p:cNvSpPr txBox="1">
                <a:spLocks noRot="1" noChangeAspect="1" noMove="1" noResize="1" noEditPoints="1" noAdjustHandles="1" noChangeArrowheads="1" noChangeShapeType="1" noTextEdit="1"/>
              </p:cNvSpPr>
              <p:nvPr/>
            </p:nvSpPr>
            <p:spPr>
              <a:xfrm>
                <a:off x="6733676" y="5721636"/>
                <a:ext cx="3697687" cy="400110"/>
              </a:xfrm>
              <a:prstGeom prst="rect">
                <a:avLst/>
              </a:prstGeom>
              <a:blipFill>
                <a:blip r:embed="rId6"/>
                <a:stretch>
                  <a:fillRect/>
                </a:stretch>
              </a:blipFill>
              <a:ln>
                <a:solidFill>
                  <a:schemeClr val="accent6">
                    <a:lumMod val="75000"/>
                  </a:schemeClr>
                </a:solidFill>
              </a:ln>
            </p:spPr>
            <p:txBody>
              <a:bodyPr/>
              <a:lstStyle/>
              <a:p>
                <a:r>
                  <a:rPr lang="es-CL">
                    <a:noFill/>
                  </a:rPr>
                  <a:t> </a:t>
                </a:r>
              </a:p>
            </p:txBody>
          </p:sp>
        </mc:Fallback>
      </mc:AlternateContent>
      <p:pic>
        <p:nvPicPr>
          <p:cNvPr id="19" name="Picture 4" descr="sticker rat by minibeca">
            <a:extLst>
              <a:ext uri="{FF2B5EF4-FFF2-40B4-BE49-F238E27FC236}">
                <a16:creationId xmlns:a16="http://schemas.microsoft.com/office/drawing/2014/main" id="{23E3EB15-B448-47AE-9331-AA7280EB6A6F}"/>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0744200" y="131237"/>
            <a:ext cx="1562100" cy="1562100"/>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2">
            <a:extLst>
              <a:ext uri="{FF2B5EF4-FFF2-40B4-BE49-F238E27FC236}">
                <a16:creationId xmlns:a16="http://schemas.microsoft.com/office/drawing/2014/main" id="{82A06E74-F8B9-FE2C-ED1E-4BB6D883A87B}"/>
              </a:ext>
            </a:extLst>
          </p:cNvPr>
          <p:cNvSpPr>
            <a:spLocks noGrp="1"/>
          </p:cNvSpPr>
          <p:nvPr>
            <p:ph type="title"/>
          </p:nvPr>
        </p:nvSpPr>
        <p:spPr/>
        <p:txBody>
          <a:bodyPr/>
          <a:lstStyle/>
          <a:p>
            <a:endParaRPr lang="es-CL"/>
          </a:p>
        </p:txBody>
      </p:sp>
      <p:sp>
        <p:nvSpPr>
          <p:cNvPr id="5" name="Título 1">
            <a:extLst>
              <a:ext uri="{FF2B5EF4-FFF2-40B4-BE49-F238E27FC236}">
                <a16:creationId xmlns:a16="http://schemas.microsoft.com/office/drawing/2014/main" id="{BCF6EF60-B37D-2F1B-090A-7B3A7A513A26}"/>
              </a:ext>
            </a:extLst>
          </p:cNvPr>
          <p:cNvSpPr txBox="1">
            <a:spLocks/>
          </p:cNvSpPr>
          <p:nvPr/>
        </p:nvSpPr>
        <p:spPr>
          <a:xfrm>
            <a:off x="951200" y="377537"/>
            <a:ext cx="9911200" cy="52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kern="0"/>
              <a:t>Ejercicio 4</a:t>
            </a:r>
            <a:endParaRPr lang="es-CL" kern="0" dirty="0"/>
          </a:p>
        </p:txBody>
      </p:sp>
    </p:spTree>
    <p:extLst>
      <p:ext uri="{BB962C8B-B14F-4D97-AF65-F5344CB8AC3E}">
        <p14:creationId xmlns:p14="http://schemas.microsoft.com/office/powerpoint/2010/main" val="21020557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910590"/>
            <a:ext cx="9162472"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Una de las principales enfermedades en salmón es la enfermedad del virus de la pancreatitis infecciosa del salmón (IPN). Esta enfermedad presenta mortalidades que varían entre 20% y 100%. Hace años atrás se descubrió una región del genoma (haplotipos) que permiten explicar el 90% de la resistencia a esta enfermedad (IPN+ o IPN-). En una población se observó que los promedios de supervivencia entre los grupos eran los siguientes: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6" name="Tabla 12">
            <a:extLst>
              <a:ext uri="{FF2B5EF4-FFF2-40B4-BE49-F238E27FC236}">
                <a16:creationId xmlns:a16="http://schemas.microsoft.com/office/drawing/2014/main" id="{8FAEEAF5-07C6-4B85-AB2A-5CB8D11108E2}"/>
              </a:ext>
            </a:extLst>
          </p:cNvPr>
          <p:cNvGraphicFramePr>
            <a:graphicFrameLocks noGrp="1"/>
          </p:cNvGraphicFramePr>
          <p:nvPr/>
        </p:nvGraphicFramePr>
        <p:xfrm>
          <a:off x="1653363" y="2575464"/>
          <a:ext cx="5157012" cy="1707072"/>
        </p:xfrm>
        <a:graphic>
          <a:graphicData uri="http://schemas.openxmlformats.org/drawingml/2006/table">
            <a:tbl>
              <a:tblPr firstRow="1" bandRow="1">
                <a:tableStyleId>{5C22544A-7EE6-4342-B048-85BDC9FD1C3A}</a:tableStyleId>
              </a:tblPr>
              <a:tblGrid>
                <a:gridCol w="1719004">
                  <a:extLst>
                    <a:ext uri="{9D8B030D-6E8A-4147-A177-3AD203B41FA5}">
                      <a16:colId xmlns:a16="http://schemas.microsoft.com/office/drawing/2014/main" val="1089230659"/>
                    </a:ext>
                  </a:extLst>
                </a:gridCol>
                <a:gridCol w="1719004">
                  <a:extLst>
                    <a:ext uri="{9D8B030D-6E8A-4147-A177-3AD203B41FA5}">
                      <a16:colId xmlns:a16="http://schemas.microsoft.com/office/drawing/2014/main" val="1969542237"/>
                    </a:ext>
                  </a:extLst>
                </a:gridCol>
                <a:gridCol w="1719004">
                  <a:extLst>
                    <a:ext uri="{9D8B030D-6E8A-4147-A177-3AD203B41FA5}">
                      <a16:colId xmlns:a16="http://schemas.microsoft.com/office/drawing/2014/main" val="947060302"/>
                    </a:ext>
                  </a:extLst>
                </a:gridCol>
              </a:tblGrid>
              <a:tr h="370840">
                <a:tc>
                  <a:txBody>
                    <a:bodyPr/>
                    <a:lstStyle/>
                    <a:p>
                      <a:pPr algn="ctr"/>
                      <a:r>
                        <a:rPr lang="es-CL" sz="1600" dirty="0"/>
                        <a:t>Haplotipo</a:t>
                      </a:r>
                      <a:endParaRPr lang="en-US" sz="1600" dirty="0"/>
                    </a:p>
                  </a:txBody>
                  <a:tcPr anchor="ctr"/>
                </a:tc>
                <a:tc>
                  <a:txBody>
                    <a:bodyPr/>
                    <a:lstStyle/>
                    <a:p>
                      <a:pPr algn="ctr"/>
                      <a:r>
                        <a:rPr lang="es-CL" sz="1600" dirty="0"/>
                        <a:t>Número</a:t>
                      </a:r>
                      <a:endParaRPr lang="en-US" sz="1600" dirty="0"/>
                    </a:p>
                  </a:txBody>
                  <a:tcPr anchor="ctr"/>
                </a:tc>
                <a:tc>
                  <a:txBody>
                    <a:bodyPr/>
                    <a:lstStyle/>
                    <a:p>
                      <a:pPr algn="ctr"/>
                      <a:r>
                        <a:rPr lang="es-CL" sz="1600" dirty="0"/>
                        <a:t>Sobrevivencia (%)</a:t>
                      </a:r>
                      <a:endParaRPr lang="en-US" sz="1600" dirty="0"/>
                    </a:p>
                  </a:txBody>
                  <a:tcPr anchor="ctr"/>
                </a:tc>
                <a:extLst>
                  <a:ext uri="{0D108BD9-81ED-4DB2-BD59-A6C34878D82A}">
                    <a16:rowId xmlns:a16="http://schemas.microsoft.com/office/drawing/2014/main" val="884403037"/>
                  </a:ext>
                </a:extLst>
              </a:tr>
              <a:tr h="370840">
                <a:tc>
                  <a:txBody>
                    <a:bodyPr/>
                    <a:lstStyle/>
                    <a:p>
                      <a:pPr algn="ctr"/>
                      <a:r>
                        <a:rPr lang="es-CL" dirty="0"/>
                        <a:t>IPN+, IPN+</a:t>
                      </a:r>
                      <a:endParaRPr lang="en-US" dirty="0"/>
                    </a:p>
                  </a:txBody>
                  <a:tcPr anchor="ctr"/>
                </a:tc>
                <a:tc>
                  <a:txBody>
                    <a:bodyPr/>
                    <a:lstStyle/>
                    <a:p>
                      <a:pPr algn="ctr"/>
                      <a:r>
                        <a:rPr lang="es-CL" dirty="0"/>
                        <a:t>900</a:t>
                      </a:r>
                      <a:endParaRPr lang="en-US" dirty="0"/>
                    </a:p>
                  </a:txBody>
                  <a:tcPr anchor="ctr"/>
                </a:tc>
                <a:tc>
                  <a:txBody>
                    <a:bodyPr/>
                    <a:lstStyle/>
                    <a:p>
                      <a:pPr algn="ctr"/>
                      <a:r>
                        <a:rPr lang="es-CL" dirty="0"/>
                        <a:t>90</a:t>
                      </a:r>
                      <a:endParaRPr lang="en-US" dirty="0"/>
                    </a:p>
                  </a:txBody>
                  <a:tcPr anchor="ctr"/>
                </a:tc>
                <a:extLst>
                  <a:ext uri="{0D108BD9-81ED-4DB2-BD59-A6C34878D82A}">
                    <a16:rowId xmlns:a16="http://schemas.microsoft.com/office/drawing/2014/main" val="1729116943"/>
                  </a:ext>
                </a:extLst>
              </a:tr>
              <a:tr h="370840">
                <a:tc>
                  <a:txBody>
                    <a:bodyPr/>
                    <a:lstStyle/>
                    <a:p>
                      <a:pPr algn="ctr"/>
                      <a:r>
                        <a:rPr lang="es-CL" dirty="0"/>
                        <a:t>IPN+, IPN-</a:t>
                      </a:r>
                      <a:endParaRPr lang="en-US" dirty="0"/>
                    </a:p>
                  </a:txBody>
                  <a:tcPr anchor="ctr"/>
                </a:tc>
                <a:tc>
                  <a:txBody>
                    <a:bodyPr/>
                    <a:lstStyle/>
                    <a:p>
                      <a:pPr algn="ctr"/>
                      <a:r>
                        <a:rPr lang="es-CL" dirty="0"/>
                        <a:t>4.200</a:t>
                      </a:r>
                      <a:endParaRPr lang="en-US" dirty="0"/>
                    </a:p>
                  </a:txBody>
                  <a:tcPr anchor="ctr"/>
                </a:tc>
                <a:tc>
                  <a:txBody>
                    <a:bodyPr/>
                    <a:lstStyle/>
                    <a:p>
                      <a:pPr algn="ctr"/>
                      <a:r>
                        <a:rPr lang="es-CL" dirty="0"/>
                        <a:t>30</a:t>
                      </a:r>
                      <a:endParaRPr lang="en-US" dirty="0"/>
                    </a:p>
                  </a:txBody>
                  <a:tcPr anchor="ctr"/>
                </a:tc>
                <a:extLst>
                  <a:ext uri="{0D108BD9-81ED-4DB2-BD59-A6C34878D82A}">
                    <a16:rowId xmlns:a16="http://schemas.microsoft.com/office/drawing/2014/main" val="1294865511"/>
                  </a:ext>
                </a:extLst>
              </a:tr>
              <a:tr h="370840">
                <a:tc>
                  <a:txBody>
                    <a:bodyPr/>
                    <a:lstStyle/>
                    <a:p>
                      <a:pPr algn="ctr"/>
                      <a:r>
                        <a:rPr lang="es-CL" dirty="0"/>
                        <a:t>IPN-, IPN-</a:t>
                      </a:r>
                      <a:endParaRPr lang="en-US" dirty="0"/>
                    </a:p>
                  </a:txBody>
                  <a:tcPr anchor="ctr"/>
                </a:tc>
                <a:tc>
                  <a:txBody>
                    <a:bodyPr/>
                    <a:lstStyle/>
                    <a:p>
                      <a:pPr algn="ctr"/>
                      <a:r>
                        <a:rPr lang="es-CL" dirty="0"/>
                        <a:t>4.900</a:t>
                      </a:r>
                      <a:endParaRPr lang="en-US" dirty="0"/>
                    </a:p>
                  </a:txBody>
                  <a:tcPr anchor="ctr"/>
                </a:tc>
                <a:tc>
                  <a:txBody>
                    <a:bodyPr/>
                    <a:lstStyle/>
                    <a:p>
                      <a:pPr algn="ctr"/>
                      <a:r>
                        <a:rPr lang="es-CL" dirty="0"/>
                        <a:t>10</a:t>
                      </a:r>
                      <a:endParaRPr lang="en-US" dirty="0"/>
                    </a:p>
                  </a:txBody>
                  <a:tcPr anchor="ctr"/>
                </a:tc>
                <a:extLst>
                  <a:ext uri="{0D108BD9-81ED-4DB2-BD59-A6C34878D82A}">
                    <a16:rowId xmlns:a16="http://schemas.microsoft.com/office/drawing/2014/main" val="1310884315"/>
                  </a:ext>
                </a:extLst>
              </a:tr>
            </a:tbl>
          </a:graphicData>
        </a:graphic>
      </p:graphicFrame>
      <p:sp>
        <p:nvSpPr>
          <p:cNvPr id="3" name="Título 1">
            <a:extLst>
              <a:ext uri="{FF2B5EF4-FFF2-40B4-BE49-F238E27FC236}">
                <a16:creationId xmlns:a16="http://schemas.microsoft.com/office/drawing/2014/main" id="{4CC938E6-273B-5DA5-5BB2-CE8464D7C0F0}"/>
              </a:ext>
            </a:extLst>
          </p:cNvPr>
          <p:cNvSpPr txBox="1">
            <a:spLocks/>
          </p:cNvSpPr>
          <p:nvPr/>
        </p:nvSpPr>
        <p:spPr>
          <a:xfrm>
            <a:off x="1653363" y="-386715"/>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dirty="0"/>
              <a:t>Ejercicio</a:t>
            </a:r>
            <a:endParaRPr lang="en-US" i="1" kern="0" dirty="0"/>
          </a:p>
        </p:txBody>
      </p:sp>
      <p:sp>
        <p:nvSpPr>
          <p:cNvPr id="5" name="CuadroTexto 4">
            <a:extLst>
              <a:ext uri="{FF2B5EF4-FFF2-40B4-BE49-F238E27FC236}">
                <a16:creationId xmlns:a16="http://schemas.microsoft.com/office/drawing/2014/main" id="{515B76B6-5A6F-11AB-E3F3-65187E5143C3}"/>
              </a:ext>
            </a:extLst>
          </p:cNvPr>
          <p:cNvSpPr txBox="1"/>
          <p:nvPr/>
        </p:nvSpPr>
        <p:spPr>
          <a:xfrm>
            <a:off x="1653363" y="4884585"/>
            <a:ext cx="40902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Promedio poblacional (como desviación)</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D5CC094A-8883-BEB8-F827-25AF477B68B4}"/>
                  </a:ext>
                </a:extLst>
              </p:cNvPr>
              <p:cNvSpPr txBox="1"/>
              <p:nvPr/>
            </p:nvSpPr>
            <p:spPr>
              <a:xfrm>
                <a:off x="2348661" y="5320592"/>
                <a:ext cx="2699616"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𝑑𝑝𝑞</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CuadroTexto 5">
                <a:extLst>
                  <a:ext uri="{FF2B5EF4-FFF2-40B4-BE49-F238E27FC236}">
                    <a16:creationId xmlns:a16="http://schemas.microsoft.com/office/drawing/2014/main" id="{D5CC094A-8883-BEB8-F827-25AF477B68B4}"/>
                  </a:ext>
                </a:extLst>
              </p:cNvPr>
              <p:cNvSpPr txBox="1">
                <a:spLocks noRot="1" noChangeAspect="1" noMove="1" noResize="1" noEditPoints="1" noAdjustHandles="1" noChangeArrowheads="1" noChangeShapeType="1" noTextEdit="1"/>
              </p:cNvSpPr>
              <p:nvPr/>
            </p:nvSpPr>
            <p:spPr>
              <a:xfrm>
                <a:off x="2348661" y="5320592"/>
                <a:ext cx="2699616" cy="369332"/>
              </a:xfrm>
              <a:prstGeom prst="rect">
                <a:avLst/>
              </a:prstGeom>
              <a:blipFill>
                <a:blip r:embed="rId2"/>
                <a:stretch>
                  <a:fillRect b="-13333"/>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081D1316-E992-E213-81B6-BBA193334297}"/>
                  </a:ext>
                </a:extLst>
              </p:cNvPr>
              <p:cNvSpPr txBox="1"/>
              <p:nvPr/>
            </p:nvSpPr>
            <p:spPr>
              <a:xfrm>
                <a:off x="8229311" y="2575464"/>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Valores genotípicos</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CuadroTexto 6">
                <a:extLst>
                  <a:ext uri="{FF2B5EF4-FFF2-40B4-BE49-F238E27FC236}">
                    <a16:creationId xmlns:a16="http://schemas.microsoft.com/office/drawing/2014/main" id="{081D1316-E992-E213-81B6-BBA193334297}"/>
                  </a:ext>
                </a:extLst>
              </p:cNvPr>
              <p:cNvSpPr txBox="1">
                <a:spLocks noRot="1" noChangeAspect="1" noMove="1" noResize="1" noEditPoints="1" noAdjustHandles="1" noChangeArrowheads="1" noChangeShapeType="1" noTextEdit="1"/>
              </p:cNvSpPr>
              <p:nvPr/>
            </p:nvSpPr>
            <p:spPr>
              <a:xfrm>
                <a:off x="8229311" y="2575464"/>
                <a:ext cx="2447925" cy="923330"/>
              </a:xfrm>
              <a:prstGeom prst="rect">
                <a:avLst/>
              </a:prstGeom>
              <a:blipFill>
                <a:blip r:embed="rId3"/>
                <a:stretch>
                  <a:fillRect l="-2239" t="-3289"/>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87FC9846-33EB-095F-CA3E-7CE8C4936F1D}"/>
                  </a:ext>
                </a:extLst>
              </p:cNvPr>
              <p:cNvSpPr txBox="1"/>
              <p:nvPr/>
            </p:nvSpPr>
            <p:spPr>
              <a:xfrm>
                <a:off x="9093776" y="4369513"/>
                <a:ext cx="1583460" cy="140653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𝑝</m:t>
                      </m:r>
                      <m:r>
                        <a:rPr lang="es-CL" b="0" i="1" smtClean="0">
                          <a:latin typeface="Cambria Math" panose="02040503050406030204" pitchFamily="18" charset="0"/>
                        </a:rPr>
                        <m:t>=</m:t>
                      </m:r>
                      <m:r>
                        <a:rPr lang="es-CL" b="0" i="1" smtClean="0">
                          <a:latin typeface="Cambria Math" panose="02040503050406030204" pitchFamily="18" charset="0"/>
                        </a:rPr>
                        <m:t>𝑃</m:t>
                      </m:r>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1</m:t>
                          </m:r>
                        </m:num>
                        <m:den>
                          <m:r>
                            <a:rPr lang="es-CL" b="0" i="1" smtClean="0">
                              <a:latin typeface="Cambria Math" panose="02040503050406030204" pitchFamily="18" charset="0"/>
                            </a:rPr>
                            <m:t>2</m:t>
                          </m:r>
                        </m:den>
                      </m:f>
                      <m:r>
                        <a:rPr lang="es-CL" b="0" i="1" smtClean="0">
                          <a:latin typeface="Cambria Math" panose="02040503050406030204" pitchFamily="18" charset="0"/>
                        </a:rPr>
                        <m:t>𝐻</m:t>
                      </m:r>
                    </m:oMath>
                  </m:oMathPara>
                </a14:m>
                <a:endParaRPr lang="es-CL" b="0" dirty="0"/>
              </a:p>
              <a:p>
                <a:endParaRPr lang="es-CL" b="0" dirty="0"/>
              </a:p>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𝑞</m:t>
                      </m:r>
                      <m:r>
                        <a:rPr lang="es-CL" b="0" i="1" smtClean="0">
                          <a:latin typeface="Cambria Math" panose="02040503050406030204" pitchFamily="18" charset="0"/>
                        </a:rPr>
                        <m:t>=</m:t>
                      </m:r>
                      <m:r>
                        <a:rPr lang="es-CL" b="0" i="1" smtClean="0">
                          <a:latin typeface="Cambria Math" panose="02040503050406030204" pitchFamily="18" charset="0"/>
                        </a:rPr>
                        <m:t>𝑄</m:t>
                      </m:r>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1</m:t>
                          </m:r>
                        </m:num>
                        <m:den>
                          <m:r>
                            <a:rPr lang="es-CL" b="0" i="1" smtClean="0">
                              <a:latin typeface="Cambria Math" panose="02040503050406030204" pitchFamily="18" charset="0"/>
                            </a:rPr>
                            <m:t>2</m:t>
                          </m:r>
                        </m:den>
                      </m:f>
                      <m:r>
                        <a:rPr lang="es-CL" b="0" i="1" smtClean="0">
                          <a:latin typeface="Cambria Math" panose="02040503050406030204" pitchFamily="18" charset="0"/>
                        </a:rPr>
                        <m:t>𝐻</m:t>
                      </m:r>
                    </m:oMath>
                  </m:oMathPara>
                </a14:m>
                <a:endParaRPr lang="es-CL" dirty="0"/>
              </a:p>
            </p:txBody>
          </p:sp>
        </mc:Choice>
        <mc:Fallback xmlns="">
          <p:sp>
            <p:nvSpPr>
              <p:cNvPr id="2" name="CuadroTexto 1">
                <a:extLst>
                  <a:ext uri="{FF2B5EF4-FFF2-40B4-BE49-F238E27FC236}">
                    <a16:creationId xmlns:a16="http://schemas.microsoft.com/office/drawing/2014/main" id="{87FC9846-33EB-095F-CA3E-7CE8C4936F1D}"/>
                  </a:ext>
                </a:extLst>
              </p:cNvPr>
              <p:cNvSpPr txBox="1">
                <a:spLocks noRot="1" noChangeAspect="1" noMove="1" noResize="1" noEditPoints="1" noAdjustHandles="1" noChangeArrowheads="1" noChangeShapeType="1" noTextEdit="1"/>
              </p:cNvSpPr>
              <p:nvPr/>
            </p:nvSpPr>
            <p:spPr>
              <a:xfrm>
                <a:off x="9093776" y="4369513"/>
                <a:ext cx="1583460" cy="1406539"/>
              </a:xfrm>
              <a:prstGeom prst="rect">
                <a:avLst/>
              </a:prstGeom>
              <a:blipFill>
                <a:blip r:embed="rId4"/>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A6D87E2E-A33F-81E6-2A23-F31EBC96EBB8}"/>
                  </a:ext>
                </a:extLst>
              </p:cNvPr>
              <p:cNvSpPr txBox="1"/>
              <p:nvPr/>
            </p:nvSpPr>
            <p:spPr>
              <a:xfrm>
                <a:off x="7007585" y="4330587"/>
                <a:ext cx="1418936" cy="1477328"/>
              </a:xfrm>
              <a:prstGeom prst="rect">
                <a:avLst/>
              </a:prstGeom>
              <a:noFill/>
            </p:spPr>
            <p:txBody>
              <a:bodyPr wrap="square" rtlCol="0">
                <a:spAutoFit/>
              </a:bodyPr>
              <a:lstStyle/>
              <a:p>
                <a:pPr algn="ctr"/>
                <a:r>
                  <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a:t>
                </a: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genotípicas</a:t>
                </a:r>
                <a:endParaRPr lang="es-CL" b="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𝑃</m:t>
                      </m:r>
                      <m:r>
                        <a:rPr lang="es-CL" b="0" i="1" smtClean="0">
                          <a:latin typeface="Cambria Math" panose="02040503050406030204" pitchFamily="18" charset="0"/>
                        </a:rPr>
                        <m:t>=0,09</m:t>
                      </m:r>
                    </m:oMath>
                  </m:oMathPara>
                </a14:m>
                <a:endParaRPr lang="es-CL" dirty="0"/>
              </a:p>
              <a:p>
                <a:pPr algn="ct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𝐻</m:t>
                      </m:r>
                      <m:r>
                        <a:rPr lang="es-CL" b="0" i="1" smtClean="0">
                          <a:latin typeface="Cambria Math" panose="02040503050406030204" pitchFamily="18" charset="0"/>
                        </a:rPr>
                        <m:t>=0,42</m:t>
                      </m:r>
                    </m:oMath>
                  </m:oMathPara>
                </a14:m>
                <a:endParaRPr lang="es-CL" dirty="0"/>
              </a:p>
              <a:p>
                <a:pPr algn="ct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𝑄</m:t>
                      </m:r>
                      <m:r>
                        <a:rPr lang="es-CL" b="0" i="1" smtClean="0">
                          <a:latin typeface="Cambria Math" panose="02040503050406030204" pitchFamily="18" charset="0"/>
                        </a:rPr>
                        <m:t>=0,49</m:t>
                      </m:r>
                    </m:oMath>
                  </m:oMathPara>
                </a14:m>
                <a:endParaRPr lang="es-CL" dirty="0"/>
              </a:p>
            </p:txBody>
          </p:sp>
        </mc:Choice>
        <mc:Fallback xmlns="">
          <p:sp>
            <p:nvSpPr>
              <p:cNvPr id="8" name="CuadroTexto 7">
                <a:extLst>
                  <a:ext uri="{FF2B5EF4-FFF2-40B4-BE49-F238E27FC236}">
                    <a16:creationId xmlns:a16="http://schemas.microsoft.com/office/drawing/2014/main" id="{A6D87E2E-A33F-81E6-2A23-F31EBC96EBB8}"/>
                  </a:ext>
                </a:extLst>
              </p:cNvPr>
              <p:cNvSpPr txBox="1">
                <a:spLocks noRot="1" noChangeAspect="1" noMove="1" noResize="1" noEditPoints="1" noAdjustHandles="1" noChangeArrowheads="1" noChangeShapeType="1" noTextEdit="1"/>
              </p:cNvSpPr>
              <p:nvPr/>
            </p:nvSpPr>
            <p:spPr>
              <a:xfrm>
                <a:off x="7007585" y="4330587"/>
                <a:ext cx="1418936" cy="1477328"/>
              </a:xfrm>
              <a:prstGeom prst="rect">
                <a:avLst/>
              </a:prstGeom>
              <a:blipFill>
                <a:blip r:embed="rId5"/>
                <a:stretch>
                  <a:fillRect l="-431" t="-2058" r="-3879" b="-2058"/>
                </a:stretch>
              </a:blipFill>
            </p:spPr>
            <p:txBody>
              <a:bodyPr/>
              <a:lstStyle/>
              <a:p>
                <a:r>
                  <a:rPr lang="es-CL">
                    <a:noFill/>
                  </a:rPr>
                  <a:t> </a:t>
                </a:r>
              </a:p>
            </p:txBody>
          </p:sp>
        </mc:Fallback>
      </mc:AlternateContent>
    </p:spTree>
    <p:extLst>
      <p:ext uri="{BB962C8B-B14F-4D97-AF65-F5344CB8AC3E}">
        <p14:creationId xmlns:p14="http://schemas.microsoft.com/office/powerpoint/2010/main" val="104457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texto 2">
            <a:extLst>
              <a:ext uri="{FF2B5EF4-FFF2-40B4-BE49-F238E27FC236}">
                <a16:creationId xmlns:a16="http://schemas.microsoft.com/office/drawing/2014/main" id="{EDD61483-F323-4F2E-84DF-45E1C3E71FE2}"/>
              </a:ext>
            </a:extLst>
          </p:cNvPr>
          <p:cNvSpPr>
            <a:spLocks noGrp="1"/>
          </p:cNvSpPr>
          <p:nvPr>
            <p:ph type="body" idx="1"/>
          </p:nvPr>
        </p:nvSpPr>
        <p:spPr>
          <a:xfrm>
            <a:off x="762000" y="1119463"/>
            <a:ext cx="10289600" cy="4045200"/>
          </a:xfrm>
        </p:spPr>
        <p:txBody>
          <a:bodyPr/>
          <a:lstStyle/>
          <a:p>
            <a:pPr marL="101598" indent="0" algn="just">
              <a:buNone/>
            </a:pPr>
            <a:r>
              <a:rPr lang="es-CL" sz="1800" dirty="0"/>
              <a:t>Considere el gen W en ratas que hace a éstas resistentes al veneno anticoagulante </a:t>
            </a:r>
            <a:r>
              <a:rPr lang="es-CL" sz="1800" dirty="0" err="1"/>
              <a:t>warfarina</a:t>
            </a:r>
            <a:r>
              <a:rPr lang="es-CL" sz="1800" dirty="0"/>
              <a:t>. Se da el caso que las ratas homocigotas para el gen de resistencia (WW) padecen de deficiencia de vitamina K, mientras que las ratas heterocigotas (</a:t>
            </a:r>
            <a:r>
              <a:rPr lang="es-CL" sz="1800" dirty="0" err="1"/>
              <a:t>Ww</a:t>
            </a:r>
            <a:r>
              <a:rPr lang="es-CL" sz="1800" dirty="0"/>
              <a:t>) son resistentes a la </a:t>
            </a:r>
            <a:r>
              <a:rPr lang="es-CL" sz="1800" dirty="0" err="1"/>
              <a:t>warfarina</a:t>
            </a:r>
            <a:r>
              <a:rPr lang="es-CL" sz="1800" dirty="0"/>
              <a:t> y no padecen de deficiencia de vitamina K. En base a ello, se describe una mortalidad del 10% en ratas WW y del 35% en ratas </a:t>
            </a:r>
            <a:r>
              <a:rPr lang="es-CL" sz="1800" dirty="0" err="1"/>
              <a:t>ww</a:t>
            </a:r>
            <a:r>
              <a:rPr lang="es-CL" sz="1800" dirty="0"/>
              <a:t>. Calcule el número de individuos para cada tipo de cigoto en la población actual y luego de una generación de selección, considerando que W = 0,83 y w = 0,17.</a:t>
            </a:r>
          </a:p>
        </p:txBody>
      </p:sp>
      <p:sp>
        <p:nvSpPr>
          <p:cNvPr id="4" name="Marcador de número de diapositiva 3">
            <a:extLst>
              <a:ext uri="{FF2B5EF4-FFF2-40B4-BE49-F238E27FC236}">
                <a16:creationId xmlns:a16="http://schemas.microsoft.com/office/drawing/2014/main" id="{CC91FE07-0E38-44FF-AFF4-805B660168FE}"/>
              </a:ext>
            </a:extLst>
          </p:cNvPr>
          <p:cNvSpPr>
            <a:spLocks noGrp="1"/>
          </p:cNvSpPr>
          <p:nvPr>
            <p:ph type="sldNum" idx="12"/>
          </p:nvPr>
        </p:nvSpPr>
        <p:spPr/>
        <p:txBody>
          <a:bodyPr/>
          <a:lstStyle/>
          <a:p>
            <a:fld id="{00000000-1234-1234-1234-123412341234}" type="slidenum">
              <a:rPr lang="en-US" smtClean="0"/>
              <a:pPr/>
              <a:t>80</a:t>
            </a:fld>
            <a:endParaRPr lang="en-US"/>
          </a:p>
        </p:txBody>
      </p:sp>
      <p:sp>
        <p:nvSpPr>
          <p:cNvPr id="6" name="CuadroTexto 5">
            <a:extLst>
              <a:ext uri="{FF2B5EF4-FFF2-40B4-BE49-F238E27FC236}">
                <a16:creationId xmlns:a16="http://schemas.microsoft.com/office/drawing/2014/main" id="{4F72281D-C13E-467C-B472-48FA33707A59}"/>
              </a:ext>
            </a:extLst>
          </p:cNvPr>
          <p:cNvSpPr txBox="1"/>
          <p:nvPr/>
        </p:nvSpPr>
        <p:spPr>
          <a:xfrm>
            <a:off x="1267400" y="3753366"/>
            <a:ext cx="3321743" cy="369332"/>
          </a:xfrm>
          <a:prstGeom prst="rect">
            <a:avLst/>
          </a:prstGeom>
          <a:noFill/>
        </p:spPr>
        <p:txBody>
          <a:bodyPr wrap="none" rtlCol="0">
            <a:spAutoFit/>
          </a:bodyPr>
          <a:lstStyle/>
          <a:p>
            <a:r>
              <a:rPr lang="es-CL" b="1" dirty="0">
                <a:latin typeface="Abadi" panose="020B0604020104020204" pitchFamily="34" charset="0"/>
              </a:rPr>
              <a:t>Frecuencias genotípicas iniciales</a:t>
            </a:r>
          </a:p>
        </p:txBody>
      </p:sp>
      <p:sp>
        <p:nvSpPr>
          <p:cNvPr id="14" name="CuadroTexto 13">
            <a:extLst>
              <a:ext uri="{FF2B5EF4-FFF2-40B4-BE49-F238E27FC236}">
                <a16:creationId xmlns:a16="http://schemas.microsoft.com/office/drawing/2014/main" id="{B5D04866-9FE0-49C1-918F-F6BCA8ED8C04}"/>
              </a:ext>
            </a:extLst>
          </p:cNvPr>
          <p:cNvSpPr txBox="1"/>
          <p:nvPr/>
        </p:nvSpPr>
        <p:spPr>
          <a:xfrm>
            <a:off x="6960921" y="3753366"/>
            <a:ext cx="3243196" cy="369332"/>
          </a:xfrm>
          <a:prstGeom prst="rect">
            <a:avLst/>
          </a:prstGeom>
          <a:noFill/>
        </p:spPr>
        <p:txBody>
          <a:bodyPr wrap="none" rtlCol="0">
            <a:spAutoFit/>
          </a:bodyPr>
          <a:lstStyle/>
          <a:p>
            <a:r>
              <a:rPr lang="es-CL" b="1" dirty="0">
                <a:latin typeface="Abadi" panose="020B0604020104020204" pitchFamily="34" charset="0"/>
              </a:rPr>
              <a:t>Cantidad de individuos iniciales</a:t>
            </a:r>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FBB1C509-2EE2-409D-B528-24DD50016688}"/>
                  </a:ext>
                </a:extLst>
              </p:cNvPr>
              <p:cNvSpPr txBox="1"/>
              <p:nvPr/>
            </p:nvSpPr>
            <p:spPr>
              <a:xfrm>
                <a:off x="1221703" y="4472263"/>
                <a:ext cx="3248382" cy="16575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sz="2000" b="0" i="1" smtClean="0">
                          <a:latin typeface="Cambria Math" panose="02040503050406030204" pitchFamily="18" charset="0"/>
                        </a:rPr>
                        <m:t>𝑃</m:t>
                      </m:r>
                      <m:r>
                        <a:rPr lang="es-CL" sz="2000" b="0" i="1" smtClean="0">
                          <a:latin typeface="Cambria Math" panose="02040503050406030204" pitchFamily="18" charset="0"/>
                        </a:rPr>
                        <m:t>=</m:t>
                      </m:r>
                      <m:sSup>
                        <m:sSupPr>
                          <m:ctrlPr>
                            <a:rPr lang="es-CL" sz="2000" b="0" i="1" smtClean="0">
                              <a:latin typeface="Cambria Math" panose="02040503050406030204" pitchFamily="18" charset="0"/>
                            </a:rPr>
                          </m:ctrlPr>
                        </m:sSupPr>
                        <m:e>
                          <m:r>
                            <a:rPr lang="es-CL" sz="2000" b="0" i="1" smtClean="0">
                              <a:latin typeface="Cambria Math" panose="02040503050406030204" pitchFamily="18" charset="0"/>
                            </a:rPr>
                            <m:t>𝑝</m:t>
                          </m:r>
                        </m:e>
                        <m:sup>
                          <m:r>
                            <a:rPr lang="es-CL" sz="2000" b="0" i="1" smtClean="0">
                              <a:latin typeface="Cambria Math" panose="02040503050406030204" pitchFamily="18" charset="0"/>
                            </a:rPr>
                            <m:t>2</m:t>
                          </m:r>
                        </m:sup>
                      </m:sSup>
                      <m:r>
                        <a:rPr lang="es-CL" sz="2000" b="0" i="0" smtClean="0">
                          <a:latin typeface="Cambria Math" panose="02040503050406030204" pitchFamily="18" charset="0"/>
                        </a:rPr>
                        <m:t>=0,69</m:t>
                      </m:r>
                    </m:oMath>
                  </m:oMathPara>
                </a14:m>
                <a:endParaRPr lang="es-CL" sz="2000" b="0" dirty="0"/>
              </a:p>
              <a:p>
                <a:endParaRPr lang="es-CL" sz="2000" dirty="0"/>
              </a:p>
              <a:p>
                <a:pPr/>
                <a14:m>
                  <m:oMathPara xmlns:m="http://schemas.openxmlformats.org/officeDocument/2006/math">
                    <m:oMathParaPr>
                      <m:jc m:val="centerGroup"/>
                    </m:oMathParaPr>
                    <m:oMath xmlns:m="http://schemas.openxmlformats.org/officeDocument/2006/math">
                      <m:r>
                        <a:rPr lang="es-CL" sz="2000" b="0" i="1" smtClean="0">
                          <a:latin typeface="Cambria Math" panose="02040503050406030204" pitchFamily="18" charset="0"/>
                        </a:rPr>
                        <m:t>𝐻</m:t>
                      </m:r>
                      <m:r>
                        <a:rPr lang="es-CL" sz="2000" b="0" i="1" smtClean="0">
                          <a:latin typeface="Cambria Math" panose="02040503050406030204" pitchFamily="18" charset="0"/>
                        </a:rPr>
                        <m:t>=2</m:t>
                      </m:r>
                      <m:r>
                        <a:rPr lang="es-CL" sz="2000" b="0" i="1" smtClean="0">
                          <a:latin typeface="Cambria Math" panose="02040503050406030204" pitchFamily="18" charset="0"/>
                        </a:rPr>
                        <m:t>𝑝𝑞</m:t>
                      </m:r>
                      <m:r>
                        <a:rPr lang="es-CL" sz="2000" b="0" i="1" smtClean="0">
                          <a:latin typeface="Cambria Math" panose="02040503050406030204" pitchFamily="18" charset="0"/>
                        </a:rPr>
                        <m:t>=0,28</m:t>
                      </m:r>
                    </m:oMath>
                  </m:oMathPara>
                </a14:m>
                <a:endParaRPr lang="es-CL" sz="2000" b="0" dirty="0"/>
              </a:p>
              <a:p>
                <a:endParaRPr lang="es-CL" sz="2000" dirty="0"/>
              </a:p>
              <a:p>
                <a:pPr/>
                <a14:m>
                  <m:oMathPara xmlns:m="http://schemas.openxmlformats.org/officeDocument/2006/math">
                    <m:oMathParaPr>
                      <m:jc m:val="centerGroup"/>
                    </m:oMathParaPr>
                    <m:oMath xmlns:m="http://schemas.openxmlformats.org/officeDocument/2006/math">
                      <m:r>
                        <a:rPr lang="es-CL" sz="2000" b="0" i="1" smtClean="0">
                          <a:latin typeface="Cambria Math" panose="02040503050406030204" pitchFamily="18" charset="0"/>
                        </a:rPr>
                        <m:t>𝑄</m:t>
                      </m:r>
                      <m:r>
                        <a:rPr lang="es-CL" sz="2000" b="0" i="1" smtClean="0">
                          <a:latin typeface="Cambria Math" panose="02040503050406030204" pitchFamily="18" charset="0"/>
                        </a:rPr>
                        <m:t>=</m:t>
                      </m:r>
                      <m:sSup>
                        <m:sSupPr>
                          <m:ctrlPr>
                            <a:rPr lang="es-CL" sz="2000" b="0" i="1" smtClean="0">
                              <a:latin typeface="Cambria Math" panose="02040503050406030204" pitchFamily="18" charset="0"/>
                            </a:rPr>
                          </m:ctrlPr>
                        </m:sSupPr>
                        <m:e>
                          <m:r>
                            <a:rPr lang="es-CL" sz="2000" b="0" i="1" smtClean="0">
                              <a:latin typeface="Cambria Math" panose="02040503050406030204" pitchFamily="18" charset="0"/>
                            </a:rPr>
                            <m:t>𝑞</m:t>
                          </m:r>
                        </m:e>
                        <m:sup>
                          <m:r>
                            <a:rPr lang="es-CL" sz="2000" b="0" i="1" smtClean="0">
                              <a:latin typeface="Cambria Math" panose="02040503050406030204" pitchFamily="18" charset="0"/>
                            </a:rPr>
                            <m:t>2</m:t>
                          </m:r>
                        </m:sup>
                      </m:sSup>
                      <m:r>
                        <a:rPr lang="es-CL" sz="2000" b="0" i="1" smtClean="0">
                          <a:latin typeface="Cambria Math" panose="02040503050406030204" pitchFamily="18" charset="0"/>
                        </a:rPr>
                        <m:t>=0,03</m:t>
                      </m:r>
                    </m:oMath>
                  </m:oMathPara>
                </a14:m>
                <a:endParaRPr lang="es-CL" sz="2000" dirty="0"/>
              </a:p>
            </p:txBody>
          </p:sp>
        </mc:Choice>
        <mc:Fallback xmlns="">
          <p:sp>
            <p:nvSpPr>
              <p:cNvPr id="11" name="CuadroTexto 10">
                <a:extLst>
                  <a:ext uri="{FF2B5EF4-FFF2-40B4-BE49-F238E27FC236}">
                    <a16:creationId xmlns:a16="http://schemas.microsoft.com/office/drawing/2014/main" id="{FBB1C509-2EE2-409D-B528-24DD50016688}"/>
                  </a:ext>
                </a:extLst>
              </p:cNvPr>
              <p:cNvSpPr txBox="1">
                <a:spLocks noRot="1" noChangeAspect="1" noMove="1" noResize="1" noEditPoints="1" noAdjustHandles="1" noChangeArrowheads="1" noChangeShapeType="1" noTextEdit="1"/>
              </p:cNvSpPr>
              <p:nvPr/>
            </p:nvSpPr>
            <p:spPr>
              <a:xfrm>
                <a:off x="1221703" y="4472263"/>
                <a:ext cx="3248382" cy="1657570"/>
              </a:xfrm>
              <a:prstGeom prst="rect">
                <a:avLst/>
              </a:prstGeom>
              <a:blipFill>
                <a:blip r:embed="rId3"/>
                <a:stretch>
                  <a:fillRect b="-368"/>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5676CEB3-AE7D-4D24-A389-53A943B3B5BE}"/>
                  </a:ext>
                </a:extLst>
              </p:cNvPr>
              <p:cNvSpPr txBox="1"/>
              <p:nvPr/>
            </p:nvSpPr>
            <p:spPr>
              <a:xfrm>
                <a:off x="5859305" y="4374009"/>
                <a:ext cx="544890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sz="2000" b="0" i="1" smtClean="0">
                          <a:latin typeface="Cambria Math" panose="02040503050406030204" pitchFamily="18" charset="0"/>
                        </a:rPr>
                        <m:t>𝑁</m:t>
                      </m:r>
                      <m:r>
                        <a:rPr lang="es-CL" sz="2000" b="0" i="1" smtClean="0">
                          <a:latin typeface="Cambria Math" panose="02040503050406030204" pitchFamily="18" charset="0"/>
                        </a:rPr>
                        <m:t>º</m:t>
                      </m:r>
                      <m:r>
                        <a:rPr lang="es-CL" sz="2000" b="0" i="1" smtClean="0">
                          <a:latin typeface="Cambria Math" panose="02040503050406030204" pitchFamily="18" charset="0"/>
                        </a:rPr>
                        <m:t>𝑤𝑤</m:t>
                      </m:r>
                      <m:r>
                        <a:rPr lang="es-CL" sz="2000" b="0" i="1" smtClean="0">
                          <a:latin typeface="Cambria Math" panose="02040503050406030204" pitchFamily="18" charset="0"/>
                        </a:rPr>
                        <m:t>=</m:t>
                      </m:r>
                      <m:r>
                        <a:rPr lang="es-CL" sz="2000" b="0" i="1" smtClean="0">
                          <a:latin typeface="Cambria Math" panose="02040503050406030204" pitchFamily="18" charset="0"/>
                        </a:rPr>
                        <m:t>𝑓𝑟𝑒𝑐𝑢𝑒𝑛𝑐𝑖𝑎</m:t>
                      </m:r>
                      <m:r>
                        <a:rPr lang="es-CL" sz="2000" b="0" i="1" smtClean="0">
                          <a:latin typeface="Cambria Math" panose="02040503050406030204" pitchFamily="18" charset="0"/>
                        </a:rPr>
                        <m:t> ∗</m:t>
                      </m:r>
                      <m:r>
                        <a:rPr lang="es-CL" sz="2000" b="0" i="1" smtClean="0">
                          <a:latin typeface="Cambria Math" panose="02040503050406030204" pitchFamily="18" charset="0"/>
                        </a:rPr>
                        <m:t>𝑇𝑜𝑡𝑎𝑙</m:t>
                      </m:r>
                      <m:r>
                        <a:rPr lang="es-CL" sz="2000" b="0" i="1" smtClean="0">
                          <a:latin typeface="Cambria Math" panose="02040503050406030204" pitchFamily="18" charset="0"/>
                        </a:rPr>
                        <m:t> </m:t>
                      </m:r>
                      <m:r>
                        <a:rPr lang="es-CL" sz="2000" b="0" i="1" smtClean="0">
                          <a:latin typeface="Cambria Math" panose="02040503050406030204" pitchFamily="18" charset="0"/>
                        </a:rPr>
                        <m:t>𝑖𝑛𝑑𝑖𝑣𝑖𝑑𝑢𝑜𝑠</m:t>
                      </m:r>
                    </m:oMath>
                  </m:oMathPara>
                </a14:m>
                <a:endParaRPr lang="es-CL" sz="2000" dirty="0"/>
              </a:p>
            </p:txBody>
          </p:sp>
        </mc:Choice>
        <mc:Fallback xmlns="">
          <p:sp>
            <p:nvSpPr>
              <p:cNvPr id="13" name="CuadroTexto 12">
                <a:extLst>
                  <a:ext uri="{FF2B5EF4-FFF2-40B4-BE49-F238E27FC236}">
                    <a16:creationId xmlns:a16="http://schemas.microsoft.com/office/drawing/2014/main" id="{5676CEB3-AE7D-4D24-A389-53A943B3B5BE}"/>
                  </a:ext>
                </a:extLst>
              </p:cNvPr>
              <p:cNvSpPr txBox="1">
                <a:spLocks noRot="1" noChangeAspect="1" noMove="1" noResize="1" noEditPoints="1" noAdjustHandles="1" noChangeArrowheads="1" noChangeShapeType="1" noTextEdit="1"/>
              </p:cNvSpPr>
              <p:nvPr/>
            </p:nvSpPr>
            <p:spPr>
              <a:xfrm>
                <a:off x="5859305" y="4374009"/>
                <a:ext cx="5448908" cy="400110"/>
              </a:xfrm>
              <a:prstGeom prst="rect">
                <a:avLst/>
              </a:prstGeom>
              <a:blipFill>
                <a:blip r:embed="rId4"/>
                <a:stretch>
                  <a:fillRect b="-18462"/>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37C11DE9-5194-4C60-A1B6-DFE7BFBDFDFB}"/>
                  </a:ext>
                </a:extLst>
              </p:cNvPr>
              <p:cNvSpPr txBox="1"/>
              <p:nvPr/>
            </p:nvSpPr>
            <p:spPr>
              <a:xfrm>
                <a:off x="5858066" y="4900938"/>
                <a:ext cx="544890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sz="2000" b="0" i="1" smtClean="0">
                          <a:latin typeface="Cambria Math" panose="02040503050406030204" pitchFamily="18" charset="0"/>
                        </a:rPr>
                        <m:t>𝑁</m:t>
                      </m:r>
                      <m:r>
                        <a:rPr lang="es-CL" sz="2000" b="0" i="1" smtClean="0">
                          <a:latin typeface="Cambria Math" panose="02040503050406030204" pitchFamily="18" charset="0"/>
                        </a:rPr>
                        <m:t>º</m:t>
                      </m:r>
                      <m:r>
                        <a:rPr lang="es-CL" sz="2000" b="0" i="1" smtClean="0">
                          <a:latin typeface="Cambria Math" panose="02040503050406030204" pitchFamily="18" charset="0"/>
                        </a:rPr>
                        <m:t>𝑤𝑤</m:t>
                      </m:r>
                      <m:r>
                        <a:rPr lang="es-CL" sz="2000" b="0" i="1" smtClean="0">
                          <a:latin typeface="Cambria Math" panose="02040503050406030204" pitchFamily="18" charset="0"/>
                        </a:rPr>
                        <m:t>=0,03∗1.400</m:t>
                      </m:r>
                    </m:oMath>
                  </m:oMathPara>
                </a14:m>
                <a:endParaRPr lang="es-CL" sz="2000" dirty="0"/>
              </a:p>
            </p:txBody>
          </p:sp>
        </mc:Choice>
        <mc:Fallback xmlns="">
          <p:sp>
            <p:nvSpPr>
              <p:cNvPr id="15" name="CuadroTexto 14">
                <a:extLst>
                  <a:ext uri="{FF2B5EF4-FFF2-40B4-BE49-F238E27FC236}">
                    <a16:creationId xmlns:a16="http://schemas.microsoft.com/office/drawing/2014/main" id="{37C11DE9-5194-4C60-A1B6-DFE7BFBDFDFB}"/>
                  </a:ext>
                </a:extLst>
              </p:cNvPr>
              <p:cNvSpPr txBox="1">
                <a:spLocks noRot="1" noChangeAspect="1" noMove="1" noResize="1" noEditPoints="1" noAdjustHandles="1" noChangeArrowheads="1" noChangeShapeType="1" noTextEdit="1"/>
              </p:cNvSpPr>
              <p:nvPr/>
            </p:nvSpPr>
            <p:spPr>
              <a:xfrm>
                <a:off x="5858066" y="4900938"/>
                <a:ext cx="5448908" cy="400110"/>
              </a:xfrm>
              <a:prstGeom prst="rect">
                <a:avLst/>
              </a:prstGeom>
              <a:blipFill>
                <a:blip r:embed="rId5"/>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7A58B027-D29C-4728-B10B-2B2F29D87DA4}"/>
                  </a:ext>
                </a:extLst>
              </p:cNvPr>
              <p:cNvSpPr txBox="1"/>
              <p:nvPr/>
            </p:nvSpPr>
            <p:spPr>
              <a:xfrm>
                <a:off x="6733676" y="5721636"/>
                <a:ext cx="3697687" cy="400110"/>
              </a:xfrm>
              <a:prstGeom prst="rect">
                <a:avLst/>
              </a:prstGeom>
              <a:noFill/>
              <a:ln>
                <a:solidFill>
                  <a:schemeClr val="accent6">
                    <a:lumMod val="75000"/>
                  </a:schemeClr>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s-CL" sz="2000" b="0" i="1" smtClean="0">
                          <a:latin typeface="Cambria Math" panose="02040503050406030204" pitchFamily="18" charset="0"/>
                        </a:rPr>
                        <m:t>𝑁</m:t>
                      </m:r>
                      <m:r>
                        <a:rPr lang="es-CL" sz="2000" b="0" i="1" smtClean="0">
                          <a:latin typeface="Cambria Math" panose="02040503050406030204" pitchFamily="18" charset="0"/>
                        </a:rPr>
                        <m:t>º</m:t>
                      </m:r>
                      <m:r>
                        <a:rPr lang="es-CL" sz="2000" b="0" i="1" smtClean="0">
                          <a:latin typeface="Cambria Math" panose="02040503050406030204" pitchFamily="18" charset="0"/>
                        </a:rPr>
                        <m:t>𝑤𝑤</m:t>
                      </m:r>
                      <m:r>
                        <a:rPr lang="es-CL" sz="2000" b="0" i="1" smtClean="0">
                          <a:latin typeface="Cambria Math" panose="02040503050406030204" pitchFamily="18" charset="0"/>
                        </a:rPr>
                        <m:t>=42 </m:t>
                      </m:r>
                      <m:r>
                        <a:rPr lang="es-CL" sz="2000" b="0" i="1" smtClean="0">
                          <a:latin typeface="Cambria Math" panose="02040503050406030204" pitchFamily="18" charset="0"/>
                        </a:rPr>
                        <m:t>𝑖𝑛𝑑𝑖𝑣𝑖𝑑𝑢𝑜𝑠</m:t>
                      </m:r>
                    </m:oMath>
                  </m:oMathPara>
                </a14:m>
                <a:endParaRPr lang="es-CL" sz="2000" dirty="0"/>
              </a:p>
            </p:txBody>
          </p:sp>
        </mc:Choice>
        <mc:Fallback xmlns="">
          <p:sp>
            <p:nvSpPr>
              <p:cNvPr id="18" name="CuadroTexto 17">
                <a:extLst>
                  <a:ext uri="{FF2B5EF4-FFF2-40B4-BE49-F238E27FC236}">
                    <a16:creationId xmlns:a16="http://schemas.microsoft.com/office/drawing/2014/main" id="{7A58B027-D29C-4728-B10B-2B2F29D87DA4}"/>
                  </a:ext>
                </a:extLst>
              </p:cNvPr>
              <p:cNvSpPr txBox="1">
                <a:spLocks noRot="1" noChangeAspect="1" noMove="1" noResize="1" noEditPoints="1" noAdjustHandles="1" noChangeArrowheads="1" noChangeShapeType="1" noTextEdit="1"/>
              </p:cNvSpPr>
              <p:nvPr/>
            </p:nvSpPr>
            <p:spPr>
              <a:xfrm>
                <a:off x="6733676" y="5721636"/>
                <a:ext cx="3697687" cy="400110"/>
              </a:xfrm>
              <a:prstGeom prst="rect">
                <a:avLst/>
              </a:prstGeom>
              <a:blipFill>
                <a:blip r:embed="rId6"/>
                <a:stretch>
                  <a:fillRect/>
                </a:stretch>
              </a:blipFill>
              <a:ln>
                <a:solidFill>
                  <a:schemeClr val="accent6">
                    <a:lumMod val="75000"/>
                  </a:schemeClr>
                </a:solidFill>
              </a:ln>
            </p:spPr>
            <p:txBody>
              <a:bodyPr/>
              <a:lstStyle/>
              <a:p>
                <a:r>
                  <a:rPr lang="es-CL">
                    <a:noFill/>
                  </a:rPr>
                  <a:t> </a:t>
                </a:r>
              </a:p>
            </p:txBody>
          </p:sp>
        </mc:Fallback>
      </mc:AlternateContent>
      <p:pic>
        <p:nvPicPr>
          <p:cNvPr id="19" name="Picture 4" descr="sticker rat by minibeca">
            <a:extLst>
              <a:ext uri="{FF2B5EF4-FFF2-40B4-BE49-F238E27FC236}">
                <a16:creationId xmlns:a16="http://schemas.microsoft.com/office/drawing/2014/main" id="{26B736E6-2678-4398-A8BC-6F11FCF6818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0744200" y="131237"/>
            <a:ext cx="1562100" cy="1562100"/>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2">
            <a:extLst>
              <a:ext uri="{FF2B5EF4-FFF2-40B4-BE49-F238E27FC236}">
                <a16:creationId xmlns:a16="http://schemas.microsoft.com/office/drawing/2014/main" id="{58CAD313-82C6-7041-0FF5-1640B395D19E}"/>
              </a:ext>
            </a:extLst>
          </p:cNvPr>
          <p:cNvSpPr>
            <a:spLocks noGrp="1"/>
          </p:cNvSpPr>
          <p:nvPr>
            <p:ph type="title"/>
          </p:nvPr>
        </p:nvSpPr>
        <p:spPr/>
        <p:txBody>
          <a:bodyPr/>
          <a:lstStyle/>
          <a:p>
            <a:endParaRPr lang="es-CL"/>
          </a:p>
        </p:txBody>
      </p:sp>
      <p:sp>
        <p:nvSpPr>
          <p:cNvPr id="5" name="Título 1">
            <a:extLst>
              <a:ext uri="{FF2B5EF4-FFF2-40B4-BE49-F238E27FC236}">
                <a16:creationId xmlns:a16="http://schemas.microsoft.com/office/drawing/2014/main" id="{7AFBBBE4-DD1C-3E74-DBC2-ECAF138A0AFB}"/>
              </a:ext>
            </a:extLst>
          </p:cNvPr>
          <p:cNvSpPr txBox="1">
            <a:spLocks/>
          </p:cNvSpPr>
          <p:nvPr/>
        </p:nvSpPr>
        <p:spPr>
          <a:xfrm>
            <a:off x="951200" y="377537"/>
            <a:ext cx="9911200" cy="52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kern="0"/>
              <a:t>Ejercicio 4</a:t>
            </a:r>
            <a:endParaRPr lang="es-CL" kern="0" dirty="0"/>
          </a:p>
        </p:txBody>
      </p:sp>
    </p:spTree>
    <p:extLst>
      <p:ext uri="{BB962C8B-B14F-4D97-AF65-F5344CB8AC3E}">
        <p14:creationId xmlns:p14="http://schemas.microsoft.com/office/powerpoint/2010/main" val="67752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CC91FE07-0E38-44FF-AFF4-805B660168FE}"/>
              </a:ext>
            </a:extLst>
          </p:cNvPr>
          <p:cNvSpPr>
            <a:spLocks noGrp="1"/>
          </p:cNvSpPr>
          <p:nvPr>
            <p:ph type="sldNum" idx="12"/>
          </p:nvPr>
        </p:nvSpPr>
        <p:spPr/>
        <p:txBody>
          <a:bodyPr/>
          <a:lstStyle/>
          <a:p>
            <a:fld id="{00000000-1234-1234-1234-123412341234}" type="slidenum">
              <a:rPr lang="en-US" smtClean="0"/>
              <a:pPr/>
              <a:t>81</a:t>
            </a:fld>
            <a:endParaRPr lang="en-US"/>
          </a:p>
        </p:txBody>
      </p:sp>
      <mc:AlternateContent xmlns:mc="http://schemas.openxmlformats.org/markup-compatibility/2006" xmlns:a14="http://schemas.microsoft.com/office/drawing/2010/main">
        <mc:Choice Requires="a14">
          <p:graphicFrame>
            <p:nvGraphicFramePr>
              <p:cNvPr id="7" name="Tabla 6">
                <a:extLst>
                  <a:ext uri="{FF2B5EF4-FFF2-40B4-BE49-F238E27FC236}">
                    <a16:creationId xmlns:a16="http://schemas.microsoft.com/office/drawing/2014/main" id="{33DE7140-BF3C-468A-8D40-8D074F9C77D3}"/>
                  </a:ext>
                </a:extLst>
              </p:cNvPr>
              <p:cNvGraphicFramePr>
                <a:graphicFrameLocks noGrp="1"/>
              </p:cNvGraphicFramePr>
              <p:nvPr/>
            </p:nvGraphicFramePr>
            <p:xfrm>
              <a:off x="874939" y="3201459"/>
              <a:ext cx="10063722" cy="3394076"/>
            </p:xfrm>
            <a:graphic>
              <a:graphicData uri="http://schemas.openxmlformats.org/drawingml/2006/table">
                <a:tbl>
                  <a:tblPr firstRow="1" bandRow="1">
                    <a:tableStyleId>{5C22544A-7EE6-4342-B048-85BDC9FD1C3A}</a:tableStyleId>
                  </a:tblPr>
                  <a:tblGrid>
                    <a:gridCol w="1880548">
                      <a:extLst>
                        <a:ext uri="{9D8B030D-6E8A-4147-A177-3AD203B41FA5}">
                          <a16:colId xmlns:a16="http://schemas.microsoft.com/office/drawing/2014/main" val="825901322"/>
                        </a:ext>
                      </a:extLst>
                    </a:gridCol>
                    <a:gridCol w="1835234">
                      <a:extLst>
                        <a:ext uri="{9D8B030D-6E8A-4147-A177-3AD203B41FA5}">
                          <a16:colId xmlns:a16="http://schemas.microsoft.com/office/drawing/2014/main" val="2264759701"/>
                        </a:ext>
                      </a:extLst>
                    </a:gridCol>
                    <a:gridCol w="1981340">
                      <a:extLst>
                        <a:ext uri="{9D8B030D-6E8A-4147-A177-3AD203B41FA5}">
                          <a16:colId xmlns:a16="http://schemas.microsoft.com/office/drawing/2014/main" val="691938501"/>
                        </a:ext>
                      </a:extLst>
                    </a:gridCol>
                    <a:gridCol w="2183300">
                      <a:extLst>
                        <a:ext uri="{9D8B030D-6E8A-4147-A177-3AD203B41FA5}">
                          <a16:colId xmlns:a16="http://schemas.microsoft.com/office/drawing/2014/main" val="1735181157"/>
                        </a:ext>
                      </a:extLst>
                    </a:gridCol>
                    <a:gridCol w="2183300">
                      <a:extLst>
                        <a:ext uri="{9D8B030D-6E8A-4147-A177-3AD203B41FA5}">
                          <a16:colId xmlns:a16="http://schemas.microsoft.com/office/drawing/2014/main" val="2940681769"/>
                        </a:ext>
                      </a:extLst>
                    </a:gridCol>
                  </a:tblGrid>
                  <a:tr h="370840">
                    <a:tc>
                      <a:txBody>
                        <a:bodyPr/>
                        <a:lstStyle/>
                        <a:p>
                          <a:pPr algn="ctr"/>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CL" b="0" dirty="0">
                              <a:solidFill>
                                <a:schemeClr val="tx1"/>
                              </a:solidFill>
                            </a:rPr>
                            <a:t>Genotipos</a:t>
                          </a:r>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8720018"/>
                      </a:ext>
                    </a:extLst>
                  </a:tr>
                  <a:tr h="370840">
                    <a:tc>
                      <a:txBody>
                        <a:bodyPr/>
                        <a:lstStyle/>
                        <a:p>
                          <a:pPr algn="ctr"/>
                          <a:endParaRPr lang="en-US" b="0" dirty="0">
                            <a:solidFill>
                              <a:schemeClr val="tx1"/>
                            </a:solidFill>
                          </a:endParaRPr>
                        </a:p>
                      </a:txBody>
                      <a:tcP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baseline="0" dirty="0">
                              <a:solidFill>
                                <a:schemeClr val="tx1"/>
                              </a:solidFill>
                            </a:rPr>
                            <a:t>A</a:t>
                          </a:r>
                          <a:r>
                            <a:rPr lang="en-US" b="0" baseline="-25000" dirty="0">
                              <a:solidFill>
                                <a:schemeClr val="tx1"/>
                              </a:solidFill>
                            </a:rPr>
                            <a:t>1</a:t>
                          </a:r>
                          <a:r>
                            <a:rPr lang="en-US" b="0" baseline="0" dirty="0">
                              <a:solidFill>
                                <a:schemeClr val="tx1"/>
                              </a:solidFill>
                            </a:rPr>
                            <a:t>A</a:t>
                          </a:r>
                          <a:r>
                            <a:rPr lang="en-US" b="0" baseline="-25000" dirty="0">
                              <a:solidFill>
                                <a:schemeClr val="tx1"/>
                              </a:solidFill>
                            </a:rPr>
                            <a:t>1</a:t>
                          </a:r>
                          <a:endParaRPr lang="en-US" b="0" baseline="0" dirty="0">
                            <a:solidFill>
                              <a:schemeClr val="tx1"/>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baseline="0" dirty="0">
                              <a:solidFill>
                                <a:schemeClr val="tx1"/>
                              </a:solidFill>
                            </a:rPr>
                            <a:t>A</a:t>
                          </a:r>
                          <a:r>
                            <a:rPr lang="en-US" b="0" baseline="-25000" dirty="0">
                              <a:solidFill>
                                <a:schemeClr val="tx1"/>
                              </a:solidFill>
                            </a:rPr>
                            <a:t>1</a:t>
                          </a:r>
                          <a:r>
                            <a:rPr lang="en-US" b="0" baseline="0" dirty="0">
                              <a:solidFill>
                                <a:schemeClr val="tx1"/>
                              </a:solidFill>
                            </a:rPr>
                            <a:t>A</a:t>
                          </a:r>
                          <a:r>
                            <a:rPr lang="en-US" b="0" baseline="-25000" dirty="0">
                              <a:solidFill>
                                <a:schemeClr val="tx1"/>
                              </a:solidFill>
                            </a:rPr>
                            <a:t>2</a:t>
                          </a:r>
                          <a:endParaRPr lang="en-US" b="0" baseline="0" dirty="0">
                            <a:solidFill>
                              <a:schemeClr val="tx1"/>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baseline="0" dirty="0">
                              <a:solidFill>
                                <a:schemeClr val="tx1"/>
                              </a:solidFill>
                            </a:rPr>
                            <a:t>A</a:t>
                          </a:r>
                          <a:r>
                            <a:rPr lang="en-US" b="0" baseline="-25000" dirty="0">
                              <a:solidFill>
                                <a:schemeClr val="tx1"/>
                              </a:solidFill>
                            </a:rPr>
                            <a:t>2</a:t>
                          </a:r>
                          <a:r>
                            <a:rPr lang="en-US" b="0" baseline="0" dirty="0">
                              <a:solidFill>
                                <a:schemeClr val="tx1"/>
                              </a:solidFill>
                            </a:rPr>
                            <a:t>A</a:t>
                          </a:r>
                          <a:r>
                            <a:rPr lang="en-US" b="0" baseline="-25000" dirty="0">
                              <a:solidFill>
                                <a:schemeClr val="tx1"/>
                              </a:solidFill>
                            </a:rPr>
                            <a:t>2</a:t>
                          </a:r>
                          <a:endParaRPr lang="en-US" b="0" baseline="0" dirty="0">
                            <a:solidFill>
                              <a:schemeClr val="tx1"/>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𝑇𝑜𝑡𝑎𝑙</m:t>
                                </m:r>
                              </m:oMath>
                            </m:oMathPara>
                          </a14:m>
                          <a:endParaRPr lang="en-US" b="0" dirty="0">
                            <a:solidFill>
                              <a:schemeClr val="tx1"/>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3351766"/>
                      </a:ext>
                    </a:extLst>
                  </a:tr>
                  <a:tr h="370840">
                    <a:tc>
                      <a:txBody>
                        <a:bodyPr/>
                        <a:lstStyle/>
                        <a:p>
                          <a:pPr algn="ctr"/>
                          <a:r>
                            <a:rPr lang="en-US" dirty="0" err="1"/>
                            <a:t>Frecuencias</a:t>
                          </a:r>
                          <a:r>
                            <a:rPr lang="en-US" dirty="0"/>
                            <a:t> </a:t>
                          </a:r>
                          <a:r>
                            <a:rPr lang="en-US" dirty="0" err="1"/>
                            <a:t>iniciales</a:t>
                          </a:r>
                          <a:endParaRPr lang="en-US"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0,69</m:t>
                                </m:r>
                              </m:oMath>
                            </m:oMathPara>
                          </a14:m>
                          <a:endParaRPr lang="en-US" b="0" dirty="0">
                            <a:solidFill>
                              <a:schemeClr val="tx1"/>
                            </a:solidFill>
                          </a:endParaRPr>
                        </a:p>
                      </a:txBody>
                      <a:tcPr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0,28</m:t>
                                </m:r>
                              </m:oMath>
                            </m:oMathPara>
                          </a14:m>
                          <a:endParaRPr lang="en-US" b="0" dirty="0">
                            <a:solidFill>
                              <a:schemeClr val="tx1"/>
                            </a:solidFill>
                          </a:endParaRP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0,03</m:t>
                                </m:r>
                              </m:oMath>
                            </m:oMathPara>
                          </a14:m>
                          <a:endParaRPr lang="en-US" b="0" dirty="0">
                            <a:solidFill>
                              <a:schemeClr val="tx1"/>
                            </a:solidFill>
                          </a:endParaRP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1</m:t>
                                </m:r>
                              </m:oMath>
                            </m:oMathPara>
                          </a14:m>
                          <a:endParaRPr lang="en-US" b="0" dirty="0">
                            <a:solidFill>
                              <a:schemeClr val="tx1"/>
                            </a:solidFill>
                          </a:endParaRP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3126246"/>
                      </a:ext>
                    </a:extLst>
                  </a:tr>
                  <a:tr h="0">
                    <a:tc>
                      <a:txBody>
                        <a:bodyPr/>
                        <a:lstStyle/>
                        <a:p>
                          <a:pPr algn="ctr"/>
                          <a:r>
                            <a:rPr lang="en-US" dirty="0" err="1"/>
                            <a:t>Coeficiente</a:t>
                          </a:r>
                          <a:r>
                            <a:rPr lang="en-US" dirty="0"/>
                            <a:t> de </a:t>
                          </a:r>
                          <a:r>
                            <a:rPr lang="en-US" dirty="0" err="1"/>
                            <a:t>selección</a:t>
                          </a:r>
                          <a:endParaRPr lang="en-US"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𝑠</m:t>
                                    </m:r>
                                  </m:e>
                                  <m:sub>
                                    <m:r>
                                      <a:rPr lang="es-CL" b="0" i="1" smtClean="0">
                                        <a:solidFill>
                                          <a:schemeClr val="tx1"/>
                                        </a:solidFill>
                                        <a:latin typeface="Cambria Math" panose="02040503050406030204" pitchFamily="18" charset="0"/>
                                      </a:rPr>
                                      <m:t>1</m:t>
                                    </m:r>
                                  </m:sub>
                                </m:sSub>
                              </m:oMath>
                            </m:oMathPara>
                          </a14:m>
                          <a:endParaRPr lang="en-US" b="0" dirty="0">
                            <a:solidFill>
                              <a:schemeClr val="tx1"/>
                            </a:solidFill>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0</m:t>
                                </m:r>
                              </m:oMath>
                            </m:oMathPara>
                          </a14:m>
                          <a:endParaRPr lang="en-US"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𝑠</m:t>
                                    </m:r>
                                  </m:e>
                                  <m:sub>
                                    <m:r>
                                      <a:rPr lang="es-CL" b="0" i="1" smtClean="0">
                                        <a:solidFill>
                                          <a:schemeClr val="tx1"/>
                                        </a:solidFill>
                                        <a:latin typeface="Cambria Math" panose="02040503050406030204" pitchFamily="18" charset="0"/>
                                      </a:rPr>
                                      <m:t>2</m:t>
                                    </m:r>
                                  </m:sub>
                                </m:sSub>
                              </m:oMath>
                            </m:oMathPara>
                          </a14:m>
                          <a:endParaRPr lang="en-US"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2931082"/>
                      </a:ext>
                    </a:extLst>
                  </a:tr>
                  <a:tr h="0">
                    <a:tc>
                      <a:txBody>
                        <a:bodyPr/>
                        <a:lstStyle/>
                        <a:p>
                          <a:pPr algn="ctr"/>
                          <a:r>
                            <a:rPr lang="en-US" dirty="0" err="1"/>
                            <a:t>Eficacia</a:t>
                          </a:r>
                          <a:r>
                            <a:rPr lang="en-US" dirty="0"/>
                            <a:t> </a:t>
                          </a:r>
                          <a:r>
                            <a:rPr lang="en-US" dirty="0" err="1"/>
                            <a:t>biológica</a:t>
                          </a:r>
                          <a:endParaRPr lang="en-US"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1−</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𝑠</m:t>
                                    </m:r>
                                  </m:e>
                                  <m:sub>
                                    <m:r>
                                      <a:rPr lang="es-CL" b="0" i="1" smtClean="0">
                                        <a:solidFill>
                                          <a:schemeClr val="tx1"/>
                                        </a:solidFill>
                                        <a:latin typeface="Cambria Math" panose="02040503050406030204" pitchFamily="18" charset="0"/>
                                      </a:rPr>
                                      <m:t>1</m:t>
                                    </m:r>
                                  </m:sub>
                                </m:sSub>
                              </m:oMath>
                            </m:oMathPara>
                          </a14:m>
                          <a:endParaRPr lang="en-US" b="0" dirty="0">
                            <a:solidFill>
                              <a:schemeClr val="tx1"/>
                            </a:solidFill>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1</m:t>
                                </m:r>
                              </m:oMath>
                            </m:oMathPara>
                          </a14:m>
                          <a:endParaRPr lang="en-US"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1−</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𝑠</m:t>
                                    </m:r>
                                  </m:e>
                                  <m:sub>
                                    <m:r>
                                      <a:rPr lang="es-CL" b="0" i="1" smtClean="0">
                                        <a:solidFill>
                                          <a:schemeClr val="tx1"/>
                                        </a:solidFill>
                                        <a:latin typeface="Cambria Math" panose="02040503050406030204" pitchFamily="18" charset="0"/>
                                      </a:rPr>
                                      <m:t>2</m:t>
                                    </m:r>
                                  </m:sub>
                                </m:sSub>
                              </m:oMath>
                            </m:oMathPara>
                          </a14:m>
                          <a:endParaRPr lang="en-US"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0466603"/>
                      </a:ext>
                    </a:extLst>
                  </a:tr>
                  <a:tr h="0">
                    <a:tc>
                      <a:txBody>
                        <a:bodyPr/>
                        <a:lstStyle/>
                        <a:p>
                          <a:pPr algn="ctr"/>
                          <a:r>
                            <a:rPr lang="en-US" b="0" dirty="0" err="1">
                              <a:solidFill>
                                <a:schemeClr val="tx1"/>
                              </a:solidFill>
                            </a:rPr>
                            <a:t>Contribución</a:t>
                          </a:r>
                          <a:r>
                            <a:rPr lang="en-US" b="0" dirty="0">
                              <a:solidFill>
                                <a:schemeClr val="tx1"/>
                              </a:solidFill>
                            </a:rPr>
                            <a:t> </a:t>
                          </a:r>
                          <a:r>
                            <a:rPr lang="en-US" b="0" dirty="0" err="1">
                              <a:solidFill>
                                <a:schemeClr val="tx1"/>
                              </a:solidFill>
                            </a:rPr>
                            <a:t>gamética</a:t>
                          </a:r>
                          <a:endParaRPr lang="en-US"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b="0" i="1" smtClean="0">
                                        <a:solidFill>
                                          <a:schemeClr val="tx1"/>
                                        </a:solidFill>
                                        <a:latin typeface="Cambria Math" panose="02040503050406030204" pitchFamily="18" charset="0"/>
                                      </a:rPr>
                                    </m:ctrlPr>
                                  </m:sSupPr>
                                  <m:e>
                                    <m:r>
                                      <a:rPr lang="es-CL" b="0" i="1" smtClean="0">
                                        <a:solidFill>
                                          <a:schemeClr val="tx1"/>
                                        </a:solidFill>
                                        <a:latin typeface="Cambria Math" panose="02040503050406030204" pitchFamily="18" charset="0"/>
                                      </a:rPr>
                                      <m:t>𝑝</m:t>
                                    </m:r>
                                  </m:e>
                                  <m:sup>
                                    <m:r>
                                      <a:rPr lang="es-CL" b="0" i="1" smtClean="0">
                                        <a:solidFill>
                                          <a:schemeClr val="tx1"/>
                                        </a:solidFill>
                                        <a:latin typeface="Cambria Math" panose="02040503050406030204" pitchFamily="18" charset="0"/>
                                      </a:rPr>
                                      <m:t>2</m:t>
                                    </m:r>
                                  </m:sup>
                                </m:sSup>
                                <m:r>
                                  <a:rPr lang="es-CL" b="0" i="1" smtClean="0">
                                    <a:solidFill>
                                      <a:schemeClr val="tx1"/>
                                    </a:solidFill>
                                    <a:latin typeface="Cambria Math" panose="02040503050406030204" pitchFamily="18" charset="0"/>
                                  </a:rPr>
                                  <m:t>(1−</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𝑠</m:t>
                                    </m:r>
                                  </m:e>
                                  <m:sub>
                                    <m:r>
                                      <a:rPr lang="es-CL" b="0" i="1" smtClean="0">
                                        <a:solidFill>
                                          <a:schemeClr val="tx1"/>
                                        </a:solidFill>
                                        <a:latin typeface="Cambria Math" panose="02040503050406030204" pitchFamily="18" charset="0"/>
                                      </a:rPr>
                                      <m:t>1</m:t>
                                    </m:r>
                                  </m:sub>
                                </m:sSub>
                                <m:r>
                                  <a:rPr lang="es-CL" b="0" i="1" smtClean="0">
                                    <a:solidFill>
                                      <a:schemeClr val="tx1"/>
                                    </a:solidFill>
                                    <a:latin typeface="Cambria Math" panose="02040503050406030204" pitchFamily="18" charset="0"/>
                                  </a:rPr>
                                  <m:t>)</m:t>
                                </m:r>
                              </m:oMath>
                            </m:oMathPara>
                          </a14:m>
                          <a:endParaRPr lang="en-US" b="0" dirty="0">
                            <a:solidFill>
                              <a:schemeClr val="tx1"/>
                            </a:solidFill>
                          </a:endParaRPr>
                        </a:p>
                      </a:txBody>
                      <a:tcPr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2</m:t>
                                </m:r>
                                <m:r>
                                  <a:rPr lang="es-CL" b="0" i="1" smtClean="0">
                                    <a:solidFill>
                                      <a:schemeClr val="tx1"/>
                                    </a:solidFill>
                                    <a:latin typeface="Cambria Math" panose="02040503050406030204" pitchFamily="18" charset="0"/>
                                  </a:rPr>
                                  <m:t>𝑝𝑞</m:t>
                                </m:r>
                              </m:oMath>
                            </m:oMathPara>
                          </a14:m>
                          <a:endParaRPr lang="en-US"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b="0" i="1" smtClean="0">
                                        <a:solidFill>
                                          <a:schemeClr val="tx1"/>
                                        </a:solidFill>
                                        <a:latin typeface="Cambria Math" panose="02040503050406030204" pitchFamily="18" charset="0"/>
                                      </a:rPr>
                                    </m:ctrlPr>
                                  </m:sSupPr>
                                  <m:e>
                                    <m:r>
                                      <a:rPr lang="es-CL" b="0" i="1" smtClean="0">
                                        <a:solidFill>
                                          <a:schemeClr val="tx1"/>
                                        </a:solidFill>
                                        <a:latin typeface="Cambria Math" panose="02040503050406030204" pitchFamily="18" charset="0"/>
                                      </a:rPr>
                                      <m:t>𝑞</m:t>
                                    </m:r>
                                  </m:e>
                                  <m:sup>
                                    <m:r>
                                      <a:rPr lang="es-CL" b="0" i="1" smtClean="0">
                                        <a:solidFill>
                                          <a:schemeClr val="tx1"/>
                                        </a:solidFill>
                                        <a:latin typeface="Cambria Math" panose="02040503050406030204" pitchFamily="18" charset="0"/>
                                      </a:rPr>
                                      <m:t>2</m:t>
                                    </m:r>
                                  </m:sup>
                                </m:sSup>
                                <m:r>
                                  <a:rPr lang="es-CL" b="0" i="1" smtClean="0">
                                    <a:solidFill>
                                      <a:schemeClr val="tx1"/>
                                    </a:solidFill>
                                    <a:latin typeface="Cambria Math" panose="02040503050406030204" pitchFamily="18" charset="0"/>
                                  </a:rPr>
                                  <m:t>(1−</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𝑠</m:t>
                                    </m:r>
                                  </m:e>
                                  <m:sub>
                                    <m:r>
                                      <a:rPr lang="es-CL" b="0" i="1" smtClean="0">
                                        <a:solidFill>
                                          <a:schemeClr val="tx1"/>
                                        </a:solidFill>
                                        <a:latin typeface="Cambria Math" panose="02040503050406030204" pitchFamily="18" charset="0"/>
                                      </a:rPr>
                                      <m:t>2</m:t>
                                    </m:r>
                                  </m:sub>
                                </m:sSub>
                                <m:r>
                                  <a:rPr lang="es-CL" b="0" i="1" smtClean="0">
                                    <a:solidFill>
                                      <a:schemeClr val="tx1"/>
                                    </a:solidFill>
                                    <a:latin typeface="Cambria Math" panose="02040503050406030204" pitchFamily="18" charset="0"/>
                                  </a:rPr>
                                  <m:t>)</m:t>
                                </m:r>
                              </m:oMath>
                            </m:oMathPara>
                          </a14:m>
                          <a:endParaRPr lang="en-US"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1−</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𝑠</m:t>
                                    </m:r>
                                  </m:e>
                                  <m:sub>
                                    <m:r>
                                      <a:rPr lang="es-CL" b="0" i="1" smtClean="0">
                                        <a:solidFill>
                                          <a:schemeClr val="tx1"/>
                                        </a:solidFill>
                                        <a:latin typeface="Cambria Math" panose="02040503050406030204" pitchFamily="18" charset="0"/>
                                      </a:rPr>
                                      <m:t>1</m:t>
                                    </m:r>
                                  </m:sub>
                                </m:sSub>
                                <m:sSup>
                                  <m:sSupPr>
                                    <m:ctrlPr>
                                      <a:rPr lang="es-CL" b="0" i="1" smtClean="0">
                                        <a:solidFill>
                                          <a:schemeClr val="tx1"/>
                                        </a:solidFill>
                                        <a:latin typeface="Cambria Math" panose="02040503050406030204" pitchFamily="18" charset="0"/>
                                      </a:rPr>
                                    </m:ctrlPr>
                                  </m:sSupPr>
                                  <m:e>
                                    <m:r>
                                      <a:rPr lang="es-CL" b="0" i="1" smtClean="0">
                                        <a:solidFill>
                                          <a:schemeClr val="tx1"/>
                                        </a:solidFill>
                                        <a:latin typeface="Cambria Math" panose="02040503050406030204" pitchFamily="18" charset="0"/>
                                      </a:rPr>
                                      <m:t>𝑝</m:t>
                                    </m:r>
                                  </m:e>
                                  <m:sup>
                                    <m:r>
                                      <a:rPr lang="es-CL" b="0" i="1" smtClean="0">
                                        <a:solidFill>
                                          <a:schemeClr val="tx1"/>
                                        </a:solidFill>
                                        <a:latin typeface="Cambria Math" panose="02040503050406030204" pitchFamily="18" charset="0"/>
                                      </a:rPr>
                                      <m:t>2</m:t>
                                    </m:r>
                                  </m:sup>
                                </m:sSup>
                                <m:r>
                                  <a:rPr lang="es-CL" b="0" i="1" smtClean="0">
                                    <a:solidFill>
                                      <a:schemeClr val="tx1"/>
                                    </a:solidFill>
                                    <a:latin typeface="Cambria Math" panose="02040503050406030204" pitchFamily="18" charset="0"/>
                                  </a:rPr>
                                  <m:t>−</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𝑠</m:t>
                                    </m:r>
                                  </m:e>
                                  <m:sub>
                                    <m:r>
                                      <a:rPr lang="es-CL" b="0" i="1" smtClean="0">
                                        <a:solidFill>
                                          <a:schemeClr val="tx1"/>
                                        </a:solidFill>
                                        <a:latin typeface="Cambria Math" panose="02040503050406030204" pitchFamily="18" charset="0"/>
                                      </a:rPr>
                                      <m:t>2</m:t>
                                    </m:r>
                                  </m:sub>
                                </m:sSub>
                                <m:sSup>
                                  <m:sSupPr>
                                    <m:ctrlPr>
                                      <a:rPr lang="es-CL" b="0" i="1" smtClean="0">
                                        <a:solidFill>
                                          <a:schemeClr val="tx1"/>
                                        </a:solidFill>
                                        <a:latin typeface="Cambria Math" panose="02040503050406030204" pitchFamily="18" charset="0"/>
                                      </a:rPr>
                                    </m:ctrlPr>
                                  </m:sSupPr>
                                  <m:e>
                                    <m:r>
                                      <a:rPr lang="es-CL" b="0" i="1" smtClean="0">
                                        <a:solidFill>
                                          <a:schemeClr val="tx1"/>
                                        </a:solidFill>
                                        <a:latin typeface="Cambria Math" panose="02040503050406030204" pitchFamily="18" charset="0"/>
                                      </a:rPr>
                                      <m:t>𝑞</m:t>
                                    </m:r>
                                  </m:e>
                                  <m:sup>
                                    <m:r>
                                      <a:rPr lang="es-CL" b="0" i="1" smtClean="0">
                                        <a:solidFill>
                                          <a:schemeClr val="tx1"/>
                                        </a:solidFill>
                                        <a:latin typeface="Cambria Math" panose="02040503050406030204" pitchFamily="18" charset="0"/>
                                      </a:rPr>
                                      <m:t>2</m:t>
                                    </m:r>
                                  </m:sup>
                                </m:sSup>
                              </m:oMath>
                            </m:oMathPara>
                          </a14:m>
                          <a:endParaRPr lang="en-US"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8349271"/>
                      </a:ext>
                    </a:extLst>
                  </a:tr>
                </a:tbl>
              </a:graphicData>
            </a:graphic>
          </p:graphicFrame>
        </mc:Choice>
        <mc:Fallback xmlns="">
          <p:graphicFrame>
            <p:nvGraphicFramePr>
              <p:cNvPr id="7" name="Tabla 6">
                <a:extLst>
                  <a:ext uri="{FF2B5EF4-FFF2-40B4-BE49-F238E27FC236}">
                    <a16:creationId xmlns:a16="http://schemas.microsoft.com/office/drawing/2014/main" id="{33DE7140-BF3C-468A-8D40-8D074F9C77D3}"/>
                  </a:ext>
                </a:extLst>
              </p:cNvPr>
              <p:cNvGraphicFramePr>
                <a:graphicFrameLocks noGrp="1"/>
              </p:cNvGraphicFramePr>
              <p:nvPr>
                <p:extLst>
                  <p:ext uri="{D42A27DB-BD31-4B8C-83A1-F6EECF244321}">
                    <p14:modId xmlns:p14="http://schemas.microsoft.com/office/powerpoint/2010/main" val="3267674137"/>
                  </p:ext>
                </p:extLst>
              </p:nvPr>
            </p:nvGraphicFramePr>
            <p:xfrm>
              <a:off x="874939" y="3201459"/>
              <a:ext cx="10063722" cy="3394076"/>
            </p:xfrm>
            <a:graphic>
              <a:graphicData uri="http://schemas.openxmlformats.org/drawingml/2006/table">
                <a:tbl>
                  <a:tblPr firstRow="1" bandRow="1">
                    <a:tableStyleId>{5C22544A-7EE6-4342-B048-85BDC9FD1C3A}</a:tableStyleId>
                  </a:tblPr>
                  <a:tblGrid>
                    <a:gridCol w="1880548">
                      <a:extLst>
                        <a:ext uri="{9D8B030D-6E8A-4147-A177-3AD203B41FA5}">
                          <a16:colId xmlns:a16="http://schemas.microsoft.com/office/drawing/2014/main" val="825901322"/>
                        </a:ext>
                      </a:extLst>
                    </a:gridCol>
                    <a:gridCol w="1835234">
                      <a:extLst>
                        <a:ext uri="{9D8B030D-6E8A-4147-A177-3AD203B41FA5}">
                          <a16:colId xmlns:a16="http://schemas.microsoft.com/office/drawing/2014/main" val="2264759701"/>
                        </a:ext>
                      </a:extLst>
                    </a:gridCol>
                    <a:gridCol w="1981340">
                      <a:extLst>
                        <a:ext uri="{9D8B030D-6E8A-4147-A177-3AD203B41FA5}">
                          <a16:colId xmlns:a16="http://schemas.microsoft.com/office/drawing/2014/main" val="691938501"/>
                        </a:ext>
                      </a:extLst>
                    </a:gridCol>
                    <a:gridCol w="2183300">
                      <a:extLst>
                        <a:ext uri="{9D8B030D-6E8A-4147-A177-3AD203B41FA5}">
                          <a16:colId xmlns:a16="http://schemas.microsoft.com/office/drawing/2014/main" val="1735181157"/>
                        </a:ext>
                      </a:extLst>
                    </a:gridCol>
                    <a:gridCol w="2183300">
                      <a:extLst>
                        <a:ext uri="{9D8B030D-6E8A-4147-A177-3AD203B41FA5}">
                          <a16:colId xmlns:a16="http://schemas.microsoft.com/office/drawing/2014/main" val="2940681769"/>
                        </a:ext>
                      </a:extLst>
                    </a:gridCol>
                  </a:tblGrid>
                  <a:tr h="375984">
                    <a:tc>
                      <a:txBody>
                        <a:bodyPr/>
                        <a:lstStyle/>
                        <a:p>
                          <a:pPr algn="ctr"/>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CL" b="0" dirty="0">
                              <a:solidFill>
                                <a:schemeClr val="tx1"/>
                              </a:solidFill>
                            </a:rPr>
                            <a:t>Genotipos</a:t>
                          </a:r>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8720018"/>
                      </a:ext>
                    </a:extLst>
                  </a:tr>
                  <a:tr h="375984">
                    <a:tc>
                      <a:txBody>
                        <a:bodyPr/>
                        <a:lstStyle/>
                        <a:p>
                          <a:pPr algn="ctr"/>
                          <a:endParaRPr lang="en-US" b="0" dirty="0">
                            <a:solidFill>
                              <a:schemeClr val="tx1"/>
                            </a:solidFill>
                          </a:endParaRPr>
                        </a:p>
                      </a:txBody>
                      <a:tcP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baseline="0" dirty="0">
                              <a:solidFill>
                                <a:schemeClr val="tx1"/>
                              </a:solidFill>
                            </a:rPr>
                            <a:t>A</a:t>
                          </a:r>
                          <a:r>
                            <a:rPr lang="en-US" b="0" baseline="-25000" dirty="0">
                              <a:solidFill>
                                <a:schemeClr val="tx1"/>
                              </a:solidFill>
                            </a:rPr>
                            <a:t>1</a:t>
                          </a:r>
                          <a:r>
                            <a:rPr lang="en-US" b="0" baseline="0" dirty="0">
                              <a:solidFill>
                                <a:schemeClr val="tx1"/>
                              </a:solidFill>
                            </a:rPr>
                            <a:t>A</a:t>
                          </a:r>
                          <a:r>
                            <a:rPr lang="en-US" b="0" baseline="-25000" dirty="0">
                              <a:solidFill>
                                <a:schemeClr val="tx1"/>
                              </a:solidFill>
                            </a:rPr>
                            <a:t>1</a:t>
                          </a:r>
                          <a:endParaRPr lang="en-US" b="0" baseline="0" dirty="0">
                            <a:solidFill>
                              <a:schemeClr val="tx1"/>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baseline="0" dirty="0">
                              <a:solidFill>
                                <a:schemeClr val="tx1"/>
                              </a:solidFill>
                            </a:rPr>
                            <a:t>A</a:t>
                          </a:r>
                          <a:r>
                            <a:rPr lang="en-US" b="0" baseline="-25000" dirty="0">
                              <a:solidFill>
                                <a:schemeClr val="tx1"/>
                              </a:solidFill>
                            </a:rPr>
                            <a:t>1</a:t>
                          </a:r>
                          <a:r>
                            <a:rPr lang="en-US" b="0" baseline="0" dirty="0">
                              <a:solidFill>
                                <a:schemeClr val="tx1"/>
                              </a:solidFill>
                            </a:rPr>
                            <a:t>A</a:t>
                          </a:r>
                          <a:r>
                            <a:rPr lang="en-US" b="0" baseline="-25000" dirty="0">
                              <a:solidFill>
                                <a:schemeClr val="tx1"/>
                              </a:solidFill>
                            </a:rPr>
                            <a:t>2</a:t>
                          </a:r>
                          <a:endParaRPr lang="en-US" b="0" baseline="0" dirty="0">
                            <a:solidFill>
                              <a:schemeClr val="tx1"/>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baseline="0" dirty="0">
                              <a:solidFill>
                                <a:schemeClr val="tx1"/>
                              </a:solidFill>
                            </a:rPr>
                            <a:t>A</a:t>
                          </a:r>
                          <a:r>
                            <a:rPr lang="en-US" b="0" baseline="-25000" dirty="0">
                              <a:solidFill>
                                <a:schemeClr val="tx1"/>
                              </a:solidFill>
                            </a:rPr>
                            <a:t>2</a:t>
                          </a:r>
                          <a:r>
                            <a:rPr lang="en-US" b="0" baseline="0" dirty="0">
                              <a:solidFill>
                                <a:schemeClr val="tx1"/>
                              </a:solidFill>
                            </a:rPr>
                            <a:t>A</a:t>
                          </a:r>
                          <a:r>
                            <a:rPr lang="en-US" b="0" baseline="-25000" dirty="0">
                              <a:solidFill>
                                <a:schemeClr val="tx1"/>
                              </a:solidFill>
                            </a:rPr>
                            <a:t>2</a:t>
                          </a:r>
                          <a:endParaRPr lang="en-US" b="0" baseline="0" dirty="0">
                            <a:solidFill>
                              <a:schemeClr val="tx1"/>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361453" t="-109836" r="-279" b="-739344"/>
                          </a:stretch>
                        </a:blipFill>
                      </a:tcPr>
                    </a:tc>
                    <a:extLst>
                      <a:ext uri="{0D108BD9-81ED-4DB2-BD59-A6C34878D82A}">
                        <a16:rowId xmlns:a16="http://schemas.microsoft.com/office/drawing/2014/main" val="2543351766"/>
                      </a:ext>
                    </a:extLst>
                  </a:tr>
                  <a:tr h="660527">
                    <a:tc>
                      <a:txBody>
                        <a:bodyPr/>
                        <a:lstStyle/>
                        <a:p>
                          <a:pPr algn="ctr"/>
                          <a:r>
                            <a:rPr lang="en-US" dirty="0" err="1"/>
                            <a:t>Frecuencias</a:t>
                          </a:r>
                          <a:r>
                            <a:rPr lang="en-US" dirty="0"/>
                            <a:t> </a:t>
                          </a:r>
                          <a:r>
                            <a:rPr lang="en-US" dirty="0" err="1"/>
                            <a:t>iniciales</a:t>
                          </a:r>
                          <a:endParaRPr lang="en-US"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2658" t="-117431" r="-346512" b="-313761"/>
                          </a:stretch>
                        </a:blipFill>
                      </a:tcPr>
                    </a:tc>
                    <a:tc>
                      <a:txBody>
                        <a:bodyPr/>
                        <a:lstStyle/>
                        <a:p>
                          <a:endParaRPr lang="en-US"/>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87692" t="-117431" r="-220923" b="-313761"/>
                          </a:stretch>
                        </a:blipFill>
                      </a:tcPr>
                    </a:tc>
                    <a:tc>
                      <a:txBody>
                        <a:bodyPr/>
                        <a:lstStyle/>
                        <a:p>
                          <a:endParaRPr lang="en-US"/>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60446" t="-117431" r="-100000" b="-313761"/>
                          </a:stretch>
                        </a:blipFill>
                      </a:tcPr>
                    </a:tc>
                    <a:tc>
                      <a:txBody>
                        <a:bodyPr/>
                        <a:lstStyle/>
                        <a:p>
                          <a:endParaRPr lang="en-US"/>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361453" t="-117431" r="-279" b="-313761"/>
                          </a:stretch>
                        </a:blipFill>
                      </a:tcPr>
                    </a:tc>
                    <a:extLst>
                      <a:ext uri="{0D108BD9-81ED-4DB2-BD59-A6C34878D82A}">
                        <a16:rowId xmlns:a16="http://schemas.microsoft.com/office/drawing/2014/main" val="3633126246"/>
                      </a:ext>
                    </a:extLst>
                  </a:tr>
                  <a:tr h="660527">
                    <a:tc>
                      <a:txBody>
                        <a:bodyPr/>
                        <a:lstStyle/>
                        <a:p>
                          <a:pPr algn="ctr"/>
                          <a:r>
                            <a:rPr lang="en-US" dirty="0" err="1"/>
                            <a:t>Coeficiente</a:t>
                          </a:r>
                          <a:r>
                            <a:rPr lang="en-US" dirty="0"/>
                            <a:t> de </a:t>
                          </a:r>
                          <a:r>
                            <a:rPr lang="en-US" dirty="0" err="1"/>
                            <a:t>selección</a:t>
                          </a:r>
                          <a:endParaRPr lang="en-US"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2658" t="-219444" r="-346512" b="-216667"/>
                          </a:stretch>
                        </a:blipFill>
                      </a:tcPr>
                    </a:tc>
                    <a:tc>
                      <a:txBody>
                        <a:bodyPr/>
                        <a:lstStyle/>
                        <a:p>
                          <a:endParaRPr lang="en-US"/>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87692" t="-219444" r="-220923" b="-216667"/>
                          </a:stretch>
                        </a:blipFill>
                      </a:tcPr>
                    </a:tc>
                    <a:tc>
                      <a:txBody>
                        <a:bodyPr/>
                        <a:lstStyle/>
                        <a:p>
                          <a:endParaRPr lang="en-US"/>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60446" t="-219444" r="-100000" b="-216667"/>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2931082"/>
                      </a:ext>
                    </a:extLst>
                  </a:tr>
                  <a:tr h="660527">
                    <a:tc>
                      <a:txBody>
                        <a:bodyPr/>
                        <a:lstStyle/>
                        <a:p>
                          <a:pPr algn="ctr"/>
                          <a:r>
                            <a:rPr lang="en-US" dirty="0" err="1"/>
                            <a:t>Eficacia</a:t>
                          </a:r>
                          <a:r>
                            <a:rPr lang="en-US" dirty="0"/>
                            <a:t> </a:t>
                          </a:r>
                          <a:r>
                            <a:rPr lang="en-US" dirty="0" err="1"/>
                            <a:t>biológica</a:t>
                          </a:r>
                          <a:endParaRPr lang="en-US"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2658" t="-316514" r="-346512" b="-114679"/>
                          </a:stretch>
                        </a:blipFill>
                      </a:tcPr>
                    </a:tc>
                    <a:tc>
                      <a:txBody>
                        <a:bodyPr/>
                        <a:lstStyle/>
                        <a:p>
                          <a:endParaRPr lang="en-US"/>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87692" t="-316514" r="-220923" b="-114679"/>
                          </a:stretch>
                        </a:blipFill>
                      </a:tcPr>
                    </a:tc>
                    <a:tc>
                      <a:txBody>
                        <a:bodyPr/>
                        <a:lstStyle/>
                        <a:p>
                          <a:endParaRPr lang="en-US"/>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60446" t="-316514" r="-100000" b="-114679"/>
                          </a:stretch>
                        </a:blipFill>
                      </a:tcPr>
                    </a:tc>
                    <a:tc>
                      <a:txBody>
                        <a:bodyPr/>
                        <a:lstStyle/>
                        <a:p>
                          <a:pPr algn="ctr"/>
                          <a:endParaRPr lang="en-US"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0466603"/>
                      </a:ext>
                    </a:extLst>
                  </a:tr>
                  <a:tr h="660527">
                    <a:tc>
                      <a:txBody>
                        <a:bodyPr/>
                        <a:lstStyle/>
                        <a:p>
                          <a:pPr algn="ctr"/>
                          <a:r>
                            <a:rPr lang="en-US" b="0" dirty="0" err="1">
                              <a:solidFill>
                                <a:schemeClr val="tx1"/>
                              </a:solidFill>
                            </a:rPr>
                            <a:t>Contribución</a:t>
                          </a:r>
                          <a:r>
                            <a:rPr lang="en-US" b="0" dirty="0">
                              <a:solidFill>
                                <a:schemeClr val="tx1"/>
                              </a:solidFill>
                            </a:rPr>
                            <a:t> </a:t>
                          </a:r>
                          <a:r>
                            <a:rPr lang="en-US" b="0" dirty="0" err="1">
                              <a:solidFill>
                                <a:schemeClr val="tx1"/>
                              </a:solidFill>
                            </a:rPr>
                            <a:t>gamética</a:t>
                          </a:r>
                          <a:endParaRPr lang="en-US"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02658" t="-420370" r="-346512" b="-15741"/>
                          </a:stretch>
                        </a:blipFill>
                      </a:tcPr>
                    </a:tc>
                    <a:tc>
                      <a:txBody>
                        <a:bodyPr/>
                        <a:lstStyle/>
                        <a:p>
                          <a:endParaRPr lang="en-US"/>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87692" t="-420370" r="-220923" b="-15741"/>
                          </a:stretch>
                        </a:blipFill>
                      </a:tcPr>
                    </a:tc>
                    <a:tc>
                      <a:txBody>
                        <a:bodyPr/>
                        <a:lstStyle/>
                        <a:p>
                          <a:endParaRPr lang="en-US"/>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60446" t="-420370" r="-100000" b="-15741"/>
                          </a:stretch>
                        </a:blipFill>
                      </a:tcPr>
                    </a:tc>
                    <a:tc>
                      <a:txBody>
                        <a:bodyPr/>
                        <a:lstStyle/>
                        <a:p>
                          <a:endParaRPr lang="en-US"/>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361453" t="-420370" r="-279" b="-15741"/>
                          </a:stretch>
                        </a:blipFill>
                      </a:tcPr>
                    </a:tc>
                    <a:extLst>
                      <a:ext uri="{0D108BD9-81ED-4DB2-BD59-A6C34878D82A}">
                        <a16:rowId xmlns:a16="http://schemas.microsoft.com/office/drawing/2014/main" val="828349271"/>
                      </a:ext>
                    </a:extLst>
                  </a:tr>
                </a:tbl>
              </a:graphicData>
            </a:graphic>
          </p:graphicFrame>
        </mc:Fallback>
      </mc:AlternateContent>
      <p:sp>
        <p:nvSpPr>
          <p:cNvPr id="10" name="Marcador de texto 2">
            <a:extLst>
              <a:ext uri="{FF2B5EF4-FFF2-40B4-BE49-F238E27FC236}">
                <a16:creationId xmlns:a16="http://schemas.microsoft.com/office/drawing/2014/main" id="{0FA319AB-7D97-414A-B477-B5EF355E5A36}"/>
              </a:ext>
            </a:extLst>
          </p:cNvPr>
          <p:cNvSpPr>
            <a:spLocks noGrp="1"/>
          </p:cNvSpPr>
          <p:nvPr>
            <p:ph type="body" idx="1"/>
          </p:nvPr>
        </p:nvSpPr>
        <p:spPr>
          <a:xfrm>
            <a:off x="762000" y="1119463"/>
            <a:ext cx="10289600" cy="4045200"/>
          </a:xfrm>
        </p:spPr>
        <p:txBody>
          <a:bodyPr/>
          <a:lstStyle/>
          <a:p>
            <a:pPr marL="101598" indent="0" algn="just">
              <a:buNone/>
            </a:pPr>
            <a:r>
              <a:rPr lang="es-CL" sz="1800" dirty="0"/>
              <a:t>Considere el gen W en ratas que hace a éstas resistentes al veneno anticoagulante </a:t>
            </a:r>
            <a:r>
              <a:rPr lang="es-CL" sz="1800" dirty="0" err="1"/>
              <a:t>warfarina</a:t>
            </a:r>
            <a:r>
              <a:rPr lang="es-CL" sz="1800" dirty="0"/>
              <a:t>. Se da el caso que las ratas homocigotas para el gen de resistencia (WW) padecen de deficiencia de vitamina K, mientras que las ratas heterocigotas (</a:t>
            </a:r>
            <a:r>
              <a:rPr lang="es-CL" sz="1800" dirty="0" err="1"/>
              <a:t>Ww</a:t>
            </a:r>
            <a:r>
              <a:rPr lang="es-CL" sz="1800" dirty="0"/>
              <a:t>) son resistentes a la </a:t>
            </a:r>
            <a:r>
              <a:rPr lang="es-CL" sz="1800" dirty="0" err="1"/>
              <a:t>warfarina</a:t>
            </a:r>
            <a:r>
              <a:rPr lang="es-CL" sz="1800" dirty="0"/>
              <a:t> y no padecen de deficiencia de vitamina K. En base a ello, se describe una mortalidad del 10% en ratas WW y del 35% en ratas </a:t>
            </a:r>
            <a:r>
              <a:rPr lang="es-CL" sz="1800" dirty="0" err="1"/>
              <a:t>ww</a:t>
            </a:r>
            <a:r>
              <a:rPr lang="es-CL" sz="1800" dirty="0"/>
              <a:t>. Calcule el número de individuos para cada tipo de cigoto en la población actual y luego de una generación de selección, considerando que W = 0,83 y w = 0,17, y que N = 1.400.</a:t>
            </a:r>
          </a:p>
        </p:txBody>
      </p:sp>
      <p:pic>
        <p:nvPicPr>
          <p:cNvPr id="9" name="Picture 4" descr="sticker rat by minibeca">
            <a:extLst>
              <a:ext uri="{FF2B5EF4-FFF2-40B4-BE49-F238E27FC236}">
                <a16:creationId xmlns:a16="http://schemas.microsoft.com/office/drawing/2014/main" id="{0BCC8329-70A4-4774-8E0D-81D1537B771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744200" y="131237"/>
            <a:ext cx="1562100" cy="156210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a:extLst>
              <a:ext uri="{FF2B5EF4-FFF2-40B4-BE49-F238E27FC236}">
                <a16:creationId xmlns:a16="http://schemas.microsoft.com/office/drawing/2014/main" id="{1A3AED86-7DC7-C508-F58A-41932AF1BEFD}"/>
              </a:ext>
            </a:extLst>
          </p:cNvPr>
          <p:cNvSpPr>
            <a:spLocks noGrp="1"/>
          </p:cNvSpPr>
          <p:nvPr>
            <p:ph type="title"/>
          </p:nvPr>
        </p:nvSpPr>
        <p:spPr/>
        <p:txBody>
          <a:bodyPr/>
          <a:lstStyle/>
          <a:p>
            <a:endParaRPr lang="es-CL"/>
          </a:p>
        </p:txBody>
      </p:sp>
      <p:sp>
        <p:nvSpPr>
          <p:cNvPr id="6" name="Título 1">
            <a:extLst>
              <a:ext uri="{FF2B5EF4-FFF2-40B4-BE49-F238E27FC236}">
                <a16:creationId xmlns:a16="http://schemas.microsoft.com/office/drawing/2014/main" id="{1408AD01-998F-32E3-CE5D-C2808B26E7B1}"/>
              </a:ext>
            </a:extLst>
          </p:cNvPr>
          <p:cNvSpPr txBox="1">
            <a:spLocks/>
          </p:cNvSpPr>
          <p:nvPr/>
        </p:nvSpPr>
        <p:spPr>
          <a:xfrm>
            <a:off x="951200" y="377537"/>
            <a:ext cx="9911200" cy="52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kern="0"/>
              <a:t>Ejercicio 4</a:t>
            </a:r>
            <a:endParaRPr lang="es-CL" kern="0" dirty="0"/>
          </a:p>
        </p:txBody>
      </p:sp>
    </p:spTree>
    <p:extLst>
      <p:ext uri="{BB962C8B-B14F-4D97-AF65-F5344CB8AC3E}">
        <p14:creationId xmlns:p14="http://schemas.microsoft.com/office/powerpoint/2010/main" val="28993089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CC91FE07-0E38-44FF-AFF4-805B660168FE}"/>
              </a:ext>
            </a:extLst>
          </p:cNvPr>
          <p:cNvSpPr>
            <a:spLocks noGrp="1"/>
          </p:cNvSpPr>
          <p:nvPr>
            <p:ph type="sldNum" idx="12"/>
          </p:nvPr>
        </p:nvSpPr>
        <p:spPr/>
        <p:txBody>
          <a:bodyPr/>
          <a:lstStyle/>
          <a:p>
            <a:fld id="{00000000-1234-1234-1234-123412341234}" type="slidenum">
              <a:rPr lang="en-US" smtClean="0"/>
              <a:pPr/>
              <a:t>82</a:t>
            </a:fld>
            <a:endParaRPr lang="en-US"/>
          </a:p>
        </p:txBody>
      </p:sp>
      <mc:AlternateContent xmlns:mc="http://schemas.openxmlformats.org/markup-compatibility/2006" xmlns:a14="http://schemas.microsoft.com/office/drawing/2010/main">
        <mc:Choice Requires="a14">
          <p:graphicFrame>
            <p:nvGraphicFramePr>
              <p:cNvPr id="7" name="Tabla 6">
                <a:extLst>
                  <a:ext uri="{FF2B5EF4-FFF2-40B4-BE49-F238E27FC236}">
                    <a16:creationId xmlns:a16="http://schemas.microsoft.com/office/drawing/2014/main" id="{33DE7140-BF3C-468A-8D40-8D074F9C77D3}"/>
                  </a:ext>
                </a:extLst>
              </p:cNvPr>
              <p:cNvGraphicFramePr>
                <a:graphicFrameLocks noGrp="1"/>
              </p:cNvGraphicFramePr>
              <p:nvPr/>
            </p:nvGraphicFramePr>
            <p:xfrm>
              <a:off x="874939" y="3201459"/>
              <a:ext cx="10063722" cy="3394076"/>
            </p:xfrm>
            <a:graphic>
              <a:graphicData uri="http://schemas.openxmlformats.org/drawingml/2006/table">
                <a:tbl>
                  <a:tblPr firstRow="1" bandRow="1">
                    <a:tableStyleId>{5C22544A-7EE6-4342-B048-85BDC9FD1C3A}</a:tableStyleId>
                  </a:tblPr>
                  <a:tblGrid>
                    <a:gridCol w="1880548">
                      <a:extLst>
                        <a:ext uri="{9D8B030D-6E8A-4147-A177-3AD203B41FA5}">
                          <a16:colId xmlns:a16="http://schemas.microsoft.com/office/drawing/2014/main" val="825901322"/>
                        </a:ext>
                      </a:extLst>
                    </a:gridCol>
                    <a:gridCol w="1835234">
                      <a:extLst>
                        <a:ext uri="{9D8B030D-6E8A-4147-A177-3AD203B41FA5}">
                          <a16:colId xmlns:a16="http://schemas.microsoft.com/office/drawing/2014/main" val="2264759701"/>
                        </a:ext>
                      </a:extLst>
                    </a:gridCol>
                    <a:gridCol w="1981340">
                      <a:extLst>
                        <a:ext uri="{9D8B030D-6E8A-4147-A177-3AD203B41FA5}">
                          <a16:colId xmlns:a16="http://schemas.microsoft.com/office/drawing/2014/main" val="691938501"/>
                        </a:ext>
                      </a:extLst>
                    </a:gridCol>
                    <a:gridCol w="2183300">
                      <a:extLst>
                        <a:ext uri="{9D8B030D-6E8A-4147-A177-3AD203B41FA5}">
                          <a16:colId xmlns:a16="http://schemas.microsoft.com/office/drawing/2014/main" val="1735181157"/>
                        </a:ext>
                      </a:extLst>
                    </a:gridCol>
                    <a:gridCol w="2183300">
                      <a:extLst>
                        <a:ext uri="{9D8B030D-6E8A-4147-A177-3AD203B41FA5}">
                          <a16:colId xmlns:a16="http://schemas.microsoft.com/office/drawing/2014/main" val="2940681769"/>
                        </a:ext>
                      </a:extLst>
                    </a:gridCol>
                  </a:tblGrid>
                  <a:tr h="370840">
                    <a:tc>
                      <a:txBody>
                        <a:bodyPr/>
                        <a:lstStyle/>
                        <a:p>
                          <a:pPr algn="ctr"/>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CL" b="0" dirty="0">
                              <a:solidFill>
                                <a:schemeClr val="tx1"/>
                              </a:solidFill>
                            </a:rPr>
                            <a:t>Genotipos</a:t>
                          </a:r>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8720018"/>
                      </a:ext>
                    </a:extLst>
                  </a:tr>
                  <a:tr h="370840">
                    <a:tc>
                      <a:txBody>
                        <a:bodyPr/>
                        <a:lstStyle/>
                        <a:p>
                          <a:pPr algn="ctr"/>
                          <a:endParaRPr lang="en-US" b="0" dirty="0">
                            <a:solidFill>
                              <a:schemeClr val="tx1"/>
                            </a:solidFill>
                          </a:endParaRPr>
                        </a:p>
                      </a:txBody>
                      <a:tcP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baseline="0" dirty="0">
                              <a:solidFill>
                                <a:schemeClr val="tx1"/>
                              </a:solidFill>
                            </a:rPr>
                            <a:t>A</a:t>
                          </a:r>
                          <a:r>
                            <a:rPr lang="en-US" b="0" baseline="-25000" dirty="0">
                              <a:solidFill>
                                <a:schemeClr val="tx1"/>
                              </a:solidFill>
                            </a:rPr>
                            <a:t>1</a:t>
                          </a:r>
                          <a:r>
                            <a:rPr lang="en-US" b="0" baseline="0" dirty="0">
                              <a:solidFill>
                                <a:schemeClr val="tx1"/>
                              </a:solidFill>
                            </a:rPr>
                            <a:t>A</a:t>
                          </a:r>
                          <a:r>
                            <a:rPr lang="en-US" b="0" baseline="-25000" dirty="0">
                              <a:solidFill>
                                <a:schemeClr val="tx1"/>
                              </a:solidFill>
                            </a:rPr>
                            <a:t>1</a:t>
                          </a:r>
                          <a:endParaRPr lang="en-US" b="0" baseline="0" dirty="0">
                            <a:solidFill>
                              <a:schemeClr val="tx1"/>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baseline="0" dirty="0">
                              <a:solidFill>
                                <a:schemeClr val="tx1"/>
                              </a:solidFill>
                            </a:rPr>
                            <a:t>A</a:t>
                          </a:r>
                          <a:r>
                            <a:rPr lang="en-US" b="0" baseline="-25000" dirty="0">
                              <a:solidFill>
                                <a:schemeClr val="tx1"/>
                              </a:solidFill>
                            </a:rPr>
                            <a:t>1</a:t>
                          </a:r>
                          <a:r>
                            <a:rPr lang="en-US" b="0" baseline="0" dirty="0">
                              <a:solidFill>
                                <a:schemeClr val="tx1"/>
                              </a:solidFill>
                            </a:rPr>
                            <a:t>A</a:t>
                          </a:r>
                          <a:r>
                            <a:rPr lang="en-US" b="0" baseline="-25000" dirty="0">
                              <a:solidFill>
                                <a:schemeClr val="tx1"/>
                              </a:solidFill>
                            </a:rPr>
                            <a:t>2</a:t>
                          </a:r>
                          <a:endParaRPr lang="en-US" b="0" baseline="0" dirty="0">
                            <a:solidFill>
                              <a:schemeClr val="tx1"/>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baseline="0" dirty="0">
                              <a:solidFill>
                                <a:schemeClr val="tx1"/>
                              </a:solidFill>
                            </a:rPr>
                            <a:t>A</a:t>
                          </a:r>
                          <a:r>
                            <a:rPr lang="en-US" b="0" baseline="-25000" dirty="0">
                              <a:solidFill>
                                <a:schemeClr val="tx1"/>
                              </a:solidFill>
                            </a:rPr>
                            <a:t>2</a:t>
                          </a:r>
                          <a:r>
                            <a:rPr lang="en-US" b="0" baseline="0" dirty="0">
                              <a:solidFill>
                                <a:schemeClr val="tx1"/>
                              </a:solidFill>
                            </a:rPr>
                            <a:t>A</a:t>
                          </a:r>
                          <a:r>
                            <a:rPr lang="en-US" b="0" baseline="-25000" dirty="0">
                              <a:solidFill>
                                <a:schemeClr val="tx1"/>
                              </a:solidFill>
                            </a:rPr>
                            <a:t>2</a:t>
                          </a:r>
                          <a:endParaRPr lang="en-US" b="0" baseline="0" dirty="0">
                            <a:solidFill>
                              <a:schemeClr val="tx1"/>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𝑇𝑜𝑡𝑎𝑙</m:t>
                                </m:r>
                              </m:oMath>
                            </m:oMathPara>
                          </a14:m>
                          <a:endParaRPr lang="en-US" b="0" dirty="0">
                            <a:solidFill>
                              <a:schemeClr val="tx1"/>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3351766"/>
                      </a:ext>
                    </a:extLst>
                  </a:tr>
                  <a:tr h="370840">
                    <a:tc>
                      <a:txBody>
                        <a:bodyPr/>
                        <a:lstStyle/>
                        <a:p>
                          <a:pPr algn="ctr"/>
                          <a:r>
                            <a:rPr lang="en-US" dirty="0" err="1"/>
                            <a:t>Frecuencias</a:t>
                          </a:r>
                          <a:r>
                            <a:rPr lang="en-US" dirty="0"/>
                            <a:t> </a:t>
                          </a:r>
                          <a:r>
                            <a:rPr lang="en-US" dirty="0" err="1"/>
                            <a:t>iniciales</a:t>
                          </a:r>
                          <a:endParaRPr lang="en-US"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0,69</m:t>
                                </m:r>
                              </m:oMath>
                            </m:oMathPara>
                          </a14:m>
                          <a:endParaRPr lang="en-US" b="0" dirty="0">
                            <a:solidFill>
                              <a:schemeClr val="tx1"/>
                            </a:solidFill>
                          </a:endParaRPr>
                        </a:p>
                      </a:txBody>
                      <a:tcPr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0,28</m:t>
                                </m:r>
                              </m:oMath>
                            </m:oMathPara>
                          </a14:m>
                          <a:endParaRPr lang="en-US" b="0" dirty="0">
                            <a:solidFill>
                              <a:schemeClr val="tx1"/>
                            </a:solidFill>
                          </a:endParaRP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0,03</m:t>
                                </m:r>
                              </m:oMath>
                            </m:oMathPara>
                          </a14:m>
                          <a:endParaRPr lang="en-US" b="0" dirty="0">
                            <a:solidFill>
                              <a:schemeClr val="tx1"/>
                            </a:solidFill>
                          </a:endParaRP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1</m:t>
                                </m:r>
                              </m:oMath>
                            </m:oMathPara>
                          </a14:m>
                          <a:endParaRPr lang="en-US" b="0" dirty="0">
                            <a:solidFill>
                              <a:schemeClr val="tx1"/>
                            </a:solidFill>
                          </a:endParaRP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3126246"/>
                      </a:ext>
                    </a:extLst>
                  </a:tr>
                  <a:tr h="0">
                    <a:tc>
                      <a:txBody>
                        <a:bodyPr/>
                        <a:lstStyle/>
                        <a:p>
                          <a:pPr algn="ctr"/>
                          <a:r>
                            <a:rPr lang="en-US" dirty="0" err="1"/>
                            <a:t>Coeficiente</a:t>
                          </a:r>
                          <a:r>
                            <a:rPr lang="en-US" dirty="0"/>
                            <a:t> de </a:t>
                          </a:r>
                          <a:r>
                            <a:rPr lang="en-US" dirty="0" err="1"/>
                            <a:t>selección</a:t>
                          </a:r>
                          <a:endParaRPr lang="en-US"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0,1</m:t>
                                </m:r>
                              </m:oMath>
                            </m:oMathPara>
                          </a14:m>
                          <a:endParaRPr lang="en-US" b="0" dirty="0">
                            <a:solidFill>
                              <a:schemeClr val="tx1"/>
                            </a:solidFill>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0</m:t>
                                </m:r>
                              </m:oMath>
                            </m:oMathPara>
                          </a14:m>
                          <a:endParaRPr lang="en-US"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0,35</m:t>
                                </m:r>
                              </m:oMath>
                            </m:oMathPara>
                          </a14:m>
                          <a:endParaRPr lang="en-US"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2931082"/>
                      </a:ext>
                    </a:extLst>
                  </a:tr>
                  <a:tr h="0">
                    <a:tc>
                      <a:txBody>
                        <a:bodyPr/>
                        <a:lstStyle/>
                        <a:p>
                          <a:pPr algn="ctr"/>
                          <a:r>
                            <a:rPr lang="en-US" dirty="0" err="1"/>
                            <a:t>Eficacia</a:t>
                          </a:r>
                          <a:r>
                            <a:rPr lang="en-US" dirty="0"/>
                            <a:t> </a:t>
                          </a:r>
                          <a:r>
                            <a:rPr lang="en-US" dirty="0" err="1"/>
                            <a:t>biológica</a:t>
                          </a:r>
                          <a:endParaRPr lang="en-US"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1−</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𝑠</m:t>
                                    </m:r>
                                  </m:e>
                                  <m:sub>
                                    <m:r>
                                      <a:rPr lang="es-CL" b="0" i="1" smtClean="0">
                                        <a:solidFill>
                                          <a:schemeClr val="tx1"/>
                                        </a:solidFill>
                                        <a:latin typeface="Cambria Math" panose="02040503050406030204" pitchFamily="18" charset="0"/>
                                      </a:rPr>
                                      <m:t>1</m:t>
                                    </m:r>
                                  </m:sub>
                                </m:sSub>
                              </m:oMath>
                            </m:oMathPara>
                          </a14:m>
                          <a:endParaRPr lang="en-US" b="0" dirty="0">
                            <a:solidFill>
                              <a:schemeClr val="tx1"/>
                            </a:solidFill>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1</m:t>
                                </m:r>
                              </m:oMath>
                            </m:oMathPara>
                          </a14:m>
                          <a:endParaRPr lang="en-US"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1−</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𝑠</m:t>
                                    </m:r>
                                  </m:e>
                                  <m:sub>
                                    <m:r>
                                      <a:rPr lang="es-CL" b="0" i="1" smtClean="0">
                                        <a:solidFill>
                                          <a:schemeClr val="tx1"/>
                                        </a:solidFill>
                                        <a:latin typeface="Cambria Math" panose="02040503050406030204" pitchFamily="18" charset="0"/>
                                      </a:rPr>
                                      <m:t>2</m:t>
                                    </m:r>
                                  </m:sub>
                                </m:sSub>
                              </m:oMath>
                            </m:oMathPara>
                          </a14:m>
                          <a:endParaRPr lang="en-US"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0466603"/>
                      </a:ext>
                    </a:extLst>
                  </a:tr>
                  <a:tr h="0">
                    <a:tc>
                      <a:txBody>
                        <a:bodyPr/>
                        <a:lstStyle/>
                        <a:p>
                          <a:pPr algn="ctr"/>
                          <a:r>
                            <a:rPr lang="en-US" b="0" dirty="0" err="1">
                              <a:solidFill>
                                <a:schemeClr val="tx1"/>
                              </a:solidFill>
                            </a:rPr>
                            <a:t>Contribución</a:t>
                          </a:r>
                          <a:r>
                            <a:rPr lang="en-US" b="0" dirty="0">
                              <a:solidFill>
                                <a:schemeClr val="tx1"/>
                              </a:solidFill>
                            </a:rPr>
                            <a:t> </a:t>
                          </a:r>
                          <a:r>
                            <a:rPr lang="en-US" b="0" dirty="0" err="1">
                              <a:solidFill>
                                <a:schemeClr val="tx1"/>
                              </a:solidFill>
                            </a:rPr>
                            <a:t>gamética</a:t>
                          </a:r>
                          <a:endParaRPr lang="en-US"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b="0" i="1" smtClean="0">
                                        <a:solidFill>
                                          <a:schemeClr val="tx1"/>
                                        </a:solidFill>
                                        <a:latin typeface="Cambria Math" panose="02040503050406030204" pitchFamily="18" charset="0"/>
                                      </a:rPr>
                                    </m:ctrlPr>
                                  </m:sSupPr>
                                  <m:e>
                                    <m:r>
                                      <a:rPr lang="es-CL" b="0" i="1" smtClean="0">
                                        <a:solidFill>
                                          <a:schemeClr val="tx1"/>
                                        </a:solidFill>
                                        <a:latin typeface="Cambria Math" panose="02040503050406030204" pitchFamily="18" charset="0"/>
                                      </a:rPr>
                                      <m:t>𝑝</m:t>
                                    </m:r>
                                  </m:e>
                                  <m:sup>
                                    <m:r>
                                      <a:rPr lang="es-CL" b="0" i="1" smtClean="0">
                                        <a:solidFill>
                                          <a:schemeClr val="tx1"/>
                                        </a:solidFill>
                                        <a:latin typeface="Cambria Math" panose="02040503050406030204" pitchFamily="18" charset="0"/>
                                      </a:rPr>
                                      <m:t>2</m:t>
                                    </m:r>
                                  </m:sup>
                                </m:sSup>
                                <m:r>
                                  <a:rPr lang="es-CL" b="0" i="1" smtClean="0">
                                    <a:solidFill>
                                      <a:schemeClr val="tx1"/>
                                    </a:solidFill>
                                    <a:latin typeface="Cambria Math" panose="02040503050406030204" pitchFamily="18" charset="0"/>
                                  </a:rPr>
                                  <m:t>(1−</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𝑠</m:t>
                                    </m:r>
                                  </m:e>
                                  <m:sub>
                                    <m:r>
                                      <a:rPr lang="es-CL" b="0" i="1" smtClean="0">
                                        <a:solidFill>
                                          <a:schemeClr val="tx1"/>
                                        </a:solidFill>
                                        <a:latin typeface="Cambria Math" panose="02040503050406030204" pitchFamily="18" charset="0"/>
                                      </a:rPr>
                                      <m:t>1</m:t>
                                    </m:r>
                                  </m:sub>
                                </m:sSub>
                                <m:r>
                                  <a:rPr lang="es-CL" b="0" i="1" smtClean="0">
                                    <a:solidFill>
                                      <a:schemeClr val="tx1"/>
                                    </a:solidFill>
                                    <a:latin typeface="Cambria Math" panose="02040503050406030204" pitchFamily="18" charset="0"/>
                                  </a:rPr>
                                  <m:t>)</m:t>
                                </m:r>
                              </m:oMath>
                            </m:oMathPara>
                          </a14:m>
                          <a:endParaRPr lang="en-US" b="0" dirty="0">
                            <a:solidFill>
                              <a:schemeClr val="tx1"/>
                            </a:solidFill>
                          </a:endParaRPr>
                        </a:p>
                      </a:txBody>
                      <a:tcPr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2</m:t>
                                </m:r>
                                <m:r>
                                  <a:rPr lang="es-CL" b="0" i="1" smtClean="0">
                                    <a:solidFill>
                                      <a:schemeClr val="tx1"/>
                                    </a:solidFill>
                                    <a:latin typeface="Cambria Math" panose="02040503050406030204" pitchFamily="18" charset="0"/>
                                  </a:rPr>
                                  <m:t>𝑝𝑞</m:t>
                                </m:r>
                              </m:oMath>
                            </m:oMathPara>
                          </a14:m>
                          <a:endParaRPr lang="en-US"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b="0" i="1" smtClean="0">
                                        <a:solidFill>
                                          <a:schemeClr val="tx1"/>
                                        </a:solidFill>
                                        <a:latin typeface="Cambria Math" panose="02040503050406030204" pitchFamily="18" charset="0"/>
                                      </a:rPr>
                                    </m:ctrlPr>
                                  </m:sSupPr>
                                  <m:e>
                                    <m:r>
                                      <a:rPr lang="es-CL" b="0" i="1" smtClean="0">
                                        <a:solidFill>
                                          <a:schemeClr val="tx1"/>
                                        </a:solidFill>
                                        <a:latin typeface="Cambria Math" panose="02040503050406030204" pitchFamily="18" charset="0"/>
                                      </a:rPr>
                                      <m:t>𝑞</m:t>
                                    </m:r>
                                  </m:e>
                                  <m:sup>
                                    <m:r>
                                      <a:rPr lang="es-CL" b="0" i="1" smtClean="0">
                                        <a:solidFill>
                                          <a:schemeClr val="tx1"/>
                                        </a:solidFill>
                                        <a:latin typeface="Cambria Math" panose="02040503050406030204" pitchFamily="18" charset="0"/>
                                      </a:rPr>
                                      <m:t>2</m:t>
                                    </m:r>
                                  </m:sup>
                                </m:sSup>
                                <m:r>
                                  <a:rPr lang="es-CL" b="0" i="1" smtClean="0">
                                    <a:solidFill>
                                      <a:schemeClr val="tx1"/>
                                    </a:solidFill>
                                    <a:latin typeface="Cambria Math" panose="02040503050406030204" pitchFamily="18" charset="0"/>
                                  </a:rPr>
                                  <m:t>(1−</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𝑠</m:t>
                                    </m:r>
                                  </m:e>
                                  <m:sub>
                                    <m:r>
                                      <a:rPr lang="es-CL" b="0" i="1" smtClean="0">
                                        <a:solidFill>
                                          <a:schemeClr val="tx1"/>
                                        </a:solidFill>
                                        <a:latin typeface="Cambria Math" panose="02040503050406030204" pitchFamily="18" charset="0"/>
                                      </a:rPr>
                                      <m:t>2</m:t>
                                    </m:r>
                                  </m:sub>
                                </m:sSub>
                                <m:r>
                                  <a:rPr lang="es-CL" b="0" i="1" smtClean="0">
                                    <a:solidFill>
                                      <a:schemeClr val="tx1"/>
                                    </a:solidFill>
                                    <a:latin typeface="Cambria Math" panose="02040503050406030204" pitchFamily="18" charset="0"/>
                                  </a:rPr>
                                  <m:t>)</m:t>
                                </m:r>
                              </m:oMath>
                            </m:oMathPara>
                          </a14:m>
                          <a:endParaRPr lang="en-US"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1−</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𝑠</m:t>
                                    </m:r>
                                  </m:e>
                                  <m:sub>
                                    <m:r>
                                      <a:rPr lang="es-CL" b="0" i="1" smtClean="0">
                                        <a:solidFill>
                                          <a:schemeClr val="tx1"/>
                                        </a:solidFill>
                                        <a:latin typeface="Cambria Math" panose="02040503050406030204" pitchFamily="18" charset="0"/>
                                      </a:rPr>
                                      <m:t>1</m:t>
                                    </m:r>
                                  </m:sub>
                                </m:sSub>
                                <m:sSup>
                                  <m:sSupPr>
                                    <m:ctrlPr>
                                      <a:rPr lang="es-CL" b="0" i="1" smtClean="0">
                                        <a:solidFill>
                                          <a:schemeClr val="tx1"/>
                                        </a:solidFill>
                                        <a:latin typeface="Cambria Math" panose="02040503050406030204" pitchFamily="18" charset="0"/>
                                      </a:rPr>
                                    </m:ctrlPr>
                                  </m:sSupPr>
                                  <m:e>
                                    <m:r>
                                      <a:rPr lang="es-CL" b="0" i="1" smtClean="0">
                                        <a:solidFill>
                                          <a:schemeClr val="tx1"/>
                                        </a:solidFill>
                                        <a:latin typeface="Cambria Math" panose="02040503050406030204" pitchFamily="18" charset="0"/>
                                      </a:rPr>
                                      <m:t>𝑝</m:t>
                                    </m:r>
                                  </m:e>
                                  <m:sup>
                                    <m:r>
                                      <a:rPr lang="es-CL" b="0" i="1" smtClean="0">
                                        <a:solidFill>
                                          <a:schemeClr val="tx1"/>
                                        </a:solidFill>
                                        <a:latin typeface="Cambria Math" panose="02040503050406030204" pitchFamily="18" charset="0"/>
                                      </a:rPr>
                                      <m:t>2</m:t>
                                    </m:r>
                                  </m:sup>
                                </m:sSup>
                                <m:r>
                                  <a:rPr lang="es-CL" b="0" i="1" smtClean="0">
                                    <a:solidFill>
                                      <a:schemeClr val="tx1"/>
                                    </a:solidFill>
                                    <a:latin typeface="Cambria Math" panose="02040503050406030204" pitchFamily="18" charset="0"/>
                                  </a:rPr>
                                  <m:t>−</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𝑠</m:t>
                                    </m:r>
                                  </m:e>
                                  <m:sub>
                                    <m:r>
                                      <a:rPr lang="es-CL" b="0" i="1" smtClean="0">
                                        <a:solidFill>
                                          <a:schemeClr val="tx1"/>
                                        </a:solidFill>
                                        <a:latin typeface="Cambria Math" panose="02040503050406030204" pitchFamily="18" charset="0"/>
                                      </a:rPr>
                                      <m:t>2</m:t>
                                    </m:r>
                                  </m:sub>
                                </m:sSub>
                                <m:sSup>
                                  <m:sSupPr>
                                    <m:ctrlPr>
                                      <a:rPr lang="es-CL" b="0" i="1" smtClean="0">
                                        <a:solidFill>
                                          <a:schemeClr val="tx1"/>
                                        </a:solidFill>
                                        <a:latin typeface="Cambria Math" panose="02040503050406030204" pitchFamily="18" charset="0"/>
                                      </a:rPr>
                                    </m:ctrlPr>
                                  </m:sSupPr>
                                  <m:e>
                                    <m:r>
                                      <a:rPr lang="es-CL" b="0" i="1" smtClean="0">
                                        <a:solidFill>
                                          <a:schemeClr val="tx1"/>
                                        </a:solidFill>
                                        <a:latin typeface="Cambria Math" panose="02040503050406030204" pitchFamily="18" charset="0"/>
                                      </a:rPr>
                                      <m:t>𝑞</m:t>
                                    </m:r>
                                  </m:e>
                                  <m:sup>
                                    <m:r>
                                      <a:rPr lang="es-CL" b="0" i="1" smtClean="0">
                                        <a:solidFill>
                                          <a:schemeClr val="tx1"/>
                                        </a:solidFill>
                                        <a:latin typeface="Cambria Math" panose="02040503050406030204" pitchFamily="18" charset="0"/>
                                      </a:rPr>
                                      <m:t>2</m:t>
                                    </m:r>
                                  </m:sup>
                                </m:sSup>
                              </m:oMath>
                            </m:oMathPara>
                          </a14:m>
                          <a:endParaRPr lang="en-US"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8349271"/>
                      </a:ext>
                    </a:extLst>
                  </a:tr>
                </a:tbl>
              </a:graphicData>
            </a:graphic>
          </p:graphicFrame>
        </mc:Choice>
        <mc:Fallback xmlns="">
          <p:graphicFrame>
            <p:nvGraphicFramePr>
              <p:cNvPr id="7" name="Tabla 6">
                <a:extLst>
                  <a:ext uri="{FF2B5EF4-FFF2-40B4-BE49-F238E27FC236}">
                    <a16:creationId xmlns:a16="http://schemas.microsoft.com/office/drawing/2014/main" id="{33DE7140-BF3C-468A-8D40-8D074F9C77D3}"/>
                  </a:ext>
                </a:extLst>
              </p:cNvPr>
              <p:cNvGraphicFramePr>
                <a:graphicFrameLocks noGrp="1"/>
              </p:cNvGraphicFramePr>
              <p:nvPr>
                <p:extLst>
                  <p:ext uri="{D42A27DB-BD31-4B8C-83A1-F6EECF244321}">
                    <p14:modId xmlns:p14="http://schemas.microsoft.com/office/powerpoint/2010/main" val="3988600611"/>
                  </p:ext>
                </p:extLst>
              </p:nvPr>
            </p:nvGraphicFramePr>
            <p:xfrm>
              <a:off x="874939" y="3201459"/>
              <a:ext cx="10063722" cy="3394076"/>
            </p:xfrm>
            <a:graphic>
              <a:graphicData uri="http://schemas.openxmlformats.org/drawingml/2006/table">
                <a:tbl>
                  <a:tblPr firstRow="1" bandRow="1">
                    <a:tableStyleId>{5C22544A-7EE6-4342-B048-85BDC9FD1C3A}</a:tableStyleId>
                  </a:tblPr>
                  <a:tblGrid>
                    <a:gridCol w="1880548">
                      <a:extLst>
                        <a:ext uri="{9D8B030D-6E8A-4147-A177-3AD203B41FA5}">
                          <a16:colId xmlns:a16="http://schemas.microsoft.com/office/drawing/2014/main" val="825901322"/>
                        </a:ext>
                      </a:extLst>
                    </a:gridCol>
                    <a:gridCol w="1835234">
                      <a:extLst>
                        <a:ext uri="{9D8B030D-6E8A-4147-A177-3AD203B41FA5}">
                          <a16:colId xmlns:a16="http://schemas.microsoft.com/office/drawing/2014/main" val="2264759701"/>
                        </a:ext>
                      </a:extLst>
                    </a:gridCol>
                    <a:gridCol w="1981340">
                      <a:extLst>
                        <a:ext uri="{9D8B030D-6E8A-4147-A177-3AD203B41FA5}">
                          <a16:colId xmlns:a16="http://schemas.microsoft.com/office/drawing/2014/main" val="691938501"/>
                        </a:ext>
                      </a:extLst>
                    </a:gridCol>
                    <a:gridCol w="2183300">
                      <a:extLst>
                        <a:ext uri="{9D8B030D-6E8A-4147-A177-3AD203B41FA5}">
                          <a16:colId xmlns:a16="http://schemas.microsoft.com/office/drawing/2014/main" val="1735181157"/>
                        </a:ext>
                      </a:extLst>
                    </a:gridCol>
                    <a:gridCol w="2183300">
                      <a:extLst>
                        <a:ext uri="{9D8B030D-6E8A-4147-A177-3AD203B41FA5}">
                          <a16:colId xmlns:a16="http://schemas.microsoft.com/office/drawing/2014/main" val="2940681769"/>
                        </a:ext>
                      </a:extLst>
                    </a:gridCol>
                  </a:tblGrid>
                  <a:tr h="375984">
                    <a:tc>
                      <a:txBody>
                        <a:bodyPr/>
                        <a:lstStyle/>
                        <a:p>
                          <a:pPr algn="ctr"/>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CL" b="0" dirty="0">
                              <a:solidFill>
                                <a:schemeClr val="tx1"/>
                              </a:solidFill>
                            </a:rPr>
                            <a:t>Genotipos</a:t>
                          </a:r>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8720018"/>
                      </a:ext>
                    </a:extLst>
                  </a:tr>
                  <a:tr h="375984">
                    <a:tc>
                      <a:txBody>
                        <a:bodyPr/>
                        <a:lstStyle/>
                        <a:p>
                          <a:pPr algn="ctr"/>
                          <a:endParaRPr lang="en-US" b="0" dirty="0">
                            <a:solidFill>
                              <a:schemeClr val="tx1"/>
                            </a:solidFill>
                          </a:endParaRPr>
                        </a:p>
                      </a:txBody>
                      <a:tcP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baseline="0" dirty="0">
                              <a:solidFill>
                                <a:schemeClr val="tx1"/>
                              </a:solidFill>
                            </a:rPr>
                            <a:t>A</a:t>
                          </a:r>
                          <a:r>
                            <a:rPr lang="en-US" b="0" baseline="-25000" dirty="0">
                              <a:solidFill>
                                <a:schemeClr val="tx1"/>
                              </a:solidFill>
                            </a:rPr>
                            <a:t>1</a:t>
                          </a:r>
                          <a:r>
                            <a:rPr lang="en-US" b="0" baseline="0" dirty="0">
                              <a:solidFill>
                                <a:schemeClr val="tx1"/>
                              </a:solidFill>
                            </a:rPr>
                            <a:t>A</a:t>
                          </a:r>
                          <a:r>
                            <a:rPr lang="en-US" b="0" baseline="-25000" dirty="0">
                              <a:solidFill>
                                <a:schemeClr val="tx1"/>
                              </a:solidFill>
                            </a:rPr>
                            <a:t>1</a:t>
                          </a:r>
                          <a:endParaRPr lang="en-US" b="0" baseline="0" dirty="0">
                            <a:solidFill>
                              <a:schemeClr val="tx1"/>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baseline="0" dirty="0">
                              <a:solidFill>
                                <a:schemeClr val="tx1"/>
                              </a:solidFill>
                            </a:rPr>
                            <a:t>A</a:t>
                          </a:r>
                          <a:r>
                            <a:rPr lang="en-US" b="0" baseline="-25000" dirty="0">
                              <a:solidFill>
                                <a:schemeClr val="tx1"/>
                              </a:solidFill>
                            </a:rPr>
                            <a:t>1</a:t>
                          </a:r>
                          <a:r>
                            <a:rPr lang="en-US" b="0" baseline="0" dirty="0">
                              <a:solidFill>
                                <a:schemeClr val="tx1"/>
                              </a:solidFill>
                            </a:rPr>
                            <a:t>A</a:t>
                          </a:r>
                          <a:r>
                            <a:rPr lang="en-US" b="0" baseline="-25000" dirty="0">
                              <a:solidFill>
                                <a:schemeClr val="tx1"/>
                              </a:solidFill>
                            </a:rPr>
                            <a:t>2</a:t>
                          </a:r>
                          <a:endParaRPr lang="en-US" b="0" baseline="0" dirty="0">
                            <a:solidFill>
                              <a:schemeClr val="tx1"/>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baseline="0" dirty="0">
                              <a:solidFill>
                                <a:schemeClr val="tx1"/>
                              </a:solidFill>
                            </a:rPr>
                            <a:t>A</a:t>
                          </a:r>
                          <a:r>
                            <a:rPr lang="en-US" b="0" baseline="-25000" dirty="0">
                              <a:solidFill>
                                <a:schemeClr val="tx1"/>
                              </a:solidFill>
                            </a:rPr>
                            <a:t>2</a:t>
                          </a:r>
                          <a:r>
                            <a:rPr lang="en-US" b="0" baseline="0" dirty="0">
                              <a:solidFill>
                                <a:schemeClr val="tx1"/>
                              </a:solidFill>
                            </a:rPr>
                            <a:t>A</a:t>
                          </a:r>
                          <a:r>
                            <a:rPr lang="en-US" b="0" baseline="-25000" dirty="0">
                              <a:solidFill>
                                <a:schemeClr val="tx1"/>
                              </a:solidFill>
                            </a:rPr>
                            <a:t>2</a:t>
                          </a:r>
                          <a:endParaRPr lang="en-US" b="0" baseline="0" dirty="0">
                            <a:solidFill>
                              <a:schemeClr val="tx1"/>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361453" t="-109836" r="-279" b="-739344"/>
                          </a:stretch>
                        </a:blipFill>
                      </a:tcPr>
                    </a:tc>
                    <a:extLst>
                      <a:ext uri="{0D108BD9-81ED-4DB2-BD59-A6C34878D82A}">
                        <a16:rowId xmlns:a16="http://schemas.microsoft.com/office/drawing/2014/main" val="2543351766"/>
                      </a:ext>
                    </a:extLst>
                  </a:tr>
                  <a:tr h="660527">
                    <a:tc>
                      <a:txBody>
                        <a:bodyPr/>
                        <a:lstStyle/>
                        <a:p>
                          <a:pPr algn="ctr"/>
                          <a:r>
                            <a:rPr lang="en-US" dirty="0" err="1"/>
                            <a:t>Frecuencias</a:t>
                          </a:r>
                          <a:r>
                            <a:rPr lang="en-US" dirty="0"/>
                            <a:t> </a:t>
                          </a:r>
                          <a:r>
                            <a:rPr lang="en-US" dirty="0" err="1"/>
                            <a:t>iniciales</a:t>
                          </a:r>
                          <a:endParaRPr lang="en-US"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2658" t="-117431" r="-346512" b="-313761"/>
                          </a:stretch>
                        </a:blipFill>
                      </a:tcPr>
                    </a:tc>
                    <a:tc>
                      <a:txBody>
                        <a:bodyPr/>
                        <a:lstStyle/>
                        <a:p>
                          <a:endParaRPr lang="en-US"/>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87692" t="-117431" r="-220923" b="-313761"/>
                          </a:stretch>
                        </a:blipFill>
                      </a:tcPr>
                    </a:tc>
                    <a:tc>
                      <a:txBody>
                        <a:bodyPr/>
                        <a:lstStyle/>
                        <a:p>
                          <a:endParaRPr lang="en-US"/>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60446" t="-117431" r="-100000" b="-313761"/>
                          </a:stretch>
                        </a:blipFill>
                      </a:tcPr>
                    </a:tc>
                    <a:tc>
                      <a:txBody>
                        <a:bodyPr/>
                        <a:lstStyle/>
                        <a:p>
                          <a:endParaRPr lang="en-US"/>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361453" t="-117431" r="-279" b="-313761"/>
                          </a:stretch>
                        </a:blipFill>
                      </a:tcPr>
                    </a:tc>
                    <a:extLst>
                      <a:ext uri="{0D108BD9-81ED-4DB2-BD59-A6C34878D82A}">
                        <a16:rowId xmlns:a16="http://schemas.microsoft.com/office/drawing/2014/main" val="3633126246"/>
                      </a:ext>
                    </a:extLst>
                  </a:tr>
                  <a:tr h="660527">
                    <a:tc>
                      <a:txBody>
                        <a:bodyPr/>
                        <a:lstStyle/>
                        <a:p>
                          <a:pPr algn="ctr"/>
                          <a:r>
                            <a:rPr lang="en-US" dirty="0" err="1"/>
                            <a:t>Coeficiente</a:t>
                          </a:r>
                          <a:r>
                            <a:rPr lang="en-US" dirty="0"/>
                            <a:t> de </a:t>
                          </a:r>
                          <a:r>
                            <a:rPr lang="en-US" dirty="0" err="1"/>
                            <a:t>selección</a:t>
                          </a:r>
                          <a:endParaRPr lang="en-US"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2658" t="-219444" r="-346512" b="-216667"/>
                          </a:stretch>
                        </a:blipFill>
                      </a:tcPr>
                    </a:tc>
                    <a:tc>
                      <a:txBody>
                        <a:bodyPr/>
                        <a:lstStyle/>
                        <a:p>
                          <a:endParaRPr lang="en-US"/>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87692" t="-219444" r="-220923" b="-216667"/>
                          </a:stretch>
                        </a:blipFill>
                      </a:tcPr>
                    </a:tc>
                    <a:tc>
                      <a:txBody>
                        <a:bodyPr/>
                        <a:lstStyle/>
                        <a:p>
                          <a:endParaRPr lang="en-US"/>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60446" t="-219444" r="-100000" b="-216667"/>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2931082"/>
                      </a:ext>
                    </a:extLst>
                  </a:tr>
                  <a:tr h="660527">
                    <a:tc>
                      <a:txBody>
                        <a:bodyPr/>
                        <a:lstStyle/>
                        <a:p>
                          <a:pPr algn="ctr"/>
                          <a:r>
                            <a:rPr lang="en-US" dirty="0" err="1"/>
                            <a:t>Eficacia</a:t>
                          </a:r>
                          <a:r>
                            <a:rPr lang="en-US" dirty="0"/>
                            <a:t> </a:t>
                          </a:r>
                          <a:r>
                            <a:rPr lang="en-US" dirty="0" err="1"/>
                            <a:t>biológica</a:t>
                          </a:r>
                          <a:endParaRPr lang="en-US"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2658" t="-316514" r="-346512" b="-114679"/>
                          </a:stretch>
                        </a:blipFill>
                      </a:tcPr>
                    </a:tc>
                    <a:tc>
                      <a:txBody>
                        <a:bodyPr/>
                        <a:lstStyle/>
                        <a:p>
                          <a:endParaRPr lang="en-US"/>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87692" t="-316514" r="-220923" b="-114679"/>
                          </a:stretch>
                        </a:blipFill>
                      </a:tcPr>
                    </a:tc>
                    <a:tc>
                      <a:txBody>
                        <a:bodyPr/>
                        <a:lstStyle/>
                        <a:p>
                          <a:endParaRPr lang="en-US"/>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60446" t="-316514" r="-100000" b="-114679"/>
                          </a:stretch>
                        </a:blipFill>
                      </a:tcPr>
                    </a:tc>
                    <a:tc>
                      <a:txBody>
                        <a:bodyPr/>
                        <a:lstStyle/>
                        <a:p>
                          <a:pPr algn="ctr"/>
                          <a:endParaRPr lang="en-US"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0466603"/>
                      </a:ext>
                    </a:extLst>
                  </a:tr>
                  <a:tr h="660527">
                    <a:tc>
                      <a:txBody>
                        <a:bodyPr/>
                        <a:lstStyle/>
                        <a:p>
                          <a:pPr algn="ctr"/>
                          <a:r>
                            <a:rPr lang="en-US" b="0" dirty="0" err="1">
                              <a:solidFill>
                                <a:schemeClr val="tx1"/>
                              </a:solidFill>
                            </a:rPr>
                            <a:t>Contribución</a:t>
                          </a:r>
                          <a:r>
                            <a:rPr lang="en-US" b="0" dirty="0">
                              <a:solidFill>
                                <a:schemeClr val="tx1"/>
                              </a:solidFill>
                            </a:rPr>
                            <a:t> </a:t>
                          </a:r>
                          <a:r>
                            <a:rPr lang="en-US" b="0" dirty="0" err="1">
                              <a:solidFill>
                                <a:schemeClr val="tx1"/>
                              </a:solidFill>
                            </a:rPr>
                            <a:t>gamética</a:t>
                          </a:r>
                          <a:endParaRPr lang="en-US"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02658" t="-420370" r="-346512" b="-15741"/>
                          </a:stretch>
                        </a:blipFill>
                      </a:tcPr>
                    </a:tc>
                    <a:tc>
                      <a:txBody>
                        <a:bodyPr/>
                        <a:lstStyle/>
                        <a:p>
                          <a:endParaRPr lang="en-US"/>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87692" t="-420370" r="-220923" b="-15741"/>
                          </a:stretch>
                        </a:blipFill>
                      </a:tcPr>
                    </a:tc>
                    <a:tc>
                      <a:txBody>
                        <a:bodyPr/>
                        <a:lstStyle/>
                        <a:p>
                          <a:endParaRPr lang="en-US"/>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60446" t="-420370" r="-100000" b="-15741"/>
                          </a:stretch>
                        </a:blipFill>
                      </a:tcPr>
                    </a:tc>
                    <a:tc>
                      <a:txBody>
                        <a:bodyPr/>
                        <a:lstStyle/>
                        <a:p>
                          <a:endParaRPr lang="en-US"/>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361453" t="-420370" r="-279" b="-15741"/>
                          </a:stretch>
                        </a:blipFill>
                      </a:tcPr>
                    </a:tc>
                    <a:extLst>
                      <a:ext uri="{0D108BD9-81ED-4DB2-BD59-A6C34878D82A}">
                        <a16:rowId xmlns:a16="http://schemas.microsoft.com/office/drawing/2014/main" val="828349271"/>
                      </a:ext>
                    </a:extLst>
                  </a:tr>
                </a:tbl>
              </a:graphicData>
            </a:graphic>
          </p:graphicFrame>
        </mc:Fallback>
      </mc:AlternateContent>
      <p:sp>
        <p:nvSpPr>
          <p:cNvPr id="10" name="Marcador de texto 2">
            <a:extLst>
              <a:ext uri="{FF2B5EF4-FFF2-40B4-BE49-F238E27FC236}">
                <a16:creationId xmlns:a16="http://schemas.microsoft.com/office/drawing/2014/main" id="{0FA319AB-7D97-414A-B477-B5EF355E5A36}"/>
              </a:ext>
            </a:extLst>
          </p:cNvPr>
          <p:cNvSpPr>
            <a:spLocks noGrp="1"/>
          </p:cNvSpPr>
          <p:nvPr>
            <p:ph type="body" idx="1"/>
          </p:nvPr>
        </p:nvSpPr>
        <p:spPr>
          <a:xfrm>
            <a:off x="762000" y="1119463"/>
            <a:ext cx="10289600" cy="4045200"/>
          </a:xfrm>
        </p:spPr>
        <p:txBody>
          <a:bodyPr/>
          <a:lstStyle/>
          <a:p>
            <a:pPr marL="101598" indent="0" algn="just">
              <a:buNone/>
            </a:pPr>
            <a:r>
              <a:rPr lang="es-CL" sz="1800" dirty="0"/>
              <a:t>Considere el gen W en ratas que hace a éstas resistentes al veneno anticoagulante </a:t>
            </a:r>
            <a:r>
              <a:rPr lang="es-CL" sz="1800" dirty="0" err="1"/>
              <a:t>warfarina</a:t>
            </a:r>
            <a:r>
              <a:rPr lang="es-CL" sz="1800" dirty="0"/>
              <a:t>. Se da el caso que las ratas homocigotas para el gen de resistencia (WW) padecen de deficiencia de vitamina K, mientras que las ratas heterocigotas (</a:t>
            </a:r>
            <a:r>
              <a:rPr lang="es-CL" sz="1800" dirty="0" err="1"/>
              <a:t>Ww</a:t>
            </a:r>
            <a:r>
              <a:rPr lang="es-CL" sz="1800" dirty="0"/>
              <a:t>) son resistentes a la </a:t>
            </a:r>
            <a:r>
              <a:rPr lang="es-CL" sz="1800" dirty="0" err="1"/>
              <a:t>warfarina</a:t>
            </a:r>
            <a:r>
              <a:rPr lang="es-CL" sz="1800" dirty="0"/>
              <a:t> y no padecen de deficiencia de vitamina K. En base a ello, se describe una </a:t>
            </a:r>
            <a:r>
              <a:rPr lang="es-CL" sz="1800" b="1" dirty="0">
                <a:solidFill>
                  <a:schemeClr val="accent6">
                    <a:lumMod val="75000"/>
                  </a:schemeClr>
                </a:solidFill>
              </a:rPr>
              <a:t>mortalidad del 10% en ratas WW</a:t>
            </a:r>
            <a:r>
              <a:rPr lang="es-CL" sz="1800" dirty="0">
                <a:solidFill>
                  <a:schemeClr val="accent6">
                    <a:lumMod val="75000"/>
                  </a:schemeClr>
                </a:solidFill>
              </a:rPr>
              <a:t> </a:t>
            </a:r>
            <a:r>
              <a:rPr lang="es-CL" sz="1800" dirty="0"/>
              <a:t>y del </a:t>
            </a:r>
            <a:r>
              <a:rPr lang="es-CL" sz="1800" b="1" dirty="0">
                <a:solidFill>
                  <a:srgbClr val="7030A0"/>
                </a:solidFill>
              </a:rPr>
              <a:t>35% en ratas </a:t>
            </a:r>
            <a:r>
              <a:rPr lang="es-CL" sz="1800" b="1" dirty="0" err="1">
                <a:solidFill>
                  <a:srgbClr val="7030A0"/>
                </a:solidFill>
              </a:rPr>
              <a:t>ww</a:t>
            </a:r>
            <a:r>
              <a:rPr lang="es-CL" sz="1800" dirty="0"/>
              <a:t>. Calcule el número de individuos para cada tipo de cigoto en la población actual y luego de una generación de selección, considerando que W = 0,83 y w = 0,17, y que N = 1.400.</a:t>
            </a:r>
          </a:p>
        </p:txBody>
      </p:sp>
      <p:sp>
        <p:nvSpPr>
          <p:cNvPr id="6" name="Rectángulo 5">
            <a:extLst>
              <a:ext uri="{FF2B5EF4-FFF2-40B4-BE49-F238E27FC236}">
                <a16:creationId xmlns:a16="http://schemas.microsoft.com/office/drawing/2014/main" id="{87E11A16-6243-4225-8C92-60A3E790BF41}"/>
              </a:ext>
            </a:extLst>
          </p:cNvPr>
          <p:cNvSpPr/>
          <p:nvPr/>
        </p:nvSpPr>
        <p:spPr>
          <a:xfrm>
            <a:off x="3314700" y="4802103"/>
            <a:ext cx="635000" cy="29906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Rectángulo 7">
            <a:extLst>
              <a:ext uri="{FF2B5EF4-FFF2-40B4-BE49-F238E27FC236}">
                <a16:creationId xmlns:a16="http://schemas.microsoft.com/office/drawing/2014/main" id="{67021108-83B8-47A1-A84A-AF59F7D85363}"/>
              </a:ext>
            </a:extLst>
          </p:cNvPr>
          <p:cNvSpPr/>
          <p:nvPr/>
        </p:nvSpPr>
        <p:spPr>
          <a:xfrm>
            <a:off x="7315200" y="4802986"/>
            <a:ext cx="635000" cy="29906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rgbClr val="7030A0"/>
              </a:solidFill>
            </a:endParaRPr>
          </a:p>
        </p:txBody>
      </p:sp>
      <p:pic>
        <p:nvPicPr>
          <p:cNvPr id="9" name="Picture 4" descr="sticker rat by minibeca">
            <a:extLst>
              <a:ext uri="{FF2B5EF4-FFF2-40B4-BE49-F238E27FC236}">
                <a16:creationId xmlns:a16="http://schemas.microsoft.com/office/drawing/2014/main" id="{11CC1792-560B-49F4-8FFC-F1BB7EE3141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744200" y="131237"/>
            <a:ext cx="1562100" cy="156210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a:extLst>
              <a:ext uri="{FF2B5EF4-FFF2-40B4-BE49-F238E27FC236}">
                <a16:creationId xmlns:a16="http://schemas.microsoft.com/office/drawing/2014/main" id="{77AC4B9B-0BD1-3495-2AEC-D0CD4FAAA9E6}"/>
              </a:ext>
            </a:extLst>
          </p:cNvPr>
          <p:cNvSpPr>
            <a:spLocks noGrp="1"/>
          </p:cNvSpPr>
          <p:nvPr>
            <p:ph type="title"/>
          </p:nvPr>
        </p:nvSpPr>
        <p:spPr/>
        <p:txBody>
          <a:bodyPr/>
          <a:lstStyle/>
          <a:p>
            <a:endParaRPr lang="es-CL"/>
          </a:p>
        </p:txBody>
      </p:sp>
      <p:sp>
        <p:nvSpPr>
          <p:cNvPr id="11" name="Título 1">
            <a:extLst>
              <a:ext uri="{FF2B5EF4-FFF2-40B4-BE49-F238E27FC236}">
                <a16:creationId xmlns:a16="http://schemas.microsoft.com/office/drawing/2014/main" id="{C59BC2EB-3AAB-BF6F-0171-010E1F750682}"/>
              </a:ext>
            </a:extLst>
          </p:cNvPr>
          <p:cNvSpPr txBox="1">
            <a:spLocks/>
          </p:cNvSpPr>
          <p:nvPr/>
        </p:nvSpPr>
        <p:spPr>
          <a:xfrm>
            <a:off x="951200" y="377537"/>
            <a:ext cx="9911200" cy="52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kern="0"/>
              <a:t>Ejercicio 4</a:t>
            </a:r>
            <a:endParaRPr lang="es-CL" kern="0" dirty="0"/>
          </a:p>
        </p:txBody>
      </p:sp>
    </p:spTree>
    <p:extLst>
      <p:ext uri="{BB962C8B-B14F-4D97-AF65-F5344CB8AC3E}">
        <p14:creationId xmlns:p14="http://schemas.microsoft.com/office/powerpoint/2010/main" val="3963965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CC91FE07-0E38-44FF-AFF4-805B660168FE}"/>
              </a:ext>
            </a:extLst>
          </p:cNvPr>
          <p:cNvSpPr>
            <a:spLocks noGrp="1"/>
          </p:cNvSpPr>
          <p:nvPr>
            <p:ph type="sldNum" idx="12"/>
          </p:nvPr>
        </p:nvSpPr>
        <p:spPr/>
        <p:txBody>
          <a:bodyPr/>
          <a:lstStyle/>
          <a:p>
            <a:fld id="{00000000-1234-1234-1234-123412341234}" type="slidenum">
              <a:rPr lang="en-US" smtClean="0"/>
              <a:pPr/>
              <a:t>83</a:t>
            </a:fld>
            <a:endParaRPr lang="en-US"/>
          </a:p>
        </p:txBody>
      </p:sp>
      <mc:AlternateContent xmlns:mc="http://schemas.openxmlformats.org/markup-compatibility/2006" xmlns:a14="http://schemas.microsoft.com/office/drawing/2010/main">
        <mc:Choice Requires="a14">
          <p:graphicFrame>
            <p:nvGraphicFramePr>
              <p:cNvPr id="7" name="Tabla 6">
                <a:extLst>
                  <a:ext uri="{FF2B5EF4-FFF2-40B4-BE49-F238E27FC236}">
                    <a16:creationId xmlns:a16="http://schemas.microsoft.com/office/drawing/2014/main" id="{33DE7140-BF3C-468A-8D40-8D074F9C77D3}"/>
                  </a:ext>
                </a:extLst>
              </p:cNvPr>
              <p:cNvGraphicFramePr>
                <a:graphicFrameLocks noGrp="1"/>
              </p:cNvGraphicFramePr>
              <p:nvPr/>
            </p:nvGraphicFramePr>
            <p:xfrm>
              <a:off x="874939" y="3201459"/>
              <a:ext cx="10063722" cy="3394076"/>
            </p:xfrm>
            <a:graphic>
              <a:graphicData uri="http://schemas.openxmlformats.org/drawingml/2006/table">
                <a:tbl>
                  <a:tblPr firstRow="1" bandRow="1">
                    <a:tableStyleId>{5C22544A-7EE6-4342-B048-85BDC9FD1C3A}</a:tableStyleId>
                  </a:tblPr>
                  <a:tblGrid>
                    <a:gridCol w="1880548">
                      <a:extLst>
                        <a:ext uri="{9D8B030D-6E8A-4147-A177-3AD203B41FA5}">
                          <a16:colId xmlns:a16="http://schemas.microsoft.com/office/drawing/2014/main" val="825901322"/>
                        </a:ext>
                      </a:extLst>
                    </a:gridCol>
                    <a:gridCol w="1835234">
                      <a:extLst>
                        <a:ext uri="{9D8B030D-6E8A-4147-A177-3AD203B41FA5}">
                          <a16:colId xmlns:a16="http://schemas.microsoft.com/office/drawing/2014/main" val="2264759701"/>
                        </a:ext>
                      </a:extLst>
                    </a:gridCol>
                    <a:gridCol w="1981340">
                      <a:extLst>
                        <a:ext uri="{9D8B030D-6E8A-4147-A177-3AD203B41FA5}">
                          <a16:colId xmlns:a16="http://schemas.microsoft.com/office/drawing/2014/main" val="691938501"/>
                        </a:ext>
                      </a:extLst>
                    </a:gridCol>
                    <a:gridCol w="2183300">
                      <a:extLst>
                        <a:ext uri="{9D8B030D-6E8A-4147-A177-3AD203B41FA5}">
                          <a16:colId xmlns:a16="http://schemas.microsoft.com/office/drawing/2014/main" val="1735181157"/>
                        </a:ext>
                      </a:extLst>
                    </a:gridCol>
                    <a:gridCol w="2183300">
                      <a:extLst>
                        <a:ext uri="{9D8B030D-6E8A-4147-A177-3AD203B41FA5}">
                          <a16:colId xmlns:a16="http://schemas.microsoft.com/office/drawing/2014/main" val="2940681769"/>
                        </a:ext>
                      </a:extLst>
                    </a:gridCol>
                  </a:tblGrid>
                  <a:tr h="370840">
                    <a:tc>
                      <a:txBody>
                        <a:bodyPr/>
                        <a:lstStyle/>
                        <a:p>
                          <a:pPr algn="ctr"/>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CL" b="0" dirty="0">
                              <a:solidFill>
                                <a:schemeClr val="tx1"/>
                              </a:solidFill>
                            </a:rPr>
                            <a:t>Genotipos</a:t>
                          </a:r>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8720018"/>
                      </a:ext>
                    </a:extLst>
                  </a:tr>
                  <a:tr h="370840">
                    <a:tc>
                      <a:txBody>
                        <a:bodyPr/>
                        <a:lstStyle/>
                        <a:p>
                          <a:pPr algn="ctr"/>
                          <a:endParaRPr lang="en-US" b="0" dirty="0">
                            <a:solidFill>
                              <a:schemeClr val="tx1"/>
                            </a:solidFill>
                          </a:endParaRPr>
                        </a:p>
                      </a:txBody>
                      <a:tcP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baseline="0" dirty="0">
                              <a:solidFill>
                                <a:schemeClr val="tx1"/>
                              </a:solidFill>
                            </a:rPr>
                            <a:t>A</a:t>
                          </a:r>
                          <a:r>
                            <a:rPr lang="en-US" b="0" baseline="-25000" dirty="0">
                              <a:solidFill>
                                <a:schemeClr val="tx1"/>
                              </a:solidFill>
                            </a:rPr>
                            <a:t>1</a:t>
                          </a:r>
                          <a:r>
                            <a:rPr lang="en-US" b="0" baseline="0" dirty="0">
                              <a:solidFill>
                                <a:schemeClr val="tx1"/>
                              </a:solidFill>
                            </a:rPr>
                            <a:t>A</a:t>
                          </a:r>
                          <a:r>
                            <a:rPr lang="en-US" b="0" baseline="-25000" dirty="0">
                              <a:solidFill>
                                <a:schemeClr val="tx1"/>
                              </a:solidFill>
                            </a:rPr>
                            <a:t>1</a:t>
                          </a:r>
                          <a:endParaRPr lang="en-US" b="0" baseline="0" dirty="0">
                            <a:solidFill>
                              <a:schemeClr val="tx1"/>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baseline="0" dirty="0">
                              <a:solidFill>
                                <a:schemeClr val="tx1"/>
                              </a:solidFill>
                            </a:rPr>
                            <a:t>A</a:t>
                          </a:r>
                          <a:r>
                            <a:rPr lang="en-US" b="0" baseline="-25000" dirty="0">
                              <a:solidFill>
                                <a:schemeClr val="tx1"/>
                              </a:solidFill>
                            </a:rPr>
                            <a:t>1</a:t>
                          </a:r>
                          <a:r>
                            <a:rPr lang="en-US" b="0" baseline="0" dirty="0">
                              <a:solidFill>
                                <a:schemeClr val="tx1"/>
                              </a:solidFill>
                            </a:rPr>
                            <a:t>A</a:t>
                          </a:r>
                          <a:r>
                            <a:rPr lang="en-US" b="0" baseline="-25000" dirty="0">
                              <a:solidFill>
                                <a:schemeClr val="tx1"/>
                              </a:solidFill>
                            </a:rPr>
                            <a:t>2</a:t>
                          </a:r>
                          <a:endParaRPr lang="en-US" b="0" baseline="0" dirty="0">
                            <a:solidFill>
                              <a:schemeClr val="tx1"/>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baseline="0" dirty="0">
                              <a:solidFill>
                                <a:schemeClr val="tx1"/>
                              </a:solidFill>
                            </a:rPr>
                            <a:t>A</a:t>
                          </a:r>
                          <a:r>
                            <a:rPr lang="en-US" b="0" baseline="-25000" dirty="0">
                              <a:solidFill>
                                <a:schemeClr val="tx1"/>
                              </a:solidFill>
                            </a:rPr>
                            <a:t>2</a:t>
                          </a:r>
                          <a:r>
                            <a:rPr lang="en-US" b="0" baseline="0" dirty="0">
                              <a:solidFill>
                                <a:schemeClr val="tx1"/>
                              </a:solidFill>
                            </a:rPr>
                            <a:t>A</a:t>
                          </a:r>
                          <a:r>
                            <a:rPr lang="en-US" b="0" baseline="-25000" dirty="0">
                              <a:solidFill>
                                <a:schemeClr val="tx1"/>
                              </a:solidFill>
                            </a:rPr>
                            <a:t>2</a:t>
                          </a:r>
                          <a:endParaRPr lang="en-US" b="0" baseline="0" dirty="0">
                            <a:solidFill>
                              <a:schemeClr val="tx1"/>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𝑇𝑜𝑡𝑎𝑙</m:t>
                                </m:r>
                              </m:oMath>
                            </m:oMathPara>
                          </a14:m>
                          <a:endParaRPr lang="en-US" b="0" dirty="0">
                            <a:solidFill>
                              <a:schemeClr val="tx1"/>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3351766"/>
                      </a:ext>
                    </a:extLst>
                  </a:tr>
                  <a:tr h="370840">
                    <a:tc>
                      <a:txBody>
                        <a:bodyPr/>
                        <a:lstStyle/>
                        <a:p>
                          <a:pPr algn="ctr"/>
                          <a:r>
                            <a:rPr lang="en-US" dirty="0" err="1"/>
                            <a:t>Frecuencias</a:t>
                          </a:r>
                          <a:r>
                            <a:rPr lang="en-US" dirty="0"/>
                            <a:t> </a:t>
                          </a:r>
                          <a:r>
                            <a:rPr lang="en-US" dirty="0" err="1"/>
                            <a:t>iniciales</a:t>
                          </a:r>
                          <a:endParaRPr lang="en-US"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0,69</m:t>
                                </m:r>
                              </m:oMath>
                            </m:oMathPara>
                          </a14:m>
                          <a:endParaRPr lang="en-US" b="0" dirty="0">
                            <a:solidFill>
                              <a:schemeClr val="tx1"/>
                            </a:solidFill>
                          </a:endParaRPr>
                        </a:p>
                      </a:txBody>
                      <a:tcPr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0,28</m:t>
                                </m:r>
                              </m:oMath>
                            </m:oMathPara>
                          </a14:m>
                          <a:endParaRPr lang="en-US" b="0" dirty="0">
                            <a:solidFill>
                              <a:schemeClr val="tx1"/>
                            </a:solidFill>
                          </a:endParaRP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0,03</m:t>
                                </m:r>
                              </m:oMath>
                            </m:oMathPara>
                          </a14:m>
                          <a:endParaRPr lang="en-US" b="0" dirty="0">
                            <a:solidFill>
                              <a:schemeClr val="tx1"/>
                            </a:solidFill>
                          </a:endParaRP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1</m:t>
                                </m:r>
                              </m:oMath>
                            </m:oMathPara>
                          </a14:m>
                          <a:endParaRPr lang="en-US" b="0" dirty="0">
                            <a:solidFill>
                              <a:schemeClr val="tx1"/>
                            </a:solidFill>
                          </a:endParaRP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3126246"/>
                      </a:ext>
                    </a:extLst>
                  </a:tr>
                  <a:tr h="0">
                    <a:tc>
                      <a:txBody>
                        <a:bodyPr/>
                        <a:lstStyle/>
                        <a:p>
                          <a:pPr algn="ctr"/>
                          <a:r>
                            <a:rPr lang="en-US" dirty="0" err="1"/>
                            <a:t>Coeficiente</a:t>
                          </a:r>
                          <a:r>
                            <a:rPr lang="en-US" dirty="0"/>
                            <a:t> de </a:t>
                          </a:r>
                          <a:r>
                            <a:rPr lang="en-US" dirty="0" err="1"/>
                            <a:t>selección</a:t>
                          </a:r>
                          <a:endParaRPr lang="en-US"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0,1</m:t>
                                </m:r>
                              </m:oMath>
                            </m:oMathPara>
                          </a14:m>
                          <a:endParaRPr lang="en-US" b="0" dirty="0">
                            <a:solidFill>
                              <a:schemeClr val="tx1"/>
                            </a:solidFill>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0</m:t>
                                </m:r>
                              </m:oMath>
                            </m:oMathPara>
                          </a14:m>
                          <a:endParaRPr lang="en-US"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0,35</m:t>
                                </m:r>
                              </m:oMath>
                            </m:oMathPara>
                          </a14:m>
                          <a:endParaRPr lang="en-US"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2931082"/>
                      </a:ext>
                    </a:extLst>
                  </a:tr>
                  <a:tr h="0">
                    <a:tc>
                      <a:txBody>
                        <a:bodyPr/>
                        <a:lstStyle/>
                        <a:p>
                          <a:pPr algn="ctr"/>
                          <a:r>
                            <a:rPr lang="en-US" dirty="0" err="1"/>
                            <a:t>Eficacia</a:t>
                          </a:r>
                          <a:r>
                            <a:rPr lang="en-US" dirty="0"/>
                            <a:t> </a:t>
                          </a:r>
                          <a:r>
                            <a:rPr lang="en-US" dirty="0" err="1"/>
                            <a:t>biológica</a:t>
                          </a:r>
                          <a:endParaRPr lang="en-US"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1−0,1</m:t>
                                </m:r>
                              </m:oMath>
                            </m:oMathPara>
                          </a14:m>
                          <a:endParaRPr lang="en-US" b="0" dirty="0">
                            <a:solidFill>
                              <a:schemeClr val="tx1"/>
                            </a:solidFill>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1</m:t>
                                </m:r>
                              </m:oMath>
                            </m:oMathPara>
                          </a14:m>
                          <a:endParaRPr lang="en-US"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1−0,35</m:t>
                                </m:r>
                              </m:oMath>
                            </m:oMathPara>
                          </a14:m>
                          <a:endParaRPr lang="en-US"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0466603"/>
                      </a:ext>
                    </a:extLst>
                  </a:tr>
                  <a:tr h="0">
                    <a:tc>
                      <a:txBody>
                        <a:bodyPr/>
                        <a:lstStyle/>
                        <a:p>
                          <a:pPr algn="ctr"/>
                          <a:r>
                            <a:rPr lang="en-US" b="0" dirty="0" err="1">
                              <a:solidFill>
                                <a:schemeClr val="tx1"/>
                              </a:solidFill>
                            </a:rPr>
                            <a:t>Contribución</a:t>
                          </a:r>
                          <a:r>
                            <a:rPr lang="en-US" b="0" dirty="0">
                              <a:solidFill>
                                <a:schemeClr val="tx1"/>
                              </a:solidFill>
                            </a:rPr>
                            <a:t> </a:t>
                          </a:r>
                          <a:r>
                            <a:rPr lang="en-US" b="0" dirty="0" err="1">
                              <a:solidFill>
                                <a:schemeClr val="tx1"/>
                              </a:solidFill>
                            </a:rPr>
                            <a:t>gamética</a:t>
                          </a:r>
                          <a:endParaRPr lang="en-US"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b="0" i="1" smtClean="0">
                                        <a:solidFill>
                                          <a:schemeClr val="tx1"/>
                                        </a:solidFill>
                                        <a:latin typeface="Cambria Math" panose="02040503050406030204" pitchFamily="18" charset="0"/>
                                      </a:rPr>
                                    </m:ctrlPr>
                                  </m:sSupPr>
                                  <m:e>
                                    <m:r>
                                      <a:rPr lang="es-CL" b="0" i="1" smtClean="0">
                                        <a:solidFill>
                                          <a:schemeClr val="tx1"/>
                                        </a:solidFill>
                                        <a:latin typeface="Cambria Math" panose="02040503050406030204" pitchFamily="18" charset="0"/>
                                      </a:rPr>
                                      <m:t>𝑝</m:t>
                                    </m:r>
                                  </m:e>
                                  <m:sup>
                                    <m:r>
                                      <a:rPr lang="es-CL" b="0" i="1" smtClean="0">
                                        <a:solidFill>
                                          <a:schemeClr val="tx1"/>
                                        </a:solidFill>
                                        <a:latin typeface="Cambria Math" panose="02040503050406030204" pitchFamily="18" charset="0"/>
                                      </a:rPr>
                                      <m:t>2</m:t>
                                    </m:r>
                                  </m:sup>
                                </m:sSup>
                                <m:r>
                                  <a:rPr lang="es-CL" b="0" i="1" smtClean="0">
                                    <a:solidFill>
                                      <a:schemeClr val="tx1"/>
                                    </a:solidFill>
                                    <a:latin typeface="Cambria Math" panose="02040503050406030204" pitchFamily="18" charset="0"/>
                                  </a:rPr>
                                  <m:t>(1−0,1)</m:t>
                                </m:r>
                              </m:oMath>
                            </m:oMathPara>
                          </a14:m>
                          <a:endParaRPr lang="en-US" b="0" dirty="0">
                            <a:solidFill>
                              <a:schemeClr val="tx1"/>
                            </a:solidFill>
                          </a:endParaRPr>
                        </a:p>
                      </a:txBody>
                      <a:tcPr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2</m:t>
                                </m:r>
                                <m:r>
                                  <a:rPr lang="es-CL" b="0" i="1" smtClean="0">
                                    <a:solidFill>
                                      <a:schemeClr val="tx1"/>
                                    </a:solidFill>
                                    <a:latin typeface="Cambria Math" panose="02040503050406030204" pitchFamily="18" charset="0"/>
                                  </a:rPr>
                                  <m:t>𝑝𝑞</m:t>
                                </m:r>
                              </m:oMath>
                            </m:oMathPara>
                          </a14:m>
                          <a:endParaRPr lang="en-US"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b="0" i="1" smtClean="0">
                                        <a:solidFill>
                                          <a:schemeClr val="tx1"/>
                                        </a:solidFill>
                                        <a:latin typeface="Cambria Math" panose="02040503050406030204" pitchFamily="18" charset="0"/>
                                      </a:rPr>
                                    </m:ctrlPr>
                                  </m:sSupPr>
                                  <m:e>
                                    <m:r>
                                      <a:rPr lang="es-CL" b="0" i="1" smtClean="0">
                                        <a:solidFill>
                                          <a:schemeClr val="tx1"/>
                                        </a:solidFill>
                                        <a:latin typeface="Cambria Math" panose="02040503050406030204" pitchFamily="18" charset="0"/>
                                      </a:rPr>
                                      <m:t>𝑞</m:t>
                                    </m:r>
                                  </m:e>
                                  <m:sup>
                                    <m:r>
                                      <a:rPr lang="es-CL" b="0" i="1" smtClean="0">
                                        <a:solidFill>
                                          <a:schemeClr val="tx1"/>
                                        </a:solidFill>
                                        <a:latin typeface="Cambria Math" panose="02040503050406030204" pitchFamily="18" charset="0"/>
                                      </a:rPr>
                                      <m:t>2</m:t>
                                    </m:r>
                                  </m:sup>
                                </m:sSup>
                                <m:r>
                                  <a:rPr lang="es-CL" b="0" i="1" smtClean="0">
                                    <a:solidFill>
                                      <a:schemeClr val="tx1"/>
                                    </a:solidFill>
                                    <a:latin typeface="Cambria Math" panose="02040503050406030204" pitchFamily="18" charset="0"/>
                                  </a:rPr>
                                  <m:t>(1−0,35)</m:t>
                                </m:r>
                              </m:oMath>
                            </m:oMathPara>
                          </a14:m>
                          <a:endParaRPr lang="en-US"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1−</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𝑠</m:t>
                                    </m:r>
                                  </m:e>
                                  <m:sub>
                                    <m:r>
                                      <a:rPr lang="es-CL" b="0" i="1" smtClean="0">
                                        <a:solidFill>
                                          <a:schemeClr val="tx1"/>
                                        </a:solidFill>
                                        <a:latin typeface="Cambria Math" panose="02040503050406030204" pitchFamily="18" charset="0"/>
                                      </a:rPr>
                                      <m:t>1</m:t>
                                    </m:r>
                                  </m:sub>
                                </m:sSub>
                                <m:sSup>
                                  <m:sSupPr>
                                    <m:ctrlPr>
                                      <a:rPr lang="es-CL" b="0" i="1" smtClean="0">
                                        <a:solidFill>
                                          <a:schemeClr val="tx1"/>
                                        </a:solidFill>
                                        <a:latin typeface="Cambria Math" panose="02040503050406030204" pitchFamily="18" charset="0"/>
                                      </a:rPr>
                                    </m:ctrlPr>
                                  </m:sSupPr>
                                  <m:e>
                                    <m:r>
                                      <a:rPr lang="es-CL" b="0" i="1" smtClean="0">
                                        <a:solidFill>
                                          <a:schemeClr val="tx1"/>
                                        </a:solidFill>
                                        <a:latin typeface="Cambria Math" panose="02040503050406030204" pitchFamily="18" charset="0"/>
                                      </a:rPr>
                                      <m:t>𝑝</m:t>
                                    </m:r>
                                  </m:e>
                                  <m:sup>
                                    <m:r>
                                      <a:rPr lang="es-CL" b="0" i="1" smtClean="0">
                                        <a:solidFill>
                                          <a:schemeClr val="tx1"/>
                                        </a:solidFill>
                                        <a:latin typeface="Cambria Math" panose="02040503050406030204" pitchFamily="18" charset="0"/>
                                      </a:rPr>
                                      <m:t>2</m:t>
                                    </m:r>
                                  </m:sup>
                                </m:sSup>
                                <m:r>
                                  <a:rPr lang="es-CL" b="0" i="1" smtClean="0">
                                    <a:solidFill>
                                      <a:schemeClr val="tx1"/>
                                    </a:solidFill>
                                    <a:latin typeface="Cambria Math" panose="02040503050406030204" pitchFamily="18" charset="0"/>
                                  </a:rPr>
                                  <m:t>−</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𝑠</m:t>
                                    </m:r>
                                  </m:e>
                                  <m:sub>
                                    <m:r>
                                      <a:rPr lang="es-CL" b="0" i="1" smtClean="0">
                                        <a:solidFill>
                                          <a:schemeClr val="tx1"/>
                                        </a:solidFill>
                                        <a:latin typeface="Cambria Math" panose="02040503050406030204" pitchFamily="18" charset="0"/>
                                      </a:rPr>
                                      <m:t>2</m:t>
                                    </m:r>
                                  </m:sub>
                                </m:sSub>
                                <m:sSup>
                                  <m:sSupPr>
                                    <m:ctrlPr>
                                      <a:rPr lang="es-CL" b="0" i="1" smtClean="0">
                                        <a:solidFill>
                                          <a:schemeClr val="tx1"/>
                                        </a:solidFill>
                                        <a:latin typeface="Cambria Math" panose="02040503050406030204" pitchFamily="18" charset="0"/>
                                      </a:rPr>
                                    </m:ctrlPr>
                                  </m:sSupPr>
                                  <m:e>
                                    <m:r>
                                      <a:rPr lang="es-CL" b="0" i="1" smtClean="0">
                                        <a:solidFill>
                                          <a:schemeClr val="tx1"/>
                                        </a:solidFill>
                                        <a:latin typeface="Cambria Math" panose="02040503050406030204" pitchFamily="18" charset="0"/>
                                      </a:rPr>
                                      <m:t>𝑞</m:t>
                                    </m:r>
                                  </m:e>
                                  <m:sup>
                                    <m:r>
                                      <a:rPr lang="es-CL" b="0" i="1" smtClean="0">
                                        <a:solidFill>
                                          <a:schemeClr val="tx1"/>
                                        </a:solidFill>
                                        <a:latin typeface="Cambria Math" panose="02040503050406030204" pitchFamily="18" charset="0"/>
                                      </a:rPr>
                                      <m:t>2</m:t>
                                    </m:r>
                                  </m:sup>
                                </m:sSup>
                              </m:oMath>
                            </m:oMathPara>
                          </a14:m>
                          <a:endParaRPr lang="en-US"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8349271"/>
                      </a:ext>
                    </a:extLst>
                  </a:tr>
                </a:tbl>
              </a:graphicData>
            </a:graphic>
          </p:graphicFrame>
        </mc:Choice>
        <mc:Fallback xmlns="">
          <p:graphicFrame>
            <p:nvGraphicFramePr>
              <p:cNvPr id="7" name="Tabla 6">
                <a:extLst>
                  <a:ext uri="{FF2B5EF4-FFF2-40B4-BE49-F238E27FC236}">
                    <a16:creationId xmlns:a16="http://schemas.microsoft.com/office/drawing/2014/main" id="{33DE7140-BF3C-468A-8D40-8D074F9C77D3}"/>
                  </a:ext>
                </a:extLst>
              </p:cNvPr>
              <p:cNvGraphicFramePr>
                <a:graphicFrameLocks noGrp="1"/>
              </p:cNvGraphicFramePr>
              <p:nvPr>
                <p:extLst>
                  <p:ext uri="{D42A27DB-BD31-4B8C-83A1-F6EECF244321}">
                    <p14:modId xmlns:p14="http://schemas.microsoft.com/office/powerpoint/2010/main" val="2767301175"/>
                  </p:ext>
                </p:extLst>
              </p:nvPr>
            </p:nvGraphicFramePr>
            <p:xfrm>
              <a:off x="874939" y="3201459"/>
              <a:ext cx="10063722" cy="3394076"/>
            </p:xfrm>
            <a:graphic>
              <a:graphicData uri="http://schemas.openxmlformats.org/drawingml/2006/table">
                <a:tbl>
                  <a:tblPr firstRow="1" bandRow="1">
                    <a:tableStyleId>{5C22544A-7EE6-4342-B048-85BDC9FD1C3A}</a:tableStyleId>
                  </a:tblPr>
                  <a:tblGrid>
                    <a:gridCol w="1880548">
                      <a:extLst>
                        <a:ext uri="{9D8B030D-6E8A-4147-A177-3AD203B41FA5}">
                          <a16:colId xmlns:a16="http://schemas.microsoft.com/office/drawing/2014/main" val="825901322"/>
                        </a:ext>
                      </a:extLst>
                    </a:gridCol>
                    <a:gridCol w="1835234">
                      <a:extLst>
                        <a:ext uri="{9D8B030D-6E8A-4147-A177-3AD203B41FA5}">
                          <a16:colId xmlns:a16="http://schemas.microsoft.com/office/drawing/2014/main" val="2264759701"/>
                        </a:ext>
                      </a:extLst>
                    </a:gridCol>
                    <a:gridCol w="1981340">
                      <a:extLst>
                        <a:ext uri="{9D8B030D-6E8A-4147-A177-3AD203B41FA5}">
                          <a16:colId xmlns:a16="http://schemas.microsoft.com/office/drawing/2014/main" val="691938501"/>
                        </a:ext>
                      </a:extLst>
                    </a:gridCol>
                    <a:gridCol w="2183300">
                      <a:extLst>
                        <a:ext uri="{9D8B030D-6E8A-4147-A177-3AD203B41FA5}">
                          <a16:colId xmlns:a16="http://schemas.microsoft.com/office/drawing/2014/main" val="1735181157"/>
                        </a:ext>
                      </a:extLst>
                    </a:gridCol>
                    <a:gridCol w="2183300">
                      <a:extLst>
                        <a:ext uri="{9D8B030D-6E8A-4147-A177-3AD203B41FA5}">
                          <a16:colId xmlns:a16="http://schemas.microsoft.com/office/drawing/2014/main" val="2940681769"/>
                        </a:ext>
                      </a:extLst>
                    </a:gridCol>
                  </a:tblGrid>
                  <a:tr h="375984">
                    <a:tc>
                      <a:txBody>
                        <a:bodyPr/>
                        <a:lstStyle/>
                        <a:p>
                          <a:pPr algn="ctr"/>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CL" b="0" dirty="0">
                              <a:solidFill>
                                <a:schemeClr val="tx1"/>
                              </a:solidFill>
                            </a:rPr>
                            <a:t>Genotipos</a:t>
                          </a:r>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8720018"/>
                      </a:ext>
                    </a:extLst>
                  </a:tr>
                  <a:tr h="375984">
                    <a:tc>
                      <a:txBody>
                        <a:bodyPr/>
                        <a:lstStyle/>
                        <a:p>
                          <a:pPr algn="ctr"/>
                          <a:endParaRPr lang="en-US" b="0" dirty="0">
                            <a:solidFill>
                              <a:schemeClr val="tx1"/>
                            </a:solidFill>
                          </a:endParaRPr>
                        </a:p>
                      </a:txBody>
                      <a:tcP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baseline="0" dirty="0">
                              <a:solidFill>
                                <a:schemeClr val="tx1"/>
                              </a:solidFill>
                            </a:rPr>
                            <a:t>A</a:t>
                          </a:r>
                          <a:r>
                            <a:rPr lang="en-US" b="0" baseline="-25000" dirty="0">
                              <a:solidFill>
                                <a:schemeClr val="tx1"/>
                              </a:solidFill>
                            </a:rPr>
                            <a:t>1</a:t>
                          </a:r>
                          <a:r>
                            <a:rPr lang="en-US" b="0" baseline="0" dirty="0">
                              <a:solidFill>
                                <a:schemeClr val="tx1"/>
                              </a:solidFill>
                            </a:rPr>
                            <a:t>A</a:t>
                          </a:r>
                          <a:r>
                            <a:rPr lang="en-US" b="0" baseline="-25000" dirty="0">
                              <a:solidFill>
                                <a:schemeClr val="tx1"/>
                              </a:solidFill>
                            </a:rPr>
                            <a:t>1</a:t>
                          </a:r>
                          <a:endParaRPr lang="en-US" b="0" baseline="0" dirty="0">
                            <a:solidFill>
                              <a:schemeClr val="tx1"/>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baseline="0" dirty="0">
                              <a:solidFill>
                                <a:schemeClr val="tx1"/>
                              </a:solidFill>
                            </a:rPr>
                            <a:t>A</a:t>
                          </a:r>
                          <a:r>
                            <a:rPr lang="en-US" b="0" baseline="-25000" dirty="0">
                              <a:solidFill>
                                <a:schemeClr val="tx1"/>
                              </a:solidFill>
                            </a:rPr>
                            <a:t>1</a:t>
                          </a:r>
                          <a:r>
                            <a:rPr lang="en-US" b="0" baseline="0" dirty="0">
                              <a:solidFill>
                                <a:schemeClr val="tx1"/>
                              </a:solidFill>
                            </a:rPr>
                            <a:t>A</a:t>
                          </a:r>
                          <a:r>
                            <a:rPr lang="en-US" b="0" baseline="-25000" dirty="0">
                              <a:solidFill>
                                <a:schemeClr val="tx1"/>
                              </a:solidFill>
                            </a:rPr>
                            <a:t>2</a:t>
                          </a:r>
                          <a:endParaRPr lang="en-US" b="0" baseline="0" dirty="0">
                            <a:solidFill>
                              <a:schemeClr val="tx1"/>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baseline="0" dirty="0">
                              <a:solidFill>
                                <a:schemeClr val="tx1"/>
                              </a:solidFill>
                            </a:rPr>
                            <a:t>A</a:t>
                          </a:r>
                          <a:r>
                            <a:rPr lang="en-US" b="0" baseline="-25000" dirty="0">
                              <a:solidFill>
                                <a:schemeClr val="tx1"/>
                              </a:solidFill>
                            </a:rPr>
                            <a:t>2</a:t>
                          </a:r>
                          <a:r>
                            <a:rPr lang="en-US" b="0" baseline="0" dirty="0">
                              <a:solidFill>
                                <a:schemeClr val="tx1"/>
                              </a:solidFill>
                            </a:rPr>
                            <a:t>A</a:t>
                          </a:r>
                          <a:r>
                            <a:rPr lang="en-US" b="0" baseline="-25000" dirty="0">
                              <a:solidFill>
                                <a:schemeClr val="tx1"/>
                              </a:solidFill>
                            </a:rPr>
                            <a:t>2</a:t>
                          </a:r>
                          <a:endParaRPr lang="en-US" b="0" baseline="0" dirty="0">
                            <a:solidFill>
                              <a:schemeClr val="tx1"/>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361453" t="-109836" r="-279" b="-739344"/>
                          </a:stretch>
                        </a:blipFill>
                      </a:tcPr>
                    </a:tc>
                    <a:extLst>
                      <a:ext uri="{0D108BD9-81ED-4DB2-BD59-A6C34878D82A}">
                        <a16:rowId xmlns:a16="http://schemas.microsoft.com/office/drawing/2014/main" val="2543351766"/>
                      </a:ext>
                    </a:extLst>
                  </a:tr>
                  <a:tr h="660527">
                    <a:tc>
                      <a:txBody>
                        <a:bodyPr/>
                        <a:lstStyle/>
                        <a:p>
                          <a:pPr algn="ctr"/>
                          <a:r>
                            <a:rPr lang="en-US" dirty="0" err="1"/>
                            <a:t>Frecuencias</a:t>
                          </a:r>
                          <a:r>
                            <a:rPr lang="en-US" dirty="0"/>
                            <a:t> </a:t>
                          </a:r>
                          <a:r>
                            <a:rPr lang="en-US" dirty="0" err="1"/>
                            <a:t>iniciales</a:t>
                          </a:r>
                          <a:endParaRPr lang="en-US"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2658" t="-117431" r="-346512" b="-313761"/>
                          </a:stretch>
                        </a:blipFill>
                      </a:tcPr>
                    </a:tc>
                    <a:tc>
                      <a:txBody>
                        <a:bodyPr/>
                        <a:lstStyle/>
                        <a:p>
                          <a:endParaRPr lang="en-US"/>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87692" t="-117431" r="-220923" b="-313761"/>
                          </a:stretch>
                        </a:blipFill>
                      </a:tcPr>
                    </a:tc>
                    <a:tc>
                      <a:txBody>
                        <a:bodyPr/>
                        <a:lstStyle/>
                        <a:p>
                          <a:endParaRPr lang="en-US"/>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60446" t="-117431" r="-100000" b="-313761"/>
                          </a:stretch>
                        </a:blipFill>
                      </a:tcPr>
                    </a:tc>
                    <a:tc>
                      <a:txBody>
                        <a:bodyPr/>
                        <a:lstStyle/>
                        <a:p>
                          <a:endParaRPr lang="en-US"/>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361453" t="-117431" r="-279" b="-313761"/>
                          </a:stretch>
                        </a:blipFill>
                      </a:tcPr>
                    </a:tc>
                    <a:extLst>
                      <a:ext uri="{0D108BD9-81ED-4DB2-BD59-A6C34878D82A}">
                        <a16:rowId xmlns:a16="http://schemas.microsoft.com/office/drawing/2014/main" val="3633126246"/>
                      </a:ext>
                    </a:extLst>
                  </a:tr>
                  <a:tr h="660527">
                    <a:tc>
                      <a:txBody>
                        <a:bodyPr/>
                        <a:lstStyle/>
                        <a:p>
                          <a:pPr algn="ctr"/>
                          <a:r>
                            <a:rPr lang="en-US" dirty="0" err="1"/>
                            <a:t>Coeficiente</a:t>
                          </a:r>
                          <a:r>
                            <a:rPr lang="en-US" dirty="0"/>
                            <a:t> de </a:t>
                          </a:r>
                          <a:r>
                            <a:rPr lang="en-US" dirty="0" err="1"/>
                            <a:t>selección</a:t>
                          </a:r>
                          <a:endParaRPr lang="en-US"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2658" t="-219444" r="-346512" b="-216667"/>
                          </a:stretch>
                        </a:blipFill>
                      </a:tcPr>
                    </a:tc>
                    <a:tc>
                      <a:txBody>
                        <a:bodyPr/>
                        <a:lstStyle/>
                        <a:p>
                          <a:endParaRPr lang="en-US"/>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87692" t="-219444" r="-220923" b="-216667"/>
                          </a:stretch>
                        </a:blipFill>
                      </a:tcPr>
                    </a:tc>
                    <a:tc>
                      <a:txBody>
                        <a:bodyPr/>
                        <a:lstStyle/>
                        <a:p>
                          <a:endParaRPr lang="en-US"/>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60446" t="-219444" r="-100000" b="-216667"/>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2931082"/>
                      </a:ext>
                    </a:extLst>
                  </a:tr>
                  <a:tr h="660527">
                    <a:tc>
                      <a:txBody>
                        <a:bodyPr/>
                        <a:lstStyle/>
                        <a:p>
                          <a:pPr algn="ctr"/>
                          <a:r>
                            <a:rPr lang="en-US" dirty="0" err="1"/>
                            <a:t>Eficacia</a:t>
                          </a:r>
                          <a:r>
                            <a:rPr lang="en-US" dirty="0"/>
                            <a:t> </a:t>
                          </a:r>
                          <a:r>
                            <a:rPr lang="en-US" dirty="0" err="1"/>
                            <a:t>biológica</a:t>
                          </a:r>
                          <a:endParaRPr lang="en-US"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2658" t="-316514" r="-346512" b="-114679"/>
                          </a:stretch>
                        </a:blipFill>
                      </a:tcPr>
                    </a:tc>
                    <a:tc>
                      <a:txBody>
                        <a:bodyPr/>
                        <a:lstStyle/>
                        <a:p>
                          <a:endParaRPr lang="en-US"/>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87692" t="-316514" r="-220923" b="-114679"/>
                          </a:stretch>
                        </a:blipFill>
                      </a:tcPr>
                    </a:tc>
                    <a:tc>
                      <a:txBody>
                        <a:bodyPr/>
                        <a:lstStyle/>
                        <a:p>
                          <a:endParaRPr lang="en-US"/>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60446" t="-316514" r="-100000" b="-114679"/>
                          </a:stretch>
                        </a:blipFill>
                      </a:tcPr>
                    </a:tc>
                    <a:tc>
                      <a:txBody>
                        <a:bodyPr/>
                        <a:lstStyle/>
                        <a:p>
                          <a:pPr algn="ctr"/>
                          <a:endParaRPr lang="en-US"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0466603"/>
                      </a:ext>
                    </a:extLst>
                  </a:tr>
                  <a:tr h="660527">
                    <a:tc>
                      <a:txBody>
                        <a:bodyPr/>
                        <a:lstStyle/>
                        <a:p>
                          <a:pPr algn="ctr"/>
                          <a:r>
                            <a:rPr lang="en-US" b="0" dirty="0" err="1">
                              <a:solidFill>
                                <a:schemeClr val="tx1"/>
                              </a:solidFill>
                            </a:rPr>
                            <a:t>Contribución</a:t>
                          </a:r>
                          <a:r>
                            <a:rPr lang="en-US" b="0" dirty="0">
                              <a:solidFill>
                                <a:schemeClr val="tx1"/>
                              </a:solidFill>
                            </a:rPr>
                            <a:t> </a:t>
                          </a:r>
                          <a:r>
                            <a:rPr lang="en-US" b="0" dirty="0" err="1">
                              <a:solidFill>
                                <a:schemeClr val="tx1"/>
                              </a:solidFill>
                            </a:rPr>
                            <a:t>gamética</a:t>
                          </a:r>
                          <a:endParaRPr lang="en-US"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02658" t="-420370" r="-346512" b="-15741"/>
                          </a:stretch>
                        </a:blipFill>
                      </a:tcPr>
                    </a:tc>
                    <a:tc>
                      <a:txBody>
                        <a:bodyPr/>
                        <a:lstStyle/>
                        <a:p>
                          <a:endParaRPr lang="en-US"/>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87692" t="-420370" r="-220923" b="-15741"/>
                          </a:stretch>
                        </a:blipFill>
                      </a:tcPr>
                    </a:tc>
                    <a:tc>
                      <a:txBody>
                        <a:bodyPr/>
                        <a:lstStyle/>
                        <a:p>
                          <a:endParaRPr lang="en-US"/>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60446" t="-420370" r="-100000" b="-15741"/>
                          </a:stretch>
                        </a:blipFill>
                      </a:tcPr>
                    </a:tc>
                    <a:tc>
                      <a:txBody>
                        <a:bodyPr/>
                        <a:lstStyle/>
                        <a:p>
                          <a:endParaRPr lang="en-US"/>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361453" t="-420370" r="-279" b="-15741"/>
                          </a:stretch>
                        </a:blipFill>
                      </a:tcPr>
                    </a:tc>
                    <a:extLst>
                      <a:ext uri="{0D108BD9-81ED-4DB2-BD59-A6C34878D82A}">
                        <a16:rowId xmlns:a16="http://schemas.microsoft.com/office/drawing/2014/main" val="828349271"/>
                      </a:ext>
                    </a:extLst>
                  </a:tr>
                </a:tbl>
              </a:graphicData>
            </a:graphic>
          </p:graphicFrame>
        </mc:Fallback>
      </mc:AlternateContent>
      <p:sp>
        <p:nvSpPr>
          <p:cNvPr id="10" name="Marcador de texto 2">
            <a:extLst>
              <a:ext uri="{FF2B5EF4-FFF2-40B4-BE49-F238E27FC236}">
                <a16:creationId xmlns:a16="http://schemas.microsoft.com/office/drawing/2014/main" id="{0FA319AB-7D97-414A-B477-B5EF355E5A36}"/>
              </a:ext>
            </a:extLst>
          </p:cNvPr>
          <p:cNvSpPr>
            <a:spLocks noGrp="1"/>
          </p:cNvSpPr>
          <p:nvPr>
            <p:ph type="body" idx="1"/>
          </p:nvPr>
        </p:nvSpPr>
        <p:spPr>
          <a:xfrm>
            <a:off x="762000" y="1119463"/>
            <a:ext cx="10289600" cy="4045200"/>
          </a:xfrm>
        </p:spPr>
        <p:txBody>
          <a:bodyPr/>
          <a:lstStyle/>
          <a:p>
            <a:pPr marL="101598" indent="0" algn="just">
              <a:buNone/>
            </a:pPr>
            <a:r>
              <a:rPr lang="es-CL" sz="1800" dirty="0"/>
              <a:t>Considere el gen W en ratas que hace a éstas resistentes al veneno anticoagulante </a:t>
            </a:r>
            <a:r>
              <a:rPr lang="es-CL" sz="1800" dirty="0" err="1"/>
              <a:t>warfarina</a:t>
            </a:r>
            <a:r>
              <a:rPr lang="es-CL" sz="1800" dirty="0"/>
              <a:t>. Se da el caso que las ratas homocigotas para el gen de resistencia (WW) padecen de deficiencia de vitamina K, mientras que las ratas heterocigotas (</a:t>
            </a:r>
            <a:r>
              <a:rPr lang="es-CL" sz="1800" dirty="0" err="1"/>
              <a:t>Ww</a:t>
            </a:r>
            <a:r>
              <a:rPr lang="es-CL" sz="1800" dirty="0"/>
              <a:t>) son resistentes a la </a:t>
            </a:r>
            <a:r>
              <a:rPr lang="es-CL" sz="1800" dirty="0" err="1"/>
              <a:t>warfarina</a:t>
            </a:r>
            <a:r>
              <a:rPr lang="es-CL" sz="1800" dirty="0"/>
              <a:t> y no padecen de deficiencia de vitamina K. En base a ello, se describe una mortalidad del 10% en ratas WW y del 35% en ratas </a:t>
            </a:r>
            <a:r>
              <a:rPr lang="es-CL" sz="1800" dirty="0" err="1"/>
              <a:t>ww</a:t>
            </a:r>
            <a:r>
              <a:rPr lang="es-CL" sz="1800" dirty="0"/>
              <a:t>. Calcule el número de individuos para cada tipo de cigoto en la población actual y luego de una generación de selección, considerando que W = 0,83 y w = 0,17, y que N = 1.400.</a:t>
            </a:r>
          </a:p>
        </p:txBody>
      </p:sp>
      <p:pic>
        <p:nvPicPr>
          <p:cNvPr id="9" name="Picture 4" descr="sticker rat by minibeca">
            <a:extLst>
              <a:ext uri="{FF2B5EF4-FFF2-40B4-BE49-F238E27FC236}">
                <a16:creationId xmlns:a16="http://schemas.microsoft.com/office/drawing/2014/main" id="{A4292333-68E2-4784-A01E-683147203D5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744200" y="131237"/>
            <a:ext cx="1562100" cy="156210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a:extLst>
              <a:ext uri="{FF2B5EF4-FFF2-40B4-BE49-F238E27FC236}">
                <a16:creationId xmlns:a16="http://schemas.microsoft.com/office/drawing/2014/main" id="{79D83BCF-1076-09BF-41AD-1EB2528E54DC}"/>
              </a:ext>
            </a:extLst>
          </p:cNvPr>
          <p:cNvSpPr>
            <a:spLocks noGrp="1"/>
          </p:cNvSpPr>
          <p:nvPr>
            <p:ph type="title"/>
          </p:nvPr>
        </p:nvSpPr>
        <p:spPr/>
        <p:txBody>
          <a:bodyPr/>
          <a:lstStyle/>
          <a:p>
            <a:endParaRPr lang="es-CL"/>
          </a:p>
        </p:txBody>
      </p:sp>
      <p:sp>
        <p:nvSpPr>
          <p:cNvPr id="6" name="Título 1">
            <a:extLst>
              <a:ext uri="{FF2B5EF4-FFF2-40B4-BE49-F238E27FC236}">
                <a16:creationId xmlns:a16="http://schemas.microsoft.com/office/drawing/2014/main" id="{726A0F5C-568E-BAE6-CD15-78066B316775}"/>
              </a:ext>
            </a:extLst>
          </p:cNvPr>
          <p:cNvSpPr txBox="1">
            <a:spLocks/>
          </p:cNvSpPr>
          <p:nvPr/>
        </p:nvSpPr>
        <p:spPr>
          <a:xfrm>
            <a:off x="951200" y="377537"/>
            <a:ext cx="9911200" cy="52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kern="0"/>
              <a:t>Ejercicio 4</a:t>
            </a:r>
            <a:endParaRPr lang="es-CL" kern="0" dirty="0"/>
          </a:p>
        </p:txBody>
      </p:sp>
    </p:spTree>
    <p:extLst>
      <p:ext uri="{BB962C8B-B14F-4D97-AF65-F5344CB8AC3E}">
        <p14:creationId xmlns:p14="http://schemas.microsoft.com/office/powerpoint/2010/main" val="34863628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CC91FE07-0E38-44FF-AFF4-805B660168FE}"/>
              </a:ext>
            </a:extLst>
          </p:cNvPr>
          <p:cNvSpPr>
            <a:spLocks noGrp="1"/>
          </p:cNvSpPr>
          <p:nvPr>
            <p:ph type="sldNum" idx="12"/>
          </p:nvPr>
        </p:nvSpPr>
        <p:spPr/>
        <p:txBody>
          <a:bodyPr/>
          <a:lstStyle/>
          <a:p>
            <a:fld id="{00000000-1234-1234-1234-123412341234}" type="slidenum">
              <a:rPr lang="en-US" smtClean="0"/>
              <a:pPr/>
              <a:t>84</a:t>
            </a:fld>
            <a:endParaRPr lang="en-US"/>
          </a:p>
        </p:txBody>
      </p:sp>
      <p:sp>
        <p:nvSpPr>
          <p:cNvPr id="10" name="Marcador de texto 2">
            <a:extLst>
              <a:ext uri="{FF2B5EF4-FFF2-40B4-BE49-F238E27FC236}">
                <a16:creationId xmlns:a16="http://schemas.microsoft.com/office/drawing/2014/main" id="{0FA319AB-7D97-414A-B477-B5EF355E5A36}"/>
              </a:ext>
            </a:extLst>
          </p:cNvPr>
          <p:cNvSpPr>
            <a:spLocks noGrp="1"/>
          </p:cNvSpPr>
          <p:nvPr>
            <p:ph type="body" idx="1"/>
          </p:nvPr>
        </p:nvSpPr>
        <p:spPr>
          <a:xfrm>
            <a:off x="762000" y="1119463"/>
            <a:ext cx="10289600" cy="4045200"/>
          </a:xfrm>
        </p:spPr>
        <p:txBody>
          <a:bodyPr/>
          <a:lstStyle/>
          <a:p>
            <a:pPr marL="101598" indent="0" algn="just">
              <a:buNone/>
            </a:pPr>
            <a:r>
              <a:rPr lang="es-CL" sz="1800" dirty="0"/>
              <a:t>Considere el gen W en ratas que hace a éstas resistentes al veneno anticoagulante </a:t>
            </a:r>
            <a:r>
              <a:rPr lang="es-CL" sz="1800" dirty="0" err="1"/>
              <a:t>warfarina</a:t>
            </a:r>
            <a:r>
              <a:rPr lang="es-CL" sz="1800" dirty="0"/>
              <a:t>. Se da el caso que las ratas homocigotas para el gen de resistencia (WW) padecen de deficiencia de vitamina K, mientras que las ratas heterocigotas (</a:t>
            </a:r>
            <a:r>
              <a:rPr lang="es-CL" sz="1800" dirty="0" err="1"/>
              <a:t>Ww</a:t>
            </a:r>
            <a:r>
              <a:rPr lang="es-CL" sz="1800" dirty="0"/>
              <a:t>) son resistentes a la </a:t>
            </a:r>
            <a:r>
              <a:rPr lang="es-CL" sz="1800" dirty="0" err="1"/>
              <a:t>warfarina</a:t>
            </a:r>
            <a:r>
              <a:rPr lang="es-CL" sz="1800" dirty="0"/>
              <a:t> y no padecen de deficiencia de vitamina K. En base a ello, se describe una mortalidad del 10% en ratas WW y del 35% en ratas </a:t>
            </a:r>
            <a:r>
              <a:rPr lang="es-CL" sz="1800" dirty="0" err="1"/>
              <a:t>ww</a:t>
            </a:r>
            <a:r>
              <a:rPr lang="es-CL" sz="1800" dirty="0"/>
              <a:t>. Calcule el número de individuos para cada tipo de cigoto en la población actual y luego de una generación de selección, considerando que W = 0,83 y w = 0,17, y que N = 1.400.</a:t>
            </a:r>
          </a:p>
        </p:txBody>
      </p:sp>
      <p:sp>
        <p:nvSpPr>
          <p:cNvPr id="6" name="CuadroTexto 5">
            <a:extLst>
              <a:ext uri="{FF2B5EF4-FFF2-40B4-BE49-F238E27FC236}">
                <a16:creationId xmlns:a16="http://schemas.microsoft.com/office/drawing/2014/main" id="{88AFC329-1C7E-4FE2-8B4A-9274BBAB7D39}"/>
              </a:ext>
            </a:extLst>
          </p:cNvPr>
          <p:cNvSpPr txBox="1"/>
          <p:nvPr/>
        </p:nvSpPr>
        <p:spPr>
          <a:xfrm>
            <a:off x="1384300" y="3683000"/>
            <a:ext cx="2664512" cy="369332"/>
          </a:xfrm>
          <a:prstGeom prst="rect">
            <a:avLst/>
          </a:prstGeom>
          <a:noFill/>
        </p:spPr>
        <p:txBody>
          <a:bodyPr wrap="none" rtlCol="0">
            <a:spAutoFit/>
          </a:bodyPr>
          <a:lstStyle/>
          <a:p>
            <a:r>
              <a:rPr lang="es-CL" b="1" dirty="0">
                <a:latin typeface="Abadi" panose="020B0604020104020204" pitchFamily="34" charset="0"/>
              </a:rPr>
              <a:t>Contribuciones </a:t>
            </a:r>
            <a:r>
              <a:rPr lang="es-CL" b="1" dirty="0" err="1">
                <a:latin typeface="Abadi" panose="020B0604020104020204" pitchFamily="34" charset="0"/>
              </a:rPr>
              <a:t>gaméticas</a:t>
            </a:r>
            <a:endParaRPr lang="es-CL" b="1" dirty="0">
              <a:latin typeface="Abadi" panose="020B0604020104020204" pitchFamily="34" charset="0"/>
            </a:endParaRPr>
          </a:p>
        </p:txBody>
      </p:sp>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0DC07B0E-4046-4CAC-815A-E920917FC6FC}"/>
                  </a:ext>
                </a:extLst>
              </p:cNvPr>
              <p:cNvSpPr txBox="1"/>
              <p:nvPr/>
            </p:nvSpPr>
            <p:spPr>
              <a:xfrm>
                <a:off x="951200" y="4272013"/>
                <a:ext cx="28067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𝑊𝑊</m:t>
                      </m:r>
                      <m:r>
                        <a:rPr lang="es-CL" b="0" i="1" smtClean="0">
                          <a:latin typeface="Cambria Math" panose="02040503050406030204" pitchFamily="18" charset="0"/>
                        </a:rPr>
                        <m:t>=</m:t>
                      </m:r>
                      <m:sSup>
                        <m:sSupPr>
                          <m:ctrlPr>
                            <a:rPr lang="es-CL" b="0" i="1" smtClean="0">
                              <a:latin typeface="Cambria Math" panose="02040503050406030204" pitchFamily="18" charset="0"/>
                            </a:rPr>
                          </m:ctrlPr>
                        </m:sSupPr>
                        <m:e>
                          <m:r>
                            <a:rPr lang="es-CL" b="0" i="1" smtClean="0">
                              <a:latin typeface="Cambria Math" panose="02040503050406030204" pitchFamily="18" charset="0"/>
                            </a:rPr>
                            <m:t>𝑝</m:t>
                          </m:r>
                        </m:e>
                        <m:sup>
                          <m:r>
                            <a:rPr lang="es-CL" b="0" i="1" smtClean="0">
                              <a:latin typeface="Cambria Math" panose="02040503050406030204" pitchFamily="18" charset="0"/>
                            </a:rPr>
                            <m:t>2</m:t>
                          </m:r>
                        </m:sup>
                      </m:sSup>
                      <m:r>
                        <m:rPr>
                          <m:nor/>
                        </m:rPr>
                        <a:rPr lang="es-CL">
                          <a:latin typeface="Cambria Math" panose="02040503050406030204" pitchFamily="18" charset="0"/>
                        </a:rPr>
                        <m:t> (1−0,1)</m:t>
                      </m:r>
                    </m:oMath>
                  </m:oMathPara>
                </a14:m>
                <a:endParaRPr lang="en-US" dirty="0"/>
              </a:p>
            </p:txBody>
          </p:sp>
        </mc:Choice>
        <mc:Fallback xmlns="">
          <p:sp>
            <p:nvSpPr>
              <p:cNvPr id="8" name="CuadroTexto 7">
                <a:extLst>
                  <a:ext uri="{FF2B5EF4-FFF2-40B4-BE49-F238E27FC236}">
                    <a16:creationId xmlns:a16="http://schemas.microsoft.com/office/drawing/2014/main" id="{0DC07B0E-4046-4CAC-815A-E920917FC6FC}"/>
                  </a:ext>
                </a:extLst>
              </p:cNvPr>
              <p:cNvSpPr txBox="1">
                <a:spLocks noRot="1" noChangeAspect="1" noMove="1" noResize="1" noEditPoints="1" noAdjustHandles="1" noChangeArrowheads="1" noChangeShapeType="1" noTextEdit="1"/>
              </p:cNvSpPr>
              <p:nvPr/>
            </p:nvSpPr>
            <p:spPr>
              <a:xfrm>
                <a:off x="951200" y="4272013"/>
                <a:ext cx="2806700" cy="369332"/>
              </a:xfrm>
              <a:prstGeom prst="rect">
                <a:avLst/>
              </a:prstGeom>
              <a:blipFill>
                <a:blip r:embed="rId3"/>
                <a:stretch>
                  <a:fillRect b="-15000"/>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4CA9B971-A621-4FF8-B85A-64396F389D38}"/>
                  </a:ext>
                </a:extLst>
              </p:cNvPr>
              <p:cNvSpPr txBox="1"/>
              <p:nvPr/>
            </p:nvSpPr>
            <p:spPr>
              <a:xfrm>
                <a:off x="4406278" y="4272013"/>
                <a:ext cx="337944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𝑊𝑤</m:t>
                      </m:r>
                      <m:r>
                        <a:rPr lang="es-CL" b="0" i="1" smtClean="0">
                          <a:latin typeface="Cambria Math" panose="02040503050406030204" pitchFamily="18" charset="0"/>
                        </a:rPr>
                        <m:t>=2</m:t>
                      </m:r>
                      <m:r>
                        <a:rPr lang="es-CL" i="1">
                          <a:latin typeface="Cambria Math" panose="02040503050406030204" pitchFamily="18" charset="0"/>
                        </a:rPr>
                        <m:t>𝑝𝑞</m:t>
                      </m:r>
                    </m:oMath>
                  </m:oMathPara>
                </a14:m>
                <a:endParaRPr lang="es-CL" dirty="0"/>
              </a:p>
            </p:txBody>
          </p:sp>
        </mc:Choice>
        <mc:Fallback xmlns="">
          <p:sp>
            <p:nvSpPr>
              <p:cNvPr id="9" name="CuadroTexto 8">
                <a:extLst>
                  <a:ext uri="{FF2B5EF4-FFF2-40B4-BE49-F238E27FC236}">
                    <a16:creationId xmlns:a16="http://schemas.microsoft.com/office/drawing/2014/main" id="{4CA9B971-A621-4FF8-B85A-64396F389D38}"/>
                  </a:ext>
                </a:extLst>
              </p:cNvPr>
              <p:cNvSpPr txBox="1">
                <a:spLocks noRot="1" noChangeAspect="1" noMove="1" noResize="1" noEditPoints="1" noAdjustHandles="1" noChangeArrowheads="1" noChangeShapeType="1" noTextEdit="1"/>
              </p:cNvSpPr>
              <p:nvPr/>
            </p:nvSpPr>
            <p:spPr>
              <a:xfrm>
                <a:off x="4406278" y="4272013"/>
                <a:ext cx="3379444" cy="369332"/>
              </a:xfrm>
              <a:prstGeom prst="rect">
                <a:avLst/>
              </a:prstGeom>
              <a:blipFill>
                <a:blip r:embed="rId4"/>
                <a:stretch>
                  <a:fillRect b="-15000"/>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6BF697B7-789E-4260-9DB6-A2E34334A458}"/>
                  </a:ext>
                </a:extLst>
              </p:cNvPr>
              <p:cNvSpPr txBox="1"/>
              <p:nvPr/>
            </p:nvSpPr>
            <p:spPr>
              <a:xfrm>
                <a:off x="8244900" y="4272013"/>
                <a:ext cx="28067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𝑤𝑤</m:t>
                      </m:r>
                      <m:r>
                        <a:rPr lang="es-CL" b="0" i="1" smtClean="0">
                          <a:latin typeface="Cambria Math" panose="02040503050406030204" pitchFamily="18" charset="0"/>
                        </a:rPr>
                        <m:t>=</m:t>
                      </m:r>
                      <m:sSup>
                        <m:sSupPr>
                          <m:ctrlPr>
                            <a:rPr lang="en-US" i="1">
                              <a:latin typeface="Cambria Math" panose="02040503050406030204" pitchFamily="18" charset="0"/>
                            </a:rPr>
                          </m:ctrlPr>
                        </m:sSupPr>
                        <m:e>
                          <m:r>
                            <a:rPr lang="es-CL" i="1">
                              <a:latin typeface="Cambria Math" panose="02040503050406030204" pitchFamily="18" charset="0"/>
                            </a:rPr>
                            <m:t>𝑞</m:t>
                          </m:r>
                        </m:e>
                        <m:sup>
                          <m:r>
                            <a:rPr lang="es-CL" i="1">
                              <a:latin typeface="Cambria Math" panose="02040503050406030204" pitchFamily="18" charset="0"/>
                            </a:rPr>
                            <m:t>2</m:t>
                          </m:r>
                        </m:sup>
                      </m:sSup>
                      <m:r>
                        <a:rPr lang="es-CL" i="1">
                          <a:latin typeface="Cambria Math" panose="02040503050406030204" pitchFamily="18" charset="0"/>
                        </a:rPr>
                        <m:t>(1−0,35)</m:t>
                      </m:r>
                    </m:oMath>
                  </m:oMathPara>
                </a14:m>
                <a:endParaRPr lang="es-CL" dirty="0"/>
              </a:p>
            </p:txBody>
          </p:sp>
        </mc:Choice>
        <mc:Fallback xmlns="">
          <p:sp>
            <p:nvSpPr>
              <p:cNvPr id="11" name="CuadroTexto 10">
                <a:extLst>
                  <a:ext uri="{FF2B5EF4-FFF2-40B4-BE49-F238E27FC236}">
                    <a16:creationId xmlns:a16="http://schemas.microsoft.com/office/drawing/2014/main" id="{6BF697B7-789E-4260-9DB6-A2E34334A458}"/>
                  </a:ext>
                </a:extLst>
              </p:cNvPr>
              <p:cNvSpPr txBox="1">
                <a:spLocks noRot="1" noChangeAspect="1" noMove="1" noResize="1" noEditPoints="1" noAdjustHandles="1" noChangeArrowheads="1" noChangeShapeType="1" noTextEdit="1"/>
              </p:cNvSpPr>
              <p:nvPr/>
            </p:nvSpPr>
            <p:spPr>
              <a:xfrm>
                <a:off x="8244900" y="4272013"/>
                <a:ext cx="2806700" cy="369332"/>
              </a:xfrm>
              <a:prstGeom prst="rect">
                <a:avLst/>
              </a:prstGeom>
              <a:blipFill>
                <a:blip r:embed="rId5"/>
                <a:stretch>
                  <a:fillRect b="-15000"/>
                </a:stretch>
              </a:blipFill>
            </p:spPr>
            <p:txBody>
              <a:bodyPr/>
              <a:lstStyle/>
              <a:p>
                <a:r>
                  <a:rPr lang="es-CL">
                    <a:noFill/>
                  </a:rPr>
                  <a:t> </a:t>
                </a:r>
              </a:p>
            </p:txBody>
          </p:sp>
        </mc:Fallback>
      </mc:AlternateContent>
      <p:sp>
        <p:nvSpPr>
          <p:cNvPr id="18" name="Rectángulo 17">
            <a:extLst>
              <a:ext uri="{FF2B5EF4-FFF2-40B4-BE49-F238E27FC236}">
                <a16:creationId xmlns:a16="http://schemas.microsoft.com/office/drawing/2014/main" id="{AA7DB7EE-D012-418B-A9A0-3721480DF5C9}"/>
              </a:ext>
            </a:extLst>
          </p:cNvPr>
          <p:cNvSpPr/>
          <p:nvPr/>
        </p:nvSpPr>
        <p:spPr>
          <a:xfrm>
            <a:off x="838200" y="5771634"/>
            <a:ext cx="10121900" cy="439361"/>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0C906509-2E95-4AE8-8253-51440D6E4EDC}"/>
                  </a:ext>
                </a:extLst>
              </p:cNvPr>
              <p:cNvSpPr txBox="1"/>
              <p:nvPr/>
            </p:nvSpPr>
            <p:spPr>
              <a:xfrm>
                <a:off x="951200" y="4836902"/>
                <a:ext cx="28067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𝑊𝑊</m:t>
                      </m:r>
                      <m:r>
                        <a:rPr lang="es-CL" b="0" i="1" smtClean="0">
                          <a:latin typeface="Cambria Math" panose="02040503050406030204" pitchFamily="18" charset="0"/>
                        </a:rPr>
                        <m:t>=</m:t>
                      </m:r>
                      <m:sSup>
                        <m:sSupPr>
                          <m:ctrlPr>
                            <a:rPr lang="es-CL" b="0" i="1" smtClean="0">
                              <a:latin typeface="Cambria Math" panose="02040503050406030204" pitchFamily="18" charset="0"/>
                            </a:rPr>
                          </m:ctrlPr>
                        </m:sSupPr>
                        <m:e>
                          <m:r>
                            <a:rPr lang="es-CL" b="0" i="1" smtClean="0">
                              <a:latin typeface="Cambria Math" panose="02040503050406030204" pitchFamily="18" charset="0"/>
                            </a:rPr>
                            <m:t>0,83</m:t>
                          </m:r>
                        </m:e>
                        <m:sup>
                          <m:r>
                            <a:rPr lang="es-CL" b="0" i="1" smtClean="0">
                              <a:latin typeface="Cambria Math" panose="02040503050406030204" pitchFamily="18" charset="0"/>
                            </a:rPr>
                            <m:t>2</m:t>
                          </m:r>
                        </m:sup>
                      </m:sSup>
                      <m:r>
                        <m:rPr>
                          <m:nor/>
                        </m:rPr>
                        <a:rPr lang="es-CL">
                          <a:latin typeface="Cambria Math" panose="02040503050406030204" pitchFamily="18" charset="0"/>
                        </a:rPr>
                        <m:t>(1−0,1)</m:t>
                      </m:r>
                    </m:oMath>
                  </m:oMathPara>
                </a14:m>
                <a:endParaRPr lang="en-US" dirty="0"/>
              </a:p>
            </p:txBody>
          </p:sp>
        </mc:Choice>
        <mc:Fallback xmlns="">
          <p:sp>
            <p:nvSpPr>
              <p:cNvPr id="19" name="CuadroTexto 18">
                <a:extLst>
                  <a:ext uri="{FF2B5EF4-FFF2-40B4-BE49-F238E27FC236}">
                    <a16:creationId xmlns:a16="http://schemas.microsoft.com/office/drawing/2014/main" id="{0C906509-2E95-4AE8-8253-51440D6E4EDC}"/>
                  </a:ext>
                </a:extLst>
              </p:cNvPr>
              <p:cNvSpPr txBox="1">
                <a:spLocks noRot="1" noChangeAspect="1" noMove="1" noResize="1" noEditPoints="1" noAdjustHandles="1" noChangeArrowheads="1" noChangeShapeType="1" noTextEdit="1"/>
              </p:cNvSpPr>
              <p:nvPr/>
            </p:nvSpPr>
            <p:spPr>
              <a:xfrm>
                <a:off x="951200" y="4836902"/>
                <a:ext cx="2806700" cy="369332"/>
              </a:xfrm>
              <a:prstGeom prst="rect">
                <a:avLst/>
              </a:prstGeom>
              <a:blipFill>
                <a:blip r:embed="rId6"/>
                <a:stretch>
                  <a:fillRect b="-14754"/>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FBDEEF54-373F-4467-998A-BA3E5F9E340C}"/>
                  </a:ext>
                </a:extLst>
              </p:cNvPr>
              <p:cNvSpPr txBox="1"/>
              <p:nvPr/>
            </p:nvSpPr>
            <p:spPr>
              <a:xfrm>
                <a:off x="4406278" y="4836902"/>
                <a:ext cx="337944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𝑊𝑤</m:t>
                      </m:r>
                      <m:r>
                        <a:rPr lang="es-CL" b="0" i="1" smtClean="0">
                          <a:latin typeface="Cambria Math" panose="02040503050406030204" pitchFamily="18" charset="0"/>
                        </a:rPr>
                        <m:t>=2∗0,83∗0,17</m:t>
                      </m:r>
                    </m:oMath>
                  </m:oMathPara>
                </a14:m>
                <a:endParaRPr lang="es-CL" dirty="0"/>
              </a:p>
            </p:txBody>
          </p:sp>
        </mc:Choice>
        <mc:Fallback xmlns="">
          <p:sp>
            <p:nvSpPr>
              <p:cNvPr id="21" name="CuadroTexto 20">
                <a:extLst>
                  <a:ext uri="{FF2B5EF4-FFF2-40B4-BE49-F238E27FC236}">
                    <a16:creationId xmlns:a16="http://schemas.microsoft.com/office/drawing/2014/main" id="{FBDEEF54-373F-4467-998A-BA3E5F9E340C}"/>
                  </a:ext>
                </a:extLst>
              </p:cNvPr>
              <p:cNvSpPr txBox="1">
                <a:spLocks noRot="1" noChangeAspect="1" noMove="1" noResize="1" noEditPoints="1" noAdjustHandles="1" noChangeArrowheads="1" noChangeShapeType="1" noTextEdit="1"/>
              </p:cNvSpPr>
              <p:nvPr/>
            </p:nvSpPr>
            <p:spPr>
              <a:xfrm>
                <a:off x="4406278" y="4836902"/>
                <a:ext cx="3379444" cy="369332"/>
              </a:xfrm>
              <a:prstGeom prst="rect">
                <a:avLst/>
              </a:prstGeom>
              <a:blipFill>
                <a:blip r:embed="rId7"/>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D5AB938C-7334-45D6-B48F-48F2F20BBDE9}"/>
                  </a:ext>
                </a:extLst>
              </p:cNvPr>
              <p:cNvSpPr txBox="1"/>
              <p:nvPr/>
            </p:nvSpPr>
            <p:spPr>
              <a:xfrm>
                <a:off x="8244900" y="4836902"/>
                <a:ext cx="28067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𝑤𝑤</m:t>
                      </m:r>
                      <m:r>
                        <a:rPr lang="es-CL" b="0" i="1" smtClean="0">
                          <a:latin typeface="Cambria Math" panose="02040503050406030204" pitchFamily="18" charset="0"/>
                        </a:rPr>
                        <m:t>=</m:t>
                      </m:r>
                      <m:sSup>
                        <m:sSupPr>
                          <m:ctrlPr>
                            <a:rPr lang="en-US" i="1">
                              <a:latin typeface="Cambria Math" panose="02040503050406030204" pitchFamily="18" charset="0"/>
                            </a:rPr>
                          </m:ctrlPr>
                        </m:sSupPr>
                        <m:e>
                          <m:r>
                            <a:rPr lang="es-CL" b="0" i="1" smtClean="0">
                              <a:latin typeface="Cambria Math" panose="02040503050406030204" pitchFamily="18" charset="0"/>
                            </a:rPr>
                            <m:t>0,17</m:t>
                          </m:r>
                        </m:e>
                        <m:sup>
                          <m:r>
                            <a:rPr lang="es-CL" i="1">
                              <a:latin typeface="Cambria Math" panose="02040503050406030204" pitchFamily="18" charset="0"/>
                            </a:rPr>
                            <m:t>2</m:t>
                          </m:r>
                        </m:sup>
                      </m:sSup>
                      <m:r>
                        <a:rPr lang="es-CL" i="1">
                          <a:latin typeface="Cambria Math" panose="02040503050406030204" pitchFamily="18" charset="0"/>
                        </a:rPr>
                        <m:t>(1−0,35)</m:t>
                      </m:r>
                    </m:oMath>
                  </m:oMathPara>
                </a14:m>
                <a:endParaRPr lang="es-CL" dirty="0"/>
              </a:p>
            </p:txBody>
          </p:sp>
        </mc:Choice>
        <mc:Fallback xmlns="">
          <p:sp>
            <p:nvSpPr>
              <p:cNvPr id="22" name="CuadroTexto 21">
                <a:extLst>
                  <a:ext uri="{FF2B5EF4-FFF2-40B4-BE49-F238E27FC236}">
                    <a16:creationId xmlns:a16="http://schemas.microsoft.com/office/drawing/2014/main" id="{D5AB938C-7334-45D6-B48F-48F2F20BBDE9}"/>
                  </a:ext>
                </a:extLst>
              </p:cNvPr>
              <p:cNvSpPr txBox="1">
                <a:spLocks noRot="1" noChangeAspect="1" noMove="1" noResize="1" noEditPoints="1" noAdjustHandles="1" noChangeArrowheads="1" noChangeShapeType="1" noTextEdit="1"/>
              </p:cNvSpPr>
              <p:nvPr/>
            </p:nvSpPr>
            <p:spPr>
              <a:xfrm>
                <a:off x="8244900" y="4836902"/>
                <a:ext cx="2806700" cy="369332"/>
              </a:xfrm>
              <a:prstGeom prst="rect">
                <a:avLst/>
              </a:prstGeom>
              <a:blipFill>
                <a:blip r:embed="rId8"/>
                <a:stretch>
                  <a:fillRect b="-14754"/>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7881EC8E-E8AE-4111-B64A-93ADE5FB6209}"/>
                  </a:ext>
                </a:extLst>
              </p:cNvPr>
              <p:cNvSpPr txBox="1"/>
              <p:nvPr/>
            </p:nvSpPr>
            <p:spPr>
              <a:xfrm>
                <a:off x="951200" y="5806648"/>
                <a:ext cx="28067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𝑊𝑊</m:t>
                      </m:r>
                      <m:r>
                        <a:rPr lang="es-CL" b="0" i="1" smtClean="0">
                          <a:latin typeface="Cambria Math" panose="02040503050406030204" pitchFamily="18" charset="0"/>
                        </a:rPr>
                        <m:t>=0,62</m:t>
                      </m:r>
                    </m:oMath>
                  </m:oMathPara>
                </a14:m>
                <a:endParaRPr lang="en-US" dirty="0"/>
              </a:p>
            </p:txBody>
          </p:sp>
        </mc:Choice>
        <mc:Fallback xmlns="">
          <p:sp>
            <p:nvSpPr>
              <p:cNvPr id="23" name="CuadroTexto 22">
                <a:extLst>
                  <a:ext uri="{FF2B5EF4-FFF2-40B4-BE49-F238E27FC236}">
                    <a16:creationId xmlns:a16="http://schemas.microsoft.com/office/drawing/2014/main" id="{7881EC8E-E8AE-4111-B64A-93ADE5FB6209}"/>
                  </a:ext>
                </a:extLst>
              </p:cNvPr>
              <p:cNvSpPr txBox="1">
                <a:spLocks noRot="1" noChangeAspect="1" noMove="1" noResize="1" noEditPoints="1" noAdjustHandles="1" noChangeArrowheads="1" noChangeShapeType="1" noTextEdit="1"/>
              </p:cNvSpPr>
              <p:nvPr/>
            </p:nvSpPr>
            <p:spPr>
              <a:xfrm>
                <a:off x="951200" y="5806648"/>
                <a:ext cx="2806700" cy="369332"/>
              </a:xfrm>
              <a:prstGeom prst="rect">
                <a:avLst/>
              </a:prstGeom>
              <a:blipFill>
                <a:blip r:embed="rId9"/>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4" name="CuadroTexto 23">
                <a:extLst>
                  <a:ext uri="{FF2B5EF4-FFF2-40B4-BE49-F238E27FC236}">
                    <a16:creationId xmlns:a16="http://schemas.microsoft.com/office/drawing/2014/main" id="{3AB018AB-49CE-4C1C-8C3D-7CAFBEF2866B}"/>
                  </a:ext>
                </a:extLst>
              </p:cNvPr>
              <p:cNvSpPr txBox="1"/>
              <p:nvPr/>
            </p:nvSpPr>
            <p:spPr>
              <a:xfrm>
                <a:off x="4406278" y="5800814"/>
                <a:ext cx="337944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𝑊𝑤</m:t>
                      </m:r>
                      <m:r>
                        <a:rPr lang="es-CL" b="0" i="1" smtClean="0">
                          <a:latin typeface="Cambria Math" panose="02040503050406030204" pitchFamily="18" charset="0"/>
                        </a:rPr>
                        <m:t>=0,28</m:t>
                      </m:r>
                    </m:oMath>
                  </m:oMathPara>
                </a14:m>
                <a:endParaRPr lang="es-CL" dirty="0"/>
              </a:p>
            </p:txBody>
          </p:sp>
        </mc:Choice>
        <mc:Fallback xmlns="">
          <p:sp>
            <p:nvSpPr>
              <p:cNvPr id="24" name="CuadroTexto 23">
                <a:extLst>
                  <a:ext uri="{FF2B5EF4-FFF2-40B4-BE49-F238E27FC236}">
                    <a16:creationId xmlns:a16="http://schemas.microsoft.com/office/drawing/2014/main" id="{3AB018AB-49CE-4C1C-8C3D-7CAFBEF2866B}"/>
                  </a:ext>
                </a:extLst>
              </p:cNvPr>
              <p:cNvSpPr txBox="1">
                <a:spLocks noRot="1" noChangeAspect="1" noMove="1" noResize="1" noEditPoints="1" noAdjustHandles="1" noChangeArrowheads="1" noChangeShapeType="1" noTextEdit="1"/>
              </p:cNvSpPr>
              <p:nvPr/>
            </p:nvSpPr>
            <p:spPr>
              <a:xfrm>
                <a:off x="4406278" y="5800814"/>
                <a:ext cx="3379444" cy="369332"/>
              </a:xfrm>
              <a:prstGeom prst="rect">
                <a:avLst/>
              </a:prstGeom>
              <a:blipFill>
                <a:blip r:embed="rId10"/>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485BC2EA-C771-478C-81EA-315562FC2074}"/>
                  </a:ext>
                </a:extLst>
              </p:cNvPr>
              <p:cNvSpPr txBox="1"/>
              <p:nvPr/>
            </p:nvSpPr>
            <p:spPr>
              <a:xfrm>
                <a:off x="8244900" y="5800814"/>
                <a:ext cx="28067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𝑤𝑤</m:t>
                      </m:r>
                      <m:r>
                        <a:rPr lang="es-CL" b="0" i="1" smtClean="0">
                          <a:latin typeface="Cambria Math" panose="02040503050406030204" pitchFamily="18" charset="0"/>
                        </a:rPr>
                        <m:t>=0,02</m:t>
                      </m:r>
                    </m:oMath>
                  </m:oMathPara>
                </a14:m>
                <a:endParaRPr lang="es-CL" dirty="0"/>
              </a:p>
            </p:txBody>
          </p:sp>
        </mc:Choice>
        <mc:Fallback xmlns="">
          <p:sp>
            <p:nvSpPr>
              <p:cNvPr id="26" name="CuadroTexto 25">
                <a:extLst>
                  <a:ext uri="{FF2B5EF4-FFF2-40B4-BE49-F238E27FC236}">
                    <a16:creationId xmlns:a16="http://schemas.microsoft.com/office/drawing/2014/main" id="{485BC2EA-C771-478C-81EA-315562FC2074}"/>
                  </a:ext>
                </a:extLst>
              </p:cNvPr>
              <p:cNvSpPr txBox="1">
                <a:spLocks noRot="1" noChangeAspect="1" noMove="1" noResize="1" noEditPoints="1" noAdjustHandles="1" noChangeArrowheads="1" noChangeShapeType="1" noTextEdit="1"/>
              </p:cNvSpPr>
              <p:nvPr/>
            </p:nvSpPr>
            <p:spPr>
              <a:xfrm>
                <a:off x="8244900" y="5800814"/>
                <a:ext cx="2806700" cy="369332"/>
              </a:xfrm>
              <a:prstGeom prst="rect">
                <a:avLst/>
              </a:prstGeom>
              <a:blipFill>
                <a:blip r:embed="rId11"/>
                <a:stretch>
                  <a:fillRect/>
                </a:stretch>
              </a:blipFill>
            </p:spPr>
            <p:txBody>
              <a:bodyPr/>
              <a:lstStyle/>
              <a:p>
                <a:r>
                  <a:rPr lang="es-CL">
                    <a:noFill/>
                  </a:rPr>
                  <a:t> </a:t>
                </a:r>
              </a:p>
            </p:txBody>
          </p:sp>
        </mc:Fallback>
      </mc:AlternateContent>
      <p:pic>
        <p:nvPicPr>
          <p:cNvPr id="27" name="Picture 4" descr="sticker rat by minibeca">
            <a:extLst>
              <a:ext uri="{FF2B5EF4-FFF2-40B4-BE49-F238E27FC236}">
                <a16:creationId xmlns:a16="http://schemas.microsoft.com/office/drawing/2014/main" id="{9BFDAD00-C73A-480F-8EA4-12E1EC39DD95}"/>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0744200" y="131237"/>
            <a:ext cx="1562100" cy="156210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a:extLst>
              <a:ext uri="{FF2B5EF4-FFF2-40B4-BE49-F238E27FC236}">
                <a16:creationId xmlns:a16="http://schemas.microsoft.com/office/drawing/2014/main" id="{4CAC4899-BCCF-8FFD-2549-23325A2FCCDF}"/>
              </a:ext>
            </a:extLst>
          </p:cNvPr>
          <p:cNvSpPr>
            <a:spLocks noGrp="1"/>
          </p:cNvSpPr>
          <p:nvPr>
            <p:ph type="title"/>
          </p:nvPr>
        </p:nvSpPr>
        <p:spPr/>
        <p:txBody>
          <a:bodyPr/>
          <a:lstStyle/>
          <a:p>
            <a:endParaRPr lang="es-CL"/>
          </a:p>
        </p:txBody>
      </p:sp>
      <p:sp>
        <p:nvSpPr>
          <p:cNvPr id="7" name="Título 1">
            <a:extLst>
              <a:ext uri="{FF2B5EF4-FFF2-40B4-BE49-F238E27FC236}">
                <a16:creationId xmlns:a16="http://schemas.microsoft.com/office/drawing/2014/main" id="{ED5E9FCD-189A-04AB-B974-337B4A19CFF0}"/>
              </a:ext>
            </a:extLst>
          </p:cNvPr>
          <p:cNvSpPr txBox="1">
            <a:spLocks/>
          </p:cNvSpPr>
          <p:nvPr/>
        </p:nvSpPr>
        <p:spPr>
          <a:xfrm>
            <a:off x="951200" y="377537"/>
            <a:ext cx="9911200" cy="52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kern="0"/>
              <a:t>Ejercicio 4</a:t>
            </a:r>
            <a:endParaRPr lang="es-CL" kern="0" dirty="0"/>
          </a:p>
        </p:txBody>
      </p:sp>
    </p:spTree>
    <p:extLst>
      <p:ext uri="{BB962C8B-B14F-4D97-AF65-F5344CB8AC3E}">
        <p14:creationId xmlns:p14="http://schemas.microsoft.com/office/powerpoint/2010/main" val="7926182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1" grpId="0"/>
      <p:bldP spid="22" grpId="0"/>
      <p:bldP spid="23" grpId="0"/>
      <p:bldP spid="24" grpId="0"/>
      <p:bldP spid="2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CC91FE07-0E38-44FF-AFF4-805B660168FE}"/>
              </a:ext>
            </a:extLst>
          </p:cNvPr>
          <p:cNvSpPr>
            <a:spLocks noGrp="1"/>
          </p:cNvSpPr>
          <p:nvPr>
            <p:ph type="sldNum" idx="12"/>
          </p:nvPr>
        </p:nvSpPr>
        <p:spPr/>
        <p:txBody>
          <a:bodyPr/>
          <a:lstStyle/>
          <a:p>
            <a:fld id="{00000000-1234-1234-1234-123412341234}" type="slidenum">
              <a:rPr lang="en-US" smtClean="0"/>
              <a:pPr/>
              <a:t>85</a:t>
            </a:fld>
            <a:endParaRPr lang="en-US"/>
          </a:p>
        </p:txBody>
      </p:sp>
      <mc:AlternateContent xmlns:mc="http://schemas.openxmlformats.org/markup-compatibility/2006" xmlns:a14="http://schemas.microsoft.com/office/drawing/2010/main">
        <mc:Choice Requires="a14">
          <p:graphicFrame>
            <p:nvGraphicFramePr>
              <p:cNvPr id="7" name="Tabla 6">
                <a:extLst>
                  <a:ext uri="{FF2B5EF4-FFF2-40B4-BE49-F238E27FC236}">
                    <a16:creationId xmlns:a16="http://schemas.microsoft.com/office/drawing/2014/main" id="{33DE7140-BF3C-468A-8D40-8D074F9C77D3}"/>
                  </a:ext>
                </a:extLst>
              </p:cNvPr>
              <p:cNvGraphicFramePr>
                <a:graphicFrameLocks noGrp="1"/>
              </p:cNvGraphicFramePr>
              <p:nvPr/>
            </p:nvGraphicFramePr>
            <p:xfrm>
              <a:off x="874939" y="3201459"/>
              <a:ext cx="10063722" cy="3394076"/>
            </p:xfrm>
            <a:graphic>
              <a:graphicData uri="http://schemas.openxmlformats.org/drawingml/2006/table">
                <a:tbl>
                  <a:tblPr firstRow="1" bandRow="1">
                    <a:tableStyleId>{5C22544A-7EE6-4342-B048-85BDC9FD1C3A}</a:tableStyleId>
                  </a:tblPr>
                  <a:tblGrid>
                    <a:gridCol w="1880548">
                      <a:extLst>
                        <a:ext uri="{9D8B030D-6E8A-4147-A177-3AD203B41FA5}">
                          <a16:colId xmlns:a16="http://schemas.microsoft.com/office/drawing/2014/main" val="825901322"/>
                        </a:ext>
                      </a:extLst>
                    </a:gridCol>
                    <a:gridCol w="1835234">
                      <a:extLst>
                        <a:ext uri="{9D8B030D-6E8A-4147-A177-3AD203B41FA5}">
                          <a16:colId xmlns:a16="http://schemas.microsoft.com/office/drawing/2014/main" val="2264759701"/>
                        </a:ext>
                      </a:extLst>
                    </a:gridCol>
                    <a:gridCol w="1981340">
                      <a:extLst>
                        <a:ext uri="{9D8B030D-6E8A-4147-A177-3AD203B41FA5}">
                          <a16:colId xmlns:a16="http://schemas.microsoft.com/office/drawing/2014/main" val="691938501"/>
                        </a:ext>
                      </a:extLst>
                    </a:gridCol>
                    <a:gridCol w="2183300">
                      <a:extLst>
                        <a:ext uri="{9D8B030D-6E8A-4147-A177-3AD203B41FA5}">
                          <a16:colId xmlns:a16="http://schemas.microsoft.com/office/drawing/2014/main" val="1735181157"/>
                        </a:ext>
                      </a:extLst>
                    </a:gridCol>
                    <a:gridCol w="2183300">
                      <a:extLst>
                        <a:ext uri="{9D8B030D-6E8A-4147-A177-3AD203B41FA5}">
                          <a16:colId xmlns:a16="http://schemas.microsoft.com/office/drawing/2014/main" val="2940681769"/>
                        </a:ext>
                      </a:extLst>
                    </a:gridCol>
                  </a:tblGrid>
                  <a:tr h="370840">
                    <a:tc>
                      <a:txBody>
                        <a:bodyPr/>
                        <a:lstStyle/>
                        <a:p>
                          <a:pPr algn="ctr"/>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CL" b="0" dirty="0">
                              <a:solidFill>
                                <a:schemeClr val="tx1"/>
                              </a:solidFill>
                            </a:rPr>
                            <a:t>Genotipos</a:t>
                          </a:r>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8720018"/>
                      </a:ext>
                    </a:extLst>
                  </a:tr>
                  <a:tr h="370840">
                    <a:tc>
                      <a:txBody>
                        <a:bodyPr/>
                        <a:lstStyle/>
                        <a:p>
                          <a:pPr algn="ctr"/>
                          <a:endParaRPr lang="en-US" b="0" dirty="0">
                            <a:solidFill>
                              <a:schemeClr val="tx1"/>
                            </a:solidFill>
                          </a:endParaRPr>
                        </a:p>
                      </a:txBody>
                      <a:tcP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baseline="0" dirty="0">
                              <a:solidFill>
                                <a:schemeClr val="tx1"/>
                              </a:solidFill>
                            </a:rPr>
                            <a:t>A</a:t>
                          </a:r>
                          <a:r>
                            <a:rPr lang="en-US" b="0" baseline="-25000" dirty="0">
                              <a:solidFill>
                                <a:schemeClr val="tx1"/>
                              </a:solidFill>
                            </a:rPr>
                            <a:t>1</a:t>
                          </a:r>
                          <a:r>
                            <a:rPr lang="en-US" b="0" baseline="0" dirty="0">
                              <a:solidFill>
                                <a:schemeClr val="tx1"/>
                              </a:solidFill>
                            </a:rPr>
                            <a:t>A</a:t>
                          </a:r>
                          <a:r>
                            <a:rPr lang="en-US" b="0" baseline="-25000" dirty="0">
                              <a:solidFill>
                                <a:schemeClr val="tx1"/>
                              </a:solidFill>
                            </a:rPr>
                            <a:t>1</a:t>
                          </a:r>
                          <a:endParaRPr lang="en-US" b="0" baseline="0" dirty="0">
                            <a:solidFill>
                              <a:schemeClr val="tx1"/>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baseline="0" dirty="0">
                              <a:solidFill>
                                <a:schemeClr val="tx1"/>
                              </a:solidFill>
                            </a:rPr>
                            <a:t>A</a:t>
                          </a:r>
                          <a:r>
                            <a:rPr lang="en-US" b="0" baseline="-25000" dirty="0">
                              <a:solidFill>
                                <a:schemeClr val="tx1"/>
                              </a:solidFill>
                            </a:rPr>
                            <a:t>1</a:t>
                          </a:r>
                          <a:r>
                            <a:rPr lang="en-US" b="0" baseline="0" dirty="0">
                              <a:solidFill>
                                <a:schemeClr val="tx1"/>
                              </a:solidFill>
                            </a:rPr>
                            <a:t>A</a:t>
                          </a:r>
                          <a:r>
                            <a:rPr lang="en-US" b="0" baseline="-25000" dirty="0">
                              <a:solidFill>
                                <a:schemeClr val="tx1"/>
                              </a:solidFill>
                            </a:rPr>
                            <a:t>2</a:t>
                          </a:r>
                          <a:endParaRPr lang="en-US" b="0" baseline="0" dirty="0">
                            <a:solidFill>
                              <a:schemeClr val="tx1"/>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baseline="0" dirty="0">
                              <a:solidFill>
                                <a:schemeClr val="tx1"/>
                              </a:solidFill>
                            </a:rPr>
                            <a:t>A</a:t>
                          </a:r>
                          <a:r>
                            <a:rPr lang="en-US" b="0" baseline="-25000" dirty="0">
                              <a:solidFill>
                                <a:schemeClr val="tx1"/>
                              </a:solidFill>
                            </a:rPr>
                            <a:t>2</a:t>
                          </a:r>
                          <a:r>
                            <a:rPr lang="en-US" b="0" baseline="0" dirty="0">
                              <a:solidFill>
                                <a:schemeClr val="tx1"/>
                              </a:solidFill>
                            </a:rPr>
                            <a:t>A</a:t>
                          </a:r>
                          <a:r>
                            <a:rPr lang="en-US" b="0" baseline="-25000" dirty="0">
                              <a:solidFill>
                                <a:schemeClr val="tx1"/>
                              </a:solidFill>
                            </a:rPr>
                            <a:t>2</a:t>
                          </a:r>
                          <a:endParaRPr lang="en-US" b="0" baseline="0" dirty="0">
                            <a:solidFill>
                              <a:schemeClr val="tx1"/>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𝑇𝑜𝑡𝑎𝑙</m:t>
                                </m:r>
                              </m:oMath>
                            </m:oMathPara>
                          </a14:m>
                          <a:endParaRPr lang="en-US" b="0" dirty="0">
                            <a:solidFill>
                              <a:schemeClr val="tx1"/>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3351766"/>
                      </a:ext>
                    </a:extLst>
                  </a:tr>
                  <a:tr h="370840">
                    <a:tc>
                      <a:txBody>
                        <a:bodyPr/>
                        <a:lstStyle/>
                        <a:p>
                          <a:pPr algn="ctr"/>
                          <a:r>
                            <a:rPr lang="en-US" dirty="0" err="1"/>
                            <a:t>Frecuencias</a:t>
                          </a:r>
                          <a:r>
                            <a:rPr lang="en-US" dirty="0"/>
                            <a:t> </a:t>
                          </a:r>
                          <a:r>
                            <a:rPr lang="en-US" dirty="0" err="1"/>
                            <a:t>iniciales</a:t>
                          </a:r>
                          <a:endParaRPr lang="en-US"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0,69</m:t>
                                </m:r>
                              </m:oMath>
                            </m:oMathPara>
                          </a14:m>
                          <a:endParaRPr lang="en-US" b="0" dirty="0">
                            <a:solidFill>
                              <a:schemeClr val="tx1"/>
                            </a:solidFill>
                          </a:endParaRPr>
                        </a:p>
                      </a:txBody>
                      <a:tcPr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0,28</m:t>
                                </m:r>
                              </m:oMath>
                            </m:oMathPara>
                          </a14:m>
                          <a:endParaRPr lang="en-US" b="0" dirty="0">
                            <a:solidFill>
                              <a:schemeClr val="tx1"/>
                            </a:solidFill>
                          </a:endParaRP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0,03</m:t>
                                </m:r>
                              </m:oMath>
                            </m:oMathPara>
                          </a14:m>
                          <a:endParaRPr lang="en-US" b="0" dirty="0">
                            <a:solidFill>
                              <a:schemeClr val="tx1"/>
                            </a:solidFill>
                          </a:endParaRP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1</m:t>
                                </m:r>
                              </m:oMath>
                            </m:oMathPara>
                          </a14:m>
                          <a:endParaRPr lang="en-US" b="0" dirty="0">
                            <a:solidFill>
                              <a:schemeClr val="tx1"/>
                            </a:solidFill>
                          </a:endParaRPr>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3126246"/>
                      </a:ext>
                    </a:extLst>
                  </a:tr>
                  <a:tr h="0">
                    <a:tc>
                      <a:txBody>
                        <a:bodyPr/>
                        <a:lstStyle/>
                        <a:p>
                          <a:pPr algn="ctr"/>
                          <a:r>
                            <a:rPr lang="en-US" dirty="0" err="1"/>
                            <a:t>Coeficiente</a:t>
                          </a:r>
                          <a:r>
                            <a:rPr lang="en-US" dirty="0"/>
                            <a:t> de </a:t>
                          </a:r>
                          <a:r>
                            <a:rPr lang="en-US" dirty="0" err="1"/>
                            <a:t>selección</a:t>
                          </a:r>
                          <a:endParaRPr lang="en-US"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0,1</m:t>
                                </m:r>
                              </m:oMath>
                            </m:oMathPara>
                          </a14:m>
                          <a:endParaRPr lang="en-US" b="0" dirty="0">
                            <a:solidFill>
                              <a:schemeClr val="tx1"/>
                            </a:solidFill>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0</m:t>
                                </m:r>
                              </m:oMath>
                            </m:oMathPara>
                          </a14:m>
                          <a:endParaRPr lang="en-US"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0,35</m:t>
                                </m:r>
                              </m:oMath>
                            </m:oMathPara>
                          </a14:m>
                          <a:endParaRPr lang="en-US"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2931082"/>
                      </a:ext>
                    </a:extLst>
                  </a:tr>
                  <a:tr h="0">
                    <a:tc>
                      <a:txBody>
                        <a:bodyPr/>
                        <a:lstStyle/>
                        <a:p>
                          <a:pPr algn="ctr"/>
                          <a:r>
                            <a:rPr lang="en-US" dirty="0" err="1"/>
                            <a:t>Eficacia</a:t>
                          </a:r>
                          <a:r>
                            <a:rPr lang="en-US" dirty="0"/>
                            <a:t> </a:t>
                          </a:r>
                          <a:r>
                            <a:rPr lang="en-US" dirty="0" err="1"/>
                            <a:t>biológica</a:t>
                          </a:r>
                          <a:endParaRPr lang="en-US"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0,9</m:t>
                                </m:r>
                              </m:oMath>
                            </m:oMathPara>
                          </a14:m>
                          <a:endParaRPr lang="en-US" b="0" dirty="0">
                            <a:solidFill>
                              <a:schemeClr val="tx1"/>
                            </a:solidFill>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1</m:t>
                                </m:r>
                              </m:oMath>
                            </m:oMathPara>
                          </a14:m>
                          <a:endParaRPr lang="en-US"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0,65</m:t>
                                </m:r>
                              </m:oMath>
                            </m:oMathPara>
                          </a14:m>
                          <a:endParaRPr lang="en-US"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0466603"/>
                      </a:ext>
                    </a:extLst>
                  </a:tr>
                  <a:tr h="0">
                    <a:tc>
                      <a:txBody>
                        <a:bodyPr/>
                        <a:lstStyle/>
                        <a:p>
                          <a:pPr algn="ctr"/>
                          <a:r>
                            <a:rPr lang="en-US" b="0" dirty="0" err="1">
                              <a:solidFill>
                                <a:schemeClr val="tx1"/>
                              </a:solidFill>
                            </a:rPr>
                            <a:t>Contribución</a:t>
                          </a:r>
                          <a:r>
                            <a:rPr lang="en-US" b="0" dirty="0">
                              <a:solidFill>
                                <a:schemeClr val="tx1"/>
                              </a:solidFill>
                            </a:rPr>
                            <a:t> </a:t>
                          </a:r>
                          <a:r>
                            <a:rPr lang="en-US" b="0" dirty="0" err="1">
                              <a:solidFill>
                                <a:schemeClr val="tx1"/>
                              </a:solidFill>
                            </a:rPr>
                            <a:t>gamética</a:t>
                          </a:r>
                          <a:endParaRPr lang="en-US"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0,62</m:t>
                                </m:r>
                              </m:oMath>
                            </m:oMathPara>
                          </a14:m>
                          <a:endParaRPr lang="en-US" b="0" dirty="0">
                            <a:solidFill>
                              <a:schemeClr val="tx1"/>
                            </a:solidFill>
                          </a:endParaRPr>
                        </a:p>
                      </a:txBody>
                      <a:tcPr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0,28</m:t>
                                </m:r>
                              </m:oMath>
                            </m:oMathPara>
                          </a14:m>
                          <a:endParaRPr lang="en-US"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0,02</m:t>
                                </m:r>
                              </m:oMath>
                            </m:oMathPara>
                          </a14:m>
                          <a:endParaRPr lang="en-US"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s-CL" b="0" i="1" smtClean="0">
                                    <a:solidFill>
                                      <a:schemeClr val="tx1"/>
                                    </a:solidFill>
                                    <a:latin typeface="Cambria Math" panose="02040503050406030204" pitchFamily="18" charset="0"/>
                                  </a:rPr>
                                  <m:t>1−</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𝑠</m:t>
                                    </m:r>
                                  </m:e>
                                  <m:sub>
                                    <m:r>
                                      <a:rPr lang="es-CL" b="0" i="1" smtClean="0">
                                        <a:solidFill>
                                          <a:schemeClr val="tx1"/>
                                        </a:solidFill>
                                        <a:latin typeface="Cambria Math" panose="02040503050406030204" pitchFamily="18" charset="0"/>
                                      </a:rPr>
                                      <m:t>1</m:t>
                                    </m:r>
                                  </m:sub>
                                </m:sSub>
                                <m:sSup>
                                  <m:sSupPr>
                                    <m:ctrlPr>
                                      <a:rPr lang="es-CL" b="0" i="1" smtClean="0">
                                        <a:solidFill>
                                          <a:schemeClr val="tx1"/>
                                        </a:solidFill>
                                        <a:latin typeface="Cambria Math" panose="02040503050406030204" pitchFamily="18" charset="0"/>
                                      </a:rPr>
                                    </m:ctrlPr>
                                  </m:sSupPr>
                                  <m:e>
                                    <m:r>
                                      <a:rPr lang="es-CL" b="0" i="1" smtClean="0">
                                        <a:solidFill>
                                          <a:schemeClr val="tx1"/>
                                        </a:solidFill>
                                        <a:latin typeface="Cambria Math" panose="02040503050406030204" pitchFamily="18" charset="0"/>
                                      </a:rPr>
                                      <m:t>𝑝</m:t>
                                    </m:r>
                                  </m:e>
                                  <m:sup>
                                    <m:r>
                                      <a:rPr lang="es-CL" b="0" i="1" smtClean="0">
                                        <a:solidFill>
                                          <a:schemeClr val="tx1"/>
                                        </a:solidFill>
                                        <a:latin typeface="Cambria Math" panose="02040503050406030204" pitchFamily="18" charset="0"/>
                                      </a:rPr>
                                      <m:t>2</m:t>
                                    </m:r>
                                  </m:sup>
                                </m:sSup>
                                <m:r>
                                  <a:rPr lang="es-CL" b="0" i="1" smtClean="0">
                                    <a:solidFill>
                                      <a:schemeClr val="tx1"/>
                                    </a:solidFill>
                                    <a:latin typeface="Cambria Math" panose="02040503050406030204" pitchFamily="18" charset="0"/>
                                  </a:rPr>
                                  <m:t>−</m:t>
                                </m:r>
                                <m:sSub>
                                  <m:sSubPr>
                                    <m:ctrlPr>
                                      <a:rPr lang="es-CL" b="0" i="1" smtClean="0">
                                        <a:solidFill>
                                          <a:schemeClr val="tx1"/>
                                        </a:solidFill>
                                        <a:latin typeface="Cambria Math" panose="02040503050406030204" pitchFamily="18" charset="0"/>
                                      </a:rPr>
                                    </m:ctrlPr>
                                  </m:sSubPr>
                                  <m:e>
                                    <m:r>
                                      <a:rPr lang="es-CL" b="0" i="1" smtClean="0">
                                        <a:solidFill>
                                          <a:schemeClr val="tx1"/>
                                        </a:solidFill>
                                        <a:latin typeface="Cambria Math" panose="02040503050406030204" pitchFamily="18" charset="0"/>
                                      </a:rPr>
                                      <m:t>𝑠</m:t>
                                    </m:r>
                                  </m:e>
                                  <m:sub>
                                    <m:r>
                                      <a:rPr lang="es-CL" b="0" i="1" smtClean="0">
                                        <a:solidFill>
                                          <a:schemeClr val="tx1"/>
                                        </a:solidFill>
                                        <a:latin typeface="Cambria Math" panose="02040503050406030204" pitchFamily="18" charset="0"/>
                                      </a:rPr>
                                      <m:t>2</m:t>
                                    </m:r>
                                  </m:sub>
                                </m:sSub>
                                <m:sSup>
                                  <m:sSupPr>
                                    <m:ctrlPr>
                                      <a:rPr lang="es-CL" b="0" i="1" smtClean="0">
                                        <a:solidFill>
                                          <a:schemeClr val="tx1"/>
                                        </a:solidFill>
                                        <a:latin typeface="Cambria Math" panose="02040503050406030204" pitchFamily="18" charset="0"/>
                                      </a:rPr>
                                    </m:ctrlPr>
                                  </m:sSupPr>
                                  <m:e>
                                    <m:r>
                                      <a:rPr lang="es-CL" b="0" i="1" smtClean="0">
                                        <a:solidFill>
                                          <a:schemeClr val="tx1"/>
                                        </a:solidFill>
                                        <a:latin typeface="Cambria Math" panose="02040503050406030204" pitchFamily="18" charset="0"/>
                                      </a:rPr>
                                      <m:t>𝑞</m:t>
                                    </m:r>
                                  </m:e>
                                  <m:sup>
                                    <m:r>
                                      <a:rPr lang="es-CL" b="0" i="1" smtClean="0">
                                        <a:solidFill>
                                          <a:schemeClr val="tx1"/>
                                        </a:solidFill>
                                        <a:latin typeface="Cambria Math" panose="02040503050406030204" pitchFamily="18" charset="0"/>
                                      </a:rPr>
                                      <m:t>2</m:t>
                                    </m:r>
                                  </m:sup>
                                </m:sSup>
                              </m:oMath>
                            </m:oMathPara>
                          </a14:m>
                          <a:endParaRPr lang="en-US" b="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8349271"/>
                      </a:ext>
                    </a:extLst>
                  </a:tr>
                </a:tbl>
              </a:graphicData>
            </a:graphic>
          </p:graphicFrame>
        </mc:Choice>
        <mc:Fallback xmlns="">
          <p:graphicFrame>
            <p:nvGraphicFramePr>
              <p:cNvPr id="7" name="Tabla 6">
                <a:extLst>
                  <a:ext uri="{FF2B5EF4-FFF2-40B4-BE49-F238E27FC236}">
                    <a16:creationId xmlns:a16="http://schemas.microsoft.com/office/drawing/2014/main" id="{33DE7140-BF3C-468A-8D40-8D074F9C77D3}"/>
                  </a:ext>
                </a:extLst>
              </p:cNvPr>
              <p:cNvGraphicFramePr>
                <a:graphicFrameLocks noGrp="1"/>
              </p:cNvGraphicFramePr>
              <p:nvPr>
                <p:extLst>
                  <p:ext uri="{D42A27DB-BD31-4B8C-83A1-F6EECF244321}">
                    <p14:modId xmlns:p14="http://schemas.microsoft.com/office/powerpoint/2010/main" val="2823207461"/>
                  </p:ext>
                </p:extLst>
              </p:nvPr>
            </p:nvGraphicFramePr>
            <p:xfrm>
              <a:off x="874939" y="3201459"/>
              <a:ext cx="10063722" cy="3394076"/>
            </p:xfrm>
            <a:graphic>
              <a:graphicData uri="http://schemas.openxmlformats.org/drawingml/2006/table">
                <a:tbl>
                  <a:tblPr firstRow="1" bandRow="1">
                    <a:tableStyleId>{5C22544A-7EE6-4342-B048-85BDC9FD1C3A}</a:tableStyleId>
                  </a:tblPr>
                  <a:tblGrid>
                    <a:gridCol w="1880548">
                      <a:extLst>
                        <a:ext uri="{9D8B030D-6E8A-4147-A177-3AD203B41FA5}">
                          <a16:colId xmlns:a16="http://schemas.microsoft.com/office/drawing/2014/main" val="825901322"/>
                        </a:ext>
                      </a:extLst>
                    </a:gridCol>
                    <a:gridCol w="1835234">
                      <a:extLst>
                        <a:ext uri="{9D8B030D-6E8A-4147-A177-3AD203B41FA5}">
                          <a16:colId xmlns:a16="http://schemas.microsoft.com/office/drawing/2014/main" val="2264759701"/>
                        </a:ext>
                      </a:extLst>
                    </a:gridCol>
                    <a:gridCol w="1981340">
                      <a:extLst>
                        <a:ext uri="{9D8B030D-6E8A-4147-A177-3AD203B41FA5}">
                          <a16:colId xmlns:a16="http://schemas.microsoft.com/office/drawing/2014/main" val="691938501"/>
                        </a:ext>
                      </a:extLst>
                    </a:gridCol>
                    <a:gridCol w="2183300">
                      <a:extLst>
                        <a:ext uri="{9D8B030D-6E8A-4147-A177-3AD203B41FA5}">
                          <a16:colId xmlns:a16="http://schemas.microsoft.com/office/drawing/2014/main" val="1735181157"/>
                        </a:ext>
                      </a:extLst>
                    </a:gridCol>
                    <a:gridCol w="2183300">
                      <a:extLst>
                        <a:ext uri="{9D8B030D-6E8A-4147-A177-3AD203B41FA5}">
                          <a16:colId xmlns:a16="http://schemas.microsoft.com/office/drawing/2014/main" val="2940681769"/>
                        </a:ext>
                      </a:extLst>
                    </a:gridCol>
                  </a:tblGrid>
                  <a:tr h="375984">
                    <a:tc>
                      <a:txBody>
                        <a:bodyPr/>
                        <a:lstStyle/>
                        <a:p>
                          <a:pPr algn="ctr"/>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CL" b="0" dirty="0">
                              <a:solidFill>
                                <a:schemeClr val="tx1"/>
                              </a:solidFill>
                            </a:rPr>
                            <a:t>Genotipos</a:t>
                          </a:r>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8720018"/>
                      </a:ext>
                    </a:extLst>
                  </a:tr>
                  <a:tr h="375984">
                    <a:tc>
                      <a:txBody>
                        <a:bodyPr/>
                        <a:lstStyle/>
                        <a:p>
                          <a:pPr algn="ctr"/>
                          <a:endParaRPr lang="en-US" b="0" dirty="0">
                            <a:solidFill>
                              <a:schemeClr val="tx1"/>
                            </a:solidFill>
                          </a:endParaRPr>
                        </a:p>
                      </a:txBody>
                      <a:tcP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baseline="0" dirty="0">
                              <a:solidFill>
                                <a:schemeClr val="tx1"/>
                              </a:solidFill>
                            </a:rPr>
                            <a:t>A</a:t>
                          </a:r>
                          <a:r>
                            <a:rPr lang="en-US" b="0" baseline="-25000" dirty="0">
                              <a:solidFill>
                                <a:schemeClr val="tx1"/>
                              </a:solidFill>
                            </a:rPr>
                            <a:t>1</a:t>
                          </a:r>
                          <a:r>
                            <a:rPr lang="en-US" b="0" baseline="0" dirty="0">
                              <a:solidFill>
                                <a:schemeClr val="tx1"/>
                              </a:solidFill>
                            </a:rPr>
                            <a:t>A</a:t>
                          </a:r>
                          <a:r>
                            <a:rPr lang="en-US" b="0" baseline="-25000" dirty="0">
                              <a:solidFill>
                                <a:schemeClr val="tx1"/>
                              </a:solidFill>
                            </a:rPr>
                            <a:t>1</a:t>
                          </a:r>
                          <a:endParaRPr lang="en-US" b="0" baseline="0" dirty="0">
                            <a:solidFill>
                              <a:schemeClr val="tx1"/>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baseline="0" dirty="0">
                              <a:solidFill>
                                <a:schemeClr val="tx1"/>
                              </a:solidFill>
                            </a:rPr>
                            <a:t>A</a:t>
                          </a:r>
                          <a:r>
                            <a:rPr lang="en-US" b="0" baseline="-25000" dirty="0">
                              <a:solidFill>
                                <a:schemeClr val="tx1"/>
                              </a:solidFill>
                            </a:rPr>
                            <a:t>1</a:t>
                          </a:r>
                          <a:r>
                            <a:rPr lang="en-US" b="0" baseline="0" dirty="0">
                              <a:solidFill>
                                <a:schemeClr val="tx1"/>
                              </a:solidFill>
                            </a:rPr>
                            <a:t>A</a:t>
                          </a:r>
                          <a:r>
                            <a:rPr lang="en-US" b="0" baseline="-25000" dirty="0">
                              <a:solidFill>
                                <a:schemeClr val="tx1"/>
                              </a:solidFill>
                            </a:rPr>
                            <a:t>2</a:t>
                          </a:r>
                          <a:endParaRPr lang="en-US" b="0" baseline="0" dirty="0">
                            <a:solidFill>
                              <a:schemeClr val="tx1"/>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baseline="0" dirty="0">
                              <a:solidFill>
                                <a:schemeClr val="tx1"/>
                              </a:solidFill>
                            </a:rPr>
                            <a:t>A</a:t>
                          </a:r>
                          <a:r>
                            <a:rPr lang="en-US" b="0" baseline="-25000" dirty="0">
                              <a:solidFill>
                                <a:schemeClr val="tx1"/>
                              </a:solidFill>
                            </a:rPr>
                            <a:t>2</a:t>
                          </a:r>
                          <a:r>
                            <a:rPr lang="en-US" b="0" baseline="0" dirty="0">
                              <a:solidFill>
                                <a:schemeClr val="tx1"/>
                              </a:solidFill>
                            </a:rPr>
                            <a:t>A</a:t>
                          </a:r>
                          <a:r>
                            <a:rPr lang="en-US" b="0" baseline="-25000" dirty="0">
                              <a:solidFill>
                                <a:schemeClr val="tx1"/>
                              </a:solidFill>
                            </a:rPr>
                            <a:t>2</a:t>
                          </a:r>
                          <a:endParaRPr lang="en-US" b="0" baseline="0" dirty="0">
                            <a:solidFill>
                              <a:schemeClr val="tx1"/>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361453" t="-109836" r="-279" b="-739344"/>
                          </a:stretch>
                        </a:blipFill>
                      </a:tcPr>
                    </a:tc>
                    <a:extLst>
                      <a:ext uri="{0D108BD9-81ED-4DB2-BD59-A6C34878D82A}">
                        <a16:rowId xmlns:a16="http://schemas.microsoft.com/office/drawing/2014/main" val="2543351766"/>
                      </a:ext>
                    </a:extLst>
                  </a:tr>
                  <a:tr h="660527">
                    <a:tc>
                      <a:txBody>
                        <a:bodyPr/>
                        <a:lstStyle/>
                        <a:p>
                          <a:pPr algn="ctr"/>
                          <a:r>
                            <a:rPr lang="en-US" dirty="0" err="1"/>
                            <a:t>Frecuencias</a:t>
                          </a:r>
                          <a:r>
                            <a:rPr lang="en-US" dirty="0"/>
                            <a:t> </a:t>
                          </a:r>
                          <a:r>
                            <a:rPr lang="en-US" dirty="0" err="1"/>
                            <a:t>iniciales</a:t>
                          </a:r>
                          <a:endParaRPr lang="en-US"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2658" t="-117431" r="-346512" b="-313761"/>
                          </a:stretch>
                        </a:blipFill>
                      </a:tcPr>
                    </a:tc>
                    <a:tc>
                      <a:txBody>
                        <a:bodyPr/>
                        <a:lstStyle/>
                        <a:p>
                          <a:endParaRPr lang="en-US"/>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87692" t="-117431" r="-220923" b="-313761"/>
                          </a:stretch>
                        </a:blipFill>
                      </a:tcPr>
                    </a:tc>
                    <a:tc>
                      <a:txBody>
                        <a:bodyPr/>
                        <a:lstStyle/>
                        <a:p>
                          <a:endParaRPr lang="en-US"/>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60446" t="-117431" r="-100000" b="-313761"/>
                          </a:stretch>
                        </a:blipFill>
                      </a:tcPr>
                    </a:tc>
                    <a:tc>
                      <a:txBody>
                        <a:bodyPr/>
                        <a:lstStyle/>
                        <a:p>
                          <a:endParaRPr lang="en-US"/>
                        </a:p>
                      </a:txBody>
                      <a:tcPr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361453" t="-117431" r="-279" b="-313761"/>
                          </a:stretch>
                        </a:blipFill>
                      </a:tcPr>
                    </a:tc>
                    <a:extLst>
                      <a:ext uri="{0D108BD9-81ED-4DB2-BD59-A6C34878D82A}">
                        <a16:rowId xmlns:a16="http://schemas.microsoft.com/office/drawing/2014/main" val="3633126246"/>
                      </a:ext>
                    </a:extLst>
                  </a:tr>
                  <a:tr h="660527">
                    <a:tc>
                      <a:txBody>
                        <a:bodyPr/>
                        <a:lstStyle/>
                        <a:p>
                          <a:pPr algn="ctr"/>
                          <a:r>
                            <a:rPr lang="en-US" dirty="0" err="1"/>
                            <a:t>Coeficiente</a:t>
                          </a:r>
                          <a:r>
                            <a:rPr lang="en-US" dirty="0"/>
                            <a:t> de </a:t>
                          </a:r>
                          <a:r>
                            <a:rPr lang="en-US" dirty="0" err="1"/>
                            <a:t>selección</a:t>
                          </a:r>
                          <a:endParaRPr lang="en-US"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2658" t="-219444" r="-346512" b="-216667"/>
                          </a:stretch>
                        </a:blipFill>
                      </a:tcPr>
                    </a:tc>
                    <a:tc>
                      <a:txBody>
                        <a:bodyPr/>
                        <a:lstStyle/>
                        <a:p>
                          <a:endParaRPr lang="en-US"/>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87692" t="-219444" r="-220923" b="-216667"/>
                          </a:stretch>
                        </a:blipFill>
                      </a:tcPr>
                    </a:tc>
                    <a:tc>
                      <a:txBody>
                        <a:bodyPr/>
                        <a:lstStyle/>
                        <a:p>
                          <a:endParaRPr lang="en-US"/>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60446" t="-219444" r="-100000" b="-216667"/>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2931082"/>
                      </a:ext>
                    </a:extLst>
                  </a:tr>
                  <a:tr h="660527">
                    <a:tc>
                      <a:txBody>
                        <a:bodyPr/>
                        <a:lstStyle/>
                        <a:p>
                          <a:pPr algn="ctr"/>
                          <a:r>
                            <a:rPr lang="en-US" dirty="0" err="1"/>
                            <a:t>Eficacia</a:t>
                          </a:r>
                          <a:r>
                            <a:rPr lang="en-US" dirty="0"/>
                            <a:t> </a:t>
                          </a:r>
                          <a:r>
                            <a:rPr lang="en-US" dirty="0" err="1"/>
                            <a:t>biológica</a:t>
                          </a:r>
                          <a:endParaRPr lang="en-US"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2658" t="-316514" r="-346512" b="-114679"/>
                          </a:stretch>
                        </a:blipFill>
                      </a:tcPr>
                    </a:tc>
                    <a:tc>
                      <a:txBody>
                        <a:bodyPr/>
                        <a:lstStyle/>
                        <a:p>
                          <a:endParaRPr lang="en-US"/>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87692" t="-316514" r="-220923" b="-114679"/>
                          </a:stretch>
                        </a:blipFill>
                      </a:tcPr>
                    </a:tc>
                    <a:tc>
                      <a:txBody>
                        <a:bodyPr/>
                        <a:lstStyle/>
                        <a:p>
                          <a:endParaRPr lang="en-US"/>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60446" t="-316514" r="-100000" b="-114679"/>
                          </a:stretch>
                        </a:blipFill>
                      </a:tcPr>
                    </a:tc>
                    <a:tc>
                      <a:txBody>
                        <a:bodyPr/>
                        <a:lstStyle/>
                        <a:p>
                          <a:pPr algn="ctr"/>
                          <a:endParaRPr lang="en-US"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0466603"/>
                      </a:ext>
                    </a:extLst>
                  </a:tr>
                  <a:tr h="660527">
                    <a:tc>
                      <a:txBody>
                        <a:bodyPr/>
                        <a:lstStyle/>
                        <a:p>
                          <a:pPr algn="ctr"/>
                          <a:r>
                            <a:rPr lang="en-US" b="0" dirty="0" err="1">
                              <a:solidFill>
                                <a:schemeClr val="tx1"/>
                              </a:solidFill>
                            </a:rPr>
                            <a:t>Contribución</a:t>
                          </a:r>
                          <a:r>
                            <a:rPr lang="en-US" b="0" dirty="0">
                              <a:solidFill>
                                <a:schemeClr val="tx1"/>
                              </a:solidFill>
                            </a:rPr>
                            <a:t> </a:t>
                          </a:r>
                          <a:r>
                            <a:rPr lang="en-US" b="0" dirty="0" err="1">
                              <a:solidFill>
                                <a:schemeClr val="tx1"/>
                              </a:solidFill>
                            </a:rPr>
                            <a:t>gamética</a:t>
                          </a:r>
                          <a:endParaRPr lang="en-US"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02658" t="-420370" r="-346512" b="-15741"/>
                          </a:stretch>
                        </a:blipFill>
                      </a:tcPr>
                    </a:tc>
                    <a:tc>
                      <a:txBody>
                        <a:bodyPr/>
                        <a:lstStyle/>
                        <a:p>
                          <a:endParaRPr lang="en-US"/>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87692" t="-420370" r="-220923" b="-15741"/>
                          </a:stretch>
                        </a:blipFill>
                      </a:tcPr>
                    </a:tc>
                    <a:tc>
                      <a:txBody>
                        <a:bodyPr/>
                        <a:lstStyle/>
                        <a:p>
                          <a:endParaRPr lang="en-US"/>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60446" t="-420370" r="-100000" b="-15741"/>
                          </a:stretch>
                        </a:blipFill>
                      </a:tcPr>
                    </a:tc>
                    <a:tc>
                      <a:txBody>
                        <a:bodyPr/>
                        <a:lstStyle/>
                        <a:p>
                          <a:endParaRPr lang="en-US"/>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361453" t="-420370" r="-279" b="-15741"/>
                          </a:stretch>
                        </a:blipFill>
                      </a:tcPr>
                    </a:tc>
                    <a:extLst>
                      <a:ext uri="{0D108BD9-81ED-4DB2-BD59-A6C34878D82A}">
                        <a16:rowId xmlns:a16="http://schemas.microsoft.com/office/drawing/2014/main" val="828349271"/>
                      </a:ext>
                    </a:extLst>
                  </a:tr>
                </a:tbl>
              </a:graphicData>
            </a:graphic>
          </p:graphicFrame>
        </mc:Fallback>
      </mc:AlternateContent>
      <p:sp>
        <p:nvSpPr>
          <p:cNvPr id="10" name="Marcador de texto 2">
            <a:extLst>
              <a:ext uri="{FF2B5EF4-FFF2-40B4-BE49-F238E27FC236}">
                <a16:creationId xmlns:a16="http://schemas.microsoft.com/office/drawing/2014/main" id="{0FA319AB-7D97-414A-B477-B5EF355E5A36}"/>
              </a:ext>
            </a:extLst>
          </p:cNvPr>
          <p:cNvSpPr>
            <a:spLocks noGrp="1"/>
          </p:cNvSpPr>
          <p:nvPr>
            <p:ph type="body" idx="1"/>
          </p:nvPr>
        </p:nvSpPr>
        <p:spPr>
          <a:xfrm>
            <a:off x="762000" y="1119463"/>
            <a:ext cx="10289600" cy="4045200"/>
          </a:xfrm>
        </p:spPr>
        <p:txBody>
          <a:bodyPr/>
          <a:lstStyle/>
          <a:p>
            <a:pPr marL="101598" indent="0" algn="just">
              <a:buNone/>
            </a:pPr>
            <a:r>
              <a:rPr lang="es-CL" sz="1800" dirty="0"/>
              <a:t>Considere el gen W en ratas que hace a éstas resistentes al veneno anticoagulante </a:t>
            </a:r>
            <a:r>
              <a:rPr lang="es-CL" sz="1800" dirty="0" err="1"/>
              <a:t>warfarina</a:t>
            </a:r>
            <a:r>
              <a:rPr lang="es-CL" sz="1800" dirty="0"/>
              <a:t>. Se da el caso que las ratas homocigotas para el gen de resistencia (WW) padecen de deficiencia de vitamina K, mientras que las ratas heterocigotas (</a:t>
            </a:r>
            <a:r>
              <a:rPr lang="es-CL" sz="1800" dirty="0" err="1"/>
              <a:t>Ww</a:t>
            </a:r>
            <a:r>
              <a:rPr lang="es-CL" sz="1800" dirty="0"/>
              <a:t>) son resistentes a la </a:t>
            </a:r>
            <a:r>
              <a:rPr lang="es-CL" sz="1800" dirty="0" err="1"/>
              <a:t>warfarina</a:t>
            </a:r>
            <a:r>
              <a:rPr lang="es-CL" sz="1800" dirty="0"/>
              <a:t> y no padecen de deficiencia de vitamina K. En base a ello, se describe una mortalidad del 10% en ratas WW y del 35% en ratas </a:t>
            </a:r>
            <a:r>
              <a:rPr lang="es-CL" sz="1800" dirty="0" err="1"/>
              <a:t>ww</a:t>
            </a:r>
            <a:r>
              <a:rPr lang="es-CL" sz="1800" dirty="0"/>
              <a:t>. Calcule el número de individuos para cada tipo de cigoto en la población actual y luego de una generación de selección, considerando que W = 0,83 y w = 0,17, y que N = 1.400.</a:t>
            </a:r>
          </a:p>
        </p:txBody>
      </p:sp>
      <p:pic>
        <p:nvPicPr>
          <p:cNvPr id="6" name="Picture 4" descr="sticker rat by minibeca">
            <a:extLst>
              <a:ext uri="{FF2B5EF4-FFF2-40B4-BE49-F238E27FC236}">
                <a16:creationId xmlns:a16="http://schemas.microsoft.com/office/drawing/2014/main" id="{A7D1FCD5-13A2-429A-AD79-402E8C77601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744200" y="131237"/>
            <a:ext cx="1562100" cy="156210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a:extLst>
              <a:ext uri="{FF2B5EF4-FFF2-40B4-BE49-F238E27FC236}">
                <a16:creationId xmlns:a16="http://schemas.microsoft.com/office/drawing/2014/main" id="{3FB91F6E-BCD4-5A6F-258B-F859B0A6EBC5}"/>
              </a:ext>
            </a:extLst>
          </p:cNvPr>
          <p:cNvSpPr>
            <a:spLocks noGrp="1"/>
          </p:cNvSpPr>
          <p:nvPr>
            <p:ph type="title"/>
          </p:nvPr>
        </p:nvSpPr>
        <p:spPr/>
        <p:txBody>
          <a:bodyPr/>
          <a:lstStyle/>
          <a:p>
            <a:endParaRPr lang="es-CL"/>
          </a:p>
        </p:txBody>
      </p:sp>
      <p:sp>
        <p:nvSpPr>
          <p:cNvPr id="8" name="Título 1">
            <a:extLst>
              <a:ext uri="{FF2B5EF4-FFF2-40B4-BE49-F238E27FC236}">
                <a16:creationId xmlns:a16="http://schemas.microsoft.com/office/drawing/2014/main" id="{B9AB3492-C01E-97C2-9CC7-3E2DA613601A}"/>
              </a:ext>
            </a:extLst>
          </p:cNvPr>
          <p:cNvSpPr txBox="1">
            <a:spLocks/>
          </p:cNvSpPr>
          <p:nvPr/>
        </p:nvSpPr>
        <p:spPr>
          <a:xfrm>
            <a:off x="951200" y="377537"/>
            <a:ext cx="9911200" cy="52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kern="0"/>
              <a:t>Ejercicio 4</a:t>
            </a:r>
            <a:endParaRPr lang="es-CL" kern="0" dirty="0"/>
          </a:p>
        </p:txBody>
      </p:sp>
    </p:spTree>
    <p:extLst>
      <p:ext uri="{BB962C8B-B14F-4D97-AF65-F5344CB8AC3E}">
        <p14:creationId xmlns:p14="http://schemas.microsoft.com/office/powerpoint/2010/main" val="29986858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CC91FE07-0E38-44FF-AFF4-805B660168FE}"/>
              </a:ext>
            </a:extLst>
          </p:cNvPr>
          <p:cNvSpPr>
            <a:spLocks noGrp="1"/>
          </p:cNvSpPr>
          <p:nvPr>
            <p:ph type="sldNum" idx="12"/>
          </p:nvPr>
        </p:nvSpPr>
        <p:spPr/>
        <p:txBody>
          <a:bodyPr/>
          <a:lstStyle/>
          <a:p>
            <a:fld id="{00000000-1234-1234-1234-123412341234}" type="slidenum">
              <a:rPr lang="en-US" smtClean="0"/>
              <a:pPr/>
              <a:t>86</a:t>
            </a:fld>
            <a:endParaRPr lang="en-US"/>
          </a:p>
        </p:txBody>
      </p:sp>
      <p:sp>
        <p:nvSpPr>
          <p:cNvPr id="10" name="Marcador de texto 2">
            <a:extLst>
              <a:ext uri="{FF2B5EF4-FFF2-40B4-BE49-F238E27FC236}">
                <a16:creationId xmlns:a16="http://schemas.microsoft.com/office/drawing/2014/main" id="{0FA319AB-7D97-414A-B477-B5EF355E5A36}"/>
              </a:ext>
            </a:extLst>
          </p:cNvPr>
          <p:cNvSpPr>
            <a:spLocks noGrp="1"/>
          </p:cNvSpPr>
          <p:nvPr>
            <p:ph type="body" idx="1"/>
          </p:nvPr>
        </p:nvSpPr>
        <p:spPr>
          <a:xfrm>
            <a:off x="762000" y="1119463"/>
            <a:ext cx="10289600" cy="4045200"/>
          </a:xfrm>
        </p:spPr>
        <p:txBody>
          <a:bodyPr/>
          <a:lstStyle/>
          <a:p>
            <a:pPr marL="101598" indent="0" algn="just">
              <a:buNone/>
            </a:pPr>
            <a:r>
              <a:rPr lang="es-CL" sz="1800" dirty="0"/>
              <a:t>Considere el gen W en ratas que hace a éstas resistentes al veneno anticoagulante </a:t>
            </a:r>
            <a:r>
              <a:rPr lang="es-CL" sz="1800" dirty="0" err="1"/>
              <a:t>warfarina</a:t>
            </a:r>
            <a:r>
              <a:rPr lang="es-CL" sz="1800" dirty="0"/>
              <a:t>. Se da el caso que las ratas homocigotas para el gen de resistencia (WW) padecen de deficiencia de vitamina K, mientras que las ratas heterocigotas (</a:t>
            </a:r>
            <a:r>
              <a:rPr lang="es-CL" sz="1800" dirty="0" err="1"/>
              <a:t>Ww</a:t>
            </a:r>
            <a:r>
              <a:rPr lang="es-CL" sz="1800" dirty="0"/>
              <a:t>) son resistentes a la </a:t>
            </a:r>
            <a:r>
              <a:rPr lang="es-CL" sz="1800" dirty="0" err="1"/>
              <a:t>warfarina</a:t>
            </a:r>
            <a:r>
              <a:rPr lang="es-CL" sz="1800" dirty="0"/>
              <a:t> y no padecen de deficiencia de vitamina K. En base a ello, se describe una mortalidad del 10% en ratas WW y del 35% en ratas </a:t>
            </a:r>
            <a:r>
              <a:rPr lang="es-CL" sz="1800" dirty="0" err="1"/>
              <a:t>ww</a:t>
            </a:r>
            <a:r>
              <a:rPr lang="es-CL" sz="1800" dirty="0"/>
              <a:t>. Calcule el número de individuos para cada tipo de cigoto en la población actual y luego de una generación de selección, considerando que W = 0,83 y w = 0,17, y que N = 1.400.</a:t>
            </a:r>
          </a:p>
        </p:txBody>
      </p:sp>
      <p:sp>
        <p:nvSpPr>
          <p:cNvPr id="6" name="CuadroTexto 5">
            <a:extLst>
              <a:ext uri="{FF2B5EF4-FFF2-40B4-BE49-F238E27FC236}">
                <a16:creationId xmlns:a16="http://schemas.microsoft.com/office/drawing/2014/main" id="{946240F3-B138-4915-A49E-9FF4AECE1D5D}"/>
              </a:ext>
            </a:extLst>
          </p:cNvPr>
          <p:cNvSpPr txBox="1"/>
          <p:nvPr/>
        </p:nvSpPr>
        <p:spPr>
          <a:xfrm>
            <a:off x="8514088" y="3683000"/>
            <a:ext cx="2664512" cy="369332"/>
          </a:xfrm>
          <a:prstGeom prst="rect">
            <a:avLst/>
          </a:prstGeom>
          <a:noFill/>
        </p:spPr>
        <p:txBody>
          <a:bodyPr wrap="none" rtlCol="0">
            <a:spAutoFit/>
          </a:bodyPr>
          <a:lstStyle/>
          <a:p>
            <a:r>
              <a:rPr lang="es-CL" b="1" dirty="0">
                <a:latin typeface="Abadi" panose="020B0604020104020204" pitchFamily="34" charset="0"/>
              </a:rPr>
              <a:t>Contribuciones </a:t>
            </a:r>
            <a:r>
              <a:rPr lang="es-CL" b="1" dirty="0" err="1">
                <a:latin typeface="Abadi" panose="020B0604020104020204" pitchFamily="34" charset="0"/>
              </a:rPr>
              <a:t>gaméticas</a:t>
            </a:r>
            <a:endParaRPr lang="es-CL" b="1" dirty="0">
              <a:latin typeface="Abadi" panose="020B0604020104020204" pitchFamily="34" charset="0"/>
            </a:endParaRPr>
          </a:p>
        </p:txBody>
      </p:sp>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FD6FB94E-8440-4271-B492-67862C082A3C}"/>
                  </a:ext>
                </a:extLst>
              </p:cNvPr>
              <p:cNvSpPr txBox="1"/>
              <p:nvPr/>
            </p:nvSpPr>
            <p:spPr>
              <a:xfrm>
                <a:off x="8442994" y="4050099"/>
                <a:ext cx="28067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𝑊𝑊</m:t>
                      </m:r>
                      <m:r>
                        <a:rPr lang="es-CL" b="0" i="1" smtClean="0">
                          <a:latin typeface="Cambria Math" panose="02040503050406030204" pitchFamily="18" charset="0"/>
                        </a:rPr>
                        <m:t>=0,62</m:t>
                      </m:r>
                    </m:oMath>
                  </m:oMathPara>
                </a14:m>
                <a:endParaRPr lang="es-CL" dirty="0"/>
              </a:p>
            </p:txBody>
          </p:sp>
        </mc:Choice>
        <mc:Fallback xmlns="">
          <p:sp>
            <p:nvSpPr>
              <p:cNvPr id="8" name="CuadroTexto 7">
                <a:extLst>
                  <a:ext uri="{FF2B5EF4-FFF2-40B4-BE49-F238E27FC236}">
                    <a16:creationId xmlns:a16="http://schemas.microsoft.com/office/drawing/2014/main" id="{FD6FB94E-8440-4271-B492-67862C082A3C}"/>
                  </a:ext>
                </a:extLst>
              </p:cNvPr>
              <p:cNvSpPr txBox="1">
                <a:spLocks noRot="1" noChangeAspect="1" noMove="1" noResize="1" noEditPoints="1" noAdjustHandles="1" noChangeArrowheads="1" noChangeShapeType="1" noTextEdit="1"/>
              </p:cNvSpPr>
              <p:nvPr/>
            </p:nvSpPr>
            <p:spPr>
              <a:xfrm>
                <a:off x="8442994" y="4050099"/>
                <a:ext cx="2806700" cy="369332"/>
              </a:xfrm>
              <a:prstGeom prst="rect">
                <a:avLst/>
              </a:prstGeom>
              <a:blipFill>
                <a:blip r:embed="rId3"/>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64D8462A-02C0-402D-A3BA-94CE107D2129}"/>
                  </a:ext>
                </a:extLst>
              </p:cNvPr>
              <p:cNvSpPr txBox="1"/>
              <p:nvPr/>
            </p:nvSpPr>
            <p:spPr>
              <a:xfrm>
                <a:off x="8582415" y="4498732"/>
                <a:ext cx="252785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𝑊𝑤</m:t>
                      </m:r>
                      <m:r>
                        <a:rPr lang="es-CL" b="0" i="1" smtClean="0">
                          <a:latin typeface="Cambria Math" panose="02040503050406030204" pitchFamily="18" charset="0"/>
                        </a:rPr>
                        <m:t>=</m:t>
                      </m:r>
                      <m:r>
                        <a:rPr lang="es-CL" b="0" i="0" smtClean="0">
                          <a:latin typeface="Cambria Math" panose="02040503050406030204" pitchFamily="18" charset="0"/>
                        </a:rPr>
                        <m:t>0,28</m:t>
                      </m:r>
                    </m:oMath>
                  </m:oMathPara>
                </a14:m>
                <a:endParaRPr lang="en-US" dirty="0"/>
              </a:p>
              <a:p>
                <a:endParaRPr lang="es-CL" dirty="0"/>
              </a:p>
            </p:txBody>
          </p:sp>
        </mc:Choice>
        <mc:Fallback xmlns="">
          <p:sp>
            <p:nvSpPr>
              <p:cNvPr id="9" name="CuadroTexto 8">
                <a:extLst>
                  <a:ext uri="{FF2B5EF4-FFF2-40B4-BE49-F238E27FC236}">
                    <a16:creationId xmlns:a16="http://schemas.microsoft.com/office/drawing/2014/main" id="{64D8462A-02C0-402D-A3BA-94CE107D2129}"/>
                  </a:ext>
                </a:extLst>
              </p:cNvPr>
              <p:cNvSpPr txBox="1">
                <a:spLocks noRot="1" noChangeAspect="1" noMove="1" noResize="1" noEditPoints="1" noAdjustHandles="1" noChangeArrowheads="1" noChangeShapeType="1" noTextEdit="1"/>
              </p:cNvSpPr>
              <p:nvPr/>
            </p:nvSpPr>
            <p:spPr>
              <a:xfrm>
                <a:off x="8582415" y="4498732"/>
                <a:ext cx="2527858" cy="646331"/>
              </a:xfrm>
              <a:prstGeom prst="rect">
                <a:avLst/>
              </a:prstGeom>
              <a:blipFill>
                <a:blip r:embed="rId4"/>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B3C30BA6-B9D6-4AE8-ACF8-CE2ED70B7BE0}"/>
                  </a:ext>
                </a:extLst>
              </p:cNvPr>
              <p:cNvSpPr txBox="1"/>
              <p:nvPr/>
            </p:nvSpPr>
            <p:spPr>
              <a:xfrm>
                <a:off x="8798752" y="4960397"/>
                <a:ext cx="209518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𝑤𝑤</m:t>
                      </m:r>
                      <m:r>
                        <a:rPr lang="es-CL" b="0" i="1" smtClean="0">
                          <a:latin typeface="Cambria Math" panose="02040503050406030204" pitchFamily="18" charset="0"/>
                        </a:rPr>
                        <m:t>=0,02</m:t>
                      </m:r>
                    </m:oMath>
                  </m:oMathPara>
                </a14:m>
                <a:endParaRPr lang="es-CL" dirty="0"/>
              </a:p>
            </p:txBody>
          </p:sp>
        </mc:Choice>
        <mc:Fallback xmlns="">
          <p:sp>
            <p:nvSpPr>
              <p:cNvPr id="11" name="CuadroTexto 10">
                <a:extLst>
                  <a:ext uri="{FF2B5EF4-FFF2-40B4-BE49-F238E27FC236}">
                    <a16:creationId xmlns:a16="http://schemas.microsoft.com/office/drawing/2014/main" id="{B3C30BA6-B9D6-4AE8-ACF8-CE2ED70B7BE0}"/>
                  </a:ext>
                </a:extLst>
              </p:cNvPr>
              <p:cNvSpPr txBox="1">
                <a:spLocks noRot="1" noChangeAspect="1" noMove="1" noResize="1" noEditPoints="1" noAdjustHandles="1" noChangeArrowheads="1" noChangeShapeType="1" noTextEdit="1"/>
              </p:cNvSpPr>
              <p:nvPr/>
            </p:nvSpPr>
            <p:spPr>
              <a:xfrm>
                <a:off x="8798752" y="4960397"/>
                <a:ext cx="2095184" cy="369332"/>
              </a:xfrm>
              <a:prstGeom prst="rect">
                <a:avLst/>
              </a:prstGeom>
              <a:blipFill>
                <a:blip r:embed="rId5"/>
                <a:stretch>
                  <a:fillRect/>
                </a:stretch>
              </a:blipFill>
            </p:spPr>
            <p:txBody>
              <a:bodyPr/>
              <a:lstStyle/>
              <a:p>
                <a:r>
                  <a:rPr lang="es-CL">
                    <a:noFill/>
                  </a:rPr>
                  <a:t> </a:t>
                </a:r>
              </a:p>
            </p:txBody>
          </p:sp>
        </mc:Fallback>
      </mc:AlternateContent>
      <p:sp>
        <p:nvSpPr>
          <p:cNvPr id="12" name="CuadroTexto 11">
            <a:extLst>
              <a:ext uri="{FF2B5EF4-FFF2-40B4-BE49-F238E27FC236}">
                <a16:creationId xmlns:a16="http://schemas.microsoft.com/office/drawing/2014/main" id="{51BD280F-6139-4391-B24E-EB62DACAC2C3}"/>
              </a:ext>
            </a:extLst>
          </p:cNvPr>
          <p:cNvSpPr txBox="1"/>
          <p:nvPr/>
        </p:nvSpPr>
        <p:spPr>
          <a:xfrm>
            <a:off x="1427076" y="3702465"/>
            <a:ext cx="2837636" cy="369332"/>
          </a:xfrm>
          <a:prstGeom prst="rect">
            <a:avLst/>
          </a:prstGeom>
          <a:noFill/>
        </p:spPr>
        <p:txBody>
          <a:bodyPr wrap="none" rtlCol="0">
            <a:spAutoFit/>
          </a:bodyPr>
          <a:lstStyle/>
          <a:p>
            <a:r>
              <a:rPr lang="es-CL" b="1" dirty="0">
                <a:latin typeface="Abadi" panose="020B0604020104020204" pitchFamily="34" charset="0"/>
              </a:rPr>
              <a:t>Frecuencias genotípicas G1</a:t>
            </a: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18BFB11D-33C5-4720-8814-72A9383FBF3A}"/>
                  </a:ext>
                </a:extLst>
              </p:cNvPr>
              <p:cNvSpPr txBox="1"/>
              <p:nvPr/>
            </p:nvSpPr>
            <p:spPr>
              <a:xfrm>
                <a:off x="9240536" y="6148469"/>
                <a:ext cx="1211614" cy="369332"/>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CL" b="1" i="1" smtClean="0">
                              <a:latin typeface="Cambria Math" panose="02040503050406030204" pitchFamily="18" charset="0"/>
                            </a:rPr>
                          </m:ctrlPr>
                        </m:accPr>
                        <m:e>
                          <m:r>
                            <a:rPr lang="es-CL" b="1" i="1" smtClean="0">
                              <a:latin typeface="Cambria Math" panose="02040503050406030204" pitchFamily="18" charset="0"/>
                            </a:rPr>
                            <m:t>𝑾</m:t>
                          </m:r>
                        </m:e>
                      </m:acc>
                      <m:r>
                        <a:rPr lang="es-CL" b="0" i="1" smtClean="0">
                          <a:latin typeface="Cambria Math" panose="02040503050406030204" pitchFamily="18" charset="0"/>
                        </a:rPr>
                        <m:t>=0,92</m:t>
                      </m:r>
                    </m:oMath>
                  </m:oMathPara>
                </a14:m>
                <a:endParaRPr lang="es-CL" dirty="0"/>
              </a:p>
            </p:txBody>
          </p:sp>
        </mc:Choice>
        <mc:Fallback xmlns="">
          <p:sp>
            <p:nvSpPr>
              <p:cNvPr id="13" name="CuadroTexto 12">
                <a:extLst>
                  <a:ext uri="{FF2B5EF4-FFF2-40B4-BE49-F238E27FC236}">
                    <a16:creationId xmlns:a16="http://schemas.microsoft.com/office/drawing/2014/main" id="{18BFB11D-33C5-4720-8814-72A9383FBF3A}"/>
                  </a:ext>
                </a:extLst>
              </p:cNvPr>
              <p:cNvSpPr txBox="1">
                <a:spLocks noRot="1" noChangeAspect="1" noMove="1" noResize="1" noEditPoints="1" noAdjustHandles="1" noChangeArrowheads="1" noChangeShapeType="1" noTextEdit="1"/>
              </p:cNvSpPr>
              <p:nvPr/>
            </p:nvSpPr>
            <p:spPr>
              <a:xfrm>
                <a:off x="9240536" y="6148469"/>
                <a:ext cx="1211614" cy="369332"/>
              </a:xfrm>
              <a:prstGeom prst="rect">
                <a:avLst/>
              </a:prstGeom>
              <a:blipFill>
                <a:blip r:embed="rId6"/>
                <a:stretch>
                  <a:fillRect/>
                </a:stretch>
              </a:blipFill>
              <a:ln>
                <a:noFill/>
              </a:ln>
            </p:spPr>
            <p:txBody>
              <a:bodyPr/>
              <a:lstStyle/>
              <a:p>
                <a:r>
                  <a:rPr lang="es-CL">
                    <a:noFill/>
                  </a:rPr>
                  <a:t> </a:t>
                </a:r>
              </a:p>
            </p:txBody>
          </p:sp>
        </mc:Fallback>
      </mc:AlternateContent>
      <p:sp>
        <p:nvSpPr>
          <p:cNvPr id="14" name="CuadroTexto 13">
            <a:extLst>
              <a:ext uri="{FF2B5EF4-FFF2-40B4-BE49-F238E27FC236}">
                <a16:creationId xmlns:a16="http://schemas.microsoft.com/office/drawing/2014/main" id="{A92630A6-6379-433F-B606-87E8C00DE20A}"/>
              </a:ext>
            </a:extLst>
          </p:cNvPr>
          <p:cNvSpPr txBox="1"/>
          <p:nvPr/>
        </p:nvSpPr>
        <p:spPr>
          <a:xfrm>
            <a:off x="8914037" y="5681065"/>
            <a:ext cx="1864613" cy="369332"/>
          </a:xfrm>
          <a:prstGeom prst="rect">
            <a:avLst/>
          </a:prstGeom>
          <a:noFill/>
        </p:spPr>
        <p:txBody>
          <a:bodyPr wrap="none" rtlCol="0">
            <a:spAutoFit/>
          </a:bodyPr>
          <a:lstStyle/>
          <a:p>
            <a:r>
              <a:rPr lang="es-CL" b="1" dirty="0">
                <a:latin typeface="Abadi" panose="020B0604020104020204" pitchFamily="34" charset="0"/>
              </a:rPr>
              <a:t>Fitness promedio</a:t>
            </a:r>
          </a:p>
        </p:txBody>
      </p:sp>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61B64CC4-FED9-4CCF-A58E-A2C6AD43032F}"/>
                  </a:ext>
                </a:extLst>
              </p:cNvPr>
              <p:cNvSpPr txBox="1"/>
              <p:nvPr/>
            </p:nvSpPr>
            <p:spPr>
              <a:xfrm>
                <a:off x="1643065" y="4318362"/>
                <a:ext cx="1202830" cy="6420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𝑃</m:t>
                          </m:r>
                        </m:e>
                        <m:sub>
                          <m:r>
                            <a:rPr lang="es-CL" b="0" i="1" smtClean="0">
                              <a:latin typeface="Cambria Math" panose="02040503050406030204" pitchFamily="18" charset="0"/>
                            </a:rPr>
                            <m:t>1</m:t>
                          </m:r>
                        </m:sub>
                      </m:sSub>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0,62</m:t>
                          </m:r>
                        </m:num>
                        <m:den>
                          <m:r>
                            <a:rPr lang="es-CL" b="0" i="1" smtClean="0">
                              <a:latin typeface="Cambria Math" panose="02040503050406030204" pitchFamily="18" charset="0"/>
                            </a:rPr>
                            <m:t>0,92</m:t>
                          </m:r>
                        </m:den>
                      </m:f>
                    </m:oMath>
                  </m:oMathPara>
                </a14:m>
                <a:endParaRPr lang="es-CL" dirty="0"/>
              </a:p>
            </p:txBody>
          </p:sp>
        </mc:Choice>
        <mc:Fallback xmlns="">
          <p:sp>
            <p:nvSpPr>
              <p:cNvPr id="15" name="CuadroTexto 14">
                <a:extLst>
                  <a:ext uri="{FF2B5EF4-FFF2-40B4-BE49-F238E27FC236}">
                    <a16:creationId xmlns:a16="http://schemas.microsoft.com/office/drawing/2014/main" id="{61B64CC4-FED9-4CCF-A58E-A2C6AD43032F}"/>
                  </a:ext>
                </a:extLst>
              </p:cNvPr>
              <p:cNvSpPr txBox="1">
                <a:spLocks noRot="1" noChangeAspect="1" noMove="1" noResize="1" noEditPoints="1" noAdjustHandles="1" noChangeArrowheads="1" noChangeShapeType="1" noTextEdit="1"/>
              </p:cNvSpPr>
              <p:nvPr/>
            </p:nvSpPr>
            <p:spPr>
              <a:xfrm>
                <a:off x="1643065" y="4318362"/>
                <a:ext cx="1202830" cy="642035"/>
              </a:xfrm>
              <a:prstGeom prst="rect">
                <a:avLst/>
              </a:prstGeom>
              <a:blipFill>
                <a:blip r:embed="rId7"/>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49C15022-CC89-46CF-93C8-372C4BD657E2}"/>
                  </a:ext>
                </a:extLst>
              </p:cNvPr>
              <p:cNvSpPr txBox="1"/>
              <p:nvPr/>
            </p:nvSpPr>
            <p:spPr>
              <a:xfrm>
                <a:off x="3471863" y="4318362"/>
                <a:ext cx="1239762" cy="6420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𝐻</m:t>
                          </m:r>
                        </m:e>
                        <m:sub>
                          <m:r>
                            <a:rPr lang="es-CL" b="0" i="1" smtClean="0">
                              <a:latin typeface="Cambria Math" panose="02040503050406030204" pitchFamily="18" charset="0"/>
                            </a:rPr>
                            <m:t>1</m:t>
                          </m:r>
                        </m:sub>
                      </m:sSub>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0,28</m:t>
                          </m:r>
                        </m:num>
                        <m:den>
                          <m:r>
                            <a:rPr lang="es-CL" b="0" i="1" smtClean="0">
                              <a:latin typeface="Cambria Math" panose="02040503050406030204" pitchFamily="18" charset="0"/>
                            </a:rPr>
                            <m:t>0,92</m:t>
                          </m:r>
                        </m:den>
                      </m:f>
                    </m:oMath>
                  </m:oMathPara>
                </a14:m>
                <a:endParaRPr lang="es-CL" dirty="0"/>
              </a:p>
            </p:txBody>
          </p:sp>
        </mc:Choice>
        <mc:Fallback xmlns="">
          <p:sp>
            <p:nvSpPr>
              <p:cNvPr id="16" name="CuadroTexto 15">
                <a:extLst>
                  <a:ext uri="{FF2B5EF4-FFF2-40B4-BE49-F238E27FC236}">
                    <a16:creationId xmlns:a16="http://schemas.microsoft.com/office/drawing/2014/main" id="{49C15022-CC89-46CF-93C8-372C4BD657E2}"/>
                  </a:ext>
                </a:extLst>
              </p:cNvPr>
              <p:cNvSpPr txBox="1">
                <a:spLocks noRot="1" noChangeAspect="1" noMove="1" noResize="1" noEditPoints="1" noAdjustHandles="1" noChangeArrowheads="1" noChangeShapeType="1" noTextEdit="1"/>
              </p:cNvSpPr>
              <p:nvPr/>
            </p:nvSpPr>
            <p:spPr>
              <a:xfrm>
                <a:off x="3471863" y="4318362"/>
                <a:ext cx="1239762" cy="642035"/>
              </a:xfrm>
              <a:prstGeom prst="rect">
                <a:avLst/>
              </a:prstGeom>
              <a:blipFill>
                <a:blip r:embed="rId8"/>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2878C982-F455-47CD-99A9-827E81AD48BA}"/>
                  </a:ext>
                </a:extLst>
              </p:cNvPr>
              <p:cNvSpPr txBox="1"/>
              <p:nvPr/>
            </p:nvSpPr>
            <p:spPr>
              <a:xfrm>
                <a:off x="5337594" y="4312784"/>
                <a:ext cx="1233158" cy="6476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𝑄</m:t>
                          </m:r>
                        </m:e>
                        <m:sub>
                          <m:r>
                            <a:rPr lang="es-CL" b="0" i="1" smtClean="0">
                              <a:latin typeface="Cambria Math" panose="02040503050406030204" pitchFamily="18" charset="0"/>
                            </a:rPr>
                            <m:t>1</m:t>
                          </m:r>
                        </m:sub>
                      </m:sSub>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0,02</m:t>
                          </m:r>
                        </m:num>
                        <m:den>
                          <m:r>
                            <a:rPr lang="es-CL" b="0" i="1" smtClean="0">
                              <a:latin typeface="Cambria Math" panose="02040503050406030204" pitchFamily="18" charset="0"/>
                            </a:rPr>
                            <m:t>0,92</m:t>
                          </m:r>
                        </m:den>
                      </m:f>
                    </m:oMath>
                  </m:oMathPara>
                </a14:m>
                <a:endParaRPr lang="es-CL" dirty="0"/>
              </a:p>
            </p:txBody>
          </p:sp>
        </mc:Choice>
        <mc:Fallback xmlns="">
          <p:sp>
            <p:nvSpPr>
              <p:cNvPr id="17" name="CuadroTexto 16">
                <a:extLst>
                  <a:ext uri="{FF2B5EF4-FFF2-40B4-BE49-F238E27FC236}">
                    <a16:creationId xmlns:a16="http://schemas.microsoft.com/office/drawing/2014/main" id="{2878C982-F455-47CD-99A9-827E81AD48BA}"/>
                  </a:ext>
                </a:extLst>
              </p:cNvPr>
              <p:cNvSpPr txBox="1">
                <a:spLocks noRot="1" noChangeAspect="1" noMove="1" noResize="1" noEditPoints="1" noAdjustHandles="1" noChangeArrowheads="1" noChangeShapeType="1" noTextEdit="1"/>
              </p:cNvSpPr>
              <p:nvPr/>
            </p:nvSpPr>
            <p:spPr>
              <a:xfrm>
                <a:off x="5337594" y="4312784"/>
                <a:ext cx="1233158" cy="647613"/>
              </a:xfrm>
              <a:prstGeom prst="rect">
                <a:avLst/>
              </a:prstGeom>
              <a:blipFill>
                <a:blip r:embed="rId9"/>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E985AF10-120F-4261-8E96-F86765052C2C}"/>
                  </a:ext>
                </a:extLst>
              </p:cNvPr>
              <p:cNvSpPr txBox="1"/>
              <p:nvPr/>
            </p:nvSpPr>
            <p:spPr>
              <a:xfrm>
                <a:off x="1643065" y="5681065"/>
                <a:ext cx="1202830" cy="369332"/>
              </a:xfrm>
              <a:prstGeom prst="rect">
                <a:avLst/>
              </a:prstGeom>
              <a:noFill/>
              <a:ln>
                <a:solidFill>
                  <a:schemeClr val="accent6">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𝑃</m:t>
                          </m:r>
                        </m:e>
                        <m:sub>
                          <m:r>
                            <a:rPr lang="es-CL" b="0" i="1" smtClean="0">
                              <a:latin typeface="Cambria Math" panose="02040503050406030204" pitchFamily="18" charset="0"/>
                            </a:rPr>
                            <m:t>1</m:t>
                          </m:r>
                        </m:sub>
                      </m:sSub>
                      <m:r>
                        <a:rPr lang="es-CL" b="0" i="1" smtClean="0">
                          <a:latin typeface="Cambria Math" panose="02040503050406030204" pitchFamily="18" charset="0"/>
                        </a:rPr>
                        <m:t>=0,67</m:t>
                      </m:r>
                    </m:oMath>
                  </m:oMathPara>
                </a14:m>
                <a:endParaRPr lang="es-CL" dirty="0"/>
              </a:p>
            </p:txBody>
          </p:sp>
        </mc:Choice>
        <mc:Fallback xmlns="">
          <p:sp>
            <p:nvSpPr>
              <p:cNvPr id="18" name="CuadroTexto 17">
                <a:extLst>
                  <a:ext uri="{FF2B5EF4-FFF2-40B4-BE49-F238E27FC236}">
                    <a16:creationId xmlns:a16="http://schemas.microsoft.com/office/drawing/2014/main" id="{E985AF10-120F-4261-8E96-F86765052C2C}"/>
                  </a:ext>
                </a:extLst>
              </p:cNvPr>
              <p:cNvSpPr txBox="1">
                <a:spLocks noRot="1" noChangeAspect="1" noMove="1" noResize="1" noEditPoints="1" noAdjustHandles="1" noChangeArrowheads="1" noChangeShapeType="1" noTextEdit="1"/>
              </p:cNvSpPr>
              <p:nvPr/>
            </p:nvSpPr>
            <p:spPr>
              <a:xfrm>
                <a:off x="1643065" y="5681065"/>
                <a:ext cx="1202830" cy="369332"/>
              </a:xfrm>
              <a:prstGeom prst="rect">
                <a:avLst/>
              </a:prstGeom>
              <a:blipFill>
                <a:blip r:embed="rId10"/>
                <a:stretch>
                  <a:fillRect/>
                </a:stretch>
              </a:blipFill>
              <a:ln>
                <a:solidFill>
                  <a:schemeClr val="accent6">
                    <a:lumMod val="75000"/>
                  </a:schemeClr>
                </a:solid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F858123D-EAFA-4DCF-AB63-7D954806F893}"/>
                  </a:ext>
                </a:extLst>
              </p:cNvPr>
              <p:cNvSpPr txBox="1"/>
              <p:nvPr/>
            </p:nvSpPr>
            <p:spPr>
              <a:xfrm>
                <a:off x="3535983" y="5681065"/>
                <a:ext cx="1111522" cy="369332"/>
              </a:xfrm>
              <a:prstGeom prst="rect">
                <a:avLst/>
              </a:prstGeom>
              <a:noFill/>
              <a:ln>
                <a:solidFill>
                  <a:schemeClr val="accent6">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𝐻</m:t>
                          </m:r>
                        </m:e>
                        <m:sub>
                          <m:r>
                            <a:rPr lang="es-CL" b="0" i="1" smtClean="0">
                              <a:latin typeface="Cambria Math" panose="02040503050406030204" pitchFamily="18" charset="0"/>
                            </a:rPr>
                            <m:t>1</m:t>
                          </m:r>
                        </m:sub>
                      </m:sSub>
                      <m:r>
                        <a:rPr lang="es-CL" b="0" i="1" smtClean="0">
                          <a:latin typeface="Cambria Math" panose="02040503050406030204" pitchFamily="18" charset="0"/>
                        </a:rPr>
                        <m:t>=0,3</m:t>
                      </m:r>
                    </m:oMath>
                  </m:oMathPara>
                </a14:m>
                <a:endParaRPr lang="es-CL" dirty="0"/>
              </a:p>
            </p:txBody>
          </p:sp>
        </mc:Choice>
        <mc:Fallback xmlns="">
          <p:sp>
            <p:nvSpPr>
              <p:cNvPr id="19" name="CuadroTexto 18">
                <a:extLst>
                  <a:ext uri="{FF2B5EF4-FFF2-40B4-BE49-F238E27FC236}">
                    <a16:creationId xmlns:a16="http://schemas.microsoft.com/office/drawing/2014/main" id="{F858123D-EAFA-4DCF-AB63-7D954806F893}"/>
                  </a:ext>
                </a:extLst>
              </p:cNvPr>
              <p:cNvSpPr txBox="1">
                <a:spLocks noRot="1" noChangeAspect="1" noMove="1" noResize="1" noEditPoints="1" noAdjustHandles="1" noChangeArrowheads="1" noChangeShapeType="1" noTextEdit="1"/>
              </p:cNvSpPr>
              <p:nvPr/>
            </p:nvSpPr>
            <p:spPr>
              <a:xfrm>
                <a:off x="3535983" y="5681065"/>
                <a:ext cx="1111522" cy="369332"/>
              </a:xfrm>
              <a:prstGeom prst="rect">
                <a:avLst/>
              </a:prstGeom>
              <a:blipFill>
                <a:blip r:embed="rId11"/>
                <a:stretch>
                  <a:fillRect/>
                </a:stretch>
              </a:blipFill>
              <a:ln>
                <a:solidFill>
                  <a:schemeClr val="accent6">
                    <a:lumMod val="75000"/>
                  </a:schemeClr>
                </a:solid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64D6F111-E54A-4C82-B061-3B7C4380BC76}"/>
                  </a:ext>
                </a:extLst>
              </p:cNvPr>
              <p:cNvSpPr txBox="1"/>
              <p:nvPr/>
            </p:nvSpPr>
            <p:spPr>
              <a:xfrm>
                <a:off x="5337594" y="5681065"/>
                <a:ext cx="1233158" cy="369332"/>
              </a:xfrm>
              <a:prstGeom prst="rect">
                <a:avLst/>
              </a:prstGeom>
              <a:noFill/>
              <a:ln>
                <a:solidFill>
                  <a:schemeClr val="accent6">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𝑄</m:t>
                          </m:r>
                        </m:e>
                        <m:sub>
                          <m:r>
                            <a:rPr lang="es-CL" b="0" i="1" smtClean="0">
                              <a:latin typeface="Cambria Math" panose="02040503050406030204" pitchFamily="18" charset="0"/>
                            </a:rPr>
                            <m:t>1</m:t>
                          </m:r>
                        </m:sub>
                      </m:sSub>
                      <m:r>
                        <a:rPr lang="es-CL" b="0" i="1" smtClean="0">
                          <a:latin typeface="Cambria Math" panose="02040503050406030204" pitchFamily="18" charset="0"/>
                        </a:rPr>
                        <m:t>=0,02</m:t>
                      </m:r>
                    </m:oMath>
                  </m:oMathPara>
                </a14:m>
                <a:endParaRPr lang="es-CL" dirty="0"/>
              </a:p>
            </p:txBody>
          </p:sp>
        </mc:Choice>
        <mc:Fallback xmlns="">
          <p:sp>
            <p:nvSpPr>
              <p:cNvPr id="20" name="CuadroTexto 19">
                <a:extLst>
                  <a:ext uri="{FF2B5EF4-FFF2-40B4-BE49-F238E27FC236}">
                    <a16:creationId xmlns:a16="http://schemas.microsoft.com/office/drawing/2014/main" id="{64D6F111-E54A-4C82-B061-3B7C4380BC76}"/>
                  </a:ext>
                </a:extLst>
              </p:cNvPr>
              <p:cNvSpPr txBox="1">
                <a:spLocks noRot="1" noChangeAspect="1" noMove="1" noResize="1" noEditPoints="1" noAdjustHandles="1" noChangeArrowheads="1" noChangeShapeType="1" noTextEdit="1"/>
              </p:cNvSpPr>
              <p:nvPr/>
            </p:nvSpPr>
            <p:spPr>
              <a:xfrm>
                <a:off x="5337594" y="5681065"/>
                <a:ext cx="1233158" cy="369332"/>
              </a:xfrm>
              <a:prstGeom prst="rect">
                <a:avLst/>
              </a:prstGeom>
              <a:blipFill>
                <a:blip r:embed="rId12"/>
                <a:stretch>
                  <a:fillRect b="-7937"/>
                </a:stretch>
              </a:blipFill>
              <a:ln>
                <a:solidFill>
                  <a:schemeClr val="accent6">
                    <a:lumMod val="75000"/>
                  </a:schemeClr>
                </a:solidFill>
              </a:ln>
            </p:spPr>
            <p:txBody>
              <a:bodyPr/>
              <a:lstStyle/>
              <a:p>
                <a:r>
                  <a:rPr lang="es-CL">
                    <a:noFill/>
                  </a:rPr>
                  <a:t> </a:t>
                </a:r>
              </a:p>
            </p:txBody>
          </p:sp>
        </mc:Fallback>
      </mc:AlternateContent>
      <p:pic>
        <p:nvPicPr>
          <p:cNvPr id="21" name="Picture 4" descr="sticker rat by minibeca">
            <a:extLst>
              <a:ext uri="{FF2B5EF4-FFF2-40B4-BE49-F238E27FC236}">
                <a16:creationId xmlns:a16="http://schemas.microsoft.com/office/drawing/2014/main" id="{5C729C34-C277-4968-9B08-A3AB71BE3AE9}"/>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0744200" y="131237"/>
            <a:ext cx="1562100" cy="15621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D27D15EF-FB51-4330-AC28-77E9315F05A1}"/>
              </a:ext>
            </a:extLst>
          </p:cNvPr>
          <p:cNvSpPr txBox="1"/>
          <p:nvPr/>
        </p:nvSpPr>
        <p:spPr>
          <a:xfrm>
            <a:off x="7074670" y="6102302"/>
            <a:ext cx="1839367"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CL" sz="1200" b="1" dirty="0">
                <a:latin typeface="Abadi" panose="020B0604020104020204" pitchFamily="34" charset="0"/>
              </a:rPr>
              <a:t>Suma de contribuciones </a:t>
            </a:r>
            <a:r>
              <a:rPr lang="es-CL" sz="1200" b="1" dirty="0" err="1">
                <a:latin typeface="Abadi" panose="020B0604020104020204" pitchFamily="34" charset="0"/>
              </a:rPr>
              <a:t>gaméticas</a:t>
            </a:r>
            <a:endParaRPr lang="es-CL" sz="1200" b="1" dirty="0">
              <a:latin typeface="Abadi" panose="020B0604020104020204" pitchFamily="34" charset="0"/>
            </a:endParaRPr>
          </a:p>
        </p:txBody>
      </p:sp>
      <p:cxnSp>
        <p:nvCxnSpPr>
          <p:cNvPr id="7" name="Conector recto de flecha 6">
            <a:extLst>
              <a:ext uri="{FF2B5EF4-FFF2-40B4-BE49-F238E27FC236}">
                <a16:creationId xmlns:a16="http://schemas.microsoft.com/office/drawing/2014/main" id="{023300C9-DD4A-4C85-8040-5EFFA493FC5E}"/>
              </a:ext>
            </a:extLst>
          </p:cNvPr>
          <p:cNvCxnSpPr>
            <a:stCxn id="3" idx="3"/>
            <a:endCxn id="13" idx="1"/>
          </p:cNvCxnSpPr>
          <p:nvPr/>
        </p:nvCxnSpPr>
        <p:spPr>
          <a:xfrm>
            <a:off x="8914037" y="6333135"/>
            <a:ext cx="326499"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2" name="Título 21">
            <a:extLst>
              <a:ext uri="{FF2B5EF4-FFF2-40B4-BE49-F238E27FC236}">
                <a16:creationId xmlns:a16="http://schemas.microsoft.com/office/drawing/2014/main" id="{EB903FCE-FF54-F3EF-BBB6-990F1D9282AB}"/>
              </a:ext>
            </a:extLst>
          </p:cNvPr>
          <p:cNvSpPr>
            <a:spLocks noGrp="1"/>
          </p:cNvSpPr>
          <p:nvPr>
            <p:ph type="title"/>
          </p:nvPr>
        </p:nvSpPr>
        <p:spPr/>
        <p:txBody>
          <a:bodyPr/>
          <a:lstStyle/>
          <a:p>
            <a:endParaRPr lang="es-CL"/>
          </a:p>
        </p:txBody>
      </p:sp>
      <p:sp>
        <p:nvSpPr>
          <p:cNvPr id="23" name="Título 1">
            <a:extLst>
              <a:ext uri="{FF2B5EF4-FFF2-40B4-BE49-F238E27FC236}">
                <a16:creationId xmlns:a16="http://schemas.microsoft.com/office/drawing/2014/main" id="{6C54A18C-6219-7B34-3D73-C885C3FAD6C6}"/>
              </a:ext>
            </a:extLst>
          </p:cNvPr>
          <p:cNvSpPr txBox="1">
            <a:spLocks/>
          </p:cNvSpPr>
          <p:nvPr/>
        </p:nvSpPr>
        <p:spPr>
          <a:xfrm>
            <a:off x="951200" y="377537"/>
            <a:ext cx="9911200" cy="52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kern="0"/>
              <a:t>Ejercicio 4</a:t>
            </a:r>
            <a:endParaRPr lang="es-CL" kern="0" dirty="0"/>
          </a:p>
        </p:txBody>
      </p:sp>
    </p:spTree>
    <p:extLst>
      <p:ext uri="{BB962C8B-B14F-4D97-AF65-F5344CB8AC3E}">
        <p14:creationId xmlns:p14="http://schemas.microsoft.com/office/powerpoint/2010/main" val="2789127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P spid="18" grpId="0" animBg="1"/>
      <p:bldP spid="19" grpId="0" animBg="1"/>
      <p:bldP spid="20"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CC91FE07-0E38-44FF-AFF4-805B660168FE}"/>
              </a:ext>
            </a:extLst>
          </p:cNvPr>
          <p:cNvSpPr>
            <a:spLocks noGrp="1"/>
          </p:cNvSpPr>
          <p:nvPr>
            <p:ph type="sldNum" idx="12"/>
          </p:nvPr>
        </p:nvSpPr>
        <p:spPr/>
        <p:txBody>
          <a:bodyPr/>
          <a:lstStyle/>
          <a:p>
            <a:fld id="{00000000-1234-1234-1234-123412341234}" type="slidenum">
              <a:rPr lang="en-US" smtClean="0"/>
              <a:pPr/>
              <a:t>87</a:t>
            </a:fld>
            <a:endParaRPr lang="en-US"/>
          </a:p>
        </p:txBody>
      </p:sp>
      <p:sp>
        <p:nvSpPr>
          <p:cNvPr id="10" name="Marcador de texto 2">
            <a:extLst>
              <a:ext uri="{FF2B5EF4-FFF2-40B4-BE49-F238E27FC236}">
                <a16:creationId xmlns:a16="http://schemas.microsoft.com/office/drawing/2014/main" id="{0FA319AB-7D97-414A-B477-B5EF355E5A36}"/>
              </a:ext>
            </a:extLst>
          </p:cNvPr>
          <p:cNvSpPr>
            <a:spLocks noGrp="1"/>
          </p:cNvSpPr>
          <p:nvPr>
            <p:ph type="body" idx="1"/>
          </p:nvPr>
        </p:nvSpPr>
        <p:spPr>
          <a:xfrm>
            <a:off x="762000" y="1119463"/>
            <a:ext cx="10289600" cy="4045200"/>
          </a:xfrm>
        </p:spPr>
        <p:txBody>
          <a:bodyPr/>
          <a:lstStyle/>
          <a:p>
            <a:pPr marL="101598" indent="0" algn="just">
              <a:buNone/>
            </a:pPr>
            <a:r>
              <a:rPr lang="es-CL" sz="1800" dirty="0"/>
              <a:t>Considere el gen W en ratas que hace a éstas resistentes al veneno anticoagulante </a:t>
            </a:r>
            <a:r>
              <a:rPr lang="es-CL" sz="1800" dirty="0" err="1"/>
              <a:t>warfarina</a:t>
            </a:r>
            <a:r>
              <a:rPr lang="es-CL" sz="1800" dirty="0"/>
              <a:t>. Se da el caso que las ratas homocigotas para el gen de resistencia (WW) padecen de deficiencia de vitamina K, mientras que las ratas heterocigotas (</a:t>
            </a:r>
            <a:r>
              <a:rPr lang="es-CL" sz="1800" dirty="0" err="1"/>
              <a:t>Ww</a:t>
            </a:r>
            <a:r>
              <a:rPr lang="es-CL" sz="1800" dirty="0"/>
              <a:t>) son resistentes a la </a:t>
            </a:r>
            <a:r>
              <a:rPr lang="es-CL" sz="1800" dirty="0" err="1"/>
              <a:t>warfarina</a:t>
            </a:r>
            <a:r>
              <a:rPr lang="es-CL" sz="1800" dirty="0"/>
              <a:t> y no padecen de deficiencia de vitamina K. En base a ello, se describe una mortalidad del 10% en ratas WW y del 35% en ratas </a:t>
            </a:r>
            <a:r>
              <a:rPr lang="es-CL" sz="1800" dirty="0" err="1"/>
              <a:t>ww</a:t>
            </a:r>
            <a:r>
              <a:rPr lang="es-CL" sz="1800" dirty="0"/>
              <a:t>. Calcule el número de individuos para cada tipo de cigoto en la población actual y luego de una generación de selección, considerando que W = 0,83 y w = 0,17, y que N = 1.400.</a:t>
            </a:r>
          </a:p>
        </p:txBody>
      </p:sp>
      <p:sp>
        <p:nvSpPr>
          <p:cNvPr id="12" name="CuadroTexto 11">
            <a:extLst>
              <a:ext uri="{FF2B5EF4-FFF2-40B4-BE49-F238E27FC236}">
                <a16:creationId xmlns:a16="http://schemas.microsoft.com/office/drawing/2014/main" id="{51BD280F-6139-4391-B24E-EB62DACAC2C3}"/>
              </a:ext>
            </a:extLst>
          </p:cNvPr>
          <p:cNvSpPr txBox="1"/>
          <p:nvPr/>
        </p:nvSpPr>
        <p:spPr>
          <a:xfrm>
            <a:off x="1427077" y="3429000"/>
            <a:ext cx="2837636" cy="369332"/>
          </a:xfrm>
          <a:prstGeom prst="rect">
            <a:avLst/>
          </a:prstGeom>
          <a:noFill/>
        </p:spPr>
        <p:txBody>
          <a:bodyPr wrap="none" rtlCol="0">
            <a:spAutoFit/>
          </a:bodyPr>
          <a:lstStyle/>
          <a:p>
            <a:r>
              <a:rPr lang="es-CL" b="1" dirty="0">
                <a:latin typeface="Abadi" panose="020B0604020104020204" pitchFamily="34" charset="0"/>
              </a:rPr>
              <a:t>Frecuencias genotípicas G1</a:t>
            </a:r>
          </a:p>
        </p:txBody>
      </p:sp>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E985AF10-120F-4261-8E96-F86765052C2C}"/>
                  </a:ext>
                </a:extLst>
              </p:cNvPr>
              <p:cNvSpPr txBox="1"/>
              <p:nvPr/>
            </p:nvSpPr>
            <p:spPr>
              <a:xfrm>
                <a:off x="1643065" y="4011858"/>
                <a:ext cx="1202830" cy="369332"/>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𝑃</m:t>
                          </m:r>
                        </m:e>
                        <m:sub>
                          <m:r>
                            <a:rPr lang="es-CL" b="0" i="1" smtClean="0">
                              <a:latin typeface="Cambria Math" panose="02040503050406030204" pitchFamily="18" charset="0"/>
                            </a:rPr>
                            <m:t>1</m:t>
                          </m:r>
                        </m:sub>
                      </m:sSub>
                      <m:r>
                        <a:rPr lang="es-CL" b="0" i="1" smtClean="0">
                          <a:latin typeface="Cambria Math" panose="02040503050406030204" pitchFamily="18" charset="0"/>
                        </a:rPr>
                        <m:t>=0,67</m:t>
                      </m:r>
                    </m:oMath>
                  </m:oMathPara>
                </a14:m>
                <a:endParaRPr lang="es-CL" dirty="0"/>
              </a:p>
            </p:txBody>
          </p:sp>
        </mc:Choice>
        <mc:Fallback xmlns="">
          <p:sp>
            <p:nvSpPr>
              <p:cNvPr id="18" name="CuadroTexto 17">
                <a:extLst>
                  <a:ext uri="{FF2B5EF4-FFF2-40B4-BE49-F238E27FC236}">
                    <a16:creationId xmlns:a16="http://schemas.microsoft.com/office/drawing/2014/main" id="{E985AF10-120F-4261-8E96-F86765052C2C}"/>
                  </a:ext>
                </a:extLst>
              </p:cNvPr>
              <p:cNvSpPr txBox="1">
                <a:spLocks noRot="1" noChangeAspect="1" noMove="1" noResize="1" noEditPoints="1" noAdjustHandles="1" noChangeArrowheads="1" noChangeShapeType="1" noTextEdit="1"/>
              </p:cNvSpPr>
              <p:nvPr/>
            </p:nvSpPr>
            <p:spPr>
              <a:xfrm>
                <a:off x="1643065" y="4011858"/>
                <a:ext cx="1202830" cy="369332"/>
              </a:xfrm>
              <a:prstGeom prst="rect">
                <a:avLst/>
              </a:prstGeom>
              <a:blipFill>
                <a:blip r:embed="rId3"/>
                <a:stretch>
                  <a:fillRect/>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F858123D-EAFA-4DCF-AB63-7D954806F893}"/>
                  </a:ext>
                </a:extLst>
              </p:cNvPr>
              <p:cNvSpPr txBox="1"/>
              <p:nvPr/>
            </p:nvSpPr>
            <p:spPr>
              <a:xfrm>
                <a:off x="1688719" y="4902094"/>
                <a:ext cx="1111522" cy="369332"/>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𝐻</m:t>
                          </m:r>
                        </m:e>
                        <m:sub>
                          <m:r>
                            <a:rPr lang="es-CL" b="0" i="1" smtClean="0">
                              <a:latin typeface="Cambria Math" panose="02040503050406030204" pitchFamily="18" charset="0"/>
                            </a:rPr>
                            <m:t>1</m:t>
                          </m:r>
                        </m:sub>
                      </m:sSub>
                      <m:r>
                        <a:rPr lang="es-CL" b="0" i="1" smtClean="0">
                          <a:latin typeface="Cambria Math" panose="02040503050406030204" pitchFamily="18" charset="0"/>
                        </a:rPr>
                        <m:t>=0,3</m:t>
                      </m:r>
                    </m:oMath>
                  </m:oMathPara>
                </a14:m>
                <a:endParaRPr lang="es-CL" dirty="0"/>
              </a:p>
            </p:txBody>
          </p:sp>
        </mc:Choice>
        <mc:Fallback xmlns="">
          <p:sp>
            <p:nvSpPr>
              <p:cNvPr id="19" name="CuadroTexto 18">
                <a:extLst>
                  <a:ext uri="{FF2B5EF4-FFF2-40B4-BE49-F238E27FC236}">
                    <a16:creationId xmlns:a16="http://schemas.microsoft.com/office/drawing/2014/main" id="{F858123D-EAFA-4DCF-AB63-7D954806F893}"/>
                  </a:ext>
                </a:extLst>
              </p:cNvPr>
              <p:cNvSpPr txBox="1">
                <a:spLocks noRot="1" noChangeAspect="1" noMove="1" noResize="1" noEditPoints="1" noAdjustHandles="1" noChangeArrowheads="1" noChangeShapeType="1" noTextEdit="1"/>
              </p:cNvSpPr>
              <p:nvPr/>
            </p:nvSpPr>
            <p:spPr>
              <a:xfrm>
                <a:off x="1688719" y="4902094"/>
                <a:ext cx="1111522" cy="369332"/>
              </a:xfrm>
              <a:prstGeom prst="rect">
                <a:avLst/>
              </a:prstGeom>
              <a:blipFill>
                <a:blip r:embed="rId4"/>
                <a:stretch>
                  <a:fillRect/>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64D6F111-E54A-4C82-B061-3B7C4380BC76}"/>
                  </a:ext>
                </a:extLst>
              </p:cNvPr>
              <p:cNvSpPr txBox="1"/>
              <p:nvPr/>
            </p:nvSpPr>
            <p:spPr>
              <a:xfrm>
                <a:off x="1627901" y="5797527"/>
                <a:ext cx="1233158" cy="369332"/>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𝑄</m:t>
                          </m:r>
                        </m:e>
                        <m:sub>
                          <m:r>
                            <a:rPr lang="es-CL" b="0" i="1" smtClean="0">
                              <a:latin typeface="Cambria Math" panose="02040503050406030204" pitchFamily="18" charset="0"/>
                            </a:rPr>
                            <m:t>1</m:t>
                          </m:r>
                        </m:sub>
                      </m:sSub>
                      <m:r>
                        <a:rPr lang="es-CL" b="0" i="1" smtClean="0">
                          <a:latin typeface="Cambria Math" panose="02040503050406030204" pitchFamily="18" charset="0"/>
                        </a:rPr>
                        <m:t>=0,02</m:t>
                      </m:r>
                    </m:oMath>
                  </m:oMathPara>
                </a14:m>
                <a:endParaRPr lang="es-CL" dirty="0"/>
              </a:p>
            </p:txBody>
          </p:sp>
        </mc:Choice>
        <mc:Fallback xmlns="">
          <p:sp>
            <p:nvSpPr>
              <p:cNvPr id="20" name="CuadroTexto 19">
                <a:extLst>
                  <a:ext uri="{FF2B5EF4-FFF2-40B4-BE49-F238E27FC236}">
                    <a16:creationId xmlns:a16="http://schemas.microsoft.com/office/drawing/2014/main" id="{64D6F111-E54A-4C82-B061-3B7C4380BC76}"/>
                  </a:ext>
                </a:extLst>
              </p:cNvPr>
              <p:cNvSpPr txBox="1">
                <a:spLocks noRot="1" noChangeAspect="1" noMove="1" noResize="1" noEditPoints="1" noAdjustHandles="1" noChangeArrowheads="1" noChangeShapeType="1" noTextEdit="1"/>
              </p:cNvSpPr>
              <p:nvPr/>
            </p:nvSpPr>
            <p:spPr>
              <a:xfrm>
                <a:off x="1627901" y="5797527"/>
                <a:ext cx="1233158" cy="369332"/>
              </a:xfrm>
              <a:prstGeom prst="rect">
                <a:avLst/>
              </a:prstGeom>
              <a:blipFill>
                <a:blip r:embed="rId5"/>
                <a:stretch>
                  <a:fillRect b="-11475"/>
                </a:stretch>
              </a:blipFill>
              <a:ln>
                <a:noFill/>
              </a:ln>
            </p:spPr>
            <p:txBody>
              <a:bodyPr/>
              <a:lstStyle/>
              <a:p>
                <a:r>
                  <a:rPr lang="es-CL">
                    <a:noFill/>
                  </a:rPr>
                  <a:t> </a:t>
                </a:r>
              </a:p>
            </p:txBody>
          </p:sp>
        </mc:Fallback>
      </mc:AlternateContent>
      <p:sp>
        <p:nvSpPr>
          <p:cNvPr id="21" name="CuadroTexto 20">
            <a:extLst>
              <a:ext uri="{FF2B5EF4-FFF2-40B4-BE49-F238E27FC236}">
                <a16:creationId xmlns:a16="http://schemas.microsoft.com/office/drawing/2014/main" id="{EDE6B877-F86D-472A-9E60-478D90EC840F}"/>
              </a:ext>
            </a:extLst>
          </p:cNvPr>
          <p:cNvSpPr txBox="1"/>
          <p:nvPr/>
        </p:nvSpPr>
        <p:spPr>
          <a:xfrm>
            <a:off x="7204214" y="3702465"/>
            <a:ext cx="2759089" cy="369332"/>
          </a:xfrm>
          <a:prstGeom prst="rect">
            <a:avLst/>
          </a:prstGeom>
          <a:noFill/>
        </p:spPr>
        <p:txBody>
          <a:bodyPr wrap="none" rtlCol="0">
            <a:spAutoFit/>
          </a:bodyPr>
          <a:lstStyle/>
          <a:p>
            <a:r>
              <a:rPr lang="es-CL" b="1" dirty="0">
                <a:latin typeface="Abadi" panose="020B0604020104020204" pitchFamily="34" charset="0"/>
              </a:rPr>
              <a:t>Cantidad de individuos G1</a:t>
            </a:r>
          </a:p>
        </p:txBody>
      </p:sp>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E7F7AC3F-53F4-4A57-AE0E-54DA1621DD3D}"/>
                  </a:ext>
                </a:extLst>
              </p:cNvPr>
              <p:cNvSpPr txBox="1"/>
              <p:nvPr/>
            </p:nvSpPr>
            <p:spPr>
              <a:xfrm>
                <a:off x="5859305" y="4374009"/>
                <a:ext cx="544890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sz="2000" b="0" i="1" smtClean="0">
                          <a:latin typeface="Cambria Math" panose="02040503050406030204" pitchFamily="18" charset="0"/>
                        </a:rPr>
                        <m:t>𝑁</m:t>
                      </m:r>
                      <m:r>
                        <a:rPr lang="es-CL" sz="2000" b="0" i="1" smtClean="0">
                          <a:latin typeface="Cambria Math" panose="02040503050406030204" pitchFamily="18" charset="0"/>
                        </a:rPr>
                        <m:t>º=</m:t>
                      </m:r>
                      <m:r>
                        <a:rPr lang="es-CL" sz="2000" b="0" i="1" smtClean="0">
                          <a:latin typeface="Cambria Math" panose="02040503050406030204" pitchFamily="18" charset="0"/>
                        </a:rPr>
                        <m:t>𝑓𝑟𝑒𝑐𝑢𝑒𝑛𝑐𝑖𝑎</m:t>
                      </m:r>
                      <m:r>
                        <a:rPr lang="es-CL" sz="2000" b="0" i="1" smtClean="0">
                          <a:latin typeface="Cambria Math" panose="02040503050406030204" pitchFamily="18" charset="0"/>
                        </a:rPr>
                        <m:t> ∗</m:t>
                      </m:r>
                      <m:r>
                        <a:rPr lang="es-CL" sz="2000" b="0" i="1" smtClean="0">
                          <a:latin typeface="Cambria Math" panose="02040503050406030204" pitchFamily="18" charset="0"/>
                        </a:rPr>
                        <m:t>𝑇𝑜𝑡𝑎𝑙</m:t>
                      </m:r>
                      <m:r>
                        <a:rPr lang="es-CL" sz="2000" b="0" i="1" smtClean="0">
                          <a:latin typeface="Cambria Math" panose="02040503050406030204" pitchFamily="18" charset="0"/>
                        </a:rPr>
                        <m:t> </m:t>
                      </m:r>
                      <m:r>
                        <a:rPr lang="es-CL" sz="2000" b="0" i="1" smtClean="0">
                          <a:latin typeface="Cambria Math" panose="02040503050406030204" pitchFamily="18" charset="0"/>
                        </a:rPr>
                        <m:t>𝑖𝑛𝑑𝑖𝑣𝑖𝑑𝑢𝑜𝑠</m:t>
                      </m:r>
                    </m:oMath>
                  </m:oMathPara>
                </a14:m>
                <a:endParaRPr lang="es-CL" sz="2000" dirty="0"/>
              </a:p>
            </p:txBody>
          </p:sp>
        </mc:Choice>
        <mc:Fallback xmlns="">
          <p:sp>
            <p:nvSpPr>
              <p:cNvPr id="22" name="CuadroTexto 21">
                <a:extLst>
                  <a:ext uri="{FF2B5EF4-FFF2-40B4-BE49-F238E27FC236}">
                    <a16:creationId xmlns:a16="http://schemas.microsoft.com/office/drawing/2014/main" id="{E7F7AC3F-53F4-4A57-AE0E-54DA1621DD3D}"/>
                  </a:ext>
                </a:extLst>
              </p:cNvPr>
              <p:cNvSpPr txBox="1">
                <a:spLocks noRot="1" noChangeAspect="1" noMove="1" noResize="1" noEditPoints="1" noAdjustHandles="1" noChangeArrowheads="1" noChangeShapeType="1" noTextEdit="1"/>
              </p:cNvSpPr>
              <p:nvPr/>
            </p:nvSpPr>
            <p:spPr>
              <a:xfrm>
                <a:off x="5859305" y="4374009"/>
                <a:ext cx="5448908" cy="400110"/>
              </a:xfrm>
              <a:prstGeom prst="rect">
                <a:avLst/>
              </a:prstGeom>
              <a:blipFill>
                <a:blip r:embed="rId6"/>
                <a:stretch>
                  <a:fillRect b="-18462"/>
                </a:stretch>
              </a:blipFill>
            </p:spPr>
            <p:txBody>
              <a:bodyPr/>
              <a:lstStyle/>
              <a:p>
                <a:r>
                  <a:rPr lang="es-CL">
                    <a:noFill/>
                  </a:rPr>
                  <a:t> </a:t>
                </a:r>
              </a:p>
            </p:txBody>
          </p:sp>
        </mc:Fallback>
      </mc:AlternateContent>
      <p:pic>
        <p:nvPicPr>
          <p:cNvPr id="23" name="Picture 4" descr="sticker rat by minibeca">
            <a:extLst>
              <a:ext uri="{FF2B5EF4-FFF2-40B4-BE49-F238E27FC236}">
                <a16:creationId xmlns:a16="http://schemas.microsoft.com/office/drawing/2014/main" id="{474150C5-35EA-4886-BC12-4FD283624DCD}"/>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0744200" y="131237"/>
            <a:ext cx="1562100" cy="156210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a:extLst>
              <a:ext uri="{FF2B5EF4-FFF2-40B4-BE49-F238E27FC236}">
                <a16:creationId xmlns:a16="http://schemas.microsoft.com/office/drawing/2014/main" id="{4FB32295-1C98-30FD-7DDA-98599D0CA0D8}"/>
              </a:ext>
            </a:extLst>
          </p:cNvPr>
          <p:cNvSpPr>
            <a:spLocks noGrp="1"/>
          </p:cNvSpPr>
          <p:nvPr>
            <p:ph type="title"/>
          </p:nvPr>
        </p:nvSpPr>
        <p:spPr/>
        <p:txBody>
          <a:bodyPr/>
          <a:lstStyle/>
          <a:p>
            <a:endParaRPr lang="es-CL"/>
          </a:p>
        </p:txBody>
      </p:sp>
      <p:sp>
        <p:nvSpPr>
          <p:cNvPr id="6" name="Título 1">
            <a:extLst>
              <a:ext uri="{FF2B5EF4-FFF2-40B4-BE49-F238E27FC236}">
                <a16:creationId xmlns:a16="http://schemas.microsoft.com/office/drawing/2014/main" id="{86490D6B-2253-241A-73FF-FB2F55A95196}"/>
              </a:ext>
            </a:extLst>
          </p:cNvPr>
          <p:cNvSpPr txBox="1">
            <a:spLocks/>
          </p:cNvSpPr>
          <p:nvPr/>
        </p:nvSpPr>
        <p:spPr>
          <a:xfrm>
            <a:off x="951200" y="377537"/>
            <a:ext cx="9911200" cy="52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kern="0"/>
              <a:t>Ejercicio 4</a:t>
            </a:r>
            <a:endParaRPr lang="es-CL" kern="0" dirty="0"/>
          </a:p>
        </p:txBody>
      </p:sp>
    </p:spTree>
    <p:extLst>
      <p:ext uri="{BB962C8B-B14F-4D97-AF65-F5344CB8AC3E}">
        <p14:creationId xmlns:p14="http://schemas.microsoft.com/office/powerpoint/2010/main" val="427155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CC91FE07-0E38-44FF-AFF4-805B660168FE}"/>
              </a:ext>
            </a:extLst>
          </p:cNvPr>
          <p:cNvSpPr>
            <a:spLocks noGrp="1"/>
          </p:cNvSpPr>
          <p:nvPr>
            <p:ph type="sldNum" idx="12"/>
          </p:nvPr>
        </p:nvSpPr>
        <p:spPr/>
        <p:txBody>
          <a:bodyPr/>
          <a:lstStyle/>
          <a:p>
            <a:fld id="{00000000-1234-1234-1234-123412341234}" type="slidenum">
              <a:rPr lang="en-US" smtClean="0"/>
              <a:pPr/>
              <a:t>88</a:t>
            </a:fld>
            <a:endParaRPr lang="en-US"/>
          </a:p>
        </p:txBody>
      </p:sp>
      <p:sp>
        <p:nvSpPr>
          <p:cNvPr id="10" name="Marcador de texto 2">
            <a:extLst>
              <a:ext uri="{FF2B5EF4-FFF2-40B4-BE49-F238E27FC236}">
                <a16:creationId xmlns:a16="http://schemas.microsoft.com/office/drawing/2014/main" id="{0FA319AB-7D97-414A-B477-B5EF355E5A36}"/>
              </a:ext>
            </a:extLst>
          </p:cNvPr>
          <p:cNvSpPr>
            <a:spLocks noGrp="1"/>
          </p:cNvSpPr>
          <p:nvPr>
            <p:ph type="body" idx="1"/>
          </p:nvPr>
        </p:nvSpPr>
        <p:spPr>
          <a:xfrm>
            <a:off x="762000" y="1119463"/>
            <a:ext cx="10289600" cy="4045200"/>
          </a:xfrm>
        </p:spPr>
        <p:txBody>
          <a:bodyPr/>
          <a:lstStyle/>
          <a:p>
            <a:pPr marL="101598" indent="0" algn="just">
              <a:buNone/>
            </a:pPr>
            <a:r>
              <a:rPr lang="es-CL" sz="1800" dirty="0"/>
              <a:t>Considere el gen W en ratas que hace a éstas resistentes al veneno anticoagulante </a:t>
            </a:r>
            <a:r>
              <a:rPr lang="es-CL" sz="1800" dirty="0" err="1"/>
              <a:t>warfarina</a:t>
            </a:r>
            <a:r>
              <a:rPr lang="es-CL" sz="1800" dirty="0"/>
              <a:t>. Se da el caso que las ratas homocigotas para el gen de resistencia (WW) padecen de deficiencia de vitamina K, mientras que las ratas heterocigotas (</a:t>
            </a:r>
            <a:r>
              <a:rPr lang="es-CL" sz="1800" dirty="0" err="1"/>
              <a:t>Ww</a:t>
            </a:r>
            <a:r>
              <a:rPr lang="es-CL" sz="1800" dirty="0"/>
              <a:t>) son resistentes a la </a:t>
            </a:r>
            <a:r>
              <a:rPr lang="es-CL" sz="1800" dirty="0" err="1"/>
              <a:t>warfarina</a:t>
            </a:r>
            <a:r>
              <a:rPr lang="es-CL" sz="1800" dirty="0"/>
              <a:t> y no padecen de deficiencia de vitamina K. En base a ello, se describe una mortalidad del 10% en ratas WW y del 35% en ratas </a:t>
            </a:r>
            <a:r>
              <a:rPr lang="es-CL" sz="1800" dirty="0" err="1"/>
              <a:t>ww</a:t>
            </a:r>
            <a:r>
              <a:rPr lang="es-CL" sz="1800" dirty="0"/>
              <a:t>. Calcule el número de individuos para cada tipo de cigoto en la población actual y luego de una generación de selección, considerando que W = 0,83 y w = 0,17, y que N = 1.400.</a:t>
            </a:r>
          </a:p>
        </p:txBody>
      </p:sp>
      <p:sp>
        <p:nvSpPr>
          <p:cNvPr id="12" name="CuadroTexto 11">
            <a:extLst>
              <a:ext uri="{FF2B5EF4-FFF2-40B4-BE49-F238E27FC236}">
                <a16:creationId xmlns:a16="http://schemas.microsoft.com/office/drawing/2014/main" id="{51BD280F-6139-4391-B24E-EB62DACAC2C3}"/>
              </a:ext>
            </a:extLst>
          </p:cNvPr>
          <p:cNvSpPr txBox="1"/>
          <p:nvPr/>
        </p:nvSpPr>
        <p:spPr>
          <a:xfrm>
            <a:off x="1427077" y="3429000"/>
            <a:ext cx="2837636" cy="369332"/>
          </a:xfrm>
          <a:prstGeom prst="rect">
            <a:avLst/>
          </a:prstGeom>
          <a:noFill/>
        </p:spPr>
        <p:txBody>
          <a:bodyPr wrap="none" rtlCol="0">
            <a:spAutoFit/>
          </a:bodyPr>
          <a:lstStyle/>
          <a:p>
            <a:r>
              <a:rPr lang="es-CL" b="1" dirty="0">
                <a:latin typeface="Abadi" panose="020B0604020104020204" pitchFamily="34" charset="0"/>
              </a:rPr>
              <a:t>Frecuencias genotípicas G1</a:t>
            </a:r>
          </a:p>
        </p:txBody>
      </p:sp>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E985AF10-120F-4261-8E96-F86765052C2C}"/>
                  </a:ext>
                </a:extLst>
              </p:cNvPr>
              <p:cNvSpPr txBox="1"/>
              <p:nvPr/>
            </p:nvSpPr>
            <p:spPr>
              <a:xfrm>
                <a:off x="1643065" y="4011858"/>
                <a:ext cx="1202830" cy="369332"/>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𝑃</m:t>
                          </m:r>
                        </m:e>
                        <m:sub>
                          <m:r>
                            <a:rPr lang="es-CL" b="0" i="1" smtClean="0">
                              <a:latin typeface="Cambria Math" panose="02040503050406030204" pitchFamily="18" charset="0"/>
                            </a:rPr>
                            <m:t>1</m:t>
                          </m:r>
                        </m:sub>
                      </m:sSub>
                      <m:r>
                        <a:rPr lang="es-CL" b="0" i="1" smtClean="0">
                          <a:latin typeface="Cambria Math" panose="02040503050406030204" pitchFamily="18" charset="0"/>
                        </a:rPr>
                        <m:t>=0,67</m:t>
                      </m:r>
                    </m:oMath>
                  </m:oMathPara>
                </a14:m>
                <a:endParaRPr lang="es-CL" dirty="0"/>
              </a:p>
            </p:txBody>
          </p:sp>
        </mc:Choice>
        <mc:Fallback xmlns="">
          <p:sp>
            <p:nvSpPr>
              <p:cNvPr id="18" name="CuadroTexto 17">
                <a:extLst>
                  <a:ext uri="{FF2B5EF4-FFF2-40B4-BE49-F238E27FC236}">
                    <a16:creationId xmlns:a16="http://schemas.microsoft.com/office/drawing/2014/main" id="{E985AF10-120F-4261-8E96-F86765052C2C}"/>
                  </a:ext>
                </a:extLst>
              </p:cNvPr>
              <p:cNvSpPr txBox="1">
                <a:spLocks noRot="1" noChangeAspect="1" noMove="1" noResize="1" noEditPoints="1" noAdjustHandles="1" noChangeArrowheads="1" noChangeShapeType="1" noTextEdit="1"/>
              </p:cNvSpPr>
              <p:nvPr/>
            </p:nvSpPr>
            <p:spPr>
              <a:xfrm>
                <a:off x="1643065" y="4011858"/>
                <a:ext cx="1202830" cy="369332"/>
              </a:xfrm>
              <a:prstGeom prst="rect">
                <a:avLst/>
              </a:prstGeom>
              <a:blipFill>
                <a:blip r:embed="rId3"/>
                <a:stretch>
                  <a:fillRect/>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F858123D-EAFA-4DCF-AB63-7D954806F893}"/>
                  </a:ext>
                </a:extLst>
              </p:cNvPr>
              <p:cNvSpPr txBox="1"/>
              <p:nvPr/>
            </p:nvSpPr>
            <p:spPr>
              <a:xfrm>
                <a:off x="1688719" y="4902094"/>
                <a:ext cx="1111522" cy="369332"/>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𝐻</m:t>
                          </m:r>
                        </m:e>
                        <m:sub>
                          <m:r>
                            <a:rPr lang="es-CL" b="0" i="1" smtClean="0">
                              <a:latin typeface="Cambria Math" panose="02040503050406030204" pitchFamily="18" charset="0"/>
                            </a:rPr>
                            <m:t>1</m:t>
                          </m:r>
                        </m:sub>
                      </m:sSub>
                      <m:r>
                        <a:rPr lang="es-CL" b="0" i="1" smtClean="0">
                          <a:latin typeface="Cambria Math" panose="02040503050406030204" pitchFamily="18" charset="0"/>
                        </a:rPr>
                        <m:t>=0,3</m:t>
                      </m:r>
                    </m:oMath>
                  </m:oMathPara>
                </a14:m>
                <a:endParaRPr lang="es-CL" dirty="0"/>
              </a:p>
            </p:txBody>
          </p:sp>
        </mc:Choice>
        <mc:Fallback xmlns="">
          <p:sp>
            <p:nvSpPr>
              <p:cNvPr id="19" name="CuadroTexto 18">
                <a:extLst>
                  <a:ext uri="{FF2B5EF4-FFF2-40B4-BE49-F238E27FC236}">
                    <a16:creationId xmlns:a16="http://schemas.microsoft.com/office/drawing/2014/main" id="{F858123D-EAFA-4DCF-AB63-7D954806F893}"/>
                  </a:ext>
                </a:extLst>
              </p:cNvPr>
              <p:cNvSpPr txBox="1">
                <a:spLocks noRot="1" noChangeAspect="1" noMove="1" noResize="1" noEditPoints="1" noAdjustHandles="1" noChangeArrowheads="1" noChangeShapeType="1" noTextEdit="1"/>
              </p:cNvSpPr>
              <p:nvPr/>
            </p:nvSpPr>
            <p:spPr>
              <a:xfrm>
                <a:off x="1688719" y="4902094"/>
                <a:ext cx="1111522" cy="369332"/>
              </a:xfrm>
              <a:prstGeom prst="rect">
                <a:avLst/>
              </a:prstGeom>
              <a:blipFill>
                <a:blip r:embed="rId4"/>
                <a:stretch>
                  <a:fillRect/>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64D6F111-E54A-4C82-B061-3B7C4380BC76}"/>
                  </a:ext>
                </a:extLst>
              </p:cNvPr>
              <p:cNvSpPr txBox="1"/>
              <p:nvPr/>
            </p:nvSpPr>
            <p:spPr>
              <a:xfrm>
                <a:off x="1627901" y="5797527"/>
                <a:ext cx="1233158" cy="369332"/>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𝑄</m:t>
                          </m:r>
                        </m:e>
                        <m:sub>
                          <m:r>
                            <a:rPr lang="es-CL" b="0" i="1" smtClean="0">
                              <a:latin typeface="Cambria Math" panose="02040503050406030204" pitchFamily="18" charset="0"/>
                            </a:rPr>
                            <m:t>1</m:t>
                          </m:r>
                        </m:sub>
                      </m:sSub>
                      <m:r>
                        <a:rPr lang="es-CL" b="0" i="1" smtClean="0">
                          <a:latin typeface="Cambria Math" panose="02040503050406030204" pitchFamily="18" charset="0"/>
                        </a:rPr>
                        <m:t>=0,02</m:t>
                      </m:r>
                    </m:oMath>
                  </m:oMathPara>
                </a14:m>
                <a:endParaRPr lang="es-CL" dirty="0"/>
              </a:p>
            </p:txBody>
          </p:sp>
        </mc:Choice>
        <mc:Fallback xmlns="">
          <p:sp>
            <p:nvSpPr>
              <p:cNvPr id="20" name="CuadroTexto 19">
                <a:extLst>
                  <a:ext uri="{FF2B5EF4-FFF2-40B4-BE49-F238E27FC236}">
                    <a16:creationId xmlns:a16="http://schemas.microsoft.com/office/drawing/2014/main" id="{64D6F111-E54A-4C82-B061-3B7C4380BC76}"/>
                  </a:ext>
                </a:extLst>
              </p:cNvPr>
              <p:cNvSpPr txBox="1">
                <a:spLocks noRot="1" noChangeAspect="1" noMove="1" noResize="1" noEditPoints="1" noAdjustHandles="1" noChangeArrowheads="1" noChangeShapeType="1" noTextEdit="1"/>
              </p:cNvSpPr>
              <p:nvPr/>
            </p:nvSpPr>
            <p:spPr>
              <a:xfrm>
                <a:off x="1627901" y="5797527"/>
                <a:ext cx="1233158" cy="369332"/>
              </a:xfrm>
              <a:prstGeom prst="rect">
                <a:avLst/>
              </a:prstGeom>
              <a:blipFill>
                <a:blip r:embed="rId5"/>
                <a:stretch>
                  <a:fillRect b="-11475"/>
                </a:stretch>
              </a:blipFill>
              <a:ln>
                <a:noFill/>
              </a:ln>
            </p:spPr>
            <p:txBody>
              <a:bodyPr/>
              <a:lstStyle/>
              <a:p>
                <a:r>
                  <a:rPr lang="es-CL">
                    <a:noFill/>
                  </a:rPr>
                  <a:t> </a:t>
                </a:r>
              </a:p>
            </p:txBody>
          </p:sp>
        </mc:Fallback>
      </mc:AlternateContent>
      <p:sp>
        <p:nvSpPr>
          <p:cNvPr id="21" name="CuadroTexto 20">
            <a:extLst>
              <a:ext uri="{FF2B5EF4-FFF2-40B4-BE49-F238E27FC236}">
                <a16:creationId xmlns:a16="http://schemas.microsoft.com/office/drawing/2014/main" id="{EDE6B877-F86D-472A-9E60-478D90EC840F}"/>
              </a:ext>
            </a:extLst>
          </p:cNvPr>
          <p:cNvSpPr txBox="1"/>
          <p:nvPr/>
        </p:nvSpPr>
        <p:spPr>
          <a:xfrm>
            <a:off x="7204214" y="3702465"/>
            <a:ext cx="2759089" cy="369332"/>
          </a:xfrm>
          <a:prstGeom prst="rect">
            <a:avLst/>
          </a:prstGeom>
          <a:noFill/>
        </p:spPr>
        <p:txBody>
          <a:bodyPr wrap="none" rtlCol="0">
            <a:spAutoFit/>
          </a:bodyPr>
          <a:lstStyle/>
          <a:p>
            <a:r>
              <a:rPr lang="es-CL" b="1" dirty="0">
                <a:latin typeface="Abadi" panose="020B0604020104020204" pitchFamily="34" charset="0"/>
              </a:rPr>
              <a:t>Cantidad de individuos G1</a:t>
            </a:r>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1175BEC6-BE47-4688-AF0D-CEDCA6CEFE5F}"/>
                  </a:ext>
                </a:extLst>
              </p:cNvPr>
              <p:cNvSpPr txBox="1"/>
              <p:nvPr/>
            </p:nvSpPr>
            <p:spPr>
              <a:xfrm>
                <a:off x="5859305" y="4374009"/>
                <a:ext cx="544890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sz="2000" b="0" i="1" smtClean="0">
                          <a:latin typeface="Cambria Math" panose="02040503050406030204" pitchFamily="18" charset="0"/>
                        </a:rPr>
                        <m:t>𝑁</m:t>
                      </m:r>
                      <m:r>
                        <a:rPr lang="es-CL" sz="2000" b="0" i="1" smtClean="0">
                          <a:latin typeface="Cambria Math" panose="02040503050406030204" pitchFamily="18" charset="0"/>
                        </a:rPr>
                        <m:t>º</m:t>
                      </m:r>
                      <m:r>
                        <a:rPr lang="es-CL" sz="2000" b="0" i="1" smtClean="0">
                          <a:latin typeface="Cambria Math" panose="02040503050406030204" pitchFamily="18" charset="0"/>
                        </a:rPr>
                        <m:t>𝑊𝑊</m:t>
                      </m:r>
                      <m:r>
                        <a:rPr lang="es-CL" sz="2000" b="0" i="1" smtClean="0">
                          <a:latin typeface="Cambria Math" panose="02040503050406030204" pitchFamily="18" charset="0"/>
                        </a:rPr>
                        <m:t>=</m:t>
                      </m:r>
                      <m:r>
                        <a:rPr lang="es-CL" sz="2000" b="0" i="1" smtClean="0">
                          <a:latin typeface="Cambria Math" panose="02040503050406030204" pitchFamily="18" charset="0"/>
                        </a:rPr>
                        <m:t>𝑓𝑟𝑒𝑐𝑢𝑒𝑛𝑐𝑖𝑎</m:t>
                      </m:r>
                      <m:r>
                        <a:rPr lang="es-CL" sz="2000" b="0" i="1" smtClean="0">
                          <a:latin typeface="Cambria Math" panose="02040503050406030204" pitchFamily="18" charset="0"/>
                        </a:rPr>
                        <m:t> ∗</m:t>
                      </m:r>
                      <m:r>
                        <a:rPr lang="es-CL" sz="2000" b="0" i="1" smtClean="0">
                          <a:latin typeface="Cambria Math" panose="02040503050406030204" pitchFamily="18" charset="0"/>
                        </a:rPr>
                        <m:t>𝑇𝑜𝑡𝑎𝑙</m:t>
                      </m:r>
                      <m:r>
                        <a:rPr lang="es-CL" sz="2000" b="0" i="1" smtClean="0">
                          <a:latin typeface="Cambria Math" panose="02040503050406030204" pitchFamily="18" charset="0"/>
                        </a:rPr>
                        <m:t> </m:t>
                      </m:r>
                      <m:r>
                        <a:rPr lang="es-CL" sz="2000" b="0" i="1" smtClean="0">
                          <a:latin typeface="Cambria Math" panose="02040503050406030204" pitchFamily="18" charset="0"/>
                        </a:rPr>
                        <m:t>𝑖𝑛𝑑𝑖𝑣𝑖𝑑𝑢𝑜𝑠</m:t>
                      </m:r>
                    </m:oMath>
                  </m:oMathPara>
                </a14:m>
                <a:endParaRPr lang="es-CL" sz="2000" dirty="0"/>
              </a:p>
            </p:txBody>
          </p:sp>
        </mc:Choice>
        <mc:Fallback xmlns="">
          <p:sp>
            <p:nvSpPr>
              <p:cNvPr id="11" name="CuadroTexto 10">
                <a:extLst>
                  <a:ext uri="{FF2B5EF4-FFF2-40B4-BE49-F238E27FC236}">
                    <a16:creationId xmlns:a16="http://schemas.microsoft.com/office/drawing/2014/main" id="{1175BEC6-BE47-4688-AF0D-CEDCA6CEFE5F}"/>
                  </a:ext>
                </a:extLst>
              </p:cNvPr>
              <p:cNvSpPr txBox="1">
                <a:spLocks noRot="1" noChangeAspect="1" noMove="1" noResize="1" noEditPoints="1" noAdjustHandles="1" noChangeArrowheads="1" noChangeShapeType="1" noTextEdit="1"/>
              </p:cNvSpPr>
              <p:nvPr/>
            </p:nvSpPr>
            <p:spPr>
              <a:xfrm>
                <a:off x="5859305" y="4374009"/>
                <a:ext cx="5448908" cy="400110"/>
              </a:xfrm>
              <a:prstGeom prst="rect">
                <a:avLst/>
              </a:prstGeom>
              <a:blipFill>
                <a:blip r:embed="rId6"/>
                <a:stretch>
                  <a:fillRect b="-18462"/>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D6CFA0B1-2C63-4BB8-AFFE-50542CECBD41}"/>
                  </a:ext>
                </a:extLst>
              </p:cNvPr>
              <p:cNvSpPr txBox="1"/>
              <p:nvPr/>
            </p:nvSpPr>
            <p:spPr>
              <a:xfrm>
                <a:off x="5858066" y="4900938"/>
                <a:ext cx="544890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sz="2000" b="0" i="1" smtClean="0">
                          <a:latin typeface="Cambria Math" panose="02040503050406030204" pitchFamily="18" charset="0"/>
                        </a:rPr>
                        <m:t>𝑁</m:t>
                      </m:r>
                      <m:r>
                        <a:rPr lang="es-CL" sz="2000" b="0" i="1" smtClean="0">
                          <a:latin typeface="Cambria Math" panose="02040503050406030204" pitchFamily="18" charset="0"/>
                        </a:rPr>
                        <m:t>º</m:t>
                      </m:r>
                      <m:r>
                        <a:rPr lang="es-CL" sz="2000" b="0" i="1" smtClean="0">
                          <a:latin typeface="Cambria Math" panose="02040503050406030204" pitchFamily="18" charset="0"/>
                        </a:rPr>
                        <m:t>𝑊𝑊</m:t>
                      </m:r>
                      <m:r>
                        <a:rPr lang="es-CL" sz="2000" b="0" i="1" smtClean="0">
                          <a:latin typeface="Cambria Math" panose="02040503050406030204" pitchFamily="18" charset="0"/>
                        </a:rPr>
                        <m:t>=0,67∗1.400</m:t>
                      </m:r>
                    </m:oMath>
                  </m:oMathPara>
                </a14:m>
                <a:endParaRPr lang="es-CL" sz="2000" dirty="0"/>
              </a:p>
            </p:txBody>
          </p:sp>
        </mc:Choice>
        <mc:Fallback xmlns="">
          <p:sp>
            <p:nvSpPr>
              <p:cNvPr id="13" name="CuadroTexto 12">
                <a:extLst>
                  <a:ext uri="{FF2B5EF4-FFF2-40B4-BE49-F238E27FC236}">
                    <a16:creationId xmlns:a16="http://schemas.microsoft.com/office/drawing/2014/main" id="{D6CFA0B1-2C63-4BB8-AFFE-50542CECBD41}"/>
                  </a:ext>
                </a:extLst>
              </p:cNvPr>
              <p:cNvSpPr txBox="1">
                <a:spLocks noRot="1" noChangeAspect="1" noMove="1" noResize="1" noEditPoints="1" noAdjustHandles="1" noChangeArrowheads="1" noChangeShapeType="1" noTextEdit="1"/>
              </p:cNvSpPr>
              <p:nvPr/>
            </p:nvSpPr>
            <p:spPr>
              <a:xfrm>
                <a:off x="5858066" y="4900938"/>
                <a:ext cx="5448908" cy="400110"/>
              </a:xfrm>
              <a:prstGeom prst="rect">
                <a:avLst/>
              </a:prstGeom>
              <a:blipFill>
                <a:blip r:embed="rId7"/>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B9EEC75E-8370-4E26-A506-1460D3035732}"/>
                  </a:ext>
                </a:extLst>
              </p:cNvPr>
              <p:cNvSpPr txBox="1"/>
              <p:nvPr/>
            </p:nvSpPr>
            <p:spPr>
              <a:xfrm>
                <a:off x="6733676" y="5721636"/>
                <a:ext cx="3697687" cy="400110"/>
              </a:xfrm>
              <a:prstGeom prst="rect">
                <a:avLst/>
              </a:prstGeom>
              <a:noFill/>
              <a:ln>
                <a:solidFill>
                  <a:schemeClr val="accent6">
                    <a:lumMod val="75000"/>
                  </a:schemeClr>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s-CL" sz="2000" b="0" i="1" smtClean="0">
                          <a:latin typeface="Cambria Math" panose="02040503050406030204" pitchFamily="18" charset="0"/>
                        </a:rPr>
                        <m:t>𝑁</m:t>
                      </m:r>
                      <m:r>
                        <a:rPr lang="es-CL" sz="2000" b="0" i="1" smtClean="0">
                          <a:latin typeface="Cambria Math" panose="02040503050406030204" pitchFamily="18" charset="0"/>
                        </a:rPr>
                        <m:t>º</m:t>
                      </m:r>
                      <m:r>
                        <a:rPr lang="es-CL" sz="2000" b="0" i="1" smtClean="0">
                          <a:latin typeface="Cambria Math" panose="02040503050406030204" pitchFamily="18" charset="0"/>
                        </a:rPr>
                        <m:t>𝑊𝑊</m:t>
                      </m:r>
                      <m:r>
                        <a:rPr lang="es-CL" sz="2000" b="0" i="1" smtClean="0">
                          <a:latin typeface="Cambria Math" panose="02040503050406030204" pitchFamily="18" charset="0"/>
                        </a:rPr>
                        <m:t>=938 </m:t>
                      </m:r>
                      <m:r>
                        <a:rPr lang="es-CL" sz="2000" b="0" i="1" smtClean="0">
                          <a:latin typeface="Cambria Math" panose="02040503050406030204" pitchFamily="18" charset="0"/>
                        </a:rPr>
                        <m:t>𝑖𝑛𝑑𝑖𝑣𝑖𝑑𝑢𝑜𝑠</m:t>
                      </m:r>
                    </m:oMath>
                  </m:oMathPara>
                </a14:m>
                <a:endParaRPr lang="es-CL" sz="2000" dirty="0"/>
              </a:p>
            </p:txBody>
          </p:sp>
        </mc:Choice>
        <mc:Fallback xmlns="">
          <p:sp>
            <p:nvSpPr>
              <p:cNvPr id="14" name="CuadroTexto 13">
                <a:extLst>
                  <a:ext uri="{FF2B5EF4-FFF2-40B4-BE49-F238E27FC236}">
                    <a16:creationId xmlns:a16="http://schemas.microsoft.com/office/drawing/2014/main" id="{B9EEC75E-8370-4E26-A506-1460D3035732}"/>
                  </a:ext>
                </a:extLst>
              </p:cNvPr>
              <p:cNvSpPr txBox="1">
                <a:spLocks noRot="1" noChangeAspect="1" noMove="1" noResize="1" noEditPoints="1" noAdjustHandles="1" noChangeArrowheads="1" noChangeShapeType="1" noTextEdit="1"/>
              </p:cNvSpPr>
              <p:nvPr/>
            </p:nvSpPr>
            <p:spPr>
              <a:xfrm>
                <a:off x="6733676" y="5721636"/>
                <a:ext cx="3697687" cy="400110"/>
              </a:xfrm>
              <a:prstGeom prst="rect">
                <a:avLst/>
              </a:prstGeom>
              <a:blipFill>
                <a:blip r:embed="rId8"/>
                <a:stretch>
                  <a:fillRect/>
                </a:stretch>
              </a:blipFill>
              <a:ln>
                <a:solidFill>
                  <a:schemeClr val="accent6">
                    <a:lumMod val="75000"/>
                  </a:schemeClr>
                </a:solidFill>
              </a:ln>
            </p:spPr>
            <p:txBody>
              <a:bodyPr/>
              <a:lstStyle/>
              <a:p>
                <a:r>
                  <a:rPr lang="es-CL">
                    <a:noFill/>
                  </a:rPr>
                  <a:t> </a:t>
                </a:r>
              </a:p>
            </p:txBody>
          </p:sp>
        </mc:Fallback>
      </mc:AlternateContent>
      <p:pic>
        <p:nvPicPr>
          <p:cNvPr id="15" name="Picture 4" descr="sticker rat by minibeca">
            <a:extLst>
              <a:ext uri="{FF2B5EF4-FFF2-40B4-BE49-F238E27FC236}">
                <a16:creationId xmlns:a16="http://schemas.microsoft.com/office/drawing/2014/main" id="{78C3C524-9BBD-4EFC-B9C4-D2CE53D49489}"/>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0744200" y="131237"/>
            <a:ext cx="1562100" cy="156210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a:extLst>
              <a:ext uri="{FF2B5EF4-FFF2-40B4-BE49-F238E27FC236}">
                <a16:creationId xmlns:a16="http://schemas.microsoft.com/office/drawing/2014/main" id="{A5FF1075-0E1D-A824-871E-8A2BE360261C}"/>
              </a:ext>
            </a:extLst>
          </p:cNvPr>
          <p:cNvSpPr>
            <a:spLocks noGrp="1"/>
          </p:cNvSpPr>
          <p:nvPr>
            <p:ph type="title"/>
          </p:nvPr>
        </p:nvSpPr>
        <p:spPr/>
        <p:txBody>
          <a:bodyPr/>
          <a:lstStyle/>
          <a:p>
            <a:endParaRPr lang="es-CL"/>
          </a:p>
        </p:txBody>
      </p:sp>
      <p:sp>
        <p:nvSpPr>
          <p:cNvPr id="6" name="Título 1">
            <a:extLst>
              <a:ext uri="{FF2B5EF4-FFF2-40B4-BE49-F238E27FC236}">
                <a16:creationId xmlns:a16="http://schemas.microsoft.com/office/drawing/2014/main" id="{FBFF6A3A-637D-B676-A7A9-AA7C44AC99B3}"/>
              </a:ext>
            </a:extLst>
          </p:cNvPr>
          <p:cNvSpPr txBox="1">
            <a:spLocks/>
          </p:cNvSpPr>
          <p:nvPr/>
        </p:nvSpPr>
        <p:spPr>
          <a:xfrm>
            <a:off x="951200" y="377537"/>
            <a:ext cx="9911200" cy="52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kern="0"/>
              <a:t>Ejercicio 4</a:t>
            </a:r>
            <a:endParaRPr lang="es-CL" kern="0" dirty="0"/>
          </a:p>
        </p:txBody>
      </p:sp>
    </p:spTree>
    <p:extLst>
      <p:ext uri="{BB962C8B-B14F-4D97-AF65-F5344CB8AC3E}">
        <p14:creationId xmlns:p14="http://schemas.microsoft.com/office/powerpoint/2010/main" val="10635097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CC91FE07-0E38-44FF-AFF4-805B660168FE}"/>
              </a:ext>
            </a:extLst>
          </p:cNvPr>
          <p:cNvSpPr>
            <a:spLocks noGrp="1"/>
          </p:cNvSpPr>
          <p:nvPr>
            <p:ph type="sldNum" idx="12"/>
          </p:nvPr>
        </p:nvSpPr>
        <p:spPr/>
        <p:txBody>
          <a:bodyPr/>
          <a:lstStyle/>
          <a:p>
            <a:fld id="{00000000-1234-1234-1234-123412341234}" type="slidenum">
              <a:rPr lang="en-US" smtClean="0"/>
              <a:pPr/>
              <a:t>89</a:t>
            </a:fld>
            <a:endParaRPr lang="en-US"/>
          </a:p>
        </p:txBody>
      </p:sp>
      <p:sp>
        <p:nvSpPr>
          <p:cNvPr id="10" name="Marcador de texto 2">
            <a:extLst>
              <a:ext uri="{FF2B5EF4-FFF2-40B4-BE49-F238E27FC236}">
                <a16:creationId xmlns:a16="http://schemas.microsoft.com/office/drawing/2014/main" id="{0FA319AB-7D97-414A-B477-B5EF355E5A36}"/>
              </a:ext>
            </a:extLst>
          </p:cNvPr>
          <p:cNvSpPr>
            <a:spLocks noGrp="1"/>
          </p:cNvSpPr>
          <p:nvPr>
            <p:ph type="body" idx="1"/>
          </p:nvPr>
        </p:nvSpPr>
        <p:spPr>
          <a:xfrm>
            <a:off x="762000" y="1119463"/>
            <a:ext cx="10289600" cy="4045200"/>
          </a:xfrm>
        </p:spPr>
        <p:txBody>
          <a:bodyPr/>
          <a:lstStyle/>
          <a:p>
            <a:pPr marL="101598" indent="0" algn="just">
              <a:buNone/>
            </a:pPr>
            <a:r>
              <a:rPr lang="es-CL" sz="1800" dirty="0"/>
              <a:t>Considere el gen W en ratas que hace a éstas resistentes al veneno anticoagulante </a:t>
            </a:r>
            <a:r>
              <a:rPr lang="es-CL" sz="1800" dirty="0" err="1"/>
              <a:t>warfarina</a:t>
            </a:r>
            <a:r>
              <a:rPr lang="es-CL" sz="1800" dirty="0"/>
              <a:t>. Se da el caso que las ratas homocigotas para el gen de resistencia (WW) padecen de deficiencia de vitamina K, mientras que las ratas heterocigotas (</a:t>
            </a:r>
            <a:r>
              <a:rPr lang="es-CL" sz="1800" dirty="0" err="1"/>
              <a:t>Ww</a:t>
            </a:r>
            <a:r>
              <a:rPr lang="es-CL" sz="1800" dirty="0"/>
              <a:t>) son resistentes a la </a:t>
            </a:r>
            <a:r>
              <a:rPr lang="es-CL" sz="1800" dirty="0" err="1"/>
              <a:t>warfarina</a:t>
            </a:r>
            <a:r>
              <a:rPr lang="es-CL" sz="1800" dirty="0"/>
              <a:t> y no padecen de deficiencia de vitamina K. En base a ello, se describe una mortalidad del 10% en ratas WW y del 35% en ratas </a:t>
            </a:r>
            <a:r>
              <a:rPr lang="es-CL" sz="1800" dirty="0" err="1"/>
              <a:t>ww</a:t>
            </a:r>
            <a:r>
              <a:rPr lang="es-CL" sz="1800" dirty="0"/>
              <a:t>. Calcule el número de individuos para cada tipo de cigoto en la población actual y luego de una generación de selección, considerando que W = 0,83 y w = 0,17, y que N = 1.400.</a:t>
            </a:r>
          </a:p>
        </p:txBody>
      </p:sp>
      <p:sp>
        <p:nvSpPr>
          <p:cNvPr id="12" name="CuadroTexto 11">
            <a:extLst>
              <a:ext uri="{FF2B5EF4-FFF2-40B4-BE49-F238E27FC236}">
                <a16:creationId xmlns:a16="http://schemas.microsoft.com/office/drawing/2014/main" id="{51BD280F-6139-4391-B24E-EB62DACAC2C3}"/>
              </a:ext>
            </a:extLst>
          </p:cNvPr>
          <p:cNvSpPr txBox="1"/>
          <p:nvPr/>
        </p:nvSpPr>
        <p:spPr>
          <a:xfrm>
            <a:off x="1427077" y="3429000"/>
            <a:ext cx="2837636" cy="369332"/>
          </a:xfrm>
          <a:prstGeom prst="rect">
            <a:avLst/>
          </a:prstGeom>
          <a:noFill/>
        </p:spPr>
        <p:txBody>
          <a:bodyPr wrap="none" rtlCol="0">
            <a:spAutoFit/>
          </a:bodyPr>
          <a:lstStyle/>
          <a:p>
            <a:r>
              <a:rPr lang="es-CL" b="1" dirty="0">
                <a:latin typeface="Abadi" panose="020B0604020104020204" pitchFamily="34" charset="0"/>
              </a:rPr>
              <a:t>Frecuencias genotípicas G1</a:t>
            </a:r>
          </a:p>
        </p:txBody>
      </p:sp>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E985AF10-120F-4261-8E96-F86765052C2C}"/>
                  </a:ext>
                </a:extLst>
              </p:cNvPr>
              <p:cNvSpPr txBox="1"/>
              <p:nvPr/>
            </p:nvSpPr>
            <p:spPr>
              <a:xfrm>
                <a:off x="1643065" y="4011858"/>
                <a:ext cx="1202830" cy="369332"/>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𝑃</m:t>
                          </m:r>
                        </m:e>
                        <m:sub>
                          <m:r>
                            <a:rPr lang="es-CL" b="0" i="1" smtClean="0">
                              <a:latin typeface="Cambria Math" panose="02040503050406030204" pitchFamily="18" charset="0"/>
                            </a:rPr>
                            <m:t>1</m:t>
                          </m:r>
                        </m:sub>
                      </m:sSub>
                      <m:r>
                        <a:rPr lang="es-CL" b="0" i="1" smtClean="0">
                          <a:latin typeface="Cambria Math" panose="02040503050406030204" pitchFamily="18" charset="0"/>
                        </a:rPr>
                        <m:t>=0,67</m:t>
                      </m:r>
                    </m:oMath>
                  </m:oMathPara>
                </a14:m>
                <a:endParaRPr lang="es-CL" dirty="0"/>
              </a:p>
            </p:txBody>
          </p:sp>
        </mc:Choice>
        <mc:Fallback xmlns="">
          <p:sp>
            <p:nvSpPr>
              <p:cNvPr id="18" name="CuadroTexto 17">
                <a:extLst>
                  <a:ext uri="{FF2B5EF4-FFF2-40B4-BE49-F238E27FC236}">
                    <a16:creationId xmlns:a16="http://schemas.microsoft.com/office/drawing/2014/main" id="{E985AF10-120F-4261-8E96-F86765052C2C}"/>
                  </a:ext>
                </a:extLst>
              </p:cNvPr>
              <p:cNvSpPr txBox="1">
                <a:spLocks noRot="1" noChangeAspect="1" noMove="1" noResize="1" noEditPoints="1" noAdjustHandles="1" noChangeArrowheads="1" noChangeShapeType="1" noTextEdit="1"/>
              </p:cNvSpPr>
              <p:nvPr/>
            </p:nvSpPr>
            <p:spPr>
              <a:xfrm>
                <a:off x="1643065" y="4011858"/>
                <a:ext cx="1202830" cy="369332"/>
              </a:xfrm>
              <a:prstGeom prst="rect">
                <a:avLst/>
              </a:prstGeom>
              <a:blipFill>
                <a:blip r:embed="rId3"/>
                <a:stretch>
                  <a:fillRect/>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F858123D-EAFA-4DCF-AB63-7D954806F893}"/>
                  </a:ext>
                </a:extLst>
              </p:cNvPr>
              <p:cNvSpPr txBox="1"/>
              <p:nvPr/>
            </p:nvSpPr>
            <p:spPr>
              <a:xfrm>
                <a:off x="1688719" y="4902094"/>
                <a:ext cx="1111522" cy="369332"/>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𝐻</m:t>
                          </m:r>
                        </m:e>
                        <m:sub>
                          <m:r>
                            <a:rPr lang="es-CL" b="0" i="1" smtClean="0">
                              <a:latin typeface="Cambria Math" panose="02040503050406030204" pitchFamily="18" charset="0"/>
                            </a:rPr>
                            <m:t>1</m:t>
                          </m:r>
                        </m:sub>
                      </m:sSub>
                      <m:r>
                        <a:rPr lang="es-CL" b="0" i="1" smtClean="0">
                          <a:latin typeface="Cambria Math" panose="02040503050406030204" pitchFamily="18" charset="0"/>
                        </a:rPr>
                        <m:t>=0,3</m:t>
                      </m:r>
                    </m:oMath>
                  </m:oMathPara>
                </a14:m>
                <a:endParaRPr lang="es-CL" dirty="0"/>
              </a:p>
            </p:txBody>
          </p:sp>
        </mc:Choice>
        <mc:Fallback xmlns="">
          <p:sp>
            <p:nvSpPr>
              <p:cNvPr id="19" name="CuadroTexto 18">
                <a:extLst>
                  <a:ext uri="{FF2B5EF4-FFF2-40B4-BE49-F238E27FC236}">
                    <a16:creationId xmlns:a16="http://schemas.microsoft.com/office/drawing/2014/main" id="{F858123D-EAFA-4DCF-AB63-7D954806F893}"/>
                  </a:ext>
                </a:extLst>
              </p:cNvPr>
              <p:cNvSpPr txBox="1">
                <a:spLocks noRot="1" noChangeAspect="1" noMove="1" noResize="1" noEditPoints="1" noAdjustHandles="1" noChangeArrowheads="1" noChangeShapeType="1" noTextEdit="1"/>
              </p:cNvSpPr>
              <p:nvPr/>
            </p:nvSpPr>
            <p:spPr>
              <a:xfrm>
                <a:off x="1688719" y="4902094"/>
                <a:ext cx="1111522" cy="369332"/>
              </a:xfrm>
              <a:prstGeom prst="rect">
                <a:avLst/>
              </a:prstGeom>
              <a:blipFill>
                <a:blip r:embed="rId4"/>
                <a:stretch>
                  <a:fillRect/>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64D6F111-E54A-4C82-B061-3B7C4380BC76}"/>
                  </a:ext>
                </a:extLst>
              </p:cNvPr>
              <p:cNvSpPr txBox="1"/>
              <p:nvPr/>
            </p:nvSpPr>
            <p:spPr>
              <a:xfrm>
                <a:off x="1627901" y="5797527"/>
                <a:ext cx="1233158" cy="369332"/>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𝑄</m:t>
                          </m:r>
                        </m:e>
                        <m:sub>
                          <m:r>
                            <a:rPr lang="es-CL" b="0" i="1" smtClean="0">
                              <a:latin typeface="Cambria Math" panose="02040503050406030204" pitchFamily="18" charset="0"/>
                            </a:rPr>
                            <m:t>1</m:t>
                          </m:r>
                        </m:sub>
                      </m:sSub>
                      <m:r>
                        <a:rPr lang="es-CL" b="0" i="1" smtClean="0">
                          <a:latin typeface="Cambria Math" panose="02040503050406030204" pitchFamily="18" charset="0"/>
                        </a:rPr>
                        <m:t>=0,02</m:t>
                      </m:r>
                    </m:oMath>
                  </m:oMathPara>
                </a14:m>
                <a:endParaRPr lang="es-CL" dirty="0"/>
              </a:p>
            </p:txBody>
          </p:sp>
        </mc:Choice>
        <mc:Fallback xmlns="">
          <p:sp>
            <p:nvSpPr>
              <p:cNvPr id="20" name="CuadroTexto 19">
                <a:extLst>
                  <a:ext uri="{FF2B5EF4-FFF2-40B4-BE49-F238E27FC236}">
                    <a16:creationId xmlns:a16="http://schemas.microsoft.com/office/drawing/2014/main" id="{64D6F111-E54A-4C82-B061-3B7C4380BC76}"/>
                  </a:ext>
                </a:extLst>
              </p:cNvPr>
              <p:cNvSpPr txBox="1">
                <a:spLocks noRot="1" noChangeAspect="1" noMove="1" noResize="1" noEditPoints="1" noAdjustHandles="1" noChangeArrowheads="1" noChangeShapeType="1" noTextEdit="1"/>
              </p:cNvSpPr>
              <p:nvPr/>
            </p:nvSpPr>
            <p:spPr>
              <a:xfrm>
                <a:off x="1627901" y="5797527"/>
                <a:ext cx="1233158" cy="369332"/>
              </a:xfrm>
              <a:prstGeom prst="rect">
                <a:avLst/>
              </a:prstGeom>
              <a:blipFill>
                <a:blip r:embed="rId5"/>
                <a:stretch>
                  <a:fillRect b="-11475"/>
                </a:stretch>
              </a:blipFill>
              <a:ln>
                <a:noFill/>
              </a:ln>
            </p:spPr>
            <p:txBody>
              <a:bodyPr/>
              <a:lstStyle/>
              <a:p>
                <a:r>
                  <a:rPr lang="es-CL">
                    <a:noFill/>
                  </a:rPr>
                  <a:t> </a:t>
                </a:r>
              </a:p>
            </p:txBody>
          </p:sp>
        </mc:Fallback>
      </mc:AlternateContent>
      <p:sp>
        <p:nvSpPr>
          <p:cNvPr id="21" name="CuadroTexto 20">
            <a:extLst>
              <a:ext uri="{FF2B5EF4-FFF2-40B4-BE49-F238E27FC236}">
                <a16:creationId xmlns:a16="http://schemas.microsoft.com/office/drawing/2014/main" id="{EDE6B877-F86D-472A-9E60-478D90EC840F}"/>
              </a:ext>
            </a:extLst>
          </p:cNvPr>
          <p:cNvSpPr txBox="1"/>
          <p:nvPr/>
        </p:nvSpPr>
        <p:spPr>
          <a:xfrm>
            <a:off x="7204214" y="3702465"/>
            <a:ext cx="2759089" cy="369332"/>
          </a:xfrm>
          <a:prstGeom prst="rect">
            <a:avLst/>
          </a:prstGeom>
          <a:noFill/>
        </p:spPr>
        <p:txBody>
          <a:bodyPr wrap="none" rtlCol="0">
            <a:spAutoFit/>
          </a:bodyPr>
          <a:lstStyle/>
          <a:p>
            <a:r>
              <a:rPr lang="es-CL" b="1" dirty="0">
                <a:latin typeface="Abadi" panose="020B0604020104020204" pitchFamily="34" charset="0"/>
              </a:rPr>
              <a:t>Cantidad de individuos G1</a:t>
            </a:r>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AD748C15-F60B-467B-A5FF-F6E0B75323B8}"/>
                  </a:ext>
                </a:extLst>
              </p:cNvPr>
              <p:cNvSpPr txBox="1"/>
              <p:nvPr/>
            </p:nvSpPr>
            <p:spPr>
              <a:xfrm>
                <a:off x="5859305" y="4374009"/>
                <a:ext cx="544890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sz="2000" b="0" i="1" smtClean="0">
                          <a:latin typeface="Cambria Math" panose="02040503050406030204" pitchFamily="18" charset="0"/>
                        </a:rPr>
                        <m:t>𝑁</m:t>
                      </m:r>
                      <m:r>
                        <a:rPr lang="es-CL" sz="2000" b="0" i="1" smtClean="0">
                          <a:latin typeface="Cambria Math" panose="02040503050406030204" pitchFamily="18" charset="0"/>
                        </a:rPr>
                        <m:t>º</m:t>
                      </m:r>
                      <m:r>
                        <a:rPr lang="es-CL" sz="2000" b="0" i="1" smtClean="0">
                          <a:latin typeface="Cambria Math" panose="02040503050406030204" pitchFamily="18" charset="0"/>
                        </a:rPr>
                        <m:t>𝑊𝑤</m:t>
                      </m:r>
                      <m:r>
                        <a:rPr lang="es-CL" sz="2000" b="0" i="1" smtClean="0">
                          <a:latin typeface="Cambria Math" panose="02040503050406030204" pitchFamily="18" charset="0"/>
                        </a:rPr>
                        <m:t>=</m:t>
                      </m:r>
                      <m:r>
                        <a:rPr lang="es-CL" sz="2000" b="0" i="1" smtClean="0">
                          <a:latin typeface="Cambria Math" panose="02040503050406030204" pitchFamily="18" charset="0"/>
                        </a:rPr>
                        <m:t>𝑓𝑟𝑒𝑐𝑢𝑒𝑛𝑐𝑖𝑎</m:t>
                      </m:r>
                      <m:r>
                        <a:rPr lang="es-CL" sz="2000" b="0" i="1" smtClean="0">
                          <a:latin typeface="Cambria Math" panose="02040503050406030204" pitchFamily="18" charset="0"/>
                        </a:rPr>
                        <m:t> ∗</m:t>
                      </m:r>
                      <m:r>
                        <a:rPr lang="es-CL" sz="2000" b="0" i="1" smtClean="0">
                          <a:latin typeface="Cambria Math" panose="02040503050406030204" pitchFamily="18" charset="0"/>
                        </a:rPr>
                        <m:t>𝑇𝑜𝑡𝑎𝑙</m:t>
                      </m:r>
                      <m:r>
                        <a:rPr lang="es-CL" sz="2000" b="0" i="1" smtClean="0">
                          <a:latin typeface="Cambria Math" panose="02040503050406030204" pitchFamily="18" charset="0"/>
                        </a:rPr>
                        <m:t> </m:t>
                      </m:r>
                      <m:r>
                        <a:rPr lang="es-CL" sz="2000" b="0" i="1" smtClean="0">
                          <a:latin typeface="Cambria Math" panose="02040503050406030204" pitchFamily="18" charset="0"/>
                        </a:rPr>
                        <m:t>𝑖𝑛𝑑𝑖𝑣𝑖𝑑𝑢𝑜𝑠</m:t>
                      </m:r>
                    </m:oMath>
                  </m:oMathPara>
                </a14:m>
                <a:endParaRPr lang="es-CL" sz="2000" dirty="0"/>
              </a:p>
            </p:txBody>
          </p:sp>
        </mc:Choice>
        <mc:Fallback xmlns="">
          <p:sp>
            <p:nvSpPr>
              <p:cNvPr id="11" name="CuadroTexto 10">
                <a:extLst>
                  <a:ext uri="{FF2B5EF4-FFF2-40B4-BE49-F238E27FC236}">
                    <a16:creationId xmlns:a16="http://schemas.microsoft.com/office/drawing/2014/main" id="{AD748C15-F60B-467B-A5FF-F6E0B75323B8}"/>
                  </a:ext>
                </a:extLst>
              </p:cNvPr>
              <p:cNvSpPr txBox="1">
                <a:spLocks noRot="1" noChangeAspect="1" noMove="1" noResize="1" noEditPoints="1" noAdjustHandles="1" noChangeArrowheads="1" noChangeShapeType="1" noTextEdit="1"/>
              </p:cNvSpPr>
              <p:nvPr/>
            </p:nvSpPr>
            <p:spPr>
              <a:xfrm>
                <a:off x="5859305" y="4374009"/>
                <a:ext cx="5448908" cy="400110"/>
              </a:xfrm>
              <a:prstGeom prst="rect">
                <a:avLst/>
              </a:prstGeom>
              <a:blipFill>
                <a:blip r:embed="rId6"/>
                <a:stretch>
                  <a:fillRect b="-18462"/>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A8234B8A-0CA3-4EDA-8315-42C2D487C2FB}"/>
                  </a:ext>
                </a:extLst>
              </p:cNvPr>
              <p:cNvSpPr txBox="1"/>
              <p:nvPr/>
            </p:nvSpPr>
            <p:spPr>
              <a:xfrm>
                <a:off x="5858066" y="4900938"/>
                <a:ext cx="544890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sz="2000" b="0" i="1" smtClean="0">
                          <a:latin typeface="Cambria Math" panose="02040503050406030204" pitchFamily="18" charset="0"/>
                        </a:rPr>
                        <m:t>𝑁</m:t>
                      </m:r>
                      <m:r>
                        <a:rPr lang="es-CL" sz="2000" b="0" i="1" smtClean="0">
                          <a:latin typeface="Cambria Math" panose="02040503050406030204" pitchFamily="18" charset="0"/>
                        </a:rPr>
                        <m:t>º</m:t>
                      </m:r>
                      <m:r>
                        <a:rPr lang="es-CL" sz="2000" b="0" i="1" smtClean="0">
                          <a:latin typeface="Cambria Math" panose="02040503050406030204" pitchFamily="18" charset="0"/>
                        </a:rPr>
                        <m:t>𝑊𝑤</m:t>
                      </m:r>
                      <m:r>
                        <a:rPr lang="es-CL" sz="2000" b="0" i="1" smtClean="0">
                          <a:latin typeface="Cambria Math" panose="02040503050406030204" pitchFamily="18" charset="0"/>
                        </a:rPr>
                        <m:t>=0,3∗1.400</m:t>
                      </m:r>
                    </m:oMath>
                  </m:oMathPara>
                </a14:m>
                <a:endParaRPr lang="es-CL" sz="2000" dirty="0"/>
              </a:p>
            </p:txBody>
          </p:sp>
        </mc:Choice>
        <mc:Fallback xmlns="">
          <p:sp>
            <p:nvSpPr>
              <p:cNvPr id="13" name="CuadroTexto 12">
                <a:extLst>
                  <a:ext uri="{FF2B5EF4-FFF2-40B4-BE49-F238E27FC236}">
                    <a16:creationId xmlns:a16="http://schemas.microsoft.com/office/drawing/2014/main" id="{A8234B8A-0CA3-4EDA-8315-42C2D487C2FB}"/>
                  </a:ext>
                </a:extLst>
              </p:cNvPr>
              <p:cNvSpPr txBox="1">
                <a:spLocks noRot="1" noChangeAspect="1" noMove="1" noResize="1" noEditPoints="1" noAdjustHandles="1" noChangeArrowheads="1" noChangeShapeType="1" noTextEdit="1"/>
              </p:cNvSpPr>
              <p:nvPr/>
            </p:nvSpPr>
            <p:spPr>
              <a:xfrm>
                <a:off x="5858066" y="4900938"/>
                <a:ext cx="5448908" cy="400110"/>
              </a:xfrm>
              <a:prstGeom prst="rect">
                <a:avLst/>
              </a:prstGeom>
              <a:blipFill>
                <a:blip r:embed="rId7"/>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C06A3314-EBEB-4C50-8190-3A56E9F4B103}"/>
                  </a:ext>
                </a:extLst>
              </p:cNvPr>
              <p:cNvSpPr txBox="1"/>
              <p:nvPr/>
            </p:nvSpPr>
            <p:spPr>
              <a:xfrm>
                <a:off x="6733676" y="5721636"/>
                <a:ext cx="3697687" cy="400110"/>
              </a:xfrm>
              <a:prstGeom prst="rect">
                <a:avLst/>
              </a:prstGeom>
              <a:noFill/>
              <a:ln>
                <a:solidFill>
                  <a:schemeClr val="accent6">
                    <a:lumMod val="75000"/>
                  </a:schemeClr>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s-CL" sz="2000" b="0" i="1" smtClean="0">
                          <a:latin typeface="Cambria Math" panose="02040503050406030204" pitchFamily="18" charset="0"/>
                        </a:rPr>
                        <m:t>𝑁</m:t>
                      </m:r>
                      <m:r>
                        <a:rPr lang="es-CL" sz="2000" b="0" i="1" smtClean="0">
                          <a:latin typeface="Cambria Math" panose="02040503050406030204" pitchFamily="18" charset="0"/>
                        </a:rPr>
                        <m:t>º</m:t>
                      </m:r>
                      <m:r>
                        <a:rPr lang="es-CL" sz="2000" b="0" i="1" smtClean="0">
                          <a:latin typeface="Cambria Math" panose="02040503050406030204" pitchFamily="18" charset="0"/>
                        </a:rPr>
                        <m:t>𝑊𝑤</m:t>
                      </m:r>
                      <m:r>
                        <a:rPr lang="es-CL" sz="2000" b="0" i="1" smtClean="0">
                          <a:latin typeface="Cambria Math" panose="02040503050406030204" pitchFamily="18" charset="0"/>
                        </a:rPr>
                        <m:t>=420 </m:t>
                      </m:r>
                      <m:r>
                        <a:rPr lang="es-CL" sz="2000" b="0" i="1" smtClean="0">
                          <a:latin typeface="Cambria Math" panose="02040503050406030204" pitchFamily="18" charset="0"/>
                        </a:rPr>
                        <m:t>𝑖𝑛𝑑𝑖𝑣𝑖𝑑𝑢𝑜𝑠</m:t>
                      </m:r>
                    </m:oMath>
                  </m:oMathPara>
                </a14:m>
                <a:endParaRPr lang="es-CL" sz="2000" dirty="0"/>
              </a:p>
            </p:txBody>
          </p:sp>
        </mc:Choice>
        <mc:Fallback xmlns="">
          <p:sp>
            <p:nvSpPr>
              <p:cNvPr id="14" name="CuadroTexto 13">
                <a:extLst>
                  <a:ext uri="{FF2B5EF4-FFF2-40B4-BE49-F238E27FC236}">
                    <a16:creationId xmlns:a16="http://schemas.microsoft.com/office/drawing/2014/main" id="{C06A3314-EBEB-4C50-8190-3A56E9F4B103}"/>
                  </a:ext>
                </a:extLst>
              </p:cNvPr>
              <p:cNvSpPr txBox="1">
                <a:spLocks noRot="1" noChangeAspect="1" noMove="1" noResize="1" noEditPoints="1" noAdjustHandles="1" noChangeArrowheads="1" noChangeShapeType="1" noTextEdit="1"/>
              </p:cNvSpPr>
              <p:nvPr/>
            </p:nvSpPr>
            <p:spPr>
              <a:xfrm>
                <a:off x="6733676" y="5721636"/>
                <a:ext cx="3697687" cy="400110"/>
              </a:xfrm>
              <a:prstGeom prst="rect">
                <a:avLst/>
              </a:prstGeom>
              <a:blipFill>
                <a:blip r:embed="rId8"/>
                <a:stretch>
                  <a:fillRect/>
                </a:stretch>
              </a:blipFill>
              <a:ln>
                <a:solidFill>
                  <a:schemeClr val="accent6">
                    <a:lumMod val="75000"/>
                  </a:schemeClr>
                </a:solidFill>
              </a:ln>
            </p:spPr>
            <p:txBody>
              <a:bodyPr/>
              <a:lstStyle/>
              <a:p>
                <a:r>
                  <a:rPr lang="es-CL">
                    <a:noFill/>
                  </a:rPr>
                  <a:t> </a:t>
                </a:r>
              </a:p>
            </p:txBody>
          </p:sp>
        </mc:Fallback>
      </mc:AlternateContent>
      <p:pic>
        <p:nvPicPr>
          <p:cNvPr id="15" name="Picture 4" descr="sticker rat by minibeca">
            <a:extLst>
              <a:ext uri="{FF2B5EF4-FFF2-40B4-BE49-F238E27FC236}">
                <a16:creationId xmlns:a16="http://schemas.microsoft.com/office/drawing/2014/main" id="{80AABAF4-8EFA-4D6C-944F-BC09F038B534}"/>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0744200" y="131237"/>
            <a:ext cx="1562100" cy="156210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a:extLst>
              <a:ext uri="{FF2B5EF4-FFF2-40B4-BE49-F238E27FC236}">
                <a16:creationId xmlns:a16="http://schemas.microsoft.com/office/drawing/2014/main" id="{5E3F76C9-075A-226C-28A7-F253329C06CA}"/>
              </a:ext>
            </a:extLst>
          </p:cNvPr>
          <p:cNvSpPr>
            <a:spLocks noGrp="1"/>
          </p:cNvSpPr>
          <p:nvPr>
            <p:ph type="title"/>
          </p:nvPr>
        </p:nvSpPr>
        <p:spPr/>
        <p:txBody>
          <a:bodyPr/>
          <a:lstStyle/>
          <a:p>
            <a:endParaRPr lang="es-CL"/>
          </a:p>
        </p:txBody>
      </p:sp>
      <p:sp>
        <p:nvSpPr>
          <p:cNvPr id="6" name="Título 1">
            <a:extLst>
              <a:ext uri="{FF2B5EF4-FFF2-40B4-BE49-F238E27FC236}">
                <a16:creationId xmlns:a16="http://schemas.microsoft.com/office/drawing/2014/main" id="{BFC68179-32D8-AE49-288B-E52551E642CC}"/>
              </a:ext>
            </a:extLst>
          </p:cNvPr>
          <p:cNvSpPr txBox="1">
            <a:spLocks/>
          </p:cNvSpPr>
          <p:nvPr/>
        </p:nvSpPr>
        <p:spPr>
          <a:xfrm>
            <a:off x="951200" y="377537"/>
            <a:ext cx="9911200" cy="52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kern="0"/>
              <a:t>Ejercicio 4</a:t>
            </a:r>
            <a:endParaRPr lang="es-CL" kern="0" dirty="0"/>
          </a:p>
        </p:txBody>
      </p:sp>
    </p:spTree>
    <p:extLst>
      <p:ext uri="{BB962C8B-B14F-4D97-AF65-F5344CB8AC3E}">
        <p14:creationId xmlns:p14="http://schemas.microsoft.com/office/powerpoint/2010/main" val="12204610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63B450-459B-4D4F-898E-60C60B8F9DBA}"/>
              </a:ext>
            </a:extLst>
          </p:cNvPr>
          <p:cNvSpPr txBox="1"/>
          <p:nvPr/>
        </p:nvSpPr>
        <p:spPr>
          <a:xfrm>
            <a:off x="1514764" y="910590"/>
            <a:ext cx="9162472"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Una de las principales enfermedades en salmón es la enfermedad del virus de la pancreatitis infecciosa del salmón (IPN). Esta enfermedad presenta mortalidades que varían entre 20% y 100%. Hace años atrás se descubrió una región del genoma (haplotipos) que permiten explicar el 90% de la resistencia a esta enfermedad (IPN+ o IPN-). En una población se observó que los promedios de supervivencia entre los grupos eran los siguientes: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6" name="Tabla 12">
            <a:extLst>
              <a:ext uri="{FF2B5EF4-FFF2-40B4-BE49-F238E27FC236}">
                <a16:creationId xmlns:a16="http://schemas.microsoft.com/office/drawing/2014/main" id="{8FAEEAF5-07C6-4B85-AB2A-5CB8D11108E2}"/>
              </a:ext>
            </a:extLst>
          </p:cNvPr>
          <p:cNvGraphicFramePr>
            <a:graphicFrameLocks noGrp="1"/>
          </p:cNvGraphicFramePr>
          <p:nvPr/>
        </p:nvGraphicFramePr>
        <p:xfrm>
          <a:off x="1653363" y="2575464"/>
          <a:ext cx="5157012" cy="1707072"/>
        </p:xfrm>
        <a:graphic>
          <a:graphicData uri="http://schemas.openxmlformats.org/drawingml/2006/table">
            <a:tbl>
              <a:tblPr firstRow="1" bandRow="1">
                <a:tableStyleId>{5C22544A-7EE6-4342-B048-85BDC9FD1C3A}</a:tableStyleId>
              </a:tblPr>
              <a:tblGrid>
                <a:gridCol w="1719004">
                  <a:extLst>
                    <a:ext uri="{9D8B030D-6E8A-4147-A177-3AD203B41FA5}">
                      <a16:colId xmlns:a16="http://schemas.microsoft.com/office/drawing/2014/main" val="1089230659"/>
                    </a:ext>
                  </a:extLst>
                </a:gridCol>
                <a:gridCol w="1719004">
                  <a:extLst>
                    <a:ext uri="{9D8B030D-6E8A-4147-A177-3AD203B41FA5}">
                      <a16:colId xmlns:a16="http://schemas.microsoft.com/office/drawing/2014/main" val="1969542237"/>
                    </a:ext>
                  </a:extLst>
                </a:gridCol>
                <a:gridCol w="1719004">
                  <a:extLst>
                    <a:ext uri="{9D8B030D-6E8A-4147-A177-3AD203B41FA5}">
                      <a16:colId xmlns:a16="http://schemas.microsoft.com/office/drawing/2014/main" val="947060302"/>
                    </a:ext>
                  </a:extLst>
                </a:gridCol>
              </a:tblGrid>
              <a:tr h="370840">
                <a:tc>
                  <a:txBody>
                    <a:bodyPr/>
                    <a:lstStyle/>
                    <a:p>
                      <a:pPr algn="ctr"/>
                      <a:r>
                        <a:rPr lang="es-CL" sz="1600" dirty="0"/>
                        <a:t>Haplotipo</a:t>
                      </a:r>
                      <a:endParaRPr lang="en-US" sz="1600" dirty="0"/>
                    </a:p>
                  </a:txBody>
                  <a:tcPr anchor="ctr"/>
                </a:tc>
                <a:tc>
                  <a:txBody>
                    <a:bodyPr/>
                    <a:lstStyle/>
                    <a:p>
                      <a:pPr algn="ctr"/>
                      <a:r>
                        <a:rPr lang="es-CL" sz="1600" dirty="0"/>
                        <a:t>Número</a:t>
                      </a:r>
                      <a:endParaRPr lang="en-US" sz="1600" dirty="0"/>
                    </a:p>
                  </a:txBody>
                  <a:tcPr anchor="ctr"/>
                </a:tc>
                <a:tc>
                  <a:txBody>
                    <a:bodyPr/>
                    <a:lstStyle/>
                    <a:p>
                      <a:pPr algn="ctr"/>
                      <a:r>
                        <a:rPr lang="es-CL" sz="1600" dirty="0"/>
                        <a:t>Sobrevivencia (%)</a:t>
                      </a:r>
                      <a:endParaRPr lang="en-US" sz="1600" dirty="0"/>
                    </a:p>
                  </a:txBody>
                  <a:tcPr anchor="ctr"/>
                </a:tc>
                <a:extLst>
                  <a:ext uri="{0D108BD9-81ED-4DB2-BD59-A6C34878D82A}">
                    <a16:rowId xmlns:a16="http://schemas.microsoft.com/office/drawing/2014/main" val="884403037"/>
                  </a:ext>
                </a:extLst>
              </a:tr>
              <a:tr h="370840">
                <a:tc>
                  <a:txBody>
                    <a:bodyPr/>
                    <a:lstStyle/>
                    <a:p>
                      <a:pPr algn="ctr"/>
                      <a:r>
                        <a:rPr lang="es-CL" dirty="0"/>
                        <a:t>IPN+, IPN+</a:t>
                      </a:r>
                      <a:endParaRPr lang="en-US" dirty="0"/>
                    </a:p>
                  </a:txBody>
                  <a:tcPr anchor="ctr"/>
                </a:tc>
                <a:tc>
                  <a:txBody>
                    <a:bodyPr/>
                    <a:lstStyle/>
                    <a:p>
                      <a:pPr algn="ctr"/>
                      <a:r>
                        <a:rPr lang="es-CL" dirty="0"/>
                        <a:t>900</a:t>
                      </a:r>
                      <a:endParaRPr lang="en-US" dirty="0"/>
                    </a:p>
                  </a:txBody>
                  <a:tcPr anchor="ctr"/>
                </a:tc>
                <a:tc>
                  <a:txBody>
                    <a:bodyPr/>
                    <a:lstStyle/>
                    <a:p>
                      <a:pPr algn="ctr"/>
                      <a:r>
                        <a:rPr lang="es-CL" dirty="0"/>
                        <a:t>90</a:t>
                      </a:r>
                      <a:endParaRPr lang="en-US" dirty="0"/>
                    </a:p>
                  </a:txBody>
                  <a:tcPr anchor="ctr"/>
                </a:tc>
                <a:extLst>
                  <a:ext uri="{0D108BD9-81ED-4DB2-BD59-A6C34878D82A}">
                    <a16:rowId xmlns:a16="http://schemas.microsoft.com/office/drawing/2014/main" val="1729116943"/>
                  </a:ext>
                </a:extLst>
              </a:tr>
              <a:tr h="370840">
                <a:tc>
                  <a:txBody>
                    <a:bodyPr/>
                    <a:lstStyle/>
                    <a:p>
                      <a:pPr algn="ctr"/>
                      <a:r>
                        <a:rPr lang="es-CL" dirty="0"/>
                        <a:t>IPN+, IPN-</a:t>
                      </a:r>
                      <a:endParaRPr lang="en-US" dirty="0"/>
                    </a:p>
                  </a:txBody>
                  <a:tcPr anchor="ctr"/>
                </a:tc>
                <a:tc>
                  <a:txBody>
                    <a:bodyPr/>
                    <a:lstStyle/>
                    <a:p>
                      <a:pPr algn="ctr"/>
                      <a:r>
                        <a:rPr lang="es-CL" dirty="0"/>
                        <a:t>4.200</a:t>
                      </a:r>
                      <a:endParaRPr lang="en-US" dirty="0"/>
                    </a:p>
                  </a:txBody>
                  <a:tcPr anchor="ctr"/>
                </a:tc>
                <a:tc>
                  <a:txBody>
                    <a:bodyPr/>
                    <a:lstStyle/>
                    <a:p>
                      <a:pPr algn="ctr"/>
                      <a:r>
                        <a:rPr lang="es-CL" dirty="0"/>
                        <a:t>30</a:t>
                      </a:r>
                      <a:endParaRPr lang="en-US" dirty="0"/>
                    </a:p>
                  </a:txBody>
                  <a:tcPr anchor="ctr"/>
                </a:tc>
                <a:extLst>
                  <a:ext uri="{0D108BD9-81ED-4DB2-BD59-A6C34878D82A}">
                    <a16:rowId xmlns:a16="http://schemas.microsoft.com/office/drawing/2014/main" val="1294865511"/>
                  </a:ext>
                </a:extLst>
              </a:tr>
              <a:tr h="370840">
                <a:tc>
                  <a:txBody>
                    <a:bodyPr/>
                    <a:lstStyle/>
                    <a:p>
                      <a:pPr algn="ctr"/>
                      <a:r>
                        <a:rPr lang="es-CL" dirty="0"/>
                        <a:t>IPN-, IPN-</a:t>
                      </a:r>
                      <a:endParaRPr lang="en-US" dirty="0"/>
                    </a:p>
                  </a:txBody>
                  <a:tcPr anchor="ctr"/>
                </a:tc>
                <a:tc>
                  <a:txBody>
                    <a:bodyPr/>
                    <a:lstStyle/>
                    <a:p>
                      <a:pPr algn="ctr"/>
                      <a:r>
                        <a:rPr lang="es-CL" dirty="0"/>
                        <a:t>4.900</a:t>
                      </a:r>
                      <a:endParaRPr lang="en-US" dirty="0"/>
                    </a:p>
                  </a:txBody>
                  <a:tcPr anchor="ctr"/>
                </a:tc>
                <a:tc>
                  <a:txBody>
                    <a:bodyPr/>
                    <a:lstStyle/>
                    <a:p>
                      <a:pPr algn="ctr"/>
                      <a:r>
                        <a:rPr lang="es-CL" dirty="0"/>
                        <a:t>10</a:t>
                      </a:r>
                      <a:endParaRPr lang="en-US" dirty="0"/>
                    </a:p>
                  </a:txBody>
                  <a:tcPr anchor="ctr"/>
                </a:tc>
                <a:extLst>
                  <a:ext uri="{0D108BD9-81ED-4DB2-BD59-A6C34878D82A}">
                    <a16:rowId xmlns:a16="http://schemas.microsoft.com/office/drawing/2014/main" val="1310884315"/>
                  </a:ext>
                </a:extLst>
              </a:tr>
            </a:tbl>
          </a:graphicData>
        </a:graphic>
      </p:graphicFrame>
      <p:sp>
        <p:nvSpPr>
          <p:cNvPr id="3" name="Título 1">
            <a:extLst>
              <a:ext uri="{FF2B5EF4-FFF2-40B4-BE49-F238E27FC236}">
                <a16:creationId xmlns:a16="http://schemas.microsoft.com/office/drawing/2014/main" id="{4CC938E6-273B-5DA5-5BB2-CE8464D7C0F0}"/>
              </a:ext>
            </a:extLst>
          </p:cNvPr>
          <p:cNvSpPr txBox="1">
            <a:spLocks/>
          </p:cNvSpPr>
          <p:nvPr/>
        </p:nvSpPr>
        <p:spPr>
          <a:xfrm>
            <a:off x="1653363" y="-386715"/>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dirty="0"/>
              <a:t>Ejercicio</a:t>
            </a:r>
            <a:endParaRPr lang="en-US" i="1" kern="0" dirty="0"/>
          </a:p>
        </p:txBody>
      </p:sp>
      <p:sp>
        <p:nvSpPr>
          <p:cNvPr id="5" name="CuadroTexto 4">
            <a:extLst>
              <a:ext uri="{FF2B5EF4-FFF2-40B4-BE49-F238E27FC236}">
                <a16:creationId xmlns:a16="http://schemas.microsoft.com/office/drawing/2014/main" id="{515B76B6-5A6F-11AB-E3F3-65187E5143C3}"/>
              </a:ext>
            </a:extLst>
          </p:cNvPr>
          <p:cNvSpPr txBox="1"/>
          <p:nvPr/>
        </p:nvSpPr>
        <p:spPr>
          <a:xfrm>
            <a:off x="1653363" y="4884585"/>
            <a:ext cx="40902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Promedio poblacional (como desviación)</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D5CC094A-8883-BEB8-F827-25AF477B68B4}"/>
                  </a:ext>
                </a:extLst>
              </p:cNvPr>
              <p:cNvSpPr txBox="1"/>
              <p:nvPr/>
            </p:nvSpPr>
            <p:spPr>
              <a:xfrm>
                <a:off x="2348661" y="5320592"/>
                <a:ext cx="2699616"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𝑑𝑝𝑞</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CuadroTexto 5">
                <a:extLst>
                  <a:ext uri="{FF2B5EF4-FFF2-40B4-BE49-F238E27FC236}">
                    <a16:creationId xmlns:a16="http://schemas.microsoft.com/office/drawing/2014/main" id="{D5CC094A-8883-BEB8-F827-25AF477B68B4}"/>
                  </a:ext>
                </a:extLst>
              </p:cNvPr>
              <p:cNvSpPr txBox="1">
                <a:spLocks noRot="1" noChangeAspect="1" noMove="1" noResize="1" noEditPoints="1" noAdjustHandles="1" noChangeArrowheads="1" noChangeShapeType="1" noTextEdit="1"/>
              </p:cNvSpPr>
              <p:nvPr/>
            </p:nvSpPr>
            <p:spPr>
              <a:xfrm>
                <a:off x="2348661" y="5320592"/>
                <a:ext cx="2699616" cy="369332"/>
              </a:xfrm>
              <a:prstGeom prst="rect">
                <a:avLst/>
              </a:prstGeom>
              <a:blipFill>
                <a:blip r:embed="rId2"/>
                <a:stretch>
                  <a:fillRect b="-13333"/>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081D1316-E992-E213-81B6-BBA193334297}"/>
                  </a:ext>
                </a:extLst>
              </p:cNvPr>
              <p:cNvSpPr txBox="1"/>
              <p:nvPr/>
            </p:nvSpPr>
            <p:spPr>
              <a:xfrm>
                <a:off x="8229311" y="2575464"/>
                <a:ext cx="24479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Valores genotípicos</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CuadroTexto 6">
                <a:extLst>
                  <a:ext uri="{FF2B5EF4-FFF2-40B4-BE49-F238E27FC236}">
                    <a16:creationId xmlns:a16="http://schemas.microsoft.com/office/drawing/2014/main" id="{081D1316-E992-E213-81B6-BBA193334297}"/>
                  </a:ext>
                </a:extLst>
              </p:cNvPr>
              <p:cNvSpPr txBox="1">
                <a:spLocks noRot="1" noChangeAspect="1" noMove="1" noResize="1" noEditPoints="1" noAdjustHandles="1" noChangeArrowheads="1" noChangeShapeType="1" noTextEdit="1"/>
              </p:cNvSpPr>
              <p:nvPr/>
            </p:nvSpPr>
            <p:spPr>
              <a:xfrm>
                <a:off x="8229311" y="2575464"/>
                <a:ext cx="2447925" cy="923330"/>
              </a:xfrm>
              <a:prstGeom prst="rect">
                <a:avLst/>
              </a:prstGeom>
              <a:blipFill>
                <a:blip r:embed="rId3"/>
                <a:stretch>
                  <a:fillRect l="-2239" t="-3289"/>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87FC9846-33EB-095F-CA3E-7CE8C4936F1D}"/>
                  </a:ext>
                </a:extLst>
              </p:cNvPr>
              <p:cNvSpPr txBox="1"/>
              <p:nvPr/>
            </p:nvSpPr>
            <p:spPr>
              <a:xfrm>
                <a:off x="8879751" y="4503621"/>
                <a:ext cx="158346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𝑝</m:t>
                      </m:r>
                      <m:r>
                        <a:rPr lang="es-CL" b="0" i="1" smtClean="0">
                          <a:latin typeface="Cambria Math" panose="02040503050406030204" pitchFamily="18" charset="0"/>
                        </a:rPr>
                        <m:t>=0,3</m:t>
                      </m:r>
                    </m:oMath>
                  </m:oMathPara>
                </a14:m>
                <a:endParaRPr lang="es-CL" b="0" dirty="0"/>
              </a:p>
              <a:p>
                <a:endParaRPr lang="es-CL" b="0" dirty="0"/>
              </a:p>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𝑞</m:t>
                      </m:r>
                      <m:r>
                        <a:rPr lang="es-CL" b="0" i="1" smtClean="0">
                          <a:latin typeface="Cambria Math" panose="02040503050406030204" pitchFamily="18" charset="0"/>
                        </a:rPr>
                        <m:t>=0,7</m:t>
                      </m:r>
                    </m:oMath>
                  </m:oMathPara>
                </a14:m>
                <a:endParaRPr lang="es-CL" dirty="0"/>
              </a:p>
            </p:txBody>
          </p:sp>
        </mc:Choice>
        <mc:Fallback xmlns="">
          <p:sp>
            <p:nvSpPr>
              <p:cNvPr id="2" name="CuadroTexto 1">
                <a:extLst>
                  <a:ext uri="{FF2B5EF4-FFF2-40B4-BE49-F238E27FC236}">
                    <a16:creationId xmlns:a16="http://schemas.microsoft.com/office/drawing/2014/main" id="{87FC9846-33EB-095F-CA3E-7CE8C4936F1D}"/>
                  </a:ext>
                </a:extLst>
              </p:cNvPr>
              <p:cNvSpPr txBox="1">
                <a:spLocks noRot="1" noChangeAspect="1" noMove="1" noResize="1" noEditPoints="1" noAdjustHandles="1" noChangeArrowheads="1" noChangeShapeType="1" noTextEdit="1"/>
              </p:cNvSpPr>
              <p:nvPr/>
            </p:nvSpPr>
            <p:spPr>
              <a:xfrm>
                <a:off x="8879751" y="4503621"/>
                <a:ext cx="1583460" cy="923330"/>
              </a:xfrm>
              <a:prstGeom prst="rect">
                <a:avLst/>
              </a:prstGeom>
              <a:blipFill>
                <a:blip r:embed="rId4"/>
                <a:stretch>
                  <a:fillRect b="-2649"/>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A6D87E2E-A33F-81E6-2A23-F31EBC96EBB8}"/>
                  </a:ext>
                </a:extLst>
              </p:cNvPr>
              <p:cNvSpPr txBox="1"/>
              <p:nvPr/>
            </p:nvSpPr>
            <p:spPr>
              <a:xfrm>
                <a:off x="7007585" y="4330587"/>
                <a:ext cx="1418936" cy="1477328"/>
              </a:xfrm>
              <a:prstGeom prst="rect">
                <a:avLst/>
              </a:prstGeom>
              <a:noFill/>
            </p:spPr>
            <p:txBody>
              <a:bodyPr wrap="square" rtlCol="0">
                <a:spAutoFit/>
              </a:bodyPr>
              <a:lstStyle/>
              <a:p>
                <a:pPr algn="ctr"/>
                <a:r>
                  <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Frecuencias </a:t>
                </a: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genotípicas</a:t>
                </a:r>
                <a:endParaRPr lang="es-CL" b="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𝑃</m:t>
                      </m:r>
                      <m:r>
                        <a:rPr lang="es-CL" b="0" i="1" smtClean="0">
                          <a:latin typeface="Cambria Math" panose="02040503050406030204" pitchFamily="18" charset="0"/>
                        </a:rPr>
                        <m:t>=0,09</m:t>
                      </m:r>
                    </m:oMath>
                  </m:oMathPara>
                </a14:m>
                <a:endParaRPr lang="es-CL" dirty="0"/>
              </a:p>
              <a:p>
                <a:pPr algn="ct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𝐻</m:t>
                      </m:r>
                      <m:r>
                        <a:rPr lang="es-CL" b="0" i="1" smtClean="0">
                          <a:latin typeface="Cambria Math" panose="02040503050406030204" pitchFamily="18" charset="0"/>
                        </a:rPr>
                        <m:t>=0,42</m:t>
                      </m:r>
                    </m:oMath>
                  </m:oMathPara>
                </a14:m>
                <a:endParaRPr lang="es-CL" dirty="0"/>
              </a:p>
              <a:p>
                <a:pPr algn="ct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𝑄</m:t>
                      </m:r>
                      <m:r>
                        <a:rPr lang="es-CL" b="0" i="1" smtClean="0">
                          <a:latin typeface="Cambria Math" panose="02040503050406030204" pitchFamily="18" charset="0"/>
                        </a:rPr>
                        <m:t>=0,49</m:t>
                      </m:r>
                    </m:oMath>
                  </m:oMathPara>
                </a14:m>
                <a:endParaRPr lang="es-CL" dirty="0"/>
              </a:p>
            </p:txBody>
          </p:sp>
        </mc:Choice>
        <mc:Fallback xmlns="">
          <p:sp>
            <p:nvSpPr>
              <p:cNvPr id="8" name="CuadroTexto 7">
                <a:extLst>
                  <a:ext uri="{FF2B5EF4-FFF2-40B4-BE49-F238E27FC236}">
                    <a16:creationId xmlns:a16="http://schemas.microsoft.com/office/drawing/2014/main" id="{A6D87E2E-A33F-81E6-2A23-F31EBC96EBB8}"/>
                  </a:ext>
                </a:extLst>
              </p:cNvPr>
              <p:cNvSpPr txBox="1">
                <a:spLocks noRot="1" noChangeAspect="1" noMove="1" noResize="1" noEditPoints="1" noAdjustHandles="1" noChangeArrowheads="1" noChangeShapeType="1" noTextEdit="1"/>
              </p:cNvSpPr>
              <p:nvPr/>
            </p:nvSpPr>
            <p:spPr>
              <a:xfrm>
                <a:off x="7007585" y="4330587"/>
                <a:ext cx="1418936" cy="1477328"/>
              </a:xfrm>
              <a:prstGeom prst="rect">
                <a:avLst/>
              </a:prstGeom>
              <a:blipFill>
                <a:blip r:embed="rId5"/>
                <a:stretch>
                  <a:fillRect l="-431" t="-2058" r="-3879" b="-2058"/>
                </a:stretch>
              </a:blipFill>
            </p:spPr>
            <p:txBody>
              <a:bodyPr/>
              <a:lstStyle/>
              <a:p>
                <a:r>
                  <a:rPr lang="es-CL">
                    <a:noFill/>
                  </a:rPr>
                  <a:t> </a:t>
                </a:r>
              </a:p>
            </p:txBody>
          </p:sp>
        </mc:Fallback>
      </mc:AlternateContent>
    </p:spTree>
    <p:extLst>
      <p:ext uri="{BB962C8B-B14F-4D97-AF65-F5344CB8AC3E}">
        <p14:creationId xmlns:p14="http://schemas.microsoft.com/office/powerpoint/2010/main" val="356313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CC91FE07-0E38-44FF-AFF4-805B660168FE}"/>
              </a:ext>
            </a:extLst>
          </p:cNvPr>
          <p:cNvSpPr>
            <a:spLocks noGrp="1"/>
          </p:cNvSpPr>
          <p:nvPr>
            <p:ph type="sldNum" idx="12"/>
          </p:nvPr>
        </p:nvSpPr>
        <p:spPr/>
        <p:txBody>
          <a:bodyPr/>
          <a:lstStyle/>
          <a:p>
            <a:fld id="{00000000-1234-1234-1234-123412341234}" type="slidenum">
              <a:rPr lang="en-US" smtClean="0"/>
              <a:pPr/>
              <a:t>90</a:t>
            </a:fld>
            <a:endParaRPr lang="en-US"/>
          </a:p>
        </p:txBody>
      </p:sp>
      <p:sp>
        <p:nvSpPr>
          <p:cNvPr id="10" name="Marcador de texto 2">
            <a:extLst>
              <a:ext uri="{FF2B5EF4-FFF2-40B4-BE49-F238E27FC236}">
                <a16:creationId xmlns:a16="http://schemas.microsoft.com/office/drawing/2014/main" id="{0FA319AB-7D97-414A-B477-B5EF355E5A36}"/>
              </a:ext>
            </a:extLst>
          </p:cNvPr>
          <p:cNvSpPr>
            <a:spLocks noGrp="1"/>
          </p:cNvSpPr>
          <p:nvPr>
            <p:ph type="body" idx="1"/>
          </p:nvPr>
        </p:nvSpPr>
        <p:spPr>
          <a:xfrm>
            <a:off x="762000" y="1119463"/>
            <a:ext cx="10289600" cy="4045200"/>
          </a:xfrm>
        </p:spPr>
        <p:txBody>
          <a:bodyPr/>
          <a:lstStyle/>
          <a:p>
            <a:pPr marL="101598" indent="0" algn="just">
              <a:buNone/>
            </a:pPr>
            <a:r>
              <a:rPr lang="es-CL" sz="1800" dirty="0"/>
              <a:t>Considere el gen W en ratas que hace a éstas resistentes al veneno anticoagulante </a:t>
            </a:r>
            <a:r>
              <a:rPr lang="es-CL" sz="1800" dirty="0" err="1"/>
              <a:t>warfarina</a:t>
            </a:r>
            <a:r>
              <a:rPr lang="es-CL" sz="1800" dirty="0"/>
              <a:t>. Se da el caso que las ratas homocigotas para el gen de resistencia (WW) padecen de deficiencia de vitamina K, mientras que las ratas heterocigotas (</a:t>
            </a:r>
            <a:r>
              <a:rPr lang="es-CL" sz="1800" dirty="0" err="1"/>
              <a:t>Ww</a:t>
            </a:r>
            <a:r>
              <a:rPr lang="es-CL" sz="1800" dirty="0"/>
              <a:t>) son resistentes a la </a:t>
            </a:r>
            <a:r>
              <a:rPr lang="es-CL" sz="1800" dirty="0" err="1"/>
              <a:t>warfarina</a:t>
            </a:r>
            <a:r>
              <a:rPr lang="es-CL" sz="1800" dirty="0"/>
              <a:t> y no padecen de deficiencia de vitamina K. En base a ello, se describe una mortalidad del 10% en ratas WW y del 35% en ratas </a:t>
            </a:r>
            <a:r>
              <a:rPr lang="es-CL" sz="1800" dirty="0" err="1"/>
              <a:t>ww</a:t>
            </a:r>
            <a:r>
              <a:rPr lang="es-CL" sz="1800" dirty="0"/>
              <a:t>. Calcule el número de individuos para cada tipo de cigoto en la población actual y luego de una generación de selección, considerando que W = 0,83 y w = 0,17, y que N = 1.400.</a:t>
            </a:r>
          </a:p>
        </p:txBody>
      </p:sp>
      <p:sp>
        <p:nvSpPr>
          <p:cNvPr id="12" name="CuadroTexto 11">
            <a:extLst>
              <a:ext uri="{FF2B5EF4-FFF2-40B4-BE49-F238E27FC236}">
                <a16:creationId xmlns:a16="http://schemas.microsoft.com/office/drawing/2014/main" id="{51BD280F-6139-4391-B24E-EB62DACAC2C3}"/>
              </a:ext>
            </a:extLst>
          </p:cNvPr>
          <p:cNvSpPr txBox="1"/>
          <p:nvPr/>
        </p:nvSpPr>
        <p:spPr>
          <a:xfrm>
            <a:off x="1427077" y="3429000"/>
            <a:ext cx="2837636" cy="369332"/>
          </a:xfrm>
          <a:prstGeom prst="rect">
            <a:avLst/>
          </a:prstGeom>
          <a:noFill/>
        </p:spPr>
        <p:txBody>
          <a:bodyPr wrap="none" rtlCol="0">
            <a:spAutoFit/>
          </a:bodyPr>
          <a:lstStyle/>
          <a:p>
            <a:r>
              <a:rPr lang="es-CL" b="1" dirty="0">
                <a:latin typeface="Abadi" panose="020B0604020104020204" pitchFamily="34" charset="0"/>
              </a:rPr>
              <a:t>Frecuencias genotípicas G1</a:t>
            </a:r>
          </a:p>
        </p:txBody>
      </p:sp>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E985AF10-120F-4261-8E96-F86765052C2C}"/>
                  </a:ext>
                </a:extLst>
              </p:cNvPr>
              <p:cNvSpPr txBox="1"/>
              <p:nvPr/>
            </p:nvSpPr>
            <p:spPr>
              <a:xfrm>
                <a:off x="1643065" y="4011858"/>
                <a:ext cx="1202830" cy="369332"/>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𝑃</m:t>
                          </m:r>
                        </m:e>
                        <m:sub>
                          <m:r>
                            <a:rPr lang="es-CL" b="0" i="1" smtClean="0">
                              <a:latin typeface="Cambria Math" panose="02040503050406030204" pitchFamily="18" charset="0"/>
                            </a:rPr>
                            <m:t>1</m:t>
                          </m:r>
                        </m:sub>
                      </m:sSub>
                      <m:r>
                        <a:rPr lang="es-CL" b="0" i="1" smtClean="0">
                          <a:latin typeface="Cambria Math" panose="02040503050406030204" pitchFamily="18" charset="0"/>
                        </a:rPr>
                        <m:t>=0,67</m:t>
                      </m:r>
                    </m:oMath>
                  </m:oMathPara>
                </a14:m>
                <a:endParaRPr lang="es-CL" dirty="0"/>
              </a:p>
            </p:txBody>
          </p:sp>
        </mc:Choice>
        <mc:Fallback xmlns="">
          <p:sp>
            <p:nvSpPr>
              <p:cNvPr id="18" name="CuadroTexto 17">
                <a:extLst>
                  <a:ext uri="{FF2B5EF4-FFF2-40B4-BE49-F238E27FC236}">
                    <a16:creationId xmlns:a16="http://schemas.microsoft.com/office/drawing/2014/main" id="{E985AF10-120F-4261-8E96-F86765052C2C}"/>
                  </a:ext>
                </a:extLst>
              </p:cNvPr>
              <p:cNvSpPr txBox="1">
                <a:spLocks noRot="1" noChangeAspect="1" noMove="1" noResize="1" noEditPoints="1" noAdjustHandles="1" noChangeArrowheads="1" noChangeShapeType="1" noTextEdit="1"/>
              </p:cNvSpPr>
              <p:nvPr/>
            </p:nvSpPr>
            <p:spPr>
              <a:xfrm>
                <a:off x="1643065" y="4011858"/>
                <a:ext cx="1202830" cy="369332"/>
              </a:xfrm>
              <a:prstGeom prst="rect">
                <a:avLst/>
              </a:prstGeom>
              <a:blipFill>
                <a:blip r:embed="rId3"/>
                <a:stretch>
                  <a:fillRect/>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F858123D-EAFA-4DCF-AB63-7D954806F893}"/>
                  </a:ext>
                </a:extLst>
              </p:cNvPr>
              <p:cNvSpPr txBox="1"/>
              <p:nvPr/>
            </p:nvSpPr>
            <p:spPr>
              <a:xfrm>
                <a:off x="1688719" y="4902094"/>
                <a:ext cx="1111522" cy="369332"/>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𝐻</m:t>
                          </m:r>
                        </m:e>
                        <m:sub>
                          <m:r>
                            <a:rPr lang="es-CL" b="0" i="1" smtClean="0">
                              <a:latin typeface="Cambria Math" panose="02040503050406030204" pitchFamily="18" charset="0"/>
                            </a:rPr>
                            <m:t>1</m:t>
                          </m:r>
                        </m:sub>
                      </m:sSub>
                      <m:r>
                        <a:rPr lang="es-CL" b="0" i="1" smtClean="0">
                          <a:latin typeface="Cambria Math" panose="02040503050406030204" pitchFamily="18" charset="0"/>
                        </a:rPr>
                        <m:t>=0,3</m:t>
                      </m:r>
                    </m:oMath>
                  </m:oMathPara>
                </a14:m>
                <a:endParaRPr lang="es-CL" dirty="0"/>
              </a:p>
            </p:txBody>
          </p:sp>
        </mc:Choice>
        <mc:Fallback xmlns="">
          <p:sp>
            <p:nvSpPr>
              <p:cNvPr id="19" name="CuadroTexto 18">
                <a:extLst>
                  <a:ext uri="{FF2B5EF4-FFF2-40B4-BE49-F238E27FC236}">
                    <a16:creationId xmlns:a16="http://schemas.microsoft.com/office/drawing/2014/main" id="{F858123D-EAFA-4DCF-AB63-7D954806F893}"/>
                  </a:ext>
                </a:extLst>
              </p:cNvPr>
              <p:cNvSpPr txBox="1">
                <a:spLocks noRot="1" noChangeAspect="1" noMove="1" noResize="1" noEditPoints="1" noAdjustHandles="1" noChangeArrowheads="1" noChangeShapeType="1" noTextEdit="1"/>
              </p:cNvSpPr>
              <p:nvPr/>
            </p:nvSpPr>
            <p:spPr>
              <a:xfrm>
                <a:off x="1688719" y="4902094"/>
                <a:ext cx="1111522" cy="369332"/>
              </a:xfrm>
              <a:prstGeom prst="rect">
                <a:avLst/>
              </a:prstGeom>
              <a:blipFill>
                <a:blip r:embed="rId4"/>
                <a:stretch>
                  <a:fillRect/>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64D6F111-E54A-4C82-B061-3B7C4380BC76}"/>
                  </a:ext>
                </a:extLst>
              </p:cNvPr>
              <p:cNvSpPr txBox="1"/>
              <p:nvPr/>
            </p:nvSpPr>
            <p:spPr>
              <a:xfrm>
                <a:off x="1627901" y="5797527"/>
                <a:ext cx="1233158" cy="369332"/>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𝑄</m:t>
                          </m:r>
                        </m:e>
                        <m:sub>
                          <m:r>
                            <a:rPr lang="es-CL" b="0" i="1" smtClean="0">
                              <a:latin typeface="Cambria Math" panose="02040503050406030204" pitchFamily="18" charset="0"/>
                            </a:rPr>
                            <m:t>1</m:t>
                          </m:r>
                        </m:sub>
                      </m:sSub>
                      <m:r>
                        <a:rPr lang="es-CL" b="0" i="1" smtClean="0">
                          <a:latin typeface="Cambria Math" panose="02040503050406030204" pitchFamily="18" charset="0"/>
                        </a:rPr>
                        <m:t>=0,02</m:t>
                      </m:r>
                    </m:oMath>
                  </m:oMathPara>
                </a14:m>
                <a:endParaRPr lang="es-CL" dirty="0"/>
              </a:p>
            </p:txBody>
          </p:sp>
        </mc:Choice>
        <mc:Fallback xmlns="">
          <p:sp>
            <p:nvSpPr>
              <p:cNvPr id="20" name="CuadroTexto 19">
                <a:extLst>
                  <a:ext uri="{FF2B5EF4-FFF2-40B4-BE49-F238E27FC236}">
                    <a16:creationId xmlns:a16="http://schemas.microsoft.com/office/drawing/2014/main" id="{64D6F111-E54A-4C82-B061-3B7C4380BC76}"/>
                  </a:ext>
                </a:extLst>
              </p:cNvPr>
              <p:cNvSpPr txBox="1">
                <a:spLocks noRot="1" noChangeAspect="1" noMove="1" noResize="1" noEditPoints="1" noAdjustHandles="1" noChangeArrowheads="1" noChangeShapeType="1" noTextEdit="1"/>
              </p:cNvSpPr>
              <p:nvPr/>
            </p:nvSpPr>
            <p:spPr>
              <a:xfrm>
                <a:off x="1627901" y="5797527"/>
                <a:ext cx="1233158" cy="369332"/>
              </a:xfrm>
              <a:prstGeom prst="rect">
                <a:avLst/>
              </a:prstGeom>
              <a:blipFill>
                <a:blip r:embed="rId5"/>
                <a:stretch>
                  <a:fillRect b="-11475"/>
                </a:stretch>
              </a:blipFill>
              <a:ln>
                <a:noFill/>
              </a:ln>
            </p:spPr>
            <p:txBody>
              <a:bodyPr/>
              <a:lstStyle/>
              <a:p>
                <a:r>
                  <a:rPr lang="es-CL">
                    <a:noFill/>
                  </a:rPr>
                  <a:t> </a:t>
                </a:r>
              </a:p>
            </p:txBody>
          </p:sp>
        </mc:Fallback>
      </mc:AlternateContent>
      <p:sp>
        <p:nvSpPr>
          <p:cNvPr id="21" name="CuadroTexto 20">
            <a:extLst>
              <a:ext uri="{FF2B5EF4-FFF2-40B4-BE49-F238E27FC236}">
                <a16:creationId xmlns:a16="http://schemas.microsoft.com/office/drawing/2014/main" id="{EDE6B877-F86D-472A-9E60-478D90EC840F}"/>
              </a:ext>
            </a:extLst>
          </p:cNvPr>
          <p:cNvSpPr txBox="1"/>
          <p:nvPr/>
        </p:nvSpPr>
        <p:spPr>
          <a:xfrm>
            <a:off x="7204214" y="3702465"/>
            <a:ext cx="2759089" cy="369332"/>
          </a:xfrm>
          <a:prstGeom prst="rect">
            <a:avLst/>
          </a:prstGeom>
          <a:noFill/>
        </p:spPr>
        <p:txBody>
          <a:bodyPr wrap="none" rtlCol="0">
            <a:spAutoFit/>
          </a:bodyPr>
          <a:lstStyle/>
          <a:p>
            <a:r>
              <a:rPr lang="es-CL" b="1" dirty="0">
                <a:latin typeface="Abadi" panose="020B0604020104020204" pitchFamily="34" charset="0"/>
              </a:rPr>
              <a:t>Cantidad de individuos G1</a:t>
            </a:r>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97E7F2C9-19EE-4F06-BE4F-0B0DE0AE5352}"/>
                  </a:ext>
                </a:extLst>
              </p:cNvPr>
              <p:cNvSpPr txBox="1"/>
              <p:nvPr/>
            </p:nvSpPr>
            <p:spPr>
              <a:xfrm>
                <a:off x="5859305" y="4374009"/>
                <a:ext cx="544890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sz="2000" b="0" i="1" smtClean="0">
                          <a:latin typeface="Cambria Math" panose="02040503050406030204" pitchFamily="18" charset="0"/>
                        </a:rPr>
                        <m:t>𝑁</m:t>
                      </m:r>
                      <m:r>
                        <a:rPr lang="es-CL" sz="2000" b="0" i="1" smtClean="0">
                          <a:latin typeface="Cambria Math" panose="02040503050406030204" pitchFamily="18" charset="0"/>
                        </a:rPr>
                        <m:t>º</m:t>
                      </m:r>
                      <m:r>
                        <a:rPr lang="es-CL" sz="2000" b="0" i="1" smtClean="0">
                          <a:latin typeface="Cambria Math" panose="02040503050406030204" pitchFamily="18" charset="0"/>
                        </a:rPr>
                        <m:t>𝑤𝑤</m:t>
                      </m:r>
                      <m:r>
                        <a:rPr lang="es-CL" sz="2000" b="0" i="1" smtClean="0">
                          <a:latin typeface="Cambria Math" panose="02040503050406030204" pitchFamily="18" charset="0"/>
                        </a:rPr>
                        <m:t>=</m:t>
                      </m:r>
                      <m:r>
                        <a:rPr lang="es-CL" sz="2000" b="0" i="1" smtClean="0">
                          <a:latin typeface="Cambria Math" panose="02040503050406030204" pitchFamily="18" charset="0"/>
                        </a:rPr>
                        <m:t>𝑓𝑟𝑒𝑐𝑢𝑒𝑛𝑐𝑖𝑎</m:t>
                      </m:r>
                      <m:r>
                        <a:rPr lang="es-CL" sz="2000" b="0" i="1" smtClean="0">
                          <a:latin typeface="Cambria Math" panose="02040503050406030204" pitchFamily="18" charset="0"/>
                        </a:rPr>
                        <m:t> ∗</m:t>
                      </m:r>
                      <m:r>
                        <a:rPr lang="es-CL" sz="2000" b="0" i="1" smtClean="0">
                          <a:latin typeface="Cambria Math" panose="02040503050406030204" pitchFamily="18" charset="0"/>
                        </a:rPr>
                        <m:t>𝑇𝑜𝑡𝑎𝑙</m:t>
                      </m:r>
                      <m:r>
                        <a:rPr lang="es-CL" sz="2000" b="0" i="1" smtClean="0">
                          <a:latin typeface="Cambria Math" panose="02040503050406030204" pitchFamily="18" charset="0"/>
                        </a:rPr>
                        <m:t> </m:t>
                      </m:r>
                      <m:r>
                        <a:rPr lang="es-CL" sz="2000" b="0" i="1" smtClean="0">
                          <a:latin typeface="Cambria Math" panose="02040503050406030204" pitchFamily="18" charset="0"/>
                        </a:rPr>
                        <m:t>𝑖𝑛𝑑𝑖𝑣𝑖𝑑𝑢𝑜𝑠</m:t>
                      </m:r>
                    </m:oMath>
                  </m:oMathPara>
                </a14:m>
                <a:endParaRPr lang="es-CL" sz="2000" dirty="0"/>
              </a:p>
            </p:txBody>
          </p:sp>
        </mc:Choice>
        <mc:Fallback xmlns="">
          <p:sp>
            <p:nvSpPr>
              <p:cNvPr id="11" name="CuadroTexto 10">
                <a:extLst>
                  <a:ext uri="{FF2B5EF4-FFF2-40B4-BE49-F238E27FC236}">
                    <a16:creationId xmlns:a16="http://schemas.microsoft.com/office/drawing/2014/main" id="{97E7F2C9-19EE-4F06-BE4F-0B0DE0AE5352}"/>
                  </a:ext>
                </a:extLst>
              </p:cNvPr>
              <p:cNvSpPr txBox="1">
                <a:spLocks noRot="1" noChangeAspect="1" noMove="1" noResize="1" noEditPoints="1" noAdjustHandles="1" noChangeArrowheads="1" noChangeShapeType="1" noTextEdit="1"/>
              </p:cNvSpPr>
              <p:nvPr/>
            </p:nvSpPr>
            <p:spPr>
              <a:xfrm>
                <a:off x="5859305" y="4374009"/>
                <a:ext cx="5448908" cy="400110"/>
              </a:xfrm>
              <a:prstGeom prst="rect">
                <a:avLst/>
              </a:prstGeom>
              <a:blipFill>
                <a:blip r:embed="rId6"/>
                <a:stretch>
                  <a:fillRect b="-18462"/>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6BCBAC8E-8C73-4188-AE0C-9007B80A2229}"/>
                  </a:ext>
                </a:extLst>
              </p:cNvPr>
              <p:cNvSpPr txBox="1"/>
              <p:nvPr/>
            </p:nvSpPr>
            <p:spPr>
              <a:xfrm>
                <a:off x="5858066" y="4900938"/>
                <a:ext cx="544890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sz="2000" b="0" i="1" smtClean="0">
                          <a:latin typeface="Cambria Math" panose="02040503050406030204" pitchFamily="18" charset="0"/>
                        </a:rPr>
                        <m:t>𝑁</m:t>
                      </m:r>
                      <m:r>
                        <a:rPr lang="es-CL" sz="2000" b="0" i="1" smtClean="0">
                          <a:latin typeface="Cambria Math" panose="02040503050406030204" pitchFamily="18" charset="0"/>
                        </a:rPr>
                        <m:t>º</m:t>
                      </m:r>
                      <m:r>
                        <a:rPr lang="es-CL" sz="2000" b="0" i="1" smtClean="0">
                          <a:latin typeface="Cambria Math" panose="02040503050406030204" pitchFamily="18" charset="0"/>
                        </a:rPr>
                        <m:t>𝑤𝑤</m:t>
                      </m:r>
                      <m:r>
                        <a:rPr lang="es-CL" sz="2000" b="0" i="1" smtClean="0">
                          <a:latin typeface="Cambria Math" panose="02040503050406030204" pitchFamily="18" charset="0"/>
                        </a:rPr>
                        <m:t>=0,02∗1.400</m:t>
                      </m:r>
                    </m:oMath>
                  </m:oMathPara>
                </a14:m>
                <a:endParaRPr lang="es-CL" sz="2000" dirty="0"/>
              </a:p>
            </p:txBody>
          </p:sp>
        </mc:Choice>
        <mc:Fallback xmlns="">
          <p:sp>
            <p:nvSpPr>
              <p:cNvPr id="13" name="CuadroTexto 12">
                <a:extLst>
                  <a:ext uri="{FF2B5EF4-FFF2-40B4-BE49-F238E27FC236}">
                    <a16:creationId xmlns:a16="http://schemas.microsoft.com/office/drawing/2014/main" id="{6BCBAC8E-8C73-4188-AE0C-9007B80A2229}"/>
                  </a:ext>
                </a:extLst>
              </p:cNvPr>
              <p:cNvSpPr txBox="1">
                <a:spLocks noRot="1" noChangeAspect="1" noMove="1" noResize="1" noEditPoints="1" noAdjustHandles="1" noChangeArrowheads="1" noChangeShapeType="1" noTextEdit="1"/>
              </p:cNvSpPr>
              <p:nvPr/>
            </p:nvSpPr>
            <p:spPr>
              <a:xfrm>
                <a:off x="5858066" y="4900938"/>
                <a:ext cx="5448908" cy="400110"/>
              </a:xfrm>
              <a:prstGeom prst="rect">
                <a:avLst/>
              </a:prstGeom>
              <a:blipFill>
                <a:blip r:embed="rId7"/>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ED53D35D-941D-41AB-8173-373B7635EC4C}"/>
                  </a:ext>
                </a:extLst>
              </p:cNvPr>
              <p:cNvSpPr txBox="1"/>
              <p:nvPr/>
            </p:nvSpPr>
            <p:spPr>
              <a:xfrm>
                <a:off x="6733676" y="5721636"/>
                <a:ext cx="3697687" cy="400110"/>
              </a:xfrm>
              <a:prstGeom prst="rect">
                <a:avLst/>
              </a:prstGeom>
              <a:noFill/>
              <a:ln>
                <a:solidFill>
                  <a:schemeClr val="accent6">
                    <a:lumMod val="75000"/>
                  </a:schemeClr>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s-CL" sz="2000" b="0" i="1" smtClean="0">
                          <a:latin typeface="Cambria Math" panose="02040503050406030204" pitchFamily="18" charset="0"/>
                        </a:rPr>
                        <m:t>𝑁</m:t>
                      </m:r>
                      <m:r>
                        <a:rPr lang="es-CL" sz="2000" b="0" i="1" smtClean="0">
                          <a:latin typeface="Cambria Math" panose="02040503050406030204" pitchFamily="18" charset="0"/>
                        </a:rPr>
                        <m:t>º</m:t>
                      </m:r>
                      <m:r>
                        <a:rPr lang="es-CL" sz="2000" b="0" i="1" smtClean="0">
                          <a:latin typeface="Cambria Math" panose="02040503050406030204" pitchFamily="18" charset="0"/>
                        </a:rPr>
                        <m:t>𝑤𝑤</m:t>
                      </m:r>
                      <m:r>
                        <a:rPr lang="es-CL" sz="2000" b="0" i="1" smtClean="0">
                          <a:latin typeface="Cambria Math" panose="02040503050406030204" pitchFamily="18" charset="0"/>
                        </a:rPr>
                        <m:t>=28 </m:t>
                      </m:r>
                      <m:r>
                        <a:rPr lang="es-CL" sz="2000" b="0" i="1" smtClean="0">
                          <a:latin typeface="Cambria Math" panose="02040503050406030204" pitchFamily="18" charset="0"/>
                        </a:rPr>
                        <m:t>𝑖𝑛𝑑𝑖𝑣𝑖𝑑𝑢𝑜𝑠</m:t>
                      </m:r>
                    </m:oMath>
                  </m:oMathPara>
                </a14:m>
                <a:endParaRPr lang="es-CL" sz="2000" dirty="0"/>
              </a:p>
            </p:txBody>
          </p:sp>
        </mc:Choice>
        <mc:Fallback xmlns="">
          <p:sp>
            <p:nvSpPr>
              <p:cNvPr id="14" name="CuadroTexto 13">
                <a:extLst>
                  <a:ext uri="{FF2B5EF4-FFF2-40B4-BE49-F238E27FC236}">
                    <a16:creationId xmlns:a16="http://schemas.microsoft.com/office/drawing/2014/main" id="{ED53D35D-941D-41AB-8173-373B7635EC4C}"/>
                  </a:ext>
                </a:extLst>
              </p:cNvPr>
              <p:cNvSpPr txBox="1">
                <a:spLocks noRot="1" noChangeAspect="1" noMove="1" noResize="1" noEditPoints="1" noAdjustHandles="1" noChangeArrowheads="1" noChangeShapeType="1" noTextEdit="1"/>
              </p:cNvSpPr>
              <p:nvPr/>
            </p:nvSpPr>
            <p:spPr>
              <a:xfrm>
                <a:off x="6733676" y="5721636"/>
                <a:ext cx="3697687" cy="400110"/>
              </a:xfrm>
              <a:prstGeom prst="rect">
                <a:avLst/>
              </a:prstGeom>
              <a:blipFill>
                <a:blip r:embed="rId8"/>
                <a:stretch>
                  <a:fillRect/>
                </a:stretch>
              </a:blipFill>
              <a:ln>
                <a:solidFill>
                  <a:schemeClr val="accent6">
                    <a:lumMod val="75000"/>
                  </a:schemeClr>
                </a:solidFill>
              </a:ln>
            </p:spPr>
            <p:txBody>
              <a:bodyPr/>
              <a:lstStyle/>
              <a:p>
                <a:r>
                  <a:rPr lang="es-CL">
                    <a:noFill/>
                  </a:rPr>
                  <a:t> </a:t>
                </a:r>
              </a:p>
            </p:txBody>
          </p:sp>
        </mc:Fallback>
      </mc:AlternateContent>
      <p:pic>
        <p:nvPicPr>
          <p:cNvPr id="15" name="Picture 4" descr="sticker rat by minibeca">
            <a:extLst>
              <a:ext uri="{FF2B5EF4-FFF2-40B4-BE49-F238E27FC236}">
                <a16:creationId xmlns:a16="http://schemas.microsoft.com/office/drawing/2014/main" id="{9DCD0760-D8F3-4543-8096-B997F5D1AC37}"/>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0744200" y="131237"/>
            <a:ext cx="1562100" cy="156210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a:extLst>
              <a:ext uri="{FF2B5EF4-FFF2-40B4-BE49-F238E27FC236}">
                <a16:creationId xmlns:a16="http://schemas.microsoft.com/office/drawing/2014/main" id="{7D11DB4A-2CC2-9363-8382-18CB2665F5D1}"/>
              </a:ext>
            </a:extLst>
          </p:cNvPr>
          <p:cNvSpPr>
            <a:spLocks noGrp="1"/>
          </p:cNvSpPr>
          <p:nvPr>
            <p:ph type="title"/>
          </p:nvPr>
        </p:nvSpPr>
        <p:spPr/>
        <p:txBody>
          <a:bodyPr/>
          <a:lstStyle/>
          <a:p>
            <a:endParaRPr lang="es-CL"/>
          </a:p>
        </p:txBody>
      </p:sp>
      <p:sp>
        <p:nvSpPr>
          <p:cNvPr id="6" name="Título 1">
            <a:extLst>
              <a:ext uri="{FF2B5EF4-FFF2-40B4-BE49-F238E27FC236}">
                <a16:creationId xmlns:a16="http://schemas.microsoft.com/office/drawing/2014/main" id="{388893DD-3988-9860-43F9-8061C53A6CFC}"/>
              </a:ext>
            </a:extLst>
          </p:cNvPr>
          <p:cNvSpPr txBox="1">
            <a:spLocks/>
          </p:cNvSpPr>
          <p:nvPr/>
        </p:nvSpPr>
        <p:spPr>
          <a:xfrm>
            <a:off x="951200" y="377537"/>
            <a:ext cx="9911200" cy="52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kern="0"/>
              <a:t>Ejercicio 4</a:t>
            </a:r>
            <a:endParaRPr lang="es-CL" kern="0" dirty="0"/>
          </a:p>
        </p:txBody>
      </p:sp>
    </p:spTree>
    <p:extLst>
      <p:ext uri="{BB962C8B-B14F-4D97-AF65-F5344CB8AC3E}">
        <p14:creationId xmlns:p14="http://schemas.microsoft.com/office/powerpoint/2010/main" val="9815470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CC91FE07-0E38-44FF-AFF4-805B660168FE}"/>
              </a:ext>
            </a:extLst>
          </p:cNvPr>
          <p:cNvSpPr>
            <a:spLocks noGrp="1"/>
          </p:cNvSpPr>
          <p:nvPr>
            <p:ph type="sldNum" idx="12"/>
          </p:nvPr>
        </p:nvSpPr>
        <p:spPr/>
        <p:txBody>
          <a:bodyPr/>
          <a:lstStyle/>
          <a:p>
            <a:fld id="{00000000-1234-1234-1234-123412341234}" type="slidenum">
              <a:rPr lang="en-US" smtClean="0"/>
              <a:pPr/>
              <a:t>91</a:t>
            </a:fld>
            <a:endParaRPr lang="en-US"/>
          </a:p>
        </p:txBody>
      </p:sp>
      <p:sp>
        <p:nvSpPr>
          <p:cNvPr id="10" name="Marcador de texto 2">
            <a:extLst>
              <a:ext uri="{FF2B5EF4-FFF2-40B4-BE49-F238E27FC236}">
                <a16:creationId xmlns:a16="http://schemas.microsoft.com/office/drawing/2014/main" id="{0FA319AB-7D97-414A-B477-B5EF355E5A36}"/>
              </a:ext>
            </a:extLst>
          </p:cNvPr>
          <p:cNvSpPr>
            <a:spLocks noGrp="1"/>
          </p:cNvSpPr>
          <p:nvPr>
            <p:ph type="body" idx="1"/>
          </p:nvPr>
        </p:nvSpPr>
        <p:spPr>
          <a:xfrm>
            <a:off x="762000" y="1119463"/>
            <a:ext cx="10289600" cy="4045200"/>
          </a:xfrm>
        </p:spPr>
        <p:txBody>
          <a:bodyPr/>
          <a:lstStyle/>
          <a:p>
            <a:pPr marL="101598" indent="0" algn="just">
              <a:buNone/>
            </a:pPr>
            <a:r>
              <a:rPr lang="es-CL" sz="1800" dirty="0"/>
              <a:t>Considere el gen W en ratas que hace a éstas resistentes al veneno anticoagulante </a:t>
            </a:r>
            <a:r>
              <a:rPr lang="es-CL" sz="1800" dirty="0" err="1"/>
              <a:t>warfarina</a:t>
            </a:r>
            <a:r>
              <a:rPr lang="es-CL" sz="1800" dirty="0"/>
              <a:t>. Se da el caso que las ratas homocigotas para el gen de resistencia (WW) padecen de deficiencia de vitamina K, mientras que las ratas heterocigotas (</a:t>
            </a:r>
            <a:r>
              <a:rPr lang="es-CL" sz="1800" dirty="0" err="1"/>
              <a:t>Ww</a:t>
            </a:r>
            <a:r>
              <a:rPr lang="es-CL" sz="1800" dirty="0"/>
              <a:t>) son resistentes a la </a:t>
            </a:r>
            <a:r>
              <a:rPr lang="es-CL" sz="1800" dirty="0" err="1"/>
              <a:t>warfarina</a:t>
            </a:r>
            <a:r>
              <a:rPr lang="es-CL" sz="1800" dirty="0"/>
              <a:t> y no padecen de deficiencia de vitamina K. En base a ello, se describe una mortalidad del 10% en ratas WW y del 35% en ratas </a:t>
            </a:r>
            <a:r>
              <a:rPr lang="es-CL" sz="1800" dirty="0" err="1"/>
              <a:t>ww</a:t>
            </a:r>
            <a:r>
              <a:rPr lang="es-CL" sz="1800" dirty="0"/>
              <a:t>. Calcule el número de individuos para cada tipo de cigoto en la población actual y luego de una generación de selección, considerando que W = 0,83 y w = 0,17, y que N = 1.400.</a:t>
            </a:r>
          </a:p>
        </p:txBody>
      </p:sp>
      <mc:AlternateContent xmlns:mc="http://schemas.openxmlformats.org/markup-compatibility/2006" xmlns:a14="http://schemas.microsoft.com/office/drawing/2010/main">
        <mc:Choice Requires="a14">
          <p:graphicFrame>
            <p:nvGraphicFramePr>
              <p:cNvPr id="15" name="Tabla 4">
                <a:extLst>
                  <a:ext uri="{FF2B5EF4-FFF2-40B4-BE49-F238E27FC236}">
                    <a16:creationId xmlns:a16="http://schemas.microsoft.com/office/drawing/2014/main" id="{19BF3E88-3B72-488D-B63B-DE801EF93E04}"/>
                  </a:ext>
                </a:extLst>
              </p:cNvPr>
              <p:cNvGraphicFramePr>
                <a:graphicFrameLocks noGrp="1"/>
              </p:cNvGraphicFramePr>
              <p:nvPr/>
            </p:nvGraphicFramePr>
            <p:xfrm>
              <a:off x="1965325" y="3543245"/>
              <a:ext cx="8127999" cy="2631888"/>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693384486"/>
                        </a:ext>
                      </a:extLst>
                    </a:gridCol>
                    <a:gridCol w="2709333">
                      <a:extLst>
                        <a:ext uri="{9D8B030D-6E8A-4147-A177-3AD203B41FA5}">
                          <a16:colId xmlns:a16="http://schemas.microsoft.com/office/drawing/2014/main" val="3376431177"/>
                        </a:ext>
                      </a:extLst>
                    </a:gridCol>
                    <a:gridCol w="2709333">
                      <a:extLst>
                        <a:ext uri="{9D8B030D-6E8A-4147-A177-3AD203B41FA5}">
                          <a16:colId xmlns:a16="http://schemas.microsoft.com/office/drawing/2014/main" val="3054987043"/>
                        </a:ext>
                      </a:extLst>
                    </a:gridCol>
                  </a:tblGrid>
                  <a:tr h="370840">
                    <a:tc>
                      <a:txBody>
                        <a:bodyPr/>
                        <a:lstStyle/>
                        <a:p>
                          <a:pPr algn="ctr"/>
                          <a:r>
                            <a:rPr lang="es-CL" dirty="0">
                              <a:solidFill>
                                <a:schemeClr val="bg1"/>
                              </a:solidFill>
                            </a:rPr>
                            <a:t>Valor</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1" i="1" smtClean="0">
                                        <a:latin typeface="Cambria Math" panose="02040503050406030204" pitchFamily="18" charset="0"/>
                                      </a:rPr>
                                      <m:t>𝑮</m:t>
                                    </m:r>
                                  </m:e>
                                  <m:sub>
                                    <m:r>
                                      <a:rPr lang="es-CL" b="1" i="1" smtClean="0">
                                        <a:latin typeface="Cambria Math" panose="02040503050406030204" pitchFamily="18" charset="0"/>
                                      </a:rPr>
                                      <m:t>𝟎</m:t>
                                    </m:r>
                                  </m:sub>
                                </m:sSub>
                              </m:oMath>
                            </m:oMathPara>
                          </a14:m>
                          <a:endParaRPr lang="es-CL"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1" i="1" smtClean="0">
                                        <a:latin typeface="Cambria Math" panose="02040503050406030204" pitchFamily="18" charset="0"/>
                                      </a:rPr>
                                      <m:t>𝑮</m:t>
                                    </m:r>
                                  </m:e>
                                  <m:sub>
                                    <m:r>
                                      <a:rPr lang="es-CL" b="1" i="1" smtClean="0">
                                        <a:latin typeface="Cambria Math" panose="02040503050406030204" pitchFamily="18" charset="0"/>
                                      </a:rPr>
                                      <m:t>𝟏</m:t>
                                    </m:r>
                                  </m:sub>
                                </m:sSub>
                              </m:oMath>
                            </m:oMathPara>
                          </a14:m>
                          <a:endParaRPr lang="es-CL" dirty="0"/>
                        </a:p>
                      </a:txBody>
                      <a:tcPr/>
                    </a:tc>
                    <a:extLst>
                      <a:ext uri="{0D108BD9-81ED-4DB2-BD59-A6C34878D82A}">
                        <a16:rowId xmlns:a16="http://schemas.microsoft.com/office/drawing/2014/main" val="3926211415"/>
                      </a:ext>
                    </a:extLst>
                  </a:tr>
                  <a:tr h="370840">
                    <a:tc>
                      <a:txBody>
                        <a:bodyPr/>
                        <a:lstStyle/>
                        <a:p>
                          <a:pPr/>
                          <a14:m>
                            <m:oMathPara xmlns:m="http://schemas.openxmlformats.org/officeDocument/2006/math">
                              <m:oMathParaPr>
                                <m:jc m:val="centerGroup"/>
                              </m:oMathParaPr>
                              <m:oMath xmlns:m="http://schemas.openxmlformats.org/officeDocument/2006/math">
                                <m:r>
                                  <a:rPr lang="es-CL" i="1" dirty="0" smtClean="0">
                                    <a:latin typeface="Cambria Math" panose="02040503050406030204" pitchFamily="18" charset="0"/>
                                  </a:rPr>
                                  <m:t>𝑃</m:t>
                                </m:r>
                              </m:oMath>
                            </m:oMathPara>
                          </a14:m>
                          <a:endParaRPr lang="es-CL" dirty="0"/>
                        </a:p>
                      </a:txBody>
                      <a:tcPr/>
                    </a:tc>
                    <a:tc>
                      <a:txBody>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0,69</m:t>
                                </m:r>
                              </m:oMath>
                            </m:oMathPara>
                          </a14:m>
                          <a:endParaRPr lang="es-CL"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0,67</m:t>
                                </m:r>
                              </m:oMath>
                            </m:oMathPara>
                          </a14:m>
                          <a:endParaRPr lang="es-CL" dirty="0"/>
                        </a:p>
                      </a:txBody>
                      <a:tcPr/>
                    </a:tc>
                    <a:extLst>
                      <a:ext uri="{0D108BD9-81ED-4DB2-BD59-A6C34878D82A}">
                        <a16:rowId xmlns:a16="http://schemas.microsoft.com/office/drawing/2014/main" val="153177671"/>
                      </a:ext>
                    </a:extLst>
                  </a:tr>
                  <a:tr h="370840">
                    <a:tc>
                      <a:txBody>
                        <a:bodyPr/>
                        <a:lstStyle/>
                        <a:p>
                          <a:pPr/>
                          <a14:m>
                            <m:oMathPara xmlns:m="http://schemas.openxmlformats.org/officeDocument/2006/math">
                              <m:oMathParaPr>
                                <m:jc m:val="centerGroup"/>
                              </m:oMathParaPr>
                              <m:oMath xmlns:m="http://schemas.openxmlformats.org/officeDocument/2006/math">
                                <m:r>
                                  <a:rPr lang="es-CL" i="1" dirty="0" smtClean="0">
                                    <a:latin typeface="Cambria Math" panose="02040503050406030204" pitchFamily="18" charset="0"/>
                                  </a:rPr>
                                  <m:t>𝐻</m:t>
                                </m:r>
                              </m:oMath>
                            </m:oMathPara>
                          </a14:m>
                          <a:endParaRPr lang="es-CL"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0,28</m:t>
                                </m:r>
                              </m:oMath>
                            </m:oMathPara>
                          </a14:m>
                          <a:endParaRPr lang="es-CL"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0,3</m:t>
                                </m:r>
                              </m:oMath>
                            </m:oMathPara>
                          </a14:m>
                          <a:endParaRPr lang="es-CL" dirty="0"/>
                        </a:p>
                      </a:txBody>
                      <a:tcPr/>
                    </a:tc>
                    <a:extLst>
                      <a:ext uri="{0D108BD9-81ED-4DB2-BD59-A6C34878D82A}">
                        <a16:rowId xmlns:a16="http://schemas.microsoft.com/office/drawing/2014/main" val="2586844"/>
                      </a:ext>
                    </a:extLst>
                  </a:tr>
                  <a:tr h="370840">
                    <a:tc>
                      <a:txBody>
                        <a:bodyPr/>
                        <a:lstStyle/>
                        <a:p>
                          <a:pPr/>
                          <a14:m>
                            <m:oMathPara xmlns:m="http://schemas.openxmlformats.org/officeDocument/2006/math">
                              <m:oMathParaPr>
                                <m:jc m:val="centerGroup"/>
                              </m:oMathParaPr>
                              <m:oMath xmlns:m="http://schemas.openxmlformats.org/officeDocument/2006/math">
                                <m:r>
                                  <a:rPr lang="es-CL" i="1" dirty="0" smtClean="0">
                                    <a:latin typeface="Cambria Math" panose="02040503050406030204" pitchFamily="18" charset="0"/>
                                  </a:rPr>
                                  <m:t>𝑄</m:t>
                                </m:r>
                              </m:oMath>
                            </m:oMathPara>
                          </a14:m>
                          <a:endParaRPr lang="es-CL"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0,03</m:t>
                                </m:r>
                              </m:oMath>
                            </m:oMathPara>
                          </a14:m>
                          <a:endParaRPr lang="es-CL"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0,02</m:t>
                                </m:r>
                              </m:oMath>
                            </m:oMathPara>
                          </a14:m>
                          <a:endParaRPr lang="es-CL" dirty="0"/>
                        </a:p>
                      </a:txBody>
                      <a:tcPr/>
                    </a:tc>
                    <a:extLst>
                      <a:ext uri="{0D108BD9-81ED-4DB2-BD59-A6C34878D82A}">
                        <a16:rowId xmlns:a16="http://schemas.microsoft.com/office/drawing/2014/main" val="790197813"/>
                      </a:ext>
                    </a:extLst>
                  </a:tr>
                  <a:tr h="370840">
                    <a:tc>
                      <a:txBody>
                        <a:bodyPr/>
                        <a:lstStyle/>
                        <a:p>
                          <a:pPr/>
                          <a14:m>
                            <m:oMathPara xmlns:m="http://schemas.openxmlformats.org/officeDocument/2006/math">
                              <m:oMathParaPr>
                                <m:jc m:val="centerGroup"/>
                              </m:oMathParaPr>
                              <m:oMath xmlns:m="http://schemas.openxmlformats.org/officeDocument/2006/math">
                                <m:r>
                                  <a:rPr lang="es-CL" sz="1800" b="0" i="1" smtClean="0">
                                    <a:latin typeface="Cambria Math" panose="02040503050406030204" pitchFamily="18" charset="0"/>
                                  </a:rPr>
                                  <m:t>𝑁</m:t>
                                </m:r>
                                <m:r>
                                  <a:rPr lang="es-CL" sz="1800" b="0" i="1" smtClean="0">
                                    <a:latin typeface="Cambria Math" panose="02040503050406030204" pitchFamily="18" charset="0"/>
                                  </a:rPr>
                                  <m:t>º</m:t>
                                </m:r>
                                <m:r>
                                  <a:rPr lang="es-CL" sz="1800" b="0" i="1" smtClean="0">
                                    <a:latin typeface="Cambria Math" panose="02040503050406030204" pitchFamily="18" charset="0"/>
                                  </a:rPr>
                                  <m:t>𝑊𝑊</m:t>
                                </m:r>
                              </m:oMath>
                            </m:oMathPara>
                          </a14:m>
                          <a:endParaRPr lang="es-CL"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966</m:t>
                                </m:r>
                              </m:oMath>
                            </m:oMathPara>
                          </a14:m>
                          <a:endParaRPr lang="es-CL"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938</m:t>
                                </m:r>
                              </m:oMath>
                            </m:oMathPara>
                          </a14:m>
                          <a:endParaRPr lang="es-CL" dirty="0"/>
                        </a:p>
                      </a:txBody>
                      <a:tcPr/>
                    </a:tc>
                    <a:extLst>
                      <a:ext uri="{0D108BD9-81ED-4DB2-BD59-A6C34878D82A}">
                        <a16:rowId xmlns:a16="http://schemas.microsoft.com/office/drawing/2014/main" val="2190932961"/>
                      </a:ext>
                    </a:extLst>
                  </a:tr>
                  <a:tr h="370840">
                    <a:tc>
                      <a:txBody>
                        <a:bodyPr/>
                        <a:lstStyle/>
                        <a:p>
                          <a:pPr/>
                          <a14:m>
                            <m:oMathPara xmlns:m="http://schemas.openxmlformats.org/officeDocument/2006/math">
                              <m:oMathParaPr>
                                <m:jc m:val="centerGroup"/>
                              </m:oMathParaPr>
                              <m:oMath xmlns:m="http://schemas.openxmlformats.org/officeDocument/2006/math">
                                <m:r>
                                  <a:rPr lang="es-CL" sz="1800" b="0" i="1" smtClean="0">
                                    <a:latin typeface="Cambria Math" panose="02040503050406030204" pitchFamily="18" charset="0"/>
                                  </a:rPr>
                                  <m:t>𝑁</m:t>
                                </m:r>
                                <m:r>
                                  <a:rPr lang="es-CL" sz="1800" b="0" i="1" smtClean="0">
                                    <a:latin typeface="Cambria Math" panose="02040503050406030204" pitchFamily="18" charset="0"/>
                                  </a:rPr>
                                  <m:t>º</m:t>
                                </m:r>
                                <m:r>
                                  <a:rPr lang="es-CL" sz="1800" b="0" i="1" smtClean="0">
                                    <a:latin typeface="Cambria Math" panose="02040503050406030204" pitchFamily="18" charset="0"/>
                                  </a:rPr>
                                  <m:t>𝑊𝑤</m:t>
                                </m:r>
                              </m:oMath>
                            </m:oMathPara>
                          </a14:m>
                          <a:endParaRPr lang="es-CL"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392</m:t>
                                </m:r>
                              </m:oMath>
                            </m:oMathPara>
                          </a14:m>
                          <a:endParaRPr lang="es-CL"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420</m:t>
                                </m:r>
                              </m:oMath>
                            </m:oMathPara>
                          </a14:m>
                          <a:endParaRPr lang="es-CL" dirty="0"/>
                        </a:p>
                      </a:txBody>
                      <a:tcPr/>
                    </a:tc>
                    <a:extLst>
                      <a:ext uri="{0D108BD9-81ED-4DB2-BD59-A6C34878D82A}">
                        <a16:rowId xmlns:a16="http://schemas.microsoft.com/office/drawing/2014/main" val="3042707843"/>
                      </a:ext>
                    </a:extLst>
                  </a:tr>
                  <a:tr h="370840">
                    <a:tc>
                      <a:txBody>
                        <a:bodyPr/>
                        <a:lstStyle/>
                        <a:p>
                          <a:pPr/>
                          <a14:m>
                            <m:oMathPara xmlns:m="http://schemas.openxmlformats.org/officeDocument/2006/math">
                              <m:oMathParaPr>
                                <m:jc m:val="centerGroup"/>
                              </m:oMathParaPr>
                              <m:oMath xmlns:m="http://schemas.openxmlformats.org/officeDocument/2006/math">
                                <m:r>
                                  <a:rPr lang="es-CL" sz="1800" b="0" i="1" smtClean="0">
                                    <a:latin typeface="Cambria Math" panose="02040503050406030204" pitchFamily="18" charset="0"/>
                                  </a:rPr>
                                  <m:t>𝑁</m:t>
                                </m:r>
                                <m:r>
                                  <a:rPr lang="es-CL" sz="1800" b="0" i="1" smtClean="0">
                                    <a:latin typeface="Cambria Math" panose="02040503050406030204" pitchFamily="18" charset="0"/>
                                  </a:rPr>
                                  <m:t>º</m:t>
                                </m:r>
                                <m:r>
                                  <a:rPr lang="es-CL" sz="1800" b="0" i="1" smtClean="0">
                                    <a:latin typeface="Cambria Math" panose="02040503050406030204" pitchFamily="18" charset="0"/>
                                  </a:rPr>
                                  <m:t>𝑤𝑤</m:t>
                                </m:r>
                              </m:oMath>
                            </m:oMathPara>
                          </a14:m>
                          <a:endParaRPr lang="es-CL"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42</m:t>
                                </m:r>
                              </m:oMath>
                            </m:oMathPara>
                          </a14:m>
                          <a:endParaRPr lang="es-CL"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28</m:t>
                                </m:r>
                              </m:oMath>
                            </m:oMathPara>
                          </a14:m>
                          <a:endParaRPr lang="es-CL" dirty="0"/>
                        </a:p>
                      </a:txBody>
                      <a:tcPr/>
                    </a:tc>
                    <a:extLst>
                      <a:ext uri="{0D108BD9-81ED-4DB2-BD59-A6C34878D82A}">
                        <a16:rowId xmlns:a16="http://schemas.microsoft.com/office/drawing/2014/main" val="3098173649"/>
                      </a:ext>
                    </a:extLst>
                  </a:tr>
                </a:tbl>
              </a:graphicData>
            </a:graphic>
          </p:graphicFrame>
        </mc:Choice>
        <mc:Fallback xmlns="">
          <p:graphicFrame>
            <p:nvGraphicFramePr>
              <p:cNvPr id="15" name="Tabla 4">
                <a:extLst>
                  <a:ext uri="{FF2B5EF4-FFF2-40B4-BE49-F238E27FC236}">
                    <a16:creationId xmlns:a16="http://schemas.microsoft.com/office/drawing/2014/main" id="{19BF3E88-3B72-488D-B63B-DE801EF93E04}"/>
                  </a:ext>
                </a:extLst>
              </p:cNvPr>
              <p:cNvGraphicFramePr>
                <a:graphicFrameLocks noGrp="1"/>
              </p:cNvGraphicFramePr>
              <p:nvPr>
                <p:extLst>
                  <p:ext uri="{D42A27DB-BD31-4B8C-83A1-F6EECF244321}">
                    <p14:modId xmlns:p14="http://schemas.microsoft.com/office/powerpoint/2010/main" val="500693596"/>
                  </p:ext>
                </p:extLst>
              </p:nvPr>
            </p:nvGraphicFramePr>
            <p:xfrm>
              <a:off x="1965325" y="3543245"/>
              <a:ext cx="8127999" cy="2631888"/>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693384486"/>
                        </a:ext>
                      </a:extLst>
                    </a:gridCol>
                    <a:gridCol w="2709333">
                      <a:extLst>
                        <a:ext uri="{9D8B030D-6E8A-4147-A177-3AD203B41FA5}">
                          <a16:colId xmlns:a16="http://schemas.microsoft.com/office/drawing/2014/main" val="3376431177"/>
                        </a:ext>
                      </a:extLst>
                    </a:gridCol>
                    <a:gridCol w="2709333">
                      <a:extLst>
                        <a:ext uri="{9D8B030D-6E8A-4147-A177-3AD203B41FA5}">
                          <a16:colId xmlns:a16="http://schemas.microsoft.com/office/drawing/2014/main" val="3054987043"/>
                        </a:ext>
                      </a:extLst>
                    </a:gridCol>
                  </a:tblGrid>
                  <a:tr h="375984">
                    <a:tc>
                      <a:txBody>
                        <a:bodyPr/>
                        <a:lstStyle/>
                        <a:p>
                          <a:pPr algn="ctr"/>
                          <a:r>
                            <a:rPr lang="es-CL" dirty="0">
                              <a:solidFill>
                                <a:schemeClr val="bg1"/>
                              </a:solidFill>
                            </a:rPr>
                            <a:t>Valor</a:t>
                          </a:r>
                        </a:p>
                      </a:txBody>
                      <a:tcPr/>
                    </a:tc>
                    <a:tc>
                      <a:txBody>
                        <a:bodyPr/>
                        <a:lstStyle/>
                        <a:p>
                          <a:endParaRPr lang="en-US"/>
                        </a:p>
                      </a:txBody>
                      <a:tcPr>
                        <a:blipFill>
                          <a:blip r:embed="rId3"/>
                          <a:stretch>
                            <a:fillRect l="-100450" t="-8065" r="-101126" b="-601613"/>
                          </a:stretch>
                        </a:blipFill>
                      </a:tcPr>
                    </a:tc>
                    <a:tc>
                      <a:txBody>
                        <a:bodyPr/>
                        <a:lstStyle/>
                        <a:p>
                          <a:endParaRPr lang="en-US"/>
                        </a:p>
                      </a:txBody>
                      <a:tcPr>
                        <a:blipFill>
                          <a:blip r:embed="rId3"/>
                          <a:stretch>
                            <a:fillRect l="-200000" t="-8065" r="-899" b="-601613"/>
                          </a:stretch>
                        </a:blipFill>
                      </a:tcPr>
                    </a:tc>
                    <a:extLst>
                      <a:ext uri="{0D108BD9-81ED-4DB2-BD59-A6C34878D82A}">
                        <a16:rowId xmlns:a16="http://schemas.microsoft.com/office/drawing/2014/main" val="3926211415"/>
                      </a:ext>
                    </a:extLst>
                  </a:tr>
                  <a:tr h="375984">
                    <a:tc>
                      <a:txBody>
                        <a:bodyPr/>
                        <a:lstStyle/>
                        <a:p>
                          <a:endParaRPr lang="en-US"/>
                        </a:p>
                      </a:txBody>
                      <a:tcPr>
                        <a:blipFill>
                          <a:blip r:embed="rId3"/>
                          <a:stretch>
                            <a:fillRect l="-225" t="-109836" r="-200674" b="-511475"/>
                          </a:stretch>
                        </a:blipFill>
                      </a:tcPr>
                    </a:tc>
                    <a:tc>
                      <a:txBody>
                        <a:bodyPr/>
                        <a:lstStyle/>
                        <a:p>
                          <a:endParaRPr lang="en-US"/>
                        </a:p>
                      </a:txBody>
                      <a:tcPr>
                        <a:blipFill>
                          <a:blip r:embed="rId3"/>
                          <a:stretch>
                            <a:fillRect l="-100450" t="-109836" r="-101126" b="-511475"/>
                          </a:stretch>
                        </a:blipFill>
                      </a:tcPr>
                    </a:tc>
                    <a:tc>
                      <a:txBody>
                        <a:bodyPr/>
                        <a:lstStyle/>
                        <a:p>
                          <a:endParaRPr lang="en-US"/>
                        </a:p>
                      </a:txBody>
                      <a:tcPr>
                        <a:blipFill>
                          <a:blip r:embed="rId3"/>
                          <a:stretch>
                            <a:fillRect l="-200000" t="-109836" r="-899" b="-511475"/>
                          </a:stretch>
                        </a:blipFill>
                      </a:tcPr>
                    </a:tc>
                    <a:extLst>
                      <a:ext uri="{0D108BD9-81ED-4DB2-BD59-A6C34878D82A}">
                        <a16:rowId xmlns:a16="http://schemas.microsoft.com/office/drawing/2014/main" val="153177671"/>
                      </a:ext>
                    </a:extLst>
                  </a:tr>
                  <a:tr h="375984">
                    <a:tc>
                      <a:txBody>
                        <a:bodyPr/>
                        <a:lstStyle/>
                        <a:p>
                          <a:endParaRPr lang="en-US"/>
                        </a:p>
                      </a:txBody>
                      <a:tcPr>
                        <a:blipFill>
                          <a:blip r:embed="rId3"/>
                          <a:stretch>
                            <a:fillRect l="-225" t="-206452" r="-200674" b="-403226"/>
                          </a:stretch>
                        </a:blipFill>
                      </a:tcPr>
                    </a:tc>
                    <a:tc>
                      <a:txBody>
                        <a:bodyPr/>
                        <a:lstStyle/>
                        <a:p>
                          <a:endParaRPr lang="en-US"/>
                        </a:p>
                      </a:txBody>
                      <a:tcPr>
                        <a:blipFill>
                          <a:blip r:embed="rId3"/>
                          <a:stretch>
                            <a:fillRect l="-100450" t="-206452" r="-101126" b="-403226"/>
                          </a:stretch>
                        </a:blipFill>
                      </a:tcPr>
                    </a:tc>
                    <a:tc>
                      <a:txBody>
                        <a:bodyPr/>
                        <a:lstStyle/>
                        <a:p>
                          <a:endParaRPr lang="en-US"/>
                        </a:p>
                      </a:txBody>
                      <a:tcPr>
                        <a:blipFill>
                          <a:blip r:embed="rId3"/>
                          <a:stretch>
                            <a:fillRect l="-200000" t="-206452" r="-899" b="-403226"/>
                          </a:stretch>
                        </a:blipFill>
                      </a:tcPr>
                    </a:tc>
                    <a:extLst>
                      <a:ext uri="{0D108BD9-81ED-4DB2-BD59-A6C34878D82A}">
                        <a16:rowId xmlns:a16="http://schemas.microsoft.com/office/drawing/2014/main" val="2586844"/>
                      </a:ext>
                    </a:extLst>
                  </a:tr>
                  <a:tr h="375984">
                    <a:tc>
                      <a:txBody>
                        <a:bodyPr/>
                        <a:lstStyle/>
                        <a:p>
                          <a:endParaRPr lang="en-US"/>
                        </a:p>
                      </a:txBody>
                      <a:tcPr>
                        <a:blipFill>
                          <a:blip r:embed="rId3"/>
                          <a:stretch>
                            <a:fillRect l="-225" t="-306452" r="-200674" b="-303226"/>
                          </a:stretch>
                        </a:blipFill>
                      </a:tcPr>
                    </a:tc>
                    <a:tc>
                      <a:txBody>
                        <a:bodyPr/>
                        <a:lstStyle/>
                        <a:p>
                          <a:endParaRPr lang="en-US"/>
                        </a:p>
                      </a:txBody>
                      <a:tcPr>
                        <a:blipFill>
                          <a:blip r:embed="rId3"/>
                          <a:stretch>
                            <a:fillRect l="-100450" t="-306452" r="-101126" b="-303226"/>
                          </a:stretch>
                        </a:blipFill>
                      </a:tcPr>
                    </a:tc>
                    <a:tc>
                      <a:txBody>
                        <a:bodyPr/>
                        <a:lstStyle/>
                        <a:p>
                          <a:endParaRPr lang="en-US"/>
                        </a:p>
                      </a:txBody>
                      <a:tcPr>
                        <a:blipFill>
                          <a:blip r:embed="rId3"/>
                          <a:stretch>
                            <a:fillRect l="-200000" t="-306452" r="-899" b="-303226"/>
                          </a:stretch>
                        </a:blipFill>
                      </a:tcPr>
                    </a:tc>
                    <a:extLst>
                      <a:ext uri="{0D108BD9-81ED-4DB2-BD59-A6C34878D82A}">
                        <a16:rowId xmlns:a16="http://schemas.microsoft.com/office/drawing/2014/main" val="790197813"/>
                      </a:ext>
                    </a:extLst>
                  </a:tr>
                  <a:tr h="375984">
                    <a:tc>
                      <a:txBody>
                        <a:bodyPr/>
                        <a:lstStyle/>
                        <a:p>
                          <a:endParaRPr lang="en-US"/>
                        </a:p>
                      </a:txBody>
                      <a:tcPr>
                        <a:blipFill>
                          <a:blip r:embed="rId3"/>
                          <a:stretch>
                            <a:fillRect l="-225" t="-406452" r="-200674" b="-203226"/>
                          </a:stretch>
                        </a:blipFill>
                      </a:tcPr>
                    </a:tc>
                    <a:tc>
                      <a:txBody>
                        <a:bodyPr/>
                        <a:lstStyle/>
                        <a:p>
                          <a:endParaRPr lang="en-US"/>
                        </a:p>
                      </a:txBody>
                      <a:tcPr>
                        <a:blipFill>
                          <a:blip r:embed="rId3"/>
                          <a:stretch>
                            <a:fillRect l="-100450" t="-406452" r="-101126" b="-203226"/>
                          </a:stretch>
                        </a:blipFill>
                      </a:tcPr>
                    </a:tc>
                    <a:tc>
                      <a:txBody>
                        <a:bodyPr/>
                        <a:lstStyle/>
                        <a:p>
                          <a:endParaRPr lang="en-US"/>
                        </a:p>
                      </a:txBody>
                      <a:tcPr>
                        <a:blipFill>
                          <a:blip r:embed="rId3"/>
                          <a:stretch>
                            <a:fillRect l="-200000" t="-406452" r="-899" b="-203226"/>
                          </a:stretch>
                        </a:blipFill>
                      </a:tcPr>
                    </a:tc>
                    <a:extLst>
                      <a:ext uri="{0D108BD9-81ED-4DB2-BD59-A6C34878D82A}">
                        <a16:rowId xmlns:a16="http://schemas.microsoft.com/office/drawing/2014/main" val="2190932961"/>
                      </a:ext>
                    </a:extLst>
                  </a:tr>
                  <a:tr h="375984">
                    <a:tc>
                      <a:txBody>
                        <a:bodyPr/>
                        <a:lstStyle/>
                        <a:p>
                          <a:endParaRPr lang="en-US"/>
                        </a:p>
                      </a:txBody>
                      <a:tcPr>
                        <a:blipFill>
                          <a:blip r:embed="rId3"/>
                          <a:stretch>
                            <a:fillRect l="-225" t="-514754" r="-200674" b="-106557"/>
                          </a:stretch>
                        </a:blipFill>
                      </a:tcPr>
                    </a:tc>
                    <a:tc>
                      <a:txBody>
                        <a:bodyPr/>
                        <a:lstStyle/>
                        <a:p>
                          <a:endParaRPr lang="en-US"/>
                        </a:p>
                      </a:txBody>
                      <a:tcPr>
                        <a:blipFill>
                          <a:blip r:embed="rId3"/>
                          <a:stretch>
                            <a:fillRect l="-100450" t="-514754" r="-101126" b="-106557"/>
                          </a:stretch>
                        </a:blipFill>
                      </a:tcPr>
                    </a:tc>
                    <a:tc>
                      <a:txBody>
                        <a:bodyPr/>
                        <a:lstStyle/>
                        <a:p>
                          <a:endParaRPr lang="en-US"/>
                        </a:p>
                      </a:txBody>
                      <a:tcPr>
                        <a:blipFill>
                          <a:blip r:embed="rId3"/>
                          <a:stretch>
                            <a:fillRect l="-200000" t="-514754" r="-899" b="-106557"/>
                          </a:stretch>
                        </a:blipFill>
                      </a:tcPr>
                    </a:tc>
                    <a:extLst>
                      <a:ext uri="{0D108BD9-81ED-4DB2-BD59-A6C34878D82A}">
                        <a16:rowId xmlns:a16="http://schemas.microsoft.com/office/drawing/2014/main" val="3042707843"/>
                      </a:ext>
                    </a:extLst>
                  </a:tr>
                  <a:tr h="375984">
                    <a:tc>
                      <a:txBody>
                        <a:bodyPr/>
                        <a:lstStyle/>
                        <a:p>
                          <a:endParaRPr lang="en-US"/>
                        </a:p>
                      </a:txBody>
                      <a:tcPr>
                        <a:blipFill>
                          <a:blip r:embed="rId3"/>
                          <a:stretch>
                            <a:fillRect l="-225" t="-604839" r="-200674" b="-4839"/>
                          </a:stretch>
                        </a:blipFill>
                      </a:tcPr>
                    </a:tc>
                    <a:tc>
                      <a:txBody>
                        <a:bodyPr/>
                        <a:lstStyle/>
                        <a:p>
                          <a:endParaRPr lang="en-US"/>
                        </a:p>
                      </a:txBody>
                      <a:tcPr>
                        <a:blipFill>
                          <a:blip r:embed="rId3"/>
                          <a:stretch>
                            <a:fillRect l="-100450" t="-604839" r="-101126" b="-4839"/>
                          </a:stretch>
                        </a:blipFill>
                      </a:tcPr>
                    </a:tc>
                    <a:tc>
                      <a:txBody>
                        <a:bodyPr/>
                        <a:lstStyle/>
                        <a:p>
                          <a:endParaRPr lang="en-US"/>
                        </a:p>
                      </a:txBody>
                      <a:tcPr>
                        <a:blipFill>
                          <a:blip r:embed="rId3"/>
                          <a:stretch>
                            <a:fillRect l="-200000" t="-604839" r="-899" b="-4839"/>
                          </a:stretch>
                        </a:blipFill>
                      </a:tcPr>
                    </a:tc>
                    <a:extLst>
                      <a:ext uri="{0D108BD9-81ED-4DB2-BD59-A6C34878D82A}">
                        <a16:rowId xmlns:a16="http://schemas.microsoft.com/office/drawing/2014/main" val="3098173649"/>
                      </a:ext>
                    </a:extLst>
                  </a:tr>
                </a:tbl>
              </a:graphicData>
            </a:graphic>
          </p:graphicFrame>
        </mc:Fallback>
      </mc:AlternateContent>
      <p:pic>
        <p:nvPicPr>
          <p:cNvPr id="3074" name="Picture 2" descr="Wave Hello Sticker by Originals">
            <a:extLst>
              <a:ext uri="{FF2B5EF4-FFF2-40B4-BE49-F238E27FC236}">
                <a16:creationId xmlns:a16="http://schemas.microsoft.com/office/drawing/2014/main" id="{B783E6CC-395C-49C3-87AC-59446530F3F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202420" y="2154763"/>
            <a:ext cx="4210050"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a:extLst>
              <a:ext uri="{FF2B5EF4-FFF2-40B4-BE49-F238E27FC236}">
                <a16:creationId xmlns:a16="http://schemas.microsoft.com/office/drawing/2014/main" id="{C95DA101-4416-889F-9110-0CEFC58818E0}"/>
              </a:ext>
            </a:extLst>
          </p:cNvPr>
          <p:cNvSpPr>
            <a:spLocks noGrp="1"/>
          </p:cNvSpPr>
          <p:nvPr>
            <p:ph type="title"/>
          </p:nvPr>
        </p:nvSpPr>
        <p:spPr/>
        <p:txBody>
          <a:bodyPr/>
          <a:lstStyle/>
          <a:p>
            <a:endParaRPr lang="es-CL"/>
          </a:p>
        </p:txBody>
      </p:sp>
      <p:sp>
        <p:nvSpPr>
          <p:cNvPr id="6" name="Título 1">
            <a:extLst>
              <a:ext uri="{FF2B5EF4-FFF2-40B4-BE49-F238E27FC236}">
                <a16:creationId xmlns:a16="http://schemas.microsoft.com/office/drawing/2014/main" id="{66443D9A-25E9-8559-750C-42DD382FC285}"/>
              </a:ext>
            </a:extLst>
          </p:cNvPr>
          <p:cNvSpPr txBox="1">
            <a:spLocks/>
          </p:cNvSpPr>
          <p:nvPr/>
        </p:nvSpPr>
        <p:spPr>
          <a:xfrm>
            <a:off x="951200" y="377537"/>
            <a:ext cx="9911200" cy="52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kern="0"/>
              <a:t>Ejercicio 4</a:t>
            </a:r>
            <a:endParaRPr lang="es-CL" kern="0" dirty="0"/>
          </a:p>
        </p:txBody>
      </p:sp>
    </p:spTree>
    <p:extLst>
      <p:ext uri="{BB962C8B-B14F-4D97-AF65-F5344CB8AC3E}">
        <p14:creationId xmlns:p14="http://schemas.microsoft.com/office/powerpoint/2010/main" val="22230666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92</a:t>
            </a:fld>
            <a:endParaRPr/>
          </a:p>
        </p:txBody>
      </p:sp>
      <p:sp>
        <p:nvSpPr>
          <p:cNvPr id="3" name="CuadroTexto 2">
            <a:extLst>
              <a:ext uri="{FF2B5EF4-FFF2-40B4-BE49-F238E27FC236}">
                <a16:creationId xmlns:a16="http://schemas.microsoft.com/office/drawing/2014/main" id="{F061A4D9-D458-4EFE-9400-060BD138CDE8}"/>
              </a:ext>
            </a:extLst>
          </p:cNvPr>
          <p:cNvSpPr txBox="1"/>
          <p:nvPr/>
        </p:nvSpPr>
        <p:spPr>
          <a:xfrm>
            <a:off x="1343314" y="1348740"/>
            <a:ext cx="9162472"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Si una población se mantiene con apareamiento aleatorio entre 20 parejas de padres por generación. ¿Cuál será su coeficiente de consanguinidad después de 5 y de 10 generaciones?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5E7FEA9C-4206-4AC2-A0A4-F0BC7181A98A}"/>
              </a:ext>
            </a:extLst>
          </p:cNvPr>
          <p:cNvSpPr txBox="1"/>
          <p:nvPr/>
        </p:nvSpPr>
        <p:spPr>
          <a:xfrm>
            <a:off x="1343314" y="2411845"/>
            <a:ext cx="41841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“Incremento” o “nueva consanguinidad”</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8E371C6D-5A6B-40E4-8DDD-656DB0376F92}"/>
                  </a:ext>
                </a:extLst>
              </p:cNvPr>
              <p:cNvSpPr txBox="1"/>
              <p:nvPr/>
            </p:nvSpPr>
            <p:spPr>
              <a:xfrm>
                <a:off x="2634272" y="2914605"/>
                <a:ext cx="1306127" cy="349839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den>
                      </m:f>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2∗40</m:t>
                          </m:r>
                        </m:den>
                      </m:f>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80</m:t>
                          </m:r>
                        </m:den>
                      </m:f>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=0,013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CuadroTexto 4">
                <a:extLst>
                  <a:ext uri="{FF2B5EF4-FFF2-40B4-BE49-F238E27FC236}">
                    <a16:creationId xmlns:a16="http://schemas.microsoft.com/office/drawing/2014/main" id="{8E371C6D-5A6B-40E4-8DDD-656DB0376F92}"/>
                  </a:ext>
                </a:extLst>
              </p:cNvPr>
              <p:cNvSpPr txBox="1">
                <a:spLocks noRot="1" noChangeAspect="1" noMove="1" noResize="1" noEditPoints="1" noAdjustHandles="1" noChangeArrowheads="1" noChangeShapeType="1" noTextEdit="1"/>
              </p:cNvSpPr>
              <p:nvPr/>
            </p:nvSpPr>
            <p:spPr>
              <a:xfrm>
                <a:off x="2634272" y="2914605"/>
                <a:ext cx="1306127" cy="3498394"/>
              </a:xfrm>
              <a:prstGeom prst="rect">
                <a:avLst/>
              </a:prstGeom>
              <a:blipFill>
                <a:blip r:embed="rId3"/>
                <a:stretch>
                  <a:fillRect r="-467"/>
                </a:stretch>
              </a:blipFill>
            </p:spPr>
            <p:txBody>
              <a:bodyPr/>
              <a:lstStyle/>
              <a:p>
                <a:r>
                  <a:rPr lang="es-CL">
                    <a:noFill/>
                  </a:rPr>
                  <a:t> </a:t>
                </a:r>
              </a:p>
            </p:txBody>
          </p:sp>
        </mc:Fallback>
      </mc:AlternateContent>
      <p:sp>
        <p:nvSpPr>
          <p:cNvPr id="6" name="Rectángulo 5">
            <a:extLst>
              <a:ext uri="{FF2B5EF4-FFF2-40B4-BE49-F238E27FC236}">
                <a16:creationId xmlns:a16="http://schemas.microsoft.com/office/drawing/2014/main" id="{5BBB3CC1-BB04-4743-AF36-BE0490BCAD30}"/>
              </a:ext>
            </a:extLst>
          </p:cNvPr>
          <p:cNvSpPr/>
          <p:nvPr/>
        </p:nvSpPr>
        <p:spPr>
          <a:xfrm>
            <a:off x="2610363" y="5486150"/>
            <a:ext cx="1330036" cy="369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uadroTexto 6">
            <a:extLst>
              <a:ext uri="{FF2B5EF4-FFF2-40B4-BE49-F238E27FC236}">
                <a16:creationId xmlns:a16="http://schemas.microsoft.com/office/drawing/2014/main" id="{42B96B86-0B06-47F9-B167-2438FC914184}"/>
              </a:ext>
            </a:extLst>
          </p:cNvPr>
          <p:cNvSpPr txBox="1"/>
          <p:nvPr/>
        </p:nvSpPr>
        <p:spPr>
          <a:xfrm>
            <a:off x="6746120" y="2411845"/>
            <a:ext cx="35744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Coeficiente de consanguinidad en cualquier generación </a:t>
            </a:r>
            <a:r>
              <a:rPr kumimoji="0" lang="es-CL" sz="1800" b="1" i="1" u="none" strike="noStrike" kern="1200" cap="none" spc="0" normalizeH="0" baseline="0" noProof="0" dirty="0">
                <a:ln>
                  <a:noFill/>
                </a:ln>
                <a:solidFill>
                  <a:prstClr val="black"/>
                </a:solidFill>
                <a:effectLst/>
                <a:uLnTx/>
                <a:uFillTx/>
                <a:latin typeface="Abadi" panose="020B0604020104020204" pitchFamily="34" charset="0"/>
                <a:ea typeface="+mn-ea"/>
                <a:cs typeface="+mn-cs"/>
              </a:rPr>
              <a:t>t</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3245A662-28D9-49E2-A8C8-B83446E2F9A6}"/>
                  </a:ext>
                </a:extLst>
              </p:cNvPr>
              <p:cNvSpPr txBox="1"/>
              <p:nvPr/>
            </p:nvSpPr>
            <p:spPr>
              <a:xfrm>
                <a:off x="7309538" y="3330710"/>
                <a:ext cx="24476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𝐹</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sup>
                      </m:sSup>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CuadroTexto 7">
                <a:extLst>
                  <a:ext uri="{FF2B5EF4-FFF2-40B4-BE49-F238E27FC236}">
                    <a16:creationId xmlns:a16="http://schemas.microsoft.com/office/drawing/2014/main" id="{3245A662-28D9-49E2-A8C8-B83446E2F9A6}"/>
                  </a:ext>
                </a:extLst>
              </p:cNvPr>
              <p:cNvSpPr txBox="1">
                <a:spLocks noRot="1" noChangeAspect="1" noMove="1" noResize="1" noEditPoints="1" noAdjustHandles="1" noChangeArrowheads="1" noChangeShapeType="1" noTextEdit="1"/>
              </p:cNvSpPr>
              <p:nvPr/>
            </p:nvSpPr>
            <p:spPr>
              <a:xfrm>
                <a:off x="7309538" y="3330710"/>
                <a:ext cx="2447636" cy="369332"/>
              </a:xfrm>
              <a:prstGeom prst="rect">
                <a:avLst/>
              </a:prstGeom>
              <a:blipFill>
                <a:blip r:embed="rId4"/>
                <a:stretch>
                  <a:fillRect b="-13115"/>
                </a:stretch>
              </a:blipFill>
            </p:spPr>
            <p:txBody>
              <a:bodyPr/>
              <a:lstStyle/>
              <a:p>
                <a:r>
                  <a:rPr lang="es-CL">
                    <a:noFill/>
                  </a:rPr>
                  <a:t> </a:t>
                </a:r>
              </a:p>
            </p:txBody>
          </p:sp>
        </mc:Fallback>
      </mc:AlternateContent>
      <p:cxnSp>
        <p:nvCxnSpPr>
          <p:cNvPr id="9" name="Conector recto de flecha 8">
            <a:extLst>
              <a:ext uri="{FF2B5EF4-FFF2-40B4-BE49-F238E27FC236}">
                <a16:creationId xmlns:a16="http://schemas.microsoft.com/office/drawing/2014/main" id="{4069465C-D656-4C36-8724-A4FBB8C3A8B7}"/>
              </a:ext>
            </a:extLst>
          </p:cNvPr>
          <p:cNvCxnSpPr>
            <a:cxnSpLocks/>
            <a:stCxn id="7" idx="3"/>
          </p:cNvCxnSpPr>
          <p:nvPr/>
        </p:nvCxnSpPr>
        <p:spPr>
          <a:xfrm>
            <a:off x="10320592" y="2735011"/>
            <a:ext cx="185194" cy="175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ABBB03B3-DEFC-4F40-B91B-B3EF1636AADE}"/>
              </a:ext>
            </a:extLst>
          </p:cNvPr>
          <p:cNvSpPr txBox="1"/>
          <p:nvPr/>
        </p:nvSpPr>
        <p:spPr>
          <a:xfrm>
            <a:off x="10320592" y="2910583"/>
            <a:ext cx="159789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black"/>
                </a:solidFill>
                <a:effectLst/>
                <a:uLnTx/>
                <a:uFillTx/>
                <a:latin typeface="Calibri" panose="020F0502020204030204"/>
                <a:ea typeface="+mn-ea"/>
                <a:cs typeface="+mn-cs"/>
              </a:rPr>
              <a:t>Población base no consanguínea!!</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ítulo 1">
            <a:extLst>
              <a:ext uri="{FF2B5EF4-FFF2-40B4-BE49-F238E27FC236}">
                <a16:creationId xmlns:a16="http://schemas.microsoft.com/office/drawing/2014/main" id="{D37F494B-C6CF-4633-9E1C-375CD3F427DE}"/>
              </a:ext>
            </a:extLst>
          </p:cNvPr>
          <p:cNvSpPr>
            <a:spLocks noGrp="1"/>
          </p:cNvSpPr>
          <p:nvPr>
            <p:ph type="title"/>
          </p:nvPr>
        </p:nvSpPr>
        <p:spPr>
          <a:xfrm>
            <a:off x="1412398" y="-85507"/>
            <a:ext cx="9367203" cy="1188720"/>
          </a:xfrm>
        </p:spPr>
        <p:txBody>
          <a:bodyPr>
            <a:normAutofit/>
          </a:bodyPr>
          <a:lstStyle/>
          <a:p>
            <a:r>
              <a:rPr lang="es-CL" i="1" dirty="0"/>
              <a:t>Ejercicio 5</a:t>
            </a:r>
            <a:endParaRPr lang="en-US" i="1" dirty="0"/>
          </a:p>
        </p:txBody>
      </p:sp>
    </p:spTree>
    <p:extLst>
      <p:ext uri="{BB962C8B-B14F-4D97-AF65-F5344CB8AC3E}">
        <p14:creationId xmlns:p14="http://schemas.microsoft.com/office/powerpoint/2010/main" val="56608255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animEffect transition="in" filter="fade">
                                      <p:cBhvr>
                                        <p:cTn id="23" dur="500"/>
                                        <p:tgtEl>
                                          <p:spTgt spid="5">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8" grpId="0"/>
      <p:bldP spid="10"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 name="CuadroTexto 11">
            <a:extLst>
              <a:ext uri="{FF2B5EF4-FFF2-40B4-BE49-F238E27FC236}">
                <a16:creationId xmlns:a16="http://schemas.microsoft.com/office/drawing/2014/main" id="{CA21F334-0D58-4D49-9CFD-D142C75C9827}"/>
              </a:ext>
            </a:extLst>
          </p:cNvPr>
          <p:cNvSpPr txBox="1"/>
          <p:nvPr/>
        </p:nvSpPr>
        <p:spPr>
          <a:xfrm>
            <a:off x="6746120" y="2411845"/>
            <a:ext cx="35744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Coeficiente de consanguinidad en la generación </a:t>
            </a:r>
            <a:r>
              <a:rPr kumimoji="0" lang="es-CL" sz="1800" b="1" i="1" u="none" strike="noStrike" kern="1200" cap="none" spc="0" normalizeH="0" baseline="0" noProof="0" dirty="0">
                <a:ln>
                  <a:noFill/>
                </a:ln>
                <a:solidFill>
                  <a:prstClr val="black"/>
                </a:solidFill>
                <a:effectLst/>
                <a:uLnTx/>
                <a:uFillTx/>
                <a:latin typeface="Abadi" panose="020B0604020104020204" pitchFamily="34" charset="0"/>
                <a:ea typeface="+mn-ea"/>
                <a:cs typeface="+mn-cs"/>
              </a:rPr>
              <a:t>5</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338C4A74-E867-4917-98F4-9FCA2F355FCD}"/>
                  </a:ext>
                </a:extLst>
              </p:cNvPr>
              <p:cNvSpPr txBox="1"/>
              <p:nvPr/>
            </p:nvSpPr>
            <p:spPr>
              <a:xfrm>
                <a:off x="7309538" y="3330710"/>
                <a:ext cx="2447636" cy="20405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𝐹</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5</m:t>
                          </m:r>
                        </m:sup>
                      </m:sSup>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ctrlP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0,013</m:t>
                              </m:r>
                            </m:e>
                          </m:d>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5</m:t>
                          </m:r>
                        </m:sup>
                      </m:sSup>
                    </m:oMath>
                  </m:oMathPara>
                </a14:m>
                <a:endParaRPr kumimoji="0" lang="es-CL" sz="18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ctrlP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0,987</m:t>
                              </m:r>
                            </m:e>
                          </m:d>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5</m:t>
                          </m:r>
                        </m:sup>
                      </m:sSup>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=1−0,937</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=0,063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 name="CuadroTexto 12">
                <a:extLst>
                  <a:ext uri="{FF2B5EF4-FFF2-40B4-BE49-F238E27FC236}">
                    <a16:creationId xmlns:a16="http://schemas.microsoft.com/office/drawing/2014/main" id="{338C4A74-E867-4917-98F4-9FCA2F355FCD}"/>
                  </a:ext>
                </a:extLst>
              </p:cNvPr>
              <p:cNvSpPr txBox="1">
                <a:spLocks noRot="1" noChangeAspect="1" noMove="1" noResize="1" noEditPoints="1" noAdjustHandles="1" noChangeArrowheads="1" noChangeShapeType="1" noTextEdit="1"/>
              </p:cNvSpPr>
              <p:nvPr/>
            </p:nvSpPr>
            <p:spPr>
              <a:xfrm>
                <a:off x="7309538" y="3330710"/>
                <a:ext cx="2447636" cy="2040559"/>
              </a:xfrm>
              <a:prstGeom prst="rect">
                <a:avLst/>
              </a:prstGeom>
              <a:blipFill>
                <a:blip r:embed="rId3"/>
                <a:stretch>
                  <a:fillRect/>
                </a:stretch>
              </a:blipFill>
            </p:spPr>
            <p:txBody>
              <a:bodyPr/>
              <a:lstStyle/>
              <a:p>
                <a:r>
                  <a:rPr lang="es-CL">
                    <a:noFill/>
                  </a:rPr>
                  <a:t> </a:t>
                </a:r>
              </a:p>
            </p:txBody>
          </p:sp>
        </mc:Fallback>
      </mc:AlternateContent>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93</a:t>
            </a:fld>
            <a:endParaRPr/>
          </a:p>
        </p:txBody>
      </p:sp>
      <p:sp>
        <p:nvSpPr>
          <p:cNvPr id="3" name="CuadroTexto 2">
            <a:extLst>
              <a:ext uri="{FF2B5EF4-FFF2-40B4-BE49-F238E27FC236}">
                <a16:creationId xmlns:a16="http://schemas.microsoft.com/office/drawing/2014/main" id="{F061A4D9-D458-4EFE-9400-060BD138CDE8}"/>
              </a:ext>
            </a:extLst>
          </p:cNvPr>
          <p:cNvSpPr txBox="1"/>
          <p:nvPr/>
        </p:nvSpPr>
        <p:spPr>
          <a:xfrm>
            <a:off x="1343314" y="1348740"/>
            <a:ext cx="9162472"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Si una población se mantiene con apareamiento aleatorio entre 20 parejas de padres por generación. ¿Cuál será su coeficiente de consanguinidad después de 5 y de 10 generaciones?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5E7FEA9C-4206-4AC2-A0A4-F0BC7181A98A}"/>
              </a:ext>
            </a:extLst>
          </p:cNvPr>
          <p:cNvSpPr txBox="1"/>
          <p:nvPr/>
        </p:nvSpPr>
        <p:spPr>
          <a:xfrm>
            <a:off x="1343314" y="2411845"/>
            <a:ext cx="41841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“Incremento” o “nueva consanguinidad”</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8E371C6D-5A6B-40E4-8DDD-656DB0376F92}"/>
                  </a:ext>
                </a:extLst>
              </p:cNvPr>
              <p:cNvSpPr txBox="1"/>
              <p:nvPr/>
            </p:nvSpPr>
            <p:spPr>
              <a:xfrm>
                <a:off x="2634272" y="2914605"/>
                <a:ext cx="1306127" cy="349839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den>
                      </m:f>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2∗40</m:t>
                          </m:r>
                        </m:den>
                      </m:f>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80</m:t>
                          </m:r>
                        </m:den>
                      </m:f>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=0,013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CuadroTexto 4">
                <a:extLst>
                  <a:ext uri="{FF2B5EF4-FFF2-40B4-BE49-F238E27FC236}">
                    <a16:creationId xmlns:a16="http://schemas.microsoft.com/office/drawing/2014/main" id="{8E371C6D-5A6B-40E4-8DDD-656DB0376F92}"/>
                  </a:ext>
                </a:extLst>
              </p:cNvPr>
              <p:cNvSpPr txBox="1">
                <a:spLocks noRot="1" noChangeAspect="1" noMove="1" noResize="1" noEditPoints="1" noAdjustHandles="1" noChangeArrowheads="1" noChangeShapeType="1" noTextEdit="1"/>
              </p:cNvSpPr>
              <p:nvPr/>
            </p:nvSpPr>
            <p:spPr>
              <a:xfrm>
                <a:off x="2634272" y="2914605"/>
                <a:ext cx="1306127" cy="3498394"/>
              </a:xfrm>
              <a:prstGeom prst="rect">
                <a:avLst/>
              </a:prstGeom>
              <a:blipFill>
                <a:blip r:embed="rId4"/>
                <a:stretch>
                  <a:fillRect r="-467"/>
                </a:stretch>
              </a:blipFill>
            </p:spPr>
            <p:txBody>
              <a:bodyPr/>
              <a:lstStyle/>
              <a:p>
                <a:r>
                  <a:rPr lang="es-CL">
                    <a:noFill/>
                  </a:rPr>
                  <a:t> </a:t>
                </a:r>
              </a:p>
            </p:txBody>
          </p:sp>
        </mc:Fallback>
      </mc:AlternateContent>
      <p:sp>
        <p:nvSpPr>
          <p:cNvPr id="14" name="Rectángulo 13">
            <a:extLst>
              <a:ext uri="{FF2B5EF4-FFF2-40B4-BE49-F238E27FC236}">
                <a16:creationId xmlns:a16="http://schemas.microsoft.com/office/drawing/2014/main" id="{A3CF8B41-69F9-4B90-AFD8-DF467F1090E2}"/>
              </a:ext>
            </a:extLst>
          </p:cNvPr>
          <p:cNvSpPr/>
          <p:nvPr/>
        </p:nvSpPr>
        <p:spPr>
          <a:xfrm>
            <a:off x="7868338" y="5001937"/>
            <a:ext cx="1330036" cy="369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71EB2CA2-7B06-9B0C-BDA1-2DB221F4738B}"/>
              </a:ext>
            </a:extLst>
          </p:cNvPr>
          <p:cNvSpPr>
            <a:spLocks noGrp="1"/>
          </p:cNvSpPr>
          <p:nvPr>
            <p:ph type="title"/>
          </p:nvPr>
        </p:nvSpPr>
        <p:spPr>
          <a:xfrm>
            <a:off x="1412398" y="-85507"/>
            <a:ext cx="9367203" cy="1188720"/>
          </a:xfrm>
        </p:spPr>
        <p:txBody>
          <a:bodyPr>
            <a:normAutofit/>
          </a:bodyPr>
          <a:lstStyle/>
          <a:p>
            <a:r>
              <a:rPr lang="es-CL" i="1" dirty="0"/>
              <a:t>Ejercicio 5</a:t>
            </a:r>
            <a:endParaRPr lang="en-US" i="1" dirty="0"/>
          </a:p>
        </p:txBody>
      </p:sp>
    </p:spTree>
    <p:extLst>
      <p:ext uri="{BB962C8B-B14F-4D97-AF65-F5344CB8AC3E}">
        <p14:creationId xmlns:p14="http://schemas.microsoft.com/office/powerpoint/2010/main" val="414336825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500"/>
                                        <p:tgtEl>
                                          <p:spTgt spid="1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animEffect transition="in" filter="fade">
                                      <p:cBhvr>
                                        <p:cTn id="15" dur="500"/>
                                        <p:tgtEl>
                                          <p:spTgt spid="1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xEl>
                                              <p:pRg st="4" end="4"/>
                                            </p:txEl>
                                          </p:spTgt>
                                        </p:tgtEl>
                                        <p:attrNameLst>
                                          <p:attrName>style.visibility</p:attrName>
                                        </p:attrNameLst>
                                      </p:cBhvr>
                                      <p:to>
                                        <p:strVal val="visible"/>
                                      </p:to>
                                    </p:set>
                                    <p:animEffect transition="in" filter="fade">
                                      <p:cBhvr>
                                        <p:cTn id="18" dur="500"/>
                                        <p:tgtEl>
                                          <p:spTgt spid="1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animEffect transition="in" filter="fade">
                                      <p:cBhvr>
                                        <p:cTn id="23" dur="500"/>
                                        <p:tgtEl>
                                          <p:spTgt spid="1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9" name="CuadroTexto 8">
            <a:extLst>
              <a:ext uri="{FF2B5EF4-FFF2-40B4-BE49-F238E27FC236}">
                <a16:creationId xmlns:a16="http://schemas.microsoft.com/office/drawing/2014/main" id="{031CEE78-11B0-4D98-B3D2-632FA1A7633E}"/>
              </a:ext>
            </a:extLst>
          </p:cNvPr>
          <p:cNvSpPr txBox="1"/>
          <p:nvPr/>
        </p:nvSpPr>
        <p:spPr>
          <a:xfrm>
            <a:off x="6746120" y="2411845"/>
            <a:ext cx="35744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Coeficiente de consanguinidad en la generación </a:t>
            </a:r>
            <a:r>
              <a:rPr kumimoji="0" lang="es-CL" sz="1800" b="1" i="1" u="none" strike="noStrike" kern="1200" cap="none" spc="0" normalizeH="0" baseline="0" noProof="0" dirty="0">
                <a:ln>
                  <a:noFill/>
                </a:ln>
                <a:solidFill>
                  <a:prstClr val="black"/>
                </a:solidFill>
                <a:effectLst/>
                <a:uLnTx/>
                <a:uFillTx/>
                <a:latin typeface="Abadi" panose="020B0604020104020204" pitchFamily="34" charset="0"/>
                <a:ea typeface="+mn-ea"/>
                <a:cs typeface="+mn-cs"/>
              </a:rPr>
              <a:t>10</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465222C2-F25B-44A8-9368-9C7D0A987ADA}"/>
                  </a:ext>
                </a:extLst>
              </p:cNvPr>
              <p:cNvSpPr txBox="1"/>
              <p:nvPr/>
            </p:nvSpPr>
            <p:spPr>
              <a:xfrm>
                <a:off x="7244650" y="3324529"/>
                <a:ext cx="2577412" cy="20549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𝐹</m:t>
                          </m:r>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10</m:t>
                          </m:r>
                        </m:sup>
                      </m:sSup>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ctrlP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0,013</m:t>
                              </m:r>
                            </m:e>
                          </m:d>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sup>
                      </m:sSup>
                    </m:oMath>
                  </m:oMathPara>
                </a14:m>
                <a:endParaRPr kumimoji="0" lang="es-CL" sz="18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ctrlPr>
                                <a:rPr kumimoji="0" lang="es-C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0,987</m:t>
                              </m:r>
                            </m:e>
                          </m:d>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sup>
                      </m:sSup>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=1−0,877</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=0,123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0" name="CuadroTexto 9">
                <a:extLst>
                  <a:ext uri="{FF2B5EF4-FFF2-40B4-BE49-F238E27FC236}">
                    <a16:creationId xmlns:a16="http://schemas.microsoft.com/office/drawing/2014/main" id="{465222C2-F25B-44A8-9368-9C7D0A987ADA}"/>
                  </a:ext>
                </a:extLst>
              </p:cNvPr>
              <p:cNvSpPr txBox="1">
                <a:spLocks noRot="1" noChangeAspect="1" noMove="1" noResize="1" noEditPoints="1" noAdjustHandles="1" noChangeArrowheads="1" noChangeShapeType="1" noTextEdit="1"/>
              </p:cNvSpPr>
              <p:nvPr/>
            </p:nvSpPr>
            <p:spPr>
              <a:xfrm>
                <a:off x="7244650" y="3324529"/>
                <a:ext cx="2577412" cy="2054986"/>
              </a:xfrm>
              <a:prstGeom prst="rect">
                <a:avLst/>
              </a:prstGeom>
              <a:blipFill>
                <a:blip r:embed="rId3"/>
                <a:stretch>
                  <a:fillRect/>
                </a:stretch>
              </a:blipFill>
            </p:spPr>
            <p:txBody>
              <a:bodyPr/>
              <a:lstStyle/>
              <a:p>
                <a:r>
                  <a:rPr lang="es-CL">
                    <a:noFill/>
                  </a:rPr>
                  <a:t> </a:t>
                </a:r>
              </a:p>
            </p:txBody>
          </p:sp>
        </mc:Fallback>
      </mc:AlternateContent>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94</a:t>
            </a:fld>
            <a:endParaRPr/>
          </a:p>
        </p:txBody>
      </p:sp>
      <p:sp>
        <p:nvSpPr>
          <p:cNvPr id="3" name="CuadroTexto 2">
            <a:extLst>
              <a:ext uri="{FF2B5EF4-FFF2-40B4-BE49-F238E27FC236}">
                <a16:creationId xmlns:a16="http://schemas.microsoft.com/office/drawing/2014/main" id="{F061A4D9-D458-4EFE-9400-060BD138CDE8}"/>
              </a:ext>
            </a:extLst>
          </p:cNvPr>
          <p:cNvSpPr txBox="1"/>
          <p:nvPr/>
        </p:nvSpPr>
        <p:spPr>
          <a:xfrm>
            <a:off x="1343314" y="1348740"/>
            <a:ext cx="9162472"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Si una población se mantiene con apareamiento aleatorio entre 20 parejas de padres por generación. ¿Cuál será su coeficiente de consanguinidad después de 5 y de 10 generaciones?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5E7FEA9C-4206-4AC2-A0A4-F0BC7181A98A}"/>
              </a:ext>
            </a:extLst>
          </p:cNvPr>
          <p:cNvSpPr txBox="1"/>
          <p:nvPr/>
        </p:nvSpPr>
        <p:spPr>
          <a:xfrm>
            <a:off x="1343314" y="2411845"/>
            <a:ext cx="41841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“Incremento” o “nueva consanguinidad”</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8E371C6D-5A6B-40E4-8DDD-656DB0376F92}"/>
                  </a:ext>
                </a:extLst>
              </p:cNvPr>
              <p:cNvSpPr txBox="1"/>
              <p:nvPr/>
            </p:nvSpPr>
            <p:spPr>
              <a:xfrm>
                <a:off x="2634272" y="2914605"/>
                <a:ext cx="1306127" cy="349839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den>
                      </m:f>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2∗40</m:t>
                          </m:r>
                        </m:den>
                      </m:f>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80</m:t>
                          </m:r>
                        </m:den>
                      </m:f>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=0,013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CuadroTexto 4">
                <a:extLst>
                  <a:ext uri="{FF2B5EF4-FFF2-40B4-BE49-F238E27FC236}">
                    <a16:creationId xmlns:a16="http://schemas.microsoft.com/office/drawing/2014/main" id="{8E371C6D-5A6B-40E4-8DDD-656DB0376F92}"/>
                  </a:ext>
                </a:extLst>
              </p:cNvPr>
              <p:cNvSpPr txBox="1">
                <a:spLocks noRot="1" noChangeAspect="1" noMove="1" noResize="1" noEditPoints="1" noAdjustHandles="1" noChangeArrowheads="1" noChangeShapeType="1" noTextEdit="1"/>
              </p:cNvSpPr>
              <p:nvPr/>
            </p:nvSpPr>
            <p:spPr>
              <a:xfrm>
                <a:off x="2634272" y="2914605"/>
                <a:ext cx="1306127" cy="3498394"/>
              </a:xfrm>
              <a:prstGeom prst="rect">
                <a:avLst/>
              </a:prstGeom>
              <a:blipFill>
                <a:blip r:embed="rId4"/>
                <a:stretch>
                  <a:fillRect r="-467"/>
                </a:stretch>
              </a:blipFill>
            </p:spPr>
            <p:txBody>
              <a:bodyPr/>
              <a:lstStyle/>
              <a:p>
                <a:r>
                  <a:rPr lang="es-CL">
                    <a:noFill/>
                  </a:rPr>
                  <a:t> </a:t>
                </a:r>
              </a:p>
            </p:txBody>
          </p:sp>
        </mc:Fallback>
      </mc:AlternateContent>
      <p:sp>
        <p:nvSpPr>
          <p:cNvPr id="14" name="Rectángulo 13">
            <a:extLst>
              <a:ext uri="{FF2B5EF4-FFF2-40B4-BE49-F238E27FC236}">
                <a16:creationId xmlns:a16="http://schemas.microsoft.com/office/drawing/2014/main" id="{25B8357E-EEBA-44A4-A6B9-305576D45453}"/>
              </a:ext>
            </a:extLst>
          </p:cNvPr>
          <p:cNvSpPr/>
          <p:nvPr/>
        </p:nvSpPr>
        <p:spPr>
          <a:xfrm>
            <a:off x="7855638" y="4984783"/>
            <a:ext cx="1330036" cy="369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ítulo 5">
            <a:extLst>
              <a:ext uri="{FF2B5EF4-FFF2-40B4-BE49-F238E27FC236}">
                <a16:creationId xmlns:a16="http://schemas.microsoft.com/office/drawing/2014/main" id="{EE9D0A1F-C982-E73F-EC01-73DFD22EE7D6}"/>
              </a:ext>
            </a:extLst>
          </p:cNvPr>
          <p:cNvSpPr>
            <a:spLocks noGrp="1"/>
          </p:cNvSpPr>
          <p:nvPr>
            <p:ph type="title"/>
          </p:nvPr>
        </p:nvSpPr>
        <p:spPr/>
        <p:txBody>
          <a:bodyPr/>
          <a:lstStyle/>
          <a:p>
            <a:endParaRPr lang="es-CL"/>
          </a:p>
        </p:txBody>
      </p:sp>
      <p:sp>
        <p:nvSpPr>
          <p:cNvPr id="7" name="Título 1">
            <a:extLst>
              <a:ext uri="{FF2B5EF4-FFF2-40B4-BE49-F238E27FC236}">
                <a16:creationId xmlns:a16="http://schemas.microsoft.com/office/drawing/2014/main" id="{65AED894-9816-0C7D-EE0C-0A40C0A73057}"/>
              </a:ext>
            </a:extLst>
          </p:cNvPr>
          <p:cNvSpPr txBox="1">
            <a:spLocks/>
          </p:cNvSpPr>
          <p:nvPr/>
        </p:nvSpPr>
        <p:spPr>
          <a:xfrm>
            <a:off x="1412398" y="-85507"/>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5</a:t>
            </a:r>
            <a:endParaRPr lang="en-US" i="1" kern="0" dirty="0"/>
          </a:p>
        </p:txBody>
      </p:sp>
    </p:spTree>
    <p:extLst>
      <p:ext uri="{BB962C8B-B14F-4D97-AF65-F5344CB8AC3E}">
        <p14:creationId xmlns:p14="http://schemas.microsoft.com/office/powerpoint/2010/main" val="179801640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fade">
                                      <p:cBhvr>
                                        <p:cTn id="15" dur="500"/>
                                        <p:tgtEl>
                                          <p:spTgt spid="10">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animEffect transition="in" filter="fade">
                                      <p:cBhvr>
                                        <p:cTn id="18" dur="500"/>
                                        <p:tgtEl>
                                          <p:spTgt spid="10">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animEffect transition="in" filter="fade">
                                      <p:cBhvr>
                                        <p:cTn id="23" dur="500"/>
                                        <p:tgtEl>
                                          <p:spTgt spid="10">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95</a:t>
            </a:fld>
            <a:endParaRPr/>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A5F9F7F3-2C0F-4BAD-8180-8EAF50BE62DF}"/>
                  </a:ext>
                </a:extLst>
              </p:cNvPr>
              <p:cNvSpPr txBox="1"/>
              <p:nvPr/>
            </p:nvSpPr>
            <p:spPr>
              <a:xfrm>
                <a:off x="2249600" y="4232132"/>
                <a:ext cx="1455455" cy="646331"/>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=0,063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=0,123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CuadroTexto 11">
                <a:extLst>
                  <a:ext uri="{FF2B5EF4-FFF2-40B4-BE49-F238E27FC236}">
                    <a16:creationId xmlns:a16="http://schemas.microsoft.com/office/drawing/2014/main" id="{A5F9F7F3-2C0F-4BAD-8180-8EAF50BE62DF}"/>
                  </a:ext>
                </a:extLst>
              </p:cNvPr>
              <p:cNvSpPr txBox="1">
                <a:spLocks noRot="1" noChangeAspect="1" noMove="1" noResize="1" noEditPoints="1" noAdjustHandles="1" noChangeArrowheads="1" noChangeShapeType="1" noTextEdit="1"/>
              </p:cNvSpPr>
              <p:nvPr/>
            </p:nvSpPr>
            <p:spPr>
              <a:xfrm>
                <a:off x="2249600" y="4232132"/>
                <a:ext cx="1455455" cy="646331"/>
              </a:xfrm>
              <a:prstGeom prst="rect">
                <a:avLst/>
              </a:prstGeom>
              <a:blipFill>
                <a:blip r:embed="rId3"/>
                <a:stretch>
                  <a:fillRect/>
                </a:stretch>
              </a:blipFill>
              <a:ln>
                <a:solidFill>
                  <a:srgbClr val="FF0000"/>
                </a:solidFill>
              </a:ln>
            </p:spPr>
            <p:txBody>
              <a:bodyPr/>
              <a:lstStyle/>
              <a:p>
                <a:r>
                  <a:rPr lang="es-CL">
                    <a:noFill/>
                  </a:rPr>
                  <a:t> </a:t>
                </a:r>
              </a:p>
            </p:txBody>
          </p:sp>
        </mc:Fallback>
      </mc:AlternateContent>
      <p:sp>
        <p:nvSpPr>
          <p:cNvPr id="13" name="CuadroTexto 12">
            <a:extLst>
              <a:ext uri="{FF2B5EF4-FFF2-40B4-BE49-F238E27FC236}">
                <a16:creationId xmlns:a16="http://schemas.microsoft.com/office/drawing/2014/main" id="{370F60B6-A03C-4AF5-8AE0-47B19451A11D}"/>
              </a:ext>
            </a:extLst>
          </p:cNvPr>
          <p:cNvSpPr txBox="1"/>
          <p:nvPr/>
        </p:nvSpPr>
        <p:spPr>
          <a:xfrm>
            <a:off x="2073246" y="3429000"/>
            <a:ext cx="180816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Coeficientes 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consanguinidad</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15" name="CuadroTexto 14">
            <a:extLst>
              <a:ext uri="{FF2B5EF4-FFF2-40B4-BE49-F238E27FC236}">
                <a16:creationId xmlns:a16="http://schemas.microsoft.com/office/drawing/2014/main" id="{AD6244B3-449B-41E4-91C3-DA1F20C8CEBD}"/>
              </a:ext>
            </a:extLst>
          </p:cNvPr>
          <p:cNvSpPr txBox="1"/>
          <p:nvPr/>
        </p:nvSpPr>
        <p:spPr>
          <a:xfrm>
            <a:off x="5434779" y="3429000"/>
            <a:ext cx="44426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Cálculo de frecuencias genotípicas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16" name="CuadroTexto 15">
            <a:extLst>
              <a:ext uri="{FF2B5EF4-FFF2-40B4-BE49-F238E27FC236}">
                <a16:creationId xmlns:a16="http://schemas.microsoft.com/office/drawing/2014/main" id="{6C920230-A619-4120-A828-9A1639AC5141}"/>
              </a:ext>
            </a:extLst>
          </p:cNvPr>
          <p:cNvSpPr txBox="1"/>
          <p:nvPr/>
        </p:nvSpPr>
        <p:spPr>
          <a:xfrm>
            <a:off x="5447412" y="3953434"/>
            <a:ext cx="14554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Generación 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CuadroTexto 16">
            <a:extLst>
              <a:ext uri="{FF2B5EF4-FFF2-40B4-BE49-F238E27FC236}">
                <a16:creationId xmlns:a16="http://schemas.microsoft.com/office/drawing/2014/main" id="{CAC4C205-90E7-49D3-88AE-F6FE22DE7355}"/>
              </a:ext>
            </a:extLst>
          </p:cNvPr>
          <p:cNvSpPr txBox="1"/>
          <p:nvPr/>
        </p:nvSpPr>
        <p:spPr>
          <a:xfrm>
            <a:off x="8298639" y="3953434"/>
            <a:ext cx="15787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Generación 10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E8073BC0-491F-4EA0-A2FC-177067105DC2}"/>
                  </a:ext>
                </a:extLst>
              </p:cNvPr>
              <p:cNvSpPr txBox="1"/>
              <p:nvPr/>
            </p:nvSpPr>
            <p:spPr>
              <a:xfrm>
                <a:off x="5434779" y="4530698"/>
                <a:ext cx="1455455" cy="92333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𝐻</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𝑄</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8" name="CuadroTexto 17">
                <a:extLst>
                  <a:ext uri="{FF2B5EF4-FFF2-40B4-BE49-F238E27FC236}">
                    <a16:creationId xmlns:a16="http://schemas.microsoft.com/office/drawing/2014/main" id="{E8073BC0-491F-4EA0-A2FC-177067105DC2}"/>
                  </a:ext>
                </a:extLst>
              </p:cNvPr>
              <p:cNvSpPr txBox="1">
                <a:spLocks noRot="1" noChangeAspect="1" noMove="1" noResize="1" noEditPoints="1" noAdjustHandles="1" noChangeArrowheads="1" noChangeShapeType="1" noTextEdit="1"/>
              </p:cNvSpPr>
              <p:nvPr/>
            </p:nvSpPr>
            <p:spPr>
              <a:xfrm>
                <a:off x="5434779" y="4530698"/>
                <a:ext cx="1455455" cy="923330"/>
              </a:xfrm>
              <a:prstGeom prst="rect">
                <a:avLst/>
              </a:prstGeom>
              <a:blipFill>
                <a:blip r:embed="rId4"/>
                <a:stretch>
                  <a:fillRect b="-3289"/>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686AD31B-4E4F-4461-9DA2-DA7BE3C70C09}"/>
                  </a:ext>
                </a:extLst>
              </p:cNvPr>
              <p:cNvSpPr txBox="1"/>
              <p:nvPr/>
            </p:nvSpPr>
            <p:spPr>
              <a:xfrm>
                <a:off x="8221786" y="4530698"/>
                <a:ext cx="1455455" cy="92333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𝐻</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𝑄</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9" name="CuadroTexto 18">
                <a:extLst>
                  <a:ext uri="{FF2B5EF4-FFF2-40B4-BE49-F238E27FC236}">
                    <a16:creationId xmlns:a16="http://schemas.microsoft.com/office/drawing/2014/main" id="{686AD31B-4E4F-4461-9DA2-DA7BE3C70C09}"/>
                  </a:ext>
                </a:extLst>
              </p:cNvPr>
              <p:cNvSpPr txBox="1">
                <a:spLocks noRot="1" noChangeAspect="1" noMove="1" noResize="1" noEditPoints="1" noAdjustHandles="1" noChangeArrowheads="1" noChangeShapeType="1" noTextEdit="1"/>
              </p:cNvSpPr>
              <p:nvPr/>
            </p:nvSpPr>
            <p:spPr>
              <a:xfrm>
                <a:off x="8221786" y="4530698"/>
                <a:ext cx="1455455" cy="923330"/>
              </a:xfrm>
              <a:prstGeom prst="rect">
                <a:avLst/>
              </a:prstGeom>
              <a:blipFill>
                <a:blip r:embed="rId5"/>
                <a:stretch>
                  <a:fillRect b="-3289"/>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24FABEC5-3026-4991-950F-46DB7A3DE31E}"/>
                  </a:ext>
                </a:extLst>
              </p:cNvPr>
              <p:cNvSpPr txBox="1"/>
              <p:nvPr/>
            </p:nvSpPr>
            <p:spPr>
              <a:xfrm>
                <a:off x="1856625" y="1710424"/>
                <a:ext cx="8478748"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Suponga que las frecuencias para un gen en estudio en esta población son </a:t>
                </a:r>
                <a14:m>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=0,467</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y </a:t>
                </a:r>
                <a14:m>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=0,533</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Calcule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las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frecuencias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genotípicas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y determine las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contribuciones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genéticas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tanto para la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generación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5,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como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generación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10.</a:t>
                </a:r>
              </a:p>
            </p:txBody>
          </p:sp>
        </mc:Choice>
        <mc:Fallback xmlns="">
          <p:sp>
            <p:nvSpPr>
              <p:cNvPr id="20" name="CuadroTexto 19">
                <a:extLst>
                  <a:ext uri="{FF2B5EF4-FFF2-40B4-BE49-F238E27FC236}">
                    <a16:creationId xmlns:a16="http://schemas.microsoft.com/office/drawing/2014/main" id="{24FABEC5-3026-4991-950F-46DB7A3DE31E}"/>
                  </a:ext>
                </a:extLst>
              </p:cNvPr>
              <p:cNvSpPr txBox="1">
                <a:spLocks noRot="1" noChangeAspect="1" noMove="1" noResize="1" noEditPoints="1" noAdjustHandles="1" noChangeArrowheads="1" noChangeShapeType="1" noTextEdit="1"/>
              </p:cNvSpPr>
              <p:nvPr/>
            </p:nvSpPr>
            <p:spPr>
              <a:xfrm>
                <a:off x="1856625" y="1710424"/>
                <a:ext cx="8478748" cy="923330"/>
              </a:xfrm>
              <a:prstGeom prst="rect">
                <a:avLst/>
              </a:prstGeom>
              <a:blipFill>
                <a:blip r:embed="rId6"/>
                <a:stretch>
                  <a:fillRect l="-647" t="-3974" r="-647" b="-9934"/>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35AF7B57-4548-4C7E-B3E6-848410612FE7}"/>
                  </a:ext>
                </a:extLst>
              </p:cNvPr>
              <p:cNvSpPr txBox="1"/>
              <p:nvPr/>
            </p:nvSpPr>
            <p:spPr>
              <a:xfrm>
                <a:off x="4954841" y="264911"/>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𝑷</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1" name="CuadroTexto 20">
                <a:extLst>
                  <a:ext uri="{FF2B5EF4-FFF2-40B4-BE49-F238E27FC236}">
                    <a16:creationId xmlns:a16="http://schemas.microsoft.com/office/drawing/2014/main" id="{35AF7B57-4548-4C7E-B3E6-848410612FE7}"/>
                  </a:ext>
                </a:extLst>
              </p:cNvPr>
              <p:cNvSpPr txBox="1">
                <a:spLocks noRot="1" noChangeAspect="1" noMove="1" noResize="1" noEditPoints="1" noAdjustHandles="1" noChangeArrowheads="1" noChangeShapeType="1" noTextEdit="1"/>
              </p:cNvSpPr>
              <p:nvPr/>
            </p:nvSpPr>
            <p:spPr>
              <a:xfrm>
                <a:off x="4954841" y="264911"/>
                <a:ext cx="7610763" cy="369332"/>
              </a:xfrm>
              <a:prstGeom prst="rect">
                <a:avLst/>
              </a:prstGeom>
              <a:blipFill>
                <a:blip r:embed="rId7"/>
                <a:stretch>
                  <a:fillRect b="-11475"/>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A55EFB26-691A-46AC-979A-CC18C41AB277}"/>
                  </a:ext>
                </a:extLst>
              </p:cNvPr>
              <p:cNvSpPr txBox="1"/>
              <p:nvPr/>
            </p:nvSpPr>
            <p:spPr>
              <a:xfrm>
                <a:off x="4954841" y="652240"/>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𝑯</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m:t>
                      </m:r>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2" name="CuadroTexto 21">
                <a:extLst>
                  <a:ext uri="{FF2B5EF4-FFF2-40B4-BE49-F238E27FC236}">
                    <a16:creationId xmlns:a16="http://schemas.microsoft.com/office/drawing/2014/main" id="{A55EFB26-691A-46AC-979A-CC18C41AB277}"/>
                  </a:ext>
                </a:extLst>
              </p:cNvPr>
              <p:cNvSpPr txBox="1">
                <a:spLocks noRot="1" noChangeAspect="1" noMove="1" noResize="1" noEditPoints="1" noAdjustHandles="1" noChangeArrowheads="1" noChangeShapeType="1" noTextEdit="1"/>
              </p:cNvSpPr>
              <p:nvPr/>
            </p:nvSpPr>
            <p:spPr>
              <a:xfrm>
                <a:off x="4954841" y="652240"/>
                <a:ext cx="7610763" cy="369332"/>
              </a:xfrm>
              <a:prstGeom prst="rect">
                <a:avLst/>
              </a:prstGeom>
              <a:blipFill>
                <a:blip r:embed="rId8"/>
                <a:stretch>
                  <a:fillRect b="-11475"/>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C14626F8-B746-4128-8D75-7150579A5E4D}"/>
                  </a:ext>
                </a:extLst>
              </p:cNvPr>
              <p:cNvSpPr txBox="1"/>
              <p:nvPr/>
            </p:nvSpPr>
            <p:spPr>
              <a:xfrm>
                <a:off x="4954841" y="1041451"/>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𝑸</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3" name="CuadroTexto 22">
                <a:extLst>
                  <a:ext uri="{FF2B5EF4-FFF2-40B4-BE49-F238E27FC236}">
                    <a16:creationId xmlns:a16="http://schemas.microsoft.com/office/drawing/2014/main" id="{C14626F8-B746-4128-8D75-7150579A5E4D}"/>
                  </a:ext>
                </a:extLst>
              </p:cNvPr>
              <p:cNvSpPr txBox="1">
                <a:spLocks noRot="1" noChangeAspect="1" noMove="1" noResize="1" noEditPoints="1" noAdjustHandles="1" noChangeArrowheads="1" noChangeShapeType="1" noTextEdit="1"/>
              </p:cNvSpPr>
              <p:nvPr/>
            </p:nvSpPr>
            <p:spPr>
              <a:xfrm>
                <a:off x="4954841" y="1041451"/>
                <a:ext cx="7610763" cy="369332"/>
              </a:xfrm>
              <a:prstGeom prst="rect">
                <a:avLst/>
              </a:prstGeom>
              <a:blipFill>
                <a:blip r:embed="rId9"/>
                <a:stretch>
                  <a:fillRect b="-13333"/>
                </a:stretch>
              </a:blipFill>
            </p:spPr>
            <p:txBody>
              <a:bodyPr/>
              <a:lstStyle/>
              <a:p>
                <a:r>
                  <a:rPr lang="es-CL">
                    <a:noFill/>
                  </a:rPr>
                  <a:t> </a:t>
                </a:r>
              </a:p>
            </p:txBody>
          </p:sp>
        </mc:Fallback>
      </mc:AlternateContent>
      <p:sp>
        <p:nvSpPr>
          <p:cNvPr id="3" name="Título 2">
            <a:extLst>
              <a:ext uri="{FF2B5EF4-FFF2-40B4-BE49-F238E27FC236}">
                <a16:creationId xmlns:a16="http://schemas.microsoft.com/office/drawing/2014/main" id="{7F418183-53C5-5C39-8070-332ACF835BD7}"/>
              </a:ext>
            </a:extLst>
          </p:cNvPr>
          <p:cNvSpPr>
            <a:spLocks noGrp="1"/>
          </p:cNvSpPr>
          <p:nvPr>
            <p:ph type="title"/>
          </p:nvPr>
        </p:nvSpPr>
        <p:spPr/>
        <p:txBody>
          <a:bodyPr/>
          <a:lstStyle/>
          <a:p>
            <a:endParaRPr lang="es-CL"/>
          </a:p>
        </p:txBody>
      </p:sp>
      <p:sp>
        <p:nvSpPr>
          <p:cNvPr id="4" name="Título 1">
            <a:extLst>
              <a:ext uri="{FF2B5EF4-FFF2-40B4-BE49-F238E27FC236}">
                <a16:creationId xmlns:a16="http://schemas.microsoft.com/office/drawing/2014/main" id="{B70FA058-0FDC-A319-7380-9B923A5B4255}"/>
              </a:ext>
            </a:extLst>
          </p:cNvPr>
          <p:cNvSpPr txBox="1">
            <a:spLocks/>
          </p:cNvSpPr>
          <p:nvPr/>
        </p:nvSpPr>
        <p:spPr>
          <a:xfrm>
            <a:off x="1412398" y="-85507"/>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5</a:t>
            </a:r>
            <a:endParaRPr lang="en-US" i="1" kern="0" dirty="0"/>
          </a:p>
        </p:txBody>
      </p:sp>
    </p:spTree>
    <p:extLst>
      <p:ext uri="{BB962C8B-B14F-4D97-AF65-F5344CB8AC3E}">
        <p14:creationId xmlns:p14="http://schemas.microsoft.com/office/powerpoint/2010/main" val="1670713723"/>
      </p:ext>
    </p:extLst>
  </p:cSld>
  <p:clrMapOvr>
    <a:masterClrMapping/>
  </p:clrMapOvr>
  <p:transition spd="slow">
    <p:cove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96</a:t>
            </a:fld>
            <a:endParaRPr/>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A5F9F7F3-2C0F-4BAD-8180-8EAF50BE62DF}"/>
                  </a:ext>
                </a:extLst>
              </p:cNvPr>
              <p:cNvSpPr txBox="1"/>
              <p:nvPr/>
            </p:nvSpPr>
            <p:spPr>
              <a:xfrm>
                <a:off x="2249600" y="4232132"/>
                <a:ext cx="1455455" cy="646331"/>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=0,063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=0,123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CuadroTexto 11">
                <a:extLst>
                  <a:ext uri="{FF2B5EF4-FFF2-40B4-BE49-F238E27FC236}">
                    <a16:creationId xmlns:a16="http://schemas.microsoft.com/office/drawing/2014/main" id="{A5F9F7F3-2C0F-4BAD-8180-8EAF50BE62DF}"/>
                  </a:ext>
                </a:extLst>
              </p:cNvPr>
              <p:cNvSpPr txBox="1">
                <a:spLocks noRot="1" noChangeAspect="1" noMove="1" noResize="1" noEditPoints="1" noAdjustHandles="1" noChangeArrowheads="1" noChangeShapeType="1" noTextEdit="1"/>
              </p:cNvSpPr>
              <p:nvPr/>
            </p:nvSpPr>
            <p:spPr>
              <a:xfrm>
                <a:off x="2249600" y="4232132"/>
                <a:ext cx="1455455" cy="646331"/>
              </a:xfrm>
              <a:prstGeom prst="rect">
                <a:avLst/>
              </a:prstGeom>
              <a:blipFill>
                <a:blip r:embed="rId3"/>
                <a:stretch>
                  <a:fillRect/>
                </a:stretch>
              </a:blipFill>
              <a:ln>
                <a:solidFill>
                  <a:srgbClr val="FF0000"/>
                </a:solidFill>
              </a:ln>
            </p:spPr>
            <p:txBody>
              <a:bodyPr/>
              <a:lstStyle/>
              <a:p>
                <a:r>
                  <a:rPr lang="es-CL">
                    <a:noFill/>
                  </a:rPr>
                  <a:t> </a:t>
                </a:r>
              </a:p>
            </p:txBody>
          </p:sp>
        </mc:Fallback>
      </mc:AlternateContent>
      <p:sp>
        <p:nvSpPr>
          <p:cNvPr id="13" name="CuadroTexto 12">
            <a:extLst>
              <a:ext uri="{FF2B5EF4-FFF2-40B4-BE49-F238E27FC236}">
                <a16:creationId xmlns:a16="http://schemas.microsoft.com/office/drawing/2014/main" id="{370F60B6-A03C-4AF5-8AE0-47B19451A11D}"/>
              </a:ext>
            </a:extLst>
          </p:cNvPr>
          <p:cNvSpPr txBox="1"/>
          <p:nvPr/>
        </p:nvSpPr>
        <p:spPr>
          <a:xfrm>
            <a:off x="2073246" y="3429000"/>
            <a:ext cx="180816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Coeficientes 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consanguinidad</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15" name="CuadroTexto 14">
            <a:extLst>
              <a:ext uri="{FF2B5EF4-FFF2-40B4-BE49-F238E27FC236}">
                <a16:creationId xmlns:a16="http://schemas.microsoft.com/office/drawing/2014/main" id="{AD6244B3-449B-41E4-91C3-DA1F20C8CEBD}"/>
              </a:ext>
            </a:extLst>
          </p:cNvPr>
          <p:cNvSpPr txBox="1"/>
          <p:nvPr/>
        </p:nvSpPr>
        <p:spPr>
          <a:xfrm>
            <a:off x="5434779" y="3429000"/>
            <a:ext cx="44426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Cálculo de frecuencias genotípicas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16" name="CuadroTexto 15">
            <a:extLst>
              <a:ext uri="{FF2B5EF4-FFF2-40B4-BE49-F238E27FC236}">
                <a16:creationId xmlns:a16="http://schemas.microsoft.com/office/drawing/2014/main" id="{6C920230-A619-4120-A828-9A1639AC5141}"/>
              </a:ext>
            </a:extLst>
          </p:cNvPr>
          <p:cNvSpPr txBox="1"/>
          <p:nvPr/>
        </p:nvSpPr>
        <p:spPr>
          <a:xfrm>
            <a:off x="5447412" y="3953434"/>
            <a:ext cx="14554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Generación 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E8073BC0-491F-4EA0-A2FC-177067105DC2}"/>
                  </a:ext>
                </a:extLst>
              </p:cNvPr>
              <p:cNvSpPr txBox="1"/>
              <p:nvPr/>
            </p:nvSpPr>
            <p:spPr>
              <a:xfrm>
                <a:off x="5434779" y="4530698"/>
                <a:ext cx="1455455" cy="92333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𝐻</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𝑄</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8" name="CuadroTexto 17">
                <a:extLst>
                  <a:ext uri="{FF2B5EF4-FFF2-40B4-BE49-F238E27FC236}">
                    <a16:creationId xmlns:a16="http://schemas.microsoft.com/office/drawing/2014/main" id="{E8073BC0-491F-4EA0-A2FC-177067105DC2}"/>
                  </a:ext>
                </a:extLst>
              </p:cNvPr>
              <p:cNvSpPr txBox="1">
                <a:spLocks noRot="1" noChangeAspect="1" noMove="1" noResize="1" noEditPoints="1" noAdjustHandles="1" noChangeArrowheads="1" noChangeShapeType="1" noTextEdit="1"/>
              </p:cNvSpPr>
              <p:nvPr/>
            </p:nvSpPr>
            <p:spPr>
              <a:xfrm>
                <a:off x="5434779" y="4530698"/>
                <a:ext cx="1455455" cy="923330"/>
              </a:xfrm>
              <a:prstGeom prst="rect">
                <a:avLst/>
              </a:prstGeom>
              <a:blipFill>
                <a:blip r:embed="rId4"/>
                <a:stretch>
                  <a:fillRect b="-3289"/>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24FABEC5-3026-4991-950F-46DB7A3DE31E}"/>
                  </a:ext>
                </a:extLst>
              </p:cNvPr>
              <p:cNvSpPr txBox="1"/>
              <p:nvPr/>
            </p:nvSpPr>
            <p:spPr>
              <a:xfrm>
                <a:off x="1856625" y="1710424"/>
                <a:ext cx="8478748"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Suponga que las frecuencias para un gen en estudio en esta población son </a:t>
                </a:r>
                <a14:m>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=0,467</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y </a:t>
                </a:r>
                <a14:m>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=0,533</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Calcule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las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frecuencias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genotípicas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y determine las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contribuciones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genéticas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tanto para la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generación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5,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como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generación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10.</a:t>
                </a:r>
              </a:p>
            </p:txBody>
          </p:sp>
        </mc:Choice>
        <mc:Fallback xmlns="">
          <p:sp>
            <p:nvSpPr>
              <p:cNvPr id="20" name="CuadroTexto 19">
                <a:extLst>
                  <a:ext uri="{FF2B5EF4-FFF2-40B4-BE49-F238E27FC236}">
                    <a16:creationId xmlns:a16="http://schemas.microsoft.com/office/drawing/2014/main" id="{24FABEC5-3026-4991-950F-46DB7A3DE31E}"/>
                  </a:ext>
                </a:extLst>
              </p:cNvPr>
              <p:cNvSpPr txBox="1">
                <a:spLocks noRot="1" noChangeAspect="1" noMove="1" noResize="1" noEditPoints="1" noAdjustHandles="1" noChangeArrowheads="1" noChangeShapeType="1" noTextEdit="1"/>
              </p:cNvSpPr>
              <p:nvPr/>
            </p:nvSpPr>
            <p:spPr>
              <a:xfrm>
                <a:off x="1856625" y="1710424"/>
                <a:ext cx="8478748" cy="923330"/>
              </a:xfrm>
              <a:prstGeom prst="rect">
                <a:avLst/>
              </a:prstGeom>
              <a:blipFill>
                <a:blip r:embed="rId5"/>
                <a:stretch>
                  <a:fillRect l="-647" t="-3974" r="-647" b="-9934"/>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35AF7B57-4548-4C7E-B3E6-848410612FE7}"/>
                  </a:ext>
                </a:extLst>
              </p:cNvPr>
              <p:cNvSpPr txBox="1"/>
              <p:nvPr/>
            </p:nvSpPr>
            <p:spPr>
              <a:xfrm>
                <a:off x="4954841" y="264911"/>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𝑷</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1" name="CuadroTexto 20">
                <a:extLst>
                  <a:ext uri="{FF2B5EF4-FFF2-40B4-BE49-F238E27FC236}">
                    <a16:creationId xmlns:a16="http://schemas.microsoft.com/office/drawing/2014/main" id="{35AF7B57-4548-4C7E-B3E6-848410612FE7}"/>
                  </a:ext>
                </a:extLst>
              </p:cNvPr>
              <p:cNvSpPr txBox="1">
                <a:spLocks noRot="1" noChangeAspect="1" noMove="1" noResize="1" noEditPoints="1" noAdjustHandles="1" noChangeArrowheads="1" noChangeShapeType="1" noTextEdit="1"/>
              </p:cNvSpPr>
              <p:nvPr/>
            </p:nvSpPr>
            <p:spPr>
              <a:xfrm>
                <a:off x="4954841" y="264911"/>
                <a:ext cx="7610763" cy="369332"/>
              </a:xfrm>
              <a:prstGeom prst="rect">
                <a:avLst/>
              </a:prstGeom>
              <a:blipFill>
                <a:blip r:embed="rId6"/>
                <a:stretch>
                  <a:fillRect b="-11475"/>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A55EFB26-691A-46AC-979A-CC18C41AB277}"/>
                  </a:ext>
                </a:extLst>
              </p:cNvPr>
              <p:cNvSpPr txBox="1"/>
              <p:nvPr/>
            </p:nvSpPr>
            <p:spPr>
              <a:xfrm>
                <a:off x="4954841" y="652240"/>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𝑯</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m:t>
                      </m:r>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2" name="CuadroTexto 21">
                <a:extLst>
                  <a:ext uri="{FF2B5EF4-FFF2-40B4-BE49-F238E27FC236}">
                    <a16:creationId xmlns:a16="http://schemas.microsoft.com/office/drawing/2014/main" id="{A55EFB26-691A-46AC-979A-CC18C41AB277}"/>
                  </a:ext>
                </a:extLst>
              </p:cNvPr>
              <p:cNvSpPr txBox="1">
                <a:spLocks noRot="1" noChangeAspect="1" noMove="1" noResize="1" noEditPoints="1" noAdjustHandles="1" noChangeArrowheads="1" noChangeShapeType="1" noTextEdit="1"/>
              </p:cNvSpPr>
              <p:nvPr/>
            </p:nvSpPr>
            <p:spPr>
              <a:xfrm>
                <a:off x="4954841" y="652240"/>
                <a:ext cx="7610763" cy="369332"/>
              </a:xfrm>
              <a:prstGeom prst="rect">
                <a:avLst/>
              </a:prstGeom>
              <a:blipFill>
                <a:blip r:embed="rId7"/>
                <a:stretch>
                  <a:fillRect b="-11475"/>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C14626F8-B746-4128-8D75-7150579A5E4D}"/>
                  </a:ext>
                </a:extLst>
              </p:cNvPr>
              <p:cNvSpPr txBox="1"/>
              <p:nvPr/>
            </p:nvSpPr>
            <p:spPr>
              <a:xfrm>
                <a:off x="4954841" y="1041451"/>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𝑸</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3" name="CuadroTexto 22">
                <a:extLst>
                  <a:ext uri="{FF2B5EF4-FFF2-40B4-BE49-F238E27FC236}">
                    <a16:creationId xmlns:a16="http://schemas.microsoft.com/office/drawing/2014/main" id="{C14626F8-B746-4128-8D75-7150579A5E4D}"/>
                  </a:ext>
                </a:extLst>
              </p:cNvPr>
              <p:cNvSpPr txBox="1">
                <a:spLocks noRot="1" noChangeAspect="1" noMove="1" noResize="1" noEditPoints="1" noAdjustHandles="1" noChangeArrowheads="1" noChangeShapeType="1" noTextEdit="1"/>
              </p:cNvSpPr>
              <p:nvPr/>
            </p:nvSpPr>
            <p:spPr>
              <a:xfrm>
                <a:off x="4954841" y="1041451"/>
                <a:ext cx="7610763" cy="369332"/>
              </a:xfrm>
              <a:prstGeom prst="rect">
                <a:avLst/>
              </a:prstGeom>
              <a:blipFill>
                <a:blip r:embed="rId8"/>
                <a:stretch>
                  <a:fillRect b="-13333"/>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4" name="CuadroTexto 23">
                <a:extLst>
                  <a:ext uri="{FF2B5EF4-FFF2-40B4-BE49-F238E27FC236}">
                    <a16:creationId xmlns:a16="http://schemas.microsoft.com/office/drawing/2014/main" id="{E490BED0-161E-4258-BB40-08F780C6CFFA}"/>
                  </a:ext>
                </a:extLst>
              </p:cNvPr>
              <p:cNvSpPr txBox="1"/>
              <p:nvPr/>
            </p:nvSpPr>
            <p:spPr>
              <a:xfrm>
                <a:off x="7520345" y="4161366"/>
                <a:ext cx="41529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4" name="CuadroTexto 23">
                <a:extLst>
                  <a:ext uri="{FF2B5EF4-FFF2-40B4-BE49-F238E27FC236}">
                    <a16:creationId xmlns:a16="http://schemas.microsoft.com/office/drawing/2014/main" id="{E490BED0-161E-4258-BB40-08F780C6CFFA}"/>
                  </a:ext>
                </a:extLst>
              </p:cNvPr>
              <p:cNvSpPr txBox="1">
                <a:spLocks noRot="1" noChangeAspect="1" noMove="1" noResize="1" noEditPoints="1" noAdjustHandles="1" noChangeArrowheads="1" noChangeShapeType="1" noTextEdit="1"/>
              </p:cNvSpPr>
              <p:nvPr/>
            </p:nvSpPr>
            <p:spPr>
              <a:xfrm>
                <a:off x="7520345" y="4161366"/>
                <a:ext cx="4152900" cy="369332"/>
              </a:xfrm>
              <a:prstGeom prst="rect">
                <a:avLst/>
              </a:prstGeom>
              <a:blipFill>
                <a:blip r:embed="rId9"/>
                <a:stretch>
                  <a:fillRect b="-13333"/>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1C48AEEC-12C7-4BD5-A71F-9F9078022A9D}"/>
                  </a:ext>
                </a:extLst>
              </p:cNvPr>
              <p:cNvSpPr txBox="1"/>
              <p:nvPr/>
            </p:nvSpPr>
            <p:spPr>
              <a:xfrm>
                <a:off x="7520345" y="4649694"/>
                <a:ext cx="4152900" cy="369332"/>
              </a:xfrm>
              <a:prstGeom prst="rect">
                <a:avLst/>
              </a:prstGeom>
              <a:noFill/>
            </p:spPr>
            <p:txBody>
              <a:bodyPr wrap="square" rtlCol="0">
                <a:spAutoFit/>
              </a:bodyPr>
              <a:lstStyle/>
              <a:p>
                <a:pPr lvl="0">
                  <a:defRPr/>
                </a:pPr>
                <a14:m>
                  <m:oMathPara xmlns:m="http://schemas.openxmlformats.org/officeDocument/2006/math">
                    <m:oMathParaPr>
                      <m:jc m:val="centerGroup"/>
                    </m:oMathParaPr>
                    <m:oMath xmlns:m="http://schemas.openxmlformats.org/officeDocument/2006/math">
                      <m:sSub>
                        <m:sSubPr>
                          <m:ctrlPr>
                            <a:rPr lang="es-CL" i="1">
                              <a:solidFill>
                                <a:prstClr val="black"/>
                              </a:solidFill>
                              <a:latin typeface="Cambria Math" panose="02040503050406030204" pitchFamily="18" charset="0"/>
                            </a:rPr>
                          </m:ctrlPr>
                        </m:sSubPr>
                        <m:e>
                          <m:r>
                            <a:rPr lang="es-CL" i="1">
                              <a:solidFill>
                                <a:prstClr val="black"/>
                              </a:solidFill>
                              <a:latin typeface="Cambria Math" panose="02040503050406030204" pitchFamily="18" charset="0"/>
                            </a:rPr>
                            <m:t>𝑃</m:t>
                          </m:r>
                        </m:e>
                        <m:sub>
                          <m:r>
                            <a:rPr lang="es-CL" i="1">
                              <a:solidFill>
                                <a:prstClr val="black"/>
                              </a:solidFill>
                              <a:latin typeface="Cambria Math" panose="02040503050406030204" pitchFamily="18" charset="0"/>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0,467</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1−0,063</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+0,467∗0,063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5" name="CuadroTexto 24">
                <a:extLst>
                  <a:ext uri="{FF2B5EF4-FFF2-40B4-BE49-F238E27FC236}">
                    <a16:creationId xmlns:a16="http://schemas.microsoft.com/office/drawing/2014/main" id="{1C48AEEC-12C7-4BD5-A71F-9F9078022A9D}"/>
                  </a:ext>
                </a:extLst>
              </p:cNvPr>
              <p:cNvSpPr txBox="1">
                <a:spLocks noRot="1" noChangeAspect="1" noMove="1" noResize="1" noEditPoints="1" noAdjustHandles="1" noChangeArrowheads="1" noChangeShapeType="1" noTextEdit="1"/>
              </p:cNvSpPr>
              <p:nvPr/>
            </p:nvSpPr>
            <p:spPr>
              <a:xfrm>
                <a:off x="7520345" y="4649694"/>
                <a:ext cx="4152900" cy="369332"/>
              </a:xfrm>
              <a:prstGeom prst="rect">
                <a:avLst/>
              </a:prstGeom>
              <a:blipFill>
                <a:blip r:embed="rId10"/>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2AF4A260-F068-442A-8E86-A20822220E93}"/>
                  </a:ext>
                </a:extLst>
              </p:cNvPr>
              <p:cNvSpPr txBox="1"/>
              <p:nvPr/>
            </p:nvSpPr>
            <p:spPr>
              <a:xfrm>
                <a:off x="7520345" y="5138022"/>
                <a:ext cx="4152900" cy="369332"/>
              </a:xfrm>
              <a:prstGeom prst="rect">
                <a:avLst/>
              </a:prstGeom>
              <a:noFill/>
            </p:spPr>
            <p:txBody>
              <a:bodyPr wrap="square" rtlCol="0">
                <a:spAutoFit/>
              </a:bodyPr>
              <a:lstStyle/>
              <a:p>
                <a:pPr lvl="0">
                  <a:defRPr/>
                </a:pPr>
                <a14:m>
                  <m:oMathPara xmlns:m="http://schemas.openxmlformats.org/officeDocument/2006/math">
                    <m:oMathParaPr>
                      <m:jc m:val="centerGroup"/>
                    </m:oMathParaPr>
                    <m:oMath xmlns:m="http://schemas.openxmlformats.org/officeDocument/2006/math">
                      <m:sSub>
                        <m:sSubPr>
                          <m:ctrlPr>
                            <a:rPr lang="es-CL" i="1" smtClean="0">
                              <a:solidFill>
                                <a:prstClr val="black"/>
                              </a:solidFill>
                              <a:latin typeface="Cambria Math" panose="02040503050406030204" pitchFamily="18" charset="0"/>
                            </a:rPr>
                          </m:ctrlPr>
                        </m:sSubPr>
                        <m:e>
                          <m:r>
                            <a:rPr lang="es-CL" i="1">
                              <a:solidFill>
                                <a:prstClr val="black"/>
                              </a:solidFill>
                              <a:latin typeface="Cambria Math" panose="02040503050406030204" pitchFamily="18" charset="0"/>
                            </a:rPr>
                            <m:t>𝑃</m:t>
                          </m:r>
                        </m:e>
                        <m:sub>
                          <m:r>
                            <a:rPr lang="es-CL" i="1">
                              <a:solidFill>
                                <a:prstClr val="black"/>
                              </a:solidFill>
                              <a:latin typeface="Cambria Math" panose="02040503050406030204" pitchFamily="18" charset="0"/>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=0,204+</m:t>
                      </m:r>
                      <m:r>
                        <a:rPr kumimoji="0" lang="es-CL"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0,029</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6" name="CuadroTexto 25">
                <a:extLst>
                  <a:ext uri="{FF2B5EF4-FFF2-40B4-BE49-F238E27FC236}">
                    <a16:creationId xmlns:a16="http://schemas.microsoft.com/office/drawing/2014/main" id="{2AF4A260-F068-442A-8E86-A20822220E93}"/>
                  </a:ext>
                </a:extLst>
              </p:cNvPr>
              <p:cNvSpPr txBox="1">
                <a:spLocks noRot="1" noChangeAspect="1" noMove="1" noResize="1" noEditPoints="1" noAdjustHandles="1" noChangeArrowheads="1" noChangeShapeType="1" noTextEdit="1"/>
              </p:cNvSpPr>
              <p:nvPr/>
            </p:nvSpPr>
            <p:spPr>
              <a:xfrm>
                <a:off x="7520345" y="5138022"/>
                <a:ext cx="4152900" cy="369332"/>
              </a:xfrm>
              <a:prstGeom prst="rect">
                <a:avLst/>
              </a:prstGeom>
              <a:blipFill>
                <a:blip r:embed="rId11"/>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7" name="CuadroTexto 26">
                <a:extLst>
                  <a:ext uri="{FF2B5EF4-FFF2-40B4-BE49-F238E27FC236}">
                    <a16:creationId xmlns:a16="http://schemas.microsoft.com/office/drawing/2014/main" id="{AFD4186C-4204-467D-8618-09F32797DC58}"/>
                  </a:ext>
                </a:extLst>
              </p:cNvPr>
              <p:cNvSpPr txBox="1"/>
              <p:nvPr/>
            </p:nvSpPr>
            <p:spPr>
              <a:xfrm>
                <a:off x="8418259" y="5849077"/>
                <a:ext cx="2357071" cy="369332"/>
              </a:xfrm>
              <a:prstGeom prst="rect">
                <a:avLst/>
              </a:prstGeom>
              <a:noFill/>
              <a:ln w="19050">
                <a:solidFill>
                  <a:schemeClr val="accent6">
                    <a:lumMod val="75000"/>
                  </a:schemeClr>
                </a:solidFill>
              </a:ln>
            </p:spPr>
            <p:txBody>
              <a:bodyPr wrap="square" rtlCol="0">
                <a:spAutoFit/>
              </a:bodyPr>
              <a:lstStyle/>
              <a:p>
                <a:pPr lvl="0">
                  <a:defRPr/>
                </a:pPr>
                <a14:m>
                  <m:oMathPara xmlns:m="http://schemas.openxmlformats.org/officeDocument/2006/math">
                    <m:oMathParaPr>
                      <m:jc m:val="centerGroup"/>
                    </m:oMathParaPr>
                    <m:oMath xmlns:m="http://schemas.openxmlformats.org/officeDocument/2006/math">
                      <m:sSub>
                        <m:sSubPr>
                          <m:ctrlPr>
                            <a:rPr lang="es-CL" i="1" smtClean="0">
                              <a:solidFill>
                                <a:prstClr val="black"/>
                              </a:solidFill>
                              <a:latin typeface="Cambria Math" panose="02040503050406030204" pitchFamily="18" charset="0"/>
                            </a:rPr>
                          </m:ctrlPr>
                        </m:sSubPr>
                        <m:e>
                          <m:r>
                            <a:rPr lang="es-CL" i="1">
                              <a:solidFill>
                                <a:prstClr val="black"/>
                              </a:solidFill>
                              <a:latin typeface="Cambria Math" panose="02040503050406030204" pitchFamily="18" charset="0"/>
                            </a:rPr>
                            <m:t>𝑃</m:t>
                          </m:r>
                        </m:e>
                        <m:sub>
                          <m:r>
                            <a:rPr lang="es-CL" i="1">
                              <a:solidFill>
                                <a:prstClr val="black"/>
                              </a:solidFill>
                              <a:latin typeface="Cambria Math" panose="02040503050406030204" pitchFamily="18" charset="0"/>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=0,234</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7" name="CuadroTexto 26">
                <a:extLst>
                  <a:ext uri="{FF2B5EF4-FFF2-40B4-BE49-F238E27FC236}">
                    <a16:creationId xmlns:a16="http://schemas.microsoft.com/office/drawing/2014/main" id="{AFD4186C-4204-467D-8618-09F32797DC58}"/>
                  </a:ext>
                </a:extLst>
              </p:cNvPr>
              <p:cNvSpPr txBox="1">
                <a:spLocks noRot="1" noChangeAspect="1" noMove="1" noResize="1" noEditPoints="1" noAdjustHandles="1" noChangeArrowheads="1" noChangeShapeType="1" noTextEdit="1"/>
              </p:cNvSpPr>
              <p:nvPr/>
            </p:nvSpPr>
            <p:spPr>
              <a:xfrm>
                <a:off x="8418259" y="5849077"/>
                <a:ext cx="2357071" cy="369332"/>
              </a:xfrm>
              <a:prstGeom prst="rect">
                <a:avLst/>
              </a:prstGeom>
              <a:blipFill>
                <a:blip r:embed="rId12"/>
                <a:stretch>
                  <a:fillRect/>
                </a:stretch>
              </a:blipFill>
              <a:ln w="19050">
                <a:solidFill>
                  <a:schemeClr val="accent6">
                    <a:lumMod val="75000"/>
                  </a:schemeClr>
                </a:solidFill>
              </a:ln>
            </p:spPr>
            <p:txBody>
              <a:bodyPr/>
              <a:lstStyle/>
              <a:p>
                <a:r>
                  <a:rPr lang="es-CL">
                    <a:noFill/>
                  </a:rPr>
                  <a:t> </a:t>
                </a:r>
              </a:p>
            </p:txBody>
          </p:sp>
        </mc:Fallback>
      </mc:AlternateContent>
      <p:sp>
        <p:nvSpPr>
          <p:cNvPr id="3" name="Título 2">
            <a:extLst>
              <a:ext uri="{FF2B5EF4-FFF2-40B4-BE49-F238E27FC236}">
                <a16:creationId xmlns:a16="http://schemas.microsoft.com/office/drawing/2014/main" id="{AC435C13-BF66-531C-420E-9902708D59F1}"/>
              </a:ext>
            </a:extLst>
          </p:cNvPr>
          <p:cNvSpPr>
            <a:spLocks noGrp="1"/>
          </p:cNvSpPr>
          <p:nvPr>
            <p:ph type="title"/>
          </p:nvPr>
        </p:nvSpPr>
        <p:spPr/>
        <p:txBody>
          <a:bodyPr/>
          <a:lstStyle/>
          <a:p>
            <a:endParaRPr lang="es-CL"/>
          </a:p>
        </p:txBody>
      </p:sp>
      <p:sp>
        <p:nvSpPr>
          <p:cNvPr id="4" name="Título 1">
            <a:extLst>
              <a:ext uri="{FF2B5EF4-FFF2-40B4-BE49-F238E27FC236}">
                <a16:creationId xmlns:a16="http://schemas.microsoft.com/office/drawing/2014/main" id="{99526C86-B757-0D53-FFE6-2229757F9C81}"/>
              </a:ext>
            </a:extLst>
          </p:cNvPr>
          <p:cNvSpPr txBox="1">
            <a:spLocks/>
          </p:cNvSpPr>
          <p:nvPr/>
        </p:nvSpPr>
        <p:spPr>
          <a:xfrm>
            <a:off x="1412398" y="-85507"/>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5</a:t>
            </a:r>
            <a:endParaRPr lang="en-US" i="1" kern="0" dirty="0"/>
          </a:p>
        </p:txBody>
      </p:sp>
    </p:spTree>
    <p:extLst>
      <p:ext uri="{BB962C8B-B14F-4D97-AF65-F5344CB8AC3E}">
        <p14:creationId xmlns:p14="http://schemas.microsoft.com/office/powerpoint/2010/main" val="24790638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97</a:t>
            </a:fld>
            <a:endParaRPr/>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A5F9F7F3-2C0F-4BAD-8180-8EAF50BE62DF}"/>
                  </a:ext>
                </a:extLst>
              </p:cNvPr>
              <p:cNvSpPr txBox="1"/>
              <p:nvPr/>
            </p:nvSpPr>
            <p:spPr>
              <a:xfrm>
                <a:off x="2249600" y="4232132"/>
                <a:ext cx="1455455" cy="646331"/>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=0,063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=0,123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CuadroTexto 11">
                <a:extLst>
                  <a:ext uri="{FF2B5EF4-FFF2-40B4-BE49-F238E27FC236}">
                    <a16:creationId xmlns:a16="http://schemas.microsoft.com/office/drawing/2014/main" id="{A5F9F7F3-2C0F-4BAD-8180-8EAF50BE62DF}"/>
                  </a:ext>
                </a:extLst>
              </p:cNvPr>
              <p:cNvSpPr txBox="1">
                <a:spLocks noRot="1" noChangeAspect="1" noMove="1" noResize="1" noEditPoints="1" noAdjustHandles="1" noChangeArrowheads="1" noChangeShapeType="1" noTextEdit="1"/>
              </p:cNvSpPr>
              <p:nvPr/>
            </p:nvSpPr>
            <p:spPr>
              <a:xfrm>
                <a:off x="2249600" y="4232132"/>
                <a:ext cx="1455455" cy="646331"/>
              </a:xfrm>
              <a:prstGeom prst="rect">
                <a:avLst/>
              </a:prstGeom>
              <a:blipFill>
                <a:blip r:embed="rId3"/>
                <a:stretch>
                  <a:fillRect/>
                </a:stretch>
              </a:blipFill>
              <a:ln>
                <a:solidFill>
                  <a:srgbClr val="FF0000"/>
                </a:solidFill>
              </a:ln>
            </p:spPr>
            <p:txBody>
              <a:bodyPr/>
              <a:lstStyle/>
              <a:p>
                <a:r>
                  <a:rPr lang="es-CL">
                    <a:noFill/>
                  </a:rPr>
                  <a:t> </a:t>
                </a:r>
              </a:p>
            </p:txBody>
          </p:sp>
        </mc:Fallback>
      </mc:AlternateContent>
      <p:sp>
        <p:nvSpPr>
          <p:cNvPr id="13" name="CuadroTexto 12">
            <a:extLst>
              <a:ext uri="{FF2B5EF4-FFF2-40B4-BE49-F238E27FC236}">
                <a16:creationId xmlns:a16="http://schemas.microsoft.com/office/drawing/2014/main" id="{370F60B6-A03C-4AF5-8AE0-47B19451A11D}"/>
              </a:ext>
            </a:extLst>
          </p:cNvPr>
          <p:cNvSpPr txBox="1"/>
          <p:nvPr/>
        </p:nvSpPr>
        <p:spPr>
          <a:xfrm>
            <a:off x="2073246" y="3429000"/>
            <a:ext cx="180816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Coeficientes 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consanguinidad</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15" name="CuadroTexto 14">
            <a:extLst>
              <a:ext uri="{FF2B5EF4-FFF2-40B4-BE49-F238E27FC236}">
                <a16:creationId xmlns:a16="http://schemas.microsoft.com/office/drawing/2014/main" id="{AD6244B3-449B-41E4-91C3-DA1F20C8CEBD}"/>
              </a:ext>
            </a:extLst>
          </p:cNvPr>
          <p:cNvSpPr txBox="1"/>
          <p:nvPr/>
        </p:nvSpPr>
        <p:spPr>
          <a:xfrm>
            <a:off x="5434779" y="3429000"/>
            <a:ext cx="44426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Cálculo de frecuencias genotípicas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16" name="CuadroTexto 15">
            <a:extLst>
              <a:ext uri="{FF2B5EF4-FFF2-40B4-BE49-F238E27FC236}">
                <a16:creationId xmlns:a16="http://schemas.microsoft.com/office/drawing/2014/main" id="{6C920230-A619-4120-A828-9A1639AC5141}"/>
              </a:ext>
            </a:extLst>
          </p:cNvPr>
          <p:cNvSpPr txBox="1"/>
          <p:nvPr/>
        </p:nvSpPr>
        <p:spPr>
          <a:xfrm>
            <a:off x="5447412" y="3953434"/>
            <a:ext cx="14554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Generación 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E8073BC0-491F-4EA0-A2FC-177067105DC2}"/>
                  </a:ext>
                </a:extLst>
              </p:cNvPr>
              <p:cNvSpPr txBox="1"/>
              <p:nvPr/>
            </p:nvSpPr>
            <p:spPr>
              <a:xfrm>
                <a:off x="5434779" y="4530698"/>
                <a:ext cx="1455455" cy="92333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=0,234</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𝐻</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𝑄</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8" name="CuadroTexto 17">
                <a:extLst>
                  <a:ext uri="{FF2B5EF4-FFF2-40B4-BE49-F238E27FC236}">
                    <a16:creationId xmlns:a16="http://schemas.microsoft.com/office/drawing/2014/main" id="{E8073BC0-491F-4EA0-A2FC-177067105DC2}"/>
                  </a:ext>
                </a:extLst>
              </p:cNvPr>
              <p:cNvSpPr txBox="1">
                <a:spLocks noRot="1" noChangeAspect="1" noMove="1" noResize="1" noEditPoints="1" noAdjustHandles="1" noChangeArrowheads="1" noChangeShapeType="1" noTextEdit="1"/>
              </p:cNvSpPr>
              <p:nvPr/>
            </p:nvSpPr>
            <p:spPr>
              <a:xfrm>
                <a:off x="5434779" y="4530698"/>
                <a:ext cx="1455455" cy="923330"/>
              </a:xfrm>
              <a:prstGeom prst="rect">
                <a:avLst/>
              </a:prstGeom>
              <a:blipFill>
                <a:blip r:embed="rId4"/>
                <a:stretch>
                  <a:fillRect b="-3289"/>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24FABEC5-3026-4991-950F-46DB7A3DE31E}"/>
                  </a:ext>
                </a:extLst>
              </p:cNvPr>
              <p:cNvSpPr txBox="1"/>
              <p:nvPr/>
            </p:nvSpPr>
            <p:spPr>
              <a:xfrm>
                <a:off x="1856625" y="1710424"/>
                <a:ext cx="8478748"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Suponga que las frecuencias para un gen en estudio en esta población son </a:t>
                </a:r>
                <a14:m>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=0,467</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y </a:t>
                </a:r>
                <a14:m>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=0,533</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Calcule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las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frecuencias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genotípicas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y determine las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contribuciones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genéticas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tanto para la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generación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5,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como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generación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10.</a:t>
                </a:r>
              </a:p>
            </p:txBody>
          </p:sp>
        </mc:Choice>
        <mc:Fallback xmlns="">
          <p:sp>
            <p:nvSpPr>
              <p:cNvPr id="20" name="CuadroTexto 19">
                <a:extLst>
                  <a:ext uri="{FF2B5EF4-FFF2-40B4-BE49-F238E27FC236}">
                    <a16:creationId xmlns:a16="http://schemas.microsoft.com/office/drawing/2014/main" id="{24FABEC5-3026-4991-950F-46DB7A3DE31E}"/>
                  </a:ext>
                </a:extLst>
              </p:cNvPr>
              <p:cNvSpPr txBox="1">
                <a:spLocks noRot="1" noChangeAspect="1" noMove="1" noResize="1" noEditPoints="1" noAdjustHandles="1" noChangeArrowheads="1" noChangeShapeType="1" noTextEdit="1"/>
              </p:cNvSpPr>
              <p:nvPr/>
            </p:nvSpPr>
            <p:spPr>
              <a:xfrm>
                <a:off x="1856625" y="1710424"/>
                <a:ext cx="8478748" cy="923330"/>
              </a:xfrm>
              <a:prstGeom prst="rect">
                <a:avLst/>
              </a:prstGeom>
              <a:blipFill>
                <a:blip r:embed="rId5"/>
                <a:stretch>
                  <a:fillRect l="-647" t="-3974" r="-647" b="-9934"/>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35AF7B57-4548-4C7E-B3E6-848410612FE7}"/>
                  </a:ext>
                </a:extLst>
              </p:cNvPr>
              <p:cNvSpPr txBox="1"/>
              <p:nvPr/>
            </p:nvSpPr>
            <p:spPr>
              <a:xfrm>
                <a:off x="4954841" y="264911"/>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𝑷</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1" name="CuadroTexto 20">
                <a:extLst>
                  <a:ext uri="{FF2B5EF4-FFF2-40B4-BE49-F238E27FC236}">
                    <a16:creationId xmlns:a16="http://schemas.microsoft.com/office/drawing/2014/main" id="{35AF7B57-4548-4C7E-B3E6-848410612FE7}"/>
                  </a:ext>
                </a:extLst>
              </p:cNvPr>
              <p:cNvSpPr txBox="1">
                <a:spLocks noRot="1" noChangeAspect="1" noMove="1" noResize="1" noEditPoints="1" noAdjustHandles="1" noChangeArrowheads="1" noChangeShapeType="1" noTextEdit="1"/>
              </p:cNvSpPr>
              <p:nvPr/>
            </p:nvSpPr>
            <p:spPr>
              <a:xfrm>
                <a:off x="4954841" y="264911"/>
                <a:ext cx="7610763" cy="369332"/>
              </a:xfrm>
              <a:prstGeom prst="rect">
                <a:avLst/>
              </a:prstGeom>
              <a:blipFill>
                <a:blip r:embed="rId6"/>
                <a:stretch>
                  <a:fillRect b="-11475"/>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A55EFB26-691A-46AC-979A-CC18C41AB277}"/>
                  </a:ext>
                </a:extLst>
              </p:cNvPr>
              <p:cNvSpPr txBox="1"/>
              <p:nvPr/>
            </p:nvSpPr>
            <p:spPr>
              <a:xfrm>
                <a:off x="4954841" y="652240"/>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𝑯</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m:t>
                      </m:r>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2" name="CuadroTexto 21">
                <a:extLst>
                  <a:ext uri="{FF2B5EF4-FFF2-40B4-BE49-F238E27FC236}">
                    <a16:creationId xmlns:a16="http://schemas.microsoft.com/office/drawing/2014/main" id="{A55EFB26-691A-46AC-979A-CC18C41AB277}"/>
                  </a:ext>
                </a:extLst>
              </p:cNvPr>
              <p:cNvSpPr txBox="1">
                <a:spLocks noRot="1" noChangeAspect="1" noMove="1" noResize="1" noEditPoints="1" noAdjustHandles="1" noChangeArrowheads="1" noChangeShapeType="1" noTextEdit="1"/>
              </p:cNvSpPr>
              <p:nvPr/>
            </p:nvSpPr>
            <p:spPr>
              <a:xfrm>
                <a:off x="4954841" y="652240"/>
                <a:ext cx="7610763" cy="369332"/>
              </a:xfrm>
              <a:prstGeom prst="rect">
                <a:avLst/>
              </a:prstGeom>
              <a:blipFill>
                <a:blip r:embed="rId7"/>
                <a:stretch>
                  <a:fillRect b="-11475"/>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C14626F8-B746-4128-8D75-7150579A5E4D}"/>
                  </a:ext>
                </a:extLst>
              </p:cNvPr>
              <p:cNvSpPr txBox="1"/>
              <p:nvPr/>
            </p:nvSpPr>
            <p:spPr>
              <a:xfrm>
                <a:off x="4954841" y="1041451"/>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𝑸</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3" name="CuadroTexto 22">
                <a:extLst>
                  <a:ext uri="{FF2B5EF4-FFF2-40B4-BE49-F238E27FC236}">
                    <a16:creationId xmlns:a16="http://schemas.microsoft.com/office/drawing/2014/main" id="{C14626F8-B746-4128-8D75-7150579A5E4D}"/>
                  </a:ext>
                </a:extLst>
              </p:cNvPr>
              <p:cNvSpPr txBox="1">
                <a:spLocks noRot="1" noChangeAspect="1" noMove="1" noResize="1" noEditPoints="1" noAdjustHandles="1" noChangeArrowheads="1" noChangeShapeType="1" noTextEdit="1"/>
              </p:cNvSpPr>
              <p:nvPr/>
            </p:nvSpPr>
            <p:spPr>
              <a:xfrm>
                <a:off x="4954841" y="1041451"/>
                <a:ext cx="7610763" cy="369332"/>
              </a:xfrm>
              <a:prstGeom prst="rect">
                <a:avLst/>
              </a:prstGeom>
              <a:blipFill>
                <a:blip r:embed="rId8"/>
                <a:stretch>
                  <a:fillRect b="-13333"/>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4" name="CuadroTexto 23">
                <a:extLst>
                  <a:ext uri="{FF2B5EF4-FFF2-40B4-BE49-F238E27FC236}">
                    <a16:creationId xmlns:a16="http://schemas.microsoft.com/office/drawing/2014/main" id="{E490BED0-161E-4258-BB40-08F780C6CFFA}"/>
                  </a:ext>
                </a:extLst>
              </p:cNvPr>
              <p:cNvSpPr txBox="1"/>
              <p:nvPr/>
            </p:nvSpPr>
            <p:spPr>
              <a:xfrm>
                <a:off x="7520345" y="4161366"/>
                <a:ext cx="41529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𝐻</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m:t>
                      </m:r>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4" name="CuadroTexto 23">
                <a:extLst>
                  <a:ext uri="{FF2B5EF4-FFF2-40B4-BE49-F238E27FC236}">
                    <a16:creationId xmlns:a16="http://schemas.microsoft.com/office/drawing/2014/main" id="{E490BED0-161E-4258-BB40-08F780C6CFFA}"/>
                  </a:ext>
                </a:extLst>
              </p:cNvPr>
              <p:cNvSpPr txBox="1">
                <a:spLocks noRot="1" noChangeAspect="1" noMove="1" noResize="1" noEditPoints="1" noAdjustHandles="1" noChangeArrowheads="1" noChangeShapeType="1" noTextEdit="1"/>
              </p:cNvSpPr>
              <p:nvPr/>
            </p:nvSpPr>
            <p:spPr>
              <a:xfrm>
                <a:off x="7520345" y="4161366"/>
                <a:ext cx="4152900" cy="369332"/>
              </a:xfrm>
              <a:prstGeom prst="rect">
                <a:avLst/>
              </a:prstGeom>
              <a:blipFill>
                <a:blip r:embed="rId9"/>
                <a:stretch>
                  <a:fillRect b="-13333"/>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1C48AEEC-12C7-4BD5-A71F-9F9078022A9D}"/>
                  </a:ext>
                </a:extLst>
              </p:cNvPr>
              <p:cNvSpPr txBox="1"/>
              <p:nvPr/>
            </p:nvSpPr>
            <p:spPr>
              <a:xfrm>
                <a:off x="7520345" y="4649694"/>
                <a:ext cx="4152900" cy="369332"/>
              </a:xfrm>
              <a:prstGeom prst="rect">
                <a:avLst/>
              </a:prstGeom>
              <a:noFill/>
            </p:spPr>
            <p:txBody>
              <a:bodyPr wrap="square" rtlCol="0">
                <a:spAutoFit/>
              </a:bodyPr>
              <a:lstStyle/>
              <a:p>
                <a:pPr lvl="0">
                  <a:defRPr/>
                </a:pPr>
                <a14:m>
                  <m:oMathPara xmlns:m="http://schemas.openxmlformats.org/officeDocument/2006/math">
                    <m:oMathParaPr>
                      <m:jc m:val="centerGroup"/>
                    </m:oMathParaPr>
                    <m:oMath xmlns:m="http://schemas.openxmlformats.org/officeDocument/2006/math">
                      <m:sSub>
                        <m:sSubPr>
                          <m:ctrlPr>
                            <a:rPr lang="es-CL" i="1" smtClean="0">
                              <a:solidFill>
                                <a:prstClr val="black"/>
                              </a:solidFill>
                              <a:latin typeface="Cambria Math" panose="02040503050406030204" pitchFamily="18" charset="0"/>
                            </a:rPr>
                          </m:ctrlPr>
                        </m:sSubPr>
                        <m:e>
                          <m:r>
                            <a:rPr lang="es-CL" b="0" i="1" smtClean="0">
                              <a:solidFill>
                                <a:prstClr val="black"/>
                              </a:solidFill>
                              <a:latin typeface="Cambria Math" panose="02040503050406030204" pitchFamily="18" charset="0"/>
                            </a:rPr>
                            <m:t>𝐻</m:t>
                          </m:r>
                        </m:e>
                        <m:sub>
                          <m:r>
                            <a:rPr lang="es-CL" i="1">
                              <a:solidFill>
                                <a:prstClr val="black"/>
                              </a:solidFill>
                              <a:latin typeface="Cambria Math" panose="02040503050406030204" pitchFamily="18" charset="0"/>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=2∗0,467∗0,533∗</m:t>
                      </m:r>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1−0,063</m:t>
                          </m:r>
                        </m:e>
                      </m:d>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5" name="CuadroTexto 24">
                <a:extLst>
                  <a:ext uri="{FF2B5EF4-FFF2-40B4-BE49-F238E27FC236}">
                    <a16:creationId xmlns:a16="http://schemas.microsoft.com/office/drawing/2014/main" id="{1C48AEEC-12C7-4BD5-A71F-9F9078022A9D}"/>
                  </a:ext>
                </a:extLst>
              </p:cNvPr>
              <p:cNvSpPr txBox="1">
                <a:spLocks noRot="1" noChangeAspect="1" noMove="1" noResize="1" noEditPoints="1" noAdjustHandles="1" noChangeArrowheads="1" noChangeShapeType="1" noTextEdit="1"/>
              </p:cNvSpPr>
              <p:nvPr/>
            </p:nvSpPr>
            <p:spPr>
              <a:xfrm>
                <a:off x="7520345" y="4649694"/>
                <a:ext cx="4152900" cy="369332"/>
              </a:xfrm>
              <a:prstGeom prst="rect">
                <a:avLst/>
              </a:prstGeom>
              <a:blipFill>
                <a:blip r:embed="rId10"/>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2AF4A260-F068-442A-8E86-A20822220E93}"/>
                  </a:ext>
                </a:extLst>
              </p:cNvPr>
              <p:cNvSpPr txBox="1"/>
              <p:nvPr/>
            </p:nvSpPr>
            <p:spPr>
              <a:xfrm>
                <a:off x="7520345" y="5138022"/>
                <a:ext cx="4152900" cy="369332"/>
              </a:xfrm>
              <a:prstGeom prst="rect">
                <a:avLst/>
              </a:prstGeom>
              <a:noFill/>
            </p:spPr>
            <p:txBody>
              <a:bodyPr wrap="square" rtlCol="0">
                <a:spAutoFit/>
              </a:bodyPr>
              <a:lstStyle/>
              <a:p>
                <a:pPr lvl="0">
                  <a:defRPr/>
                </a:pPr>
                <a14:m>
                  <m:oMathPara xmlns:m="http://schemas.openxmlformats.org/officeDocument/2006/math">
                    <m:oMathParaPr>
                      <m:jc m:val="centerGroup"/>
                    </m:oMathParaPr>
                    <m:oMath xmlns:m="http://schemas.openxmlformats.org/officeDocument/2006/math">
                      <m:sSub>
                        <m:sSubPr>
                          <m:ctrlPr>
                            <a:rPr lang="es-CL" i="1" smtClean="0">
                              <a:solidFill>
                                <a:prstClr val="black"/>
                              </a:solidFill>
                              <a:latin typeface="Cambria Math" panose="02040503050406030204" pitchFamily="18" charset="0"/>
                            </a:rPr>
                          </m:ctrlPr>
                        </m:sSubPr>
                        <m:e>
                          <m:r>
                            <a:rPr lang="es-CL" b="0" i="1" smtClean="0">
                              <a:solidFill>
                                <a:prstClr val="black"/>
                              </a:solidFill>
                              <a:latin typeface="Cambria Math" panose="02040503050406030204" pitchFamily="18" charset="0"/>
                            </a:rPr>
                            <m:t>𝐻</m:t>
                          </m:r>
                        </m:e>
                        <m:sub>
                          <m:r>
                            <a:rPr lang="es-CL" i="1">
                              <a:solidFill>
                                <a:prstClr val="black"/>
                              </a:solidFill>
                              <a:latin typeface="Cambria Math" panose="02040503050406030204" pitchFamily="18" charset="0"/>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=0,498∗</m:t>
                      </m:r>
                      <m:r>
                        <a:rPr kumimoji="0" lang="es-CL"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0,937</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6" name="CuadroTexto 25">
                <a:extLst>
                  <a:ext uri="{FF2B5EF4-FFF2-40B4-BE49-F238E27FC236}">
                    <a16:creationId xmlns:a16="http://schemas.microsoft.com/office/drawing/2014/main" id="{2AF4A260-F068-442A-8E86-A20822220E93}"/>
                  </a:ext>
                </a:extLst>
              </p:cNvPr>
              <p:cNvSpPr txBox="1">
                <a:spLocks noRot="1" noChangeAspect="1" noMove="1" noResize="1" noEditPoints="1" noAdjustHandles="1" noChangeArrowheads="1" noChangeShapeType="1" noTextEdit="1"/>
              </p:cNvSpPr>
              <p:nvPr/>
            </p:nvSpPr>
            <p:spPr>
              <a:xfrm>
                <a:off x="7520345" y="5138022"/>
                <a:ext cx="4152900" cy="369332"/>
              </a:xfrm>
              <a:prstGeom prst="rect">
                <a:avLst/>
              </a:prstGeom>
              <a:blipFill>
                <a:blip r:embed="rId11"/>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7" name="CuadroTexto 26">
                <a:extLst>
                  <a:ext uri="{FF2B5EF4-FFF2-40B4-BE49-F238E27FC236}">
                    <a16:creationId xmlns:a16="http://schemas.microsoft.com/office/drawing/2014/main" id="{AFD4186C-4204-467D-8618-09F32797DC58}"/>
                  </a:ext>
                </a:extLst>
              </p:cNvPr>
              <p:cNvSpPr txBox="1"/>
              <p:nvPr/>
            </p:nvSpPr>
            <p:spPr>
              <a:xfrm>
                <a:off x="8418259" y="5849077"/>
                <a:ext cx="2357071" cy="369332"/>
              </a:xfrm>
              <a:prstGeom prst="rect">
                <a:avLst/>
              </a:prstGeom>
              <a:noFill/>
              <a:ln w="19050">
                <a:solidFill>
                  <a:schemeClr val="accent6">
                    <a:lumMod val="75000"/>
                  </a:schemeClr>
                </a:solidFill>
              </a:ln>
            </p:spPr>
            <p:txBody>
              <a:bodyPr wrap="square" rtlCol="0">
                <a:spAutoFit/>
              </a:bodyPr>
              <a:lstStyle/>
              <a:p>
                <a:pPr lvl="0">
                  <a:defRPr/>
                </a:pPr>
                <a14:m>
                  <m:oMathPara xmlns:m="http://schemas.openxmlformats.org/officeDocument/2006/math">
                    <m:oMathParaPr>
                      <m:jc m:val="centerGroup"/>
                    </m:oMathParaPr>
                    <m:oMath xmlns:m="http://schemas.openxmlformats.org/officeDocument/2006/math">
                      <m:sSub>
                        <m:sSubPr>
                          <m:ctrlPr>
                            <a:rPr lang="es-CL" i="1" smtClean="0">
                              <a:solidFill>
                                <a:prstClr val="black"/>
                              </a:solidFill>
                              <a:latin typeface="Cambria Math" panose="02040503050406030204" pitchFamily="18" charset="0"/>
                            </a:rPr>
                          </m:ctrlPr>
                        </m:sSubPr>
                        <m:e>
                          <m:r>
                            <a:rPr lang="es-CL" b="0" i="1" smtClean="0">
                              <a:solidFill>
                                <a:prstClr val="black"/>
                              </a:solidFill>
                              <a:latin typeface="Cambria Math" panose="02040503050406030204" pitchFamily="18" charset="0"/>
                            </a:rPr>
                            <m:t>𝐻</m:t>
                          </m:r>
                        </m:e>
                        <m:sub>
                          <m:r>
                            <a:rPr lang="es-CL" i="1">
                              <a:solidFill>
                                <a:prstClr val="black"/>
                              </a:solidFill>
                              <a:latin typeface="Cambria Math" panose="02040503050406030204" pitchFamily="18" charset="0"/>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=0,466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7" name="CuadroTexto 26">
                <a:extLst>
                  <a:ext uri="{FF2B5EF4-FFF2-40B4-BE49-F238E27FC236}">
                    <a16:creationId xmlns:a16="http://schemas.microsoft.com/office/drawing/2014/main" id="{AFD4186C-4204-467D-8618-09F32797DC58}"/>
                  </a:ext>
                </a:extLst>
              </p:cNvPr>
              <p:cNvSpPr txBox="1">
                <a:spLocks noRot="1" noChangeAspect="1" noMove="1" noResize="1" noEditPoints="1" noAdjustHandles="1" noChangeArrowheads="1" noChangeShapeType="1" noTextEdit="1"/>
              </p:cNvSpPr>
              <p:nvPr/>
            </p:nvSpPr>
            <p:spPr>
              <a:xfrm>
                <a:off x="8418259" y="5849077"/>
                <a:ext cx="2357071" cy="369332"/>
              </a:xfrm>
              <a:prstGeom prst="rect">
                <a:avLst/>
              </a:prstGeom>
              <a:blipFill>
                <a:blip r:embed="rId12"/>
                <a:stretch>
                  <a:fillRect/>
                </a:stretch>
              </a:blipFill>
              <a:ln w="19050">
                <a:solidFill>
                  <a:schemeClr val="accent6">
                    <a:lumMod val="75000"/>
                  </a:schemeClr>
                </a:solidFill>
              </a:ln>
            </p:spPr>
            <p:txBody>
              <a:bodyPr/>
              <a:lstStyle/>
              <a:p>
                <a:r>
                  <a:rPr lang="es-CL">
                    <a:noFill/>
                  </a:rPr>
                  <a:t> </a:t>
                </a:r>
              </a:p>
            </p:txBody>
          </p:sp>
        </mc:Fallback>
      </mc:AlternateContent>
      <p:sp>
        <p:nvSpPr>
          <p:cNvPr id="3" name="Título 2">
            <a:extLst>
              <a:ext uri="{FF2B5EF4-FFF2-40B4-BE49-F238E27FC236}">
                <a16:creationId xmlns:a16="http://schemas.microsoft.com/office/drawing/2014/main" id="{8449AFD0-4AA5-0318-854C-9518960256CF}"/>
              </a:ext>
            </a:extLst>
          </p:cNvPr>
          <p:cNvSpPr>
            <a:spLocks noGrp="1"/>
          </p:cNvSpPr>
          <p:nvPr>
            <p:ph type="title"/>
          </p:nvPr>
        </p:nvSpPr>
        <p:spPr/>
        <p:txBody>
          <a:bodyPr/>
          <a:lstStyle/>
          <a:p>
            <a:endParaRPr lang="es-CL"/>
          </a:p>
        </p:txBody>
      </p:sp>
      <p:sp>
        <p:nvSpPr>
          <p:cNvPr id="4" name="Título 1">
            <a:extLst>
              <a:ext uri="{FF2B5EF4-FFF2-40B4-BE49-F238E27FC236}">
                <a16:creationId xmlns:a16="http://schemas.microsoft.com/office/drawing/2014/main" id="{0B830F6F-4DB3-B08A-94CE-D6768A799A95}"/>
              </a:ext>
            </a:extLst>
          </p:cNvPr>
          <p:cNvSpPr txBox="1">
            <a:spLocks/>
          </p:cNvSpPr>
          <p:nvPr/>
        </p:nvSpPr>
        <p:spPr>
          <a:xfrm>
            <a:off x="1412398" y="-85507"/>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5</a:t>
            </a:r>
            <a:endParaRPr lang="en-US" i="1" kern="0" dirty="0"/>
          </a:p>
        </p:txBody>
      </p:sp>
    </p:spTree>
    <p:extLst>
      <p:ext uri="{BB962C8B-B14F-4D97-AF65-F5344CB8AC3E}">
        <p14:creationId xmlns:p14="http://schemas.microsoft.com/office/powerpoint/2010/main" val="284330256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98</a:t>
            </a:fld>
            <a:endParaRPr/>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A5F9F7F3-2C0F-4BAD-8180-8EAF50BE62DF}"/>
                  </a:ext>
                </a:extLst>
              </p:cNvPr>
              <p:cNvSpPr txBox="1"/>
              <p:nvPr/>
            </p:nvSpPr>
            <p:spPr>
              <a:xfrm>
                <a:off x="2249600" y="4232132"/>
                <a:ext cx="1455455" cy="646331"/>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=0,063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=0,123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CuadroTexto 11">
                <a:extLst>
                  <a:ext uri="{FF2B5EF4-FFF2-40B4-BE49-F238E27FC236}">
                    <a16:creationId xmlns:a16="http://schemas.microsoft.com/office/drawing/2014/main" id="{A5F9F7F3-2C0F-4BAD-8180-8EAF50BE62DF}"/>
                  </a:ext>
                </a:extLst>
              </p:cNvPr>
              <p:cNvSpPr txBox="1">
                <a:spLocks noRot="1" noChangeAspect="1" noMove="1" noResize="1" noEditPoints="1" noAdjustHandles="1" noChangeArrowheads="1" noChangeShapeType="1" noTextEdit="1"/>
              </p:cNvSpPr>
              <p:nvPr/>
            </p:nvSpPr>
            <p:spPr>
              <a:xfrm>
                <a:off x="2249600" y="4232132"/>
                <a:ext cx="1455455" cy="646331"/>
              </a:xfrm>
              <a:prstGeom prst="rect">
                <a:avLst/>
              </a:prstGeom>
              <a:blipFill>
                <a:blip r:embed="rId3"/>
                <a:stretch>
                  <a:fillRect/>
                </a:stretch>
              </a:blipFill>
              <a:ln>
                <a:solidFill>
                  <a:srgbClr val="FF0000"/>
                </a:solidFill>
              </a:ln>
            </p:spPr>
            <p:txBody>
              <a:bodyPr/>
              <a:lstStyle/>
              <a:p>
                <a:r>
                  <a:rPr lang="es-CL">
                    <a:noFill/>
                  </a:rPr>
                  <a:t> </a:t>
                </a:r>
              </a:p>
            </p:txBody>
          </p:sp>
        </mc:Fallback>
      </mc:AlternateContent>
      <p:sp>
        <p:nvSpPr>
          <p:cNvPr id="13" name="CuadroTexto 12">
            <a:extLst>
              <a:ext uri="{FF2B5EF4-FFF2-40B4-BE49-F238E27FC236}">
                <a16:creationId xmlns:a16="http://schemas.microsoft.com/office/drawing/2014/main" id="{370F60B6-A03C-4AF5-8AE0-47B19451A11D}"/>
              </a:ext>
            </a:extLst>
          </p:cNvPr>
          <p:cNvSpPr txBox="1"/>
          <p:nvPr/>
        </p:nvSpPr>
        <p:spPr>
          <a:xfrm>
            <a:off x="2073246" y="3429000"/>
            <a:ext cx="180816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Coeficientes 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consanguinidad</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15" name="CuadroTexto 14">
            <a:extLst>
              <a:ext uri="{FF2B5EF4-FFF2-40B4-BE49-F238E27FC236}">
                <a16:creationId xmlns:a16="http://schemas.microsoft.com/office/drawing/2014/main" id="{AD6244B3-449B-41E4-91C3-DA1F20C8CEBD}"/>
              </a:ext>
            </a:extLst>
          </p:cNvPr>
          <p:cNvSpPr txBox="1"/>
          <p:nvPr/>
        </p:nvSpPr>
        <p:spPr>
          <a:xfrm>
            <a:off x="5434779" y="3429000"/>
            <a:ext cx="44426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Cálculo de frecuencias genotípicas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16" name="CuadroTexto 15">
            <a:extLst>
              <a:ext uri="{FF2B5EF4-FFF2-40B4-BE49-F238E27FC236}">
                <a16:creationId xmlns:a16="http://schemas.microsoft.com/office/drawing/2014/main" id="{6C920230-A619-4120-A828-9A1639AC5141}"/>
              </a:ext>
            </a:extLst>
          </p:cNvPr>
          <p:cNvSpPr txBox="1"/>
          <p:nvPr/>
        </p:nvSpPr>
        <p:spPr>
          <a:xfrm>
            <a:off x="5447412" y="3953434"/>
            <a:ext cx="14554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Generación 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E8073BC0-491F-4EA0-A2FC-177067105DC2}"/>
                  </a:ext>
                </a:extLst>
              </p:cNvPr>
              <p:cNvSpPr txBox="1"/>
              <p:nvPr/>
            </p:nvSpPr>
            <p:spPr>
              <a:xfrm>
                <a:off x="5434779" y="4530698"/>
                <a:ext cx="1455455" cy="92333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=0,234</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𝐻</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=0,466</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𝑄</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8" name="CuadroTexto 17">
                <a:extLst>
                  <a:ext uri="{FF2B5EF4-FFF2-40B4-BE49-F238E27FC236}">
                    <a16:creationId xmlns:a16="http://schemas.microsoft.com/office/drawing/2014/main" id="{E8073BC0-491F-4EA0-A2FC-177067105DC2}"/>
                  </a:ext>
                </a:extLst>
              </p:cNvPr>
              <p:cNvSpPr txBox="1">
                <a:spLocks noRot="1" noChangeAspect="1" noMove="1" noResize="1" noEditPoints="1" noAdjustHandles="1" noChangeArrowheads="1" noChangeShapeType="1" noTextEdit="1"/>
              </p:cNvSpPr>
              <p:nvPr/>
            </p:nvSpPr>
            <p:spPr>
              <a:xfrm>
                <a:off x="5434779" y="4530698"/>
                <a:ext cx="1455455" cy="923330"/>
              </a:xfrm>
              <a:prstGeom prst="rect">
                <a:avLst/>
              </a:prstGeom>
              <a:blipFill>
                <a:blip r:embed="rId4"/>
                <a:stretch>
                  <a:fillRect b="-3289"/>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24FABEC5-3026-4991-950F-46DB7A3DE31E}"/>
                  </a:ext>
                </a:extLst>
              </p:cNvPr>
              <p:cNvSpPr txBox="1"/>
              <p:nvPr/>
            </p:nvSpPr>
            <p:spPr>
              <a:xfrm>
                <a:off x="1856625" y="1710424"/>
                <a:ext cx="8478748"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Suponga que las frecuencias para un gen en estudio en esta población son </a:t>
                </a:r>
                <a14:m>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=0,467</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y </a:t>
                </a:r>
                <a14:m>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=0,533</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Calcule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las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frecuencias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genotípicas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y determine las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contribuciones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genéticas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tanto para la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generación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5,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como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generación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10.</a:t>
                </a:r>
              </a:p>
            </p:txBody>
          </p:sp>
        </mc:Choice>
        <mc:Fallback xmlns="">
          <p:sp>
            <p:nvSpPr>
              <p:cNvPr id="20" name="CuadroTexto 19">
                <a:extLst>
                  <a:ext uri="{FF2B5EF4-FFF2-40B4-BE49-F238E27FC236}">
                    <a16:creationId xmlns:a16="http://schemas.microsoft.com/office/drawing/2014/main" id="{24FABEC5-3026-4991-950F-46DB7A3DE31E}"/>
                  </a:ext>
                </a:extLst>
              </p:cNvPr>
              <p:cNvSpPr txBox="1">
                <a:spLocks noRot="1" noChangeAspect="1" noMove="1" noResize="1" noEditPoints="1" noAdjustHandles="1" noChangeArrowheads="1" noChangeShapeType="1" noTextEdit="1"/>
              </p:cNvSpPr>
              <p:nvPr/>
            </p:nvSpPr>
            <p:spPr>
              <a:xfrm>
                <a:off x="1856625" y="1710424"/>
                <a:ext cx="8478748" cy="923330"/>
              </a:xfrm>
              <a:prstGeom prst="rect">
                <a:avLst/>
              </a:prstGeom>
              <a:blipFill>
                <a:blip r:embed="rId5"/>
                <a:stretch>
                  <a:fillRect l="-647" t="-3974" r="-647" b="-9934"/>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35AF7B57-4548-4C7E-B3E6-848410612FE7}"/>
                  </a:ext>
                </a:extLst>
              </p:cNvPr>
              <p:cNvSpPr txBox="1"/>
              <p:nvPr/>
            </p:nvSpPr>
            <p:spPr>
              <a:xfrm>
                <a:off x="4954841" y="264911"/>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𝑷</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1" name="CuadroTexto 20">
                <a:extLst>
                  <a:ext uri="{FF2B5EF4-FFF2-40B4-BE49-F238E27FC236}">
                    <a16:creationId xmlns:a16="http://schemas.microsoft.com/office/drawing/2014/main" id="{35AF7B57-4548-4C7E-B3E6-848410612FE7}"/>
                  </a:ext>
                </a:extLst>
              </p:cNvPr>
              <p:cNvSpPr txBox="1">
                <a:spLocks noRot="1" noChangeAspect="1" noMove="1" noResize="1" noEditPoints="1" noAdjustHandles="1" noChangeArrowheads="1" noChangeShapeType="1" noTextEdit="1"/>
              </p:cNvSpPr>
              <p:nvPr/>
            </p:nvSpPr>
            <p:spPr>
              <a:xfrm>
                <a:off x="4954841" y="264911"/>
                <a:ext cx="7610763" cy="369332"/>
              </a:xfrm>
              <a:prstGeom prst="rect">
                <a:avLst/>
              </a:prstGeom>
              <a:blipFill>
                <a:blip r:embed="rId6"/>
                <a:stretch>
                  <a:fillRect b="-11475"/>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A55EFB26-691A-46AC-979A-CC18C41AB277}"/>
                  </a:ext>
                </a:extLst>
              </p:cNvPr>
              <p:cNvSpPr txBox="1"/>
              <p:nvPr/>
            </p:nvSpPr>
            <p:spPr>
              <a:xfrm>
                <a:off x="4954841" y="652240"/>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𝑯</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m:t>
                      </m:r>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2" name="CuadroTexto 21">
                <a:extLst>
                  <a:ext uri="{FF2B5EF4-FFF2-40B4-BE49-F238E27FC236}">
                    <a16:creationId xmlns:a16="http://schemas.microsoft.com/office/drawing/2014/main" id="{A55EFB26-691A-46AC-979A-CC18C41AB277}"/>
                  </a:ext>
                </a:extLst>
              </p:cNvPr>
              <p:cNvSpPr txBox="1">
                <a:spLocks noRot="1" noChangeAspect="1" noMove="1" noResize="1" noEditPoints="1" noAdjustHandles="1" noChangeArrowheads="1" noChangeShapeType="1" noTextEdit="1"/>
              </p:cNvSpPr>
              <p:nvPr/>
            </p:nvSpPr>
            <p:spPr>
              <a:xfrm>
                <a:off x="4954841" y="652240"/>
                <a:ext cx="7610763" cy="369332"/>
              </a:xfrm>
              <a:prstGeom prst="rect">
                <a:avLst/>
              </a:prstGeom>
              <a:blipFill>
                <a:blip r:embed="rId7"/>
                <a:stretch>
                  <a:fillRect b="-11475"/>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C14626F8-B746-4128-8D75-7150579A5E4D}"/>
                  </a:ext>
                </a:extLst>
              </p:cNvPr>
              <p:cNvSpPr txBox="1"/>
              <p:nvPr/>
            </p:nvSpPr>
            <p:spPr>
              <a:xfrm>
                <a:off x="4954841" y="1041451"/>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𝑸</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3" name="CuadroTexto 22">
                <a:extLst>
                  <a:ext uri="{FF2B5EF4-FFF2-40B4-BE49-F238E27FC236}">
                    <a16:creationId xmlns:a16="http://schemas.microsoft.com/office/drawing/2014/main" id="{C14626F8-B746-4128-8D75-7150579A5E4D}"/>
                  </a:ext>
                </a:extLst>
              </p:cNvPr>
              <p:cNvSpPr txBox="1">
                <a:spLocks noRot="1" noChangeAspect="1" noMove="1" noResize="1" noEditPoints="1" noAdjustHandles="1" noChangeArrowheads="1" noChangeShapeType="1" noTextEdit="1"/>
              </p:cNvSpPr>
              <p:nvPr/>
            </p:nvSpPr>
            <p:spPr>
              <a:xfrm>
                <a:off x="4954841" y="1041451"/>
                <a:ext cx="7610763" cy="369332"/>
              </a:xfrm>
              <a:prstGeom prst="rect">
                <a:avLst/>
              </a:prstGeom>
              <a:blipFill>
                <a:blip r:embed="rId8"/>
                <a:stretch>
                  <a:fillRect b="-13333"/>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4" name="CuadroTexto 23">
                <a:extLst>
                  <a:ext uri="{FF2B5EF4-FFF2-40B4-BE49-F238E27FC236}">
                    <a16:creationId xmlns:a16="http://schemas.microsoft.com/office/drawing/2014/main" id="{E490BED0-161E-4258-BB40-08F780C6CFFA}"/>
                  </a:ext>
                </a:extLst>
              </p:cNvPr>
              <p:cNvSpPr txBox="1"/>
              <p:nvPr/>
            </p:nvSpPr>
            <p:spPr>
              <a:xfrm>
                <a:off x="7520345" y="4161366"/>
                <a:ext cx="41529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𝑄</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4" name="CuadroTexto 23">
                <a:extLst>
                  <a:ext uri="{FF2B5EF4-FFF2-40B4-BE49-F238E27FC236}">
                    <a16:creationId xmlns:a16="http://schemas.microsoft.com/office/drawing/2014/main" id="{E490BED0-161E-4258-BB40-08F780C6CFFA}"/>
                  </a:ext>
                </a:extLst>
              </p:cNvPr>
              <p:cNvSpPr txBox="1">
                <a:spLocks noRot="1" noChangeAspect="1" noMove="1" noResize="1" noEditPoints="1" noAdjustHandles="1" noChangeArrowheads="1" noChangeShapeType="1" noTextEdit="1"/>
              </p:cNvSpPr>
              <p:nvPr/>
            </p:nvSpPr>
            <p:spPr>
              <a:xfrm>
                <a:off x="7520345" y="4161366"/>
                <a:ext cx="4152900" cy="369332"/>
              </a:xfrm>
              <a:prstGeom prst="rect">
                <a:avLst/>
              </a:prstGeom>
              <a:blipFill>
                <a:blip r:embed="rId9"/>
                <a:stretch>
                  <a:fillRect b="-10000"/>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1C48AEEC-12C7-4BD5-A71F-9F9078022A9D}"/>
                  </a:ext>
                </a:extLst>
              </p:cNvPr>
              <p:cNvSpPr txBox="1"/>
              <p:nvPr/>
            </p:nvSpPr>
            <p:spPr>
              <a:xfrm>
                <a:off x="7520345" y="4649694"/>
                <a:ext cx="4152900" cy="369332"/>
              </a:xfrm>
              <a:prstGeom prst="rect">
                <a:avLst/>
              </a:prstGeom>
              <a:noFill/>
            </p:spPr>
            <p:txBody>
              <a:bodyPr wrap="square" rtlCol="0">
                <a:spAutoFit/>
              </a:bodyPr>
              <a:lstStyle/>
              <a:p>
                <a:pPr lvl="0">
                  <a:defRPr/>
                </a:pPr>
                <a14:m>
                  <m:oMathPara xmlns:m="http://schemas.openxmlformats.org/officeDocument/2006/math">
                    <m:oMathParaPr>
                      <m:jc m:val="centerGroup"/>
                    </m:oMathParaPr>
                    <m:oMath xmlns:m="http://schemas.openxmlformats.org/officeDocument/2006/math">
                      <m:sSub>
                        <m:sSubPr>
                          <m:ctrlPr>
                            <a:rPr lang="es-CL" i="1" smtClean="0">
                              <a:solidFill>
                                <a:prstClr val="black"/>
                              </a:solidFill>
                              <a:latin typeface="Cambria Math" panose="02040503050406030204" pitchFamily="18" charset="0"/>
                            </a:rPr>
                          </m:ctrlPr>
                        </m:sSubPr>
                        <m:e>
                          <m:r>
                            <a:rPr lang="es-CL" b="0" i="1" smtClean="0">
                              <a:solidFill>
                                <a:prstClr val="black"/>
                              </a:solidFill>
                              <a:latin typeface="Cambria Math" panose="02040503050406030204" pitchFamily="18" charset="0"/>
                            </a:rPr>
                            <m:t>𝑄</m:t>
                          </m:r>
                        </m:e>
                        <m:sub>
                          <m:r>
                            <a:rPr lang="es-CL" i="1">
                              <a:solidFill>
                                <a:prstClr val="black"/>
                              </a:solidFill>
                              <a:latin typeface="Cambria Math" panose="02040503050406030204" pitchFamily="18" charset="0"/>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0,533</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1−0,063</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+0,533∗0,063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5" name="CuadroTexto 24">
                <a:extLst>
                  <a:ext uri="{FF2B5EF4-FFF2-40B4-BE49-F238E27FC236}">
                    <a16:creationId xmlns:a16="http://schemas.microsoft.com/office/drawing/2014/main" id="{1C48AEEC-12C7-4BD5-A71F-9F9078022A9D}"/>
                  </a:ext>
                </a:extLst>
              </p:cNvPr>
              <p:cNvSpPr txBox="1">
                <a:spLocks noRot="1" noChangeAspect="1" noMove="1" noResize="1" noEditPoints="1" noAdjustHandles="1" noChangeArrowheads="1" noChangeShapeType="1" noTextEdit="1"/>
              </p:cNvSpPr>
              <p:nvPr/>
            </p:nvSpPr>
            <p:spPr>
              <a:xfrm>
                <a:off x="7520345" y="4649694"/>
                <a:ext cx="4152900" cy="369332"/>
              </a:xfrm>
              <a:prstGeom prst="rect">
                <a:avLst/>
              </a:prstGeom>
              <a:blipFill>
                <a:blip r:embed="rId10"/>
                <a:stretch>
                  <a:fillRect l="-147" b="-10000"/>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2AF4A260-F068-442A-8E86-A20822220E93}"/>
                  </a:ext>
                </a:extLst>
              </p:cNvPr>
              <p:cNvSpPr txBox="1"/>
              <p:nvPr/>
            </p:nvSpPr>
            <p:spPr>
              <a:xfrm>
                <a:off x="7520345" y="5138022"/>
                <a:ext cx="4152900" cy="369332"/>
              </a:xfrm>
              <a:prstGeom prst="rect">
                <a:avLst/>
              </a:prstGeom>
              <a:noFill/>
            </p:spPr>
            <p:txBody>
              <a:bodyPr wrap="square" rtlCol="0">
                <a:spAutoFit/>
              </a:bodyPr>
              <a:lstStyle/>
              <a:p>
                <a:pPr lvl="0">
                  <a:defRPr/>
                </a:pPr>
                <a14:m>
                  <m:oMathPara xmlns:m="http://schemas.openxmlformats.org/officeDocument/2006/math">
                    <m:oMathParaPr>
                      <m:jc m:val="centerGroup"/>
                    </m:oMathParaPr>
                    <m:oMath xmlns:m="http://schemas.openxmlformats.org/officeDocument/2006/math">
                      <m:sSub>
                        <m:sSubPr>
                          <m:ctrlPr>
                            <a:rPr lang="es-CL" i="1" smtClean="0">
                              <a:solidFill>
                                <a:prstClr val="black"/>
                              </a:solidFill>
                              <a:latin typeface="Cambria Math" panose="02040503050406030204" pitchFamily="18" charset="0"/>
                            </a:rPr>
                          </m:ctrlPr>
                        </m:sSubPr>
                        <m:e>
                          <m:r>
                            <a:rPr lang="es-CL" b="0" i="1" smtClean="0">
                              <a:solidFill>
                                <a:prstClr val="black"/>
                              </a:solidFill>
                              <a:latin typeface="Cambria Math" panose="02040503050406030204" pitchFamily="18" charset="0"/>
                            </a:rPr>
                            <m:t>𝑄</m:t>
                          </m:r>
                        </m:e>
                        <m:sub>
                          <m:r>
                            <a:rPr lang="es-CL" i="1">
                              <a:solidFill>
                                <a:prstClr val="black"/>
                              </a:solidFill>
                              <a:latin typeface="Cambria Math" panose="02040503050406030204" pitchFamily="18" charset="0"/>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=0,266+</m:t>
                      </m:r>
                      <m:r>
                        <a:rPr kumimoji="0" lang="es-CL"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0,034</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6" name="CuadroTexto 25">
                <a:extLst>
                  <a:ext uri="{FF2B5EF4-FFF2-40B4-BE49-F238E27FC236}">
                    <a16:creationId xmlns:a16="http://schemas.microsoft.com/office/drawing/2014/main" id="{2AF4A260-F068-442A-8E86-A20822220E93}"/>
                  </a:ext>
                </a:extLst>
              </p:cNvPr>
              <p:cNvSpPr txBox="1">
                <a:spLocks noRot="1" noChangeAspect="1" noMove="1" noResize="1" noEditPoints="1" noAdjustHandles="1" noChangeArrowheads="1" noChangeShapeType="1" noTextEdit="1"/>
              </p:cNvSpPr>
              <p:nvPr/>
            </p:nvSpPr>
            <p:spPr>
              <a:xfrm>
                <a:off x="7520345" y="5138022"/>
                <a:ext cx="4152900" cy="369332"/>
              </a:xfrm>
              <a:prstGeom prst="rect">
                <a:avLst/>
              </a:prstGeom>
              <a:blipFill>
                <a:blip r:embed="rId11"/>
                <a:stretch>
                  <a:fillRect b="-10000"/>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7" name="CuadroTexto 26">
                <a:extLst>
                  <a:ext uri="{FF2B5EF4-FFF2-40B4-BE49-F238E27FC236}">
                    <a16:creationId xmlns:a16="http://schemas.microsoft.com/office/drawing/2014/main" id="{AFD4186C-4204-467D-8618-09F32797DC58}"/>
                  </a:ext>
                </a:extLst>
              </p:cNvPr>
              <p:cNvSpPr txBox="1"/>
              <p:nvPr/>
            </p:nvSpPr>
            <p:spPr>
              <a:xfrm>
                <a:off x="8418259" y="5849077"/>
                <a:ext cx="2357071" cy="369332"/>
              </a:xfrm>
              <a:prstGeom prst="rect">
                <a:avLst/>
              </a:prstGeom>
              <a:noFill/>
              <a:ln w="19050">
                <a:solidFill>
                  <a:schemeClr val="accent6">
                    <a:lumMod val="75000"/>
                  </a:schemeClr>
                </a:solidFill>
              </a:ln>
            </p:spPr>
            <p:txBody>
              <a:bodyPr wrap="square" rtlCol="0">
                <a:spAutoFit/>
              </a:bodyPr>
              <a:lstStyle/>
              <a:p>
                <a:pPr lvl="0">
                  <a:defRPr/>
                </a:pPr>
                <a14:m>
                  <m:oMathPara xmlns:m="http://schemas.openxmlformats.org/officeDocument/2006/math">
                    <m:oMathParaPr>
                      <m:jc m:val="centerGroup"/>
                    </m:oMathParaPr>
                    <m:oMath xmlns:m="http://schemas.openxmlformats.org/officeDocument/2006/math">
                      <m:sSub>
                        <m:sSubPr>
                          <m:ctrlPr>
                            <a:rPr lang="es-CL" i="1" smtClean="0">
                              <a:solidFill>
                                <a:prstClr val="black"/>
                              </a:solidFill>
                              <a:latin typeface="Cambria Math" panose="02040503050406030204" pitchFamily="18" charset="0"/>
                            </a:rPr>
                          </m:ctrlPr>
                        </m:sSubPr>
                        <m:e>
                          <m:r>
                            <a:rPr lang="es-CL" b="0" i="1" smtClean="0">
                              <a:solidFill>
                                <a:prstClr val="black"/>
                              </a:solidFill>
                              <a:latin typeface="Cambria Math" panose="02040503050406030204" pitchFamily="18" charset="0"/>
                            </a:rPr>
                            <m:t>𝑄</m:t>
                          </m:r>
                        </m:e>
                        <m:sub>
                          <m:r>
                            <a:rPr lang="es-CL" i="1">
                              <a:solidFill>
                                <a:prstClr val="black"/>
                              </a:solidFill>
                              <a:latin typeface="Cambria Math" panose="02040503050406030204" pitchFamily="18" charset="0"/>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7" name="CuadroTexto 26">
                <a:extLst>
                  <a:ext uri="{FF2B5EF4-FFF2-40B4-BE49-F238E27FC236}">
                    <a16:creationId xmlns:a16="http://schemas.microsoft.com/office/drawing/2014/main" id="{AFD4186C-4204-467D-8618-09F32797DC58}"/>
                  </a:ext>
                </a:extLst>
              </p:cNvPr>
              <p:cNvSpPr txBox="1">
                <a:spLocks noRot="1" noChangeAspect="1" noMove="1" noResize="1" noEditPoints="1" noAdjustHandles="1" noChangeArrowheads="1" noChangeShapeType="1" noTextEdit="1"/>
              </p:cNvSpPr>
              <p:nvPr/>
            </p:nvSpPr>
            <p:spPr>
              <a:xfrm>
                <a:off x="8418259" y="5849077"/>
                <a:ext cx="2357071" cy="369332"/>
              </a:xfrm>
              <a:prstGeom prst="rect">
                <a:avLst/>
              </a:prstGeom>
              <a:blipFill>
                <a:blip r:embed="rId12"/>
                <a:stretch>
                  <a:fillRect b="-6250"/>
                </a:stretch>
              </a:blipFill>
              <a:ln w="19050">
                <a:solidFill>
                  <a:schemeClr val="accent6">
                    <a:lumMod val="75000"/>
                  </a:schemeClr>
                </a:solidFill>
              </a:ln>
            </p:spPr>
            <p:txBody>
              <a:bodyPr/>
              <a:lstStyle/>
              <a:p>
                <a:r>
                  <a:rPr lang="es-CL">
                    <a:noFill/>
                  </a:rPr>
                  <a:t> </a:t>
                </a:r>
              </a:p>
            </p:txBody>
          </p:sp>
        </mc:Fallback>
      </mc:AlternateContent>
      <p:sp>
        <p:nvSpPr>
          <p:cNvPr id="3" name="Título 2">
            <a:extLst>
              <a:ext uri="{FF2B5EF4-FFF2-40B4-BE49-F238E27FC236}">
                <a16:creationId xmlns:a16="http://schemas.microsoft.com/office/drawing/2014/main" id="{7DCF058F-499F-195D-D8CC-48731A883A11}"/>
              </a:ext>
            </a:extLst>
          </p:cNvPr>
          <p:cNvSpPr>
            <a:spLocks noGrp="1"/>
          </p:cNvSpPr>
          <p:nvPr>
            <p:ph type="title"/>
          </p:nvPr>
        </p:nvSpPr>
        <p:spPr/>
        <p:txBody>
          <a:bodyPr/>
          <a:lstStyle/>
          <a:p>
            <a:endParaRPr lang="es-CL"/>
          </a:p>
        </p:txBody>
      </p:sp>
      <p:sp>
        <p:nvSpPr>
          <p:cNvPr id="4" name="Título 1">
            <a:extLst>
              <a:ext uri="{FF2B5EF4-FFF2-40B4-BE49-F238E27FC236}">
                <a16:creationId xmlns:a16="http://schemas.microsoft.com/office/drawing/2014/main" id="{4BC45F8F-5CE0-5B16-A5B9-6D0D64872818}"/>
              </a:ext>
            </a:extLst>
          </p:cNvPr>
          <p:cNvSpPr txBox="1">
            <a:spLocks/>
          </p:cNvSpPr>
          <p:nvPr/>
        </p:nvSpPr>
        <p:spPr>
          <a:xfrm>
            <a:off x="1412398" y="-85507"/>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5</a:t>
            </a:r>
            <a:endParaRPr lang="en-US" i="1" kern="0" dirty="0"/>
          </a:p>
        </p:txBody>
      </p:sp>
    </p:spTree>
    <p:extLst>
      <p:ext uri="{BB962C8B-B14F-4D97-AF65-F5344CB8AC3E}">
        <p14:creationId xmlns:p14="http://schemas.microsoft.com/office/powerpoint/2010/main" val="333630001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pPr/>
              <a:t>99</a:t>
            </a:fld>
            <a:endParaRPr/>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A5F9F7F3-2C0F-4BAD-8180-8EAF50BE62DF}"/>
                  </a:ext>
                </a:extLst>
              </p:cNvPr>
              <p:cNvSpPr txBox="1"/>
              <p:nvPr/>
            </p:nvSpPr>
            <p:spPr>
              <a:xfrm>
                <a:off x="2249600" y="4232132"/>
                <a:ext cx="1455455" cy="646331"/>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=0,063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=0,123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CuadroTexto 11">
                <a:extLst>
                  <a:ext uri="{FF2B5EF4-FFF2-40B4-BE49-F238E27FC236}">
                    <a16:creationId xmlns:a16="http://schemas.microsoft.com/office/drawing/2014/main" id="{A5F9F7F3-2C0F-4BAD-8180-8EAF50BE62DF}"/>
                  </a:ext>
                </a:extLst>
              </p:cNvPr>
              <p:cNvSpPr txBox="1">
                <a:spLocks noRot="1" noChangeAspect="1" noMove="1" noResize="1" noEditPoints="1" noAdjustHandles="1" noChangeArrowheads="1" noChangeShapeType="1" noTextEdit="1"/>
              </p:cNvSpPr>
              <p:nvPr/>
            </p:nvSpPr>
            <p:spPr>
              <a:xfrm>
                <a:off x="2249600" y="4232132"/>
                <a:ext cx="1455455" cy="646331"/>
              </a:xfrm>
              <a:prstGeom prst="rect">
                <a:avLst/>
              </a:prstGeom>
              <a:blipFill>
                <a:blip r:embed="rId3"/>
                <a:stretch>
                  <a:fillRect/>
                </a:stretch>
              </a:blipFill>
              <a:ln>
                <a:solidFill>
                  <a:srgbClr val="FF0000"/>
                </a:solidFill>
              </a:ln>
            </p:spPr>
            <p:txBody>
              <a:bodyPr/>
              <a:lstStyle/>
              <a:p>
                <a:r>
                  <a:rPr lang="es-CL">
                    <a:noFill/>
                  </a:rPr>
                  <a:t> </a:t>
                </a:r>
              </a:p>
            </p:txBody>
          </p:sp>
        </mc:Fallback>
      </mc:AlternateContent>
      <p:sp>
        <p:nvSpPr>
          <p:cNvPr id="13" name="CuadroTexto 12">
            <a:extLst>
              <a:ext uri="{FF2B5EF4-FFF2-40B4-BE49-F238E27FC236}">
                <a16:creationId xmlns:a16="http://schemas.microsoft.com/office/drawing/2014/main" id="{370F60B6-A03C-4AF5-8AE0-47B19451A11D}"/>
              </a:ext>
            </a:extLst>
          </p:cNvPr>
          <p:cNvSpPr txBox="1"/>
          <p:nvPr/>
        </p:nvSpPr>
        <p:spPr>
          <a:xfrm>
            <a:off x="2073246" y="3429000"/>
            <a:ext cx="180816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Coeficientes 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consanguinidad</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15" name="CuadroTexto 14">
            <a:extLst>
              <a:ext uri="{FF2B5EF4-FFF2-40B4-BE49-F238E27FC236}">
                <a16:creationId xmlns:a16="http://schemas.microsoft.com/office/drawing/2014/main" id="{AD6244B3-449B-41E4-91C3-DA1F20C8CEBD}"/>
              </a:ext>
            </a:extLst>
          </p:cNvPr>
          <p:cNvSpPr txBox="1"/>
          <p:nvPr/>
        </p:nvSpPr>
        <p:spPr>
          <a:xfrm>
            <a:off x="5434779" y="3429000"/>
            <a:ext cx="44426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Cálculo de frecuencias genotípicas</a:t>
            </a:r>
            <a:endParaRPr kumimoji="0" lang="en-US" sz="1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16" name="CuadroTexto 15">
            <a:extLst>
              <a:ext uri="{FF2B5EF4-FFF2-40B4-BE49-F238E27FC236}">
                <a16:creationId xmlns:a16="http://schemas.microsoft.com/office/drawing/2014/main" id="{6C920230-A619-4120-A828-9A1639AC5141}"/>
              </a:ext>
            </a:extLst>
          </p:cNvPr>
          <p:cNvSpPr txBox="1"/>
          <p:nvPr/>
        </p:nvSpPr>
        <p:spPr>
          <a:xfrm>
            <a:off x="5381012" y="3976700"/>
            <a:ext cx="15629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Generación 10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E8073BC0-491F-4EA0-A2FC-177067105DC2}"/>
                  </a:ext>
                </a:extLst>
              </p:cNvPr>
              <p:cNvSpPr txBox="1"/>
              <p:nvPr/>
            </p:nvSpPr>
            <p:spPr>
              <a:xfrm>
                <a:off x="5434779" y="4530698"/>
                <a:ext cx="1455455" cy="92333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𝐻</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𝑄</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8" name="CuadroTexto 17">
                <a:extLst>
                  <a:ext uri="{FF2B5EF4-FFF2-40B4-BE49-F238E27FC236}">
                    <a16:creationId xmlns:a16="http://schemas.microsoft.com/office/drawing/2014/main" id="{E8073BC0-491F-4EA0-A2FC-177067105DC2}"/>
                  </a:ext>
                </a:extLst>
              </p:cNvPr>
              <p:cNvSpPr txBox="1">
                <a:spLocks noRot="1" noChangeAspect="1" noMove="1" noResize="1" noEditPoints="1" noAdjustHandles="1" noChangeArrowheads="1" noChangeShapeType="1" noTextEdit="1"/>
              </p:cNvSpPr>
              <p:nvPr/>
            </p:nvSpPr>
            <p:spPr>
              <a:xfrm>
                <a:off x="5434779" y="4530698"/>
                <a:ext cx="1455455" cy="923330"/>
              </a:xfrm>
              <a:prstGeom prst="rect">
                <a:avLst/>
              </a:prstGeom>
              <a:blipFill>
                <a:blip r:embed="rId4"/>
                <a:stretch>
                  <a:fillRect b="-3289"/>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24FABEC5-3026-4991-950F-46DB7A3DE31E}"/>
                  </a:ext>
                </a:extLst>
              </p:cNvPr>
              <p:cNvSpPr txBox="1"/>
              <p:nvPr/>
            </p:nvSpPr>
            <p:spPr>
              <a:xfrm>
                <a:off x="1856625" y="1710424"/>
                <a:ext cx="8478748"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rPr>
                  <a:t>Suponga que las frecuencias para un gen en estudio en esta población son </a:t>
                </a:r>
                <a14:m>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=0,467</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y </a:t>
                </a:r>
                <a14:m>
                  <m:oMath xmlns:m="http://schemas.openxmlformats.org/officeDocument/2006/math">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=0,533</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Calcule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las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frecuencias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genotípicas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y determine las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contribuciones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genéticas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tanto para la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generación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5,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como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generación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10.</a:t>
                </a:r>
              </a:p>
            </p:txBody>
          </p:sp>
        </mc:Choice>
        <mc:Fallback xmlns="">
          <p:sp>
            <p:nvSpPr>
              <p:cNvPr id="20" name="CuadroTexto 19">
                <a:extLst>
                  <a:ext uri="{FF2B5EF4-FFF2-40B4-BE49-F238E27FC236}">
                    <a16:creationId xmlns:a16="http://schemas.microsoft.com/office/drawing/2014/main" id="{24FABEC5-3026-4991-950F-46DB7A3DE31E}"/>
                  </a:ext>
                </a:extLst>
              </p:cNvPr>
              <p:cNvSpPr txBox="1">
                <a:spLocks noRot="1" noChangeAspect="1" noMove="1" noResize="1" noEditPoints="1" noAdjustHandles="1" noChangeArrowheads="1" noChangeShapeType="1" noTextEdit="1"/>
              </p:cNvSpPr>
              <p:nvPr/>
            </p:nvSpPr>
            <p:spPr>
              <a:xfrm>
                <a:off x="1856625" y="1710424"/>
                <a:ext cx="8478748" cy="923330"/>
              </a:xfrm>
              <a:prstGeom prst="rect">
                <a:avLst/>
              </a:prstGeom>
              <a:blipFill>
                <a:blip r:embed="rId5"/>
                <a:stretch>
                  <a:fillRect l="-647" t="-3974" r="-647" b="-9934"/>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35AF7B57-4548-4C7E-B3E6-848410612FE7}"/>
                  </a:ext>
                </a:extLst>
              </p:cNvPr>
              <p:cNvSpPr txBox="1"/>
              <p:nvPr/>
            </p:nvSpPr>
            <p:spPr>
              <a:xfrm>
                <a:off x="4954841" y="264911"/>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𝑷</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1" name="CuadroTexto 20">
                <a:extLst>
                  <a:ext uri="{FF2B5EF4-FFF2-40B4-BE49-F238E27FC236}">
                    <a16:creationId xmlns:a16="http://schemas.microsoft.com/office/drawing/2014/main" id="{35AF7B57-4548-4C7E-B3E6-848410612FE7}"/>
                  </a:ext>
                </a:extLst>
              </p:cNvPr>
              <p:cNvSpPr txBox="1">
                <a:spLocks noRot="1" noChangeAspect="1" noMove="1" noResize="1" noEditPoints="1" noAdjustHandles="1" noChangeArrowheads="1" noChangeShapeType="1" noTextEdit="1"/>
              </p:cNvSpPr>
              <p:nvPr/>
            </p:nvSpPr>
            <p:spPr>
              <a:xfrm>
                <a:off x="4954841" y="264911"/>
                <a:ext cx="7610763" cy="369332"/>
              </a:xfrm>
              <a:prstGeom prst="rect">
                <a:avLst/>
              </a:prstGeom>
              <a:blipFill>
                <a:blip r:embed="rId6"/>
                <a:stretch>
                  <a:fillRect b="-11475"/>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A55EFB26-691A-46AC-979A-CC18C41AB277}"/>
                  </a:ext>
                </a:extLst>
              </p:cNvPr>
              <p:cNvSpPr txBox="1"/>
              <p:nvPr/>
            </p:nvSpPr>
            <p:spPr>
              <a:xfrm>
                <a:off x="4954841" y="652240"/>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𝑯</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m:t>
                      </m:r>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2" name="CuadroTexto 21">
                <a:extLst>
                  <a:ext uri="{FF2B5EF4-FFF2-40B4-BE49-F238E27FC236}">
                    <a16:creationId xmlns:a16="http://schemas.microsoft.com/office/drawing/2014/main" id="{A55EFB26-691A-46AC-979A-CC18C41AB277}"/>
                  </a:ext>
                </a:extLst>
              </p:cNvPr>
              <p:cNvSpPr txBox="1">
                <a:spLocks noRot="1" noChangeAspect="1" noMove="1" noResize="1" noEditPoints="1" noAdjustHandles="1" noChangeArrowheads="1" noChangeShapeType="1" noTextEdit="1"/>
              </p:cNvSpPr>
              <p:nvPr/>
            </p:nvSpPr>
            <p:spPr>
              <a:xfrm>
                <a:off x="4954841" y="652240"/>
                <a:ext cx="7610763" cy="369332"/>
              </a:xfrm>
              <a:prstGeom prst="rect">
                <a:avLst/>
              </a:prstGeom>
              <a:blipFill>
                <a:blip r:embed="rId7"/>
                <a:stretch>
                  <a:fillRect b="-11475"/>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C14626F8-B746-4128-8D75-7150579A5E4D}"/>
                  </a:ext>
                </a:extLst>
              </p:cNvPr>
              <p:cNvSpPr txBox="1"/>
              <p:nvPr/>
            </p:nvSpPr>
            <p:spPr>
              <a:xfrm>
                <a:off x="4954841" y="1041451"/>
                <a:ext cx="7610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𝑸</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𝑝𝑞𝐹</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3" name="CuadroTexto 22">
                <a:extLst>
                  <a:ext uri="{FF2B5EF4-FFF2-40B4-BE49-F238E27FC236}">
                    <a16:creationId xmlns:a16="http://schemas.microsoft.com/office/drawing/2014/main" id="{C14626F8-B746-4128-8D75-7150579A5E4D}"/>
                  </a:ext>
                </a:extLst>
              </p:cNvPr>
              <p:cNvSpPr txBox="1">
                <a:spLocks noRot="1" noChangeAspect="1" noMove="1" noResize="1" noEditPoints="1" noAdjustHandles="1" noChangeArrowheads="1" noChangeShapeType="1" noTextEdit="1"/>
              </p:cNvSpPr>
              <p:nvPr/>
            </p:nvSpPr>
            <p:spPr>
              <a:xfrm>
                <a:off x="4954841" y="1041451"/>
                <a:ext cx="7610763" cy="369332"/>
              </a:xfrm>
              <a:prstGeom prst="rect">
                <a:avLst/>
              </a:prstGeom>
              <a:blipFill>
                <a:blip r:embed="rId8"/>
                <a:stretch>
                  <a:fillRect b="-13333"/>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4" name="CuadroTexto 23">
                <a:extLst>
                  <a:ext uri="{FF2B5EF4-FFF2-40B4-BE49-F238E27FC236}">
                    <a16:creationId xmlns:a16="http://schemas.microsoft.com/office/drawing/2014/main" id="{E490BED0-161E-4258-BB40-08F780C6CFFA}"/>
                  </a:ext>
                </a:extLst>
              </p:cNvPr>
              <p:cNvSpPr txBox="1"/>
              <p:nvPr/>
            </p:nvSpPr>
            <p:spPr>
              <a:xfrm>
                <a:off x="7520345" y="4161366"/>
                <a:ext cx="41529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e>
                        <m: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𝑝𝐹</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4" name="CuadroTexto 23">
                <a:extLst>
                  <a:ext uri="{FF2B5EF4-FFF2-40B4-BE49-F238E27FC236}">
                    <a16:creationId xmlns:a16="http://schemas.microsoft.com/office/drawing/2014/main" id="{E490BED0-161E-4258-BB40-08F780C6CFFA}"/>
                  </a:ext>
                </a:extLst>
              </p:cNvPr>
              <p:cNvSpPr txBox="1">
                <a:spLocks noRot="1" noChangeAspect="1" noMove="1" noResize="1" noEditPoints="1" noAdjustHandles="1" noChangeArrowheads="1" noChangeShapeType="1" noTextEdit="1"/>
              </p:cNvSpPr>
              <p:nvPr/>
            </p:nvSpPr>
            <p:spPr>
              <a:xfrm>
                <a:off x="7520345" y="4161366"/>
                <a:ext cx="4152900" cy="369332"/>
              </a:xfrm>
              <a:prstGeom prst="rect">
                <a:avLst/>
              </a:prstGeom>
              <a:blipFill>
                <a:blip r:embed="rId9"/>
                <a:stretch>
                  <a:fillRect b="-13333"/>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1C48AEEC-12C7-4BD5-A71F-9F9078022A9D}"/>
                  </a:ext>
                </a:extLst>
              </p:cNvPr>
              <p:cNvSpPr txBox="1"/>
              <p:nvPr/>
            </p:nvSpPr>
            <p:spPr>
              <a:xfrm>
                <a:off x="7520344" y="4649694"/>
                <a:ext cx="4265255" cy="369332"/>
              </a:xfrm>
              <a:prstGeom prst="rect">
                <a:avLst/>
              </a:prstGeom>
              <a:noFill/>
            </p:spPr>
            <p:txBody>
              <a:bodyPr wrap="square" rtlCol="0">
                <a:spAutoFit/>
              </a:bodyPr>
              <a:lstStyle/>
              <a:p>
                <a:pPr lvl="0">
                  <a:defRPr/>
                </a:pPr>
                <a14:m>
                  <m:oMathPara xmlns:m="http://schemas.openxmlformats.org/officeDocument/2006/math">
                    <m:oMathParaPr>
                      <m:jc m:val="centerGroup"/>
                    </m:oMathParaPr>
                    <m:oMath xmlns:m="http://schemas.openxmlformats.org/officeDocument/2006/math">
                      <m:sSub>
                        <m:sSubPr>
                          <m:ctrlPr>
                            <a:rPr lang="es-CL" i="1" smtClean="0">
                              <a:solidFill>
                                <a:prstClr val="black"/>
                              </a:solidFill>
                              <a:latin typeface="Cambria Math" panose="02040503050406030204" pitchFamily="18" charset="0"/>
                            </a:rPr>
                          </m:ctrlPr>
                        </m:sSubPr>
                        <m:e>
                          <m:r>
                            <a:rPr lang="es-CL" i="1">
                              <a:solidFill>
                                <a:prstClr val="black"/>
                              </a:solidFill>
                              <a:latin typeface="Cambria Math" panose="02040503050406030204" pitchFamily="18" charset="0"/>
                            </a:rPr>
                            <m:t>𝑃</m:t>
                          </m:r>
                        </m:e>
                        <m:sub>
                          <m:r>
                            <a:rPr lang="es-CL" b="0" i="1" smtClean="0">
                              <a:solidFill>
                                <a:prstClr val="black"/>
                              </a:solidFill>
                              <a:latin typeface="Cambria Math" panose="02040503050406030204" pitchFamily="18" charset="0"/>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0,467</m:t>
                          </m:r>
                        </m:e>
                        <m:sup>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
                        <m:dPr>
                          <m:ctrlP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1−0,123</m:t>
                          </m:r>
                        </m:e>
                      </m:d>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+0,467∗0,123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5" name="CuadroTexto 24">
                <a:extLst>
                  <a:ext uri="{FF2B5EF4-FFF2-40B4-BE49-F238E27FC236}">
                    <a16:creationId xmlns:a16="http://schemas.microsoft.com/office/drawing/2014/main" id="{1C48AEEC-12C7-4BD5-A71F-9F9078022A9D}"/>
                  </a:ext>
                </a:extLst>
              </p:cNvPr>
              <p:cNvSpPr txBox="1">
                <a:spLocks noRot="1" noChangeAspect="1" noMove="1" noResize="1" noEditPoints="1" noAdjustHandles="1" noChangeArrowheads="1" noChangeShapeType="1" noTextEdit="1"/>
              </p:cNvSpPr>
              <p:nvPr/>
            </p:nvSpPr>
            <p:spPr>
              <a:xfrm>
                <a:off x="7520344" y="4649694"/>
                <a:ext cx="4265255" cy="369332"/>
              </a:xfrm>
              <a:prstGeom prst="rect">
                <a:avLst/>
              </a:prstGeom>
              <a:blipFill>
                <a:blip r:embed="rId10"/>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2AF4A260-F068-442A-8E86-A20822220E93}"/>
                  </a:ext>
                </a:extLst>
              </p:cNvPr>
              <p:cNvSpPr txBox="1"/>
              <p:nvPr/>
            </p:nvSpPr>
            <p:spPr>
              <a:xfrm>
                <a:off x="7520345" y="5138022"/>
                <a:ext cx="4152900" cy="369332"/>
              </a:xfrm>
              <a:prstGeom prst="rect">
                <a:avLst/>
              </a:prstGeom>
              <a:noFill/>
            </p:spPr>
            <p:txBody>
              <a:bodyPr wrap="square" rtlCol="0">
                <a:spAutoFit/>
              </a:bodyPr>
              <a:lstStyle/>
              <a:p>
                <a:pPr lvl="0">
                  <a:defRPr/>
                </a:pPr>
                <a14:m>
                  <m:oMathPara xmlns:m="http://schemas.openxmlformats.org/officeDocument/2006/math">
                    <m:oMathParaPr>
                      <m:jc m:val="centerGroup"/>
                    </m:oMathParaPr>
                    <m:oMath xmlns:m="http://schemas.openxmlformats.org/officeDocument/2006/math">
                      <m:sSub>
                        <m:sSubPr>
                          <m:ctrlPr>
                            <a:rPr lang="es-CL" i="1" smtClean="0">
                              <a:solidFill>
                                <a:prstClr val="black"/>
                              </a:solidFill>
                              <a:latin typeface="Cambria Math" panose="02040503050406030204" pitchFamily="18" charset="0"/>
                            </a:rPr>
                          </m:ctrlPr>
                        </m:sSubPr>
                        <m:e>
                          <m:r>
                            <a:rPr lang="es-CL" i="1">
                              <a:solidFill>
                                <a:prstClr val="black"/>
                              </a:solidFill>
                              <a:latin typeface="Cambria Math" panose="02040503050406030204" pitchFamily="18" charset="0"/>
                            </a:rPr>
                            <m:t>𝑃</m:t>
                          </m:r>
                        </m:e>
                        <m:sub>
                          <m:r>
                            <a:rPr lang="es-CL" b="0" i="1" smtClean="0">
                              <a:solidFill>
                                <a:prstClr val="black"/>
                              </a:solidFill>
                              <a:latin typeface="Cambria Math" panose="02040503050406030204" pitchFamily="18" charset="0"/>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=0,191+</m:t>
                      </m:r>
                      <m:r>
                        <a:rPr kumimoji="0" lang="es-CL"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0,057</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6" name="CuadroTexto 25">
                <a:extLst>
                  <a:ext uri="{FF2B5EF4-FFF2-40B4-BE49-F238E27FC236}">
                    <a16:creationId xmlns:a16="http://schemas.microsoft.com/office/drawing/2014/main" id="{2AF4A260-F068-442A-8E86-A20822220E93}"/>
                  </a:ext>
                </a:extLst>
              </p:cNvPr>
              <p:cNvSpPr txBox="1">
                <a:spLocks noRot="1" noChangeAspect="1" noMove="1" noResize="1" noEditPoints="1" noAdjustHandles="1" noChangeArrowheads="1" noChangeShapeType="1" noTextEdit="1"/>
              </p:cNvSpPr>
              <p:nvPr/>
            </p:nvSpPr>
            <p:spPr>
              <a:xfrm>
                <a:off x="7520345" y="5138022"/>
                <a:ext cx="4152900" cy="369332"/>
              </a:xfrm>
              <a:prstGeom prst="rect">
                <a:avLst/>
              </a:prstGeom>
              <a:blipFill>
                <a:blip r:embed="rId11"/>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7" name="CuadroTexto 26">
                <a:extLst>
                  <a:ext uri="{FF2B5EF4-FFF2-40B4-BE49-F238E27FC236}">
                    <a16:creationId xmlns:a16="http://schemas.microsoft.com/office/drawing/2014/main" id="{AFD4186C-4204-467D-8618-09F32797DC58}"/>
                  </a:ext>
                </a:extLst>
              </p:cNvPr>
              <p:cNvSpPr txBox="1"/>
              <p:nvPr/>
            </p:nvSpPr>
            <p:spPr>
              <a:xfrm>
                <a:off x="8418259" y="5849077"/>
                <a:ext cx="2357071" cy="369332"/>
              </a:xfrm>
              <a:prstGeom prst="rect">
                <a:avLst/>
              </a:prstGeom>
              <a:noFill/>
              <a:ln w="19050">
                <a:solidFill>
                  <a:schemeClr val="accent6">
                    <a:lumMod val="75000"/>
                  </a:schemeClr>
                </a:solidFill>
              </a:ln>
            </p:spPr>
            <p:txBody>
              <a:bodyPr wrap="square" rtlCol="0">
                <a:spAutoFit/>
              </a:bodyPr>
              <a:lstStyle/>
              <a:p>
                <a:pPr lvl="0">
                  <a:defRPr/>
                </a:pPr>
                <a14:m>
                  <m:oMathPara xmlns:m="http://schemas.openxmlformats.org/officeDocument/2006/math">
                    <m:oMathParaPr>
                      <m:jc m:val="centerGroup"/>
                    </m:oMathParaPr>
                    <m:oMath xmlns:m="http://schemas.openxmlformats.org/officeDocument/2006/math">
                      <m:sSub>
                        <m:sSubPr>
                          <m:ctrlPr>
                            <a:rPr lang="es-CL" i="1" smtClean="0">
                              <a:solidFill>
                                <a:prstClr val="black"/>
                              </a:solidFill>
                              <a:latin typeface="Cambria Math" panose="02040503050406030204" pitchFamily="18" charset="0"/>
                            </a:rPr>
                          </m:ctrlPr>
                        </m:sSubPr>
                        <m:e>
                          <m:r>
                            <a:rPr lang="es-CL" i="1">
                              <a:solidFill>
                                <a:prstClr val="black"/>
                              </a:solidFill>
                              <a:latin typeface="Cambria Math" panose="02040503050406030204" pitchFamily="18" charset="0"/>
                            </a:rPr>
                            <m:t>𝑃</m:t>
                          </m:r>
                        </m:e>
                        <m:sub>
                          <m:r>
                            <a:rPr lang="es-CL" b="0" i="1" smtClean="0">
                              <a:solidFill>
                                <a:prstClr val="black"/>
                              </a:solidFill>
                              <a:latin typeface="Cambria Math" panose="02040503050406030204" pitchFamily="18" charset="0"/>
                            </a:rPr>
                            <m:t>10</m:t>
                          </m:r>
                        </m:sub>
                      </m:sSub>
                      <m:r>
                        <a:rPr kumimoji="0" lang="es-C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=0,248</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7" name="CuadroTexto 26">
                <a:extLst>
                  <a:ext uri="{FF2B5EF4-FFF2-40B4-BE49-F238E27FC236}">
                    <a16:creationId xmlns:a16="http://schemas.microsoft.com/office/drawing/2014/main" id="{AFD4186C-4204-467D-8618-09F32797DC58}"/>
                  </a:ext>
                </a:extLst>
              </p:cNvPr>
              <p:cNvSpPr txBox="1">
                <a:spLocks noRot="1" noChangeAspect="1" noMove="1" noResize="1" noEditPoints="1" noAdjustHandles="1" noChangeArrowheads="1" noChangeShapeType="1" noTextEdit="1"/>
              </p:cNvSpPr>
              <p:nvPr/>
            </p:nvSpPr>
            <p:spPr>
              <a:xfrm>
                <a:off x="8418259" y="5849077"/>
                <a:ext cx="2357071" cy="369332"/>
              </a:xfrm>
              <a:prstGeom prst="rect">
                <a:avLst/>
              </a:prstGeom>
              <a:blipFill>
                <a:blip r:embed="rId12"/>
                <a:stretch>
                  <a:fillRect/>
                </a:stretch>
              </a:blipFill>
              <a:ln w="19050">
                <a:solidFill>
                  <a:schemeClr val="accent6">
                    <a:lumMod val="75000"/>
                  </a:schemeClr>
                </a:solidFill>
              </a:ln>
            </p:spPr>
            <p:txBody>
              <a:bodyPr/>
              <a:lstStyle/>
              <a:p>
                <a:r>
                  <a:rPr lang="es-CL">
                    <a:noFill/>
                  </a:rPr>
                  <a:t> </a:t>
                </a:r>
              </a:p>
            </p:txBody>
          </p:sp>
        </mc:Fallback>
      </mc:AlternateContent>
      <p:sp>
        <p:nvSpPr>
          <p:cNvPr id="3" name="Título 2">
            <a:extLst>
              <a:ext uri="{FF2B5EF4-FFF2-40B4-BE49-F238E27FC236}">
                <a16:creationId xmlns:a16="http://schemas.microsoft.com/office/drawing/2014/main" id="{5A7DDEC2-FBB5-E4FA-E1D0-D73D5C5E1BC3}"/>
              </a:ext>
            </a:extLst>
          </p:cNvPr>
          <p:cNvSpPr>
            <a:spLocks noGrp="1"/>
          </p:cNvSpPr>
          <p:nvPr>
            <p:ph type="title"/>
          </p:nvPr>
        </p:nvSpPr>
        <p:spPr/>
        <p:txBody>
          <a:bodyPr/>
          <a:lstStyle/>
          <a:p>
            <a:endParaRPr lang="es-CL"/>
          </a:p>
        </p:txBody>
      </p:sp>
      <p:sp>
        <p:nvSpPr>
          <p:cNvPr id="4" name="Título 1">
            <a:extLst>
              <a:ext uri="{FF2B5EF4-FFF2-40B4-BE49-F238E27FC236}">
                <a16:creationId xmlns:a16="http://schemas.microsoft.com/office/drawing/2014/main" id="{6538DB6F-C8D1-F558-30CC-1C32D5F87D91}"/>
              </a:ext>
            </a:extLst>
          </p:cNvPr>
          <p:cNvSpPr txBox="1">
            <a:spLocks/>
          </p:cNvSpPr>
          <p:nvPr/>
        </p:nvSpPr>
        <p:spPr>
          <a:xfrm>
            <a:off x="1412398" y="-85507"/>
            <a:ext cx="9367203" cy="118872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s-CL" i="1" kern="0"/>
              <a:t>Ejercicio 5</a:t>
            </a:r>
            <a:endParaRPr lang="en-US" i="1" kern="0" dirty="0"/>
          </a:p>
        </p:txBody>
      </p:sp>
    </p:spTree>
    <p:extLst>
      <p:ext uri="{BB962C8B-B14F-4D97-AF65-F5344CB8AC3E}">
        <p14:creationId xmlns:p14="http://schemas.microsoft.com/office/powerpoint/2010/main" val="73555976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animBg="1"/>
    </p:bldLst>
  </p:timing>
</p:sld>
</file>

<file path=ppt/theme/theme1.xml><?xml version="1.0" encoding="utf-8"?>
<a:theme xmlns:a="http://schemas.openxmlformats.org/drawingml/2006/main" name="Nicholas template">
  <a:themeElements>
    <a:clrScheme name="Custom 347">
      <a:dk1>
        <a:srgbClr val="1E2124"/>
      </a:dk1>
      <a:lt1>
        <a:srgbClr val="FFFFFF"/>
      </a:lt1>
      <a:dk2>
        <a:srgbClr val="7C8894"/>
      </a:dk2>
      <a:lt2>
        <a:srgbClr val="E6ECEE"/>
      </a:lt2>
      <a:accent1>
        <a:srgbClr val="2AC3F3"/>
      </a:accent1>
      <a:accent2>
        <a:srgbClr val="004591"/>
      </a:accent2>
      <a:accent3>
        <a:srgbClr val="6BD8B6"/>
      </a:accent3>
      <a:accent4>
        <a:srgbClr val="A9E04B"/>
      </a:accent4>
      <a:accent5>
        <a:srgbClr val="F3C744"/>
      </a:accent5>
      <a:accent6>
        <a:srgbClr val="F37768"/>
      </a:accent6>
      <a:hlink>
        <a:srgbClr val="003C7E"/>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12317</TotalTime>
  <Words>19431</Words>
  <Application>Microsoft Office PowerPoint</Application>
  <PresentationFormat>Panorámica</PresentationFormat>
  <Paragraphs>3551</Paragraphs>
  <Slides>155</Slides>
  <Notes>67</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155</vt:i4>
      </vt:variant>
    </vt:vector>
  </HeadingPairs>
  <TitlesOfParts>
    <vt:vector size="167" baseType="lpstr">
      <vt:lpstr>Abadi</vt:lpstr>
      <vt:lpstr>Arial</vt:lpstr>
      <vt:lpstr>Calibri</vt:lpstr>
      <vt:lpstr>Cambria Math</vt:lpstr>
      <vt:lpstr>din-next-w01-light</vt:lpstr>
      <vt:lpstr>Franklin Gothic Demi</vt:lpstr>
      <vt:lpstr>Montserrat</vt:lpstr>
      <vt:lpstr>Montserrat Light</vt:lpstr>
      <vt:lpstr>NexusSans</vt:lpstr>
      <vt:lpstr>Times New Roman</vt:lpstr>
      <vt:lpstr>Wingdings</vt:lpstr>
      <vt:lpstr>Nicholas template</vt:lpstr>
      <vt:lpstr>Módulo 4 – Genética Cuantitativa  Repaso de contenidos</vt:lpstr>
      <vt:lpstr>Ejercicios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Ejercicio 2</vt:lpstr>
      <vt:lpstr>Ejercicio 2</vt:lpstr>
      <vt:lpstr>Ejercicio 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Ejercicio 3</vt:lpstr>
      <vt:lpstr>Ejercicio 3</vt:lpstr>
      <vt:lpstr>Prueba de Chi-Cuadrado (X2)</vt:lpstr>
      <vt:lpstr>Prueba de Chi-Cuadrado (X2)</vt:lpstr>
      <vt:lpstr>Prueba de Chi-Cuadrado (X2)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Ejercicio 4</vt:lpstr>
      <vt:lpstr>Presentación de PowerPoint</vt:lpstr>
      <vt:lpstr>Presentación de PowerPoint</vt:lpstr>
      <vt:lpstr>Ejercicio 4</vt:lpstr>
      <vt:lpstr>Ejercicio 4</vt:lpstr>
      <vt:lpstr>Ejercicio 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Ejercicio 5</vt:lpstr>
      <vt:lpstr>Ejercicio 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Ejercicio 6</vt:lpstr>
      <vt:lpstr>Ejercicio 7</vt:lpstr>
      <vt:lpstr>Ejercicio 7</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Ejercicio 9</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Tutoría Semestre Otoño 2020 Genética Básica S2</dc:title>
  <dc:creator>Bastian Ignacio Fernandez Sanhueza (bastian.fernandez.s)</dc:creator>
  <cp:lastModifiedBy>Bastian Ignacio Fernandez Sanhueza (bastian.fernandez.s)</cp:lastModifiedBy>
  <cp:revision>1085</cp:revision>
  <dcterms:created xsi:type="dcterms:W3CDTF">2020-10-31T04:16:38Z</dcterms:created>
  <dcterms:modified xsi:type="dcterms:W3CDTF">2022-11-14T21:04:54Z</dcterms:modified>
</cp:coreProperties>
</file>