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415" r:id="rId2"/>
    <p:sldId id="539" r:id="rId3"/>
    <p:sldId id="534" r:id="rId4"/>
    <p:sldId id="480" r:id="rId5"/>
    <p:sldId id="450" r:id="rId6"/>
    <p:sldId id="540" r:id="rId7"/>
    <p:sldId id="541" r:id="rId8"/>
    <p:sldId id="542" r:id="rId9"/>
    <p:sldId id="544" r:id="rId10"/>
    <p:sldId id="543" r:id="rId11"/>
    <p:sldId id="569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68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2" r:id="rId35"/>
    <p:sldId id="561" r:id="rId36"/>
    <p:sldId id="563" r:id="rId37"/>
    <p:sldId id="564" r:id="rId38"/>
    <p:sldId id="565" r:id="rId39"/>
    <p:sldId id="566" r:id="rId40"/>
    <p:sldId id="567" r:id="rId41"/>
    <p:sldId id="581" r:id="rId42"/>
    <p:sldId id="582" r:id="rId43"/>
    <p:sldId id="583" r:id="rId44"/>
    <p:sldId id="584" r:id="rId45"/>
    <p:sldId id="585" r:id="rId46"/>
    <p:sldId id="602" r:id="rId47"/>
    <p:sldId id="603" r:id="rId48"/>
    <p:sldId id="604" r:id="rId49"/>
    <p:sldId id="605" r:id="rId50"/>
    <p:sldId id="586" r:id="rId51"/>
    <p:sldId id="587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97" r:id="rId60"/>
    <p:sldId id="598" r:id="rId61"/>
    <p:sldId id="607" r:id="rId62"/>
    <p:sldId id="608" r:id="rId63"/>
    <p:sldId id="47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2056A12-4C98-4B87-B294-010B219B5805}">
          <p14:sldIdLst>
            <p14:sldId id="415"/>
          </p14:sldIdLst>
        </p14:section>
        <p14:section name="Estimando por Método BLUP" id="{FC072505-57E0-4F31-96D7-52CB8AE1C1F0}">
          <p14:sldIdLst>
            <p14:sldId id="539"/>
            <p14:sldId id="534"/>
            <p14:sldId id="480"/>
            <p14:sldId id="450"/>
            <p14:sldId id="540"/>
            <p14:sldId id="541"/>
            <p14:sldId id="542"/>
            <p14:sldId id="544"/>
            <p14:sldId id="543"/>
            <p14:sldId id="569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68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2"/>
            <p14:sldId id="561"/>
            <p14:sldId id="563"/>
            <p14:sldId id="564"/>
            <p14:sldId id="565"/>
            <p14:sldId id="566"/>
            <p14:sldId id="567"/>
          </p14:sldIdLst>
        </p14:section>
        <p14:section name="Ejercicios" id="{577ACAFF-1DFF-4567-AECA-8ED60EE0056F}">
          <p14:sldIdLst>
            <p14:sldId id="581"/>
            <p14:sldId id="582"/>
            <p14:sldId id="583"/>
            <p14:sldId id="584"/>
            <p14:sldId id="585"/>
            <p14:sldId id="602"/>
            <p14:sldId id="603"/>
            <p14:sldId id="604"/>
            <p14:sldId id="605"/>
            <p14:sldId id="586"/>
            <p14:sldId id="587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607"/>
            <p14:sldId id="608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3D3D3"/>
    <a:srgbClr val="E26714"/>
    <a:srgbClr val="FFC000"/>
    <a:srgbClr val="C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0834" autoAdjust="0"/>
  </p:normalViewPr>
  <p:slideViewPr>
    <p:cSldViewPr snapToGrid="0">
      <p:cViewPr varScale="1">
        <p:scale>
          <a:sx n="72" d="100"/>
          <a:sy n="72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C4F-BE6B-4290-B741-1D017CCC123D}" type="datetimeFigureOut">
              <a:rPr lang="es-CL" smtClean="0"/>
              <a:t>30-11-2022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6DE75-D854-4792-B872-3EA9B8883D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6DE75-D854-4792-B872-3EA9B8883D9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78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81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382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6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752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96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7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23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64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9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114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7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557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827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63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062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356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39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369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30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92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Mejor</a:t>
            </a:r>
            <a:r>
              <a:rPr lang="en-US" dirty="0"/>
              <a:t> = </a:t>
            </a:r>
            <a:r>
              <a:rPr lang="en-US" dirty="0" err="1"/>
              <a:t>Minimiza</a:t>
            </a:r>
            <a:r>
              <a:rPr lang="en-US" dirty="0"/>
              <a:t> </a:t>
            </a:r>
            <a:r>
              <a:rPr lang="en-US" dirty="0" err="1"/>
              <a:t>varianza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Lineal = </a:t>
            </a:r>
            <a:r>
              <a:rPr lang="en-US" dirty="0" err="1"/>
              <a:t>Relación</a:t>
            </a:r>
            <a:r>
              <a:rPr lang="en-US" dirty="0"/>
              <a:t> lineal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Insesgado</a:t>
            </a:r>
            <a:r>
              <a:rPr lang="en-US" dirty="0"/>
              <a:t> = Esperanza de EBV es TBV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12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502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5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668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434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632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578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465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501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379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54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080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008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831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126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81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774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1071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0809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068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7809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3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6424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7405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0443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7709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9718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4401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809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442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7927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268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5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8181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0730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717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63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04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25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9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362067"/>
            <a:ext cx="10363200" cy="2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15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6C2D-BEF0-466C-A5DB-B293739D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41123-4E04-4117-BF90-042BD2C3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2A2D0-357D-4D08-A55E-AC89B97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E6090-9E82-472E-B28C-5734C48D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8157C-E5B6-43FA-A71C-0C425094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14400" y="4102203"/>
            <a:ext cx="10363200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43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80600" y="2124667"/>
            <a:ext cx="7711600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080600" y="8936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20807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52281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7964163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1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42.png"/><Relationship Id="rId5" Type="http://schemas.openxmlformats.org/officeDocument/2006/relationships/image" Target="../media/image30.pn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60.png"/><Relationship Id="rId4" Type="http://schemas.openxmlformats.org/officeDocument/2006/relationships/image" Target="../media/image27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68.png"/><Relationship Id="rId5" Type="http://schemas.openxmlformats.org/officeDocument/2006/relationships/image" Target="../media/image30.png"/><Relationship Id="rId10" Type="http://schemas.openxmlformats.org/officeDocument/2006/relationships/image" Target="../media/image67.png"/><Relationship Id="rId4" Type="http://schemas.openxmlformats.org/officeDocument/2006/relationships/image" Target="../media/image27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8.png"/><Relationship Id="rId5" Type="http://schemas.openxmlformats.org/officeDocument/2006/relationships/image" Target="../media/image31.png"/><Relationship Id="rId10" Type="http://schemas.openxmlformats.org/officeDocument/2006/relationships/image" Target="../media/image77.png"/><Relationship Id="rId4" Type="http://schemas.openxmlformats.org/officeDocument/2006/relationships/image" Target="../media/image30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8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9.png"/><Relationship Id="rId7" Type="http://schemas.openxmlformats.org/officeDocument/2006/relationships/image" Target="../media/image101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111.png"/><Relationship Id="rId5" Type="http://schemas.openxmlformats.org/officeDocument/2006/relationships/image" Target="../media/image99.png"/><Relationship Id="rId10" Type="http://schemas.openxmlformats.org/officeDocument/2006/relationships/image" Target="../media/image110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22.png"/><Relationship Id="rId5" Type="http://schemas.openxmlformats.org/officeDocument/2006/relationships/image" Target="../media/image15.png"/><Relationship Id="rId10" Type="http://schemas.openxmlformats.org/officeDocument/2006/relationships/image" Target="../media/image129.png"/><Relationship Id="rId4" Type="http://schemas.openxmlformats.org/officeDocument/2006/relationships/image" Target="../media/image127.png"/><Relationship Id="rId9" Type="http://schemas.openxmlformats.org/officeDocument/2006/relationships/image" Target="../media/image1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30.png"/><Relationship Id="rId9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7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30.png"/><Relationship Id="rId9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27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41.png"/><Relationship Id="rId4" Type="http://schemas.openxmlformats.org/officeDocument/2006/relationships/image" Target="../media/image30.png"/><Relationship Id="rId9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27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44.png"/><Relationship Id="rId10" Type="http://schemas.openxmlformats.org/officeDocument/2006/relationships/image" Target="../media/image132.png"/><Relationship Id="rId4" Type="http://schemas.openxmlformats.org/officeDocument/2006/relationships/image" Target="../media/image30.png"/><Relationship Id="rId9" Type="http://schemas.openxmlformats.org/officeDocument/2006/relationships/image" Target="../media/image1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2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11" Type="http://schemas.openxmlformats.org/officeDocument/2006/relationships/image" Target="../media/image132.png"/><Relationship Id="rId5" Type="http://schemas.openxmlformats.org/officeDocument/2006/relationships/image" Target="../media/image149.png"/><Relationship Id="rId10" Type="http://schemas.openxmlformats.org/officeDocument/2006/relationships/image" Target="../media/image30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4.png"/><Relationship Id="rId4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7.png"/><Relationship Id="rId4" Type="http://schemas.openxmlformats.org/officeDocument/2006/relationships/image" Target="../media/image15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97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97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97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9.gif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gua, azul, computadora, baloncesto&#10;&#10;Descripción generada automáticamente">
            <a:extLst>
              <a:ext uri="{FF2B5EF4-FFF2-40B4-BE49-F238E27FC236}">
                <a16:creationId xmlns:a16="http://schemas.microsoft.com/office/drawing/2014/main" id="{C19AC4FA-B534-452D-A80B-596A117F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FE81E2-4037-40A9-ACB1-C1D4F0F8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4386"/>
            <a:ext cx="9144000" cy="4014680"/>
          </a:xfrm>
          <a:solidFill>
            <a:schemeClr val="bg2">
              <a:lumMod val="75000"/>
              <a:alpha val="52000"/>
            </a:schemeClr>
          </a:solidFill>
        </p:spPr>
        <p:txBody>
          <a:bodyPr anchor="ctr"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3600" b="1" dirty="0">
                <a:ln>
                  <a:solidFill>
                    <a:schemeClr val="tx1"/>
                  </a:solidFill>
                </a:ln>
              </a:rPr>
              <a:t>Módulo 4 – Genética Cuantitativa</a:t>
            </a:r>
            <a:br>
              <a:rPr lang="es-CL" sz="3200" b="1" dirty="0">
                <a:ln/>
              </a:rPr>
            </a:br>
            <a:br>
              <a:rPr lang="es-CL" sz="3600" b="1">
                <a:ln/>
                <a:solidFill>
                  <a:schemeClr val="accent3"/>
                </a:solidFill>
              </a:rPr>
            </a:br>
            <a:r>
              <a:rPr lang="es-CL" sz="480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Estimación </a:t>
            </a:r>
            <a:r>
              <a:rPr lang="es-CL" sz="48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 Modelo Animal y BLUP</a:t>
            </a:r>
            <a:endParaRPr lang="en-US" sz="5400" b="1" dirty="0">
              <a:ln w="10160">
                <a:noFill/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9A2B71-F7C4-4BB6-9B0E-9AE9B42B1A6E}"/>
              </a:ext>
            </a:extLst>
          </p:cNvPr>
          <p:cNvSpPr txBox="1"/>
          <p:nvPr/>
        </p:nvSpPr>
        <p:spPr>
          <a:xfrm>
            <a:off x="7734300" y="560453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anose="020B0703020102020204" pitchFamily="34" charset="0"/>
              </a:rPr>
              <a:t>Tutor: Bastián Fernández S.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168D9B-72CC-4CF8-BFD1-20FBCB59C63A}"/>
              </a:ext>
            </a:extLst>
          </p:cNvPr>
          <p:cNvSpPr txBox="1">
            <a:spLocks/>
          </p:cNvSpPr>
          <p:nvPr/>
        </p:nvSpPr>
        <p:spPr>
          <a:xfrm>
            <a:off x="97654" y="97654"/>
            <a:ext cx="5017271" cy="89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l"/>
            <a:r>
              <a:rPr lang="es-CL" kern="0" dirty="0">
                <a:solidFill>
                  <a:schemeClr val="bg1"/>
                </a:solidFill>
              </a:rPr>
              <a:t>Tutoría Semestre Primavera 2022</a:t>
            </a:r>
            <a:br>
              <a:rPr lang="es-CL" kern="0" dirty="0">
                <a:solidFill>
                  <a:schemeClr val="bg1"/>
                </a:solidFill>
              </a:rPr>
            </a:br>
            <a:r>
              <a:rPr lang="es-CL" kern="0" dirty="0">
                <a:solidFill>
                  <a:schemeClr val="bg1"/>
                </a:solidFill>
              </a:rPr>
              <a:t>Genética Básica G1</a:t>
            </a:r>
            <a:endParaRPr lang="en-US" kern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245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a 5">
            <a:extLst>
              <a:ext uri="{FF2B5EF4-FFF2-40B4-BE49-F238E27FC236}">
                <a16:creationId xmlns:a16="http://schemas.microsoft.com/office/drawing/2014/main" id="{2BBD6FD9-CE7A-89F6-C15E-E9DC4DD8F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09545"/>
              </p:ext>
            </p:extLst>
          </p:nvPr>
        </p:nvGraphicFramePr>
        <p:xfrm>
          <a:off x="5301196" y="2800376"/>
          <a:ext cx="5585881" cy="368121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797983">
                  <a:extLst>
                    <a:ext uri="{9D8B030D-6E8A-4147-A177-3AD203B41FA5}">
                      <a16:colId xmlns:a16="http://schemas.microsoft.com/office/drawing/2014/main" val="3117720983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7556872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013257812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7095984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5446979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2502752210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43280657"/>
                    </a:ext>
                  </a:extLst>
                </a:gridCol>
              </a:tblGrid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10415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642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31582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387368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315740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86978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666171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458585"/>
                  </a:ext>
                </a:extLst>
              </a:tr>
            </a:tbl>
          </a:graphicData>
        </a:graphic>
      </p:graphicFrame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8" y="2592383"/>
            <a:ext cx="565151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1000549" y="4580896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49" y="4580896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1474846" y="3953903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46" y="3953903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9" name="Tabla 5">
            <a:extLst>
              <a:ext uri="{FF2B5EF4-FFF2-40B4-BE49-F238E27FC236}">
                <a16:creationId xmlns:a16="http://schemas.microsoft.com/office/drawing/2014/main" id="{446B2244-C3B4-26F1-53EA-4524DEBE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59224"/>
              </p:ext>
            </p:extLst>
          </p:nvPr>
        </p:nvGraphicFramePr>
        <p:xfrm>
          <a:off x="5301196" y="2830126"/>
          <a:ext cx="5585881" cy="368121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797983">
                  <a:extLst>
                    <a:ext uri="{9D8B030D-6E8A-4147-A177-3AD203B41FA5}">
                      <a16:colId xmlns:a16="http://schemas.microsoft.com/office/drawing/2014/main" val="3117720983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7556872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013257812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7095984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5446979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2502752210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43280657"/>
                    </a:ext>
                  </a:extLst>
                </a:gridCol>
              </a:tblGrid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10415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642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31582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387368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315740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86978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666171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458585"/>
                  </a:ext>
                </a:extLst>
              </a:tr>
            </a:tbl>
          </a:graphicData>
        </a:graphic>
      </p:graphicFrame>
      <p:graphicFrame>
        <p:nvGraphicFramePr>
          <p:cNvPr id="40" name="Tabla 36">
            <a:extLst>
              <a:ext uri="{FF2B5EF4-FFF2-40B4-BE49-F238E27FC236}">
                <a16:creationId xmlns:a16="http://schemas.microsoft.com/office/drawing/2014/main" id="{F0655D9F-37F1-2526-9043-B3D691542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99942"/>
              </p:ext>
            </p:extLst>
          </p:nvPr>
        </p:nvGraphicFramePr>
        <p:xfrm>
          <a:off x="10103538" y="0"/>
          <a:ext cx="2088462" cy="2133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96154">
                  <a:extLst>
                    <a:ext uri="{9D8B030D-6E8A-4147-A177-3AD203B41FA5}">
                      <a16:colId xmlns:a16="http://schemas.microsoft.com/office/drawing/2014/main" val="2539957550"/>
                    </a:ext>
                  </a:extLst>
                </a:gridCol>
                <a:gridCol w="696154">
                  <a:extLst>
                    <a:ext uri="{9D8B030D-6E8A-4147-A177-3AD203B41FA5}">
                      <a16:colId xmlns:a16="http://schemas.microsoft.com/office/drawing/2014/main" val="3662022931"/>
                    </a:ext>
                  </a:extLst>
                </a:gridCol>
                <a:gridCol w="696154">
                  <a:extLst>
                    <a:ext uri="{9D8B030D-6E8A-4147-A177-3AD203B41FA5}">
                      <a16:colId xmlns:a16="http://schemas.microsoft.com/office/drawing/2014/main" val="1710303860"/>
                    </a:ext>
                  </a:extLst>
                </a:gridCol>
              </a:tblGrid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03713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615959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505971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4707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52949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593474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02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13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/>
              <p:nvPr/>
            </p:nvSpPr>
            <p:spPr>
              <a:xfrm>
                <a:off x="1117534" y="4028065"/>
                <a:ext cx="5255798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34" y="4028065"/>
                <a:ext cx="5255798" cy="1496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434382" y="4591551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82" y="4591551"/>
                <a:ext cx="858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/>
              <p:nvPr/>
            </p:nvSpPr>
            <p:spPr>
              <a:xfrm>
                <a:off x="4203702" y="5689763"/>
                <a:ext cx="161012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702" y="5689763"/>
                <a:ext cx="1610120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BFB9E90-B406-1DE2-997E-0031CE7C81A7}"/>
                  </a:ext>
                </a:extLst>
              </p:cNvPr>
              <p:cNvSpPr txBox="1"/>
              <p:nvPr/>
            </p:nvSpPr>
            <p:spPr>
              <a:xfrm>
                <a:off x="6538513" y="5689763"/>
                <a:ext cx="16199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BFB9E90-B406-1DE2-997E-0031CE7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13" y="5689763"/>
                <a:ext cx="1619995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5C9A6A4-40A4-0C80-357B-414F09C3B812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146675" y="4028065"/>
                <a:ext cx="5620578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75" y="4028065"/>
                <a:ext cx="5620578" cy="1496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71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724094" y="4053465"/>
                <a:ext cx="5620578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94" y="4053465"/>
                <a:ext cx="5620578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828FBD3-169E-A84D-FDD9-49CD6AED97E2}"/>
                  </a:ext>
                </a:extLst>
              </p:cNvPr>
              <p:cNvSpPr txBox="1"/>
              <p:nvPr/>
            </p:nvSpPr>
            <p:spPr>
              <a:xfrm>
                <a:off x="3428559" y="5689763"/>
                <a:ext cx="16154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828FBD3-169E-A84D-FDD9-49CD6AED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59" y="5689763"/>
                <a:ext cx="1615442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BBF2010-BFA7-A508-B2A0-30BE728DA216}"/>
                  </a:ext>
                </a:extLst>
              </p:cNvPr>
              <p:cNvSpPr txBox="1"/>
              <p:nvPr/>
            </p:nvSpPr>
            <p:spPr>
              <a:xfrm>
                <a:off x="5342314" y="5689763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BBF2010-BFA7-A508-B2A0-30BE728D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14" y="5689763"/>
                <a:ext cx="1625317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7265945" y="5722199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945" y="5722199"/>
                <a:ext cx="1625317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225059" y="4057717"/>
                <a:ext cx="5700728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59" y="4057717"/>
                <a:ext cx="5700728" cy="1496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80607BE-416D-009D-EE83-5F4B9A78F6A6}"/>
                  </a:ext>
                </a:extLst>
              </p:cNvPr>
              <p:cNvSpPr txBox="1"/>
              <p:nvPr/>
            </p:nvSpPr>
            <p:spPr>
              <a:xfrm>
                <a:off x="31373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80607BE-416D-009D-EE83-5F4B9A78F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2" y="4616952"/>
                <a:ext cx="6215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94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36394" y="4053465"/>
                <a:ext cx="5700728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94" y="4053465"/>
                <a:ext cx="5700728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5283339" y="5757973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39" y="5757973"/>
                <a:ext cx="1625317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228119" y="4053465"/>
                <a:ext cx="5854616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19" y="4053465"/>
                <a:ext cx="5854616" cy="1496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6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5433445" y="5836928"/>
                <a:ext cx="1325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445" y="5836928"/>
                <a:ext cx="1325106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171213" y="4053465"/>
                <a:ext cx="5968429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213" y="4053465"/>
                <a:ext cx="5968429" cy="1496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54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4281912" y="5735915"/>
                <a:ext cx="160479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12" y="5735915"/>
                <a:ext cx="1604798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228921" y="4053465"/>
                <a:ext cx="5853013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21" y="4053465"/>
                <a:ext cx="5853013" cy="1496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E70C15F-E8F9-C48D-7BB3-17802A4A17F0}"/>
                  </a:ext>
                </a:extLst>
              </p:cNvPr>
              <p:cNvSpPr txBox="1"/>
              <p:nvPr/>
            </p:nvSpPr>
            <p:spPr>
              <a:xfrm>
                <a:off x="6485121" y="5735915"/>
                <a:ext cx="16154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E70C15F-E8F9-C48D-7BB3-17802A4A1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21" y="5735915"/>
                <a:ext cx="161544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3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1" y="4053465"/>
                <a:ext cx="5928354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5428507" y="5867368"/>
                <a:ext cx="1334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07" y="5867368"/>
                <a:ext cx="1334981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342734" y="4053465"/>
                <a:ext cx="5625386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734" y="4053465"/>
                <a:ext cx="5625386" cy="1496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74065" y="4053465"/>
                <a:ext cx="5625386" cy="149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5" y="4053465"/>
                <a:ext cx="5625386" cy="1496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/>
              <p:nvPr/>
            </p:nvSpPr>
            <p:spPr>
              <a:xfrm>
                <a:off x="4281912" y="5635985"/>
                <a:ext cx="16146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F6B964-A127-28A3-675C-3B6D0D13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12" y="5635985"/>
                <a:ext cx="161467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363574" y="4053465"/>
                <a:ext cx="5583708" cy="15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74" y="4053465"/>
                <a:ext cx="5583708" cy="15125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/>
              <p:nvPr/>
            </p:nvSpPr>
            <p:spPr>
              <a:xfrm>
                <a:off x="6571486" y="5635985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5635985"/>
                <a:ext cx="1625317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6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94904" y="4053465"/>
                <a:ext cx="5583708" cy="15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" y="4053465"/>
                <a:ext cx="5583708" cy="1512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482196" y="4053465"/>
                <a:ext cx="5346464" cy="147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196" y="4053465"/>
                <a:ext cx="5346464" cy="1470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/>
              <p:nvPr/>
            </p:nvSpPr>
            <p:spPr>
              <a:xfrm>
                <a:off x="5428507" y="5769804"/>
                <a:ext cx="1334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07" y="5769804"/>
                <a:ext cx="13349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813526" y="4053465"/>
                <a:ext cx="5346464" cy="147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26" y="4053465"/>
                <a:ext cx="5346464" cy="1470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2" y="4616952"/>
                <a:ext cx="621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2DC1064-8D11-8BB6-F891-98F6A58AC217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/>
              <p:nvPr/>
            </p:nvSpPr>
            <p:spPr>
              <a:xfrm>
                <a:off x="6597613" y="4053465"/>
                <a:ext cx="5115631" cy="1465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237D62-9206-597E-C61D-B37BC7C6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13" y="4053465"/>
                <a:ext cx="5115631" cy="1465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/>
              <p:nvPr/>
            </p:nvSpPr>
            <p:spPr>
              <a:xfrm>
                <a:off x="1575217" y="5593660"/>
                <a:ext cx="16146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5283EF-8B02-5421-17D3-3E5DBA665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5593660"/>
                <a:ext cx="1614673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BAA1B2F-32E7-0048-019A-76249C7C67C6}"/>
                  </a:ext>
                </a:extLst>
              </p:cNvPr>
              <p:cNvSpPr txBox="1"/>
              <p:nvPr/>
            </p:nvSpPr>
            <p:spPr>
              <a:xfrm>
                <a:off x="3521274" y="5714868"/>
                <a:ext cx="1458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BAA1B2F-32E7-0048-019A-76249C7C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74" y="5714868"/>
                <a:ext cx="14586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403114E-FDF5-598B-C556-879E23F95503}"/>
                  </a:ext>
                </a:extLst>
              </p:cNvPr>
              <p:cNvSpPr txBox="1"/>
              <p:nvPr/>
            </p:nvSpPr>
            <p:spPr>
              <a:xfrm>
                <a:off x="5311263" y="5597647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403114E-FDF5-598B-C556-879E23F9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63" y="5597647"/>
                <a:ext cx="1625317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C052D3-D815-DE92-FEAC-FF7450EA9D09}"/>
                  </a:ext>
                </a:extLst>
              </p:cNvPr>
              <p:cNvSpPr txBox="1"/>
              <p:nvPr/>
            </p:nvSpPr>
            <p:spPr>
              <a:xfrm>
                <a:off x="7129770" y="5593660"/>
                <a:ext cx="16154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C052D3-D815-DE92-FEAC-FF7450EA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70" y="5593660"/>
                <a:ext cx="1615442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3BC28EF-0919-C0AD-936D-0926112558DA}"/>
                  </a:ext>
                </a:extLst>
              </p:cNvPr>
              <p:cNvSpPr txBox="1"/>
              <p:nvPr/>
            </p:nvSpPr>
            <p:spPr>
              <a:xfrm>
                <a:off x="8938402" y="5593660"/>
                <a:ext cx="16253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3BC28EF-0919-C0AD-936D-092611255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02" y="5593660"/>
                <a:ext cx="1625317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5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" grpId="0"/>
      <p:bldP spid="5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y Again 8 Ball Sticker by NickMarsh">
            <a:extLst>
              <a:ext uri="{FF2B5EF4-FFF2-40B4-BE49-F238E27FC236}">
                <a16:creationId xmlns:a16="http://schemas.microsoft.com/office/drawing/2014/main" id="{CD76030B-34E3-AA13-86E1-BA358C7B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3801551"/>
            <a:ext cx="25050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9;p15">
            <a:extLst>
              <a:ext uri="{FF2B5EF4-FFF2-40B4-BE49-F238E27FC236}">
                <a16:creationId xmlns:a16="http://schemas.microsoft.com/office/drawing/2014/main" id="{1B7BB340-2042-4049-9299-D8819DEF9B10}"/>
              </a:ext>
            </a:extLst>
          </p:cNvPr>
          <p:cNvSpPr txBox="1">
            <a:spLocks/>
          </p:cNvSpPr>
          <p:nvPr/>
        </p:nvSpPr>
        <p:spPr>
          <a:xfrm>
            <a:off x="742950" y="3098601"/>
            <a:ext cx="10363200" cy="1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kern="0" dirty="0" err="1"/>
              <a:t>Best</a:t>
            </a:r>
            <a:r>
              <a:rPr lang="es-CL" kern="0" dirty="0"/>
              <a:t> Linear </a:t>
            </a:r>
            <a:r>
              <a:rPr lang="es-CL" kern="0" dirty="0" err="1"/>
              <a:t>Unbiased</a:t>
            </a:r>
            <a:r>
              <a:rPr lang="es-CL" kern="0" dirty="0"/>
              <a:t> </a:t>
            </a:r>
            <a:r>
              <a:rPr lang="es-CL" kern="0" dirty="0" err="1"/>
              <a:t>Prediction</a:t>
            </a:r>
            <a:r>
              <a:rPr lang="es-CL" kern="0" dirty="0"/>
              <a:t> (BLUP)</a:t>
            </a:r>
          </a:p>
        </p:txBody>
      </p:sp>
    </p:spTree>
    <p:extLst>
      <p:ext uri="{BB962C8B-B14F-4D97-AF65-F5344CB8AC3E}">
        <p14:creationId xmlns:p14="http://schemas.microsoft.com/office/powerpoint/2010/main" val="428270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9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648075" y="2592383"/>
            <a:ext cx="161927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EDC9033-112B-EA23-61A8-4F5E30C93974}"/>
                  </a:ext>
                </a:extLst>
              </p:cNvPr>
              <p:cNvSpPr txBox="1"/>
              <p:nvPr/>
            </p:nvSpPr>
            <p:spPr>
              <a:xfrm>
                <a:off x="6833032" y="4583795"/>
                <a:ext cx="745204" cy="612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EDC9033-112B-EA23-61A8-4F5E30C9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32" y="4583795"/>
                <a:ext cx="745204" cy="612604"/>
              </a:xfrm>
              <a:prstGeom prst="rect">
                <a:avLst/>
              </a:prstGeom>
              <a:blipFill>
                <a:blip r:embed="rId8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80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648075" y="2592383"/>
            <a:ext cx="161927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/>
              <p:nvPr/>
            </p:nvSpPr>
            <p:spPr>
              <a:xfrm>
                <a:off x="6823507" y="4296960"/>
                <a:ext cx="2810961" cy="1224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C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07" y="4296960"/>
                <a:ext cx="2810961" cy="1224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43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648075" y="2592383"/>
            <a:ext cx="161927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5" y="1808307"/>
                <a:ext cx="3776675" cy="1685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27067"/>
                <a:ext cx="858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60" y="4193304"/>
                <a:ext cx="3379130" cy="1636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/>
              <p:nvPr/>
            </p:nvSpPr>
            <p:spPr>
              <a:xfrm>
                <a:off x="6833032" y="4577745"/>
                <a:ext cx="113319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32" y="4577745"/>
                <a:ext cx="1133194" cy="555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7C1DA36-E2E7-12AC-388B-C0C55E82FE89}"/>
                  </a:ext>
                </a:extLst>
              </p:cNvPr>
              <p:cNvSpPr txBox="1"/>
              <p:nvPr/>
            </p:nvSpPr>
            <p:spPr>
              <a:xfrm>
                <a:off x="7966226" y="4577744"/>
                <a:ext cx="1009892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1−0,5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7C1DA36-E2E7-12AC-388B-C0C55E82F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26" y="4577744"/>
                <a:ext cx="1009892" cy="555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273B54C-BD18-F927-9066-425053B307FB}"/>
                  </a:ext>
                </a:extLst>
              </p:cNvPr>
              <p:cNvSpPr txBox="1"/>
              <p:nvPr/>
            </p:nvSpPr>
            <p:spPr>
              <a:xfrm>
                <a:off x="7419089" y="5645496"/>
                <a:ext cx="1094274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273B54C-BD18-F927-9066-425053B30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089" y="5645496"/>
                <a:ext cx="10942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F613FF-B265-1006-D35F-092C670D1FEC}"/>
                  </a:ext>
                </a:extLst>
              </p:cNvPr>
              <p:cNvSpPr txBox="1"/>
              <p:nvPr/>
            </p:nvSpPr>
            <p:spPr>
              <a:xfrm>
                <a:off x="9012963" y="4716884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F613FF-B265-1006-D35F-092C670D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963" y="4716884"/>
                <a:ext cx="429605" cy="276999"/>
              </a:xfrm>
              <a:prstGeom prst="rect">
                <a:avLst/>
              </a:prstGeom>
              <a:blipFill>
                <a:blip r:embed="rId11"/>
                <a:stretch>
                  <a:fillRect l="-5714" r="-11429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126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76601" y="2592383"/>
            <a:ext cx="533402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6604393" y="2324079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93" y="2324079"/>
                <a:ext cx="8588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7286553" y="1690316"/>
                <a:ext cx="3379130" cy="1636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3" y="1690316"/>
                <a:ext cx="3379130" cy="163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/>
              <p:nvPr/>
            </p:nvSpPr>
            <p:spPr>
              <a:xfrm>
                <a:off x="5587608" y="2375364"/>
                <a:ext cx="617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08" y="2375364"/>
                <a:ext cx="617926" cy="276999"/>
              </a:xfrm>
              <a:prstGeom prst="rect">
                <a:avLst/>
              </a:prstGeom>
              <a:blipFill>
                <a:blip r:embed="rId6"/>
                <a:stretch>
                  <a:fillRect l="-7921" r="-7921"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5D686B-5060-BE8D-D269-F5A3070D5FC6}"/>
                  </a:ext>
                </a:extLst>
              </p:cNvPr>
              <p:cNvSpPr txBox="1"/>
              <p:nvPr/>
            </p:nvSpPr>
            <p:spPr>
              <a:xfrm>
                <a:off x="1412397" y="4533900"/>
                <a:ext cx="7767576" cy="1544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∗1=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5D686B-5060-BE8D-D269-F5A3070D5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97" y="4533900"/>
                <a:ext cx="7767576" cy="1544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49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019300" y="2308168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028700" y="3870397"/>
                <a:ext cx="3857625" cy="1593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870397"/>
                <a:ext cx="3857625" cy="1593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2798069" y="4482584"/>
                <a:ext cx="38576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069" y="4482584"/>
                <a:ext cx="38576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09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009899" y="2300917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6200775" y="4482583"/>
                <a:ext cx="26003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5" y="4482583"/>
                <a:ext cx="26003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5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028923" y="2592135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4429125" y="3872192"/>
                <a:ext cx="2600325" cy="1593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3872192"/>
                <a:ext cx="2600325" cy="1593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609849" y="2591742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8601"/>
                <a:ext cx="5181600" cy="1597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6191250" y="3868601"/>
                <a:ext cx="2600325" cy="1597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3868601"/>
                <a:ext cx="2600325" cy="1597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8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609849" y="2591742"/>
            <a:ext cx="122872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819149" y="3868601"/>
                <a:ext cx="7077076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3868601"/>
                <a:ext cx="7077076" cy="163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7724775" y="3908152"/>
                <a:ext cx="2600325" cy="1660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3908152"/>
                <a:ext cx="2600325" cy="1660711"/>
              </a:xfrm>
              <a:prstGeom prst="rect">
                <a:avLst/>
              </a:prstGeom>
              <a:blipFill>
                <a:blip r:embed="rId5"/>
                <a:stretch>
                  <a:fillRect r="-31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3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91734B4-9735-40DC-82A8-D8D9B49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-34290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BLUP</a:t>
            </a:r>
            <a:endParaRPr lang="en-US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6C149F-CB70-9977-E351-1CE36E21D65D}"/>
              </a:ext>
            </a:extLst>
          </p:cNvPr>
          <p:cNvSpPr txBox="1"/>
          <p:nvPr/>
        </p:nvSpPr>
        <p:spPr>
          <a:xfrm>
            <a:off x="1412398" y="897871"/>
            <a:ext cx="6183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La ecuación original en notación matricial corresponde a: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04A7C5-93CE-5460-73B6-37B3B3815909}"/>
              </a:ext>
            </a:extLst>
          </p:cNvPr>
          <p:cNvSpPr txBox="1"/>
          <p:nvPr/>
        </p:nvSpPr>
        <p:spPr>
          <a:xfrm>
            <a:off x="2698342" y="3507046"/>
            <a:ext cx="7217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“El Dr. Henderson demostró que las soluciones anteriores pueden ser obtenidas conjuntamente a través de un sistema de ecuaciones conocido como </a:t>
            </a:r>
            <a:r>
              <a:rPr lang="es-C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ecuaciones de los modelos mixtos de Henderson</a:t>
            </a: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”: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7DB9D-277D-1B33-4269-4416B36D6A75}"/>
              </a:ext>
            </a:extLst>
          </p:cNvPr>
          <p:cNvSpPr txBox="1"/>
          <p:nvPr/>
        </p:nvSpPr>
        <p:spPr>
          <a:xfrm>
            <a:off x="1412398" y="5969950"/>
            <a:ext cx="239629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Modelo Animal Aditivo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FD811F-36DF-3AD1-B052-C7DB2E6B5774}"/>
                  </a:ext>
                </a:extLst>
              </p:cNvPr>
              <p:cNvSpPr txBox="1"/>
              <p:nvPr/>
            </p:nvSpPr>
            <p:spPr>
              <a:xfrm>
                <a:off x="1913817" y="1402413"/>
                <a:ext cx="2393091" cy="56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e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𝐺𝑀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FD811F-36DF-3AD1-B052-C7DB2E6B5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17" y="1402413"/>
                <a:ext cx="2393091" cy="563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037E0C44-6903-F49C-73AE-89CD354E5517}"/>
              </a:ext>
            </a:extLst>
          </p:cNvPr>
          <p:cNvSpPr/>
          <p:nvPr/>
        </p:nvSpPr>
        <p:spPr>
          <a:xfrm>
            <a:off x="4660900" y="1402413"/>
            <a:ext cx="1435100" cy="5632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Solución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7161D54-AB8D-397B-EFA9-4BF15647847C}"/>
                  </a:ext>
                </a:extLst>
              </p:cNvPr>
              <p:cNvSpPr txBox="1"/>
              <p:nvPr/>
            </p:nvSpPr>
            <p:spPr>
              <a:xfrm>
                <a:off x="6449992" y="1530172"/>
                <a:ext cx="2507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7161D54-AB8D-397B-EFA9-4BF156478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92" y="1530172"/>
                <a:ext cx="2507481" cy="307777"/>
              </a:xfrm>
              <a:prstGeom prst="rect">
                <a:avLst/>
              </a:prstGeom>
              <a:blipFill>
                <a:blip r:embed="rId4"/>
                <a:stretch>
                  <a:fillRect l="-730" t="-17647" r="-3163" b="-3725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2885B7D-AE5B-6004-686F-4A78EC299E7F}"/>
                  </a:ext>
                </a:extLst>
              </p:cNvPr>
              <p:cNvSpPr txBox="1"/>
              <p:nvPr/>
            </p:nvSpPr>
            <p:spPr>
              <a:xfrm>
                <a:off x="1412398" y="2596604"/>
                <a:ext cx="75450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Invertir la matriz de (</a:t>
                </a:r>
                <a:r>
                  <a:rPr lang="es-CL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s-C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)varianzas fenotípicas (</a:t>
                </a:r>
                <a14:m>
                  <m:oMath xmlns:m="http://schemas.openxmlformats.org/officeDocument/2006/math">
                    <m:r>
                      <a:rPr lang="es-CL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s-C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resulta extremadamente demandante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2885B7D-AE5B-6004-686F-4A78EC29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98" y="2596604"/>
                <a:ext cx="7545074" cy="707886"/>
              </a:xfrm>
              <a:prstGeom prst="rect">
                <a:avLst/>
              </a:prstGeom>
              <a:blipFill>
                <a:blip r:embed="rId5"/>
                <a:stretch>
                  <a:fillRect l="-889" t="-5172" b="-1465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B36F0421-D6ED-49F2-1F45-9E8063BCF0BA}"/>
              </a:ext>
            </a:extLst>
          </p:cNvPr>
          <p:cNvSpPr txBox="1"/>
          <p:nvPr/>
        </p:nvSpPr>
        <p:spPr>
          <a:xfrm>
            <a:off x="1425878" y="2243850"/>
            <a:ext cx="127246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2DC16E2-4C6A-796D-3277-B6AC8794FCB1}"/>
                  </a:ext>
                </a:extLst>
              </p:cNvPr>
              <p:cNvSpPr txBox="1"/>
              <p:nvPr/>
            </p:nvSpPr>
            <p:spPr>
              <a:xfrm>
                <a:off x="3984652" y="4791729"/>
                <a:ext cx="4222694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2DC16E2-4C6A-796D-3277-B6AC8794F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52" y="4791729"/>
                <a:ext cx="4222694" cy="6435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DBCDFC19-A839-F059-0108-2F9926603D32}"/>
              </a:ext>
            </a:extLst>
          </p:cNvPr>
          <p:cNvSpPr txBox="1"/>
          <p:nvPr/>
        </p:nvSpPr>
        <p:spPr>
          <a:xfrm>
            <a:off x="4306908" y="5800673"/>
            <a:ext cx="598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Modelo que describe el valor fenotípico de los animales en base al nivel de los animales (o efecto animal)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634F2D6-3DBC-ED46-5902-DCEDF97078D1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3808695" y="6154616"/>
            <a:ext cx="4982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95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 animBg="1"/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4102994" y="2316967"/>
            <a:ext cx="614363" cy="27383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77F72D0-17C8-B603-E5AE-5749A2FFD51D}"/>
                  </a:ext>
                </a:extLst>
              </p:cNvPr>
              <p:cNvSpPr txBox="1"/>
              <p:nvPr/>
            </p:nvSpPr>
            <p:spPr>
              <a:xfrm>
                <a:off x="1295400" y="3868601"/>
                <a:ext cx="3657602" cy="1595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77F72D0-17C8-B603-E5AE-5749A2FFD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8601"/>
                <a:ext cx="3657602" cy="159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EA719C-27C0-2458-1197-7744080DC286}"/>
                  </a:ext>
                </a:extLst>
              </p:cNvPr>
              <p:cNvSpPr txBox="1"/>
              <p:nvPr/>
            </p:nvSpPr>
            <p:spPr>
              <a:xfrm>
                <a:off x="4467228" y="4481685"/>
                <a:ext cx="11429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EA719C-27C0-2458-1197-7744080D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8" y="4481685"/>
                <a:ext cx="11429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43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4102994" y="2571750"/>
            <a:ext cx="614363" cy="2819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295400" y="3868601"/>
                <a:ext cx="3657602" cy="1595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8601"/>
                <a:ext cx="3657602" cy="159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2C1FBF-9091-F22A-93E3-3DCB5F5943A1}"/>
                  </a:ext>
                </a:extLst>
              </p:cNvPr>
              <p:cNvSpPr txBox="1"/>
              <p:nvPr/>
            </p:nvSpPr>
            <p:spPr>
              <a:xfrm>
                <a:off x="4669732" y="3868601"/>
                <a:ext cx="809625" cy="1595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2C1FBF-9091-F22A-93E3-3DCB5F59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32" y="3868601"/>
                <a:ext cx="809625" cy="159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39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3204988" y="3531780"/>
                <a:ext cx="4995470" cy="19305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8" y="3531780"/>
                <a:ext cx="4995470" cy="19305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>
            <a:extLst>
              <a:ext uri="{FF2B5EF4-FFF2-40B4-BE49-F238E27FC236}">
                <a16:creationId xmlns:a16="http://schemas.microsoft.com/office/drawing/2014/main" id="{F466B30B-3E75-2F0D-64D3-C3E605A85607}"/>
              </a:ext>
            </a:extLst>
          </p:cNvPr>
          <p:cNvGrpSpPr/>
          <p:nvPr/>
        </p:nvGrpSpPr>
        <p:grpSpPr>
          <a:xfrm>
            <a:off x="3365902" y="3609975"/>
            <a:ext cx="4664819" cy="1852333"/>
            <a:chOff x="3365902" y="3609975"/>
            <a:chExt cx="4664819" cy="1852333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AE9A5855-DBC5-50EF-8248-6AC13B46ECE5}"/>
                </a:ext>
              </a:extLst>
            </p:cNvPr>
            <p:cNvCxnSpPr/>
            <p:nvPr/>
          </p:nvCxnSpPr>
          <p:spPr>
            <a:xfrm>
              <a:off x="4324350" y="3609975"/>
              <a:ext cx="0" cy="1852333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865F343-6B3D-8E33-DB7C-8574A34E596E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49" y="3819525"/>
              <a:ext cx="3355951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2FBEDEDE-CE2C-53C7-5D6E-AF1BA5B4A287}"/>
                </a:ext>
              </a:extLst>
            </p:cNvPr>
            <p:cNvCxnSpPr>
              <a:cxnSpLocks/>
            </p:cNvCxnSpPr>
            <p:nvPr/>
          </p:nvCxnSpPr>
          <p:spPr>
            <a:xfrm>
              <a:off x="3365902" y="3813810"/>
              <a:ext cx="249039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5661C00C-BDD9-7771-C18B-947856EB44DC}"/>
                </a:ext>
              </a:extLst>
            </p:cNvPr>
            <p:cNvCxnSpPr>
              <a:cxnSpLocks/>
            </p:cNvCxnSpPr>
            <p:nvPr/>
          </p:nvCxnSpPr>
          <p:spPr>
            <a:xfrm>
              <a:off x="7781682" y="3821430"/>
              <a:ext cx="249039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47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522423" y="2702468"/>
                <a:ext cx="11147154" cy="39040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222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−137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−17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−17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−137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69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157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157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−151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69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272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164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164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−125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79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153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−170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157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164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92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904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491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142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−170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157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164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92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491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904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142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−166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165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153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142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142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299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413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3" y="2702468"/>
                <a:ext cx="11147154" cy="3904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48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482348" y="3509381"/>
                <a:ext cx="11227304" cy="1935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2,5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CL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0,19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−0,37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0,66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0,19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0,37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0,73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0,73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0,37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8" y="3509381"/>
                <a:ext cx="11227304" cy="1935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5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5330919" y="3691464"/>
                <a:ext cx="1530162" cy="1935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1,74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0,05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−1,07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1,01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−2,25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−0,92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2,74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19" y="3691464"/>
                <a:ext cx="1530162" cy="1935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6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A87C863-FFA0-57F9-88CB-7AC753E0368C}"/>
                  </a:ext>
                </a:extLst>
              </p:cNvPr>
              <p:cNvSpPr txBox="1"/>
              <p:nvPr/>
            </p:nvSpPr>
            <p:spPr>
              <a:xfrm>
                <a:off x="2258122" y="3610981"/>
                <a:ext cx="7675756" cy="19569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CL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0,19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−0,37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0,66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0,19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0,17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0,63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0,37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0,73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0,38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0,73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0,37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0,34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=11,74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=0,05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=−1,07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=1,01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=−2,25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=−0,92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=2,74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A87C863-FFA0-57F9-88CB-7AC753E0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3610981"/>
                <a:ext cx="7675756" cy="19569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86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166701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166701" cy="482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14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434478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/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B9CD2CA-F2B7-1D4C-A905-C67E0EDE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3" y="434478"/>
                <a:ext cx="30099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1426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4722107" cy="1465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F229FDD-36C4-E3B1-C58E-DEAB4BA5D3FE}"/>
                  </a:ext>
                </a:extLst>
              </p:cNvPr>
              <p:cNvSpPr txBox="1"/>
              <p:nvPr/>
            </p:nvSpPr>
            <p:spPr>
              <a:xfrm>
                <a:off x="636098" y="3595280"/>
                <a:ext cx="4708597" cy="1935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F229FDD-36C4-E3B1-C58E-DEAB4BA5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8" y="3595280"/>
                <a:ext cx="4708597" cy="19354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A93D845-B50A-ADD7-8E71-4CED43D19DCC}"/>
                  </a:ext>
                </a:extLst>
              </p:cNvPr>
              <p:cNvSpPr txBox="1"/>
              <p:nvPr/>
            </p:nvSpPr>
            <p:spPr>
              <a:xfrm>
                <a:off x="6626315" y="4039818"/>
                <a:ext cx="4172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̂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A93D845-B50A-ADD7-8E71-4CED43D19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15" y="4039818"/>
                <a:ext cx="4172616" cy="369332"/>
              </a:xfrm>
              <a:prstGeom prst="rect">
                <a:avLst/>
              </a:prstGeom>
              <a:blipFill>
                <a:blip r:embed="rId11"/>
                <a:stretch>
                  <a:fillRect t="-5000" b="-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B4EDFEB-5717-4FA6-2EC8-C755FAED4E80}"/>
                  </a:ext>
                </a:extLst>
              </p:cNvPr>
              <p:cNvSpPr txBox="1"/>
              <p:nvPr/>
            </p:nvSpPr>
            <p:spPr>
              <a:xfrm>
                <a:off x="7207673" y="4611607"/>
                <a:ext cx="3011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B4EDFEB-5717-4FA6-2EC8-C755FAED4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673" y="4611607"/>
                <a:ext cx="3011017" cy="369332"/>
              </a:xfrm>
              <a:prstGeom prst="rect">
                <a:avLst/>
              </a:prstGeom>
              <a:blipFill>
                <a:blip r:embed="rId12"/>
                <a:stretch>
                  <a:fillRect t="-4918" b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046734"/>
                  </p:ext>
                </p:extLst>
              </p:nvPr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=0,05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=−1,07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=1,01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=−2,25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=−0,92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=2,74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046734"/>
                  </p:ext>
                </p:extLst>
              </p:nvPr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180328" r="-87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280328" r="-87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380328" r="-87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480328" r="-87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580328" r="-87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680328" r="-87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CFAA6C-B27B-B62D-6386-C1962F764DE1}"/>
                  </a:ext>
                </a:extLst>
              </p:cNvPr>
              <p:cNvSpPr txBox="1"/>
              <p:nvPr/>
            </p:nvSpPr>
            <p:spPr>
              <a:xfrm>
                <a:off x="8204200" y="3875647"/>
                <a:ext cx="2737994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0,05−1,07+1,01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CFAA6C-B27B-B62D-6386-C1962F76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200" y="3875647"/>
                <a:ext cx="2737994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0AD7BF6-8236-0EBE-0E37-2EAA1F69804E}"/>
                  </a:ext>
                </a:extLst>
              </p:cNvPr>
              <p:cNvSpPr txBox="1"/>
              <p:nvPr/>
            </p:nvSpPr>
            <p:spPr>
              <a:xfrm>
                <a:off x="8826166" y="4695475"/>
                <a:ext cx="149406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−0,01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0AD7BF6-8236-0EBE-0E37-2EAA1F69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166" y="4695475"/>
                <a:ext cx="1494062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5A40D0-47B3-F472-6507-3BFD19EFE5B0}"/>
                  </a:ext>
                </a:extLst>
              </p:cNvPr>
              <p:cNvSpPr txBox="1"/>
              <p:nvPr/>
            </p:nvSpPr>
            <p:spPr>
              <a:xfrm>
                <a:off x="9065013" y="5829020"/>
                <a:ext cx="1016367" cy="39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5A40D0-47B3-F472-6507-3BFD19EFE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013" y="5829020"/>
                <a:ext cx="1016367" cy="399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914820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=0,05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=−1,07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=1,01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=−2,25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=−0,92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=2,74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180328" r="-87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280328" r="-87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380328" r="-87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480328" r="-87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580328" r="-87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680328" r="-87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CFAA6C-B27B-B62D-6386-C1962F764DE1}"/>
                  </a:ext>
                </a:extLst>
              </p:cNvPr>
              <p:cNvSpPr txBox="1"/>
              <p:nvPr/>
            </p:nvSpPr>
            <p:spPr>
              <a:xfrm>
                <a:off x="8204200" y="3875647"/>
                <a:ext cx="2956002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−2,25−0,92+2,74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CFAA6C-B27B-B62D-6386-C1962F76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200" y="3875647"/>
                <a:ext cx="2956002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0AD7BF6-8236-0EBE-0E37-2EAA1F69804E}"/>
                  </a:ext>
                </a:extLst>
              </p:cNvPr>
              <p:cNvSpPr txBox="1"/>
              <p:nvPr/>
            </p:nvSpPr>
            <p:spPr>
              <a:xfrm>
                <a:off x="8826166" y="4695475"/>
                <a:ext cx="153894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−0,43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0AD7BF6-8236-0EBE-0E37-2EAA1F69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166" y="4695475"/>
                <a:ext cx="1538947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5A40D0-47B3-F472-6507-3BFD19EFE5B0}"/>
                  </a:ext>
                </a:extLst>
              </p:cNvPr>
              <p:cNvSpPr txBox="1"/>
              <p:nvPr/>
            </p:nvSpPr>
            <p:spPr>
              <a:xfrm>
                <a:off x="8826165" y="5816320"/>
                <a:ext cx="1538947" cy="40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=−0,14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5A40D0-47B3-F472-6507-3BFD19EFE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165" y="5816320"/>
                <a:ext cx="1538947" cy="409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33579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;p15">
            <a:extLst>
              <a:ext uri="{FF2B5EF4-FFF2-40B4-BE49-F238E27FC236}">
                <a16:creationId xmlns:a16="http://schemas.microsoft.com/office/drawing/2014/main" id="{1B7BB340-2042-4049-9299-D8819DEF9B10}"/>
              </a:ext>
            </a:extLst>
          </p:cNvPr>
          <p:cNvSpPr txBox="1">
            <a:spLocks/>
          </p:cNvSpPr>
          <p:nvPr/>
        </p:nvSpPr>
        <p:spPr>
          <a:xfrm>
            <a:off x="742950" y="3098601"/>
            <a:ext cx="10363200" cy="1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ontserrat"/>
              <a:buNone/>
              <a:defRPr sz="6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kern="0" dirty="0"/>
              <a:t>Estimando a través del Método BLUP</a:t>
            </a:r>
          </a:p>
        </p:txBody>
      </p:sp>
      <p:pic>
        <p:nvPicPr>
          <p:cNvPr id="3074" name="Picture 2" descr="Girl Sticker Sticker by wandarca">
            <a:extLst>
              <a:ext uri="{FF2B5EF4-FFF2-40B4-BE49-F238E27FC236}">
                <a16:creationId xmlns:a16="http://schemas.microsoft.com/office/drawing/2014/main" id="{ABB5894D-5E63-9F07-A8AB-21ECB812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775838"/>
            <a:ext cx="2358262" cy="23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=0,05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=−1,07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=1,01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=−2,25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=−0,92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CL" sz="1800" b="0" i="1" smtClean="0">
                                    <a:latin typeface="Cambria Math" panose="02040503050406030204" pitchFamily="18" charset="0"/>
                                  </a:rPr>
                                  <m:t>=2,74</m:t>
                                </m:r>
                              </m:oMath>
                            </m:oMathPara>
                          </a14:m>
                          <a:endParaRPr lang="es-CL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36">
                <a:extLst>
                  <a:ext uri="{FF2B5EF4-FFF2-40B4-BE49-F238E27FC236}">
                    <a16:creationId xmlns:a16="http://schemas.microsoft.com/office/drawing/2014/main" id="{A0CB155E-9641-8F15-B5B0-0C24A51569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2396" y="3621647"/>
              <a:ext cx="5953604" cy="28651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11834">
                      <a:extLst>
                        <a:ext uri="{9D8B030D-6E8A-4147-A177-3AD203B41FA5}">
                          <a16:colId xmlns:a16="http://schemas.microsoft.com/office/drawing/2014/main" val="253995755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662022931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710303860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1643426897"/>
                        </a:ext>
                      </a:extLst>
                    </a:gridCol>
                    <a:gridCol w="911834">
                      <a:extLst>
                        <a:ext uri="{9D8B030D-6E8A-4147-A177-3AD203B41FA5}">
                          <a16:colId xmlns:a16="http://schemas.microsoft.com/office/drawing/2014/main" val="33275365"/>
                        </a:ext>
                      </a:extLst>
                    </a:gridCol>
                    <a:gridCol w="1394434">
                      <a:extLst>
                        <a:ext uri="{9D8B030D-6E8A-4147-A177-3AD203B41FA5}">
                          <a16:colId xmlns:a16="http://schemas.microsoft.com/office/drawing/2014/main" val="20052104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Madre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Año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Peso al destete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 aditivo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5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180328" r="-87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61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280328" r="-87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505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380328" r="-87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47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480328" r="-87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252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580328" r="-87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593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7074" t="-680328" r="-87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302894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B83FB713-C2E7-E5F4-23B5-A4B541E93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43781"/>
              </p:ext>
            </p:extLst>
          </p:nvPr>
        </p:nvGraphicFramePr>
        <p:xfrm>
          <a:off x="7796438" y="4363327"/>
          <a:ext cx="3511007" cy="13817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34862">
                  <a:extLst>
                    <a:ext uri="{9D8B030D-6E8A-4147-A177-3AD203B41FA5}">
                      <a16:colId xmlns:a16="http://schemas.microsoft.com/office/drawing/2014/main" val="482005525"/>
                    </a:ext>
                  </a:extLst>
                </a:gridCol>
                <a:gridCol w="2176145">
                  <a:extLst>
                    <a:ext uri="{9D8B030D-6E8A-4147-A177-3AD203B41FA5}">
                      <a16:colId xmlns:a16="http://schemas.microsoft.com/office/drawing/2014/main" val="2161221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Valor Aditivo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2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L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7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L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1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94751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2506807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2506807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3224213" y="350254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(7)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2611985"/>
            <a:ext cx="634483" cy="1190624"/>
          </a:xfrm>
          <a:prstGeom prst="leftBrace">
            <a:avLst>
              <a:gd name="adj1" fmla="val 0"/>
              <a:gd name="adj2" fmla="val 492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5221681" y="25244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1990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5221681" y="35025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1991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5327480" y="225675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A0CB155E-9641-8F15-B5B0-0C24A515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22893"/>
              </p:ext>
            </p:extLst>
          </p:nvPr>
        </p:nvGraphicFramePr>
        <p:xfrm>
          <a:off x="1295400" y="4103135"/>
          <a:ext cx="4502625" cy="1752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00525">
                  <a:extLst>
                    <a:ext uri="{9D8B030D-6E8A-4147-A177-3AD203B41FA5}">
                      <a16:colId xmlns:a16="http://schemas.microsoft.com/office/drawing/2014/main" val="253995755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662022931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71030386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643426897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327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Peso al destete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0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6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50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47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/>
              <p:nvPr/>
            </p:nvSpPr>
            <p:spPr>
              <a:xfrm>
                <a:off x="8051816" y="4135136"/>
                <a:ext cx="1903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𝑋𝑏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16" y="4135136"/>
                <a:ext cx="190359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/>
              <p:nvPr/>
            </p:nvSpPr>
            <p:spPr>
              <a:xfrm>
                <a:off x="6721376" y="4190708"/>
                <a:ext cx="4586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accent4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latin typeface="Abadi" panose="020B0604020104020204" pitchFamily="34" charset="0"/>
                  </a:rPr>
                  <a:t>el vector de las observaciones (fenotipo)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fijos (factores ambientales)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aleatorios (genético-aditivos)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ES" sz="1400" b="1" i="0" u="none" strike="noStrike" baseline="0" dirty="0"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es el vector de los efectos residuales (aleatorios)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  <a:endParaRPr lang="es-CL" sz="1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76" y="4190708"/>
                <a:ext cx="4586069" cy="2246769"/>
              </a:xfrm>
              <a:prstGeom prst="rect">
                <a:avLst/>
              </a:prstGeom>
              <a:blipFill>
                <a:blip r:embed="rId4"/>
                <a:stretch>
                  <a:fillRect l="-399" r="-133" b="-1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504D610A-07FC-BD69-64CC-BDC08CF25920}"/>
              </a:ext>
            </a:extLst>
          </p:cNvPr>
          <p:cNvSpPr txBox="1"/>
          <p:nvPr/>
        </p:nvSpPr>
        <p:spPr>
          <a:xfrm>
            <a:off x="2399448" y="1616408"/>
            <a:ext cx="819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Con la siguiente información estime los valores aditivos de cada individuo por método BLUP.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5405FA1-5EA0-6F97-B4E8-BCEA808862BC}"/>
                  </a:ext>
                </a:extLst>
              </p:cNvPr>
              <p:cNvSpPr txBox="1"/>
              <p:nvPr/>
            </p:nvSpPr>
            <p:spPr>
              <a:xfrm>
                <a:off x="2900913" y="6148469"/>
                <a:ext cx="1094274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=0,7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5405FA1-5EA0-6F97-B4E8-BCEA8088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13" y="6148469"/>
                <a:ext cx="10942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91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3224213" y="29210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(7)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49733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5134511" y="18634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1990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5134510" y="28673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1991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5240308" y="15557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42F1745-32B7-BE0C-FAE7-BD4C89564348}"/>
              </a:ext>
            </a:extLst>
          </p:cNvPr>
          <p:cNvSpPr txBox="1"/>
          <p:nvPr/>
        </p:nvSpPr>
        <p:spPr>
          <a:xfrm>
            <a:off x="497900" y="3626733"/>
            <a:ext cx="40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Este mismo modelo en notación matricial: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/>
              <p:nvPr/>
            </p:nvSpPr>
            <p:spPr>
              <a:xfrm>
                <a:off x="1562910" y="4140222"/>
                <a:ext cx="1903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𝑋𝑏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10" y="4140222"/>
                <a:ext cx="190359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/>
              <p:nvPr/>
            </p:nvSpPr>
            <p:spPr>
              <a:xfrm>
                <a:off x="232470" y="4195794"/>
                <a:ext cx="4586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accent4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latin typeface="Abadi" panose="020B0604020104020204" pitchFamily="34" charset="0"/>
                  </a:rPr>
                  <a:t>el vector de las observaciones (fenotipo)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fijos (factores ambientales)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aleatorios (genético-aditivos)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ES" sz="1400" b="1" i="0" u="none" strike="noStrike" baseline="0" dirty="0"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es el vector de los efectos residuales (aleatorios)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  <a:endParaRPr lang="es-CL" sz="1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0" y="4195794"/>
                <a:ext cx="4586069" cy="2246769"/>
              </a:xfrm>
              <a:prstGeom prst="rect">
                <a:avLst/>
              </a:prstGeom>
              <a:blipFill>
                <a:blip r:embed="rId4"/>
                <a:stretch>
                  <a:fillRect l="-399" r="-133" b="-1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/>
              <p:nvPr/>
            </p:nvSpPr>
            <p:spPr>
              <a:xfrm>
                <a:off x="5834066" y="4324888"/>
                <a:ext cx="4038670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66" y="4324888"/>
                <a:ext cx="4038670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82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C24F0D5-3709-EC68-C72A-436DCD366755}"/>
                  </a:ext>
                </a:extLst>
              </p:cNvPr>
              <p:cNvSpPr txBox="1"/>
              <p:nvPr/>
            </p:nvSpPr>
            <p:spPr>
              <a:xfrm>
                <a:off x="1266825" y="2257509"/>
                <a:ext cx="4038670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C24F0D5-3709-EC68-C72A-436DCD36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2257509"/>
                <a:ext cx="4038670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D975A0-44D9-B462-D2DD-0636B0BC5C84}"/>
              </a:ext>
            </a:extLst>
          </p:cNvPr>
          <p:cNvSpPr txBox="1"/>
          <p:nvPr/>
        </p:nvSpPr>
        <p:spPr>
          <a:xfrm>
            <a:off x="1155701" y="4058870"/>
            <a:ext cx="40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Se utilizan las ecuaciones de los modelos mixtos de Henderson: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/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8A9541D9-072E-DAF4-0FA9-86D73728E9E3}"/>
              </a:ext>
            </a:extLst>
          </p:cNvPr>
          <p:cNvSpPr txBox="1"/>
          <p:nvPr/>
        </p:nvSpPr>
        <p:spPr>
          <a:xfrm>
            <a:off x="1155701" y="5486133"/>
            <a:ext cx="40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También como: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013DAD-04FF-C2FF-CB1E-8821EA40EBFE}"/>
              </a:ext>
            </a:extLst>
          </p:cNvPr>
          <p:cNvSpPr/>
          <p:nvPr/>
        </p:nvSpPr>
        <p:spPr>
          <a:xfrm>
            <a:off x="2385060" y="6091229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791CBB-DB68-CE00-AF1B-8D27BC9DAFF7}"/>
              </a:ext>
            </a:extLst>
          </p:cNvPr>
          <p:cNvSpPr/>
          <p:nvPr/>
        </p:nvSpPr>
        <p:spPr>
          <a:xfrm>
            <a:off x="3360445" y="6094078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B8BE2E4-7BC7-F0EE-F353-08D3F225F66F}"/>
              </a:ext>
            </a:extLst>
          </p:cNvPr>
          <p:cNvSpPr/>
          <p:nvPr/>
        </p:nvSpPr>
        <p:spPr>
          <a:xfrm>
            <a:off x="4525506" y="6091229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003B004-4C9A-3A8B-5742-F68D7300B67B}"/>
              </a:ext>
            </a:extLst>
          </p:cNvPr>
          <p:cNvSpPr/>
          <p:nvPr/>
        </p:nvSpPr>
        <p:spPr>
          <a:xfrm>
            <a:off x="2037076" y="2463801"/>
            <a:ext cx="441802" cy="5461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AFAC24-1790-7840-66D8-B0E7F48DFFC1}"/>
              </a:ext>
            </a:extLst>
          </p:cNvPr>
          <p:cNvSpPr/>
          <p:nvPr/>
        </p:nvSpPr>
        <p:spPr>
          <a:xfrm>
            <a:off x="2971800" y="2463801"/>
            <a:ext cx="1091615" cy="5461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0741F3B-4766-5DDD-E987-AEA6DEA344D3}"/>
              </a:ext>
            </a:extLst>
          </p:cNvPr>
          <p:cNvSpPr/>
          <p:nvPr/>
        </p:nvSpPr>
        <p:spPr>
          <a:xfrm>
            <a:off x="1386997" y="2463801"/>
            <a:ext cx="441802" cy="5461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/>
              <p:nvPr/>
            </p:nvSpPr>
            <p:spPr>
              <a:xfrm>
                <a:off x="7333555" y="3208185"/>
                <a:ext cx="100174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555" y="3208185"/>
                <a:ext cx="1001748" cy="552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17D3963-0229-0C98-BF01-41F086BB357A}"/>
                  </a:ext>
                </a:extLst>
              </p:cNvPr>
              <p:cNvSpPr txBox="1"/>
              <p:nvPr/>
            </p:nvSpPr>
            <p:spPr>
              <a:xfrm>
                <a:off x="7913771" y="4344243"/>
                <a:ext cx="170707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17D3963-0229-0C98-BF01-41F086BB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71" y="4344243"/>
                <a:ext cx="1707070" cy="554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EAA3D01-B71C-5B59-5938-D596218F6BB2}"/>
                  </a:ext>
                </a:extLst>
              </p:cNvPr>
              <p:cNvSpPr txBox="1"/>
              <p:nvPr/>
            </p:nvSpPr>
            <p:spPr>
              <a:xfrm>
                <a:off x="9060656" y="3208185"/>
                <a:ext cx="1120371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EAA3D01-B71C-5B59-5938-D596218F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656" y="3208185"/>
                <a:ext cx="1120371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0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9" grpId="0"/>
      <p:bldP spid="30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/>
              <p:nvPr/>
            </p:nvSpPr>
            <p:spPr>
              <a:xfrm>
                <a:off x="6624542" y="5165615"/>
                <a:ext cx="100174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42" y="5165615"/>
                <a:ext cx="1001748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463675-D377-0CF6-F172-B859F1DDB59F}"/>
                  </a:ext>
                </a:extLst>
              </p:cNvPr>
              <p:cNvSpPr txBox="1"/>
              <p:nvPr/>
            </p:nvSpPr>
            <p:spPr>
              <a:xfrm>
                <a:off x="8213488" y="5253106"/>
                <a:ext cx="3093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463675-D377-0CF6-F172-B859F1DD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488" y="5253106"/>
                <a:ext cx="30939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C5652C08-C9A3-ADD2-F700-82569FCA49EE}"/>
              </a:ext>
            </a:extLst>
          </p:cNvPr>
          <p:cNvSpPr/>
          <p:nvPr/>
        </p:nvSpPr>
        <p:spPr>
          <a:xfrm>
            <a:off x="7537688" y="2611025"/>
            <a:ext cx="895350" cy="1770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6592A8-B13D-15B8-879F-21B08D186148}"/>
              </a:ext>
            </a:extLst>
          </p:cNvPr>
          <p:cNvSpPr/>
          <p:nvPr/>
        </p:nvSpPr>
        <p:spPr>
          <a:xfrm rot="5400000">
            <a:off x="9524950" y="2819354"/>
            <a:ext cx="781152" cy="2857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3248E6-5734-46C0-8C7A-B481040B3070}"/>
              </a:ext>
            </a:extLst>
          </p:cNvPr>
          <p:cNvSpPr/>
          <p:nvPr/>
        </p:nvSpPr>
        <p:spPr>
          <a:xfrm>
            <a:off x="7537688" y="2863423"/>
            <a:ext cx="895350" cy="17700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B0B12CD-FED0-CEE8-AD1C-AC47CA868E9D}"/>
              </a:ext>
            </a:extLst>
          </p:cNvPr>
          <p:cNvSpPr/>
          <p:nvPr/>
        </p:nvSpPr>
        <p:spPr>
          <a:xfrm>
            <a:off x="7540642" y="3157894"/>
            <a:ext cx="895350" cy="17700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464D314-6699-DF11-9277-20DE02B2118C}"/>
              </a:ext>
            </a:extLst>
          </p:cNvPr>
          <p:cNvSpPr/>
          <p:nvPr/>
        </p:nvSpPr>
        <p:spPr>
          <a:xfrm>
            <a:off x="10125076" y="2581177"/>
            <a:ext cx="285750" cy="77277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EBE5C2B-5B8F-1BF6-9017-4F52A1E40DA7}"/>
              </a:ext>
            </a:extLst>
          </p:cNvPr>
          <p:cNvSpPr/>
          <p:nvPr/>
        </p:nvSpPr>
        <p:spPr>
          <a:xfrm>
            <a:off x="10477251" y="2571651"/>
            <a:ext cx="285750" cy="78115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D975A0-44D9-B462-D2DD-0636B0BC5C84}"/>
              </a:ext>
            </a:extLst>
          </p:cNvPr>
          <p:cNvSpPr txBox="1"/>
          <p:nvPr/>
        </p:nvSpPr>
        <p:spPr>
          <a:xfrm>
            <a:off x="1155701" y="4058870"/>
            <a:ext cx="40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Se utilizan las ecuaciones de los modelos mixtos de Henderson: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/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8A9541D9-072E-DAF4-0FA9-86D73728E9E3}"/>
              </a:ext>
            </a:extLst>
          </p:cNvPr>
          <p:cNvSpPr txBox="1"/>
          <p:nvPr/>
        </p:nvSpPr>
        <p:spPr>
          <a:xfrm>
            <a:off x="1155701" y="5486133"/>
            <a:ext cx="40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También como: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013DAD-04FF-C2FF-CB1E-8821EA40EBFE}"/>
              </a:ext>
            </a:extLst>
          </p:cNvPr>
          <p:cNvSpPr/>
          <p:nvPr/>
        </p:nvSpPr>
        <p:spPr>
          <a:xfrm>
            <a:off x="2156460" y="6091229"/>
            <a:ext cx="27559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791CBB-DB68-CE00-AF1B-8D27BC9DAFF7}"/>
              </a:ext>
            </a:extLst>
          </p:cNvPr>
          <p:cNvSpPr/>
          <p:nvPr/>
        </p:nvSpPr>
        <p:spPr>
          <a:xfrm>
            <a:off x="2763544" y="6353630"/>
            <a:ext cx="265405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3D6D99-0807-76FB-D5D9-0C92E6B51B5B}"/>
              </a:ext>
            </a:extLst>
          </p:cNvPr>
          <p:cNvSpPr txBox="1"/>
          <p:nvPr/>
        </p:nvSpPr>
        <p:spPr>
          <a:xfrm>
            <a:off x="6981825" y="1874982"/>
            <a:ext cx="1891865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1600" b="1" dirty="0"/>
              <a:t>TRANSPOSICIÓN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0FED10-C261-4A89-3AFF-137B77870C08}"/>
                  </a:ext>
                </a:extLst>
              </p:cNvPr>
              <p:cNvSpPr txBox="1"/>
              <p:nvPr/>
            </p:nvSpPr>
            <p:spPr>
              <a:xfrm>
                <a:off x="6981825" y="2529682"/>
                <a:ext cx="157440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0FED10-C261-4A89-3AFF-137B77870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2529682"/>
                <a:ext cx="1574405" cy="880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B3136D4-943A-A313-501C-1E097D90AC5D}"/>
                  </a:ext>
                </a:extLst>
              </p:cNvPr>
              <p:cNvSpPr txBox="1"/>
              <p:nvPr/>
            </p:nvSpPr>
            <p:spPr>
              <a:xfrm>
                <a:off x="9205195" y="2529681"/>
                <a:ext cx="1640129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B3136D4-943A-A313-501C-1E097D90A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195" y="2529681"/>
                <a:ext cx="1640129" cy="88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DC28D65-1FC8-361C-02D3-2FBA3693AA7A}"/>
                  </a:ext>
                </a:extLst>
              </p:cNvPr>
              <p:cNvSpPr txBox="1"/>
              <p:nvPr/>
            </p:nvSpPr>
            <p:spPr>
              <a:xfrm>
                <a:off x="6624542" y="5160645"/>
                <a:ext cx="170707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DC28D65-1FC8-361C-02D3-2FBA3693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42" y="5160645"/>
                <a:ext cx="1707070" cy="554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1B70ADF-EF92-0B49-30ED-78C48D1A7797}"/>
                  </a:ext>
                </a:extLst>
              </p:cNvPr>
              <p:cNvSpPr txBox="1"/>
              <p:nvPr/>
            </p:nvSpPr>
            <p:spPr>
              <a:xfrm>
                <a:off x="9077506" y="5030559"/>
                <a:ext cx="14171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1B70ADF-EF92-0B49-30ED-78C48D1A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506" y="5030559"/>
                <a:ext cx="1417183" cy="8249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E1D869A-BD6C-AFFC-2042-E18626C755EE}"/>
                  </a:ext>
                </a:extLst>
              </p:cNvPr>
              <p:cNvSpPr txBox="1"/>
              <p:nvPr/>
            </p:nvSpPr>
            <p:spPr>
              <a:xfrm>
                <a:off x="1266825" y="2257509"/>
                <a:ext cx="4038670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E1D869A-BD6C-AFFC-2042-E18626C7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2257509"/>
                <a:ext cx="4038670" cy="972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8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3" grpId="0"/>
      <p:bldP spid="23" grpId="1"/>
      <p:bldP spid="9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15" grpId="0" animBg="1"/>
      <p:bldP spid="15" grpId="1" animBg="1"/>
      <p:bldP spid="16" grpId="0" animBg="1"/>
      <p:bldP spid="4" grpId="0" animBg="1"/>
      <p:bldP spid="7" grpId="0"/>
      <p:bldP spid="8" grpId="0"/>
      <p:bldP spid="24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a 5">
            <a:extLst>
              <a:ext uri="{FF2B5EF4-FFF2-40B4-BE49-F238E27FC236}">
                <a16:creationId xmlns:a16="http://schemas.microsoft.com/office/drawing/2014/main" id="{2BBD6FD9-CE7A-89F6-C15E-E9DC4DD8F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53306"/>
              </p:ext>
            </p:extLst>
          </p:nvPr>
        </p:nvGraphicFramePr>
        <p:xfrm>
          <a:off x="6911606" y="3610001"/>
          <a:ext cx="3191932" cy="230076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797983">
                  <a:extLst>
                    <a:ext uri="{9D8B030D-6E8A-4147-A177-3AD203B41FA5}">
                      <a16:colId xmlns:a16="http://schemas.microsoft.com/office/drawing/2014/main" val="3117720983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7556872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013257812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7095984"/>
                    </a:ext>
                  </a:extLst>
                </a:gridCol>
              </a:tblGrid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10415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642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31582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387368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315740"/>
                  </a:ext>
                </a:extLst>
              </a:tr>
            </a:tbl>
          </a:graphicData>
        </a:graphic>
      </p:graphicFrame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8" y="2592383"/>
            <a:ext cx="565151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2257523" y="4564718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23" y="4564718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2752210" y="4320721"/>
                <a:ext cx="1808316" cy="873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210" y="4320721"/>
                <a:ext cx="1808316" cy="873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9" name="Tabla 5">
            <a:extLst>
              <a:ext uri="{FF2B5EF4-FFF2-40B4-BE49-F238E27FC236}">
                <a16:creationId xmlns:a16="http://schemas.microsoft.com/office/drawing/2014/main" id="{446B2244-C3B4-26F1-53EA-4524DEBE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17020"/>
              </p:ext>
            </p:extLst>
          </p:nvPr>
        </p:nvGraphicFramePr>
        <p:xfrm>
          <a:off x="6911606" y="3611176"/>
          <a:ext cx="3191932" cy="230076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797983">
                  <a:extLst>
                    <a:ext uri="{9D8B030D-6E8A-4147-A177-3AD203B41FA5}">
                      <a16:colId xmlns:a16="http://schemas.microsoft.com/office/drawing/2014/main" val="3117720983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755687295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013257812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307095984"/>
                    </a:ext>
                  </a:extLst>
                </a:gridCol>
              </a:tblGrid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?-?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10415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642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31582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387368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315740"/>
                  </a:ext>
                </a:extLst>
              </a:tr>
            </a:tbl>
          </a:graphicData>
        </a:graphic>
      </p:graphicFrame>
      <p:graphicFrame>
        <p:nvGraphicFramePr>
          <p:cNvPr id="40" name="Tabla 36">
            <a:extLst>
              <a:ext uri="{FF2B5EF4-FFF2-40B4-BE49-F238E27FC236}">
                <a16:creationId xmlns:a16="http://schemas.microsoft.com/office/drawing/2014/main" id="{F0655D9F-37F1-2526-9043-B3D691542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16449"/>
              </p:ext>
            </p:extLst>
          </p:nvPr>
        </p:nvGraphicFramePr>
        <p:xfrm>
          <a:off x="10103538" y="0"/>
          <a:ext cx="2088462" cy="1219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96154">
                  <a:extLst>
                    <a:ext uri="{9D8B030D-6E8A-4147-A177-3AD203B41FA5}">
                      <a16:colId xmlns:a16="http://schemas.microsoft.com/office/drawing/2014/main" val="2539957550"/>
                    </a:ext>
                  </a:extLst>
                </a:gridCol>
                <a:gridCol w="696154">
                  <a:extLst>
                    <a:ext uri="{9D8B030D-6E8A-4147-A177-3AD203B41FA5}">
                      <a16:colId xmlns:a16="http://schemas.microsoft.com/office/drawing/2014/main" val="3662022931"/>
                    </a:ext>
                  </a:extLst>
                </a:gridCol>
                <a:gridCol w="696154">
                  <a:extLst>
                    <a:ext uri="{9D8B030D-6E8A-4147-A177-3AD203B41FA5}">
                      <a16:colId xmlns:a16="http://schemas.microsoft.com/office/drawing/2014/main" val="1710303860"/>
                    </a:ext>
                  </a:extLst>
                </a:gridCol>
              </a:tblGrid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03713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615959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505971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66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B38E929-0872-BA87-04AC-A41D2BA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/>
              <p:nvPr/>
            </p:nvSpPr>
            <p:spPr>
              <a:xfrm>
                <a:off x="3685289" y="4497725"/>
                <a:ext cx="2649507" cy="774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289" y="4497725"/>
                <a:ext cx="2649507" cy="774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2981326" y="4700344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6" y="4700344"/>
                <a:ext cx="838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/>
              <p:nvPr/>
            </p:nvSpPr>
            <p:spPr>
              <a:xfrm>
                <a:off x="5421552" y="5722198"/>
                <a:ext cx="16062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52" y="5722198"/>
                <a:ext cx="1606274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5C9A6A4-40A4-0C80-357B-414F09C3B812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231550" y="4497724"/>
                <a:ext cx="2979124" cy="7866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50" y="4497724"/>
                <a:ext cx="2979124" cy="7866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5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/>
              <p:nvPr/>
            </p:nvSpPr>
            <p:spPr>
              <a:xfrm>
                <a:off x="3589109" y="4497725"/>
                <a:ext cx="2841868" cy="774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0,75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09" y="4497725"/>
                <a:ext cx="2841868" cy="774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/>
              <p:nvPr/>
            </p:nvSpPr>
            <p:spPr>
              <a:xfrm>
                <a:off x="5421552" y="5722198"/>
                <a:ext cx="16115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52" y="5722198"/>
                <a:ext cx="1611595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5C9A6A4-40A4-0C80-357B-414F09C3B812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307749" y="4497725"/>
                <a:ext cx="3063991" cy="774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49" y="4497725"/>
                <a:ext cx="3063991" cy="774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A602319-4764-E171-848A-0424D4D059B1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A602319-4764-E171-848A-0424D4D05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90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/>
              <p:nvPr/>
            </p:nvSpPr>
            <p:spPr>
              <a:xfrm>
                <a:off x="3569072" y="4497725"/>
                <a:ext cx="2881943" cy="774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072" y="4497725"/>
                <a:ext cx="2881943" cy="774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/>
              <p:nvPr/>
            </p:nvSpPr>
            <p:spPr>
              <a:xfrm>
                <a:off x="5428507" y="5750773"/>
                <a:ext cx="1314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07" y="5750773"/>
                <a:ext cx="131427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5C9A6A4-40A4-0C80-357B-414F09C3B812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307750" y="4497725"/>
                <a:ext cx="3063991" cy="774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50" y="4497725"/>
                <a:ext cx="3063991" cy="774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7C91C04-C98C-F16F-8026-37A4935D4289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7C91C04-C98C-F16F-8026-37A4935D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89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/>
              <p:nvPr/>
            </p:nvSpPr>
            <p:spPr>
              <a:xfrm>
                <a:off x="3724563" y="4497725"/>
                <a:ext cx="2570960" cy="748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0DE00EC-8D35-26B4-B40C-37A32C0A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63" y="4497725"/>
                <a:ext cx="2570960" cy="74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/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8FBB4-D89B-ED1D-BFEC-29EBED27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9" y="4700343"/>
                <a:ext cx="838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/>
              <p:nvPr/>
            </p:nvSpPr>
            <p:spPr>
              <a:xfrm>
                <a:off x="4350177" y="5577764"/>
                <a:ext cx="160095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82D750-A0BC-20EB-9068-ACF271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77" y="5577764"/>
                <a:ext cx="1600951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5C9A6A4-40A4-0C80-357B-414F09C3B812}"/>
              </a:ext>
            </a:extLst>
          </p:cNvPr>
          <p:cNvSpPr/>
          <p:nvPr/>
        </p:nvSpPr>
        <p:spPr>
          <a:xfrm>
            <a:off x="3971925" y="6333135"/>
            <a:ext cx="4533900" cy="247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/>
              <p:nvPr/>
            </p:nvSpPr>
            <p:spPr>
              <a:xfrm>
                <a:off x="6238875" y="4500225"/>
                <a:ext cx="3063991" cy="763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F997F8A-8862-15FB-3BBE-1815F042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5" y="4500225"/>
                <a:ext cx="3063991" cy="7631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9275DD-5E18-8F38-0B44-FB7CA675395F}"/>
                  </a:ext>
                </a:extLst>
              </p:cNvPr>
              <p:cNvSpPr txBox="1"/>
              <p:nvPr/>
            </p:nvSpPr>
            <p:spPr>
              <a:xfrm>
                <a:off x="6474497" y="5577764"/>
                <a:ext cx="16115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9275DD-5E18-8F38-0B44-FB7CA675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497" y="5577764"/>
                <a:ext cx="1611595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AF93363-3893-4488-91DC-6C303DCC3CE8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AF93363-3893-4488-91DC-6C303DCC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76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A0CB155E-9641-8F15-B5B0-0C24A515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81872"/>
              </p:ext>
            </p:extLst>
          </p:nvPr>
        </p:nvGraphicFramePr>
        <p:xfrm>
          <a:off x="1412397" y="3621647"/>
          <a:ext cx="4502625" cy="2865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00525">
                  <a:extLst>
                    <a:ext uri="{9D8B030D-6E8A-4147-A177-3AD203B41FA5}">
                      <a16:colId xmlns:a16="http://schemas.microsoft.com/office/drawing/2014/main" val="253995755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662022931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71030386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643426897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327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Peso al destete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0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6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50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5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59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028945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542F1745-32B7-BE0C-FAE7-BD4C89564348}"/>
              </a:ext>
            </a:extLst>
          </p:cNvPr>
          <p:cNvSpPr txBox="1"/>
          <p:nvPr/>
        </p:nvSpPr>
        <p:spPr>
          <a:xfrm>
            <a:off x="6986806" y="3621647"/>
            <a:ext cx="403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Es posible explicar cada observación (medición fenotípica) a través del siguiente modelo: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/>
              <p:nvPr/>
            </p:nvSpPr>
            <p:spPr>
              <a:xfrm>
                <a:off x="8095353" y="4381357"/>
                <a:ext cx="1816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353" y="4381357"/>
                <a:ext cx="1816523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/>
              <p:nvPr/>
            </p:nvSpPr>
            <p:spPr>
              <a:xfrm>
                <a:off x="6778526" y="4458971"/>
                <a:ext cx="458606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accent4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latin typeface="Abadi" panose="020B0604020104020204" pitchFamily="34" charset="0"/>
                  </a:rPr>
                  <a:t>la medición fenotípica del individuo i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ES" sz="14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representa todos</a:t>
                </a:r>
                <a:r>
                  <a:rPr lang="es-ES" sz="1400" b="0" i="0" u="none" strike="noStrike" dirty="0"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los efectos fijos (ej. </a:t>
                </a:r>
                <a:r>
                  <a:rPr lang="es-ES" sz="1400" dirty="0">
                    <a:latin typeface="Abadi" panose="020B0604020104020204" pitchFamily="34" charset="0"/>
                  </a:rPr>
                  <a:t>f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actores ambientales de variación)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representa el efecto</a:t>
                </a:r>
                <a:r>
                  <a:rPr lang="es-ES" sz="1400" b="0" i="0" u="none" strike="noStrike" dirty="0">
                    <a:latin typeface="Abadi" panose="020B0604020104020204" pitchFamily="34" charset="0"/>
                  </a:rPr>
                  <a:t> animal o efectos genético-aditivos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CL" sz="1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representa los efectos residuales generada por efectos no incluidos en el modelo (“error”)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6" y="4458971"/>
                <a:ext cx="4586069" cy="2031325"/>
              </a:xfrm>
              <a:prstGeom prst="rect">
                <a:avLst/>
              </a:prstGeom>
              <a:blipFill>
                <a:blip r:embed="rId4"/>
                <a:stretch>
                  <a:fillRect l="-399" r="-399" b="-17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87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57549" y="2592383"/>
            <a:ext cx="40957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B451850-DE9B-CE67-ACD9-2EFFA4C8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3F9AC0A2-3219-9991-3D12-399E8C5D11D4}"/>
              </a:ext>
            </a:extLst>
          </p:cNvPr>
          <p:cNvSpPr txBox="1"/>
          <p:nvPr/>
        </p:nvSpPr>
        <p:spPr>
          <a:xfrm>
            <a:off x="2510273" y="30892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Matriz de parentesco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DE60F16-83BD-7BAF-CD0D-E2A3E12B5126}"/>
              </a:ext>
            </a:extLst>
          </p:cNvPr>
          <p:cNvCxnSpPr>
            <a:cxnSpLocks/>
          </p:cNvCxnSpPr>
          <p:nvPr/>
        </p:nvCxnSpPr>
        <p:spPr>
          <a:xfrm>
            <a:off x="3363184" y="2840260"/>
            <a:ext cx="0" cy="248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1412397" y="4866984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97" y="4866984"/>
                <a:ext cx="8588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/>
              <p:nvPr/>
            </p:nvSpPr>
            <p:spPr>
              <a:xfrm>
                <a:off x="2096107" y="4650504"/>
                <a:ext cx="1805110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87119F7-78BE-501B-9668-05899703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07" y="4650504"/>
                <a:ext cx="1805110" cy="828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7EBD95A-E964-21A8-277A-960CB8FEA69C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7EBD95A-E964-21A8-277A-960CB8FEA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965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648075" y="2592383"/>
            <a:ext cx="161927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325F562-0CC9-D192-83D3-D249E621353B}"/>
                  </a:ext>
                </a:extLst>
              </p:cNvPr>
              <p:cNvSpPr txBox="1"/>
              <p:nvPr/>
            </p:nvSpPr>
            <p:spPr>
              <a:xfrm>
                <a:off x="1412397" y="4866984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325F562-0CC9-D192-83D3-D249E621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97" y="4866984"/>
                <a:ext cx="8588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D87190-A763-7D0A-4866-CADFCEA2B9BA}"/>
                  </a:ext>
                </a:extLst>
              </p:cNvPr>
              <p:cNvSpPr txBox="1"/>
              <p:nvPr/>
            </p:nvSpPr>
            <p:spPr>
              <a:xfrm>
                <a:off x="2096107" y="4650504"/>
                <a:ext cx="1805110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D87190-A763-7D0A-4866-CADFCEA2B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07" y="4650504"/>
                <a:ext cx="1805110" cy="828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C2934B-A0BB-C22A-0016-F3E0C16B4D31}"/>
                  </a:ext>
                </a:extLst>
              </p:cNvPr>
              <p:cNvSpPr txBox="1"/>
              <p:nvPr/>
            </p:nvSpPr>
            <p:spPr>
              <a:xfrm>
                <a:off x="6436328" y="4680523"/>
                <a:ext cx="113319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C2934B-A0BB-C22A-0016-F3E0C16B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28" y="4680523"/>
                <a:ext cx="1133194" cy="555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D037E22-2697-DEF2-A146-8E2919611236}"/>
                  </a:ext>
                </a:extLst>
              </p:cNvPr>
              <p:cNvSpPr txBox="1"/>
              <p:nvPr/>
            </p:nvSpPr>
            <p:spPr>
              <a:xfrm>
                <a:off x="7569522" y="4680522"/>
                <a:ext cx="1009892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1−0,7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0,7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D037E22-2697-DEF2-A146-8E2919611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22" y="4680522"/>
                <a:ext cx="1009892" cy="549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907ADD-3515-FFAE-BE83-DFB37F248B71}"/>
                  </a:ext>
                </a:extLst>
              </p:cNvPr>
              <p:cNvSpPr txBox="1"/>
              <p:nvPr/>
            </p:nvSpPr>
            <p:spPr>
              <a:xfrm>
                <a:off x="7022385" y="5748274"/>
                <a:ext cx="1094274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=0,7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907ADD-3515-FFAE-BE83-DFB37F248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85" y="5748274"/>
                <a:ext cx="10942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5C46C65-4486-BD94-FFD4-FF5F60B64561}"/>
                  </a:ext>
                </a:extLst>
              </p:cNvPr>
              <p:cNvSpPr txBox="1"/>
              <p:nvPr/>
            </p:nvSpPr>
            <p:spPr>
              <a:xfrm>
                <a:off x="8616259" y="4819662"/>
                <a:ext cx="734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5C46C65-4486-BD94-FFD4-FF5F60B64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59" y="4819662"/>
                <a:ext cx="734175" cy="276999"/>
              </a:xfrm>
              <a:prstGeom prst="rect">
                <a:avLst/>
              </a:prstGeom>
              <a:blipFill>
                <a:blip r:embed="rId9"/>
                <a:stretch>
                  <a:fillRect l="-1653" r="-6612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A14C1C5-90E8-BB6C-2AAA-10522D98D1B2}"/>
                  </a:ext>
                </a:extLst>
              </p:cNvPr>
              <p:cNvSpPr txBox="1"/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A14C1C5-90E8-BB6C-2AAA-10522D98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6" y="2407717"/>
                <a:ext cx="6341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2399B07-558D-3961-A6E1-BC04F32D80E9}"/>
                  </a:ext>
                </a:extLst>
              </p:cNvPr>
              <p:cNvSpPr txBox="1"/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2399B07-558D-3961-A6E1-BC04F32D8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1" y="2162489"/>
                <a:ext cx="1808316" cy="8597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276601" y="2592383"/>
            <a:ext cx="533402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/>
              <p:nvPr/>
            </p:nvSpPr>
            <p:spPr>
              <a:xfrm>
                <a:off x="7167924" y="2324079"/>
                <a:ext cx="858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74DF38-7DBD-5714-77F9-F46093D3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924" y="2324079"/>
                <a:ext cx="8588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/>
              <p:nvPr/>
            </p:nvSpPr>
            <p:spPr>
              <a:xfrm>
                <a:off x="5587608" y="2375364"/>
                <a:ext cx="922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EF4FA81-6E6D-642D-E374-2AE312F3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08" y="2375364"/>
                <a:ext cx="922497" cy="276999"/>
              </a:xfrm>
              <a:prstGeom prst="rect">
                <a:avLst/>
              </a:prstGeom>
              <a:blipFill>
                <a:blip r:embed="rId6"/>
                <a:stretch>
                  <a:fillRect l="-5298" r="-5298"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5D686B-5060-BE8D-D269-F5A3070D5FC6}"/>
                  </a:ext>
                </a:extLst>
              </p:cNvPr>
              <p:cNvSpPr txBox="1"/>
              <p:nvPr/>
            </p:nvSpPr>
            <p:spPr>
              <a:xfrm>
                <a:off x="2671905" y="4524375"/>
                <a:ext cx="5831405" cy="781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∗0,43=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0,43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5D686B-5060-BE8D-D269-F5A3070D5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05" y="4524375"/>
                <a:ext cx="5831405" cy="781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121538F-6FB7-8E92-4A0A-DC003030983C}"/>
                  </a:ext>
                </a:extLst>
              </p:cNvPr>
              <p:cNvSpPr txBox="1"/>
              <p:nvPr/>
            </p:nvSpPr>
            <p:spPr>
              <a:xfrm>
                <a:off x="7848327" y="2094401"/>
                <a:ext cx="1805110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121538F-6FB7-8E92-4A0A-DC003030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327" y="2094401"/>
                <a:ext cx="1805110" cy="828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2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019300" y="2308168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714500" y="4391018"/>
                <a:ext cx="3857625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391018"/>
                <a:ext cx="3857625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4234627" y="4482581"/>
                <a:ext cx="11026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27" y="4482581"/>
                <a:ext cx="11026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92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3009899" y="2300917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085850" y="4390122"/>
                <a:ext cx="5181600" cy="554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90122"/>
                <a:ext cx="5181600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4726882" y="4482583"/>
                <a:ext cx="1804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82" y="4482583"/>
                <a:ext cx="18049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028923" y="2592135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295400" y="4391918"/>
                <a:ext cx="5181600" cy="84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91918"/>
                <a:ext cx="5181600" cy="846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4484370" y="4391918"/>
                <a:ext cx="1200150" cy="84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70" y="4391918"/>
                <a:ext cx="1200150" cy="846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62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609849" y="2591742"/>
            <a:ext cx="4572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1009650" y="4254796"/>
                <a:ext cx="518160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4254796"/>
                <a:ext cx="5181600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4641157" y="4232739"/>
                <a:ext cx="1759643" cy="84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57" y="4232739"/>
                <a:ext cx="1759643" cy="846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499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2609849" y="2591742"/>
            <a:ext cx="1228726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/>
              <p:nvPr/>
            </p:nvSpPr>
            <p:spPr>
              <a:xfrm>
                <a:off x="300037" y="4307897"/>
                <a:ext cx="7077076" cy="859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,65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0,65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A09C8B-C376-A50C-AB18-C266082B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4307897"/>
                <a:ext cx="7077076" cy="859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/>
              <p:nvPr/>
            </p:nvSpPr>
            <p:spPr>
              <a:xfrm>
                <a:off x="6410325" y="4314308"/>
                <a:ext cx="2819400" cy="8605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,65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0,65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5B0741-C3F8-BFDB-D5C1-6F2BA5C6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4314308"/>
                <a:ext cx="2819400" cy="860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26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4102994" y="2316967"/>
            <a:ext cx="614363" cy="27383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77F72D0-17C8-B603-E5AE-5749A2FFD51D}"/>
                  </a:ext>
                </a:extLst>
              </p:cNvPr>
              <p:cNvSpPr txBox="1"/>
              <p:nvPr/>
            </p:nvSpPr>
            <p:spPr>
              <a:xfrm>
                <a:off x="1893193" y="4378195"/>
                <a:ext cx="3657602" cy="553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77F72D0-17C8-B603-E5AE-5749A2FFD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3" y="4378195"/>
                <a:ext cx="3657602" cy="553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EA719C-27C0-2458-1197-7744080DC286}"/>
                  </a:ext>
                </a:extLst>
              </p:cNvPr>
              <p:cNvSpPr txBox="1"/>
              <p:nvPr/>
            </p:nvSpPr>
            <p:spPr>
              <a:xfrm>
                <a:off x="4484947" y="4470175"/>
                <a:ext cx="88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EA719C-27C0-2458-1197-7744080D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47" y="4470175"/>
                <a:ext cx="883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0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16" y="22744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207E075D-B62D-47F8-C872-B9AEA1591B8D}"/>
              </a:ext>
            </a:extLst>
          </p:cNvPr>
          <p:cNvSpPr/>
          <p:nvPr/>
        </p:nvSpPr>
        <p:spPr>
          <a:xfrm>
            <a:off x="4102994" y="2571750"/>
            <a:ext cx="614363" cy="2819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2676525" y="4253898"/>
                <a:ext cx="222885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25" y="4253898"/>
                <a:ext cx="2228850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2C1FBF-9091-F22A-93E3-3DCB5F5943A1}"/>
                  </a:ext>
                </a:extLst>
              </p:cNvPr>
              <p:cNvSpPr txBox="1"/>
              <p:nvPr/>
            </p:nvSpPr>
            <p:spPr>
              <a:xfrm>
                <a:off x="4603057" y="4242869"/>
                <a:ext cx="809625" cy="84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2C1FBF-9091-F22A-93E3-3DCB5F59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57" y="4242869"/>
                <a:ext cx="809625" cy="846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53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A0CB155E-9641-8F15-B5B0-0C24A5156970}"/>
              </a:ext>
            </a:extLst>
          </p:cNvPr>
          <p:cNvGraphicFramePr>
            <a:graphicFrameLocks noGrp="1"/>
          </p:cNvGraphicFramePr>
          <p:nvPr/>
        </p:nvGraphicFramePr>
        <p:xfrm>
          <a:off x="1412397" y="3621647"/>
          <a:ext cx="4502625" cy="2865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00525">
                  <a:extLst>
                    <a:ext uri="{9D8B030D-6E8A-4147-A177-3AD203B41FA5}">
                      <a16:colId xmlns:a16="http://schemas.microsoft.com/office/drawing/2014/main" val="253995755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662022931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710303860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1643426897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3327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Peso al destete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0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6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50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5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59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028945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542F1745-32B7-BE0C-FAE7-BD4C89564348}"/>
              </a:ext>
            </a:extLst>
          </p:cNvPr>
          <p:cNvSpPr txBox="1"/>
          <p:nvPr/>
        </p:nvSpPr>
        <p:spPr>
          <a:xfrm>
            <a:off x="6986806" y="3621647"/>
            <a:ext cx="40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Este mismo modelo en notación matricial: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/>
              <p:nvPr/>
            </p:nvSpPr>
            <p:spPr>
              <a:xfrm>
                <a:off x="8051816" y="4135136"/>
                <a:ext cx="1903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𝑋𝑏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16" y="4135136"/>
                <a:ext cx="190359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/>
              <p:nvPr/>
            </p:nvSpPr>
            <p:spPr>
              <a:xfrm>
                <a:off x="6721376" y="4190708"/>
                <a:ext cx="4586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accent4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latin typeface="Abadi" panose="020B0604020104020204" pitchFamily="34" charset="0"/>
                  </a:rPr>
                  <a:t>el vector de las observaciones (fenotipo)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fijos (factores ambientales)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aleatorios (genético-aditivos)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ES" sz="1400" b="1" i="0" u="none" strike="noStrike" baseline="0" dirty="0"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es el vector de los efectos residuales (aleatorios)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  <a:endParaRPr lang="es-CL" sz="1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76" y="4190708"/>
                <a:ext cx="4586069" cy="2246769"/>
              </a:xfrm>
              <a:prstGeom prst="rect">
                <a:avLst/>
              </a:prstGeom>
              <a:blipFill>
                <a:blip r:embed="rId4"/>
                <a:stretch>
                  <a:fillRect l="-399" r="-133" b="-1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6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3614941" y="3531780"/>
                <a:ext cx="4381392" cy="1118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,65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0,22</m:t>
                                    </m:r>
                                  </m:e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0,22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0,65</m:t>
                                    </m:r>
                                  </m:e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1,86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941" y="3531780"/>
                <a:ext cx="4381392" cy="1118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>
            <a:extLst>
              <a:ext uri="{FF2B5EF4-FFF2-40B4-BE49-F238E27FC236}">
                <a16:creationId xmlns:a16="http://schemas.microsoft.com/office/drawing/2014/main" id="{0459F6DE-D2CB-1621-8DEC-66C58A646200}"/>
              </a:ext>
            </a:extLst>
          </p:cNvPr>
          <p:cNvGrpSpPr/>
          <p:nvPr/>
        </p:nvGrpSpPr>
        <p:grpSpPr>
          <a:xfrm>
            <a:off x="3747915" y="3603625"/>
            <a:ext cx="4085699" cy="962025"/>
            <a:chOff x="3747915" y="3603625"/>
            <a:chExt cx="4085699" cy="962025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AE9A5855-DBC5-50EF-8248-6AC13B46ECE5}"/>
                </a:ext>
              </a:extLst>
            </p:cNvPr>
            <p:cNvCxnSpPr>
              <a:cxnSpLocks/>
            </p:cNvCxnSpPr>
            <p:nvPr/>
          </p:nvCxnSpPr>
          <p:spPr>
            <a:xfrm>
              <a:off x="4786373" y="3603625"/>
              <a:ext cx="0" cy="962025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865F343-6B3D-8E33-DB7C-8574A34E596E}"/>
                </a:ext>
              </a:extLst>
            </p:cNvPr>
            <p:cNvCxnSpPr>
              <a:cxnSpLocks/>
            </p:cNvCxnSpPr>
            <p:nvPr/>
          </p:nvCxnSpPr>
          <p:spPr>
            <a:xfrm>
              <a:off x="4445380" y="3823970"/>
              <a:ext cx="2692020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2FBEDEDE-CE2C-53C7-5D6E-AF1BA5B4A28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915" y="3813175"/>
              <a:ext cx="284335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5661C00C-BDD9-7771-C18B-947856EB44DC}"/>
                </a:ext>
              </a:extLst>
            </p:cNvPr>
            <p:cNvCxnSpPr>
              <a:cxnSpLocks/>
            </p:cNvCxnSpPr>
            <p:nvPr/>
          </p:nvCxnSpPr>
          <p:spPr>
            <a:xfrm>
              <a:off x="7584575" y="3830320"/>
              <a:ext cx="249039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/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817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1871510" y="3769905"/>
                <a:ext cx="8448980" cy="11114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,65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0,22</m:t>
                                    </m:r>
                                  </m:e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0,22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0,65</m:t>
                                    </m:r>
                                  </m:e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−0,43</m:t>
                                    </m:r>
                                  </m:e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1,86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,22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,72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,55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−1,72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−1,72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,4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−0,55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0,29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0,82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−1,72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1,45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10" y="3769905"/>
                <a:ext cx="8448980" cy="11114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/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6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219075" y="22346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674280"/>
                <a:ext cx="3395866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/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32E3750-0668-CE6C-9F68-A6B25B5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1020318"/>
                <a:ext cx="1333500" cy="74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/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E12D70D-D675-A491-649B-E097021F7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562" y="332566"/>
                <a:ext cx="160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/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9123A7-ADFF-C3ED-4E02-03CB57CB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0" y="428147"/>
                <a:ext cx="15335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/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393057-475C-C386-951C-19736328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9" y="1020318"/>
                <a:ext cx="2000606" cy="76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/>
              <p:nvPr/>
            </p:nvSpPr>
            <p:spPr>
              <a:xfrm>
                <a:off x="5297961" y="3798480"/>
                <a:ext cx="1596078" cy="10820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1,61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−1,61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−1,6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C14CDD9-A59E-8C15-5E0C-F674BB6E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61" y="3798480"/>
                <a:ext cx="1596078" cy="1082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/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CL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0,22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0,65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−0,43</m:t>
                                </m:r>
                              </m:e>
                              <m:e>
                                <m:r>
                                  <a:rPr lang="es-CL" sz="1600" i="1">
                                    <a:latin typeface="Cambria Math" panose="02040503050406030204" pitchFamily="18" charset="0"/>
                                  </a:rPr>
                                  <m:t>1,86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ED1878B-6455-2877-438D-A3459158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68" y="981974"/>
                <a:ext cx="3788657" cy="774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/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C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4AB877B-6BFE-193D-B4C5-FFD360BB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379" y="374241"/>
                <a:ext cx="200060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32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28AA2B-6556-4A13-A50A-9B2496C2F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88FAD77-E384-419E-80FB-D74FF816F4D3}"/>
              </a:ext>
            </a:extLst>
          </p:cNvPr>
          <p:cNvSpPr txBox="1">
            <a:spLocks/>
          </p:cNvSpPr>
          <p:nvPr/>
        </p:nvSpPr>
        <p:spPr>
          <a:xfrm>
            <a:off x="563509" y="754285"/>
            <a:ext cx="9367203" cy="8424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i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Ecuaciones importantes</a:t>
            </a:r>
            <a:endParaRPr lang="en-US" sz="3200" i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DFBCDA9-838F-4859-AC20-81158148B3FD}"/>
              </a:ext>
            </a:extLst>
          </p:cNvPr>
          <p:cNvSpPr txBox="1"/>
          <p:nvPr/>
        </p:nvSpPr>
        <p:spPr>
          <a:xfrm>
            <a:off x="6327990" y="2064579"/>
            <a:ext cx="387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Ecuaciones de los modelos mixtos de Henderson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35">
                <a:extLst>
                  <a:ext uri="{FF2B5EF4-FFF2-40B4-BE49-F238E27FC236}">
                    <a16:creationId xmlns:a16="http://schemas.microsoft.com/office/drawing/2014/main" id="{518B59F6-1AE5-4874-AD1C-8BB2B946A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7762782"/>
                  </p:ext>
                </p:extLst>
              </p:nvPr>
            </p:nvGraphicFramePr>
            <p:xfrm>
              <a:off x="6327989" y="2879796"/>
              <a:ext cx="3875846" cy="653415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387584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</m:mr>
                                      <m:m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CL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35">
                <a:extLst>
                  <a:ext uri="{FF2B5EF4-FFF2-40B4-BE49-F238E27FC236}">
                    <a16:creationId xmlns:a16="http://schemas.microsoft.com/office/drawing/2014/main" id="{518B59F6-1AE5-4874-AD1C-8BB2B946A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7762782"/>
                  </p:ext>
                </p:extLst>
              </p:nvPr>
            </p:nvGraphicFramePr>
            <p:xfrm>
              <a:off x="6327989" y="2879796"/>
              <a:ext cx="3875846" cy="642366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387584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64236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0E34336-4C67-6F21-7105-6812AFFF3061}"/>
                  </a:ext>
                </a:extLst>
              </p:cNvPr>
              <p:cNvSpPr txBox="1"/>
              <p:nvPr/>
            </p:nvSpPr>
            <p:spPr>
              <a:xfrm>
                <a:off x="1089041" y="3353379"/>
                <a:ext cx="4586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el vector de las observaciones (fenotipo)</a:t>
                </a:r>
                <a:endParaRPr lang="es-ES" sz="1400" b="0" i="0" u="none" strike="noStrike" baseline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es el vector de los efectos fijos (factores ambientales)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es el vector de los efectos aleatorios (genético-aditivos)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ES" sz="1400" b="1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es el vector de los efectos residuales (aleatorios)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  <a:endParaRPr lang="es-CL" sz="1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0E34336-4C67-6F21-7105-6812AFFF3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41" y="3353379"/>
                <a:ext cx="4586069" cy="2246769"/>
              </a:xfrm>
              <a:prstGeom prst="rect">
                <a:avLst/>
              </a:prstGeom>
              <a:blipFill>
                <a:blip r:embed="rId3"/>
                <a:stretch>
                  <a:fillRect l="-399" r="-133" b="-1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27A9706-3336-69EC-5048-7FED36F906E6}"/>
              </a:ext>
            </a:extLst>
          </p:cNvPr>
          <p:cNvSpPr txBox="1"/>
          <p:nvPr/>
        </p:nvSpPr>
        <p:spPr>
          <a:xfrm>
            <a:off x="1089041" y="2064578"/>
            <a:ext cx="387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Modelo Animal Aditivo (en notación matricial)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6F18F3A2-B273-2C69-2470-1666C91283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02028"/>
                  </p:ext>
                </p:extLst>
              </p:nvPr>
            </p:nvGraphicFramePr>
            <p:xfrm>
              <a:off x="1518946" y="3012987"/>
              <a:ext cx="301603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301603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𝑋𝑏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6F18F3A2-B273-2C69-2470-1666C91283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02028"/>
                  </p:ext>
                </p:extLst>
              </p:nvPr>
            </p:nvGraphicFramePr>
            <p:xfrm>
              <a:off x="1518946" y="3012987"/>
              <a:ext cx="301603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301603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586BA37-9D6D-0AF4-ADDE-90AFC236CA67}"/>
                  </a:ext>
                </a:extLst>
              </p:cNvPr>
              <p:cNvSpPr txBox="1"/>
              <p:nvPr/>
            </p:nvSpPr>
            <p:spPr>
              <a:xfrm>
                <a:off x="6326392" y="3353379"/>
                <a:ext cx="4663861" cy="313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onde: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s-ES" sz="1400" b="1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es 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el vector de los efectos fijos estimados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s-ES" sz="1400" b="1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es el vector de los efectos genético-aditivos predichos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s-CL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s-ES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es el vector de las observaciones (fenotipo)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ES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es la matriz de parentesco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s-ES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equivale a una relación entre la varianza de los efectos residuales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 y la varianza genético-aditiva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</a:p>
              <a:p>
                <a:endParaRPr lang="es-ES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s-ES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586BA37-9D6D-0AF4-ADDE-90AFC236C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392" y="3353379"/>
                <a:ext cx="4663861" cy="3133678"/>
              </a:xfrm>
              <a:prstGeom prst="rect">
                <a:avLst/>
              </a:prstGeom>
              <a:blipFill>
                <a:blip r:embed="rId5"/>
                <a:stretch>
                  <a:fillRect l="-392" r="-104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uro:Phany-Chan | La Wikia de Pokéfanon | Fandom">
            <a:extLst>
              <a:ext uri="{FF2B5EF4-FFF2-40B4-BE49-F238E27FC236}">
                <a16:creationId xmlns:a16="http://schemas.microsoft.com/office/drawing/2014/main" id="{76624A55-9B78-33DF-32C3-A3B822ED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35" y="208989"/>
            <a:ext cx="1794826" cy="17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8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580F1-8060-435C-8750-6E1DBFAD2D33}"/>
              </a:ext>
            </a:extLst>
          </p:cNvPr>
          <p:cNvSpPr txBox="1"/>
          <p:nvPr/>
        </p:nvSpPr>
        <p:spPr>
          <a:xfrm>
            <a:off x="262890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1 (14)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2F94E-6B79-A9BA-A1C1-C6822A357896}"/>
              </a:ext>
            </a:extLst>
          </p:cNvPr>
          <p:cNvSpPr txBox="1"/>
          <p:nvPr/>
        </p:nvSpPr>
        <p:spPr>
          <a:xfrm>
            <a:off x="3819427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 (9)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EC1839-185E-0977-D8F2-54D85AEA49EB}"/>
              </a:ext>
            </a:extLst>
          </p:cNvPr>
          <p:cNvSpPr txBox="1"/>
          <p:nvPr/>
        </p:nvSpPr>
        <p:spPr>
          <a:xfrm>
            <a:off x="5429250" y="18749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3 (11)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4AC25-B0E0-A974-9C18-B75718291FA7}"/>
              </a:ext>
            </a:extLst>
          </p:cNvPr>
          <p:cNvSpPr txBox="1"/>
          <p:nvPr/>
        </p:nvSpPr>
        <p:spPr>
          <a:xfrm>
            <a:off x="2814638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4 (6)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EB98BA-601C-CF7F-3F17-DE39D8661308}"/>
              </a:ext>
            </a:extLst>
          </p:cNvPr>
          <p:cNvSpPr txBox="1"/>
          <p:nvPr/>
        </p:nvSpPr>
        <p:spPr>
          <a:xfrm>
            <a:off x="3712369" y="2892714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5 (10)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FCD0B3-1E92-0612-CFC5-D64FE04FB287}"/>
              </a:ext>
            </a:extLst>
          </p:cNvPr>
          <p:cNvSpPr txBox="1"/>
          <p:nvPr/>
        </p:nvSpPr>
        <p:spPr>
          <a:xfrm>
            <a:off x="5014916" y="288463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6 (20)</a:t>
            </a: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526FDEF-A202-8941-0B84-1B12F5E355B9}"/>
              </a:ext>
            </a:extLst>
          </p:cNvPr>
          <p:cNvSpPr/>
          <p:nvPr/>
        </p:nvSpPr>
        <p:spPr>
          <a:xfrm rot="16200000">
            <a:off x="3316547" y="1980160"/>
            <a:ext cx="634483" cy="1190624"/>
          </a:xfrm>
          <a:prstGeom prst="leftBrace">
            <a:avLst>
              <a:gd name="adj1" fmla="val 0"/>
              <a:gd name="adj2" fmla="val 828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75EDB47-AA83-5F88-18F8-2F0A84693EAE}"/>
              </a:ext>
            </a:extLst>
          </p:cNvPr>
          <p:cNvCxnSpPr>
            <a:cxnSpLocks/>
          </p:cNvCxnSpPr>
          <p:nvPr/>
        </p:nvCxnSpPr>
        <p:spPr>
          <a:xfrm>
            <a:off x="3271838" y="2571750"/>
            <a:ext cx="0" cy="320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23535F72-9C4C-2E21-A19B-DA6F095153AD}"/>
              </a:ext>
            </a:extLst>
          </p:cNvPr>
          <p:cNvSpPr/>
          <p:nvPr/>
        </p:nvSpPr>
        <p:spPr>
          <a:xfrm rot="16200000">
            <a:off x="4771442" y="1830090"/>
            <a:ext cx="634483" cy="1490764"/>
          </a:xfrm>
          <a:prstGeom prst="leftBrace">
            <a:avLst>
              <a:gd name="adj1" fmla="val 0"/>
              <a:gd name="adj2" fmla="val 7193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0189FC-68B3-CC47-81F5-C66E3EF1D215}"/>
              </a:ext>
            </a:extLst>
          </p:cNvPr>
          <p:cNvSpPr txBox="1"/>
          <p:nvPr/>
        </p:nvSpPr>
        <p:spPr>
          <a:xfrm>
            <a:off x="7204611" y="1888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1A599-101C-9859-2FA1-5040A1018230}"/>
              </a:ext>
            </a:extLst>
          </p:cNvPr>
          <p:cNvSpPr txBox="1"/>
          <p:nvPr/>
        </p:nvSpPr>
        <p:spPr>
          <a:xfrm>
            <a:off x="7204610" y="2892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2001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B99DEF-25A1-C4B7-9482-70E33A6AA9EF}"/>
              </a:ext>
            </a:extLst>
          </p:cNvPr>
          <p:cNvSpPr txBox="1"/>
          <p:nvPr/>
        </p:nvSpPr>
        <p:spPr>
          <a:xfrm>
            <a:off x="7310408" y="158112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Año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42F1745-32B7-BE0C-FAE7-BD4C89564348}"/>
              </a:ext>
            </a:extLst>
          </p:cNvPr>
          <p:cNvSpPr txBox="1"/>
          <p:nvPr/>
        </p:nvSpPr>
        <p:spPr>
          <a:xfrm>
            <a:off x="497900" y="3626733"/>
            <a:ext cx="40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Este mismo modelo en notación matricial: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/>
              <p:nvPr/>
            </p:nvSpPr>
            <p:spPr>
              <a:xfrm>
                <a:off x="1562910" y="4140222"/>
                <a:ext cx="1903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𝑋𝑏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46FE61F-2841-6542-C54F-EC0E9407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10" y="4140222"/>
                <a:ext cx="190359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/>
              <p:nvPr/>
            </p:nvSpPr>
            <p:spPr>
              <a:xfrm>
                <a:off x="232470" y="4195794"/>
                <a:ext cx="4586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s-ES" sz="1400" b="1" dirty="0">
                  <a:solidFill>
                    <a:schemeClr val="accent4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l"/>
                <a:r>
                  <a:rPr lang="es-ES" sz="1400" b="1" u="none" strike="noStrike" baseline="0" dirty="0">
                    <a:solidFill>
                      <a:schemeClr val="accent4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   </a:t>
                </a:r>
              </a:p>
              <a:p>
                <a:pPr algn="l"/>
                <a:r>
                  <a:rPr lang="es-CL" sz="1400" dirty="0">
                    <a:latin typeface="Abadi" panose="020B0604020104020204" pitchFamily="34" charset="0"/>
                  </a:rPr>
                  <a:t>D</a:t>
                </a:r>
                <a:r>
                  <a:rPr lang="es-CL" sz="1400" b="0" i="0" u="none" strike="noStrike" baseline="0" dirty="0">
                    <a:latin typeface="Abadi" panose="020B0604020104020204" pitchFamily="34" charset="0"/>
                  </a:rPr>
                  <a:t>onde: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</a:t>
                </a:r>
                <a:r>
                  <a:rPr lang="es-ES" sz="1400" dirty="0">
                    <a:latin typeface="Abadi" panose="020B0604020104020204" pitchFamily="34" charset="0"/>
                  </a:rPr>
                  <a:t>el vector de las observaciones (fenotipo)</a:t>
                </a:r>
                <a:endParaRPr lang="es-ES" sz="1400" b="0" i="0" u="none" strike="noStrike" baseline="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fijos (factores ambientales)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 es el vector de los efectos aleatorios (genético-aditivos)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s-CL" sz="1400" b="1" i="1" u="none" strike="noStrike" baseline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ES" sz="1400" b="1" i="0" u="none" strike="noStrike" baseline="0" dirty="0">
                    <a:latin typeface="Abadi" panose="020B0604020104020204" pitchFamily="34" charset="0"/>
                  </a:rPr>
                  <a:t> </a:t>
                </a:r>
                <a:r>
                  <a:rPr lang="es-ES" sz="1400" b="0" i="0" u="none" strike="noStrike" baseline="0" dirty="0">
                    <a:latin typeface="Abadi" panose="020B0604020104020204" pitchFamily="34" charset="0"/>
                  </a:rPr>
                  <a:t>es el vector de los efectos residuales (aleatorios)</a:t>
                </a:r>
              </a:p>
              <a:p>
                <a14:m>
                  <m:oMath xmlns:m="http://schemas.openxmlformats.org/officeDocument/2006/math">
                    <m:r>
                      <a:rPr lang="es-CL" sz="1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1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s-ES" sz="1400" b="1" dirty="0">
                    <a:latin typeface="Abadi" panose="020B0604020104020204" pitchFamily="34" charset="0"/>
                  </a:rPr>
                  <a:t> </a:t>
                </a:r>
                <a:r>
                  <a:rPr lang="es-CL" sz="1400" dirty="0">
                    <a:latin typeface="Abadi" panose="020B0604020104020204" pitchFamily="34" charset="0"/>
                  </a:rPr>
                  <a:t>son las matrices de incidencia</a:t>
                </a:r>
                <a:r>
                  <a:rPr lang="es-ES" sz="1400" dirty="0">
                    <a:latin typeface="Abadi" panose="020B0604020104020204" pitchFamily="34" charset="0"/>
                  </a:rPr>
                  <a:t>, a través de las cuales son asociados los efectos fijos y aleatorios, respectivamente, a cada una de las observaciones</a:t>
                </a:r>
                <a:endParaRPr lang="es-CL" sz="1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5CCE2EE-E523-5DC9-1B19-11188F07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0" y="4195794"/>
                <a:ext cx="4586069" cy="2246769"/>
              </a:xfrm>
              <a:prstGeom prst="rect">
                <a:avLst/>
              </a:prstGeom>
              <a:blipFill>
                <a:blip r:embed="rId4"/>
                <a:stretch>
                  <a:fillRect l="-399" r="-133" b="-1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/>
              <p:nvPr/>
            </p:nvSpPr>
            <p:spPr>
              <a:xfrm>
                <a:off x="5834066" y="4324888"/>
                <a:ext cx="5045869" cy="1757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66" y="4324888"/>
                <a:ext cx="5045869" cy="1757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>
            <a:extLst>
              <a:ext uri="{FF2B5EF4-FFF2-40B4-BE49-F238E27FC236}">
                <a16:creationId xmlns:a16="http://schemas.microsoft.com/office/drawing/2014/main" id="{AB3B22AB-3B56-91B5-2E54-A98805CC4E11}"/>
              </a:ext>
            </a:extLst>
          </p:cNvPr>
          <p:cNvGrpSpPr/>
          <p:nvPr/>
        </p:nvGrpSpPr>
        <p:grpSpPr>
          <a:xfrm>
            <a:off x="5848941" y="4324888"/>
            <a:ext cx="5016117" cy="2316024"/>
            <a:chOff x="5848941" y="4324888"/>
            <a:chExt cx="5016117" cy="231602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BA3BFC9-9E2B-4711-7E6C-F6BD7B57944C}"/>
                </a:ext>
              </a:extLst>
            </p:cNvPr>
            <p:cNvSpPr txBox="1"/>
            <p:nvPr/>
          </p:nvSpPr>
          <p:spPr>
            <a:xfrm>
              <a:off x="5848941" y="6333135"/>
              <a:ext cx="5016117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L" sz="1400" dirty="0">
                  <a:latin typeface="Abadi" panose="020B0604020104020204" pitchFamily="34" charset="0"/>
                </a:rPr>
                <a:t>Se deben determinar efectos fijos y aleatorios al mismo tiempo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C02E1E4-E54B-F667-D3EF-598DA71E60EF}"/>
                </a:ext>
              </a:extLst>
            </p:cNvPr>
            <p:cNvSpPr/>
            <p:nvPr/>
          </p:nvSpPr>
          <p:spPr>
            <a:xfrm>
              <a:off x="9544049" y="4324888"/>
              <a:ext cx="504825" cy="175708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792F874-39E5-F0F2-C305-A92068358B9D}"/>
                </a:ext>
              </a:extLst>
            </p:cNvPr>
            <p:cNvSpPr/>
            <p:nvPr/>
          </p:nvSpPr>
          <p:spPr>
            <a:xfrm>
              <a:off x="7029450" y="5010150"/>
              <a:ext cx="280958" cy="33247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5FF5A538-D6D8-0FAE-B577-74ED6EBD890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7169929" y="5342620"/>
              <a:ext cx="0" cy="9905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D93CA1F-8787-7691-1BD2-146957259FF2}"/>
                </a:ext>
              </a:extLst>
            </p:cNvPr>
            <p:cNvCxnSpPr>
              <a:cxnSpLocks/>
            </p:cNvCxnSpPr>
            <p:nvPr/>
          </p:nvCxnSpPr>
          <p:spPr>
            <a:xfrm>
              <a:off x="9798829" y="6081972"/>
              <a:ext cx="0" cy="25116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48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/>
              <p:nvPr/>
            </p:nvSpPr>
            <p:spPr>
              <a:xfrm>
                <a:off x="1050129" y="2178588"/>
                <a:ext cx="5045869" cy="1757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29" y="2178588"/>
                <a:ext cx="5045869" cy="1757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DCD975A0-44D9-B462-D2DD-0636B0BC5C84}"/>
              </a:ext>
            </a:extLst>
          </p:cNvPr>
          <p:cNvSpPr txBox="1"/>
          <p:nvPr/>
        </p:nvSpPr>
        <p:spPr>
          <a:xfrm>
            <a:off x="1155701" y="4058870"/>
            <a:ext cx="40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Se utilizan las ecuaciones de los modelos mixtos de Henderson: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/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8A9541D9-072E-DAF4-0FA9-86D73728E9E3}"/>
              </a:ext>
            </a:extLst>
          </p:cNvPr>
          <p:cNvSpPr txBox="1"/>
          <p:nvPr/>
        </p:nvSpPr>
        <p:spPr>
          <a:xfrm>
            <a:off x="1155701" y="5486133"/>
            <a:ext cx="40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También como: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013DAD-04FF-C2FF-CB1E-8821EA40EBFE}"/>
              </a:ext>
            </a:extLst>
          </p:cNvPr>
          <p:cNvSpPr/>
          <p:nvPr/>
        </p:nvSpPr>
        <p:spPr>
          <a:xfrm>
            <a:off x="2385060" y="6091229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791CBB-DB68-CE00-AF1B-8D27BC9DAFF7}"/>
              </a:ext>
            </a:extLst>
          </p:cNvPr>
          <p:cNvSpPr/>
          <p:nvPr/>
        </p:nvSpPr>
        <p:spPr>
          <a:xfrm>
            <a:off x="3360445" y="6094078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B8BE2E4-7BC7-F0EE-F353-08D3F225F66F}"/>
              </a:ext>
            </a:extLst>
          </p:cNvPr>
          <p:cNvSpPr/>
          <p:nvPr/>
        </p:nvSpPr>
        <p:spPr>
          <a:xfrm>
            <a:off x="4525506" y="6091229"/>
            <a:ext cx="22860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003B004-4C9A-3A8B-5742-F68D7300B67B}"/>
              </a:ext>
            </a:extLst>
          </p:cNvPr>
          <p:cNvSpPr/>
          <p:nvPr/>
        </p:nvSpPr>
        <p:spPr>
          <a:xfrm>
            <a:off x="1956435" y="2292942"/>
            <a:ext cx="348713" cy="15310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AFAC24-1790-7840-66D8-B0E7F48DFFC1}"/>
              </a:ext>
            </a:extLst>
          </p:cNvPr>
          <p:cNvSpPr/>
          <p:nvPr/>
        </p:nvSpPr>
        <p:spPr>
          <a:xfrm>
            <a:off x="2680335" y="2292942"/>
            <a:ext cx="2173655" cy="15310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0741F3B-4766-5DDD-E987-AEA6DEA344D3}"/>
              </a:ext>
            </a:extLst>
          </p:cNvPr>
          <p:cNvSpPr/>
          <p:nvPr/>
        </p:nvSpPr>
        <p:spPr>
          <a:xfrm>
            <a:off x="1218321" y="2292942"/>
            <a:ext cx="515230" cy="15310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/>
              <p:nvPr/>
            </p:nvSpPr>
            <p:spPr>
              <a:xfrm>
                <a:off x="7314505" y="2292942"/>
                <a:ext cx="994696" cy="1593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05" y="2292942"/>
                <a:ext cx="994696" cy="1593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17D3963-0229-0C98-BF01-41F086BB357A}"/>
                  </a:ext>
                </a:extLst>
              </p:cNvPr>
              <p:cNvSpPr txBox="1"/>
              <p:nvPr/>
            </p:nvSpPr>
            <p:spPr>
              <a:xfrm>
                <a:off x="7377689" y="4434538"/>
                <a:ext cx="2777235" cy="159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17D3963-0229-0C98-BF01-41F086BB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89" y="4434538"/>
                <a:ext cx="2777235" cy="1597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EAA3D01-B71C-5B59-5938-D596218F6BB2}"/>
                  </a:ext>
                </a:extLst>
              </p:cNvPr>
              <p:cNvSpPr txBox="1"/>
              <p:nvPr/>
            </p:nvSpPr>
            <p:spPr>
              <a:xfrm>
                <a:off x="9041606" y="2292942"/>
                <a:ext cx="1113318" cy="1595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EAA3D01-B71C-5B59-5938-D596218F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606" y="2292942"/>
                <a:ext cx="1113318" cy="1595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1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9" grpId="0"/>
      <p:bldP spid="3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5652C08-C9A3-ADD2-F700-82569FCA49EE}"/>
              </a:ext>
            </a:extLst>
          </p:cNvPr>
          <p:cNvSpPr/>
          <p:nvPr/>
        </p:nvSpPr>
        <p:spPr>
          <a:xfrm>
            <a:off x="7537688" y="2611025"/>
            <a:ext cx="895350" cy="1770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6592A8-B13D-15B8-879F-21B08D186148}"/>
              </a:ext>
            </a:extLst>
          </p:cNvPr>
          <p:cNvSpPr/>
          <p:nvPr/>
        </p:nvSpPr>
        <p:spPr>
          <a:xfrm rot="5400000">
            <a:off x="9524950" y="2819354"/>
            <a:ext cx="781152" cy="2857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3248E6-5734-46C0-8C7A-B481040B3070}"/>
              </a:ext>
            </a:extLst>
          </p:cNvPr>
          <p:cNvSpPr/>
          <p:nvPr/>
        </p:nvSpPr>
        <p:spPr>
          <a:xfrm>
            <a:off x="7537688" y="2863423"/>
            <a:ext cx="895350" cy="17700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B0B12CD-FED0-CEE8-AD1C-AC47CA868E9D}"/>
              </a:ext>
            </a:extLst>
          </p:cNvPr>
          <p:cNvSpPr/>
          <p:nvPr/>
        </p:nvSpPr>
        <p:spPr>
          <a:xfrm>
            <a:off x="7540642" y="3157894"/>
            <a:ext cx="895350" cy="17700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464D314-6699-DF11-9277-20DE02B2118C}"/>
              </a:ext>
            </a:extLst>
          </p:cNvPr>
          <p:cNvSpPr/>
          <p:nvPr/>
        </p:nvSpPr>
        <p:spPr>
          <a:xfrm>
            <a:off x="10125076" y="2581177"/>
            <a:ext cx="285750" cy="77277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EBE5C2B-5B8F-1BF6-9017-4F52A1E40DA7}"/>
              </a:ext>
            </a:extLst>
          </p:cNvPr>
          <p:cNvSpPr/>
          <p:nvPr/>
        </p:nvSpPr>
        <p:spPr>
          <a:xfrm>
            <a:off x="10477251" y="2571651"/>
            <a:ext cx="285750" cy="78115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7B041A-132D-476B-9D89-4696E72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7" y="220339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Estimación a través del Método BLUP</a:t>
            </a:r>
            <a:endParaRPr lang="en-US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6CBBC-F28E-B93E-83BD-6913123D315C}"/>
              </a:ext>
            </a:extLst>
          </p:cNvPr>
          <p:cNvSpPr txBox="1"/>
          <p:nvPr/>
        </p:nvSpPr>
        <p:spPr>
          <a:xfrm>
            <a:off x="1295400" y="16903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/>
              <p:nvPr/>
            </p:nvSpPr>
            <p:spPr>
              <a:xfrm>
                <a:off x="1050129" y="2178588"/>
                <a:ext cx="5045869" cy="1757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52551A-A67D-A5F8-E4E5-70A1AEDE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29" y="2178588"/>
                <a:ext cx="5045869" cy="1757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DCD975A0-44D9-B462-D2DD-0636B0BC5C84}"/>
              </a:ext>
            </a:extLst>
          </p:cNvPr>
          <p:cNvSpPr txBox="1"/>
          <p:nvPr/>
        </p:nvSpPr>
        <p:spPr>
          <a:xfrm>
            <a:off x="1155701" y="4058870"/>
            <a:ext cx="40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Se utilizan las ecuaciones de los modelos mixtos de Henderson: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/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412929-606B-774C-A133-6FE76808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07" y="4827730"/>
                <a:ext cx="3166700" cy="482568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/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8B9E26-FDB9-2187-1D6C-78CC1670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24" y="6031300"/>
                <a:ext cx="3395866" cy="536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8A9541D9-072E-DAF4-0FA9-86D73728E9E3}"/>
              </a:ext>
            </a:extLst>
          </p:cNvPr>
          <p:cNvSpPr txBox="1"/>
          <p:nvPr/>
        </p:nvSpPr>
        <p:spPr>
          <a:xfrm>
            <a:off x="1155701" y="5486133"/>
            <a:ext cx="40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También como: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013DAD-04FF-C2FF-CB1E-8821EA40EBFE}"/>
              </a:ext>
            </a:extLst>
          </p:cNvPr>
          <p:cNvSpPr/>
          <p:nvPr/>
        </p:nvSpPr>
        <p:spPr>
          <a:xfrm>
            <a:off x="2156460" y="6091229"/>
            <a:ext cx="275590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791CBB-DB68-CE00-AF1B-8D27BC9DAFF7}"/>
              </a:ext>
            </a:extLst>
          </p:cNvPr>
          <p:cNvSpPr/>
          <p:nvPr/>
        </p:nvSpPr>
        <p:spPr>
          <a:xfrm>
            <a:off x="2763544" y="6353630"/>
            <a:ext cx="265405" cy="241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/>
              <p:nvPr/>
            </p:nvSpPr>
            <p:spPr>
              <a:xfrm>
                <a:off x="6981825" y="4409554"/>
                <a:ext cx="994696" cy="1593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A099CE21-5C17-05D3-77DC-7CB136A0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4409554"/>
                <a:ext cx="994696" cy="1593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B93D6D99-0807-76FB-D5D9-0C92E6B51B5B}"/>
              </a:ext>
            </a:extLst>
          </p:cNvPr>
          <p:cNvSpPr txBox="1"/>
          <p:nvPr/>
        </p:nvSpPr>
        <p:spPr>
          <a:xfrm>
            <a:off x="6981825" y="1874982"/>
            <a:ext cx="1891865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1600" b="1" dirty="0"/>
              <a:t>TRANSPOSICIÓN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0FED10-C261-4A89-3AFF-137B77870C08}"/>
                  </a:ext>
                </a:extLst>
              </p:cNvPr>
              <p:cNvSpPr txBox="1"/>
              <p:nvPr/>
            </p:nvSpPr>
            <p:spPr>
              <a:xfrm>
                <a:off x="6981825" y="2529682"/>
                <a:ext cx="157440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0FED10-C261-4A89-3AFF-137B77870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2529682"/>
                <a:ext cx="1574405" cy="880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B3136D4-943A-A313-501C-1E097D90AC5D}"/>
                  </a:ext>
                </a:extLst>
              </p:cNvPr>
              <p:cNvSpPr txBox="1"/>
              <p:nvPr/>
            </p:nvSpPr>
            <p:spPr>
              <a:xfrm>
                <a:off x="9205195" y="2529681"/>
                <a:ext cx="1640129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B3136D4-943A-A313-501C-1E097D90A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195" y="2529681"/>
                <a:ext cx="1640129" cy="88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D2683A9B-A39B-EBCE-58D0-585F2CCA9ED0}"/>
                  </a:ext>
                </a:extLst>
              </p:cNvPr>
              <p:cNvSpPr txBox="1"/>
              <p:nvPr/>
            </p:nvSpPr>
            <p:spPr>
              <a:xfrm>
                <a:off x="8376979" y="5021741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D2683A9B-A39B-EBCE-58D0-585F2CCA9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979" y="5021741"/>
                <a:ext cx="6944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463675-D377-0CF6-F172-B859F1DDB59F}"/>
                  </a:ext>
                </a:extLst>
              </p:cNvPr>
              <p:cNvSpPr txBox="1"/>
              <p:nvPr/>
            </p:nvSpPr>
            <p:spPr>
              <a:xfrm>
                <a:off x="8873690" y="5013578"/>
                <a:ext cx="2417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C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463675-D377-0CF6-F172-B859F1DD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690" y="5013578"/>
                <a:ext cx="24173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DC28D65-1FC8-361C-02D3-2FBA3693AA7A}"/>
                  </a:ext>
                </a:extLst>
              </p:cNvPr>
              <p:cNvSpPr txBox="1"/>
              <p:nvPr/>
            </p:nvSpPr>
            <p:spPr>
              <a:xfrm>
                <a:off x="5949394" y="4434003"/>
                <a:ext cx="2777235" cy="159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DC28D65-1FC8-361C-02D3-2FBA3693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94" y="4434003"/>
                <a:ext cx="2777235" cy="15972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1B70ADF-EF92-0B49-30ED-78C48D1A7797}"/>
                  </a:ext>
                </a:extLst>
              </p:cNvPr>
              <p:cNvSpPr txBox="1"/>
              <p:nvPr/>
            </p:nvSpPr>
            <p:spPr>
              <a:xfrm>
                <a:off x="8995374" y="4379672"/>
                <a:ext cx="2830903" cy="159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C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C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C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1B70ADF-EF92-0B49-30ED-78C48D1A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374" y="4379672"/>
                <a:ext cx="2830903" cy="1597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148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15" grpId="0" animBg="1"/>
      <p:bldP spid="15" grpId="1" animBg="1"/>
      <p:bldP spid="16" grpId="0" animBg="1"/>
      <p:bldP spid="29" grpId="0"/>
      <p:bldP spid="29" grpId="1"/>
      <p:bldP spid="4" grpId="0" animBg="1"/>
      <p:bldP spid="7" grpId="0"/>
      <p:bldP spid="8" grpId="0"/>
      <p:bldP spid="22" grpId="0"/>
      <p:bldP spid="22" grpId="1"/>
      <p:bldP spid="23" grpId="0"/>
      <p:bldP spid="23" grpId="1"/>
      <p:bldP spid="24" grpId="0"/>
      <p:bldP spid="27" grpId="0"/>
    </p:bldLst>
  </p:timing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6266</TotalTime>
  <Words>3054</Words>
  <Application>Microsoft Office PowerPoint</Application>
  <PresentationFormat>Panorámica</PresentationFormat>
  <Paragraphs>1019</Paragraphs>
  <Slides>63</Slides>
  <Notes>62</Notes>
  <HiddenSlides>9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1" baseType="lpstr">
      <vt:lpstr>Abadi</vt:lpstr>
      <vt:lpstr>Arial</vt:lpstr>
      <vt:lpstr>Calibri</vt:lpstr>
      <vt:lpstr>Cambria Math</vt:lpstr>
      <vt:lpstr>Franklin Gothic Demi</vt:lpstr>
      <vt:lpstr>Montserrat</vt:lpstr>
      <vt:lpstr>Montserrat Light</vt:lpstr>
      <vt:lpstr>Nicholas template</vt:lpstr>
      <vt:lpstr>Módulo 4 – Genética Cuantitativa  Estimación por Modelo Animal y BLUP</vt:lpstr>
      <vt:lpstr>Presentación de PowerPoint</vt:lpstr>
      <vt:lpstr>BLUP</vt:lpstr>
      <vt:lpstr>Presentación de PowerPoint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Estimación a través del Método BLUP</vt:lpstr>
      <vt:lpstr>Estimación a través del Método BLUP</vt:lpstr>
      <vt:lpstr>Estimación a través del Método BLUP</vt:lpstr>
      <vt:lpstr>Ejercicio 1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Estimación a través del Método BLUP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Semestre Otoño 2020 Genética Básica S2</dc:title>
  <dc:creator>Bastian Ignacio Fernandez Sanhueza (bastian.fernandez.s)</dc:creator>
  <cp:lastModifiedBy>Bastian Ignacio Fernandez Sanhueza (bastian.fernandez.s)</cp:lastModifiedBy>
  <cp:revision>699</cp:revision>
  <dcterms:created xsi:type="dcterms:W3CDTF">2020-10-31T04:16:38Z</dcterms:created>
  <dcterms:modified xsi:type="dcterms:W3CDTF">2022-11-30T16:48:02Z</dcterms:modified>
</cp:coreProperties>
</file>