
<file path=[Content_Types].xml><?xml version="1.0" encoding="utf-8"?>
<Types xmlns="http://schemas.openxmlformats.org/package/2006/content-types">
  <Default Extension="gif" ContentType="image/gif"/>
  <Default Extension="jpeg" ContentType="image/jpe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sldIdLst>
    <p:sldId id="258" r:id="rId2"/>
    <p:sldId id="256" r:id="rId3"/>
    <p:sldId id="257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7" r:id="rId30"/>
    <p:sldId id="286" r:id="rId31"/>
  </p:sldIdLst>
  <p:sldSz cx="9144000" cy="6858000" type="screen4x3"/>
  <p:notesSz cx="6858000" cy="9144000"/>
  <p:defaultTextStyle>
    <a:defPPr>
      <a:defRPr lang="es-C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predeterminada" id="{5352C2A4-D3B4-4524-B5FE-C1269CA9BEEE}">
          <p14:sldIdLst>
            <p14:sldId id="258"/>
            <p14:sldId id="256"/>
            <p14:sldId id="257"/>
          </p14:sldIdLst>
        </p14:section>
        <p14:section name="Sección sin título" id="{54C0740E-92A6-414D-91EC-1FDBA8C0056E}">
          <p14:sldIdLst>
            <p14:sldId id="259"/>
            <p14:sldId id="261"/>
            <p14:sldId id="262"/>
            <p14:sldId id="263"/>
            <p14:sldId id="264"/>
            <p14:sldId id="265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7"/>
            <p14:sldId id="28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F4E2"/>
    <a:srgbClr val="E6ECE0"/>
    <a:srgbClr val="298F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590" autoAdjust="0"/>
  </p:normalViewPr>
  <p:slideViewPr>
    <p:cSldViewPr>
      <p:cViewPr>
        <p:scale>
          <a:sx n="96" d="100"/>
          <a:sy n="96" d="100"/>
        </p:scale>
        <p:origin x="182" y="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BBB627-0D36-40C4-8A88-C32D7F11BECE}" type="datetimeFigureOut">
              <a:rPr lang="es-CL" smtClean="0"/>
              <a:t>08-09-2021</a:t>
            </a:fld>
            <a:endParaRPr lang="es-CL" dirty="0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 dirty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A95743-D8D4-4F93-B199-0D35BAA34B11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413171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A95743-D8D4-4F93-B199-0D35BAA34B11}" type="slidenum">
              <a:rPr lang="es-CL" smtClean="0"/>
              <a:t>4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655930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A95743-D8D4-4F93-B199-0D35BAA34B11}" type="slidenum">
              <a:rPr lang="es-CL" smtClean="0"/>
              <a:t>24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042463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32687-3838-43F2-89D2-FF22047DFD7E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6290169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994DC5-DF90-4230-934F-64081403741F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9782727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E3CEA-6618-4362-932E-353F6B935FEE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3647779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A5883B-7594-41EF-AC37-06AD809DD584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249882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D3AB3D-91EE-4D34-BE44-CF0343BDD33F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077134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383BA-0D6E-44A2-881C-219DE3C6E271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877892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51115-0506-453B-9045-76AF41C23658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6922506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815436-7F29-4EA2-A8D3-AF4D49C9857C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526768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E8A85D-5283-4D6B-8E9B-2ED80F45AFD7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4245179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D3AE4-AA85-403B-9895-7742F1B09907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802432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L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470D5-BFA0-448E-81EA-AC64987D0F6F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L" dirty="0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69567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L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DA4F48-6B7A-4549-BB23-FD9798F86AEC}" type="datetime1">
              <a:rPr lang="es-CL" smtClean="0"/>
              <a:t>08-09-2021</a:t>
            </a:fld>
            <a:endParaRPr lang="es-CL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L" dirty="0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4DFEC8-6AD5-44A8-8DC1-1C9D59432938}" type="slidenum">
              <a:rPr lang="es-CL" smtClean="0"/>
              <a:t>‹Nº›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47278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mp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tmp"/><Relationship Id="rId5" Type="http://schemas.openxmlformats.org/officeDocument/2006/relationships/image" Target="../media/image25.tmp"/><Relationship Id="rId4" Type="http://schemas.openxmlformats.org/officeDocument/2006/relationships/image" Target="../media/image24.tm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tmp"/><Relationship Id="rId4" Type="http://schemas.openxmlformats.org/officeDocument/2006/relationships/image" Target="../media/image3.tm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tmp"/><Relationship Id="rId4" Type="http://schemas.openxmlformats.org/officeDocument/2006/relationships/image" Target="../media/image3.tmp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mp"/><Relationship Id="rId5" Type="http://schemas.openxmlformats.org/officeDocument/2006/relationships/image" Target="../media/image19.gif"/><Relationship Id="rId4" Type="http://schemas.openxmlformats.org/officeDocument/2006/relationships/image" Target="../media/image36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tmp"/><Relationship Id="rId5" Type="http://schemas.openxmlformats.org/officeDocument/2006/relationships/image" Target="../media/image38.tmp"/><Relationship Id="rId4" Type="http://schemas.openxmlformats.org/officeDocument/2006/relationships/image" Target="../media/image3.tmp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gif"/><Relationship Id="rId2" Type="http://schemas.openxmlformats.org/officeDocument/2006/relationships/image" Target="../media/image40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tmp"/><Relationship Id="rId5" Type="http://schemas.openxmlformats.org/officeDocument/2006/relationships/image" Target="../media/image42.jpeg"/><Relationship Id="rId4" Type="http://schemas.openxmlformats.org/officeDocument/2006/relationships/image" Target="../media/image3.tmp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tmp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4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6.tmp"/><Relationship Id="rId5" Type="http://schemas.openxmlformats.org/officeDocument/2006/relationships/image" Target="../media/image45.jpeg"/><Relationship Id="rId4" Type="http://schemas.openxmlformats.org/officeDocument/2006/relationships/image" Target="../media/image3.tmp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4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gif"/><Relationship Id="rId2" Type="http://schemas.openxmlformats.org/officeDocument/2006/relationships/image" Target="../media/image4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gif"/><Relationship Id="rId2" Type="http://schemas.openxmlformats.org/officeDocument/2006/relationships/image" Target="../media/image51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tmp"/><Relationship Id="rId5" Type="http://schemas.openxmlformats.org/officeDocument/2006/relationships/image" Target="../media/image53.tmp"/><Relationship Id="rId4" Type="http://schemas.openxmlformats.org/officeDocument/2006/relationships/image" Target="../media/image3.tmp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gif"/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6.tmp"/><Relationship Id="rId4" Type="http://schemas.openxmlformats.org/officeDocument/2006/relationships/image" Target="../media/image3.tmp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mp"/><Relationship Id="rId4" Type="http://schemas.openxmlformats.org/officeDocument/2006/relationships/image" Target="../media/image57.gi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59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tmp"/><Relationship Id="rId4" Type="http://schemas.openxmlformats.org/officeDocument/2006/relationships/image" Target="../media/image60.tmp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tmp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tmp"/><Relationship Id="rId2" Type="http://schemas.openxmlformats.org/officeDocument/2006/relationships/image" Target="../media/image3.tmp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NULL"/><Relationship Id="rId7" Type="http://schemas.openxmlformats.org/officeDocument/2006/relationships/image" Target="../media/image10.tmp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tmp"/><Relationship Id="rId5" Type="http://schemas.openxmlformats.org/officeDocument/2006/relationships/image" Target="../media/image9.jpeg"/><Relationship Id="rId4" Type="http://schemas.openxmlformats.org/officeDocument/2006/relationships/image" Target="../media/image8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mp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tmp"/><Relationship Id="rId4" Type="http://schemas.openxmlformats.org/officeDocument/2006/relationships/image" Target="../media/image12.tm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tmp"/><Relationship Id="rId5" Type="http://schemas.openxmlformats.org/officeDocument/2006/relationships/image" Target="../media/image17.tmp"/><Relationship Id="rId4" Type="http://schemas.openxmlformats.org/officeDocument/2006/relationships/image" Target="../media/image3.tm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tm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tmp"/><Relationship Id="rId4" Type="http://schemas.openxmlformats.org/officeDocument/2006/relationships/image" Target="../media/image11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4722"/>
          </a:xfrm>
        </p:spPr>
        <p:txBody>
          <a:bodyPr/>
          <a:lstStyle/>
          <a:p>
            <a:endParaRPr lang="es-CL" dirty="0"/>
          </a:p>
        </p:txBody>
      </p:sp>
      <p:pic>
        <p:nvPicPr>
          <p:cNvPr id="3" name="2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60649"/>
            <a:ext cx="8280920" cy="6408712"/>
          </a:xfrm>
          <a:prstGeom prst="rect">
            <a:avLst/>
          </a:prstGeo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1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2109164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320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Pronombre posesivos en maputhüngun: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Son nueve, tres singulares, tres duales(D) y tres plurales (P).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Ejemplos: 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(iñche) ñi = </a:t>
            </a:r>
            <a:r>
              <a:rPr lang="es-CL" sz="1600" dirty="0">
                <a:latin typeface="Bookman Old Style" panose="02050604050505020204" pitchFamily="18" charset="0"/>
              </a:rPr>
              <a:t>mi, mis, mío, mía, míos, mías.           </a:t>
            </a:r>
            <a:r>
              <a:rPr lang="es-CL" sz="1600" b="1" dirty="0">
                <a:latin typeface="Bookman Old Style" panose="02050604050505020204" pitchFamily="18" charset="0"/>
              </a:rPr>
              <a:t>Singular</a:t>
            </a:r>
            <a:r>
              <a:rPr lang="es-CL" sz="1600" dirty="0">
                <a:latin typeface="Bookman Old Style" panose="02050604050505020204" pitchFamily="18" charset="0"/>
              </a:rPr>
              <a:t>. Un solo poseedor 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      mi = </a:t>
            </a:r>
            <a:r>
              <a:rPr lang="es-CL" sz="1600" dirty="0">
                <a:latin typeface="Bookman Old Style" panose="02050604050505020204" pitchFamily="18" charset="0"/>
              </a:rPr>
              <a:t>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, tus, tuyo, tuya, tuyos, tuyas.       de una cosa, persona, animal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(fei)    ñi = </a:t>
            </a:r>
            <a:r>
              <a:rPr lang="es-CL" sz="1600" dirty="0">
                <a:latin typeface="Bookman Old Style" panose="02050604050505020204" pitchFamily="18" charset="0"/>
              </a:rPr>
              <a:t>lo de </a:t>
            </a:r>
            <a:r>
              <a:rPr lang="es-CL" sz="1600" dirty="0"/>
              <a:t>él</a:t>
            </a:r>
            <a:r>
              <a:rPr lang="es-CL" sz="1600" dirty="0">
                <a:latin typeface="Bookman Old Style" panose="02050604050505020204" pitchFamily="18" charset="0"/>
              </a:rPr>
              <a:t>/ella.                                      o varias de ellos.</a:t>
            </a:r>
          </a:p>
          <a:p>
            <a:pPr marL="0" indent="0" algn="just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(yu) </a:t>
            </a:r>
            <a:r>
              <a:rPr lang="es-CL" sz="1600" dirty="0">
                <a:latin typeface="Bookman Old Style" panose="02050604050505020204" pitchFamily="18" charset="0"/>
              </a:rPr>
              <a:t>= nuestro/a (D), nuestros/as (D)      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Dual.</a:t>
            </a:r>
            <a:r>
              <a:rPr lang="es-CL" sz="1600" dirty="0">
                <a:latin typeface="Bookman Old Style" panose="02050604050505020204" pitchFamily="18" charset="0"/>
              </a:rPr>
              <a:t> Dos poseedores  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(mu)= </a:t>
            </a:r>
            <a:r>
              <a:rPr lang="es-CL" sz="1600" dirty="0">
                <a:latin typeface="Bookman Old Style" panose="02050604050505020204" pitchFamily="18" charset="0"/>
              </a:rPr>
              <a:t>vuestro/a (D), vuestros/as (D)                               que pueden tener o 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(feiengu) </a:t>
            </a:r>
            <a:r>
              <a:rPr lang="es-CL" sz="1600" dirty="0">
                <a:latin typeface="Bookman Old Style" panose="02050604050505020204" pitchFamily="18" charset="0"/>
              </a:rPr>
              <a:t>= ñi = lo de ellos/as (D) o lo de 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l/ella (D)    poseer una o varias cosas,    </a:t>
            </a:r>
          </a:p>
          <a:p>
            <a:pPr marL="0" indent="0" algn="just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                                         animales o personas.</a:t>
            </a:r>
          </a:p>
          <a:p>
            <a:pPr marL="0" indent="0" algn="just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(iñ) </a:t>
            </a:r>
            <a:r>
              <a:rPr lang="es-CL" sz="1600" dirty="0">
                <a:latin typeface="Bookman Old Style" panose="02050604050505020204" pitchFamily="18" charset="0"/>
              </a:rPr>
              <a:t>= nuestro/a (P), nuestros/as (P)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Plural.</a:t>
            </a:r>
            <a:r>
              <a:rPr lang="es-CL" sz="1600" dirty="0">
                <a:latin typeface="Bookman Old Style" panose="02050604050505020204" pitchFamily="18" charset="0"/>
              </a:rPr>
              <a:t> Tres o m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s poseedores 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(mn)</a:t>
            </a:r>
            <a:r>
              <a:rPr lang="es-CL" sz="1600" dirty="0">
                <a:latin typeface="Bookman Old Style" panose="02050604050505020204" pitchFamily="18" charset="0"/>
              </a:rPr>
              <a:t> =vuestro/a (P), vuestro/as (P)                           que pueden tener o poseer 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(feiengün ñi)</a:t>
            </a:r>
            <a:r>
              <a:rPr lang="es-CL" sz="1600" dirty="0">
                <a:latin typeface="Bookman Old Style" panose="02050604050505020204" pitchFamily="18" charset="0"/>
              </a:rPr>
              <a:t> = lo de ellos/as (P)                           una o varias cosas, animales o   </a:t>
            </a:r>
          </a:p>
          <a:p>
            <a:pPr marL="0" indent="0" algn="just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                                 personas</a:t>
            </a:r>
          </a:p>
          <a:p>
            <a:pPr marL="0" indent="0" algn="just">
              <a:buNone/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10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836712"/>
            <a:ext cx="8208912" cy="144016"/>
          </a:xfrm>
          <a:prstGeom prst="rect">
            <a:avLst/>
          </a:prstGeom>
        </p:spPr>
      </p:pic>
      <p:sp>
        <p:nvSpPr>
          <p:cNvPr id="6" name="5 Cerrar llave"/>
          <p:cNvSpPr/>
          <p:nvPr/>
        </p:nvSpPr>
        <p:spPr>
          <a:xfrm>
            <a:off x="4932040" y="1988840"/>
            <a:ext cx="576064" cy="936104"/>
          </a:xfrm>
          <a:prstGeom prst="rightBrace">
            <a:avLst/>
          </a:prstGeom>
          <a:ln w="38100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7" name="6 Cerrar llave"/>
          <p:cNvSpPr/>
          <p:nvPr/>
        </p:nvSpPr>
        <p:spPr>
          <a:xfrm>
            <a:off x="5220072" y="3212976"/>
            <a:ext cx="936104" cy="936104"/>
          </a:xfrm>
          <a:prstGeom prst="rightBrac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9" name="8 Cerrar llave"/>
          <p:cNvSpPr/>
          <p:nvPr/>
        </p:nvSpPr>
        <p:spPr>
          <a:xfrm>
            <a:off x="5040052" y="4653136"/>
            <a:ext cx="648072" cy="864096"/>
          </a:xfrm>
          <a:prstGeom prst="rightBrace">
            <a:avLst/>
          </a:prstGeom>
          <a:ln w="28575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0" name="9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18567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8803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Ejemplos de usos singulares: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Iñche ñi ñuke </a:t>
            </a:r>
            <a:r>
              <a:rPr lang="es-CL" sz="1600" dirty="0">
                <a:latin typeface="Bookman Old Style" panose="02050604050505020204" pitchFamily="18" charset="0"/>
              </a:rPr>
              <a:t>= mi mam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 ( </a:t>
            </a:r>
            <a:r>
              <a:rPr lang="es-CL" sz="1600" b="1" dirty="0">
                <a:latin typeface="Bookman Old Style" panose="02050604050505020204" pitchFamily="18" charset="0"/>
              </a:rPr>
              <a:t>ñuke</a:t>
            </a:r>
            <a:r>
              <a:rPr lang="es-CL" sz="1600" dirty="0">
                <a:latin typeface="Bookman Old Style" panose="02050604050505020204" pitchFamily="18" charset="0"/>
              </a:rPr>
              <a:t>= mam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, madre).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 ñuke </a:t>
            </a:r>
            <a:r>
              <a:rPr lang="es-CL" sz="1600" dirty="0">
                <a:latin typeface="Bookman Old Style" panose="02050604050505020204" pitchFamily="18" charset="0"/>
              </a:rPr>
              <a:t>= 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 mam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 ( </a:t>
            </a:r>
            <a:r>
              <a:rPr lang="es-CL" sz="1600" b="1" dirty="0">
                <a:latin typeface="Bookman Old Style" panose="02050604050505020204" pitchFamily="18" charset="0"/>
              </a:rPr>
              <a:t>ñuke</a:t>
            </a:r>
            <a:r>
              <a:rPr lang="es-CL" sz="1600" dirty="0">
                <a:latin typeface="Bookman Old Style" panose="02050604050505020204" pitchFamily="18" charset="0"/>
              </a:rPr>
              <a:t> = mam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, madre).              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Iñche ñi llalla </a:t>
            </a:r>
            <a:r>
              <a:rPr lang="es-CL" sz="1600" dirty="0">
                <a:latin typeface="Bookman Old Style" panose="02050604050505020204" pitchFamily="18" charset="0"/>
              </a:rPr>
              <a:t>= mi suegra (el que habla es hombre).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Iñche ñi chethkui </a:t>
            </a:r>
            <a:r>
              <a:rPr lang="es-CL" sz="1600" dirty="0">
                <a:latin typeface="Bookman Old Style" panose="02050604050505020204" pitchFamily="18" charset="0"/>
              </a:rPr>
              <a:t>= mi suegro ( habla un hombre).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Iñche ñi chau </a:t>
            </a:r>
            <a:r>
              <a:rPr lang="es-CL" sz="1600" dirty="0">
                <a:latin typeface="Bookman Old Style" panose="02050604050505020204" pitchFamily="18" charset="0"/>
              </a:rPr>
              <a:t>= mi pap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 (</a:t>
            </a:r>
            <a:r>
              <a:rPr lang="es-CL" sz="1600" b="1" dirty="0">
                <a:latin typeface="Bookman Old Style" panose="02050604050505020204" pitchFamily="18" charset="0"/>
              </a:rPr>
              <a:t>chau</a:t>
            </a:r>
            <a:r>
              <a:rPr lang="es-CL" sz="1600" dirty="0">
                <a:latin typeface="Bookman Old Style" panose="02050604050505020204" pitchFamily="18" charset="0"/>
              </a:rPr>
              <a:t> = pap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, padre).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 chau </a:t>
            </a:r>
            <a:r>
              <a:rPr lang="es-CL" sz="1600" dirty="0">
                <a:latin typeface="Bookman Old Style" panose="02050604050505020204" pitchFamily="18" charset="0"/>
              </a:rPr>
              <a:t>= tu pap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 (</a:t>
            </a:r>
            <a:r>
              <a:rPr lang="es-CL" sz="1600" b="1" dirty="0">
                <a:latin typeface="Bookman Old Style" panose="02050604050505020204" pitchFamily="18" charset="0"/>
              </a:rPr>
              <a:t>chau </a:t>
            </a:r>
            <a:r>
              <a:rPr lang="es-CL" sz="1600" dirty="0">
                <a:latin typeface="Bookman Old Style" panose="02050604050505020204" pitchFamily="18" charset="0"/>
              </a:rPr>
              <a:t>= pap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, padre).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Llalla </a:t>
            </a:r>
            <a:r>
              <a:rPr lang="es-CL" sz="1600" dirty="0">
                <a:latin typeface="Bookman Old Style" panose="02050604050505020204" pitchFamily="18" charset="0"/>
              </a:rPr>
              <a:t>= suegra de un hombre y yerno de una mujer.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Chethkui </a:t>
            </a:r>
            <a:r>
              <a:rPr lang="es-CL" sz="1600" dirty="0">
                <a:latin typeface="Bookman Old Style" panose="02050604050505020204" pitchFamily="18" charset="0"/>
              </a:rPr>
              <a:t>= suegro de un hombre y yerno de un hombre.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Kultṝung</a:t>
            </a:r>
            <a:r>
              <a:rPr lang="es-CL" sz="1600" dirty="0">
                <a:latin typeface="Bookman Old Style" panose="02050604050505020204" pitchFamily="18" charset="0"/>
              </a:rPr>
              <a:t> = Instrumento sagrado del pueblo 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mapuche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11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836712"/>
            <a:ext cx="8208912" cy="144016"/>
          </a:xfrm>
          <a:prstGeom prst="rect">
            <a:avLst/>
          </a:prstGeom>
        </p:spPr>
      </p:pic>
      <p:pic>
        <p:nvPicPr>
          <p:cNvPr id="7" name="6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961728"/>
            <a:ext cx="2425570" cy="187220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8" name="7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  <p:pic>
        <p:nvPicPr>
          <p:cNvPr id="10" name="9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1106942"/>
            <a:ext cx="2485618" cy="2263065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11" name="10 Imagen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653136"/>
            <a:ext cx="2448272" cy="106274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4101622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6004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6437" y="980729"/>
            <a:ext cx="8229600" cy="5269108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 llalla </a:t>
            </a:r>
            <a:r>
              <a:rPr lang="es-CL" sz="1600" dirty="0">
                <a:latin typeface="Bookman Old Style" panose="02050604050505020204" pitchFamily="18" charset="0"/>
              </a:rPr>
              <a:t>= 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 suegra ( se le dice a un hombre) o t</a:t>
            </a:r>
            <a:r>
              <a:rPr lang="es-CL" sz="1600" dirty="0"/>
              <a:t>ú </a:t>
            </a:r>
            <a:r>
              <a:rPr lang="es-CL" sz="1600" dirty="0">
                <a:latin typeface="Bookman Old Style" panose="02050604050505020204" pitchFamily="18" charset="0"/>
              </a:rPr>
              <a:t>yerno (se le dice a una mujer).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 chethkui </a:t>
            </a:r>
            <a:r>
              <a:rPr lang="es-CL" sz="1600" dirty="0">
                <a:latin typeface="Bookman Old Style" panose="02050604050505020204" pitchFamily="18" charset="0"/>
              </a:rPr>
              <a:t>= 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 suegro, 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 yerno ( se le dice a un hombre).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Fei ñi chau </a:t>
            </a:r>
            <a:r>
              <a:rPr lang="es-CL" sz="1600" dirty="0">
                <a:latin typeface="Bookman Old Style" panose="02050604050505020204" pitchFamily="18" charset="0"/>
              </a:rPr>
              <a:t>= el pap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 de 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l/ella         ñi chau ta fei       “</a:t>
            </a:r>
            <a:r>
              <a:rPr lang="es-CL" sz="1600" b="1" dirty="0">
                <a:latin typeface="Bookman Old Style" panose="02050604050505020204" pitchFamily="18" charset="0"/>
              </a:rPr>
              <a:t>ta fei” </a:t>
            </a:r>
            <a:r>
              <a:rPr lang="es-CL" sz="1600" dirty="0">
                <a:latin typeface="Bookman Old Style" panose="02050604050505020204" pitchFamily="18" charset="0"/>
              </a:rPr>
              <a:t>se puede cambiar al otro lado de “chau” pero no el ñi.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 mapu </a:t>
            </a:r>
            <a:r>
              <a:rPr lang="es-CL" sz="1600" dirty="0">
                <a:latin typeface="Bookman Old Style" panose="02050604050505020204" pitchFamily="18" charset="0"/>
              </a:rPr>
              <a:t>= 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 país, 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 tierra, 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 territorio.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Millakeu ñi chau </a:t>
            </a:r>
            <a:r>
              <a:rPr lang="es-CL" sz="1600" dirty="0">
                <a:latin typeface="Bookman Old Style" panose="02050604050505020204" pitchFamily="18" charset="0"/>
              </a:rPr>
              <a:t>= 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l pap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 de Millakeu        Millakeu = nombre de hombre.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Millaṝay ñi ñuke = </a:t>
            </a:r>
            <a:r>
              <a:rPr lang="es-CL" sz="1600" dirty="0">
                <a:latin typeface="Bookman Old Style" panose="02050604050505020204" pitchFamily="18" charset="0"/>
              </a:rPr>
              <a:t>la madre de Millaṝay        Millaṝay = nombre de mujer.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 ṝuka = </a:t>
            </a:r>
            <a:r>
              <a:rPr lang="es-CL" sz="1600" dirty="0">
                <a:latin typeface="Bookman Old Style" panose="02050604050505020204" pitchFamily="18" charset="0"/>
              </a:rPr>
              <a:t>t</a:t>
            </a:r>
            <a:r>
              <a:rPr lang="es-CL" sz="1600" dirty="0"/>
              <a:t>ú </a:t>
            </a:r>
            <a:r>
              <a:rPr lang="es-CL" sz="1600" dirty="0">
                <a:latin typeface="Bookman Old Style" panose="02050604050505020204" pitchFamily="18" charset="0"/>
              </a:rPr>
              <a:t>casa.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 Kultṝung = </a:t>
            </a:r>
            <a:r>
              <a:rPr lang="es-CL" sz="1600" dirty="0">
                <a:latin typeface="Bookman Old Style" panose="02050604050505020204" pitchFamily="18" charset="0"/>
              </a:rPr>
              <a:t>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 Kultṝung.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 pifüllka </a:t>
            </a:r>
            <a:r>
              <a:rPr lang="es-CL" sz="1600" dirty="0">
                <a:latin typeface="Bookman Old Style" panose="02050604050505020204" pitchFamily="18" charset="0"/>
              </a:rPr>
              <a:t>= 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 pifüllka.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Pifüllka </a:t>
            </a:r>
            <a:r>
              <a:rPr lang="es-CL" sz="1600" dirty="0">
                <a:latin typeface="Bookman Old Style" panose="02050604050505020204" pitchFamily="18" charset="0"/>
              </a:rPr>
              <a:t>= Instrumento que  sirve para llamar a             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    “ELCHEN”, dios(a)mapuche.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12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1052736"/>
            <a:ext cx="8208912" cy="130125"/>
          </a:xfrm>
          <a:prstGeom prst="rect">
            <a:avLst/>
          </a:prstGeom>
        </p:spPr>
      </p:pic>
      <p:cxnSp>
        <p:nvCxnSpPr>
          <p:cNvPr id="9" name="8 Conector recto de flecha"/>
          <p:cNvCxnSpPr/>
          <p:nvPr/>
        </p:nvCxnSpPr>
        <p:spPr>
          <a:xfrm>
            <a:off x="3810397" y="2084487"/>
            <a:ext cx="360040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5659152" y="2060848"/>
            <a:ext cx="360040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4609346" y="2852936"/>
            <a:ext cx="360040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/>
          <p:nvPr/>
        </p:nvCxnSpPr>
        <p:spPr>
          <a:xfrm>
            <a:off x="4609346" y="3212976"/>
            <a:ext cx="360040" cy="0"/>
          </a:xfrm>
          <a:prstGeom prst="straightConnector1">
            <a:avLst/>
          </a:prstGeom>
          <a:ln w="38100">
            <a:solidFill>
              <a:schemeClr val="accent4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4365104"/>
            <a:ext cx="2848373" cy="108012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16" name="15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3854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432048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Para tercera persona singular del posesivo, puede también ser nominativo, tal como lo muestran los dos ejemplos anteriores, colocándoles  el nombre de Millakeu a un nombre de hombre y Millaṝay a un nombre de mujer.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Observando los ejemplos anteriores de primera y segunda persona del posesivo mas la tercera persona, siempre es anterior al sustantivo, persona animal o cosa poseída ( iñche ñi, mi, fei).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Siempre estos son anterior al sustantivo.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Ejemplos: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Millakeu ñi tṝewa =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l perro o la perra de Millakeu.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</a:t>
            </a:r>
            <a:r>
              <a:rPr lang="es-CL" sz="1600" b="1" dirty="0">
                <a:latin typeface="Bookman Old Style" panose="02050604050505020204" pitchFamily="18" charset="0"/>
              </a:rPr>
              <a:t>ñi</a:t>
            </a:r>
            <a:r>
              <a:rPr lang="es-CL" sz="1600" dirty="0">
                <a:latin typeface="Bookman Old Style" panose="02050604050505020204" pitchFamily="18" charset="0"/>
              </a:rPr>
              <a:t> </a:t>
            </a:r>
            <a:r>
              <a:rPr lang="es-CL" sz="1600" b="1" dirty="0">
                <a:latin typeface="Bookman Old Style" panose="02050604050505020204" pitchFamily="18" charset="0"/>
              </a:rPr>
              <a:t>tṝewa ta Millakeu = 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l perro o la perra de Millakeu.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</a:t>
            </a:r>
            <a:r>
              <a:rPr lang="es-CL" sz="1600" b="1" dirty="0">
                <a:latin typeface="Bookman Old Style" panose="02050604050505020204" pitchFamily="18" charset="0"/>
              </a:rPr>
              <a:t>ñi</a:t>
            </a:r>
            <a:r>
              <a:rPr lang="es-CL" sz="1600" dirty="0">
                <a:latin typeface="Bookman Old Style" panose="02050604050505020204" pitchFamily="18" charset="0"/>
              </a:rPr>
              <a:t> </a:t>
            </a:r>
            <a:r>
              <a:rPr lang="es-CL" sz="1600" b="1" dirty="0">
                <a:latin typeface="Bookman Old Style" panose="02050604050505020204" pitchFamily="18" charset="0"/>
              </a:rPr>
              <a:t>tṝewa Millakeu      </a:t>
            </a:r>
            <a:r>
              <a:rPr lang="es-CL" sz="1600" dirty="0">
                <a:latin typeface="Bookman Old Style" panose="02050604050505020204" pitchFamily="18" charset="0"/>
              </a:rPr>
              <a:t>con “ta” o sin “ta” antepuesta al nombre.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         (se puede sacar porque “ta” es partícula destacadora nada mas). 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La tierra tuya = mi mapu( “mi” antepuesto a “mapu”).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Fei ñi tṝewa = 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l perro(a) de 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l/ella</a:t>
            </a:r>
            <a:r>
              <a:rPr lang="es-CL" sz="1600" b="1" dirty="0">
                <a:latin typeface="Bookman Old Style" panose="02050604050505020204" pitchFamily="18" charset="0"/>
              </a:rPr>
              <a:t>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Ñi tṝewa fei = Ñi tṝewa ta fei.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(con “ta” y sin “ta” el pronombre posesivo de tercera persona singular). </a:t>
            </a: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13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1052736"/>
            <a:ext cx="8208912" cy="144016"/>
          </a:xfrm>
          <a:prstGeom prst="rect">
            <a:avLst/>
          </a:prstGeom>
        </p:spPr>
      </p:pic>
      <p:cxnSp>
        <p:nvCxnSpPr>
          <p:cNvPr id="7" name="6 Conector recto de flecha"/>
          <p:cNvCxnSpPr/>
          <p:nvPr/>
        </p:nvCxnSpPr>
        <p:spPr>
          <a:xfrm>
            <a:off x="3491880" y="4077072"/>
            <a:ext cx="216024" cy="0"/>
          </a:xfrm>
          <a:prstGeom prst="straightConnector1">
            <a:avLst/>
          </a:prstGeom>
          <a:ln w="38100">
            <a:solidFill>
              <a:schemeClr val="accent3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7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6842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6004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Ejemplos de uso duales:</a:t>
            </a:r>
          </a:p>
          <a:p>
            <a:pPr algn="just"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Primera persona dual: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Yu mapu = nuestra (d) tierra      </a:t>
            </a:r>
            <a:r>
              <a:rPr lang="es-CL" sz="1600" dirty="0">
                <a:latin typeface="Bookman Old Style" panose="02050604050505020204" pitchFamily="18" charset="0"/>
              </a:rPr>
              <a:t>dos poseedores/ras, o un hombre y una mujer, las personas.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Yu chau = </a:t>
            </a:r>
            <a:r>
              <a:rPr lang="es-CL" sz="1600" dirty="0">
                <a:latin typeface="Bookman Old Style" panose="02050604050505020204" pitchFamily="18" charset="0"/>
              </a:rPr>
              <a:t>el padre de nosotros (d), nuestro (d) padre.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Yu fill ṝuka = </a:t>
            </a:r>
            <a:r>
              <a:rPr lang="es-CL" sz="1600" dirty="0">
                <a:latin typeface="Bookman Old Style" panose="02050604050505020204" pitchFamily="18" charset="0"/>
              </a:rPr>
              <a:t>las cosas de nosotros (d).</a:t>
            </a:r>
          </a:p>
          <a:p>
            <a:pPr marL="0" indent="0" algn="just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algn="just"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Segunda persona dual: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Mu ñuke = </a:t>
            </a:r>
            <a:r>
              <a:rPr lang="es-CL" sz="1600" dirty="0">
                <a:latin typeface="Bookman Old Style" panose="02050604050505020204" pitchFamily="18" charset="0"/>
              </a:rPr>
              <a:t>vuestra(d) madre, la madre de ustedes(d).</a:t>
            </a:r>
          </a:p>
          <a:p>
            <a:pPr marL="0" indent="0" algn="just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algn="just"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Tercera persona dual: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Feiengu ñi pu kawellu = los caballos de ellos/as dos (d).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        ñi pu kawellu feiengu = ñi pu kawellu (fei)engu.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                                            ñi pu kawellu engu.                                                     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                                           (esta es la forma que m</a:t>
            </a:r>
            <a:r>
              <a:rPr lang="es-CL" sz="1600" b="1" dirty="0"/>
              <a:t>á</a:t>
            </a:r>
            <a:r>
              <a:rPr lang="es-CL" sz="1600" b="1" dirty="0">
                <a:latin typeface="Bookman Old Style" panose="02050604050505020204" pitchFamily="18" charset="0"/>
              </a:rPr>
              <a:t>s se usa).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                                                      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14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908720"/>
            <a:ext cx="8208912" cy="144016"/>
          </a:xfrm>
          <a:prstGeom prst="rect">
            <a:avLst/>
          </a:prstGeom>
        </p:spPr>
      </p:pic>
      <p:cxnSp>
        <p:nvCxnSpPr>
          <p:cNvPr id="7" name="6 Conector recto de flecha"/>
          <p:cNvCxnSpPr/>
          <p:nvPr/>
        </p:nvCxnSpPr>
        <p:spPr>
          <a:xfrm>
            <a:off x="3923928" y="1916832"/>
            <a:ext cx="360040" cy="0"/>
          </a:xfrm>
          <a:prstGeom prst="straightConnector1">
            <a:avLst/>
          </a:prstGeom>
          <a:ln w="3810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7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634833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84202" y="476672"/>
            <a:ext cx="8229600" cy="346050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endParaRPr lang="es-CL" sz="1600" dirty="0"/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Feiengu ñi pu kawellu </a:t>
            </a:r>
            <a:r>
              <a:rPr lang="es-CL" sz="1600" dirty="0">
                <a:latin typeface="Bookman Old Style" panose="02050604050505020204" pitchFamily="18" charset="0"/>
              </a:rPr>
              <a:t>= ñi pu kawellu engu                Se utiliza esta ultima ya que es m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s simple.</a:t>
            </a:r>
          </a:p>
          <a:p>
            <a:pPr>
              <a:buFont typeface="+mj-lt"/>
              <a:buAutoNum type="arabicParenR"/>
            </a:pPr>
            <a:r>
              <a:rPr lang="es-CL" sz="1600" b="1" dirty="0">
                <a:latin typeface="Bookman Old Style" panose="02050604050505020204" pitchFamily="18" charset="0"/>
              </a:rPr>
              <a:t> Pu kawellu </a:t>
            </a:r>
            <a:r>
              <a:rPr lang="es-CL" sz="1600" dirty="0">
                <a:latin typeface="Bookman Old Style" panose="02050604050505020204" pitchFamily="18" charset="0"/>
              </a:rPr>
              <a:t>= la cosa poseída                “pu kawellu”: los caballos poseídos son varios.</a:t>
            </a:r>
          </a:p>
          <a:p>
            <a:pPr>
              <a:buFont typeface="+mj-lt"/>
              <a:buAutoNum type="arabicParenR"/>
            </a:pPr>
            <a:r>
              <a:rPr lang="es-CL" sz="1600" b="1" dirty="0">
                <a:latin typeface="Bookman Old Style" panose="02050604050505020204" pitchFamily="18" charset="0"/>
              </a:rPr>
              <a:t>Engu</a:t>
            </a:r>
            <a:r>
              <a:rPr lang="es-CL" sz="1600" dirty="0">
                <a:latin typeface="Bookman Old Style" panose="02050604050505020204" pitchFamily="18" charset="0"/>
              </a:rPr>
              <a:t> = símbolo de dualidad.</a:t>
            </a:r>
          </a:p>
          <a:p>
            <a:pPr>
              <a:buFont typeface="+mj-lt"/>
              <a:buAutoNum type="arabicParenR"/>
            </a:pPr>
            <a:r>
              <a:rPr lang="es-CL" sz="1600" b="1" dirty="0">
                <a:latin typeface="Bookman Old Style" panose="02050604050505020204" pitchFamily="18" charset="0"/>
              </a:rPr>
              <a:t>Ñi </a:t>
            </a:r>
            <a:r>
              <a:rPr lang="es-CL" sz="1600" dirty="0">
                <a:latin typeface="Bookman Old Style" panose="02050604050505020204" pitchFamily="18" charset="0"/>
              </a:rPr>
              <a:t>(la cosa poseida ( la persona o animal poseído), “engu” debe ir para que indique dualidad. (Se usa mucho su equivalente: ñi (lo poseído)engu).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Ejemplo :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Ñi pu tṝewa engu = los perros(as) de ellos(as)(D).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Ni pu naṝki engu = los(as) gatos(as) de ellos(as)(D) o de (el y ella).</a:t>
            </a:r>
          </a:p>
          <a:p>
            <a:pPr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Feiengu ñi kawellu engu.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             ñi kawellu engu = el caballo(uno) de ellos dos personas(D).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             ñi pu kawellu engu = los caballos ( varios) de dos personas(D).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             ñi epu kawellu engu = los dos caballos de ellos dos.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/>
          </a:p>
          <a:p>
            <a:endParaRPr lang="es-CL" sz="1600" dirty="0"/>
          </a:p>
          <a:p>
            <a:endParaRPr lang="es-CL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15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908720"/>
            <a:ext cx="8208912" cy="144016"/>
          </a:xfrm>
          <a:prstGeom prst="rect">
            <a:avLst/>
          </a:prstGeom>
        </p:spPr>
      </p:pic>
      <p:cxnSp>
        <p:nvCxnSpPr>
          <p:cNvPr id="7" name="6 Conector recto de flecha"/>
          <p:cNvCxnSpPr/>
          <p:nvPr/>
        </p:nvCxnSpPr>
        <p:spPr>
          <a:xfrm>
            <a:off x="5508104" y="1328986"/>
            <a:ext cx="504056" cy="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4105290" y="1844824"/>
            <a:ext cx="504056" cy="0"/>
          </a:xfrm>
          <a:prstGeom prst="straightConnector1">
            <a:avLst/>
          </a:prstGeom>
          <a:ln w="3810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8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157192"/>
            <a:ext cx="3482479" cy="504056"/>
          </a:xfrm>
          <a:prstGeom prst="rect">
            <a:avLst/>
          </a:prstGeom>
        </p:spPr>
      </p:pic>
      <p:pic>
        <p:nvPicPr>
          <p:cNvPr id="10" name="9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43264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3600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No olvidar que las cinco vocales del castellano no son originarias de España; ya estaban en la lengua mapuche y son originarias como lo es el maputhüngun desde hace, 13.000 años atrás.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Ejemplos de usos plurales: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Mn ṝuka = </a:t>
            </a:r>
            <a:r>
              <a:rPr lang="es-CL" sz="1600" dirty="0">
                <a:latin typeface="Bookman Old Style" panose="02050604050505020204" pitchFamily="18" charset="0"/>
              </a:rPr>
              <a:t>vuestra casa(P).                            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 chau = </a:t>
            </a:r>
            <a:r>
              <a:rPr lang="es-CL" sz="1600" dirty="0">
                <a:latin typeface="Bookman Old Style" panose="02050604050505020204" pitchFamily="18" charset="0"/>
              </a:rPr>
              <a:t>nuestro (P) padre.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Mn tṝewa = </a:t>
            </a:r>
            <a:r>
              <a:rPr lang="es-CL" sz="1600" dirty="0">
                <a:latin typeface="Bookman Old Style" panose="02050604050505020204" pitchFamily="18" charset="0"/>
              </a:rPr>
              <a:t>vuestro perro(a) (P).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Mn fill ṝuka = </a:t>
            </a:r>
            <a:r>
              <a:rPr lang="es-CL" sz="1600" dirty="0">
                <a:latin typeface="Bookman Old Style" panose="02050604050505020204" pitchFamily="18" charset="0"/>
              </a:rPr>
              <a:t>vuestras casas (P).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 ñuke = </a:t>
            </a:r>
            <a:r>
              <a:rPr lang="es-CL" sz="1600" dirty="0">
                <a:latin typeface="Bookman Old Style" panose="02050604050505020204" pitchFamily="18" charset="0"/>
              </a:rPr>
              <a:t>nuestra (P) madre.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 Elchen = </a:t>
            </a:r>
            <a:r>
              <a:rPr lang="es-CL" sz="1600" dirty="0">
                <a:latin typeface="Bookman Old Style" panose="02050604050505020204" pitchFamily="18" charset="0"/>
              </a:rPr>
              <a:t>nuestro(a) (P) Dios(a) mapuche.</a:t>
            </a:r>
          </a:p>
          <a:p>
            <a:pPr marL="0" indent="0" algn="just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algn="just"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Feiengu ñi pu kulliñ = ñi pu kulliñ engu       </a:t>
            </a:r>
            <a:r>
              <a:rPr lang="es-CL" sz="1600" dirty="0">
                <a:latin typeface="Bookman Old Style" panose="02050604050505020204" pitchFamily="18" charset="0"/>
              </a:rPr>
              <a:t>los animales de ellos/as (P).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Importante : </a:t>
            </a:r>
            <a:r>
              <a:rPr lang="es-CL" sz="1600" dirty="0">
                <a:latin typeface="Bookman Old Style" panose="02050604050505020204" pitchFamily="18" charset="0"/>
              </a:rPr>
              <a:t>ver el caso del poseedor dual de tercera persona, es similar al plural de tercera persona.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                             </a:t>
            </a:r>
            <a:endParaRPr lang="es-CL" sz="1600" dirty="0"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 algn="just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16</a:t>
            </a:fld>
            <a:endParaRPr lang="es-CL" dirty="0"/>
          </a:p>
        </p:txBody>
      </p:sp>
      <p:pic>
        <p:nvPicPr>
          <p:cNvPr id="10" name="9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836712"/>
            <a:ext cx="8208912" cy="180020"/>
          </a:xfrm>
          <a:prstGeom prst="rect">
            <a:avLst/>
          </a:prstGeom>
        </p:spPr>
      </p:pic>
      <p:cxnSp>
        <p:nvCxnSpPr>
          <p:cNvPr id="12" name="11 Conector recto de flecha"/>
          <p:cNvCxnSpPr/>
          <p:nvPr/>
        </p:nvCxnSpPr>
        <p:spPr>
          <a:xfrm>
            <a:off x="5213057" y="4725144"/>
            <a:ext cx="370003" cy="0"/>
          </a:xfrm>
          <a:prstGeom prst="straightConnector1">
            <a:avLst/>
          </a:prstGeom>
          <a:ln w="3810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14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  <p:pic>
        <p:nvPicPr>
          <p:cNvPr id="16" name="15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3058" y="1916833"/>
            <a:ext cx="3170152" cy="244827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114979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320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 lnSpcReduction="10000"/>
          </a:bodyPr>
          <a:lstStyle/>
          <a:p>
            <a:endParaRPr lang="es-CL" sz="1600" dirty="0"/>
          </a:p>
          <a:p>
            <a:pPr algn="just"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Ñi pu kuṝüke kawellu engün </a:t>
            </a:r>
            <a:r>
              <a:rPr lang="es-CL" sz="1600" dirty="0">
                <a:latin typeface="Bookman Old Style" panose="02050604050505020204" pitchFamily="18" charset="0"/>
              </a:rPr>
              <a:t>= los caballos negros de ellos/as(P).</a:t>
            </a:r>
          </a:p>
          <a:p>
            <a:pPr marL="0" indent="0" algn="just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engün</a:t>
            </a:r>
            <a:r>
              <a:rPr lang="es-CL" sz="1600" dirty="0">
                <a:latin typeface="Bookman Old Style" panose="02050604050505020204" pitchFamily="18" charset="0"/>
              </a:rPr>
              <a:t> = es pluralizante, de tercera persona plural.</a:t>
            </a:r>
          </a:p>
          <a:p>
            <a:pPr marL="0" indent="0" algn="just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engün</a:t>
            </a:r>
            <a:r>
              <a:rPr lang="es-CL" sz="1600" dirty="0">
                <a:latin typeface="Bookman Old Style" panose="02050604050505020204" pitchFamily="18" charset="0"/>
              </a:rPr>
              <a:t> = engn          la ü entre dos consonantes puede quitarse </a:t>
            </a:r>
          </a:p>
          <a:p>
            <a:pPr marL="0" indent="0" algn="just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           pero por ahora no es bueno.</a:t>
            </a:r>
          </a:p>
          <a:p>
            <a:pPr marL="0" indent="0" algn="just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ñi</a:t>
            </a:r>
            <a:r>
              <a:rPr lang="es-CL" sz="1600" dirty="0">
                <a:latin typeface="Bookman Old Style" panose="02050604050505020204" pitchFamily="18" charset="0"/>
              </a:rPr>
              <a:t> (en esta parte va la cosa, persona o animal poseído(a)</a:t>
            </a:r>
            <a:r>
              <a:rPr lang="es-CL" sz="1600" b="1" dirty="0">
                <a:latin typeface="Bookman Old Style" panose="02050604050505020204" pitchFamily="18" charset="0"/>
              </a:rPr>
              <a:t> </a:t>
            </a:r>
            <a:r>
              <a:rPr lang="es-CL" sz="1600" dirty="0">
                <a:latin typeface="Bookman Old Style" panose="02050604050505020204" pitchFamily="18" charset="0"/>
              </a:rPr>
              <a:t>engün).</a:t>
            </a:r>
          </a:p>
          <a:p>
            <a:pPr marL="0" indent="0" algn="just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“</a:t>
            </a:r>
            <a:r>
              <a:rPr lang="es-CL" sz="1600" b="1" dirty="0">
                <a:latin typeface="Bookman Old Style" panose="02050604050505020204" pitchFamily="18" charset="0"/>
              </a:rPr>
              <a:t>engün” y “engu” </a:t>
            </a:r>
            <a:r>
              <a:rPr lang="es-CL" sz="1600" dirty="0">
                <a:latin typeface="Bookman Old Style" panose="02050604050505020204" pitchFamily="18" charset="0"/>
              </a:rPr>
              <a:t>= van al final del predicado.</a:t>
            </a:r>
          </a:p>
          <a:p>
            <a:pPr algn="just"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Nota:</a:t>
            </a:r>
            <a:r>
              <a:rPr lang="es-CL" sz="1600" dirty="0">
                <a:latin typeface="Bookman Old Style" panose="02050604050505020204" pitchFamily="18" charset="0"/>
              </a:rPr>
              <a:t> En el singular dual y plural, el posesivo va antes de la persona, animal o cosa poseida y además se usa mucho destacando con partícula “ta” a los pronombres posesivos.</a:t>
            </a:r>
          </a:p>
          <a:p>
            <a:pPr algn="just"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Primera persona singular: </a:t>
            </a:r>
          </a:p>
          <a:p>
            <a:pPr marL="0" indent="0" algn="just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(iñche) ñi= (iñche) tañi= (iñche) ta ñi            mi, mis, mía, mío, míos, mías.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(Cuando no hay verbo, se necesita el iñche).</a:t>
            </a:r>
          </a:p>
          <a:p>
            <a:pPr algn="just">
              <a:buBlip>
                <a:blip r:embed="rId4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Segunda persona singular: 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Mi = tami = eimi tami= ta mi           </a:t>
            </a:r>
            <a:r>
              <a:rPr lang="es-CL" sz="1600" dirty="0">
                <a:latin typeface="Bookman Old Style" panose="02050604050505020204" pitchFamily="18" charset="0"/>
              </a:rPr>
              <a:t>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, tus, tuyos/as.</a:t>
            </a:r>
          </a:p>
          <a:p>
            <a:pPr algn="just">
              <a:buBlip>
                <a:blip r:embed="rId5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Tercera persona singular: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(fei) ñi = (fei) tañi = (fei) ta ñi        </a:t>
            </a:r>
            <a:r>
              <a:rPr lang="es-CL" sz="1600" dirty="0">
                <a:latin typeface="Bookman Old Style" panose="02050604050505020204" pitchFamily="18" charset="0"/>
              </a:rPr>
              <a:t>lo de 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l/ella.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(Cuando no hay verbo, se necesita el reforzamiento de fei y de iñche, respectivo).</a:t>
            </a:r>
          </a:p>
          <a:p>
            <a:pPr marL="0" indent="0" algn="just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17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764704"/>
            <a:ext cx="8208912" cy="144016"/>
          </a:xfrm>
          <a:prstGeom prst="rect">
            <a:avLst/>
          </a:prstGeom>
        </p:spPr>
      </p:pic>
      <p:cxnSp>
        <p:nvCxnSpPr>
          <p:cNvPr id="7" name="6 Conector recto de flecha"/>
          <p:cNvCxnSpPr/>
          <p:nvPr/>
        </p:nvCxnSpPr>
        <p:spPr>
          <a:xfrm>
            <a:off x="3635896" y="1772816"/>
            <a:ext cx="432048" cy="0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4359642" y="3789040"/>
            <a:ext cx="432048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10 Conector recto de flecha"/>
          <p:cNvCxnSpPr/>
          <p:nvPr/>
        </p:nvCxnSpPr>
        <p:spPr>
          <a:xfrm>
            <a:off x="3851920" y="4581128"/>
            <a:ext cx="432048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3718575" y="5085184"/>
            <a:ext cx="432048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12 Imagen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948274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600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 algn="just"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Primera persona dual: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Yu = tayu = ta yu = </a:t>
            </a:r>
            <a:r>
              <a:rPr lang="es-CL" sz="1600" dirty="0">
                <a:latin typeface="Bookman Old Style" panose="02050604050505020204" pitchFamily="18" charset="0"/>
              </a:rPr>
              <a:t>nuestro/a (D), nuestros/as (D).</a:t>
            </a:r>
          </a:p>
          <a:p>
            <a:pPr marL="0" indent="0" algn="just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Segunda persona dual: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Mu = tamu = ta mu = </a:t>
            </a:r>
            <a:r>
              <a:rPr lang="es-CL" sz="1600" dirty="0">
                <a:latin typeface="Bookman Old Style" panose="02050604050505020204" pitchFamily="18" charset="0"/>
              </a:rPr>
              <a:t>vuestro/a (D), vuestros/as (D)</a:t>
            </a:r>
          </a:p>
          <a:p>
            <a:pPr algn="just">
              <a:buBlip>
                <a:blip r:embed="rId2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Tercera persona dual: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(Feiengu) ñi = ñi_____ engu = </a:t>
            </a:r>
            <a:r>
              <a:rPr lang="es-CL" sz="1600" dirty="0">
                <a:latin typeface="Bookman Old Style" panose="02050604050505020204" pitchFamily="18" charset="0"/>
              </a:rPr>
              <a:t>lo de ellos/as (D), lo de 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l y ella(D).</a:t>
            </a:r>
          </a:p>
          <a:p>
            <a:pPr marL="0" indent="0" algn="just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algn="just"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Primera persona plural: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 = taiñ = ta ñi = </a:t>
            </a:r>
            <a:r>
              <a:rPr lang="es-CL" sz="1600" dirty="0">
                <a:latin typeface="Bookman Old Style" panose="02050604050505020204" pitchFamily="18" charset="0"/>
              </a:rPr>
              <a:t>nuestro/a (P), nuestros/as (P).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                                                                            </a:t>
            </a:r>
          </a:p>
          <a:p>
            <a:pPr algn="just"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Segunda persona plural: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Mn = tamn =ta mn = </a:t>
            </a:r>
            <a:r>
              <a:rPr lang="es-CL" sz="1600" dirty="0">
                <a:latin typeface="Bookman Old Style" panose="02050604050505020204" pitchFamily="18" charset="0"/>
              </a:rPr>
              <a:t>vuestro/a(P), vuestros/as (P).</a:t>
            </a:r>
          </a:p>
          <a:p>
            <a:pPr marL="0" indent="0" algn="just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algn="just"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Tercera persona plural: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Feiengüntañi = ta ñi _______engün = </a:t>
            </a:r>
            <a:r>
              <a:rPr lang="es-CL" sz="1600" dirty="0">
                <a:latin typeface="Bookman Old Style" panose="02050604050505020204" pitchFamily="18" charset="0"/>
              </a:rPr>
              <a:t>lo de ellos/as (P).</a:t>
            </a:r>
          </a:p>
          <a:p>
            <a:pPr>
              <a:buBlip>
                <a:blip r:embed="rId2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18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726" y="764704"/>
            <a:ext cx="8208912" cy="90010"/>
          </a:xfrm>
          <a:prstGeom prst="rect">
            <a:avLst/>
          </a:prstGeom>
        </p:spPr>
      </p:pic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9923" y="1196753"/>
            <a:ext cx="2391109" cy="1584176"/>
          </a:xfrm>
          <a:prstGeom prst="rect">
            <a:avLst/>
          </a:prstGeom>
          <a:ln w="28575">
            <a:solidFill>
              <a:schemeClr val="tx1"/>
            </a:solidFill>
          </a:ln>
          <a:effectLst>
            <a:softEdge rad="112500"/>
          </a:effectLst>
        </p:spPr>
      </p:pic>
      <p:pic>
        <p:nvPicPr>
          <p:cNvPr id="7" name="6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  <p:pic>
        <p:nvPicPr>
          <p:cNvPr id="8" name="7 Imagen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3824" y="3429000"/>
            <a:ext cx="2252592" cy="2232248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104516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76481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 lnSpcReduction="10000"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algn="just"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Nombres de “Elchen” Dios/a, único/a, en el Maputhüngun y la religión mapuche: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 Elchen = </a:t>
            </a:r>
            <a:r>
              <a:rPr lang="es-CL" sz="1600" dirty="0">
                <a:latin typeface="Bookman Old Style" panose="02050604050505020204" pitchFamily="18" charset="0"/>
              </a:rPr>
              <a:t>nuestro Dios/a (P).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 weche = </a:t>
            </a:r>
            <a:r>
              <a:rPr lang="es-CL" sz="1600" dirty="0">
                <a:latin typeface="Bookman Old Style" panose="02050604050505020204" pitchFamily="18" charset="0"/>
              </a:rPr>
              <a:t>nuestro (P), Dios hombre joven.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 fücha = </a:t>
            </a:r>
            <a:r>
              <a:rPr lang="es-CL" sz="1600" dirty="0">
                <a:latin typeface="Bookman Old Style" panose="02050604050505020204" pitchFamily="18" charset="0"/>
              </a:rPr>
              <a:t>nuestro Dios hombre viejo(P).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 Kushe = </a:t>
            </a:r>
            <a:r>
              <a:rPr lang="es-CL" sz="1600" dirty="0">
                <a:latin typeface="Bookman Old Style" panose="02050604050505020204" pitchFamily="18" charset="0"/>
              </a:rPr>
              <a:t>nuestra(P), Diosa viejita(P).</a:t>
            </a:r>
          </a:p>
          <a:p>
            <a:pPr marL="0" indent="0" algn="just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Iñ üllcha = </a:t>
            </a:r>
            <a:r>
              <a:rPr lang="es-CL" sz="1600" dirty="0">
                <a:latin typeface="Bookman Old Style" panose="02050604050505020204" pitchFamily="18" charset="0"/>
              </a:rPr>
              <a:t>nuestra (P), Diosa mujer joven(P).</a:t>
            </a:r>
          </a:p>
          <a:p>
            <a:pPr>
              <a:buBlip>
                <a:blip r:embed="rId3"/>
              </a:buBlip>
            </a:pPr>
            <a:endParaRPr lang="es-CL" sz="1600" dirty="0">
              <a:latin typeface="Bookman Old Style" panose="02050604050505020204" pitchFamily="18" charset="0"/>
            </a:endParaRPr>
          </a:p>
          <a:p>
            <a:pPr algn="just"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La idea de un Dios hombre viene de los conquistadores, por ejemplo: la santísima trinidad: Padre, hijo y Espíritu Santo, no hay mujer. En cambio en la cultura mapuche esta el hombre y la mujer. Sin embargo, el mapuche no cree en varios dioses, se habla de un solo Dios(a), pero con muchos nombre.</a:t>
            </a:r>
          </a:p>
          <a:p>
            <a:pPr marL="0" indent="0" algn="just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19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39" y="916939"/>
            <a:ext cx="8208912" cy="135796"/>
          </a:xfrm>
          <a:prstGeom prst="rect">
            <a:avLst/>
          </a:prstGeom>
        </p:spPr>
      </p:pic>
      <p:sp>
        <p:nvSpPr>
          <p:cNvPr id="6" name="5 Rectángulo"/>
          <p:cNvSpPr/>
          <p:nvPr/>
        </p:nvSpPr>
        <p:spPr>
          <a:xfrm>
            <a:off x="506596" y="1052736"/>
            <a:ext cx="8097852" cy="1656184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Nota:</a:t>
            </a:r>
            <a:r>
              <a:rPr lang="es-CL" sz="1600" dirty="0">
                <a:solidFill>
                  <a:schemeClr val="tx1"/>
                </a:solidFill>
                <a:latin typeface="Bookman Old Style" panose="02050604050505020204" pitchFamily="18" charset="0"/>
              </a:rPr>
              <a:t> sobre el guion largo se coloca la cosa poseída, que puede ser una o varias, para dual y plural.</a:t>
            </a:r>
          </a:p>
          <a:p>
            <a:pPr algn="just"/>
            <a:r>
              <a:rPr lang="es-CL" sz="1600" dirty="0">
                <a:solidFill>
                  <a:schemeClr val="tx1"/>
                </a:solidFill>
                <a:latin typeface="Bookman Old Style" panose="02050604050505020204" pitchFamily="18" charset="0"/>
              </a:rPr>
              <a:t>1-Un poseedor en singular, pero lo poseído puede se uno, dos o varios.</a:t>
            </a:r>
          </a:p>
          <a:p>
            <a:pPr algn="just"/>
            <a:r>
              <a:rPr lang="es-CL" sz="1600" dirty="0">
                <a:solidFill>
                  <a:schemeClr val="tx1"/>
                </a:solidFill>
                <a:latin typeface="Bookman Old Style" panose="02050604050505020204" pitchFamily="18" charset="0"/>
              </a:rPr>
              <a:t>2-Dos poseedores en dual, pero lo poseído puede ser uno, dos o varios.</a:t>
            </a:r>
          </a:p>
          <a:p>
            <a:pPr algn="just"/>
            <a:r>
              <a:rPr lang="es-CL" sz="1600" dirty="0">
                <a:solidFill>
                  <a:schemeClr val="tx1"/>
                </a:solidFill>
                <a:latin typeface="Bookman Old Style" panose="02050604050505020204" pitchFamily="18" charset="0"/>
              </a:rPr>
              <a:t>3-Tres o m</a:t>
            </a:r>
            <a:r>
              <a:rPr lang="es-CL" sz="1600" dirty="0">
                <a:solidFill>
                  <a:schemeClr val="tx1"/>
                </a:solidFill>
              </a:rPr>
              <a:t>á</a:t>
            </a:r>
            <a:r>
              <a:rPr lang="es-CL" sz="1600" dirty="0">
                <a:solidFill>
                  <a:schemeClr val="tx1"/>
                </a:solidFill>
                <a:latin typeface="Bookman Old Style" panose="02050604050505020204" pitchFamily="18" charset="0"/>
              </a:rPr>
              <a:t>s poseedores en plural, pero lo poseído puede ser uno, singular o plural.</a:t>
            </a:r>
          </a:p>
        </p:txBody>
      </p:sp>
      <p:pic>
        <p:nvPicPr>
          <p:cNvPr id="7" name="0 Imagen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3212976"/>
            <a:ext cx="3168352" cy="136815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7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25044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28803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/>
          <a:lstStyle/>
          <a:p>
            <a:pPr algn="ctr">
              <a:buFont typeface="Wingdings" panose="05000000000000000000" pitchFamily="2" charset="2"/>
              <a:buChar char="§"/>
            </a:pPr>
            <a:endParaRPr lang="es-CL" sz="16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 algn="ctr">
              <a:buFont typeface="Wingdings" panose="05000000000000000000" pitchFamily="2" charset="2"/>
              <a:buChar char="§"/>
            </a:pPr>
            <a:endParaRPr lang="es-CL" sz="16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NG-TṜ-Ü-TH-Ṝ-Ṉ-Ḻ-Ṯ  (Mayúsculas)                                                                          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 ḻ-ṯ-ṉ-ṝ-</a:t>
            </a:r>
            <a:r>
              <a:rPr lang="es-CL" sz="1600" b="1" dirty="0" err="1">
                <a:latin typeface="Bookman Old Style" panose="02050604050505020204" pitchFamily="18" charset="0"/>
              </a:rPr>
              <a:t>th</a:t>
            </a:r>
            <a:r>
              <a:rPr lang="es-CL" sz="1600" b="1" dirty="0">
                <a:latin typeface="Bookman Old Style" panose="02050604050505020204" pitchFamily="18" charset="0"/>
              </a:rPr>
              <a:t>-</a:t>
            </a:r>
            <a:r>
              <a:rPr lang="es-CL" sz="1600" b="1" dirty="0" err="1">
                <a:latin typeface="Bookman Old Style" panose="02050604050505020204" pitchFamily="18" charset="0"/>
              </a:rPr>
              <a:t>tṝ</a:t>
            </a:r>
            <a:r>
              <a:rPr lang="es-CL" sz="1600" b="1" dirty="0">
                <a:latin typeface="Bookman Old Style" panose="02050604050505020204" pitchFamily="18" charset="0"/>
              </a:rPr>
              <a:t>-</a:t>
            </a:r>
            <a:r>
              <a:rPr lang="es-CL" sz="1600" b="1" dirty="0" err="1">
                <a:latin typeface="Bookman Old Style" panose="02050604050505020204" pitchFamily="18" charset="0"/>
              </a:rPr>
              <a:t>ng</a:t>
            </a:r>
            <a:r>
              <a:rPr lang="es-CL" sz="1600" b="1" dirty="0">
                <a:latin typeface="Bookman Old Style" panose="02050604050505020204" pitchFamily="18" charset="0"/>
              </a:rPr>
              <a:t>-ü         (Minúsculas)</a:t>
            </a:r>
            <a:endParaRPr lang="es-CL" sz="1600" b="1" dirty="0">
              <a:solidFill>
                <a:schemeClr val="bg1"/>
              </a:solidFill>
              <a:latin typeface="Bookman Old Style" panose="02050604050505020204" pitchFamily="18" charset="0"/>
            </a:endParaRPr>
          </a:p>
          <a:p>
            <a:pPr algn="ctr"/>
            <a:r>
              <a:rPr lang="es-CL" sz="1600" b="1" dirty="0">
                <a:solidFill>
                  <a:schemeClr val="bg1"/>
                </a:solidFill>
                <a:latin typeface="Bookman Old Style" panose="02050604050505020204" pitchFamily="18" charset="0"/>
              </a:rPr>
              <a:t> 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Vocales Mapuches :</a:t>
            </a:r>
            <a:r>
              <a:rPr lang="es-CL" sz="1600" b="1" dirty="0">
                <a:latin typeface="Bookman Old Style" panose="02050604050505020204" pitchFamily="18" charset="0"/>
              </a:rPr>
              <a:t> a, e, i, o, u, ü (Minúscula)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Vocales Mapuches :</a:t>
            </a:r>
            <a:r>
              <a:rPr lang="es-CL" sz="1600" b="1" dirty="0">
                <a:latin typeface="Bookman Old Style" panose="02050604050505020204" pitchFamily="18" charset="0"/>
              </a:rPr>
              <a:t> A, E, I, O, U, Ü (Mayúsculas)  </a:t>
            </a:r>
          </a:p>
          <a:p>
            <a:pPr>
              <a:buFont typeface="Bookman Old Style" panose="02050604050505020204" pitchFamily="18" charset="0"/>
              <a:buChar char="♣"/>
            </a:pPr>
            <a:r>
              <a:rPr lang="es-CL" sz="1600" b="1" dirty="0">
                <a:latin typeface="Bookman Old Style" panose="02050604050505020204" pitchFamily="18" charset="0"/>
              </a:rPr>
              <a:t>Pluralización en el idioma mapuche en maputhüngun:</a:t>
            </a:r>
          </a:p>
          <a:p>
            <a:pPr>
              <a:buFont typeface="+mj-lt"/>
              <a:buAutoNum type="arabicParenR"/>
            </a:pPr>
            <a:r>
              <a:rPr lang="es-CL" sz="1600" dirty="0">
                <a:latin typeface="Bookman Old Style" panose="02050604050505020204" pitchFamily="18" charset="0"/>
              </a:rPr>
              <a:t>La partícula (</a:t>
            </a:r>
            <a:r>
              <a:rPr lang="es-CL" sz="1600" b="1" dirty="0">
                <a:latin typeface="Bookman Old Style" panose="02050604050505020204" pitchFamily="18" charset="0"/>
              </a:rPr>
              <a:t>Pu</a:t>
            </a:r>
            <a:r>
              <a:rPr lang="es-CL" sz="1600" dirty="0">
                <a:latin typeface="Bookman Old Style" panose="02050604050505020204" pitchFamily="18" charset="0"/>
              </a:rPr>
              <a:t>) antepuesta a un sustantivo, sea persona o animal, lo hace plural (tres o mas personas o animales).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Ejemplos :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thomo = las mujeres (3 o mas).                     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kawellu = los caballos ( 3 o mas caballos).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tṝewa = los perros(as) (3 o mas perros/as).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wentṝu = los hombres (3 o mas hombres).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kulliñ = los animales ( 3 o mas animales).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naṝki = los gatos ( 3 o mas gatos/as).                                                         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pic>
        <p:nvPicPr>
          <p:cNvPr id="8" name="7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836712"/>
            <a:ext cx="8208912" cy="98840"/>
          </a:xfrm>
          <a:prstGeom prst="rect">
            <a:avLst/>
          </a:prstGeom>
        </p:spPr>
      </p:pic>
      <p:sp>
        <p:nvSpPr>
          <p:cNvPr id="9" name="8 Abrir llave"/>
          <p:cNvSpPr/>
          <p:nvPr/>
        </p:nvSpPr>
        <p:spPr>
          <a:xfrm>
            <a:off x="611560" y="1196752"/>
            <a:ext cx="288032" cy="792088"/>
          </a:xfrm>
          <a:prstGeom prst="leftBrac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10" name="9 Cerrar llave"/>
          <p:cNvSpPr/>
          <p:nvPr/>
        </p:nvSpPr>
        <p:spPr>
          <a:xfrm>
            <a:off x="4609346" y="1196752"/>
            <a:ext cx="216024" cy="792088"/>
          </a:xfrm>
          <a:prstGeom prst="rightBrac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1" name="10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  <p:sp>
        <p:nvSpPr>
          <p:cNvPr id="2" name="1 Rectángulo"/>
          <p:cNvSpPr/>
          <p:nvPr/>
        </p:nvSpPr>
        <p:spPr>
          <a:xfrm>
            <a:off x="5148064" y="1196752"/>
            <a:ext cx="3168352" cy="792088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Importante: las letras TṜ, Ṝ, ṝ, tṝ, el puntito no corre.</a:t>
            </a:r>
            <a:r>
              <a:rPr lang="es-CL" sz="1600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2</a:t>
            </a:fld>
            <a:endParaRPr lang="es-CL" dirty="0"/>
          </a:p>
        </p:txBody>
      </p:sp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9590" y="3402104"/>
            <a:ext cx="2746826" cy="2187136"/>
          </a:xfrm>
          <a:prstGeom prst="rect">
            <a:avLst/>
          </a:prstGeom>
          <a:ln w="28575">
            <a:solidFill>
              <a:schemeClr val="accent4">
                <a:lumMod val="40000"/>
                <a:lumOff val="6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5991087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320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Ejercicios del verbo nien: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Iñche nien kiñe kawellu, eimi nieimi kiñe tṝewa, fei niei epu naṝki = yo tengo un caballo, tu tienes un pero/a, el tiene dos gatos/as.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Nieimi kullin? = ¿tienes plata ?.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Nieiñ ufisha = tenemos (P)ovejas.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Nieimn chumpiru? = ¿tienen ustedes (P) sombrero?.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Niengün küme ṝuka = ¿tiene ellos/as(P) casa buena?.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W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 chumpiṝu niei = tiene sombrero nuevo.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Pichi ṝuka </a:t>
            </a:r>
            <a:r>
              <a:rPr lang="es-C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n</a:t>
            </a:r>
            <a:r>
              <a:rPr lang="es-CL" sz="1600" dirty="0">
                <a:latin typeface="Bookman Old Style" panose="02050604050505020204" pitchFamily="18" charset="0"/>
              </a:rPr>
              <a:t>iengün = tienen(P) casa chica.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Fütṝa ṝuka </a:t>
            </a:r>
            <a:r>
              <a:rPr lang="es-CL" sz="1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anose="02050604050505020204" pitchFamily="18" charset="0"/>
              </a:rPr>
              <a:t>n</a:t>
            </a:r>
            <a:r>
              <a:rPr lang="es-CL" sz="1600" dirty="0">
                <a:latin typeface="Bookman Old Style" panose="02050604050505020204" pitchFamily="18" charset="0"/>
              </a:rPr>
              <a:t>iengün = tienen(P) casa grande.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Nota:</a:t>
            </a:r>
            <a:r>
              <a:rPr lang="es-CL" sz="1600" dirty="0">
                <a:latin typeface="Bookman Old Style" panose="02050604050505020204" pitchFamily="18" charset="0"/>
              </a:rPr>
              <a:t> Obsérvese que usamos solamente tiempo presente, después usaremos el tiempo futuro, futuro condicionado, pasado condicionado y el pasado único de este verbo(nien) estable o estático.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20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6" y="908720"/>
            <a:ext cx="8208912" cy="144016"/>
          </a:xfrm>
          <a:prstGeom prst="rect">
            <a:avLst/>
          </a:prstGeom>
        </p:spPr>
      </p:pic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  <p:sp>
        <p:nvSpPr>
          <p:cNvPr id="12" name="11 Rectángulo"/>
          <p:cNvSpPr/>
          <p:nvPr/>
        </p:nvSpPr>
        <p:spPr>
          <a:xfrm>
            <a:off x="5796136" y="2276872"/>
            <a:ext cx="2736304" cy="1656184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es-CL" sz="1400" dirty="0">
                <a:solidFill>
                  <a:schemeClr val="tx1"/>
                </a:solidFill>
                <a:latin typeface="Bookman Old Style" panose="02050604050505020204" pitchFamily="18" charset="0"/>
              </a:rPr>
              <a:t>Plata= kullin = kullitu.</a:t>
            </a:r>
          </a:p>
          <a:p>
            <a:pPr algn="just"/>
            <a:r>
              <a:rPr lang="es-CL" sz="1400" dirty="0">
                <a:solidFill>
                  <a:schemeClr val="tx1"/>
                </a:solidFill>
                <a:latin typeface="Bookman Old Style" panose="02050604050505020204" pitchFamily="18" charset="0"/>
              </a:rPr>
              <a:t>Nuevo = w</a:t>
            </a:r>
            <a:r>
              <a:rPr lang="es-CL" sz="1400" dirty="0">
                <a:solidFill>
                  <a:schemeClr val="tx1"/>
                </a:solidFill>
              </a:rPr>
              <a:t>é.</a:t>
            </a:r>
            <a:endParaRPr lang="es-CL" sz="1400" dirty="0">
              <a:solidFill>
                <a:schemeClr val="tx1"/>
              </a:solidFill>
              <a:latin typeface="Bookman Old Style" panose="02050604050505020204" pitchFamily="18" charset="0"/>
            </a:endParaRPr>
          </a:p>
          <a:p>
            <a:pPr algn="just"/>
            <a:r>
              <a:rPr lang="es-CL" sz="1400" dirty="0">
                <a:solidFill>
                  <a:schemeClr val="tx1"/>
                </a:solidFill>
                <a:latin typeface="Bookman Old Style" panose="02050604050505020204" pitchFamily="18" charset="0"/>
              </a:rPr>
              <a:t>Sombrero = chumpiṝu.</a:t>
            </a:r>
          </a:p>
          <a:p>
            <a:pPr algn="just"/>
            <a:r>
              <a:rPr lang="es-CL" sz="1400" dirty="0">
                <a:solidFill>
                  <a:schemeClr val="tx1"/>
                </a:solidFill>
                <a:latin typeface="Bookman Old Style" panose="02050604050505020204" pitchFamily="18" charset="0"/>
              </a:rPr>
              <a:t>Numero 1, uno/a, un= kiñe.</a:t>
            </a:r>
          </a:p>
          <a:p>
            <a:pPr algn="just"/>
            <a:r>
              <a:rPr lang="es-CL" sz="1400" dirty="0">
                <a:solidFill>
                  <a:schemeClr val="tx1"/>
                </a:solidFill>
                <a:latin typeface="Bookman Old Style" panose="02050604050505020204" pitchFamily="18" charset="0"/>
              </a:rPr>
              <a:t>Chico = pichi.</a:t>
            </a:r>
          </a:p>
          <a:p>
            <a:pPr algn="just"/>
            <a:r>
              <a:rPr lang="es-CL" sz="1400" dirty="0">
                <a:solidFill>
                  <a:schemeClr val="tx1"/>
                </a:solidFill>
                <a:latin typeface="Bookman Old Style" panose="02050604050505020204" pitchFamily="18" charset="0"/>
              </a:rPr>
              <a:t>Grande = Fütṝa </a:t>
            </a:r>
          </a:p>
          <a:p>
            <a:pPr algn="just"/>
            <a:r>
              <a:rPr lang="es-CL" sz="1400" dirty="0">
                <a:solidFill>
                  <a:schemeClr val="tx1"/>
                </a:solidFill>
                <a:latin typeface="Bookman Old Style" panose="02050604050505020204" pitchFamily="18" charset="0"/>
              </a:rPr>
              <a:t> </a:t>
            </a:r>
          </a:p>
        </p:txBody>
      </p:sp>
      <p:pic>
        <p:nvPicPr>
          <p:cNvPr id="14" name="13 Imagen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683568" y="5373213"/>
            <a:ext cx="7848872" cy="4307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71456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600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Verbo auxiliar ngen: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Ser, estar  con. Es un verbo estático y viene en tiempo presente.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Ngen = soy              ----n = yo                    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Ngeimi = eres         -----imi = 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   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Singular.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Ngei = es                --- -i = 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l/ella es 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Ngeiyu = somos (D)               -----iyu = nosotros dos.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Ngeimu = son /sois (D)          ----imu = </a:t>
            </a:r>
            <a:r>
              <a:rPr lang="es-CL" sz="1600" dirty="0"/>
              <a:t>ustedes</a:t>
            </a:r>
            <a:r>
              <a:rPr lang="es-CL" sz="1600" dirty="0">
                <a:latin typeface="Bookman Old Style" panose="02050604050505020204" pitchFamily="18" charset="0"/>
              </a:rPr>
              <a:t>/vosotros dos.      </a:t>
            </a:r>
            <a:r>
              <a:rPr lang="es-CL" sz="1600" b="1" dirty="0">
                <a:latin typeface="Bookman Old Style" panose="02050604050505020204" pitchFamily="18" charset="0"/>
              </a:rPr>
              <a:t>Dual.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Ngeingu = son (D)                  ----ingu = ellos/as dos. 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Ngeiñ = somos(P)                ------iñ = nosotros tres o m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s.           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Ngeimn = son/sois(P)          -----imn = ustedes/ vosotros tres o m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s.      </a:t>
            </a:r>
            <a:r>
              <a:rPr lang="es-CL" sz="1600" b="1" dirty="0">
                <a:latin typeface="Bookman Old Style" panose="02050604050505020204" pitchFamily="18" charset="0"/>
              </a:rPr>
              <a:t>Plural.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Ngeingün = son (P)              -----ingün = ellos tres o m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s.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        Ngen = yo soy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        Ngeimi = t</a:t>
            </a:r>
            <a:r>
              <a:rPr lang="es-CL" sz="1600" dirty="0"/>
              <a:t>ú</a:t>
            </a:r>
            <a:r>
              <a:rPr lang="es-CL" sz="1600" dirty="0">
                <a:latin typeface="Bookman Old Style" panose="02050604050505020204" pitchFamily="18" charset="0"/>
              </a:rPr>
              <a:t> eres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        Ngei=</a:t>
            </a:r>
            <a:r>
              <a:rPr lang="es-CL" sz="1600" dirty="0"/>
              <a:t>é</a:t>
            </a:r>
            <a:r>
              <a:rPr lang="es-CL" sz="1600" dirty="0">
                <a:latin typeface="Bookman Old Style" panose="02050604050505020204" pitchFamily="18" charset="0"/>
              </a:rPr>
              <a:t>l/ella es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21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6" y="908720"/>
            <a:ext cx="8208912" cy="144016"/>
          </a:xfrm>
          <a:prstGeom prst="rect">
            <a:avLst/>
          </a:prstGeom>
        </p:spPr>
      </p:pic>
      <p:cxnSp>
        <p:nvCxnSpPr>
          <p:cNvPr id="7" name="6 Conector recto de flecha"/>
          <p:cNvCxnSpPr/>
          <p:nvPr/>
        </p:nvCxnSpPr>
        <p:spPr>
          <a:xfrm>
            <a:off x="2032467" y="1844824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2032467" y="2132856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11 Conector recto de flecha"/>
          <p:cNvCxnSpPr/>
          <p:nvPr/>
        </p:nvCxnSpPr>
        <p:spPr>
          <a:xfrm>
            <a:off x="2021852" y="2420888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12 Cerrar llave"/>
          <p:cNvSpPr/>
          <p:nvPr/>
        </p:nvSpPr>
        <p:spPr>
          <a:xfrm>
            <a:off x="4067944" y="1772816"/>
            <a:ext cx="1080120" cy="864096"/>
          </a:xfrm>
          <a:prstGeom prst="rightBrace">
            <a:avLst>
              <a:gd name="adj1" fmla="val 8333"/>
              <a:gd name="adj2" fmla="val 46888"/>
            </a:avLst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cxnSp>
        <p:nvCxnSpPr>
          <p:cNvPr id="14" name="13 Conector recto de flecha"/>
          <p:cNvCxnSpPr/>
          <p:nvPr/>
        </p:nvCxnSpPr>
        <p:spPr>
          <a:xfrm>
            <a:off x="2915816" y="3008657"/>
            <a:ext cx="432048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14 Conector recto de flecha"/>
          <p:cNvCxnSpPr/>
          <p:nvPr/>
        </p:nvCxnSpPr>
        <p:spPr>
          <a:xfrm>
            <a:off x="2909555" y="3311878"/>
            <a:ext cx="410961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18 Conector recto de flecha"/>
          <p:cNvCxnSpPr/>
          <p:nvPr/>
        </p:nvCxnSpPr>
        <p:spPr>
          <a:xfrm>
            <a:off x="2896616" y="3645024"/>
            <a:ext cx="410961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19 Cerrar llave"/>
          <p:cNvSpPr/>
          <p:nvPr/>
        </p:nvSpPr>
        <p:spPr>
          <a:xfrm>
            <a:off x="6516216" y="2852936"/>
            <a:ext cx="360040" cy="864096"/>
          </a:xfrm>
          <a:prstGeom prst="rightBrac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cxnSp>
        <p:nvCxnSpPr>
          <p:cNvPr id="21" name="20 Conector recto de flecha"/>
          <p:cNvCxnSpPr/>
          <p:nvPr/>
        </p:nvCxnSpPr>
        <p:spPr>
          <a:xfrm>
            <a:off x="2802995" y="4149080"/>
            <a:ext cx="410961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21 Conector recto de flecha"/>
          <p:cNvCxnSpPr/>
          <p:nvPr/>
        </p:nvCxnSpPr>
        <p:spPr>
          <a:xfrm>
            <a:off x="2802995" y="4509120"/>
            <a:ext cx="410961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 de flecha"/>
          <p:cNvCxnSpPr/>
          <p:nvPr/>
        </p:nvCxnSpPr>
        <p:spPr>
          <a:xfrm>
            <a:off x="2802995" y="4725144"/>
            <a:ext cx="410961" cy="0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23 Cerrar llave"/>
          <p:cNvSpPr/>
          <p:nvPr/>
        </p:nvSpPr>
        <p:spPr>
          <a:xfrm>
            <a:off x="6876256" y="4005064"/>
            <a:ext cx="792088" cy="1008112"/>
          </a:xfrm>
          <a:prstGeom prst="rightBrac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sp>
        <p:nvSpPr>
          <p:cNvPr id="25" name="24 Rectángulo"/>
          <p:cNvSpPr/>
          <p:nvPr/>
        </p:nvSpPr>
        <p:spPr>
          <a:xfrm>
            <a:off x="506596" y="5013176"/>
            <a:ext cx="3273316" cy="864096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CL" sz="1600" b="1" dirty="0">
                <a:solidFill>
                  <a:schemeClr val="tx1"/>
                </a:solidFill>
                <a:latin typeface="Bookman Old Style" panose="02050604050505020204" pitchFamily="18" charset="0"/>
              </a:rPr>
              <a:t>Nota:</a:t>
            </a:r>
            <a:r>
              <a:rPr lang="es-CL" sz="1600" dirty="0">
                <a:solidFill>
                  <a:schemeClr val="tx1"/>
                </a:solidFill>
                <a:latin typeface="Bookman Old Style" panose="02050604050505020204" pitchFamily="18" charset="0"/>
              </a:rPr>
              <a:t> E</a:t>
            </a:r>
            <a:r>
              <a:rPr lang="es-CL" sz="1200" dirty="0">
                <a:solidFill>
                  <a:schemeClr val="tx1"/>
                </a:solidFill>
                <a:latin typeface="Bookman Old Style" panose="02050604050505020204" pitchFamily="18" charset="0"/>
              </a:rPr>
              <a:t>n los guiones largos van las raíces de los verbos, en este caso “nge”.</a:t>
            </a:r>
          </a:p>
          <a:p>
            <a:pPr algn="ctr"/>
            <a:r>
              <a:rPr lang="es-CL" sz="1200" dirty="0">
                <a:solidFill>
                  <a:schemeClr val="tx1"/>
                </a:solidFill>
                <a:latin typeface="Bookman Old Style" panose="02050604050505020204" pitchFamily="18" charset="0"/>
              </a:rPr>
              <a:t> La raíz “nge”, es invariable en singular, dual y plural. </a:t>
            </a:r>
          </a:p>
        </p:txBody>
      </p:sp>
      <p:pic>
        <p:nvPicPr>
          <p:cNvPr id="26" name="25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78664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432048"/>
          </a:xfrm>
          <a:solidFill>
            <a:srgbClr val="DCF4E2"/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235893"/>
            <a:ext cx="8229600" cy="5289451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Mülen</a:t>
            </a:r>
            <a:r>
              <a:rPr lang="es-CL" sz="1600" dirty="0">
                <a:latin typeface="Bookman Old Style" panose="02050604050505020204" pitchFamily="18" charset="0"/>
              </a:rPr>
              <a:t> = estático, raíz “müle” invariable, es infinitivo y primera persona singular, del verbo estar y todos los verbos en modo indicativo que son muchos, como veremos mas adelante.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Terminaciones del modo indicativo; Singular, dual y plural:           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___n        ___iyu          ___iñ         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___imi      ___imu         ___imn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___i          ___ingu        ___ingün  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</a:t>
            </a:r>
            <a:r>
              <a:rPr lang="es-CL" sz="1600" b="1" dirty="0">
                <a:latin typeface="Bookman Old Style" panose="02050604050505020204" pitchFamily="18" charset="0"/>
              </a:rPr>
              <a:t>Ejemplos:  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mülen          müleiyu          müleiñ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müleimi       müleimu         müleimn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mülei           müleingu       müleigün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</a:t>
            </a:r>
            <a:r>
              <a:rPr lang="es-CL" sz="1600" b="1" dirty="0">
                <a:latin typeface="Bookman Old Style" panose="02050604050505020204" pitchFamily="18" charset="0"/>
              </a:rPr>
              <a:t>Ejemplos :</a:t>
            </a:r>
          </a:p>
          <a:p>
            <a:pPr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Wentṝu = hombre       Wentṝu ngen = </a:t>
            </a:r>
            <a:r>
              <a:rPr lang="es-CL" sz="1600" dirty="0">
                <a:latin typeface="Bookman Old Style" panose="02050604050505020204" pitchFamily="18" charset="0"/>
              </a:rPr>
              <a:t>ser hombre</a:t>
            </a:r>
            <a:r>
              <a:rPr lang="es-CL" sz="1600" b="1" dirty="0">
                <a:latin typeface="Bookman Old Style" panose="02050604050505020204" pitchFamily="18" charset="0"/>
              </a:rPr>
              <a:t>.(</a:t>
            </a:r>
            <a:r>
              <a:rPr lang="es-CL" sz="1600" dirty="0">
                <a:latin typeface="Bookman Old Style" panose="02050604050505020204" pitchFamily="18" charset="0"/>
              </a:rPr>
              <a:t>Puede ser conjugado junto o separado</a:t>
            </a:r>
            <a:r>
              <a:rPr lang="es-CL" sz="1600" b="1" dirty="0">
                <a:latin typeface="Bookman Old Style" panose="02050604050505020204" pitchFamily="18" charset="0"/>
              </a:rPr>
              <a:t>          Wentṝungen = </a:t>
            </a:r>
            <a:r>
              <a:rPr lang="es-CL" sz="1600" dirty="0">
                <a:latin typeface="Bookman Old Style" panose="02050604050505020204" pitchFamily="18" charset="0"/>
              </a:rPr>
              <a:t>ser hombre.</a:t>
            </a:r>
          </a:p>
          <a:p>
            <a:pPr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Thomo = mujer           thomo ngen = </a:t>
            </a:r>
            <a:r>
              <a:rPr lang="es-CL" sz="1600" dirty="0">
                <a:latin typeface="Bookman Old Style" panose="02050604050505020204" pitchFamily="18" charset="0"/>
              </a:rPr>
              <a:t>ser mujer.</a:t>
            </a:r>
          </a:p>
          <a:p>
            <a:pPr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Üllcha thomo ngen        = </a:t>
            </a:r>
            <a:r>
              <a:rPr lang="es-CL" sz="1600" dirty="0">
                <a:latin typeface="Bookman Old Style" panose="02050604050505020204" pitchFamily="18" charset="0"/>
              </a:rPr>
              <a:t>ser mujer joven.</a:t>
            </a: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Blip>
                <a:blip r:embed="rId3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22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6" y="908720"/>
            <a:ext cx="8208912" cy="144016"/>
          </a:xfrm>
          <a:prstGeom prst="rect">
            <a:avLst/>
          </a:prstGeom>
        </p:spPr>
      </p:pic>
      <p:cxnSp>
        <p:nvCxnSpPr>
          <p:cNvPr id="7" name="6 Conector recto de flecha"/>
          <p:cNvCxnSpPr/>
          <p:nvPr/>
        </p:nvCxnSpPr>
        <p:spPr>
          <a:xfrm>
            <a:off x="2915816" y="6237312"/>
            <a:ext cx="43204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2771800" y="5949280"/>
            <a:ext cx="43204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2737357" y="5445224"/>
            <a:ext cx="43204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2737357" y="5661248"/>
            <a:ext cx="43204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10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6453336"/>
            <a:ext cx="8208912" cy="1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65069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360040"/>
          </a:xfrm>
          <a:solidFill>
            <a:srgbClr val="DCF4E2"/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Ejemplos :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Weche wentṝu ngen        verbo = </a:t>
            </a:r>
            <a:r>
              <a:rPr lang="es-CL" sz="1600" dirty="0">
                <a:latin typeface="Bookman Old Style" panose="02050604050505020204" pitchFamily="18" charset="0"/>
              </a:rPr>
              <a:t>ser hombre joven.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Küthaufe</a:t>
            </a:r>
            <a:r>
              <a:rPr lang="es-CL" sz="1600" dirty="0">
                <a:latin typeface="Bookman Old Style" panose="02050604050505020204" pitchFamily="18" charset="0"/>
              </a:rPr>
              <a:t> = trabajador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Küthaufe ngen </a:t>
            </a:r>
            <a:r>
              <a:rPr lang="es-CL" sz="1600" dirty="0">
                <a:latin typeface="Bookman Old Style" panose="02050604050505020204" pitchFamily="18" charset="0"/>
              </a:rPr>
              <a:t>= ser trabajador.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Weñefe = </a:t>
            </a:r>
            <a:r>
              <a:rPr lang="es-CL" sz="1600" dirty="0">
                <a:latin typeface="Bookman Old Style" panose="02050604050505020204" pitchFamily="18" charset="0"/>
              </a:rPr>
              <a:t>ladrón.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Weñefe ngeimi = </a:t>
            </a:r>
            <a:r>
              <a:rPr lang="es-CL" sz="1600" dirty="0">
                <a:latin typeface="Bookman Old Style" panose="02050604050505020204" pitchFamily="18" charset="0"/>
              </a:rPr>
              <a:t>eres ladrón.  </a:t>
            </a:r>
          </a:p>
          <a:p>
            <a:pPr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Vocabulario para ejercicios: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Füṯa </a:t>
            </a:r>
            <a:r>
              <a:rPr lang="es-CL" sz="1600" dirty="0">
                <a:latin typeface="Bookman Old Style" panose="02050604050505020204" pitchFamily="18" charset="0"/>
              </a:rPr>
              <a:t>= marido;          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koṝ</a:t>
            </a:r>
            <a:r>
              <a:rPr lang="es-CL" sz="1600" b="1" dirty="0"/>
              <a:t>ü</a:t>
            </a:r>
            <a:r>
              <a:rPr lang="es-CL" sz="1600" b="1" dirty="0">
                <a:latin typeface="Bookman Old Style" panose="02050604050505020204" pitchFamily="18" charset="0"/>
              </a:rPr>
              <a:t> = </a:t>
            </a:r>
            <a:r>
              <a:rPr lang="es-CL" sz="1600" dirty="0">
                <a:latin typeface="Bookman Old Style" panose="02050604050505020204" pitchFamily="18" charset="0"/>
              </a:rPr>
              <a:t>juego, caldo, savia.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Füṯangen = </a:t>
            </a:r>
            <a:r>
              <a:rPr lang="es-CL" sz="1600" dirty="0">
                <a:latin typeface="Bookman Old Style" panose="02050604050505020204" pitchFamily="18" charset="0"/>
              </a:rPr>
              <a:t>ser casada.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Mülen = </a:t>
            </a:r>
            <a:r>
              <a:rPr lang="es-CL" sz="1600" dirty="0">
                <a:latin typeface="Bookman Old Style" panose="02050604050505020204" pitchFamily="18" charset="0"/>
              </a:rPr>
              <a:t>verbo estar, verbo estable o estático 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Füṯṝa = </a:t>
            </a:r>
            <a:r>
              <a:rPr lang="es-CL" sz="1600" dirty="0">
                <a:latin typeface="Bookman Old Style" panose="02050604050505020204" pitchFamily="18" charset="0"/>
              </a:rPr>
              <a:t>grande ( adj). 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Longko =</a:t>
            </a:r>
            <a:r>
              <a:rPr lang="es-CL" sz="1600" dirty="0">
                <a:latin typeface="Bookman Old Style" panose="02050604050505020204" pitchFamily="18" charset="0"/>
              </a:rPr>
              <a:t> cabeza, cabello, jefe.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Füṯṝai = </a:t>
            </a:r>
            <a:r>
              <a:rPr lang="es-CL" sz="1600" dirty="0">
                <a:latin typeface="Bookman Old Style" panose="02050604050505020204" pitchFamily="18" charset="0"/>
              </a:rPr>
              <a:t>es grande;(tercera persona singular).        </a:t>
            </a:r>
            <a:r>
              <a:rPr lang="es-CL" sz="1600" b="1" dirty="0">
                <a:latin typeface="Bookman Old Style" panose="02050604050505020204" pitchFamily="18" charset="0"/>
              </a:rPr>
              <a:t>Ñithol</a:t>
            </a:r>
            <a:r>
              <a:rPr lang="es-CL" sz="1600" dirty="0">
                <a:latin typeface="Bookman Old Style" panose="02050604050505020204" pitchFamily="18" charset="0"/>
              </a:rPr>
              <a:t>= jefe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Füṯṝan = </a:t>
            </a:r>
            <a:r>
              <a:rPr lang="es-CL" sz="1600" dirty="0">
                <a:latin typeface="Bookman Old Style" panose="02050604050505020204" pitchFamily="18" charset="0"/>
              </a:rPr>
              <a:t>soy grande; ( verbo ser grande).               </a:t>
            </a:r>
            <a:r>
              <a:rPr lang="es-CL" sz="1600" b="1" dirty="0">
                <a:latin typeface="Bookman Old Style" panose="02050604050505020204" pitchFamily="18" charset="0"/>
              </a:rPr>
              <a:t>Shiweñ </a:t>
            </a:r>
            <a:r>
              <a:rPr lang="es-CL" sz="1600" dirty="0">
                <a:latin typeface="Bookman Old Style" panose="02050604050505020204" pitchFamily="18" charset="0"/>
              </a:rPr>
              <a:t>= compañero 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Kuṝe = </a:t>
            </a:r>
            <a:r>
              <a:rPr lang="es-CL" sz="1600" dirty="0">
                <a:latin typeface="Bookman Old Style" panose="02050604050505020204" pitchFamily="18" charset="0"/>
              </a:rPr>
              <a:t>esposa                                   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kuñifall </a:t>
            </a:r>
            <a:r>
              <a:rPr lang="es-CL" sz="1600" dirty="0">
                <a:latin typeface="Bookman Old Style" panose="02050604050505020204" pitchFamily="18" charset="0"/>
              </a:rPr>
              <a:t>= huérfano.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Kuṝengen= </a:t>
            </a:r>
            <a:r>
              <a:rPr lang="es-CL" sz="1600" dirty="0">
                <a:latin typeface="Bookman Old Style" panose="02050604050505020204" pitchFamily="18" charset="0"/>
              </a:rPr>
              <a:t>ser casado; soy casado.                        </a:t>
            </a:r>
            <a:r>
              <a:rPr lang="es-CL" sz="1600" b="1" dirty="0">
                <a:latin typeface="Bookman Old Style" panose="02050604050505020204" pitchFamily="18" charset="0"/>
              </a:rPr>
              <a:t>Pañilwe challa</a:t>
            </a:r>
            <a:r>
              <a:rPr lang="es-CL" sz="1600" dirty="0">
                <a:latin typeface="Bookman Old Style" panose="02050604050505020204" pitchFamily="18" charset="0"/>
              </a:rPr>
              <a:t>= olla de fierro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Tṝalka = </a:t>
            </a:r>
            <a:r>
              <a:rPr lang="es-CL" sz="1600" dirty="0">
                <a:latin typeface="Bookman Old Style" panose="02050604050505020204" pitchFamily="18" charset="0"/>
              </a:rPr>
              <a:t>trueno, escopeta, rifle, fusil.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Pañilwe </a:t>
            </a:r>
            <a:r>
              <a:rPr lang="es-CL" sz="1600" dirty="0">
                <a:latin typeface="Bookman Old Style" panose="02050604050505020204" pitchFamily="18" charset="0"/>
              </a:rPr>
              <a:t>= fierro.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23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6" y="908720"/>
            <a:ext cx="8208912" cy="144016"/>
          </a:xfrm>
          <a:prstGeom prst="rect">
            <a:avLst/>
          </a:prstGeom>
        </p:spPr>
      </p:pic>
      <p:cxnSp>
        <p:nvCxnSpPr>
          <p:cNvPr id="6" name="5 Conector recto de flecha"/>
          <p:cNvCxnSpPr/>
          <p:nvPr/>
        </p:nvCxnSpPr>
        <p:spPr>
          <a:xfrm>
            <a:off x="3017005" y="1700808"/>
            <a:ext cx="432048" cy="0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6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431540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60040"/>
          </a:xfrm>
          <a:solidFill>
            <a:srgbClr val="DCF4E2"/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Ejercicios con el verbo ngen: el cual siempre sigue al predicado: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Wentṝu ngeimi = </a:t>
            </a:r>
            <a:r>
              <a:rPr lang="es-CL" sz="1600" dirty="0">
                <a:latin typeface="Bookman Old Style" panose="02050604050505020204" pitchFamily="18" charset="0"/>
              </a:rPr>
              <a:t>eres hombre.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Üllcha thomo ngei = </a:t>
            </a:r>
            <a:r>
              <a:rPr lang="es-CL" sz="1600" dirty="0">
                <a:latin typeface="Bookman Old Style" panose="02050604050505020204" pitchFamily="18" charset="0"/>
              </a:rPr>
              <a:t>es mujer joven.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Kuñifall ngeiyu = </a:t>
            </a:r>
            <a:r>
              <a:rPr lang="es-CL" sz="1600" dirty="0">
                <a:latin typeface="Bookman Old Style" panose="02050604050505020204" pitchFamily="18" charset="0"/>
              </a:rPr>
              <a:t>somos nosotros (D) huérfanos/as.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Eimn alemán ngeimn, iñhiñ mapuche ngeiñ = </a:t>
            </a:r>
            <a:r>
              <a:rPr lang="es-CL" sz="1600" dirty="0">
                <a:latin typeface="Bookman Old Style" panose="02050604050505020204" pitchFamily="18" charset="0"/>
              </a:rPr>
              <a:t>ustedes (P) son alemanes, nosotros (P) somos mapuches.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Kawellu ngeimi? = </a:t>
            </a:r>
            <a:r>
              <a:rPr lang="es-CL" sz="1600" dirty="0">
                <a:latin typeface="Bookman Old Style" panose="02050604050505020204" pitchFamily="18" charset="0"/>
              </a:rPr>
              <a:t>¿tu estas con caballo ? o ¿tienes caballo?.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Kuṝe ngeimi? </a:t>
            </a:r>
            <a:r>
              <a:rPr lang="es-CL" sz="1600" dirty="0">
                <a:latin typeface="Bookman Old Style" panose="02050604050505020204" pitchFamily="18" charset="0"/>
              </a:rPr>
              <a:t>¿estas con esposa? o ¿tienes mujer? o ¿eres casado?.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Kuṝe ngen =</a:t>
            </a:r>
            <a:r>
              <a:rPr lang="es-CL" sz="1600" dirty="0">
                <a:latin typeface="Bookman Old Style" panose="02050604050505020204" pitchFamily="18" charset="0"/>
              </a:rPr>
              <a:t>soy casado ( dice un hombre).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Mai  kuṝ</a:t>
            </a:r>
            <a:r>
              <a:rPr lang="es-CL" sz="1600" b="1" dirty="0"/>
              <a:t>é</a:t>
            </a:r>
            <a:r>
              <a:rPr lang="es-CL" sz="1600" b="1" dirty="0">
                <a:latin typeface="Bookman Old Style" panose="02050604050505020204" pitchFamily="18" charset="0"/>
              </a:rPr>
              <a:t> ngen = </a:t>
            </a:r>
            <a:r>
              <a:rPr lang="es-CL" sz="1600" dirty="0">
                <a:latin typeface="Bookman Old Style" panose="02050604050505020204" pitchFamily="18" charset="0"/>
              </a:rPr>
              <a:t>si, soy casado( dice un hombre).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Füṯa ngeimi? = </a:t>
            </a:r>
            <a:r>
              <a:rPr lang="es-CL" sz="1600" dirty="0">
                <a:latin typeface="Bookman Old Style" panose="02050604050505020204" pitchFamily="18" charset="0"/>
              </a:rPr>
              <a:t>¿estas con marido? ¿eres casada?.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Mai Füṯangen = </a:t>
            </a:r>
            <a:r>
              <a:rPr lang="es-CL" sz="1600" dirty="0">
                <a:latin typeface="Bookman Old Style" panose="02050604050505020204" pitchFamily="18" charset="0"/>
              </a:rPr>
              <a:t>si, soy casada ( dice una mujer).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Üñüm epu ṉamuṉ ngei, kawellu meli ṉamuṉ ngei= </a:t>
            </a:r>
            <a:r>
              <a:rPr lang="es-CL" sz="1600" dirty="0">
                <a:latin typeface="Bookman Old Style" panose="02050604050505020204" pitchFamily="18" charset="0"/>
              </a:rPr>
              <a:t>(los) pájaros tienen dos patas,(los) caballos tienen cuatro patas.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24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6" y="908720"/>
            <a:ext cx="8208912" cy="144016"/>
          </a:xfrm>
          <a:prstGeom prst="rect">
            <a:avLst/>
          </a:prstGeom>
        </p:spPr>
      </p:pic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  <p:pic>
        <p:nvPicPr>
          <p:cNvPr id="7" name="6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3429000"/>
            <a:ext cx="1800200" cy="1152128"/>
          </a:xfrm>
          <a:prstGeom prst="rect">
            <a:avLst/>
          </a:prstGeom>
          <a:ln w="38100">
            <a:solidFill>
              <a:srgbClr val="0070C0"/>
            </a:solidFill>
          </a:ln>
        </p:spPr>
      </p:pic>
      <p:pic>
        <p:nvPicPr>
          <p:cNvPr id="8" name="7 Imagen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5157192"/>
            <a:ext cx="2905036" cy="80767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00435517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600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Vocabulario para ejercicios: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Mülei = </a:t>
            </a:r>
            <a:r>
              <a:rPr lang="es-CL" sz="1600" dirty="0">
                <a:latin typeface="Bookman Old Style" panose="02050604050505020204" pitchFamily="18" charset="0"/>
              </a:rPr>
              <a:t>esta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Cheu? = </a:t>
            </a:r>
            <a:r>
              <a:rPr lang="es-CL" sz="1600" dirty="0">
                <a:latin typeface="Bookman Old Style" panose="02050604050505020204" pitchFamily="18" charset="0"/>
              </a:rPr>
              <a:t>¿Dónde?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Waṝia meu = </a:t>
            </a:r>
            <a:r>
              <a:rPr lang="es-CL" sz="1600" dirty="0">
                <a:latin typeface="Bookman Old Style" panose="02050604050505020204" pitchFamily="18" charset="0"/>
              </a:rPr>
              <a:t>en la ciudad 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Manshuṉ = </a:t>
            </a:r>
            <a:r>
              <a:rPr lang="es-CL" sz="1600" dirty="0">
                <a:latin typeface="Bookman Old Style" panose="02050604050505020204" pitchFamily="18" charset="0"/>
              </a:rPr>
              <a:t>el buey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Fau = </a:t>
            </a:r>
            <a:r>
              <a:rPr lang="es-CL" sz="1600" dirty="0">
                <a:latin typeface="Bookman Old Style" panose="02050604050505020204" pitchFamily="18" charset="0"/>
              </a:rPr>
              <a:t>aquí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Küthau = </a:t>
            </a:r>
            <a:r>
              <a:rPr lang="es-CL" sz="1600" dirty="0">
                <a:latin typeface="Bookman Old Style" panose="02050604050505020204" pitchFamily="18" charset="0"/>
              </a:rPr>
              <a:t>trabajo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Malal = </a:t>
            </a:r>
            <a:r>
              <a:rPr lang="es-CL" sz="1600" dirty="0">
                <a:latin typeface="Bookman Old Style" panose="02050604050505020204" pitchFamily="18" charset="0"/>
              </a:rPr>
              <a:t>corral, cerco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Takun= </a:t>
            </a:r>
            <a:r>
              <a:rPr lang="es-CL" sz="1600" dirty="0">
                <a:latin typeface="Bookman Old Style" panose="02050604050505020204" pitchFamily="18" charset="0"/>
              </a:rPr>
              <a:t>vestido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Lelfün = </a:t>
            </a:r>
            <a:r>
              <a:rPr lang="es-CL" sz="1600" dirty="0">
                <a:latin typeface="Bookman Old Style" panose="02050604050505020204" pitchFamily="18" charset="0"/>
              </a:rPr>
              <a:t>pampa ( donde están los animales)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Kutṝani = </a:t>
            </a:r>
            <a:r>
              <a:rPr lang="es-CL" sz="1600" dirty="0">
                <a:latin typeface="Bookman Old Style" panose="02050604050505020204" pitchFamily="18" charset="0"/>
              </a:rPr>
              <a:t>se enfermo, esta enfermo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Chillka = </a:t>
            </a:r>
            <a:r>
              <a:rPr lang="es-CL" sz="1600" dirty="0">
                <a:latin typeface="Bookman Old Style" panose="02050604050505020204" pitchFamily="18" charset="0"/>
              </a:rPr>
              <a:t>libro, revista, carta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Ufisha = </a:t>
            </a:r>
            <a:r>
              <a:rPr lang="es-CL" sz="1600" dirty="0">
                <a:latin typeface="Bookman Old Style" panose="02050604050505020204" pitchFamily="18" charset="0"/>
              </a:rPr>
              <a:t>oveja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Poth = </a:t>
            </a:r>
            <a:r>
              <a:rPr lang="es-CL" sz="1600" dirty="0">
                <a:latin typeface="Bookman Old Style" panose="02050604050505020204" pitchFamily="18" charset="0"/>
              </a:rPr>
              <a:t>sust, barro; adj, sucio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pothngen = </a:t>
            </a:r>
            <a:r>
              <a:rPr lang="es-CL" sz="1600" dirty="0">
                <a:latin typeface="Bookman Old Style" panose="02050604050505020204" pitchFamily="18" charset="0"/>
              </a:rPr>
              <a:t>estar sucio, estoy sucio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Ṝentṝülwe = </a:t>
            </a:r>
            <a:r>
              <a:rPr lang="es-CL" sz="1600" dirty="0">
                <a:latin typeface="Bookman Old Style" panose="02050604050505020204" pitchFamily="18" charset="0"/>
              </a:rPr>
              <a:t>mesa</a:t>
            </a: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Blip>
                <a:blip r:embed="rId3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25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6" y="908720"/>
            <a:ext cx="8208912" cy="144016"/>
          </a:xfrm>
          <a:prstGeom prst="rect">
            <a:avLst/>
          </a:prstGeom>
        </p:spPr>
      </p:pic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  <p:pic>
        <p:nvPicPr>
          <p:cNvPr id="7" name="6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412776"/>
            <a:ext cx="3063388" cy="3419953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422518466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320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Ejercicios con pronombre posesivos: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Ñi ṝuka pichii</a:t>
            </a:r>
            <a:r>
              <a:rPr lang="es-CL" sz="1600" dirty="0">
                <a:latin typeface="Bookman Old Style" panose="02050604050505020204" pitchFamily="18" charset="0"/>
              </a:rPr>
              <a:t> = mi casa o su casa, es chica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Pichii = </a:t>
            </a:r>
            <a:r>
              <a:rPr lang="es-CL" sz="1600" dirty="0">
                <a:latin typeface="Bookman Old Style" panose="02050604050505020204" pitchFamily="18" charset="0"/>
              </a:rPr>
              <a:t>( I larga).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Para evitar dobles interpretaciones, ya que no hay verbo, hay que colocarle o reforzarlo con el pronombre personal: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(</a:t>
            </a:r>
            <a:r>
              <a:rPr lang="es-CL" sz="1600" b="1" dirty="0">
                <a:latin typeface="Bookman Old Style" panose="02050604050505020204" pitchFamily="18" charset="0"/>
              </a:rPr>
              <a:t>iñche) ñi ṝuka  pichi = </a:t>
            </a:r>
            <a:r>
              <a:rPr lang="es-CL" sz="1600" dirty="0">
                <a:latin typeface="Bookman Old Style" panose="02050604050505020204" pitchFamily="18" charset="0"/>
              </a:rPr>
              <a:t>mi casa es chica</a:t>
            </a:r>
          </a:p>
          <a:p>
            <a:pPr>
              <a:buBlip>
                <a:blip r:embed="rId3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(fei) ñi ṝuka  pichi = </a:t>
            </a:r>
            <a:r>
              <a:rPr lang="es-CL" sz="1600" dirty="0">
                <a:latin typeface="Bookman Old Style" panose="02050604050505020204" pitchFamily="18" charset="0"/>
              </a:rPr>
              <a:t>su casa es chica ( la de el/ella)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Ejercicios con los pronombre posesivos:</a:t>
            </a:r>
          </a:p>
          <a:p>
            <a:pPr>
              <a:buBlip>
                <a:blip r:embed="rId4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Iñche ñi ṝuka pichi, eimi mi ṝuka fütṝai ( verbo= es grande) =                                                           </a:t>
            </a:r>
            <a:r>
              <a:rPr lang="es-CL" sz="1600" dirty="0">
                <a:latin typeface="Bookman Old Style" panose="02050604050505020204" pitchFamily="18" charset="0"/>
              </a:rPr>
              <a:t>mi casa es chica, tu casa es grande.</a:t>
            </a:r>
          </a:p>
          <a:p>
            <a:pPr>
              <a:buBlip>
                <a:blip r:embed="rId4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Cheu mülei tamn ṝuka? = </a:t>
            </a:r>
            <a:r>
              <a:rPr lang="es-CL" sz="1600" dirty="0">
                <a:latin typeface="Bookman Old Style" panose="02050604050505020204" pitchFamily="18" charset="0"/>
              </a:rPr>
              <a:t>¿Dónde esta vuestra(P) casa?.</a:t>
            </a:r>
          </a:p>
          <a:p>
            <a:pPr>
              <a:buBlip>
                <a:blip r:embed="rId4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Cheu mülei tamn  mapu?= </a:t>
            </a:r>
            <a:r>
              <a:rPr lang="es-CL" sz="1600" dirty="0">
                <a:latin typeface="Bookman Old Style" panose="02050604050505020204" pitchFamily="18" charset="0"/>
              </a:rPr>
              <a:t>¿Dónde esta vuestro(P) país?.</a:t>
            </a:r>
          </a:p>
          <a:p>
            <a:pPr>
              <a:buBlip>
                <a:blip r:embed="rId4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Fau mülei taiñ mapu = </a:t>
            </a:r>
            <a:r>
              <a:rPr lang="es-CL" sz="1600" dirty="0">
                <a:latin typeface="Bookman Old Style" panose="02050604050505020204" pitchFamily="18" charset="0"/>
              </a:rPr>
              <a:t>aquí esta nuestro país (P).</a:t>
            </a:r>
          </a:p>
          <a:p>
            <a:pPr>
              <a:buBlip>
                <a:blip r:embed="rId4"/>
              </a:buBlip>
            </a:pPr>
            <a:r>
              <a:rPr lang="es-CL" sz="1600" b="1" dirty="0" err="1">
                <a:latin typeface="Bookman Old Style" panose="02050604050505020204" pitchFamily="18" charset="0"/>
              </a:rPr>
              <a:t>Cheu</a:t>
            </a:r>
            <a:r>
              <a:rPr lang="es-CL" sz="1600" dirty="0">
                <a:latin typeface="Bookman Old Style" panose="02050604050505020204" pitchFamily="18" charset="0"/>
              </a:rPr>
              <a:t> </a:t>
            </a:r>
            <a:r>
              <a:rPr lang="es-CL" sz="1600" b="1" dirty="0">
                <a:latin typeface="Bookman Old Style" panose="02050604050505020204" pitchFamily="18" charset="0"/>
              </a:rPr>
              <a:t>mülei mi chau? = ṝuka meu mülei </a:t>
            </a:r>
            <a:r>
              <a:rPr lang="es-CL" sz="1600" dirty="0">
                <a:latin typeface="Bookman Old Style" panose="02050604050505020204" pitchFamily="18" charset="0"/>
              </a:rPr>
              <a:t>=¿Dónde esta tu padre? Esta en casa.</a:t>
            </a:r>
          </a:p>
          <a:p>
            <a:pPr>
              <a:buBlip>
                <a:blip r:embed="rId4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Tayu chau küthau meu mülei = </a:t>
            </a:r>
            <a:r>
              <a:rPr lang="es-CL" sz="1600" dirty="0">
                <a:latin typeface="Bookman Old Style" panose="02050604050505020204" pitchFamily="18" charset="0"/>
              </a:rPr>
              <a:t>nuestro (D)padre esta en el trabajo.</a:t>
            </a:r>
          </a:p>
          <a:p>
            <a:pPr>
              <a:buBlip>
                <a:blip r:embed="rId4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Tayu ñuke amui waṝia meu = </a:t>
            </a:r>
            <a:r>
              <a:rPr lang="es-CL" sz="1600" dirty="0">
                <a:latin typeface="Bookman Old Style" panose="02050604050505020204" pitchFamily="18" charset="0"/>
              </a:rPr>
              <a:t>nuestra(D)madre fue a la ciudad.</a:t>
            </a:r>
          </a:p>
          <a:p>
            <a:pPr>
              <a:buBlip>
                <a:blip r:embed="rId4"/>
              </a:buBlip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4"/>
              </a:buBlip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4"/>
              </a:buBlip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26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6" y="908720"/>
            <a:ext cx="8208912" cy="144016"/>
          </a:xfrm>
          <a:prstGeom prst="rect">
            <a:avLst/>
          </a:prstGeom>
        </p:spPr>
      </p:pic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59379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4320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400600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Ejercicios con los pronombre posesivos: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Tamn chau kutṝani, tamn ñuke amui mawitha meu = </a:t>
            </a:r>
            <a:r>
              <a:rPr lang="es-CL" sz="1600" dirty="0">
                <a:latin typeface="Bookman Old Style" panose="02050604050505020204" pitchFamily="18" charset="0"/>
              </a:rPr>
              <a:t>vuestro (P)padre enfermo, vuestra(P)madre ha ido a la montaña.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Fau</a:t>
            </a:r>
            <a:r>
              <a:rPr lang="es-CL" sz="1600" dirty="0">
                <a:latin typeface="Bookman Old Style" panose="02050604050505020204" pitchFamily="18" charset="0"/>
              </a:rPr>
              <a:t> </a:t>
            </a:r>
            <a:r>
              <a:rPr lang="es-CL" sz="1600" b="1" dirty="0">
                <a:latin typeface="Bookman Old Style" panose="02050604050505020204" pitchFamily="18" charset="0"/>
              </a:rPr>
              <a:t>mülei iñ ufisha = </a:t>
            </a:r>
            <a:r>
              <a:rPr lang="es-CL" sz="1600" dirty="0">
                <a:latin typeface="Bookman Old Style" panose="02050604050505020204" pitchFamily="18" charset="0"/>
              </a:rPr>
              <a:t>aquí esta nuestra oveja ( nuestra oveja mitrada como continente).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Malal meu nieiñ taiñ pu kawellu =</a:t>
            </a:r>
            <a:r>
              <a:rPr lang="es-CL" sz="1600" dirty="0">
                <a:latin typeface="Bookman Old Style" panose="02050604050505020204" pitchFamily="18" charset="0"/>
              </a:rPr>
              <a:t>en el corral tenemos (P)nuestros caballos.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Mu chillka pothngei </a:t>
            </a:r>
            <a:r>
              <a:rPr lang="es-CL" sz="1600" dirty="0">
                <a:latin typeface="Bookman Old Style" panose="02050604050505020204" pitchFamily="18" charset="0"/>
              </a:rPr>
              <a:t>= vuestro(D)libro esta sucio.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Iñche ñi chillka mülei rentṝulwe meu = </a:t>
            </a:r>
            <a:r>
              <a:rPr lang="es-CL" sz="1600" dirty="0">
                <a:latin typeface="Bookman Old Style" panose="02050604050505020204" pitchFamily="18" charset="0"/>
              </a:rPr>
              <a:t>mi libro esta en la mesa.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Tamn </a:t>
            </a:r>
            <a:r>
              <a:rPr lang="es-CL" sz="1600" b="1" dirty="0" err="1">
                <a:latin typeface="Bookman Old Style" panose="02050604050505020204" pitchFamily="18" charset="0"/>
              </a:rPr>
              <a:t>manshuṉ</a:t>
            </a:r>
            <a:r>
              <a:rPr lang="es-CL" sz="1600" b="1" dirty="0">
                <a:latin typeface="Bookman Old Style" panose="02050604050505020204" pitchFamily="18" charset="0"/>
              </a:rPr>
              <a:t> mülei lelfün meu = </a:t>
            </a:r>
            <a:r>
              <a:rPr lang="es-CL" sz="1600" dirty="0">
                <a:latin typeface="Bookman Old Style" panose="02050604050505020204" pitchFamily="18" charset="0"/>
              </a:rPr>
              <a:t>vuestros(P) buey (es) esta(n) en la pampa. 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Pothngei ñi takun engu = </a:t>
            </a:r>
            <a:r>
              <a:rPr lang="es-CL" sz="1600" dirty="0">
                <a:latin typeface="Bookman Old Style" panose="02050604050505020204" pitchFamily="18" charset="0"/>
              </a:rPr>
              <a:t>sus (D)vestidos (P) están sucios) pothngei( de ellos dos o el y ella(D).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Fei ñi ñuke amui küthau meu, iñche ñuke amui waṝia meu, eimi tami ñuke mülei ṝuka meu= </a:t>
            </a:r>
            <a:r>
              <a:rPr lang="es-CL" sz="1600" dirty="0">
                <a:latin typeface="Bookman Old Style" panose="02050604050505020204" pitchFamily="18" charset="0"/>
              </a:rPr>
              <a:t>la madre de el/ ella fue al trabajo, mi madre fue a la ciudad, tu madre esta en la casa.</a:t>
            </a: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Cheu</a:t>
            </a:r>
            <a:r>
              <a:rPr lang="es-CL" sz="1600" dirty="0">
                <a:latin typeface="Bookman Old Style" panose="02050604050505020204" pitchFamily="18" charset="0"/>
              </a:rPr>
              <a:t> </a:t>
            </a:r>
            <a:r>
              <a:rPr lang="es-CL" sz="1600" b="1" dirty="0">
                <a:latin typeface="Bookman Old Style" panose="02050604050505020204" pitchFamily="18" charset="0"/>
              </a:rPr>
              <a:t>müleimu? Fa müleyu = </a:t>
            </a:r>
            <a:r>
              <a:rPr lang="es-CL" sz="1600" dirty="0">
                <a:latin typeface="Bookman Old Style" panose="02050604050505020204" pitchFamily="18" charset="0"/>
              </a:rPr>
              <a:t>¿Dónde estáis vosotros dos? Aquí estamos (D)nosotros(D).</a:t>
            </a:r>
          </a:p>
          <a:p>
            <a:pPr>
              <a:buBlip>
                <a:blip r:embed="rId2"/>
              </a:buBlip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27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6" y="908720"/>
            <a:ext cx="8208912" cy="144016"/>
          </a:xfrm>
          <a:prstGeom prst="rect">
            <a:avLst/>
          </a:prstGeom>
        </p:spPr>
      </p:pic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8484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4320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Indicaciones para escribir las letras del maputhüngun: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CL" sz="1600" b="1" dirty="0">
                <a:latin typeface="Bookman Old Style" panose="02050604050505020204" pitchFamily="18" charset="0"/>
              </a:rPr>
              <a:t>TṜ-Ü-Ṝ-Ṉ-Ḻ-Ṯ-ḷ-ṯ-ṉ-ṝ-tṝ-ü.(todas estas letras con rayitas y puntitos se pueden encontrar en símbolo en Word).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CL" sz="1600" b="1" dirty="0">
                <a:latin typeface="Bookman Old Style" panose="02050604050505020204" pitchFamily="18" charset="0"/>
              </a:rPr>
              <a:t>Ejemplo visual: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CL" sz="1600" b="1" dirty="0">
                <a:latin typeface="Bookman Old Style" panose="02050604050505020204" pitchFamily="18" charset="0"/>
              </a:rPr>
              <a:t>Primero pinchar el icono insertar y aparecerá en la columna de arriba el icono de símbolo:</a:t>
            </a: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s-CL" sz="1600" b="1" dirty="0">
                <a:latin typeface="Bookman Old Style" panose="02050604050505020204" pitchFamily="18" charset="0"/>
              </a:rPr>
              <a:t>Luego ingresar a el icono símbolo y presionar mas símbolos y se abrirá un cuadro completo de símbolos</a:t>
            </a:r>
            <a:r>
              <a:rPr lang="es-CL" sz="1600" dirty="0">
                <a:latin typeface="Bookman Old Style" panose="02050604050505020204" pitchFamily="18" charset="0"/>
              </a:rPr>
              <a:t>:</a:t>
            </a:r>
          </a:p>
          <a:p>
            <a:pPr>
              <a:buFont typeface="Courier New" panose="02070309020205020404" pitchFamily="49" charset="0"/>
              <a:buChar char="o"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28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6" y="908720"/>
            <a:ext cx="8208912" cy="144016"/>
          </a:xfrm>
          <a:prstGeom prst="rect">
            <a:avLst/>
          </a:prstGeom>
        </p:spPr>
      </p:pic>
      <p:pic>
        <p:nvPicPr>
          <p:cNvPr id="7" name="6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068960"/>
            <a:ext cx="7887924" cy="931540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8" name="7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653136"/>
            <a:ext cx="3143182" cy="1224136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9" name="8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308414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4320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s-CL" sz="1600" b="1" dirty="0">
                <a:latin typeface="Bookman Old Style" panose="02050604050505020204" pitchFamily="18" charset="0"/>
              </a:rPr>
              <a:t>A continuación encontraran las letras:</a:t>
            </a: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r>
              <a:rPr lang="es-CL" sz="1600" b="1" dirty="0">
                <a:latin typeface="Bookman Old Style" panose="02050604050505020204" pitchFamily="18" charset="0"/>
              </a:rPr>
              <a:t>Una vez seleccionada la letra presionar insertar y quedara en la hoja de Word la letra seleccionada.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s-CL" sz="1600" b="1" dirty="0">
                <a:latin typeface="Bookman Old Style" panose="02050604050505020204" pitchFamily="18" charset="0"/>
              </a:rPr>
              <a:t>Importante en la letra TṜ solo se busca la Ṝ con rayita arriba (el puntito no corre), se complementa y se une con la T, para formar la letra TṜ.</a:t>
            </a: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s-CL" sz="12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29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6" y="980728"/>
            <a:ext cx="8208912" cy="144016"/>
          </a:xfrm>
          <a:prstGeom prst="rect">
            <a:avLst/>
          </a:prstGeom>
        </p:spPr>
      </p:pic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700808"/>
            <a:ext cx="5715798" cy="1400371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pic>
        <p:nvPicPr>
          <p:cNvPr id="7" name="6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4625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3600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s-CL" sz="1600" dirty="0"/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El articulo no es necesario en maputhüngun, ya que va implícito: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En el numero singular : thomo = mujer ( singular) = la mujer.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: wentṝu = hombre ( singular) = el hombre.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Por lo tanto el articulo en singular del sustantivo, persona o animal no lo necesita. Lo mismo sucede con un objeto inanimado : ṝuca = casa = la casa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: kütṝal = fuego = el fuego.</a:t>
            </a:r>
          </a:p>
          <a:p>
            <a:pPr>
              <a:buFont typeface="+mj-lt"/>
              <a:buAutoNum type="arabicParenR" startAt="2"/>
            </a:pPr>
            <a:r>
              <a:rPr lang="es-CL" sz="1600" b="1" dirty="0">
                <a:latin typeface="Bookman Old Style" panose="02050604050505020204" pitchFamily="18" charset="0"/>
              </a:rPr>
              <a:t>Para el dual se usa el numero 2 en maputhüngun: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Ejemplos: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Epu thomo = dos mujeres.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Epu ṝuka = dos casas.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Epu lüg thomo = dos mujeres blancas.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Epu wentṝu = dos hombres.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Epu che = dos personas.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Epu kawellu = dos caballos.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Aliwen = árbol.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Mamüll= leña.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pic>
        <p:nvPicPr>
          <p:cNvPr id="4" name="3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764704"/>
            <a:ext cx="8208912" cy="85424"/>
          </a:xfrm>
          <a:prstGeom prst="rect">
            <a:avLst/>
          </a:prstGeom>
        </p:spPr>
      </p:pic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3758" y="3068960"/>
            <a:ext cx="2766554" cy="2475282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pic>
        <p:nvPicPr>
          <p:cNvPr id="7" name="6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3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81315895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432048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/>
          </a:bodyPr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Font typeface="Courier New" panose="02070309020205020404" pitchFamily="49" charset="0"/>
              <a:buChar char="o"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lvl="1">
              <a:buFont typeface="Courier New" panose="02070309020205020404" pitchFamily="49" charset="0"/>
              <a:buChar char="o"/>
            </a:pPr>
            <a:endParaRPr lang="es-CL" sz="12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30</a:t>
            </a:fld>
            <a:endParaRPr lang="es-CL" dirty="0"/>
          </a:p>
        </p:txBody>
      </p:sp>
      <p:pic>
        <p:nvPicPr>
          <p:cNvPr id="5" name="4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96" y="980728"/>
            <a:ext cx="8208912" cy="144016"/>
          </a:xfrm>
          <a:prstGeom prst="rect">
            <a:avLst/>
          </a:prstGeom>
        </p:spPr>
      </p:pic>
      <p:pic>
        <p:nvPicPr>
          <p:cNvPr id="7" name="6 Imagen" descr="Recorte de pantalla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981624"/>
            <a:ext cx="8208912" cy="111672"/>
          </a:xfrm>
          <a:prstGeom prst="rect">
            <a:avLst/>
          </a:prstGeom>
        </p:spPr>
      </p:pic>
      <p:pic>
        <p:nvPicPr>
          <p:cNvPr id="8" name="7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340768"/>
            <a:ext cx="7632848" cy="4054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843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600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4"/>
              </a:buBlip>
            </a:pPr>
            <a:r>
              <a:rPr lang="es-CL" sz="1600" b="1" dirty="0">
                <a:latin typeface="Bookman Old Style" panose="02050604050505020204" pitchFamily="18" charset="0"/>
              </a:rPr>
              <a:t>Importante:</a:t>
            </a:r>
            <a:r>
              <a:rPr lang="es-CL" sz="1600" dirty="0">
                <a:latin typeface="Bookman Old Style" panose="02050604050505020204" pitchFamily="18" charset="0"/>
              </a:rPr>
              <a:t> la partícula </a:t>
            </a:r>
            <a:r>
              <a:rPr lang="es-CL" sz="1600" b="1" dirty="0">
                <a:latin typeface="Bookman Old Style" panose="02050604050505020204" pitchFamily="18" charset="0"/>
              </a:rPr>
              <a:t>(pu) </a:t>
            </a:r>
            <a:r>
              <a:rPr lang="es-CL" sz="1600" dirty="0">
                <a:latin typeface="Bookman Old Style" panose="02050604050505020204" pitchFamily="18" charset="0"/>
              </a:rPr>
              <a:t>de plural se usa solo para personas y animales seres animados y por excepción se usa también para cosas; antepuesto a cosas, “</a:t>
            </a:r>
            <a:r>
              <a:rPr lang="es-CL" sz="1600" b="1" dirty="0">
                <a:latin typeface="Bookman Old Style" panose="02050604050505020204" pitchFamily="18" charset="0"/>
              </a:rPr>
              <a:t>pu</a:t>
            </a:r>
            <a:r>
              <a:rPr lang="es-CL" sz="1600" dirty="0">
                <a:latin typeface="Bookman Old Style" panose="02050604050505020204" pitchFamily="18" charset="0"/>
              </a:rPr>
              <a:t>” significa comúnmente el interior de la cosa, dentro de la cosa: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</a:t>
            </a:r>
            <a:r>
              <a:rPr lang="es-CL" sz="1600" b="1" dirty="0">
                <a:latin typeface="Bookman Old Style" panose="02050604050505020204" pitchFamily="18" charset="0"/>
              </a:rPr>
              <a:t>pu</a:t>
            </a:r>
            <a:r>
              <a:rPr lang="es-CL" sz="1600" dirty="0">
                <a:latin typeface="Bookman Old Style" panose="02050604050505020204" pitchFamily="18" charset="0"/>
              </a:rPr>
              <a:t>: antepuesto a animales y  personas, se hace plural.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</a:t>
            </a:r>
            <a:r>
              <a:rPr lang="es-CL" sz="1600" b="1" dirty="0">
                <a:latin typeface="Bookman Old Style" panose="02050604050505020204" pitchFamily="18" charset="0"/>
              </a:rPr>
              <a:t>pu</a:t>
            </a:r>
            <a:r>
              <a:rPr lang="es-CL" sz="1600" dirty="0">
                <a:latin typeface="Bookman Old Style" panose="02050604050505020204" pitchFamily="18" charset="0"/>
              </a:rPr>
              <a:t>: antepuesto a cosas, indica dentro o en interior.   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Ejemplos: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</a:t>
            </a:r>
            <a:r>
              <a:rPr lang="es-CL" sz="1600" b="1" dirty="0">
                <a:latin typeface="Bookman Old Style" panose="02050604050505020204" pitchFamily="18" charset="0"/>
              </a:rPr>
              <a:t> </a:t>
            </a:r>
            <a:r>
              <a:rPr lang="es-CL" sz="1600" dirty="0">
                <a:latin typeface="Bookman Old Style" panose="02050604050505020204" pitchFamily="18" charset="0"/>
              </a:rPr>
              <a:t>ṝuka = en el interior de la casa o dentro de la casa.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piuke </a:t>
            </a:r>
            <a:r>
              <a:rPr lang="es-CL" sz="1600" b="1" dirty="0">
                <a:latin typeface="Bookman Old Style" panose="02050604050505020204" pitchFamily="18" charset="0"/>
              </a:rPr>
              <a:t>= </a:t>
            </a:r>
            <a:r>
              <a:rPr lang="es-CL" sz="1600" dirty="0">
                <a:latin typeface="Bookman Old Style" panose="02050604050505020204" pitchFamily="18" charset="0"/>
              </a:rPr>
              <a:t>en el interior del corazón.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kütṝal = dentro del fuego.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ko = dentro del agua.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pütṝa = el interior del vientre o dentro del vientre.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mawitha = dentro o al interior de la montaña.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ḻeufü = dentro o al interior del rio.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Pu ḻafkeṉ = dentro o al interior del mar o lago. </a:t>
            </a:r>
          </a:p>
          <a:p>
            <a:pPr marL="0" indent="0">
              <a:buNone/>
            </a:pPr>
            <a:r>
              <a:rPr lang="es-CL" sz="1600" dirty="0">
                <a:blipFill>
                  <a:blip r:embed="rId5"/>
                  <a:tile tx="0" ty="0" sx="100000" sy="100000" flip="none" algn="tl"/>
                </a:blipFill>
                <a:latin typeface="Bookman Old Style" panose="02050604050505020204" pitchFamily="18" charset="0"/>
              </a:rPr>
              <a:t>Pütṝa = vientre, estomago./ ṝuka = casa/ kütṝal = fuego/ mawitha= montaña/       </a:t>
            </a:r>
          </a:p>
          <a:p>
            <a:pPr marL="0" indent="0">
              <a:buNone/>
            </a:pPr>
            <a:r>
              <a:rPr lang="es-CL" sz="1600" dirty="0">
                <a:blipFill>
                  <a:blip r:embed="rId5"/>
                  <a:tile tx="0" ty="0" sx="100000" sy="100000" flip="none" algn="tl"/>
                </a:blipFill>
                <a:latin typeface="Bookman Old Style" panose="02050604050505020204" pitchFamily="18" charset="0"/>
              </a:rPr>
              <a:t>Ko = agua./ </a:t>
            </a:r>
            <a:r>
              <a:rPr lang="es-CL" sz="1600" dirty="0">
                <a:solidFill>
                  <a:srgbClr val="7030A0"/>
                </a:solidFill>
                <a:latin typeface="Bookman Old Style" panose="02050604050505020204" pitchFamily="18" charset="0"/>
              </a:rPr>
              <a:t>ḻ</a:t>
            </a:r>
            <a:r>
              <a:rPr lang="es-CL" sz="1600" dirty="0">
                <a:solidFill>
                  <a:srgbClr val="7030A0"/>
                </a:solidFill>
              </a:rPr>
              <a:t>é</a:t>
            </a:r>
            <a:r>
              <a:rPr lang="es-CL" sz="1600" dirty="0">
                <a:blipFill>
                  <a:blip r:embed="rId5"/>
                  <a:tile tx="0" ty="0" sx="100000" sy="100000" flip="none" algn="tl"/>
                </a:blipFill>
                <a:latin typeface="Bookman Old Style" panose="02050604050505020204" pitchFamily="18" charset="0"/>
              </a:rPr>
              <a:t>ufü= rio/ piuke= c</a:t>
            </a:r>
            <a:r>
              <a:rPr lang="es-CL" sz="1600" dirty="0">
                <a:solidFill>
                  <a:srgbClr val="7030A0"/>
                </a:solidFill>
                <a:latin typeface="Bookman Old Style" panose="02050604050505020204" pitchFamily="18" charset="0"/>
              </a:rPr>
              <a:t>orazón</a:t>
            </a:r>
            <a:r>
              <a:rPr lang="es-CL" sz="1600" dirty="0">
                <a:blipFill>
                  <a:blip r:embed="rId5"/>
                  <a:tile tx="0" ty="0" sx="100000" sy="100000" flip="none" algn="tl"/>
                </a:blipFill>
                <a:latin typeface="Bookman Old Style" panose="02050604050505020204" pitchFamily="18" charset="0"/>
              </a:rPr>
              <a:t>/ </a:t>
            </a:r>
            <a:r>
              <a:rPr lang="es-CL" sz="1600" dirty="0">
                <a:solidFill>
                  <a:srgbClr val="7030A0"/>
                </a:solidFill>
                <a:latin typeface="Bookman Old Style" panose="02050604050505020204" pitchFamily="18" charset="0"/>
              </a:rPr>
              <a:t>ḻa</a:t>
            </a:r>
            <a:r>
              <a:rPr lang="es-CL" sz="1600" dirty="0">
                <a:blipFill>
                  <a:blip r:embed="rId5"/>
                  <a:tile tx="0" ty="0" sx="100000" sy="100000" flip="none" algn="tl"/>
                </a:blipFill>
                <a:latin typeface="Bookman Old Style" panose="02050604050505020204" pitchFamily="18" charset="0"/>
              </a:rPr>
              <a:t>fke</a:t>
            </a:r>
            <a:r>
              <a:rPr lang="es-CL" sz="1600" b="1" dirty="0">
                <a:solidFill>
                  <a:srgbClr val="7030A0"/>
                </a:solidFill>
                <a:latin typeface="Bookman Old Style" panose="02050604050505020204" pitchFamily="18" charset="0"/>
              </a:rPr>
              <a:t>ṉ</a:t>
            </a:r>
            <a:r>
              <a:rPr lang="es-CL" sz="1600" dirty="0">
                <a:blipFill>
                  <a:blip r:embed="rId5"/>
                  <a:tile tx="0" ty="0" sx="100000" sy="100000" flip="none" algn="tl"/>
                </a:blipFill>
                <a:latin typeface="Bookman Old Style" panose="02050604050505020204" pitchFamily="18" charset="0"/>
              </a:rPr>
              <a:t>= mar, lago.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872716"/>
            <a:ext cx="8208912" cy="108012"/>
          </a:xfrm>
          <a:prstGeom prst="rect">
            <a:avLst/>
          </a:prstGeom>
        </p:spPr>
      </p:pic>
      <p:pic>
        <p:nvPicPr>
          <p:cNvPr id="9" name="8 Imagen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4</a:t>
            </a:fld>
            <a:endParaRPr lang="es-CL" dirty="0"/>
          </a:p>
        </p:txBody>
      </p:sp>
      <p:pic>
        <p:nvPicPr>
          <p:cNvPr id="7" name="6 Imagen" descr="Recorte de pantalla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2666892"/>
            <a:ext cx="2403998" cy="2418292"/>
          </a:xfrm>
          <a:prstGeom prst="rect">
            <a:avLst/>
          </a:prstGeom>
          <a:ln w="28575">
            <a:solidFill>
              <a:schemeClr val="tx2">
                <a:lumMod val="7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40234668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288032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361459"/>
          </a:xfrm>
        </p:spPr>
        <p:txBody>
          <a:bodyPr/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 marL="514350" indent="-514350">
              <a:buFont typeface="+mj-lt"/>
              <a:buAutoNum type="arabicParenR" startAt="3"/>
            </a:pPr>
            <a:r>
              <a:rPr lang="es-CL" sz="1600" dirty="0">
                <a:latin typeface="Bookman Old Style" panose="02050604050505020204" pitchFamily="18" charset="0"/>
              </a:rPr>
              <a:t>Si se quiere expresar el plural de las cosas o de personas y animales, se emplea uno de los numerales indefinidos que expresan pluralidad: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Fill = todos, diversos.                     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Aḷün = varios, harto, mucho.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Komke = todos.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Fentṝen = mucho, muchos.                                     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Kiñeke = algunas.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2"/>
              </a:buBlip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</p:txBody>
      </p:sp>
      <p:pic>
        <p:nvPicPr>
          <p:cNvPr id="4" name="3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836712"/>
            <a:ext cx="8208912" cy="144016"/>
          </a:xfrm>
          <a:prstGeom prst="rect">
            <a:avLst/>
          </a:prstGeom>
        </p:spPr>
      </p:pic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  <p:pic>
        <p:nvPicPr>
          <p:cNvPr id="7" name="6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140968"/>
            <a:ext cx="4824536" cy="2448272"/>
          </a:xfrm>
          <a:prstGeom prst="rect">
            <a:avLst/>
          </a:prstGeom>
          <a:ln w="28575">
            <a:solidFill>
              <a:schemeClr val="tx1"/>
            </a:solidFill>
          </a:ln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5</a:t>
            </a:fld>
            <a:endParaRPr lang="es-CL" dirty="0"/>
          </a:p>
        </p:txBody>
      </p:sp>
      <p:pic>
        <p:nvPicPr>
          <p:cNvPr id="9" name="8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250" y="1742840"/>
            <a:ext cx="2693586" cy="2046200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7610229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600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>
              <a:buFont typeface="+mj-lt"/>
              <a:buAutoNum type="arabicParenR" startAt="4"/>
            </a:pPr>
            <a:r>
              <a:rPr lang="es-CL" sz="1600" dirty="0">
                <a:latin typeface="Bookman Old Style" panose="02050604050505020204" pitchFamily="18" charset="0"/>
              </a:rPr>
              <a:t>Los adjetivos de sustantivos, personas, animales o cosas, tienen plural partitivo y este se forma agregando a dichos adjetivos la partícula </a:t>
            </a:r>
            <a:r>
              <a:rPr lang="es-CL" sz="1600" b="1" dirty="0">
                <a:latin typeface="Bookman Old Style" panose="02050604050505020204" pitchFamily="18" charset="0"/>
              </a:rPr>
              <a:t>”Ke” </a:t>
            </a:r>
            <a:r>
              <a:rPr lang="es-CL" sz="1600" dirty="0">
                <a:latin typeface="Bookman Old Style" panose="02050604050505020204" pitchFamily="18" charset="0"/>
              </a:rPr>
              <a:t>como sufijo. </a:t>
            </a:r>
            <a:r>
              <a:rPr lang="es-CL" sz="1600" b="1" dirty="0">
                <a:latin typeface="Bookman Old Style" panose="02050604050505020204" pitchFamily="18" charset="0"/>
              </a:rPr>
              <a:t>Ejemplos: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Küme = bueno(a)         Kümeke = buenos(as)       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Kuṝü = negro (a)           Kuṝüke = negros(as)           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Lüg = blanco (a)           Lügke = blancos (as)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Wetha = malo(a)          Wethake = malos(as)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Choth = amarillo(a)         Chothke = amarillos(as)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Kelü = rojo(a)            Kelüke = rojos(as).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Cualquier sustantivo, persona, animal o cosa precedido por esta clase de adjetivos pluralizados, debe ser  considerado plural.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Ejemplos: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Lügke che = personas blancas             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Lügke kawellu = caballos blancos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Kuṝüke che = personas negras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Kuṝüke kawellu = caballos negros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3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</p:txBody>
      </p:sp>
      <p:pic>
        <p:nvPicPr>
          <p:cNvPr id="4" name="3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980728"/>
            <a:ext cx="8208912" cy="144016"/>
          </a:xfrm>
          <a:prstGeom prst="rect">
            <a:avLst/>
          </a:prstGeom>
        </p:spPr>
      </p:pic>
      <p:cxnSp>
        <p:nvCxnSpPr>
          <p:cNvPr id="6" name="5 Conector recto de flecha"/>
          <p:cNvCxnSpPr/>
          <p:nvPr/>
        </p:nvCxnSpPr>
        <p:spPr>
          <a:xfrm>
            <a:off x="2699792" y="2132856"/>
            <a:ext cx="468052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2699792" y="2420888"/>
            <a:ext cx="468052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2575926" y="2708920"/>
            <a:ext cx="591918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8 Conector recto de flecha"/>
          <p:cNvCxnSpPr/>
          <p:nvPr/>
        </p:nvCxnSpPr>
        <p:spPr>
          <a:xfrm>
            <a:off x="2755946" y="2996952"/>
            <a:ext cx="411898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9 Conector recto de flecha"/>
          <p:cNvCxnSpPr/>
          <p:nvPr/>
        </p:nvCxnSpPr>
        <p:spPr>
          <a:xfrm>
            <a:off x="2961895" y="3212976"/>
            <a:ext cx="324036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12 Conector recto de flecha"/>
          <p:cNvCxnSpPr/>
          <p:nvPr/>
        </p:nvCxnSpPr>
        <p:spPr>
          <a:xfrm>
            <a:off x="2465766" y="3573016"/>
            <a:ext cx="468052" cy="0"/>
          </a:xfrm>
          <a:prstGeom prst="straightConnector1">
            <a:avLst/>
          </a:prstGeom>
          <a:ln w="28575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10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6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32640576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3600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Ejemplos:</a:t>
            </a:r>
          </a:p>
          <a:p>
            <a:pPr>
              <a:buBlip>
                <a:blip r:embed="rId2"/>
              </a:buBlip>
            </a:pPr>
            <a:r>
              <a:rPr lang="es-CL" sz="1600" dirty="0" err="1">
                <a:latin typeface="Bookman Old Style" panose="02050604050505020204" pitchFamily="18" charset="0"/>
              </a:rPr>
              <a:t>Choth</a:t>
            </a:r>
            <a:r>
              <a:rPr lang="es-CL" sz="1600" dirty="0">
                <a:latin typeface="Bookman Old Style" panose="02050604050505020204" pitchFamily="18" charset="0"/>
              </a:rPr>
              <a:t> </a:t>
            </a:r>
            <a:r>
              <a:rPr lang="es-CL" sz="1600" dirty="0" err="1">
                <a:latin typeface="Bookman Old Style" panose="02050604050505020204" pitchFamily="18" charset="0"/>
              </a:rPr>
              <a:t>autu</a:t>
            </a:r>
            <a:r>
              <a:rPr lang="es-CL" sz="1600" dirty="0">
                <a:latin typeface="Bookman Old Style" panose="02050604050505020204" pitchFamily="18" charset="0"/>
              </a:rPr>
              <a:t> = auto amarillo                 Chothke autu = autos amarillos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Kallfü = azul                                        Kallfüke ṝuka = casas azules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Fütṝa = grande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Fütṝa ṝuka = casa grande                     Fütṝake  ṝuka = casa grandes 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Si el sustantivo modificado por un adjetivo en plural tiene la partícula “pu” y este sustantivo es persona o animal, se pone también “pu” y se coloca antes del adjetivo o del sustantivo.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Ejemplos: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Pu pichike che o pichike pu che = los chicos, las chicas                    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Pu üllcha thomo = las mujeres jóvenes 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Pu ülchake thomo= ülchake pu thomo = las mujeres jóvenes </a:t>
            </a:r>
          </a:p>
          <a:p>
            <a:pPr>
              <a:buBlip>
                <a:blip r:embed="rId3"/>
              </a:buBlip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Con “pu üllcha”, como “pu” pluraliza a “üllcha”, no es necesario colocar el “ke”, pero también se puede colocar y no estaría mal, si se coloca estaría mas reforzado.</a:t>
            </a: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endParaRPr lang="es-CL" sz="1600" dirty="0">
              <a:latin typeface="Bookman Old Style" panose="02050604050505020204" pitchFamily="18" charset="0"/>
            </a:endParaRPr>
          </a:p>
        </p:txBody>
      </p:sp>
      <p:pic>
        <p:nvPicPr>
          <p:cNvPr id="4" name="3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836712"/>
            <a:ext cx="8208912" cy="144016"/>
          </a:xfrm>
          <a:prstGeom prst="rect">
            <a:avLst/>
          </a:prstGeom>
        </p:spPr>
      </p:pic>
      <p:cxnSp>
        <p:nvCxnSpPr>
          <p:cNvPr id="6" name="5 Conector recto de flecha"/>
          <p:cNvCxnSpPr/>
          <p:nvPr/>
        </p:nvCxnSpPr>
        <p:spPr>
          <a:xfrm>
            <a:off x="3851920" y="1628800"/>
            <a:ext cx="757426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6 Conector recto de flecha"/>
          <p:cNvCxnSpPr/>
          <p:nvPr/>
        </p:nvCxnSpPr>
        <p:spPr>
          <a:xfrm>
            <a:off x="3838099" y="1985107"/>
            <a:ext cx="757426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7 Conector recto de flecha"/>
          <p:cNvCxnSpPr/>
          <p:nvPr/>
        </p:nvCxnSpPr>
        <p:spPr>
          <a:xfrm>
            <a:off x="3838099" y="2492896"/>
            <a:ext cx="757426" cy="0"/>
          </a:xfrm>
          <a:prstGeom prst="straightConnector1">
            <a:avLst/>
          </a:prstGeom>
          <a:ln w="38100"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8 Cerrar llave"/>
          <p:cNvSpPr/>
          <p:nvPr/>
        </p:nvSpPr>
        <p:spPr>
          <a:xfrm>
            <a:off x="6660232" y="3645024"/>
            <a:ext cx="648072" cy="1008112"/>
          </a:xfrm>
          <a:prstGeom prst="rightBrac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10" name="9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57" y="3371842"/>
            <a:ext cx="428685" cy="114316"/>
          </a:xfrm>
          <a:prstGeom prst="rect">
            <a:avLst/>
          </a:prstGeom>
        </p:spPr>
      </p:pic>
      <p:pic>
        <p:nvPicPr>
          <p:cNvPr id="11" name="10 Imagen" descr="Recorte de pantalla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6273" y="3528464"/>
            <a:ext cx="1457529" cy="1124672"/>
          </a:xfrm>
          <a:prstGeom prst="rect">
            <a:avLst/>
          </a:prstGeom>
          <a:ln>
            <a:solidFill>
              <a:srgbClr val="298F21"/>
            </a:solidFill>
          </a:ln>
        </p:spPr>
      </p:pic>
      <p:pic>
        <p:nvPicPr>
          <p:cNvPr id="13" name="12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7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368249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3600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Pu wecheke wentṝu = wecheke pu wentṝu                              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Pu küme che = küme pu che ( las personas buenas)     “pu” antes del che y     </a:t>
            </a: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                                                 antes del wentṝu 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Pu kümeke thomo = kümeke pu thomo ( las mujeres buenas)  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Üllcha thomo = mujer joven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Fücha = hombre viejo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Elchen = diosa(os)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Ü</a:t>
            </a:r>
            <a:r>
              <a:rPr lang="es-CL" sz="1600" b="1" dirty="0">
                <a:latin typeface="Bookman Old Style" panose="02050604050505020204" pitchFamily="18" charset="0"/>
              </a:rPr>
              <a:t>ḻ</a:t>
            </a:r>
            <a:r>
              <a:rPr lang="es-CL" sz="1600" dirty="0">
                <a:latin typeface="Bookman Old Style" panose="02050604050505020204" pitchFamily="18" charset="0"/>
              </a:rPr>
              <a:t>men = hombre o mujer rico(a) y noble, que financiaron gran parte de la defensa de la tierra.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Weche wentṝu = hombre joven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Püllü weche = dios hombre joven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Püllü Üllcha = diosa mujer joven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Kushe = mujer viejita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Püllü = espíritu 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Püllü kushe = diosa mujer viejita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Püllü fücha = dios hombre viejito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Existen 4 nombre de “</a:t>
            </a:r>
            <a:r>
              <a:rPr lang="es-CL" sz="1600" b="1" dirty="0">
                <a:latin typeface="Bookman Old Style" panose="02050604050505020204" pitchFamily="18" charset="0"/>
              </a:rPr>
              <a:t>ELCHEN</a:t>
            </a:r>
            <a:r>
              <a:rPr lang="es-CL" sz="1600" dirty="0">
                <a:latin typeface="Bookman Old Style" panose="02050604050505020204" pitchFamily="18" charset="0"/>
              </a:rPr>
              <a:t>”, único(a) y espíritu (a).</a:t>
            </a:r>
          </a:p>
          <a:p>
            <a:pPr>
              <a:buBlip>
                <a:blip r:embed="rId2"/>
              </a:buBlip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r>
              <a:rPr lang="es-CL" sz="1600" dirty="0">
                <a:latin typeface="Bookman Old Style" panose="02050604050505020204" pitchFamily="18" charset="0"/>
              </a:rPr>
              <a:t>                                                                                              </a:t>
            </a:r>
          </a:p>
          <a:p>
            <a:pPr marL="0" indent="0">
              <a:buNone/>
            </a:pPr>
            <a:endParaRPr lang="es-CL" dirty="0"/>
          </a:p>
        </p:txBody>
      </p:sp>
      <p:pic>
        <p:nvPicPr>
          <p:cNvPr id="4" name="3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836712"/>
            <a:ext cx="8208912" cy="144016"/>
          </a:xfrm>
          <a:prstGeom prst="rect">
            <a:avLst/>
          </a:prstGeom>
        </p:spPr>
      </p:pic>
      <p:sp>
        <p:nvSpPr>
          <p:cNvPr id="5" name="4 Cerrar llave"/>
          <p:cNvSpPr/>
          <p:nvPr/>
        </p:nvSpPr>
        <p:spPr>
          <a:xfrm>
            <a:off x="6160981" y="1196752"/>
            <a:ext cx="144016" cy="648072"/>
          </a:xfrm>
          <a:prstGeom prst="rightBrace">
            <a:avLst/>
          </a:prstGeom>
          <a:ln w="28575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CL" dirty="0"/>
          </a:p>
        </p:txBody>
      </p:sp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8</a:t>
            </a:fld>
            <a:endParaRPr lang="es-CL" dirty="0"/>
          </a:p>
        </p:txBody>
      </p:sp>
    </p:spTree>
    <p:extLst>
      <p:ext uri="{BB962C8B-B14F-4D97-AF65-F5344CB8AC3E}">
        <p14:creationId xmlns:p14="http://schemas.microsoft.com/office/powerpoint/2010/main" val="17784009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3927" y="404664"/>
            <a:ext cx="8229600" cy="360040"/>
          </a:xfrm>
          <a:solidFill>
            <a:schemeClr val="accent5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r>
              <a:rPr lang="es-CL" sz="2400" dirty="0">
                <a:latin typeface="Bookman Old Style" panose="02050604050505020204" pitchFamily="18" charset="0"/>
              </a:rPr>
              <a:t>Clase N°2: Sonidos distintos del Castellano</a:t>
            </a:r>
            <a:endParaRPr lang="es-CL" sz="24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65529" y="764704"/>
            <a:ext cx="8229600" cy="5433467"/>
          </a:xfrm>
        </p:spPr>
        <p:txBody>
          <a:bodyPr>
            <a:normAutofit/>
          </a:bodyPr>
          <a:lstStyle/>
          <a:p>
            <a:endParaRPr lang="es-CL" sz="1600" dirty="0"/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    Ejemplos de frases largas:</a:t>
            </a:r>
          </a:p>
          <a:p>
            <a:pPr>
              <a:buBlip>
                <a:blip r:embed="rId2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Pu üḷmenke che fütṝa kellukefui kulliñ meu ta kuifi.</a:t>
            </a:r>
          </a:p>
          <a:p>
            <a:pPr marL="0" indent="0">
              <a:buNone/>
            </a:pPr>
            <a:r>
              <a:rPr lang="es-CL" sz="1600" b="1" dirty="0">
                <a:latin typeface="Bookman Old Style" panose="02050604050505020204" pitchFamily="18" charset="0"/>
              </a:rPr>
              <a:t>Traducción:</a:t>
            </a:r>
            <a:r>
              <a:rPr lang="es-CL" sz="1600" dirty="0">
                <a:latin typeface="Bookman Old Style" panose="02050604050505020204" pitchFamily="18" charset="0"/>
              </a:rPr>
              <a:t> las personas ( hombre  o mujer ) ricas y nobles ayudaron mucho en animales hace tiempo atrás, en la guerra de Arauco ( 341 años, la mas prolongada, y m</a:t>
            </a:r>
            <a:r>
              <a:rPr lang="es-CL" sz="1600" dirty="0"/>
              <a:t>á</a:t>
            </a:r>
            <a:r>
              <a:rPr lang="es-CL" sz="1600" dirty="0">
                <a:latin typeface="Bookman Old Style" panose="02050604050505020204" pitchFamily="18" charset="0"/>
              </a:rPr>
              <a:t>s heroica y desigual del mundo).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Fütṝa= grande, mucho, harto.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Kellukefui = ayudaron, han ayudado, ayudaban, habían ayudado ( tiempo pasado).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Kelluken = yo ayudo en estos momentos ( presente).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Kullun = verbo ayudar, implica movimiento.        </a:t>
            </a:r>
          </a:p>
          <a:p>
            <a:pPr>
              <a:buBlip>
                <a:blip r:embed="rId3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kulliñ meu = en animales. </a:t>
            </a:r>
          </a:p>
          <a:p>
            <a:pPr>
              <a:buBlip>
                <a:blip r:embed="rId4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Kulliñ = animal o animales (como continente).</a:t>
            </a:r>
          </a:p>
          <a:p>
            <a:pPr>
              <a:buBlip>
                <a:blip r:embed="rId4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“ta” = es particular destacadora.</a:t>
            </a:r>
          </a:p>
          <a:p>
            <a:pPr>
              <a:buBlip>
                <a:blip r:embed="rId4"/>
              </a:buBlip>
            </a:pPr>
            <a:r>
              <a:rPr lang="es-CL" sz="1600" dirty="0">
                <a:latin typeface="Bookman Old Style" panose="02050604050505020204" pitchFamily="18" charset="0"/>
              </a:rPr>
              <a:t>Kullin = verbo pagar ( dinámico).</a:t>
            </a:r>
          </a:p>
          <a:p>
            <a:pPr marL="0" indent="0">
              <a:buNone/>
            </a:pPr>
            <a:endParaRPr lang="es-CL" sz="17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7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700" dirty="0">
              <a:latin typeface="Bookman Old Style" panose="02050604050505020204" pitchFamily="18" charset="0"/>
            </a:endParaRPr>
          </a:p>
          <a:p>
            <a:pPr>
              <a:buBlip>
                <a:blip r:embed="rId4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Blip>
                <a:blip r:embed="rId4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>
              <a:buBlip>
                <a:blip r:embed="rId3"/>
              </a:buBlip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3"/>
              </a:buBlip>
            </a:pPr>
            <a:endParaRPr lang="es-CL" sz="1600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dirty="0">
              <a:latin typeface="Bookman Old Style" panose="02050604050505020204" pitchFamily="18" charset="0"/>
            </a:endParaRPr>
          </a:p>
          <a:p>
            <a:pPr>
              <a:buBlip>
                <a:blip r:embed="rId4"/>
              </a:buBlip>
            </a:pPr>
            <a:endParaRPr lang="es-CL" sz="1600" b="1" dirty="0">
              <a:latin typeface="Bookman Old Style" panose="02050604050505020204" pitchFamily="18" charset="0"/>
            </a:endParaRPr>
          </a:p>
          <a:p>
            <a:pPr marL="0" indent="0">
              <a:buNone/>
            </a:pPr>
            <a:endParaRPr lang="es-CL" sz="1600" b="1" dirty="0">
              <a:latin typeface="Bookman Old Style" panose="02050604050505020204" pitchFamily="18" charset="0"/>
            </a:endParaRPr>
          </a:p>
          <a:p>
            <a:endParaRPr lang="es-CL" dirty="0"/>
          </a:p>
        </p:txBody>
      </p:sp>
      <p:pic>
        <p:nvPicPr>
          <p:cNvPr id="4" name="3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18" y="836712"/>
            <a:ext cx="8208912" cy="144016"/>
          </a:xfrm>
          <a:prstGeom prst="rect">
            <a:avLst/>
          </a:prstGeom>
        </p:spPr>
      </p:pic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4DFEC8-6AD5-44A8-8DC1-1C9D59432938}" type="slidenum">
              <a:rPr lang="es-CL" smtClean="0"/>
              <a:t>9</a:t>
            </a:fld>
            <a:endParaRPr lang="es-CL" dirty="0"/>
          </a:p>
        </p:txBody>
      </p:sp>
      <p:pic>
        <p:nvPicPr>
          <p:cNvPr id="6" name="5 Imagen" descr="Recorte de pantalla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90" y="5869952"/>
            <a:ext cx="8208912" cy="1366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189375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1050</TotalTime>
  <Words>4521</Words>
  <Application>Microsoft Office PowerPoint</Application>
  <PresentationFormat>Presentación en pantalla (4:3)</PresentationFormat>
  <Paragraphs>534</Paragraphs>
  <Slides>30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30</vt:i4>
      </vt:variant>
    </vt:vector>
  </HeadingPairs>
  <TitlesOfParts>
    <vt:vector size="36" baseType="lpstr">
      <vt:lpstr>Arial</vt:lpstr>
      <vt:lpstr>Bookman Old Style</vt:lpstr>
      <vt:lpstr>Calibri</vt:lpstr>
      <vt:lpstr>Courier New</vt:lpstr>
      <vt:lpstr>Wingdings</vt:lpstr>
      <vt:lpstr>Tema de Office</vt:lpstr>
      <vt:lpstr>Presentación de PowerPoint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  <vt:lpstr>Clase N°2: Sonidos distintos del Castellano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CyD</dc:creator>
  <cp:lastModifiedBy>NANCUCHEO NANCULEO, Huentelaf Rupayan</cp:lastModifiedBy>
  <cp:revision>93</cp:revision>
  <dcterms:created xsi:type="dcterms:W3CDTF">2021-07-29T19:12:22Z</dcterms:created>
  <dcterms:modified xsi:type="dcterms:W3CDTF">2021-09-08T21:58:21Z</dcterms:modified>
</cp:coreProperties>
</file>