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1" r:id="rId34"/>
    <p:sldId id="292" r:id="rId35"/>
    <p:sldId id="288" r:id="rId36"/>
    <p:sldId id="289" r:id="rId37"/>
    <p:sldId id="290" r:id="rId38"/>
  </p:sldIdLst>
  <p:sldSz cx="12192000" cy="6858000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1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00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7257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00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3556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424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17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82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073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6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9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5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052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88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2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0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2589120" y="1002600"/>
            <a:ext cx="8914680" cy="226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54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Métodos de Simulación y Modelamiento de Sonido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2589120" y="3733200"/>
            <a:ext cx="9601920" cy="207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Prof. Sergio E. Floody (PhD)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Prof. Víctor M. Espinoza (PhD)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Departamento</a:t>
            </a:r>
            <a:r>
              <a:rPr lang="en-U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de </a:t>
            </a:r>
            <a:r>
              <a:rPr lang="en-US" sz="1800" b="0" strike="noStrike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Sonido</a:t>
            </a:r>
            <a:r>
              <a:rPr lang="en-U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- Universidad de Chile, 2020.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Asignatura</a:t>
            </a:r>
            <a:r>
              <a:rPr lang="en-U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: </a:t>
            </a:r>
            <a:r>
              <a:rPr lang="en-US" sz="1800" b="0" strike="noStrike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Proyectos</a:t>
            </a:r>
            <a:r>
              <a:rPr lang="en-U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r>
              <a:rPr lang="en-US" sz="1800" b="0" strike="noStrike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Integrador</a:t>
            </a:r>
            <a:r>
              <a:rPr lang="en-U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de </a:t>
            </a:r>
            <a:r>
              <a:rPr lang="en-US" sz="1800" b="0" strike="noStrike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Señales</a:t>
            </a:r>
            <a:r>
              <a:rPr lang="en-U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y </a:t>
            </a:r>
            <a:r>
              <a:rPr lang="en-US" sz="1800" b="0" strike="noStrike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Sistemas</a:t>
            </a:r>
            <a:r>
              <a:rPr lang="en-U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- </a:t>
            </a:r>
            <a:r>
              <a:rPr lang="en-US" sz="1800" b="0" strike="noStrike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Ingeniería</a:t>
            </a:r>
            <a:r>
              <a:rPr lang="en-U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r>
              <a:rPr lang="en-US" sz="1800" b="0" strike="noStrike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en</a:t>
            </a:r>
            <a:r>
              <a:rPr lang="en-U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r>
              <a:rPr lang="en-US" sz="1800" b="0" strike="noStrike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Sonido</a:t>
            </a:r>
            <a:r>
              <a:rPr lang="en-U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. 2020.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Matrices de Transferencia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2589120" y="21337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Tubo con pérdidas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Tubo sin pérdidas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5" name="Google Shape;241;p27"/>
          <p:cNvPicPr/>
          <p:nvPr/>
        </p:nvPicPr>
        <p:blipFill>
          <a:blip r:embed="rId2"/>
          <a:stretch/>
        </p:blipFill>
        <p:spPr>
          <a:xfrm>
            <a:off x="2995560" y="2981160"/>
            <a:ext cx="6199920" cy="894600"/>
          </a:xfrm>
          <a:prstGeom prst="rect">
            <a:avLst/>
          </a:prstGeom>
          <a:ln>
            <a:noFill/>
          </a:ln>
        </p:spPr>
      </p:pic>
      <p:pic>
        <p:nvPicPr>
          <p:cNvPr id="166" name="Google Shape;242;p27"/>
          <p:cNvPicPr/>
          <p:nvPr/>
        </p:nvPicPr>
        <p:blipFill>
          <a:blip r:embed="rId3"/>
          <a:stretch/>
        </p:blipFill>
        <p:spPr>
          <a:xfrm>
            <a:off x="4660920" y="4556520"/>
            <a:ext cx="3637800" cy="970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Matrices de Transferencia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2495600" y="1637271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Contracción</a:t>
            </a:r>
            <a:r>
              <a:rPr lang="en-US" sz="1800" b="0" strike="noStrike" spc="-1" dirty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/ </a:t>
            </a: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Expansión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9" name="Google Shape;249;p28"/>
          <p:cNvPicPr/>
          <p:nvPr/>
        </p:nvPicPr>
        <p:blipFill>
          <a:blip r:embed="rId2"/>
          <a:stretch/>
        </p:blipFill>
        <p:spPr>
          <a:xfrm>
            <a:off x="2353435" y="2120641"/>
            <a:ext cx="6562080" cy="1799640"/>
          </a:xfrm>
          <a:prstGeom prst="rect">
            <a:avLst/>
          </a:prstGeom>
          <a:ln>
            <a:noFill/>
          </a:ln>
        </p:spPr>
      </p:pic>
      <p:pic>
        <p:nvPicPr>
          <p:cNvPr id="170" name="Google Shape;250;p28"/>
          <p:cNvPicPr/>
          <p:nvPr/>
        </p:nvPicPr>
        <p:blipFill>
          <a:blip r:embed="rId3"/>
          <a:stretch/>
        </p:blipFill>
        <p:spPr>
          <a:xfrm>
            <a:off x="4007768" y="3956589"/>
            <a:ext cx="2522160" cy="2528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Matrices de Transferencia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2063552" y="153018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 dirty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Inlet / Outlet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3" name="Google Shape;257;p29"/>
          <p:cNvPicPr/>
          <p:nvPr/>
        </p:nvPicPr>
        <p:blipFill>
          <a:blip r:embed="rId2"/>
          <a:stretch/>
        </p:blipFill>
        <p:spPr>
          <a:xfrm>
            <a:off x="1055440" y="2234790"/>
            <a:ext cx="8238240" cy="1370880"/>
          </a:xfrm>
          <a:prstGeom prst="rect">
            <a:avLst/>
          </a:prstGeom>
          <a:ln>
            <a:noFill/>
          </a:ln>
        </p:spPr>
      </p:pic>
      <p:pic>
        <p:nvPicPr>
          <p:cNvPr id="174" name="Google Shape;258;p29"/>
          <p:cNvPicPr/>
          <p:nvPr/>
        </p:nvPicPr>
        <p:blipFill>
          <a:blip r:embed="rId3"/>
          <a:stretch/>
        </p:blipFill>
        <p:spPr>
          <a:xfrm>
            <a:off x="2053916" y="3852505"/>
            <a:ext cx="7093080" cy="2116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Matrices de Transferencia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1775520" y="15406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Exponencial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7" name="Google Shape;265;p30"/>
          <p:cNvPicPr/>
          <p:nvPr/>
        </p:nvPicPr>
        <p:blipFill>
          <a:blip r:embed="rId2"/>
          <a:stretch/>
        </p:blipFill>
        <p:spPr>
          <a:xfrm>
            <a:off x="1919536" y="2177550"/>
            <a:ext cx="7053120" cy="2547720"/>
          </a:xfrm>
          <a:prstGeom prst="rect">
            <a:avLst/>
          </a:prstGeom>
          <a:ln>
            <a:noFill/>
          </a:ln>
        </p:spPr>
      </p:pic>
      <p:pic>
        <p:nvPicPr>
          <p:cNvPr id="178" name="Google Shape;266;p30"/>
          <p:cNvPicPr/>
          <p:nvPr/>
        </p:nvPicPr>
        <p:blipFill>
          <a:blip r:embed="rId3"/>
          <a:stretch/>
        </p:blipFill>
        <p:spPr>
          <a:xfrm>
            <a:off x="5375920" y="4338540"/>
            <a:ext cx="2294280" cy="2047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2508636"/>
            <a:ext cx="6441370" cy="2576548"/>
          </a:xfrm>
          <a:prstGeom prst="rect">
            <a:avLst/>
          </a:prstGeom>
        </p:spPr>
      </p:pic>
      <p:sp>
        <p:nvSpPr>
          <p:cNvPr id="179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Diferencias Finitas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1199456" y="15406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endParaRPr lang="en-US" sz="1800" b="0" strike="noStrike" spc="-1" dirty="0">
              <a:solidFill>
                <a:srgbClr val="3F3F3F"/>
              </a:solidFill>
              <a:uFill>
                <a:solidFill>
                  <a:srgbClr val="FFFFFF"/>
                </a:solidFill>
              </a:uFill>
              <a:latin typeface="Century Gothic"/>
              <a:ea typeface="Century Gothic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Ecuación</a:t>
            </a:r>
            <a:r>
              <a:rPr lang="en-US" sz="1800" b="0" strike="noStrike" spc="-1" dirty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r>
              <a:rPr lang="en-US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I</a:t>
            </a: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nicial</a:t>
            </a:r>
            <a:endParaRPr lang="en-US" sz="1800" b="0" strike="noStrike" spc="-1" dirty="0">
              <a:solidFill>
                <a:srgbClr val="3F3F3F"/>
              </a:solidFill>
              <a:uFill>
                <a:solidFill>
                  <a:srgbClr val="FFFFFF"/>
                </a:solidFill>
              </a:uFill>
              <a:latin typeface="Century Gothic"/>
              <a:ea typeface="Century Gothic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endParaRPr lang="en-US" spc="-1" dirty="0">
              <a:solidFill>
                <a:srgbClr val="3F3F3F"/>
              </a:solidFill>
              <a:uFill>
                <a:solidFill>
                  <a:srgbClr val="FFFFFF"/>
                </a:solidFill>
              </a:uFill>
              <a:latin typeface="Century Gothic"/>
              <a:ea typeface="Century Gothic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endParaRPr lang="en-US" sz="1800" b="0" strike="noStrike" spc="-1" dirty="0">
              <a:solidFill>
                <a:srgbClr val="3F3F3F"/>
              </a:solidFill>
              <a:uFill>
                <a:solidFill>
                  <a:srgbClr val="FFFFFF"/>
                </a:solidFill>
              </a:uFill>
              <a:latin typeface="Century Gothic"/>
              <a:ea typeface="Century Gothic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endParaRPr lang="en-US" spc="-1" dirty="0">
              <a:solidFill>
                <a:srgbClr val="3F3F3F"/>
              </a:solidFill>
              <a:uFill>
                <a:solidFill>
                  <a:srgbClr val="FFFFFF"/>
                </a:solidFill>
              </a:uFill>
              <a:latin typeface="Century Gothic"/>
              <a:ea typeface="Century Gothic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endParaRPr lang="en-US" sz="1800" b="1" strike="noStrike" spc="-1" dirty="0">
              <a:solidFill>
                <a:srgbClr val="3F3F3F"/>
              </a:solidFill>
              <a:uFill>
                <a:solidFill>
                  <a:srgbClr val="FFFFFF"/>
                </a:solidFill>
              </a:uFill>
              <a:latin typeface="Century Gothic"/>
              <a:ea typeface="Century Gothic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endParaRPr lang="en-US" spc="-1" dirty="0">
              <a:solidFill>
                <a:srgbClr val="3F3F3F"/>
              </a:solidFill>
              <a:uFill>
                <a:solidFill>
                  <a:srgbClr val="FFFFFF"/>
                </a:solidFill>
              </a:uFill>
              <a:latin typeface="Century Gothic"/>
              <a:ea typeface="Century Gothic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endParaRPr lang="en-US" sz="1800" b="0" strike="noStrike" spc="-1" dirty="0">
              <a:solidFill>
                <a:srgbClr val="3F3F3F"/>
              </a:solidFill>
              <a:uFill>
                <a:solidFill>
                  <a:srgbClr val="FFFFFF"/>
                </a:solidFill>
              </a:uFill>
              <a:latin typeface="Century Gothic"/>
              <a:ea typeface="Century Gothic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Ecuación</a:t>
            </a:r>
            <a:r>
              <a:rPr lang="en-US" sz="1800" b="0" strike="noStrike" spc="-1" dirty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Recursiva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3743144"/>
            <a:ext cx="4762500" cy="19050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671" y="1795636"/>
            <a:ext cx="4762500" cy="19050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810" y="4653136"/>
            <a:ext cx="571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FEM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1187014" y="14578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Método</a:t>
            </a:r>
            <a:r>
              <a:rPr lang="en-US" sz="1800" b="0" strike="noStrike" spc="-1" dirty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de los </a:t>
            </a: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Elementos</a:t>
            </a:r>
            <a:r>
              <a:rPr lang="en-US" sz="1800" b="0" strike="noStrike" spc="-1" dirty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Finitos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3" name="Google Shape;273;p31"/>
          <p:cNvPicPr/>
          <p:nvPr/>
        </p:nvPicPr>
        <p:blipFill>
          <a:blip r:embed="rId2"/>
          <a:stretch/>
        </p:blipFill>
        <p:spPr>
          <a:xfrm>
            <a:off x="1055440" y="2133540"/>
            <a:ext cx="4752360" cy="666000"/>
          </a:xfrm>
          <a:prstGeom prst="rect">
            <a:avLst/>
          </a:prstGeom>
          <a:ln>
            <a:noFill/>
          </a:ln>
        </p:spPr>
      </p:pic>
      <p:pic>
        <p:nvPicPr>
          <p:cNvPr id="184" name="Google Shape;274;p31"/>
          <p:cNvPicPr/>
          <p:nvPr/>
        </p:nvPicPr>
        <p:blipFill>
          <a:blip r:embed="rId3"/>
          <a:stretch/>
        </p:blipFill>
        <p:spPr>
          <a:xfrm>
            <a:off x="1154089" y="2893770"/>
            <a:ext cx="5276160" cy="675720"/>
          </a:xfrm>
          <a:prstGeom prst="rect">
            <a:avLst/>
          </a:prstGeom>
          <a:ln>
            <a:noFill/>
          </a:ln>
        </p:spPr>
      </p:pic>
      <p:pic>
        <p:nvPicPr>
          <p:cNvPr id="185" name="Google Shape;275;p31"/>
          <p:cNvPicPr/>
          <p:nvPr/>
        </p:nvPicPr>
        <p:blipFill>
          <a:blip r:embed="rId4"/>
          <a:stretch/>
        </p:blipFill>
        <p:spPr>
          <a:xfrm>
            <a:off x="1154089" y="3788910"/>
            <a:ext cx="3952080" cy="828000"/>
          </a:xfrm>
          <a:prstGeom prst="rect">
            <a:avLst/>
          </a:prstGeom>
          <a:ln>
            <a:noFill/>
          </a:ln>
        </p:spPr>
      </p:pic>
      <p:pic>
        <p:nvPicPr>
          <p:cNvPr id="186" name="Google Shape;276;p31"/>
          <p:cNvPicPr/>
          <p:nvPr/>
        </p:nvPicPr>
        <p:blipFill>
          <a:blip r:embed="rId5"/>
          <a:stretch/>
        </p:blipFill>
        <p:spPr>
          <a:xfrm>
            <a:off x="1059903" y="4820142"/>
            <a:ext cx="3904560" cy="789840"/>
          </a:xfrm>
          <a:prstGeom prst="rect">
            <a:avLst/>
          </a:prstGeom>
          <a:ln>
            <a:noFill/>
          </a:ln>
        </p:spPr>
      </p:pic>
      <p:pic>
        <p:nvPicPr>
          <p:cNvPr id="187" name="Google Shape;277;p31"/>
          <p:cNvPicPr/>
          <p:nvPr/>
        </p:nvPicPr>
        <p:blipFill>
          <a:blip r:embed="rId6"/>
          <a:stretch/>
        </p:blipFill>
        <p:spPr>
          <a:xfrm>
            <a:off x="5487886" y="3663720"/>
            <a:ext cx="4323600" cy="980280"/>
          </a:xfrm>
          <a:prstGeom prst="rect">
            <a:avLst/>
          </a:prstGeom>
          <a:ln>
            <a:noFill/>
          </a:ln>
        </p:spPr>
      </p:pic>
      <p:pic>
        <p:nvPicPr>
          <p:cNvPr id="188" name="Google Shape;278;p31"/>
          <p:cNvPicPr/>
          <p:nvPr/>
        </p:nvPicPr>
        <p:blipFill>
          <a:blip r:embed="rId7"/>
          <a:stretch/>
        </p:blipFill>
        <p:spPr>
          <a:xfrm>
            <a:off x="5231904" y="4910535"/>
            <a:ext cx="5400000" cy="742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Optimizing loudspeaker system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2589120" y="21337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Caja Acústica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1" name="Google Shape;285;p32"/>
          <p:cNvPicPr/>
          <p:nvPr/>
        </p:nvPicPr>
        <p:blipFill>
          <a:blip r:embed="rId2"/>
          <a:stretch/>
        </p:blipFill>
        <p:spPr>
          <a:xfrm>
            <a:off x="5520600" y="1905120"/>
            <a:ext cx="6447600" cy="4742640"/>
          </a:xfrm>
          <a:prstGeom prst="rect">
            <a:avLst/>
          </a:prstGeom>
          <a:ln>
            <a:noFill/>
          </a:ln>
          <a:effectLst>
            <a:outerShdw blurRad="214313" dist="104775" dir="402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2" name="Google Shape;286;p32"/>
          <p:cNvPicPr/>
          <p:nvPr/>
        </p:nvPicPr>
        <p:blipFill>
          <a:blip r:embed="rId3"/>
          <a:stretch/>
        </p:blipFill>
        <p:spPr>
          <a:xfrm>
            <a:off x="294840" y="2541240"/>
            <a:ext cx="5115240" cy="3737880"/>
          </a:xfrm>
          <a:prstGeom prst="rect">
            <a:avLst/>
          </a:prstGeom>
          <a:ln>
            <a:noFill/>
          </a:ln>
          <a:effectLst>
            <a:outerShdw blurRad="271463" dist="95250" dir="51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Microphone Modelling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4" name="Google Shape;292;p33"/>
          <p:cNvPicPr/>
          <p:nvPr/>
        </p:nvPicPr>
        <p:blipFill>
          <a:blip r:embed="rId2"/>
          <a:stretch/>
        </p:blipFill>
        <p:spPr>
          <a:xfrm>
            <a:off x="5923080" y="2387880"/>
            <a:ext cx="5581080" cy="4314240"/>
          </a:xfrm>
          <a:prstGeom prst="rect">
            <a:avLst/>
          </a:prstGeom>
          <a:ln>
            <a:noFill/>
          </a:ln>
          <a:effectLst>
            <a:outerShdw blurRad="200025" dist="104775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5" name="Google Shape;293;p33"/>
          <p:cNvPicPr/>
          <p:nvPr/>
        </p:nvPicPr>
        <p:blipFill>
          <a:blip r:embed="rId3"/>
          <a:stretch/>
        </p:blipFill>
        <p:spPr>
          <a:xfrm>
            <a:off x="851760" y="2387880"/>
            <a:ext cx="4502880" cy="3350880"/>
          </a:xfrm>
          <a:prstGeom prst="rect">
            <a:avLst/>
          </a:prstGeom>
          <a:ln>
            <a:noFill/>
          </a:ln>
          <a:effectLst>
            <a:outerShdw blurRad="342900" dist="123825" dir="426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Musical Instrument Modelling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7" name="Google Shape;299;p34"/>
          <p:cNvPicPr/>
          <p:nvPr/>
        </p:nvPicPr>
        <p:blipFill>
          <a:blip r:embed="rId2"/>
          <a:stretch/>
        </p:blipFill>
        <p:spPr>
          <a:xfrm>
            <a:off x="5278140" y="1556792"/>
            <a:ext cx="3540960" cy="2655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8" name="Google Shape;300;p34"/>
          <p:cNvPicPr/>
          <p:nvPr/>
        </p:nvPicPr>
        <p:blipFill>
          <a:blip r:embed="rId3"/>
          <a:stretch/>
        </p:blipFill>
        <p:spPr>
          <a:xfrm>
            <a:off x="911424" y="1556792"/>
            <a:ext cx="3540960" cy="2655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9" name="Google Shape;301;p34"/>
          <p:cNvPicPr/>
          <p:nvPr/>
        </p:nvPicPr>
        <p:blipFill>
          <a:blip r:embed="rId4"/>
          <a:stretch/>
        </p:blipFill>
        <p:spPr>
          <a:xfrm>
            <a:off x="1703512" y="4581128"/>
            <a:ext cx="7381080" cy="1794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Room Acoustic Modelling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1" name="Google Shape;307;p35"/>
          <p:cNvPicPr/>
          <p:nvPr/>
        </p:nvPicPr>
        <p:blipFill>
          <a:blip r:embed="rId2"/>
          <a:stretch/>
        </p:blipFill>
        <p:spPr>
          <a:xfrm>
            <a:off x="479376" y="1412776"/>
            <a:ext cx="5933520" cy="3761640"/>
          </a:xfrm>
          <a:prstGeom prst="rect">
            <a:avLst/>
          </a:prstGeom>
          <a:ln>
            <a:noFill/>
          </a:ln>
        </p:spPr>
      </p:pic>
      <p:pic>
        <p:nvPicPr>
          <p:cNvPr id="202" name="Google Shape;308;p35"/>
          <p:cNvPicPr/>
          <p:nvPr/>
        </p:nvPicPr>
        <p:blipFill>
          <a:blip r:embed="rId3"/>
          <a:stretch/>
        </p:blipFill>
        <p:spPr>
          <a:xfrm>
            <a:off x="6653448" y="3293596"/>
            <a:ext cx="4610160" cy="2794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Índice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2589120" y="21337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Ecuaciones Diferenciales en Derivadas Parciales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Matrices de Transferencia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Redes de Delay Networks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FEM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BEM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Discusión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BEM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2589120" y="21337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Método de los Elementos de Contorno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" name="Google Shape;315;p36"/>
          <p:cNvPicPr/>
          <p:nvPr/>
        </p:nvPicPr>
        <p:blipFill>
          <a:blip r:embed="rId2"/>
          <a:stretch/>
        </p:blipFill>
        <p:spPr>
          <a:xfrm>
            <a:off x="2589120" y="3368160"/>
            <a:ext cx="4361760" cy="523080"/>
          </a:xfrm>
          <a:prstGeom prst="rect">
            <a:avLst/>
          </a:prstGeom>
          <a:ln>
            <a:noFill/>
          </a:ln>
        </p:spPr>
      </p:pic>
      <p:pic>
        <p:nvPicPr>
          <p:cNvPr id="206" name="Google Shape;316;p36"/>
          <p:cNvPicPr/>
          <p:nvPr/>
        </p:nvPicPr>
        <p:blipFill>
          <a:blip r:embed="rId3"/>
          <a:stretch/>
        </p:blipFill>
        <p:spPr>
          <a:xfrm>
            <a:off x="2589120" y="2561400"/>
            <a:ext cx="4752360" cy="666000"/>
          </a:xfrm>
          <a:prstGeom prst="rect">
            <a:avLst/>
          </a:prstGeom>
          <a:ln>
            <a:noFill/>
          </a:ln>
        </p:spPr>
      </p:pic>
      <p:pic>
        <p:nvPicPr>
          <p:cNvPr id="207" name="Google Shape;317;p36"/>
          <p:cNvPicPr/>
          <p:nvPr/>
        </p:nvPicPr>
        <p:blipFill>
          <a:blip r:embed="rId4"/>
          <a:stretch/>
        </p:blipFill>
        <p:spPr>
          <a:xfrm>
            <a:off x="2770200" y="3891960"/>
            <a:ext cx="4571280" cy="913680"/>
          </a:xfrm>
          <a:prstGeom prst="rect">
            <a:avLst/>
          </a:prstGeom>
          <a:ln>
            <a:noFill/>
          </a:ln>
        </p:spPr>
      </p:pic>
      <p:pic>
        <p:nvPicPr>
          <p:cNvPr id="208" name="Google Shape;318;p36"/>
          <p:cNvPicPr/>
          <p:nvPr/>
        </p:nvPicPr>
        <p:blipFill>
          <a:blip r:embed="rId5"/>
          <a:stretch/>
        </p:blipFill>
        <p:spPr>
          <a:xfrm>
            <a:off x="2770200" y="4830840"/>
            <a:ext cx="5571360" cy="980280"/>
          </a:xfrm>
          <a:prstGeom prst="rect">
            <a:avLst/>
          </a:prstGeom>
          <a:ln>
            <a:noFill/>
          </a:ln>
        </p:spPr>
      </p:pic>
      <p:pic>
        <p:nvPicPr>
          <p:cNvPr id="209" name="Google Shape;319;p36"/>
          <p:cNvPicPr/>
          <p:nvPr/>
        </p:nvPicPr>
        <p:blipFill>
          <a:blip r:embed="rId6"/>
          <a:stretch/>
        </p:blipFill>
        <p:spPr>
          <a:xfrm>
            <a:off x="2770200" y="5915160"/>
            <a:ext cx="5238000" cy="847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BEM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2589120" y="21337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Método de los Elementos de Contorno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2" name="Google Shape;326;p37"/>
          <p:cNvPicPr/>
          <p:nvPr/>
        </p:nvPicPr>
        <p:blipFill>
          <a:blip r:embed="rId2"/>
          <a:stretch/>
        </p:blipFill>
        <p:spPr>
          <a:xfrm>
            <a:off x="2331000" y="2768040"/>
            <a:ext cx="6038280" cy="3371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BEM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1067421" y="162880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Método</a:t>
            </a:r>
            <a:r>
              <a:rPr lang="en-US" sz="1800" b="0" strike="noStrike" spc="-1" dirty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de los </a:t>
            </a: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Elementos</a:t>
            </a:r>
            <a:r>
              <a:rPr lang="en-US" sz="1800" b="0" strike="noStrike" spc="-1" dirty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de </a:t>
            </a: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Contorno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5" name="Google Shape;333;p38"/>
          <p:cNvPicPr/>
          <p:nvPr/>
        </p:nvPicPr>
        <p:blipFill>
          <a:blip r:embed="rId2"/>
          <a:stretch/>
        </p:blipFill>
        <p:spPr>
          <a:xfrm>
            <a:off x="1108535" y="2255120"/>
            <a:ext cx="3714120" cy="2799720"/>
          </a:xfrm>
          <a:prstGeom prst="rect">
            <a:avLst/>
          </a:prstGeom>
          <a:ln>
            <a:noFill/>
          </a:ln>
        </p:spPr>
      </p:pic>
      <p:pic>
        <p:nvPicPr>
          <p:cNvPr id="216" name="Google Shape;334;p38"/>
          <p:cNvPicPr/>
          <p:nvPr/>
        </p:nvPicPr>
        <p:blipFill>
          <a:blip r:embed="rId3"/>
          <a:stretch/>
        </p:blipFill>
        <p:spPr>
          <a:xfrm>
            <a:off x="5069912" y="2492896"/>
            <a:ext cx="5009400" cy="3351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BEM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1127448" y="15406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Método</a:t>
            </a:r>
            <a:r>
              <a:rPr lang="en-US" sz="1800" b="0" strike="noStrike" spc="-1" dirty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de los </a:t>
            </a: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Elementos</a:t>
            </a:r>
            <a:r>
              <a:rPr lang="en-US" sz="1800" b="0" strike="noStrike" spc="-1" dirty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de </a:t>
            </a: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Contorno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9" name="Google Shape;341;p39"/>
          <p:cNvPicPr/>
          <p:nvPr/>
        </p:nvPicPr>
        <p:blipFill>
          <a:blip r:embed="rId2"/>
          <a:stretch/>
        </p:blipFill>
        <p:spPr>
          <a:xfrm>
            <a:off x="1631504" y="2276872"/>
            <a:ext cx="5981040" cy="3513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BEM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1127448" y="1411032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Método</a:t>
            </a:r>
            <a:r>
              <a:rPr lang="en-US" sz="1800" b="0" strike="noStrike" spc="-1" dirty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de los </a:t>
            </a: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Elementos</a:t>
            </a:r>
            <a:r>
              <a:rPr lang="en-US" sz="1800" b="0" strike="noStrike" spc="-1" dirty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de </a:t>
            </a: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Contorno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2" name="Google Shape;348;p40"/>
          <p:cNvPicPr/>
          <p:nvPr/>
        </p:nvPicPr>
        <p:blipFill>
          <a:blip r:embed="rId2"/>
          <a:stretch/>
        </p:blipFill>
        <p:spPr>
          <a:xfrm>
            <a:off x="1124625" y="2276872"/>
            <a:ext cx="3522240" cy="3380760"/>
          </a:xfrm>
          <a:prstGeom prst="rect">
            <a:avLst/>
          </a:prstGeom>
          <a:ln>
            <a:noFill/>
          </a:ln>
        </p:spPr>
      </p:pic>
      <p:pic>
        <p:nvPicPr>
          <p:cNvPr id="223" name="Google Shape;349;p40"/>
          <p:cNvPicPr/>
          <p:nvPr/>
        </p:nvPicPr>
        <p:blipFill>
          <a:blip r:embed="rId3"/>
          <a:stretch/>
        </p:blipFill>
        <p:spPr>
          <a:xfrm>
            <a:off x="5601736" y="2867452"/>
            <a:ext cx="3485520" cy="2199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Digital Signal Processing (DSP)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5" name="Google Shape;355;p41"/>
          <p:cNvPicPr/>
          <p:nvPr/>
        </p:nvPicPr>
        <p:blipFill>
          <a:blip r:embed="rId2"/>
          <a:stretch/>
        </p:blipFill>
        <p:spPr>
          <a:xfrm>
            <a:off x="458704" y="4296916"/>
            <a:ext cx="5133240" cy="2494800"/>
          </a:xfrm>
          <a:prstGeom prst="rect">
            <a:avLst/>
          </a:prstGeom>
          <a:ln>
            <a:noFill/>
          </a:ln>
        </p:spPr>
      </p:pic>
      <p:pic>
        <p:nvPicPr>
          <p:cNvPr id="226" name="Google Shape;356;p41"/>
          <p:cNvPicPr/>
          <p:nvPr/>
        </p:nvPicPr>
        <p:blipFill>
          <a:blip r:embed="rId3"/>
          <a:stretch/>
        </p:blipFill>
        <p:spPr>
          <a:xfrm>
            <a:off x="5447928" y="4615402"/>
            <a:ext cx="4919040" cy="995760"/>
          </a:xfrm>
          <a:prstGeom prst="rect">
            <a:avLst/>
          </a:prstGeom>
          <a:ln>
            <a:noFill/>
          </a:ln>
        </p:spPr>
      </p:pic>
      <p:pic>
        <p:nvPicPr>
          <p:cNvPr id="227" name="Google Shape;357;p41"/>
          <p:cNvPicPr/>
          <p:nvPr/>
        </p:nvPicPr>
        <p:blipFill>
          <a:blip r:embed="rId4"/>
          <a:stretch/>
        </p:blipFill>
        <p:spPr>
          <a:xfrm>
            <a:off x="4871864" y="5611162"/>
            <a:ext cx="4196160" cy="995760"/>
          </a:xfrm>
          <a:prstGeom prst="rect">
            <a:avLst/>
          </a:prstGeom>
          <a:ln>
            <a:noFill/>
          </a:ln>
        </p:spPr>
      </p:pic>
      <p:pic>
        <p:nvPicPr>
          <p:cNvPr id="228" name="Google Shape;358;p41"/>
          <p:cNvPicPr/>
          <p:nvPr/>
        </p:nvPicPr>
        <p:blipFill>
          <a:blip r:embed="rId5"/>
          <a:stretch/>
        </p:blipFill>
        <p:spPr>
          <a:xfrm>
            <a:off x="968220" y="1655280"/>
            <a:ext cx="2237760" cy="2047320"/>
          </a:xfrm>
          <a:prstGeom prst="rect">
            <a:avLst/>
          </a:prstGeom>
          <a:ln>
            <a:noFill/>
          </a:ln>
        </p:spPr>
      </p:pic>
      <p:pic>
        <p:nvPicPr>
          <p:cNvPr id="229" name="Google Shape;359;p41"/>
          <p:cNvPicPr/>
          <p:nvPr/>
        </p:nvPicPr>
        <p:blipFill>
          <a:blip r:embed="rId6"/>
          <a:stretch/>
        </p:blipFill>
        <p:spPr>
          <a:xfrm>
            <a:off x="5159896" y="1374701"/>
            <a:ext cx="4017960" cy="2971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1271464" y="652923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Digital Signal Processing: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Digital Audio Effects (DAFX)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1" name="Google Shape;365;p42"/>
          <p:cNvPicPr/>
          <p:nvPr/>
        </p:nvPicPr>
        <p:blipFill>
          <a:blip r:embed="rId2"/>
          <a:stretch/>
        </p:blipFill>
        <p:spPr>
          <a:xfrm>
            <a:off x="414000" y="2103120"/>
            <a:ext cx="8033760" cy="2336040"/>
          </a:xfrm>
          <a:prstGeom prst="rect">
            <a:avLst/>
          </a:prstGeom>
          <a:ln>
            <a:noFill/>
          </a:ln>
        </p:spPr>
      </p:pic>
      <p:pic>
        <p:nvPicPr>
          <p:cNvPr id="232" name="Google Shape;366;p42"/>
          <p:cNvPicPr/>
          <p:nvPr/>
        </p:nvPicPr>
        <p:blipFill>
          <a:blip r:embed="rId3"/>
          <a:srcRect l="2757" t="22283" r="4382" b="41901"/>
          <a:stretch/>
        </p:blipFill>
        <p:spPr>
          <a:xfrm>
            <a:off x="1811963" y="4607716"/>
            <a:ext cx="6662520" cy="1926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631080" y="43488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Digital Audio Effects (DAFX):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Redes de Delay - Networks (Reverb)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4" name="Google Shape;372;p43"/>
          <p:cNvPicPr/>
          <p:nvPr/>
        </p:nvPicPr>
        <p:blipFill>
          <a:blip r:embed="rId2"/>
          <a:stretch/>
        </p:blipFill>
        <p:spPr>
          <a:xfrm>
            <a:off x="407368" y="2564904"/>
            <a:ext cx="6386040" cy="3465720"/>
          </a:xfrm>
          <a:prstGeom prst="rect">
            <a:avLst/>
          </a:prstGeom>
          <a:ln>
            <a:noFill/>
          </a:ln>
        </p:spPr>
      </p:pic>
      <p:pic>
        <p:nvPicPr>
          <p:cNvPr id="235" name="Google Shape;373;p43"/>
          <p:cNvPicPr/>
          <p:nvPr/>
        </p:nvPicPr>
        <p:blipFill>
          <a:blip r:embed="rId3"/>
          <a:stretch/>
        </p:blipFill>
        <p:spPr>
          <a:xfrm>
            <a:off x="5663952" y="2708920"/>
            <a:ext cx="3390120" cy="799560"/>
          </a:xfrm>
          <a:prstGeom prst="rect">
            <a:avLst/>
          </a:prstGeom>
          <a:ln>
            <a:noFill/>
          </a:ln>
        </p:spPr>
      </p:pic>
      <p:pic>
        <p:nvPicPr>
          <p:cNvPr id="236" name="Google Shape;374;p43"/>
          <p:cNvPicPr/>
          <p:nvPr/>
        </p:nvPicPr>
        <p:blipFill>
          <a:blip r:embed="rId4"/>
          <a:stretch/>
        </p:blipFill>
        <p:spPr>
          <a:xfrm>
            <a:off x="5951984" y="3861048"/>
            <a:ext cx="3656880" cy="770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1127448" y="498331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Digital Audio Effects (DAFX):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Redes de Delay - Networks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2589120" y="21337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9" name="Google Shape;381;p44"/>
          <p:cNvPicPr/>
          <p:nvPr/>
        </p:nvPicPr>
        <p:blipFill>
          <a:blip r:embed="rId2"/>
          <a:stretch/>
        </p:blipFill>
        <p:spPr>
          <a:xfrm>
            <a:off x="695833" y="1778491"/>
            <a:ext cx="7036920" cy="507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695400" y="4037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Digital Audio Effects (DAFX):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Redes de Delay - Networks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2589120" y="21337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2" name="Google Shape;388;p45"/>
          <p:cNvPicPr/>
          <p:nvPr/>
        </p:nvPicPr>
        <p:blipFill>
          <a:blip r:embed="rId2"/>
          <a:stretch/>
        </p:blipFill>
        <p:spPr>
          <a:xfrm>
            <a:off x="335360" y="2061822"/>
            <a:ext cx="5123880" cy="3828240"/>
          </a:xfrm>
          <a:prstGeom prst="rect">
            <a:avLst/>
          </a:prstGeom>
          <a:ln>
            <a:noFill/>
          </a:ln>
        </p:spPr>
      </p:pic>
      <p:pic>
        <p:nvPicPr>
          <p:cNvPr id="243" name="Google Shape;389;p45"/>
          <p:cNvPicPr/>
          <p:nvPr/>
        </p:nvPicPr>
        <p:blipFill>
          <a:blip r:embed="rId3"/>
          <a:stretch/>
        </p:blipFill>
        <p:spPr>
          <a:xfrm>
            <a:off x="5179165" y="2123511"/>
            <a:ext cx="5590440" cy="377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Ecuaciones Diferenciales en Derivadas Parciales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9" name="Google Shape;177;p20"/>
          <p:cNvPicPr/>
          <p:nvPr/>
        </p:nvPicPr>
        <p:blipFill>
          <a:blip r:embed="rId2"/>
          <a:stretch/>
        </p:blipFill>
        <p:spPr>
          <a:xfrm>
            <a:off x="2593080" y="2509200"/>
            <a:ext cx="6828840" cy="818280"/>
          </a:xfrm>
          <a:prstGeom prst="rect">
            <a:avLst/>
          </a:prstGeom>
          <a:ln>
            <a:noFill/>
          </a:ln>
        </p:spPr>
      </p:pic>
      <p:sp>
        <p:nvSpPr>
          <p:cNvPr id="130" name="CustomShape 2"/>
          <p:cNvSpPr/>
          <p:nvPr/>
        </p:nvSpPr>
        <p:spPr>
          <a:xfrm>
            <a:off x="2589120" y="21337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Ecuaciones</a:t>
            </a:r>
            <a:r>
              <a:rPr lang="en-US" sz="1800" b="0" strike="noStrike" spc="-1" dirty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de </a:t>
            </a: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Onda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Solución</a:t>
            </a:r>
            <a:r>
              <a:rPr lang="en-US" sz="1800" b="0" strike="noStrike" spc="-1" dirty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Armónica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Ecuación</a:t>
            </a:r>
            <a:r>
              <a:rPr lang="en-US" sz="1800" b="0" strike="noStrike" spc="-1" dirty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de </a:t>
            </a: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Helholtz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1" name="Google Shape;179;p20"/>
          <p:cNvPicPr/>
          <p:nvPr/>
        </p:nvPicPr>
        <p:blipFill>
          <a:blip r:embed="rId3"/>
          <a:stretch/>
        </p:blipFill>
        <p:spPr>
          <a:xfrm>
            <a:off x="2834640" y="4851000"/>
            <a:ext cx="2418480" cy="361080"/>
          </a:xfrm>
          <a:prstGeom prst="rect">
            <a:avLst/>
          </a:prstGeom>
          <a:ln>
            <a:noFill/>
          </a:ln>
        </p:spPr>
      </p:pic>
      <p:pic>
        <p:nvPicPr>
          <p:cNvPr id="132" name="Google Shape;180;p20"/>
          <p:cNvPicPr/>
          <p:nvPr/>
        </p:nvPicPr>
        <p:blipFill>
          <a:blip r:embed="rId4"/>
          <a:stretch/>
        </p:blipFill>
        <p:spPr>
          <a:xfrm>
            <a:off x="2589120" y="5460480"/>
            <a:ext cx="4752360" cy="66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609480" y="379939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Modelling 3D Audio: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Head Related Transfer Functions (HRTF)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5" name="Google Shape;395;p46"/>
          <p:cNvPicPr/>
          <p:nvPr/>
        </p:nvPicPr>
        <p:blipFill>
          <a:blip r:embed="rId2"/>
          <a:stretch/>
        </p:blipFill>
        <p:spPr>
          <a:xfrm>
            <a:off x="609480" y="2076909"/>
            <a:ext cx="5483880" cy="1566360"/>
          </a:xfrm>
          <a:prstGeom prst="rect">
            <a:avLst/>
          </a:prstGeom>
          <a:ln>
            <a:noFill/>
          </a:ln>
        </p:spPr>
      </p:pic>
      <p:pic>
        <p:nvPicPr>
          <p:cNvPr id="246" name="Google Shape;396;p46"/>
          <p:cNvPicPr/>
          <p:nvPr/>
        </p:nvPicPr>
        <p:blipFill>
          <a:blip r:embed="rId3"/>
          <a:stretch/>
        </p:blipFill>
        <p:spPr>
          <a:xfrm>
            <a:off x="5526360" y="4209480"/>
            <a:ext cx="1932840" cy="2361600"/>
          </a:xfrm>
          <a:prstGeom prst="rect">
            <a:avLst/>
          </a:prstGeom>
          <a:ln>
            <a:noFill/>
          </a:ln>
        </p:spPr>
      </p:pic>
      <p:pic>
        <p:nvPicPr>
          <p:cNvPr id="247" name="Google Shape;397;p46"/>
          <p:cNvPicPr/>
          <p:nvPr/>
        </p:nvPicPr>
        <p:blipFill>
          <a:blip r:embed="rId4"/>
          <a:stretch/>
        </p:blipFill>
        <p:spPr>
          <a:xfrm>
            <a:off x="609480" y="4060080"/>
            <a:ext cx="4546800" cy="2659680"/>
          </a:xfrm>
          <a:prstGeom prst="rect">
            <a:avLst/>
          </a:prstGeom>
          <a:ln>
            <a:noFill/>
          </a:ln>
        </p:spPr>
      </p:pic>
      <p:pic>
        <p:nvPicPr>
          <p:cNvPr id="248" name="Google Shape;398;p46"/>
          <p:cNvPicPr/>
          <p:nvPr/>
        </p:nvPicPr>
        <p:blipFill>
          <a:blip r:embed="rId5"/>
          <a:stretch/>
        </p:blipFill>
        <p:spPr>
          <a:xfrm>
            <a:off x="7700760" y="2523600"/>
            <a:ext cx="4231440" cy="3255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911424" y="260648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Modelling 3D Audio: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Wavefield Synthesis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0" name="Google Shape;404;p47"/>
          <p:cNvPicPr/>
          <p:nvPr/>
        </p:nvPicPr>
        <p:blipFill>
          <a:blip r:embed="rId2"/>
          <a:stretch/>
        </p:blipFill>
        <p:spPr>
          <a:xfrm>
            <a:off x="501840" y="4362840"/>
            <a:ext cx="4251240" cy="2361600"/>
          </a:xfrm>
          <a:prstGeom prst="rect">
            <a:avLst/>
          </a:prstGeom>
          <a:ln>
            <a:noFill/>
          </a:ln>
        </p:spPr>
      </p:pic>
      <p:pic>
        <p:nvPicPr>
          <p:cNvPr id="251" name="Google Shape;405;p47"/>
          <p:cNvPicPr/>
          <p:nvPr/>
        </p:nvPicPr>
        <p:blipFill>
          <a:blip r:embed="rId3"/>
          <a:stretch/>
        </p:blipFill>
        <p:spPr>
          <a:xfrm>
            <a:off x="1469160" y="1544040"/>
            <a:ext cx="6746760" cy="2818800"/>
          </a:xfrm>
          <a:prstGeom prst="rect">
            <a:avLst/>
          </a:prstGeom>
          <a:ln>
            <a:noFill/>
          </a:ln>
        </p:spPr>
      </p:pic>
      <p:pic>
        <p:nvPicPr>
          <p:cNvPr id="252" name="Google Shape;406;p47"/>
          <p:cNvPicPr/>
          <p:nvPr/>
        </p:nvPicPr>
        <p:blipFill>
          <a:blip r:embed="rId4"/>
          <a:stretch/>
        </p:blipFill>
        <p:spPr>
          <a:xfrm>
            <a:off x="5534052" y="4362840"/>
            <a:ext cx="3485160" cy="2361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1055440" y="260648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Modelling 3D Audio: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Virtual Acoustics + HRTF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4" name="Google Shape;412;p48"/>
          <p:cNvPicPr/>
          <p:nvPr/>
        </p:nvPicPr>
        <p:blipFill>
          <a:blip r:embed="rId2"/>
          <a:stretch/>
        </p:blipFill>
        <p:spPr>
          <a:xfrm>
            <a:off x="6064258" y="1756084"/>
            <a:ext cx="3467880" cy="2307600"/>
          </a:xfrm>
          <a:prstGeom prst="rect">
            <a:avLst/>
          </a:prstGeom>
          <a:ln>
            <a:noFill/>
          </a:ln>
        </p:spPr>
      </p:pic>
      <p:pic>
        <p:nvPicPr>
          <p:cNvPr id="255" name="Google Shape;413;p48"/>
          <p:cNvPicPr/>
          <p:nvPr/>
        </p:nvPicPr>
        <p:blipFill>
          <a:blip r:embed="rId3"/>
          <a:stretch/>
        </p:blipFill>
        <p:spPr>
          <a:xfrm>
            <a:off x="724060" y="1761870"/>
            <a:ext cx="4786920" cy="2197800"/>
          </a:xfrm>
          <a:prstGeom prst="rect">
            <a:avLst/>
          </a:prstGeom>
          <a:ln>
            <a:noFill/>
          </a:ln>
        </p:spPr>
      </p:pic>
      <p:pic>
        <p:nvPicPr>
          <p:cNvPr id="256" name="Google Shape;414;p48"/>
          <p:cNvPicPr/>
          <p:nvPr/>
        </p:nvPicPr>
        <p:blipFill>
          <a:blip r:embed="rId4"/>
          <a:stretch/>
        </p:blipFill>
        <p:spPr>
          <a:xfrm>
            <a:off x="911424" y="4279320"/>
            <a:ext cx="3771360" cy="2512440"/>
          </a:xfrm>
          <a:prstGeom prst="rect">
            <a:avLst/>
          </a:prstGeom>
          <a:ln>
            <a:noFill/>
          </a:ln>
        </p:spPr>
      </p:pic>
      <p:pic>
        <p:nvPicPr>
          <p:cNvPr id="257" name="Google Shape;415;p48"/>
          <p:cNvPicPr/>
          <p:nvPr/>
        </p:nvPicPr>
        <p:blipFill>
          <a:blip r:embed="rId5"/>
          <a:srcRect l="9566" r="16558" b="15537"/>
          <a:stretch/>
        </p:blipFill>
        <p:spPr>
          <a:xfrm>
            <a:off x="5236041" y="4184280"/>
            <a:ext cx="4352760" cy="2607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ditional Programming vs Machine Learning">
            <a:extLst>
              <a:ext uri="{FF2B5EF4-FFF2-40B4-BE49-F238E27FC236}">
                <a16:creationId xmlns:a16="http://schemas.microsoft.com/office/drawing/2014/main" id="{452A8A2A-670E-4CC2-B35F-B1B7E3C06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2852936"/>
            <a:ext cx="28575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stomShape 1">
            <a:extLst>
              <a:ext uri="{FF2B5EF4-FFF2-40B4-BE49-F238E27FC236}">
                <a16:creationId xmlns:a16="http://schemas.microsoft.com/office/drawing/2014/main" id="{D0C9C469-2C6B-4202-8419-57F51248778B}"/>
              </a:ext>
            </a:extLst>
          </p:cNvPr>
          <p:cNvSpPr/>
          <p:nvPr/>
        </p:nvSpPr>
        <p:spPr>
          <a:xfrm>
            <a:off x="839416" y="476672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3600" b="0" strike="noStrike" spc="-1" dirty="0" err="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Inteligencia</a:t>
            </a:r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Artificial: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Machine and Deep Learning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30" name="Picture 6" descr="Popular Machine Learning Algorithms - Technology at Nineleaps - Medium">
            <a:extLst>
              <a:ext uri="{FF2B5EF4-FFF2-40B4-BE49-F238E27FC236}">
                <a16:creationId xmlns:a16="http://schemas.microsoft.com/office/drawing/2014/main" id="{E952CE65-FB15-4B3F-B0F3-E80BEA244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1844824"/>
            <a:ext cx="3909984" cy="4803460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9402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semble Learning Method">
            <a:extLst>
              <a:ext uri="{FF2B5EF4-FFF2-40B4-BE49-F238E27FC236}">
                <a16:creationId xmlns:a16="http://schemas.microsoft.com/office/drawing/2014/main" id="{3EEF6959-94DD-4A3F-B1DC-40C8B0E0A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1697625"/>
            <a:ext cx="4333875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stomShape 1">
            <a:extLst>
              <a:ext uri="{FF2B5EF4-FFF2-40B4-BE49-F238E27FC236}">
                <a16:creationId xmlns:a16="http://schemas.microsoft.com/office/drawing/2014/main" id="{8F2B5AC5-D4E5-4F3F-A348-F8D6B02A6583}"/>
              </a:ext>
            </a:extLst>
          </p:cNvPr>
          <p:cNvSpPr/>
          <p:nvPr/>
        </p:nvSpPr>
        <p:spPr>
          <a:xfrm>
            <a:off x="839416" y="476672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3600" b="0" strike="noStrike" spc="-1" dirty="0" err="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Inteligencia</a:t>
            </a:r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Artificial: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Machine and Deep Learning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2" name="Picture 4" descr="Recurrent neural network - Wikipedia">
            <a:extLst>
              <a:ext uri="{FF2B5EF4-FFF2-40B4-BE49-F238E27FC236}">
                <a16:creationId xmlns:a16="http://schemas.microsoft.com/office/drawing/2014/main" id="{442615CB-0164-429A-9423-806CF47D7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03" y="2442381"/>
            <a:ext cx="5394297" cy="244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stomShape 1">
            <a:extLst>
              <a:ext uri="{FF2B5EF4-FFF2-40B4-BE49-F238E27FC236}">
                <a16:creationId xmlns:a16="http://schemas.microsoft.com/office/drawing/2014/main" id="{4D44245C-3C46-4CEF-AC02-5AA8D58E5DE6}"/>
              </a:ext>
            </a:extLst>
          </p:cNvPr>
          <p:cNvSpPr/>
          <p:nvPr/>
        </p:nvSpPr>
        <p:spPr>
          <a:xfrm>
            <a:off x="1055440" y="55778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3600" b="0" strike="noStrike" spc="-1" dirty="0" err="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Clasificación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7FE31931-0E52-40F5-B8F4-98CC83805770}"/>
              </a:ext>
            </a:extLst>
          </p:cNvPr>
          <p:cNvSpPr/>
          <p:nvPr/>
        </p:nvSpPr>
        <p:spPr>
          <a:xfrm>
            <a:off x="7248128" y="5569072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3600" b="0" strike="noStrike" spc="-1" dirty="0" err="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Regresión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4612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839416" y="476672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3600" b="0" strike="noStrike" spc="-1" dirty="0" err="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Inteligencia</a:t>
            </a:r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Artificial: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Machine and Deep Learning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9" name="Google Shape;421;p49"/>
          <p:cNvPicPr/>
          <p:nvPr/>
        </p:nvPicPr>
        <p:blipFill>
          <a:blip r:embed="rId2"/>
          <a:stretch/>
        </p:blipFill>
        <p:spPr>
          <a:xfrm>
            <a:off x="317160" y="2807280"/>
            <a:ext cx="5718960" cy="2788200"/>
          </a:xfrm>
          <a:prstGeom prst="rect">
            <a:avLst/>
          </a:prstGeom>
          <a:ln>
            <a:noFill/>
          </a:ln>
        </p:spPr>
      </p:pic>
      <p:pic>
        <p:nvPicPr>
          <p:cNvPr id="260" name="Google Shape;422;p49"/>
          <p:cNvPicPr/>
          <p:nvPr/>
        </p:nvPicPr>
        <p:blipFill>
          <a:blip r:embed="rId3"/>
          <a:stretch/>
        </p:blipFill>
        <p:spPr>
          <a:xfrm>
            <a:off x="6481800" y="2926080"/>
            <a:ext cx="5545080" cy="2669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695400" y="237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3600" b="0" strike="noStrike" spc="-1" dirty="0" err="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Inteligencia</a:t>
            </a:r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Artificial: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Machine and Deep Learning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2" name="Google Shape;428;p50"/>
          <p:cNvPicPr/>
          <p:nvPr/>
        </p:nvPicPr>
        <p:blipFill>
          <a:blip r:embed="rId2"/>
          <a:stretch/>
        </p:blipFill>
        <p:spPr>
          <a:xfrm>
            <a:off x="573120" y="2130840"/>
            <a:ext cx="6076080" cy="4561920"/>
          </a:xfrm>
          <a:prstGeom prst="rect">
            <a:avLst/>
          </a:prstGeom>
          <a:ln>
            <a:noFill/>
          </a:ln>
        </p:spPr>
      </p:pic>
      <p:pic>
        <p:nvPicPr>
          <p:cNvPr id="263" name="Google Shape;429;p50"/>
          <p:cNvPicPr/>
          <p:nvPr/>
        </p:nvPicPr>
        <p:blipFill>
          <a:blip r:embed="rId3"/>
          <a:srcRect b="34018"/>
          <a:stretch/>
        </p:blipFill>
        <p:spPr>
          <a:xfrm>
            <a:off x="6802200" y="2057400"/>
            <a:ext cx="4995000" cy="1489680"/>
          </a:xfrm>
          <a:prstGeom prst="rect">
            <a:avLst/>
          </a:prstGeom>
          <a:ln>
            <a:noFill/>
          </a:ln>
        </p:spPr>
      </p:pic>
      <p:pic>
        <p:nvPicPr>
          <p:cNvPr id="264" name="Google Shape;430;p50"/>
          <p:cNvPicPr/>
          <p:nvPr/>
        </p:nvPicPr>
        <p:blipFill>
          <a:blip r:embed="rId4"/>
          <a:stretch/>
        </p:blipFill>
        <p:spPr>
          <a:xfrm>
            <a:off x="6802200" y="3700440"/>
            <a:ext cx="3028320" cy="1513800"/>
          </a:xfrm>
          <a:prstGeom prst="rect">
            <a:avLst/>
          </a:prstGeom>
          <a:ln>
            <a:noFill/>
          </a:ln>
        </p:spPr>
      </p:pic>
      <p:pic>
        <p:nvPicPr>
          <p:cNvPr id="265" name="Google Shape;431;p50"/>
          <p:cNvPicPr/>
          <p:nvPr/>
        </p:nvPicPr>
        <p:blipFill>
          <a:blip r:embed="rId5"/>
          <a:stretch/>
        </p:blipFill>
        <p:spPr>
          <a:xfrm>
            <a:off x="8557920" y="5367240"/>
            <a:ext cx="3485520" cy="131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Discusión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CustomShape 2"/>
          <p:cNvSpPr/>
          <p:nvPr/>
        </p:nvSpPr>
        <p:spPr>
          <a:xfrm>
            <a:off x="2585520" y="21337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Ventajas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Desventajas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Implementación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Aplicaciones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Ecuaciones Diferenciales en Derivadas Parciales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2589120" y="21337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Condición de Contorno Generalizada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Velocidad del Fluido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Condición de Contorno de Robin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5" name="Google Shape;187;p21"/>
          <p:cNvPicPr/>
          <p:nvPr/>
        </p:nvPicPr>
        <p:blipFill>
          <a:blip r:embed="rId2"/>
          <a:stretch/>
        </p:blipFill>
        <p:spPr>
          <a:xfrm>
            <a:off x="2981880" y="2528280"/>
            <a:ext cx="5114160" cy="475560"/>
          </a:xfrm>
          <a:prstGeom prst="rect">
            <a:avLst/>
          </a:prstGeom>
          <a:ln>
            <a:noFill/>
          </a:ln>
        </p:spPr>
      </p:pic>
      <p:pic>
        <p:nvPicPr>
          <p:cNvPr id="136" name="Google Shape;188;p21"/>
          <p:cNvPicPr/>
          <p:nvPr/>
        </p:nvPicPr>
        <p:blipFill>
          <a:blip r:embed="rId3"/>
          <a:stretch/>
        </p:blipFill>
        <p:spPr>
          <a:xfrm>
            <a:off x="2743200" y="3566160"/>
            <a:ext cx="4628520" cy="799560"/>
          </a:xfrm>
          <a:prstGeom prst="rect">
            <a:avLst/>
          </a:prstGeom>
          <a:ln>
            <a:noFill/>
          </a:ln>
        </p:spPr>
      </p:pic>
      <p:pic>
        <p:nvPicPr>
          <p:cNvPr id="137" name="Google Shape;189;p21"/>
          <p:cNvPicPr/>
          <p:nvPr/>
        </p:nvPicPr>
        <p:blipFill>
          <a:blip r:embed="rId4"/>
          <a:stretch/>
        </p:blipFill>
        <p:spPr>
          <a:xfrm>
            <a:off x="2498040" y="4754880"/>
            <a:ext cx="6828840" cy="904320"/>
          </a:xfrm>
          <a:prstGeom prst="rect">
            <a:avLst/>
          </a:prstGeom>
          <a:ln>
            <a:noFill/>
          </a:ln>
        </p:spPr>
      </p:pic>
      <p:pic>
        <p:nvPicPr>
          <p:cNvPr id="138" name="Google Shape;190;p21"/>
          <p:cNvPicPr/>
          <p:nvPr/>
        </p:nvPicPr>
        <p:blipFill>
          <a:blip r:embed="rId5"/>
          <a:stretch/>
        </p:blipFill>
        <p:spPr>
          <a:xfrm>
            <a:off x="2743200" y="5659200"/>
            <a:ext cx="1542240" cy="789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Ecuaciones Diferenciales en Derivadas Parciales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2589120" y="21337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Condición Neumann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Condición de Drichelet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1" name="Google Shape;197;p22"/>
          <p:cNvPicPr/>
          <p:nvPr/>
        </p:nvPicPr>
        <p:blipFill>
          <a:blip r:embed="rId2"/>
          <a:stretch/>
        </p:blipFill>
        <p:spPr>
          <a:xfrm>
            <a:off x="3212640" y="2502000"/>
            <a:ext cx="1542240" cy="789840"/>
          </a:xfrm>
          <a:prstGeom prst="rect">
            <a:avLst/>
          </a:prstGeom>
          <a:ln>
            <a:noFill/>
          </a:ln>
        </p:spPr>
      </p:pic>
      <p:pic>
        <p:nvPicPr>
          <p:cNvPr id="142" name="Google Shape;198;p22"/>
          <p:cNvPicPr/>
          <p:nvPr/>
        </p:nvPicPr>
        <p:blipFill>
          <a:blip r:embed="rId3"/>
          <a:stretch/>
        </p:blipFill>
        <p:spPr>
          <a:xfrm>
            <a:off x="4890960" y="2743200"/>
            <a:ext cx="504000" cy="294480"/>
          </a:xfrm>
          <a:prstGeom prst="rect">
            <a:avLst/>
          </a:prstGeom>
          <a:ln>
            <a:noFill/>
          </a:ln>
        </p:spPr>
      </p:pic>
      <p:pic>
        <p:nvPicPr>
          <p:cNvPr id="143" name="Google Shape;199;p22"/>
          <p:cNvPicPr/>
          <p:nvPr/>
        </p:nvPicPr>
        <p:blipFill>
          <a:blip r:embed="rId4"/>
          <a:stretch/>
        </p:blipFill>
        <p:spPr>
          <a:xfrm>
            <a:off x="8412480" y="2560320"/>
            <a:ext cx="256320" cy="275400"/>
          </a:xfrm>
          <a:prstGeom prst="rect">
            <a:avLst/>
          </a:prstGeom>
          <a:ln>
            <a:noFill/>
          </a:ln>
        </p:spPr>
      </p:pic>
      <p:pic>
        <p:nvPicPr>
          <p:cNvPr id="144" name="Google Shape;200;p22"/>
          <p:cNvPicPr/>
          <p:nvPr/>
        </p:nvPicPr>
        <p:blipFill>
          <a:blip r:embed="rId2"/>
          <a:stretch/>
        </p:blipFill>
        <p:spPr>
          <a:xfrm>
            <a:off x="6766560" y="2410560"/>
            <a:ext cx="1542240" cy="789840"/>
          </a:xfrm>
          <a:prstGeom prst="rect">
            <a:avLst/>
          </a:prstGeom>
          <a:ln>
            <a:noFill/>
          </a:ln>
        </p:spPr>
      </p:pic>
      <p:pic>
        <p:nvPicPr>
          <p:cNvPr id="145" name="Google Shape;201;p22"/>
          <p:cNvPicPr/>
          <p:nvPr/>
        </p:nvPicPr>
        <p:blipFill>
          <a:blip r:embed="rId5"/>
          <a:stretch/>
        </p:blipFill>
        <p:spPr>
          <a:xfrm>
            <a:off x="8869680" y="2377440"/>
            <a:ext cx="685080" cy="580320"/>
          </a:xfrm>
          <a:prstGeom prst="rect">
            <a:avLst/>
          </a:prstGeom>
          <a:ln>
            <a:noFill/>
          </a:ln>
        </p:spPr>
      </p:pic>
      <p:pic>
        <p:nvPicPr>
          <p:cNvPr id="146" name="Google Shape;202;p22"/>
          <p:cNvPicPr/>
          <p:nvPr/>
        </p:nvPicPr>
        <p:blipFill>
          <a:blip r:embed="rId6"/>
          <a:stretch/>
        </p:blipFill>
        <p:spPr>
          <a:xfrm>
            <a:off x="3061080" y="4167000"/>
            <a:ext cx="1218600" cy="313560"/>
          </a:xfrm>
          <a:prstGeom prst="rect">
            <a:avLst/>
          </a:prstGeom>
          <a:ln>
            <a:noFill/>
          </a:ln>
        </p:spPr>
      </p:pic>
      <p:pic>
        <p:nvPicPr>
          <p:cNvPr id="147" name="Google Shape;203;p22"/>
          <p:cNvPicPr/>
          <p:nvPr/>
        </p:nvPicPr>
        <p:blipFill>
          <a:blip r:embed="rId7"/>
          <a:stretch/>
        </p:blipFill>
        <p:spPr>
          <a:xfrm>
            <a:off x="5212080" y="4075560"/>
            <a:ext cx="1504080" cy="313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Ecuaciones Diferenciales en Derivadas Parciales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2589120" y="21337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Problemas Internos y Externos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Condición de Sommerfeld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0" name="Google Shape;210;p23"/>
          <p:cNvPicPr/>
          <p:nvPr/>
        </p:nvPicPr>
        <p:blipFill>
          <a:blip r:embed="rId2"/>
          <a:stretch/>
        </p:blipFill>
        <p:spPr>
          <a:xfrm>
            <a:off x="6266160" y="2468880"/>
            <a:ext cx="5072400" cy="2035800"/>
          </a:xfrm>
          <a:prstGeom prst="rect">
            <a:avLst/>
          </a:prstGeom>
          <a:ln>
            <a:noFill/>
          </a:ln>
        </p:spPr>
      </p:pic>
      <p:pic>
        <p:nvPicPr>
          <p:cNvPr id="151" name="Google Shape;211;p23"/>
          <p:cNvPicPr/>
          <p:nvPr/>
        </p:nvPicPr>
        <p:blipFill>
          <a:blip r:embed="rId3"/>
          <a:stretch/>
        </p:blipFill>
        <p:spPr>
          <a:xfrm>
            <a:off x="4848840" y="5296680"/>
            <a:ext cx="5037840" cy="1227960"/>
          </a:xfrm>
          <a:prstGeom prst="rect">
            <a:avLst/>
          </a:prstGeom>
          <a:ln>
            <a:noFill/>
          </a:ln>
        </p:spPr>
      </p:pic>
      <p:pic>
        <p:nvPicPr>
          <p:cNvPr id="152" name="Google Shape;212;p23"/>
          <p:cNvPicPr/>
          <p:nvPr/>
        </p:nvPicPr>
        <p:blipFill>
          <a:blip r:embed="rId4"/>
          <a:stretch/>
        </p:blipFill>
        <p:spPr>
          <a:xfrm>
            <a:off x="3109680" y="3608640"/>
            <a:ext cx="2742480" cy="32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Ecuaciones Diferenciales en Derivadas Parciales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4" name="Google Shape;218;p24"/>
          <p:cNvPicPr/>
          <p:nvPr/>
        </p:nvPicPr>
        <p:blipFill>
          <a:blip r:embed="rId2"/>
          <a:stretch/>
        </p:blipFill>
        <p:spPr>
          <a:xfrm>
            <a:off x="2279576" y="1931199"/>
            <a:ext cx="2667600" cy="2325240"/>
          </a:xfrm>
          <a:prstGeom prst="rect">
            <a:avLst/>
          </a:prstGeom>
          <a:ln>
            <a:noFill/>
          </a:ln>
        </p:spPr>
      </p:pic>
      <p:pic>
        <p:nvPicPr>
          <p:cNvPr id="155" name="Google Shape;219;p24"/>
          <p:cNvPicPr/>
          <p:nvPr/>
        </p:nvPicPr>
        <p:blipFill>
          <a:blip r:embed="rId3"/>
          <a:stretch/>
        </p:blipFill>
        <p:spPr>
          <a:xfrm>
            <a:off x="3431704" y="4256439"/>
            <a:ext cx="5543640" cy="2415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Matrices de Transferencia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2589120" y="21337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Elemento o sub sistema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8" name="Google Shape;226;p25"/>
          <p:cNvPicPr/>
          <p:nvPr/>
        </p:nvPicPr>
        <p:blipFill>
          <a:blip r:embed="rId2"/>
          <a:stretch/>
        </p:blipFill>
        <p:spPr>
          <a:xfrm>
            <a:off x="3400560" y="2849400"/>
            <a:ext cx="5390280" cy="1999440"/>
          </a:xfrm>
          <a:prstGeom prst="rect">
            <a:avLst/>
          </a:prstGeom>
          <a:ln>
            <a:noFill/>
          </a:ln>
        </p:spPr>
      </p:pic>
      <p:pic>
        <p:nvPicPr>
          <p:cNvPr id="159" name="Google Shape;227;p25"/>
          <p:cNvPicPr/>
          <p:nvPr/>
        </p:nvPicPr>
        <p:blipFill>
          <a:blip r:embed="rId3"/>
          <a:stretch/>
        </p:blipFill>
        <p:spPr>
          <a:xfrm>
            <a:off x="4295800" y="5045844"/>
            <a:ext cx="3704400" cy="913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Matrices de Transferencia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2589120" y="21337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Elemento o sub sistema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2" name="Google Shape;234;p26"/>
          <p:cNvPicPr/>
          <p:nvPr/>
        </p:nvPicPr>
        <p:blipFill>
          <a:blip r:embed="rId2"/>
          <a:stretch/>
        </p:blipFill>
        <p:spPr>
          <a:xfrm>
            <a:off x="2139120" y="2531880"/>
            <a:ext cx="7647840" cy="2980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199</TotalTime>
  <Words>340</Words>
  <Application>Microsoft Office PowerPoint</Application>
  <PresentationFormat>Widescreen</PresentationFormat>
  <Paragraphs>293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Century Gothic</vt:lpstr>
      <vt:lpstr>Noto Sans Symbols</vt:lpstr>
      <vt:lpstr>Trebuchet MS</vt:lpstr>
      <vt:lpstr>Wingdings 3</vt:lpstr>
      <vt:lpstr>Faceta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Eddie</dc:creator>
  <dc:description/>
  <cp:lastModifiedBy>Victor Manuel Espinoza Catalan (vespinoza)</cp:lastModifiedBy>
  <cp:revision>17</cp:revision>
  <dcterms:modified xsi:type="dcterms:W3CDTF">2020-04-23T17:46:32Z</dcterms:modified>
  <dc:language>en-US</dc:language>
</cp:coreProperties>
</file>