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32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21A3E-09B1-4364-BF57-CF0132312FC2}" type="datetimeFigureOut">
              <a:rPr lang="es-ES" smtClean="0"/>
              <a:pPr/>
              <a:t>19/08/2010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8E0A02E-D404-48BE-BF39-1C65843876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21A3E-09B1-4364-BF57-CF0132312FC2}" type="datetimeFigureOut">
              <a:rPr lang="es-ES" smtClean="0"/>
              <a:pPr/>
              <a:t>19/08/2010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0A02E-D404-48BE-BF39-1C65843876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21A3E-09B1-4364-BF57-CF0132312FC2}" type="datetimeFigureOut">
              <a:rPr lang="es-ES" smtClean="0"/>
              <a:pPr/>
              <a:t>19/08/2010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0A02E-D404-48BE-BF39-1C65843876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21A3E-09B1-4364-BF57-CF0132312FC2}" type="datetimeFigureOut">
              <a:rPr lang="es-ES" smtClean="0"/>
              <a:pPr/>
              <a:t>19/08/2010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0A02E-D404-48BE-BF39-1C65843876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21A3E-09B1-4364-BF57-CF0132312FC2}" type="datetimeFigureOut">
              <a:rPr lang="es-ES" smtClean="0"/>
              <a:pPr/>
              <a:t>19/08/2010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8E0A02E-D404-48BE-BF39-1C65843876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21A3E-09B1-4364-BF57-CF0132312FC2}" type="datetimeFigureOut">
              <a:rPr lang="es-ES" smtClean="0"/>
              <a:pPr/>
              <a:t>19/08/2010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0A02E-D404-48BE-BF39-1C65843876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21A3E-09B1-4364-BF57-CF0132312FC2}" type="datetimeFigureOut">
              <a:rPr lang="es-ES" smtClean="0"/>
              <a:pPr/>
              <a:t>19/08/2010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0A02E-D404-48BE-BF39-1C65843876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21A3E-09B1-4364-BF57-CF0132312FC2}" type="datetimeFigureOut">
              <a:rPr lang="es-ES" smtClean="0"/>
              <a:pPr/>
              <a:t>19/08/2010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0A02E-D404-48BE-BF39-1C65843876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21A3E-09B1-4364-BF57-CF0132312FC2}" type="datetimeFigureOut">
              <a:rPr lang="es-ES" smtClean="0"/>
              <a:pPr/>
              <a:t>19/08/2010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0A02E-D404-48BE-BF39-1C65843876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21A3E-09B1-4364-BF57-CF0132312FC2}" type="datetimeFigureOut">
              <a:rPr lang="es-ES" smtClean="0"/>
              <a:pPr/>
              <a:t>19/08/2010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0A02E-D404-48BE-BF39-1C65843876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21A3E-09B1-4364-BF57-CF0132312FC2}" type="datetimeFigureOut">
              <a:rPr lang="es-ES" smtClean="0"/>
              <a:pPr/>
              <a:t>19/08/2010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8E0A02E-D404-48BE-BF39-1C65843876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B421A3E-09B1-4364-BF57-CF0132312FC2}" type="datetimeFigureOut">
              <a:rPr lang="es-ES" smtClean="0"/>
              <a:pPr/>
              <a:t>19/08/2010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8E0A02E-D404-48BE-BF39-1C65843876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Clase 1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Notas:</a:t>
            </a:r>
          </a:p>
          <a:p>
            <a:r>
              <a:rPr lang="es-ES" dirty="0" smtClean="0"/>
              <a:t>2 entregas parciales (</a:t>
            </a:r>
            <a:r>
              <a:rPr lang="es-ES" dirty="0" err="1" smtClean="0"/>
              <a:t>promediables</a:t>
            </a:r>
            <a:r>
              <a:rPr lang="es-ES" dirty="0" smtClean="0"/>
              <a:t> 50%)</a:t>
            </a:r>
          </a:p>
          <a:p>
            <a:r>
              <a:rPr lang="es-ES" dirty="0" smtClean="0"/>
              <a:t>Entrega final (50%) </a:t>
            </a:r>
            <a:r>
              <a:rPr lang="es-ES" sz="2800" b="1" dirty="0" smtClean="0"/>
              <a:t>11 de noviembre</a:t>
            </a:r>
          </a:p>
          <a:p>
            <a:endParaRPr lang="es-ES" sz="2800" b="1" dirty="0" smtClean="0"/>
          </a:p>
          <a:p>
            <a:r>
              <a:rPr lang="es-ES" sz="2800" b="1" dirty="0" smtClean="0"/>
              <a:t>CSI</a:t>
            </a:r>
            <a:endParaRPr lang="es-ES" b="1" dirty="0" smtClean="0"/>
          </a:p>
          <a:p>
            <a:r>
              <a:rPr lang="es-ES" sz="2400" b="1" dirty="0" smtClean="0"/>
              <a:t>NEO-PI-R</a:t>
            </a:r>
          </a:p>
          <a:p>
            <a:r>
              <a:rPr lang="es-ES" sz="2400" b="1" dirty="0" smtClean="0"/>
              <a:t>SWLS (</a:t>
            </a:r>
            <a:r>
              <a:rPr lang="es-ES" sz="2400" b="1" dirty="0" err="1" smtClean="0"/>
              <a:t>satisfaction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with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life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scale</a:t>
            </a:r>
            <a:r>
              <a:rPr lang="es-ES" sz="2400" b="1" dirty="0" smtClean="0"/>
              <a:t>)</a:t>
            </a:r>
          </a:p>
          <a:p>
            <a:r>
              <a:rPr lang="es-ES" sz="2400" b="1" dirty="0" smtClean="0"/>
              <a:t>LOT (</a:t>
            </a:r>
            <a:r>
              <a:rPr lang="es-ES" sz="2400" b="1" dirty="0" err="1" smtClean="0"/>
              <a:t>life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orientation</a:t>
            </a:r>
            <a:r>
              <a:rPr lang="es-ES" sz="2400" b="1" dirty="0" smtClean="0"/>
              <a:t> test)</a:t>
            </a:r>
            <a:endParaRPr lang="es-ES" sz="2400" b="1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0"/>
            <a:ext cx="7772400" cy="1143000"/>
          </a:xfrm>
        </p:spPr>
        <p:txBody>
          <a:bodyPr/>
          <a:lstStyle/>
          <a:p>
            <a:r>
              <a:rPr lang="es-ES" dirty="0" smtClean="0"/>
              <a:t>CSI (</a:t>
            </a:r>
            <a:r>
              <a:rPr lang="es-ES" i="1" dirty="0" err="1" smtClean="0"/>
              <a:t>Coping</a:t>
            </a:r>
            <a:r>
              <a:rPr lang="es-ES" i="1" dirty="0" smtClean="0"/>
              <a:t> </a:t>
            </a:r>
            <a:r>
              <a:rPr lang="es-ES" i="1" dirty="0" err="1"/>
              <a:t>Strategy</a:t>
            </a:r>
            <a:r>
              <a:rPr lang="es-ES" i="1" dirty="0"/>
              <a:t> </a:t>
            </a:r>
            <a:r>
              <a:rPr lang="es-ES" i="1" dirty="0" err="1" smtClean="0"/>
              <a:t>Indicator</a:t>
            </a:r>
            <a:r>
              <a:rPr lang="es-ES" dirty="0" smtClean="0"/>
              <a:t>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496944" cy="551723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sz="3200" b="1" dirty="0"/>
              <a:t>Autores:</a:t>
            </a:r>
            <a:r>
              <a:rPr lang="es-ES" sz="3200" dirty="0"/>
              <a:t> J. H. </a:t>
            </a:r>
            <a:r>
              <a:rPr lang="es-ES" sz="3200" dirty="0" err="1"/>
              <a:t>Amirkhan</a:t>
            </a:r>
            <a:r>
              <a:rPr lang="es-ES" sz="3200" dirty="0"/>
              <a:t>  </a:t>
            </a:r>
          </a:p>
          <a:p>
            <a:pPr>
              <a:buNone/>
            </a:pPr>
            <a:endParaRPr lang="es-ES" sz="3200" dirty="0"/>
          </a:p>
          <a:p>
            <a:pPr>
              <a:buNone/>
            </a:pPr>
            <a:r>
              <a:rPr lang="es-ES" sz="3200" b="1" dirty="0"/>
              <a:t>Aplicación:</a:t>
            </a:r>
            <a:r>
              <a:rPr lang="es-ES" sz="3200" dirty="0"/>
              <a:t> individual o </a:t>
            </a:r>
            <a:r>
              <a:rPr lang="es-ES" sz="3200" dirty="0" smtClean="0"/>
              <a:t>colectiva</a:t>
            </a:r>
          </a:p>
          <a:p>
            <a:pPr>
              <a:buNone/>
            </a:pPr>
            <a:endParaRPr lang="es-ES" sz="3200" dirty="0"/>
          </a:p>
          <a:p>
            <a:pPr>
              <a:buNone/>
            </a:pPr>
            <a:r>
              <a:rPr lang="es-ES" sz="3200" b="1" dirty="0"/>
              <a:t>Duración:</a:t>
            </a:r>
            <a:r>
              <a:rPr lang="es-ES" sz="3200" dirty="0"/>
              <a:t> aproximadamente 10 </a:t>
            </a:r>
            <a:r>
              <a:rPr lang="es-ES" sz="3200" dirty="0" smtClean="0"/>
              <a:t>minutos</a:t>
            </a:r>
          </a:p>
          <a:p>
            <a:pPr>
              <a:buNone/>
            </a:pPr>
            <a:endParaRPr lang="es-ES" sz="3200" dirty="0"/>
          </a:p>
          <a:p>
            <a:pPr>
              <a:buNone/>
            </a:pPr>
            <a:r>
              <a:rPr lang="es-ES" sz="3200" b="1" dirty="0"/>
              <a:t>Ámbito de aplicación:</a:t>
            </a:r>
            <a:r>
              <a:rPr lang="es-ES" sz="3200" dirty="0"/>
              <a:t> adolescentes y </a:t>
            </a:r>
            <a:r>
              <a:rPr lang="es-ES" sz="3200" dirty="0" smtClean="0"/>
              <a:t>adultos</a:t>
            </a:r>
          </a:p>
          <a:p>
            <a:pPr>
              <a:buNone/>
            </a:pPr>
            <a:endParaRPr lang="es-ES" sz="3200" dirty="0"/>
          </a:p>
          <a:p>
            <a:pPr>
              <a:buNone/>
            </a:pPr>
            <a:r>
              <a:rPr lang="es-ES" sz="3200" b="1" dirty="0"/>
              <a:t>Finalidad:</a:t>
            </a:r>
            <a:r>
              <a:rPr lang="es-ES" sz="3200" dirty="0"/>
              <a:t> evaluación de estrategias de </a:t>
            </a:r>
            <a:r>
              <a:rPr lang="es-ES" sz="3200" dirty="0" smtClean="0"/>
              <a:t>afrontamiento</a:t>
            </a:r>
          </a:p>
          <a:p>
            <a:pPr>
              <a:buNone/>
            </a:pPr>
            <a:endParaRPr lang="es-ES" sz="3200" dirty="0" smtClean="0"/>
          </a:p>
          <a:p>
            <a:r>
              <a:rPr lang="es-ES" sz="3200" dirty="0" smtClean="0"/>
              <a:t>Modo de enfrentarse y dar respuesta consciente ante una situación estresante y/o un </a:t>
            </a:r>
            <a:r>
              <a:rPr lang="es-ES" sz="3200" dirty="0" err="1" smtClean="0"/>
              <a:t>estresor</a:t>
            </a:r>
            <a:endParaRPr lang="es-ES" sz="3200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es-ES" sz="3600" dirty="0"/>
              <a:t>Para enfrentar la situación ambiental y disminuir el malestar, el individuo debe dar una respuesta cognitiva o conductual, lo cual constituye una estrategia de afrontamiento (</a:t>
            </a:r>
            <a:r>
              <a:rPr lang="es-ES" sz="3600" dirty="0" err="1"/>
              <a:t>Popp</a:t>
            </a:r>
            <a:r>
              <a:rPr lang="es-ES" sz="3600" dirty="0"/>
              <a:t>, 2008</a:t>
            </a:r>
            <a:r>
              <a:rPr lang="es-ES" sz="3600" dirty="0" smtClean="0"/>
              <a:t>)</a:t>
            </a:r>
          </a:p>
          <a:p>
            <a:pPr>
              <a:buNone/>
            </a:pPr>
            <a:endParaRPr lang="es-ES" sz="3600" dirty="0" smtClean="0"/>
          </a:p>
          <a:p>
            <a:r>
              <a:rPr lang="es-ES" sz="3600" dirty="0" smtClean="0"/>
              <a:t>Relación entre </a:t>
            </a:r>
            <a:r>
              <a:rPr lang="es-ES" sz="3600" dirty="0" smtClean="0"/>
              <a:t>afrontamiento, </a:t>
            </a:r>
            <a:r>
              <a:rPr lang="es-ES" sz="3600" dirty="0" smtClean="0"/>
              <a:t>patologías y manejo de </a:t>
            </a:r>
            <a:r>
              <a:rPr lang="es-ES" sz="3600" dirty="0" err="1" smtClean="0"/>
              <a:t>estresores</a:t>
            </a:r>
            <a:r>
              <a:rPr lang="es-ES" sz="3600" dirty="0" smtClean="0"/>
              <a:t> cotidianos</a:t>
            </a:r>
          </a:p>
          <a:p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Algo de historia…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s-ES" sz="3200" dirty="0" smtClean="0"/>
              <a:t>A principios del siglo XX el psicoanálisis lo identifica con los mecanismos de defensa</a:t>
            </a:r>
          </a:p>
          <a:p>
            <a:pPr>
              <a:buNone/>
            </a:pPr>
            <a:endParaRPr lang="es-ES" sz="3200" dirty="0" smtClean="0"/>
          </a:p>
          <a:p>
            <a:r>
              <a:rPr lang="es-ES" sz="3200" dirty="0" smtClean="0"/>
              <a:t>Años </a:t>
            </a:r>
            <a:r>
              <a:rPr lang="es-CL" sz="3200" dirty="0"/>
              <a:t>60s </a:t>
            </a:r>
            <a:r>
              <a:rPr lang="es-CL" sz="3200" dirty="0" err="1"/>
              <a:t>Lazarus</a:t>
            </a:r>
            <a:r>
              <a:rPr lang="es-CL" sz="3200" dirty="0"/>
              <a:t> y </a:t>
            </a:r>
            <a:r>
              <a:rPr lang="es-CL" sz="3200" dirty="0" err="1"/>
              <a:t>Folkman</a:t>
            </a:r>
            <a:r>
              <a:rPr lang="es-CL" sz="3200" dirty="0"/>
              <a:t> (1986), Modelo Transaccional del </a:t>
            </a:r>
            <a:r>
              <a:rPr lang="es-CL" sz="3200" dirty="0" smtClean="0"/>
              <a:t>Estrés: identifica </a:t>
            </a:r>
            <a:r>
              <a:rPr lang="es-CL" sz="3200" dirty="0"/>
              <a:t>la </a:t>
            </a:r>
            <a:r>
              <a:rPr lang="es-CL" sz="3200" b="1" dirty="0" smtClean="0"/>
              <a:t>valoración cognitiva</a:t>
            </a:r>
            <a:r>
              <a:rPr lang="es-CL" sz="3200" dirty="0" smtClean="0"/>
              <a:t> (evaluar situación estresante, sus impactos y los recursos con los que se cuenta) </a:t>
            </a:r>
            <a:r>
              <a:rPr lang="es-CL" sz="3200" dirty="0"/>
              <a:t>y el </a:t>
            </a:r>
            <a:r>
              <a:rPr lang="es-CL" sz="3200" b="1" dirty="0"/>
              <a:t>afrontamiento</a:t>
            </a:r>
            <a:r>
              <a:rPr lang="es-CL" sz="3200" dirty="0"/>
              <a:t>, como mediadores </a:t>
            </a:r>
            <a:r>
              <a:rPr lang="es-CL" sz="3200" dirty="0" smtClean="0"/>
              <a:t>de </a:t>
            </a:r>
            <a:r>
              <a:rPr lang="es-CL" sz="3200" dirty="0"/>
              <a:t>la relación estresante entre la persona y el </a:t>
            </a:r>
            <a:r>
              <a:rPr lang="es-CL" sz="3200" dirty="0" smtClean="0"/>
              <a:t>ambiente</a:t>
            </a:r>
            <a:endParaRPr lang="es-E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lnSpcReduction="10000"/>
          </a:bodyPr>
          <a:lstStyle/>
          <a:p>
            <a:r>
              <a:rPr lang="es-CL" sz="3200" i="1" dirty="0" smtClean="0"/>
              <a:t>Esfuerzos </a:t>
            </a:r>
            <a:r>
              <a:rPr lang="es-CL" sz="3200" i="1" dirty="0"/>
              <a:t>cognitivos y </a:t>
            </a:r>
            <a:r>
              <a:rPr lang="es-CL" sz="3200" i="1" dirty="0" smtClean="0"/>
              <a:t>conductuales que </a:t>
            </a:r>
            <a:r>
              <a:rPr lang="es-CL" sz="3200" i="1" dirty="0"/>
              <a:t>se desarrollan para manejar las demandas específicas externas y/o internas, que son evaluadas como excedentes o desbordantes de los recursos del individuo” </a:t>
            </a:r>
            <a:r>
              <a:rPr lang="es-CL" sz="3200" dirty="0"/>
              <a:t>(</a:t>
            </a:r>
            <a:r>
              <a:rPr lang="es-CL" sz="3200" dirty="0" err="1"/>
              <a:t>Lazarus</a:t>
            </a:r>
            <a:r>
              <a:rPr lang="es-CL" sz="3200" dirty="0"/>
              <a:t> y </a:t>
            </a:r>
            <a:r>
              <a:rPr lang="es-CL" sz="3200" dirty="0" err="1"/>
              <a:t>Folkman</a:t>
            </a:r>
            <a:r>
              <a:rPr lang="es-CL" sz="3200" dirty="0"/>
              <a:t>, 1986, p. 164</a:t>
            </a:r>
            <a:r>
              <a:rPr lang="es-CL" sz="3200" dirty="0" smtClean="0"/>
              <a:t>)</a:t>
            </a:r>
            <a:endParaRPr lang="es-CL" sz="3200" dirty="0" smtClean="0"/>
          </a:p>
          <a:p>
            <a:endParaRPr lang="es-CL" sz="3200" dirty="0" smtClean="0"/>
          </a:p>
          <a:p>
            <a:pPr lvl="1"/>
            <a:r>
              <a:rPr lang="es-CL" sz="3200" dirty="0" smtClean="0"/>
              <a:t>Orientado </a:t>
            </a:r>
            <a:r>
              <a:rPr lang="es-CL" sz="3200" dirty="0"/>
              <a:t>al </a:t>
            </a:r>
            <a:r>
              <a:rPr lang="es-CL" sz="3200" dirty="0" smtClean="0"/>
              <a:t>proceso</a:t>
            </a:r>
            <a:r>
              <a:rPr lang="es-CL" sz="3200" dirty="0"/>
              <a:t> </a:t>
            </a:r>
            <a:r>
              <a:rPr lang="es-CL" sz="3200" dirty="0" smtClean="0"/>
              <a:t>(cambio continuo)</a:t>
            </a:r>
          </a:p>
          <a:p>
            <a:pPr lvl="1"/>
            <a:r>
              <a:rPr lang="es-CL" sz="3200" dirty="0" smtClean="0"/>
              <a:t>Contextual (influido por la valoración de las demandas y recursos</a:t>
            </a:r>
          </a:p>
          <a:p>
            <a:pPr lvl="1"/>
            <a:r>
              <a:rPr lang="es-CL" sz="3200" dirty="0" smtClean="0"/>
              <a:t>No </a:t>
            </a:r>
            <a:r>
              <a:rPr lang="es-CL" sz="3200" dirty="0"/>
              <a:t>establece a priori si es efectivo o no el </a:t>
            </a:r>
            <a:r>
              <a:rPr lang="es-CL" sz="3200" dirty="0" smtClean="0"/>
              <a:t>afrontamiento (se </a:t>
            </a:r>
            <a:r>
              <a:rPr lang="es-CL" sz="3200" dirty="0"/>
              <a:t>define por los esfuerzos realizados no por los resultados de </a:t>
            </a:r>
            <a:r>
              <a:rPr lang="es-CL" sz="3200" dirty="0" smtClean="0"/>
              <a:t>éstos)</a:t>
            </a:r>
            <a:endParaRPr lang="es-ES" sz="3200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lnSpcReduction="10000"/>
          </a:bodyPr>
          <a:lstStyle/>
          <a:p>
            <a:pPr lvl="0"/>
            <a:r>
              <a:rPr lang="es-ES" sz="3200" b="1" dirty="0" smtClean="0"/>
              <a:t>Dirigido  </a:t>
            </a:r>
            <a:r>
              <a:rPr lang="es-ES" sz="3200" b="1" dirty="0"/>
              <a:t>al </a:t>
            </a:r>
            <a:r>
              <a:rPr lang="es-ES" sz="3200" b="1" dirty="0" smtClean="0"/>
              <a:t>problema</a:t>
            </a:r>
            <a:r>
              <a:rPr lang="es-ES" sz="3200" b="1" i="1" dirty="0" smtClean="0"/>
              <a:t>:</a:t>
            </a:r>
            <a:r>
              <a:rPr lang="es-ES" sz="3200" dirty="0" smtClean="0"/>
              <a:t> </a:t>
            </a:r>
            <a:r>
              <a:rPr lang="es-ES" sz="3200" dirty="0"/>
              <a:t>implica manipular o alterar el problema en el mismo entorno causante de </a:t>
            </a:r>
            <a:r>
              <a:rPr lang="es-ES" sz="3200" dirty="0" smtClean="0"/>
              <a:t>perturbación</a:t>
            </a:r>
          </a:p>
          <a:p>
            <a:pPr lvl="0"/>
            <a:endParaRPr lang="es-ES" sz="3200" dirty="0"/>
          </a:p>
          <a:p>
            <a:pPr lvl="0"/>
            <a:r>
              <a:rPr lang="es-ES" sz="3200" b="1" dirty="0" smtClean="0"/>
              <a:t>Dirigido </a:t>
            </a:r>
            <a:r>
              <a:rPr lang="es-ES" sz="3200" b="1" dirty="0"/>
              <a:t>a la </a:t>
            </a:r>
            <a:r>
              <a:rPr lang="es-ES" sz="3200" b="1" dirty="0" smtClean="0"/>
              <a:t>emoción (Por evitación):</a:t>
            </a:r>
            <a:r>
              <a:rPr lang="es-ES" sz="3200" dirty="0" smtClean="0"/>
              <a:t> </a:t>
            </a:r>
            <a:r>
              <a:rPr lang="es-ES" sz="3200" dirty="0"/>
              <a:t>conlleva regular las emociones que aparecen a consecuencia del problema, sin atender directamente a su </a:t>
            </a:r>
            <a:r>
              <a:rPr lang="es-ES" sz="3200" dirty="0" smtClean="0"/>
              <a:t>resolución</a:t>
            </a:r>
          </a:p>
          <a:p>
            <a:pPr lvl="0"/>
            <a:endParaRPr lang="es-ES" sz="3200" dirty="0"/>
          </a:p>
          <a:p>
            <a:pPr lvl="0"/>
            <a:r>
              <a:rPr lang="es-ES" sz="3200" b="1" dirty="0" smtClean="0"/>
              <a:t>Búsqueda de apoyo social:</a:t>
            </a:r>
            <a:r>
              <a:rPr lang="es-ES" sz="3200" dirty="0" smtClean="0"/>
              <a:t> </a:t>
            </a:r>
            <a:r>
              <a:rPr lang="es-ES" sz="3200" dirty="0"/>
              <a:t>alude al despliegue de conductas dirigidas a encontrar soporte y colaboración en otras </a:t>
            </a:r>
            <a:r>
              <a:rPr lang="es-ES" sz="3200" dirty="0" smtClean="0"/>
              <a:t>personas</a:t>
            </a:r>
            <a:endParaRPr lang="es-ES" sz="3200" dirty="0"/>
          </a:p>
          <a:p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61206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CL" sz="3200" dirty="0" smtClean="0"/>
              <a:t>El afrontamiento ha sido relacionado con diversas </a:t>
            </a:r>
            <a:r>
              <a:rPr lang="es-CL" sz="3200" dirty="0" smtClean="0"/>
              <a:t>variables:</a:t>
            </a:r>
          </a:p>
          <a:p>
            <a:pPr>
              <a:buNone/>
            </a:pPr>
            <a:endParaRPr lang="es-CL" sz="3200" dirty="0" smtClean="0"/>
          </a:p>
          <a:p>
            <a:r>
              <a:rPr lang="es-CL" sz="3200" dirty="0" smtClean="0"/>
              <a:t>Dolor crónico</a:t>
            </a:r>
          </a:p>
          <a:p>
            <a:r>
              <a:rPr lang="es-CL" sz="3200" dirty="0" smtClean="0"/>
              <a:t>Ajuste social </a:t>
            </a:r>
          </a:p>
          <a:p>
            <a:r>
              <a:rPr lang="es-CL" sz="3200" dirty="0" smtClean="0"/>
              <a:t>Autoestima </a:t>
            </a:r>
          </a:p>
          <a:p>
            <a:r>
              <a:rPr lang="es-CL" sz="3200" dirty="0" err="1" smtClean="0"/>
              <a:t>Burnout</a:t>
            </a:r>
            <a:endParaRPr lang="es-CL" sz="3200" dirty="0" smtClean="0"/>
          </a:p>
          <a:p>
            <a:r>
              <a:rPr lang="es-CL" sz="3200" dirty="0" smtClean="0"/>
              <a:t>Trastornos </a:t>
            </a:r>
            <a:r>
              <a:rPr lang="es-CL" sz="3200" dirty="0" smtClean="0"/>
              <a:t>de personalidad </a:t>
            </a:r>
            <a:endParaRPr lang="es-CL" sz="3200" dirty="0" smtClean="0"/>
          </a:p>
          <a:p>
            <a:r>
              <a:rPr lang="es-CL" sz="3200" dirty="0" smtClean="0"/>
              <a:t>Calidad de vida</a:t>
            </a:r>
          </a:p>
          <a:p>
            <a:r>
              <a:rPr lang="es-CL" sz="3200" dirty="0" smtClean="0"/>
              <a:t>Abuso de droga</a:t>
            </a:r>
          </a:p>
          <a:p>
            <a:r>
              <a:rPr lang="es-CL" sz="3200" dirty="0" smtClean="0"/>
              <a:t>Relación entre </a:t>
            </a:r>
            <a:r>
              <a:rPr lang="es-CL" sz="3200" dirty="0" smtClean="0"/>
              <a:t>depresión, ansiedad y afrontamiento </a:t>
            </a:r>
            <a:r>
              <a:rPr lang="es-CL" sz="3200" dirty="0" smtClean="0"/>
              <a:t> </a:t>
            </a:r>
            <a:endParaRPr lang="es-E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0"/>
            <a:ext cx="8363272" cy="6525344"/>
          </a:xfrm>
        </p:spPr>
        <p:txBody>
          <a:bodyPr>
            <a:normAutofit/>
          </a:bodyPr>
          <a:lstStyle/>
          <a:p>
            <a:endParaRPr lang="es-ES" sz="2800" dirty="0" smtClean="0"/>
          </a:p>
          <a:p>
            <a:r>
              <a:rPr lang="es-ES" sz="3200" dirty="0" smtClean="0"/>
              <a:t>Evitación/síntomas depresivos (+)</a:t>
            </a:r>
          </a:p>
          <a:p>
            <a:r>
              <a:rPr lang="es-ES" sz="3200" dirty="0" smtClean="0"/>
              <a:t>Estrategias de solución de problemas y búsqueda de apoyo social/depresión (-)</a:t>
            </a:r>
          </a:p>
          <a:p>
            <a:r>
              <a:rPr lang="es-ES" sz="3200" dirty="0" smtClean="0"/>
              <a:t>Evitación/ansiedad (+)</a:t>
            </a:r>
          </a:p>
          <a:p>
            <a:r>
              <a:rPr lang="es-ES" sz="3200" dirty="0" smtClean="0"/>
              <a:t>Estrategias de solución de </a:t>
            </a:r>
            <a:r>
              <a:rPr lang="es-ES" sz="3200" dirty="0" smtClean="0"/>
              <a:t>problemas/ansiedad (-)</a:t>
            </a:r>
          </a:p>
          <a:p>
            <a:endParaRPr lang="es-ES" sz="3200" dirty="0" smtClean="0"/>
          </a:p>
          <a:p>
            <a:r>
              <a:rPr lang="es-ES" sz="3200" dirty="0" smtClean="0"/>
              <a:t>(1994) No habrían diferencias significativas en variables demográficas (sexo, edad, nivel socioeconómico, escolaridad)</a:t>
            </a:r>
          </a:p>
          <a:p>
            <a:endParaRPr lang="es-ES" sz="3200" dirty="0" smtClean="0"/>
          </a:p>
          <a:p>
            <a:r>
              <a:rPr lang="es-ES" sz="3200" dirty="0" smtClean="0"/>
              <a:t>Hay evidencia actual contradictoria</a:t>
            </a:r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173</TotalTime>
  <Words>415</Words>
  <Application>Microsoft Office PowerPoint</Application>
  <PresentationFormat>Presentación en pantalla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Equidad</vt:lpstr>
      <vt:lpstr>Clase 1</vt:lpstr>
      <vt:lpstr>Diapositiva 2</vt:lpstr>
      <vt:lpstr>CSI (Coping Strategy Indicator)</vt:lpstr>
      <vt:lpstr>Diapositiva 4</vt:lpstr>
      <vt:lpstr>Algo de historia…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maga</dc:creator>
  <cp:lastModifiedBy>maga</cp:lastModifiedBy>
  <cp:revision>20</cp:revision>
  <dcterms:created xsi:type="dcterms:W3CDTF">2010-08-17T18:46:57Z</dcterms:created>
  <dcterms:modified xsi:type="dcterms:W3CDTF">2010-08-19T14:03:49Z</dcterms:modified>
</cp:coreProperties>
</file>