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9" r:id="rId4"/>
    <p:sldId id="258" r:id="rId5"/>
    <p:sldId id="260" r:id="rId6"/>
    <p:sldId id="261" r:id="rId7"/>
    <p:sldId id="300" r:id="rId8"/>
    <p:sldId id="301" r:id="rId9"/>
    <p:sldId id="262" r:id="rId10"/>
    <p:sldId id="263" r:id="rId11"/>
    <p:sldId id="264" r:id="rId12"/>
    <p:sldId id="267" r:id="rId13"/>
    <p:sldId id="268" r:id="rId14"/>
    <p:sldId id="270" r:id="rId15"/>
    <p:sldId id="269" r:id="rId16"/>
    <p:sldId id="287" r:id="rId17"/>
    <p:sldId id="288" r:id="rId18"/>
    <p:sldId id="303" r:id="rId19"/>
    <p:sldId id="304" r:id="rId20"/>
    <p:sldId id="286" r:id="rId21"/>
    <p:sldId id="273" r:id="rId22"/>
    <p:sldId id="302" r:id="rId23"/>
    <p:sldId id="282" r:id="rId24"/>
    <p:sldId id="283" r:id="rId25"/>
    <p:sldId id="284" r:id="rId26"/>
    <p:sldId id="272" r:id="rId27"/>
    <p:sldId id="289" r:id="rId28"/>
    <p:sldId id="290" r:id="rId29"/>
    <p:sldId id="275" r:id="rId30"/>
    <p:sldId id="274" r:id="rId31"/>
    <p:sldId id="277" r:id="rId32"/>
    <p:sldId id="280" r:id="rId33"/>
    <p:sldId id="278" r:id="rId34"/>
    <p:sldId id="276" r:id="rId35"/>
    <p:sldId id="291" r:id="rId36"/>
    <p:sldId id="292" r:id="rId37"/>
    <p:sldId id="293" r:id="rId38"/>
    <p:sldId id="294" r:id="rId39"/>
    <p:sldId id="295" r:id="rId40"/>
    <p:sldId id="296" r:id="rId41"/>
    <p:sldId id="297" r:id="rId42"/>
    <p:sldId id="266" r:id="rId43"/>
    <p:sldId id="27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D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53" autoAdjust="0"/>
    <p:restoredTop sz="94660"/>
  </p:normalViewPr>
  <p:slideViewPr>
    <p:cSldViewPr snapToGrid="0">
      <p:cViewPr>
        <p:scale>
          <a:sx n="66" d="100"/>
          <a:sy n="66" d="100"/>
        </p:scale>
        <p:origin x="100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3980B-DD56-4993-97B2-D45A3D1A4D9F}" type="datetimeFigureOut">
              <a:rPr lang="en-US" smtClean="0"/>
              <a:t>12/20/2018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9CDB4-FF44-4E52-A497-E0303D600D0D}" type="slidenum">
              <a:rPr lang="en-US" smtClean="0"/>
              <a:t>‹Nº›</a:t>
            </a:fld>
            <a:endParaRPr lang="en-US"/>
          </a:p>
        </p:txBody>
      </p:sp>
    </p:spTree>
    <p:extLst>
      <p:ext uri="{BB962C8B-B14F-4D97-AF65-F5344CB8AC3E}">
        <p14:creationId xmlns:p14="http://schemas.microsoft.com/office/powerpoint/2010/main" val="395719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6</a:t>
            </a:fld>
            <a:endParaRPr lang="en-US"/>
          </a:p>
        </p:txBody>
      </p:sp>
    </p:spTree>
    <p:extLst>
      <p:ext uri="{BB962C8B-B14F-4D97-AF65-F5344CB8AC3E}">
        <p14:creationId xmlns:p14="http://schemas.microsoft.com/office/powerpoint/2010/main" val="3140834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33</a:t>
            </a:fld>
            <a:endParaRPr lang="en-US"/>
          </a:p>
        </p:txBody>
      </p:sp>
    </p:spTree>
    <p:extLst>
      <p:ext uri="{BB962C8B-B14F-4D97-AF65-F5344CB8AC3E}">
        <p14:creationId xmlns:p14="http://schemas.microsoft.com/office/powerpoint/2010/main" val="850505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34</a:t>
            </a:fld>
            <a:endParaRPr lang="en-US"/>
          </a:p>
        </p:txBody>
      </p:sp>
    </p:spTree>
    <p:extLst>
      <p:ext uri="{BB962C8B-B14F-4D97-AF65-F5344CB8AC3E}">
        <p14:creationId xmlns:p14="http://schemas.microsoft.com/office/powerpoint/2010/main" val="215924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39</a:t>
            </a:fld>
            <a:endParaRPr lang="en-US"/>
          </a:p>
        </p:txBody>
      </p:sp>
    </p:spTree>
    <p:extLst>
      <p:ext uri="{BB962C8B-B14F-4D97-AF65-F5344CB8AC3E}">
        <p14:creationId xmlns:p14="http://schemas.microsoft.com/office/powerpoint/2010/main" val="154365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12</a:t>
            </a:fld>
            <a:endParaRPr lang="en-US"/>
          </a:p>
        </p:txBody>
      </p:sp>
    </p:spTree>
    <p:extLst>
      <p:ext uri="{BB962C8B-B14F-4D97-AF65-F5344CB8AC3E}">
        <p14:creationId xmlns:p14="http://schemas.microsoft.com/office/powerpoint/2010/main" val="2088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15</a:t>
            </a:fld>
            <a:endParaRPr lang="en-US"/>
          </a:p>
        </p:txBody>
      </p:sp>
    </p:spTree>
    <p:extLst>
      <p:ext uri="{BB962C8B-B14F-4D97-AF65-F5344CB8AC3E}">
        <p14:creationId xmlns:p14="http://schemas.microsoft.com/office/powerpoint/2010/main" val="416298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16</a:t>
            </a:fld>
            <a:endParaRPr lang="en-US"/>
          </a:p>
        </p:txBody>
      </p:sp>
    </p:spTree>
    <p:extLst>
      <p:ext uri="{BB962C8B-B14F-4D97-AF65-F5344CB8AC3E}">
        <p14:creationId xmlns:p14="http://schemas.microsoft.com/office/powerpoint/2010/main" val="176591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17</a:t>
            </a:fld>
            <a:endParaRPr lang="en-US"/>
          </a:p>
        </p:txBody>
      </p:sp>
    </p:spTree>
    <p:extLst>
      <p:ext uri="{BB962C8B-B14F-4D97-AF65-F5344CB8AC3E}">
        <p14:creationId xmlns:p14="http://schemas.microsoft.com/office/powerpoint/2010/main" val="197729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20</a:t>
            </a:fld>
            <a:endParaRPr lang="en-US"/>
          </a:p>
        </p:txBody>
      </p:sp>
    </p:spTree>
    <p:extLst>
      <p:ext uri="{BB962C8B-B14F-4D97-AF65-F5344CB8AC3E}">
        <p14:creationId xmlns:p14="http://schemas.microsoft.com/office/powerpoint/2010/main" val="308825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21</a:t>
            </a:fld>
            <a:endParaRPr lang="en-US"/>
          </a:p>
        </p:txBody>
      </p:sp>
    </p:spTree>
    <p:extLst>
      <p:ext uri="{BB962C8B-B14F-4D97-AF65-F5344CB8AC3E}">
        <p14:creationId xmlns:p14="http://schemas.microsoft.com/office/powerpoint/2010/main" val="410433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23</a:t>
            </a:fld>
            <a:endParaRPr lang="en-US"/>
          </a:p>
        </p:txBody>
      </p:sp>
    </p:spTree>
    <p:extLst>
      <p:ext uri="{BB962C8B-B14F-4D97-AF65-F5344CB8AC3E}">
        <p14:creationId xmlns:p14="http://schemas.microsoft.com/office/powerpoint/2010/main" val="196493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D9CDB4-FF44-4E52-A497-E0303D600D0D}" type="slidenum">
              <a:rPr lang="en-US" smtClean="0"/>
              <a:t>24</a:t>
            </a:fld>
            <a:endParaRPr lang="en-US"/>
          </a:p>
        </p:txBody>
      </p:sp>
    </p:spTree>
    <p:extLst>
      <p:ext uri="{BB962C8B-B14F-4D97-AF65-F5344CB8AC3E}">
        <p14:creationId xmlns:p14="http://schemas.microsoft.com/office/powerpoint/2010/main" val="236234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AAAE3-D3DD-4DD5-95CC-230A467FBAB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C0325710-BDFC-43D8-8E7A-C3D7ECE0A3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945F5EC3-5104-46EC-AF71-DD87601F4E87}"/>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5" name="Marcador de pie de página 4">
            <a:extLst>
              <a:ext uri="{FF2B5EF4-FFF2-40B4-BE49-F238E27FC236}">
                <a16:creationId xmlns:a16="http://schemas.microsoft.com/office/drawing/2014/main" id="{0B135BF2-1D70-4499-8D71-6974D9529AE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98394C4-DE47-43C0-8D13-0B9088570A31}"/>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146028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92E052-8D2B-4C67-8FB1-8A54AFD92B12}"/>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068D8F55-C234-426B-9054-1804FBE6D34F}"/>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2623BE20-9180-446A-9844-386A9520BB79}"/>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5" name="Marcador de pie de página 4">
            <a:extLst>
              <a:ext uri="{FF2B5EF4-FFF2-40B4-BE49-F238E27FC236}">
                <a16:creationId xmlns:a16="http://schemas.microsoft.com/office/drawing/2014/main" id="{01C2BD5B-BA40-48C9-B6AA-BBF72891C6D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C02B8E5B-48E1-441A-8942-5C649F6F5E46}"/>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217924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EBFBD92-DE9C-434E-9055-FEF938473B6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960F4FCA-E7FD-4E98-8223-35997B2207F2}"/>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99D2D79E-6D04-4C34-9C88-970943C0ECD5}"/>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5" name="Marcador de pie de página 4">
            <a:extLst>
              <a:ext uri="{FF2B5EF4-FFF2-40B4-BE49-F238E27FC236}">
                <a16:creationId xmlns:a16="http://schemas.microsoft.com/office/drawing/2014/main" id="{2FE7FFF2-AC63-4016-BBCC-3E8D9BC6919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8E07099-E55C-4D7C-A4CB-34B505751A6F}"/>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371018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816B5-1407-4EA0-909C-0295B524BE9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F8A15EA3-79E3-4A2F-AE70-5C8A865D9CD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C0EDF38E-181E-43B0-8E1F-0A0802130FBD}"/>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5" name="Marcador de pie de página 4">
            <a:extLst>
              <a:ext uri="{FF2B5EF4-FFF2-40B4-BE49-F238E27FC236}">
                <a16:creationId xmlns:a16="http://schemas.microsoft.com/office/drawing/2014/main" id="{FDC632D8-D009-44CB-A9C3-4E048127412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1F0FFFD-2B3F-47E9-8418-C36DE3E291FF}"/>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222750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25502D-8582-4E43-9687-6E63415EF6D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DA5760A1-0F09-4302-9905-06DA057E87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26735C6D-16A2-4D88-BEDC-080C92F43F8C}"/>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5" name="Marcador de pie de página 4">
            <a:extLst>
              <a:ext uri="{FF2B5EF4-FFF2-40B4-BE49-F238E27FC236}">
                <a16:creationId xmlns:a16="http://schemas.microsoft.com/office/drawing/2014/main" id="{8BA20AD4-E2C2-4200-880D-9F6CA63DF7FC}"/>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24FFD04-D4E8-4257-9719-37788BEEFBC1}"/>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353550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4149B-8E70-49FB-8AE2-263CED35FD9F}"/>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2617E7DD-9793-467B-9CA3-24CA9B5DFDE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D127C5FF-F513-49C2-A52D-C3D3F18E66FF}"/>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93B7C597-0118-40AD-B1A3-22F8C93D89C0}"/>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6" name="Marcador de pie de página 5">
            <a:extLst>
              <a:ext uri="{FF2B5EF4-FFF2-40B4-BE49-F238E27FC236}">
                <a16:creationId xmlns:a16="http://schemas.microsoft.com/office/drawing/2014/main" id="{4C2030F1-6660-482F-9CE5-594812CA5E74}"/>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ABC3DEBB-01DA-4D23-8E72-A9E85F6C3759}"/>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85962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D1439-DF55-4607-A350-8956B3049E6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682092E-9025-4F83-800C-C2228B075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E610D5DF-4CED-4543-A917-1997597BA79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57FBAD0E-29E3-45D4-AD80-FC8A6F54DA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43B3CDBE-3055-44A5-AFBC-D819AA4BCD9D}"/>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736DF743-3B7B-49B7-A050-A938D19C7641}"/>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8" name="Marcador de pie de página 7">
            <a:extLst>
              <a:ext uri="{FF2B5EF4-FFF2-40B4-BE49-F238E27FC236}">
                <a16:creationId xmlns:a16="http://schemas.microsoft.com/office/drawing/2014/main" id="{E24881B4-11B0-486F-9AA0-5BC9160CB28D}"/>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82514802-880F-422D-8905-8E4404E40267}"/>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247140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B12FA-131E-499B-9F3D-4EECFC5E3CD1}"/>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BC0D66C2-0B2A-46F8-9BA8-672D20F4C42F}"/>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4" name="Marcador de pie de página 3">
            <a:extLst>
              <a:ext uri="{FF2B5EF4-FFF2-40B4-BE49-F238E27FC236}">
                <a16:creationId xmlns:a16="http://schemas.microsoft.com/office/drawing/2014/main" id="{F5ED2C64-47E5-4CA1-AEEE-D5E0997E0792}"/>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2F3E5AD0-1C70-4E59-8A99-43C9B07767E2}"/>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2574134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87888D-8AF3-4ECF-B1A4-CEDC53CB6263}"/>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3" name="Marcador de pie de página 2">
            <a:extLst>
              <a:ext uri="{FF2B5EF4-FFF2-40B4-BE49-F238E27FC236}">
                <a16:creationId xmlns:a16="http://schemas.microsoft.com/office/drawing/2014/main" id="{415323F9-072C-4C7A-BD4E-C6CF55057D22}"/>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22829EF8-62E2-43BC-A0EA-026B806F4A99}"/>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283409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E4C23-3005-4DDA-8E93-59D89248B9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EE6DB0A8-B575-4C9A-AD5C-B803CDA26B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86294A0A-88DF-49EB-8425-5DE735113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AB5247E-CAFE-4E03-A3EB-081C88D02191}"/>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6" name="Marcador de pie de página 5">
            <a:extLst>
              <a:ext uri="{FF2B5EF4-FFF2-40B4-BE49-F238E27FC236}">
                <a16:creationId xmlns:a16="http://schemas.microsoft.com/office/drawing/2014/main" id="{09CDD487-947A-425E-B1E6-24FB173C7144}"/>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1830D619-BCA4-433C-BD78-F34CA6A71120}"/>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344998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23F7-EFC3-41C1-B8AE-68590B5945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ECC7FA06-B3D5-4BD3-A23A-413E5130B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39444A68-ABF4-4F85-805B-EC537E51E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28F8FC51-EF73-4224-BB0C-6290FE6C49CB}"/>
              </a:ext>
            </a:extLst>
          </p:cNvPr>
          <p:cNvSpPr>
            <a:spLocks noGrp="1"/>
          </p:cNvSpPr>
          <p:nvPr>
            <p:ph type="dt" sz="half" idx="10"/>
          </p:nvPr>
        </p:nvSpPr>
        <p:spPr/>
        <p:txBody>
          <a:bodyPr/>
          <a:lstStyle/>
          <a:p>
            <a:fld id="{108F7234-2E20-4193-BB06-F3A807F67888}" type="datetimeFigureOut">
              <a:rPr lang="en-US" smtClean="0"/>
              <a:t>12/20/2018</a:t>
            </a:fld>
            <a:endParaRPr lang="en-US"/>
          </a:p>
        </p:txBody>
      </p:sp>
      <p:sp>
        <p:nvSpPr>
          <p:cNvPr id="6" name="Marcador de pie de página 5">
            <a:extLst>
              <a:ext uri="{FF2B5EF4-FFF2-40B4-BE49-F238E27FC236}">
                <a16:creationId xmlns:a16="http://schemas.microsoft.com/office/drawing/2014/main" id="{565F6D23-9087-4A71-B841-5356DA333C48}"/>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7766A202-768D-4BD7-9CB1-068FA145BCAA}"/>
              </a:ext>
            </a:extLst>
          </p:cNvPr>
          <p:cNvSpPr>
            <a:spLocks noGrp="1"/>
          </p:cNvSpPr>
          <p:nvPr>
            <p:ph type="sldNum" sz="quarter" idx="12"/>
          </p:nvPr>
        </p:nvSpPr>
        <p:spPr/>
        <p:txBody>
          <a:bodyPr/>
          <a:lstStyle/>
          <a:p>
            <a:fld id="{E4BC8BE3-1850-4260-AAF8-F1EA4829E37D}" type="slidenum">
              <a:rPr lang="en-US" smtClean="0"/>
              <a:t>‹Nº›</a:t>
            </a:fld>
            <a:endParaRPr lang="en-US"/>
          </a:p>
        </p:txBody>
      </p:sp>
    </p:spTree>
    <p:extLst>
      <p:ext uri="{BB962C8B-B14F-4D97-AF65-F5344CB8AC3E}">
        <p14:creationId xmlns:p14="http://schemas.microsoft.com/office/powerpoint/2010/main" val="162380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0B050"/>
            </a:gs>
            <a:gs pos="100000">
              <a:srgbClr val="00B0F0"/>
            </a:gs>
            <a:gs pos="87000">
              <a:schemeClr val="bg1"/>
            </a:gs>
          </a:gsLst>
          <a:lin ang="5400000" scaled="1"/>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47B150-3481-4D5F-A136-39E214CF38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DB67BC7-1A64-48FD-B2A4-5F8157596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3742BC5-F667-47F8-80ED-1A25D84B5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F7234-2E20-4193-BB06-F3A807F67888}" type="datetimeFigureOut">
              <a:rPr lang="en-US" smtClean="0"/>
              <a:t>12/20/2018</a:t>
            </a:fld>
            <a:endParaRPr lang="en-US"/>
          </a:p>
        </p:txBody>
      </p:sp>
      <p:sp>
        <p:nvSpPr>
          <p:cNvPr id="5" name="Marcador de pie de página 4">
            <a:extLst>
              <a:ext uri="{FF2B5EF4-FFF2-40B4-BE49-F238E27FC236}">
                <a16:creationId xmlns:a16="http://schemas.microsoft.com/office/drawing/2014/main" id="{DC7588F9-B747-4E58-9E3D-05ABC4F7F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F1B57EEC-1500-469A-92A1-4FF01FA71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C8BE3-1850-4260-AAF8-F1EA4829E37D}" type="slidenum">
              <a:rPr lang="en-US" smtClean="0"/>
              <a:t>‹Nº›</a:t>
            </a:fld>
            <a:endParaRPr lang="en-US"/>
          </a:p>
        </p:txBody>
      </p:sp>
    </p:spTree>
    <p:extLst>
      <p:ext uri="{BB962C8B-B14F-4D97-AF65-F5344CB8AC3E}">
        <p14:creationId xmlns:p14="http://schemas.microsoft.com/office/powerpoint/2010/main" val="42201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esultado de imagen para tortuga rara">
            <a:extLst>
              <a:ext uri="{FF2B5EF4-FFF2-40B4-BE49-F238E27FC236}">
                <a16:creationId xmlns:a16="http://schemas.microsoft.com/office/drawing/2014/main" id="{86256A30-2F06-4E4A-B608-540B169C29E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0722" b="427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AACF42A-BAD3-46E7-92E0-63A7D3BD9151}"/>
              </a:ext>
            </a:extLst>
          </p:cNvPr>
          <p:cNvSpPr>
            <a:spLocks noGrp="1"/>
          </p:cNvSpPr>
          <p:nvPr>
            <p:ph type="ctrTitle"/>
          </p:nvPr>
        </p:nvSpPr>
        <p:spPr>
          <a:xfrm>
            <a:off x="1524000" y="1122362"/>
            <a:ext cx="9144000" cy="2900518"/>
          </a:xfrm>
        </p:spPr>
        <p:txBody>
          <a:bodyPr>
            <a:normAutofit/>
          </a:bodyPr>
          <a:lstStyle/>
          <a:p>
            <a:r>
              <a:rPr lang="es-CL" b="1">
                <a:solidFill>
                  <a:srgbClr val="FFFFFF"/>
                </a:solidFill>
              </a:rPr>
              <a:t>Paleontología y Evolución de Tortugas</a:t>
            </a:r>
            <a:endParaRPr lang="en-US" b="1">
              <a:solidFill>
                <a:srgbClr val="FFFFFF"/>
              </a:solidFill>
            </a:endParaRPr>
          </a:p>
        </p:txBody>
      </p:sp>
      <p:sp>
        <p:nvSpPr>
          <p:cNvPr id="3" name="Subtítulo 2">
            <a:extLst>
              <a:ext uri="{FF2B5EF4-FFF2-40B4-BE49-F238E27FC236}">
                <a16:creationId xmlns:a16="http://schemas.microsoft.com/office/drawing/2014/main" id="{22F2EE80-5CBC-4D21-9B44-DA8794143F15}"/>
              </a:ext>
            </a:extLst>
          </p:cNvPr>
          <p:cNvSpPr>
            <a:spLocks noGrp="1"/>
          </p:cNvSpPr>
          <p:nvPr>
            <p:ph type="subTitle" idx="1"/>
          </p:nvPr>
        </p:nvSpPr>
        <p:spPr>
          <a:xfrm>
            <a:off x="1524000" y="4159404"/>
            <a:ext cx="9144000" cy="1098395"/>
          </a:xfrm>
        </p:spPr>
        <p:txBody>
          <a:bodyPr>
            <a:normAutofit/>
          </a:bodyPr>
          <a:lstStyle/>
          <a:p>
            <a:r>
              <a:rPr lang="es-CL">
                <a:solidFill>
                  <a:srgbClr val="FFFFFF"/>
                </a:solidFill>
              </a:rPr>
              <a:t>Sebastian Jimenez</a:t>
            </a:r>
            <a:endParaRPr lang="en-US">
              <a:solidFill>
                <a:srgbClr val="FFFFFF"/>
              </a:solidFill>
            </a:endParaRPr>
          </a:p>
        </p:txBody>
      </p:sp>
    </p:spTree>
    <p:extLst>
      <p:ext uri="{BB962C8B-B14F-4D97-AF65-F5344CB8AC3E}">
        <p14:creationId xmlns:p14="http://schemas.microsoft.com/office/powerpoint/2010/main" val="78022651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B15F576-859D-4DB8-B805-3D3B3573B139}"/>
              </a:ext>
            </a:extLst>
          </p:cNvPr>
          <p:cNvPicPr>
            <a:picLocks noGrp="1" noChangeAspect="1"/>
          </p:cNvPicPr>
          <p:nvPr>
            <p:ph idx="1"/>
          </p:nvPr>
        </p:nvPicPr>
        <p:blipFill rotWithShape="1">
          <a:blip r:embed="rId2"/>
          <a:srcRect l="22857" t="16238" r="24430" b="9081"/>
          <a:stretch/>
        </p:blipFill>
        <p:spPr>
          <a:xfrm>
            <a:off x="3536978" y="271438"/>
            <a:ext cx="7730194" cy="6157497"/>
          </a:xfrm>
          <a:prstGeom prst="rect">
            <a:avLst/>
          </a:prstGeom>
        </p:spPr>
      </p:pic>
      <p:sp>
        <p:nvSpPr>
          <p:cNvPr id="6" name="Título 1">
            <a:extLst>
              <a:ext uri="{FF2B5EF4-FFF2-40B4-BE49-F238E27FC236}">
                <a16:creationId xmlns:a16="http://schemas.microsoft.com/office/drawing/2014/main" id="{497A7D66-B450-4E1F-AF4C-CB4E69633AAE}"/>
              </a:ext>
            </a:extLst>
          </p:cNvPr>
          <p:cNvSpPr txBox="1">
            <a:spLocks/>
          </p:cNvSpPr>
          <p:nvPr/>
        </p:nvSpPr>
        <p:spPr>
          <a:xfrm>
            <a:off x="838200" y="3284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b="1" dirty="0" err="1"/>
              <a:t>Eunotosaurus</a:t>
            </a:r>
            <a:endParaRPr lang="en-US" b="1" dirty="0"/>
          </a:p>
        </p:txBody>
      </p:sp>
      <p:sp>
        <p:nvSpPr>
          <p:cNvPr id="2" name="Elipse 1">
            <a:extLst>
              <a:ext uri="{FF2B5EF4-FFF2-40B4-BE49-F238E27FC236}">
                <a16:creationId xmlns:a16="http://schemas.microsoft.com/office/drawing/2014/main" id="{3E803083-669F-4A6D-952A-2214CE7CF7D9}"/>
              </a:ext>
            </a:extLst>
          </p:cNvPr>
          <p:cNvSpPr/>
          <p:nvPr/>
        </p:nvSpPr>
        <p:spPr>
          <a:xfrm>
            <a:off x="1854486" y="2659203"/>
            <a:ext cx="666206" cy="64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err="1">
                <a:solidFill>
                  <a:schemeClr val="tx1"/>
                </a:solidFill>
              </a:rPr>
              <a:t>rib</a:t>
            </a:r>
            <a:endParaRPr lang="en-US" dirty="0">
              <a:solidFill>
                <a:schemeClr val="tx1"/>
              </a:solidFill>
            </a:endParaRPr>
          </a:p>
        </p:txBody>
      </p:sp>
      <p:sp>
        <p:nvSpPr>
          <p:cNvPr id="3" name="Rectángulo: esquinas redondeadas 2">
            <a:extLst>
              <a:ext uri="{FF2B5EF4-FFF2-40B4-BE49-F238E27FC236}">
                <a16:creationId xmlns:a16="http://schemas.microsoft.com/office/drawing/2014/main" id="{A73F42EF-0846-4058-A2A4-8AFE4A9DAA89}"/>
              </a:ext>
            </a:extLst>
          </p:cNvPr>
          <p:cNvSpPr/>
          <p:nvPr/>
        </p:nvSpPr>
        <p:spPr>
          <a:xfrm>
            <a:off x="1521383" y="2448849"/>
            <a:ext cx="1332412" cy="26125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id="{E1529990-0ADD-4D99-8D63-7CFB8ADC60C1}"/>
              </a:ext>
            </a:extLst>
          </p:cNvPr>
          <p:cNvSpPr txBox="1"/>
          <p:nvPr/>
        </p:nvSpPr>
        <p:spPr>
          <a:xfrm>
            <a:off x="1854486" y="2394812"/>
            <a:ext cx="868241" cy="369332"/>
          </a:xfrm>
          <a:prstGeom prst="rect">
            <a:avLst/>
          </a:prstGeom>
          <a:noFill/>
        </p:spPr>
        <p:txBody>
          <a:bodyPr wrap="square" rtlCol="0">
            <a:spAutoFit/>
          </a:bodyPr>
          <a:lstStyle/>
          <a:p>
            <a:r>
              <a:rPr lang="es-CL" dirty="0"/>
              <a:t>costal</a:t>
            </a:r>
            <a:endParaRPr lang="en-US" dirty="0"/>
          </a:p>
        </p:txBody>
      </p:sp>
    </p:spTree>
    <p:extLst>
      <p:ext uri="{BB962C8B-B14F-4D97-AF65-F5344CB8AC3E}">
        <p14:creationId xmlns:p14="http://schemas.microsoft.com/office/powerpoint/2010/main" val="194448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C2146-3303-4997-A0FF-AB01B91A46BF}"/>
              </a:ext>
            </a:extLst>
          </p:cNvPr>
          <p:cNvSpPr>
            <a:spLocks noGrp="1"/>
          </p:cNvSpPr>
          <p:nvPr>
            <p:ph type="title"/>
          </p:nvPr>
        </p:nvSpPr>
        <p:spPr/>
        <p:txBody>
          <a:bodyPr/>
          <a:lstStyle/>
          <a:p>
            <a:r>
              <a:rPr lang="es-CL" dirty="0"/>
              <a:t> </a:t>
            </a:r>
            <a:endParaRPr lang="en-US" dirty="0"/>
          </a:p>
        </p:txBody>
      </p:sp>
      <p:sp>
        <p:nvSpPr>
          <p:cNvPr id="3" name="Marcador de contenido 2">
            <a:extLst>
              <a:ext uri="{FF2B5EF4-FFF2-40B4-BE49-F238E27FC236}">
                <a16:creationId xmlns:a16="http://schemas.microsoft.com/office/drawing/2014/main" id="{F7CF74D5-5ED7-45DB-B192-E509268B3D06}"/>
              </a:ext>
            </a:extLst>
          </p:cNvPr>
          <p:cNvSpPr>
            <a:spLocks noGrp="1"/>
          </p:cNvSpPr>
          <p:nvPr>
            <p:ph idx="1"/>
          </p:nvPr>
        </p:nvSpPr>
        <p:spPr>
          <a:xfrm>
            <a:off x="4810538" y="365125"/>
            <a:ext cx="6543261" cy="5811838"/>
          </a:xfrm>
        </p:spPr>
        <p:txBody>
          <a:bodyPr/>
          <a:lstStyle/>
          <a:p>
            <a:r>
              <a:rPr lang="es-CL" dirty="0"/>
              <a:t>Tortugas a </a:t>
            </a:r>
            <a:r>
              <a:rPr lang="es-CL" dirty="0" err="1"/>
              <a:t>anapsida</a:t>
            </a:r>
            <a:endParaRPr lang="en-US" dirty="0"/>
          </a:p>
        </p:txBody>
      </p:sp>
      <p:pic>
        <p:nvPicPr>
          <p:cNvPr id="4" name="Imagen 3">
            <a:extLst>
              <a:ext uri="{FF2B5EF4-FFF2-40B4-BE49-F238E27FC236}">
                <a16:creationId xmlns:a16="http://schemas.microsoft.com/office/drawing/2014/main" id="{A149FE9F-AF5A-457C-9FD3-EAFD4A38BCCC}"/>
              </a:ext>
            </a:extLst>
          </p:cNvPr>
          <p:cNvPicPr>
            <a:picLocks noChangeAspect="1"/>
          </p:cNvPicPr>
          <p:nvPr/>
        </p:nvPicPr>
        <p:blipFill rotWithShape="1">
          <a:blip r:embed="rId2"/>
          <a:srcRect l="12233" t="11675" r="41505" b="33530"/>
          <a:stretch/>
        </p:blipFill>
        <p:spPr>
          <a:xfrm>
            <a:off x="2017332" y="1131155"/>
            <a:ext cx="7577242" cy="5045808"/>
          </a:xfrm>
          <a:prstGeom prst="rect">
            <a:avLst/>
          </a:prstGeom>
        </p:spPr>
      </p:pic>
      <p:sp>
        <p:nvSpPr>
          <p:cNvPr id="6" name="Título 1">
            <a:extLst>
              <a:ext uri="{FF2B5EF4-FFF2-40B4-BE49-F238E27FC236}">
                <a16:creationId xmlns:a16="http://schemas.microsoft.com/office/drawing/2014/main" id="{2076FAF2-4973-4291-96DC-C9955775E2CE}"/>
              </a:ext>
            </a:extLst>
          </p:cNvPr>
          <p:cNvSpPr txBox="1">
            <a:spLocks/>
          </p:cNvSpPr>
          <p:nvPr/>
        </p:nvSpPr>
        <p:spPr>
          <a:xfrm>
            <a:off x="838200" y="225306"/>
            <a:ext cx="10227365" cy="1036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b="1" dirty="0" err="1"/>
              <a:t>Eunotosaurus</a:t>
            </a:r>
            <a:endParaRPr lang="en-US" b="1" dirty="0"/>
          </a:p>
        </p:txBody>
      </p:sp>
    </p:spTree>
    <p:extLst>
      <p:ext uri="{BB962C8B-B14F-4D97-AF65-F5344CB8AC3E}">
        <p14:creationId xmlns:p14="http://schemas.microsoft.com/office/powerpoint/2010/main" val="2120275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BE8CA-42FF-4D86-8F31-CA65F9C628FB}"/>
              </a:ext>
            </a:extLst>
          </p:cNvPr>
          <p:cNvSpPr>
            <a:spLocks noGrp="1"/>
          </p:cNvSpPr>
          <p:nvPr>
            <p:ph type="title"/>
          </p:nvPr>
        </p:nvSpPr>
        <p:spPr>
          <a:xfrm>
            <a:off x="838200" y="365126"/>
            <a:ext cx="10308771" cy="1100818"/>
          </a:xfrm>
        </p:spPr>
        <p:txBody>
          <a:bodyPr/>
          <a:lstStyle/>
          <a:p>
            <a:r>
              <a:rPr lang="es-CL" b="1" dirty="0"/>
              <a:t>El Caparazón</a:t>
            </a:r>
            <a:endParaRPr lang="en-US" b="1" dirty="0"/>
          </a:p>
        </p:txBody>
      </p:sp>
      <p:sp>
        <p:nvSpPr>
          <p:cNvPr id="3" name="Marcador de contenido 2">
            <a:extLst>
              <a:ext uri="{FF2B5EF4-FFF2-40B4-BE49-F238E27FC236}">
                <a16:creationId xmlns:a16="http://schemas.microsoft.com/office/drawing/2014/main" id="{9C472677-CBF7-4AB2-AC38-3DB028BE09F7}"/>
              </a:ext>
            </a:extLst>
          </p:cNvPr>
          <p:cNvSpPr>
            <a:spLocks noGrp="1"/>
          </p:cNvSpPr>
          <p:nvPr>
            <p:ph idx="1"/>
          </p:nvPr>
        </p:nvSpPr>
        <p:spPr/>
        <p:txBody>
          <a:bodyPr/>
          <a:lstStyle/>
          <a:p>
            <a:endParaRPr lang="en-US" dirty="0"/>
          </a:p>
        </p:txBody>
      </p:sp>
      <p:pic>
        <p:nvPicPr>
          <p:cNvPr id="4" name="Imagen 3">
            <a:extLst>
              <a:ext uri="{FF2B5EF4-FFF2-40B4-BE49-F238E27FC236}">
                <a16:creationId xmlns:a16="http://schemas.microsoft.com/office/drawing/2014/main" id="{7D3D1B47-EA3E-4BCD-AE5A-0A52FEB23A55}"/>
              </a:ext>
            </a:extLst>
          </p:cNvPr>
          <p:cNvPicPr>
            <a:picLocks noChangeAspect="1"/>
          </p:cNvPicPr>
          <p:nvPr/>
        </p:nvPicPr>
        <p:blipFill rotWithShape="1">
          <a:blip r:embed="rId3"/>
          <a:srcRect l="21693" t="19668" r="31190" b="14946"/>
          <a:stretch/>
        </p:blipFill>
        <p:spPr>
          <a:xfrm>
            <a:off x="2419419" y="1268356"/>
            <a:ext cx="7005711" cy="5465875"/>
          </a:xfrm>
          <a:prstGeom prst="rect">
            <a:avLst/>
          </a:prstGeom>
        </p:spPr>
      </p:pic>
    </p:spTree>
    <p:extLst>
      <p:ext uri="{BB962C8B-B14F-4D97-AF65-F5344CB8AC3E}">
        <p14:creationId xmlns:p14="http://schemas.microsoft.com/office/powerpoint/2010/main" val="417891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CA899A-18AC-413F-A27D-81761A9CCF6B}"/>
              </a:ext>
            </a:extLst>
          </p:cNvPr>
          <p:cNvPicPr>
            <a:picLocks noChangeAspect="1"/>
          </p:cNvPicPr>
          <p:nvPr/>
        </p:nvPicPr>
        <p:blipFill rotWithShape="1">
          <a:blip r:embed="rId2"/>
          <a:srcRect l="24348" t="9911" r="32335" b="24705"/>
          <a:stretch/>
        </p:blipFill>
        <p:spPr>
          <a:xfrm>
            <a:off x="2991056" y="971322"/>
            <a:ext cx="6209887" cy="5269820"/>
          </a:xfrm>
          <a:prstGeom prst="rect">
            <a:avLst/>
          </a:prstGeom>
        </p:spPr>
      </p:pic>
      <p:sp>
        <p:nvSpPr>
          <p:cNvPr id="5" name="Título 1">
            <a:extLst>
              <a:ext uri="{FF2B5EF4-FFF2-40B4-BE49-F238E27FC236}">
                <a16:creationId xmlns:a16="http://schemas.microsoft.com/office/drawing/2014/main" id="{8E9F9408-0C54-41C2-BE91-0D0B38EB78C4}"/>
              </a:ext>
            </a:extLst>
          </p:cNvPr>
          <p:cNvSpPr txBox="1">
            <a:spLocks/>
          </p:cNvSpPr>
          <p:nvPr/>
        </p:nvSpPr>
        <p:spPr>
          <a:xfrm>
            <a:off x="838200" y="365126"/>
            <a:ext cx="10308771" cy="11008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b="1" dirty="0"/>
              <a:t>El Caparazón</a:t>
            </a:r>
            <a:endParaRPr lang="en-US" b="1" dirty="0"/>
          </a:p>
        </p:txBody>
      </p:sp>
    </p:spTree>
    <p:extLst>
      <p:ext uri="{BB962C8B-B14F-4D97-AF65-F5344CB8AC3E}">
        <p14:creationId xmlns:p14="http://schemas.microsoft.com/office/powerpoint/2010/main" val="222169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723FB-7D28-4670-96C3-171D30B00377}"/>
              </a:ext>
            </a:extLst>
          </p:cNvPr>
          <p:cNvSpPr>
            <a:spLocks noGrp="1"/>
          </p:cNvSpPr>
          <p:nvPr>
            <p:ph type="title"/>
          </p:nvPr>
        </p:nvSpPr>
        <p:spPr>
          <a:xfrm>
            <a:off x="815340" y="401904"/>
            <a:ext cx="9951720" cy="914400"/>
          </a:xfrm>
        </p:spPr>
        <p:txBody>
          <a:bodyPr>
            <a:normAutofit fontScale="90000"/>
          </a:bodyPr>
          <a:lstStyle/>
          <a:p>
            <a:r>
              <a:rPr lang="es-CL" dirty="0"/>
              <a:t>Teoría del origen del caparazón a partir de la integración de </a:t>
            </a:r>
            <a:r>
              <a:rPr lang="es-CL" dirty="0" err="1"/>
              <a:t>osteodermos</a:t>
            </a:r>
            <a:r>
              <a:rPr lang="es-CL" dirty="0"/>
              <a:t>, gradualista</a:t>
            </a:r>
            <a:endParaRPr lang="en-US" dirty="0"/>
          </a:p>
        </p:txBody>
      </p:sp>
      <p:pic>
        <p:nvPicPr>
          <p:cNvPr id="4" name="Imagen 3">
            <a:extLst>
              <a:ext uri="{FF2B5EF4-FFF2-40B4-BE49-F238E27FC236}">
                <a16:creationId xmlns:a16="http://schemas.microsoft.com/office/drawing/2014/main" id="{056E8037-20BC-4635-8D7A-3010DB375376}"/>
              </a:ext>
            </a:extLst>
          </p:cNvPr>
          <p:cNvPicPr>
            <a:picLocks noChangeAspect="1"/>
          </p:cNvPicPr>
          <p:nvPr/>
        </p:nvPicPr>
        <p:blipFill rotWithShape="1">
          <a:blip r:embed="rId2"/>
          <a:srcRect l="24578" t="21319" r="49448" b="9911"/>
          <a:stretch/>
        </p:blipFill>
        <p:spPr>
          <a:xfrm>
            <a:off x="2183745" y="1316304"/>
            <a:ext cx="3607455" cy="5369980"/>
          </a:xfrm>
          <a:prstGeom prst="rect">
            <a:avLst/>
          </a:prstGeom>
        </p:spPr>
      </p:pic>
      <p:sp>
        <p:nvSpPr>
          <p:cNvPr id="6" name="Marcador de contenido 5">
            <a:extLst>
              <a:ext uri="{FF2B5EF4-FFF2-40B4-BE49-F238E27FC236}">
                <a16:creationId xmlns:a16="http://schemas.microsoft.com/office/drawing/2014/main" id="{B1CC5423-7E99-4909-A1EE-DA0F62D290D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15097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196B0-BB71-4D90-ACE5-8298683D51B8}"/>
              </a:ext>
            </a:extLst>
          </p:cNvPr>
          <p:cNvSpPr>
            <a:spLocks noGrp="1"/>
          </p:cNvSpPr>
          <p:nvPr>
            <p:ph type="title"/>
          </p:nvPr>
        </p:nvSpPr>
        <p:spPr/>
        <p:txBody>
          <a:bodyPr/>
          <a:lstStyle/>
          <a:p>
            <a:r>
              <a:rPr lang="es-CL" b="1" dirty="0" err="1"/>
              <a:t>Teoria</a:t>
            </a:r>
            <a:r>
              <a:rPr lang="es-CL" b="1" dirty="0"/>
              <a:t> paracrina del origen del caparazón</a:t>
            </a:r>
            <a:endParaRPr lang="en-US" b="1" dirty="0"/>
          </a:p>
        </p:txBody>
      </p:sp>
      <p:sp>
        <p:nvSpPr>
          <p:cNvPr id="3" name="Marcador de contenido 2">
            <a:extLst>
              <a:ext uri="{FF2B5EF4-FFF2-40B4-BE49-F238E27FC236}">
                <a16:creationId xmlns:a16="http://schemas.microsoft.com/office/drawing/2014/main" id="{96D27A0D-727E-407E-88BF-7137E27DCC43}"/>
              </a:ext>
            </a:extLst>
          </p:cNvPr>
          <p:cNvSpPr>
            <a:spLocks noGrp="1"/>
          </p:cNvSpPr>
          <p:nvPr>
            <p:ph idx="1"/>
          </p:nvPr>
        </p:nvSpPr>
        <p:spPr>
          <a:xfrm>
            <a:off x="838200" y="1365872"/>
            <a:ext cx="10515600" cy="4351338"/>
          </a:xfrm>
        </p:spPr>
        <p:txBody>
          <a:bodyPr/>
          <a:lstStyle/>
          <a:p>
            <a:r>
              <a:rPr lang="es-CL" dirty="0"/>
              <a:t>Saltacionista!</a:t>
            </a:r>
            <a:endParaRPr lang="en-US" dirty="0"/>
          </a:p>
        </p:txBody>
      </p:sp>
      <p:pic>
        <p:nvPicPr>
          <p:cNvPr id="4" name="Imagen 3">
            <a:extLst>
              <a:ext uri="{FF2B5EF4-FFF2-40B4-BE49-F238E27FC236}">
                <a16:creationId xmlns:a16="http://schemas.microsoft.com/office/drawing/2014/main" id="{DD2D8F47-BC82-4B19-8467-EB6679DB5471}"/>
              </a:ext>
            </a:extLst>
          </p:cNvPr>
          <p:cNvPicPr>
            <a:picLocks noChangeAspect="1"/>
          </p:cNvPicPr>
          <p:nvPr/>
        </p:nvPicPr>
        <p:blipFill rotWithShape="1">
          <a:blip r:embed="rId3"/>
          <a:srcRect l="32308" t="18241" r="6875" b="5303"/>
          <a:stretch/>
        </p:blipFill>
        <p:spPr>
          <a:xfrm>
            <a:off x="1012873" y="2100286"/>
            <a:ext cx="5767754" cy="4076677"/>
          </a:xfrm>
          <a:prstGeom prst="rect">
            <a:avLst/>
          </a:prstGeom>
        </p:spPr>
      </p:pic>
      <p:pic>
        <p:nvPicPr>
          <p:cNvPr id="5" name="Imagen 4">
            <a:extLst>
              <a:ext uri="{FF2B5EF4-FFF2-40B4-BE49-F238E27FC236}">
                <a16:creationId xmlns:a16="http://schemas.microsoft.com/office/drawing/2014/main" id="{93CDA8A4-37A9-483F-BBAC-4820C49C1430}"/>
              </a:ext>
            </a:extLst>
          </p:cNvPr>
          <p:cNvPicPr>
            <a:picLocks noChangeAspect="1"/>
          </p:cNvPicPr>
          <p:nvPr/>
        </p:nvPicPr>
        <p:blipFill rotWithShape="1">
          <a:blip r:embed="rId4"/>
          <a:srcRect l="45923" t="18185" r="20714" b="20191"/>
          <a:stretch/>
        </p:blipFill>
        <p:spPr>
          <a:xfrm>
            <a:off x="6780627" y="1825626"/>
            <a:ext cx="4190091" cy="4351337"/>
          </a:xfrm>
          <a:prstGeom prst="rect">
            <a:avLst/>
          </a:prstGeom>
        </p:spPr>
      </p:pic>
    </p:spTree>
    <p:extLst>
      <p:ext uri="{BB962C8B-B14F-4D97-AF65-F5344CB8AC3E}">
        <p14:creationId xmlns:p14="http://schemas.microsoft.com/office/powerpoint/2010/main" val="3755952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DC140C-9865-4A04-AE3F-39B82F569409}"/>
              </a:ext>
            </a:extLst>
          </p:cNvPr>
          <p:cNvPicPr>
            <a:picLocks noChangeAspect="1"/>
          </p:cNvPicPr>
          <p:nvPr/>
        </p:nvPicPr>
        <p:blipFill rotWithShape="1">
          <a:blip r:embed="rId3"/>
          <a:srcRect l="20237" t="20703" r="21308" b="7705"/>
          <a:stretch/>
        </p:blipFill>
        <p:spPr>
          <a:xfrm>
            <a:off x="1674055" y="633166"/>
            <a:ext cx="8553158" cy="5889610"/>
          </a:xfrm>
          <a:prstGeom prst="rect">
            <a:avLst/>
          </a:prstGeom>
        </p:spPr>
      </p:pic>
      <p:sp>
        <p:nvSpPr>
          <p:cNvPr id="2" name="Título 1">
            <a:extLst>
              <a:ext uri="{FF2B5EF4-FFF2-40B4-BE49-F238E27FC236}">
                <a16:creationId xmlns:a16="http://schemas.microsoft.com/office/drawing/2014/main" id="{444D5C95-5D0C-4357-8EE5-07F3CCADEE8F}"/>
              </a:ext>
            </a:extLst>
          </p:cNvPr>
          <p:cNvSpPr>
            <a:spLocks noGrp="1"/>
          </p:cNvSpPr>
          <p:nvPr>
            <p:ph type="title"/>
          </p:nvPr>
        </p:nvSpPr>
        <p:spPr>
          <a:xfrm>
            <a:off x="927881" y="95755"/>
            <a:ext cx="10219090" cy="478937"/>
          </a:xfrm>
        </p:spPr>
        <p:txBody>
          <a:bodyPr>
            <a:normAutofit fontScale="90000"/>
          </a:bodyPr>
          <a:lstStyle/>
          <a:p>
            <a:r>
              <a:rPr lang="es-CL" b="1" i="1" dirty="0" err="1"/>
              <a:t>Pappochelys</a:t>
            </a:r>
            <a:r>
              <a:rPr lang="es-CL" b="1" i="1" dirty="0"/>
              <a:t> </a:t>
            </a:r>
            <a:r>
              <a:rPr lang="es-CL" b="1" i="1" dirty="0" err="1"/>
              <a:t>rosinae</a:t>
            </a:r>
            <a:r>
              <a:rPr lang="es-CL" b="1" i="1" dirty="0"/>
              <a:t>                </a:t>
            </a:r>
            <a:r>
              <a:rPr lang="es-CL" dirty="0"/>
              <a:t>de </a:t>
            </a:r>
            <a:r>
              <a:rPr lang="es-CL" dirty="0" err="1"/>
              <a:t>vueta</a:t>
            </a:r>
            <a:r>
              <a:rPr lang="es-CL" dirty="0"/>
              <a:t> a </a:t>
            </a:r>
            <a:r>
              <a:rPr lang="es-CL" dirty="0" err="1"/>
              <a:t>diapsida</a:t>
            </a:r>
            <a:endParaRPr lang="en-US" dirty="0"/>
          </a:p>
        </p:txBody>
      </p:sp>
    </p:spTree>
    <p:extLst>
      <p:ext uri="{BB962C8B-B14F-4D97-AF65-F5344CB8AC3E}">
        <p14:creationId xmlns:p14="http://schemas.microsoft.com/office/powerpoint/2010/main" val="982198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4F234F-C827-46A0-BF2A-ACBE487BEB07}"/>
              </a:ext>
            </a:extLst>
          </p:cNvPr>
          <p:cNvSpPr>
            <a:spLocks noGrp="1"/>
          </p:cNvSpPr>
          <p:nvPr>
            <p:ph type="title"/>
          </p:nvPr>
        </p:nvSpPr>
        <p:spPr>
          <a:xfrm>
            <a:off x="7230795" y="210502"/>
            <a:ext cx="2672860" cy="825806"/>
          </a:xfrm>
        </p:spPr>
        <p:txBody>
          <a:bodyPr>
            <a:noAutofit/>
          </a:bodyPr>
          <a:lstStyle/>
          <a:p>
            <a:r>
              <a:rPr lang="es-CL" sz="3600" dirty="0" err="1"/>
              <a:t>Pappochelys</a:t>
            </a:r>
            <a:endParaRPr lang="en-US" sz="3600" dirty="0"/>
          </a:p>
        </p:txBody>
      </p:sp>
      <p:sp>
        <p:nvSpPr>
          <p:cNvPr id="6" name="Marcador de contenido 5">
            <a:extLst>
              <a:ext uri="{FF2B5EF4-FFF2-40B4-BE49-F238E27FC236}">
                <a16:creationId xmlns:a16="http://schemas.microsoft.com/office/drawing/2014/main" id="{81DEA9C5-8D1C-4806-8FC2-60AF040C23D7}"/>
              </a:ext>
            </a:extLst>
          </p:cNvPr>
          <p:cNvSpPr>
            <a:spLocks noGrp="1"/>
          </p:cNvSpPr>
          <p:nvPr>
            <p:ph idx="1"/>
          </p:nvPr>
        </p:nvSpPr>
        <p:spPr>
          <a:xfrm>
            <a:off x="6428655" y="1003146"/>
            <a:ext cx="4277139" cy="1116358"/>
          </a:xfrm>
        </p:spPr>
        <p:txBody>
          <a:bodyPr>
            <a:normAutofit fontScale="70000" lnSpcReduction="20000"/>
          </a:bodyPr>
          <a:lstStyle/>
          <a:p>
            <a:r>
              <a:rPr lang="es-CL" dirty="0"/>
              <a:t>Usando a </a:t>
            </a:r>
            <a:r>
              <a:rPr lang="es-CL" dirty="0" err="1"/>
              <a:t>pappochelys</a:t>
            </a:r>
            <a:r>
              <a:rPr lang="es-CL" dirty="0"/>
              <a:t> las tortugas quedan como grupo hermano de </a:t>
            </a:r>
            <a:r>
              <a:rPr lang="es-CL" dirty="0" err="1"/>
              <a:t>sauropterygia</a:t>
            </a:r>
            <a:r>
              <a:rPr lang="es-CL" dirty="0"/>
              <a:t> mas cerca de </a:t>
            </a:r>
            <a:r>
              <a:rPr lang="es-CL" dirty="0" err="1"/>
              <a:t>lepidosaurios</a:t>
            </a:r>
            <a:r>
              <a:rPr lang="es-CL" dirty="0"/>
              <a:t> que de arcosaurios</a:t>
            </a:r>
            <a:endParaRPr lang="en-US" dirty="0"/>
          </a:p>
        </p:txBody>
      </p:sp>
      <p:pic>
        <p:nvPicPr>
          <p:cNvPr id="7" name="Imagen 6">
            <a:extLst>
              <a:ext uri="{FF2B5EF4-FFF2-40B4-BE49-F238E27FC236}">
                <a16:creationId xmlns:a16="http://schemas.microsoft.com/office/drawing/2014/main" id="{B0D4F5C2-45AC-4E08-8597-688468FCE9BF}"/>
              </a:ext>
            </a:extLst>
          </p:cNvPr>
          <p:cNvPicPr>
            <a:picLocks noChangeAspect="1"/>
          </p:cNvPicPr>
          <p:nvPr/>
        </p:nvPicPr>
        <p:blipFill rotWithShape="1">
          <a:blip r:embed="rId3"/>
          <a:srcRect l="62935" t="23124" r="10992" b="9352"/>
          <a:stretch/>
        </p:blipFill>
        <p:spPr>
          <a:xfrm>
            <a:off x="1179443" y="327797"/>
            <a:ext cx="4161183" cy="6058985"/>
          </a:xfrm>
          <a:prstGeom prst="rect">
            <a:avLst/>
          </a:prstGeom>
        </p:spPr>
      </p:pic>
      <p:pic>
        <p:nvPicPr>
          <p:cNvPr id="9" name="Imagen 8">
            <a:extLst>
              <a:ext uri="{FF2B5EF4-FFF2-40B4-BE49-F238E27FC236}">
                <a16:creationId xmlns:a16="http://schemas.microsoft.com/office/drawing/2014/main" id="{4D1FA860-8533-4998-9B86-03BE231326E6}"/>
              </a:ext>
            </a:extLst>
          </p:cNvPr>
          <p:cNvPicPr>
            <a:picLocks noChangeAspect="1"/>
          </p:cNvPicPr>
          <p:nvPr/>
        </p:nvPicPr>
        <p:blipFill rotWithShape="1">
          <a:blip r:embed="rId4"/>
          <a:srcRect l="33946" t="26770" r="21152" b="6836"/>
          <a:stretch/>
        </p:blipFill>
        <p:spPr>
          <a:xfrm>
            <a:off x="5930345" y="2086341"/>
            <a:ext cx="5486401" cy="4561157"/>
          </a:xfrm>
          <a:prstGeom prst="rect">
            <a:avLst/>
          </a:prstGeom>
        </p:spPr>
      </p:pic>
      <p:sp>
        <p:nvSpPr>
          <p:cNvPr id="10" name="CuadroTexto 9">
            <a:extLst>
              <a:ext uri="{FF2B5EF4-FFF2-40B4-BE49-F238E27FC236}">
                <a16:creationId xmlns:a16="http://schemas.microsoft.com/office/drawing/2014/main" id="{6E0244FD-AA61-4D9A-8228-5E22F977DBFA}"/>
              </a:ext>
            </a:extLst>
          </p:cNvPr>
          <p:cNvSpPr txBox="1"/>
          <p:nvPr/>
        </p:nvSpPr>
        <p:spPr>
          <a:xfrm>
            <a:off x="5387007" y="3202699"/>
            <a:ext cx="3240158" cy="1477328"/>
          </a:xfrm>
          <a:prstGeom prst="rect">
            <a:avLst/>
          </a:prstGeom>
          <a:noFill/>
        </p:spPr>
        <p:txBody>
          <a:bodyPr wrap="square" rtlCol="0">
            <a:spAutoFit/>
          </a:bodyPr>
          <a:lstStyle/>
          <a:p>
            <a:r>
              <a:rPr lang="en-US" dirty="0"/>
              <a:t>Furthermore, new research indicates that </a:t>
            </a:r>
            <a:r>
              <a:rPr lang="en-US" dirty="0" err="1"/>
              <a:t>Eunotosaurus</a:t>
            </a:r>
            <a:r>
              <a:rPr lang="en-US" dirty="0"/>
              <a:t> has upper temporal openings concealed by large supratemporals23.</a:t>
            </a:r>
          </a:p>
        </p:txBody>
      </p:sp>
    </p:spTree>
    <p:extLst>
      <p:ext uri="{BB962C8B-B14F-4D97-AF65-F5344CB8AC3E}">
        <p14:creationId xmlns:p14="http://schemas.microsoft.com/office/powerpoint/2010/main" val="30483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53413-1C95-4C30-A577-D75F85DCDEDD}"/>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4DCB2433-13D8-422C-9035-E8E2B2FBA66F}"/>
              </a:ext>
            </a:extLst>
          </p:cNvPr>
          <p:cNvSpPr>
            <a:spLocks noGrp="1"/>
          </p:cNvSpPr>
          <p:nvPr>
            <p:ph idx="1"/>
          </p:nvPr>
        </p:nvSpPr>
        <p:spPr>
          <a:xfrm>
            <a:off x="7977810" y="1948069"/>
            <a:ext cx="3375990" cy="4228893"/>
          </a:xfrm>
        </p:spPr>
        <p:txBody>
          <a:bodyPr>
            <a:normAutofit/>
          </a:bodyPr>
          <a:lstStyle/>
          <a:p>
            <a:r>
              <a:rPr lang="en-US" dirty="0"/>
              <a:t>Furthermore, new research indicates that </a:t>
            </a:r>
            <a:r>
              <a:rPr lang="en-US" dirty="0" err="1"/>
              <a:t>Eunotosaurus</a:t>
            </a:r>
            <a:r>
              <a:rPr lang="en-US" dirty="0"/>
              <a:t> has upper temporal openings concealed by large supratemporals23.</a:t>
            </a:r>
          </a:p>
          <a:p>
            <a:endParaRPr lang="en-US" dirty="0"/>
          </a:p>
        </p:txBody>
      </p:sp>
      <p:pic>
        <p:nvPicPr>
          <p:cNvPr id="1026" name="Picture 2" descr="https://html2-f.scribdassets.com/5fd533xim859ypmg/images/2-44e62f09f2.jpg">
            <a:extLst>
              <a:ext uri="{FF2B5EF4-FFF2-40B4-BE49-F238E27FC236}">
                <a16:creationId xmlns:a16="http://schemas.microsoft.com/office/drawing/2014/main" id="{92AF47DD-69AB-45E3-BF74-BBBAAE0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14" r="17468"/>
          <a:stretch/>
        </p:blipFill>
        <p:spPr bwMode="auto">
          <a:xfrm>
            <a:off x="1297679" y="365125"/>
            <a:ext cx="6560861" cy="596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7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69F9D-CB83-4D00-BC43-7C8D1BC3905A}"/>
              </a:ext>
            </a:extLst>
          </p:cNvPr>
          <p:cNvSpPr>
            <a:spLocks noGrp="1"/>
          </p:cNvSpPr>
          <p:nvPr>
            <p:ph type="title"/>
          </p:nvPr>
        </p:nvSpPr>
        <p:spPr>
          <a:xfrm>
            <a:off x="838199" y="157607"/>
            <a:ext cx="10515600" cy="1325563"/>
          </a:xfrm>
        </p:spPr>
        <p:txBody>
          <a:bodyPr/>
          <a:lstStyle/>
          <a:p>
            <a:r>
              <a:rPr lang="es-CL" b="1" dirty="0" err="1"/>
              <a:t>Eorhynchochelys</a:t>
            </a:r>
            <a:r>
              <a:rPr lang="es-CL" b="1" dirty="0"/>
              <a:t> </a:t>
            </a:r>
            <a:r>
              <a:rPr lang="es-CL" dirty="0"/>
              <a:t>   2018</a:t>
            </a:r>
            <a:endParaRPr lang="en-US" dirty="0"/>
          </a:p>
        </p:txBody>
      </p:sp>
      <p:pic>
        <p:nvPicPr>
          <p:cNvPr id="4" name="Marcador de contenido 3">
            <a:extLst>
              <a:ext uri="{FF2B5EF4-FFF2-40B4-BE49-F238E27FC236}">
                <a16:creationId xmlns:a16="http://schemas.microsoft.com/office/drawing/2014/main" id="{53898717-5FC7-4FBB-AFC6-721ACF25AB57}"/>
              </a:ext>
            </a:extLst>
          </p:cNvPr>
          <p:cNvPicPr>
            <a:picLocks noGrp="1" noChangeAspect="1"/>
          </p:cNvPicPr>
          <p:nvPr>
            <p:ph idx="1"/>
          </p:nvPr>
        </p:nvPicPr>
        <p:blipFill rotWithShape="1">
          <a:blip r:embed="rId2"/>
          <a:srcRect l="32363" t="28092" r="37375" b="41444"/>
          <a:stretch/>
        </p:blipFill>
        <p:spPr>
          <a:xfrm rot="16200000">
            <a:off x="-114352" y="2398181"/>
            <a:ext cx="5122070" cy="2898913"/>
          </a:xfrm>
          <a:prstGeom prst="rect">
            <a:avLst/>
          </a:prstGeom>
        </p:spPr>
      </p:pic>
      <p:pic>
        <p:nvPicPr>
          <p:cNvPr id="5" name="Imagen 4">
            <a:extLst>
              <a:ext uri="{FF2B5EF4-FFF2-40B4-BE49-F238E27FC236}">
                <a16:creationId xmlns:a16="http://schemas.microsoft.com/office/drawing/2014/main" id="{9524AE9F-EA22-46B1-9AB3-177AA34BBA04}"/>
              </a:ext>
            </a:extLst>
          </p:cNvPr>
          <p:cNvPicPr>
            <a:picLocks noChangeAspect="1"/>
          </p:cNvPicPr>
          <p:nvPr/>
        </p:nvPicPr>
        <p:blipFill rotWithShape="1">
          <a:blip r:embed="rId3"/>
          <a:srcRect l="63369" t="55244" r="21196" b="31586"/>
          <a:stretch/>
        </p:blipFill>
        <p:spPr>
          <a:xfrm>
            <a:off x="7535603" y="641356"/>
            <a:ext cx="3818196" cy="1831665"/>
          </a:xfrm>
          <a:prstGeom prst="rect">
            <a:avLst/>
          </a:prstGeom>
        </p:spPr>
      </p:pic>
      <p:pic>
        <p:nvPicPr>
          <p:cNvPr id="6" name="Imagen 5">
            <a:extLst>
              <a:ext uri="{FF2B5EF4-FFF2-40B4-BE49-F238E27FC236}">
                <a16:creationId xmlns:a16="http://schemas.microsoft.com/office/drawing/2014/main" id="{470B7C84-A977-4186-BBAE-991C1BE7F9D4}"/>
              </a:ext>
            </a:extLst>
          </p:cNvPr>
          <p:cNvPicPr>
            <a:picLocks noChangeAspect="1"/>
          </p:cNvPicPr>
          <p:nvPr/>
        </p:nvPicPr>
        <p:blipFill rotWithShape="1">
          <a:blip r:embed="rId4"/>
          <a:srcRect l="51508" t="46568" r="8586" b="10177"/>
          <a:stretch/>
        </p:blipFill>
        <p:spPr>
          <a:xfrm>
            <a:off x="6978828" y="3251664"/>
            <a:ext cx="4865302" cy="2964980"/>
          </a:xfrm>
          <a:prstGeom prst="rect">
            <a:avLst/>
          </a:prstGeom>
        </p:spPr>
      </p:pic>
      <p:sp>
        <p:nvSpPr>
          <p:cNvPr id="7" name="CuadroTexto 6">
            <a:extLst>
              <a:ext uri="{FF2B5EF4-FFF2-40B4-BE49-F238E27FC236}">
                <a16:creationId xmlns:a16="http://schemas.microsoft.com/office/drawing/2014/main" id="{11741612-D85D-4504-8951-C39B98123FFC}"/>
              </a:ext>
            </a:extLst>
          </p:cNvPr>
          <p:cNvSpPr txBox="1"/>
          <p:nvPr/>
        </p:nvSpPr>
        <p:spPr>
          <a:xfrm>
            <a:off x="4055167" y="1286602"/>
            <a:ext cx="3193774" cy="4524315"/>
          </a:xfrm>
          <a:prstGeom prst="rect">
            <a:avLst/>
          </a:prstGeom>
          <a:noFill/>
        </p:spPr>
        <p:txBody>
          <a:bodyPr wrap="square" rtlCol="0">
            <a:spAutoFit/>
          </a:bodyPr>
          <a:lstStyle/>
          <a:p>
            <a:pPr marL="342900" indent="-342900">
              <a:buFont typeface="Arial" panose="020B0604020202020204" pitchFamily="34" charset="0"/>
              <a:buChar char="•"/>
            </a:pPr>
            <a:r>
              <a:rPr lang="es-CL" sz="2400" dirty="0"/>
              <a:t>Aparece el pico corneo</a:t>
            </a:r>
          </a:p>
          <a:p>
            <a:pPr marL="342900" indent="-342900">
              <a:buFont typeface="Arial" panose="020B0604020202020204" pitchFamily="34" charset="0"/>
              <a:buChar char="•"/>
            </a:pPr>
            <a:r>
              <a:rPr lang="es-CL" sz="2400" dirty="0"/>
              <a:t>Ya no hay </a:t>
            </a:r>
            <a:r>
              <a:rPr lang="es-CL" sz="2400" dirty="0" err="1"/>
              <a:t>fenestra</a:t>
            </a:r>
            <a:endParaRPr lang="es-CL" sz="2400" dirty="0"/>
          </a:p>
          <a:p>
            <a:pPr marL="342900" indent="-342900">
              <a:buFont typeface="Arial" panose="020B0604020202020204" pitchFamily="34" charset="0"/>
              <a:buChar char="•"/>
            </a:pPr>
            <a:r>
              <a:rPr lang="es-CL" sz="2400" dirty="0"/>
              <a:t>De nuevo es soportada la posición de tortugas anidada en </a:t>
            </a:r>
            <a:r>
              <a:rPr lang="es-CL" sz="2400" dirty="0" err="1"/>
              <a:t>diapsidos</a:t>
            </a:r>
            <a:r>
              <a:rPr lang="es-CL" sz="2400" dirty="0"/>
              <a:t>, pero como grupo hermano de </a:t>
            </a:r>
            <a:r>
              <a:rPr lang="es-CL" sz="2400" dirty="0" err="1"/>
              <a:t>neodiapsida</a:t>
            </a:r>
            <a:endParaRPr lang="es-CL" sz="2400" dirty="0"/>
          </a:p>
          <a:p>
            <a:pPr marL="342900" indent="-342900">
              <a:buFont typeface="Arial" panose="020B0604020202020204" pitchFamily="34" charset="0"/>
              <a:buChar char="•"/>
            </a:pPr>
            <a:r>
              <a:rPr lang="es-CL" sz="2400" dirty="0"/>
              <a:t>No esta claro el arreglo de </a:t>
            </a:r>
            <a:r>
              <a:rPr lang="es-CL" sz="2400" dirty="0" err="1"/>
              <a:t>gastralia</a:t>
            </a:r>
            <a:endParaRPr lang="en-US" sz="2400" dirty="0"/>
          </a:p>
        </p:txBody>
      </p:sp>
    </p:spTree>
    <p:extLst>
      <p:ext uri="{BB962C8B-B14F-4D97-AF65-F5344CB8AC3E}">
        <p14:creationId xmlns:p14="http://schemas.microsoft.com/office/powerpoint/2010/main" val="225718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85885-7B83-41EF-8B68-9F2EDC51A577}"/>
              </a:ext>
            </a:extLst>
          </p:cNvPr>
          <p:cNvSpPr>
            <a:spLocks noGrp="1"/>
          </p:cNvSpPr>
          <p:nvPr>
            <p:ph type="title"/>
          </p:nvPr>
        </p:nvSpPr>
        <p:spPr>
          <a:xfrm>
            <a:off x="838200" y="379193"/>
            <a:ext cx="10515600" cy="1325563"/>
          </a:xfrm>
        </p:spPr>
        <p:txBody>
          <a:bodyPr/>
          <a:lstStyle/>
          <a:p>
            <a:r>
              <a:rPr lang="es-CL" b="1"/>
              <a:t>Anmiotos: Synapsida+Sauropsida</a:t>
            </a:r>
            <a:endParaRPr lang="en-US" b="1" dirty="0"/>
          </a:p>
        </p:txBody>
      </p:sp>
      <p:sp>
        <p:nvSpPr>
          <p:cNvPr id="3" name="Marcador de contenido 2">
            <a:extLst>
              <a:ext uri="{FF2B5EF4-FFF2-40B4-BE49-F238E27FC236}">
                <a16:creationId xmlns:a16="http://schemas.microsoft.com/office/drawing/2014/main" id="{C8F1269E-D95F-488B-9625-927AACC95FF6}"/>
              </a:ext>
            </a:extLst>
          </p:cNvPr>
          <p:cNvSpPr>
            <a:spLocks noGrp="1"/>
          </p:cNvSpPr>
          <p:nvPr>
            <p:ph idx="1"/>
          </p:nvPr>
        </p:nvSpPr>
        <p:spPr>
          <a:xfrm>
            <a:off x="838200" y="1825625"/>
            <a:ext cx="10515600" cy="4351338"/>
          </a:xfrm>
        </p:spPr>
        <p:txBody>
          <a:bodyPr/>
          <a:lstStyle/>
          <a:p>
            <a:endParaRPr lang="en-US" dirty="0"/>
          </a:p>
        </p:txBody>
      </p:sp>
      <p:pic>
        <p:nvPicPr>
          <p:cNvPr id="7" name="Imagen 6">
            <a:extLst>
              <a:ext uri="{FF2B5EF4-FFF2-40B4-BE49-F238E27FC236}">
                <a16:creationId xmlns:a16="http://schemas.microsoft.com/office/drawing/2014/main" id="{C4E8279D-B996-4C0D-B8B0-DE8E905C8727}"/>
              </a:ext>
            </a:extLst>
          </p:cNvPr>
          <p:cNvPicPr>
            <a:picLocks noChangeAspect="1"/>
          </p:cNvPicPr>
          <p:nvPr/>
        </p:nvPicPr>
        <p:blipFill rotWithShape="1">
          <a:blip r:embed="rId2"/>
          <a:srcRect l="8214" t="34489" r="34642" b="5303"/>
          <a:stretch/>
        </p:blipFill>
        <p:spPr>
          <a:xfrm>
            <a:off x="1109079" y="1690688"/>
            <a:ext cx="6966856" cy="4127047"/>
          </a:xfrm>
          <a:prstGeom prst="rect">
            <a:avLst/>
          </a:prstGeom>
        </p:spPr>
      </p:pic>
      <p:sp>
        <p:nvSpPr>
          <p:cNvPr id="4" name="AutoShape 2" descr="Resultado de imagen para huevo amniota">
            <a:extLst>
              <a:ext uri="{FF2B5EF4-FFF2-40B4-BE49-F238E27FC236}">
                <a16:creationId xmlns:a16="http://schemas.microsoft.com/office/drawing/2014/main" id="{F1963A23-C49B-4241-8FBC-1A715B2D21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Imagen 4">
            <a:extLst>
              <a:ext uri="{FF2B5EF4-FFF2-40B4-BE49-F238E27FC236}">
                <a16:creationId xmlns:a16="http://schemas.microsoft.com/office/drawing/2014/main" id="{069CA43E-412F-4632-A248-B79CA83729CC}"/>
              </a:ext>
            </a:extLst>
          </p:cNvPr>
          <p:cNvPicPr>
            <a:picLocks noChangeAspect="1"/>
          </p:cNvPicPr>
          <p:nvPr/>
        </p:nvPicPr>
        <p:blipFill>
          <a:blip r:embed="rId3"/>
          <a:stretch>
            <a:fillRect/>
          </a:stretch>
        </p:blipFill>
        <p:spPr>
          <a:xfrm rot="5400000">
            <a:off x="8140375" y="2384036"/>
            <a:ext cx="3908878" cy="2792056"/>
          </a:xfrm>
          <a:prstGeom prst="rect">
            <a:avLst/>
          </a:prstGeom>
        </p:spPr>
      </p:pic>
    </p:spTree>
    <p:extLst>
      <p:ext uri="{BB962C8B-B14F-4D97-AF65-F5344CB8AC3E}">
        <p14:creationId xmlns:p14="http://schemas.microsoft.com/office/powerpoint/2010/main" val="358684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B4E291-64A5-4412-A2C3-D4786139B24E}"/>
              </a:ext>
            </a:extLst>
          </p:cNvPr>
          <p:cNvSpPr>
            <a:spLocks noGrp="1"/>
          </p:cNvSpPr>
          <p:nvPr>
            <p:ph type="title"/>
          </p:nvPr>
        </p:nvSpPr>
        <p:spPr>
          <a:xfrm>
            <a:off x="7596554" y="365125"/>
            <a:ext cx="3757246" cy="1325563"/>
          </a:xfrm>
        </p:spPr>
        <p:txBody>
          <a:bodyPr/>
          <a:lstStyle/>
          <a:p>
            <a:r>
              <a:rPr lang="es-CL" b="1" dirty="0" err="1"/>
              <a:t>Odontochelys</a:t>
            </a:r>
            <a:endParaRPr lang="en-US" b="1" dirty="0"/>
          </a:p>
        </p:txBody>
      </p:sp>
      <p:sp>
        <p:nvSpPr>
          <p:cNvPr id="3" name="Marcador de contenido 2">
            <a:extLst>
              <a:ext uri="{FF2B5EF4-FFF2-40B4-BE49-F238E27FC236}">
                <a16:creationId xmlns:a16="http://schemas.microsoft.com/office/drawing/2014/main" id="{BA5898DF-7840-4D1C-A049-6546F4C94DC3}"/>
              </a:ext>
            </a:extLst>
          </p:cNvPr>
          <p:cNvSpPr>
            <a:spLocks noGrp="1"/>
          </p:cNvSpPr>
          <p:nvPr>
            <p:ph idx="1"/>
          </p:nvPr>
        </p:nvSpPr>
        <p:spPr>
          <a:xfrm>
            <a:off x="7596554" y="1477108"/>
            <a:ext cx="3757246" cy="4699855"/>
          </a:xfrm>
        </p:spPr>
        <p:txBody>
          <a:bodyPr>
            <a:normAutofit/>
          </a:bodyPr>
          <a:lstStyle/>
          <a:p>
            <a:r>
              <a:rPr lang="es-ES" dirty="0" err="1"/>
              <a:t>Odontochelys</a:t>
            </a:r>
            <a:r>
              <a:rPr lang="es-ES" dirty="0"/>
              <a:t>: La más antigua tortuga, basal, con dientes aún! </a:t>
            </a:r>
          </a:p>
          <a:p>
            <a:r>
              <a:rPr lang="es-ES" dirty="0"/>
              <a:t>Sin caparazón! Sólo hay placas neurales</a:t>
            </a:r>
          </a:p>
          <a:p>
            <a:r>
              <a:rPr lang="es-ES" dirty="0"/>
              <a:t>costillas dorsales expandidas (“abiertas”, extendidas hacia lateral) -Depósitos marinos! </a:t>
            </a:r>
            <a:endParaRPr lang="en-US" dirty="0"/>
          </a:p>
        </p:txBody>
      </p:sp>
      <p:pic>
        <p:nvPicPr>
          <p:cNvPr id="4" name="Imagen 3">
            <a:extLst>
              <a:ext uri="{FF2B5EF4-FFF2-40B4-BE49-F238E27FC236}">
                <a16:creationId xmlns:a16="http://schemas.microsoft.com/office/drawing/2014/main" id="{7108A095-5177-449E-9C51-10932A4D7F7A}"/>
              </a:ext>
            </a:extLst>
          </p:cNvPr>
          <p:cNvPicPr>
            <a:picLocks noChangeAspect="1"/>
          </p:cNvPicPr>
          <p:nvPr/>
        </p:nvPicPr>
        <p:blipFill rotWithShape="1">
          <a:blip r:embed="rId3"/>
          <a:srcRect l="18987" t="19308" r="36936" b="5936"/>
          <a:stretch/>
        </p:blipFill>
        <p:spPr>
          <a:xfrm>
            <a:off x="1203557" y="365125"/>
            <a:ext cx="6241222" cy="5951269"/>
          </a:xfrm>
          <a:prstGeom prst="rect">
            <a:avLst/>
          </a:prstGeom>
        </p:spPr>
      </p:pic>
    </p:spTree>
    <p:extLst>
      <p:ext uri="{BB962C8B-B14F-4D97-AF65-F5344CB8AC3E}">
        <p14:creationId xmlns:p14="http://schemas.microsoft.com/office/powerpoint/2010/main" val="2956893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F80A67C-E04A-4014-8B4E-7F4809292604}"/>
              </a:ext>
            </a:extLst>
          </p:cNvPr>
          <p:cNvSpPr>
            <a:spLocks noGrp="1"/>
          </p:cNvSpPr>
          <p:nvPr>
            <p:ph idx="1"/>
          </p:nvPr>
        </p:nvSpPr>
        <p:spPr>
          <a:xfrm>
            <a:off x="627359" y="353445"/>
            <a:ext cx="10151165" cy="4351338"/>
          </a:xfrm>
        </p:spPr>
        <p:txBody>
          <a:bodyPr/>
          <a:lstStyle/>
          <a:p>
            <a:r>
              <a:rPr lang="es-CL" dirty="0"/>
              <a:t>El plastrón porción ventral del caparazón esta formado por nueve hueso dérmicos, homólogos de la </a:t>
            </a:r>
            <a:r>
              <a:rPr lang="es-CL" dirty="0" err="1"/>
              <a:t>interclavicula</a:t>
            </a:r>
            <a:r>
              <a:rPr lang="es-CL" dirty="0"/>
              <a:t>, las clavículas, y las gastralgias de anterior a posterior</a:t>
            </a:r>
          </a:p>
          <a:p>
            <a:endParaRPr lang="es-CL" dirty="0"/>
          </a:p>
          <a:p>
            <a:r>
              <a:rPr lang="es-CL" sz="2400" dirty="0"/>
              <a:t>Hay un desarrollo de huesos </a:t>
            </a:r>
            <a:r>
              <a:rPr lang="es-CL" sz="2400" dirty="0" err="1"/>
              <a:t>unico</a:t>
            </a:r>
            <a:r>
              <a:rPr lang="es-CL" sz="2400" dirty="0"/>
              <a:t>, desde células de la cresta neural del tronco </a:t>
            </a:r>
            <a:endParaRPr lang="en-US" sz="2400" dirty="0"/>
          </a:p>
        </p:txBody>
      </p:sp>
      <p:pic>
        <p:nvPicPr>
          <p:cNvPr id="4" name="Imagen 3">
            <a:extLst>
              <a:ext uri="{FF2B5EF4-FFF2-40B4-BE49-F238E27FC236}">
                <a16:creationId xmlns:a16="http://schemas.microsoft.com/office/drawing/2014/main" id="{0BC1DF22-AF7B-4B11-9859-847625FA6029}"/>
              </a:ext>
            </a:extLst>
          </p:cNvPr>
          <p:cNvPicPr>
            <a:picLocks noChangeAspect="1"/>
          </p:cNvPicPr>
          <p:nvPr/>
        </p:nvPicPr>
        <p:blipFill rotWithShape="1">
          <a:blip r:embed="rId3"/>
          <a:srcRect l="24524" t="32332" r="24362" b="38195"/>
          <a:stretch/>
        </p:blipFill>
        <p:spPr>
          <a:xfrm>
            <a:off x="830559" y="2529114"/>
            <a:ext cx="10734082" cy="3479800"/>
          </a:xfrm>
          <a:prstGeom prst="rect">
            <a:avLst/>
          </a:prstGeom>
        </p:spPr>
      </p:pic>
      <p:pic>
        <p:nvPicPr>
          <p:cNvPr id="5" name="Imagen 4">
            <a:extLst>
              <a:ext uri="{FF2B5EF4-FFF2-40B4-BE49-F238E27FC236}">
                <a16:creationId xmlns:a16="http://schemas.microsoft.com/office/drawing/2014/main" id="{BD0359CA-52D7-4D28-8C63-E072DD8873AC}"/>
              </a:ext>
            </a:extLst>
          </p:cNvPr>
          <p:cNvPicPr>
            <a:picLocks noChangeAspect="1"/>
          </p:cNvPicPr>
          <p:nvPr/>
        </p:nvPicPr>
        <p:blipFill rotWithShape="1">
          <a:blip r:embed="rId4"/>
          <a:srcRect l="84275" t="55359" r="10992" b="22045"/>
          <a:stretch/>
        </p:blipFill>
        <p:spPr>
          <a:xfrm>
            <a:off x="10780643" y="353445"/>
            <a:ext cx="755374" cy="2027584"/>
          </a:xfrm>
          <a:prstGeom prst="rect">
            <a:avLst/>
          </a:prstGeom>
        </p:spPr>
      </p:pic>
    </p:spTree>
    <p:extLst>
      <p:ext uri="{BB962C8B-B14F-4D97-AF65-F5344CB8AC3E}">
        <p14:creationId xmlns:p14="http://schemas.microsoft.com/office/powerpoint/2010/main" val="77855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1AA8-28F6-44CD-939C-66CEFC28DCF1}"/>
              </a:ext>
            </a:extLst>
          </p:cNvPr>
          <p:cNvSpPr>
            <a:spLocks noGrp="1"/>
          </p:cNvSpPr>
          <p:nvPr>
            <p:ph type="title"/>
          </p:nvPr>
        </p:nvSpPr>
        <p:spPr/>
        <p:txBody>
          <a:bodyPr/>
          <a:lstStyle/>
          <a:p>
            <a:r>
              <a:rPr lang="es-CL" b="1" dirty="0" err="1"/>
              <a:t>Tetudinata</a:t>
            </a:r>
            <a:endParaRPr lang="en-US" b="1" dirty="0"/>
          </a:p>
        </p:txBody>
      </p:sp>
      <p:sp>
        <p:nvSpPr>
          <p:cNvPr id="3" name="Marcador de contenido 2">
            <a:extLst>
              <a:ext uri="{FF2B5EF4-FFF2-40B4-BE49-F238E27FC236}">
                <a16:creationId xmlns:a16="http://schemas.microsoft.com/office/drawing/2014/main" id="{0BE24C84-32AE-4462-8DD8-00035A13B851}"/>
              </a:ext>
            </a:extLst>
          </p:cNvPr>
          <p:cNvSpPr>
            <a:spLocks noGrp="1"/>
          </p:cNvSpPr>
          <p:nvPr>
            <p:ph idx="1"/>
          </p:nvPr>
        </p:nvSpPr>
        <p:spPr/>
        <p:txBody>
          <a:bodyPr/>
          <a:lstStyle/>
          <a:p>
            <a:endParaRPr lang="en-US" dirty="0"/>
          </a:p>
        </p:txBody>
      </p:sp>
      <p:pic>
        <p:nvPicPr>
          <p:cNvPr id="4" name="Imagen 3">
            <a:extLst>
              <a:ext uri="{FF2B5EF4-FFF2-40B4-BE49-F238E27FC236}">
                <a16:creationId xmlns:a16="http://schemas.microsoft.com/office/drawing/2014/main" id="{66B5B79F-7722-43FC-A1B2-4D5FD28519A8}"/>
              </a:ext>
            </a:extLst>
          </p:cNvPr>
          <p:cNvPicPr>
            <a:picLocks noChangeAspect="1"/>
          </p:cNvPicPr>
          <p:nvPr/>
        </p:nvPicPr>
        <p:blipFill rotWithShape="1">
          <a:blip r:embed="rId2"/>
          <a:srcRect l="13750" t="33706" r="34214" b="20366"/>
          <a:stretch/>
        </p:blipFill>
        <p:spPr>
          <a:xfrm>
            <a:off x="2066832" y="1981200"/>
            <a:ext cx="7599681" cy="3771151"/>
          </a:xfrm>
          <a:prstGeom prst="rect">
            <a:avLst/>
          </a:prstGeom>
        </p:spPr>
      </p:pic>
    </p:spTree>
    <p:extLst>
      <p:ext uri="{BB962C8B-B14F-4D97-AF65-F5344CB8AC3E}">
        <p14:creationId xmlns:p14="http://schemas.microsoft.com/office/powerpoint/2010/main" val="427170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FDAEA-EF4E-4D47-9580-CAD836F8B119}"/>
              </a:ext>
            </a:extLst>
          </p:cNvPr>
          <p:cNvSpPr>
            <a:spLocks noGrp="1"/>
          </p:cNvSpPr>
          <p:nvPr>
            <p:ph type="title"/>
          </p:nvPr>
        </p:nvSpPr>
        <p:spPr>
          <a:xfrm>
            <a:off x="838200" y="154110"/>
            <a:ext cx="10515600" cy="1325563"/>
          </a:xfrm>
        </p:spPr>
        <p:txBody>
          <a:bodyPr/>
          <a:lstStyle/>
          <a:p>
            <a:r>
              <a:rPr lang="es-CL" b="1" dirty="0" err="1"/>
              <a:t>Proganochelys</a:t>
            </a:r>
            <a:endParaRPr lang="en-US" b="1" dirty="0"/>
          </a:p>
        </p:txBody>
      </p:sp>
      <p:sp>
        <p:nvSpPr>
          <p:cNvPr id="3" name="Marcador de contenido 2">
            <a:extLst>
              <a:ext uri="{FF2B5EF4-FFF2-40B4-BE49-F238E27FC236}">
                <a16:creationId xmlns:a16="http://schemas.microsoft.com/office/drawing/2014/main" id="{AF46C6BE-EF60-43FC-B83A-A3E860204F0D}"/>
              </a:ext>
            </a:extLst>
          </p:cNvPr>
          <p:cNvSpPr>
            <a:spLocks noGrp="1"/>
          </p:cNvSpPr>
          <p:nvPr>
            <p:ph idx="1"/>
          </p:nvPr>
        </p:nvSpPr>
        <p:spPr>
          <a:xfrm>
            <a:off x="0" y="1250780"/>
            <a:ext cx="3831771" cy="4356440"/>
          </a:xfrm>
        </p:spPr>
        <p:txBody>
          <a:bodyPr>
            <a:normAutofit lnSpcReduction="10000"/>
          </a:bodyPr>
          <a:lstStyle/>
          <a:p>
            <a:r>
              <a:rPr lang="es-ES" sz="2000" dirty="0"/>
              <a:t>Entre los rasgos primitivos de </a:t>
            </a:r>
            <a:r>
              <a:rPr lang="es-ES" sz="2000" dirty="0" err="1"/>
              <a:t>Proganochelys</a:t>
            </a:r>
            <a:r>
              <a:rPr lang="es-ES" sz="2000" dirty="0"/>
              <a:t> se encuentra la presencia de una cola alargada y un paladar con dientes unido “laxamente” al neurocráneo. En tortugas más derivadas el paladar se encuentra fusionado firmemente a la base del neurocráneo. Otras tortugas primitivas son las </a:t>
            </a:r>
            <a:r>
              <a:rPr lang="es-ES" sz="2000" dirty="0" err="1"/>
              <a:t>Australochelidae</a:t>
            </a:r>
            <a:r>
              <a:rPr lang="es-ES" sz="2000" dirty="0"/>
              <a:t>, de África y Sudamérica, que presentan colas largas. </a:t>
            </a:r>
            <a:r>
              <a:rPr lang="es-ES" sz="2000" dirty="0" err="1"/>
              <a:t>Proganochelys</a:t>
            </a:r>
            <a:r>
              <a:rPr lang="es-ES" sz="2000" dirty="0"/>
              <a:t> y las </a:t>
            </a:r>
            <a:r>
              <a:rPr lang="es-ES" sz="2000" dirty="0" err="1"/>
              <a:t>Austrochelidae</a:t>
            </a:r>
            <a:r>
              <a:rPr lang="es-ES" sz="2000" dirty="0"/>
              <a:t> además no podían esconder la cabeza dentro del caparazón</a:t>
            </a:r>
            <a:endParaRPr lang="en-US" sz="2000" dirty="0"/>
          </a:p>
        </p:txBody>
      </p:sp>
      <p:pic>
        <p:nvPicPr>
          <p:cNvPr id="4" name="Imagen 3">
            <a:extLst>
              <a:ext uri="{FF2B5EF4-FFF2-40B4-BE49-F238E27FC236}">
                <a16:creationId xmlns:a16="http://schemas.microsoft.com/office/drawing/2014/main" id="{5176AD7E-3F79-4385-AFE3-4164291BCB6C}"/>
              </a:ext>
            </a:extLst>
          </p:cNvPr>
          <p:cNvPicPr>
            <a:picLocks noChangeAspect="1"/>
          </p:cNvPicPr>
          <p:nvPr/>
        </p:nvPicPr>
        <p:blipFill rotWithShape="1">
          <a:blip r:embed="rId3"/>
          <a:srcRect l="24762" t="23292" r="24166" b="20528"/>
          <a:stretch/>
        </p:blipFill>
        <p:spPr>
          <a:xfrm>
            <a:off x="3831771" y="1250780"/>
            <a:ext cx="8309603" cy="5139154"/>
          </a:xfrm>
          <a:prstGeom prst="rect">
            <a:avLst/>
          </a:prstGeom>
        </p:spPr>
      </p:pic>
    </p:spTree>
    <p:extLst>
      <p:ext uri="{BB962C8B-B14F-4D97-AF65-F5344CB8AC3E}">
        <p14:creationId xmlns:p14="http://schemas.microsoft.com/office/powerpoint/2010/main" val="1571878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83B74-F4B3-4E88-978C-4D13AF84DA37}"/>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FF37C0B7-2FCF-4577-A1E8-C6855ED5B8EC}"/>
              </a:ext>
            </a:extLst>
          </p:cNvPr>
          <p:cNvSpPr>
            <a:spLocks noGrp="1"/>
          </p:cNvSpPr>
          <p:nvPr>
            <p:ph idx="1"/>
          </p:nvPr>
        </p:nvSpPr>
        <p:spPr/>
        <p:txBody>
          <a:bodyPr/>
          <a:lstStyle/>
          <a:p>
            <a:endParaRPr lang="en-US" dirty="0"/>
          </a:p>
        </p:txBody>
      </p:sp>
      <p:pic>
        <p:nvPicPr>
          <p:cNvPr id="4" name="Imagen 3">
            <a:extLst>
              <a:ext uri="{FF2B5EF4-FFF2-40B4-BE49-F238E27FC236}">
                <a16:creationId xmlns:a16="http://schemas.microsoft.com/office/drawing/2014/main" id="{68C0DCA8-4E00-4BC0-9FE2-048BB205524F}"/>
              </a:ext>
            </a:extLst>
          </p:cNvPr>
          <p:cNvPicPr>
            <a:picLocks noChangeAspect="1"/>
          </p:cNvPicPr>
          <p:nvPr/>
        </p:nvPicPr>
        <p:blipFill rotWithShape="1">
          <a:blip r:embed="rId3"/>
          <a:srcRect l="32380" t="22845" r="36786" b="19985"/>
          <a:stretch/>
        </p:blipFill>
        <p:spPr>
          <a:xfrm>
            <a:off x="522514" y="365125"/>
            <a:ext cx="5370286" cy="5598367"/>
          </a:xfrm>
          <a:prstGeom prst="rect">
            <a:avLst/>
          </a:prstGeom>
        </p:spPr>
      </p:pic>
      <p:pic>
        <p:nvPicPr>
          <p:cNvPr id="5" name="Imagen 4">
            <a:extLst>
              <a:ext uri="{FF2B5EF4-FFF2-40B4-BE49-F238E27FC236}">
                <a16:creationId xmlns:a16="http://schemas.microsoft.com/office/drawing/2014/main" id="{2048D683-5CB0-4C68-9278-E9947B9E53FC}"/>
              </a:ext>
            </a:extLst>
          </p:cNvPr>
          <p:cNvPicPr>
            <a:picLocks noChangeAspect="1"/>
          </p:cNvPicPr>
          <p:nvPr/>
        </p:nvPicPr>
        <p:blipFill rotWithShape="1">
          <a:blip r:embed="rId4"/>
          <a:srcRect l="25213" t="23056" r="51666" b="15116"/>
          <a:stretch/>
        </p:blipFill>
        <p:spPr>
          <a:xfrm>
            <a:off x="5962284" y="365125"/>
            <a:ext cx="2818860" cy="4238173"/>
          </a:xfrm>
          <a:prstGeom prst="rect">
            <a:avLst/>
          </a:prstGeom>
        </p:spPr>
      </p:pic>
      <p:pic>
        <p:nvPicPr>
          <p:cNvPr id="6" name="Imagen 5">
            <a:extLst>
              <a:ext uri="{FF2B5EF4-FFF2-40B4-BE49-F238E27FC236}">
                <a16:creationId xmlns:a16="http://schemas.microsoft.com/office/drawing/2014/main" id="{F3FC6763-22FF-4584-A623-81A8FCCF993E}"/>
              </a:ext>
            </a:extLst>
          </p:cNvPr>
          <p:cNvPicPr>
            <a:picLocks noChangeAspect="1"/>
          </p:cNvPicPr>
          <p:nvPr/>
        </p:nvPicPr>
        <p:blipFill rotWithShape="1">
          <a:blip r:embed="rId4"/>
          <a:srcRect l="51667" t="23011" r="25213" b="15160"/>
          <a:stretch/>
        </p:blipFill>
        <p:spPr>
          <a:xfrm>
            <a:off x="8781144" y="365125"/>
            <a:ext cx="2818858" cy="4238173"/>
          </a:xfrm>
          <a:prstGeom prst="rect">
            <a:avLst/>
          </a:prstGeom>
        </p:spPr>
      </p:pic>
    </p:spTree>
    <p:extLst>
      <p:ext uri="{BB962C8B-B14F-4D97-AF65-F5344CB8AC3E}">
        <p14:creationId xmlns:p14="http://schemas.microsoft.com/office/powerpoint/2010/main" val="243715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23204-C847-46B6-91C6-43D85D02A456}"/>
              </a:ext>
            </a:extLst>
          </p:cNvPr>
          <p:cNvSpPr>
            <a:spLocks noGrp="1"/>
          </p:cNvSpPr>
          <p:nvPr>
            <p:ph type="title"/>
          </p:nvPr>
        </p:nvSpPr>
        <p:spPr/>
        <p:txBody>
          <a:bodyPr/>
          <a:lstStyle/>
          <a:p>
            <a:r>
              <a:rPr lang="es-CL" b="1" dirty="0" err="1"/>
              <a:t>Proganochelys</a:t>
            </a:r>
            <a:endParaRPr lang="en-US" b="1" dirty="0"/>
          </a:p>
        </p:txBody>
      </p:sp>
      <p:sp>
        <p:nvSpPr>
          <p:cNvPr id="3" name="Marcador de contenido 2">
            <a:extLst>
              <a:ext uri="{FF2B5EF4-FFF2-40B4-BE49-F238E27FC236}">
                <a16:creationId xmlns:a16="http://schemas.microsoft.com/office/drawing/2014/main" id="{98E6BF34-F50F-412F-8233-486B23D3647B}"/>
              </a:ext>
            </a:extLst>
          </p:cNvPr>
          <p:cNvSpPr>
            <a:spLocks noGrp="1"/>
          </p:cNvSpPr>
          <p:nvPr>
            <p:ph idx="1"/>
          </p:nvPr>
        </p:nvSpPr>
        <p:spPr>
          <a:xfrm>
            <a:off x="838200" y="1825625"/>
            <a:ext cx="4817011" cy="4351338"/>
          </a:xfrm>
        </p:spPr>
        <p:txBody>
          <a:bodyPr/>
          <a:lstStyle/>
          <a:p>
            <a:r>
              <a:rPr lang="es-CL" dirty="0"/>
              <a:t>La escapula esta por debajo de las </a:t>
            </a:r>
            <a:r>
              <a:rPr lang="es-CL" dirty="0" err="1"/>
              <a:t>cositllas</a:t>
            </a:r>
            <a:r>
              <a:rPr lang="es-CL" dirty="0"/>
              <a:t>.</a:t>
            </a:r>
            <a:endParaRPr lang="en-US" dirty="0"/>
          </a:p>
        </p:txBody>
      </p:sp>
      <p:pic>
        <p:nvPicPr>
          <p:cNvPr id="4" name="Imagen 3">
            <a:extLst>
              <a:ext uri="{FF2B5EF4-FFF2-40B4-BE49-F238E27FC236}">
                <a16:creationId xmlns:a16="http://schemas.microsoft.com/office/drawing/2014/main" id="{BE98CB03-C60E-4555-81B2-05F5378C861A}"/>
              </a:ext>
            </a:extLst>
          </p:cNvPr>
          <p:cNvPicPr>
            <a:picLocks noChangeAspect="1"/>
          </p:cNvPicPr>
          <p:nvPr/>
        </p:nvPicPr>
        <p:blipFill rotWithShape="1">
          <a:blip r:embed="rId2"/>
          <a:srcRect l="34731" t="24640" r="38928" b="5299"/>
          <a:stretch/>
        </p:blipFill>
        <p:spPr>
          <a:xfrm>
            <a:off x="6808151" y="84929"/>
            <a:ext cx="4164038" cy="6226971"/>
          </a:xfrm>
          <a:prstGeom prst="rect">
            <a:avLst/>
          </a:prstGeom>
        </p:spPr>
      </p:pic>
      <p:pic>
        <p:nvPicPr>
          <p:cNvPr id="5" name="Imagen 4">
            <a:extLst>
              <a:ext uri="{FF2B5EF4-FFF2-40B4-BE49-F238E27FC236}">
                <a16:creationId xmlns:a16="http://schemas.microsoft.com/office/drawing/2014/main" id="{F85BFF82-FB94-47CE-8C76-5DBC3BBA93D2}"/>
              </a:ext>
            </a:extLst>
          </p:cNvPr>
          <p:cNvPicPr>
            <a:picLocks noChangeAspect="1"/>
          </p:cNvPicPr>
          <p:nvPr/>
        </p:nvPicPr>
        <p:blipFill>
          <a:blip r:embed="rId3"/>
          <a:stretch>
            <a:fillRect/>
          </a:stretch>
        </p:blipFill>
        <p:spPr>
          <a:xfrm>
            <a:off x="637003" y="2893084"/>
            <a:ext cx="6171148" cy="3418816"/>
          </a:xfrm>
          <a:prstGeom prst="rect">
            <a:avLst/>
          </a:prstGeom>
        </p:spPr>
      </p:pic>
    </p:spTree>
    <p:extLst>
      <p:ext uri="{BB962C8B-B14F-4D97-AF65-F5344CB8AC3E}">
        <p14:creationId xmlns:p14="http://schemas.microsoft.com/office/powerpoint/2010/main" val="2339872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9060DF9-94D0-4FB3-B8A5-95DF9037FAFD}"/>
              </a:ext>
            </a:extLst>
          </p:cNvPr>
          <p:cNvPicPr>
            <a:picLocks noChangeAspect="1"/>
          </p:cNvPicPr>
          <p:nvPr/>
        </p:nvPicPr>
        <p:blipFill rotWithShape="1">
          <a:blip r:embed="rId2"/>
          <a:srcRect l="25500" t="16280" r="32381" b="17317"/>
          <a:stretch/>
        </p:blipFill>
        <p:spPr>
          <a:xfrm>
            <a:off x="2754923" y="569971"/>
            <a:ext cx="6682153" cy="5922904"/>
          </a:xfrm>
          <a:prstGeom prst="rect">
            <a:avLst/>
          </a:prstGeom>
        </p:spPr>
      </p:pic>
    </p:spTree>
    <p:extLst>
      <p:ext uri="{BB962C8B-B14F-4D97-AF65-F5344CB8AC3E}">
        <p14:creationId xmlns:p14="http://schemas.microsoft.com/office/powerpoint/2010/main" val="360269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0B96C-4FE5-44AC-97DE-BFCFCB96645A}"/>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A4799185-C404-4B8C-9F73-EA9D98214760}"/>
              </a:ext>
            </a:extLst>
          </p:cNvPr>
          <p:cNvSpPr>
            <a:spLocks noGrp="1"/>
          </p:cNvSpPr>
          <p:nvPr>
            <p:ph idx="1"/>
          </p:nvPr>
        </p:nvSpPr>
        <p:spPr/>
        <p:txBody>
          <a:bodyPr/>
          <a:lstStyle/>
          <a:p>
            <a:endParaRPr lang="en-US"/>
          </a:p>
        </p:txBody>
      </p:sp>
      <p:pic>
        <p:nvPicPr>
          <p:cNvPr id="3074" name="Picture 2" descr="Resultado de imagen para evolution of turtle body plan">
            <a:extLst>
              <a:ext uri="{FF2B5EF4-FFF2-40B4-BE49-F238E27FC236}">
                <a16:creationId xmlns:a16="http://schemas.microsoft.com/office/drawing/2014/main" id="{975752D6-F005-4AF6-9EB6-648694C1F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51" y="142445"/>
            <a:ext cx="4823093" cy="635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34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70017-CD2D-4F47-9FC4-0B77724EBDD6}"/>
              </a:ext>
            </a:extLst>
          </p:cNvPr>
          <p:cNvSpPr>
            <a:spLocks noGrp="1"/>
          </p:cNvSpPr>
          <p:nvPr>
            <p:ph type="title"/>
          </p:nvPr>
        </p:nvSpPr>
        <p:spPr/>
        <p:txBody>
          <a:bodyPr/>
          <a:lstStyle/>
          <a:p>
            <a:endParaRPr lang="en-US"/>
          </a:p>
        </p:txBody>
      </p:sp>
      <p:pic>
        <p:nvPicPr>
          <p:cNvPr id="4098" name="Picture 2" descr="Resultado de imagen para evolution development of turtle shell">
            <a:extLst>
              <a:ext uri="{FF2B5EF4-FFF2-40B4-BE49-F238E27FC236}">
                <a16:creationId xmlns:a16="http://schemas.microsoft.com/office/drawing/2014/main" id="{B4734F26-8027-44C9-A8BD-5A798EF556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860" y="365125"/>
            <a:ext cx="6288260" cy="615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86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74D55-4A2F-4CFE-8B38-10FFF85AB36B}"/>
              </a:ext>
            </a:extLst>
          </p:cNvPr>
          <p:cNvSpPr>
            <a:spLocks noGrp="1"/>
          </p:cNvSpPr>
          <p:nvPr>
            <p:ph type="title"/>
          </p:nvPr>
        </p:nvSpPr>
        <p:spPr/>
        <p:txBody>
          <a:bodyPr/>
          <a:lstStyle/>
          <a:p>
            <a:r>
              <a:rPr lang="es-CL" dirty="0" err="1"/>
              <a:t>Testudines</a:t>
            </a:r>
            <a:r>
              <a:rPr lang="es-CL" dirty="0"/>
              <a:t>: grupo corona</a:t>
            </a:r>
            <a:endParaRPr lang="en-US" dirty="0"/>
          </a:p>
        </p:txBody>
      </p:sp>
      <p:sp>
        <p:nvSpPr>
          <p:cNvPr id="5" name="Marcador de contenido 4">
            <a:extLst>
              <a:ext uri="{FF2B5EF4-FFF2-40B4-BE49-F238E27FC236}">
                <a16:creationId xmlns:a16="http://schemas.microsoft.com/office/drawing/2014/main" id="{B8EDB0FB-2E7A-402A-987E-6B3642F3D33C}"/>
              </a:ext>
            </a:extLst>
          </p:cNvPr>
          <p:cNvSpPr>
            <a:spLocks noGrp="1"/>
          </p:cNvSpPr>
          <p:nvPr>
            <p:ph idx="1"/>
          </p:nvPr>
        </p:nvSpPr>
        <p:spPr>
          <a:xfrm>
            <a:off x="838200" y="1586474"/>
            <a:ext cx="10515600" cy="4351338"/>
          </a:xfrm>
        </p:spPr>
        <p:txBody>
          <a:bodyPr>
            <a:normAutofit/>
          </a:bodyPr>
          <a:lstStyle/>
          <a:p>
            <a:r>
              <a:rPr lang="es-ES" sz="2000" dirty="0"/>
              <a:t>La forma en que esconden la cabeza define los dos grupos vivientes principales: </a:t>
            </a:r>
            <a:r>
              <a:rPr lang="es-ES" sz="2000" dirty="0" err="1"/>
              <a:t>Pleurodira</a:t>
            </a:r>
            <a:r>
              <a:rPr lang="es-ES" sz="2000" dirty="0"/>
              <a:t> (retraen la cabeza lateralmente) y </a:t>
            </a:r>
            <a:r>
              <a:rPr lang="es-ES" sz="2000" dirty="0" err="1"/>
              <a:t>Cryptodira</a:t>
            </a:r>
            <a:r>
              <a:rPr lang="es-ES" sz="2000" dirty="0"/>
              <a:t> (retraen la cabeza verticalmente). Ambos grupos también se diferencian por la musculatura de las mandíbulas (con una </a:t>
            </a:r>
            <a:r>
              <a:rPr lang="es-ES" sz="2000" dirty="0" err="1"/>
              <a:t>troclea</a:t>
            </a:r>
            <a:r>
              <a:rPr lang="es-ES" sz="2000" dirty="0"/>
              <a:t> (polea) a partir de un proceso de la capsula ótica, </a:t>
            </a:r>
            <a:r>
              <a:rPr lang="es-ES" sz="2000" dirty="0" err="1"/>
              <a:t>pleurodira</a:t>
            </a:r>
            <a:r>
              <a:rPr lang="es-ES" sz="2000" dirty="0"/>
              <a:t>; o del </a:t>
            </a:r>
            <a:r>
              <a:rPr lang="es-ES" sz="2000" dirty="0" err="1"/>
              <a:t>pterygoideo</a:t>
            </a:r>
            <a:r>
              <a:rPr lang="es-ES" sz="2000" dirty="0"/>
              <a:t>, </a:t>
            </a:r>
            <a:r>
              <a:rPr lang="es-ES" sz="2000" dirty="0" err="1"/>
              <a:t>cryptodira</a:t>
            </a:r>
            <a:r>
              <a:rPr lang="es-ES" sz="2000" dirty="0"/>
              <a:t>) Los </a:t>
            </a:r>
            <a:r>
              <a:rPr lang="es-ES" sz="2000" dirty="0" err="1"/>
              <a:t>Casichelydia</a:t>
            </a:r>
            <a:r>
              <a:rPr lang="es-ES" sz="2000" dirty="0"/>
              <a:t> presentan además el desarrollo de un a cámara ótica alrededor del oído medio.</a:t>
            </a:r>
            <a:endParaRPr lang="en-US" sz="2000" dirty="0"/>
          </a:p>
        </p:txBody>
      </p:sp>
    </p:spTree>
    <p:extLst>
      <p:ext uri="{BB962C8B-B14F-4D97-AF65-F5344CB8AC3E}">
        <p14:creationId xmlns:p14="http://schemas.microsoft.com/office/powerpoint/2010/main" val="205951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6F0DE-2C9F-4981-87C5-162F321B574C}"/>
              </a:ext>
            </a:extLst>
          </p:cNvPr>
          <p:cNvSpPr>
            <a:spLocks noGrp="1"/>
          </p:cNvSpPr>
          <p:nvPr>
            <p:ph type="title"/>
          </p:nvPr>
        </p:nvSpPr>
        <p:spPr>
          <a:xfrm>
            <a:off x="838200" y="163587"/>
            <a:ext cx="10515600" cy="1325563"/>
          </a:xfrm>
        </p:spPr>
        <p:txBody>
          <a:bodyPr/>
          <a:lstStyle/>
          <a:p>
            <a:r>
              <a:rPr lang="es-CL" b="1" dirty="0" err="1"/>
              <a:t>Reptilia</a:t>
            </a:r>
            <a:r>
              <a:rPr lang="es-CL" b="1" dirty="0"/>
              <a:t>: Crown </a:t>
            </a:r>
            <a:r>
              <a:rPr lang="es-CL" b="1" dirty="0" err="1"/>
              <a:t>group</a:t>
            </a:r>
            <a:endParaRPr lang="en-US" b="1" dirty="0"/>
          </a:p>
        </p:txBody>
      </p:sp>
      <p:sp>
        <p:nvSpPr>
          <p:cNvPr id="3" name="Marcador de contenido 2">
            <a:extLst>
              <a:ext uri="{FF2B5EF4-FFF2-40B4-BE49-F238E27FC236}">
                <a16:creationId xmlns:a16="http://schemas.microsoft.com/office/drawing/2014/main" id="{DAEA7AF9-0B28-40D1-ADE8-48050B6FABD8}"/>
              </a:ext>
            </a:extLst>
          </p:cNvPr>
          <p:cNvSpPr>
            <a:spLocks noGrp="1"/>
          </p:cNvSpPr>
          <p:nvPr>
            <p:ph idx="1"/>
          </p:nvPr>
        </p:nvSpPr>
        <p:spPr>
          <a:xfrm>
            <a:off x="838200" y="1396385"/>
            <a:ext cx="10515600" cy="4351338"/>
          </a:xfrm>
        </p:spPr>
        <p:txBody>
          <a:bodyPr/>
          <a:lstStyle/>
          <a:p>
            <a:r>
              <a:rPr lang="es-ES" dirty="0" err="1"/>
              <a:t>Reptilia</a:t>
            </a:r>
            <a:r>
              <a:rPr lang="es-ES" dirty="0"/>
              <a:t> incluye a todos los descendientes del ACMR de los reptiles vivientes. Comprende 3 grupos claramente distinguibles: </a:t>
            </a:r>
            <a:r>
              <a:rPr lang="es-ES" dirty="0" err="1"/>
              <a:t>Lepidosauria</a:t>
            </a:r>
            <a:r>
              <a:rPr lang="es-ES" dirty="0"/>
              <a:t>, </a:t>
            </a:r>
            <a:r>
              <a:rPr lang="es-ES" dirty="0" err="1"/>
              <a:t>Archosauria</a:t>
            </a:r>
            <a:r>
              <a:rPr lang="es-ES" dirty="0"/>
              <a:t> y </a:t>
            </a:r>
            <a:r>
              <a:rPr lang="es-ES" dirty="0" err="1"/>
              <a:t>testudines</a:t>
            </a:r>
            <a:r>
              <a:rPr lang="es-ES" dirty="0"/>
              <a:t>.</a:t>
            </a:r>
          </a:p>
        </p:txBody>
      </p:sp>
      <p:grpSp>
        <p:nvGrpSpPr>
          <p:cNvPr id="4" name="Grupo 3">
            <a:extLst>
              <a:ext uri="{FF2B5EF4-FFF2-40B4-BE49-F238E27FC236}">
                <a16:creationId xmlns:a16="http://schemas.microsoft.com/office/drawing/2014/main" id="{1A799880-CAE9-4C9C-B344-A50001347D13}"/>
              </a:ext>
            </a:extLst>
          </p:cNvPr>
          <p:cNvGrpSpPr/>
          <p:nvPr/>
        </p:nvGrpSpPr>
        <p:grpSpPr>
          <a:xfrm>
            <a:off x="4451074" y="2814713"/>
            <a:ext cx="6775939" cy="3703686"/>
            <a:chOff x="1411458" y="3250272"/>
            <a:chExt cx="6016383" cy="3252885"/>
          </a:xfrm>
        </p:grpSpPr>
        <p:pic>
          <p:nvPicPr>
            <p:cNvPr id="1028" name="Picture 4" descr="Imagen relacionada">
              <a:extLst>
                <a:ext uri="{FF2B5EF4-FFF2-40B4-BE49-F238E27FC236}">
                  <a16:creationId xmlns:a16="http://schemas.microsoft.com/office/drawing/2014/main" id="{32A3B637-BE4D-4855-8F2E-B5869D67E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7" t="1641" r="14154"/>
            <a:stretch/>
          </p:blipFill>
          <p:spPr bwMode="auto">
            <a:xfrm>
              <a:off x="1411458" y="3250272"/>
              <a:ext cx="4206255" cy="32426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hoatzin">
              <a:extLst>
                <a:ext uri="{FF2B5EF4-FFF2-40B4-BE49-F238E27FC236}">
                  <a16:creationId xmlns:a16="http://schemas.microsoft.com/office/drawing/2014/main" id="{5233B5EA-6761-483F-9A0F-1A77F34958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97" b="18004"/>
            <a:stretch/>
          </p:blipFill>
          <p:spPr bwMode="auto">
            <a:xfrm>
              <a:off x="5617713" y="3268491"/>
              <a:ext cx="1810128" cy="16030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cobra">
              <a:extLst>
                <a:ext uri="{FF2B5EF4-FFF2-40B4-BE49-F238E27FC236}">
                  <a16:creationId xmlns:a16="http://schemas.microsoft.com/office/drawing/2014/main" id="{AC4B670F-FEB1-4E5E-B693-EC4FDD807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112"/>
            <a:stretch/>
          </p:blipFill>
          <p:spPr bwMode="auto">
            <a:xfrm>
              <a:off x="5604832" y="4831665"/>
              <a:ext cx="1823009" cy="16714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a:extLst>
              <a:ext uri="{FF2B5EF4-FFF2-40B4-BE49-F238E27FC236}">
                <a16:creationId xmlns:a16="http://schemas.microsoft.com/office/drawing/2014/main" id="{054AADF2-FE66-4D8F-B740-42B9AE3DB27F}"/>
              </a:ext>
            </a:extLst>
          </p:cNvPr>
          <p:cNvPicPr>
            <a:picLocks noChangeAspect="1"/>
          </p:cNvPicPr>
          <p:nvPr/>
        </p:nvPicPr>
        <p:blipFill rotWithShape="1">
          <a:blip r:embed="rId5"/>
          <a:srcRect l="9997" t="44871" r="59458" b="16657"/>
          <a:stretch/>
        </p:blipFill>
        <p:spPr>
          <a:xfrm>
            <a:off x="964987" y="3366179"/>
            <a:ext cx="3148441" cy="2229680"/>
          </a:xfrm>
          <a:prstGeom prst="rect">
            <a:avLst/>
          </a:prstGeom>
        </p:spPr>
      </p:pic>
    </p:spTree>
    <p:extLst>
      <p:ext uri="{BB962C8B-B14F-4D97-AF65-F5344CB8AC3E}">
        <p14:creationId xmlns:p14="http://schemas.microsoft.com/office/powerpoint/2010/main" val="2883106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CFB469-748C-42F4-9D7D-F8BC3EE2BDDA}"/>
              </a:ext>
            </a:extLst>
          </p:cNvPr>
          <p:cNvSpPr>
            <a:spLocks noGrp="1"/>
          </p:cNvSpPr>
          <p:nvPr>
            <p:ph type="title"/>
          </p:nvPr>
        </p:nvSpPr>
        <p:spPr/>
        <p:txBody>
          <a:bodyPr/>
          <a:lstStyle/>
          <a:p>
            <a:r>
              <a:rPr lang="es-CL" dirty="0" err="1"/>
              <a:t>Testudines</a:t>
            </a:r>
            <a:r>
              <a:rPr lang="es-CL" dirty="0"/>
              <a:t>: grupo corona</a:t>
            </a:r>
            <a:endParaRPr lang="en-US" dirty="0"/>
          </a:p>
        </p:txBody>
      </p:sp>
      <p:sp>
        <p:nvSpPr>
          <p:cNvPr id="3" name="Marcador de contenido 2">
            <a:extLst>
              <a:ext uri="{FF2B5EF4-FFF2-40B4-BE49-F238E27FC236}">
                <a16:creationId xmlns:a16="http://schemas.microsoft.com/office/drawing/2014/main" id="{1A487F7F-A74F-4494-A59B-B56FCB9B5FBC}"/>
              </a:ext>
            </a:extLst>
          </p:cNvPr>
          <p:cNvSpPr>
            <a:spLocks noGrp="1"/>
          </p:cNvSpPr>
          <p:nvPr>
            <p:ph idx="1"/>
          </p:nvPr>
        </p:nvSpPr>
        <p:spPr/>
        <p:txBody>
          <a:bodyPr/>
          <a:lstStyle/>
          <a:p>
            <a:r>
              <a:rPr lang="es-CL" dirty="0"/>
              <a:t>ACMR entre </a:t>
            </a:r>
            <a:r>
              <a:rPr lang="es-CL" dirty="0" err="1"/>
              <a:t>pleurodiras</a:t>
            </a:r>
            <a:r>
              <a:rPr lang="es-CL" dirty="0"/>
              <a:t> y </a:t>
            </a:r>
            <a:r>
              <a:rPr lang="es-CL" dirty="0" err="1"/>
              <a:t>cryptodiras</a:t>
            </a:r>
            <a:endParaRPr lang="en-US" dirty="0"/>
          </a:p>
        </p:txBody>
      </p:sp>
      <p:pic>
        <p:nvPicPr>
          <p:cNvPr id="4098" name="Picture 2" descr="Resultado de imagen para pleurodira">
            <a:extLst>
              <a:ext uri="{FF2B5EF4-FFF2-40B4-BE49-F238E27FC236}">
                <a16:creationId xmlns:a16="http://schemas.microsoft.com/office/drawing/2014/main" id="{B78C930B-D061-4C46-84F2-42B53A711A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56" t="1506" r="6493"/>
          <a:stretch/>
        </p:blipFill>
        <p:spPr bwMode="auto">
          <a:xfrm>
            <a:off x="1094936" y="2757267"/>
            <a:ext cx="5001064" cy="30808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cryptodira">
            <a:extLst>
              <a:ext uri="{FF2B5EF4-FFF2-40B4-BE49-F238E27FC236}">
                <a16:creationId xmlns:a16="http://schemas.microsoft.com/office/drawing/2014/main" id="{3657E221-650B-4A55-B44F-8E8F55ABB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48" t="22684" r="20522" b="16746"/>
          <a:stretch/>
        </p:blipFill>
        <p:spPr bwMode="auto">
          <a:xfrm>
            <a:off x="6591887" y="2757267"/>
            <a:ext cx="5001063" cy="308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077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EBC5EF-5BE9-41EF-A203-78E2EF162D23}"/>
              </a:ext>
            </a:extLst>
          </p:cNvPr>
          <p:cNvSpPr>
            <a:spLocks noGrp="1"/>
          </p:cNvSpPr>
          <p:nvPr>
            <p:ph type="title"/>
          </p:nvPr>
        </p:nvSpPr>
        <p:spPr>
          <a:xfrm>
            <a:off x="939800" y="368300"/>
            <a:ext cx="10515600" cy="1325563"/>
          </a:xfrm>
          <a:noFill/>
        </p:spPr>
        <p:txBody>
          <a:bodyPr/>
          <a:lstStyle/>
          <a:p>
            <a:r>
              <a:rPr lang="es-CL" dirty="0" err="1"/>
              <a:t>Pleurodira</a:t>
            </a:r>
            <a:r>
              <a:rPr lang="es-CL" dirty="0"/>
              <a:t>                   </a:t>
            </a:r>
            <a:r>
              <a:rPr lang="es-CL" dirty="0" err="1"/>
              <a:t>Cryptodira</a:t>
            </a:r>
            <a:endParaRPr lang="en-US" dirty="0"/>
          </a:p>
        </p:txBody>
      </p:sp>
      <p:pic>
        <p:nvPicPr>
          <p:cNvPr id="5122" name="Picture 2" descr="Resultado de imagen para chelidae">
            <a:extLst>
              <a:ext uri="{FF2B5EF4-FFF2-40B4-BE49-F238E27FC236}">
                <a16:creationId xmlns:a16="http://schemas.microsoft.com/office/drawing/2014/main" id="{69AED209-240B-4A96-936C-974F51310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pelomedusidae">
            <a:extLst>
              <a:ext uri="{FF2B5EF4-FFF2-40B4-BE49-F238E27FC236}">
                <a16:creationId xmlns:a16="http://schemas.microsoft.com/office/drawing/2014/main" id="{19B27CFD-B04D-4F6C-A6B8-4F4269DCBC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3983596"/>
            <a:ext cx="3028950" cy="19197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trionyx">
            <a:extLst>
              <a:ext uri="{FF2B5EF4-FFF2-40B4-BE49-F238E27FC236}">
                <a16:creationId xmlns:a16="http://schemas.microsoft.com/office/drawing/2014/main" id="{1E7FFAA7-B0DD-4163-A316-2EB47E453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52" y="1825625"/>
            <a:ext cx="2476499" cy="1643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chelonioidea">
            <a:extLst>
              <a:ext uri="{FF2B5EF4-FFF2-40B4-BE49-F238E27FC236}">
                <a16:creationId xmlns:a16="http://schemas.microsoft.com/office/drawing/2014/main" id="{36D9C8B7-5A49-4967-846D-2DE81FB22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4235" y="1857830"/>
            <a:ext cx="2761447" cy="164306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F1BC085-74B1-474B-B142-CA54E2EA417F}"/>
              </a:ext>
            </a:extLst>
          </p:cNvPr>
          <p:cNvSpPr txBox="1"/>
          <p:nvPr/>
        </p:nvSpPr>
        <p:spPr>
          <a:xfrm>
            <a:off x="1262743" y="1553029"/>
            <a:ext cx="2407054" cy="369332"/>
          </a:xfrm>
          <a:prstGeom prst="rect">
            <a:avLst/>
          </a:prstGeom>
          <a:noFill/>
        </p:spPr>
        <p:txBody>
          <a:bodyPr wrap="square" rtlCol="0">
            <a:spAutoFit/>
          </a:bodyPr>
          <a:lstStyle/>
          <a:p>
            <a:r>
              <a:rPr lang="es-CL" dirty="0" err="1"/>
              <a:t>Chelidae</a:t>
            </a:r>
            <a:endParaRPr lang="en-US" dirty="0"/>
          </a:p>
        </p:txBody>
      </p:sp>
      <p:sp>
        <p:nvSpPr>
          <p:cNvPr id="4" name="CuadroTexto 3">
            <a:extLst>
              <a:ext uri="{FF2B5EF4-FFF2-40B4-BE49-F238E27FC236}">
                <a16:creationId xmlns:a16="http://schemas.microsoft.com/office/drawing/2014/main" id="{71336DA4-2EE5-4BF3-B461-6AA7C7D25A8C}"/>
              </a:ext>
            </a:extLst>
          </p:cNvPr>
          <p:cNvSpPr txBox="1"/>
          <p:nvPr/>
        </p:nvSpPr>
        <p:spPr>
          <a:xfrm>
            <a:off x="1262743" y="3614264"/>
            <a:ext cx="1622752" cy="369332"/>
          </a:xfrm>
          <a:prstGeom prst="rect">
            <a:avLst/>
          </a:prstGeom>
          <a:noFill/>
        </p:spPr>
        <p:txBody>
          <a:bodyPr wrap="none" rtlCol="0">
            <a:spAutoFit/>
          </a:bodyPr>
          <a:lstStyle/>
          <a:p>
            <a:r>
              <a:rPr lang="es-CL" dirty="0" err="1"/>
              <a:t>Pelomedusidae</a:t>
            </a:r>
            <a:endParaRPr lang="en-US" dirty="0"/>
          </a:p>
        </p:txBody>
      </p:sp>
      <p:sp>
        <p:nvSpPr>
          <p:cNvPr id="5" name="CuadroTexto 4">
            <a:extLst>
              <a:ext uri="{FF2B5EF4-FFF2-40B4-BE49-F238E27FC236}">
                <a16:creationId xmlns:a16="http://schemas.microsoft.com/office/drawing/2014/main" id="{6906CC85-639B-4DFF-A012-244C529242DF}"/>
              </a:ext>
            </a:extLst>
          </p:cNvPr>
          <p:cNvSpPr txBox="1"/>
          <p:nvPr/>
        </p:nvSpPr>
        <p:spPr>
          <a:xfrm>
            <a:off x="6148815" y="1509197"/>
            <a:ext cx="5273525" cy="369332"/>
          </a:xfrm>
          <a:prstGeom prst="rect">
            <a:avLst/>
          </a:prstGeom>
          <a:noFill/>
        </p:spPr>
        <p:txBody>
          <a:bodyPr wrap="square" rtlCol="0">
            <a:spAutoFit/>
          </a:bodyPr>
          <a:lstStyle/>
          <a:p>
            <a:r>
              <a:rPr lang="es-CL" dirty="0" err="1"/>
              <a:t>Trionychidae</a:t>
            </a:r>
            <a:r>
              <a:rPr lang="es-CL" dirty="0"/>
              <a:t>                      </a:t>
            </a:r>
            <a:r>
              <a:rPr lang="es-CL" dirty="0" err="1"/>
              <a:t>Chelonioidea</a:t>
            </a:r>
            <a:endParaRPr lang="en-US" dirty="0"/>
          </a:p>
        </p:txBody>
      </p:sp>
      <p:pic>
        <p:nvPicPr>
          <p:cNvPr id="2054" name="Picture 6" descr="Resultado de imagen para testudinoidea">
            <a:extLst>
              <a:ext uri="{FF2B5EF4-FFF2-40B4-BE49-F238E27FC236}">
                <a16:creationId xmlns:a16="http://schemas.microsoft.com/office/drawing/2014/main" id="{DA9BB889-16F3-4654-89A9-4760CE14E8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15" t="26621" r="26455" b="8360"/>
          <a:stretch/>
        </p:blipFill>
        <p:spPr bwMode="auto">
          <a:xfrm>
            <a:off x="6785835" y="4122057"/>
            <a:ext cx="3003154" cy="243634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BFCF6B5-9C87-403B-AA58-BE46E41568B9}"/>
              </a:ext>
            </a:extLst>
          </p:cNvPr>
          <p:cNvSpPr txBox="1"/>
          <p:nvPr/>
        </p:nvSpPr>
        <p:spPr>
          <a:xfrm>
            <a:off x="6760039" y="3664858"/>
            <a:ext cx="3153218" cy="369332"/>
          </a:xfrm>
          <a:prstGeom prst="rect">
            <a:avLst/>
          </a:prstGeom>
          <a:noFill/>
        </p:spPr>
        <p:txBody>
          <a:bodyPr wrap="square" rtlCol="0">
            <a:spAutoFit/>
          </a:bodyPr>
          <a:lstStyle/>
          <a:p>
            <a:r>
              <a:rPr lang="es-CL" dirty="0" err="1"/>
              <a:t>Testunoidea</a:t>
            </a:r>
            <a:endParaRPr lang="en-US" dirty="0"/>
          </a:p>
        </p:txBody>
      </p:sp>
    </p:spTree>
    <p:extLst>
      <p:ext uri="{BB962C8B-B14F-4D97-AF65-F5344CB8AC3E}">
        <p14:creationId xmlns:p14="http://schemas.microsoft.com/office/powerpoint/2010/main" val="4016484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5CE8C-CF29-499F-8914-D1DF9A5C807F}"/>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DBE999F1-FDD6-43A4-A5F6-A67ECDDDB66E}"/>
              </a:ext>
            </a:extLst>
          </p:cNvPr>
          <p:cNvSpPr>
            <a:spLocks noGrp="1"/>
          </p:cNvSpPr>
          <p:nvPr>
            <p:ph idx="1"/>
          </p:nvPr>
        </p:nvSpPr>
        <p:spPr/>
        <p:txBody>
          <a:bodyPr/>
          <a:lstStyle/>
          <a:p>
            <a:endParaRPr lang="en-US" dirty="0"/>
          </a:p>
        </p:txBody>
      </p:sp>
      <p:pic>
        <p:nvPicPr>
          <p:cNvPr id="5" name="Imagen 4">
            <a:extLst>
              <a:ext uri="{FF2B5EF4-FFF2-40B4-BE49-F238E27FC236}">
                <a16:creationId xmlns:a16="http://schemas.microsoft.com/office/drawing/2014/main" id="{E8C7EEAB-B05E-421A-A2DE-DCD3284B739A}"/>
              </a:ext>
            </a:extLst>
          </p:cNvPr>
          <p:cNvPicPr>
            <a:picLocks noChangeAspect="1"/>
          </p:cNvPicPr>
          <p:nvPr/>
        </p:nvPicPr>
        <p:blipFill rotWithShape="1">
          <a:blip r:embed="rId2"/>
          <a:srcRect l="26421" t="13104" r="26155" b="17317"/>
          <a:stretch/>
        </p:blipFill>
        <p:spPr>
          <a:xfrm>
            <a:off x="2236764" y="787343"/>
            <a:ext cx="7077920" cy="5838539"/>
          </a:xfrm>
          <a:prstGeom prst="rect">
            <a:avLst/>
          </a:prstGeom>
        </p:spPr>
      </p:pic>
    </p:spTree>
    <p:extLst>
      <p:ext uri="{BB962C8B-B14F-4D97-AF65-F5344CB8AC3E}">
        <p14:creationId xmlns:p14="http://schemas.microsoft.com/office/powerpoint/2010/main" val="42398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6377C2-9341-4CBC-947C-AF7826799C04}"/>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4E905A2A-3A55-4E89-9355-3263D1B3A47D}"/>
              </a:ext>
            </a:extLst>
          </p:cNvPr>
          <p:cNvSpPr>
            <a:spLocks noGrp="1"/>
          </p:cNvSpPr>
          <p:nvPr>
            <p:ph idx="1"/>
          </p:nvPr>
        </p:nvSpPr>
        <p:spPr/>
        <p:txBody>
          <a:bodyPr/>
          <a:lstStyle/>
          <a:p>
            <a:endParaRPr lang="en-US" dirty="0"/>
          </a:p>
        </p:txBody>
      </p:sp>
      <p:pic>
        <p:nvPicPr>
          <p:cNvPr id="6" name="Imagen 5">
            <a:extLst>
              <a:ext uri="{FF2B5EF4-FFF2-40B4-BE49-F238E27FC236}">
                <a16:creationId xmlns:a16="http://schemas.microsoft.com/office/drawing/2014/main" id="{6BB4BE91-14C7-4C5F-A63F-28B41A7DC7D7}"/>
              </a:ext>
            </a:extLst>
          </p:cNvPr>
          <p:cNvPicPr>
            <a:picLocks noChangeAspect="1"/>
          </p:cNvPicPr>
          <p:nvPr/>
        </p:nvPicPr>
        <p:blipFill rotWithShape="1">
          <a:blip r:embed="rId3"/>
          <a:srcRect l="26785" t="16516" r="48929" b="20004"/>
          <a:stretch/>
        </p:blipFill>
        <p:spPr>
          <a:xfrm>
            <a:off x="1334504" y="598167"/>
            <a:ext cx="3852540" cy="5661665"/>
          </a:xfrm>
          <a:prstGeom prst="rect">
            <a:avLst/>
          </a:prstGeom>
        </p:spPr>
      </p:pic>
      <p:pic>
        <p:nvPicPr>
          <p:cNvPr id="7" name="Imagen 6">
            <a:extLst>
              <a:ext uri="{FF2B5EF4-FFF2-40B4-BE49-F238E27FC236}">
                <a16:creationId xmlns:a16="http://schemas.microsoft.com/office/drawing/2014/main" id="{FB7B1649-3509-41A2-A303-9150299D83E9}"/>
              </a:ext>
            </a:extLst>
          </p:cNvPr>
          <p:cNvPicPr>
            <a:picLocks noChangeAspect="1"/>
          </p:cNvPicPr>
          <p:nvPr/>
        </p:nvPicPr>
        <p:blipFill rotWithShape="1">
          <a:blip r:embed="rId3"/>
          <a:srcRect l="58889" t="17237" r="27126" b="49515"/>
          <a:stretch/>
        </p:blipFill>
        <p:spPr>
          <a:xfrm>
            <a:off x="5187044" y="598167"/>
            <a:ext cx="2231910" cy="2983072"/>
          </a:xfrm>
          <a:prstGeom prst="rect">
            <a:avLst/>
          </a:prstGeom>
        </p:spPr>
      </p:pic>
      <p:pic>
        <p:nvPicPr>
          <p:cNvPr id="8" name="Imagen 7">
            <a:extLst>
              <a:ext uri="{FF2B5EF4-FFF2-40B4-BE49-F238E27FC236}">
                <a16:creationId xmlns:a16="http://schemas.microsoft.com/office/drawing/2014/main" id="{49E3E8B8-0299-4851-BD66-6EC570874507}"/>
              </a:ext>
            </a:extLst>
          </p:cNvPr>
          <p:cNvPicPr>
            <a:picLocks noChangeAspect="1"/>
          </p:cNvPicPr>
          <p:nvPr/>
        </p:nvPicPr>
        <p:blipFill rotWithShape="1">
          <a:blip r:embed="rId4"/>
          <a:srcRect l="57859" t="22844" r="21385" b="11707"/>
          <a:stretch/>
        </p:blipFill>
        <p:spPr>
          <a:xfrm>
            <a:off x="7927317" y="598167"/>
            <a:ext cx="3129889" cy="5548354"/>
          </a:xfrm>
          <a:prstGeom prst="rect">
            <a:avLst/>
          </a:prstGeom>
        </p:spPr>
      </p:pic>
    </p:spTree>
    <p:extLst>
      <p:ext uri="{BB962C8B-B14F-4D97-AF65-F5344CB8AC3E}">
        <p14:creationId xmlns:p14="http://schemas.microsoft.com/office/powerpoint/2010/main" val="3170342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86FF28-9B7C-4F98-94FB-626F65E2F45B}"/>
              </a:ext>
            </a:extLst>
          </p:cNvPr>
          <p:cNvSpPr>
            <a:spLocks noGrp="1"/>
          </p:cNvSpPr>
          <p:nvPr>
            <p:ph type="title"/>
          </p:nvPr>
        </p:nvSpPr>
        <p:spPr/>
        <p:txBody>
          <a:bodyPr/>
          <a:lstStyle/>
          <a:p>
            <a:r>
              <a:rPr lang="es-CL" dirty="0" err="1"/>
              <a:t>Testudinata</a:t>
            </a:r>
            <a:endParaRPr lang="en-US" dirty="0"/>
          </a:p>
        </p:txBody>
      </p:sp>
      <p:sp>
        <p:nvSpPr>
          <p:cNvPr id="3" name="Marcador de contenido 2">
            <a:extLst>
              <a:ext uri="{FF2B5EF4-FFF2-40B4-BE49-F238E27FC236}">
                <a16:creationId xmlns:a16="http://schemas.microsoft.com/office/drawing/2014/main" id="{1235B144-8F24-456F-815E-25778802AACC}"/>
              </a:ext>
            </a:extLst>
          </p:cNvPr>
          <p:cNvSpPr>
            <a:spLocks noGrp="1"/>
          </p:cNvSpPr>
          <p:nvPr>
            <p:ph idx="1"/>
          </p:nvPr>
        </p:nvSpPr>
        <p:spPr/>
        <p:txBody>
          <a:bodyPr/>
          <a:lstStyle/>
          <a:p>
            <a:endParaRPr lang="en-US" dirty="0"/>
          </a:p>
        </p:txBody>
      </p:sp>
      <p:pic>
        <p:nvPicPr>
          <p:cNvPr id="4" name="Imagen 3">
            <a:extLst>
              <a:ext uri="{FF2B5EF4-FFF2-40B4-BE49-F238E27FC236}">
                <a16:creationId xmlns:a16="http://schemas.microsoft.com/office/drawing/2014/main" id="{E9FD63A4-A222-4CC3-AA8E-3F0CB468F423}"/>
              </a:ext>
            </a:extLst>
          </p:cNvPr>
          <p:cNvPicPr>
            <a:picLocks noChangeAspect="1"/>
          </p:cNvPicPr>
          <p:nvPr/>
        </p:nvPicPr>
        <p:blipFill rotWithShape="1">
          <a:blip r:embed="rId3"/>
          <a:srcRect l="57858" t="22844" r="20000" b="11707"/>
          <a:stretch/>
        </p:blipFill>
        <p:spPr>
          <a:xfrm>
            <a:off x="7852229" y="365126"/>
            <a:ext cx="3687431" cy="6127750"/>
          </a:xfrm>
          <a:prstGeom prst="rect">
            <a:avLst/>
          </a:prstGeom>
        </p:spPr>
      </p:pic>
      <p:pic>
        <p:nvPicPr>
          <p:cNvPr id="5" name="Imagen 4">
            <a:extLst>
              <a:ext uri="{FF2B5EF4-FFF2-40B4-BE49-F238E27FC236}">
                <a16:creationId xmlns:a16="http://schemas.microsoft.com/office/drawing/2014/main" id="{F4011C10-AB5D-4247-AF31-213A54EFF618}"/>
              </a:ext>
            </a:extLst>
          </p:cNvPr>
          <p:cNvPicPr>
            <a:picLocks noChangeAspect="1"/>
          </p:cNvPicPr>
          <p:nvPr/>
        </p:nvPicPr>
        <p:blipFill rotWithShape="1">
          <a:blip r:embed="rId3"/>
          <a:srcRect l="29286" t="32332" r="47340" b="50000"/>
          <a:stretch/>
        </p:blipFill>
        <p:spPr>
          <a:xfrm>
            <a:off x="1408361" y="1988682"/>
            <a:ext cx="5873707" cy="2496231"/>
          </a:xfrm>
          <a:prstGeom prst="rect">
            <a:avLst/>
          </a:prstGeom>
        </p:spPr>
      </p:pic>
    </p:spTree>
    <p:extLst>
      <p:ext uri="{BB962C8B-B14F-4D97-AF65-F5344CB8AC3E}">
        <p14:creationId xmlns:p14="http://schemas.microsoft.com/office/powerpoint/2010/main" val="1319522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672F1-89B1-4103-9D72-3C06D9851C30}"/>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BED2D3E8-9325-4530-9892-FBF8D136B476}"/>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9D6400DF-C952-4C0C-AAB7-1C5E58426767}"/>
              </a:ext>
            </a:extLst>
          </p:cNvPr>
          <p:cNvPicPr>
            <a:picLocks noChangeAspect="1"/>
          </p:cNvPicPr>
          <p:nvPr/>
        </p:nvPicPr>
        <p:blipFill rotWithShape="1">
          <a:blip r:embed="rId2"/>
          <a:srcRect l="19643" t="31991" r="21424" b="17233"/>
          <a:stretch/>
        </p:blipFill>
        <p:spPr>
          <a:xfrm>
            <a:off x="941111" y="1182914"/>
            <a:ext cx="10309778" cy="4994049"/>
          </a:xfrm>
          <a:prstGeom prst="rect">
            <a:avLst/>
          </a:prstGeom>
        </p:spPr>
      </p:pic>
    </p:spTree>
    <p:extLst>
      <p:ext uri="{BB962C8B-B14F-4D97-AF65-F5344CB8AC3E}">
        <p14:creationId xmlns:p14="http://schemas.microsoft.com/office/powerpoint/2010/main" val="1220294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2C8FE3-15B9-4659-9E67-3FEA7D18F402}"/>
              </a:ext>
            </a:extLst>
          </p:cNvPr>
          <p:cNvSpPr>
            <a:spLocks noGrp="1"/>
          </p:cNvSpPr>
          <p:nvPr>
            <p:ph type="title"/>
          </p:nvPr>
        </p:nvSpPr>
        <p:spPr/>
        <p:txBody>
          <a:bodyPr/>
          <a:lstStyle/>
          <a:p>
            <a:endParaRPr lang="en-US"/>
          </a:p>
        </p:txBody>
      </p:sp>
      <p:pic>
        <p:nvPicPr>
          <p:cNvPr id="5122" name="Picture 2" descr="Resultado de imagen para the adult skull of the early eunotosaurus">
            <a:extLst>
              <a:ext uri="{FF2B5EF4-FFF2-40B4-BE49-F238E27FC236}">
                <a16:creationId xmlns:a16="http://schemas.microsoft.com/office/drawing/2014/main" id="{39D05908-87F1-4424-9CE8-EB128C589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93" y="754472"/>
            <a:ext cx="4221480" cy="55609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the body plan of the early stem eunotosaurus">
            <a:extLst>
              <a:ext uri="{FF2B5EF4-FFF2-40B4-BE49-F238E27FC236}">
                <a16:creationId xmlns:a16="http://schemas.microsoft.com/office/drawing/2014/main" id="{D6A753B2-886C-4EB6-9311-110D1104B2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43665" y="754472"/>
            <a:ext cx="601013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07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9C7A3-8080-494E-842B-51CB838FB13A}"/>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7154AEA0-6BA6-4AB0-9A8A-763CE9DEA1C6}"/>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19207A20-8A35-4782-BE90-DA15FDF430EE}"/>
              </a:ext>
            </a:extLst>
          </p:cNvPr>
          <p:cNvPicPr>
            <a:picLocks noChangeAspect="1"/>
          </p:cNvPicPr>
          <p:nvPr/>
        </p:nvPicPr>
        <p:blipFill rotWithShape="1">
          <a:blip r:embed="rId2"/>
          <a:srcRect l="15239" t="22845" r="8269" b="11981"/>
          <a:stretch/>
        </p:blipFill>
        <p:spPr>
          <a:xfrm>
            <a:off x="1173582" y="1562941"/>
            <a:ext cx="10180218" cy="4876706"/>
          </a:xfrm>
          <a:prstGeom prst="rect">
            <a:avLst/>
          </a:prstGeom>
        </p:spPr>
      </p:pic>
    </p:spTree>
    <p:extLst>
      <p:ext uri="{BB962C8B-B14F-4D97-AF65-F5344CB8AC3E}">
        <p14:creationId xmlns:p14="http://schemas.microsoft.com/office/powerpoint/2010/main" val="858434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E630BA-7B55-42AF-B324-39AA2111ECF0}"/>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0E019231-C728-47C7-A5F9-BEAEB35C4DE6}"/>
              </a:ext>
            </a:extLst>
          </p:cNvPr>
          <p:cNvSpPr>
            <a:spLocks noGrp="1"/>
          </p:cNvSpPr>
          <p:nvPr>
            <p:ph idx="1"/>
          </p:nvPr>
        </p:nvSpPr>
        <p:spPr/>
        <p:txBody>
          <a:bodyPr/>
          <a:lstStyle/>
          <a:p>
            <a:endParaRPr lang="en-US"/>
          </a:p>
        </p:txBody>
      </p:sp>
      <p:pic>
        <p:nvPicPr>
          <p:cNvPr id="5" name="Imagen 4">
            <a:extLst>
              <a:ext uri="{FF2B5EF4-FFF2-40B4-BE49-F238E27FC236}">
                <a16:creationId xmlns:a16="http://schemas.microsoft.com/office/drawing/2014/main" id="{A8DF4FB1-EAD0-49A7-B65F-8042AA46C9DA}"/>
              </a:ext>
            </a:extLst>
          </p:cNvPr>
          <p:cNvPicPr>
            <a:picLocks noChangeAspect="1"/>
          </p:cNvPicPr>
          <p:nvPr/>
        </p:nvPicPr>
        <p:blipFill rotWithShape="1">
          <a:blip r:embed="rId2"/>
          <a:srcRect l="25357" t="15983" r="26615" b="5303"/>
          <a:stretch/>
        </p:blipFill>
        <p:spPr>
          <a:xfrm>
            <a:off x="2964935" y="1097279"/>
            <a:ext cx="5855510" cy="5395596"/>
          </a:xfrm>
          <a:prstGeom prst="rect">
            <a:avLst/>
          </a:prstGeom>
        </p:spPr>
      </p:pic>
    </p:spTree>
    <p:extLst>
      <p:ext uri="{BB962C8B-B14F-4D97-AF65-F5344CB8AC3E}">
        <p14:creationId xmlns:p14="http://schemas.microsoft.com/office/powerpoint/2010/main" val="1809480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ABDE84-D05D-497D-9E1C-820BF384A629}"/>
              </a:ext>
            </a:extLst>
          </p:cNvPr>
          <p:cNvSpPr>
            <a:spLocks noGrp="1"/>
          </p:cNvSpPr>
          <p:nvPr>
            <p:ph idx="1"/>
          </p:nvPr>
        </p:nvSpPr>
        <p:spPr>
          <a:xfrm>
            <a:off x="8525022" y="815926"/>
            <a:ext cx="2828778" cy="4895557"/>
          </a:xfrm>
        </p:spPr>
        <p:txBody>
          <a:bodyPr>
            <a:normAutofit fontScale="55000" lnSpcReduction="20000"/>
          </a:bodyPr>
          <a:lstStyle/>
          <a:p>
            <a:r>
              <a:rPr lang="en-US" dirty="0"/>
              <a:t>Figure 1. Newly Described </a:t>
            </a:r>
            <a:r>
              <a:rPr lang="en-US" dirty="0" err="1"/>
              <a:t>Eunotosaurus</a:t>
            </a:r>
            <a:r>
              <a:rPr lang="en-US" dirty="0"/>
              <a:t> africanus Material (A) Photograph (left) and illustration (right) of GM 86/341 in dorsal view. (B) Photograph (left) and illustration (right) of GM 86/341 in ventral view. (C) Close-up photographs of the neck region of GM 86/341 in dorsal (top) and ventral (bottom) views showing differences between cervical (short </a:t>
            </a:r>
            <a:r>
              <a:rPr lang="en-US" dirty="0" err="1"/>
              <a:t>centra</a:t>
            </a:r>
            <a:r>
              <a:rPr lang="en-US" dirty="0"/>
              <a:t> with bulbous neural spines, and elongate ribs) and dorsal (greatly elongate </a:t>
            </a:r>
            <a:r>
              <a:rPr lang="en-US" dirty="0" err="1"/>
              <a:t>centra</a:t>
            </a:r>
            <a:r>
              <a:rPr lang="en-US" dirty="0"/>
              <a:t>, with long neural spines, and anteroposterior broadened ribs) vertebrae. (D) Photograph (left) and illustration (right) of QR 3299 in dorsal view. (E) Photograph (left) and illustration (right) of QR 3299 in ventral view. See also Figure S1 for red/blue </a:t>
            </a:r>
            <a:r>
              <a:rPr lang="en-US" dirty="0" err="1"/>
              <a:t>stereophotographs</a:t>
            </a:r>
            <a:r>
              <a:rPr lang="en-US" dirty="0"/>
              <a:t> of each specimen</a:t>
            </a:r>
          </a:p>
        </p:txBody>
      </p:sp>
      <p:pic>
        <p:nvPicPr>
          <p:cNvPr id="4" name="Imagen 3">
            <a:extLst>
              <a:ext uri="{FF2B5EF4-FFF2-40B4-BE49-F238E27FC236}">
                <a16:creationId xmlns:a16="http://schemas.microsoft.com/office/drawing/2014/main" id="{827C91EB-B2F6-4924-BCC4-5CE289A81F2B}"/>
              </a:ext>
            </a:extLst>
          </p:cNvPr>
          <p:cNvPicPr>
            <a:picLocks noChangeAspect="1"/>
          </p:cNvPicPr>
          <p:nvPr/>
        </p:nvPicPr>
        <p:blipFill rotWithShape="1">
          <a:blip r:embed="rId3">
            <a:clrChange>
              <a:clrFrom>
                <a:srgbClr val="FFFFFF"/>
              </a:clrFrom>
              <a:clrTo>
                <a:srgbClr val="FFFFFF">
                  <a:alpha val="0"/>
                </a:srgbClr>
              </a:clrTo>
            </a:clrChange>
          </a:blip>
          <a:srcRect l="28962" t="20303" r="30595" b="5619"/>
          <a:stretch/>
        </p:blipFill>
        <p:spPr>
          <a:xfrm>
            <a:off x="1997612" y="225752"/>
            <a:ext cx="5950633" cy="6127950"/>
          </a:xfrm>
          <a:prstGeom prst="rect">
            <a:avLst/>
          </a:prstGeom>
        </p:spPr>
      </p:pic>
    </p:spTree>
    <p:extLst>
      <p:ext uri="{BB962C8B-B14F-4D97-AF65-F5344CB8AC3E}">
        <p14:creationId xmlns:p14="http://schemas.microsoft.com/office/powerpoint/2010/main" val="427542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B050"/>
            </a:gs>
            <a:gs pos="100000">
              <a:srgbClr val="20D0CC"/>
            </a:gs>
            <a:gs pos="87000">
              <a:schemeClr val="bg1"/>
            </a:gs>
          </a:gsLst>
          <a:lin ang="54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914B8-59B5-43C2-B8AE-769B64FD2077}"/>
              </a:ext>
            </a:extLst>
          </p:cNvPr>
          <p:cNvSpPr>
            <a:spLocks noGrp="1"/>
          </p:cNvSpPr>
          <p:nvPr>
            <p:ph type="title"/>
          </p:nvPr>
        </p:nvSpPr>
        <p:spPr>
          <a:xfrm>
            <a:off x="838200" y="365125"/>
            <a:ext cx="9867314" cy="1325563"/>
          </a:xfrm>
        </p:spPr>
        <p:txBody>
          <a:bodyPr>
            <a:normAutofit/>
          </a:bodyPr>
          <a:lstStyle/>
          <a:p>
            <a:r>
              <a:rPr lang="es-CL" sz="3600" b="1" dirty="0" err="1"/>
              <a:t>Amniotos</a:t>
            </a:r>
            <a:r>
              <a:rPr lang="es-CL" sz="3600" b="1" dirty="0"/>
              <a:t> mas antiguos conocidos son </a:t>
            </a:r>
            <a:r>
              <a:rPr lang="es-CL" sz="3600" b="1" dirty="0" err="1"/>
              <a:t>sauropsidos</a:t>
            </a:r>
            <a:r>
              <a:rPr lang="es-CL" sz="3600" b="1" dirty="0"/>
              <a:t> </a:t>
            </a:r>
            <a:r>
              <a:rPr lang="es-CL" sz="3600" b="1" dirty="0" err="1"/>
              <a:t>stem-diapsida</a:t>
            </a:r>
            <a:endParaRPr lang="en-US" sz="3600" b="1" dirty="0"/>
          </a:p>
        </p:txBody>
      </p:sp>
      <p:sp>
        <p:nvSpPr>
          <p:cNvPr id="3" name="Marcador de contenido 2">
            <a:extLst>
              <a:ext uri="{FF2B5EF4-FFF2-40B4-BE49-F238E27FC236}">
                <a16:creationId xmlns:a16="http://schemas.microsoft.com/office/drawing/2014/main" id="{E89BD5C3-67D0-450C-A91C-2C25A52449FE}"/>
              </a:ext>
            </a:extLst>
          </p:cNvPr>
          <p:cNvSpPr>
            <a:spLocks noGrp="1"/>
          </p:cNvSpPr>
          <p:nvPr>
            <p:ph idx="1"/>
          </p:nvPr>
        </p:nvSpPr>
        <p:spPr/>
        <p:txBody>
          <a:bodyPr/>
          <a:lstStyle/>
          <a:p>
            <a:endParaRPr lang="en-US"/>
          </a:p>
        </p:txBody>
      </p:sp>
      <p:pic>
        <p:nvPicPr>
          <p:cNvPr id="5" name="Imagen 4">
            <a:extLst>
              <a:ext uri="{FF2B5EF4-FFF2-40B4-BE49-F238E27FC236}">
                <a16:creationId xmlns:a16="http://schemas.microsoft.com/office/drawing/2014/main" id="{8E594F62-4071-4228-A00F-81D7D2664A27}"/>
              </a:ext>
            </a:extLst>
          </p:cNvPr>
          <p:cNvPicPr>
            <a:picLocks noChangeAspect="1"/>
          </p:cNvPicPr>
          <p:nvPr/>
        </p:nvPicPr>
        <p:blipFill rotWithShape="1">
          <a:blip r:embed="rId2"/>
          <a:srcRect l="8928" t="21855" r="35533" b="9886"/>
          <a:stretch/>
        </p:blipFill>
        <p:spPr>
          <a:xfrm>
            <a:off x="345830" y="1498060"/>
            <a:ext cx="6771378" cy="4678903"/>
          </a:xfrm>
          <a:prstGeom prst="rect">
            <a:avLst/>
          </a:prstGeom>
        </p:spPr>
      </p:pic>
      <p:pic>
        <p:nvPicPr>
          <p:cNvPr id="4" name="Imagen 3">
            <a:extLst>
              <a:ext uri="{FF2B5EF4-FFF2-40B4-BE49-F238E27FC236}">
                <a16:creationId xmlns:a16="http://schemas.microsoft.com/office/drawing/2014/main" id="{C317496B-DFF3-4DDA-9117-197600B1C212}"/>
              </a:ext>
            </a:extLst>
          </p:cNvPr>
          <p:cNvPicPr>
            <a:picLocks noChangeAspect="1"/>
          </p:cNvPicPr>
          <p:nvPr/>
        </p:nvPicPr>
        <p:blipFill rotWithShape="1">
          <a:blip r:embed="rId3"/>
          <a:srcRect l="21428" t="26633" r="37832" b="5278"/>
          <a:stretch/>
        </p:blipFill>
        <p:spPr>
          <a:xfrm>
            <a:off x="6977576" y="1509714"/>
            <a:ext cx="4967069" cy="4667249"/>
          </a:xfrm>
          <a:prstGeom prst="rect">
            <a:avLst/>
          </a:prstGeom>
        </p:spPr>
      </p:pic>
    </p:spTree>
    <p:extLst>
      <p:ext uri="{BB962C8B-B14F-4D97-AF65-F5344CB8AC3E}">
        <p14:creationId xmlns:p14="http://schemas.microsoft.com/office/powerpoint/2010/main" val="3077006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102193C-9B13-45BA-BC2B-F94FBE9A4013}"/>
              </a:ext>
            </a:extLst>
          </p:cNvPr>
          <p:cNvSpPr/>
          <p:nvPr/>
        </p:nvSpPr>
        <p:spPr>
          <a:xfrm>
            <a:off x="970671" y="4586067"/>
            <a:ext cx="10592972" cy="2031325"/>
          </a:xfrm>
          <a:prstGeom prst="rect">
            <a:avLst/>
          </a:prstGeom>
        </p:spPr>
        <p:txBody>
          <a:bodyPr wrap="square">
            <a:spAutoFit/>
          </a:bodyPr>
          <a:lstStyle/>
          <a:p>
            <a:r>
              <a:rPr lang="en-US"/>
              <a:t>Figure 1. Newly Described Eunotosaurus africanus Material (A) Photograph (left) and illustration (right) of GM 86/341 in dorsal view. (B) Photograph (left) and illustration (right) of GM 86/341 in ventral view. (C) Close-up photographs of the neck region of GM 86/341 in dorsal (top) and ventral (bottom) views showing differences between cervical (short centra with bulbous neural spines, and elongate ribs) and dorsal (greatly elongate centra, with long neural spines, and anteroposterior broadened ribs) vertebrae. (D) Photograph (left) and illustration (right) of QR 3299 in dorsal view. (E) Photograph (left) and illustration (right) of QR 3299 in ventral view. See also Figure S1 for red/blue stereophotographs of each specimen</a:t>
            </a:r>
            <a:endParaRPr lang="en-US" dirty="0"/>
          </a:p>
        </p:txBody>
      </p:sp>
      <p:pic>
        <p:nvPicPr>
          <p:cNvPr id="8" name="Imagen 7">
            <a:extLst>
              <a:ext uri="{FF2B5EF4-FFF2-40B4-BE49-F238E27FC236}">
                <a16:creationId xmlns:a16="http://schemas.microsoft.com/office/drawing/2014/main" id="{440AD7B0-1A60-4457-8960-45C039848893}"/>
              </a:ext>
            </a:extLst>
          </p:cNvPr>
          <p:cNvPicPr>
            <a:picLocks noChangeAspect="1"/>
          </p:cNvPicPr>
          <p:nvPr/>
        </p:nvPicPr>
        <p:blipFill rotWithShape="1">
          <a:blip r:embed="rId2"/>
          <a:srcRect l="3346" t="28092" r="7961" b="14854"/>
          <a:stretch/>
        </p:blipFill>
        <p:spPr>
          <a:xfrm>
            <a:off x="689317" y="520504"/>
            <a:ext cx="10813366" cy="3910818"/>
          </a:xfrm>
          <a:prstGeom prst="rect">
            <a:avLst/>
          </a:prstGeom>
        </p:spPr>
      </p:pic>
    </p:spTree>
    <p:extLst>
      <p:ext uri="{BB962C8B-B14F-4D97-AF65-F5344CB8AC3E}">
        <p14:creationId xmlns:p14="http://schemas.microsoft.com/office/powerpoint/2010/main" val="441660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AEA1BF-8A7F-4571-AEBC-8BEB5CB3655A}"/>
              </a:ext>
            </a:extLst>
          </p:cNvPr>
          <p:cNvSpPr>
            <a:spLocks noGrp="1"/>
          </p:cNvSpPr>
          <p:nvPr>
            <p:ph type="title"/>
          </p:nvPr>
        </p:nvSpPr>
        <p:spPr>
          <a:xfrm>
            <a:off x="675249" y="225084"/>
            <a:ext cx="11197883" cy="1266092"/>
          </a:xfrm>
        </p:spPr>
        <p:txBody>
          <a:bodyPr>
            <a:normAutofit/>
          </a:bodyPr>
          <a:lstStyle/>
          <a:p>
            <a:r>
              <a:rPr lang="es-CL" sz="3600" dirty="0"/>
              <a:t>Desarrollo comparado de la costilla de los </a:t>
            </a:r>
            <a:r>
              <a:rPr lang="es-CL" sz="3600" dirty="0" err="1"/>
              <a:t>amniotos</a:t>
            </a:r>
            <a:endParaRPr lang="en-US" sz="3600" dirty="0"/>
          </a:p>
        </p:txBody>
      </p:sp>
      <p:pic>
        <p:nvPicPr>
          <p:cNvPr id="6146" name="Picture 2" descr="Resultado de imagen para comparative rib development in amniotes">
            <a:extLst>
              <a:ext uri="{FF2B5EF4-FFF2-40B4-BE49-F238E27FC236}">
                <a16:creationId xmlns:a16="http://schemas.microsoft.com/office/drawing/2014/main" id="{4EF8C751-0FF0-441A-B7DA-D7D4D99AFD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468" y="1796396"/>
            <a:ext cx="11815062" cy="208501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F17D417-5EA0-40AB-8081-A31A85C77C65}"/>
              </a:ext>
            </a:extLst>
          </p:cNvPr>
          <p:cNvSpPr/>
          <p:nvPr/>
        </p:nvSpPr>
        <p:spPr>
          <a:xfrm>
            <a:off x="1113692" y="4019098"/>
            <a:ext cx="9964615" cy="1477328"/>
          </a:xfrm>
          <a:prstGeom prst="rect">
            <a:avLst/>
          </a:prstGeom>
        </p:spPr>
        <p:txBody>
          <a:bodyPr wrap="square">
            <a:spAutoFit/>
          </a:bodyPr>
          <a:lstStyle/>
          <a:p>
            <a:r>
              <a:rPr lang="en-US" dirty="0"/>
              <a:t>The first stage of development is similar in the three groups (left, generalized amniote; middle, </a:t>
            </a:r>
            <a:r>
              <a:rPr lang="en-US" dirty="0" err="1"/>
              <a:t>Eunotosaurus</a:t>
            </a:r>
            <a:r>
              <a:rPr lang="en-US" dirty="0"/>
              <a:t> africanus; and right, generalized turtle. (Sub) dermal outgrowth of bone from the perichondral/periosteal collar of the developing rib is a developmental feature shared by </a:t>
            </a:r>
            <a:r>
              <a:rPr lang="en-US" dirty="0" err="1"/>
              <a:t>Eunotosaurus</a:t>
            </a:r>
            <a:r>
              <a:rPr lang="en-US" dirty="0"/>
              <a:t> and turtles. </a:t>
            </a:r>
            <a:r>
              <a:rPr lang="en-US" dirty="0" err="1"/>
              <a:t>Eunotosaurus</a:t>
            </a:r>
            <a:r>
              <a:rPr lang="en-US" dirty="0"/>
              <a:t> exhibits subsequent stages of rib development that we interpret as autoapomorphic. </a:t>
            </a:r>
          </a:p>
        </p:txBody>
      </p:sp>
    </p:spTree>
    <p:extLst>
      <p:ext uri="{BB962C8B-B14F-4D97-AF65-F5344CB8AC3E}">
        <p14:creationId xmlns:p14="http://schemas.microsoft.com/office/powerpoint/2010/main" val="1913493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08E60-2168-4546-9E67-69CB18F65390}"/>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B3CB83FF-9713-47A6-962B-BCF9CB2310A5}"/>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5B618449-5C58-444B-84C8-454E0CF8EC4D}"/>
              </a:ext>
            </a:extLst>
          </p:cNvPr>
          <p:cNvPicPr>
            <a:picLocks noChangeAspect="1"/>
          </p:cNvPicPr>
          <p:nvPr/>
        </p:nvPicPr>
        <p:blipFill rotWithShape="1">
          <a:blip r:embed="rId2"/>
          <a:srcRect l="22385" t="36520" r="23731" b="25116"/>
          <a:stretch/>
        </p:blipFill>
        <p:spPr>
          <a:xfrm>
            <a:off x="1842867" y="2790121"/>
            <a:ext cx="7948246" cy="3181566"/>
          </a:xfrm>
          <a:prstGeom prst="rect">
            <a:avLst/>
          </a:prstGeom>
        </p:spPr>
      </p:pic>
    </p:spTree>
    <p:extLst>
      <p:ext uri="{BB962C8B-B14F-4D97-AF65-F5344CB8AC3E}">
        <p14:creationId xmlns:p14="http://schemas.microsoft.com/office/powerpoint/2010/main" val="3096650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17D42-5ED1-48E4-9019-62374112BF10}"/>
              </a:ext>
            </a:extLst>
          </p:cNvPr>
          <p:cNvSpPr>
            <a:spLocks noGrp="1"/>
          </p:cNvSpPr>
          <p:nvPr>
            <p:ph type="title"/>
          </p:nvPr>
        </p:nvSpPr>
        <p:spPr/>
        <p:txBody>
          <a:bodyPr/>
          <a:lstStyle/>
          <a:p>
            <a:endParaRPr lang="en-US"/>
          </a:p>
        </p:txBody>
      </p:sp>
      <p:pic>
        <p:nvPicPr>
          <p:cNvPr id="1026" name="Picture 2" descr="Figure 3. The relationship of the shoulder blade to the carapace in turtles (Graptemys geographica).">
            <a:extLst>
              <a:ext uri="{FF2B5EF4-FFF2-40B4-BE49-F238E27FC236}">
                <a16:creationId xmlns:a16="http://schemas.microsoft.com/office/drawing/2014/main" id="{F805C038-8A79-486A-A058-06201D27C5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393" t="12915" r="17968" b="6185"/>
          <a:stretch/>
        </p:blipFill>
        <p:spPr bwMode="auto">
          <a:xfrm>
            <a:off x="838200" y="1940974"/>
            <a:ext cx="4178104" cy="312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8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C5596-7C68-4829-AC5D-6607BE6CD210}"/>
              </a:ext>
            </a:extLst>
          </p:cNvPr>
          <p:cNvSpPr>
            <a:spLocks noGrp="1"/>
          </p:cNvSpPr>
          <p:nvPr>
            <p:ph type="title"/>
          </p:nvPr>
        </p:nvSpPr>
        <p:spPr/>
        <p:txBody>
          <a:bodyPr/>
          <a:lstStyle/>
          <a:p>
            <a:r>
              <a:rPr lang="es-CL" dirty="0"/>
              <a:t>Controversia en la posición de las tortugas!!</a:t>
            </a:r>
            <a:endParaRPr lang="en-US" dirty="0"/>
          </a:p>
        </p:txBody>
      </p:sp>
      <p:sp>
        <p:nvSpPr>
          <p:cNvPr id="3" name="Marcador de contenido 2">
            <a:extLst>
              <a:ext uri="{FF2B5EF4-FFF2-40B4-BE49-F238E27FC236}">
                <a16:creationId xmlns:a16="http://schemas.microsoft.com/office/drawing/2014/main" id="{E17AC252-AE0D-4E1F-A39C-AE5ACF27F7C5}"/>
              </a:ext>
            </a:extLst>
          </p:cNvPr>
          <p:cNvSpPr>
            <a:spLocks noGrp="1"/>
          </p:cNvSpPr>
          <p:nvPr>
            <p:ph idx="1"/>
          </p:nvPr>
        </p:nvSpPr>
        <p:spPr>
          <a:xfrm>
            <a:off x="8159261" y="1828799"/>
            <a:ext cx="3685735" cy="4348163"/>
          </a:xfrm>
        </p:spPr>
        <p:txBody>
          <a:bodyPr/>
          <a:lstStyle/>
          <a:p>
            <a:r>
              <a:rPr lang="es-CL" dirty="0" err="1"/>
              <a:t>Anapsidos</a:t>
            </a:r>
            <a:r>
              <a:rPr lang="es-CL" dirty="0"/>
              <a:t>, </a:t>
            </a:r>
            <a:r>
              <a:rPr lang="es-CL" dirty="0" err="1"/>
              <a:t>Sauropsidos</a:t>
            </a:r>
            <a:r>
              <a:rPr lang="es-CL" dirty="0"/>
              <a:t> basales (A)</a:t>
            </a:r>
          </a:p>
          <a:p>
            <a:r>
              <a:rPr lang="es-CL" dirty="0"/>
              <a:t>-grupo hermano de </a:t>
            </a:r>
            <a:r>
              <a:rPr lang="es-CL" dirty="0" err="1"/>
              <a:t>Lepidosauria</a:t>
            </a:r>
            <a:r>
              <a:rPr lang="es-CL" dirty="0"/>
              <a:t> (B)</a:t>
            </a:r>
          </a:p>
          <a:p>
            <a:r>
              <a:rPr lang="es-CL" dirty="0"/>
              <a:t>Hermanos de </a:t>
            </a:r>
            <a:r>
              <a:rPr lang="es-CL" dirty="0" err="1"/>
              <a:t>archosauria</a:t>
            </a:r>
            <a:r>
              <a:rPr lang="es-CL" dirty="0"/>
              <a:t> (C)</a:t>
            </a:r>
          </a:p>
          <a:p>
            <a:pPr marL="0" indent="0">
              <a:buNone/>
            </a:pPr>
            <a:endParaRPr lang="en-US" dirty="0"/>
          </a:p>
        </p:txBody>
      </p:sp>
      <p:pic>
        <p:nvPicPr>
          <p:cNvPr id="4" name="Imagen 3">
            <a:extLst>
              <a:ext uri="{FF2B5EF4-FFF2-40B4-BE49-F238E27FC236}">
                <a16:creationId xmlns:a16="http://schemas.microsoft.com/office/drawing/2014/main" id="{63485763-A0D0-4AD0-A7B0-B5944FFAD9F7}"/>
              </a:ext>
            </a:extLst>
          </p:cNvPr>
          <p:cNvPicPr>
            <a:picLocks noChangeAspect="1"/>
          </p:cNvPicPr>
          <p:nvPr/>
        </p:nvPicPr>
        <p:blipFill rotWithShape="1">
          <a:blip r:embed="rId2"/>
          <a:srcRect l="1467" r="25420"/>
          <a:stretch/>
        </p:blipFill>
        <p:spPr>
          <a:xfrm>
            <a:off x="1283217" y="1481021"/>
            <a:ext cx="6363287" cy="4807860"/>
          </a:xfrm>
          <a:prstGeom prst="rect">
            <a:avLst/>
          </a:prstGeom>
        </p:spPr>
      </p:pic>
      <p:sp>
        <p:nvSpPr>
          <p:cNvPr id="5" name="CuadroTexto 4">
            <a:extLst>
              <a:ext uri="{FF2B5EF4-FFF2-40B4-BE49-F238E27FC236}">
                <a16:creationId xmlns:a16="http://schemas.microsoft.com/office/drawing/2014/main" id="{485147D9-7BC1-4BD2-9DA9-E402E9D6CD89}"/>
              </a:ext>
            </a:extLst>
          </p:cNvPr>
          <p:cNvSpPr txBox="1"/>
          <p:nvPr/>
        </p:nvSpPr>
        <p:spPr>
          <a:xfrm>
            <a:off x="2405575" y="6400800"/>
            <a:ext cx="7301133" cy="369332"/>
          </a:xfrm>
          <a:prstGeom prst="rect">
            <a:avLst/>
          </a:prstGeom>
          <a:noFill/>
        </p:spPr>
        <p:txBody>
          <a:bodyPr wrap="square" rtlCol="0">
            <a:spAutoFit/>
          </a:bodyPr>
          <a:lstStyle/>
          <a:p>
            <a:r>
              <a:rPr lang="en-US" dirty="0" err="1"/>
              <a:t>Nótese</a:t>
            </a:r>
            <a:r>
              <a:rPr lang="en-US" dirty="0"/>
              <a:t> que </a:t>
            </a:r>
            <a:r>
              <a:rPr lang="en-US" dirty="0" err="1"/>
              <a:t>en</a:t>
            </a:r>
            <a:r>
              <a:rPr lang="en-US" dirty="0"/>
              <a:t> B, C y D </a:t>
            </a:r>
            <a:r>
              <a:rPr lang="en-US" dirty="0" err="1"/>
              <a:t>Diapsida</a:t>
            </a:r>
            <a:r>
              <a:rPr lang="en-US" dirty="0"/>
              <a:t> </a:t>
            </a:r>
            <a:r>
              <a:rPr lang="en-US" dirty="0" err="1"/>
              <a:t>seria</a:t>
            </a:r>
            <a:r>
              <a:rPr lang="en-US" dirty="0"/>
              <a:t> </a:t>
            </a:r>
            <a:r>
              <a:rPr lang="en-US" dirty="0" err="1"/>
              <a:t>sinonimo</a:t>
            </a:r>
            <a:r>
              <a:rPr lang="en-US" dirty="0"/>
              <a:t> de </a:t>
            </a:r>
            <a:r>
              <a:rPr lang="en-US" dirty="0" err="1"/>
              <a:t>Reptilia</a:t>
            </a:r>
            <a:endParaRPr lang="en-US" dirty="0"/>
          </a:p>
        </p:txBody>
      </p:sp>
    </p:spTree>
    <p:extLst>
      <p:ext uri="{BB962C8B-B14F-4D97-AF65-F5344CB8AC3E}">
        <p14:creationId xmlns:p14="http://schemas.microsoft.com/office/powerpoint/2010/main" val="392722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60C611-6D47-48EA-A642-16560E50350C}"/>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867AF32D-162E-4684-B466-78F4271715FB}"/>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8E7C53EB-041E-448B-8874-09E6EA66F309}"/>
              </a:ext>
            </a:extLst>
          </p:cNvPr>
          <p:cNvPicPr>
            <a:picLocks noChangeAspect="1"/>
          </p:cNvPicPr>
          <p:nvPr/>
        </p:nvPicPr>
        <p:blipFill rotWithShape="1">
          <a:blip r:embed="rId3"/>
          <a:srcRect l="7976" t="16703" r="34285" b="9973"/>
          <a:stretch/>
        </p:blipFill>
        <p:spPr>
          <a:xfrm>
            <a:off x="948478" y="66821"/>
            <a:ext cx="9417985" cy="6724357"/>
          </a:xfrm>
          <a:prstGeom prst="rect">
            <a:avLst/>
          </a:prstGeom>
        </p:spPr>
      </p:pic>
    </p:spTree>
    <p:extLst>
      <p:ext uri="{BB962C8B-B14F-4D97-AF65-F5344CB8AC3E}">
        <p14:creationId xmlns:p14="http://schemas.microsoft.com/office/powerpoint/2010/main" val="359167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E5BC1-DA5D-44E4-8E78-7BB730F976F0}"/>
              </a:ext>
            </a:extLst>
          </p:cNvPr>
          <p:cNvSpPr>
            <a:spLocks noGrp="1"/>
          </p:cNvSpPr>
          <p:nvPr>
            <p:ph type="title"/>
          </p:nvPr>
        </p:nvSpPr>
        <p:spPr/>
        <p:txBody>
          <a:bodyPr/>
          <a:lstStyle/>
          <a:p>
            <a:r>
              <a:rPr lang="es-CL" b="1" dirty="0" err="1"/>
              <a:t>Anapsidos</a:t>
            </a:r>
            <a:r>
              <a:rPr lang="es-CL" b="1" dirty="0"/>
              <a:t> no </a:t>
            </a:r>
            <a:r>
              <a:rPr lang="es-CL" b="1" dirty="0" err="1"/>
              <a:t>testudines</a:t>
            </a:r>
            <a:r>
              <a:rPr lang="es-CL" b="1" dirty="0"/>
              <a:t> (</a:t>
            </a:r>
            <a:r>
              <a:rPr lang="es-CL" b="1" dirty="0" err="1"/>
              <a:t>parareptilia</a:t>
            </a:r>
            <a:r>
              <a:rPr lang="es-CL" b="1" dirty="0"/>
              <a:t>)</a:t>
            </a:r>
            <a:endParaRPr lang="en-US" b="1" dirty="0"/>
          </a:p>
        </p:txBody>
      </p:sp>
      <p:pic>
        <p:nvPicPr>
          <p:cNvPr id="5" name="Imagen 4">
            <a:extLst>
              <a:ext uri="{FF2B5EF4-FFF2-40B4-BE49-F238E27FC236}">
                <a16:creationId xmlns:a16="http://schemas.microsoft.com/office/drawing/2014/main" id="{A86CC601-75E4-44CC-81F5-B7D796DEC6B3}"/>
              </a:ext>
            </a:extLst>
          </p:cNvPr>
          <p:cNvPicPr>
            <a:picLocks noChangeAspect="1"/>
          </p:cNvPicPr>
          <p:nvPr/>
        </p:nvPicPr>
        <p:blipFill rotWithShape="1">
          <a:blip r:embed="rId2"/>
          <a:srcRect l="8928" t="21855" r="35533" b="9886"/>
          <a:stretch/>
        </p:blipFill>
        <p:spPr>
          <a:xfrm>
            <a:off x="129601" y="1914327"/>
            <a:ext cx="5661599" cy="3912065"/>
          </a:xfrm>
          <a:prstGeom prst="rect">
            <a:avLst/>
          </a:prstGeom>
        </p:spPr>
      </p:pic>
      <p:sp>
        <p:nvSpPr>
          <p:cNvPr id="4" name="Abrir llave 3">
            <a:extLst>
              <a:ext uri="{FF2B5EF4-FFF2-40B4-BE49-F238E27FC236}">
                <a16:creationId xmlns:a16="http://schemas.microsoft.com/office/drawing/2014/main" id="{51FA3BCB-547D-4CE6-B725-A5C0A6004036}"/>
              </a:ext>
            </a:extLst>
          </p:cNvPr>
          <p:cNvSpPr/>
          <p:nvPr/>
        </p:nvSpPr>
        <p:spPr>
          <a:xfrm rot="5400000">
            <a:off x="2179979" y="1530628"/>
            <a:ext cx="145776" cy="1828801"/>
          </a:xfrm>
          <a:prstGeom prst="leftBrace">
            <a:avLst/>
          </a:prstGeom>
          <a:ln>
            <a:solidFill>
              <a:srgbClr val="FF0000"/>
            </a:solidFill>
          </a:ln>
        </p:spPr>
        <p:style>
          <a:lnRef idx="3">
            <a:schemeClr val="dk1"/>
          </a:lnRef>
          <a:fillRef idx="0">
            <a:schemeClr val="dk1"/>
          </a:fillRef>
          <a:effectRef idx="2">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6" name="Imagen 5">
            <a:extLst>
              <a:ext uri="{FF2B5EF4-FFF2-40B4-BE49-F238E27FC236}">
                <a16:creationId xmlns:a16="http://schemas.microsoft.com/office/drawing/2014/main" id="{F58D9DED-A496-47D7-B699-D7496CD2FF8D}"/>
              </a:ext>
            </a:extLst>
          </p:cNvPr>
          <p:cNvPicPr>
            <a:picLocks noChangeAspect="1"/>
          </p:cNvPicPr>
          <p:nvPr/>
        </p:nvPicPr>
        <p:blipFill rotWithShape="1">
          <a:blip r:embed="rId3"/>
          <a:srcRect l="16286" t="15024" r="44517" b="47234"/>
          <a:stretch/>
        </p:blipFill>
        <p:spPr>
          <a:xfrm>
            <a:off x="8215306" y="1386815"/>
            <a:ext cx="3640262" cy="1970649"/>
          </a:xfrm>
          <a:prstGeom prst="rect">
            <a:avLst/>
          </a:prstGeom>
        </p:spPr>
      </p:pic>
      <p:sp>
        <p:nvSpPr>
          <p:cNvPr id="8" name="Marcador de contenido 2">
            <a:extLst>
              <a:ext uri="{FF2B5EF4-FFF2-40B4-BE49-F238E27FC236}">
                <a16:creationId xmlns:a16="http://schemas.microsoft.com/office/drawing/2014/main" id="{D0B20C31-BAC1-4111-B482-A95B9459F198}"/>
              </a:ext>
            </a:extLst>
          </p:cNvPr>
          <p:cNvSpPr txBox="1">
            <a:spLocks/>
          </p:cNvSpPr>
          <p:nvPr/>
        </p:nvSpPr>
        <p:spPr>
          <a:xfrm>
            <a:off x="5791200" y="1563756"/>
            <a:ext cx="5072269" cy="4613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err="1"/>
              <a:t>Mesosauridae</a:t>
            </a:r>
            <a:endParaRPr lang="es-CL" dirty="0"/>
          </a:p>
          <a:p>
            <a:r>
              <a:rPr lang="es-CL" dirty="0" err="1"/>
              <a:t>Millerettidae</a:t>
            </a:r>
            <a:endParaRPr lang="es-CL" dirty="0"/>
          </a:p>
          <a:p>
            <a:r>
              <a:rPr lang="es-CL" dirty="0" err="1"/>
              <a:t>Bolosauride</a:t>
            </a:r>
            <a:endParaRPr lang="es-CL" dirty="0"/>
          </a:p>
          <a:p>
            <a:endParaRPr lang="en-US" dirty="0"/>
          </a:p>
        </p:txBody>
      </p:sp>
      <p:pic>
        <p:nvPicPr>
          <p:cNvPr id="3" name="Imagen 2">
            <a:extLst>
              <a:ext uri="{FF2B5EF4-FFF2-40B4-BE49-F238E27FC236}">
                <a16:creationId xmlns:a16="http://schemas.microsoft.com/office/drawing/2014/main" id="{1BEBC112-5CD2-443F-80BD-978F3D0FFD43}"/>
              </a:ext>
            </a:extLst>
          </p:cNvPr>
          <p:cNvPicPr>
            <a:picLocks noChangeAspect="1"/>
          </p:cNvPicPr>
          <p:nvPr/>
        </p:nvPicPr>
        <p:blipFill rotWithShape="1">
          <a:blip r:embed="rId4"/>
          <a:srcRect l="57416" t="32585" r="11874" b="27396"/>
          <a:stretch/>
        </p:blipFill>
        <p:spPr>
          <a:xfrm>
            <a:off x="6241144" y="4482020"/>
            <a:ext cx="2427514" cy="1778557"/>
          </a:xfrm>
          <a:prstGeom prst="rect">
            <a:avLst/>
          </a:prstGeom>
        </p:spPr>
      </p:pic>
    </p:spTree>
    <p:extLst>
      <p:ext uri="{BB962C8B-B14F-4D97-AF65-F5344CB8AC3E}">
        <p14:creationId xmlns:p14="http://schemas.microsoft.com/office/powerpoint/2010/main" val="284419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E5BC1-DA5D-44E4-8E78-7BB730F976F0}"/>
              </a:ext>
            </a:extLst>
          </p:cNvPr>
          <p:cNvSpPr>
            <a:spLocks noGrp="1"/>
          </p:cNvSpPr>
          <p:nvPr>
            <p:ph type="title"/>
          </p:nvPr>
        </p:nvSpPr>
        <p:spPr/>
        <p:txBody>
          <a:bodyPr/>
          <a:lstStyle/>
          <a:p>
            <a:r>
              <a:rPr lang="es-CL" b="1" dirty="0" err="1"/>
              <a:t>parareptilia</a:t>
            </a:r>
            <a:endParaRPr lang="en-US" b="1" dirty="0"/>
          </a:p>
        </p:txBody>
      </p:sp>
      <p:sp>
        <p:nvSpPr>
          <p:cNvPr id="3" name="Marcador de contenido 2">
            <a:extLst>
              <a:ext uri="{FF2B5EF4-FFF2-40B4-BE49-F238E27FC236}">
                <a16:creationId xmlns:a16="http://schemas.microsoft.com/office/drawing/2014/main" id="{B7D72F8C-47A1-4F06-A716-87DE6DB89599}"/>
              </a:ext>
            </a:extLst>
          </p:cNvPr>
          <p:cNvSpPr>
            <a:spLocks noGrp="1"/>
          </p:cNvSpPr>
          <p:nvPr>
            <p:ph idx="1"/>
          </p:nvPr>
        </p:nvSpPr>
        <p:spPr>
          <a:xfrm>
            <a:off x="4463930" y="838245"/>
            <a:ext cx="5072269" cy="4613206"/>
          </a:xfrm>
        </p:spPr>
        <p:txBody>
          <a:bodyPr/>
          <a:lstStyle/>
          <a:p>
            <a:r>
              <a:rPr lang="es-CL" dirty="0" err="1"/>
              <a:t>Procolophonidae</a:t>
            </a:r>
            <a:endParaRPr lang="es-CL" dirty="0"/>
          </a:p>
          <a:p>
            <a:r>
              <a:rPr lang="es-CL" dirty="0" err="1"/>
              <a:t>Pareiasauridae</a:t>
            </a:r>
            <a:endParaRPr lang="es-CL" dirty="0"/>
          </a:p>
          <a:p>
            <a:endParaRPr lang="en-US" dirty="0"/>
          </a:p>
        </p:txBody>
      </p:sp>
      <p:pic>
        <p:nvPicPr>
          <p:cNvPr id="5" name="Imagen 4">
            <a:extLst>
              <a:ext uri="{FF2B5EF4-FFF2-40B4-BE49-F238E27FC236}">
                <a16:creationId xmlns:a16="http://schemas.microsoft.com/office/drawing/2014/main" id="{A86CC601-75E4-44CC-81F5-B7D796DEC6B3}"/>
              </a:ext>
            </a:extLst>
          </p:cNvPr>
          <p:cNvPicPr>
            <a:picLocks noChangeAspect="1"/>
          </p:cNvPicPr>
          <p:nvPr/>
        </p:nvPicPr>
        <p:blipFill rotWithShape="1">
          <a:blip r:embed="rId2"/>
          <a:srcRect l="8928" t="21855" r="35533" b="9886"/>
          <a:stretch/>
        </p:blipFill>
        <p:spPr>
          <a:xfrm>
            <a:off x="129601" y="1914327"/>
            <a:ext cx="5661599" cy="3912065"/>
          </a:xfrm>
          <a:prstGeom prst="rect">
            <a:avLst/>
          </a:prstGeom>
        </p:spPr>
      </p:pic>
      <p:sp>
        <p:nvSpPr>
          <p:cNvPr id="4" name="Abrir llave 3">
            <a:extLst>
              <a:ext uri="{FF2B5EF4-FFF2-40B4-BE49-F238E27FC236}">
                <a16:creationId xmlns:a16="http://schemas.microsoft.com/office/drawing/2014/main" id="{51FA3BCB-547D-4CE6-B725-A5C0A6004036}"/>
              </a:ext>
            </a:extLst>
          </p:cNvPr>
          <p:cNvSpPr/>
          <p:nvPr/>
        </p:nvSpPr>
        <p:spPr>
          <a:xfrm rot="5400000">
            <a:off x="2179979" y="1530628"/>
            <a:ext cx="145776" cy="1828801"/>
          </a:xfrm>
          <a:prstGeom prst="leftBrace">
            <a:avLst/>
          </a:prstGeom>
          <a:ln>
            <a:solidFill>
              <a:srgbClr val="FF0000"/>
            </a:solidFill>
          </a:ln>
        </p:spPr>
        <p:style>
          <a:lnRef idx="3">
            <a:schemeClr val="dk1"/>
          </a:lnRef>
          <a:fillRef idx="0">
            <a:schemeClr val="dk1"/>
          </a:fillRef>
          <a:effectRef idx="2">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6" name="Imagen 5">
            <a:extLst>
              <a:ext uri="{FF2B5EF4-FFF2-40B4-BE49-F238E27FC236}">
                <a16:creationId xmlns:a16="http://schemas.microsoft.com/office/drawing/2014/main" id="{F3992E80-7974-4CB1-9C9A-3AE048FE580B}"/>
              </a:ext>
            </a:extLst>
          </p:cNvPr>
          <p:cNvPicPr>
            <a:picLocks noChangeAspect="1"/>
          </p:cNvPicPr>
          <p:nvPr/>
        </p:nvPicPr>
        <p:blipFill rotWithShape="1">
          <a:blip r:embed="rId3"/>
          <a:srcRect l="40475" t="21405" r="10120" b="17656"/>
          <a:stretch/>
        </p:blipFill>
        <p:spPr>
          <a:xfrm>
            <a:off x="5791200" y="3713152"/>
            <a:ext cx="3875316" cy="2687450"/>
          </a:xfrm>
          <a:prstGeom prst="rect">
            <a:avLst/>
          </a:prstGeom>
        </p:spPr>
      </p:pic>
      <p:pic>
        <p:nvPicPr>
          <p:cNvPr id="7" name="Imagen 6">
            <a:extLst>
              <a:ext uri="{FF2B5EF4-FFF2-40B4-BE49-F238E27FC236}">
                <a16:creationId xmlns:a16="http://schemas.microsoft.com/office/drawing/2014/main" id="{FB2C0230-619D-4AAE-9CF4-32BE87D3B46A}"/>
              </a:ext>
            </a:extLst>
          </p:cNvPr>
          <p:cNvPicPr>
            <a:picLocks noChangeAspect="1"/>
          </p:cNvPicPr>
          <p:nvPr/>
        </p:nvPicPr>
        <p:blipFill rotWithShape="1">
          <a:blip r:embed="rId4"/>
          <a:srcRect l="40238" t="15375" r="14643" b="9186"/>
          <a:stretch/>
        </p:blipFill>
        <p:spPr>
          <a:xfrm>
            <a:off x="7830458" y="261257"/>
            <a:ext cx="3672115" cy="3451895"/>
          </a:xfrm>
          <a:prstGeom prst="rect">
            <a:avLst/>
          </a:prstGeom>
        </p:spPr>
      </p:pic>
    </p:spTree>
    <p:extLst>
      <p:ext uri="{BB962C8B-B14F-4D97-AF65-F5344CB8AC3E}">
        <p14:creationId xmlns:p14="http://schemas.microsoft.com/office/powerpoint/2010/main" val="243331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8757B-02E2-432C-B205-37478238DD36}"/>
              </a:ext>
            </a:extLst>
          </p:cNvPr>
          <p:cNvSpPr>
            <a:spLocks noGrp="1"/>
          </p:cNvSpPr>
          <p:nvPr>
            <p:ph type="title"/>
          </p:nvPr>
        </p:nvSpPr>
        <p:spPr>
          <a:xfrm>
            <a:off x="838200" y="365125"/>
            <a:ext cx="8235462" cy="2082653"/>
          </a:xfrm>
        </p:spPr>
        <p:txBody>
          <a:bodyPr>
            <a:normAutofit fontScale="90000"/>
          </a:bodyPr>
          <a:lstStyle/>
          <a:p>
            <a:r>
              <a:rPr lang="es-CL" b="1" dirty="0" err="1"/>
              <a:t>Testudines</a:t>
            </a:r>
            <a:r>
              <a:rPr lang="es-CL" b="1" dirty="0"/>
              <a:t>: </a:t>
            </a:r>
            <a:r>
              <a:rPr lang="es-CL" dirty="0"/>
              <a:t>Grupo corona de tortugas</a:t>
            </a:r>
            <a:br>
              <a:rPr lang="es-CL" dirty="0"/>
            </a:br>
            <a:br>
              <a:rPr lang="es-CL" dirty="0"/>
            </a:br>
            <a:r>
              <a:rPr lang="es-CL" b="1" dirty="0" err="1"/>
              <a:t>Eunotosaurus</a:t>
            </a:r>
            <a:r>
              <a:rPr lang="es-CL" b="1" dirty="0"/>
              <a:t>: </a:t>
            </a:r>
            <a:r>
              <a:rPr lang="es-CL" dirty="0"/>
              <a:t>un pan-</a:t>
            </a:r>
            <a:r>
              <a:rPr lang="es-CL" dirty="0" err="1"/>
              <a:t>testudin</a:t>
            </a:r>
            <a:r>
              <a:rPr lang="es-CL" dirty="0"/>
              <a:t> del pérmico medio</a:t>
            </a:r>
            <a:endParaRPr lang="en-US" dirty="0"/>
          </a:p>
        </p:txBody>
      </p:sp>
      <p:sp>
        <p:nvSpPr>
          <p:cNvPr id="3" name="Marcador de contenido 2">
            <a:extLst>
              <a:ext uri="{FF2B5EF4-FFF2-40B4-BE49-F238E27FC236}">
                <a16:creationId xmlns:a16="http://schemas.microsoft.com/office/drawing/2014/main" id="{1AB447AB-36D6-40D3-BD97-EC6A829024B8}"/>
              </a:ext>
            </a:extLst>
          </p:cNvPr>
          <p:cNvSpPr>
            <a:spLocks noGrp="1"/>
          </p:cNvSpPr>
          <p:nvPr>
            <p:ph idx="1"/>
          </p:nvPr>
        </p:nvSpPr>
        <p:spPr>
          <a:xfrm>
            <a:off x="6316394" y="2763690"/>
            <a:ext cx="4867421" cy="3729185"/>
          </a:xfrm>
        </p:spPr>
        <p:txBody>
          <a:bodyPr/>
          <a:lstStyle/>
          <a:p>
            <a:endParaRPr lang="en-US" dirty="0"/>
          </a:p>
        </p:txBody>
      </p:sp>
      <p:pic>
        <p:nvPicPr>
          <p:cNvPr id="2054" name="Picture 6" descr="Resultado de imagen para eunotosaurus">
            <a:extLst>
              <a:ext uri="{FF2B5EF4-FFF2-40B4-BE49-F238E27FC236}">
                <a16:creationId xmlns:a16="http://schemas.microsoft.com/office/drawing/2014/main" id="{C8A6789F-149B-44CC-9B8A-DDA94045E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5" y="2763690"/>
            <a:ext cx="4661095" cy="3495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eunotosaurus">
            <a:extLst>
              <a:ext uri="{FF2B5EF4-FFF2-40B4-BE49-F238E27FC236}">
                <a16:creationId xmlns:a16="http://schemas.microsoft.com/office/drawing/2014/main" id="{1A0ECED1-FAD4-4553-A2B1-4A848F399D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3" b="29704"/>
          <a:stretch/>
        </p:blipFill>
        <p:spPr bwMode="auto">
          <a:xfrm>
            <a:off x="9177029" y="554205"/>
            <a:ext cx="2318060" cy="1367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eunotosaurus">
            <a:extLst>
              <a:ext uri="{FF2B5EF4-FFF2-40B4-BE49-F238E27FC236}">
                <a16:creationId xmlns:a16="http://schemas.microsoft.com/office/drawing/2014/main" id="{4AB5BEDB-0F0B-42FD-AFDA-13B23125B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90852"/>
            <a:ext cx="553402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285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TM03457444[[fn=Base]]</Template>
  <TotalTime>1583</TotalTime>
  <Words>894</Words>
  <Application>Microsoft Office PowerPoint</Application>
  <PresentationFormat>Panorámica</PresentationFormat>
  <Paragraphs>78</Paragraphs>
  <Slides>43</Slides>
  <Notes>12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43</vt:i4>
      </vt:variant>
    </vt:vector>
  </HeadingPairs>
  <TitlesOfParts>
    <vt:vector size="47" baseType="lpstr">
      <vt:lpstr>Arial</vt:lpstr>
      <vt:lpstr>Calibri</vt:lpstr>
      <vt:lpstr>Calibri Light</vt:lpstr>
      <vt:lpstr>Tema de Office</vt:lpstr>
      <vt:lpstr>Paleontología y Evolución de Tortugas</vt:lpstr>
      <vt:lpstr>Anmiotos: Synapsida+Sauropsida</vt:lpstr>
      <vt:lpstr>Reptilia: Crown group</vt:lpstr>
      <vt:lpstr>Amniotos mas antiguos conocidos son sauropsidos stem-diapsida</vt:lpstr>
      <vt:lpstr>Controversia en la posición de las tortugas!!</vt:lpstr>
      <vt:lpstr>Presentación de PowerPoint</vt:lpstr>
      <vt:lpstr>Anapsidos no testudines (parareptilia)</vt:lpstr>
      <vt:lpstr>parareptilia</vt:lpstr>
      <vt:lpstr>Testudines: Grupo corona de tortugas  Eunotosaurus: un pan-testudin del pérmico medio</vt:lpstr>
      <vt:lpstr>Presentación de PowerPoint</vt:lpstr>
      <vt:lpstr> </vt:lpstr>
      <vt:lpstr>El Caparazón</vt:lpstr>
      <vt:lpstr>Presentación de PowerPoint</vt:lpstr>
      <vt:lpstr>Teoría del origen del caparazón a partir de la integración de osteodermos, gradualista</vt:lpstr>
      <vt:lpstr>Teoria paracrina del origen del caparazón</vt:lpstr>
      <vt:lpstr>Pappochelys rosinae                de vueta a diapsida</vt:lpstr>
      <vt:lpstr>Pappochelys</vt:lpstr>
      <vt:lpstr>Presentación de PowerPoint</vt:lpstr>
      <vt:lpstr>Eorhynchochelys    2018</vt:lpstr>
      <vt:lpstr>Odontochelys</vt:lpstr>
      <vt:lpstr>Presentación de PowerPoint</vt:lpstr>
      <vt:lpstr>Tetudinata</vt:lpstr>
      <vt:lpstr>Proganochelys</vt:lpstr>
      <vt:lpstr>Presentación de PowerPoint</vt:lpstr>
      <vt:lpstr>Proganochelys</vt:lpstr>
      <vt:lpstr>Presentación de PowerPoint</vt:lpstr>
      <vt:lpstr>Presentación de PowerPoint</vt:lpstr>
      <vt:lpstr>Presentación de PowerPoint</vt:lpstr>
      <vt:lpstr>Testudines: grupo corona</vt:lpstr>
      <vt:lpstr>Testudines: grupo corona</vt:lpstr>
      <vt:lpstr>Pleurodira                   Cryptodira</vt:lpstr>
      <vt:lpstr>Presentación de PowerPoint</vt:lpstr>
      <vt:lpstr>Presentación de PowerPoint</vt:lpstr>
      <vt:lpstr>Testudinata</vt:lpstr>
      <vt:lpstr>Presentación de PowerPoint</vt:lpstr>
      <vt:lpstr>Presentación de PowerPoint</vt:lpstr>
      <vt:lpstr>Presentación de PowerPoint</vt:lpstr>
      <vt:lpstr>Presentación de PowerPoint</vt:lpstr>
      <vt:lpstr>Presentación de PowerPoint</vt:lpstr>
      <vt:lpstr>Presentación de PowerPoint</vt:lpstr>
      <vt:lpstr>Desarrollo comparado de la costilla de los amniotos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Paleontología y Evolución de Tortugas</dc:title>
  <dc:creator>Violeta Romero Gamba (viole.romero)</dc:creator>
  <cp:lastModifiedBy>Violeta Romero Gamba (viole.romero)</cp:lastModifiedBy>
  <cp:revision>128</cp:revision>
  <dcterms:created xsi:type="dcterms:W3CDTF">2018-12-18T07:52:24Z</dcterms:created>
  <dcterms:modified xsi:type="dcterms:W3CDTF">2018-12-20T14:16:28Z</dcterms:modified>
</cp:coreProperties>
</file>