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372" r:id="rId3"/>
    <p:sldId id="373" r:id="rId4"/>
    <p:sldId id="374" r:id="rId5"/>
    <p:sldId id="375" r:id="rId6"/>
    <p:sldId id="376" r:id="rId7"/>
    <p:sldId id="377" r:id="rId8"/>
    <p:sldId id="378" r:id="rId9"/>
    <p:sldId id="379"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94" d="100"/>
          <a:sy n="94" d="100"/>
        </p:scale>
        <p:origin x="-6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interSettings" Target="printerSettings/printerSettings1.bin"/><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viewProps" Target="viewProps.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tableStyles" Target="tableStyles.xml"/><Relationship Id="rId12"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s-ES_tradnl"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s-ES_tradnl" smtClean="0"/>
              <a:t>Click to edit Master subtitle style</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12/4/09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12/4/09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s-ES_tradnl"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12/4/09</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s-ES_tradnl"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12/4/09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s-ES_tradnl" smtClean="0"/>
              <a:t>Click to edit Master text styles</a:t>
            </a:r>
          </a:p>
        </p:txBody>
      </p:sp>
      <p:sp>
        <p:nvSpPr>
          <p:cNvPr id="4" name="Date Placeholder 3"/>
          <p:cNvSpPr>
            <a:spLocks noGrp="1"/>
          </p:cNvSpPr>
          <p:nvPr>
            <p:ph type="dt" sz="half" idx="10"/>
          </p:nvPr>
        </p:nvSpPr>
        <p:spPr/>
        <p:txBody>
          <a:bodyPr/>
          <a:lstStyle/>
          <a:p>
            <a:fld id="{F3217B74-410C-3144-8A15-6588C267DB84}" type="datetimeFigureOut">
              <a:rPr lang="en-US" smtClean="0"/>
              <a:pPr/>
              <a:t>12/4/09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12/4/09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s-ES_tradnl"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s-ES_tradnl"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7" name="Date Placeholder 6"/>
          <p:cNvSpPr>
            <a:spLocks noGrp="1"/>
          </p:cNvSpPr>
          <p:nvPr>
            <p:ph type="dt" sz="half" idx="10"/>
          </p:nvPr>
        </p:nvSpPr>
        <p:spPr/>
        <p:txBody>
          <a:bodyPr/>
          <a:lstStyle/>
          <a:p>
            <a:fld id="{F3217B74-410C-3144-8A15-6588C267DB84}" type="datetimeFigureOut">
              <a:rPr lang="en-US" smtClean="0"/>
              <a:pPr/>
              <a:t>12/4/09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Date Placeholder 2"/>
          <p:cNvSpPr>
            <a:spLocks noGrp="1"/>
          </p:cNvSpPr>
          <p:nvPr>
            <p:ph type="dt" sz="half" idx="10"/>
          </p:nvPr>
        </p:nvSpPr>
        <p:spPr/>
        <p:txBody>
          <a:bodyPr/>
          <a:lstStyle/>
          <a:p>
            <a:fld id="{F3217B74-410C-3144-8A15-6588C267DB84}" type="datetimeFigureOut">
              <a:rPr lang="en-US" smtClean="0"/>
              <a:pPr/>
              <a:t>12/4/09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217B74-410C-3144-8A15-6588C267DB84}" type="datetimeFigureOut">
              <a:rPr lang="en-US" smtClean="0"/>
              <a:pPr/>
              <a:t>12/4/09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s-ES_tradnl"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s-ES_tradnl" smtClean="0"/>
              <a:t>Click to edit Master text styles</a:t>
            </a:r>
          </a:p>
        </p:txBody>
      </p:sp>
      <p:sp>
        <p:nvSpPr>
          <p:cNvPr id="5" name="Date Placeholder 4"/>
          <p:cNvSpPr>
            <a:spLocks noGrp="1"/>
          </p:cNvSpPr>
          <p:nvPr>
            <p:ph type="dt" sz="half" idx="10"/>
          </p:nvPr>
        </p:nvSpPr>
        <p:spPr/>
        <p:txBody>
          <a:bodyPr/>
          <a:lstStyle/>
          <a:p>
            <a:fld id="{F3217B74-410C-3144-8A15-6588C267DB84}" type="datetimeFigureOut">
              <a:rPr lang="en-US" smtClean="0"/>
              <a:pPr/>
              <a:t>12/4/09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s-ES_tradnl"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s-ES_tradnl"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s-ES_tradnl"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F3217B74-410C-3144-8A15-6588C267DB84}" type="datetimeFigureOut">
              <a:rPr lang="en-US" smtClean="0"/>
              <a:pPr/>
              <a:t>12/4/09</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BDA47615-6B31-F542-8F4D-DC5221AF5B0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s-ES_tradnl" smtClean="0"/>
              <a:t>Click to edit Master text styles</a:t>
            </a:r>
          </a:p>
          <a:p>
            <a:pPr lvl="1" eaLnBrk="1" latinLnBrk="0" hangingPunct="1"/>
            <a:r>
              <a:rPr kumimoji="0" lang="es-ES_tradnl" smtClean="0"/>
              <a:t>Second level</a:t>
            </a:r>
          </a:p>
          <a:p>
            <a:pPr lvl="2" eaLnBrk="1" latinLnBrk="0" hangingPunct="1"/>
            <a:r>
              <a:rPr kumimoji="0" lang="es-ES_tradnl" smtClean="0"/>
              <a:t>Third level</a:t>
            </a:r>
          </a:p>
          <a:p>
            <a:pPr lvl="3" eaLnBrk="1" latinLnBrk="0" hangingPunct="1"/>
            <a:r>
              <a:rPr kumimoji="0" lang="es-ES_tradnl" smtClean="0"/>
              <a:t>Fourth level</a:t>
            </a:r>
          </a:p>
          <a:p>
            <a:pPr lvl="4" eaLnBrk="1" latinLnBrk="0" hangingPunct="1"/>
            <a:r>
              <a:rPr kumimoji="0" lang="es-ES_tradnl"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F3217B74-410C-3144-8A15-6588C267DB84}" type="datetimeFigureOut">
              <a:rPr lang="en-US" smtClean="0"/>
              <a:pPr/>
              <a:t>12/4/09</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BDA47615-6B31-F542-8F4D-DC5221AF5B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Nuevas</a:t>
            </a:r>
            <a:r>
              <a:rPr lang="en-US" dirty="0" smtClean="0"/>
              <a:t> </a:t>
            </a:r>
            <a:r>
              <a:rPr lang="en-US" dirty="0" err="1" smtClean="0"/>
              <a:t>Formas</a:t>
            </a:r>
            <a:r>
              <a:rPr lang="en-US" dirty="0" smtClean="0"/>
              <a:t> de</a:t>
            </a:r>
            <a:br>
              <a:rPr lang="en-US" dirty="0" smtClean="0"/>
            </a:br>
            <a:r>
              <a:rPr lang="en-US" dirty="0" err="1" smtClean="0"/>
              <a:t>Intervención</a:t>
            </a:r>
            <a:r>
              <a:rPr lang="en-US" dirty="0" smtClean="0"/>
              <a:t> </a:t>
            </a:r>
            <a:r>
              <a:rPr lang="en-US" dirty="0" err="1" smtClean="0"/>
              <a:t>Administrativa</a:t>
            </a:r>
            <a:endParaRPr lang="en-US" dirty="0"/>
          </a:p>
        </p:txBody>
      </p:sp>
      <p:sp>
        <p:nvSpPr>
          <p:cNvPr id="3" name="Subtitle 2"/>
          <p:cNvSpPr>
            <a:spLocks noGrp="1"/>
          </p:cNvSpPr>
          <p:nvPr>
            <p:ph type="subTitle" idx="1"/>
          </p:nvPr>
        </p:nvSpPr>
        <p:spPr/>
        <p:txBody>
          <a:bodyPr/>
          <a:lstStyle/>
          <a:p>
            <a:r>
              <a:rPr lang="en-US" dirty="0" smtClean="0"/>
              <a:t>15a </a:t>
            </a:r>
            <a:r>
              <a:rPr lang="en-US" dirty="0" err="1" smtClean="0"/>
              <a:t>Clase</a:t>
            </a:r>
            <a:r>
              <a:rPr lang="en-US" dirty="0" smtClean="0"/>
              <a:t>: </a:t>
            </a:r>
            <a:r>
              <a:rPr lang="en-US" dirty="0" err="1" smtClean="0"/>
              <a:t>Fallas</a:t>
            </a:r>
            <a:r>
              <a:rPr lang="en-US" dirty="0" smtClean="0"/>
              <a:t> de </a:t>
            </a:r>
            <a:r>
              <a:rPr lang="en-US" dirty="0" err="1" smtClean="0"/>
              <a:t>gobierno</a:t>
            </a:r>
            <a:endParaRPr lang="en-US" dirty="0" smtClean="0"/>
          </a:p>
          <a:p>
            <a:endParaRPr lang="en-US" dirty="0"/>
          </a:p>
        </p:txBody>
      </p:sp>
      <p:sp>
        <p:nvSpPr>
          <p:cNvPr id="4" name="TextBox 3"/>
          <p:cNvSpPr txBox="1"/>
          <p:nvPr/>
        </p:nvSpPr>
        <p:spPr>
          <a:xfrm>
            <a:off x="4572000" y="5714999"/>
            <a:ext cx="2530748" cy="646331"/>
          </a:xfrm>
          <a:prstGeom prst="rect">
            <a:avLst/>
          </a:prstGeom>
          <a:noFill/>
        </p:spPr>
        <p:txBody>
          <a:bodyPr wrap="none" rtlCol="0">
            <a:spAutoFit/>
          </a:bodyPr>
          <a:lstStyle/>
          <a:p>
            <a:r>
              <a:rPr lang="en-US" dirty="0" smtClean="0"/>
              <a:t>Santiago Montt </a:t>
            </a:r>
            <a:r>
              <a:rPr lang="en-US" dirty="0" err="1" smtClean="0"/>
              <a:t>Oyarzún</a:t>
            </a:r>
            <a:endParaRPr lang="en-US" dirty="0" smtClean="0"/>
          </a:p>
          <a:p>
            <a:r>
              <a:rPr lang="en-US" dirty="0" smtClean="0"/>
              <a:t>17 de </a:t>
            </a:r>
            <a:r>
              <a:rPr lang="en-US" dirty="0" err="1" smtClean="0"/>
              <a:t>noviembre</a:t>
            </a:r>
            <a:r>
              <a:rPr lang="en-US" dirty="0" smtClean="0"/>
              <a:t> 2009</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a:t>
            </a:r>
            <a:r>
              <a:rPr lang="en-US" sz="4400" dirty="0" err="1" smtClean="0"/>
              <a:t>Cómo</a:t>
            </a:r>
            <a:r>
              <a:rPr lang="en-US" sz="4400" dirty="0" smtClean="0"/>
              <a:t> </a:t>
            </a:r>
            <a:r>
              <a:rPr lang="en-US" sz="4400" dirty="0" err="1" smtClean="0"/>
              <a:t>salimos</a:t>
            </a:r>
            <a:r>
              <a:rPr lang="en-US" sz="4400" dirty="0" smtClean="0"/>
              <a:t> </a:t>
            </a:r>
            <a:r>
              <a:rPr lang="en-US" sz="4400" dirty="0" err="1" smtClean="0"/>
              <a:t>adelante</a:t>
            </a:r>
            <a:r>
              <a:rPr lang="en-US" sz="4400" dirty="0" smtClean="0"/>
              <a:t>?</a:t>
            </a:r>
            <a:endParaRPr lang="en-US" sz="4400" dirty="0"/>
          </a:p>
        </p:txBody>
      </p:sp>
      <p:sp>
        <p:nvSpPr>
          <p:cNvPr id="3" name="Content Placeholder 2"/>
          <p:cNvSpPr>
            <a:spLocks noGrp="1"/>
          </p:cNvSpPr>
          <p:nvPr>
            <p:ph idx="1"/>
          </p:nvPr>
        </p:nvSpPr>
        <p:spPr/>
        <p:txBody>
          <a:bodyPr>
            <a:normAutofit lnSpcReduction="10000"/>
          </a:bodyPr>
          <a:lstStyle/>
          <a:p>
            <a:r>
              <a:rPr lang="en-US" dirty="0" err="1" smtClean="0"/>
              <a:t>Superando</a:t>
            </a:r>
            <a:r>
              <a:rPr lang="en-US" dirty="0" smtClean="0"/>
              <a:t> el debate “</a:t>
            </a:r>
            <a:r>
              <a:rPr lang="en-US" dirty="0" err="1" smtClean="0"/>
              <a:t>interés</a:t>
            </a:r>
            <a:r>
              <a:rPr lang="en-US" dirty="0" smtClean="0"/>
              <a:t> </a:t>
            </a:r>
            <a:r>
              <a:rPr lang="en-US" dirty="0" err="1" smtClean="0"/>
              <a:t>público”/Captura</a:t>
            </a:r>
            <a:r>
              <a:rPr lang="en-US" dirty="0" smtClean="0"/>
              <a:t> (</a:t>
            </a:r>
            <a:r>
              <a:rPr lang="en-US" dirty="0" err="1" smtClean="0"/>
              <a:t>basado</a:t>
            </a:r>
            <a:r>
              <a:rPr lang="en-US" dirty="0" smtClean="0"/>
              <a:t> en </a:t>
            </a:r>
            <a:r>
              <a:rPr lang="en-US" dirty="0" err="1" smtClean="0"/>
              <a:t>libro</a:t>
            </a:r>
            <a:r>
              <a:rPr lang="en-US" dirty="0" smtClean="0"/>
              <a:t> de Morgan </a:t>
            </a:r>
            <a:r>
              <a:rPr lang="en-US" dirty="0" err="1" smtClean="0"/>
              <a:t>y</a:t>
            </a:r>
            <a:r>
              <a:rPr lang="en-US" dirty="0" smtClean="0"/>
              <a:t> </a:t>
            </a:r>
            <a:r>
              <a:rPr lang="en-US" dirty="0" err="1" smtClean="0"/>
              <a:t>Yeung</a:t>
            </a:r>
            <a:r>
              <a:rPr lang="en-US" dirty="0" smtClean="0"/>
              <a:t>)</a:t>
            </a:r>
          </a:p>
          <a:p>
            <a:r>
              <a:rPr lang="en-US" dirty="0" err="1" smtClean="0"/>
              <a:t>Tres</a:t>
            </a:r>
            <a:r>
              <a:rPr lang="en-US" dirty="0" smtClean="0"/>
              <a:t> </a:t>
            </a:r>
            <a:r>
              <a:rPr lang="en-US" dirty="0" err="1" smtClean="0"/>
              <a:t>teorías</a:t>
            </a:r>
            <a:endParaRPr lang="en-US" dirty="0" smtClean="0"/>
          </a:p>
          <a:p>
            <a:pPr lvl="1"/>
            <a:r>
              <a:rPr lang="en-US" dirty="0" err="1" smtClean="0"/>
              <a:t>Tripartismo</a:t>
            </a:r>
            <a:endParaRPr lang="en-US" dirty="0" smtClean="0"/>
          </a:p>
          <a:p>
            <a:pPr lvl="1"/>
            <a:r>
              <a:rPr lang="en-US" dirty="0" err="1" smtClean="0"/>
              <a:t>Espacio</a:t>
            </a:r>
            <a:r>
              <a:rPr lang="en-US" dirty="0" smtClean="0"/>
              <a:t> </a:t>
            </a:r>
            <a:r>
              <a:rPr lang="en-US" dirty="0" err="1" smtClean="0"/>
              <a:t>regulatorio</a:t>
            </a:r>
            <a:r>
              <a:rPr lang="en-US" dirty="0" smtClean="0"/>
              <a:t> (</a:t>
            </a:r>
            <a:r>
              <a:rPr lang="en-US" i="1" dirty="0" smtClean="0"/>
              <a:t>regulatory space</a:t>
            </a:r>
            <a:r>
              <a:rPr lang="en-US" dirty="0" smtClean="0"/>
              <a:t>)</a:t>
            </a:r>
          </a:p>
          <a:p>
            <a:pPr lvl="1"/>
            <a:r>
              <a:rPr lang="en-US" dirty="0" err="1" smtClean="0"/>
              <a:t>Teoría</a:t>
            </a:r>
            <a:r>
              <a:rPr lang="en-US" dirty="0" smtClean="0"/>
              <a:t> de </a:t>
            </a:r>
            <a:r>
              <a:rPr lang="en-US" dirty="0" err="1" smtClean="0"/>
              <a:t>sistemas</a:t>
            </a:r>
            <a:endParaRPr lang="en-US" dirty="0" smtClean="0"/>
          </a:p>
          <a:p>
            <a:r>
              <a:rPr lang="en-US" dirty="0" err="1" smtClean="0"/>
              <a:t>Aspectos</a:t>
            </a:r>
            <a:r>
              <a:rPr lang="en-US" dirty="0" smtClean="0"/>
              <a:t> en </a:t>
            </a:r>
            <a:r>
              <a:rPr lang="en-US" dirty="0" err="1" smtClean="0"/>
              <a:t>común</a:t>
            </a:r>
            <a:endParaRPr lang="en-US" dirty="0" smtClean="0"/>
          </a:p>
          <a:p>
            <a:pPr lvl="1"/>
            <a:r>
              <a:rPr lang="en-US" dirty="0" err="1" smtClean="0"/>
              <a:t>Todas</a:t>
            </a:r>
            <a:r>
              <a:rPr lang="en-US" dirty="0" smtClean="0"/>
              <a:t> </a:t>
            </a:r>
            <a:r>
              <a:rPr lang="en-US" dirty="0" err="1" smtClean="0"/>
              <a:t>reconocen</a:t>
            </a:r>
            <a:r>
              <a:rPr lang="en-US" dirty="0" smtClean="0"/>
              <a:t> la </a:t>
            </a:r>
            <a:r>
              <a:rPr lang="en-US" dirty="0" err="1" smtClean="0"/>
              <a:t>relevancia</a:t>
            </a:r>
            <a:r>
              <a:rPr lang="en-US" dirty="0" smtClean="0"/>
              <a:t> de los </a:t>
            </a:r>
            <a:r>
              <a:rPr lang="en-US" dirty="0" err="1" smtClean="0"/>
              <a:t>aspectos</a:t>
            </a:r>
            <a:r>
              <a:rPr lang="en-US" dirty="0" smtClean="0"/>
              <a:t> </a:t>
            </a:r>
            <a:r>
              <a:rPr lang="en-US" dirty="0" err="1" smtClean="0"/>
              <a:t>institucionales</a:t>
            </a:r>
            <a:r>
              <a:rPr lang="en-US" dirty="0" smtClean="0"/>
              <a:t>, </a:t>
            </a:r>
            <a:r>
              <a:rPr lang="en-US" dirty="0" err="1" smtClean="0"/>
              <a:t>y</a:t>
            </a:r>
            <a:r>
              <a:rPr lang="en-US" dirty="0" smtClean="0"/>
              <a:t> la “</a:t>
            </a:r>
            <a:r>
              <a:rPr lang="en-US" dirty="0" err="1" smtClean="0"/>
              <a:t>vida</a:t>
            </a:r>
            <a:r>
              <a:rPr lang="en-US" dirty="0" smtClean="0"/>
              <a:t> </a:t>
            </a:r>
            <a:r>
              <a:rPr lang="en-US" dirty="0" err="1" smtClean="0"/>
              <a:t>propia</a:t>
            </a:r>
            <a:r>
              <a:rPr lang="en-US" dirty="0" smtClean="0"/>
              <a:t>” </a:t>
            </a:r>
            <a:r>
              <a:rPr lang="en-US" dirty="0" err="1" smtClean="0"/>
              <a:t>que</a:t>
            </a:r>
            <a:r>
              <a:rPr lang="en-US" dirty="0" smtClean="0"/>
              <a:t> </a:t>
            </a:r>
            <a:r>
              <a:rPr lang="en-US" dirty="0" err="1" smtClean="0"/>
              <a:t>tienen</a:t>
            </a:r>
            <a:r>
              <a:rPr lang="en-US" dirty="0" smtClean="0"/>
              <a:t> los </a:t>
            </a:r>
            <a:r>
              <a:rPr lang="en-US" dirty="0" err="1" smtClean="0"/>
              <a:t>sistemas</a:t>
            </a:r>
            <a:r>
              <a:rPr lang="en-US" dirty="0" smtClean="0"/>
              <a:t> </a:t>
            </a:r>
            <a:r>
              <a:rPr lang="en-US" dirty="0" err="1" smtClean="0"/>
              <a:t>regulatorios</a:t>
            </a: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Tripartismo</a:t>
            </a:r>
            <a:endParaRPr lang="en-US" dirty="0"/>
          </a:p>
        </p:txBody>
      </p:sp>
      <p:sp>
        <p:nvSpPr>
          <p:cNvPr id="3" name="Content Placeholder 2"/>
          <p:cNvSpPr>
            <a:spLocks noGrp="1"/>
          </p:cNvSpPr>
          <p:nvPr>
            <p:ph idx="1"/>
          </p:nvPr>
        </p:nvSpPr>
        <p:spPr/>
        <p:txBody>
          <a:bodyPr/>
          <a:lstStyle/>
          <a:p>
            <a:r>
              <a:rPr lang="en-US" dirty="0" err="1" smtClean="0"/>
              <a:t>Autores</a:t>
            </a:r>
            <a:endParaRPr lang="en-US" dirty="0" smtClean="0"/>
          </a:p>
          <a:p>
            <a:pPr lvl="1"/>
            <a:r>
              <a:rPr lang="en-US" dirty="0" smtClean="0"/>
              <a:t>Ayres &amp; Braithwaite, </a:t>
            </a:r>
            <a:r>
              <a:rPr lang="en-US" i="1" dirty="0" smtClean="0"/>
              <a:t>Responsive Regulation</a:t>
            </a:r>
            <a:endParaRPr lang="en-US" dirty="0" smtClean="0"/>
          </a:p>
          <a:p>
            <a:r>
              <a:rPr lang="en-US" dirty="0" smtClean="0"/>
              <a:t>Base</a:t>
            </a:r>
          </a:p>
          <a:p>
            <a:pPr lvl="1"/>
            <a:r>
              <a:rPr lang="en-US" dirty="0" err="1" smtClean="0"/>
              <a:t>Empoderar</a:t>
            </a:r>
            <a:r>
              <a:rPr lang="en-US" dirty="0" smtClean="0"/>
              <a:t> a los </a:t>
            </a:r>
            <a:r>
              <a:rPr lang="en-US" dirty="0" err="1" smtClean="0"/>
              <a:t>grupos</a:t>
            </a:r>
            <a:r>
              <a:rPr lang="en-US" dirty="0" smtClean="0"/>
              <a:t> de </a:t>
            </a:r>
            <a:r>
              <a:rPr lang="en-US" dirty="0" err="1" smtClean="0"/>
              <a:t>interés</a:t>
            </a:r>
            <a:r>
              <a:rPr lang="en-US" dirty="0" smtClean="0"/>
              <a:t> </a:t>
            </a:r>
            <a:r>
              <a:rPr lang="en-US" dirty="0" err="1" smtClean="0"/>
              <a:t>público</a:t>
            </a:r>
            <a:endParaRPr lang="en-US" dirty="0" smtClean="0"/>
          </a:p>
          <a:p>
            <a:r>
              <a:rPr lang="en-US" dirty="0" err="1" smtClean="0"/>
              <a:t>Teoría</a:t>
            </a:r>
            <a:r>
              <a:rPr lang="en-US" dirty="0" smtClean="0"/>
              <a:t> de </a:t>
            </a:r>
            <a:r>
              <a:rPr lang="en-US" dirty="0" err="1" smtClean="0"/>
              <a:t>juegos</a:t>
            </a:r>
            <a:endParaRPr lang="en-US" dirty="0" smtClean="0"/>
          </a:p>
          <a:p>
            <a:pPr lvl="1"/>
            <a:r>
              <a:rPr lang="en-US" dirty="0" err="1" smtClean="0"/>
              <a:t>Juego</a:t>
            </a:r>
            <a:r>
              <a:rPr lang="en-US" dirty="0" smtClean="0"/>
              <a:t> no se </a:t>
            </a:r>
            <a:r>
              <a:rPr lang="en-US" dirty="0" err="1" smtClean="0"/>
              <a:t>modela</a:t>
            </a:r>
            <a:r>
              <a:rPr lang="en-US" dirty="0" smtClean="0"/>
              <a:t> </a:t>
            </a:r>
            <a:r>
              <a:rPr lang="en-US" dirty="0" err="1" smtClean="0"/>
              <a:t>sobre</a:t>
            </a:r>
            <a:r>
              <a:rPr lang="en-US" dirty="0" smtClean="0"/>
              <a:t> la base de dos </a:t>
            </a:r>
            <a:r>
              <a:rPr lang="en-US" dirty="0" err="1" smtClean="0"/>
              <a:t>jugadores</a:t>
            </a:r>
            <a:r>
              <a:rPr lang="en-US" dirty="0" smtClean="0"/>
              <a:t>: </a:t>
            </a:r>
            <a:r>
              <a:rPr lang="en-US" dirty="0" err="1" smtClean="0"/>
              <a:t>industria</a:t>
            </a:r>
            <a:r>
              <a:rPr lang="en-US" dirty="0" smtClean="0"/>
              <a:t> </a:t>
            </a:r>
            <a:r>
              <a:rPr lang="en-US" dirty="0" err="1" smtClean="0"/>
              <a:t>y</a:t>
            </a:r>
            <a:r>
              <a:rPr lang="en-US" dirty="0" smtClean="0"/>
              <a:t> </a:t>
            </a:r>
            <a:r>
              <a:rPr lang="en-US" dirty="0" err="1" smtClean="0"/>
              <a:t>regulado</a:t>
            </a:r>
            <a:endParaRPr lang="en-US" dirty="0" smtClean="0"/>
          </a:p>
          <a:p>
            <a:pPr lvl="1"/>
            <a:r>
              <a:rPr lang="en-US" dirty="0" err="1" smtClean="0"/>
              <a:t>Ahora</a:t>
            </a:r>
            <a:r>
              <a:rPr lang="en-US" dirty="0" smtClean="0"/>
              <a:t> se </a:t>
            </a:r>
            <a:r>
              <a:rPr lang="en-US" dirty="0" err="1" smtClean="0"/>
              <a:t>agrega</a:t>
            </a:r>
            <a:r>
              <a:rPr lang="en-US" dirty="0" smtClean="0"/>
              <a:t> a los </a:t>
            </a:r>
            <a:r>
              <a:rPr lang="en-US" dirty="0" err="1" smtClean="0"/>
              <a:t>grupos</a:t>
            </a:r>
            <a:r>
              <a:rPr lang="en-US" dirty="0" smtClean="0"/>
              <a:t> de </a:t>
            </a:r>
            <a:r>
              <a:rPr lang="en-US" dirty="0" err="1" smtClean="0"/>
              <a:t>interés</a:t>
            </a:r>
            <a:r>
              <a:rPr lang="en-US" dirty="0" smtClean="0"/>
              <a:t> </a:t>
            </a:r>
            <a:r>
              <a:rPr lang="en-US" dirty="0" err="1" smtClean="0"/>
              <a:t>público</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Ambigüedades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El </a:t>
            </a:r>
            <a:r>
              <a:rPr lang="en-US" dirty="0" err="1" smtClean="0"/>
              <a:t>modelo</a:t>
            </a:r>
            <a:r>
              <a:rPr lang="en-US" dirty="0" smtClean="0"/>
              <a:t> de a dos </a:t>
            </a:r>
            <a:r>
              <a:rPr lang="en-US" dirty="0" err="1" smtClean="0"/>
              <a:t>jugadores</a:t>
            </a:r>
            <a:r>
              <a:rPr lang="en-US" dirty="0" smtClean="0"/>
              <a:t> </a:t>
            </a:r>
            <a:r>
              <a:rPr lang="en-US" dirty="0" err="1" smtClean="0"/>
              <a:t>entrega</a:t>
            </a:r>
            <a:r>
              <a:rPr lang="en-US" dirty="0" smtClean="0"/>
              <a:t> </a:t>
            </a:r>
            <a:r>
              <a:rPr lang="en-US" dirty="0" err="1" smtClean="0"/>
              <a:t>información</a:t>
            </a:r>
            <a:r>
              <a:rPr lang="en-US" dirty="0" smtClean="0"/>
              <a:t> </a:t>
            </a:r>
            <a:r>
              <a:rPr lang="en-US" dirty="0" err="1" smtClean="0"/>
              <a:t>relevante</a:t>
            </a:r>
            <a:r>
              <a:rPr lang="en-US" dirty="0" smtClean="0"/>
              <a:t>, </a:t>
            </a:r>
            <a:r>
              <a:rPr lang="en-US" dirty="0" err="1" smtClean="0"/>
              <a:t>pero</a:t>
            </a:r>
            <a:r>
              <a:rPr lang="en-US" dirty="0" smtClean="0"/>
              <a:t> </a:t>
            </a:r>
            <a:r>
              <a:rPr lang="en-US" dirty="0" err="1" smtClean="0"/>
              <a:t>es</a:t>
            </a:r>
            <a:r>
              <a:rPr lang="en-US" dirty="0" smtClean="0"/>
              <a:t> </a:t>
            </a:r>
            <a:r>
              <a:rPr lang="en-US" dirty="0" err="1" smtClean="0"/>
              <a:t>ambiguo</a:t>
            </a:r>
            <a:endParaRPr lang="en-US" dirty="0" smtClean="0"/>
          </a:p>
          <a:p>
            <a:r>
              <a:rPr lang="en-US" dirty="0" err="1" smtClean="0"/>
              <a:t>Grabosky</a:t>
            </a:r>
            <a:r>
              <a:rPr lang="en-US" dirty="0" smtClean="0"/>
              <a:t> </a:t>
            </a:r>
            <a:r>
              <a:rPr lang="en-US" dirty="0" err="1" smtClean="0"/>
              <a:t>y</a:t>
            </a:r>
            <a:r>
              <a:rPr lang="en-US" dirty="0" smtClean="0"/>
              <a:t> Braithwaite (1986) </a:t>
            </a:r>
            <a:r>
              <a:rPr lang="en-US" dirty="0" err="1" smtClean="0"/>
              <a:t>estudiaron</a:t>
            </a:r>
            <a:r>
              <a:rPr lang="en-US" dirty="0" smtClean="0"/>
              <a:t> 96 </a:t>
            </a:r>
            <a:r>
              <a:rPr lang="en-US" dirty="0" err="1" smtClean="0"/>
              <a:t>agencias</a:t>
            </a:r>
            <a:r>
              <a:rPr lang="en-US" dirty="0" smtClean="0"/>
              <a:t> en Australia </a:t>
            </a:r>
            <a:r>
              <a:rPr lang="en-US" dirty="0" err="1" smtClean="0"/>
              <a:t>y</a:t>
            </a:r>
            <a:r>
              <a:rPr lang="en-US" dirty="0" smtClean="0"/>
              <a:t> </a:t>
            </a:r>
            <a:r>
              <a:rPr lang="en-US" dirty="0" err="1" smtClean="0"/>
              <a:t>llegaron</a:t>
            </a:r>
            <a:r>
              <a:rPr lang="en-US" dirty="0" smtClean="0"/>
              <a:t> a la </a:t>
            </a:r>
            <a:r>
              <a:rPr lang="en-US" dirty="0" err="1" smtClean="0"/>
              <a:t>conclusión</a:t>
            </a:r>
            <a:r>
              <a:rPr lang="en-US" dirty="0" smtClean="0"/>
              <a:t> </a:t>
            </a:r>
            <a:r>
              <a:rPr lang="en-US" dirty="0" err="1" smtClean="0"/>
              <a:t>que</a:t>
            </a:r>
            <a:r>
              <a:rPr lang="en-US" dirty="0" smtClean="0"/>
              <a:t> </a:t>
            </a:r>
            <a:r>
              <a:rPr lang="en-US" dirty="0" err="1" smtClean="0"/>
              <a:t>existe</a:t>
            </a:r>
            <a:r>
              <a:rPr lang="en-US" dirty="0" smtClean="0"/>
              <a:t> un </a:t>
            </a:r>
            <a:r>
              <a:rPr lang="en-US" dirty="0" err="1" smtClean="0"/>
              <a:t>relación</a:t>
            </a:r>
            <a:r>
              <a:rPr lang="en-US" dirty="0" smtClean="0"/>
              <a:t> </a:t>
            </a:r>
            <a:r>
              <a:rPr lang="en-US" dirty="0" err="1" smtClean="0"/>
              <a:t>más</a:t>
            </a:r>
            <a:r>
              <a:rPr lang="en-US" dirty="0" smtClean="0"/>
              <a:t> </a:t>
            </a:r>
            <a:r>
              <a:rPr lang="en-US" dirty="0" err="1" smtClean="0"/>
              <a:t>coopreativa</a:t>
            </a:r>
            <a:r>
              <a:rPr lang="en-US" dirty="0" smtClean="0"/>
              <a:t> (no </a:t>
            </a:r>
            <a:r>
              <a:rPr lang="en-US" dirty="0" err="1" smtClean="0"/>
              <a:t>castigadora</a:t>
            </a:r>
            <a:r>
              <a:rPr lang="en-US" dirty="0" smtClean="0"/>
              <a:t>) </a:t>
            </a:r>
            <a:r>
              <a:rPr lang="en-US" dirty="0" err="1" smtClean="0"/>
              <a:t>cuando</a:t>
            </a:r>
            <a:r>
              <a:rPr lang="en-US" dirty="0" smtClean="0"/>
              <a:t> los </a:t>
            </a:r>
            <a:r>
              <a:rPr lang="en-US" dirty="0" err="1" smtClean="0"/>
              <a:t>regulados</a:t>
            </a:r>
            <a:r>
              <a:rPr lang="en-US" dirty="0" smtClean="0"/>
              <a:t> son:</a:t>
            </a:r>
          </a:p>
          <a:p>
            <a:pPr lvl="1"/>
            <a:r>
              <a:rPr lang="en-US" dirty="0" smtClean="0"/>
              <a:t>Un </a:t>
            </a:r>
            <a:r>
              <a:rPr lang="en-US" dirty="0" err="1" smtClean="0"/>
              <a:t>menor</a:t>
            </a:r>
            <a:r>
              <a:rPr lang="en-US" dirty="0" smtClean="0"/>
              <a:t> </a:t>
            </a:r>
            <a:r>
              <a:rPr lang="en-US" dirty="0" err="1" smtClean="0"/>
              <a:t>número</a:t>
            </a:r>
            <a:r>
              <a:rPr lang="en-US" dirty="0" smtClean="0"/>
              <a:t> de </a:t>
            </a:r>
            <a:r>
              <a:rPr lang="en-US" dirty="0" err="1" smtClean="0"/>
              <a:t>compañías</a:t>
            </a:r>
            <a:endParaRPr lang="en-US" dirty="0" smtClean="0"/>
          </a:p>
          <a:p>
            <a:pPr lvl="1"/>
            <a:r>
              <a:rPr lang="en-US" dirty="0" err="1" smtClean="0"/>
              <a:t>Una</a:t>
            </a:r>
            <a:r>
              <a:rPr lang="en-US" dirty="0" smtClean="0"/>
              <a:t> </a:t>
            </a:r>
            <a:r>
              <a:rPr lang="en-US" dirty="0" err="1" smtClean="0"/>
              <a:t>industria</a:t>
            </a:r>
            <a:r>
              <a:rPr lang="en-US" dirty="0" smtClean="0"/>
              <a:t> </a:t>
            </a:r>
            <a:r>
              <a:rPr lang="en-US" dirty="0" err="1" smtClean="0"/>
              <a:t>única</a:t>
            </a:r>
            <a:endParaRPr lang="en-US" dirty="0" smtClean="0"/>
          </a:p>
          <a:p>
            <a:pPr lvl="1"/>
            <a:r>
              <a:rPr lang="en-US" dirty="0" err="1" smtClean="0"/>
              <a:t>Cuando</a:t>
            </a:r>
            <a:r>
              <a:rPr lang="en-US" dirty="0" smtClean="0"/>
              <a:t> los </a:t>
            </a:r>
            <a:r>
              <a:rPr lang="en-US" dirty="0" err="1" smtClean="0"/>
              <a:t>mismos</a:t>
            </a:r>
            <a:r>
              <a:rPr lang="en-US" dirty="0" smtClean="0"/>
              <a:t> </a:t>
            </a:r>
            <a:r>
              <a:rPr lang="en-US" dirty="0" err="1" smtClean="0"/>
              <a:t>inspectores</a:t>
            </a:r>
            <a:r>
              <a:rPr lang="en-US" dirty="0" smtClean="0"/>
              <a:t> </a:t>
            </a:r>
            <a:r>
              <a:rPr lang="en-US" dirty="0" err="1" smtClean="0"/>
              <a:t>están</a:t>
            </a:r>
            <a:r>
              <a:rPr lang="en-US" dirty="0" smtClean="0"/>
              <a:t> en </a:t>
            </a:r>
            <a:r>
              <a:rPr lang="en-US" dirty="0" err="1" smtClean="0"/>
              <a:t>contacto</a:t>
            </a:r>
            <a:r>
              <a:rPr lang="en-US" dirty="0" smtClean="0"/>
              <a:t> con los </a:t>
            </a:r>
            <a:r>
              <a:rPr lang="en-US" dirty="0" err="1" smtClean="0"/>
              <a:t>mismos</a:t>
            </a:r>
            <a:r>
              <a:rPr lang="en-US" dirty="0" smtClean="0"/>
              <a:t> </a:t>
            </a:r>
            <a:r>
              <a:rPr lang="en-US" dirty="0" err="1" smtClean="0"/>
              <a:t>clientes</a:t>
            </a:r>
            <a:endParaRPr lang="en-US" dirty="0" smtClean="0"/>
          </a:p>
          <a:p>
            <a:pPr lvl="1"/>
            <a:r>
              <a:rPr lang="en-US" dirty="0" err="1" smtClean="0"/>
              <a:t>Cuando</a:t>
            </a:r>
            <a:r>
              <a:rPr lang="en-US" dirty="0" smtClean="0"/>
              <a:t> la </a:t>
            </a:r>
            <a:r>
              <a:rPr lang="en-US" dirty="0" err="1" smtClean="0"/>
              <a:t>proporción</a:t>
            </a:r>
            <a:r>
              <a:rPr lang="en-US" dirty="0" smtClean="0"/>
              <a:t> de </a:t>
            </a:r>
            <a:r>
              <a:rPr lang="en-US" dirty="0" err="1" smtClean="0"/>
              <a:t>inspectores</a:t>
            </a:r>
            <a:r>
              <a:rPr lang="en-US" dirty="0" smtClean="0"/>
              <a:t> con un background en la </a:t>
            </a:r>
            <a:r>
              <a:rPr lang="en-US" dirty="0" err="1" smtClean="0"/>
              <a:t>industria</a:t>
            </a:r>
            <a:r>
              <a:rPr lang="en-US" dirty="0" smtClean="0"/>
              <a:t> </a:t>
            </a:r>
            <a:r>
              <a:rPr lang="en-US" dirty="0" err="1" smtClean="0"/>
              <a:t>regulada</a:t>
            </a:r>
            <a:r>
              <a:rPr lang="en-US" dirty="0" smtClean="0"/>
              <a:t> </a:t>
            </a:r>
            <a:r>
              <a:rPr lang="en-US" dirty="0" err="1" smtClean="0"/>
              <a:t>es</a:t>
            </a:r>
            <a:r>
              <a:rPr lang="en-US" dirty="0" smtClean="0"/>
              <a:t> </a:t>
            </a:r>
            <a:r>
              <a:rPr lang="en-US" dirty="0" err="1" smtClean="0"/>
              <a:t>alta</a:t>
            </a:r>
            <a:endParaRPr lang="en-US" dirty="0" smtClean="0"/>
          </a:p>
          <a:p>
            <a:r>
              <a:rPr lang="en-US" dirty="0" smtClean="0"/>
              <a:t>¿Es </a:t>
            </a:r>
            <a:r>
              <a:rPr lang="en-US" dirty="0" err="1" smtClean="0"/>
              <a:t>esto</a:t>
            </a:r>
            <a:r>
              <a:rPr lang="en-US" dirty="0" smtClean="0"/>
              <a:t> </a:t>
            </a:r>
            <a:r>
              <a:rPr lang="en-US" dirty="0" err="1" smtClean="0"/>
              <a:t>evidencia</a:t>
            </a:r>
            <a:r>
              <a:rPr lang="en-US" dirty="0" smtClean="0"/>
              <a:t> de </a:t>
            </a:r>
            <a:r>
              <a:rPr lang="en-US" dirty="0" err="1" smtClean="0"/>
              <a:t>captura</a:t>
            </a:r>
            <a:r>
              <a:rPr lang="en-US" dirty="0" smtClean="0"/>
              <a:t>? ¿O </a:t>
            </a:r>
            <a:r>
              <a:rPr lang="en-US" dirty="0" err="1" smtClean="0"/>
              <a:t>es</a:t>
            </a:r>
            <a:r>
              <a:rPr lang="en-US" dirty="0" smtClean="0"/>
              <a:t> </a:t>
            </a:r>
            <a:r>
              <a:rPr lang="en-US" dirty="0" err="1" smtClean="0"/>
              <a:t>cooperación</a:t>
            </a:r>
            <a:r>
              <a:rPr lang="en-US" dirty="0" smtClean="0"/>
              <a: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Forma </a:t>
            </a:r>
            <a:r>
              <a:rPr lang="en-US" dirty="0" err="1" smtClean="0"/>
              <a:t>republicana</a:t>
            </a:r>
            <a:r>
              <a:rPr lang="en-US" dirty="0" smtClean="0"/>
              <a:t> de </a:t>
            </a:r>
            <a:r>
              <a:rPr lang="en-US" dirty="0" err="1" smtClean="0"/>
              <a:t>tripartismo</a:t>
            </a:r>
            <a:endParaRPr lang="en-US" dirty="0"/>
          </a:p>
        </p:txBody>
      </p:sp>
      <p:sp>
        <p:nvSpPr>
          <p:cNvPr id="3" name="Content Placeholder 2"/>
          <p:cNvSpPr>
            <a:spLocks noGrp="1"/>
          </p:cNvSpPr>
          <p:nvPr>
            <p:ph idx="1"/>
          </p:nvPr>
        </p:nvSpPr>
        <p:spPr/>
        <p:txBody>
          <a:bodyPr>
            <a:normAutofit lnSpcReduction="10000"/>
          </a:bodyPr>
          <a:lstStyle/>
          <a:p>
            <a:r>
              <a:rPr lang="en-US" dirty="0" err="1" smtClean="0"/>
              <a:t>Participación</a:t>
            </a:r>
            <a:r>
              <a:rPr lang="en-US" dirty="0" smtClean="0"/>
              <a:t> </a:t>
            </a:r>
            <a:r>
              <a:rPr lang="en-US" dirty="0" err="1" smtClean="0"/>
              <a:t>activa</a:t>
            </a:r>
            <a:r>
              <a:rPr lang="en-US" dirty="0" smtClean="0"/>
              <a:t> de los </a:t>
            </a:r>
            <a:r>
              <a:rPr lang="en-US" dirty="0" err="1" smtClean="0"/>
              <a:t>grupos</a:t>
            </a:r>
            <a:r>
              <a:rPr lang="en-US" dirty="0" smtClean="0"/>
              <a:t> de </a:t>
            </a:r>
            <a:r>
              <a:rPr lang="en-US" dirty="0" err="1" smtClean="0"/>
              <a:t>interés</a:t>
            </a:r>
            <a:r>
              <a:rPr lang="en-US" dirty="0" smtClean="0"/>
              <a:t> </a:t>
            </a:r>
            <a:r>
              <a:rPr lang="en-US" dirty="0" err="1" smtClean="0"/>
              <a:t>públicos</a:t>
            </a:r>
            <a:r>
              <a:rPr lang="en-US" dirty="0" smtClean="0"/>
              <a:t> (GIP)</a:t>
            </a:r>
          </a:p>
          <a:p>
            <a:pPr lvl="1"/>
            <a:r>
              <a:rPr lang="en-US" dirty="0" smtClean="0"/>
              <a:t>Los </a:t>
            </a:r>
            <a:r>
              <a:rPr lang="en-US" dirty="0" err="1" smtClean="0"/>
              <a:t>GIPs</a:t>
            </a:r>
            <a:r>
              <a:rPr lang="en-US" dirty="0" smtClean="0"/>
              <a:t> </a:t>
            </a:r>
            <a:r>
              <a:rPr lang="en-US" dirty="0" err="1" smtClean="0"/>
              <a:t>castigan</a:t>
            </a:r>
            <a:r>
              <a:rPr lang="en-US" dirty="0" smtClean="0"/>
              <a:t> al </a:t>
            </a:r>
            <a:r>
              <a:rPr lang="en-US" dirty="0" err="1" smtClean="0"/>
              <a:t>regulador</a:t>
            </a:r>
            <a:r>
              <a:rPr lang="en-US" dirty="0" smtClean="0"/>
              <a:t> </a:t>
            </a:r>
            <a:r>
              <a:rPr lang="en-US" dirty="0" err="1" smtClean="0"/>
              <a:t>que</a:t>
            </a:r>
            <a:r>
              <a:rPr lang="en-US" dirty="0" smtClean="0"/>
              <a:t> </a:t>
            </a:r>
            <a:r>
              <a:rPr lang="en-US" dirty="0" err="1" smtClean="0"/>
              <a:t>falla</a:t>
            </a:r>
            <a:r>
              <a:rPr lang="en-US" dirty="0" smtClean="0"/>
              <a:t> en </a:t>
            </a:r>
            <a:r>
              <a:rPr lang="en-US" dirty="0" err="1" smtClean="0"/>
              <a:t>su</a:t>
            </a:r>
            <a:r>
              <a:rPr lang="en-US" dirty="0" smtClean="0"/>
              <a:t> labor </a:t>
            </a:r>
            <a:r>
              <a:rPr lang="en-US" dirty="0" err="1" smtClean="0"/>
              <a:t>regulatoria</a:t>
            </a:r>
            <a:endParaRPr lang="en-US" dirty="0" smtClean="0"/>
          </a:p>
          <a:p>
            <a:pPr lvl="1"/>
            <a:r>
              <a:rPr lang="en-US" dirty="0" smtClean="0"/>
              <a:t>Los </a:t>
            </a:r>
            <a:r>
              <a:rPr lang="en-US" dirty="0" err="1" smtClean="0"/>
              <a:t>GIPs</a:t>
            </a:r>
            <a:r>
              <a:rPr lang="en-US" dirty="0" smtClean="0"/>
              <a:t> </a:t>
            </a:r>
            <a:r>
              <a:rPr lang="en-US" dirty="0" err="1" smtClean="0"/>
              <a:t>también</a:t>
            </a:r>
            <a:r>
              <a:rPr lang="en-US" dirty="0" smtClean="0"/>
              <a:t> </a:t>
            </a:r>
            <a:r>
              <a:rPr lang="en-US" dirty="0" err="1" smtClean="0"/>
              <a:t>pueden</a:t>
            </a:r>
            <a:r>
              <a:rPr lang="en-US" dirty="0" smtClean="0"/>
              <a:t> </a:t>
            </a:r>
            <a:r>
              <a:rPr lang="en-US" dirty="0" err="1" smtClean="0"/>
              <a:t>castigar</a:t>
            </a:r>
            <a:r>
              <a:rPr lang="en-US" dirty="0" smtClean="0"/>
              <a:t> a la firma</a:t>
            </a:r>
          </a:p>
          <a:p>
            <a:r>
              <a:rPr lang="en-US" dirty="0" smtClean="0"/>
              <a:t>¿</a:t>
            </a:r>
            <a:r>
              <a:rPr lang="en-US" dirty="0" err="1" smtClean="0"/>
              <a:t>Quién</a:t>
            </a:r>
            <a:r>
              <a:rPr lang="en-US" dirty="0" smtClean="0"/>
              <a:t> </a:t>
            </a:r>
            <a:r>
              <a:rPr lang="en-US" dirty="0" err="1" smtClean="0"/>
              <a:t>vigila</a:t>
            </a:r>
            <a:r>
              <a:rPr lang="en-US" dirty="0" smtClean="0"/>
              <a:t> a los vigilantes?</a:t>
            </a:r>
          </a:p>
          <a:p>
            <a:pPr lvl="1"/>
            <a:r>
              <a:rPr lang="en-US" dirty="0" err="1" smtClean="0"/>
              <a:t>Noción</a:t>
            </a:r>
            <a:r>
              <a:rPr lang="en-US" dirty="0" smtClean="0"/>
              <a:t> de </a:t>
            </a:r>
            <a:r>
              <a:rPr lang="en-US" dirty="0" err="1" smtClean="0"/>
              <a:t>vigilancia</a:t>
            </a:r>
            <a:r>
              <a:rPr lang="en-US" dirty="0" smtClean="0"/>
              <a:t> </a:t>
            </a:r>
            <a:r>
              <a:rPr lang="en-US" dirty="0" err="1" smtClean="0"/>
              <a:t>desafiable</a:t>
            </a:r>
            <a:r>
              <a:rPr lang="en-US" dirty="0" smtClean="0"/>
              <a:t> (</a:t>
            </a:r>
            <a:r>
              <a:rPr lang="en-US" i="1" dirty="0" smtClean="0"/>
              <a:t>contestable guardianship</a:t>
            </a:r>
            <a:r>
              <a:rPr lang="en-US" dirty="0" smtClean="0"/>
              <a:t>)</a:t>
            </a:r>
          </a:p>
          <a:p>
            <a:pPr lvl="1"/>
            <a:r>
              <a:rPr lang="en-US" dirty="0" smtClean="0"/>
              <a:t>Los </a:t>
            </a:r>
            <a:r>
              <a:rPr lang="en-US" dirty="0" err="1" smtClean="0"/>
              <a:t>directores</a:t>
            </a:r>
            <a:r>
              <a:rPr lang="en-US" dirty="0" smtClean="0"/>
              <a:t> de los </a:t>
            </a:r>
            <a:r>
              <a:rPr lang="en-US" dirty="0" err="1" smtClean="0"/>
              <a:t>GIPs</a:t>
            </a:r>
            <a:r>
              <a:rPr lang="en-US" dirty="0" smtClean="0"/>
              <a:t> </a:t>
            </a:r>
            <a:r>
              <a:rPr lang="en-US" dirty="0" err="1" smtClean="0"/>
              <a:t>deben</a:t>
            </a:r>
            <a:r>
              <a:rPr lang="en-US" dirty="0" smtClean="0"/>
              <a:t> ser </a:t>
            </a:r>
            <a:r>
              <a:rPr lang="en-US" dirty="0" err="1" smtClean="0"/>
              <a:t>fácilmente</a:t>
            </a:r>
            <a:r>
              <a:rPr lang="en-US" dirty="0" smtClean="0"/>
              <a:t> </a:t>
            </a:r>
            <a:r>
              <a:rPr lang="en-US" dirty="0" err="1" smtClean="0"/>
              <a:t>acusables</a:t>
            </a:r>
            <a:r>
              <a:rPr lang="en-US" dirty="0" smtClean="0"/>
              <a:t> de </a:t>
            </a:r>
            <a:r>
              <a:rPr lang="en-US" dirty="0" err="1" smtClean="0"/>
              <a:t>captura</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Tripartismo</a:t>
            </a:r>
            <a:endParaRPr lang="en-US" dirty="0"/>
          </a:p>
        </p:txBody>
      </p:sp>
      <p:sp>
        <p:nvSpPr>
          <p:cNvPr id="3" name="Content Placeholder 2"/>
          <p:cNvSpPr>
            <a:spLocks noGrp="1"/>
          </p:cNvSpPr>
          <p:nvPr>
            <p:ph idx="1"/>
          </p:nvPr>
        </p:nvSpPr>
        <p:spPr/>
        <p:txBody>
          <a:bodyPr/>
          <a:lstStyle/>
          <a:p>
            <a:r>
              <a:rPr lang="en-US" dirty="0" err="1" smtClean="0"/>
              <a:t>Definición</a:t>
            </a:r>
            <a:endParaRPr lang="en-US" dirty="0" smtClean="0"/>
          </a:p>
          <a:p>
            <a:pPr lvl="1"/>
            <a:r>
              <a:rPr lang="en-US" dirty="0" err="1" smtClean="0"/>
              <a:t>Tripartism</a:t>
            </a:r>
            <a:r>
              <a:rPr lang="en-US" dirty="0" smtClean="0"/>
              <a:t> is defined as a regulatory policy that fosters the participation of </a:t>
            </a:r>
            <a:r>
              <a:rPr lang="en-US" dirty="0" err="1" smtClean="0"/>
              <a:t>PIGs</a:t>
            </a:r>
            <a:r>
              <a:rPr lang="en-US" dirty="0" smtClean="0"/>
              <a:t> in the regulatory policy in three ways. </a:t>
            </a:r>
          </a:p>
          <a:p>
            <a:pPr lvl="2"/>
            <a:r>
              <a:rPr lang="en-US" dirty="0" smtClean="0"/>
              <a:t>First, it grants the PIG and all its members access to all the information that is available to the regulator. </a:t>
            </a:r>
          </a:p>
          <a:p>
            <a:pPr lvl="2"/>
            <a:r>
              <a:rPr lang="en-US" dirty="0" smtClean="0"/>
              <a:t>Second, it gives the PIG a seat at the negotiation table with the firm and the agency when deals are done.</a:t>
            </a:r>
          </a:p>
          <a:p>
            <a:pPr lvl="2"/>
            <a:r>
              <a:rPr lang="en-US" dirty="0" smtClean="0"/>
              <a:t>Third, the policy grants the PIG the same standing to sue or prosecute under the regulatory state as the regulator</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Espacio</a:t>
            </a:r>
            <a:r>
              <a:rPr lang="en-US" dirty="0" smtClean="0"/>
              <a:t> </a:t>
            </a:r>
            <a:r>
              <a:rPr lang="en-US" dirty="0" err="1" smtClean="0"/>
              <a:t>regulatorio</a:t>
            </a:r>
            <a:endParaRPr lang="en-US" dirty="0"/>
          </a:p>
        </p:txBody>
      </p:sp>
      <p:sp>
        <p:nvSpPr>
          <p:cNvPr id="3" name="Content Placeholder 2"/>
          <p:cNvSpPr>
            <a:spLocks noGrp="1"/>
          </p:cNvSpPr>
          <p:nvPr>
            <p:ph idx="1"/>
          </p:nvPr>
        </p:nvSpPr>
        <p:spPr/>
        <p:txBody>
          <a:bodyPr>
            <a:normAutofit fontScale="85000" lnSpcReduction="20000"/>
          </a:bodyPr>
          <a:lstStyle/>
          <a:p>
            <a:r>
              <a:rPr lang="en-US" dirty="0" err="1" smtClean="0"/>
              <a:t>Filosofía</a:t>
            </a:r>
            <a:endParaRPr lang="en-US" dirty="0" smtClean="0"/>
          </a:p>
          <a:p>
            <a:pPr lvl="1"/>
            <a:r>
              <a:rPr lang="en-US" dirty="0" err="1" smtClean="0"/>
              <a:t>Esta</a:t>
            </a:r>
            <a:r>
              <a:rPr lang="en-US" dirty="0" smtClean="0"/>
              <a:t> </a:t>
            </a:r>
            <a:r>
              <a:rPr lang="en-US" dirty="0" err="1" smtClean="0"/>
              <a:t>enfoque</a:t>
            </a:r>
            <a:r>
              <a:rPr lang="en-US" dirty="0" smtClean="0"/>
              <a:t> pone el </a:t>
            </a:r>
            <a:r>
              <a:rPr lang="en-US" dirty="0" err="1" smtClean="0"/>
              <a:t>acento</a:t>
            </a:r>
            <a:r>
              <a:rPr lang="en-US" dirty="0" smtClean="0"/>
              <a:t> en la idea de un </a:t>
            </a:r>
            <a:r>
              <a:rPr lang="en-US" dirty="0" err="1" smtClean="0"/>
              <a:t>lugro</a:t>
            </a:r>
            <a:r>
              <a:rPr lang="en-US" dirty="0" smtClean="0"/>
              <a:t> </a:t>
            </a:r>
            <a:r>
              <a:rPr lang="en-US" dirty="0" err="1" smtClean="0"/>
              <a:t>donde</a:t>
            </a:r>
            <a:r>
              <a:rPr lang="en-US" dirty="0" smtClean="0"/>
              <a:t> </a:t>
            </a:r>
            <a:r>
              <a:rPr lang="en-US" dirty="0" err="1" smtClean="0"/>
              <a:t>ocurren</a:t>
            </a:r>
            <a:r>
              <a:rPr lang="en-US" dirty="0" smtClean="0"/>
              <a:t> los </a:t>
            </a:r>
            <a:r>
              <a:rPr lang="en-US" dirty="0" err="1" smtClean="0"/>
              <a:t>fenómenos</a:t>
            </a:r>
            <a:r>
              <a:rPr lang="en-US" dirty="0" smtClean="0"/>
              <a:t> </a:t>
            </a:r>
            <a:r>
              <a:rPr lang="en-US" dirty="0" err="1" smtClean="0"/>
              <a:t>regulatorios</a:t>
            </a:r>
            <a:r>
              <a:rPr lang="en-US" dirty="0" smtClean="0"/>
              <a:t>, </a:t>
            </a:r>
            <a:r>
              <a:rPr lang="en-US" dirty="0" err="1" smtClean="0"/>
              <a:t>una</a:t>
            </a:r>
            <a:r>
              <a:rPr lang="en-US" dirty="0" smtClean="0"/>
              <a:t> </a:t>
            </a:r>
            <a:r>
              <a:rPr lang="en-US" dirty="0" err="1" smtClean="0"/>
              <a:t>especie</a:t>
            </a:r>
            <a:r>
              <a:rPr lang="en-US" dirty="0" smtClean="0"/>
              <a:t> de “arena” </a:t>
            </a:r>
            <a:r>
              <a:rPr lang="en-US" dirty="0" err="1" smtClean="0"/>
              <a:t>que</a:t>
            </a:r>
            <a:r>
              <a:rPr lang="en-US" dirty="0" smtClean="0"/>
              <a:t> </a:t>
            </a:r>
            <a:r>
              <a:rPr lang="en-US" dirty="0" err="1" smtClean="0"/>
              <a:t>influye</a:t>
            </a:r>
            <a:r>
              <a:rPr lang="en-US" dirty="0" smtClean="0"/>
              <a:t> en </a:t>
            </a:r>
            <a:r>
              <a:rPr lang="en-US" dirty="0" err="1" smtClean="0"/>
              <a:t>las</a:t>
            </a:r>
            <a:r>
              <a:rPr lang="en-US" dirty="0" smtClean="0"/>
              <a:t> </a:t>
            </a:r>
            <a:r>
              <a:rPr lang="en-US" dirty="0" err="1" smtClean="0"/>
              <a:t>prácticas</a:t>
            </a:r>
            <a:r>
              <a:rPr lang="en-US" dirty="0" smtClean="0"/>
              <a:t> </a:t>
            </a:r>
            <a:r>
              <a:rPr lang="en-US" dirty="0" err="1" smtClean="0"/>
              <a:t>que</a:t>
            </a:r>
            <a:r>
              <a:rPr lang="en-US" dirty="0" smtClean="0"/>
              <a:t> </a:t>
            </a:r>
            <a:r>
              <a:rPr lang="en-US" dirty="0" err="1" smtClean="0"/>
              <a:t>ocurren</a:t>
            </a:r>
            <a:r>
              <a:rPr lang="en-US" dirty="0" smtClean="0"/>
              <a:t> </a:t>
            </a:r>
            <a:r>
              <a:rPr lang="en-US" dirty="0" err="1" smtClean="0"/>
              <a:t>dentro</a:t>
            </a:r>
            <a:r>
              <a:rPr lang="en-US" dirty="0" smtClean="0"/>
              <a:t> de </a:t>
            </a:r>
            <a:r>
              <a:rPr lang="en-US" dirty="0" err="1" smtClean="0"/>
              <a:t>ella</a:t>
            </a:r>
            <a:endParaRPr lang="en-US" dirty="0" smtClean="0"/>
          </a:p>
          <a:p>
            <a:r>
              <a:rPr lang="en-US" dirty="0" err="1" smtClean="0"/>
              <a:t>Observaciones</a:t>
            </a:r>
            <a:endParaRPr lang="en-US" dirty="0" smtClean="0"/>
          </a:p>
          <a:p>
            <a:pPr lvl="1"/>
            <a:r>
              <a:rPr lang="en-US" dirty="0" smtClean="0"/>
              <a:t>La </a:t>
            </a:r>
            <a:r>
              <a:rPr lang="en-US" dirty="0" err="1" smtClean="0"/>
              <a:t>regulación</a:t>
            </a:r>
            <a:r>
              <a:rPr lang="en-US" dirty="0" smtClean="0"/>
              <a:t> </a:t>
            </a:r>
            <a:r>
              <a:rPr lang="en-US" dirty="0" err="1" smtClean="0"/>
              <a:t>económica</a:t>
            </a:r>
            <a:r>
              <a:rPr lang="en-US" dirty="0" smtClean="0"/>
              <a:t> </a:t>
            </a:r>
            <a:r>
              <a:rPr lang="en-US" dirty="0" err="1" smtClean="0"/>
              <a:t>está</a:t>
            </a:r>
            <a:r>
              <a:rPr lang="en-US" dirty="0" smtClean="0"/>
              <a:t> </a:t>
            </a:r>
            <a:r>
              <a:rPr lang="en-US" dirty="0" err="1" smtClean="0"/>
              <a:t>dominada</a:t>
            </a:r>
            <a:r>
              <a:rPr lang="en-US" dirty="0" smtClean="0"/>
              <a:t> </a:t>
            </a:r>
            <a:r>
              <a:rPr lang="en-US" dirty="0" err="1" smtClean="0"/>
              <a:t>por</a:t>
            </a:r>
            <a:r>
              <a:rPr lang="en-US" dirty="0" smtClean="0"/>
              <a:t> </a:t>
            </a:r>
            <a:r>
              <a:rPr lang="en-US" dirty="0" err="1" smtClean="0"/>
              <a:t>relaciones</a:t>
            </a:r>
            <a:r>
              <a:rPr lang="en-US" dirty="0" smtClean="0"/>
              <a:t> entre </a:t>
            </a:r>
            <a:r>
              <a:rPr lang="en-US" dirty="0" err="1" smtClean="0"/>
              <a:t>organizaciones</a:t>
            </a:r>
            <a:r>
              <a:rPr lang="en-US" dirty="0" smtClean="0"/>
              <a:t> </a:t>
            </a:r>
            <a:r>
              <a:rPr lang="en-US" dirty="0" err="1" smtClean="0"/>
              <a:t>grandes</a:t>
            </a:r>
            <a:r>
              <a:rPr lang="en-US" dirty="0" smtClean="0"/>
              <a:t>, </a:t>
            </a:r>
            <a:r>
              <a:rPr lang="en-US" dirty="0" err="1" smtClean="0"/>
              <a:t>sofisticadas</a:t>
            </a:r>
            <a:r>
              <a:rPr lang="en-US" dirty="0" smtClean="0"/>
              <a:t> </a:t>
            </a:r>
            <a:r>
              <a:rPr lang="en-US" dirty="0" err="1" smtClean="0"/>
              <a:t>y</a:t>
            </a:r>
            <a:r>
              <a:rPr lang="en-US" dirty="0" smtClean="0"/>
              <a:t> </a:t>
            </a:r>
            <a:r>
              <a:rPr lang="en-US" dirty="0" err="1" smtClean="0"/>
              <a:t>complejas</a:t>
            </a:r>
            <a:endParaRPr lang="en-US" dirty="0" smtClean="0"/>
          </a:p>
          <a:p>
            <a:pPr lvl="2"/>
            <a:r>
              <a:rPr lang="en-US" dirty="0" err="1" smtClean="0"/>
              <a:t>Firmas</a:t>
            </a:r>
            <a:r>
              <a:rPr lang="en-US" dirty="0" smtClean="0"/>
              <a:t>, </a:t>
            </a:r>
            <a:r>
              <a:rPr lang="en-US" dirty="0" err="1" smtClean="0"/>
              <a:t>sindicatos</a:t>
            </a:r>
            <a:r>
              <a:rPr lang="en-US" dirty="0" smtClean="0"/>
              <a:t>, </a:t>
            </a:r>
            <a:r>
              <a:rPr lang="en-US" dirty="0" err="1" smtClean="0"/>
              <a:t>grupos</a:t>
            </a:r>
            <a:r>
              <a:rPr lang="en-US" dirty="0" smtClean="0"/>
              <a:t> de </a:t>
            </a:r>
            <a:r>
              <a:rPr lang="en-US" dirty="0" err="1" smtClean="0"/>
              <a:t>interés</a:t>
            </a:r>
            <a:endParaRPr lang="en-US" dirty="0" smtClean="0"/>
          </a:p>
          <a:p>
            <a:pPr lvl="1"/>
            <a:r>
              <a:rPr lang="en-US" dirty="0" smtClean="0"/>
              <a:t>La </a:t>
            </a:r>
            <a:r>
              <a:rPr lang="en-US" dirty="0" err="1" smtClean="0"/>
              <a:t>economía</a:t>
            </a:r>
            <a:r>
              <a:rPr lang="en-US" dirty="0" smtClean="0"/>
              <a:t> </a:t>
            </a:r>
            <a:r>
              <a:rPr lang="en-US" dirty="0" err="1" smtClean="0"/>
              <a:t>es</a:t>
            </a:r>
            <a:r>
              <a:rPr lang="en-US" dirty="0" smtClean="0"/>
              <a:t> </a:t>
            </a:r>
            <a:r>
              <a:rPr lang="en-US" dirty="0" err="1" smtClean="0"/>
              <a:t>muy</a:t>
            </a:r>
            <a:r>
              <a:rPr lang="en-US" dirty="0" smtClean="0"/>
              <a:t> </a:t>
            </a:r>
            <a:r>
              <a:rPr lang="en-US" dirty="0" err="1" smtClean="0"/>
              <a:t>regulada</a:t>
            </a:r>
            <a:r>
              <a:rPr lang="en-US" dirty="0" smtClean="0"/>
              <a:t>; </a:t>
            </a:r>
            <a:r>
              <a:rPr lang="en-US" dirty="0" err="1" smtClean="0"/>
              <a:t>existe</a:t>
            </a:r>
            <a:r>
              <a:rPr lang="en-US" dirty="0" smtClean="0"/>
              <a:t> un </a:t>
            </a:r>
            <a:r>
              <a:rPr lang="en-US" dirty="0" err="1" smtClean="0"/>
              <a:t>amplio</a:t>
            </a:r>
            <a:r>
              <a:rPr lang="en-US" dirty="0" smtClean="0"/>
              <a:t> </a:t>
            </a:r>
            <a:r>
              <a:rPr lang="en-US" dirty="0" err="1" smtClean="0"/>
              <a:t>grado</a:t>
            </a:r>
            <a:r>
              <a:rPr lang="en-US" dirty="0" smtClean="0"/>
              <a:t> de </a:t>
            </a:r>
            <a:r>
              <a:rPr lang="en-US" dirty="0" err="1" smtClean="0"/>
              <a:t>intervención</a:t>
            </a:r>
            <a:r>
              <a:rPr lang="en-US" dirty="0" smtClean="0"/>
              <a:t> </a:t>
            </a:r>
            <a:r>
              <a:rPr lang="en-US" dirty="0" err="1" smtClean="0"/>
              <a:t>administrativa</a:t>
            </a:r>
            <a:endParaRPr lang="en-US" dirty="0" smtClean="0"/>
          </a:p>
          <a:p>
            <a:pPr lvl="1"/>
            <a:r>
              <a:rPr lang="en-US" dirty="0" err="1" smtClean="0"/>
              <a:t>Importancia</a:t>
            </a:r>
            <a:r>
              <a:rPr lang="en-US" dirty="0" smtClean="0"/>
              <a:t> del </a:t>
            </a:r>
            <a:r>
              <a:rPr lang="en-US" dirty="0" err="1" smtClean="0"/>
              <a:t>Derecho</a:t>
            </a:r>
            <a:r>
              <a:rPr lang="en-US" dirty="0" smtClean="0"/>
              <a:t>: el Estado </a:t>
            </a:r>
            <a:r>
              <a:rPr lang="en-US" dirty="0" err="1" smtClean="0"/>
              <a:t>habla</a:t>
            </a:r>
            <a:r>
              <a:rPr lang="en-US" dirty="0" smtClean="0"/>
              <a:t> el </a:t>
            </a:r>
            <a:r>
              <a:rPr lang="en-US" dirty="0" err="1" smtClean="0"/>
              <a:t>lenguaje</a:t>
            </a:r>
            <a:r>
              <a:rPr lang="en-US" dirty="0" smtClean="0"/>
              <a:t> del </a:t>
            </a:r>
            <a:r>
              <a:rPr lang="en-US" dirty="0" err="1" smtClean="0"/>
              <a:t>Derecho</a:t>
            </a:r>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 </a:t>
            </a:r>
            <a:r>
              <a:rPr lang="en-US" dirty="0" err="1" smtClean="0"/>
              <a:t>conjunto</a:t>
            </a:r>
            <a:endParaRPr lang="en-US" dirty="0"/>
          </a:p>
        </p:txBody>
      </p:sp>
      <p:sp>
        <p:nvSpPr>
          <p:cNvPr id="3" name="Content Placeholder 2"/>
          <p:cNvSpPr>
            <a:spLocks noGrp="1"/>
          </p:cNvSpPr>
          <p:nvPr>
            <p:ph idx="1"/>
          </p:nvPr>
        </p:nvSpPr>
        <p:spPr/>
        <p:txBody>
          <a:bodyPr>
            <a:normAutofit fontScale="77500" lnSpcReduction="20000"/>
          </a:bodyPr>
          <a:lstStyle/>
          <a:p>
            <a:r>
              <a:rPr lang="en-US" dirty="0" err="1" smtClean="0"/>
              <a:t>Resultado</a:t>
            </a:r>
            <a:endParaRPr lang="en-US" dirty="0" smtClean="0"/>
          </a:p>
          <a:p>
            <a:pPr lvl="1"/>
            <a:r>
              <a:rPr lang="en-US" dirty="0" smtClean="0"/>
              <a:t>Economic regulation is </a:t>
            </a:r>
            <a:r>
              <a:rPr lang="en-US" dirty="0" err="1" smtClean="0"/>
              <a:t>practised</a:t>
            </a:r>
            <a:r>
              <a:rPr lang="en-US" dirty="0" smtClean="0"/>
              <a:t> in a highly developed form in societies combining organization on market principles, domination of many sectors by giant firms, and political rule according to formally democratic principles. The combination of these three features sets up great tensions in the regulatory process, a tension reflected in much of the literature on the subject.</a:t>
            </a:r>
          </a:p>
          <a:p>
            <a:pPr lvl="1"/>
            <a:r>
              <a:rPr lang="en-US" dirty="0" smtClean="0"/>
              <a:t>Economic regulation under advanced capitalism is therefore best conceived as an activity occurring in economics where the public and private are characteristically mixed, where the dominant actors are powerful and sophisticated organizations, and where the biggest firms have taken on many of the features of governing institutions. In this world the language of regulatory capture is largely devoid of meaning.</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Concepto</a:t>
            </a:r>
            <a:r>
              <a:rPr lang="en-US" dirty="0" smtClean="0"/>
              <a:t> de </a:t>
            </a:r>
            <a:r>
              <a:rPr lang="en-US" dirty="0" err="1" smtClean="0"/>
              <a:t>espacio</a:t>
            </a:r>
            <a:r>
              <a:rPr lang="en-US" dirty="0" smtClean="0"/>
              <a:t> </a:t>
            </a:r>
            <a:r>
              <a:rPr lang="en-US" dirty="0" err="1" smtClean="0"/>
              <a:t>regulatorio</a:t>
            </a:r>
            <a:endParaRPr lang="en-US" dirty="0"/>
          </a:p>
        </p:txBody>
      </p:sp>
      <p:sp>
        <p:nvSpPr>
          <p:cNvPr id="3" name="Content Placeholder 2"/>
          <p:cNvSpPr>
            <a:spLocks noGrp="1"/>
          </p:cNvSpPr>
          <p:nvPr>
            <p:ph idx="1"/>
          </p:nvPr>
        </p:nvSpPr>
        <p:spPr/>
        <p:txBody>
          <a:bodyPr>
            <a:normAutofit fontScale="70000" lnSpcReduction="20000"/>
          </a:bodyPr>
          <a:lstStyle/>
          <a:p>
            <a:r>
              <a:rPr lang="en-US" dirty="0" err="1" smtClean="0"/>
              <a:t>Elementos</a:t>
            </a:r>
            <a:endParaRPr lang="en-US" dirty="0" smtClean="0"/>
          </a:p>
          <a:p>
            <a:pPr lvl="1"/>
            <a:r>
              <a:rPr lang="en-US" dirty="0" smtClean="0"/>
              <a:t>Es un </a:t>
            </a:r>
            <a:r>
              <a:rPr lang="en-US" dirty="0" err="1" smtClean="0"/>
              <a:t>espacio</a:t>
            </a:r>
            <a:r>
              <a:rPr lang="en-US" dirty="0" smtClean="0"/>
              <a:t> </a:t>
            </a:r>
            <a:r>
              <a:rPr lang="en-US" dirty="0" err="1" smtClean="0"/>
              <a:t>disponible</a:t>
            </a:r>
            <a:r>
              <a:rPr lang="en-US" dirty="0" smtClean="0"/>
              <a:t> </a:t>
            </a:r>
            <a:r>
              <a:rPr lang="en-US" dirty="0" err="1" smtClean="0"/>
              <a:t>para</a:t>
            </a:r>
            <a:r>
              <a:rPr lang="en-US" dirty="0" smtClean="0"/>
              <a:t> ser </a:t>
            </a:r>
            <a:r>
              <a:rPr lang="en-US" dirty="0" err="1" smtClean="0"/>
              <a:t>ocupado</a:t>
            </a:r>
            <a:endParaRPr lang="en-US" dirty="0" smtClean="0"/>
          </a:p>
          <a:p>
            <a:pPr lvl="1"/>
            <a:r>
              <a:rPr lang="en-US" dirty="0" err="1" smtClean="0"/>
              <a:t>Puede</a:t>
            </a:r>
            <a:r>
              <a:rPr lang="en-US" dirty="0" smtClean="0"/>
              <a:t> ser </a:t>
            </a:r>
            <a:r>
              <a:rPr lang="en-US" dirty="0" err="1" smtClean="0"/>
              <a:t>ocupado</a:t>
            </a:r>
            <a:r>
              <a:rPr lang="en-US" dirty="0" smtClean="0"/>
              <a:t> en forma no </a:t>
            </a:r>
            <a:r>
              <a:rPr lang="en-US" dirty="0" err="1" smtClean="0"/>
              <a:t>pareja</a:t>
            </a:r>
            <a:r>
              <a:rPr lang="en-US" dirty="0" smtClean="0"/>
              <a:t> </a:t>
            </a:r>
            <a:r>
              <a:rPr lang="en-US" dirty="0" err="1" smtClean="0"/>
              <a:t>por</a:t>
            </a:r>
            <a:r>
              <a:rPr lang="en-US" dirty="0" smtClean="0"/>
              <a:t> </a:t>
            </a:r>
            <a:r>
              <a:rPr lang="en-US" dirty="0" err="1" smtClean="0"/>
              <a:t>distintos</a:t>
            </a:r>
            <a:r>
              <a:rPr lang="en-US" dirty="0" smtClean="0"/>
              <a:t> </a:t>
            </a:r>
            <a:r>
              <a:rPr lang="en-US" dirty="0" err="1" smtClean="0"/>
              <a:t>sujetos</a:t>
            </a:r>
            <a:endParaRPr lang="en-US" dirty="0" smtClean="0"/>
          </a:p>
          <a:p>
            <a:pPr lvl="1"/>
            <a:r>
              <a:rPr lang="en-US" dirty="0" smtClean="0"/>
              <a:t>Hay sub-</a:t>
            </a:r>
            <a:r>
              <a:rPr lang="en-US" dirty="0" err="1" smtClean="0"/>
              <a:t>espacios</a:t>
            </a:r>
            <a:r>
              <a:rPr lang="en-US" dirty="0" smtClean="0"/>
              <a:t> </a:t>
            </a:r>
            <a:r>
              <a:rPr lang="en-US" dirty="0" err="1" smtClean="0"/>
              <a:t>regulatorios</a:t>
            </a:r>
            <a:r>
              <a:rPr lang="en-US" dirty="0" smtClean="0"/>
              <a:t> (</a:t>
            </a:r>
            <a:r>
              <a:rPr lang="en-US" dirty="0" err="1" smtClean="0"/>
              <a:t>farmaceutico</a:t>
            </a:r>
            <a:r>
              <a:rPr lang="en-US" dirty="0" smtClean="0"/>
              <a:t>, </a:t>
            </a:r>
            <a:r>
              <a:rPr lang="en-US" dirty="0" err="1" smtClean="0"/>
              <a:t>bancos</a:t>
            </a:r>
            <a:r>
              <a:rPr lang="en-US" dirty="0" smtClean="0"/>
              <a:t>, etc).</a:t>
            </a:r>
          </a:p>
          <a:p>
            <a:pPr lvl="1"/>
            <a:r>
              <a:rPr lang="en-US" dirty="0" err="1" smtClean="0"/>
              <a:t>Conjunto</a:t>
            </a:r>
            <a:r>
              <a:rPr lang="en-US" dirty="0" smtClean="0"/>
              <a:t> de issues </a:t>
            </a:r>
            <a:r>
              <a:rPr lang="en-US" dirty="0" err="1" smtClean="0"/>
              <a:t>regulatorios</a:t>
            </a:r>
            <a:endParaRPr lang="en-US" dirty="0" smtClean="0"/>
          </a:p>
          <a:p>
            <a:r>
              <a:rPr lang="en-US" dirty="0" smtClean="0"/>
              <a:t>In these terms regulatory space may be furiously contested. Its occupants are involved in an often ferocious struggle for advantage. Any investigation of the concept involves examining the outcomes of competitive struggles, the resources used in those struggles, and the distribution of those resources between the different institutions involved. In other words, the play of power is at the center of this process.</a:t>
            </a:r>
          </a:p>
          <a:p>
            <a:pPr lvl="1"/>
            <a:r>
              <a:rPr lang="en-US" dirty="0" smtClean="0"/>
              <a:t>The factors determining the shape of this space, and the relative position of its occupants, are many and complex.</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Module.thmx</Template>
  <TotalTime>1448</TotalTime>
  <Words>699</Words>
  <Application>Microsoft Macintosh PowerPoint</Application>
  <PresentationFormat>On-screen Show (4:3)</PresentationFormat>
  <Paragraphs>61</Paragraphs>
  <Slides>9</Slides>
  <Notes>0</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Module</vt:lpstr>
      <vt:lpstr>Nuevas Formas de Intervención Administrativa</vt:lpstr>
      <vt:lpstr>¿Cómo salimos adelante?</vt:lpstr>
      <vt:lpstr>Tripartismo</vt:lpstr>
      <vt:lpstr>Ambigüedades</vt:lpstr>
      <vt:lpstr>Forma republicana de tripartismo</vt:lpstr>
      <vt:lpstr>Tripartismo</vt:lpstr>
      <vt:lpstr>Espacio regulatorio</vt:lpstr>
      <vt:lpstr>En conjunto</vt:lpstr>
      <vt:lpstr>Concepto de espacio regulatorio</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Formas de Intervención Administrativa</dc:title>
  <dc:creator>Santiago Montt</dc:creator>
  <cp:lastModifiedBy>Santiago Montt</cp:lastModifiedBy>
  <cp:revision>67</cp:revision>
  <dcterms:created xsi:type="dcterms:W3CDTF">2009-12-04T21:32:07Z</dcterms:created>
  <dcterms:modified xsi:type="dcterms:W3CDTF">2009-12-04T21:34:00Z</dcterms:modified>
</cp:coreProperties>
</file>