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embeddings/Microsoft_Equation1.bin" ContentType="application/vnd.openxmlformats-officedocument.oleObject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Override PartName="/ppt/embeddings/Microsoft_Equation2.bin" ContentType="application/vnd.openxmlformats-officedocument.oleObject"/>
  <Override PartName="/ppt/slides/slide9.xml" ContentType="application/vnd.openxmlformats-officedocument.presentationml.slide+xml"/>
  <Override PartName="/ppt/embeddings/Microsoft_Equation3.bin" ContentType="application/vnd.openxmlformats-officedocument.oleObject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Default Extension="pict" ContentType="image/pict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317" r:id="rId3"/>
    <p:sldId id="313" r:id="rId4"/>
    <p:sldId id="314" r:id="rId5"/>
    <p:sldId id="315" r:id="rId6"/>
    <p:sldId id="321" r:id="rId7"/>
    <p:sldId id="322" r:id="rId8"/>
    <p:sldId id="323" r:id="rId9"/>
    <p:sldId id="324" r:id="rId10"/>
    <p:sldId id="325" r:id="rId11"/>
    <p:sldId id="326" r:id="rId12"/>
    <p:sldId id="319" r:id="rId13"/>
    <p:sldId id="328" r:id="rId14"/>
    <p:sldId id="327" r:id="rId15"/>
    <p:sldId id="329" r:id="rId16"/>
    <p:sldId id="330" r:id="rId17"/>
    <p:sldId id="331" r:id="rId18"/>
    <p:sldId id="31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4" d="100"/>
          <a:sy n="94" d="100"/>
        </p:scale>
        <p:origin x="-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slide" Target="slides/slide18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ict"/><Relationship Id="rId1" Type="http://schemas.openxmlformats.org/officeDocument/2006/relationships/image" Target="../media/image6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s-ES_tradnl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s-ES_tradnl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.bin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Nuevas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 de</a:t>
            </a:r>
            <a:br>
              <a:rPr lang="en-US" dirty="0" smtClean="0"/>
            </a:br>
            <a:r>
              <a:rPr lang="en-US" dirty="0" err="1" smtClean="0"/>
              <a:t>Intervención</a:t>
            </a:r>
            <a:r>
              <a:rPr lang="en-US" dirty="0" smtClean="0"/>
              <a:t> </a:t>
            </a:r>
            <a:r>
              <a:rPr lang="en-US" dirty="0" err="1" smtClean="0"/>
              <a:t>Administrativa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Quinta </a:t>
            </a:r>
            <a:r>
              <a:rPr lang="en-US" dirty="0" err="1" smtClean="0"/>
              <a:t>Clase</a:t>
            </a:r>
            <a:r>
              <a:rPr lang="en-US" dirty="0" smtClean="0"/>
              <a:t>: </a:t>
            </a:r>
            <a:r>
              <a:rPr lang="en-US" dirty="0" err="1" smtClean="0"/>
              <a:t>Fallas</a:t>
            </a:r>
            <a:r>
              <a:rPr lang="en-US" dirty="0" smtClean="0"/>
              <a:t> de Mercado</a:t>
            </a:r>
          </a:p>
          <a:p>
            <a:r>
              <a:rPr lang="en-US" dirty="0" err="1" smtClean="0"/>
              <a:t>Monopolios</a:t>
            </a:r>
            <a:r>
              <a:rPr lang="en-US" dirty="0" smtClean="0"/>
              <a:t> </a:t>
            </a:r>
            <a:r>
              <a:rPr lang="en-US" dirty="0" err="1" smtClean="0"/>
              <a:t>naturales</a:t>
            </a:r>
            <a:r>
              <a:rPr lang="en-US" dirty="0" smtClean="0"/>
              <a:t>, </a:t>
            </a:r>
            <a:r>
              <a:rPr lang="en-US" dirty="0" err="1" smtClean="0"/>
              <a:t>externalidades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5714999"/>
            <a:ext cx="2530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Santiago Montt </a:t>
            </a:r>
            <a:r>
              <a:rPr lang="en-US" dirty="0" err="1" smtClean="0"/>
              <a:t>Oyarzún</a:t>
            </a:r>
            <a:endParaRPr lang="en-US" dirty="0" smtClean="0"/>
          </a:p>
          <a:p>
            <a:r>
              <a:rPr lang="en-US" dirty="0" smtClean="0"/>
              <a:t>22 de </a:t>
            </a:r>
            <a:r>
              <a:rPr lang="en-US" dirty="0" err="1" smtClean="0"/>
              <a:t>septiembre</a:t>
            </a:r>
            <a:r>
              <a:rPr lang="en-US" dirty="0" smtClean="0"/>
              <a:t>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</a:t>
            </a:r>
            <a:r>
              <a:rPr lang="en-US" dirty="0" err="1" smtClean="0"/>
              <a:t>íntesis</a:t>
            </a:r>
            <a:r>
              <a:rPr lang="en-US" dirty="0" smtClean="0"/>
              <a:t> (</a:t>
            </a:r>
            <a:r>
              <a:rPr lang="en-US" dirty="0" err="1" smtClean="0"/>
              <a:t>Braeutigam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600200"/>
            <a:ext cx="4442423" cy="499262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Regulaci</a:t>
            </a:r>
            <a:r>
              <a:rPr lang="en-US" dirty="0" err="1" smtClean="0"/>
              <a:t>ón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imitar</a:t>
            </a:r>
            <a:r>
              <a:rPr lang="en-US" dirty="0" smtClean="0"/>
              <a:t> la </a:t>
            </a:r>
            <a:r>
              <a:rPr lang="en-US" dirty="0" err="1" smtClean="0"/>
              <a:t>competencia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regulaci</a:t>
            </a:r>
            <a:r>
              <a:rPr lang="en-US" dirty="0" err="1" smtClean="0"/>
              <a:t>ón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introducirse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buscar</a:t>
            </a:r>
            <a:r>
              <a:rPr lang="en-US" dirty="0" smtClean="0"/>
              <a:t> un first best</a:t>
            </a:r>
          </a:p>
          <a:p>
            <a:r>
              <a:rPr lang="en-US" dirty="0" err="1" smtClean="0"/>
              <a:t>Objetivos</a:t>
            </a:r>
            <a:r>
              <a:rPr lang="en-US" dirty="0" smtClean="0"/>
              <a:t> (</a:t>
            </a:r>
            <a:r>
              <a:rPr lang="en-US" dirty="0" err="1" smtClean="0"/>
              <a:t>Willig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Control el </a:t>
            </a:r>
            <a:r>
              <a:rPr lang="en-US" dirty="0" err="1" smtClean="0"/>
              <a:t>poder</a:t>
            </a:r>
            <a:r>
              <a:rPr lang="en-US" dirty="0" smtClean="0"/>
              <a:t> de </a:t>
            </a:r>
            <a:r>
              <a:rPr lang="en-US" dirty="0" err="1" smtClean="0"/>
              <a:t>mercado</a:t>
            </a:r>
            <a:endParaRPr lang="en-US" dirty="0" smtClean="0"/>
          </a:p>
          <a:p>
            <a:pPr lvl="1"/>
            <a:r>
              <a:rPr lang="en-US" dirty="0" err="1" smtClean="0"/>
              <a:t>Respetar</a:t>
            </a:r>
            <a:r>
              <a:rPr lang="en-US" dirty="0" smtClean="0"/>
              <a:t> </a:t>
            </a:r>
            <a:r>
              <a:rPr lang="en-US" dirty="0" err="1" smtClean="0"/>
              <a:t>inversiones</a:t>
            </a:r>
            <a:endParaRPr lang="en-US" dirty="0" smtClean="0"/>
          </a:p>
          <a:p>
            <a:pPr lvl="1"/>
            <a:r>
              <a:rPr lang="en-US" dirty="0" err="1" smtClean="0"/>
              <a:t>Mantener</a:t>
            </a:r>
            <a:r>
              <a:rPr lang="en-US" dirty="0" smtClean="0"/>
              <a:t> </a:t>
            </a:r>
            <a:r>
              <a:rPr lang="en-US" dirty="0" err="1" smtClean="0"/>
              <a:t>incentivos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innovar</a:t>
            </a:r>
            <a:endParaRPr lang="en-US" dirty="0" smtClean="0"/>
          </a:p>
          <a:p>
            <a:pPr lvl="1"/>
            <a:r>
              <a:rPr lang="en-US" dirty="0" err="1" smtClean="0"/>
              <a:t>Permitir</a:t>
            </a:r>
            <a:r>
              <a:rPr lang="en-US" dirty="0" smtClean="0"/>
              <a:t> un </a:t>
            </a:r>
            <a:r>
              <a:rPr lang="en-US" dirty="0" err="1" smtClean="0"/>
              <a:t>sistema</a:t>
            </a:r>
            <a:r>
              <a:rPr lang="en-US" dirty="0" smtClean="0"/>
              <a:t> de </a:t>
            </a:r>
            <a:r>
              <a:rPr lang="en-US" dirty="0" err="1" smtClean="0"/>
              <a:t>precios</a:t>
            </a:r>
            <a:r>
              <a:rPr lang="en-US" dirty="0" smtClean="0"/>
              <a:t> </a:t>
            </a:r>
            <a:r>
              <a:rPr lang="en-US" dirty="0" err="1" smtClean="0"/>
              <a:t>eficiente</a:t>
            </a:r>
            <a:endParaRPr lang="en-US" dirty="0" smtClean="0"/>
          </a:p>
          <a:p>
            <a:pPr lvl="1"/>
            <a:r>
              <a:rPr lang="en-US" dirty="0" err="1" smtClean="0"/>
              <a:t>Aislar</a:t>
            </a:r>
            <a:r>
              <a:rPr lang="en-US" dirty="0" smtClean="0"/>
              <a:t> el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regulatoria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influencias</a:t>
            </a:r>
            <a:r>
              <a:rPr lang="en-US" dirty="0" smtClean="0"/>
              <a:t> </a:t>
            </a:r>
            <a:r>
              <a:rPr lang="en-US" dirty="0" err="1" smtClean="0"/>
              <a:t>políticas</a:t>
            </a:r>
            <a:endParaRPr lang="en-US" dirty="0" smtClean="0"/>
          </a:p>
          <a:p>
            <a:pPr lvl="1"/>
            <a:r>
              <a:rPr lang="en-US" dirty="0" err="1" smtClean="0"/>
              <a:t>Permitir</a:t>
            </a:r>
            <a:r>
              <a:rPr lang="en-US" dirty="0" smtClean="0"/>
              <a:t> la </a:t>
            </a:r>
            <a:r>
              <a:rPr lang="en-US" dirty="0" err="1" smtClean="0"/>
              <a:t>competencia</a:t>
            </a:r>
            <a:r>
              <a:rPr lang="en-US" dirty="0" smtClean="0"/>
              <a:t> </a:t>
            </a:r>
            <a:r>
              <a:rPr lang="en-US" dirty="0" err="1" smtClean="0"/>
              <a:t>dentro</a:t>
            </a:r>
            <a:r>
              <a:rPr lang="en-US" dirty="0" smtClean="0"/>
              <a:t> de lo </a:t>
            </a:r>
            <a:r>
              <a:rPr lang="en-US" dirty="0" err="1" smtClean="0"/>
              <a:t>posible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Segunda</a:t>
            </a:r>
            <a:r>
              <a:rPr lang="en-US" dirty="0" smtClean="0"/>
              <a:t> </a:t>
            </a:r>
            <a:r>
              <a:rPr lang="en-US" dirty="0" err="1" smtClean="0"/>
              <a:t>falla</a:t>
            </a:r>
            <a:r>
              <a:rPr lang="en-US" dirty="0" smtClean="0"/>
              <a:t>: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(</a:t>
            </a:r>
            <a:r>
              <a:rPr lang="en-US" dirty="0" err="1" smtClean="0"/>
              <a:t>Basado</a:t>
            </a:r>
            <a:r>
              <a:rPr lang="en-US" dirty="0" smtClean="0"/>
              <a:t> en Hillman, </a:t>
            </a:r>
            <a:r>
              <a:rPr lang="en-US" i="1" dirty="0" smtClean="0"/>
              <a:t>Public Finance and Public Policy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son los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?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Cuando</a:t>
            </a:r>
            <a:r>
              <a:rPr lang="en-US" dirty="0" smtClean="0"/>
              <a:t> un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, la </a:t>
            </a:r>
            <a:r>
              <a:rPr lang="en-US" dirty="0" err="1" smtClean="0"/>
              <a:t>cantidad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disponible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uno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misma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cantidad</a:t>
            </a:r>
            <a:r>
              <a:rPr lang="en-US" dirty="0" smtClean="0"/>
              <a:t> </a:t>
            </a:r>
            <a:r>
              <a:rPr lang="en-US" dirty="0" err="1" smtClean="0"/>
              <a:t>disponible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los </a:t>
            </a:r>
            <a:r>
              <a:rPr lang="en-US" dirty="0" err="1" smtClean="0"/>
              <a:t>demás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G=g1=g2=g3=g4=…=</a:t>
            </a:r>
            <a:r>
              <a:rPr lang="en-US" dirty="0" err="1" smtClean="0"/>
              <a:t>gn</a:t>
            </a:r>
            <a:endParaRPr lang="en-US" dirty="0" smtClean="0"/>
          </a:p>
          <a:p>
            <a:r>
              <a:rPr lang="en-US" dirty="0" err="1" smtClean="0"/>
              <a:t>Aunque</a:t>
            </a:r>
            <a:r>
              <a:rPr lang="en-US" dirty="0" smtClean="0"/>
              <a:t> la </a:t>
            </a:r>
            <a:r>
              <a:rPr lang="en-US" dirty="0" err="1" smtClean="0"/>
              <a:t>cantidad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misma</a:t>
            </a:r>
            <a:r>
              <a:rPr lang="en-US" dirty="0" smtClean="0"/>
              <a:t>, </a:t>
            </a:r>
            <a:r>
              <a:rPr lang="en-US" dirty="0" err="1" smtClean="0"/>
              <a:t>las</a:t>
            </a:r>
            <a:r>
              <a:rPr lang="en-US" dirty="0" smtClean="0"/>
              <a:t> personas 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distinta</a:t>
            </a:r>
            <a:r>
              <a:rPr lang="en-US" dirty="0" smtClean="0"/>
              <a:t> </a:t>
            </a:r>
            <a:r>
              <a:rPr lang="en-US" dirty="0" err="1" smtClean="0"/>
              <a:t>valoración</a:t>
            </a:r>
            <a:r>
              <a:rPr lang="en-US" dirty="0" smtClean="0"/>
              <a:t> del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Características</a:t>
            </a:r>
            <a:r>
              <a:rPr lang="en-US" dirty="0" smtClean="0"/>
              <a:t> </a:t>
            </a:r>
            <a:r>
              <a:rPr lang="en-US" dirty="0" err="1" smtClean="0"/>
              <a:t>clásicas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rivalidad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dirty="0" err="1" smtClean="0"/>
              <a:t>úblicos</a:t>
            </a:r>
            <a:r>
              <a:rPr lang="en-US" dirty="0" smtClean="0"/>
              <a:t> </a:t>
            </a:r>
            <a:r>
              <a:rPr lang="en-US" dirty="0" err="1" smtClean="0"/>
              <a:t>puros</a:t>
            </a:r>
            <a:r>
              <a:rPr lang="en-US" dirty="0" smtClean="0"/>
              <a:t>: el </a:t>
            </a:r>
            <a:r>
              <a:rPr lang="en-US" dirty="0" err="1" smtClean="0"/>
              <a:t>beneficio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usuario</a:t>
            </a:r>
            <a:r>
              <a:rPr lang="en-US" dirty="0" smtClean="0"/>
              <a:t> no </a:t>
            </a:r>
            <a:r>
              <a:rPr lang="en-US" dirty="0" err="1" smtClean="0"/>
              <a:t>disminuye</a:t>
            </a:r>
            <a:r>
              <a:rPr lang="en-US" dirty="0" smtClean="0"/>
              <a:t> con el </a:t>
            </a:r>
            <a:r>
              <a:rPr lang="en-US" dirty="0" err="1" smtClean="0"/>
              <a:t>número</a:t>
            </a:r>
            <a:r>
              <a:rPr lang="en-US" dirty="0" smtClean="0"/>
              <a:t> de </a:t>
            </a:r>
            <a:r>
              <a:rPr lang="en-US" dirty="0" err="1" smtClean="0"/>
              <a:t>usuarios</a:t>
            </a:r>
            <a:endParaRPr lang="en-US" dirty="0" smtClean="0"/>
          </a:p>
          <a:p>
            <a:pPr lvl="2"/>
            <a:r>
              <a:rPr lang="en-US" dirty="0" smtClean="0"/>
              <a:t>Son </a:t>
            </a:r>
            <a:r>
              <a:rPr lang="en-US" dirty="0" err="1" smtClean="0"/>
              <a:t>monopolios</a:t>
            </a:r>
            <a:r>
              <a:rPr lang="en-US" dirty="0" smtClean="0"/>
              <a:t> </a:t>
            </a:r>
            <a:r>
              <a:rPr lang="en-US" dirty="0" err="1" smtClean="0"/>
              <a:t>naturales</a:t>
            </a:r>
            <a:endParaRPr lang="en-US" dirty="0" smtClean="0"/>
          </a:p>
          <a:p>
            <a:pPr lvl="1"/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</a:t>
            </a:r>
            <a:r>
              <a:rPr lang="en-US" dirty="0" err="1" smtClean="0"/>
              <a:t>sujetos</a:t>
            </a:r>
            <a:r>
              <a:rPr lang="en-US" dirty="0" smtClean="0"/>
              <a:t> a </a:t>
            </a:r>
            <a:r>
              <a:rPr lang="en-US" dirty="0" err="1" smtClean="0"/>
              <a:t>congestión</a:t>
            </a:r>
            <a:r>
              <a:rPr lang="en-US" dirty="0" smtClean="0"/>
              <a:t>: a </a:t>
            </a:r>
            <a:r>
              <a:rPr lang="en-US" dirty="0" err="1" smtClean="0"/>
              <a:t>partir</a:t>
            </a:r>
            <a:r>
              <a:rPr lang="en-US" dirty="0" smtClean="0"/>
              <a:t> de un </a:t>
            </a:r>
            <a:r>
              <a:rPr lang="en-US" dirty="0" err="1" smtClean="0"/>
              <a:t>cierto</a:t>
            </a:r>
            <a:r>
              <a:rPr lang="en-US" dirty="0" smtClean="0"/>
              <a:t> </a:t>
            </a:r>
            <a:r>
              <a:rPr lang="en-US" dirty="0" err="1" smtClean="0"/>
              <a:t>punto</a:t>
            </a:r>
            <a:r>
              <a:rPr lang="en-US" dirty="0" smtClean="0"/>
              <a:t>, el </a:t>
            </a:r>
            <a:r>
              <a:rPr lang="en-US" dirty="0" err="1" smtClean="0"/>
              <a:t>beneficio</a:t>
            </a:r>
            <a:r>
              <a:rPr lang="en-US" dirty="0" smtClean="0"/>
              <a:t> individual </a:t>
            </a:r>
            <a:r>
              <a:rPr lang="en-US" dirty="0" err="1" smtClean="0"/>
              <a:t>comienza</a:t>
            </a:r>
            <a:r>
              <a:rPr lang="en-US" dirty="0" smtClean="0"/>
              <a:t> a </a:t>
            </a:r>
            <a:r>
              <a:rPr lang="en-US" dirty="0" err="1" smtClean="0"/>
              <a:t>decrecer</a:t>
            </a:r>
            <a:endParaRPr lang="en-US" dirty="0" smtClean="0"/>
          </a:p>
          <a:p>
            <a:pPr lvl="2"/>
            <a:r>
              <a:rPr lang="en-US" dirty="0" err="1" smtClean="0"/>
              <a:t>Estos</a:t>
            </a:r>
            <a:r>
              <a:rPr lang="en-US" dirty="0" smtClean="0"/>
              <a:t>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ser </a:t>
            </a:r>
            <a:r>
              <a:rPr lang="en-US" dirty="0" err="1" smtClean="0"/>
              <a:t>proveídos</a:t>
            </a:r>
            <a:r>
              <a:rPr lang="en-US" dirty="0" smtClean="0"/>
              <a:t> en forma </a:t>
            </a:r>
            <a:r>
              <a:rPr lang="en-US" dirty="0" err="1" smtClean="0"/>
              <a:t>privada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en forma </a:t>
            </a:r>
            <a:r>
              <a:rPr lang="en-US" dirty="0" err="1" smtClean="0"/>
              <a:t>competitiva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constituyen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justificación</a:t>
            </a:r>
            <a:r>
              <a:rPr lang="en-US" dirty="0" smtClean="0"/>
              <a:t> de </a:t>
            </a:r>
            <a:r>
              <a:rPr lang="en-US" dirty="0" err="1" smtClean="0"/>
              <a:t>intervención</a:t>
            </a:r>
            <a:r>
              <a:rPr lang="en-US" dirty="0" smtClean="0"/>
              <a:t> </a:t>
            </a:r>
            <a:r>
              <a:rPr lang="en-US" dirty="0" err="1" smtClean="0"/>
              <a:t>estatal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 err="1" smtClean="0"/>
              <a:t>exclusión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O no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forzarse</a:t>
            </a:r>
            <a:r>
              <a:rPr lang="en-US" dirty="0" smtClean="0"/>
              <a:t> la </a:t>
            </a:r>
            <a:r>
              <a:rPr lang="en-US" dirty="0" err="1" smtClean="0"/>
              <a:t>exclusi</a:t>
            </a:r>
            <a:r>
              <a:rPr lang="en-US" dirty="0" err="1" smtClean="0"/>
              <a:t>ón</a:t>
            </a:r>
            <a:endParaRPr lang="en-US" dirty="0" smtClean="0"/>
          </a:p>
          <a:p>
            <a:pPr lvl="1"/>
            <a:r>
              <a:rPr lang="en-US" dirty="0" smtClean="0"/>
              <a:t>O,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ocurre</a:t>
            </a:r>
            <a:r>
              <a:rPr lang="en-US" dirty="0" smtClean="0"/>
              <a:t> en los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</a:t>
            </a:r>
            <a:r>
              <a:rPr lang="en-US" dirty="0" err="1" smtClean="0"/>
              <a:t>puros</a:t>
            </a:r>
            <a:r>
              <a:rPr lang="en-US" dirty="0" smtClean="0"/>
              <a:t>, </a:t>
            </a:r>
            <a:r>
              <a:rPr lang="en-US" dirty="0" err="1" smtClean="0"/>
              <a:t>forzar</a:t>
            </a:r>
            <a:r>
              <a:rPr lang="en-US" dirty="0" smtClean="0"/>
              <a:t> la </a:t>
            </a:r>
            <a:r>
              <a:rPr lang="en-US" dirty="0" err="1" smtClean="0"/>
              <a:t>exclusión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ineficiente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 la </a:t>
            </a:r>
            <a:r>
              <a:rPr lang="en-US" dirty="0" err="1" smtClean="0"/>
              <a:t>eficiencia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Wn</a:t>
            </a:r>
            <a:r>
              <a:rPr lang="en-US" sz="2800" dirty="0" smtClean="0"/>
              <a:t>: </a:t>
            </a:r>
            <a:r>
              <a:rPr lang="en-US" sz="2800" dirty="0" err="1" smtClean="0"/>
              <a:t>beneficio</a:t>
            </a:r>
            <a:r>
              <a:rPr lang="en-US" sz="2800" dirty="0" smtClean="0"/>
              <a:t> total </a:t>
            </a:r>
            <a:r>
              <a:rPr lang="en-US" sz="2800" dirty="0" err="1" smtClean="0"/>
              <a:t>correspondiente</a:t>
            </a:r>
            <a:r>
              <a:rPr lang="en-US" sz="2800" dirty="0" smtClean="0"/>
              <a:t> a </a:t>
            </a:r>
            <a:r>
              <a:rPr lang="en-US" sz="2800" dirty="0" err="1" smtClean="0"/>
              <a:t>n</a:t>
            </a:r>
            <a:r>
              <a:rPr lang="en-US" sz="2800" dirty="0" smtClean="0"/>
              <a:t> personas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Wn+1: </a:t>
            </a:r>
            <a:r>
              <a:rPr lang="en-US" sz="2800" dirty="0" err="1" smtClean="0"/>
              <a:t>beneficio</a:t>
            </a:r>
            <a:r>
              <a:rPr lang="en-US" sz="2800" dirty="0" smtClean="0"/>
              <a:t> total </a:t>
            </a:r>
            <a:r>
              <a:rPr lang="en-US" sz="2800" dirty="0" err="1" smtClean="0"/>
              <a:t>correspondiente</a:t>
            </a:r>
            <a:r>
              <a:rPr lang="en-US" sz="2800" dirty="0" smtClean="0"/>
              <a:t> a </a:t>
            </a:r>
            <a:r>
              <a:rPr lang="en-US" sz="2800" dirty="0" smtClean="0"/>
              <a:t>n+1 personas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err="1" smtClean="0"/>
              <a:t>Admitir</a:t>
            </a:r>
            <a:r>
              <a:rPr lang="en-US" sz="2800" dirty="0" smtClean="0"/>
              <a:t> un </a:t>
            </a:r>
            <a:r>
              <a:rPr lang="en-US" sz="2800" dirty="0" err="1" smtClean="0"/>
              <a:t>nuevo</a:t>
            </a:r>
            <a:r>
              <a:rPr lang="en-US" sz="2800" dirty="0" smtClean="0"/>
              <a:t> </a:t>
            </a:r>
            <a:r>
              <a:rPr lang="en-US" sz="2800" dirty="0" err="1" smtClean="0"/>
              <a:t>usuario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entonces</a:t>
            </a:r>
            <a:r>
              <a:rPr lang="en-US" sz="2800" dirty="0" smtClean="0"/>
              <a:t> Pareto superior. 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ello</a:t>
            </a:r>
            <a:r>
              <a:rPr lang="en-US" sz="2800" dirty="0" smtClean="0"/>
              <a:t>, el </a:t>
            </a:r>
            <a:r>
              <a:rPr lang="en-US" sz="2800" dirty="0" err="1" smtClean="0"/>
              <a:t>uso</a:t>
            </a:r>
            <a:r>
              <a:rPr lang="en-US" sz="2800" dirty="0" smtClean="0"/>
              <a:t> </a:t>
            </a:r>
            <a:r>
              <a:rPr lang="en-US" sz="2800" dirty="0" err="1" smtClean="0"/>
              <a:t>eficiente</a:t>
            </a:r>
            <a:r>
              <a:rPr lang="en-US" sz="2800" dirty="0" smtClean="0"/>
              <a:t> de los </a:t>
            </a:r>
            <a:r>
              <a:rPr lang="en-US" sz="2800" dirty="0" err="1" smtClean="0"/>
              <a:t>bienes</a:t>
            </a:r>
            <a:r>
              <a:rPr lang="en-US" sz="2800" dirty="0" smtClean="0"/>
              <a:t> </a:t>
            </a:r>
            <a:r>
              <a:rPr lang="en-US" sz="2800" dirty="0" err="1" smtClean="0"/>
              <a:t>p</a:t>
            </a:r>
            <a:r>
              <a:rPr lang="en-US" sz="2800" dirty="0" err="1" smtClean="0"/>
              <a:t>úblico</a:t>
            </a:r>
            <a:r>
              <a:rPr lang="en-US" sz="2800" dirty="0" smtClean="0"/>
              <a:t> </a:t>
            </a:r>
            <a:r>
              <a:rPr lang="en-US" sz="2800" dirty="0" err="1" smtClean="0"/>
              <a:t>demanda</a:t>
            </a:r>
            <a:r>
              <a:rPr lang="en-US" sz="2800" dirty="0" smtClean="0"/>
              <a:t> </a:t>
            </a:r>
            <a:r>
              <a:rPr lang="en-US" sz="2800" dirty="0" err="1" smtClean="0"/>
              <a:t>abrir</a:t>
            </a:r>
            <a:r>
              <a:rPr lang="en-US" sz="2800" dirty="0" smtClean="0"/>
              <a:t>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uso</a:t>
            </a:r>
            <a:r>
              <a:rPr lang="en-US" sz="2800" dirty="0" smtClean="0"/>
              <a:t> a </a:t>
            </a:r>
            <a:r>
              <a:rPr lang="en-US" sz="2800" dirty="0" err="1" smtClean="0"/>
              <a:t>todos</a:t>
            </a:r>
            <a:endParaRPr lang="en-US" sz="2800" dirty="0" smtClean="0"/>
          </a:p>
          <a:p>
            <a:endParaRPr lang="en-US" dirty="0"/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3124200" y="2183405"/>
          <a:ext cx="1873250" cy="978563"/>
        </p:xfrm>
        <a:graphic>
          <a:graphicData uri="http://schemas.openxmlformats.org/presentationml/2006/ole">
            <p:oleObj spid="_x0000_s30722" name="Equation" r:id="rId3" imgW="850900" imgH="444500" progId="Equation.3">
              <p:embed/>
            </p:oleObj>
          </a:graphicData>
        </a:graphic>
      </p:graphicFrame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3124200" y="3822700"/>
          <a:ext cx="2152650" cy="977900"/>
        </p:xfrm>
        <a:graphic>
          <a:graphicData uri="http://schemas.openxmlformats.org/presentationml/2006/ole">
            <p:oleObj spid="_x0000_s30723" name="Equation" r:id="rId4" imgW="977900" imgH="444500" progId="Equation.3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 los </a:t>
            </a:r>
            <a:r>
              <a:rPr lang="en-US" dirty="0" err="1" smtClean="0"/>
              <a:t>pagos</a:t>
            </a:r>
            <a:r>
              <a:rPr lang="en-US" dirty="0" smtClean="0"/>
              <a:t> </a:t>
            </a:r>
            <a:r>
              <a:rPr lang="en-US" dirty="0" err="1" smtClean="0"/>
              <a:t>privados</a:t>
            </a:r>
            <a:r>
              <a:rPr lang="en-US" dirty="0" smtClean="0"/>
              <a:t> de los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dirty="0" err="1" smtClean="0"/>
              <a:t>úblicos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Podemos</a:t>
            </a:r>
            <a:r>
              <a:rPr lang="en-US" dirty="0" smtClean="0"/>
              <a:t> </a:t>
            </a:r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dirty="0" err="1" smtClean="0"/>
              <a:t>úblicos</a:t>
            </a:r>
            <a:r>
              <a:rPr lang="en-US" dirty="0" smtClean="0"/>
              <a:t> en </a:t>
            </a:r>
            <a:r>
              <a:rPr lang="en-US" dirty="0" err="1" smtClean="0"/>
              <a:t>cantidades</a:t>
            </a:r>
            <a:r>
              <a:rPr lang="en-US" dirty="0" smtClean="0"/>
              <a:t> </a:t>
            </a:r>
            <a:r>
              <a:rPr lang="en-US" dirty="0" err="1" smtClean="0"/>
              <a:t>eficientes</a:t>
            </a:r>
            <a:r>
              <a:rPr lang="en-US" dirty="0" smtClean="0"/>
              <a:t> sin </a:t>
            </a:r>
            <a:r>
              <a:rPr lang="en-US" dirty="0" err="1" smtClean="0"/>
              <a:t>contar</a:t>
            </a:r>
            <a:r>
              <a:rPr lang="en-US" dirty="0" smtClean="0"/>
              <a:t> con un </a:t>
            </a:r>
            <a:r>
              <a:rPr lang="en-US" dirty="0" err="1" smtClean="0"/>
              <a:t>gobierno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un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colectivo</a:t>
            </a:r>
            <a:r>
              <a:rPr lang="en-US" dirty="0" smtClean="0"/>
              <a:t> de </a:t>
            </a:r>
            <a:r>
              <a:rPr lang="en-US" dirty="0" err="1" smtClean="0"/>
              <a:t>toma</a:t>
            </a:r>
            <a:r>
              <a:rPr lang="en-US" dirty="0" smtClean="0"/>
              <a:t> de </a:t>
            </a:r>
            <a:r>
              <a:rPr lang="en-US" dirty="0" err="1" smtClean="0"/>
              <a:t>decisiones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Respuesta</a:t>
            </a:r>
            <a:r>
              <a:rPr lang="en-US" dirty="0" smtClean="0"/>
              <a:t>: NO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Suma vertical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demandas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En los </a:t>
            </a:r>
            <a:r>
              <a:rPr lang="en-US" sz="2400" dirty="0" err="1" smtClean="0"/>
              <a:t>bienes</a:t>
            </a:r>
            <a:r>
              <a:rPr lang="en-US" sz="2400" dirty="0" smtClean="0"/>
              <a:t> </a:t>
            </a:r>
            <a:r>
              <a:rPr lang="en-US" sz="2400" dirty="0" err="1" smtClean="0"/>
              <a:t>privados</a:t>
            </a:r>
            <a:r>
              <a:rPr lang="en-US" sz="2400" dirty="0" smtClean="0"/>
              <a:t>, </a:t>
            </a:r>
            <a:r>
              <a:rPr lang="en-US" sz="2400" dirty="0" err="1" smtClean="0"/>
              <a:t>las</a:t>
            </a:r>
            <a:r>
              <a:rPr lang="en-US" sz="2400" dirty="0" smtClean="0"/>
              <a:t> </a:t>
            </a:r>
            <a:r>
              <a:rPr lang="en-US" sz="2400" dirty="0" err="1" smtClean="0"/>
              <a:t>demandas</a:t>
            </a:r>
            <a:r>
              <a:rPr lang="en-US" sz="2400" dirty="0" smtClean="0"/>
              <a:t> </a:t>
            </a:r>
            <a:r>
              <a:rPr lang="en-US" sz="2400" dirty="0" err="1" smtClean="0"/>
              <a:t>individuales</a:t>
            </a:r>
            <a:r>
              <a:rPr lang="en-US" sz="2400" dirty="0" smtClean="0"/>
              <a:t> se </a:t>
            </a:r>
            <a:r>
              <a:rPr lang="en-US" sz="2400" dirty="0" err="1" smtClean="0"/>
              <a:t>suman</a:t>
            </a:r>
            <a:r>
              <a:rPr lang="en-US" sz="2400" dirty="0" smtClean="0"/>
              <a:t> </a:t>
            </a:r>
            <a:r>
              <a:rPr lang="en-US" sz="2400" dirty="0" err="1" smtClean="0"/>
              <a:t>horizontalmente</a:t>
            </a:r>
            <a:r>
              <a:rPr lang="en-US" sz="2400" dirty="0" smtClean="0"/>
              <a:t>; en los </a:t>
            </a:r>
            <a:r>
              <a:rPr lang="en-US" sz="2400" dirty="0" err="1" smtClean="0"/>
              <a:t>bienes</a:t>
            </a:r>
            <a:r>
              <a:rPr lang="en-US" sz="2400" dirty="0" smtClean="0"/>
              <a:t> </a:t>
            </a:r>
            <a:r>
              <a:rPr lang="en-US" sz="2400" dirty="0" err="1" smtClean="0"/>
              <a:t>públicos</a:t>
            </a:r>
            <a:r>
              <a:rPr lang="en-US" sz="2400" dirty="0" smtClean="0"/>
              <a:t> se </a:t>
            </a:r>
            <a:r>
              <a:rPr lang="en-US" sz="2400" dirty="0" err="1" smtClean="0"/>
              <a:t>suman</a:t>
            </a:r>
            <a:r>
              <a:rPr lang="en-US" sz="2400" dirty="0" smtClean="0"/>
              <a:t> </a:t>
            </a:r>
            <a:r>
              <a:rPr lang="en-US" sz="2400" dirty="0" err="1" smtClean="0"/>
              <a:t>verticalmente</a:t>
            </a:r>
            <a:endParaRPr lang="en-US" sz="2400" dirty="0" smtClean="0"/>
          </a:p>
          <a:p>
            <a:r>
              <a:rPr lang="en-US" sz="2400" dirty="0" smtClean="0"/>
              <a:t>La </a:t>
            </a:r>
            <a:r>
              <a:rPr lang="en-US" sz="2400" dirty="0" err="1" smtClean="0"/>
              <a:t>condición</a:t>
            </a:r>
            <a:r>
              <a:rPr lang="en-US" sz="2400" dirty="0" smtClean="0"/>
              <a:t> de </a:t>
            </a:r>
            <a:r>
              <a:rPr lang="en-US" sz="2400" dirty="0" err="1" smtClean="0"/>
              <a:t>equilibrio</a:t>
            </a:r>
            <a:r>
              <a:rPr lang="en-US" sz="2400" dirty="0" smtClean="0"/>
              <a:t> </a:t>
            </a:r>
            <a:r>
              <a:rPr lang="en-US" sz="2400" dirty="0" err="1" smtClean="0"/>
              <a:t>eficiente</a:t>
            </a:r>
            <a:r>
              <a:rPr lang="en-US" sz="2400" dirty="0" smtClean="0"/>
              <a:t> en </a:t>
            </a:r>
            <a:r>
              <a:rPr lang="en-US" sz="2400" dirty="0" err="1" smtClean="0"/>
              <a:t>bienes</a:t>
            </a:r>
            <a:r>
              <a:rPr lang="en-US" sz="2400" dirty="0" smtClean="0"/>
              <a:t> </a:t>
            </a:r>
            <a:r>
              <a:rPr lang="en-US" sz="2400" dirty="0" err="1" smtClean="0"/>
              <a:t>públicos</a:t>
            </a:r>
            <a:r>
              <a:rPr lang="en-US" sz="2400" dirty="0" smtClean="0"/>
              <a:t> </a:t>
            </a:r>
            <a:r>
              <a:rPr lang="en-US" sz="2400" dirty="0" err="1" smtClean="0"/>
              <a:t>está</a:t>
            </a:r>
            <a:r>
              <a:rPr lang="en-US" sz="2400" dirty="0" smtClean="0"/>
              <a:t> dada </a:t>
            </a:r>
            <a:r>
              <a:rPr lang="en-US" sz="2400" dirty="0" err="1" smtClean="0"/>
              <a:t>por</a:t>
            </a:r>
            <a:r>
              <a:rPr lang="en-US" sz="2400" dirty="0" smtClean="0"/>
              <a:t> la </a:t>
            </a:r>
            <a:r>
              <a:rPr lang="en-US" sz="2400" dirty="0" err="1" smtClean="0"/>
              <a:t>siguiente</a:t>
            </a:r>
            <a:r>
              <a:rPr lang="en-US" sz="2400" dirty="0" smtClean="0"/>
              <a:t> </a:t>
            </a:r>
            <a:r>
              <a:rPr lang="en-US" sz="2400" dirty="0" err="1" smtClean="0"/>
              <a:t>fórmula</a:t>
            </a:r>
            <a:r>
              <a:rPr lang="en-US" sz="2400" dirty="0" smtClean="0"/>
              <a:t>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err="1" smtClean="0"/>
              <a:t>Pero</a:t>
            </a:r>
            <a:r>
              <a:rPr lang="en-US" sz="2400" dirty="0" smtClean="0"/>
              <a:t>, </a:t>
            </a:r>
            <a:r>
              <a:rPr lang="en-US" sz="2400" dirty="0" err="1" smtClean="0"/>
              <a:t>aquí</a:t>
            </a:r>
            <a:r>
              <a:rPr lang="en-US" sz="2400" dirty="0" smtClean="0"/>
              <a:t> </a:t>
            </a:r>
            <a:r>
              <a:rPr lang="en-US" sz="2400" dirty="0" err="1" smtClean="0"/>
              <a:t>cada</a:t>
            </a:r>
            <a:r>
              <a:rPr lang="en-US" sz="2400" dirty="0" smtClean="0"/>
              <a:t> </a:t>
            </a:r>
            <a:r>
              <a:rPr lang="en-US" sz="2400" dirty="0" err="1" smtClean="0"/>
              <a:t>individuo</a:t>
            </a:r>
            <a:r>
              <a:rPr lang="en-US" sz="2400" dirty="0" smtClean="0"/>
              <a:t> </a:t>
            </a:r>
            <a:r>
              <a:rPr lang="en-US" sz="2400" dirty="0" err="1" smtClean="0"/>
              <a:t>paga</a:t>
            </a:r>
            <a:r>
              <a:rPr lang="en-US" sz="2400" dirty="0" smtClean="0"/>
              <a:t> </a:t>
            </a:r>
            <a:r>
              <a:rPr lang="en-US" sz="2400" dirty="0" err="1" smtClean="0"/>
              <a:t>conforme</a:t>
            </a:r>
            <a:r>
              <a:rPr lang="en-US" sz="2400" dirty="0" smtClean="0"/>
              <a:t> al </a:t>
            </a:r>
            <a:r>
              <a:rPr lang="en-US" sz="2400" dirty="0" err="1" smtClean="0"/>
              <a:t>beneficio</a:t>
            </a:r>
            <a:r>
              <a:rPr lang="en-US" sz="2400" dirty="0" smtClean="0"/>
              <a:t> marginal </a:t>
            </a:r>
            <a:r>
              <a:rPr lang="en-US" sz="2400" dirty="0" err="1" smtClean="0"/>
              <a:t>propio</a:t>
            </a:r>
            <a:r>
              <a:rPr lang="en-US" sz="2400" dirty="0" smtClean="0"/>
              <a:t>, lo </a:t>
            </a:r>
            <a:r>
              <a:rPr lang="en-US" sz="2400" dirty="0" err="1" smtClean="0"/>
              <a:t>que</a:t>
            </a:r>
            <a:r>
              <a:rPr lang="en-US" sz="2400" dirty="0" smtClean="0"/>
              <a:t> genera </a:t>
            </a:r>
            <a:r>
              <a:rPr lang="en-US" sz="2400" dirty="0" err="1" smtClean="0"/>
              <a:t>incentivos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se </a:t>
            </a:r>
            <a:r>
              <a:rPr lang="en-US" sz="2400" dirty="0" err="1" smtClean="0"/>
              <a:t>manifieste</a:t>
            </a:r>
            <a:r>
              <a:rPr lang="en-US" sz="2400" dirty="0" smtClean="0"/>
              <a:t> al exterior un </a:t>
            </a:r>
            <a:r>
              <a:rPr lang="en-US" sz="2400" dirty="0" err="1" smtClean="0"/>
              <a:t>beneficio</a:t>
            </a:r>
            <a:r>
              <a:rPr lang="en-US" sz="2400" dirty="0" smtClean="0"/>
              <a:t> marginal </a:t>
            </a:r>
            <a:r>
              <a:rPr lang="en-US" sz="2400" dirty="0" err="1" smtClean="0"/>
              <a:t>menor</a:t>
            </a:r>
            <a:r>
              <a:rPr lang="en-US" sz="2400" dirty="0" smtClean="0"/>
              <a:t> al real</a:t>
            </a:r>
          </a:p>
          <a:p>
            <a:pPr lvl="1"/>
            <a:r>
              <a:rPr lang="en-US" sz="2000" dirty="0" err="1" smtClean="0"/>
              <a:t>Problema</a:t>
            </a:r>
            <a:r>
              <a:rPr lang="en-US" sz="2000" dirty="0" smtClean="0"/>
              <a:t> de free riding</a:t>
            </a:r>
          </a:p>
          <a:p>
            <a:pPr>
              <a:buNone/>
            </a:pPr>
            <a:endParaRPr lang="en-US" sz="2400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2819400" y="3886200"/>
          <a:ext cx="1752600" cy="853440"/>
        </p:xfrm>
        <a:graphic>
          <a:graphicData uri="http://schemas.openxmlformats.org/presentationml/2006/ole">
            <p:oleObj spid="_x0000_s32770" name="Equation" r:id="rId3" imgW="800100" imgH="444500" progId="Equation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 los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 err="1" smtClean="0"/>
              <a:t>Representación</a:t>
            </a:r>
            <a:r>
              <a:rPr lang="en-US" sz="2600" dirty="0" smtClean="0"/>
              <a:t> </a:t>
            </a:r>
            <a:r>
              <a:rPr lang="en-US" sz="2600" dirty="0" err="1" smtClean="0"/>
              <a:t>geométrica</a:t>
            </a:r>
            <a:endParaRPr lang="en-US" sz="2600" dirty="0" smtClean="0"/>
          </a:p>
          <a:p>
            <a:pPr lvl="1"/>
            <a:r>
              <a:rPr lang="en-US" sz="2200" dirty="0" err="1" smtClean="0"/>
              <a:t>Punto</a:t>
            </a:r>
            <a:r>
              <a:rPr lang="en-US" sz="2200" dirty="0" smtClean="0"/>
              <a:t> de </a:t>
            </a:r>
            <a:r>
              <a:rPr lang="en-US" sz="2200" dirty="0" err="1" smtClean="0"/>
              <a:t>equilibrio</a:t>
            </a:r>
            <a:r>
              <a:rPr lang="en-US" sz="2200" dirty="0" smtClean="0"/>
              <a:t> del </a:t>
            </a:r>
            <a:r>
              <a:rPr lang="en-US" sz="2200" dirty="0" err="1" smtClean="0"/>
              <a:t>mercado</a:t>
            </a:r>
            <a:r>
              <a:rPr lang="en-US" sz="2200" dirty="0" smtClean="0"/>
              <a:t>: el </a:t>
            </a:r>
            <a:r>
              <a:rPr lang="en-US" sz="2200" dirty="0" err="1" smtClean="0"/>
              <a:t>nivel</a:t>
            </a:r>
            <a:r>
              <a:rPr lang="en-US" sz="2200" dirty="0" smtClean="0"/>
              <a:t> de </a:t>
            </a:r>
            <a:r>
              <a:rPr lang="en-US" sz="2200" dirty="0" err="1" smtClean="0"/>
              <a:t>provisión</a:t>
            </a:r>
            <a:r>
              <a:rPr lang="en-US" sz="2200" dirty="0" smtClean="0"/>
              <a:t> de </a:t>
            </a:r>
            <a:r>
              <a:rPr lang="en-US" sz="2200" dirty="0" err="1" smtClean="0"/>
              <a:t>bienes</a:t>
            </a:r>
            <a:r>
              <a:rPr lang="en-US" sz="2200" dirty="0" smtClean="0"/>
              <a:t> </a:t>
            </a:r>
            <a:r>
              <a:rPr lang="en-US" sz="2200" dirty="0" err="1" smtClean="0"/>
              <a:t>públicos</a:t>
            </a:r>
            <a:r>
              <a:rPr lang="en-US" sz="2200" dirty="0" smtClean="0"/>
              <a:t> </a:t>
            </a:r>
            <a:r>
              <a:rPr lang="en-US" sz="2200" dirty="0" err="1" smtClean="0"/>
              <a:t>está</a:t>
            </a:r>
            <a:r>
              <a:rPr lang="en-US" sz="2200" dirty="0" smtClean="0"/>
              <a:t> dado </a:t>
            </a:r>
            <a:r>
              <a:rPr lang="en-US" sz="2200" dirty="0" err="1" smtClean="0"/>
              <a:t>por</a:t>
            </a:r>
            <a:r>
              <a:rPr lang="en-US" sz="2200" dirty="0" smtClean="0"/>
              <a:t> el </a:t>
            </a:r>
            <a:r>
              <a:rPr lang="en-US" sz="2200" dirty="0" err="1" smtClean="0"/>
              <a:t>consumidor</a:t>
            </a:r>
            <a:r>
              <a:rPr lang="en-US" sz="2200" dirty="0" smtClean="0"/>
              <a:t> </a:t>
            </a:r>
            <a:r>
              <a:rPr lang="en-US" sz="2200" dirty="0" err="1" smtClean="0"/>
              <a:t>que</a:t>
            </a:r>
            <a:r>
              <a:rPr lang="en-US" sz="2200" dirty="0" smtClean="0"/>
              <a:t> </a:t>
            </a:r>
            <a:r>
              <a:rPr lang="en-US" sz="2200" dirty="0" err="1" smtClean="0"/>
              <a:t>obtiene</a:t>
            </a:r>
            <a:r>
              <a:rPr lang="en-US" sz="2200" dirty="0" smtClean="0"/>
              <a:t> el </a:t>
            </a:r>
            <a:r>
              <a:rPr lang="en-US" sz="2200" dirty="0" err="1" smtClean="0"/>
              <a:t>beneficio</a:t>
            </a:r>
            <a:r>
              <a:rPr lang="en-US" sz="2200" dirty="0" smtClean="0"/>
              <a:t> marginal </a:t>
            </a:r>
            <a:r>
              <a:rPr lang="en-US" sz="2200" dirty="0" err="1" smtClean="0"/>
              <a:t>más</a:t>
            </a:r>
            <a:r>
              <a:rPr lang="en-US" sz="2200" dirty="0" smtClean="0"/>
              <a:t> </a:t>
            </a:r>
            <a:r>
              <a:rPr lang="en-US" sz="2200" dirty="0" err="1" smtClean="0"/>
              <a:t>grande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6336268"/>
            <a:ext cx="5358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Andreu</a:t>
            </a:r>
            <a:r>
              <a:rPr lang="en-US" dirty="0" smtClean="0"/>
              <a:t> </a:t>
            </a:r>
            <a:r>
              <a:rPr lang="en-US" dirty="0" err="1" smtClean="0"/>
              <a:t>Mas-Colell</a:t>
            </a:r>
            <a:r>
              <a:rPr lang="en-US" dirty="0" smtClean="0"/>
              <a:t> et al, </a:t>
            </a:r>
            <a:r>
              <a:rPr lang="en-US" i="1" dirty="0" smtClean="0"/>
              <a:t>Microeconomic Theory 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3390900"/>
            <a:ext cx="3997358" cy="300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Primera</a:t>
            </a:r>
            <a:r>
              <a:rPr lang="en-US" dirty="0" smtClean="0"/>
              <a:t> </a:t>
            </a:r>
            <a:r>
              <a:rPr lang="en-US" dirty="0" err="1" smtClean="0"/>
              <a:t>falla</a:t>
            </a:r>
            <a:r>
              <a:rPr lang="en-US" dirty="0" smtClean="0"/>
              <a:t>: El </a:t>
            </a:r>
            <a:r>
              <a:rPr lang="en-US" dirty="0" err="1" smtClean="0"/>
              <a:t>monopolio</a:t>
            </a:r>
            <a:r>
              <a:rPr lang="en-US" dirty="0" smtClean="0"/>
              <a:t> natural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del </a:t>
            </a:r>
            <a:r>
              <a:rPr lang="en-US" dirty="0" err="1" smtClean="0"/>
              <a:t>monopolista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400" y="1775191"/>
            <a:ext cx="4826000" cy="44053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6304002"/>
            <a:ext cx="6008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Fuente</a:t>
            </a:r>
            <a:r>
              <a:rPr lang="en-US" dirty="0" smtClean="0"/>
              <a:t>: Motta, </a:t>
            </a:r>
            <a:r>
              <a:rPr lang="en-US" i="1" dirty="0" smtClean="0"/>
              <a:t>Competition Policy: Theory and Practice </a:t>
            </a:r>
            <a:r>
              <a:rPr lang="en-US" dirty="0" smtClean="0"/>
              <a:t>(2004).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Monopolio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y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monopolio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 natural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dirty="0" smtClean="0"/>
              <a:t>Clave: </a:t>
            </a:r>
            <a:r>
              <a:rPr lang="en-US" dirty="0" err="1" smtClean="0"/>
              <a:t>subaditividad</a:t>
            </a:r>
            <a:r>
              <a:rPr lang="en-US" dirty="0" smtClean="0"/>
              <a:t> en los </a:t>
            </a:r>
            <a:r>
              <a:rPr lang="en-US" dirty="0" err="1" smtClean="0"/>
              <a:t>costos</a:t>
            </a:r>
            <a:r>
              <a:rPr lang="en-US" dirty="0" smtClean="0"/>
              <a:t> 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(</a:t>
            </a:r>
            <a:r>
              <a:rPr lang="en-US" dirty="0" err="1" smtClean="0"/>
              <a:t>Versión</a:t>
            </a:r>
            <a:r>
              <a:rPr lang="en-US" dirty="0" smtClean="0"/>
              <a:t> </a:t>
            </a:r>
            <a:r>
              <a:rPr lang="en-US" dirty="0" err="1" smtClean="0"/>
              <a:t>simplificada</a:t>
            </a:r>
            <a:r>
              <a:rPr lang="en-US" dirty="0" smtClean="0"/>
              <a:t>: </a:t>
            </a:r>
            <a:r>
              <a:rPr lang="en-US" dirty="0" err="1" smtClean="0"/>
              <a:t>costos</a:t>
            </a:r>
            <a:r>
              <a:rPr lang="en-US" dirty="0" smtClean="0"/>
              <a:t> </a:t>
            </a:r>
            <a:r>
              <a:rPr lang="en-US" dirty="0" err="1" smtClean="0"/>
              <a:t>marginales</a:t>
            </a:r>
            <a:r>
              <a:rPr lang="en-US" dirty="0" smtClean="0"/>
              <a:t> </a:t>
            </a:r>
            <a:r>
              <a:rPr lang="en-US" dirty="0" err="1" smtClean="0"/>
              <a:t>decrecientes</a:t>
            </a:r>
            <a:r>
              <a:rPr lang="en-US" dirty="0" smtClean="0"/>
              <a:t>)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err="1" smtClean="0"/>
              <a:t>Desde</a:t>
            </a:r>
            <a:r>
              <a:rPr lang="en-US" dirty="0" smtClean="0"/>
              <a:t> un </a:t>
            </a:r>
            <a:r>
              <a:rPr lang="en-US" dirty="0" err="1" smtClean="0"/>
              <a:t>punto</a:t>
            </a:r>
            <a:r>
              <a:rPr lang="en-US" dirty="0" smtClean="0"/>
              <a:t> de vista de </a:t>
            </a:r>
            <a:r>
              <a:rPr lang="en-US" i="1" dirty="0" smtClean="0"/>
              <a:t>policy </a:t>
            </a:r>
            <a:r>
              <a:rPr lang="en-US" dirty="0" err="1" smtClean="0"/>
              <a:t>y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ello</a:t>
            </a:r>
            <a:r>
              <a:rPr lang="en-US" dirty="0" smtClean="0"/>
              <a:t>, de </a:t>
            </a:r>
            <a:r>
              <a:rPr lang="en-US" dirty="0" err="1" smtClean="0"/>
              <a:t>eficiencia</a:t>
            </a:r>
            <a:r>
              <a:rPr lang="en-US" dirty="0" smtClean="0"/>
              <a:t>, el </a:t>
            </a:r>
            <a:r>
              <a:rPr lang="en-US" dirty="0" err="1" smtClean="0"/>
              <a:t>monopolio</a:t>
            </a:r>
            <a:r>
              <a:rPr lang="en-US" dirty="0" smtClean="0"/>
              <a:t> natural no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somete</a:t>
            </a:r>
            <a:r>
              <a:rPr lang="en-US" dirty="0" smtClean="0"/>
              <a:t> a la </a:t>
            </a:r>
            <a:r>
              <a:rPr lang="en-US" dirty="0" err="1" smtClean="0"/>
              <a:t>competencia</a:t>
            </a:r>
            <a:r>
              <a:rPr lang="en-US" dirty="0" smtClean="0"/>
              <a:t>, </a:t>
            </a:r>
            <a:r>
              <a:rPr lang="en-US" dirty="0" err="1" smtClean="0"/>
              <a:t>sino</a:t>
            </a:r>
            <a:r>
              <a:rPr lang="en-US" dirty="0" smtClean="0"/>
              <a:t> a </a:t>
            </a:r>
            <a:r>
              <a:rPr lang="en-US" dirty="0" err="1" smtClean="0"/>
              <a:t>regulación</a:t>
            </a:r>
            <a:r>
              <a:rPr lang="en-US" dirty="0" smtClean="0"/>
              <a:t> de </a:t>
            </a:r>
            <a:r>
              <a:rPr lang="en-US" dirty="0" err="1" smtClean="0"/>
              <a:t>precios</a:t>
            </a:r>
            <a:endParaRPr lang="en-US" dirty="0" smtClean="0"/>
          </a:p>
          <a:p>
            <a:pPr lvl="1">
              <a:lnSpc>
                <a:spcPct val="90000"/>
              </a:lnSpc>
              <a:defRPr/>
            </a:pPr>
            <a:r>
              <a:rPr lang="en-US" dirty="0" err="1" smtClean="0"/>
              <a:t>Cuando</a:t>
            </a:r>
            <a:r>
              <a:rPr lang="en-US" dirty="0" smtClean="0"/>
              <a:t> hay </a:t>
            </a:r>
            <a:r>
              <a:rPr lang="en-US" dirty="0" err="1" smtClean="0"/>
              <a:t>producci</a:t>
            </a:r>
            <a:r>
              <a:rPr lang="en-US" dirty="0" err="1" smtClean="0"/>
              <a:t>ón</a:t>
            </a:r>
            <a:r>
              <a:rPr lang="en-US" dirty="0" smtClean="0"/>
              <a:t> multi-</a:t>
            </a:r>
            <a:r>
              <a:rPr lang="en-US" dirty="0" err="1" smtClean="0"/>
              <a:t>producto</a:t>
            </a:r>
            <a:r>
              <a:rPr lang="en-US" dirty="0" smtClean="0"/>
              <a:t>, la </a:t>
            </a:r>
            <a:r>
              <a:rPr lang="en-US" dirty="0" err="1" smtClean="0"/>
              <a:t>subaditividad</a:t>
            </a:r>
            <a:r>
              <a:rPr lang="en-US" dirty="0" smtClean="0"/>
              <a:t> se </a:t>
            </a:r>
            <a:r>
              <a:rPr lang="en-US" dirty="0" err="1" smtClean="0"/>
              <a:t>distancia</a:t>
            </a:r>
            <a:r>
              <a:rPr lang="en-US" dirty="0" smtClean="0"/>
              <a:t> </a:t>
            </a:r>
            <a:r>
              <a:rPr lang="en-US" dirty="0" err="1" smtClean="0"/>
              <a:t>aún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del </a:t>
            </a:r>
            <a:r>
              <a:rPr lang="en-US" dirty="0" err="1" smtClean="0"/>
              <a:t>concepto</a:t>
            </a:r>
            <a:r>
              <a:rPr lang="en-US" dirty="0" smtClean="0"/>
              <a:t> de </a:t>
            </a:r>
            <a:r>
              <a:rPr lang="en-US" dirty="0" err="1" smtClean="0"/>
              <a:t>economías</a:t>
            </a:r>
            <a:r>
              <a:rPr lang="en-US" dirty="0" smtClean="0"/>
              <a:t> de </a:t>
            </a:r>
            <a:r>
              <a:rPr lang="en-US" dirty="0" err="1" smtClean="0"/>
              <a:t>escala</a:t>
            </a:r>
            <a:r>
              <a:rPr lang="en-US" dirty="0" smtClean="0"/>
              <a:t> (no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condición</a:t>
            </a:r>
            <a:r>
              <a:rPr lang="en-US" dirty="0" smtClean="0"/>
              <a:t> </a:t>
            </a:r>
            <a:r>
              <a:rPr lang="en-US" dirty="0" err="1" smtClean="0"/>
              <a:t>necesaria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suficiente</a:t>
            </a:r>
            <a:r>
              <a:rPr lang="en-US" dirty="0" smtClean="0"/>
              <a:t>)</a:t>
            </a:r>
            <a:endParaRPr lang="en-US" dirty="0" smtClean="0"/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Al final, la </a:t>
            </a:r>
            <a:r>
              <a:rPr lang="en-US" dirty="0" err="1" smtClean="0"/>
              <a:t>subaditividad</a:t>
            </a:r>
            <a:r>
              <a:rPr lang="en-US" dirty="0" smtClean="0"/>
              <a:t> </a:t>
            </a:r>
            <a:r>
              <a:rPr lang="en-US" dirty="0" err="1" smtClean="0"/>
              <a:t>depende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economías</a:t>
            </a:r>
            <a:r>
              <a:rPr lang="en-US" dirty="0" smtClean="0"/>
              <a:t> de </a:t>
            </a:r>
            <a:r>
              <a:rPr lang="en-US" dirty="0" err="1" smtClean="0"/>
              <a:t>escala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de </a:t>
            </a:r>
            <a:r>
              <a:rPr lang="en-US" dirty="0" err="1" smtClean="0"/>
              <a:t>ámbito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chemeClr val="accent1">
                    <a:satMod val="150000"/>
                  </a:schemeClr>
                </a:solidFill>
              </a:rPr>
              <a:t>Subaditividad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 en </a:t>
            </a:r>
            <a:r>
              <a:rPr lang="en-US" dirty="0" err="1" smtClean="0">
                <a:solidFill>
                  <a:schemeClr val="accent1">
                    <a:satMod val="150000"/>
                  </a:schemeClr>
                </a:solidFill>
              </a:rPr>
              <a:t>gráfico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Cuándo es más barato que produzca una firma en vez de dos: Punto Q*</a:t>
            </a:r>
          </a:p>
        </p:txBody>
      </p:sp>
      <p:pic>
        <p:nvPicPr>
          <p:cNvPr id="16388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082925"/>
            <a:ext cx="46482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1219200" y="6400800"/>
            <a:ext cx="419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Fuente:  Viscusi et al (2005).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Justificaciones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regular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razones</a:t>
            </a:r>
            <a:r>
              <a:rPr lang="en-US" dirty="0" smtClean="0"/>
              <a:t> </a:t>
            </a:r>
            <a:r>
              <a:rPr lang="en-US" dirty="0" err="1" smtClean="0"/>
              <a:t>copulativas</a:t>
            </a:r>
            <a:r>
              <a:rPr lang="en-US" dirty="0" smtClean="0"/>
              <a:t> (</a:t>
            </a:r>
            <a:r>
              <a:rPr lang="en-US" dirty="0" err="1" smtClean="0"/>
              <a:t>Willig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err="1" smtClean="0"/>
              <a:t>Monopolio</a:t>
            </a:r>
            <a:r>
              <a:rPr lang="en-US" dirty="0" smtClean="0"/>
              <a:t> natural</a:t>
            </a:r>
          </a:p>
          <a:p>
            <a:pPr lvl="2"/>
            <a:r>
              <a:rPr lang="en-US" dirty="0" err="1" smtClean="0"/>
              <a:t>M</a:t>
            </a:r>
            <a:r>
              <a:rPr lang="en-US" dirty="0" err="1" smtClean="0"/>
              <a:t>ás</a:t>
            </a:r>
            <a:r>
              <a:rPr lang="en-US" dirty="0" smtClean="0"/>
              <a:t> </a:t>
            </a:r>
            <a:r>
              <a:rPr lang="en-US" dirty="0" err="1" smtClean="0"/>
              <a:t>eficiente</a:t>
            </a:r>
            <a:r>
              <a:rPr lang="en-US" dirty="0" smtClean="0"/>
              <a:t> (</a:t>
            </a:r>
            <a:r>
              <a:rPr lang="en-US" dirty="0" err="1" smtClean="0"/>
              <a:t>eficiencia</a:t>
            </a:r>
            <a:r>
              <a:rPr lang="en-US" dirty="0" smtClean="0"/>
              <a:t> </a:t>
            </a:r>
            <a:r>
              <a:rPr lang="en-US" dirty="0" err="1" smtClean="0"/>
              <a:t>productiva</a:t>
            </a:r>
            <a:r>
              <a:rPr lang="en-US" dirty="0" smtClean="0"/>
              <a:t>)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firma a </a:t>
            </a:r>
            <a:r>
              <a:rPr lang="en-US" dirty="0" err="1" smtClean="0"/>
              <a:t>varias</a:t>
            </a:r>
            <a:endParaRPr lang="en-US" dirty="0" smtClean="0"/>
          </a:p>
          <a:p>
            <a:pPr lvl="2"/>
            <a:r>
              <a:rPr lang="en-US" dirty="0" err="1" smtClean="0"/>
              <a:t>Depende</a:t>
            </a:r>
            <a:r>
              <a:rPr lang="en-US" dirty="0" smtClean="0"/>
              <a:t> del </a:t>
            </a:r>
            <a:r>
              <a:rPr lang="en-US" dirty="0" err="1" smtClean="0"/>
              <a:t>tamaño</a:t>
            </a:r>
            <a:r>
              <a:rPr lang="en-US" dirty="0" smtClean="0"/>
              <a:t> del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de la </a:t>
            </a:r>
            <a:r>
              <a:rPr lang="en-US" dirty="0" err="1" smtClean="0"/>
              <a:t>estructura</a:t>
            </a:r>
            <a:r>
              <a:rPr lang="en-US" dirty="0" smtClean="0"/>
              <a:t> de </a:t>
            </a:r>
            <a:r>
              <a:rPr lang="en-US" dirty="0" err="1" smtClean="0"/>
              <a:t>costos</a:t>
            </a:r>
            <a:endParaRPr lang="en-US" dirty="0" smtClean="0"/>
          </a:p>
          <a:p>
            <a:pPr lvl="1"/>
            <a:r>
              <a:rPr lang="en-US" dirty="0" smtClean="0"/>
              <a:t>No-</a:t>
            </a:r>
            <a:r>
              <a:rPr lang="en-US" dirty="0" err="1" smtClean="0"/>
              <a:t>Contestabilidad</a:t>
            </a:r>
            <a:r>
              <a:rPr lang="en-US" dirty="0" smtClean="0"/>
              <a:t>: </a:t>
            </a:r>
            <a:r>
              <a:rPr lang="en-US" dirty="0" err="1" smtClean="0"/>
              <a:t>Barreras</a:t>
            </a:r>
            <a:r>
              <a:rPr lang="en-US" dirty="0" smtClean="0"/>
              <a:t> de </a:t>
            </a:r>
            <a:r>
              <a:rPr lang="en-US" dirty="0" err="1" smtClean="0"/>
              <a:t>entrada</a:t>
            </a:r>
            <a:r>
              <a:rPr lang="en-US" dirty="0" smtClean="0"/>
              <a:t> </a:t>
            </a:r>
            <a:r>
              <a:rPr lang="en-US" dirty="0" err="1" smtClean="0"/>
              <a:t>elevadas</a:t>
            </a:r>
            <a:endParaRPr lang="en-US" dirty="0" smtClean="0"/>
          </a:p>
          <a:p>
            <a:pPr lvl="2"/>
            <a:r>
              <a:rPr lang="en-US" dirty="0" err="1" smtClean="0"/>
              <a:t>Economías</a:t>
            </a:r>
            <a:r>
              <a:rPr lang="en-US" dirty="0" smtClean="0"/>
              <a:t> de </a:t>
            </a:r>
            <a:r>
              <a:rPr lang="en-US" dirty="0" err="1" smtClean="0"/>
              <a:t>escala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altos </a:t>
            </a:r>
            <a:r>
              <a:rPr lang="en-US" dirty="0" err="1" smtClean="0"/>
              <a:t>costos</a:t>
            </a:r>
            <a:r>
              <a:rPr lang="en-US" dirty="0" smtClean="0"/>
              <a:t> </a:t>
            </a:r>
            <a:r>
              <a:rPr lang="en-US" dirty="0" err="1" smtClean="0"/>
              <a:t>hundidos</a:t>
            </a:r>
            <a:r>
              <a:rPr lang="en-US" dirty="0" smtClean="0"/>
              <a:t> son </a:t>
            </a:r>
            <a:r>
              <a:rPr lang="en-US" dirty="0" err="1" smtClean="0"/>
              <a:t>usualmente</a:t>
            </a:r>
            <a:r>
              <a:rPr lang="en-US" dirty="0" smtClean="0"/>
              <a:t> </a:t>
            </a:r>
            <a:r>
              <a:rPr lang="en-US" dirty="0" err="1" smtClean="0"/>
              <a:t>barreras</a:t>
            </a:r>
            <a:r>
              <a:rPr lang="en-US" dirty="0" smtClean="0"/>
              <a:t> de </a:t>
            </a:r>
            <a:r>
              <a:rPr lang="en-US" dirty="0" err="1" smtClean="0"/>
              <a:t>entrada</a:t>
            </a:r>
            <a:r>
              <a:rPr lang="en-US" dirty="0" smtClean="0"/>
              <a:t> </a:t>
            </a:r>
            <a:r>
              <a:rPr lang="en-US" dirty="0" err="1" smtClean="0"/>
              <a:t>difíciles</a:t>
            </a:r>
            <a:r>
              <a:rPr lang="en-US" dirty="0" smtClean="0"/>
              <a:t> de </a:t>
            </a:r>
            <a:r>
              <a:rPr lang="en-US" dirty="0" err="1" smtClean="0"/>
              <a:t>superar</a:t>
            </a:r>
            <a:endParaRPr lang="en-US" dirty="0" smtClean="0"/>
          </a:p>
          <a:p>
            <a:pPr lvl="2"/>
            <a:r>
              <a:rPr lang="en-US" dirty="0" smtClean="0"/>
              <a:t>Si el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contestable, la </a:t>
            </a:r>
            <a:r>
              <a:rPr lang="en-US" dirty="0" err="1" smtClean="0"/>
              <a:t>competencia</a:t>
            </a:r>
            <a:r>
              <a:rPr lang="en-US" dirty="0" smtClean="0"/>
              <a:t> </a:t>
            </a:r>
            <a:r>
              <a:rPr lang="en-US" dirty="0" err="1" smtClean="0"/>
              <a:t>lleva</a:t>
            </a:r>
            <a:r>
              <a:rPr lang="en-US" dirty="0" smtClean="0"/>
              <a:t> a un </a:t>
            </a:r>
            <a:r>
              <a:rPr lang="en-US" dirty="0" err="1" smtClean="0"/>
              <a:t>equilibrio</a:t>
            </a:r>
            <a:r>
              <a:rPr lang="en-US" dirty="0" smtClean="0"/>
              <a:t> </a:t>
            </a:r>
            <a:r>
              <a:rPr lang="en-US" i="1" dirty="0" smtClean="0"/>
              <a:t>second best</a:t>
            </a:r>
            <a:endParaRPr lang="en-US" dirty="0" smtClean="0"/>
          </a:p>
          <a:p>
            <a:pPr lvl="1"/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existe</a:t>
            </a:r>
            <a:r>
              <a:rPr lang="en-US" dirty="0" smtClean="0"/>
              <a:t> </a:t>
            </a:r>
            <a:r>
              <a:rPr lang="en-US" dirty="0" err="1" smtClean="0"/>
              <a:t>demanda</a:t>
            </a:r>
            <a:r>
              <a:rPr lang="en-US" dirty="0" smtClean="0"/>
              <a:t> </a:t>
            </a:r>
            <a:r>
              <a:rPr lang="en-US" dirty="0" err="1" smtClean="0"/>
              <a:t>suficiente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satisfacer</a:t>
            </a:r>
            <a:r>
              <a:rPr lang="en-US" dirty="0" smtClean="0"/>
              <a:t> a un </a:t>
            </a:r>
            <a:r>
              <a:rPr lang="en-US" dirty="0" err="1" smtClean="0"/>
              <a:t>monopolista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and Second Best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C(y</a:t>
            </a:r>
            <a:r>
              <a:rPr lang="en-US" dirty="0" smtClean="0"/>
              <a:t>)=</a:t>
            </a:r>
            <a:r>
              <a:rPr lang="en-US" dirty="0" err="1" smtClean="0"/>
              <a:t>F+my</a:t>
            </a:r>
            <a:endParaRPr lang="en-US" dirty="0" smtClean="0"/>
          </a:p>
          <a:p>
            <a:r>
              <a:rPr lang="en-US" dirty="0" smtClean="0"/>
              <a:t>First Best: </a:t>
            </a:r>
            <a:r>
              <a:rPr lang="en-US" dirty="0" err="1" smtClean="0"/>
              <a:t>m</a:t>
            </a:r>
            <a:r>
              <a:rPr lang="en-US" dirty="0" smtClean="0"/>
              <a:t>=</a:t>
            </a:r>
            <a:r>
              <a:rPr lang="en-US" dirty="0" err="1" smtClean="0"/>
              <a:t>Pe</a:t>
            </a:r>
            <a:r>
              <a:rPr lang="en-US" dirty="0" smtClean="0"/>
              <a:t> (CM=P); AEH </a:t>
            </a:r>
            <a:r>
              <a:rPr lang="en-US" dirty="0" err="1" smtClean="0"/>
              <a:t>bienestar</a:t>
            </a:r>
            <a:r>
              <a:rPr lang="en-US" dirty="0" smtClean="0"/>
              <a:t> </a:t>
            </a:r>
            <a:r>
              <a:rPr lang="en-US" dirty="0" err="1" smtClean="0"/>
              <a:t>m</a:t>
            </a:r>
            <a:r>
              <a:rPr lang="en-US" dirty="0" err="1" smtClean="0"/>
              <a:t>áximo</a:t>
            </a:r>
            <a:r>
              <a:rPr lang="en-US" dirty="0" smtClean="0"/>
              <a:t>. ¿</a:t>
            </a:r>
            <a:r>
              <a:rPr lang="en-US" dirty="0" err="1" smtClean="0"/>
              <a:t>Pero</a:t>
            </a:r>
            <a:r>
              <a:rPr lang="en-US" dirty="0" smtClean="0"/>
              <a:t> 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recupera</a:t>
            </a:r>
            <a:r>
              <a:rPr lang="en-US" dirty="0" smtClean="0"/>
              <a:t> F?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3352800"/>
            <a:ext cx="4138566" cy="31940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and Second Best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Second best: </a:t>
            </a:r>
          </a:p>
          <a:p>
            <a:pPr lvl="1"/>
            <a:r>
              <a:rPr lang="en-US" dirty="0" err="1" smtClean="0"/>
              <a:t>Intersecci</a:t>
            </a:r>
            <a:r>
              <a:rPr lang="en-US" dirty="0" err="1" smtClean="0"/>
              <a:t>ón</a:t>
            </a:r>
            <a:r>
              <a:rPr lang="en-US" dirty="0" smtClean="0"/>
              <a:t> </a:t>
            </a:r>
            <a:r>
              <a:rPr lang="en-US" dirty="0" err="1" smtClean="0"/>
              <a:t>c</a:t>
            </a:r>
            <a:r>
              <a:rPr lang="en-US" dirty="0" err="1" smtClean="0"/>
              <a:t>osto</a:t>
            </a:r>
            <a:r>
              <a:rPr lang="en-US" dirty="0" smtClean="0"/>
              <a:t> </a:t>
            </a:r>
            <a:r>
              <a:rPr lang="en-US" dirty="0" err="1" smtClean="0"/>
              <a:t>medio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curva</a:t>
            </a:r>
            <a:r>
              <a:rPr lang="en-US" dirty="0" smtClean="0"/>
              <a:t> de la </a:t>
            </a:r>
            <a:r>
              <a:rPr lang="en-US" dirty="0" err="1" smtClean="0"/>
              <a:t>demanda</a:t>
            </a:r>
            <a:r>
              <a:rPr lang="en-US" dirty="0" smtClean="0"/>
              <a:t>: </a:t>
            </a:r>
            <a:r>
              <a:rPr lang="en-US" dirty="0" err="1" smtClean="0"/>
              <a:t>Precio</a:t>
            </a:r>
            <a:r>
              <a:rPr lang="en-US" dirty="0" smtClean="0"/>
              <a:t> </a:t>
            </a:r>
            <a:r>
              <a:rPr lang="en-US" dirty="0" err="1" smtClean="0"/>
              <a:t>Pb</a:t>
            </a:r>
            <a:endParaRPr lang="en-US" dirty="0" smtClean="0"/>
          </a:p>
          <a:p>
            <a:pPr lvl="1"/>
            <a:r>
              <a:rPr lang="en-US" dirty="0" err="1" smtClean="0"/>
              <a:t>Cualquier</a:t>
            </a:r>
            <a:r>
              <a:rPr lang="en-US" dirty="0" smtClean="0"/>
              <a:t> </a:t>
            </a:r>
            <a:r>
              <a:rPr lang="en-US" dirty="0" err="1" smtClean="0"/>
              <a:t>precio</a:t>
            </a:r>
            <a:r>
              <a:rPr lang="en-US" dirty="0" smtClean="0"/>
              <a:t> mayor a </a:t>
            </a:r>
            <a:r>
              <a:rPr lang="en-US" dirty="0" err="1" smtClean="0"/>
              <a:t>Pb</a:t>
            </a:r>
            <a:r>
              <a:rPr lang="en-US" dirty="0" smtClean="0"/>
              <a:t> </a:t>
            </a:r>
            <a:r>
              <a:rPr lang="en-US" dirty="0" err="1" smtClean="0"/>
              <a:t>causa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dirty="0" err="1" smtClean="0"/>
              <a:t>érdida</a:t>
            </a:r>
            <a:r>
              <a:rPr lang="en-US" dirty="0" smtClean="0"/>
              <a:t> de </a:t>
            </a:r>
            <a:r>
              <a:rPr lang="en-US" dirty="0" err="1" smtClean="0"/>
              <a:t>bienestar</a:t>
            </a:r>
            <a:r>
              <a:rPr lang="en-US" dirty="0" smtClean="0"/>
              <a:t> mayor a la de </a:t>
            </a:r>
            <a:r>
              <a:rPr lang="en-US" dirty="0" err="1" smtClean="0"/>
              <a:t>Pb</a:t>
            </a:r>
            <a:endParaRPr lang="en-US" dirty="0" smtClean="0"/>
          </a:p>
          <a:p>
            <a:pPr lvl="1"/>
            <a:r>
              <a:rPr lang="en-US" dirty="0" smtClean="0"/>
              <a:t>Welfare loss en </a:t>
            </a:r>
            <a:r>
              <a:rPr lang="en-US" dirty="0" err="1" smtClean="0"/>
              <a:t>Pb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triángulo</a:t>
            </a:r>
            <a:r>
              <a:rPr lang="en-US" dirty="0" smtClean="0"/>
              <a:t> BGE.</a:t>
            </a:r>
          </a:p>
          <a:p>
            <a:r>
              <a:rPr lang="en-US" dirty="0" smtClean="0"/>
              <a:t>El first best se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obtener</a:t>
            </a:r>
            <a:r>
              <a:rPr lang="en-US" dirty="0" smtClean="0"/>
              <a:t> </a:t>
            </a:r>
            <a:r>
              <a:rPr lang="en-US" dirty="0" err="1" smtClean="0"/>
              <a:t>vía</a:t>
            </a:r>
            <a:endParaRPr lang="en-US" dirty="0" smtClean="0"/>
          </a:p>
          <a:p>
            <a:pPr lvl="1"/>
            <a:r>
              <a:rPr lang="en-US" dirty="0" err="1" smtClean="0"/>
              <a:t>Subsidios</a:t>
            </a:r>
            <a:r>
              <a:rPr lang="en-US" dirty="0" smtClean="0"/>
              <a:t> </a:t>
            </a:r>
            <a:r>
              <a:rPr lang="en-US" dirty="0" err="1" smtClean="0"/>
              <a:t>iguales</a:t>
            </a:r>
            <a:r>
              <a:rPr lang="en-US" dirty="0" smtClean="0"/>
              <a:t> a F</a:t>
            </a:r>
          </a:p>
          <a:p>
            <a:pPr lvl="1"/>
            <a:r>
              <a:rPr lang="en-US" dirty="0" err="1" smtClean="0"/>
              <a:t>Discriminación</a:t>
            </a:r>
            <a:r>
              <a:rPr lang="en-US" dirty="0" smtClean="0"/>
              <a:t> de </a:t>
            </a:r>
            <a:r>
              <a:rPr lang="en-US" dirty="0" err="1" smtClean="0"/>
              <a:t>precios</a:t>
            </a:r>
            <a:endParaRPr lang="en-US" dirty="0" smtClean="0"/>
          </a:p>
          <a:p>
            <a:pPr lvl="1"/>
            <a:r>
              <a:rPr lang="en-US" dirty="0" smtClean="0"/>
              <a:t>Non-linear pricing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Preguntas</a:t>
            </a:r>
            <a:r>
              <a:rPr lang="en-US" dirty="0" smtClean="0"/>
              <a:t> claves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¿Es el welfare loss del second best </a:t>
            </a:r>
            <a:r>
              <a:rPr lang="en-US" dirty="0" err="1" smtClean="0"/>
              <a:t>suficientemente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justificar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intervenci</a:t>
            </a:r>
            <a:r>
              <a:rPr lang="en-US" dirty="0" err="1" smtClean="0"/>
              <a:t>ón</a:t>
            </a:r>
            <a:r>
              <a:rPr lang="en-US" dirty="0" smtClean="0"/>
              <a:t> </a:t>
            </a:r>
            <a:r>
              <a:rPr lang="en-US" dirty="0" err="1" smtClean="0"/>
              <a:t>regulatoria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Si el </a:t>
            </a:r>
            <a:r>
              <a:rPr lang="en-US" dirty="0" err="1" smtClean="0"/>
              <a:t>triángulo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chico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dejar</a:t>
            </a:r>
            <a:r>
              <a:rPr lang="en-US" dirty="0" smtClean="0"/>
              <a:t> el </a:t>
            </a:r>
            <a:r>
              <a:rPr lang="en-US" dirty="0" err="1" smtClean="0"/>
              <a:t>mercado</a:t>
            </a:r>
            <a:r>
              <a:rPr lang="en-US" dirty="0" smtClean="0"/>
              <a:t> sin regular. No </a:t>
            </a:r>
            <a:r>
              <a:rPr lang="en-US" dirty="0" err="1" smtClean="0"/>
              <a:t>olvidar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regulación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costos</a:t>
            </a:r>
            <a:r>
              <a:rPr lang="en-US" dirty="0" smtClean="0"/>
              <a:t> </a:t>
            </a:r>
            <a:r>
              <a:rPr lang="en-US" dirty="0" err="1" smtClean="0"/>
              <a:t>administrativos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políticos</a:t>
            </a:r>
            <a:endParaRPr lang="en-US" dirty="0" smtClean="0"/>
          </a:p>
          <a:p>
            <a:r>
              <a:rPr lang="en-US" dirty="0" err="1" smtClean="0"/>
              <a:t>Analizar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primera</a:t>
            </a:r>
            <a:r>
              <a:rPr lang="en-US" dirty="0" smtClean="0"/>
              <a:t> </a:t>
            </a:r>
            <a:r>
              <a:rPr lang="en-US" dirty="0" err="1" smtClean="0"/>
              <a:t>opción</a:t>
            </a:r>
            <a:r>
              <a:rPr lang="en-US" dirty="0" smtClean="0"/>
              <a:t> </a:t>
            </a:r>
            <a:r>
              <a:rPr lang="en-US" dirty="0" err="1" smtClean="0"/>
              <a:t>regulatoria</a:t>
            </a:r>
            <a:r>
              <a:rPr lang="en-US" dirty="0" smtClean="0"/>
              <a:t> la </a:t>
            </a:r>
            <a:r>
              <a:rPr lang="en-US" dirty="0" err="1" smtClean="0"/>
              <a:t>competencia</a:t>
            </a:r>
            <a:r>
              <a:rPr lang="en-US" dirty="0" smtClean="0"/>
              <a:t> </a:t>
            </a:r>
            <a:r>
              <a:rPr lang="en-US" i="1" dirty="0" err="1" smtClean="0"/>
              <a:t>por</a:t>
            </a:r>
            <a:r>
              <a:rPr lang="en-US" dirty="0" smtClean="0"/>
              <a:t> el </a:t>
            </a:r>
            <a:r>
              <a:rPr lang="en-US" dirty="0" err="1" smtClean="0"/>
              <a:t>mercado</a:t>
            </a:r>
            <a:r>
              <a:rPr lang="en-US" dirty="0" smtClean="0"/>
              <a:t> (</a:t>
            </a:r>
            <a:r>
              <a:rPr lang="en-US" dirty="0" err="1" smtClean="0"/>
              <a:t>Demsetz</a:t>
            </a:r>
            <a:r>
              <a:rPr lang="en-US" dirty="0" smtClean="0"/>
              <a:t>) (en </a:t>
            </a:r>
            <a:r>
              <a:rPr lang="en-US" dirty="0" err="1" smtClean="0"/>
              <a:t>vez</a:t>
            </a:r>
            <a:r>
              <a:rPr lang="en-US" dirty="0" smtClean="0"/>
              <a:t> de </a:t>
            </a:r>
            <a:r>
              <a:rPr lang="en-US" dirty="0" err="1" smtClean="0"/>
              <a:t>competencia</a:t>
            </a:r>
            <a:r>
              <a:rPr lang="en-US" dirty="0" smtClean="0"/>
              <a:t> </a:t>
            </a:r>
            <a:r>
              <a:rPr lang="en-US" i="1" dirty="0" smtClean="0"/>
              <a:t>en </a:t>
            </a:r>
            <a:r>
              <a:rPr lang="en-US" dirty="0" smtClean="0"/>
              <a:t>el </a:t>
            </a:r>
            <a:r>
              <a:rPr lang="en-US" dirty="0" err="1" smtClean="0"/>
              <a:t>mercado</a:t>
            </a:r>
            <a:r>
              <a:rPr lang="en-US" dirty="0" smtClean="0"/>
              <a:t>). </a:t>
            </a:r>
          </a:p>
          <a:p>
            <a:pPr lvl="1"/>
            <a:r>
              <a:rPr lang="en-US" dirty="0" err="1" smtClean="0"/>
              <a:t>Pero</a:t>
            </a:r>
            <a:r>
              <a:rPr lang="en-US" dirty="0" smtClean="0"/>
              <a:t>, la </a:t>
            </a:r>
            <a:r>
              <a:rPr lang="en-US" dirty="0" err="1" smtClean="0"/>
              <a:t>competencia</a:t>
            </a:r>
            <a:r>
              <a:rPr lang="en-US" dirty="0" smtClean="0"/>
              <a:t> </a:t>
            </a:r>
            <a:r>
              <a:rPr lang="en-US" dirty="0" err="1" smtClean="0"/>
              <a:t>Demsetz</a:t>
            </a:r>
            <a:r>
              <a:rPr lang="en-US" dirty="0" smtClean="0"/>
              <a:t> </a:t>
            </a:r>
            <a:r>
              <a:rPr lang="en-US" dirty="0" err="1" smtClean="0"/>
              <a:t>lleva</a:t>
            </a:r>
            <a:r>
              <a:rPr lang="en-US" dirty="0" smtClean="0"/>
              <a:t> a un </a:t>
            </a:r>
            <a:r>
              <a:rPr lang="en-US" i="1" dirty="0" smtClean="0"/>
              <a:t>second best,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además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necesario</a:t>
            </a:r>
            <a:r>
              <a:rPr lang="en-US" dirty="0" smtClean="0"/>
              <a:t> regular la </a:t>
            </a:r>
            <a:r>
              <a:rPr lang="en-US" dirty="0" err="1" smtClean="0"/>
              <a:t>calidad</a:t>
            </a:r>
            <a:r>
              <a:rPr lang="en-US" dirty="0" smtClean="0"/>
              <a:t> del </a:t>
            </a:r>
            <a:r>
              <a:rPr lang="en-US" dirty="0" err="1" smtClean="0"/>
              <a:t>servicio</a:t>
            </a:r>
            <a:r>
              <a:rPr lang="en-US" dirty="0" smtClean="0"/>
              <a:t> a </a:t>
            </a:r>
            <a:r>
              <a:rPr lang="en-US" dirty="0" err="1" smtClean="0"/>
              <a:t>prestarse</a:t>
            </a:r>
            <a:r>
              <a:rPr lang="en-US" dirty="0" smtClean="0"/>
              <a:t>,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lleva</a:t>
            </a:r>
            <a:r>
              <a:rPr lang="en-US" dirty="0" smtClean="0"/>
              <a:t> de </a:t>
            </a:r>
            <a:r>
              <a:rPr lang="en-US" dirty="0" err="1" smtClean="0"/>
              <a:t>vuelta</a:t>
            </a:r>
            <a:r>
              <a:rPr lang="en-US" dirty="0" smtClean="0"/>
              <a:t> a la </a:t>
            </a:r>
            <a:r>
              <a:rPr lang="en-US" dirty="0" err="1" smtClean="0"/>
              <a:t>regulación</a:t>
            </a:r>
            <a:endParaRPr lang="en-US" dirty="0" smtClean="0"/>
          </a:p>
          <a:p>
            <a:pPr lvl="1"/>
            <a:r>
              <a:rPr lang="en-US" dirty="0" err="1" smtClean="0"/>
              <a:t>Demsetz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lleva</a:t>
            </a:r>
            <a:r>
              <a:rPr lang="en-US" dirty="0" smtClean="0"/>
              <a:t> a </a:t>
            </a:r>
            <a:r>
              <a:rPr lang="en-US" dirty="0" err="1" smtClean="0"/>
              <a:t>contratos</a:t>
            </a:r>
            <a:r>
              <a:rPr lang="en-US" dirty="0" smtClean="0"/>
              <a:t> de </a:t>
            </a:r>
            <a:r>
              <a:rPr lang="en-US" dirty="0" err="1" smtClean="0"/>
              <a:t>larga</a:t>
            </a:r>
            <a:r>
              <a:rPr lang="en-US" dirty="0" smtClean="0"/>
              <a:t> </a:t>
            </a:r>
            <a:r>
              <a:rPr lang="en-US" dirty="0" err="1" smtClean="0"/>
              <a:t>duración</a:t>
            </a:r>
            <a:r>
              <a:rPr lang="en-US" dirty="0" smtClean="0"/>
              <a:t>,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parecen</a:t>
            </a:r>
            <a:r>
              <a:rPr lang="en-US" dirty="0" smtClean="0"/>
              <a:t> mucho a la </a:t>
            </a:r>
            <a:r>
              <a:rPr lang="en-US" dirty="0" err="1" smtClean="0"/>
              <a:t>regulación</a:t>
            </a:r>
            <a:r>
              <a:rPr lang="en-US" dirty="0" smtClean="0"/>
              <a:t> (hay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crear</a:t>
            </a:r>
            <a:r>
              <a:rPr lang="en-US" dirty="0" smtClean="0"/>
              <a:t> </a:t>
            </a:r>
            <a:r>
              <a:rPr lang="en-US" dirty="0" err="1" smtClean="0"/>
              <a:t>procedimientos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lidiar</a:t>
            </a:r>
            <a:r>
              <a:rPr lang="en-US" dirty="0" smtClean="0"/>
              <a:t> con la </a:t>
            </a:r>
            <a:r>
              <a:rPr lang="en-US" dirty="0" err="1" smtClean="0"/>
              <a:t>incertidumbre</a:t>
            </a:r>
            <a:r>
              <a:rPr lang="en-US" dirty="0" smtClean="0"/>
              <a:t>).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711</TotalTime>
  <Words>886</Words>
  <Application>Microsoft Macintosh PowerPoint</Application>
  <PresentationFormat>On-screen Show (4:3)</PresentationFormat>
  <Paragraphs>92</Paragraphs>
  <Slides>18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Module</vt:lpstr>
      <vt:lpstr>Microsoft Equation</vt:lpstr>
      <vt:lpstr>Nuevas Formas de Intervención Administrativa</vt:lpstr>
      <vt:lpstr>Primera falla: El monopolio natural</vt:lpstr>
      <vt:lpstr>El problema del monopolista</vt:lpstr>
      <vt:lpstr>Monopolio y monopolio natural</vt:lpstr>
      <vt:lpstr>Subaditividad en gráfico</vt:lpstr>
      <vt:lpstr>Justificaciones para regular</vt:lpstr>
      <vt:lpstr>First and Second Best </vt:lpstr>
      <vt:lpstr>First and Second Best </vt:lpstr>
      <vt:lpstr>Preguntas claves</vt:lpstr>
      <vt:lpstr>Síntesis (Braeutigam)</vt:lpstr>
      <vt:lpstr>Regulación debe imitar la competencia</vt:lpstr>
      <vt:lpstr>Segunda falla: Bienes públicos</vt:lpstr>
      <vt:lpstr>¿Qué son los bienes públicos?</vt:lpstr>
      <vt:lpstr>Características clásicas</vt:lpstr>
      <vt:lpstr>El problema de la eficiencia</vt:lpstr>
      <vt:lpstr>El problema de los pagos privados de los bienes públicos</vt:lpstr>
      <vt:lpstr>Suma vertical de las demandas</vt:lpstr>
      <vt:lpstr>El Problema de los Bienes Públicos</vt:lpstr>
    </vt:vector>
  </TitlesOfParts>
  <Company>Santiago Montt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Formas de Intervención Administrativa</dc:title>
  <dc:creator>Santiago Montt</dc:creator>
  <cp:lastModifiedBy>Santiago Montt</cp:lastModifiedBy>
  <cp:revision>34</cp:revision>
  <dcterms:created xsi:type="dcterms:W3CDTF">2009-09-22T03:01:35Z</dcterms:created>
  <dcterms:modified xsi:type="dcterms:W3CDTF">2009-09-22T04:35:55Z</dcterms:modified>
</cp:coreProperties>
</file>