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06" r:id="rId3"/>
    <p:sldId id="309" r:id="rId4"/>
    <p:sldId id="311" r:id="rId5"/>
    <p:sldId id="310" r:id="rId6"/>
    <p:sldId id="31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Cuarta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</a:p>
          <a:p>
            <a:r>
              <a:rPr lang="en-US" dirty="0" err="1" smtClean="0"/>
              <a:t>Bondades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Fallas</a:t>
            </a:r>
            <a:r>
              <a:rPr lang="en-US" dirty="0" smtClean="0"/>
              <a:t> del Mercado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15 de </a:t>
            </a:r>
            <a:r>
              <a:rPr lang="en-US" dirty="0" err="1" smtClean="0"/>
              <a:t>septiembre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Primera</a:t>
            </a:r>
            <a:r>
              <a:rPr lang="en-US" dirty="0" smtClean="0"/>
              <a:t> Parte: </a:t>
            </a:r>
            <a:r>
              <a:rPr lang="en-US" dirty="0" err="1" smtClean="0"/>
              <a:t>Fallas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Contexto</a:t>
            </a:r>
            <a:endParaRPr lang="en-US" dirty="0" smtClean="0"/>
          </a:p>
          <a:p>
            <a:pPr lvl="1"/>
            <a:r>
              <a:rPr lang="en-US" dirty="0" err="1" smtClean="0"/>
              <a:t>Ideales</a:t>
            </a:r>
            <a:r>
              <a:rPr lang="en-US" dirty="0" smtClean="0"/>
              <a:t> vs. </a:t>
            </a:r>
            <a:r>
              <a:rPr lang="en-US" dirty="0" err="1" smtClean="0"/>
              <a:t>realidades</a:t>
            </a:r>
            <a:endParaRPr lang="en-US" dirty="0" smtClean="0"/>
          </a:p>
          <a:p>
            <a:pPr lvl="1"/>
            <a:r>
              <a:rPr lang="en-US" dirty="0" err="1" smtClean="0"/>
              <a:t>Intuición</a:t>
            </a:r>
            <a:r>
              <a:rPr lang="en-US" dirty="0" smtClean="0"/>
              <a:t> de </a:t>
            </a:r>
            <a:r>
              <a:rPr lang="en-US" dirty="0" err="1" smtClean="0"/>
              <a:t>Coase</a:t>
            </a:r>
            <a:r>
              <a:rPr lang="en-US" dirty="0" smtClean="0"/>
              <a:t>: En un </a:t>
            </a:r>
            <a:r>
              <a:rPr lang="en-US" dirty="0" err="1" smtClean="0"/>
              <a:t>mundo</a:t>
            </a:r>
            <a:r>
              <a:rPr lang="en-US" dirty="0" smtClean="0"/>
              <a:t> ideal,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lo </a:t>
            </a:r>
            <a:r>
              <a:rPr lang="en-US" dirty="0" err="1" smtClean="0"/>
              <a:t>mismo</a:t>
            </a:r>
            <a:r>
              <a:rPr lang="en-US" dirty="0" smtClean="0"/>
              <a:t>;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Estado perfecto, ambos </a:t>
            </a:r>
            <a:r>
              <a:rPr lang="en-US" dirty="0" err="1" smtClean="0"/>
              <a:t>dan</a:t>
            </a:r>
            <a:r>
              <a:rPr lang="en-US" dirty="0" smtClean="0"/>
              <a:t> lo </a:t>
            </a:r>
            <a:r>
              <a:rPr lang="en-US" dirty="0" err="1" smtClean="0"/>
              <a:t>mismo</a:t>
            </a:r>
            <a:endParaRPr lang="en-US" dirty="0" smtClean="0"/>
          </a:p>
          <a:p>
            <a:r>
              <a:rPr lang="en-US" dirty="0" err="1" smtClean="0"/>
              <a:t>Alternativa</a:t>
            </a:r>
            <a:endParaRPr lang="en-US" dirty="0" smtClean="0"/>
          </a:p>
          <a:p>
            <a:pPr lvl="1"/>
            <a:r>
              <a:rPr lang="en-US" dirty="0" err="1" smtClean="0"/>
              <a:t>Mantener</a:t>
            </a:r>
            <a:r>
              <a:rPr lang="en-US" dirty="0" smtClean="0"/>
              <a:t> los </a:t>
            </a:r>
            <a:r>
              <a:rPr lang="en-US" dirty="0" err="1" smtClean="0"/>
              <a:t>ideales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… </a:t>
            </a:r>
            <a:r>
              <a:rPr lang="en-US" dirty="0" err="1" smtClean="0"/>
              <a:t>ideales</a:t>
            </a:r>
            <a:endParaRPr lang="en-US" dirty="0" smtClean="0"/>
          </a:p>
          <a:p>
            <a:pPr lvl="1"/>
            <a:r>
              <a:rPr lang="en-US" dirty="0" err="1" smtClean="0"/>
              <a:t>Poner</a:t>
            </a:r>
            <a:r>
              <a:rPr lang="en-US" dirty="0" smtClean="0"/>
              <a:t> </a:t>
            </a:r>
            <a:r>
              <a:rPr lang="en-US" dirty="0" err="1" smtClean="0"/>
              <a:t>atención</a:t>
            </a:r>
            <a:r>
              <a:rPr lang="en-US" dirty="0" smtClean="0"/>
              <a:t> a la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fallas</a:t>
            </a:r>
            <a:endParaRPr lang="en-US" dirty="0" smtClean="0"/>
          </a:p>
          <a:p>
            <a:pPr lvl="2"/>
            <a:r>
              <a:rPr lang="en-US" dirty="0" err="1" smtClean="0"/>
              <a:t>Pragmatismo</a:t>
            </a:r>
            <a:r>
              <a:rPr lang="en-US" dirty="0" smtClean="0"/>
              <a:t> en el </a:t>
            </a:r>
            <a:r>
              <a:rPr lang="en-US" dirty="0" err="1" smtClean="0"/>
              <a:t>diseño</a:t>
            </a:r>
            <a:r>
              <a:rPr lang="en-US" dirty="0" smtClean="0"/>
              <a:t> institutional</a:t>
            </a:r>
          </a:p>
          <a:p>
            <a:pPr lvl="1"/>
            <a:r>
              <a:rPr lang="en-US" dirty="0" smtClean="0"/>
              <a:t>De los males, el </a:t>
            </a:r>
            <a:r>
              <a:rPr lang="en-US" dirty="0" err="1" smtClean="0"/>
              <a:t>menor</a:t>
            </a:r>
            <a:endParaRPr lang="en-US" dirty="0" smtClean="0"/>
          </a:p>
          <a:p>
            <a:r>
              <a:rPr lang="en-US" dirty="0" err="1" smtClean="0"/>
              <a:t>Jurisprudencia</a:t>
            </a:r>
            <a:r>
              <a:rPr lang="en-US" dirty="0" smtClean="0"/>
              <a:t> naïve vs. </a:t>
            </a:r>
            <a:r>
              <a:rPr lang="en-US" dirty="0" err="1" smtClean="0"/>
              <a:t>jurisprudencia</a:t>
            </a:r>
            <a:r>
              <a:rPr lang="en-US" dirty="0" smtClean="0"/>
              <a:t> sentimental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Eficiencia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Optimo</a:t>
            </a:r>
            <a:r>
              <a:rPr lang="en-US" dirty="0" smtClean="0"/>
              <a:t> de Pareto (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adjudicativa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Dado un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de </a:t>
            </a:r>
            <a:r>
              <a:rPr lang="en-US" dirty="0" err="1" smtClean="0"/>
              <a:t>cosas</a:t>
            </a:r>
            <a:r>
              <a:rPr lang="en-US" dirty="0" smtClean="0"/>
              <a:t>, no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ninguna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forma de </a:t>
            </a:r>
            <a:r>
              <a:rPr lang="en-US" dirty="0" err="1" smtClean="0"/>
              <a:t>adjudicar</a:t>
            </a:r>
            <a:r>
              <a:rPr lang="en-US" dirty="0" smtClean="0"/>
              <a:t> los </a:t>
            </a:r>
            <a:r>
              <a:rPr lang="en-US" dirty="0" err="1" smtClean="0"/>
              <a:t>recursos</a:t>
            </a:r>
            <a:r>
              <a:rPr lang="en-US" dirty="0" smtClean="0"/>
              <a:t> entre los </a:t>
            </a:r>
            <a:r>
              <a:rPr lang="en-US" dirty="0" err="1" smtClean="0"/>
              <a:t>individuos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permita</a:t>
            </a:r>
            <a:r>
              <a:rPr lang="en-US" dirty="0" smtClean="0"/>
              <a:t> </a:t>
            </a:r>
            <a:r>
              <a:rPr lang="en-US" dirty="0" err="1" smtClean="0"/>
              <a:t>mejorar</a:t>
            </a:r>
            <a:r>
              <a:rPr lang="en-US" dirty="0" smtClean="0"/>
              <a:t> a </a:t>
            </a:r>
            <a:r>
              <a:rPr lang="en-US" dirty="0" err="1" smtClean="0"/>
              <a:t>uno</a:t>
            </a:r>
            <a:r>
              <a:rPr lang="en-US" dirty="0" smtClean="0"/>
              <a:t> sin </a:t>
            </a:r>
            <a:r>
              <a:rPr lang="en-US" dirty="0" err="1" smtClean="0"/>
              <a:t>empeorar</a:t>
            </a:r>
            <a:r>
              <a:rPr lang="en-US" dirty="0" smtClean="0"/>
              <a:t> a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criterio</a:t>
            </a:r>
            <a:r>
              <a:rPr lang="en-US" dirty="0" smtClean="0"/>
              <a:t> de Pareto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concepto</a:t>
            </a:r>
            <a:r>
              <a:rPr lang="en-US" dirty="0" smtClean="0"/>
              <a:t> “</a:t>
            </a:r>
            <a:r>
              <a:rPr lang="en-US" dirty="0" err="1" smtClean="0"/>
              <a:t>mínimo</a:t>
            </a:r>
            <a:r>
              <a:rPr lang="en-US" dirty="0" smtClean="0"/>
              <a:t>”,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,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exigir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además</a:t>
            </a:r>
            <a:r>
              <a:rPr lang="en-US" dirty="0" smtClean="0"/>
              <a:t> de Pareto. </a:t>
            </a:r>
            <a:r>
              <a:rPr lang="en-US" dirty="0" err="1" smtClean="0"/>
              <a:t>Pero</a:t>
            </a:r>
            <a:r>
              <a:rPr lang="en-US" dirty="0" smtClean="0"/>
              <a:t>, en principio,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en contra de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criterio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productiva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producción</a:t>
            </a:r>
            <a:r>
              <a:rPr lang="en-US" dirty="0" smtClean="0"/>
              <a:t> de un </a:t>
            </a:r>
            <a:r>
              <a:rPr lang="en-US" dirty="0" err="1" smtClean="0"/>
              <a:t>bien</a:t>
            </a:r>
            <a:r>
              <a:rPr lang="en-US" dirty="0" smtClean="0"/>
              <a:t> se </a:t>
            </a:r>
            <a:r>
              <a:rPr lang="en-US" dirty="0" err="1" smtClean="0"/>
              <a:t>realiza</a:t>
            </a:r>
            <a:r>
              <a:rPr lang="en-US" dirty="0" smtClean="0"/>
              <a:t> al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costo</a:t>
            </a:r>
            <a:r>
              <a:rPr lang="en-US" dirty="0" smtClean="0"/>
              <a:t> </a:t>
            </a:r>
            <a:r>
              <a:rPr lang="en-US" dirty="0" err="1" smtClean="0"/>
              <a:t>posible</a:t>
            </a:r>
            <a:r>
              <a:rPr lang="en-US" dirty="0" smtClean="0"/>
              <a:t>, dada la </a:t>
            </a:r>
            <a:r>
              <a:rPr lang="en-US" dirty="0" err="1" smtClean="0"/>
              <a:t>producción</a:t>
            </a:r>
            <a:r>
              <a:rPr lang="en-US" dirty="0" smtClean="0"/>
              <a:t> de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endParaRPr lang="en-US" dirty="0" smtClean="0"/>
          </a:p>
          <a:p>
            <a:pPr lvl="1"/>
            <a:r>
              <a:rPr lang="en-US" dirty="0" err="1" smtClean="0"/>
              <a:t>Corresponde</a:t>
            </a:r>
            <a:r>
              <a:rPr lang="en-US" dirty="0" smtClean="0"/>
              <a:t> a un </a:t>
            </a:r>
            <a:r>
              <a:rPr lang="en-US" dirty="0" err="1" smtClean="0"/>
              <a:t>punto</a:t>
            </a:r>
            <a:r>
              <a:rPr lang="en-US" dirty="0" smtClean="0"/>
              <a:t> de la </a:t>
            </a:r>
            <a:r>
              <a:rPr lang="en-US" dirty="0" err="1" smtClean="0"/>
              <a:t>curva</a:t>
            </a:r>
            <a:r>
              <a:rPr lang="en-US" dirty="0" smtClean="0"/>
              <a:t> de </a:t>
            </a:r>
            <a:r>
              <a:rPr lang="en-US" dirty="0" err="1" smtClean="0"/>
              <a:t>frontera</a:t>
            </a:r>
            <a:r>
              <a:rPr lang="en-US" dirty="0" smtClean="0"/>
              <a:t> de </a:t>
            </a:r>
            <a:r>
              <a:rPr lang="en-US" dirty="0" err="1" smtClean="0"/>
              <a:t>posibilidades</a:t>
            </a:r>
            <a:r>
              <a:rPr lang="en-US" dirty="0" smtClean="0"/>
              <a:t> </a:t>
            </a:r>
            <a:r>
              <a:rPr lang="en-US" dirty="0" err="1" smtClean="0"/>
              <a:t>productivas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bondades</a:t>
            </a:r>
            <a:r>
              <a:rPr lang="en-US" dirty="0" smtClean="0"/>
              <a:t> del </a:t>
            </a:r>
            <a:r>
              <a:rPr lang="en-US" dirty="0" err="1" smtClean="0"/>
              <a:t>mercado</a:t>
            </a:r>
            <a:r>
              <a:rPr lang="en-US" dirty="0" smtClean="0"/>
              <a:t> perfecto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Mercado perfecto</a:t>
            </a:r>
          </a:p>
          <a:p>
            <a:pPr lvl="1"/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al </a:t>
            </a:r>
            <a:r>
              <a:rPr lang="en-US" dirty="0" err="1" smtClean="0"/>
              <a:t>costo</a:t>
            </a:r>
            <a:r>
              <a:rPr lang="en-US" dirty="0" smtClean="0"/>
              <a:t> marginal. </a:t>
            </a:r>
          </a:p>
          <a:p>
            <a:pPr lvl="1"/>
            <a:r>
              <a:rPr lang="en-US" dirty="0" smtClean="0"/>
              <a:t>NO HAY RENTAS ECONOMICAS.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funcionan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señales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permiten</a:t>
            </a:r>
            <a:r>
              <a:rPr lang="en-US" dirty="0" smtClean="0"/>
              <a:t> a los </a:t>
            </a:r>
            <a:r>
              <a:rPr lang="en-US" dirty="0" err="1" smtClean="0"/>
              <a:t>consumidores</a:t>
            </a:r>
            <a:r>
              <a:rPr lang="en-US" dirty="0" smtClean="0"/>
              <a:t> </a:t>
            </a:r>
            <a:r>
              <a:rPr lang="en-US" dirty="0" err="1" smtClean="0"/>
              <a:t>maximizar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Problema</a:t>
            </a:r>
            <a:r>
              <a:rPr lang="en-US" dirty="0" smtClean="0"/>
              <a:t> del </a:t>
            </a:r>
            <a:r>
              <a:rPr lang="en-US" dirty="0" err="1" smtClean="0"/>
              <a:t>monopolista</a:t>
            </a:r>
            <a:r>
              <a:rPr lang="en-US" dirty="0" smtClean="0"/>
              <a:t> (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quienes</a:t>
            </a:r>
            <a:r>
              <a:rPr lang="en-US" dirty="0" smtClean="0"/>
              <a:t> </a:t>
            </a:r>
            <a:r>
              <a:rPr lang="en-US" dirty="0" err="1" smtClean="0"/>
              <a:t>detentan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Causan</a:t>
            </a:r>
            <a:r>
              <a:rPr lang="en-US" dirty="0" smtClean="0"/>
              <a:t> </a:t>
            </a:r>
            <a:r>
              <a:rPr lang="en-US" dirty="0" err="1" smtClean="0"/>
              <a:t>ineficiencia</a:t>
            </a:r>
            <a:r>
              <a:rPr lang="en-US" dirty="0" smtClean="0"/>
              <a:t> </a:t>
            </a:r>
            <a:r>
              <a:rPr lang="en-US" dirty="0" err="1" smtClean="0"/>
              <a:t>adjudicativa</a:t>
            </a:r>
            <a:r>
              <a:rPr lang="en-US" dirty="0" smtClean="0"/>
              <a:t> </a:t>
            </a:r>
            <a:r>
              <a:rPr lang="en-US" dirty="0" err="1" smtClean="0"/>
              <a:t>estática</a:t>
            </a:r>
            <a:endParaRPr lang="en-US" dirty="0" smtClean="0"/>
          </a:p>
          <a:p>
            <a:pPr lvl="1"/>
            <a:r>
              <a:rPr lang="en-US" dirty="0" err="1" smtClean="0"/>
              <a:t>Precio</a:t>
            </a:r>
            <a:r>
              <a:rPr lang="en-US" dirty="0" smtClean="0"/>
              <a:t> superior al </a:t>
            </a:r>
            <a:r>
              <a:rPr lang="en-US" dirty="0" err="1" smtClean="0"/>
              <a:t>costo</a:t>
            </a:r>
            <a:r>
              <a:rPr lang="en-US" dirty="0" smtClean="0"/>
              <a:t> marginal, </a:t>
            </a:r>
            <a:r>
              <a:rPr lang="en-US" dirty="0" err="1" smtClean="0"/>
              <a:t>cantidad</a:t>
            </a:r>
            <a:r>
              <a:rPr lang="en-US" dirty="0" smtClean="0"/>
              <a:t> infra-</a:t>
            </a:r>
            <a:r>
              <a:rPr lang="en-US" dirty="0" err="1" smtClean="0"/>
              <a:t>óptima</a:t>
            </a:r>
            <a:endParaRPr lang="en-US" dirty="0" smtClean="0"/>
          </a:p>
          <a:p>
            <a:pPr lvl="1"/>
            <a:r>
              <a:rPr lang="en-US" dirty="0" err="1" smtClean="0"/>
              <a:t>Consumidores</a:t>
            </a:r>
            <a:r>
              <a:rPr lang="en-US" dirty="0" smtClean="0"/>
              <a:t> son </a:t>
            </a:r>
            <a:r>
              <a:rPr lang="en-US" dirty="0" err="1" smtClean="0"/>
              <a:t>obligados</a:t>
            </a:r>
            <a:r>
              <a:rPr lang="en-US" dirty="0" smtClean="0"/>
              <a:t> a </a:t>
            </a:r>
            <a:r>
              <a:rPr lang="en-US" dirty="0" err="1" smtClean="0"/>
              <a:t>consumir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a </a:t>
            </a:r>
            <a:r>
              <a:rPr lang="en-US" dirty="0" err="1" smtClean="0"/>
              <a:t>desviarse</a:t>
            </a:r>
            <a:r>
              <a:rPr lang="en-US" dirty="0" smtClean="0"/>
              <a:t> a </a:t>
            </a:r>
            <a:r>
              <a:rPr lang="en-US" dirty="0" err="1" smtClean="0"/>
              <a:t>productos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otorgan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utilidad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ideal del </a:t>
            </a:r>
            <a:r>
              <a:rPr lang="en-US" dirty="0" err="1" smtClean="0"/>
              <a:t>mercado</a:t>
            </a:r>
            <a:r>
              <a:rPr lang="en-US" dirty="0" smtClean="0"/>
              <a:t> perfecto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teoremas</a:t>
            </a:r>
            <a:r>
              <a:rPr lang="en-US" dirty="0" smtClean="0"/>
              <a:t> </a:t>
            </a:r>
            <a:r>
              <a:rPr lang="en-US" dirty="0" err="1" smtClean="0"/>
              <a:t>fundamentales</a:t>
            </a:r>
            <a:r>
              <a:rPr lang="en-US" dirty="0" smtClean="0"/>
              <a:t> de la </a:t>
            </a:r>
            <a:r>
              <a:rPr lang="en-US" dirty="0" err="1" smtClean="0"/>
              <a:t>economía</a:t>
            </a:r>
            <a:r>
              <a:rPr lang="en-US" dirty="0" smtClean="0"/>
              <a:t> de </a:t>
            </a:r>
            <a:r>
              <a:rPr lang="en-US" dirty="0" err="1" smtClean="0"/>
              <a:t>bienestar</a:t>
            </a:r>
            <a:endParaRPr lang="en-US" dirty="0" smtClean="0"/>
          </a:p>
          <a:p>
            <a:pPr lvl="1"/>
            <a:r>
              <a:rPr lang="en-US" dirty="0" smtClean="0"/>
              <a:t>Primer </a:t>
            </a:r>
            <a:r>
              <a:rPr lang="en-US" dirty="0" err="1" smtClean="0"/>
              <a:t>teorema</a:t>
            </a:r>
            <a:r>
              <a:rPr lang="en-US" dirty="0" smtClean="0"/>
              <a:t> (la </a:t>
            </a:r>
            <a:r>
              <a:rPr lang="en-US" dirty="0" err="1" smtClean="0"/>
              <a:t>mano</a:t>
            </a:r>
            <a:r>
              <a:rPr lang="en-US" dirty="0" smtClean="0"/>
              <a:t> invisible de Adam Smith): la </a:t>
            </a:r>
            <a:r>
              <a:rPr lang="en-US" dirty="0" err="1" smtClean="0"/>
              <a:t>adjudicación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r>
              <a:rPr lang="en-US" dirty="0" smtClean="0"/>
              <a:t> en </a:t>
            </a:r>
            <a:r>
              <a:rPr lang="en-US" dirty="0" err="1" smtClean="0"/>
              <a:t>equilibrio</a:t>
            </a:r>
            <a:r>
              <a:rPr lang="en-US" dirty="0" smtClean="0"/>
              <a:t> </a:t>
            </a:r>
            <a:r>
              <a:rPr lang="en-US" dirty="0" err="1" smtClean="0"/>
              <a:t>competitivo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Pareto </a:t>
            </a:r>
            <a:r>
              <a:rPr lang="en-US" dirty="0" err="1" smtClean="0"/>
              <a:t>óptimo</a:t>
            </a:r>
            <a:endParaRPr lang="en-US" dirty="0" smtClean="0"/>
          </a:p>
          <a:p>
            <a:pPr lvl="2"/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oportunidades</a:t>
            </a:r>
            <a:r>
              <a:rPr lang="en-US" dirty="0" smtClean="0"/>
              <a:t> de </a:t>
            </a:r>
            <a:r>
              <a:rPr lang="en-US" dirty="0" err="1" smtClean="0"/>
              <a:t>intercambios</a:t>
            </a:r>
            <a:r>
              <a:rPr lang="en-US" dirty="0" smtClean="0"/>
              <a:t> </a:t>
            </a:r>
            <a:r>
              <a:rPr lang="en-US" dirty="0" err="1" smtClean="0"/>
              <a:t>favorables</a:t>
            </a:r>
            <a:r>
              <a:rPr lang="en-US" dirty="0" smtClean="0"/>
              <a:t> van a ser </a:t>
            </a:r>
            <a:r>
              <a:rPr lang="en-US" dirty="0" err="1" smtClean="0"/>
              <a:t>descubiertas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implementadas</a:t>
            </a:r>
            <a:endParaRPr lang="en-US" dirty="0" smtClean="0"/>
          </a:p>
          <a:p>
            <a:pPr lvl="1"/>
            <a:r>
              <a:rPr lang="en-US" dirty="0" smtClean="0"/>
              <a:t>Segundo </a:t>
            </a:r>
            <a:r>
              <a:rPr lang="en-US" dirty="0" err="1" smtClean="0"/>
              <a:t>teorema</a:t>
            </a:r>
            <a:r>
              <a:rPr lang="en-US" dirty="0" smtClean="0"/>
              <a:t>: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adjudicación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Pareto </a:t>
            </a:r>
            <a:r>
              <a:rPr lang="en-US" dirty="0" err="1" smtClean="0"/>
              <a:t>óptimo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ser </a:t>
            </a:r>
            <a:r>
              <a:rPr lang="en-US" dirty="0" err="1" smtClean="0"/>
              <a:t>obtenido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un </a:t>
            </a:r>
            <a:r>
              <a:rPr lang="en-US" dirty="0" err="1" smtClean="0"/>
              <a:t>equilibrio</a:t>
            </a:r>
            <a:r>
              <a:rPr lang="en-US" dirty="0" smtClean="0"/>
              <a:t> </a:t>
            </a:r>
            <a:r>
              <a:rPr lang="en-US" dirty="0" err="1" smtClean="0"/>
              <a:t>competitivo</a:t>
            </a:r>
            <a:r>
              <a:rPr lang="en-US" dirty="0" smtClean="0"/>
              <a:t> (</a:t>
            </a:r>
            <a:r>
              <a:rPr lang="en-US" dirty="0" err="1" smtClean="0"/>
              <a:t>partiendo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ciertos</a:t>
            </a:r>
            <a:r>
              <a:rPr lang="en-US" dirty="0" smtClean="0"/>
              <a:t> </a:t>
            </a:r>
            <a:r>
              <a:rPr lang="en-US" dirty="0" err="1" smtClean="0"/>
              <a:t>conjuntos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iniciales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Nótese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Pareto </a:t>
            </a:r>
            <a:r>
              <a:rPr lang="en-US" dirty="0" err="1" smtClean="0"/>
              <a:t>óptimo</a:t>
            </a:r>
            <a:r>
              <a:rPr lang="en-US" dirty="0" smtClean="0"/>
              <a:t> no </a:t>
            </a:r>
            <a:r>
              <a:rPr lang="en-US" dirty="0" err="1" smtClean="0"/>
              <a:t>emite</a:t>
            </a:r>
            <a:r>
              <a:rPr lang="en-US" dirty="0" smtClean="0"/>
              <a:t> un </a:t>
            </a:r>
            <a:r>
              <a:rPr lang="en-US" dirty="0" err="1" smtClean="0"/>
              <a:t>juicio</a:t>
            </a:r>
            <a:r>
              <a:rPr lang="en-US" dirty="0" smtClean="0"/>
              <a:t> </a:t>
            </a:r>
            <a:r>
              <a:rPr lang="en-US" dirty="0" err="1" smtClean="0"/>
              <a:t>acerca</a:t>
            </a:r>
            <a:r>
              <a:rPr lang="en-US" dirty="0" smtClean="0"/>
              <a:t> del </a:t>
            </a:r>
            <a:r>
              <a:rPr lang="en-US" dirty="0" err="1" smtClean="0"/>
              <a:t>conjunto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Bienestar</a:t>
            </a:r>
            <a:r>
              <a:rPr lang="en-US" dirty="0" smtClean="0"/>
              <a:t> del </a:t>
            </a:r>
            <a:r>
              <a:rPr lang="en-US" dirty="0" err="1" smtClean="0"/>
              <a:t>consumidor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del </a:t>
            </a:r>
            <a:r>
              <a:rPr lang="en-US" dirty="0" err="1" smtClean="0"/>
              <a:t>productor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775191"/>
            <a:ext cx="6934200" cy="4178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6400800"/>
            <a:ext cx="521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Jones and </a:t>
            </a:r>
            <a:r>
              <a:rPr lang="en-US" dirty="0" err="1" smtClean="0"/>
              <a:t>Sufrin</a:t>
            </a:r>
            <a:r>
              <a:rPr lang="en-US" dirty="0" smtClean="0"/>
              <a:t>, EC Competition Law (2008)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601</TotalTime>
  <Words>371</Words>
  <Application>Microsoft Macintosh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Nuevas Formas de Intervención Administrativa</vt:lpstr>
      <vt:lpstr>Primera Parte: Fallas</vt:lpstr>
      <vt:lpstr>Eficiencia</vt:lpstr>
      <vt:lpstr>Las bondades del mercado perfecto</vt:lpstr>
      <vt:lpstr>El ideal del mercado perfecto</vt:lpstr>
      <vt:lpstr>Bienestar del consumidor y del productor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28</cp:revision>
  <dcterms:created xsi:type="dcterms:W3CDTF">2009-09-21T23:51:43Z</dcterms:created>
  <dcterms:modified xsi:type="dcterms:W3CDTF">2009-09-21T23:52:10Z</dcterms:modified>
</cp:coreProperties>
</file>