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335" r:id="rId3"/>
    <p:sldId id="333" r:id="rId4"/>
    <p:sldId id="338" r:id="rId5"/>
    <p:sldId id="337" r:id="rId6"/>
    <p:sldId id="334" r:id="rId7"/>
    <p:sldId id="336"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94" d="100"/>
          <a:sy n="94" d="100"/>
        </p:scale>
        <p:origin x="-6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s-ES_tradnl"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s-ES_tradnl" smtClean="0"/>
              <a:t>Click to edit Master subtitle style</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10/13/09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10/13/09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s-ES_tradnl"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10/13/09</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s-ES_tradnl"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10/13/09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s-ES_tradnl" smtClean="0"/>
              <a:t>Click to edit Master text styles</a:t>
            </a:r>
          </a:p>
        </p:txBody>
      </p:sp>
      <p:sp>
        <p:nvSpPr>
          <p:cNvPr id="4" name="Date Placeholder 3"/>
          <p:cNvSpPr>
            <a:spLocks noGrp="1"/>
          </p:cNvSpPr>
          <p:nvPr>
            <p:ph type="dt" sz="half" idx="10"/>
          </p:nvPr>
        </p:nvSpPr>
        <p:spPr/>
        <p:txBody>
          <a:bodyPr/>
          <a:lstStyle/>
          <a:p>
            <a:fld id="{F3217B74-410C-3144-8A15-6588C267DB84}" type="datetimeFigureOut">
              <a:rPr lang="en-US" smtClean="0"/>
              <a:pPr/>
              <a:t>10/13/09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10/13/09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s-ES_tradnl"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s-ES_tradnl"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7" name="Date Placeholder 6"/>
          <p:cNvSpPr>
            <a:spLocks noGrp="1"/>
          </p:cNvSpPr>
          <p:nvPr>
            <p:ph type="dt" sz="half" idx="10"/>
          </p:nvPr>
        </p:nvSpPr>
        <p:spPr/>
        <p:txBody>
          <a:bodyPr/>
          <a:lstStyle/>
          <a:p>
            <a:fld id="{F3217B74-410C-3144-8A15-6588C267DB84}" type="datetimeFigureOut">
              <a:rPr lang="en-US" smtClean="0"/>
              <a:pPr/>
              <a:t>10/13/09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Date Placeholder 2"/>
          <p:cNvSpPr>
            <a:spLocks noGrp="1"/>
          </p:cNvSpPr>
          <p:nvPr>
            <p:ph type="dt" sz="half" idx="10"/>
          </p:nvPr>
        </p:nvSpPr>
        <p:spPr/>
        <p:txBody>
          <a:bodyPr/>
          <a:lstStyle/>
          <a:p>
            <a:fld id="{F3217B74-410C-3144-8A15-6588C267DB84}" type="datetimeFigureOut">
              <a:rPr lang="en-US" smtClean="0"/>
              <a:pPr/>
              <a:t>10/13/09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217B74-410C-3144-8A15-6588C267DB84}" type="datetimeFigureOut">
              <a:rPr lang="en-US" smtClean="0"/>
              <a:pPr/>
              <a:t>10/13/09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s-ES_tradnl"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s-ES_tradnl" smtClean="0"/>
              <a:t>Click to edit Master text styles</a:t>
            </a:r>
          </a:p>
        </p:txBody>
      </p:sp>
      <p:sp>
        <p:nvSpPr>
          <p:cNvPr id="5" name="Date Placeholder 4"/>
          <p:cNvSpPr>
            <a:spLocks noGrp="1"/>
          </p:cNvSpPr>
          <p:nvPr>
            <p:ph type="dt" sz="half" idx="10"/>
          </p:nvPr>
        </p:nvSpPr>
        <p:spPr/>
        <p:txBody>
          <a:bodyPr/>
          <a:lstStyle/>
          <a:p>
            <a:fld id="{F3217B74-410C-3144-8A15-6588C267DB84}" type="datetimeFigureOut">
              <a:rPr lang="en-US" smtClean="0"/>
              <a:pPr/>
              <a:t>10/13/09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s-ES_tradnl"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s-ES_tradnl"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s-ES_tradnl"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F3217B74-410C-3144-8A15-6588C267DB84}" type="datetimeFigureOut">
              <a:rPr lang="en-US" smtClean="0"/>
              <a:pPr/>
              <a:t>10/13/09</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BDA47615-6B31-F542-8F4D-DC5221AF5B0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s-ES_tradnl" smtClean="0"/>
              <a:t>Click to edit Master text styles</a:t>
            </a:r>
          </a:p>
          <a:p>
            <a:pPr lvl="1" eaLnBrk="1" latinLnBrk="0" hangingPunct="1"/>
            <a:r>
              <a:rPr kumimoji="0" lang="es-ES_tradnl" smtClean="0"/>
              <a:t>Second level</a:t>
            </a:r>
          </a:p>
          <a:p>
            <a:pPr lvl="2" eaLnBrk="1" latinLnBrk="0" hangingPunct="1"/>
            <a:r>
              <a:rPr kumimoji="0" lang="es-ES_tradnl" smtClean="0"/>
              <a:t>Third level</a:t>
            </a:r>
          </a:p>
          <a:p>
            <a:pPr lvl="3" eaLnBrk="1" latinLnBrk="0" hangingPunct="1"/>
            <a:r>
              <a:rPr kumimoji="0" lang="es-ES_tradnl" smtClean="0"/>
              <a:t>Fourth level</a:t>
            </a:r>
          </a:p>
          <a:p>
            <a:pPr lvl="4" eaLnBrk="1" latinLnBrk="0" hangingPunct="1"/>
            <a:r>
              <a:rPr kumimoji="0" lang="es-ES_tradnl"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F3217B74-410C-3144-8A15-6588C267DB84}" type="datetimeFigureOut">
              <a:rPr lang="en-US" smtClean="0"/>
              <a:pPr/>
              <a:t>10/13/09</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BDA47615-6B31-F542-8F4D-DC5221AF5B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Nuevas</a:t>
            </a:r>
            <a:r>
              <a:rPr lang="en-US" dirty="0" smtClean="0"/>
              <a:t> </a:t>
            </a:r>
            <a:r>
              <a:rPr lang="en-US" dirty="0" err="1" smtClean="0"/>
              <a:t>Formas</a:t>
            </a:r>
            <a:r>
              <a:rPr lang="en-US" dirty="0" smtClean="0"/>
              <a:t> de</a:t>
            </a:r>
            <a:br>
              <a:rPr lang="en-US" dirty="0" smtClean="0"/>
            </a:br>
            <a:r>
              <a:rPr lang="en-US" dirty="0" err="1" smtClean="0"/>
              <a:t>Intervención</a:t>
            </a:r>
            <a:r>
              <a:rPr lang="en-US" dirty="0" smtClean="0"/>
              <a:t> </a:t>
            </a:r>
            <a:r>
              <a:rPr lang="en-US" dirty="0" err="1" smtClean="0"/>
              <a:t>Administrativa</a:t>
            </a:r>
            <a:endParaRPr lang="en-US" dirty="0"/>
          </a:p>
        </p:txBody>
      </p:sp>
      <p:sp>
        <p:nvSpPr>
          <p:cNvPr id="3" name="Subtitle 2"/>
          <p:cNvSpPr>
            <a:spLocks noGrp="1"/>
          </p:cNvSpPr>
          <p:nvPr>
            <p:ph type="subTitle" idx="1"/>
          </p:nvPr>
        </p:nvSpPr>
        <p:spPr/>
        <p:txBody>
          <a:bodyPr/>
          <a:lstStyle/>
          <a:p>
            <a:r>
              <a:rPr lang="en-US" dirty="0" smtClean="0"/>
              <a:t>Novena </a:t>
            </a:r>
            <a:r>
              <a:rPr lang="en-US" dirty="0" err="1" smtClean="0"/>
              <a:t>Clase</a:t>
            </a:r>
            <a:r>
              <a:rPr lang="en-US" dirty="0" smtClean="0"/>
              <a:t>: </a:t>
            </a:r>
            <a:r>
              <a:rPr lang="en-US" dirty="0" err="1" smtClean="0"/>
              <a:t>Fallas</a:t>
            </a:r>
            <a:r>
              <a:rPr lang="en-US" dirty="0" smtClean="0"/>
              <a:t> </a:t>
            </a:r>
            <a:r>
              <a:rPr lang="en-US" dirty="0" err="1" smtClean="0"/>
              <a:t>sociales</a:t>
            </a:r>
            <a:r>
              <a:rPr lang="en-US" dirty="0" smtClean="0"/>
              <a:t> </a:t>
            </a:r>
            <a:r>
              <a:rPr lang="en-US" dirty="0" err="1" smtClean="0"/>
              <a:t>e</a:t>
            </a:r>
            <a:r>
              <a:rPr lang="en-US" dirty="0" smtClean="0"/>
              <a:t> </a:t>
            </a:r>
            <a:r>
              <a:rPr lang="en-US" dirty="0" err="1" smtClean="0"/>
              <a:t>individuales</a:t>
            </a:r>
            <a:endParaRPr lang="en-US" dirty="0"/>
          </a:p>
        </p:txBody>
      </p:sp>
      <p:sp>
        <p:nvSpPr>
          <p:cNvPr id="4" name="TextBox 3"/>
          <p:cNvSpPr txBox="1"/>
          <p:nvPr/>
        </p:nvSpPr>
        <p:spPr>
          <a:xfrm>
            <a:off x="4572000" y="5714999"/>
            <a:ext cx="2530748" cy="646331"/>
          </a:xfrm>
          <a:prstGeom prst="rect">
            <a:avLst/>
          </a:prstGeom>
          <a:noFill/>
        </p:spPr>
        <p:txBody>
          <a:bodyPr wrap="none" rtlCol="0">
            <a:spAutoFit/>
          </a:bodyPr>
          <a:lstStyle/>
          <a:p>
            <a:r>
              <a:rPr lang="en-US" dirty="0" smtClean="0"/>
              <a:t>Santiago Montt </a:t>
            </a:r>
            <a:r>
              <a:rPr lang="en-US" dirty="0" err="1" smtClean="0"/>
              <a:t>Oyarzún</a:t>
            </a:r>
            <a:endParaRPr lang="en-US" dirty="0" smtClean="0"/>
          </a:p>
          <a:p>
            <a:r>
              <a:rPr lang="en-US" dirty="0" smtClean="0"/>
              <a:t>8 de </a:t>
            </a:r>
            <a:r>
              <a:rPr lang="en-US" dirty="0" err="1" smtClean="0"/>
              <a:t>octubre</a:t>
            </a:r>
            <a:r>
              <a:rPr lang="en-US" dirty="0" smtClean="0"/>
              <a:t> 2009</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Sunstein</a:t>
            </a:r>
            <a:r>
              <a:rPr lang="en-US" dirty="0" smtClean="0"/>
              <a:t>: </a:t>
            </a:r>
            <a:r>
              <a:rPr lang="en-US" i="1" dirty="0" smtClean="0"/>
              <a:t>Free Markets and Social Justice</a:t>
            </a:r>
            <a:endParaRPr lang="en-US" i="1" dirty="0"/>
          </a:p>
        </p:txBody>
      </p:sp>
      <p:sp>
        <p:nvSpPr>
          <p:cNvPr id="3" name="Content Placeholder 2"/>
          <p:cNvSpPr>
            <a:spLocks noGrp="1"/>
          </p:cNvSpPr>
          <p:nvPr>
            <p:ph idx="1"/>
          </p:nvPr>
        </p:nvSpPr>
        <p:spPr/>
        <p:txBody>
          <a:bodyPr>
            <a:normAutofit/>
          </a:bodyPr>
          <a:lstStyle/>
          <a:p>
            <a:r>
              <a:rPr lang="en-US" dirty="0" smtClean="0"/>
              <a:t>Pg. 9</a:t>
            </a:r>
          </a:p>
          <a:p>
            <a:pPr lvl="1">
              <a:buNone/>
            </a:pPr>
            <a:r>
              <a:rPr lang="en-US" dirty="0" smtClean="0"/>
              <a:t>	Achievement of social justice is a higher value than the protection of free markets; markets are mere instruments to be evaluated by their effects. Whether free markets promote social justice is an impossible question to answer in the abstract. Far more progress can be made by examining the context in which markets, adjustment of markets, and alternative to markets are proposed as solutions.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Resumen</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Fallas</a:t>
            </a:r>
            <a:r>
              <a:rPr lang="en-US" dirty="0" smtClean="0"/>
              <a:t> de </a:t>
            </a:r>
            <a:r>
              <a:rPr lang="en-US" dirty="0" err="1" smtClean="0"/>
              <a:t>mercado</a:t>
            </a:r>
            <a:r>
              <a:rPr lang="en-US" dirty="0" smtClean="0"/>
              <a:t> (</a:t>
            </a:r>
            <a:r>
              <a:rPr lang="en-US" dirty="0" err="1" smtClean="0"/>
              <a:t>eficiencia</a:t>
            </a:r>
            <a:r>
              <a:rPr lang="en-US" dirty="0" smtClean="0"/>
              <a:t>)</a:t>
            </a:r>
          </a:p>
          <a:p>
            <a:pPr lvl="1"/>
            <a:r>
              <a:rPr lang="en-US" dirty="0" err="1" smtClean="0"/>
              <a:t>Monopolio</a:t>
            </a:r>
            <a:r>
              <a:rPr lang="en-US" dirty="0" smtClean="0"/>
              <a:t> natural</a:t>
            </a:r>
          </a:p>
          <a:p>
            <a:pPr lvl="1"/>
            <a:r>
              <a:rPr lang="en-US" dirty="0" err="1" smtClean="0"/>
              <a:t>Bienes</a:t>
            </a:r>
            <a:r>
              <a:rPr lang="en-US" dirty="0" smtClean="0"/>
              <a:t> </a:t>
            </a:r>
            <a:r>
              <a:rPr lang="en-US" dirty="0" err="1" smtClean="0"/>
              <a:t>públicos</a:t>
            </a:r>
            <a:r>
              <a:rPr lang="en-US" dirty="0" smtClean="0"/>
              <a:t> </a:t>
            </a:r>
            <a:r>
              <a:rPr lang="en-US" dirty="0" err="1" smtClean="0"/>
              <a:t>y</a:t>
            </a:r>
            <a:r>
              <a:rPr lang="en-US" dirty="0" smtClean="0"/>
              <a:t> </a:t>
            </a:r>
            <a:r>
              <a:rPr lang="en-US" dirty="0" err="1" smtClean="0"/>
              <a:t>problemas</a:t>
            </a:r>
            <a:r>
              <a:rPr lang="en-US" dirty="0" smtClean="0"/>
              <a:t> de </a:t>
            </a:r>
            <a:r>
              <a:rPr lang="en-US" dirty="0" err="1" smtClean="0"/>
              <a:t>acción</a:t>
            </a:r>
            <a:r>
              <a:rPr lang="en-US" dirty="0" smtClean="0"/>
              <a:t> </a:t>
            </a:r>
            <a:r>
              <a:rPr lang="en-US" dirty="0" err="1" smtClean="0"/>
              <a:t>colectiva</a:t>
            </a:r>
            <a:endParaRPr lang="en-US" dirty="0" smtClean="0"/>
          </a:p>
          <a:p>
            <a:pPr lvl="1"/>
            <a:r>
              <a:rPr lang="en-US" dirty="0" err="1" smtClean="0"/>
              <a:t>Externalidades</a:t>
            </a:r>
            <a:endParaRPr lang="en-US" dirty="0" smtClean="0"/>
          </a:p>
          <a:p>
            <a:pPr lvl="1"/>
            <a:r>
              <a:rPr lang="en-US" dirty="0" err="1" smtClean="0"/>
              <a:t>Problemas</a:t>
            </a:r>
            <a:r>
              <a:rPr lang="en-US" dirty="0" smtClean="0"/>
              <a:t> de </a:t>
            </a:r>
            <a:r>
              <a:rPr lang="en-US" dirty="0" err="1" smtClean="0"/>
              <a:t>información</a:t>
            </a:r>
            <a:endParaRPr lang="en-US" dirty="0" smtClean="0"/>
          </a:p>
          <a:p>
            <a:pPr lvl="2"/>
            <a:r>
              <a:rPr lang="en-US" dirty="0" err="1" smtClean="0"/>
              <a:t>Riesgo</a:t>
            </a:r>
            <a:r>
              <a:rPr lang="en-US" dirty="0" smtClean="0"/>
              <a:t> Moral</a:t>
            </a:r>
          </a:p>
          <a:p>
            <a:pPr lvl="2"/>
            <a:r>
              <a:rPr lang="en-US" dirty="0" err="1" smtClean="0"/>
              <a:t>Selección</a:t>
            </a:r>
            <a:r>
              <a:rPr lang="en-US" dirty="0" smtClean="0"/>
              <a:t> </a:t>
            </a:r>
            <a:r>
              <a:rPr lang="en-US" dirty="0" err="1" smtClean="0"/>
              <a:t>adversa</a:t>
            </a:r>
            <a:endParaRPr lang="en-US" dirty="0" smtClean="0"/>
          </a:p>
          <a:p>
            <a:pPr lvl="2"/>
            <a:r>
              <a:rPr lang="en-US" dirty="0" err="1" smtClean="0"/>
              <a:t>Otras</a:t>
            </a:r>
            <a:r>
              <a:rPr lang="en-US" dirty="0" smtClean="0"/>
              <a:t> </a:t>
            </a:r>
            <a:r>
              <a:rPr lang="en-US" dirty="0" err="1" smtClean="0"/>
              <a:t>asimetrías</a:t>
            </a:r>
            <a:r>
              <a:rPr lang="en-US" dirty="0" smtClean="0"/>
              <a:t> de </a:t>
            </a:r>
            <a:r>
              <a:rPr lang="en-US" dirty="0" err="1" smtClean="0"/>
              <a:t>información</a:t>
            </a:r>
            <a:r>
              <a:rPr lang="en-US" dirty="0" smtClean="0"/>
              <a:t>: los </a:t>
            </a:r>
            <a:r>
              <a:rPr lang="en-US" dirty="0" err="1" smtClean="0"/>
              <a:t>consumidores</a:t>
            </a:r>
            <a:r>
              <a:rPr lang="en-US" dirty="0" smtClean="0"/>
              <a:t> </a:t>
            </a:r>
            <a:r>
              <a:rPr lang="en-US" dirty="0" err="1" smtClean="0"/>
              <a:t>tienen</a:t>
            </a:r>
            <a:r>
              <a:rPr lang="en-US" dirty="0" smtClean="0"/>
              <a:t> </a:t>
            </a:r>
            <a:r>
              <a:rPr lang="en-US" dirty="0" err="1" smtClean="0"/>
              <a:t>que</a:t>
            </a:r>
            <a:r>
              <a:rPr lang="en-US" dirty="0" smtClean="0"/>
              <a:t> </a:t>
            </a:r>
            <a:r>
              <a:rPr lang="en-US" dirty="0" err="1" smtClean="0"/>
              <a:t>estar</a:t>
            </a:r>
            <a:r>
              <a:rPr lang="en-US" dirty="0" smtClean="0"/>
              <a:t> </a:t>
            </a:r>
            <a:r>
              <a:rPr lang="en-US" dirty="0" err="1" smtClean="0"/>
              <a:t>bien</a:t>
            </a:r>
            <a:r>
              <a:rPr lang="en-US" dirty="0" smtClean="0"/>
              <a:t> </a:t>
            </a:r>
            <a:r>
              <a:rPr lang="en-US" dirty="0" err="1" smtClean="0"/>
              <a:t>informados</a:t>
            </a:r>
            <a:r>
              <a:rPr lang="en-US" dirty="0" smtClean="0"/>
              <a:t> </a:t>
            </a:r>
            <a:r>
              <a:rPr lang="en-US" dirty="0" err="1" smtClean="0"/>
              <a:t>para</a:t>
            </a:r>
            <a:r>
              <a:rPr lang="en-US" dirty="0" smtClean="0"/>
              <a:t> </a:t>
            </a:r>
            <a:r>
              <a:rPr lang="en-US" dirty="0" err="1" smtClean="0"/>
              <a:t>evaluar</a:t>
            </a:r>
            <a:r>
              <a:rPr lang="en-US" dirty="0" smtClean="0"/>
              <a:t> los </a:t>
            </a:r>
            <a:r>
              <a:rPr lang="en-US" dirty="0" err="1" smtClean="0"/>
              <a:t>distintos</a:t>
            </a:r>
            <a:r>
              <a:rPr lang="en-US" dirty="0" smtClean="0"/>
              <a:t> </a:t>
            </a:r>
            <a:r>
              <a:rPr lang="en-US" dirty="0" err="1" smtClean="0"/>
              <a:t>productos</a:t>
            </a:r>
            <a:endParaRPr lang="en-US" dirty="0" smtClean="0"/>
          </a:p>
          <a:p>
            <a:pPr lvl="1"/>
            <a:r>
              <a:rPr lang="en-US" dirty="0" smtClean="0"/>
              <a:t>Windfall profits</a:t>
            </a:r>
          </a:p>
          <a:p>
            <a:pPr lvl="1"/>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 </a:t>
            </a:r>
            <a:r>
              <a:rPr lang="en-US" dirty="0" err="1" smtClean="0"/>
              <a:t>terminar</a:t>
            </a:r>
            <a:r>
              <a:rPr lang="en-US" dirty="0" smtClean="0"/>
              <a:t> la </a:t>
            </a:r>
            <a:r>
              <a:rPr lang="en-US" dirty="0" err="1" smtClean="0"/>
              <a:t>clase</a:t>
            </a:r>
            <a:r>
              <a:rPr lang="en-US" dirty="0" smtClean="0"/>
              <a:t> anterior</a:t>
            </a:r>
            <a:endParaRPr lang="en-US" dirty="0"/>
          </a:p>
        </p:txBody>
      </p:sp>
      <p:sp>
        <p:nvSpPr>
          <p:cNvPr id="3" name="Content Placeholder 2"/>
          <p:cNvSpPr>
            <a:spLocks noGrp="1"/>
          </p:cNvSpPr>
          <p:nvPr>
            <p:ph idx="1"/>
          </p:nvPr>
        </p:nvSpPr>
        <p:spPr/>
        <p:txBody>
          <a:bodyPr/>
          <a:lstStyle/>
          <a:p>
            <a:r>
              <a:rPr lang="en-US" dirty="0" err="1" smtClean="0"/>
              <a:t>Problemas</a:t>
            </a:r>
            <a:r>
              <a:rPr lang="en-US" dirty="0" smtClean="0"/>
              <a:t> de </a:t>
            </a:r>
            <a:r>
              <a:rPr lang="en-US" dirty="0" err="1" smtClean="0"/>
              <a:t>informaci</a:t>
            </a:r>
            <a:r>
              <a:rPr lang="en-US" dirty="0" err="1" smtClean="0"/>
              <a:t>ón</a:t>
            </a:r>
            <a:r>
              <a:rPr lang="en-US" dirty="0" smtClean="0"/>
              <a:t> </a:t>
            </a:r>
            <a:r>
              <a:rPr lang="en-US" dirty="0" err="1" smtClean="0"/>
              <a:t>y</a:t>
            </a:r>
            <a:r>
              <a:rPr lang="en-US" dirty="0" smtClean="0"/>
              <a:t> </a:t>
            </a:r>
            <a:r>
              <a:rPr lang="en-US" dirty="0" err="1" smtClean="0"/>
              <a:t>regulación</a:t>
            </a:r>
            <a:r>
              <a:rPr lang="en-US" dirty="0" smtClean="0"/>
              <a:t> de hedge funds</a:t>
            </a:r>
          </a:p>
          <a:p>
            <a:pPr lvl="1"/>
            <a:r>
              <a:rPr lang="en-US" dirty="0" smtClean="0"/>
              <a:t>Dean Foster </a:t>
            </a:r>
            <a:r>
              <a:rPr lang="en-US" dirty="0" err="1" smtClean="0"/>
              <a:t>y</a:t>
            </a:r>
            <a:r>
              <a:rPr lang="en-US" dirty="0" smtClean="0"/>
              <a:t> Peyton Young</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t>
            </a:r>
            <a:r>
              <a:rPr lang="en-US" i="1" dirty="0" smtClean="0"/>
              <a:t>cursus: </a:t>
            </a:r>
            <a:r>
              <a:rPr lang="en-US" dirty="0" err="1" smtClean="0"/>
              <a:t>Premios</a:t>
            </a:r>
            <a:r>
              <a:rPr lang="en-US" dirty="0" smtClean="0"/>
              <a:t> </a:t>
            </a:r>
            <a:r>
              <a:rPr lang="en-US" dirty="0" err="1" smtClean="0"/>
              <a:t>Nobeles</a:t>
            </a:r>
            <a:r>
              <a:rPr lang="en-US" dirty="0" smtClean="0"/>
              <a:t> de </a:t>
            </a:r>
            <a:r>
              <a:rPr lang="en-US" dirty="0" err="1" smtClean="0"/>
              <a:t>Econom</a:t>
            </a:r>
            <a:r>
              <a:rPr lang="en-US" dirty="0" err="1" smtClean="0"/>
              <a:t>ía</a:t>
            </a:r>
            <a:endParaRPr lang="en-US" dirty="0"/>
          </a:p>
        </p:txBody>
      </p:sp>
      <p:sp>
        <p:nvSpPr>
          <p:cNvPr id="3" name="Content Placeholder 2"/>
          <p:cNvSpPr>
            <a:spLocks noGrp="1"/>
          </p:cNvSpPr>
          <p:nvPr>
            <p:ph idx="1"/>
          </p:nvPr>
        </p:nvSpPr>
        <p:spPr/>
        <p:txBody>
          <a:bodyPr/>
          <a:lstStyle/>
          <a:p>
            <a:r>
              <a:rPr lang="en-US" dirty="0" err="1" smtClean="0"/>
              <a:t>Elinor</a:t>
            </a:r>
            <a:r>
              <a:rPr lang="en-US" dirty="0" smtClean="0"/>
              <a:t> </a:t>
            </a:r>
            <a:r>
              <a:rPr lang="en-US" dirty="0" err="1" smtClean="0"/>
              <a:t>Ostrom</a:t>
            </a:r>
            <a:endParaRPr lang="en-US" dirty="0" smtClean="0"/>
          </a:p>
          <a:p>
            <a:pPr lvl="1"/>
            <a:r>
              <a:rPr lang="en-US" dirty="0" err="1" smtClean="0"/>
              <a:t>Soluciones</a:t>
            </a:r>
            <a:r>
              <a:rPr lang="en-US" dirty="0" smtClean="0"/>
              <a:t> </a:t>
            </a:r>
            <a:r>
              <a:rPr lang="en-US" dirty="0" err="1" smtClean="0"/>
              <a:t>colaborativas</a:t>
            </a:r>
            <a:r>
              <a:rPr lang="en-US" dirty="0" smtClean="0"/>
              <a:t> a </a:t>
            </a:r>
            <a:r>
              <a:rPr lang="en-US" dirty="0" err="1" smtClean="0"/>
              <a:t>problemas</a:t>
            </a:r>
            <a:r>
              <a:rPr lang="en-US" dirty="0" smtClean="0"/>
              <a:t> de </a:t>
            </a:r>
            <a:r>
              <a:rPr lang="en-US" dirty="0" err="1" smtClean="0"/>
              <a:t>bienes</a:t>
            </a:r>
            <a:r>
              <a:rPr lang="en-US" dirty="0" smtClean="0"/>
              <a:t> </a:t>
            </a:r>
            <a:r>
              <a:rPr lang="en-US" dirty="0" err="1" smtClean="0"/>
              <a:t>p</a:t>
            </a:r>
            <a:r>
              <a:rPr lang="en-US" dirty="0" err="1" smtClean="0"/>
              <a:t>úblicos</a:t>
            </a:r>
            <a:r>
              <a:rPr lang="en-US" dirty="0" smtClean="0"/>
              <a:t>, en particular, la </a:t>
            </a:r>
            <a:r>
              <a:rPr lang="en-US" dirty="0" err="1" smtClean="0"/>
              <a:t>tragedia</a:t>
            </a:r>
            <a:r>
              <a:rPr lang="en-US" dirty="0" smtClean="0"/>
              <a:t> de los </a:t>
            </a:r>
            <a:r>
              <a:rPr lang="en-US" dirty="0" err="1" smtClean="0"/>
              <a:t>comunes</a:t>
            </a:r>
            <a:endParaRPr lang="en-US" dirty="0" smtClean="0"/>
          </a:p>
          <a:p>
            <a:r>
              <a:rPr lang="en-US" dirty="0" smtClean="0"/>
              <a:t>Oliver Williamson</a:t>
            </a:r>
          </a:p>
          <a:p>
            <a:pPr lvl="1"/>
            <a:r>
              <a:rPr lang="en-US" dirty="0" smtClean="0"/>
              <a:t>Transactional cost economics</a:t>
            </a:r>
          </a:p>
          <a:p>
            <a:pPr lvl="1"/>
            <a:r>
              <a:rPr lang="en-US" dirty="0" err="1" smtClean="0"/>
              <a:t>Teor</a:t>
            </a:r>
            <a:r>
              <a:rPr lang="en-US" dirty="0" err="1" smtClean="0"/>
              <a:t>ía</a:t>
            </a:r>
            <a:r>
              <a:rPr lang="en-US" dirty="0" smtClean="0"/>
              <a:t> de la firma</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Fallas</a:t>
            </a:r>
            <a:r>
              <a:rPr lang="en-US" dirty="0" smtClean="0"/>
              <a:t> no </a:t>
            </a:r>
            <a:r>
              <a:rPr lang="en-US" dirty="0" err="1" smtClean="0"/>
              <a:t>vinculadas</a:t>
            </a:r>
            <a:r>
              <a:rPr lang="en-US" dirty="0" smtClean="0"/>
              <a:t> a la </a:t>
            </a:r>
            <a:r>
              <a:rPr lang="en-US" dirty="0" err="1" smtClean="0"/>
              <a:t>eficiencia</a:t>
            </a:r>
            <a:endParaRPr lang="en-US" dirty="0"/>
          </a:p>
        </p:txBody>
      </p:sp>
      <p:sp>
        <p:nvSpPr>
          <p:cNvPr id="3" name="Content Placeholder 2"/>
          <p:cNvSpPr>
            <a:spLocks noGrp="1"/>
          </p:cNvSpPr>
          <p:nvPr>
            <p:ph idx="1"/>
          </p:nvPr>
        </p:nvSpPr>
        <p:spPr/>
        <p:txBody>
          <a:bodyPr>
            <a:normAutofit fontScale="85000" lnSpcReduction="10000"/>
          </a:bodyPr>
          <a:lstStyle/>
          <a:p>
            <a:r>
              <a:rPr lang="en-US" dirty="0" err="1" smtClean="0"/>
              <a:t>Fallas</a:t>
            </a:r>
            <a:r>
              <a:rPr lang="en-US" dirty="0" smtClean="0"/>
              <a:t> </a:t>
            </a:r>
            <a:r>
              <a:rPr lang="en-US" dirty="0" err="1" smtClean="0"/>
              <a:t>sociales</a:t>
            </a:r>
            <a:endParaRPr lang="en-US" dirty="0" smtClean="0"/>
          </a:p>
          <a:p>
            <a:pPr lvl="1"/>
            <a:r>
              <a:rPr lang="en-US" dirty="0" err="1" smtClean="0"/>
              <a:t>Justicia</a:t>
            </a:r>
            <a:r>
              <a:rPr lang="en-US" dirty="0" smtClean="0"/>
              <a:t> social </a:t>
            </a:r>
            <a:r>
              <a:rPr lang="en-US" dirty="0" err="1" smtClean="0"/>
              <a:t>o</a:t>
            </a:r>
            <a:r>
              <a:rPr lang="en-US" dirty="0" smtClean="0"/>
              <a:t> </a:t>
            </a:r>
            <a:r>
              <a:rPr lang="en-US" dirty="0" err="1" smtClean="0"/>
              <a:t>distributiva</a:t>
            </a:r>
            <a:endParaRPr lang="en-US" dirty="0" smtClean="0"/>
          </a:p>
          <a:p>
            <a:pPr lvl="1"/>
            <a:r>
              <a:rPr lang="en-US" dirty="0" err="1" smtClean="0"/>
              <a:t>Erradicar</a:t>
            </a:r>
            <a:r>
              <a:rPr lang="en-US" dirty="0" smtClean="0"/>
              <a:t> </a:t>
            </a:r>
            <a:r>
              <a:rPr lang="en-US" dirty="0" err="1" smtClean="0"/>
              <a:t>Discriminación</a:t>
            </a:r>
            <a:endParaRPr lang="en-US" dirty="0" smtClean="0"/>
          </a:p>
          <a:p>
            <a:pPr lvl="1"/>
            <a:r>
              <a:rPr lang="en-US" dirty="0" err="1" smtClean="0"/>
              <a:t>Poder</a:t>
            </a:r>
            <a:r>
              <a:rPr lang="en-US" dirty="0" smtClean="0"/>
              <a:t> </a:t>
            </a:r>
            <a:r>
              <a:rPr lang="en-US" dirty="0" err="1" smtClean="0"/>
              <a:t>negociador</a:t>
            </a:r>
            <a:r>
              <a:rPr lang="en-US" dirty="0" smtClean="0"/>
              <a:t> </a:t>
            </a:r>
            <a:r>
              <a:rPr lang="en-US" dirty="0" err="1" smtClean="0"/>
              <a:t>desigual</a:t>
            </a:r>
            <a:endParaRPr lang="en-US" dirty="0" smtClean="0"/>
          </a:p>
          <a:p>
            <a:pPr lvl="1"/>
            <a:r>
              <a:rPr lang="en-US" dirty="0" err="1" smtClean="0"/>
              <a:t>Prevenir</a:t>
            </a:r>
            <a:r>
              <a:rPr lang="en-US" dirty="0" smtClean="0"/>
              <a:t> “</a:t>
            </a:r>
            <a:r>
              <a:rPr lang="en-US" dirty="0" err="1" smtClean="0"/>
              <a:t>Preferencias</a:t>
            </a:r>
            <a:r>
              <a:rPr lang="en-US" dirty="0" smtClean="0"/>
              <a:t> </a:t>
            </a:r>
            <a:r>
              <a:rPr lang="en-US" dirty="0" err="1" smtClean="0"/>
              <a:t>malas</a:t>
            </a:r>
            <a:r>
              <a:rPr lang="en-US" dirty="0" smtClean="0"/>
              <a:t>”</a:t>
            </a:r>
          </a:p>
          <a:p>
            <a:pPr lvl="1"/>
            <a:r>
              <a:rPr lang="en-US" dirty="0" err="1" smtClean="0"/>
              <a:t>Promover</a:t>
            </a:r>
            <a:r>
              <a:rPr lang="en-US" dirty="0" smtClean="0"/>
              <a:t> </a:t>
            </a:r>
            <a:r>
              <a:rPr lang="en-US" dirty="0" err="1" smtClean="0"/>
              <a:t>diversidad</a:t>
            </a:r>
            <a:r>
              <a:rPr lang="en-US" dirty="0" smtClean="0"/>
              <a:t>, </a:t>
            </a:r>
            <a:r>
              <a:rPr lang="en-US" dirty="0" err="1" smtClean="0"/>
              <a:t>y</a:t>
            </a:r>
            <a:r>
              <a:rPr lang="en-US" dirty="0" smtClean="0"/>
              <a:t> </a:t>
            </a:r>
            <a:r>
              <a:rPr lang="en-US" dirty="0" err="1" smtClean="0"/>
              <a:t>aspiraciones</a:t>
            </a:r>
            <a:r>
              <a:rPr lang="en-US" dirty="0" smtClean="0"/>
              <a:t> </a:t>
            </a:r>
            <a:r>
              <a:rPr lang="en-US" dirty="0" err="1" smtClean="0"/>
              <a:t>y</a:t>
            </a:r>
            <a:r>
              <a:rPr lang="en-US" dirty="0" smtClean="0"/>
              <a:t> </a:t>
            </a:r>
            <a:r>
              <a:rPr lang="en-US" dirty="0" err="1" smtClean="0"/>
              <a:t>deseos</a:t>
            </a:r>
            <a:r>
              <a:rPr lang="en-US" dirty="0" smtClean="0"/>
              <a:t> </a:t>
            </a:r>
            <a:r>
              <a:rPr lang="en-US" dirty="0" err="1" smtClean="0"/>
              <a:t>colectivos</a:t>
            </a:r>
            <a:endParaRPr lang="en-US" dirty="0" smtClean="0"/>
          </a:p>
          <a:p>
            <a:pPr lvl="1"/>
            <a:r>
              <a:rPr lang="en-US" dirty="0" err="1" smtClean="0"/>
              <a:t>Problemas</a:t>
            </a:r>
            <a:r>
              <a:rPr lang="en-US" dirty="0" smtClean="0"/>
              <a:t> de </a:t>
            </a:r>
            <a:r>
              <a:rPr lang="en-US" dirty="0" err="1" smtClean="0"/>
              <a:t>coordinación</a:t>
            </a:r>
            <a:endParaRPr lang="en-US" dirty="0" smtClean="0"/>
          </a:p>
          <a:p>
            <a:pPr lvl="1"/>
            <a:r>
              <a:rPr lang="en-US" dirty="0" err="1" smtClean="0"/>
              <a:t>Planificación</a:t>
            </a:r>
            <a:r>
              <a:rPr lang="en-US" dirty="0" smtClean="0"/>
              <a:t> – </a:t>
            </a:r>
            <a:r>
              <a:rPr lang="en-US" dirty="0" err="1" smtClean="0"/>
              <a:t>Futuras</a:t>
            </a:r>
            <a:r>
              <a:rPr lang="en-US" dirty="0" smtClean="0"/>
              <a:t> </a:t>
            </a:r>
            <a:r>
              <a:rPr lang="en-US" dirty="0" err="1" smtClean="0"/>
              <a:t>generaciones</a:t>
            </a:r>
            <a:endParaRPr lang="en-US" dirty="0" smtClean="0"/>
          </a:p>
          <a:p>
            <a:r>
              <a:rPr lang="en-US" dirty="0" err="1" smtClean="0"/>
              <a:t>Fallas</a:t>
            </a:r>
            <a:r>
              <a:rPr lang="en-US" dirty="0" smtClean="0"/>
              <a:t> </a:t>
            </a:r>
            <a:r>
              <a:rPr lang="en-US" dirty="0" err="1" smtClean="0"/>
              <a:t>individuales</a:t>
            </a:r>
            <a:endParaRPr lang="en-US" dirty="0" smtClean="0"/>
          </a:p>
          <a:p>
            <a:pPr lvl="1"/>
            <a:r>
              <a:rPr lang="en-US" dirty="0" smtClean="0"/>
              <a:t>Behavioral law &amp; economics</a:t>
            </a:r>
          </a:p>
          <a:p>
            <a:pPr lvl="1"/>
            <a:r>
              <a:rPr lang="en-US" dirty="0" err="1" smtClean="0"/>
              <a:t>Paternalismo</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Redistribución</a:t>
            </a:r>
            <a:endParaRPr lang="en-US" dirty="0"/>
          </a:p>
        </p:txBody>
      </p:sp>
      <p:sp>
        <p:nvSpPr>
          <p:cNvPr id="3" name="Content Placeholder 2"/>
          <p:cNvSpPr>
            <a:spLocks noGrp="1"/>
          </p:cNvSpPr>
          <p:nvPr>
            <p:ph idx="1"/>
          </p:nvPr>
        </p:nvSpPr>
        <p:spPr/>
        <p:txBody>
          <a:bodyPr/>
          <a:lstStyle/>
          <a:p>
            <a:r>
              <a:rPr lang="en-US" dirty="0" err="1" smtClean="0"/>
              <a:t>Regulación</a:t>
            </a:r>
            <a:r>
              <a:rPr lang="en-US" dirty="0" smtClean="0"/>
              <a:t> </a:t>
            </a:r>
            <a:r>
              <a:rPr lang="en-US" dirty="0" err="1" smtClean="0"/>
              <a:t>y</a:t>
            </a:r>
            <a:r>
              <a:rPr lang="en-US" dirty="0" smtClean="0"/>
              <a:t> </a:t>
            </a:r>
            <a:r>
              <a:rPr lang="en-US" dirty="0" err="1" smtClean="0"/>
              <a:t>redistribución</a:t>
            </a:r>
            <a:endParaRPr lang="en-US" dirty="0" smtClean="0"/>
          </a:p>
          <a:p>
            <a:pPr lvl="1"/>
            <a:r>
              <a:rPr lang="en-US" dirty="0" err="1" smtClean="0"/>
              <a:t>Sunstein</a:t>
            </a:r>
            <a:r>
              <a:rPr lang="en-US" dirty="0" smtClean="0"/>
              <a:t>: “El </a:t>
            </a:r>
            <a:r>
              <a:rPr lang="en-US" dirty="0" err="1" smtClean="0"/>
              <a:t>fundamento</a:t>
            </a:r>
            <a:r>
              <a:rPr lang="en-US" dirty="0" smtClean="0"/>
              <a:t> de </a:t>
            </a:r>
            <a:r>
              <a:rPr lang="en-US" dirty="0" err="1" smtClean="0"/>
              <a:t>redistribución</a:t>
            </a:r>
            <a:r>
              <a:rPr lang="en-US" dirty="0" smtClean="0"/>
              <a:t> de la </a:t>
            </a:r>
            <a:r>
              <a:rPr lang="en-US" dirty="0" err="1" smtClean="0"/>
              <a:t>regulación</a:t>
            </a:r>
            <a:r>
              <a:rPr lang="en-US" dirty="0" smtClean="0"/>
              <a:t> </a:t>
            </a:r>
            <a:r>
              <a:rPr lang="en-US" dirty="0" err="1" smtClean="0"/>
              <a:t>es</a:t>
            </a:r>
            <a:r>
              <a:rPr lang="en-US" dirty="0" smtClean="0"/>
              <a:t> </a:t>
            </a:r>
            <a:r>
              <a:rPr lang="en-US" dirty="0" err="1" smtClean="0"/>
              <a:t>frecuentemente</a:t>
            </a:r>
            <a:r>
              <a:rPr lang="en-US" dirty="0" smtClean="0"/>
              <a:t> </a:t>
            </a:r>
            <a:r>
              <a:rPr lang="en-US" dirty="0" err="1" smtClean="0"/>
              <a:t>atacado</a:t>
            </a:r>
            <a:r>
              <a:rPr lang="en-US" dirty="0" smtClean="0"/>
              <a:t>, </a:t>
            </a:r>
            <a:r>
              <a:rPr lang="en-US" dirty="0" err="1" smtClean="0"/>
              <a:t>y</a:t>
            </a:r>
            <a:r>
              <a:rPr lang="en-US" dirty="0" smtClean="0"/>
              <a:t> </a:t>
            </a:r>
            <a:r>
              <a:rPr lang="en-US" dirty="0" err="1" smtClean="0"/>
              <a:t>por</a:t>
            </a:r>
            <a:r>
              <a:rPr lang="en-US" dirty="0" smtClean="0"/>
              <a:t> </a:t>
            </a:r>
            <a:r>
              <a:rPr lang="en-US" dirty="0" err="1" smtClean="0"/>
              <a:t>buenas</a:t>
            </a:r>
            <a:r>
              <a:rPr lang="en-US" dirty="0" smtClean="0"/>
              <a:t> </a:t>
            </a:r>
            <a:r>
              <a:rPr lang="en-US" dirty="0" err="1" smtClean="0"/>
              <a:t>razones</a:t>
            </a:r>
            <a:r>
              <a:rPr lang="en-US" dirty="0" smtClean="0"/>
              <a:t>. En general, </a:t>
            </a:r>
            <a:r>
              <a:rPr lang="en-US" dirty="0" err="1" smtClean="0"/>
              <a:t>las</a:t>
            </a:r>
            <a:r>
              <a:rPr lang="en-US" dirty="0" smtClean="0"/>
              <a:t> </a:t>
            </a:r>
            <a:r>
              <a:rPr lang="en-US" dirty="0" err="1" smtClean="0"/>
              <a:t>estrategias</a:t>
            </a:r>
            <a:r>
              <a:rPr lang="en-US" dirty="0" smtClean="0"/>
              <a:t> </a:t>
            </a:r>
            <a:r>
              <a:rPr lang="en-US" dirty="0" err="1" smtClean="0"/>
              <a:t>regulatorias</a:t>
            </a:r>
            <a:r>
              <a:rPr lang="en-US" dirty="0" smtClean="0"/>
              <a:t> son </a:t>
            </a:r>
            <a:r>
              <a:rPr lang="en-US" dirty="0" err="1" smtClean="0"/>
              <a:t>inferiores</a:t>
            </a:r>
            <a:r>
              <a:rPr lang="en-US" dirty="0" smtClean="0"/>
              <a:t> a un </a:t>
            </a:r>
            <a:r>
              <a:rPr lang="en-US" dirty="0" err="1" smtClean="0"/>
              <a:t>pagos</a:t>
            </a:r>
            <a:r>
              <a:rPr lang="en-US" dirty="0" smtClean="0"/>
              <a:t> </a:t>
            </a:r>
            <a:r>
              <a:rPr lang="en-US" dirty="0" err="1" smtClean="0"/>
              <a:t>o</a:t>
            </a:r>
            <a:r>
              <a:rPr lang="en-US" dirty="0" smtClean="0"/>
              <a:t> </a:t>
            </a:r>
            <a:r>
              <a:rPr lang="en-US" dirty="0" err="1" smtClean="0"/>
              <a:t>transferencias</a:t>
            </a:r>
            <a:r>
              <a:rPr lang="en-US" dirty="0" smtClean="0"/>
              <a:t> </a:t>
            </a:r>
            <a:r>
              <a:rPr lang="en-US" dirty="0" err="1" smtClean="0"/>
              <a:t>directas</a:t>
            </a:r>
            <a:r>
              <a:rPr lang="en-US" dirty="0" smtClean="0"/>
              <a:t> </a:t>
            </a:r>
            <a:r>
              <a:rPr lang="en-US" dirty="0" err="1" smtClean="0"/>
              <a:t>como</a:t>
            </a:r>
            <a:r>
              <a:rPr lang="en-US" dirty="0" smtClean="0"/>
              <a:t> </a:t>
            </a:r>
            <a:r>
              <a:rPr lang="en-US" dirty="0" err="1" smtClean="0"/>
              <a:t>medio</a:t>
            </a:r>
            <a:r>
              <a:rPr lang="en-US" dirty="0" smtClean="0"/>
              <a:t> de </a:t>
            </a:r>
            <a:r>
              <a:rPr lang="en-US" dirty="0" err="1" smtClean="0"/>
              <a:t>redistribución</a:t>
            </a:r>
            <a:r>
              <a:rPr lang="en-US" dirty="0" smtClean="0"/>
              <a:t> de la </a:t>
            </a:r>
            <a:r>
              <a:rPr lang="en-US" dirty="0" err="1" smtClean="0"/>
              <a:t>riqueza</a:t>
            </a:r>
            <a:r>
              <a:rPr lang="en-US" dirty="0" smtClean="0"/>
              <a:t>”.</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Module.thmx</Template>
  <TotalTime>822</TotalTime>
  <Words>284</Words>
  <Application>Microsoft Macintosh PowerPoint</Application>
  <PresentationFormat>On-screen Show (4:3)</PresentationFormat>
  <Paragraphs>41</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Module</vt:lpstr>
      <vt:lpstr>Nuevas Formas de Intervención Administrativa</vt:lpstr>
      <vt:lpstr>Sunstein: Free Markets and Social Justice</vt:lpstr>
      <vt:lpstr>Resumen</vt:lpstr>
      <vt:lpstr>Para terminar la clase anterior</vt:lpstr>
      <vt:lpstr>Excursus: Premios Nobeles de Economía</vt:lpstr>
      <vt:lpstr>Fallas no vinculadas a la eficiencia</vt:lpstr>
      <vt:lpstr>Redistribución</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Formas de Intervención Administrativa</dc:title>
  <dc:creator>Santiago Montt</dc:creator>
  <cp:lastModifiedBy>Santiago Montt</cp:lastModifiedBy>
  <cp:revision>40</cp:revision>
  <dcterms:created xsi:type="dcterms:W3CDTF">2009-10-13T15:09:24Z</dcterms:created>
  <dcterms:modified xsi:type="dcterms:W3CDTF">2009-10-13T15:13:04Z</dcterms:modified>
</cp:coreProperties>
</file>