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348" r:id="rId3"/>
    <p:sldId id="349" r:id="rId4"/>
    <p:sldId id="350" r:id="rId5"/>
    <p:sldId id="351" r:id="rId6"/>
    <p:sldId id="352" r:id="rId7"/>
    <p:sldId id="353" r:id="rId8"/>
    <p:sldId id="354" r:id="rId9"/>
    <p:sldId id="356" r:id="rId10"/>
    <p:sldId id="357" r:id="rId11"/>
    <p:sldId id="358" r:id="rId12"/>
    <p:sldId id="359" r:id="rId13"/>
    <p:sldId id="360" r:id="rId14"/>
    <p:sldId id="361" r:id="rId15"/>
    <p:sldId id="355" r:id="rId16"/>
    <p:sldId id="362" r:id="rId17"/>
    <p:sldId id="363" r:id="rId18"/>
    <p:sldId id="372" r:id="rId19"/>
    <p:sldId id="366" r:id="rId20"/>
    <p:sldId id="368" r:id="rId21"/>
    <p:sldId id="367" r:id="rId22"/>
    <p:sldId id="369" r:id="rId23"/>
    <p:sldId id="370" r:id="rId24"/>
    <p:sldId id="371" r:id="rId25"/>
    <p:sldId id="365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Objects="1"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3CBA08-18D7-4620-B6F1-9A149884C075}" type="datetimeFigureOut">
              <a:rPr lang="es-CL" smtClean="0"/>
              <a:pPr/>
              <a:t>15-11-2010</a:t>
            </a:fld>
            <a:endParaRPr lang="es-CL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6EBD43-40C4-427A-990E-716A71D1191E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04445C-881F-43AA-B779-03E98E29497F}" type="datetimeFigureOut">
              <a:rPr lang="es-CL" smtClean="0"/>
              <a:pPr/>
              <a:t>15-11-2010</a:t>
            </a:fld>
            <a:endParaRPr lang="es-CL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L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L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3F1D8C-03AA-48DC-9CDC-8DD83E4DD843}" type="slidenum">
              <a:rPr lang="es-CL" smtClean="0"/>
              <a:pPr/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F1D8C-03AA-48DC-9CDC-8DD83E4DD843}" type="slidenum">
              <a:rPr lang="es-CL" smtClean="0"/>
              <a:pPr/>
              <a:t>13</a:t>
            </a:fld>
            <a:endParaRPr lang="es-CL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F1D8C-03AA-48DC-9CDC-8DD83E4DD843}" type="slidenum">
              <a:rPr lang="es-CL" smtClean="0"/>
              <a:pPr/>
              <a:t>15</a:t>
            </a:fld>
            <a:endParaRPr lang="es-CL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CL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83F1D8C-03AA-48DC-9CDC-8DD83E4DD843}" type="slidenum">
              <a:rPr lang="es-CL" smtClean="0"/>
              <a:pPr/>
              <a:t>18</a:t>
            </a:fld>
            <a:endParaRPr lang="es-CL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0" lang="es-ES_tradnl" smtClean="0"/>
              <a:t>Click to edit Master subtitle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0" name="Rectangle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eaLnBrk="1" latinLnBrk="0" hangingPunct="1"/>
            <a:r>
              <a:rPr lang="es-ES_tradnl" smtClean="0"/>
              <a:t>Click to edit Master text styles</a:t>
            </a:r>
          </a:p>
          <a:p>
            <a:pPr lvl="1" eaLnBrk="1" latinLnBrk="0" hangingPunct="1"/>
            <a:r>
              <a:rPr lang="es-ES_tradnl" smtClean="0"/>
              <a:t>Second level</a:t>
            </a:r>
          </a:p>
          <a:p>
            <a:pPr lvl="2" eaLnBrk="1" latinLnBrk="0" hangingPunct="1"/>
            <a:r>
              <a:rPr lang="es-ES_tradnl" smtClean="0"/>
              <a:t>Third level</a:t>
            </a:r>
          </a:p>
          <a:p>
            <a:pPr lvl="3" eaLnBrk="1" latinLnBrk="0" hangingPunct="1"/>
            <a:r>
              <a:rPr lang="es-ES_tradnl" smtClean="0"/>
              <a:t>Fourth level</a:t>
            </a:r>
          </a:p>
          <a:p>
            <a:pPr lvl="4" eaLnBrk="1" latinLnBrk="0" hangingPunct="1"/>
            <a:r>
              <a:rPr lang="es-ES_tradnl" smtClean="0"/>
              <a:t>Fifth level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</a:lstStyle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0" lang="es-ES_tradnl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/>
          <a:p>
            <a:r>
              <a:rPr kumimoji="0" lang="es-ES_tradnl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/>
          <a:p>
            <a:pPr lvl="0" eaLnBrk="1" latinLnBrk="0" hangingPunct="1"/>
            <a:r>
              <a:rPr kumimoji="0" lang="es-ES_tradnl" smtClean="0"/>
              <a:t>Click to edit Master text styles</a:t>
            </a:r>
          </a:p>
          <a:p>
            <a:pPr lvl="1" eaLnBrk="1" latinLnBrk="0" hangingPunct="1"/>
            <a:r>
              <a:rPr kumimoji="0" lang="es-ES_tradnl" smtClean="0"/>
              <a:t>Second level</a:t>
            </a:r>
          </a:p>
          <a:p>
            <a:pPr lvl="2" eaLnBrk="1" latinLnBrk="0" hangingPunct="1"/>
            <a:r>
              <a:rPr kumimoji="0" lang="es-ES_tradnl" smtClean="0"/>
              <a:t>Third level</a:t>
            </a:r>
          </a:p>
          <a:p>
            <a:pPr lvl="3" eaLnBrk="1" latinLnBrk="0" hangingPunct="1"/>
            <a:r>
              <a:rPr kumimoji="0" lang="es-ES_tradnl" smtClean="0"/>
              <a:t>Fourth level</a:t>
            </a:r>
          </a:p>
          <a:p>
            <a:pPr lvl="4" eaLnBrk="1" latinLnBrk="0" hangingPunct="1"/>
            <a:r>
              <a:rPr kumimoji="0" lang="es-ES_tradnl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F3217B74-410C-3144-8A15-6588C267DB84}" type="datetimeFigureOut">
              <a:rPr lang="en-US" smtClean="0"/>
              <a:pPr/>
              <a:t>11/15/2010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</a:lstStyle>
          <a:p>
            <a:fld id="{BDA47615-6B31-F542-8F4D-DC5221AF5B03}" type="slidenum">
              <a:rPr lang="en-US" smtClean="0"/>
              <a:pPr/>
              <a:t>‹Nº›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NuevasFormas</a:t>
            </a:r>
            <a:r>
              <a:rPr lang="en-US" dirty="0" smtClean="0"/>
              <a:t> de</a:t>
            </a:r>
            <a:br>
              <a:rPr lang="en-US" dirty="0" smtClean="0"/>
            </a:br>
            <a:r>
              <a:rPr lang="en-US" dirty="0" err="1" smtClean="0"/>
              <a:t>IntervenciónAdministrativa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14a </a:t>
            </a:r>
            <a:r>
              <a:rPr lang="en-US" dirty="0" err="1" smtClean="0"/>
              <a:t>Clase</a:t>
            </a:r>
            <a:r>
              <a:rPr lang="en-US" dirty="0" smtClean="0"/>
              <a:t>: </a:t>
            </a:r>
            <a:r>
              <a:rPr lang="en-US" dirty="0" err="1" smtClean="0"/>
              <a:t>Fallas</a:t>
            </a:r>
            <a:r>
              <a:rPr lang="en-US" dirty="0" smtClean="0"/>
              <a:t> de </a:t>
            </a:r>
            <a:r>
              <a:rPr lang="en-US" dirty="0" err="1" smtClean="0"/>
              <a:t>gobierno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0" y="5714999"/>
            <a:ext cx="25307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Santiago Montt </a:t>
            </a:r>
            <a:r>
              <a:rPr lang="en-US" dirty="0" err="1" smtClean="0"/>
              <a:t>Oyarzún</a:t>
            </a:r>
            <a:endParaRPr lang="en-US" dirty="0" smtClean="0"/>
          </a:p>
          <a:p>
            <a:r>
              <a:rPr lang="en-US" dirty="0" smtClean="0"/>
              <a:t>11 de </a:t>
            </a:r>
            <a:r>
              <a:rPr lang="en-US" dirty="0" err="1" smtClean="0"/>
              <a:t>noviembre</a:t>
            </a:r>
            <a:r>
              <a:rPr lang="en-US" dirty="0" smtClean="0"/>
              <a:t> de 2010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2. Public </a:t>
            </a:r>
            <a:r>
              <a:rPr lang="en-US" dirty="0" err="1" smtClean="0"/>
              <a:t>v</a:t>
            </a:r>
            <a:r>
              <a:rPr lang="en-US" dirty="0" smtClean="0"/>
              <a:t>. Private Interest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Motivación</a:t>
            </a:r>
            <a:r>
              <a:rPr lang="en-US" dirty="0" smtClean="0"/>
              <a:t>: </a:t>
            </a:r>
            <a:r>
              <a:rPr lang="en-US" dirty="0" err="1" smtClean="0"/>
              <a:t>pública</a:t>
            </a:r>
            <a:r>
              <a:rPr lang="en-US" dirty="0" smtClean="0"/>
              <a:t> vs. </a:t>
            </a:r>
            <a:r>
              <a:rPr lang="en-US" dirty="0" err="1" smtClean="0"/>
              <a:t>privada</a:t>
            </a:r>
            <a:endParaRPr lang="en-US" dirty="0" smtClean="0"/>
          </a:p>
          <a:p>
            <a:pPr lvl="1"/>
            <a:r>
              <a:rPr lang="en-US" dirty="0" err="1" smtClean="0"/>
              <a:t>Redefinen</a:t>
            </a:r>
            <a:r>
              <a:rPr lang="en-US" dirty="0" smtClean="0"/>
              <a:t> el </a:t>
            </a:r>
            <a:r>
              <a:rPr lang="en-US" dirty="0" err="1" smtClean="0"/>
              <a:t>concepto</a:t>
            </a:r>
            <a:r>
              <a:rPr lang="en-US" dirty="0" smtClean="0"/>
              <a:t> de </a:t>
            </a:r>
            <a:r>
              <a:rPr lang="en-US" dirty="0" err="1" smtClean="0"/>
              <a:t>interes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y </a:t>
            </a:r>
            <a:r>
              <a:rPr lang="en-US" dirty="0" err="1" smtClean="0"/>
              <a:t>privado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b="1" dirty="0" err="1" smtClean="0"/>
              <a:t>interés</a:t>
            </a:r>
            <a:r>
              <a:rPr lang="en-US" b="1" dirty="0" smtClean="0"/>
              <a:t> </a:t>
            </a:r>
            <a:r>
              <a:rPr lang="en-US" b="1" dirty="0" err="1" smtClean="0"/>
              <a:t>privado</a:t>
            </a:r>
            <a:r>
              <a:rPr lang="en-US" b="1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concepción</a:t>
            </a:r>
            <a:r>
              <a:rPr lang="en-US" dirty="0" smtClean="0"/>
              <a:t> </a:t>
            </a:r>
            <a:r>
              <a:rPr lang="en-US" dirty="0" err="1" smtClean="0"/>
              <a:t>estándar</a:t>
            </a:r>
            <a:r>
              <a:rPr lang="en-US" dirty="0" smtClean="0"/>
              <a:t> de la </a:t>
            </a:r>
            <a:r>
              <a:rPr lang="en-US" dirty="0" err="1" smtClean="0"/>
              <a:t>economía</a:t>
            </a:r>
            <a:r>
              <a:rPr lang="en-US" dirty="0" smtClean="0"/>
              <a:t>: </a:t>
            </a:r>
            <a:r>
              <a:rPr lang="en-US" dirty="0" err="1" smtClean="0"/>
              <a:t>corresponde</a:t>
            </a:r>
            <a:r>
              <a:rPr lang="en-US" dirty="0" smtClean="0"/>
              <a:t> a la idea de </a:t>
            </a:r>
            <a:r>
              <a:rPr lang="en-US" dirty="0" err="1" smtClean="0"/>
              <a:t>preferencias</a:t>
            </a:r>
            <a:r>
              <a:rPr lang="en-US" dirty="0" smtClean="0"/>
              <a:t> </a:t>
            </a:r>
            <a:r>
              <a:rPr lang="en-US" dirty="0" err="1" smtClean="0"/>
              <a:t>personales</a:t>
            </a:r>
            <a:r>
              <a:rPr lang="en-US" dirty="0" smtClean="0"/>
              <a:t> (self regarding)</a:t>
            </a:r>
          </a:p>
          <a:p>
            <a:pPr lvl="1"/>
            <a:r>
              <a:rPr lang="en-US" dirty="0" smtClean="0"/>
              <a:t>El </a:t>
            </a:r>
            <a:r>
              <a:rPr lang="en-US" b="1" dirty="0" err="1" smtClean="0"/>
              <a:t>interés</a:t>
            </a:r>
            <a:r>
              <a:rPr lang="en-US" b="1" dirty="0" smtClean="0"/>
              <a:t> </a:t>
            </a:r>
            <a:r>
              <a:rPr lang="en-US" b="1" dirty="0" err="1" smtClean="0"/>
              <a:t>público</a:t>
            </a:r>
            <a:r>
              <a:rPr lang="en-US" b="1" dirty="0" smtClean="0"/>
              <a:t> </a:t>
            </a:r>
            <a:r>
              <a:rPr lang="en-US" dirty="0" err="1" smtClean="0"/>
              <a:t>corresponde</a:t>
            </a:r>
            <a:r>
              <a:rPr lang="en-US" dirty="0" smtClean="0"/>
              <a:t> a la idea de </a:t>
            </a:r>
            <a:r>
              <a:rPr lang="en-US" dirty="0" err="1" smtClean="0"/>
              <a:t>preocupación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otros</a:t>
            </a:r>
            <a:r>
              <a:rPr lang="en-US" dirty="0" smtClean="0"/>
              <a:t> (other regarding), </a:t>
            </a:r>
            <a:r>
              <a:rPr lang="en-US" dirty="0" err="1" smtClean="0"/>
              <a:t>incluyendo</a:t>
            </a:r>
            <a:r>
              <a:rPr lang="en-US" dirty="0" smtClean="0"/>
              <a:t>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ideológicos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General vs. Special Interests 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Independiente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motivaciones</a:t>
            </a:r>
            <a:r>
              <a:rPr lang="en-US" dirty="0" smtClean="0"/>
              <a:t>,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acciones</a:t>
            </a:r>
            <a:r>
              <a:rPr lang="en-US" dirty="0" smtClean="0"/>
              <a:t> o </a:t>
            </a:r>
            <a:r>
              <a:rPr lang="en-US" dirty="0" err="1" smtClean="0"/>
              <a:t>políticas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ser </a:t>
            </a:r>
            <a:r>
              <a:rPr lang="en-US" dirty="0" err="1" smtClean="0"/>
              <a:t>calificadas</a:t>
            </a:r>
            <a:r>
              <a:rPr lang="en-US" dirty="0" smtClean="0"/>
              <a:t> de “</a:t>
            </a:r>
            <a:r>
              <a:rPr lang="en-US" b="1" dirty="0" err="1" smtClean="0"/>
              <a:t>interés</a:t>
            </a:r>
            <a:r>
              <a:rPr lang="en-US" b="1" dirty="0" smtClean="0"/>
              <a:t> general</a:t>
            </a:r>
            <a:r>
              <a:rPr lang="en-US" dirty="0" smtClean="0"/>
              <a:t>”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mismas</a:t>
            </a:r>
            <a:r>
              <a:rPr lang="en-US" dirty="0" smtClean="0"/>
              <a:t> </a:t>
            </a:r>
            <a:r>
              <a:rPr lang="en-US" dirty="0" err="1" smtClean="0"/>
              <a:t>serían</a:t>
            </a:r>
            <a:r>
              <a:rPr lang="en-US" dirty="0" smtClean="0"/>
              <a:t> </a:t>
            </a:r>
            <a:r>
              <a:rPr lang="en-US" dirty="0" err="1" smtClean="0"/>
              <a:t>aprobadas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población</a:t>
            </a:r>
            <a:r>
              <a:rPr lang="en-US" dirty="0" smtClean="0"/>
              <a:t> en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r>
              <a:rPr lang="en-US" dirty="0" smtClean="0"/>
              <a:t> e </a:t>
            </a:r>
            <a:r>
              <a:rPr lang="en-US" dirty="0" err="1" smtClean="0"/>
              <a:t>información</a:t>
            </a:r>
            <a:r>
              <a:rPr lang="en-US" dirty="0" smtClean="0"/>
              <a:t> </a:t>
            </a:r>
            <a:r>
              <a:rPr lang="en-US" dirty="0" err="1" smtClean="0"/>
              <a:t>fueran</a:t>
            </a:r>
            <a:r>
              <a:rPr lang="en-US" dirty="0" smtClean="0"/>
              <a:t> cero o de </a:t>
            </a:r>
            <a:r>
              <a:rPr lang="en-US" b="1" dirty="0" err="1" smtClean="0"/>
              <a:t>interés</a:t>
            </a:r>
            <a:r>
              <a:rPr lang="en-US" b="1" dirty="0" smtClean="0"/>
              <a:t> especial </a:t>
            </a:r>
            <a:r>
              <a:rPr lang="en-US" dirty="0" smtClean="0"/>
              <a:t>en el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contrario</a:t>
            </a:r>
            <a:r>
              <a:rPr lang="en-US" dirty="0" smtClean="0"/>
              <a:t> (no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definición</a:t>
            </a:r>
            <a:r>
              <a:rPr lang="en-US" dirty="0" smtClean="0"/>
              <a:t> </a:t>
            </a:r>
            <a:r>
              <a:rPr lang="en-US" dirty="0" err="1" smtClean="0"/>
              <a:t>sustantiva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privados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ser </a:t>
            </a:r>
            <a:r>
              <a:rPr lang="en-US" dirty="0" err="1" smtClean="0"/>
              <a:t>generales</a:t>
            </a:r>
            <a:r>
              <a:rPr lang="en-US" dirty="0" smtClean="0"/>
              <a:t> o </a:t>
            </a:r>
            <a:r>
              <a:rPr lang="en-US" dirty="0" err="1" smtClean="0"/>
              <a:t>especiales</a:t>
            </a:r>
            <a:endParaRPr lang="en-US" dirty="0" smtClean="0"/>
          </a:p>
          <a:p>
            <a:pPr lvl="1"/>
            <a:r>
              <a:rPr lang="en-US" dirty="0" smtClean="0"/>
              <a:t>Los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públicos</a:t>
            </a:r>
            <a:r>
              <a:rPr lang="en-US" dirty="0" smtClean="0"/>
              <a:t> </a:t>
            </a:r>
            <a:r>
              <a:rPr lang="en-US" dirty="0" err="1" smtClean="0"/>
              <a:t>pueden</a:t>
            </a:r>
            <a:r>
              <a:rPr lang="en-US" dirty="0" smtClean="0"/>
              <a:t> ser </a:t>
            </a:r>
            <a:r>
              <a:rPr lang="en-US" dirty="0" err="1" smtClean="0"/>
              <a:t>generales</a:t>
            </a:r>
            <a:r>
              <a:rPr lang="en-US" dirty="0" smtClean="0"/>
              <a:t> o </a:t>
            </a:r>
            <a:r>
              <a:rPr lang="en-US" dirty="0" err="1" smtClean="0"/>
              <a:t>Burkeanos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General vs. Special Interests 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err="1" smtClean="0"/>
              <a:t>Problema</a:t>
            </a:r>
            <a:r>
              <a:rPr lang="en-US" dirty="0" smtClean="0"/>
              <a:t> </a:t>
            </a:r>
            <a:r>
              <a:rPr lang="en-US" dirty="0" err="1" smtClean="0"/>
              <a:t>arrowiano</a:t>
            </a:r>
            <a:r>
              <a:rPr lang="en-US" dirty="0" smtClean="0"/>
              <a:t>, ¿</a:t>
            </a:r>
            <a:r>
              <a:rPr lang="en-US" dirty="0" err="1" smtClean="0"/>
              <a:t>cómo</a:t>
            </a:r>
            <a:r>
              <a:rPr lang="en-US" dirty="0" smtClean="0"/>
              <a:t> lo </a:t>
            </a:r>
            <a:r>
              <a:rPr lang="en-US" dirty="0" err="1" smtClean="0"/>
              <a:t>solucionan</a:t>
            </a:r>
            <a:r>
              <a:rPr lang="en-US" dirty="0" smtClean="0"/>
              <a:t> los </a:t>
            </a:r>
            <a:r>
              <a:rPr lang="en-US" dirty="0" err="1" smtClean="0"/>
              <a:t>autores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acción</a:t>
            </a:r>
            <a:r>
              <a:rPr lang="en-US" dirty="0" smtClean="0"/>
              <a:t> o </a:t>
            </a:r>
            <a:r>
              <a:rPr lang="en-US" dirty="0" err="1" smtClean="0"/>
              <a:t>política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de </a:t>
            </a:r>
            <a:r>
              <a:rPr lang="en-US" b="1" dirty="0" err="1" smtClean="0"/>
              <a:t>interés</a:t>
            </a:r>
            <a:r>
              <a:rPr lang="en-US" b="1" dirty="0" smtClean="0"/>
              <a:t> general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esa</a:t>
            </a:r>
            <a:r>
              <a:rPr lang="en-US" dirty="0" smtClean="0"/>
              <a:t> </a:t>
            </a:r>
            <a:r>
              <a:rPr lang="en-US" dirty="0" err="1" smtClean="0"/>
              <a:t>acción</a:t>
            </a:r>
            <a:r>
              <a:rPr lang="en-US" dirty="0" smtClean="0"/>
              <a:t> o </a:t>
            </a:r>
            <a:r>
              <a:rPr lang="en-US" dirty="0" err="1" smtClean="0"/>
              <a:t>política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adoptada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un </a:t>
            </a:r>
            <a:r>
              <a:rPr lang="en-US" dirty="0" err="1" smtClean="0"/>
              <a:t>agente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 </a:t>
            </a:r>
            <a:r>
              <a:rPr lang="en-US" dirty="0" err="1" smtClean="0"/>
              <a:t>mediante</a:t>
            </a:r>
            <a:r>
              <a:rPr lang="en-US" dirty="0" smtClean="0"/>
              <a:t> los </a:t>
            </a:r>
            <a:r>
              <a:rPr lang="en-US" dirty="0" err="1" smtClean="0"/>
              <a:t>principios</a:t>
            </a:r>
            <a:r>
              <a:rPr lang="en-US" dirty="0" smtClean="0"/>
              <a:t> </a:t>
            </a:r>
            <a:r>
              <a:rPr lang="en-US" dirty="0" err="1" smtClean="0"/>
              <a:t>comunes</a:t>
            </a:r>
            <a:r>
              <a:rPr lang="en-US" dirty="0" smtClean="0"/>
              <a:t> de </a:t>
            </a:r>
            <a:r>
              <a:rPr lang="en-US" dirty="0" err="1" smtClean="0"/>
              <a:t>agregación</a:t>
            </a:r>
            <a:r>
              <a:rPr lang="en-US" dirty="0" smtClean="0"/>
              <a:t> de </a:t>
            </a:r>
            <a:r>
              <a:rPr lang="en-US" dirty="0" err="1" smtClean="0"/>
              <a:t>preferencias</a:t>
            </a:r>
            <a:r>
              <a:rPr lang="en-US" dirty="0" smtClean="0"/>
              <a:t>, </a:t>
            </a:r>
            <a:r>
              <a:rPr lang="en-US" dirty="0" err="1" smtClean="0"/>
              <a:t>considerando</a:t>
            </a:r>
            <a:r>
              <a:rPr lang="en-US" dirty="0" smtClean="0"/>
              <a:t>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transacción</a:t>
            </a:r>
            <a:r>
              <a:rPr lang="en-US" dirty="0" smtClean="0"/>
              <a:t> y </a:t>
            </a:r>
            <a:r>
              <a:rPr lang="en-US" dirty="0" err="1" smtClean="0"/>
              <a:t>monitoreo</a:t>
            </a:r>
            <a:r>
              <a:rPr lang="en-US" dirty="0" smtClean="0"/>
              <a:t> </a:t>
            </a:r>
            <a:r>
              <a:rPr lang="en-US" dirty="0" err="1" smtClean="0"/>
              <a:t>iguales</a:t>
            </a:r>
            <a:r>
              <a:rPr lang="en-US" dirty="0" smtClean="0"/>
              <a:t> a cero.</a:t>
            </a:r>
          </a:p>
          <a:p>
            <a:pPr lvl="1">
              <a:buNone/>
            </a:pPr>
            <a:r>
              <a:rPr lang="en-US" dirty="0" smtClean="0"/>
              <a:t> </a:t>
            </a:r>
          </a:p>
          <a:p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especiales</a:t>
            </a:r>
            <a:r>
              <a:rPr lang="en-US" dirty="0" smtClean="0"/>
              <a:t> </a:t>
            </a:r>
            <a:r>
              <a:rPr lang="en-US" dirty="0" err="1" smtClean="0"/>
              <a:t>corresponden</a:t>
            </a:r>
            <a:r>
              <a:rPr lang="en-US" dirty="0" smtClean="0"/>
              <a:t> a un </a:t>
            </a:r>
            <a:r>
              <a:rPr lang="en-US" dirty="0" err="1" smtClean="0"/>
              <a:t>subgrupo</a:t>
            </a:r>
            <a:r>
              <a:rPr lang="en-US" dirty="0" smtClean="0"/>
              <a:t> de la </a:t>
            </a:r>
            <a:r>
              <a:rPr lang="en-US" dirty="0" err="1" smtClean="0"/>
              <a:t>población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Estas</a:t>
            </a:r>
            <a:r>
              <a:rPr lang="en-US" dirty="0" smtClean="0"/>
              <a:t> </a:t>
            </a:r>
            <a:r>
              <a:rPr lang="en-US" dirty="0" err="1" smtClean="0"/>
              <a:t>políticas</a:t>
            </a:r>
            <a:r>
              <a:rPr lang="en-US" dirty="0" smtClean="0"/>
              <a:t> </a:t>
            </a:r>
            <a:r>
              <a:rPr lang="en-US" dirty="0" err="1" smtClean="0"/>
              <a:t>proveen</a:t>
            </a:r>
            <a:r>
              <a:rPr lang="en-US" dirty="0" smtClean="0"/>
              <a:t> </a:t>
            </a:r>
            <a:r>
              <a:rPr lang="en-US" dirty="0" err="1" smtClean="0"/>
              <a:t>beneficios</a:t>
            </a:r>
            <a:r>
              <a:rPr lang="en-US" dirty="0" smtClean="0"/>
              <a:t> </a:t>
            </a:r>
            <a:r>
              <a:rPr lang="en-US" dirty="0" err="1" smtClean="0"/>
              <a:t>concentrados</a:t>
            </a:r>
            <a:r>
              <a:rPr lang="en-US" dirty="0" smtClean="0"/>
              <a:t> a </a:t>
            </a:r>
            <a:r>
              <a:rPr lang="en-US" dirty="0" err="1" smtClean="0"/>
              <a:t>unos</a:t>
            </a:r>
            <a:r>
              <a:rPr lang="en-US" dirty="0" smtClean="0"/>
              <a:t> </a:t>
            </a:r>
            <a:r>
              <a:rPr lang="en-US" dirty="0" err="1" smtClean="0"/>
              <a:t>pocos</a:t>
            </a:r>
            <a:r>
              <a:rPr lang="en-US" dirty="0" smtClean="0"/>
              <a:t> a </a:t>
            </a:r>
            <a:r>
              <a:rPr lang="en-US" dirty="0" err="1" smtClean="0"/>
              <a:t>costa</a:t>
            </a:r>
            <a:r>
              <a:rPr lang="en-US" dirty="0" smtClean="0"/>
              <a:t> de </a:t>
            </a:r>
            <a:r>
              <a:rPr lang="en-US" dirty="0" err="1" smtClean="0"/>
              <a:t>muchos</a:t>
            </a:r>
            <a:endParaRPr lang="en-US" dirty="0" smtClean="0"/>
          </a:p>
          <a:p>
            <a:pPr lvl="1"/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predominen</a:t>
            </a:r>
            <a:r>
              <a:rPr lang="en-US" dirty="0" smtClean="0"/>
              <a:t> los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especiales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el </a:t>
            </a:r>
            <a:r>
              <a:rPr lang="en-US" dirty="0" err="1" smtClean="0"/>
              <a:t>caso</a:t>
            </a:r>
            <a:r>
              <a:rPr lang="en-US" dirty="0" smtClean="0"/>
              <a:t> </a:t>
            </a:r>
            <a:r>
              <a:rPr lang="en-US" dirty="0" err="1" smtClean="0"/>
              <a:t>típico</a:t>
            </a:r>
            <a:r>
              <a:rPr lang="en-US" dirty="0" smtClean="0"/>
              <a:t> en la </a:t>
            </a:r>
            <a:r>
              <a:rPr lang="en-US" dirty="0" err="1" smtClean="0"/>
              <a:t>realidad</a:t>
            </a:r>
            <a:endParaRPr lang="en-US" dirty="0" smtClean="0"/>
          </a:p>
          <a:p>
            <a:pPr lvl="1"/>
            <a:r>
              <a:rPr lang="en-US" dirty="0" smtClean="0"/>
              <a:t>Las </a:t>
            </a:r>
            <a:r>
              <a:rPr lang="en-US" dirty="0" err="1" smtClean="0"/>
              <a:t>condiciones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r>
              <a:rPr lang="en-US" dirty="0" smtClean="0"/>
              <a:t> (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costoso</a:t>
            </a:r>
            <a:r>
              <a:rPr lang="en-US" dirty="0" smtClean="0"/>
              <a:t>) </a:t>
            </a:r>
            <a:r>
              <a:rPr lang="en-US" dirty="0" err="1" smtClean="0"/>
              <a:t>ofrecen</a:t>
            </a:r>
            <a:r>
              <a:rPr lang="en-US" dirty="0" smtClean="0"/>
              <a:t> a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y </a:t>
            </a:r>
            <a:r>
              <a:rPr lang="en-US" dirty="0" err="1" smtClean="0"/>
              <a:t>reguladores</a:t>
            </a:r>
            <a:r>
              <a:rPr lang="en-US" dirty="0" smtClean="0"/>
              <a:t> self-regarding  (</a:t>
            </a:r>
            <a:r>
              <a:rPr lang="en-US" dirty="0" err="1" smtClean="0"/>
              <a:t>interes</a:t>
            </a:r>
            <a:r>
              <a:rPr lang="en-US" dirty="0" smtClean="0"/>
              <a:t> </a:t>
            </a:r>
            <a:r>
              <a:rPr lang="en-US" dirty="0" err="1" smtClean="0"/>
              <a:t>privado</a:t>
            </a:r>
            <a:r>
              <a:rPr lang="en-US" dirty="0" smtClean="0"/>
              <a:t>) la </a:t>
            </a:r>
            <a:r>
              <a:rPr lang="en-US" dirty="0" err="1" smtClean="0"/>
              <a:t>oportunidad</a:t>
            </a:r>
            <a:r>
              <a:rPr lang="en-US" dirty="0" smtClean="0"/>
              <a:t> de </a:t>
            </a:r>
            <a:r>
              <a:rPr lang="en-US" dirty="0" err="1" smtClean="0"/>
              <a:t>explotar</a:t>
            </a:r>
            <a:r>
              <a:rPr lang="en-US" dirty="0" smtClean="0"/>
              <a:t> en </a:t>
            </a:r>
            <a:r>
              <a:rPr lang="en-US" dirty="0" err="1" smtClean="0"/>
              <a:t>su</a:t>
            </a:r>
            <a:r>
              <a:rPr lang="en-US" dirty="0" smtClean="0"/>
              <a:t> favor el “slack”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existe</a:t>
            </a:r>
            <a:r>
              <a:rPr lang="en-US" dirty="0" smtClean="0"/>
              <a:t> entre el </a:t>
            </a:r>
            <a:r>
              <a:rPr lang="en-US" dirty="0" err="1" smtClean="0"/>
              <a:t>regulador</a:t>
            </a:r>
            <a:r>
              <a:rPr lang="en-US" dirty="0" smtClean="0"/>
              <a:t> y la </a:t>
            </a:r>
            <a:r>
              <a:rPr lang="en-US" dirty="0" err="1" smtClean="0"/>
              <a:t>población</a:t>
            </a:r>
            <a:r>
              <a:rPr lang="en-US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General vs. Special Interests 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Burkeanos</a:t>
            </a:r>
            <a:endParaRPr lang="en-US" dirty="0" smtClean="0"/>
          </a:p>
          <a:p>
            <a:pPr lvl="1"/>
            <a:r>
              <a:rPr lang="en-US" dirty="0" err="1" smtClean="0"/>
              <a:t>Por</a:t>
            </a:r>
            <a:r>
              <a:rPr lang="en-US" dirty="0" smtClean="0"/>
              <a:t> Edmund Burke,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creía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representantes</a:t>
            </a:r>
            <a:r>
              <a:rPr lang="en-US" dirty="0" smtClean="0"/>
              <a:t> </a:t>
            </a:r>
            <a:r>
              <a:rPr lang="en-US" dirty="0" err="1" smtClean="0"/>
              <a:t>tenían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seguir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propio</a:t>
            </a:r>
            <a:r>
              <a:rPr lang="en-US" dirty="0" smtClean="0"/>
              <a:t> </a:t>
            </a:r>
            <a:r>
              <a:rPr lang="en-US" dirty="0" err="1" smtClean="0"/>
              <a:t>criterio</a:t>
            </a:r>
            <a:r>
              <a:rPr lang="en-US" dirty="0" smtClean="0"/>
              <a:t> y no el de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representantes</a:t>
            </a:r>
            <a:endParaRPr lang="en-US" dirty="0" smtClean="0"/>
          </a:p>
          <a:p>
            <a:pPr lvl="1"/>
            <a:r>
              <a:rPr lang="en-US" dirty="0" smtClean="0"/>
              <a:t>Es el </a:t>
            </a:r>
            <a:r>
              <a:rPr lang="en-US" dirty="0" err="1" smtClean="0"/>
              <a:t>resultado</a:t>
            </a:r>
            <a:r>
              <a:rPr lang="en-US" dirty="0" smtClean="0"/>
              <a:t> del slack, </a:t>
            </a:r>
            <a:r>
              <a:rPr lang="en-US" dirty="0" err="1" smtClean="0"/>
              <a:t>pero</a:t>
            </a:r>
            <a:r>
              <a:rPr lang="en-US" dirty="0" smtClean="0"/>
              <a:t> son other-regarding, </a:t>
            </a:r>
            <a:r>
              <a:rPr lang="en-US" dirty="0" err="1" smtClean="0"/>
              <a:t>aunque</a:t>
            </a:r>
            <a:r>
              <a:rPr lang="en-US" dirty="0" smtClean="0"/>
              <a:t> de un </a:t>
            </a:r>
            <a:r>
              <a:rPr lang="en-US" dirty="0" err="1" smtClean="0"/>
              <a:t>tipo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sería</a:t>
            </a:r>
            <a:r>
              <a:rPr lang="en-US" dirty="0" smtClean="0"/>
              <a:t> </a:t>
            </a:r>
            <a:r>
              <a:rPr lang="en-US" dirty="0" err="1" smtClean="0"/>
              <a:t>aprobado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población</a:t>
            </a:r>
            <a:r>
              <a:rPr lang="en-US" dirty="0" smtClean="0"/>
              <a:t> (no son de </a:t>
            </a:r>
            <a:r>
              <a:rPr lang="en-US" dirty="0" err="1" smtClean="0"/>
              <a:t>interés</a:t>
            </a:r>
            <a:r>
              <a:rPr lang="en-US" dirty="0" smtClean="0"/>
              <a:t> general)</a:t>
            </a:r>
          </a:p>
          <a:p>
            <a:pPr lvl="1"/>
            <a:r>
              <a:rPr lang="en-US" dirty="0" smtClean="0"/>
              <a:t>Dos </a:t>
            </a:r>
            <a:r>
              <a:rPr lang="en-US" dirty="0" err="1" smtClean="0"/>
              <a:t>tipos</a:t>
            </a:r>
            <a:endParaRPr lang="en-US" dirty="0" smtClean="0"/>
          </a:p>
          <a:p>
            <a:pPr lvl="2"/>
            <a:r>
              <a:rPr lang="en-US" dirty="0" err="1" smtClean="0"/>
              <a:t>Casos</a:t>
            </a:r>
            <a:r>
              <a:rPr lang="en-US" dirty="0" smtClean="0"/>
              <a:t> en </a:t>
            </a:r>
            <a:r>
              <a:rPr lang="en-US" dirty="0" err="1" smtClean="0"/>
              <a:t>que</a:t>
            </a:r>
            <a:r>
              <a:rPr lang="en-US" dirty="0" smtClean="0"/>
              <a:t> hay </a:t>
            </a:r>
            <a:r>
              <a:rPr lang="en-US" dirty="0" err="1" smtClean="0"/>
              <a:t>tal</a:t>
            </a:r>
            <a:r>
              <a:rPr lang="en-US" dirty="0" smtClean="0"/>
              <a:t> </a:t>
            </a:r>
            <a:r>
              <a:rPr lang="en-US" dirty="0" err="1" smtClean="0"/>
              <a:t>nivel</a:t>
            </a:r>
            <a:r>
              <a:rPr lang="en-US" dirty="0" smtClean="0"/>
              <a:t> de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información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la </a:t>
            </a:r>
            <a:r>
              <a:rPr lang="en-US" dirty="0" err="1" smtClean="0"/>
              <a:t>población</a:t>
            </a:r>
            <a:r>
              <a:rPr lang="en-US" dirty="0" smtClean="0"/>
              <a:t> en general no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reconocer</a:t>
            </a:r>
            <a:r>
              <a:rPr lang="en-US" dirty="0" smtClean="0"/>
              <a:t> el </a:t>
            </a:r>
            <a:r>
              <a:rPr lang="en-US" dirty="0" err="1" smtClean="0"/>
              <a:t>esfuerzo</a:t>
            </a:r>
            <a:r>
              <a:rPr lang="en-US" dirty="0" smtClean="0"/>
              <a:t> other-regarding del </a:t>
            </a:r>
            <a:r>
              <a:rPr lang="en-US" dirty="0" err="1" smtClean="0"/>
              <a:t>regulador</a:t>
            </a:r>
            <a:endParaRPr lang="en-US" dirty="0" smtClean="0"/>
          </a:p>
          <a:p>
            <a:pPr lvl="2"/>
            <a:r>
              <a:rPr lang="en-US" dirty="0" err="1" smtClean="0"/>
              <a:t>Casos</a:t>
            </a:r>
            <a:r>
              <a:rPr lang="en-US" dirty="0" smtClean="0"/>
              <a:t> de </a:t>
            </a:r>
            <a:r>
              <a:rPr lang="en-US" dirty="0" err="1" smtClean="0"/>
              <a:t>paternalismo</a:t>
            </a:r>
            <a:r>
              <a:rPr lang="en-US" dirty="0" smtClean="0"/>
              <a:t> y </a:t>
            </a:r>
            <a:r>
              <a:rPr lang="en-US" dirty="0" err="1" smtClean="0"/>
              <a:t>semejantes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General vs. Special Interests 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La idea de </a:t>
            </a:r>
            <a:r>
              <a:rPr lang="en-US" dirty="0" err="1" smtClean="0"/>
              <a:t>captura</a:t>
            </a:r>
            <a:r>
              <a:rPr lang="en-US" dirty="0" smtClean="0"/>
              <a:t> se </a:t>
            </a:r>
            <a:r>
              <a:rPr lang="en-US" dirty="0" err="1" smtClean="0"/>
              <a:t>entiende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bajo</a:t>
            </a:r>
            <a:r>
              <a:rPr lang="en-US" dirty="0" smtClean="0"/>
              <a:t> la </a:t>
            </a:r>
            <a:r>
              <a:rPr lang="en-US" dirty="0" err="1" smtClean="0"/>
              <a:t>luz</a:t>
            </a:r>
            <a:r>
              <a:rPr lang="en-US" dirty="0" smtClean="0"/>
              <a:t> de los </a:t>
            </a:r>
            <a:r>
              <a:rPr lang="en-US" dirty="0" err="1" smtClean="0"/>
              <a:t>conceptos</a:t>
            </a:r>
            <a:r>
              <a:rPr lang="en-US" dirty="0" smtClean="0"/>
              <a:t> </a:t>
            </a:r>
            <a:r>
              <a:rPr lang="en-US" dirty="0" err="1" smtClean="0"/>
              <a:t>interés</a:t>
            </a:r>
            <a:r>
              <a:rPr lang="en-US" dirty="0" smtClean="0"/>
              <a:t> general y especial,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o </a:t>
            </a:r>
            <a:r>
              <a:rPr lang="en-US" dirty="0" err="1" smtClean="0"/>
              <a:t>privado</a:t>
            </a:r>
            <a:endParaRPr lang="en-US" dirty="0" smtClean="0"/>
          </a:p>
          <a:p>
            <a:pPr lvl="1"/>
            <a:r>
              <a:rPr lang="en-US" dirty="0" smtClean="0"/>
              <a:t>El debate de la </a:t>
            </a:r>
            <a:r>
              <a:rPr lang="en-US" dirty="0" err="1" smtClean="0"/>
              <a:t>captura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ser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enfocado</a:t>
            </a:r>
            <a:r>
              <a:rPr lang="en-US" dirty="0" smtClean="0"/>
              <a:t> </a:t>
            </a:r>
            <a:r>
              <a:rPr lang="en-US" dirty="0" err="1" smtClean="0"/>
              <a:t>como</a:t>
            </a:r>
            <a:r>
              <a:rPr lang="en-US" dirty="0" smtClean="0"/>
              <a:t> un debate </a:t>
            </a:r>
            <a:r>
              <a:rPr lang="en-US" dirty="0" err="1" smtClean="0"/>
              <a:t>acerca</a:t>
            </a:r>
            <a:r>
              <a:rPr lang="en-US" dirty="0" smtClean="0"/>
              <a:t> de la </a:t>
            </a:r>
            <a:r>
              <a:rPr lang="en-US" dirty="0" err="1" smtClean="0"/>
              <a:t>dominación</a:t>
            </a:r>
            <a:r>
              <a:rPr lang="en-US" dirty="0" smtClean="0"/>
              <a:t> del </a:t>
            </a:r>
            <a:r>
              <a:rPr lang="en-US" dirty="0" err="1" smtClean="0"/>
              <a:t>proceso</a:t>
            </a:r>
            <a:r>
              <a:rPr lang="en-US" dirty="0" smtClean="0"/>
              <a:t> </a:t>
            </a:r>
            <a:r>
              <a:rPr lang="en-US" dirty="0" err="1" smtClean="0"/>
              <a:t>regulatorio</a:t>
            </a:r>
            <a:r>
              <a:rPr lang="en-US" dirty="0" smtClean="0"/>
              <a:t> y no </a:t>
            </a:r>
            <a:r>
              <a:rPr lang="en-US" dirty="0" err="1" smtClean="0"/>
              <a:t>sobre</a:t>
            </a:r>
            <a:r>
              <a:rPr lang="en-US" dirty="0" smtClean="0"/>
              <a:t> la </a:t>
            </a:r>
            <a:r>
              <a:rPr lang="en-US" dirty="0" err="1" smtClean="0"/>
              <a:t>motivación</a:t>
            </a:r>
            <a:r>
              <a:rPr lang="en-US" dirty="0" smtClean="0"/>
              <a:t> del </a:t>
            </a:r>
            <a:r>
              <a:rPr lang="en-US" dirty="0" err="1" smtClean="0"/>
              <a:t>regulador</a:t>
            </a:r>
            <a:r>
              <a:rPr lang="en-US" dirty="0" smtClean="0"/>
              <a:t> o la “</a:t>
            </a:r>
            <a:r>
              <a:rPr lang="en-US" dirty="0" err="1" smtClean="0"/>
              <a:t>bondad</a:t>
            </a:r>
            <a:r>
              <a:rPr lang="en-US" dirty="0" smtClean="0"/>
              <a:t>” de la </a:t>
            </a:r>
            <a:r>
              <a:rPr lang="en-US" dirty="0" err="1" smtClean="0"/>
              <a:t>regulación</a:t>
            </a:r>
            <a:endParaRPr lang="en-US" dirty="0" smtClean="0"/>
          </a:p>
          <a:p>
            <a:pPr lvl="1"/>
            <a:r>
              <a:rPr lang="en-US" dirty="0" err="1" smtClean="0"/>
              <a:t>Captura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así</a:t>
            </a:r>
            <a:r>
              <a:rPr lang="en-US" dirty="0" smtClean="0"/>
              <a:t> la </a:t>
            </a:r>
            <a:r>
              <a:rPr lang="en-US" dirty="0" err="1" smtClean="0"/>
              <a:t>adoptación</a:t>
            </a:r>
            <a:r>
              <a:rPr lang="en-US" dirty="0" smtClean="0"/>
              <a:t> de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sería</a:t>
            </a:r>
            <a:r>
              <a:rPr lang="en-US" dirty="0" smtClean="0"/>
              <a:t> </a:t>
            </a:r>
            <a:r>
              <a:rPr lang="en-US" dirty="0" err="1" smtClean="0"/>
              <a:t>adoptada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</a:t>
            </a:r>
            <a:r>
              <a:rPr lang="en-US" dirty="0" err="1" smtClean="0"/>
              <a:t>publico</a:t>
            </a:r>
            <a:r>
              <a:rPr lang="en-US" dirty="0" smtClean="0"/>
              <a:t> en general de </a:t>
            </a:r>
            <a:r>
              <a:rPr lang="en-US" dirty="0" err="1" smtClean="0"/>
              <a:t>haber</a:t>
            </a:r>
            <a:r>
              <a:rPr lang="en-US" dirty="0" smtClean="0"/>
              <a:t>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r>
              <a:rPr lang="en-US" dirty="0" smtClean="0"/>
              <a:t> e </a:t>
            </a:r>
            <a:r>
              <a:rPr lang="en-US" dirty="0" err="1" smtClean="0"/>
              <a:t>información</a:t>
            </a:r>
            <a:r>
              <a:rPr lang="en-US" dirty="0" smtClean="0"/>
              <a:t> cero, </a:t>
            </a:r>
            <a:r>
              <a:rPr lang="en-US" dirty="0" err="1" smtClean="0"/>
              <a:t>por</a:t>
            </a:r>
            <a:r>
              <a:rPr lang="en-US" dirty="0" smtClean="0"/>
              <a:t> un </a:t>
            </a:r>
            <a:r>
              <a:rPr lang="en-US" dirty="0" err="1" smtClean="0"/>
              <a:t>regulador</a:t>
            </a:r>
            <a:r>
              <a:rPr lang="en-US" dirty="0" smtClean="0"/>
              <a:t> self-regarding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Sin Slack (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r>
              <a:rPr lang="en-US" dirty="0" smtClean="0"/>
              <a:t> cero)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209800"/>
            <a:ext cx="8807450" cy="3946267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 Slack (con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r>
              <a:rPr lang="en-US" dirty="0" smtClean="0"/>
              <a:t>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599" y="2603500"/>
            <a:ext cx="8053395" cy="364490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General vs. Special Interests  (5)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 </a:t>
            </a:r>
            <a:r>
              <a:rPr lang="en-US" dirty="0" err="1" smtClean="0"/>
              <a:t>resumen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hay </a:t>
            </a:r>
            <a:r>
              <a:rPr lang="en-US" dirty="0" err="1" smtClean="0"/>
              <a:t>falta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r>
              <a:rPr lang="en-US" dirty="0" smtClean="0"/>
              <a:t> (slack) -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condición</a:t>
            </a:r>
            <a:r>
              <a:rPr lang="en-US" dirty="0" smtClean="0"/>
              <a:t> natural de la </a:t>
            </a:r>
            <a:r>
              <a:rPr lang="en-US" dirty="0" err="1" smtClean="0"/>
              <a:t>politica</a:t>
            </a:r>
            <a:r>
              <a:rPr lang="en-US" dirty="0" smtClean="0"/>
              <a:t>- un </a:t>
            </a:r>
            <a:r>
              <a:rPr lang="en-US" dirty="0" err="1" smtClean="0"/>
              <a:t>regulador</a:t>
            </a:r>
            <a:r>
              <a:rPr lang="en-US" dirty="0" smtClean="0"/>
              <a:t> self regarding </a:t>
            </a:r>
            <a:r>
              <a:rPr lang="en-US" dirty="0" err="1" smtClean="0"/>
              <a:t>favorecerá</a:t>
            </a:r>
            <a:r>
              <a:rPr lang="en-US" dirty="0" smtClean="0"/>
              <a:t> </a:t>
            </a:r>
            <a:r>
              <a:rPr lang="en-US" dirty="0" err="1" smtClean="0"/>
              <a:t>regulaciones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especial (</a:t>
            </a:r>
            <a:r>
              <a:rPr lang="en-US" dirty="0" err="1" smtClean="0"/>
              <a:t>captura</a:t>
            </a:r>
            <a:r>
              <a:rPr lang="en-US" dirty="0" smtClean="0"/>
              <a:t>). Un </a:t>
            </a:r>
            <a:r>
              <a:rPr lang="en-US" dirty="0" err="1" smtClean="0"/>
              <a:t>regulador</a:t>
            </a:r>
            <a:r>
              <a:rPr lang="en-US" dirty="0" smtClean="0"/>
              <a:t> other regarding </a:t>
            </a:r>
            <a:r>
              <a:rPr lang="en-US" dirty="0" err="1" smtClean="0"/>
              <a:t>favorecerá</a:t>
            </a:r>
            <a:r>
              <a:rPr lang="en-US" dirty="0" smtClean="0"/>
              <a:t> </a:t>
            </a:r>
            <a:r>
              <a:rPr lang="en-US" dirty="0" err="1" smtClean="0"/>
              <a:t>politicas</a:t>
            </a:r>
            <a:r>
              <a:rPr lang="en-US" dirty="0" smtClean="0"/>
              <a:t> other regarding </a:t>
            </a:r>
            <a:r>
              <a:rPr lang="en-US" dirty="0" err="1" smtClean="0"/>
              <a:t>que</a:t>
            </a:r>
            <a:r>
              <a:rPr lang="en-US" dirty="0" smtClean="0"/>
              <a:t> no son </a:t>
            </a:r>
            <a:r>
              <a:rPr lang="en-US" dirty="0" err="1" smtClean="0"/>
              <a:t>favorecidas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el </a:t>
            </a:r>
            <a:r>
              <a:rPr lang="en-US" dirty="0" err="1" smtClean="0"/>
              <a:t>público</a:t>
            </a:r>
            <a:r>
              <a:rPr lang="en-US" dirty="0" smtClean="0"/>
              <a:t> en general</a:t>
            </a:r>
          </a:p>
          <a:p>
            <a:r>
              <a:rPr lang="en-US" dirty="0" smtClean="0"/>
              <a:t>Para </a:t>
            </a:r>
            <a:r>
              <a:rPr lang="en-US" dirty="0" err="1" smtClean="0"/>
              <a:t>incentivar</a:t>
            </a:r>
            <a:r>
              <a:rPr lang="en-US" dirty="0" smtClean="0"/>
              <a:t> </a:t>
            </a:r>
            <a:r>
              <a:rPr lang="en-US" dirty="0" err="1" smtClean="0"/>
              <a:t>regulaciones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general,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tanto</a:t>
            </a:r>
            <a:r>
              <a:rPr lang="en-US" dirty="0" smtClean="0"/>
              <a:t>, </a:t>
            </a:r>
            <a:r>
              <a:rPr lang="en-US" dirty="0" err="1" smtClean="0"/>
              <a:t>debe</a:t>
            </a:r>
            <a:r>
              <a:rPr lang="en-US" dirty="0" smtClean="0"/>
              <a:t> </a:t>
            </a:r>
            <a:r>
              <a:rPr lang="en-US" dirty="0" err="1" smtClean="0"/>
              <a:t>disminuirse</a:t>
            </a:r>
            <a:r>
              <a:rPr lang="en-US" dirty="0" smtClean="0"/>
              <a:t> el slack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3. General vs. Special Interests  (6)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retórica</a:t>
            </a:r>
            <a:r>
              <a:rPr lang="en-US" dirty="0" smtClean="0"/>
              <a:t> del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</a:t>
            </a:r>
            <a:r>
              <a:rPr lang="en-US" dirty="0" err="1" smtClean="0"/>
              <a:t>sirve</a:t>
            </a:r>
            <a:r>
              <a:rPr lang="en-US" dirty="0" smtClean="0"/>
              <a:t> a los </a:t>
            </a:r>
            <a:r>
              <a:rPr lang="en-US" dirty="0" err="1" smtClean="0"/>
              <a:t>reguladores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obtener</a:t>
            </a:r>
            <a:r>
              <a:rPr lang="en-US" dirty="0" smtClean="0"/>
              <a:t> el </a:t>
            </a:r>
            <a:r>
              <a:rPr lang="en-US" dirty="0" err="1" smtClean="0"/>
              <a:t>apoyo</a:t>
            </a:r>
            <a:r>
              <a:rPr lang="en-US" dirty="0" smtClean="0"/>
              <a:t> del </a:t>
            </a:r>
            <a:r>
              <a:rPr lang="en-US" dirty="0" err="1" smtClean="0"/>
              <a:t>electorado</a:t>
            </a:r>
            <a:r>
              <a:rPr lang="en-US" dirty="0" smtClean="0"/>
              <a:t>. </a:t>
            </a:r>
            <a:r>
              <a:rPr lang="en-US" dirty="0" err="1" smtClean="0"/>
              <a:t>Pero</a:t>
            </a:r>
            <a:r>
              <a:rPr lang="en-US" dirty="0" smtClean="0"/>
              <a:t> </a:t>
            </a:r>
            <a:r>
              <a:rPr lang="en-US" dirty="0" err="1" smtClean="0"/>
              <a:t>esa</a:t>
            </a:r>
            <a:r>
              <a:rPr lang="en-US" dirty="0" smtClean="0"/>
              <a:t> </a:t>
            </a:r>
            <a:r>
              <a:rPr lang="en-US" dirty="0" err="1" smtClean="0"/>
              <a:t>misma</a:t>
            </a:r>
            <a:r>
              <a:rPr lang="en-US" dirty="0" smtClean="0"/>
              <a:t> </a:t>
            </a:r>
            <a:r>
              <a:rPr lang="en-US" dirty="0" err="1" smtClean="0"/>
              <a:t>retórica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</a:t>
            </a:r>
            <a:r>
              <a:rPr lang="en-US" dirty="0" err="1" smtClean="0"/>
              <a:t>difícil</a:t>
            </a:r>
            <a:r>
              <a:rPr lang="en-US" dirty="0" smtClean="0"/>
              <a:t> </a:t>
            </a:r>
            <a:r>
              <a:rPr lang="en-US" dirty="0" err="1" smtClean="0"/>
              <a:t>distinguir</a:t>
            </a:r>
            <a:r>
              <a:rPr lang="en-US" dirty="0" smtClean="0"/>
              <a:t> entre:</a:t>
            </a:r>
          </a:p>
          <a:p>
            <a:pPr lvl="1"/>
            <a:r>
              <a:rPr lang="en-US" dirty="0" err="1" smtClean="0"/>
              <a:t>Actos</a:t>
            </a:r>
            <a:r>
              <a:rPr lang="en-US" dirty="0" smtClean="0"/>
              <a:t> o </a:t>
            </a:r>
            <a:r>
              <a:rPr lang="en-US" dirty="0" err="1" smtClean="0"/>
              <a:t>políticas</a:t>
            </a:r>
            <a:r>
              <a:rPr lang="en-US" dirty="0" smtClean="0"/>
              <a:t> en </a:t>
            </a:r>
            <a:r>
              <a:rPr lang="en-US" dirty="0" err="1" smtClean="0"/>
              <a:t>función</a:t>
            </a:r>
            <a:r>
              <a:rPr lang="en-US" dirty="0" smtClean="0"/>
              <a:t> del </a:t>
            </a:r>
            <a:r>
              <a:rPr lang="en-US" dirty="0" err="1" smtClean="0"/>
              <a:t>interés</a:t>
            </a:r>
            <a:r>
              <a:rPr lang="en-US" dirty="0" smtClean="0"/>
              <a:t> general</a:t>
            </a:r>
          </a:p>
          <a:p>
            <a:pPr lvl="1"/>
            <a:r>
              <a:rPr lang="en-US" dirty="0" err="1" smtClean="0"/>
              <a:t>Regulador</a:t>
            </a:r>
            <a:r>
              <a:rPr lang="en-US" dirty="0" smtClean="0"/>
              <a:t> </a:t>
            </a:r>
            <a:r>
              <a:rPr lang="en-US" dirty="0" err="1" smtClean="0"/>
              <a:t>Burkeano</a:t>
            </a:r>
            <a:endParaRPr lang="en-US" dirty="0" smtClean="0"/>
          </a:p>
          <a:p>
            <a:pPr lvl="1"/>
            <a:r>
              <a:rPr lang="en-US" dirty="0" err="1" smtClean="0"/>
              <a:t>Regulador</a:t>
            </a:r>
            <a:r>
              <a:rPr lang="en-US" dirty="0" smtClean="0"/>
              <a:t> </a:t>
            </a:r>
            <a:r>
              <a:rPr lang="en-US" dirty="0" err="1" smtClean="0"/>
              <a:t>capturado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Influencing the amount of slack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err="1" smtClean="0"/>
              <a:t>posibilidad</a:t>
            </a:r>
            <a:r>
              <a:rPr lang="en-US" dirty="0" smtClean="0"/>
              <a:t> de </a:t>
            </a:r>
            <a:r>
              <a:rPr lang="en-US" dirty="0" err="1" smtClean="0"/>
              <a:t>afectar</a:t>
            </a:r>
            <a:r>
              <a:rPr lang="en-US" dirty="0" smtClean="0"/>
              <a:t> la </a:t>
            </a:r>
            <a:r>
              <a:rPr lang="en-US" dirty="0" err="1" smtClean="0"/>
              <a:t>creación</a:t>
            </a:r>
            <a:r>
              <a:rPr lang="en-US" dirty="0" smtClean="0"/>
              <a:t> y </a:t>
            </a:r>
            <a:r>
              <a:rPr lang="en-US" dirty="0" err="1" smtClean="0"/>
              <a:t>transferencia</a:t>
            </a:r>
            <a:r>
              <a:rPr lang="en-US" dirty="0" smtClean="0"/>
              <a:t> de </a:t>
            </a:r>
            <a:r>
              <a:rPr lang="en-US" dirty="0" err="1" smtClean="0"/>
              <a:t>riqueza</a:t>
            </a:r>
            <a:r>
              <a:rPr lang="en-US" dirty="0" smtClean="0"/>
              <a:t> en un </a:t>
            </a:r>
            <a:r>
              <a:rPr lang="en-US" dirty="0" err="1" smtClean="0"/>
              <a:t>mundo</a:t>
            </a:r>
            <a:r>
              <a:rPr lang="en-US" dirty="0" smtClean="0"/>
              <a:t> </a:t>
            </a:r>
            <a:r>
              <a:rPr lang="en-US" dirty="0" err="1" smtClean="0"/>
              <a:t>altamente</a:t>
            </a:r>
            <a:r>
              <a:rPr lang="en-US" dirty="0" smtClean="0"/>
              <a:t> </a:t>
            </a:r>
            <a:r>
              <a:rPr lang="en-US" dirty="0" err="1" smtClean="0"/>
              <a:t>complejo</a:t>
            </a:r>
            <a:r>
              <a:rPr lang="en-US" dirty="0" smtClean="0"/>
              <a:t>, </a:t>
            </a:r>
            <a:r>
              <a:rPr lang="en-US" dirty="0" err="1" smtClean="0"/>
              <a:t>donde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imposible</a:t>
            </a:r>
            <a:r>
              <a:rPr lang="en-US" dirty="0" smtClean="0"/>
              <a:t> </a:t>
            </a:r>
            <a:r>
              <a:rPr lang="en-US" dirty="0" err="1" smtClean="0"/>
              <a:t>monitorear</a:t>
            </a:r>
            <a:r>
              <a:rPr lang="en-US" dirty="0" smtClean="0"/>
              <a:t>, genera </a:t>
            </a:r>
            <a:r>
              <a:rPr lang="en-US" dirty="0" err="1" smtClean="0"/>
              <a:t>preguntas</a:t>
            </a:r>
            <a:r>
              <a:rPr lang="en-US" dirty="0" smtClean="0"/>
              <a:t> claves en </a:t>
            </a:r>
            <a:r>
              <a:rPr lang="en-US" dirty="0" err="1" smtClean="0"/>
              <a:t>teoría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regulaciones</a:t>
            </a:r>
            <a:endParaRPr lang="en-US" dirty="0" smtClean="0"/>
          </a:p>
          <a:p>
            <a:pPr lvl="1"/>
            <a:r>
              <a:rPr lang="en-US" dirty="0" smtClean="0"/>
              <a:t>¿En el </a:t>
            </a:r>
            <a:r>
              <a:rPr lang="en-US" dirty="0" err="1" smtClean="0"/>
              <a:t>interés</a:t>
            </a:r>
            <a:r>
              <a:rPr lang="en-US" dirty="0" smtClean="0"/>
              <a:t> de </a:t>
            </a:r>
            <a:r>
              <a:rPr lang="en-US" dirty="0" err="1" smtClean="0"/>
              <a:t>quién</a:t>
            </a:r>
            <a:r>
              <a:rPr lang="en-US" dirty="0" smtClean="0"/>
              <a:t> </a:t>
            </a:r>
            <a:r>
              <a:rPr lang="en-US" dirty="0" err="1" smtClean="0"/>
              <a:t>regulan</a:t>
            </a:r>
            <a:r>
              <a:rPr lang="en-US" dirty="0" smtClean="0"/>
              <a:t> los </a:t>
            </a:r>
            <a:r>
              <a:rPr lang="en-US" dirty="0" err="1" smtClean="0"/>
              <a:t>reguladores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el </a:t>
            </a:r>
            <a:r>
              <a:rPr lang="en-US" dirty="0" err="1" smtClean="0"/>
              <a:t>público</a:t>
            </a:r>
            <a:r>
              <a:rPr lang="en-US" dirty="0" smtClean="0"/>
              <a:t> </a:t>
            </a:r>
            <a:r>
              <a:rPr lang="en-US" dirty="0" err="1" smtClean="0"/>
              <a:t>monitorear</a:t>
            </a:r>
            <a:r>
              <a:rPr lang="en-US" dirty="0" smtClean="0"/>
              <a:t> el </a:t>
            </a:r>
            <a:r>
              <a:rPr lang="en-US" dirty="0" err="1" smtClean="0"/>
              <a:t>proceso</a:t>
            </a:r>
            <a:r>
              <a:rPr lang="en-US" dirty="0" smtClean="0"/>
              <a:t> y </a:t>
            </a:r>
            <a:r>
              <a:rPr lang="en-US" dirty="0" err="1" smtClean="0"/>
              <a:t>límite</a:t>
            </a:r>
            <a:r>
              <a:rPr lang="en-US" dirty="0" smtClean="0"/>
              <a:t> del </a:t>
            </a:r>
            <a:r>
              <a:rPr lang="en-US" dirty="0" err="1" smtClean="0"/>
              <a:t>daño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producirse</a:t>
            </a:r>
            <a:r>
              <a:rPr lang="en-US" dirty="0" smtClean="0"/>
              <a:t>?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Resumen</a:t>
            </a:r>
            <a:r>
              <a:rPr lang="en-US" dirty="0" smtClean="0"/>
              <a:t> paper Levine &amp;</a:t>
            </a:r>
            <a:r>
              <a:rPr lang="en-US" dirty="0" err="1" smtClean="0"/>
              <a:t>Forrence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“Regulatory Capture, Public Interest, and the Public Agenda: Toward a Synthesis”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Influencing the amount of slack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err="1" smtClean="0"/>
              <a:t>Reducción</a:t>
            </a:r>
            <a:r>
              <a:rPr lang="en-US" dirty="0" smtClean="0"/>
              <a:t> del slack</a:t>
            </a:r>
          </a:p>
          <a:p>
            <a:pPr lvl="1"/>
            <a:r>
              <a:rPr lang="en-US" dirty="0" smtClean="0"/>
              <a:t>Auto-</a:t>
            </a:r>
            <a:r>
              <a:rPr lang="en-US" dirty="0" err="1" smtClean="0"/>
              <a:t>publicidad</a:t>
            </a:r>
            <a:r>
              <a:rPr lang="en-US" dirty="0" smtClean="0"/>
              <a:t> de los </a:t>
            </a:r>
            <a:r>
              <a:rPr lang="en-US" dirty="0" err="1" smtClean="0"/>
              <a:t>incumbentes</a:t>
            </a:r>
            <a:endParaRPr lang="en-US" dirty="0" smtClean="0"/>
          </a:p>
          <a:p>
            <a:pPr lvl="2"/>
            <a:r>
              <a:rPr lang="en-US" dirty="0" smtClean="0"/>
              <a:t>No solo les </a:t>
            </a:r>
            <a:r>
              <a:rPr lang="en-US" dirty="0" err="1" smtClean="0"/>
              <a:t>conviene</a:t>
            </a:r>
            <a:r>
              <a:rPr lang="en-US" dirty="0" smtClean="0"/>
              <a:t> la </a:t>
            </a:r>
            <a:r>
              <a:rPr lang="en-US" dirty="0" err="1" smtClean="0"/>
              <a:t>captura</a:t>
            </a:r>
            <a:r>
              <a:rPr lang="en-US" dirty="0" smtClean="0"/>
              <a:t>.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resultarles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conveniente</a:t>
            </a:r>
            <a:r>
              <a:rPr lang="en-US" dirty="0" smtClean="0"/>
              <a:t> </a:t>
            </a:r>
            <a:r>
              <a:rPr lang="en-US" dirty="0" err="1" smtClean="0"/>
              <a:t>mostrarse</a:t>
            </a:r>
            <a:r>
              <a:rPr lang="en-US" dirty="0" smtClean="0"/>
              <a:t> pro-</a:t>
            </a:r>
            <a:r>
              <a:rPr lang="en-US" dirty="0" err="1" smtClean="0"/>
              <a:t>interés</a:t>
            </a:r>
            <a:r>
              <a:rPr lang="en-US" dirty="0" smtClean="0"/>
              <a:t> general y </a:t>
            </a:r>
            <a:r>
              <a:rPr lang="en-US" dirty="0" err="1" smtClean="0"/>
              <a:t>ganar</a:t>
            </a:r>
            <a:r>
              <a:rPr lang="en-US" dirty="0" smtClean="0"/>
              <a:t> </a:t>
            </a:r>
            <a:r>
              <a:rPr lang="en-US" dirty="0" err="1" smtClean="0"/>
              <a:t>confianza</a:t>
            </a:r>
            <a:r>
              <a:rPr lang="en-US" dirty="0" smtClean="0"/>
              <a:t> en </a:t>
            </a:r>
            <a:r>
              <a:rPr lang="en-US" dirty="0" err="1" smtClean="0"/>
              <a:t>tal</a:t>
            </a:r>
            <a:r>
              <a:rPr lang="en-US" dirty="0" smtClean="0"/>
              <a:t> </a:t>
            </a:r>
            <a:r>
              <a:rPr lang="en-US" dirty="0" err="1" smtClean="0"/>
              <a:t>sentido</a:t>
            </a:r>
            <a:endParaRPr lang="en-US" dirty="0" smtClean="0"/>
          </a:p>
          <a:p>
            <a:pPr lvl="1"/>
            <a:r>
              <a:rPr lang="en-US" dirty="0" err="1" smtClean="0"/>
              <a:t>Competencia</a:t>
            </a:r>
            <a:r>
              <a:rPr lang="en-US" dirty="0" smtClean="0"/>
              <a:t> </a:t>
            </a:r>
            <a:r>
              <a:rPr lang="en-US" dirty="0" err="1" smtClean="0"/>
              <a:t>política</a:t>
            </a:r>
            <a:endParaRPr lang="en-US" dirty="0" smtClean="0"/>
          </a:p>
          <a:p>
            <a:pPr lvl="1"/>
            <a:r>
              <a:rPr lang="en-US" dirty="0" err="1" smtClean="0"/>
              <a:t>Organizaciones</a:t>
            </a:r>
            <a:r>
              <a:rPr lang="en-US" dirty="0" smtClean="0"/>
              <a:t> de </a:t>
            </a:r>
            <a:r>
              <a:rPr lang="en-US" dirty="0" err="1" smtClean="0"/>
              <a:t>intereses</a:t>
            </a:r>
            <a:r>
              <a:rPr lang="en-US" dirty="0" smtClean="0"/>
              <a:t> (</a:t>
            </a:r>
            <a:r>
              <a:rPr lang="en-US" dirty="0" err="1" smtClean="0"/>
              <a:t>asociaciones</a:t>
            </a:r>
            <a:r>
              <a:rPr lang="en-US" dirty="0" smtClean="0"/>
              <a:t> </a:t>
            </a:r>
            <a:r>
              <a:rPr lang="en-US" dirty="0" err="1" smtClean="0"/>
              <a:t>gremiales</a:t>
            </a:r>
            <a:r>
              <a:rPr lang="en-US" dirty="0" smtClean="0"/>
              <a:t>, </a:t>
            </a:r>
            <a:r>
              <a:rPr lang="en-US" dirty="0" err="1" smtClean="0"/>
              <a:t>por</a:t>
            </a:r>
            <a:r>
              <a:rPr lang="en-US" dirty="0" smtClean="0"/>
              <a:t> </a:t>
            </a:r>
            <a:r>
              <a:rPr lang="en-US" dirty="0" err="1" smtClean="0"/>
              <a:t>ej</a:t>
            </a:r>
            <a:r>
              <a:rPr lang="en-US" dirty="0" smtClean="0"/>
              <a:t>.)</a:t>
            </a:r>
          </a:p>
          <a:p>
            <a:pPr lvl="2"/>
            <a:r>
              <a:rPr lang="en-US" dirty="0" err="1" smtClean="0"/>
              <a:t>Especialmente</a:t>
            </a:r>
            <a:r>
              <a:rPr lang="en-US" dirty="0" smtClean="0"/>
              <a:t> </a:t>
            </a:r>
            <a:r>
              <a:rPr lang="en-US" dirty="0" err="1" smtClean="0"/>
              <a:t>aquellas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general</a:t>
            </a:r>
          </a:p>
          <a:p>
            <a:pPr lvl="1"/>
            <a:r>
              <a:rPr lang="en-US" dirty="0" err="1" smtClean="0"/>
              <a:t>Académicos</a:t>
            </a:r>
            <a:r>
              <a:rPr lang="en-US" dirty="0" smtClean="0"/>
              <a:t>/think tanks</a:t>
            </a:r>
          </a:p>
          <a:p>
            <a:pPr lvl="1"/>
            <a:r>
              <a:rPr lang="en-US" dirty="0" err="1" smtClean="0"/>
              <a:t>Medios</a:t>
            </a:r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Influencing the amount of slack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Existe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diversidad</a:t>
            </a:r>
            <a:r>
              <a:rPr lang="en-US" dirty="0" smtClean="0"/>
              <a:t> de </a:t>
            </a:r>
            <a:r>
              <a:rPr lang="en-US" dirty="0" err="1" smtClean="0"/>
              <a:t>elementos</a:t>
            </a:r>
            <a:r>
              <a:rPr lang="en-US" dirty="0" smtClean="0"/>
              <a:t> </a:t>
            </a:r>
            <a:r>
              <a:rPr lang="en-US" dirty="0" err="1" smtClean="0"/>
              <a:t>institucionalesquereducen</a:t>
            </a:r>
            <a:r>
              <a:rPr lang="en-US" dirty="0" smtClean="0"/>
              <a:t> la </a:t>
            </a:r>
            <a:r>
              <a:rPr lang="en-US" dirty="0" err="1" smtClean="0"/>
              <a:t>cantidad</a:t>
            </a:r>
            <a:r>
              <a:rPr lang="en-US" dirty="0" smtClean="0"/>
              <a:t> de slack en el </a:t>
            </a:r>
            <a:r>
              <a:rPr lang="en-US" dirty="0" err="1" smtClean="0"/>
              <a:t>sistema</a:t>
            </a:r>
            <a:r>
              <a:rPr lang="en-US" dirty="0" smtClean="0"/>
              <a:t> (y con </a:t>
            </a:r>
            <a:r>
              <a:rPr lang="en-US" dirty="0" err="1" smtClean="0"/>
              <a:t>ello</a:t>
            </a:r>
            <a:r>
              <a:rPr lang="en-US" dirty="0" smtClean="0"/>
              <a:t> la </a:t>
            </a:r>
            <a:r>
              <a:rPr lang="en-US" dirty="0" err="1" smtClean="0"/>
              <a:t>captura</a:t>
            </a:r>
            <a:r>
              <a:rPr lang="en-US" dirty="0" smtClean="0"/>
              <a:t> o la </a:t>
            </a:r>
            <a:r>
              <a:rPr lang="en-US" dirty="0" err="1" smtClean="0"/>
              <a:t>conducta</a:t>
            </a:r>
            <a:r>
              <a:rPr lang="en-US" dirty="0" smtClean="0"/>
              <a:t> </a:t>
            </a:r>
            <a:r>
              <a:rPr lang="en-US" dirty="0" err="1" smtClean="0"/>
              <a:t>Burkeana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Defensivos</a:t>
            </a:r>
            <a:endParaRPr lang="en-US" dirty="0" smtClean="0"/>
          </a:p>
          <a:p>
            <a:pPr lvl="2"/>
            <a:r>
              <a:rPr lang="en-US" dirty="0" err="1" smtClean="0"/>
              <a:t>Reducción</a:t>
            </a:r>
            <a:r>
              <a:rPr lang="en-US" dirty="0" smtClean="0"/>
              <a:t> de los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endParaRPr lang="en-US" dirty="0" smtClean="0"/>
          </a:p>
          <a:p>
            <a:pPr lvl="2"/>
            <a:r>
              <a:rPr lang="en-US" dirty="0" err="1" smtClean="0"/>
              <a:t>Detecciónydenuncia</a:t>
            </a:r>
            <a:r>
              <a:rPr lang="en-US" dirty="0" smtClean="0"/>
              <a:t> de </a:t>
            </a:r>
            <a:r>
              <a:rPr lang="en-US" dirty="0" err="1" smtClean="0"/>
              <a:t>interesesespeciales</a:t>
            </a:r>
            <a:endParaRPr lang="en-US" dirty="0" smtClean="0"/>
          </a:p>
          <a:p>
            <a:pPr lvl="1"/>
            <a:r>
              <a:rPr lang="en-US" dirty="0" err="1" smtClean="0"/>
              <a:t>Proactivos</a:t>
            </a:r>
            <a:endParaRPr lang="en-US" dirty="0" smtClean="0"/>
          </a:p>
          <a:p>
            <a:pPr lvl="2"/>
            <a:r>
              <a:rPr lang="en-US" dirty="0" err="1" smtClean="0"/>
              <a:t>Desarrolloypublicitación</a:t>
            </a:r>
            <a:r>
              <a:rPr lang="en-US" dirty="0" smtClean="0"/>
              <a:t> de </a:t>
            </a:r>
            <a:r>
              <a:rPr lang="en-US" dirty="0" err="1" smtClean="0"/>
              <a:t>iniciativas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r>
              <a:rPr lang="en-US" dirty="0" smtClean="0"/>
              <a:t> general</a:t>
            </a:r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Influencing the amount of slack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Slack</a:t>
            </a:r>
          </a:p>
          <a:p>
            <a:pPr lvl="1"/>
            <a:r>
              <a:rPr lang="en-US" dirty="0" err="1" smtClean="0"/>
              <a:t>Cuánto</a:t>
            </a:r>
            <a:r>
              <a:rPr lang="en-US" dirty="0" smtClean="0"/>
              <a:t> de </a:t>
            </a:r>
            <a:r>
              <a:rPr lang="en-US" dirty="0" err="1" smtClean="0"/>
              <a:t>este</a:t>
            </a:r>
            <a:r>
              <a:rPr lang="en-US" dirty="0" smtClean="0"/>
              <a:t> slack </a:t>
            </a:r>
            <a:r>
              <a:rPr lang="en-US" dirty="0" err="1" smtClean="0"/>
              <a:t>seráinvertido</a:t>
            </a:r>
            <a:r>
              <a:rPr lang="en-US" dirty="0" smtClean="0"/>
              <a:t> en </a:t>
            </a:r>
            <a:r>
              <a:rPr lang="en-US" dirty="0" err="1" smtClean="0"/>
              <a:t>capturaycuando</a:t>
            </a:r>
            <a:r>
              <a:rPr lang="en-US" dirty="0" smtClean="0"/>
              <a:t> en </a:t>
            </a:r>
            <a:r>
              <a:rPr lang="en-US" dirty="0" err="1" smtClean="0"/>
              <a:t>conductasBurkeanasesfinalmenteunafunción</a:t>
            </a:r>
            <a:r>
              <a:rPr lang="en-US" dirty="0" smtClean="0"/>
              <a:t> de los </a:t>
            </a:r>
            <a:r>
              <a:rPr lang="en-US" dirty="0" err="1" smtClean="0"/>
              <a:t>costosybeneficios</a:t>
            </a:r>
            <a:r>
              <a:rPr lang="en-US" dirty="0" smtClean="0"/>
              <a:t> de </a:t>
            </a:r>
            <a:r>
              <a:rPr lang="en-US" dirty="0" err="1" smtClean="0"/>
              <a:t>cadaactividad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Esto</a:t>
            </a:r>
            <a:r>
              <a:rPr lang="en-US" dirty="0" smtClean="0"/>
              <a:t> a </a:t>
            </a:r>
            <a:r>
              <a:rPr lang="en-US" dirty="0" err="1" smtClean="0"/>
              <a:t>suvezdepende</a:t>
            </a:r>
            <a:r>
              <a:rPr lang="en-US" dirty="0" smtClean="0"/>
              <a:t> de </a:t>
            </a:r>
            <a:r>
              <a:rPr lang="en-US" dirty="0" err="1" smtClean="0"/>
              <a:t>laspreferenciasymotivaciones</a:t>
            </a:r>
            <a:r>
              <a:rPr lang="en-US" dirty="0" smtClean="0"/>
              <a:t> de los </a:t>
            </a:r>
            <a:r>
              <a:rPr lang="en-US" dirty="0" err="1" smtClean="0"/>
              <a:t>actorespúblicos</a:t>
            </a:r>
            <a:endParaRPr lang="en-US" dirty="0" smtClean="0"/>
          </a:p>
          <a:p>
            <a:pPr lvl="2"/>
            <a:r>
              <a:rPr lang="en-US" dirty="0" smtClean="0"/>
              <a:t>Un </a:t>
            </a:r>
            <a:r>
              <a:rPr lang="en-US" dirty="0" err="1" smtClean="0"/>
              <a:t>incumbentesólidamenteasegurado</a:t>
            </a:r>
            <a:r>
              <a:rPr lang="en-US" dirty="0" smtClean="0"/>
              <a:t> en </a:t>
            </a:r>
            <a:r>
              <a:rPr lang="en-US" dirty="0" err="1" smtClean="0"/>
              <a:t>su</a:t>
            </a:r>
            <a:r>
              <a:rPr lang="en-US" dirty="0" smtClean="0"/>
              <a:t> cargo, </a:t>
            </a:r>
            <a:r>
              <a:rPr lang="en-US" dirty="0" err="1" smtClean="0"/>
              <a:t>sies</a:t>
            </a:r>
            <a:r>
              <a:rPr lang="en-US" dirty="0" smtClean="0"/>
              <a:t> other-regarding, </a:t>
            </a:r>
            <a:r>
              <a:rPr lang="en-US" dirty="0" err="1" smtClean="0"/>
              <a:t>esaltamentefactibleque</a:t>
            </a:r>
            <a:r>
              <a:rPr lang="en-US" dirty="0" smtClean="0"/>
              <a:t> sea </a:t>
            </a:r>
            <a:r>
              <a:rPr lang="en-US" dirty="0" err="1" smtClean="0"/>
              <a:t>Burkeano</a:t>
            </a:r>
            <a:r>
              <a:rPr lang="en-US" dirty="0" smtClean="0"/>
              <a:t>.</a:t>
            </a:r>
          </a:p>
          <a:p>
            <a:pPr lvl="2"/>
            <a:r>
              <a:rPr lang="en-US" dirty="0" smtClean="0"/>
              <a:t>Un </a:t>
            </a:r>
            <a:r>
              <a:rPr lang="en-US" dirty="0" err="1" smtClean="0"/>
              <a:t>incumbente</a:t>
            </a:r>
            <a:r>
              <a:rPr lang="en-US" dirty="0" smtClean="0"/>
              <a:t> self-regarding </a:t>
            </a:r>
            <a:r>
              <a:rPr lang="en-US" dirty="0" err="1" smtClean="0"/>
              <a:t>puedetransformarse</a:t>
            </a:r>
            <a:r>
              <a:rPr lang="en-US" dirty="0" smtClean="0"/>
              <a:t> en un </a:t>
            </a:r>
            <a:r>
              <a:rPr lang="en-US" dirty="0" err="1" smtClean="0"/>
              <a:t>powerhourse</a:t>
            </a:r>
            <a:r>
              <a:rPr lang="en-US" dirty="0" smtClean="0"/>
              <a:t> de </a:t>
            </a:r>
            <a:r>
              <a:rPr lang="en-US" dirty="0" err="1" smtClean="0"/>
              <a:t>influenciayrecursos</a:t>
            </a:r>
            <a:endParaRPr lang="en-US" dirty="0" smtClean="0"/>
          </a:p>
          <a:p>
            <a:pPr lvl="2"/>
            <a:r>
              <a:rPr lang="en-US" dirty="0" smtClean="0"/>
              <a:t>Si </a:t>
            </a:r>
            <a:r>
              <a:rPr lang="en-US" dirty="0" err="1" smtClean="0"/>
              <a:t>supoderestenue</a:t>
            </a:r>
            <a:r>
              <a:rPr lang="en-US" dirty="0" smtClean="0"/>
              <a:t>, </a:t>
            </a:r>
            <a:r>
              <a:rPr lang="en-US" dirty="0" err="1" smtClean="0"/>
              <a:t>estarámásreceptivo</a:t>
            </a:r>
            <a:r>
              <a:rPr lang="en-US" dirty="0" smtClean="0"/>
              <a:t> a la </a:t>
            </a:r>
            <a:r>
              <a:rPr lang="en-US" dirty="0" err="1" smtClean="0"/>
              <a:t>captura</a:t>
            </a:r>
            <a:endParaRPr lang="en-US" dirty="0" smtClean="0"/>
          </a:p>
          <a:p>
            <a:pPr lvl="2"/>
            <a:r>
              <a:rPr lang="en-US" dirty="0" smtClean="0"/>
              <a:t>Hay mucho </a:t>
            </a:r>
            <a:r>
              <a:rPr lang="en-US" dirty="0" err="1" smtClean="0"/>
              <a:t>espacioparalas</a:t>
            </a:r>
            <a:r>
              <a:rPr lang="en-US" dirty="0" smtClean="0"/>
              <a:t> mixed strategies.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4. Influencing the amount of slack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 err="1" smtClean="0"/>
              <a:t>Opinión</a:t>
            </a:r>
            <a:r>
              <a:rPr lang="en-US" dirty="0" smtClean="0"/>
              <a:t> de los </a:t>
            </a:r>
            <a:r>
              <a:rPr lang="en-US" dirty="0" err="1" smtClean="0"/>
              <a:t>autores</a:t>
            </a:r>
            <a:r>
              <a:rPr lang="en-US" dirty="0" smtClean="0"/>
              <a:t>: “The normal state of affairs is that slack exists and permits capture”</a:t>
            </a:r>
          </a:p>
          <a:p>
            <a:r>
              <a:rPr lang="en-US" dirty="0" err="1" smtClean="0"/>
              <a:t>Todos</a:t>
            </a:r>
            <a:r>
              <a:rPr lang="en-US" dirty="0" smtClean="0"/>
              <a:t> los </a:t>
            </a:r>
            <a:r>
              <a:rPr lang="en-US" dirty="0" err="1" smtClean="0"/>
              <a:t>caminos</a:t>
            </a:r>
            <a:r>
              <a:rPr lang="en-US" dirty="0" smtClean="0"/>
              <a:t> son </a:t>
            </a:r>
            <a:r>
              <a:rPr lang="en-US" dirty="0" err="1" smtClean="0"/>
              <a:t>riesgosospara</a:t>
            </a:r>
            <a:r>
              <a:rPr lang="en-US" dirty="0" smtClean="0"/>
              <a:t> el </a:t>
            </a:r>
            <a:r>
              <a:rPr lang="en-US" dirty="0" err="1" smtClean="0"/>
              <a:t>regulador</a:t>
            </a:r>
            <a:endParaRPr lang="en-US" dirty="0" smtClean="0"/>
          </a:p>
          <a:p>
            <a:pPr lvl="1"/>
            <a:r>
              <a:rPr lang="en-US" dirty="0" smtClean="0"/>
              <a:t>A) </a:t>
            </a:r>
            <a:r>
              <a:rPr lang="en-US" dirty="0" err="1" smtClean="0"/>
              <a:t>Usar</a:t>
            </a:r>
            <a:r>
              <a:rPr lang="en-US" dirty="0" smtClean="0"/>
              <a:t> el slack en pro de la </a:t>
            </a:r>
            <a:r>
              <a:rPr lang="en-US" dirty="0" err="1" smtClean="0"/>
              <a:t>captura</a:t>
            </a:r>
            <a:endParaRPr lang="en-US" dirty="0" smtClean="0"/>
          </a:p>
          <a:p>
            <a:pPr lvl="2"/>
            <a:r>
              <a:rPr lang="en-US" dirty="0" err="1" smtClean="0"/>
              <a:t>Arriesgar</a:t>
            </a:r>
            <a:r>
              <a:rPr lang="en-US" dirty="0" smtClean="0"/>
              <a:t> ser </a:t>
            </a:r>
            <a:r>
              <a:rPr lang="en-US" dirty="0" err="1" smtClean="0"/>
              <a:t>descubiertopor</a:t>
            </a:r>
            <a:r>
              <a:rPr lang="en-US" dirty="0" smtClean="0"/>
              <a:t> el </a:t>
            </a:r>
            <a:r>
              <a:rPr lang="en-US" dirty="0" err="1" smtClean="0"/>
              <a:t>electoradoy</a:t>
            </a:r>
            <a:r>
              <a:rPr lang="en-US" dirty="0" smtClean="0"/>
              <a:t> ser </a:t>
            </a:r>
            <a:r>
              <a:rPr lang="en-US" dirty="0" err="1" smtClean="0"/>
              <a:t>sancionado</a:t>
            </a:r>
            <a:r>
              <a:rPr lang="en-US" dirty="0" smtClean="0"/>
              <a:t> con la </a:t>
            </a:r>
            <a:r>
              <a:rPr lang="en-US" dirty="0" err="1" smtClean="0"/>
              <a:t>pérdida</a:t>
            </a:r>
            <a:r>
              <a:rPr lang="en-US" dirty="0" smtClean="0"/>
              <a:t> del cargo/</a:t>
            </a:r>
            <a:r>
              <a:rPr lang="en-US" dirty="0" err="1" smtClean="0"/>
              <a:t>elección</a:t>
            </a:r>
            <a:endParaRPr lang="en-US" dirty="0" smtClean="0"/>
          </a:p>
          <a:p>
            <a:pPr lvl="2"/>
            <a:r>
              <a:rPr lang="en-US" dirty="0" err="1" smtClean="0"/>
              <a:t>Uso</a:t>
            </a:r>
            <a:r>
              <a:rPr lang="en-US" dirty="0" smtClean="0"/>
              <a:t> de </a:t>
            </a:r>
            <a:r>
              <a:rPr lang="en-US" i="1" dirty="0" smtClean="0"/>
              <a:t>obfuscation</a:t>
            </a:r>
            <a:r>
              <a:rPr lang="en-US" dirty="0" smtClean="0"/>
              <a:t>.</a:t>
            </a:r>
          </a:p>
          <a:p>
            <a:pPr lvl="3"/>
            <a:r>
              <a:rPr lang="en-US" dirty="0" err="1" smtClean="0"/>
              <a:t>Especialmentetratándose</a:t>
            </a:r>
            <a:r>
              <a:rPr lang="en-US" dirty="0" smtClean="0"/>
              <a:t> de </a:t>
            </a:r>
            <a:r>
              <a:rPr lang="en-US" dirty="0" err="1" smtClean="0"/>
              <a:t>políticaspúblicasque</a:t>
            </a:r>
            <a:r>
              <a:rPr lang="en-US" dirty="0" smtClean="0"/>
              <a:t> son </a:t>
            </a:r>
            <a:r>
              <a:rPr lang="en-US" dirty="0" err="1" smtClean="0"/>
              <a:t>altamentecomplejasyespecializadas</a:t>
            </a:r>
            <a:endParaRPr lang="en-US" dirty="0" smtClean="0"/>
          </a:p>
          <a:p>
            <a:pPr lvl="1"/>
            <a:r>
              <a:rPr lang="en-US" dirty="0" smtClean="0"/>
              <a:t>B) </a:t>
            </a:r>
            <a:r>
              <a:rPr lang="en-US" dirty="0" err="1" smtClean="0"/>
              <a:t>Intentarreducir</a:t>
            </a:r>
            <a:r>
              <a:rPr lang="en-US" dirty="0" smtClean="0"/>
              <a:t> el slack</a:t>
            </a:r>
          </a:p>
          <a:p>
            <a:pPr lvl="2"/>
            <a:r>
              <a:rPr lang="en-US" dirty="0" err="1" smtClean="0"/>
              <a:t>Hacermásevidenteunapolíticafrente</a:t>
            </a:r>
            <a:r>
              <a:rPr lang="en-US" dirty="0" smtClean="0"/>
              <a:t> al </a:t>
            </a:r>
            <a:r>
              <a:rPr lang="en-US" dirty="0" err="1" smtClean="0"/>
              <a:t>electorado</a:t>
            </a:r>
            <a:r>
              <a:rPr lang="en-US" dirty="0" smtClean="0"/>
              <a:t> (general polity) de </a:t>
            </a:r>
            <a:r>
              <a:rPr lang="en-US" dirty="0" err="1" smtClean="0"/>
              <a:t>manera</a:t>
            </a:r>
            <a:r>
              <a:rPr lang="en-US" dirty="0" smtClean="0"/>
              <a:t> de </a:t>
            </a:r>
            <a:r>
              <a:rPr lang="en-US" dirty="0" err="1" smtClean="0"/>
              <a:t>tenersuaprobación</a:t>
            </a:r>
            <a:r>
              <a:rPr lang="en-US" dirty="0" smtClean="0"/>
              <a:t>, </a:t>
            </a:r>
            <a:r>
              <a:rPr lang="en-US" dirty="0" err="1" smtClean="0"/>
              <a:t>peroarriesgarperder</a:t>
            </a:r>
            <a:r>
              <a:rPr lang="en-US" dirty="0" smtClean="0"/>
              <a:t> el </a:t>
            </a:r>
            <a:r>
              <a:rPr lang="en-US" dirty="0" err="1" smtClean="0"/>
              <a:t>apoyo</a:t>
            </a:r>
            <a:r>
              <a:rPr lang="en-US" dirty="0" smtClean="0"/>
              <a:t> de los </a:t>
            </a:r>
            <a:r>
              <a:rPr lang="en-US" dirty="0" err="1" smtClean="0"/>
              <a:t>grupos</a:t>
            </a:r>
            <a:r>
              <a:rPr lang="en-US" dirty="0" smtClean="0"/>
              <a:t> de </a:t>
            </a:r>
            <a:r>
              <a:rPr lang="en-US" dirty="0" err="1" smtClean="0"/>
              <a:t>interés</a:t>
            </a:r>
            <a:endParaRPr lang="en-U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5. The Public Agenda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98991"/>
            <a:ext cx="8229600" cy="4854209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 smtClean="0"/>
              <a:t>El slack </a:t>
            </a:r>
            <a:r>
              <a:rPr lang="en-US" sz="3400" dirty="0" err="1" smtClean="0"/>
              <a:t>existe</a:t>
            </a:r>
            <a:r>
              <a:rPr lang="en-US" sz="3400" dirty="0" smtClean="0"/>
              <a:t> </a:t>
            </a:r>
            <a:r>
              <a:rPr lang="en-US" sz="3400" dirty="0" err="1" smtClean="0"/>
              <a:t>porque</a:t>
            </a:r>
            <a:r>
              <a:rPr lang="en-US" sz="3400" dirty="0" smtClean="0"/>
              <a:t> </a:t>
            </a:r>
            <a:r>
              <a:rPr lang="en-US" sz="3400" dirty="0" err="1" smtClean="0"/>
              <a:t>es</a:t>
            </a:r>
            <a:r>
              <a:rPr lang="en-US" sz="3400" dirty="0" smtClean="0"/>
              <a:t> </a:t>
            </a:r>
            <a:r>
              <a:rPr lang="en-US" sz="3400" dirty="0" err="1" smtClean="0"/>
              <a:t>costoso</a:t>
            </a:r>
            <a:r>
              <a:rPr lang="en-US" sz="3400" dirty="0" smtClean="0"/>
              <a:t> </a:t>
            </a:r>
            <a:r>
              <a:rPr lang="en-US" sz="3400" dirty="0" err="1" smtClean="0"/>
              <a:t>generar</a:t>
            </a:r>
            <a:r>
              <a:rPr lang="en-US" sz="3400" dirty="0" smtClean="0"/>
              <a:t> </a:t>
            </a:r>
            <a:r>
              <a:rPr lang="en-US" sz="3400" dirty="0" err="1" smtClean="0"/>
              <a:t>información</a:t>
            </a:r>
            <a:r>
              <a:rPr lang="en-US" sz="3400" dirty="0" smtClean="0"/>
              <a:t> </a:t>
            </a:r>
            <a:r>
              <a:rPr lang="en-US" sz="3400" dirty="0" err="1" smtClean="0"/>
              <a:t>para</a:t>
            </a:r>
            <a:r>
              <a:rPr lang="en-US" sz="3400" dirty="0" smtClean="0"/>
              <a:t> el </a:t>
            </a:r>
            <a:r>
              <a:rPr lang="en-US" sz="3400" dirty="0" err="1" smtClean="0"/>
              <a:t>publico</a:t>
            </a:r>
            <a:r>
              <a:rPr lang="en-US" sz="3400" dirty="0" smtClean="0"/>
              <a:t> y </a:t>
            </a:r>
            <a:r>
              <a:rPr lang="en-US" sz="3400" dirty="0" err="1" smtClean="0"/>
              <a:t>porque</a:t>
            </a:r>
            <a:r>
              <a:rPr lang="en-US" sz="3400" dirty="0" smtClean="0"/>
              <a:t> </a:t>
            </a:r>
            <a:r>
              <a:rPr lang="en-US" sz="3400" dirty="0" err="1" smtClean="0"/>
              <a:t>es</a:t>
            </a:r>
            <a:r>
              <a:rPr lang="en-US" sz="3400" dirty="0" smtClean="0"/>
              <a:t> </a:t>
            </a:r>
            <a:r>
              <a:rPr lang="en-US" sz="3400" dirty="0" err="1" smtClean="0"/>
              <a:t>costoso</a:t>
            </a:r>
            <a:r>
              <a:rPr lang="en-US" sz="3400" dirty="0" smtClean="0"/>
              <a:t> </a:t>
            </a:r>
            <a:r>
              <a:rPr lang="en-US" sz="3400" dirty="0" err="1" smtClean="0"/>
              <a:t>para</a:t>
            </a:r>
            <a:r>
              <a:rPr lang="en-US" sz="3400" dirty="0" smtClean="0"/>
              <a:t> el </a:t>
            </a:r>
            <a:r>
              <a:rPr lang="en-US" sz="3400" dirty="0" err="1" smtClean="0"/>
              <a:t>publico</a:t>
            </a:r>
            <a:r>
              <a:rPr lang="en-US" sz="3400" dirty="0" smtClean="0"/>
              <a:t> (en </a:t>
            </a:r>
            <a:r>
              <a:rPr lang="en-US" sz="3400" dirty="0" err="1" smtClean="0"/>
              <a:t>tiempo</a:t>
            </a:r>
            <a:r>
              <a:rPr lang="en-US" sz="3400" dirty="0" smtClean="0"/>
              <a:t> </a:t>
            </a:r>
            <a:r>
              <a:rPr lang="en-US" sz="3400" dirty="0" err="1" smtClean="0"/>
              <a:t>invertido</a:t>
            </a:r>
            <a:r>
              <a:rPr lang="en-US" sz="3400" dirty="0" smtClean="0"/>
              <a:t> y </a:t>
            </a:r>
            <a:r>
              <a:rPr lang="en-US" sz="3400" dirty="0" err="1" smtClean="0"/>
              <a:t>costos</a:t>
            </a:r>
            <a:r>
              <a:rPr lang="en-US" sz="3400" dirty="0" smtClean="0"/>
              <a:t> de </a:t>
            </a:r>
            <a:r>
              <a:rPr lang="en-US" sz="3400" dirty="0" err="1" smtClean="0"/>
              <a:t>oportunidad</a:t>
            </a:r>
            <a:r>
              <a:rPr lang="en-US" sz="3400" dirty="0" smtClean="0"/>
              <a:t>) </a:t>
            </a:r>
            <a:r>
              <a:rPr lang="en-US" sz="3400" dirty="0" err="1" smtClean="0"/>
              <a:t>adquirir</a:t>
            </a:r>
            <a:r>
              <a:rPr lang="en-US" sz="3400" dirty="0" smtClean="0"/>
              <a:t> y </a:t>
            </a:r>
            <a:r>
              <a:rPr lang="en-US" sz="3400" dirty="0" err="1" smtClean="0"/>
              <a:t>entender</a:t>
            </a:r>
            <a:r>
              <a:rPr lang="en-US" sz="3400" dirty="0" smtClean="0"/>
              <a:t> la </a:t>
            </a:r>
            <a:r>
              <a:rPr lang="en-US" sz="3400" dirty="0" err="1" smtClean="0"/>
              <a:t>información</a:t>
            </a:r>
            <a:endParaRPr lang="en-US" sz="3400" dirty="0" smtClean="0"/>
          </a:p>
          <a:p>
            <a:endParaRPr lang="en-US" sz="3400" dirty="0" smtClean="0"/>
          </a:p>
          <a:p>
            <a:r>
              <a:rPr lang="en-US" sz="3400" dirty="0" smtClean="0"/>
              <a:t>En </a:t>
            </a:r>
            <a:r>
              <a:rPr lang="en-US" sz="3400" dirty="0" err="1" smtClean="0"/>
              <a:t>cada</a:t>
            </a:r>
            <a:r>
              <a:rPr lang="en-US" sz="3400" dirty="0" smtClean="0"/>
              <a:t>  </a:t>
            </a:r>
            <a:r>
              <a:rPr lang="en-US" sz="3400" dirty="0" err="1" smtClean="0"/>
              <a:t>momento</a:t>
            </a:r>
            <a:r>
              <a:rPr lang="en-US" sz="3400" dirty="0" smtClean="0"/>
              <a:t>, en </a:t>
            </a:r>
            <a:r>
              <a:rPr lang="en-US" sz="3400" dirty="0" err="1" smtClean="0"/>
              <a:t>una</a:t>
            </a:r>
            <a:r>
              <a:rPr lang="en-US" sz="3400" dirty="0" smtClean="0"/>
              <a:t> </a:t>
            </a:r>
            <a:r>
              <a:rPr lang="en-US" sz="3400" dirty="0" err="1" smtClean="0"/>
              <a:t>cierta</a:t>
            </a:r>
            <a:r>
              <a:rPr lang="en-US" sz="3400" dirty="0" smtClean="0"/>
              <a:t> </a:t>
            </a:r>
            <a:r>
              <a:rPr lang="en-US" sz="3400" dirty="0" err="1" smtClean="0"/>
              <a:t>comunidad</a:t>
            </a:r>
            <a:r>
              <a:rPr lang="en-US" sz="3400" dirty="0" smtClean="0"/>
              <a:t> </a:t>
            </a:r>
            <a:r>
              <a:rPr lang="en-US" sz="3400" dirty="0" err="1" smtClean="0"/>
              <a:t>política</a:t>
            </a:r>
            <a:r>
              <a:rPr lang="en-US" sz="3400" dirty="0" smtClean="0"/>
              <a:t> </a:t>
            </a:r>
            <a:r>
              <a:rPr lang="en-US" sz="3400" dirty="0" err="1" smtClean="0"/>
              <a:t>existe</a:t>
            </a:r>
            <a:r>
              <a:rPr lang="en-US" sz="3400" dirty="0" smtClean="0"/>
              <a:t> un </a:t>
            </a:r>
            <a:r>
              <a:rPr lang="en-US" sz="3400" dirty="0" err="1" smtClean="0"/>
              <a:t>pequeño</a:t>
            </a:r>
            <a:r>
              <a:rPr lang="en-US" sz="3400" dirty="0" smtClean="0"/>
              <a:t> </a:t>
            </a:r>
            <a:r>
              <a:rPr lang="en-US" sz="3400" dirty="0" err="1" smtClean="0"/>
              <a:t>conjunto</a:t>
            </a:r>
            <a:r>
              <a:rPr lang="en-US" sz="3400" dirty="0" smtClean="0"/>
              <a:t> de “</a:t>
            </a:r>
            <a:r>
              <a:rPr lang="en-US" sz="3400" dirty="0" err="1" smtClean="0"/>
              <a:t>temas</a:t>
            </a:r>
            <a:r>
              <a:rPr lang="en-US" sz="3400" dirty="0" smtClean="0"/>
              <a:t>” </a:t>
            </a:r>
            <a:r>
              <a:rPr lang="en-US" sz="3400" dirty="0" err="1" smtClean="0"/>
              <a:t>que</a:t>
            </a:r>
            <a:r>
              <a:rPr lang="en-US" sz="3400" dirty="0" smtClean="0"/>
              <a:t> son parte de un </a:t>
            </a:r>
            <a:r>
              <a:rPr lang="en-US" sz="3400" dirty="0" err="1" smtClean="0"/>
              <a:t>intenso</a:t>
            </a:r>
            <a:r>
              <a:rPr lang="en-US" sz="3400" dirty="0" smtClean="0"/>
              <a:t> debate </a:t>
            </a:r>
            <a:r>
              <a:rPr lang="en-US" sz="3400" dirty="0" err="1" smtClean="0"/>
              <a:t>público</a:t>
            </a:r>
            <a:r>
              <a:rPr lang="en-US" sz="3400" dirty="0" smtClean="0"/>
              <a:t>. En </a:t>
            </a:r>
            <a:r>
              <a:rPr lang="en-US" sz="3400" dirty="0" err="1" smtClean="0"/>
              <a:t>este</a:t>
            </a:r>
            <a:r>
              <a:rPr lang="en-US" sz="3400" dirty="0" smtClean="0"/>
              <a:t> </a:t>
            </a:r>
            <a:r>
              <a:rPr lang="en-US" sz="3400" dirty="0" err="1" smtClean="0"/>
              <a:t>escenario</a:t>
            </a:r>
            <a:r>
              <a:rPr lang="en-US" sz="3400" dirty="0" smtClean="0"/>
              <a:t> </a:t>
            </a:r>
            <a:r>
              <a:rPr lang="en-US" sz="3400" dirty="0" err="1" smtClean="0"/>
              <a:t>practicamente</a:t>
            </a:r>
            <a:r>
              <a:rPr lang="en-US" sz="3400" dirty="0" smtClean="0"/>
              <a:t> no </a:t>
            </a:r>
            <a:r>
              <a:rPr lang="en-US" sz="3400" dirty="0" err="1" smtClean="0"/>
              <a:t>tiene</a:t>
            </a:r>
            <a:r>
              <a:rPr lang="en-US" sz="3400" dirty="0" smtClean="0"/>
              <a:t> </a:t>
            </a:r>
            <a:r>
              <a:rPr lang="en-US" sz="3400" dirty="0" err="1" smtClean="0"/>
              <a:t>costo</a:t>
            </a:r>
            <a:r>
              <a:rPr lang="en-US" sz="3400" dirty="0" smtClean="0"/>
              <a:t> el </a:t>
            </a:r>
            <a:r>
              <a:rPr lang="en-US" sz="3400" dirty="0" err="1" smtClean="0"/>
              <a:t>exponer</a:t>
            </a:r>
            <a:r>
              <a:rPr lang="en-US" sz="3400" dirty="0" smtClean="0"/>
              <a:t> a un </a:t>
            </a:r>
            <a:r>
              <a:rPr lang="en-US" sz="3400" dirty="0" err="1" smtClean="0"/>
              <a:t>nuevo</a:t>
            </a:r>
            <a:r>
              <a:rPr lang="en-US" sz="3400" dirty="0" smtClean="0"/>
              <a:t> </a:t>
            </a:r>
            <a:r>
              <a:rPr lang="en-US" sz="3400" dirty="0" err="1" smtClean="0"/>
              <a:t>individuo</a:t>
            </a:r>
            <a:r>
              <a:rPr lang="en-US" sz="3400" dirty="0" smtClean="0"/>
              <a:t> a la </a:t>
            </a:r>
            <a:r>
              <a:rPr lang="en-US" sz="3400" dirty="0" err="1" smtClean="0"/>
              <a:t>información</a:t>
            </a:r>
            <a:r>
              <a:rPr lang="en-US" sz="3400" dirty="0" smtClean="0"/>
              <a:t>  y </a:t>
            </a:r>
            <a:r>
              <a:rPr lang="en-US" sz="3400" dirty="0" err="1" smtClean="0"/>
              <a:t>tampoco</a:t>
            </a:r>
            <a:r>
              <a:rPr lang="en-US" sz="3400" dirty="0" smtClean="0"/>
              <a:t> </a:t>
            </a:r>
            <a:r>
              <a:rPr lang="en-US" sz="3400" dirty="0" err="1" smtClean="0"/>
              <a:t>tiene</a:t>
            </a:r>
            <a:r>
              <a:rPr lang="en-US" sz="3400" dirty="0" smtClean="0"/>
              <a:t> </a:t>
            </a:r>
            <a:r>
              <a:rPr lang="en-US" sz="3400" dirty="0" err="1" smtClean="0"/>
              <a:t>costo</a:t>
            </a:r>
            <a:r>
              <a:rPr lang="en-US" sz="3400" dirty="0" smtClean="0"/>
              <a:t> </a:t>
            </a:r>
            <a:r>
              <a:rPr lang="en-US" sz="3400" dirty="0" err="1" smtClean="0"/>
              <a:t>para</a:t>
            </a:r>
            <a:r>
              <a:rPr lang="en-US" sz="3400" dirty="0" smtClean="0"/>
              <a:t> </a:t>
            </a:r>
            <a:r>
              <a:rPr lang="en-US" sz="3400" dirty="0" err="1" smtClean="0"/>
              <a:t>alguien</a:t>
            </a:r>
            <a:r>
              <a:rPr lang="en-US" sz="3400" dirty="0" smtClean="0"/>
              <a:t> </a:t>
            </a:r>
            <a:r>
              <a:rPr lang="en-US" sz="3400" dirty="0" err="1" smtClean="0"/>
              <a:t>que</a:t>
            </a:r>
            <a:r>
              <a:rPr lang="en-US" sz="3400" dirty="0" smtClean="0"/>
              <a:t> </a:t>
            </a:r>
            <a:r>
              <a:rPr lang="en-US" sz="3400" dirty="0" err="1" smtClean="0"/>
              <a:t>ve</a:t>
            </a:r>
            <a:r>
              <a:rPr lang="en-US" sz="3400" dirty="0" smtClean="0"/>
              <a:t> </a:t>
            </a:r>
            <a:r>
              <a:rPr lang="en-US" sz="3400" dirty="0" err="1" smtClean="0"/>
              <a:t>las</a:t>
            </a:r>
            <a:r>
              <a:rPr lang="en-US" sz="3400" dirty="0" smtClean="0"/>
              <a:t> </a:t>
            </a:r>
            <a:r>
              <a:rPr lang="en-US" sz="3400" dirty="0" err="1" smtClean="0"/>
              <a:t>noticias</a:t>
            </a:r>
            <a:r>
              <a:rPr lang="en-US" sz="3400" dirty="0" smtClean="0"/>
              <a:t> </a:t>
            </a:r>
            <a:r>
              <a:rPr lang="en-US" sz="3400" dirty="0" err="1" smtClean="0"/>
              <a:t>adquirir</a:t>
            </a:r>
            <a:r>
              <a:rPr lang="en-US" sz="3400" dirty="0" smtClean="0"/>
              <a:t> </a:t>
            </a:r>
            <a:r>
              <a:rPr lang="en-US" sz="3400" dirty="0" err="1" smtClean="0"/>
              <a:t>esta</a:t>
            </a:r>
            <a:r>
              <a:rPr lang="en-US" sz="3400" dirty="0" smtClean="0"/>
              <a:t> </a:t>
            </a:r>
            <a:r>
              <a:rPr lang="en-US" sz="3400" dirty="0" err="1" smtClean="0"/>
              <a:t>información</a:t>
            </a:r>
            <a:r>
              <a:rPr lang="en-US" sz="3400" dirty="0" smtClean="0"/>
              <a:t>. </a:t>
            </a:r>
            <a:r>
              <a:rPr lang="en-US" sz="3400" dirty="0" err="1" smtClean="0"/>
              <a:t>Esta</a:t>
            </a:r>
            <a:r>
              <a:rPr lang="en-US" sz="3400" dirty="0" smtClean="0"/>
              <a:t> </a:t>
            </a:r>
            <a:r>
              <a:rPr lang="en-US" sz="3400" dirty="0" err="1" smtClean="0"/>
              <a:t>es</a:t>
            </a:r>
            <a:r>
              <a:rPr lang="en-US" sz="3400" dirty="0" smtClean="0"/>
              <a:t> la agenda </a:t>
            </a:r>
            <a:r>
              <a:rPr lang="en-US" sz="3400" dirty="0" err="1" smtClean="0"/>
              <a:t>publica</a:t>
            </a:r>
            <a:endParaRPr lang="en-US" sz="3400" dirty="0" smtClean="0"/>
          </a:p>
          <a:p>
            <a:pPr>
              <a:buNone/>
            </a:pPr>
            <a:endParaRPr lang="en-US" sz="3400" dirty="0" smtClean="0"/>
          </a:p>
          <a:p>
            <a:r>
              <a:rPr lang="en-US" sz="3400" dirty="0" err="1" smtClean="0"/>
              <a:t>Cuando</a:t>
            </a:r>
            <a:r>
              <a:rPr lang="en-US" sz="3400" dirty="0" smtClean="0"/>
              <a:t> un </a:t>
            </a:r>
            <a:r>
              <a:rPr lang="en-US" sz="3400" dirty="0" err="1" smtClean="0"/>
              <a:t>tema</a:t>
            </a:r>
            <a:r>
              <a:rPr lang="en-US" sz="3400" dirty="0" smtClean="0"/>
              <a:t> </a:t>
            </a:r>
            <a:r>
              <a:rPr lang="en-US" sz="3400" dirty="0" err="1" smtClean="0"/>
              <a:t>es</a:t>
            </a:r>
            <a:r>
              <a:rPr lang="en-US" sz="3400" dirty="0" smtClean="0"/>
              <a:t> </a:t>
            </a:r>
            <a:r>
              <a:rPr lang="en-US" sz="3400" dirty="0" err="1" smtClean="0"/>
              <a:t>puesto</a:t>
            </a:r>
            <a:r>
              <a:rPr lang="en-US" sz="3400" dirty="0" smtClean="0"/>
              <a:t> en la agenda </a:t>
            </a:r>
            <a:r>
              <a:rPr lang="en-US" sz="3400" dirty="0" err="1" smtClean="0"/>
              <a:t>pública</a:t>
            </a:r>
            <a:r>
              <a:rPr lang="en-US" sz="3400" dirty="0" smtClean="0"/>
              <a:t>, </a:t>
            </a:r>
            <a:r>
              <a:rPr lang="en-US" sz="3400" dirty="0" err="1" smtClean="0"/>
              <a:t>disminuye</a:t>
            </a:r>
            <a:r>
              <a:rPr lang="en-US" sz="3400" dirty="0" smtClean="0"/>
              <a:t> el slack, </a:t>
            </a:r>
            <a:r>
              <a:rPr lang="en-US" sz="3400" dirty="0" err="1" smtClean="0"/>
              <a:t>dificulando</a:t>
            </a:r>
            <a:r>
              <a:rPr lang="en-US" sz="3400" dirty="0" smtClean="0"/>
              <a:t> </a:t>
            </a:r>
            <a:r>
              <a:rPr lang="en-US" sz="3400" dirty="0" err="1" smtClean="0"/>
              <a:t>las</a:t>
            </a:r>
            <a:r>
              <a:rPr lang="en-US" sz="3400" dirty="0" smtClean="0"/>
              <a:t> </a:t>
            </a:r>
            <a:r>
              <a:rPr lang="en-US" sz="3400" dirty="0" err="1" smtClean="0"/>
              <a:t>regulaciones</a:t>
            </a:r>
            <a:r>
              <a:rPr lang="en-US" sz="3400" dirty="0" smtClean="0"/>
              <a:t> </a:t>
            </a:r>
            <a:r>
              <a:rPr lang="en-US" sz="3400" dirty="0" err="1" smtClean="0"/>
              <a:t>burkeanas</a:t>
            </a:r>
            <a:r>
              <a:rPr lang="en-US" sz="3400" dirty="0" smtClean="0"/>
              <a:t> o </a:t>
            </a:r>
            <a:r>
              <a:rPr lang="en-US" sz="3400" dirty="0" err="1" smtClean="0"/>
              <a:t>producto</a:t>
            </a:r>
            <a:r>
              <a:rPr lang="en-US" sz="3400" dirty="0" smtClean="0"/>
              <a:t> de la </a:t>
            </a:r>
            <a:r>
              <a:rPr lang="en-US" sz="3400" dirty="0" err="1" smtClean="0"/>
              <a:t>caputura</a:t>
            </a:r>
            <a:endParaRPr lang="en-US" sz="3400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6. </a:t>
            </a:r>
            <a:r>
              <a:rPr lang="en-US" dirty="0" smtClean="0"/>
              <a:t>The model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828800"/>
            <a:ext cx="5207000" cy="4665678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Introducción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Durante los </a:t>
            </a:r>
            <a:r>
              <a:rPr lang="en-US" dirty="0" err="1" smtClean="0"/>
              <a:t>últimos</a:t>
            </a:r>
            <a:r>
              <a:rPr lang="en-US" dirty="0" smtClean="0"/>
              <a:t> </a:t>
            </a:r>
            <a:r>
              <a:rPr lang="en-US" dirty="0" err="1" smtClean="0"/>
              <a:t>años</a:t>
            </a:r>
            <a:r>
              <a:rPr lang="en-US" dirty="0" smtClean="0"/>
              <a:t> ha </a:t>
            </a:r>
            <a:r>
              <a:rPr lang="en-US" dirty="0" err="1" smtClean="0"/>
              <a:t>primado</a:t>
            </a:r>
            <a:r>
              <a:rPr lang="en-US" dirty="0" smtClean="0"/>
              <a:t> la </a:t>
            </a:r>
            <a:r>
              <a:rPr lang="en-US" dirty="0" err="1" smtClean="0"/>
              <a:t>teoría</a:t>
            </a:r>
            <a:r>
              <a:rPr lang="en-US" dirty="0" smtClean="0"/>
              <a:t> de la </a:t>
            </a:r>
            <a:r>
              <a:rPr lang="en-US" dirty="0" err="1" smtClean="0"/>
              <a:t>captura</a:t>
            </a:r>
            <a:endParaRPr lang="en-US" dirty="0" smtClean="0"/>
          </a:p>
          <a:p>
            <a:r>
              <a:rPr lang="en-US" dirty="0" smtClean="0"/>
              <a:t>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motiva</a:t>
            </a:r>
            <a:r>
              <a:rPr lang="en-US" dirty="0" smtClean="0"/>
              <a:t> a los </a:t>
            </a:r>
            <a:r>
              <a:rPr lang="en-US" dirty="0" err="1" smtClean="0"/>
              <a:t>reguladores</a:t>
            </a:r>
            <a:r>
              <a:rPr lang="en-US" dirty="0" smtClean="0"/>
              <a:t> (</a:t>
            </a:r>
            <a:r>
              <a:rPr lang="en-US" dirty="0" err="1" smtClean="0"/>
              <a:t>legislador</a:t>
            </a:r>
            <a:r>
              <a:rPr lang="en-US" dirty="0" smtClean="0"/>
              <a:t>, </a:t>
            </a:r>
            <a:r>
              <a:rPr lang="en-US" dirty="0" err="1" smtClean="0"/>
              <a:t>superintendente</a:t>
            </a:r>
            <a:r>
              <a:rPr lang="en-US" dirty="0" smtClean="0"/>
              <a:t>, </a:t>
            </a:r>
            <a:r>
              <a:rPr lang="en-US" dirty="0" err="1" smtClean="0"/>
              <a:t>burócrata</a:t>
            </a:r>
            <a:r>
              <a:rPr lang="en-US" dirty="0" smtClean="0"/>
              <a:t>, etc) </a:t>
            </a:r>
            <a:r>
              <a:rPr lang="en-US" dirty="0" err="1" smtClean="0"/>
              <a:t>cuandoenfrentanunadecisiónregulatoria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¿</a:t>
            </a:r>
            <a:r>
              <a:rPr lang="en-US" dirty="0" err="1" smtClean="0"/>
              <a:t>Buscan</a:t>
            </a:r>
            <a:r>
              <a:rPr lang="en-US" dirty="0" smtClean="0"/>
              <a:t> la “</a:t>
            </a:r>
            <a:r>
              <a:rPr lang="en-US" dirty="0" err="1" smtClean="0"/>
              <a:t>mejor</a:t>
            </a:r>
            <a:r>
              <a:rPr lang="en-US" dirty="0" smtClean="0"/>
              <a:t>” </a:t>
            </a:r>
            <a:r>
              <a:rPr lang="en-US" dirty="0" err="1" smtClean="0"/>
              <a:t>decisión</a:t>
            </a:r>
            <a:r>
              <a:rPr lang="en-US" dirty="0" smtClean="0"/>
              <a:t> en un </a:t>
            </a:r>
            <a:r>
              <a:rPr lang="en-US" dirty="0" err="1" smtClean="0"/>
              <a:t>sentido</a:t>
            </a:r>
            <a:r>
              <a:rPr lang="en-US" dirty="0" smtClean="0"/>
              <a:t> </a:t>
            </a:r>
            <a:r>
              <a:rPr lang="en-US" dirty="0" err="1" smtClean="0"/>
              <a:t>cívico</a:t>
            </a:r>
            <a:r>
              <a:rPr lang="en-US" dirty="0" smtClean="0"/>
              <a:t> o </a:t>
            </a:r>
            <a:r>
              <a:rPr lang="en-US" dirty="0" err="1" smtClean="0"/>
              <a:t>sólo</a:t>
            </a:r>
            <a:r>
              <a:rPr lang="en-US" dirty="0" smtClean="0"/>
              <a:t> </a:t>
            </a:r>
            <a:r>
              <a:rPr lang="en-US" dirty="0" err="1" smtClean="0"/>
              <a:t>buscan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ganancia</a:t>
            </a:r>
            <a:r>
              <a:rPr lang="en-US" dirty="0" smtClean="0"/>
              <a:t> personal?</a:t>
            </a:r>
          </a:p>
          <a:p>
            <a:r>
              <a:rPr lang="en-US" dirty="0" err="1" smtClean="0"/>
              <a:t>Según</a:t>
            </a:r>
            <a:r>
              <a:rPr lang="en-US" dirty="0" smtClean="0"/>
              <a:t> la </a:t>
            </a:r>
            <a:r>
              <a:rPr lang="en-US" dirty="0" err="1" smtClean="0"/>
              <a:t>teoría</a:t>
            </a:r>
            <a:r>
              <a:rPr lang="en-US" dirty="0" smtClean="0"/>
              <a:t> </a:t>
            </a:r>
            <a:r>
              <a:rPr lang="en-US" dirty="0" err="1" smtClean="0"/>
              <a:t>clásica</a:t>
            </a:r>
            <a:r>
              <a:rPr lang="en-US" dirty="0" smtClean="0"/>
              <a:t> del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los </a:t>
            </a:r>
            <a:r>
              <a:rPr lang="en-US" dirty="0" err="1" smtClean="0"/>
              <a:t>reguladores</a:t>
            </a:r>
            <a:r>
              <a:rPr lang="en-US" dirty="0" smtClean="0"/>
              <a:t> </a:t>
            </a:r>
            <a:r>
              <a:rPr lang="en-US" dirty="0" err="1" smtClean="0"/>
              <a:t>actúan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lograr</a:t>
            </a:r>
            <a:r>
              <a:rPr lang="en-US" dirty="0" smtClean="0"/>
              <a:t> el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común</a:t>
            </a:r>
            <a:r>
              <a:rPr lang="en-US" dirty="0" smtClean="0"/>
              <a:t> (o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)</a:t>
            </a:r>
          </a:p>
          <a:p>
            <a:r>
              <a:rPr lang="en-US" dirty="0" smtClean="0"/>
              <a:t>La </a:t>
            </a:r>
            <a:r>
              <a:rPr lang="en-US" dirty="0" err="1" smtClean="0"/>
              <a:t>teoría</a:t>
            </a:r>
            <a:r>
              <a:rPr lang="en-US" dirty="0" smtClean="0"/>
              <a:t> de la </a:t>
            </a:r>
            <a:r>
              <a:rPr lang="en-US" dirty="0" err="1" smtClean="0"/>
              <a:t>captura</a:t>
            </a:r>
            <a:r>
              <a:rPr lang="en-US" dirty="0" smtClean="0"/>
              <a:t> (o de los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especiales</a:t>
            </a:r>
            <a:r>
              <a:rPr lang="en-US" dirty="0" smtClean="0"/>
              <a:t>) parte de la base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sujetos</a:t>
            </a:r>
            <a:r>
              <a:rPr lang="en-US" dirty="0" smtClean="0"/>
              <a:t> </a:t>
            </a:r>
            <a:r>
              <a:rPr lang="en-US" dirty="0" err="1" smtClean="0"/>
              <a:t>buscan</a:t>
            </a:r>
            <a:r>
              <a:rPr lang="en-US" dirty="0" smtClean="0"/>
              <a:t> </a:t>
            </a:r>
            <a:r>
              <a:rPr lang="en-US" dirty="0" err="1" smtClean="0"/>
              <a:t>bienes</a:t>
            </a:r>
            <a:r>
              <a:rPr lang="en-US" dirty="0" smtClean="0"/>
              <a:t> </a:t>
            </a:r>
            <a:r>
              <a:rPr lang="en-US" dirty="0" err="1" smtClean="0"/>
              <a:t>privados</a:t>
            </a:r>
            <a:r>
              <a:rPr lang="en-US" dirty="0" smtClean="0"/>
              <a:t> (</a:t>
            </a:r>
            <a:r>
              <a:rPr lang="en-US" dirty="0" err="1" smtClean="0"/>
              <a:t>reguladores</a:t>
            </a:r>
            <a:r>
              <a:rPr lang="en-US" dirty="0" smtClean="0"/>
              <a:t> y </a:t>
            </a:r>
            <a:r>
              <a:rPr lang="en-US" dirty="0" err="1" smtClean="0"/>
              <a:t>regulados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Ambas</a:t>
            </a:r>
            <a:r>
              <a:rPr lang="en-US" dirty="0" smtClean="0"/>
              <a:t> </a:t>
            </a:r>
            <a:r>
              <a:rPr lang="en-US" dirty="0" err="1" smtClean="0"/>
              <a:t>proponen</a:t>
            </a:r>
            <a:r>
              <a:rPr lang="en-US" dirty="0" smtClean="0"/>
              <a:t> </a:t>
            </a:r>
            <a:r>
              <a:rPr lang="en-US" dirty="0" err="1" smtClean="0"/>
              <a:t>absolutos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Introducción</a:t>
            </a:r>
            <a:r>
              <a:rPr lang="en-US" dirty="0" smtClean="0"/>
              <a:t>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literatura</a:t>
            </a:r>
            <a:r>
              <a:rPr lang="en-US" dirty="0" smtClean="0"/>
              <a:t> </a:t>
            </a:r>
            <a:r>
              <a:rPr lang="en-US" dirty="0" err="1" smtClean="0"/>
              <a:t>más</a:t>
            </a:r>
            <a:r>
              <a:rPr lang="en-US" dirty="0" smtClean="0"/>
              <a:t> </a:t>
            </a:r>
            <a:r>
              <a:rPr lang="en-US" dirty="0" err="1" smtClean="0"/>
              <a:t>reciente</a:t>
            </a:r>
            <a:r>
              <a:rPr lang="en-US" dirty="0" smtClean="0"/>
              <a:t> (los </a:t>
            </a:r>
            <a:r>
              <a:rPr lang="en-US" dirty="0" err="1" smtClean="0"/>
              <a:t>autores</a:t>
            </a:r>
            <a:r>
              <a:rPr lang="en-US" dirty="0" smtClean="0"/>
              <a:t> </a:t>
            </a:r>
            <a:r>
              <a:rPr lang="en-US" dirty="0" err="1" smtClean="0"/>
              <a:t>hablan</a:t>
            </a:r>
            <a:r>
              <a:rPr lang="en-US" dirty="0" smtClean="0"/>
              <a:t> en 1990) </a:t>
            </a:r>
            <a:r>
              <a:rPr lang="en-US" dirty="0" err="1" smtClean="0"/>
              <a:t>muestra</a:t>
            </a:r>
            <a:r>
              <a:rPr lang="en-US" dirty="0" smtClean="0"/>
              <a:t> </a:t>
            </a:r>
            <a:r>
              <a:rPr lang="en-US" dirty="0" err="1" smtClean="0"/>
              <a:t>cómo</a:t>
            </a:r>
            <a:r>
              <a:rPr lang="en-US" dirty="0" smtClean="0"/>
              <a:t> la </a:t>
            </a:r>
            <a:r>
              <a:rPr lang="en-US" dirty="0" err="1" smtClean="0"/>
              <a:t>teoría</a:t>
            </a:r>
            <a:r>
              <a:rPr lang="en-US" dirty="0" smtClean="0"/>
              <a:t> de la </a:t>
            </a:r>
            <a:r>
              <a:rPr lang="en-US" dirty="0" err="1" smtClean="0"/>
              <a:t>captura</a:t>
            </a:r>
            <a:r>
              <a:rPr lang="en-US" dirty="0" smtClean="0"/>
              <a:t> no </a:t>
            </a:r>
            <a:r>
              <a:rPr lang="en-US" dirty="0" err="1" smtClean="0"/>
              <a:t>predice</a:t>
            </a:r>
            <a:r>
              <a:rPr lang="en-US" dirty="0" smtClean="0"/>
              <a:t> </a:t>
            </a:r>
            <a:r>
              <a:rPr lang="en-US" dirty="0" err="1" smtClean="0"/>
              <a:t>apropiadamente</a:t>
            </a:r>
            <a:r>
              <a:rPr lang="en-US" dirty="0" smtClean="0"/>
              <a:t> los </a:t>
            </a:r>
            <a:r>
              <a:rPr lang="en-US" dirty="0" err="1" smtClean="0"/>
              <a:t>resultados</a:t>
            </a:r>
            <a:r>
              <a:rPr lang="en-US" dirty="0" smtClean="0"/>
              <a:t> de la </a:t>
            </a:r>
            <a:r>
              <a:rPr lang="en-US" dirty="0" err="1" smtClean="0"/>
              <a:t>realidad</a:t>
            </a:r>
            <a:r>
              <a:rPr lang="en-US" dirty="0" smtClean="0"/>
              <a:t> </a:t>
            </a:r>
            <a:r>
              <a:rPr lang="en-US" dirty="0" err="1" smtClean="0"/>
              <a:t>política</a:t>
            </a:r>
            <a:r>
              <a:rPr lang="en-US" dirty="0" smtClean="0"/>
              <a:t>. </a:t>
            </a:r>
          </a:p>
          <a:p>
            <a:r>
              <a:rPr lang="en-US" dirty="0" err="1" smtClean="0"/>
              <a:t>Ya</a:t>
            </a:r>
            <a:r>
              <a:rPr lang="en-US" dirty="0" smtClean="0"/>
              <a:t> no </a:t>
            </a:r>
            <a:r>
              <a:rPr lang="en-US" dirty="0" err="1" smtClean="0"/>
              <a:t>puede</a:t>
            </a:r>
            <a:r>
              <a:rPr lang="en-US" dirty="0" smtClean="0"/>
              <a:t> </a:t>
            </a:r>
            <a:r>
              <a:rPr lang="en-US" dirty="0" err="1" smtClean="0"/>
              <a:t>vincularse</a:t>
            </a:r>
            <a:r>
              <a:rPr lang="en-US" dirty="0" smtClean="0"/>
              <a:t> </a:t>
            </a:r>
            <a:r>
              <a:rPr lang="en-US" dirty="0" err="1" smtClean="0"/>
              <a:t>causalmente</a:t>
            </a:r>
            <a:r>
              <a:rPr lang="en-US" dirty="0" smtClean="0"/>
              <a:t> </a:t>
            </a:r>
            <a:r>
              <a:rPr lang="en-US" dirty="0" err="1" smtClean="0"/>
              <a:t>motivación</a:t>
            </a:r>
            <a:r>
              <a:rPr lang="en-US" dirty="0" smtClean="0"/>
              <a:t> con </a:t>
            </a:r>
            <a:r>
              <a:rPr lang="en-US" dirty="0" err="1" smtClean="0"/>
              <a:t>resultados</a:t>
            </a:r>
            <a:r>
              <a:rPr lang="en-US" dirty="0" smtClean="0"/>
              <a:t> (hay </a:t>
            </a:r>
            <a:r>
              <a:rPr lang="en-US" dirty="0" err="1" smtClean="0"/>
              <a:t>ejemplos</a:t>
            </a:r>
            <a:r>
              <a:rPr lang="en-US" dirty="0" smtClean="0"/>
              <a:t> de </a:t>
            </a:r>
            <a:r>
              <a:rPr lang="en-US" dirty="0" err="1" smtClean="0"/>
              <a:t>legislación</a:t>
            </a:r>
            <a:r>
              <a:rPr lang="en-US" dirty="0" smtClean="0"/>
              <a:t> pro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endParaRPr lang="en-US" dirty="0" smtClean="0"/>
          </a:p>
          <a:p>
            <a:pPr lvl="2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Introducción</a:t>
            </a:r>
            <a:r>
              <a:rPr lang="en-US" dirty="0" smtClean="0"/>
              <a:t>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¿</a:t>
            </a:r>
            <a:r>
              <a:rPr lang="en-US" dirty="0" err="1" smtClean="0"/>
              <a:t>Cómo</a:t>
            </a:r>
            <a:r>
              <a:rPr lang="en-US" dirty="0" smtClean="0"/>
              <a:t> </a:t>
            </a:r>
            <a:r>
              <a:rPr lang="en-US" dirty="0" err="1" smtClean="0"/>
              <a:t>podemos</a:t>
            </a:r>
            <a:r>
              <a:rPr lang="en-US" dirty="0" smtClean="0"/>
              <a:t> </a:t>
            </a:r>
            <a:r>
              <a:rPr lang="en-US" dirty="0" err="1" smtClean="0"/>
              <a:t>conciliar</a:t>
            </a:r>
            <a:r>
              <a:rPr lang="en-US" dirty="0" smtClean="0"/>
              <a:t> la </a:t>
            </a:r>
            <a:r>
              <a:rPr lang="en-US" dirty="0" err="1" smtClean="0"/>
              <a:t>utilidad</a:t>
            </a:r>
            <a:r>
              <a:rPr lang="en-US" dirty="0" smtClean="0"/>
              <a:t> de la </a:t>
            </a:r>
            <a:r>
              <a:rPr lang="en-US" dirty="0" err="1" smtClean="0"/>
              <a:t>teoría</a:t>
            </a:r>
            <a:r>
              <a:rPr lang="en-US" dirty="0" smtClean="0"/>
              <a:t> de la </a:t>
            </a:r>
            <a:r>
              <a:rPr lang="en-US" dirty="0" err="1" smtClean="0"/>
              <a:t>captura</a:t>
            </a:r>
            <a:r>
              <a:rPr lang="en-US" dirty="0" smtClean="0"/>
              <a:t> con la </a:t>
            </a:r>
            <a:r>
              <a:rPr lang="en-US" dirty="0" err="1" smtClean="0"/>
              <a:t>posibilidad</a:t>
            </a:r>
            <a:r>
              <a:rPr lang="en-US" dirty="0" smtClean="0"/>
              <a:t> </a:t>
            </a:r>
            <a:r>
              <a:rPr lang="en-US" dirty="0" err="1" smtClean="0"/>
              <a:t>efectiva</a:t>
            </a:r>
            <a:r>
              <a:rPr lang="en-US" dirty="0" smtClean="0"/>
              <a:t> de </a:t>
            </a:r>
            <a:r>
              <a:rPr lang="en-US" dirty="0" err="1" smtClean="0"/>
              <a:t>regulación</a:t>
            </a:r>
            <a:r>
              <a:rPr lang="en-US" dirty="0" smtClean="0"/>
              <a:t> pro-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(</a:t>
            </a:r>
            <a:r>
              <a:rPr lang="en-US" dirty="0" err="1" smtClean="0"/>
              <a:t>que</a:t>
            </a:r>
            <a:r>
              <a:rPr lang="en-US" dirty="0" smtClean="0"/>
              <a:t> a </a:t>
            </a:r>
            <a:r>
              <a:rPr lang="en-US" dirty="0" err="1" smtClean="0"/>
              <a:t>todos</a:t>
            </a:r>
            <a:r>
              <a:rPr lang="en-US" dirty="0" smtClean="0"/>
              <a:t> </a:t>
            </a:r>
            <a:r>
              <a:rPr lang="en-US" dirty="0" err="1" smtClean="0"/>
              <a:t>nos</a:t>
            </a:r>
            <a:r>
              <a:rPr lang="en-US" dirty="0" smtClean="0"/>
              <a:t> </a:t>
            </a:r>
            <a:r>
              <a:rPr lang="en-US" dirty="0" err="1" smtClean="0"/>
              <a:t>consta</a:t>
            </a:r>
            <a:r>
              <a:rPr lang="en-US" dirty="0" smtClean="0"/>
              <a:t>), y con el </a:t>
            </a:r>
            <a:r>
              <a:rPr lang="en-US" dirty="0" err="1" smtClean="0"/>
              <a:t>uso</a:t>
            </a:r>
            <a:r>
              <a:rPr lang="en-US" dirty="0" smtClean="0"/>
              <a:t> </a:t>
            </a:r>
            <a:r>
              <a:rPr lang="en-US" dirty="0" err="1" smtClean="0"/>
              <a:t>frecuente</a:t>
            </a:r>
            <a:r>
              <a:rPr lang="en-US" dirty="0" smtClean="0"/>
              <a:t> de </a:t>
            </a:r>
            <a:r>
              <a:rPr lang="en-US" dirty="0" err="1" smtClean="0"/>
              <a:t>esa</a:t>
            </a:r>
            <a:r>
              <a:rPr lang="en-US" dirty="0" smtClean="0"/>
              <a:t> </a:t>
            </a:r>
            <a:r>
              <a:rPr lang="en-US" dirty="0" err="1" smtClean="0"/>
              <a:t>retórica</a:t>
            </a:r>
            <a:r>
              <a:rPr lang="en-US" dirty="0" smtClean="0"/>
              <a:t>?</a:t>
            </a:r>
          </a:p>
          <a:p>
            <a:pPr lvl="1"/>
            <a:r>
              <a:rPr lang="en-US" dirty="0" smtClean="0"/>
              <a:t>Este </a:t>
            </a:r>
            <a:r>
              <a:rPr lang="en-US" dirty="0" err="1" smtClean="0"/>
              <a:t>artículo</a:t>
            </a:r>
            <a:r>
              <a:rPr lang="en-US" dirty="0" smtClean="0"/>
              <a:t> propone ser </a:t>
            </a:r>
            <a:r>
              <a:rPr lang="en-US" dirty="0" err="1" smtClean="0"/>
              <a:t>una</a:t>
            </a:r>
            <a:r>
              <a:rPr lang="en-US" dirty="0" smtClean="0"/>
              <a:t> meta-</a:t>
            </a:r>
            <a:r>
              <a:rPr lang="en-US" dirty="0" err="1" smtClean="0"/>
              <a:t>teoría</a:t>
            </a:r>
            <a:r>
              <a:rPr lang="en-US" dirty="0" smtClean="0"/>
              <a:t>,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asigne</a:t>
            </a:r>
            <a:r>
              <a:rPr lang="en-US" dirty="0" smtClean="0"/>
              <a:t> </a:t>
            </a:r>
            <a:r>
              <a:rPr lang="en-US" dirty="0" err="1" smtClean="0"/>
              <a:t>espacios</a:t>
            </a:r>
            <a:r>
              <a:rPr lang="en-US" dirty="0" smtClean="0"/>
              <a:t> al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y al </a:t>
            </a:r>
            <a:r>
              <a:rPr lang="en-US" dirty="0" err="1" smtClean="0"/>
              <a:t>privado</a:t>
            </a:r>
            <a:endParaRPr lang="en-US" dirty="0" smtClean="0"/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trata</a:t>
            </a:r>
            <a:r>
              <a:rPr lang="en-US" dirty="0" smtClean="0"/>
              <a:t> de </a:t>
            </a:r>
            <a:r>
              <a:rPr lang="en-US" dirty="0" err="1" smtClean="0"/>
              <a:t>crear</a:t>
            </a:r>
            <a:r>
              <a:rPr lang="en-US" dirty="0" smtClean="0"/>
              <a:t> </a:t>
            </a:r>
            <a:r>
              <a:rPr lang="en-US" dirty="0" err="1" smtClean="0"/>
              <a:t>predicciones</a:t>
            </a:r>
            <a:r>
              <a:rPr lang="en-US" dirty="0" smtClean="0"/>
              <a:t> </a:t>
            </a:r>
            <a:r>
              <a:rPr lang="en-US" dirty="0" err="1" smtClean="0"/>
              <a:t>confiables</a:t>
            </a:r>
            <a:endParaRPr lang="en-US" dirty="0" smtClean="0"/>
          </a:p>
          <a:p>
            <a:pPr lvl="1"/>
            <a:r>
              <a:rPr lang="en-US" dirty="0" smtClean="0"/>
              <a:t>Se </a:t>
            </a:r>
            <a:r>
              <a:rPr lang="en-US" dirty="0" err="1" smtClean="0"/>
              <a:t>trata</a:t>
            </a:r>
            <a:r>
              <a:rPr lang="en-US" dirty="0" smtClean="0"/>
              <a:t> de saber </a:t>
            </a:r>
            <a:r>
              <a:rPr lang="en-US" dirty="0" err="1" smtClean="0"/>
              <a:t>cuándo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responderá</a:t>
            </a:r>
            <a:r>
              <a:rPr lang="en-US" dirty="0" smtClean="0"/>
              <a:t> a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especiales</a:t>
            </a:r>
            <a:r>
              <a:rPr lang="en-US" dirty="0" smtClean="0"/>
              <a:t> (de </a:t>
            </a:r>
            <a:r>
              <a:rPr lang="en-US" dirty="0" err="1" smtClean="0"/>
              <a:t>subgrupos</a:t>
            </a:r>
            <a:r>
              <a:rPr lang="en-US" dirty="0" smtClean="0"/>
              <a:t>), </a:t>
            </a:r>
            <a:r>
              <a:rPr lang="en-US" dirty="0" err="1" smtClean="0"/>
              <a:t>cuándoresponderá</a:t>
            </a:r>
            <a:r>
              <a:rPr lang="en-US" dirty="0" smtClean="0"/>
              <a:t> a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generales</a:t>
            </a:r>
            <a:r>
              <a:rPr lang="en-US" dirty="0" smtClean="0"/>
              <a:t> y </a:t>
            </a:r>
            <a:r>
              <a:rPr lang="en-US" dirty="0" err="1" smtClean="0"/>
              <a:t>cuando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preferenciasdel</a:t>
            </a:r>
            <a:r>
              <a:rPr lang="en-US" dirty="0" smtClean="0"/>
              <a:t> </a:t>
            </a:r>
            <a:r>
              <a:rPr lang="en-US" dirty="0" err="1" smtClean="0"/>
              <a:t>regulador</a:t>
            </a:r>
            <a:r>
              <a:rPr lang="en-US" dirty="0" smtClean="0"/>
              <a:t> (</a:t>
            </a:r>
            <a:r>
              <a:rPr lang="en-US" dirty="0" err="1" smtClean="0"/>
              <a:t>ideología</a:t>
            </a:r>
            <a:r>
              <a:rPr lang="en-US" dirty="0" smtClean="0"/>
              <a:t>)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Recasting the problem and creating a model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El </a:t>
            </a:r>
            <a:r>
              <a:rPr lang="en-US" dirty="0" err="1" smtClean="0"/>
              <a:t>problema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teorías</a:t>
            </a:r>
            <a:r>
              <a:rPr lang="en-US" dirty="0" smtClean="0"/>
              <a:t> de </a:t>
            </a:r>
            <a:r>
              <a:rPr lang="en-US" dirty="0" err="1" smtClean="0"/>
              <a:t>interes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y </a:t>
            </a:r>
            <a:r>
              <a:rPr lang="en-US" dirty="0" err="1" smtClean="0"/>
              <a:t>privado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la </a:t>
            </a:r>
            <a:r>
              <a:rPr lang="en-US" dirty="0" err="1" smtClean="0"/>
              <a:t>ambieguedad</a:t>
            </a:r>
            <a:r>
              <a:rPr lang="en-US" dirty="0" smtClean="0"/>
              <a:t> de la </a:t>
            </a:r>
            <a:r>
              <a:rPr lang="en-US" dirty="0" err="1" smtClean="0"/>
              <a:t>pregunta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buscan</a:t>
            </a:r>
            <a:r>
              <a:rPr lang="en-US" dirty="0" smtClean="0"/>
              <a:t> responder.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preguntamos</a:t>
            </a:r>
            <a:r>
              <a:rPr lang="en-US" dirty="0" smtClean="0"/>
              <a:t> 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regulación</a:t>
            </a:r>
            <a:r>
              <a:rPr lang="en-US" dirty="0" smtClean="0"/>
              <a:t> </a:t>
            </a:r>
            <a:r>
              <a:rPr lang="en-US" dirty="0" err="1" smtClean="0"/>
              <a:t>persigue</a:t>
            </a:r>
            <a:r>
              <a:rPr lang="en-US" dirty="0" smtClean="0"/>
              <a:t> el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 ¿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estamos</a:t>
            </a:r>
            <a:r>
              <a:rPr lang="en-US" dirty="0" smtClean="0"/>
              <a:t> en </a:t>
            </a:r>
            <a:r>
              <a:rPr lang="en-US" dirty="0" err="1" smtClean="0"/>
              <a:t>realidad</a:t>
            </a:r>
            <a:r>
              <a:rPr lang="en-US" dirty="0" smtClean="0"/>
              <a:t> </a:t>
            </a:r>
            <a:r>
              <a:rPr lang="en-US" dirty="0" err="1" smtClean="0"/>
              <a:t>preguntando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¿Lo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mejor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el </a:t>
            </a:r>
            <a:r>
              <a:rPr lang="en-US" dirty="0" err="1" smtClean="0"/>
              <a:t>público</a:t>
            </a:r>
            <a:r>
              <a:rPr lang="en-US" dirty="0" smtClean="0"/>
              <a:t>? ¿</a:t>
            </a:r>
            <a:r>
              <a:rPr lang="en-US" dirty="0" err="1" smtClean="0"/>
              <a:t>Bajo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test de “</a:t>
            </a:r>
            <a:r>
              <a:rPr lang="en-US" dirty="0" err="1" smtClean="0"/>
              <a:t>mejor</a:t>
            </a:r>
            <a:r>
              <a:rPr lang="en-US" dirty="0" smtClean="0"/>
              <a:t>”?</a:t>
            </a:r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Eficiencia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Quién</a:t>
            </a:r>
            <a:r>
              <a:rPr lang="en-US" dirty="0" smtClean="0"/>
              <a:t> se </a:t>
            </a:r>
            <a:r>
              <a:rPr lang="en-US" dirty="0" err="1" smtClean="0"/>
              <a:t>beneficia</a:t>
            </a:r>
            <a:r>
              <a:rPr lang="en-US" dirty="0" smtClean="0"/>
              <a:t> de la </a:t>
            </a:r>
            <a:r>
              <a:rPr lang="en-US" dirty="0" err="1" smtClean="0"/>
              <a:t>regulación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Bienestar</a:t>
            </a:r>
            <a:r>
              <a:rPr lang="en-US" dirty="0" smtClean="0"/>
              <a:t> </a:t>
            </a:r>
            <a:r>
              <a:rPr lang="en-US" dirty="0" err="1" smtClean="0"/>
              <a:t>económico</a:t>
            </a:r>
            <a:r>
              <a:rPr lang="en-US" dirty="0" smtClean="0"/>
              <a:t> u </a:t>
            </a:r>
            <a:r>
              <a:rPr lang="en-US" dirty="0" err="1" smtClean="0"/>
              <a:t>otros</a:t>
            </a:r>
            <a:r>
              <a:rPr lang="en-US" dirty="0" smtClean="0"/>
              <a:t> </a:t>
            </a:r>
            <a:r>
              <a:rPr lang="en-US" dirty="0" err="1" smtClean="0"/>
              <a:t>valores</a:t>
            </a:r>
            <a:r>
              <a:rPr lang="en-US" dirty="0" smtClean="0"/>
              <a:t>?</a:t>
            </a:r>
          </a:p>
          <a:p>
            <a:pPr lvl="2"/>
            <a:r>
              <a:rPr lang="en-US" dirty="0" smtClean="0"/>
              <a:t>¿</a:t>
            </a:r>
            <a:r>
              <a:rPr lang="en-US" dirty="0" err="1" smtClean="0"/>
              <a:t>Perseguir</a:t>
            </a:r>
            <a:r>
              <a:rPr lang="en-US" dirty="0" smtClean="0"/>
              <a:t> </a:t>
            </a:r>
            <a:r>
              <a:rPr lang="en-US" dirty="0" err="1" smtClean="0"/>
              <a:t>objetivos</a:t>
            </a:r>
            <a:r>
              <a:rPr lang="en-US" dirty="0" smtClean="0"/>
              <a:t> de </a:t>
            </a:r>
            <a:r>
              <a:rPr lang="en-US" dirty="0" err="1" smtClean="0"/>
              <a:t>otros</a:t>
            </a:r>
            <a:r>
              <a:rPr lang="en-US" dirty="0" smtClean="0"/>
              <a:t> en </a:t>
            </a:r>
            <a:r>
              <a:rPr lang="en-US" dirty="0" err="1" smtClean="0"/>
              <a:t>vez</a:t>
            </a:r>
            <a:r>
              <a:rPr lang="en-US" dirty="0" smtClean="0"/>
              <a:t> de los </a:t>
            </a:r>
            <a:r>
              <a:rPr lang="en-US" dirty="0" err="1" smtClean="0"/>
              <a:t>propios</a:t>
            </a:r>
            <a:r>
              <a:rPr lang="en-US" dirty="0" smtClean="0"/>
              <a:t> (other-</a:t>
            </a:r>
            <a:r>
              <a:rPr lang="en-US" dirty="0" err="1" smtClean="0"/>
              <a:t>regardingness</a:t>
            </a:r>
            <a:r>
              <a:rPr lang="en-US" dirty="0" smtClean="0"/>
              <a:t>)?</a:t>
            </a:r>
          </a:p>
          <a:p>
            <a:pPr lvl="2"/>
            <a:r>
              <a:rPr lang="en-US" dirty="0" smtClean="0"/>
              <a:t>¿Es </a:t>
            </a:r>
            <a:r>
              <a:rPr lang="en-US" dirty="0" err="1" smtClean="0"/>
              <a:t>una</a:t>
            </a:r>
            <a:r>
              <a:rPr lang="en-US" dirty="0" smtClean="0"/>
              <a:t> </a:t>
            </a:r>
            <a:r>
              <a:rPr lang="en-US" dirty="0" err="1" smtClean="0"/>
              <a:t>pregunta</a:t>
            </a:r>
            <a:r>
              <a:rPr lang="en-US" dirty="0" smtClean="0"/>
              <a:t> </a:t>
            </a:r>
            <a:r>
              <a:rPr lang="en-US" dirty="0" err="1" smtClean="0"/>
              <a:t>positiva</a:t>
            </a:r>
            <a:r>
              <a:rPr lang="en-US" dirty="0" smtClean="0"/>
              <a:t> o </a:t>
            </a:r>
            <a:r>
              <a:rPr lang="en-US" dirty="0" err="1" smtClean="0"/>
              <a:t>normativa</a:t>
            </a:r>
            <a:r>
              <a:rPr lang="en-US" dirty="0" smtClean="0"/>
              <a:t>?</a:t>
            </a:r>
          </a:p>
          <a:p>
            <a:r>
              <a:rPr lang="en-US" dirty="0" smtClean="0"/>
              <a:t>Si </a:t>
            </a:r>
            <a:r>
              <a:rPr lang="en-US" dirty="0" err="1" smtClean="0"/>
              <a:t>probamosque</a:t>
            </a:r>
            <a:r>
              <a:rPr lang="en-US" dirty="0" smtClean="0"/>
              <a:t> los </a:t>
            </a:r>
            <a:r>
              <a:rPr lang="en-US" dirty="0" err="1" smtClean="0"/>
              <a:t>legisladores</a:t>
            </a:r>
            <a:r>
              <a:rPr lang="en-US" dirty="0" smtClean="0"/>
              <a:t> </a:t>
            </a:r>
            <a:r>
              <a:rPr lang="en-US" dirty="0" err="1" smtClean="0"/>
              <a:t>actúan</a:t>
            </a:r>
            <a:r>
              <a:rPr lang="en-US" dirty="0" smtClean="0"/>
              <a:t> </a:t>
            </a:r>
            <a:r>
              <a:rPr lang="en-US" dirty="0" err="1" smtClean="0"/>
              <a:t>ideológicamente</a:t>
            </a:r>
            <a:r>
              <a:rPr lang="en-US" dirty="0" smtClean="0"/>
              <a:t>, ¿</a:t>
            </a:r>
            <a:r>
              <a:rPr lang="en-US" dirty="0" err="1" smtClean="0"/>
              <a:t>probamos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eso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en el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público</a:t>
            </a:r>
            <a:r>
              <a:rPr lang="en-US" dirty="0" smtClean="0"/>
              <a:t>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Recasting the problem and creating a model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dirty="0" err="1" smtClean="0"/>
              <a:t>Tesis</a:t>
            </a:r>
            <a:r>
              <a:rPr lang="en-US" sz="3000" dirty="0" smtClean="0"/>
              <a:t> Levine y </a:t>
            </a:r>
            <a:r>
              <a:rPr lang="en-US" sz="3000" dirty="0" err="1" smtClean="0"/>
              <a:t>Forrence</a:t>
            </a:r>
            <a:r>
              <a:rPr lang="en-US" sz="3000" dirty="0" smtClean="0"/>
              <a:t>: el </a:t>
            </a:r>
            <a:r>
              <a:rPr lang="en-US" sz="3000" dirty="0" err="1" smtClean="0"/>
              <a:t>proceso</a:t>
            </a:r>
            <a:r>
              <a:rPr lang="en-US" sz="3000" dirty="0" smtClean="0"/>
              <a:t> </a:t>
            </a:r>
            <a:r>
              <a:rPr lang="en-US" sz="3000" dirty="0" err="1" smtClean="0"/>
              <a:t>por</a:t>
            </a:r>
            <a:r>
              <a:rPr lang="en-US" sz="3000" dirty="0" smtClean="0"/>
              <a:t> el </a:t>
            </a:r>
            <a:r>
              <a:rPr lang="en-US" sz="3000" dirty="0" err="1" smtClean="0"/>
              <a:t>cual</a:t>
            </a:r>
            <a:r>
              <a:rPr lang="en-US" sz="3000" dirty="0" smtClean="0"/>
              <a:t> </a:t>
            </a:r>
            <a:r>
              <a:rPr lang="en-US" sz="3000" dirty="0" err="1" smtClean="0"/>
              <a:t>las</a:t>
            </a:r>
            <a:r>
              <a:rPr lang="en-US" sz="3000" dirty="0" smtClean="0"/>
              <a:t> </a:t>
            </a:r>
            <a:r>
              <a:rPr lang="en-US" sz="3000" dirty="0" err="1" smtClean="0"/>
              <a:t>instituciones</a:t>
            </a:r>
            <a:r>
              <a:rPr lang="en-US" sz="3000" dirty="0" smtClean="0"/>
              <a:t> </a:t>
            </a:r>
            <a:r>
              <a:rPr lang="en-US" sz="3000" dirty="0" err="1" smtClean="0"/>
              <a:t>regulatorias</a:t>
            </a:r>
            <a:r>
              <a:rPr lang="en-US" sz="3000" dirty="0" smtClean="0"/>
              <a:t> </a:t>
            </a:r>
            <a:r>
              <a:rPr lang="en-US" sz="3000" dirty="0" err="1" smtClean="0"/>
              <a:t>resuelven</a:t>
            </a:r>
            <a:r>
              <a:rPr lang="en-US" sz="3000" dirty="0" smtClean="0"/>
              <a:t> </a:t>
            </a:r>
            <a:r>
              <a:rPr lang="en-US" sz="3000" dirty="0" err="1" smtClean="0"/>
              <a:t>cuestiones</a:t>
            </a:r>
            <a:r>
              <a:rPr lang="en-US" sz="3000" dirty="0" smtClean="0"/>
              <a:t> </a:t>
            </a:r>
            <a:r>
              <a:rPr lang="en-US" sz="3000" dirty="0" err="1" smtClean="0"/>
              <a:t>regulatorias</a:t>
            </a:r>
            <a:r>
              <a:rPr lang="en-US" sz="3000" dirty="0" smtClean="0"/>
              <a:t> de </a:t>
            </a:r>
            <a:r>
              <a:rPr lang="en-US" sz="3000" dirty="0" err="1" smtClean="0"/>
              <a:t>naturaleza</a:t>
            </a:r>
            <a:r>
              <a:rPr lang="en-US" sz="3000" dirty="0" smtClean="0"/>
              <a:t> </a:t>
            </a:r>
            <a:r>
              <a:rPr lang="en-US" sz="3000" dirty="0" err="1" smtClean="0"/>
              <a:t>económicay</a:t>
            </a:r>
            <a:r>
              <a:rPr lang="en-US" sz="3000" dirty="0" smtClean="0"/>
              <a:t> no-</a:t>
            </a:r>
            <a:r>
              <a:rPr lang="en-US" sz="3000" dirty="0" err="1" smtClean="0"/>
              <a:t>económica</a:t>
            </a:r>
            <a:r>
              <a:rPr lang="en-US" sz="3000" dirty="0" smtClean="0"/>
              <a:t> </a:t>
            </a:r>
            <a:r>
              <a:rPr lang="en-US" sz="3000" dirty="0" err="1" smtClean="0"/>
              <a:t>es</a:t>
            </a:r>
            <a:r>
              <a:rPr lang="en-US" sz="3000" dirty="0" smtClean="0"/>
              <a:t> a </a:t>
            </a:r>
            <a:r>
              <a:rPr lang="en-US" sz="3000" dirty="0" err="1" smtClean="0"/>
              <a:t>veces</a:t>
            </a:r>
            <a:r>
              <a:rPr lang="en-US" sz="3000" dirty="0" smtClean="0"/>
              <a:t> </a:t>
            </a:r>
            <a:r>
              <a:rPr lang="en-US" sz="3000" dirty="0" err="1" smtClean="0"/>
              <a:t>dominado</a:t>
            </a:r>
            <a:r>
              <a:rPr lang="en-US" sz="3000" dirty="0" smtClean="0"/>
              <a:t> </a:t>
            </a:r>
            <a:r>
              <a:rPr lang="en-US" sz="3000" dirty="0" err="1" smtClean="0"/>
              <a:t>por</a:t>
            </a:r>
            <a:r>
              <a:rPr lang="en-US" sz="3000" dirty="0" smtClean="0"/>
              <a:t> los </a:t>
            </a:r>
            <a:r>
              <a:rPr lang="en-US" sz="3000" dirty="0" err="1" smtClean="0"/>
              <a:t>intereses</a:t>
            </a:r>
            <a:r>
              <a:rPr lang="en-US" sz="3000" dirty="0" smtClean="0"/>
              <a:t> </a:t>
            </a:r>
            <a:r>
              <a:rPr lang="en-US" sz="3000" dirty="0" err="1" smtClean="0"/>
              <a:t>generales</a:t>
            </a:r>
            <a:r>
              <a:rPr lang="en-US" sz="3000" dirty="0" smtClean="0"/>
              <a:t> de la </a:t>
            </a:r>
            <a:r>
              <a:rPr lang="en-US" sz="3000" dirty="0" err="1" smtClean="0"/>
              <a:t>población</a:t>
            </a:r>
            <a:r>
              <a:rPr lang="en-US" sz="3000" dirty="0" smtClean="0"/>
              <a:t> y a </a:t>
            </a:r>
            <a:r>
              <a:rPr lang="en-US" sz="3000" dirty="0" err="1" smtClean="0"/>
              <a:t>veces</a:t>
            </a:r>
            <a:r>
              <a:rPr lang="en-US" sz="3000" dirty="0" smtClean="0"/>
              <a:t> </a:t>
            </a:r>
            <a:r>
              <a:rPr lang="en-US" sz="3000" dirty="0" err="1" smtClean="0"/>
              <a:t>por</a:t>
            </a:r>
            <a:r>
              <a:rPr lang="en-US" sz="3000" dirty="0" smtClean="0"/>
              <a:t> </a:t>
            </a:r>
            <a:r>
              <a:rPr lang="en-US" sz="3000" dirty="0" err="1" smtClean="0"/>
              <a:t>intereses</a:t>
            </a:r>
            <a:r>
              <a:rPr lang="en-US" sz="3000" dirty="0" smtClean="0"/>
              <a:t> </a:t>
            </a:r>
            <a:r>
              <a:rPr lang="en-US" sz="3000" dirty="0" err="1" smtClean="0"/>
              <a:t>especiales</a:t>
            </a:r>
            <a:r>
              <a:rPr lang="en-US" dirty="0" smtClean="0"/>
              <a:t>.</a:t>
            </a:r>
          </a:p>
          <a:p>
            <a:pPr>
              <a:buNone/>
            </a:pPr>
            <a:endParaRPr lang="en-US" dirty="0" smtClean="0"/>
          </a:p>
          <a:p>
            <a:r>
              <a:rPr lang="en-US" sz="3000" dirty="0" smtClean="0"/>
              <a:t>Su </a:t>
            </a:r>
            <a:r>
              <a:rPr lang="en-US" sz="3000" dirty="0" err="1" smtClean="0"/>
              <a:t>teoría</a:t>
            </a:r>
            <a:r>
              <a:rPr lang="en-US" sz="3000" dirty="0" smtClean="0"/>
              <a:t> </a:t>
            </a:r>
            <a:r>
              <a:rPr lang="en-US" sz="3000" dirty="0" err="1" smtClean="0"/>
              <a:t>busca</a:t>
            </a:r>
            <a:r>
              <a:rPr lang="en-US" sz="3000" dirty="0" smtClean="0"/>
              <a:t> </a:t>
            </a:r>
            <a:r>
              <a:rPr lang="en-US" sz="3000" dirty="0" err="1" smtClean="0"/>
              <a:t>predecir</a:t>
            </a:r>
            <a:r>
              <a:rPr lang="en-US" sz="3000" dirty="0" smtClean="0"/>
              <a:t> el </a:t>
            </a:r>
            <a:r>
              <a:rPr lang="en-US" sz="3000" dirty="0" err="1" smtClean="0"/>
              <a:t>resultado</a:t>
            </a:r>
            <a:r>
              <a:rPr lang="en-US" sz="3000" dirty="0" smtClean="0"/>
              <a:t> de un </a:t>
            </a:r>
            <a:r>
              <a:rPr lang="en-US" sz="3000" dirty="0" err="1" smtClean="0"/>
              <a:t>proceso</a:t>
            </a:r>
            <a:r>
              <a:rPr lang="en-US" sz="3000" dirty="0" smtClean="0"/>
              <a:t> </a:t>
            </a:r>
            <a:r>
              <a:rPr lang="en-US" sz="3000" dirty="0" err="1" smtClean="0"/>
              <a:t>regulatorio</a:t>
            </a:r>
            <a:r>
              <a:rPr lang="en-US" sz="3000" dirty="0" smtClean="0"/>
              <a:t> </a:t>
            </a:r>
            <a:r>
              <a:rPr lang="en-US" sz="3000" dirty="0" err="1" smtClean="0"/>
              <a:t>tomando</a:t>
            </a:r>
            <a:r>
              <a:rPr lang="en-US" sz="3000" dirty="0" smtClean="0"/>
              <a:t> en </a:t>
            </a:r>
            <a:r>
              <a:rPr lang="en-US" sz="3000" dirty="0" err="1" smtClean="0"/>
              <a:t>consideración</a:t>
            </a:r>
            <a:r>
              <a:rPr lang="en-US" sz="3000" dirty="0" smtClean="0"/>
              <a:t> dos variables:</a:t>
            </a:r>
          </a:p>
          <a:p>
            <a:pPr lvl="1"/>
            <a:r>
              <a:rPr lang="en-US" dirty="0" smtClean="0"/>
              <a:t>Las </a:t>
            </a:r>
            <a:r>
              <a:rPr lang="en-US" dirty="0" err="1" smtClean="0"/>
              <a:t>motivaciones</a:t>
            </a:r>
            <a:r>
              <a:rPr lang="en-US" dirty="0" smtClean="0"/>
              <a:t> de los </a:t>
            </a:r>
            <a:r>
              <a:rPr lang="en-US" dirty="0" err="1" smtClean="0"/>
              <a:t>actores</a:t>
            </a:r>
            <a:endParaRPr lang="en-US" dirty="0" smtClean="0"/>
          </a:p>
          <a:p>
            <a:pPr lvl="1"/>
            <a:r>
              <a:rPr lang="en-US" dirty="0" smtClean="0"/>
              <a:t>El </a:t>
            </a:r>
            <a:r>
              <a:rPr lang="en-US" dirty="0" err="1" smtClean="0"/>
              <a:t>proceso</a:t>
            </a:r>
            <a:r>
              <a:rPr lang="en-US" dirty="0" smtClean="0"/>
              <a:t> </a:t>
            </a:r>
            <a:r>
              <a:rPr lang="en-US" dirty="0" err="1" smtClean="0"/>
              <a:t>utilizado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Recasting the problem and creating a model (3)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Las dos variables </a:t>
            </a:r>
            <a:r>
              <a:rPr lang="en-US" dirty="0" err="1" smtClean="0"/>
              <a:t>principales</a:t>
            </a:r>
            <a:r>
              <a:rPr lang="en-US" dirty="0" smtClean="0"/>
              <a:t> a </a:t>
            </a:r>
            <a:r>
              <a:rPr lang="en-US" dirty="0" err="1" smtClean="0"/>
              <a:t>considerar</a:t>
            </a:r>
            <a:r>
              <a:rPr lang="en-US" dirty="0" smtClean="0"/>
              <a:t> son:</a:t>
            </a:r>
          </a:p>
          <a:p>
            <a:pPr lvl="1"/>
            <a:r>
              <a:rPr lang="en-US" dirty="0" smtClean="0"/>
              <a:t>1) El </a:t>
            </a:r>
            <a:r>
              <a:rPr lang="en-US" dirty="0" err="1" smtClean="0"/>
              <a:t>proceso</a:t>
            </a:r>
            <a:r>
              <a:rPr lang="en-US" dirty="0" smtClean="0"/>
              <a:t> se </a:t>
            </a:r>
            <a:r>
              <a:rPr lang="en-US" dirty="0" err="1" smtClean="0"/>
              <a:t>califica</a:t>
            </a:r>
            <a:r>
              <a:rPr lang="en-US" dirty="0" smtClean="0"/>
              <a:t> </a:t>
            </a:r>
            <a:r>
              <a:rPr lang="en-US" dirty="0" err="1" smtClean="0"/>
              <a:t>según</a:t>
            </a:r>
            <a:r>
              <a:rPr lang="en-US" dirty="0" smtClean="0"/>
              <a:t> los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r>
              <a:rPr lang="en-US" dirty="0" smtClean="0"/>
              <a:t> del </a:t>
            </a:r>
            <a:r>
              <a:rPr lang="en-US" dirty="0" err="1" smtClean="0"/>
              <a:t>mismo</a:t>
            </a:r>
            <a:r>
              <a:rPr lang="en-US" dirty="0" smtClean="0"/>
              <a:t>:</a:t>
            </a:r>
          </a:p>
          <a:p>
            <a:pPr lvl="2"/>
            <a:r>
              <a:rPr lang="en-US" dirty="0" err="1" smtClean="0"/>
              <a:t>Cuán</a:t>
            </a:r>
            <a:r>
              <a:rPr lang="en-US" dirty="0" smtClean="0"/>
              <a:t> </a:t>
            </a:r>
            <a:r>
              <a:rPr lang="en-US" dirty="0" err="1" smtClean="0"/>
              <a:t>oneroso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un actor </a:t>
            </a:r>
            <a:r>
              <a:rPr lang="en-US" dirty="0" err="1" smtClean="0"/>
              <a:t>político</a:t>
            </a:r>
            <a:r>
              <a:rPr lang="en-US" dirty="0" smtClean="0"/>
              <a:t> </a:t>
            </a:r>
            <a:r>
              <a:rPr lang="en-US" dirty="0" err="1" smtClean="0"/>
              <a:t>monitorear</a:t>
            </a:r>
            <a:r>
              <a:rPr lang="en-US" dirty="0" smtClean="0"/>
              <a:t>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acciones</a:t>
            </a:r>
            <a:r>
              <a:rPr lang="en-US" dirty="0" smtClean="0"/>
              <a:t> de </a:t>
            </a:r>
            <a:r>
              <a:rPr lang="en-US" dirty="0" err="1" smtClean="0"/>
              <a:t>otro</a:t>
            </a:r>
            <a:endParaRPr lang="en-US" dirty="0" smtClean="0"/>
          </a:p>
          <a:p>
            <a:pPr lvl="2"/>
            <a:r>
              <a:rPr lang="en-US" dirty="0" smtClean="0"/>
              <a:t>Los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r>
              <a:rPr lang="en-US" dirty="0" smtClean="0"/>
              <a:t> se </a:t>
            </a:r>
            <a:r>
              <a:rPr lang="en-US" dirty="0" err="1" smtClean="0"/>
              <a:t>refieren</a:t>
            </a:r>
            <a:r>
              <a:rPr lang="en-US" dirty="0" smtClean="0"/>
              <a:t> </a:t>
            </a:r>
            <a:r>
              <a:rPr lang="en-US" dirty="0" err="1" smtClean="0"/>
              <a:t>típicamente</a:t>
            </a:r>
            <a:r>
              <a:rPr lang="en-US" dirty="0" smtClean="0"/>
              <a:t> a los </a:t>
            </a:r>
            <a:r>
              <a:rPr lang="en-US" dirty="0" err="1" smtClean="0"/>
              <a:t>costos</a:t>
            </a:r>
            <a:r>
              <a:rPr lang="en-US" dirty="0" smtClean="0"/>
              <a:t> </a:t>
            </a:r>
            <a:r>
              <a:rPr lang="en-US" dirty="0" err="1" smtClean="0"/>
              <a:t>incurridos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los </a:t>
            </a:r>
            <a:r>
              <a:rPr lang="en-US" dirty="0" err="1" smtClean="0"/>
              <a:t>votantes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observar</a:t>
            </a:r>
            <a:r>
              <a:rPr lang="en-US" dirty="0" smtClean="0"/>
              <a:t> la </a:t>
            </a:r>
            <a:r>
              <a:rPr lang="en-US" dirty="0" err="1" smtClean="0"/>
              <a:t>conducta</a:t>
            </a:r>
            <a:r>
              <a:rPr lang="en-US" dirty="0" smtClean="0"/>
              <a:t> de </a:t>
            </a:r>
            <a:r>
              <a:rPr lang="en-US" dirty="0" err="1" smtClean="0"/>
              <a:t>sus</a:t>
            </a:r>
            <a:r>
              <a:rPr lang="en-US" dirty="0" smtClean="0"/>
              <a:t> </a:t>
            </a:r>
            <a:r>
              <a:rPr lang="en-US" dirty="0" err="1" smtClean="0"/>
              <a:t>representantes</a:t>
            </a:r>
            <a:endParaRPr lang="en-US" dirty="0" smtClean="0"/>
          </a:p>
          <a:p>
            <a:pPr lvl="3"/>
            <a:r>
              <a:rPr lang="en-US" dirty="0" err="1" smtClean="0"/>
              <a:t>También</a:t>
            </a:r>
            <a:r>
              <a:rPr lang="en-US" dirty="0" smtClean="0"/>
              <a:t> </a:t>
            </a:r>
            <a:r>
              <a:rPr lang="en-US" dirty="0" err="1" smtClean="0"/>
              <a:t>aplica</a:t>
            </a:r>
            <a:r>
              <a:rPr lang="en-US" dirty="0" smtClean="0"/>
              <a:t> a la </a:t>
            </a:r>
            <a:r>
              <a:rPr lang="en-US" dirty="0" err="1" smtClean="0"/>
              <a:t>relación</a:t>
            </a:r>
            <a:r>
              <a:rPr lang="en-US" dirty="0" smtClean="0"/>
              <a:t> entre el </a:t>
            </a:r>
            <a:r>
              <a:rPr lang="en-US" dirty="0" err="1" smtClean="0"/>
              <a:t>Presidente</a:t>
            </a:r>
            <a:r>
              <a:rPr lang="en-US" dirty="0" smtClean="0"/>
              <a:t> y los </a:t>
            </a:r>
            <a:r>
              <a:rPr lang="en-US" dirty="0" err="1" smtClean="0"/>
              <a:t>organismos</a:t>
            </a:r>
            <a:r>
              <a:rPr lang="en-US" dirty="0" smtClean="0"/>
              <a:t> </a:t>
            </a:r>
            <a:r>
              <a:rPr lang="en-US" dirty="0" err="1" smtClean="0"/>
              <a:t>administrativos</a:t>
            </a:r>
            <a:r>
              <a:rPr lang="en-US" dirty="0" smtClean="0"/>
              <a:t>, el </a:t>
            </a:r>
            <a:r>
              <a:rPr lang="en-US" dirty="0" err="1" smtClean="0"/>
              <a:t>Congreso</a:t>
            </a:r>
            <a:r>
              <a:rPr lang="en-US" dirty="0" smtClean="0"/>
              <a:t> y </a:t>
            </a:r>
            <a:r>
              <a:rPr lang="en-US" dirty="0" err="1" smtClean="0"/>
              <a:t>lasComisiones</a:t>
            </a:r>
            <a:r>
              <a:rPr lang="en-US" dirty="0" smtClean="0"/>
              <a:t>, etc.</a:t>
            </a:r>
          </a:p>
          <a:p>
            <a:pPr lvl="2"/>
            <a:r>
              <a:rPr lang="en-US" dirty="0" smtClean="0"/>
              <a:t>Si los </a:t>
            </a:r>
            <a:r>
              <a:rPr lang="en-US" dirty="0" err="1" smtClean="0"/>
              <a:t>costos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r>
              <a:rPr lang="en-US" dirty="0" smtClean="0"/>
              <a:t> son tan altos </a:t>
            </a:r>
            <a:r>
              <a:rPr lang="en-US" dirty="0" err="1" smtClean="0"/>
              <a:t>como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el </a:t>
            </a:r>
            <a:r>
              <a:rPr lang="en-US" dirty="0" err="1" smtClean="0"/>
              <a:t>mandante</a:t>
            </a:r>
            <a:r>
              <a:rPr lang="en-US" dirty="0" smtClean="0"/>
              <a:t> A no </a:t>
            </a:r>
            <a:r>
              <a:rPr lang="en-US" dirty="0" err="1" smtClean="0"/>
              <a:t>sepa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el </a:t>
            </a:r>
            <a:r>
              <a:rPr lang="en-US" dirty="0" err="1" smtClean="0"/>
              <a:t>mandatario</a:t>
            </a:r>
            <a:r>
              <a:rPr lang="en-US" dirty="0" smtClean="0"/>
              <a:t> B, </a:t>
            </a:r>
            <a:r>
              <a:rPr lang="en-US" dirty="0" err="1" smtClean="0"/>
              <a:t>entonces</a:t>
            </a:r>
            <a:r>
              <a:rPr lang="en-US" dirty="0" smtClean="0"/>
              <a:t> B no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ningún</a:t>
            </a:r>
            <a:r>
              <a:rPr lang="en-US" dirty="0" smtClean="0"/>
              <a:t> </a:t>
            </a:r>
            <a:r>
              <a:rPr lang="en-US" dirty="0" err="1" smtClean="0"/>
              <a:t>incentivo</a:t>
            </a:r>
            <a:r>
              <a:rPr lang="en-US" dirty="0" smtClean="0"/>
              <a:t> </a:t>
            </a:r>
            <a:r>
              <a:rPr lang="en-US" dirty="0" err="1" smtClean="0"/>
              <a:t>claro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conformar</a:t>
            </a:r>
            <a:r>
              <a:rPr lang="en-US" dirty="0" smtClean="0"/>
              <a:t> </a:t>
            </a:r>
            <a:r>
              <a:rPr lang="en-US" dirty="0" err="1" smtClean="0"/>
              <a:t>su</a:t>
            </a:r>
            <a:r>
              <a:rPr lang="en-US" dirty="0" smtClean="0"/>
              <a:t> </a:t>
            </a:r>
            <a:r>
              <a:rPr lang="en-US" dirty="0" err="1" smtClean="0"/>
              <a:t>conducta</a:t>
            </a:r>
            <a:r>
              <a:rPr lang="en-US" dirty="0" smtClean="0"/>
              <a:t> a </a:t>
            </a:r>
            <a:r>
              <a:rPr lang="en-US" dirty="0" err="1" smtClean="0"/>
              <a:t>las</a:t>
            </a:r>
            <a:r>
              <a:rPr lang="en-US" dirty="0" smtClean="0"/>
              <a:t> ideas de A.</a:t>
            </a:r>
          </a:p>
          <a:p>
            <a:pPr lvl="2"/>
            <a:endParaRPr lang="en-US" dirty="0" smtClean="0"/>
          </a:p>
          <a:p>
            <a:pPr lvl="1"/>
            <a:r>
              <a:rPr lang="en-US" dirty="0" smtClean="0"/>
              <a:t>2) </a:t>
            </a:r>
            <a:r>
              <a:rPr lang="en-US" dirty="0" err="1" smtClean="0"/>
              <a:t>Motivación</a:t>
            </a:r>
            <a:endParaRPr lang="en-US" dirty="0" smtClean="0"/>
          </a:p>
          <a:p>
            <a:pPr lvl="2"/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lo </a:t>
            </a:r>
            <a:r>
              <a:rPr lang="en-US" dirty="0" err="1" smtClean="0"/>
              <a:t>que</a:t>
            </a:r>
            <a:r>
              <a:rPr lang="en-US" dirty="0" smtClean="0"/>
              <a:t> los </a:t>
            </a:r>
            <a:r>
              <a:rPr lang="en-US" dirty="0" err="1" smtClean="0"/>
              <a:t>actores</a:t>
            </a:r>
            <a:r>
              <a:rPr lang="en-US" dirty="0" smtClean="0"/>
              <a:t> </a:t>
            </a:r>
            <a:r>
              <a:rPr lang="en-US" dirty="0" err="1" smtClean="0"/>
              <a:t>políticos</a:t>
            </a:r>
            <a:r>
              <a:rPr lang="en-US" dirty="0" smtClean="0"/>
              <a:t> </a:t>
            </a:r>
            <a:r>
              <a:rPr lang="en-US" dirty="0" err="1" smtClean="0"/>
              <a:t>tratan</a:t>
            </a:r>
            <a:r>
              <a:rPr lang="en-US" dirty="0" smtClean="0"/>
              <a:t> de </a:t>
            </a:r>
            <a:r>
              <a:rPr lang="en-US" dirty="0" err="1" smtClean="0"/>
              <a:t>maximizar</a:t>
            </a:r>
            <a:endParaRPr lang="en-US" dirty="0" smtClean="0"/>
          </a:p>
          <a:p>
            <a:pPr lvl="2"/>
            <a:r>
              <a:rPr lang="en-US" dirty="0" smtClean="0"/>
              <a:t>A </a:t>
            </a:r>
            <a:r>
              <a:rPr lang="en-US" dirty="0" err="1" smtClean="0"/>
              <a:t>diferencia</a:t>
            </a:r>
            <a:r>
              <a:rPr lang="en-US" dirty="0" smtClean="0"/>
              <a:t> de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teorias</a:t>
            </a:r>
            <a:r>
              <a:rPr lang="en-US" dirty="0" smtClean="0"/>
              <a:t> de </a:t>
            </a:r>
            <a:r>
              <a:rPr lang="en-US" dirty="0" err="1" smtClean="0"/>
              <a:t>interes</a:t>
            </a:r>
            <a:r>
              <a:rPr lang="en-US" dirty="0" smtClean="0"/>
              <a:t> </a:t>
            </a:r>
            <a:r>
              <a:rPr lang="en-US" dirty="0" err="1" smtClean="0"/>
              <a:t>publico</a:t>
            </a:r>
            <a:r>
              <a:rPr lang="en-US" dirty="0" smtClean="0"/>
              <a:t> y </a:t>
            </a:r>
            <a:r>
              <a:rPr lang="en-US" dirty="0" err="1" smtClean="0"/>
              <a:t>privado</a:t>
            </a:r>
            <a:r>
              <a:rPr lang="en-US" dirty="0" smtClean="0"/>
              <a:t>, </a:t>
            </a:r>
            <a:r>
              <a:rPr lang="en-US" dirty="0" err="1" smtClean="0"/>
              <a:t>acá</a:t>
            </a:r>
            <a:r>
              <a:rPr lang="en-US" dirty="0" smtClean="0"/>
              <a:t> la </a:t>
            </a:r>
            <a:r>
              <a:rPr lang="en-US" dirty="0" err="1" smtClean="0"/>
              <a:t>motivación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una</a:t>
            </a:r>
            <a:r>
              <a:rPr lang="en-US" dirty="0" smtClean="0"/>
              <a:t> variable y no un </a:t>
            </a:r>
            <a:r>
              <a:rPr lang="en-US" dirty="0" err="1" smtClean="0"/>
              <a:t>dato</a:t>
            </a:r>
            <a:r>
              <a:rPr lang="en-US" dirty="0" smtClean="0"/>
              <a:t> </a:t>
            </a:r>
            <a:r>
              <a:rPr lang="en-US" dirty="0" err="1" smtClean="0"/>
              <a:t>fijo</a:t>
            </a:r>
            <a:endParaRPr lang="en-US" dirty="0" smtClean="0"/>
          </a:p>
          <a:p>
            <a:pPr lvl="2"/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1. Recasting the problem and creating a model (4)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La </a:t>
            </a:r>
            <a:r>
              <a:rPr lang="en-US" dirty="0" err="1" smtClean="0"/>
              <a:t>pregunta</a:t>
            </a:r>
            <a:r>
              <a:rPr lang="en-US" dirty="0" smtClean="0"/>
              <a:t> </a:t>
            </a:r>
            <a:r>
              <a:rPr lang="en-US" dirty="0" err="1" smtClean="0"/>
              <a:t>entonces</a:t>
            </a:r>
            <a:r>
              <a:rPr lang="en-US" dirty="0" smtClean="0"/>
              <a:t> </a:t>
            </a:r>
            <a:r>
              <a:rPr lang="en-US" dirty="0" err="1" smtClean="0"/>
              <a:t>es</a:t>
            </a:r>
            <a:r>
              <a:rPr lang="en-US" dirty="0" smtClean="0"/>
              <a:t> </a:t>
            </a:r>
            <a:r>
              <a:rPr lang="en-US" dirty="0" err="1" smtClean="0"/>
              <a:t>qué</a:t>
            </a:r>
            <a:r>
              <a:rPr lang="en-US" dirty="0" smtClean="0"/>
              <a:t> </a:t>
            </a:r>
            <a:r>
              <a:rPr lang="en-US" dirty="0" err="1" smtClean="0"/>
              <a:t>hace</a:t>
            </a:r>
            <a:r>
              <a:rPr lang="en-US" dirty="0" smtClean="0"/>
              <a:t> un </a:t>
            </a:r>
            <a:r>
              <a:rPr lang="en-US" dirty="0" err="1" smtClean="0"/>
              <a:t>regulador</a:t>
            </a:r>
            <a:r>
              <a:rPr lang="en-US" dirty="0" smtClean="0"/>
              <a:t> </a:t>
            </a:r>
            <a:r>
              <a:rPr lang="en-US" dirty="0" err="1" smtClean="0"/>
              <a:t>cuando</a:t>
            </a:r>
            <a:r>
              <a:rPr lang="en-US" dirty="0" smtClean="0"/>
              <a:t> </a:t>
            </a:r>
            <a:r>
              <a:rPr lang="en-US" dirty="0" err="1" smtClean="0"/>
              <a:t>tiene</a:t>
            </a:r>
            <a:r>
              <a:rPr lang="en-US" dirty="0" smtClean="0"/>
              <a:t> “slack” (</a:t>
            </a:r>
            <a:r>
              <a:rPr lang="en-US" dirty="0" err="1" smtClean="0"/>
              <a:t>está</a:t>
            </a:r>
            <a:r>
              <a:rPr lang="en-US" dirty="0" smtClean="0"/>
              <a:t> </a:t>
            </a:r>
            <a:r>
              <a:rPr lang="en-US" dirty="0" err="1" smtClean="0"/>
              <a:t>libre</a:t>
            </a:r>
            <a:r>
              <a:rPr lang="en-US" dirty="0" smtClean="0"/>
              <a:t> de </a:t>
            </a:r>
            <a:r>
              <a:rPr lang="en-US" dirty="0" err="1" smtClean="0"/>
              <a:t>monitoreo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Maximiza</a:t>
            </a:r>
            <a:r>
              <a:rPr lang="en-US" dirty="0" smtClean="0"/>
              <a:t> los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favorecidos</a:t>
            </a:r>
            <a:r>
              <a:rPr lang="en-US" dirty="0" smtClean="0"/>
              <a:t> </a:t>
            </a:r>
            <a:r>
              <a:rPr lang="en-US" dirty="0" err="1" smtClean="0"/>
              <a:t>por</a:t>
            </a:r>
            <a:r>
              <a:rPr lang="en-US" dirty="0" smtClean="0"/>
              <a:t> la </a:t>
            </a:r>
            <a:r>
              <a:rPr lang="en-US" dirty="0" err="1" smtClean="0"/>
              <a:t>mayoría</a:t>
            </a:r>
            <a:r>
              <a:rPr lang="en-US" dirty="0" smtClean="0"/>
              <a:t> de la </a:t>
            </a:r>
            <a:r>
              <a:rPr lang="en-US" dirty="0" err="1" smtClean="0"/>
              <a:t>población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Favorece</a:t>
            </a:r>
            <a:r>
              <a:rPr lang="en-US" dirty="0" smtClean="0"/>
              <a:t> </a:t>
            </a:r>
            <a:r>
              <a:rPr lang="en-US" dirty="0" err="1" smtClean="0"/>
              <a:t>intereses</a:t>
            </a:r>
            <a:r>
              <a:rPr lang="en-US" dirty="0" smtClean="0"/>
              <a:t> </a:t>
            </a:r>
            <a:r>
              <a:rPr lang="en-US" dirty="0" err="1" smtClean="0"/>
              <a:t>especiales</a:t>
            </a:r>
            <a:r>
              <a:rPr lang="en-US" dirty="0" smtClean="0"/>
              <a:t>, en </a:t>
            </a:r>
            <a:r>
              <a:rPr lang="en-US" dirty="0" err="1" smtClean="0"/>
              <a:t>orden</a:t>
            </a:r>
            <a:r>
              <a:rPr lang="en-US" dirty="0" smtClean="0"/>
              <a:t> a </a:t>
            </a:r>
            <a:r>
              <a:rPr lang="en-US" dirty="0" err="1" smtClean="0"/>
              <a:t>obtener</a:t>
            </a:r>
            <a:r>
              <a:rPr lang="en-US" dirty="0" smtClean="0"/>
              <a:t> los </a:t>
            </a:r>
            <a:r>
              <a:rPr lang="en-US" dirty="0" err="1" smtClean="0"/>
              <a:t>fondos</a:t>
            </a:r>
            <a:r>
              <a:rPr lang="en-US" dirty="0" smtClean="0"/>
              <a:t> </a:t>
            </a:r>
            <a:r>
              <a:rPr lang="en-US" dirty="0" err="1" smtClean="0"/>
              <a:t>necesarios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ganar</a:t>
            </a:r>
            <a:r>
              <a:rPr lang="en-US" dirty="0" smtClean="0"/>
              <a:t> la </a:t>
            </a:r>
            <a:r>
              <a:rPr lang="en-US" dirty="0" err="1" smtClean="0"/>
              <a:t>siguiente</a:t>
            </a:r>
            <a:r>
              <a:rPr lang="en-US" dirty="0" smtClean="0"/>
              <a:t> </a:t>
            </a:r>
            <a:r>
              <a:rPr lang="en-US" dirty="0" err="1" smtClean="0"/>
              <a:t>elección</a:t>
            </a:r>
            <a:r>
              <a:rPr lang="en-US" dirty="0" smtClean="0"/>
              <a:t>?</a:t>
            </a:r>
          </a:p>
          <a:p>
            <a:pPr lvl="1"/>
            <a:r>
              <a:rPr lang="en-US" dirty="0" err="1" smtClean="0"/>
              <a:t>Busca</a:t>
            </a:r>
            <a:r>
              <a:rPr lang="en-US" dirty="0" smtClean="0"/>
              <a:t> un </a:t>
            </a:r>
            <a:r>
              <a:rPr lang="en-US" dirty="0" err="1" smtClean="0"/>
              <a:t>interés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no </a:t>
            </a:r>
            <a:r>
              <a:rPr lang="en-US" dirty="0" err="1" smtClean="0"/>
              <a:t>tiene</a:t>
            </a:r>
            <a:r>
              <a:rPr lang="en-US" dirty="0" smtClean="0"/>
              <a:t> </a:t>
            </a:r>
            <a:r>
              <a:rPr lang="en-US" dirty="0" err="1" smtClean="0"/>
              <a:t>que</a:t>
            </a:r>
            <a:r>
              <a:rPr lang="en-US" dirty="0" smtClean="0"/>
              <a:t> </a:t>
            </a:r>
            <a:r>
              <a:rPr lang="en-US" dirty="0" err="1" smtClean="0"/>
              <a:t>ver</a:t>
            </a:r>
            <a:r>
              <a:rPr lang="en-US" dirty="0" smtClean="0"/>
              <a:t> con los </a:t>
            </a:r>
            <a:r>
              <a:rPr lang="en-US" dirty="0" err="1" smtClean="0"/>
              <a:t>anteriores</a:t>
            </a:r>
            <a:r>
              <a:rPr lang="en-US" dirty="0" smtClean="0"/>
              <a:t> (</a:t>
            </a:r>
            <a:r>
              <a:rPr lang="en-US" dirty="0" err="1" smtClean="0"/>
              <a:t>ej</a:t>
            </a:r>
            <a:r>
              <a:rPr lang="en-US" dirty="0" smtClean="0"/>
              <a:t>., </a:t>
            </a:r>
            <a:r>
              <a:rPr lang="en-US" dirty="0" err="1" smtClean="0"/>
              <a:t>concepción</a:t>
            </a:r>
            <a:r>
              <a:rPr lang="en-US" dirty="0" smtClean="0"/>
              <a:t> </a:t>
            </a:r>
            <a:r>
              <a:rPr lang="en-US" dirty="0" err="1" smtClean="0"/>
              <a:t>propia</a:t>
            </a:r>
            <a:r>
              <a:rPr lang="en-US" dirty="0" smtClean="0"/>
              <a:t> del </a:t>
            </a:r>
            <a:r>
              <a:rPr lang="en-US" dirty="0" err="1" smtClean="0"/>
              <a:t>bien</a:t>
            </a:r>
            <a:r>
              <a:rPr lang="en-US" dirty="0" smtClean="0"/>
              <a:t> </a:t>
            </a:r>
            <a:r>
              <a:rPr lang="en-US" dirty="0" err="1" smtClean="0"/>
              <a:t>común</a:t>
            </a:r>
            <a:r>
              <a:rPr lang="en-US" dirty="0" smtClean="0"/>
              <a:t>, </a:t>
            </a:r>
            <a:r>
              <a:rPr lang="en-US" dirty="0" err="1" smtClean="0"/>
              <a:t>cuando</a:t>
            </a:r>
            <a:r>
              <a:rPr lang="en-US" dirty="0" smtClean="0"/>
              <a:t> la </a:t>
            </a:r>
            <a:r>
              <a:rPr lang="en-US" dirty="0" err="1" smtClean="0"/>
              <a:t>misma</a:t>
            </a:r>
            <a:r>
              <a:rPr lang="en-US" dirty="0" smtClean="0"/>
              <a:t> no coincide con la del </a:t>
            </a:r>
            <a:r>
              <a:rPr lang="en-US" dirty="0" err="1" smtClean="0"/>
              <a:t>electorado</a:t>
            </a:r>
            <a:r>
              <a:rPr lang="en-US" dirty="0" smtClean="0"/>
              <a:t>)?</a:t>
            </a:r>
          </a:p>
          <a:p>
            <a:pPr lvl="1"/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odul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Module">
      <a:maj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ＭＳ ゴシック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Modul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Module.thmx</Template>
  <TotalTime>2268</TotalTime>
  <Words>1765</Words>
  <Application>Microsoft Macintosh PowerPoint</Application>
  <PresentationFormat>Presentación en pantalla (4:3)</PresentationFormat>
  <Paragraphs>137</Paragraphs>
  <Slides>25</Slides>
  <Notes>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26" baseType="lpstr">
      <vt:lpstr>Module</vt:lpstr>
      <vt:lpstr>NuevasFormas de IntervenciónAdministrativa</vt:lpstr>
      <vt:lpstr>Resumen paper Levine &amp;Forrence</vt:lpstr>
      <vt:lpstr>Introducción</vt:lpstr>
      <vt:lpstr>Introducción (2)</vt:lpstr>
      <vt:lpstr>Introducción (3)</vt:lpstr>
      <vt:lpstr>1. Recasting the problem and creating a model (1)</vt:lpstr>
      <vt:lpstr>1. Recasting the problem and creating a model (2)</vt:lpstr>
      <vt:lpstr>1. Recasting the problem and creating a model (3)</vt:lpstr>
      <vt:lpstr>1. Recasting the problem and creating a model (4)</vt:lpstr>
      <vt:lpstr>2. Public v. Private Interest (1)</vt:lpstr>
      <vt:lpstr>3. General vs. Special Interests  (1)</vt:lpstr>
      <vt:lpstr>3. General vs. Special Interests  (2)</vt:lpstr>
      <vt:lpstr>3. General vs. Special Interests  (3)</vt:lpstr>
      <vt:lpstr>3. General vs. Special Interests  (4)</vt:lpstr>
      <vt:lpstr>Sin Slack (costos de monitoreo cero)</vt:lpstr>
      <vt:lpstr>Con Slack (con costos de monitoreo)</vt:lpstr>
      <vt:lpstr>3. General vs. Special Interests  (5)</vt:lpstr>
      <vt:lpstr>3. General vs. Special Interests  (6)</vt:lpstr>
      <vt:lpstr>4. Influencing the amount of slack</vt:lpstr>
      <vt:lpstr>4. Influencing the amount of slack</vt:lpstr>
      <vt:lpstr>4. Influencing the amount of slack</vt:lpstr>
      <vt:lpstr>4. Influencing the amount of slack</vt:lpstr>
      <vt:lpstr>4. Influencing the amount of slack</vt:lpstr>
      <vt:lpstr>5. The Public Agenda</vt:lpstr>
      <vt:lpstr>6. The model</vt:lpstr>
    </vt:vector>
  </TitlesOfParts>
  <Company>Santiago Montt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Nuevas Formas de Intervención Administrativa</dc:title>
  <dc:creator>Santiago Montt</dc:creator>
  <cp:lastModifiedBy>dany</cp:lastModifiedBy>
  <cp:revision>98</cp:revision>
  <dcterms:created xsi:type="dcterms:W3CDTF">2009-12-04T21:32:03Z</dcterms:created>
  <dcterms:modified xsi:type="dcterms:W3CDTF">2010-11-15T19:51:06Z</dcterms:modified>
</cp:coreProperties>
</file>