
<file path=[Content_Types].xml><?xml version="1.0" encoding="utf-8"?>
<Types xmlns="http://schemas.openxmlformats.org/package/2006/content-types">
  <Default Extension="rels" ContentType="application/vnd.openxmlformats-package.relationships+xml"/>
  <Override PartName="/ppt/slideLayouts/slideLayout1.xml" ContentType="application/vnd.openxmlformats-officedocument.presentationml.slideLayout+xml"/>
  <Default Extension="png" ContentType="image/png"/>
  <Default Extension="jpeg" ContentType="image/jpeg"/>
  <Default Extension="xml" ContentType="application/xml"/>
  <Override PartName="/ppt/slides/slide9.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8.xml" ContentType="application/vnd.openxmlformats-officedocument.presentationml.slideLayout+xml"/>
  <Override PartName="/ppt/slides/slide7.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s/slide5.xml" ContentType="application/vnd.openxmlformats-officedocument.presentationml.slide+xml"/>
  <Override PartName="/ppt/slides/slide16.xml" ContentType="application/vnd.openxmlformats-officedocument.presentationml.slide+xml"/>
  <Override PartName="/ppt/slides/slide21.xml" ContentType="application/vnd.openxmlformats-officedocument.presentationml.slide+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slides/slide3.xml" ContentType="application/vnd.openxmlformats-officedocument.presentationml.slide+xml"/>
  <Override PartName="/ppt/slideLayouts/slideLayout10.xml" ContentType="application/vnd.openxmlformats-officedocument.presentationml.slideLayout+xml"/>
  <Override PartName="/ppt/slides/slide14.xml" ContentType="application/vnd.openxmlformats-officedocument.presentationml.slide+xml"/>
  <Default Extension="pict" ContentType="image/pict"/>
  <Override PartName="/docProps/core.xml" ContentType="application/vnd.openxmlformats-package.core-properties+xml"/>
  <Override PartName="/docProps/app.xml" ContentType="application/vnd.openxmlformats-officedocument.extended-properties+xml"/>
  <Override PartName="/ppt/slideLayouts/slideLayout2.xml" ContentType="application/vnd.openxmlformats-officedocument.presentationml.slideLayout+xml"/>
  <Override PartName="/ppt/slides/slide1.xml" ContentType="application/vnd.openxmlformats-officedocument.presentationml.slide+xml"/>
  <Override PartName="/ppt/slides/slide12.xml" ContentType="application/vnd.openxmlformats-officedocument.presentationml.slide+xml"/>
  <Default Extension="bin" ContentType="application/vnd.openxmlformats-officedocument.presentationml.printerSettings"/>
  <Override PartName="/ppt/slides/slide10.xml" ContentType="application/vnd.openxmlformats-officedocument.presentationml.slide+xml"/>
  <Override PartName="/ppt/viewProps.xml" ContentType="application/vnd.openxmlformats-officedocument.presentationml.viewProps+xml"/>
  <Override PartName="/ppt/slides/slide8.xml" ContentType="application/vnd.openxmlformats-officedocument.presentationml.slide+xml"/>
  <Override PartName="/ppt/presentation.xml" ContentType="application/vnd.openxmlformats-officedocument.presentationml.presentation.main+xml"/>
  <Override PartName="/ppt/slides/slide19.xml" ContentType="application/vnd.openxmlformats-officedocument.presentationml.slide+xml"/>
  <Override PartName="/ppt/slideLayouts/slideLayout9.xml" ContentType="application/vnd.openxmlformats-officedocument.presentationml.slideLayout+xml"/>
  <Override PartName="/ppt/slideLayouts/slideLayout7.xml" ContentType="application/vnd.openxmlformats-officedocument.presentationml.slideLayout+xml"/>
  <Override PartName="/ppt/slides/slide6.xml" ContentType="application/vnd.openxmlformats-officedocument.presentationml.slide+xml"/>
  <Default Extension="vml" ContentType="application/vnd.openxmlformats-officedocument.vmlDrawing"/>
  <Override PartName="/ppt/slides/slide17.xml" ContentType="application/vnd.openxmlformats-officedocument.presentationml.slide+xml"/>
  <Override PartName="/ppt/slideLayouts/slideLayout5.xml" ContentType="application/vnd.openxmlformats-officedocument.presentationml.slideLayout+xml"/>
  <Override PartName="/ppt/slides/slide4.xml" ContentType="application/vnd.openxmlformats-officedocument.presentationml.slide+xml"/>
  <Override PartName="/ppt/slideLayouts/slideLayout11.xml" ContentType="application/vnd.openxmlformats-officedocument.presentationml.slideLayout+xml"/>
  <Override PartName="/ppt/slides/slide15.xml" ContentType="application/vnd.openxmlformats-officedocument.presentationml.slide+xml"/>
  <Override PartName="/ppt/theme/theme1.xml" ContentType="application/vnd.openxmlformats-officedocument.theme+xml"/>
  <Override PartName="/ppt/slides/slide20.xml" ContentType="application/vnd.openxmlformats-officedocument.presentationml.slide+xml"/>
  <Override PartName="/ppt/presProps.xml" ContentType="application/vnd.openxmlformats-officedocument.presentationml.presProps+xml"/>
  <Override PartName="/ppt/slideLayouts/slideLayout3.xml" ContentType="application/vnd.openxmlformats-officedocument.presentationml.slideLayout+xml"/>
  <Override PartName="/ppt/slides/slide2.xml" ContentType="application/vnd.openxmlformats-officedocument.presentationml.slide+xml"/>
  <Override PartName="/ppt/embeddings/Microsoft_Equation1.bin" ContentType="application/vnd.openxmlformats-officedocument.oleObject"/>
  <Override PartName="/ppt/slides/slide13.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72" r:id="rId1"/>
  </p:sldMasterIdLst>
  <p:sldIdLst>
    <p:sldId id="256" r:id="rId2"/>
    <p:sldId id="340" r:id="rId3"/>
    <p:sldId id="341" r:id="rId4"/>
    <p:sldId id="360" r:id="rId5"/>
    <p:sldId id="344" r:id="rId6"/>
    <p:sldId id="359" r:id="rId7"/>
    <p:sldId id="352" r:id="rId8"/>
    <p:sldId id="353" r:id="rId9"/>
    <p:sldId id="354" r:id="rId10"/>
    <p:sldId id="355" r:id="rId11"/>
    <p:sldId id="356" r:id="rId12"/>
    <p:sldId id="357" r:id="rId13"/>
    <p:sldId id="361" r:id="rId14"/>
    <p:sldId id="346" r:id="rId15"/>
    <p:sldId id="345" r:id="rId16"/>
    <p:sldId id="347" r:id="rId17"/>
    <p:sldId id="348" r:id="rId18"/>
    <p:sldId id="351" r:id="rId19"/>
    <p:sldId id="362" r:id="rId20"/>
    <p:sldId id="363" r:id="rId21"/>
    <p:sldId id="364"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howOutlineIcons="0">
    <p:restoredLeft sz="15620"/>
    <p:restoredTop sz="94660"/>
  </p:normalViewPr>
  <p:slideViewPr>
    <p:cSldViewPr snapToObjects="1">
      <p:cViewPr varScale="1">
        <p:scale>
          <a:sx n="61" d="100"/>
          <a:sy n="61" d="100"/>
        </p:scale>
        <p:origin x="-752"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printerSettings" Target="printerSettings/printerSettings1.bin"/><Relationship Id="rId24" Type="http://schemas.openxmlformats.org/officeDocument/2006/relationships/presProps" Target="presProps.xml"/><Relationship Id="rId25" Type="http://schemas.openxmlformats.org/officeDocument/2006/relationships/viewProps" Target="viewProps.xml"/><Relationship Id="rId26" Type="http://schemas.openxmlformats.org/officeDocument/2006/relationships/theme" Target="theme/theme1.xml"/><Relationship Id="rId27"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pict"/></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s-ES_tradnl"/>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s-ES_tradnl"/>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F3217B74-410C-3144-8A15-6588C267DB84}" type="datetimeFigureOut">
              <a:rPr lang="en-US" smtClean="0"/>
              <a:pPr/>
              <a:t>10/19/10</a:t>
            </a:fld>
            <a:endParaRPr lang="en-US"/>
          </a:p>
        </p:txBody>
      </p:sp>
      <p:sp>
        <p:nvSpPr>
          <p:cNvPr id="17" name="Footer Placeholder 16"/>
          <p:cNvSpPr>
            <a:spLocks noGrp="1"/>
          </p:cNvSpPr>
          <p:nvPr>
            <p:ph type="ftr" sz="quarter" idx="11"/>
          </p:nvPr>
        </p:nvSpPr>
        <p:spPr>
          <a:xfrm>
            <a:off x="5410200" y="4205288"/>
            <a:ext cx="1295400" cy="457200"/>
          </a:xfrm>
        </p:spPr>
        <p:txBody>
          <a:bodyPr/>
          <a:lstStyle/>
          <a:p>
            <a:endParaRPr lang="en-US"/>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BDA47615-6B31-F542-8F4D-DC5221AF5B03}"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s-ES_tradnl"/>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Date Placeholder 3"/>
          <p:cNvSpPr>
            <a:spLocks noGrp="1"/>
          </p:cNvSpPr>
          <p:nvPr>
            <p:ph type="dt" sz="half" idx="10"/>
          </p:nvPr>
        </p:nvSpPr>
        <p:spPr/>
        <p:txBody>
          <a:bodyPr/>
          <a:lstStyle/>
          <a:p>
            <a:fld id="{F3217B74-410C-3144-8A15-6588C267DB84}" type="datetimeFigureOut">
              <a:rPr lang="en-US" smtClean="0"/>
              <a:pPr/>
              <a:t>10/19/10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s-ES_tradnl"/>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s-ES_tradnl"/>
              <a:t>Click to edit Master text styles</a:t>
            </a:r>
          </a:p>
        </p:txBody>
      </p:sp>
      <p:sp>
        <p:nvSpPr>
          <p:cNvPr id="4" name="Date Placeholder 3"/>
          <p:cNvSpPr>
            <a:spLocks noGrp="1"/>
          </p:cNvSpPr>
          <p:nvPr>
            <p:ph type="dt" sz="half" idx="10"/>
          </p:nvPr>
        </p:nvSpPr>
        <p:spPr/>
        <p:txBody>
          <a:bodyPr/>
          <a:lstStyle/>
          <a:p>
            <a:fld id="{F3217B74-410C-3144-8A15-6588C267DB84}" type="datetimeFigureOut">
              <a:rPr lang="en-US" smtClean="0"/>
              <a:pPr/>
              <a:t>10/19/10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s-ES_tradnl"/>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10/19/10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s-ES_tradnl"/>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s-ES_tradnl"/>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26" name="Date Placeholder 25"/>
          <p:cNvSpPr>
            <a:spLocks noGrp="1"/>
          </p:cNvSpPr>
          <p:nvPr>
            <p:ph type="dt" sz="half" idx="10"/>
          </p:nvPr>
        </p:nvSpPr>
        <p:spPr/>
        <p:txBody>
          <a:bodyPr rtlCol="0"/>
          <a:lstStyle/>
          <a:p>
            <a:fld id="{F3217B74-410C-3144-8A15-6588C267DB84}" type="datetimeFigureOut">
              <a:rPr lang="en-US" smtClean="0"/>
              <a:pPr/>
              <a:t>10/19/10</a:t>
            </a:fld>
            <a:endParaRPr lang="en-US"/>
          </a:p>
        </p:txBody>
      </p:sp>
      <p:sp>
        <p:nvSpPr>
          <p:cNvPr id="27" name="Slide Number Placeholder 26"/>
          <p:cNvSpPr>
            <a:spLocks noGrp="1"/>
          </p:cNvSpPr>
          <p:nvPr>
            <p:ph type="sldNum" sz="quarter" idx="11"/>
          </p:nvPr>
        </p:nvSpPr>
        <p:spPr/>
        <p:txBody>
          <a:bodyPr rtlCol="0"/>
          <a:lstStyle/>
          <a:p>
            <a:fld id="{BDA47615-6B31-F542-8F4D-DC5221AF5B03}" type="slidenum">
              <a:rPr lang="en-US" smtClean="0"/>
              <a:pPr/>
              <a:t>‹#›</a:t>
            </a:fld>
            <a:endParaRPr lang="en-US"/>
          </a:p>
        </p:txBody>
      </p:sp>
      <p:sp>
        <p:nvSpPr>
          <p:cNvPr id="28" name="Footer Placeholder 27"/>
          <p:cNvSpPr>
            <a:spLocks noGrp="1"/>
          </p:cNvSpPr>
          <p:nvPr>
            <p:ph type="ftr" sz="quarter" idx="12"/>
          </p:nvPr>
        </p:nvSpPr>
        <p:spPr/>
        <p:txBody>
          <a:bodyPr rtlCol="0"/>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s-ES_tradnl"/>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F3217B74-410C-3144-8A15-6588C267DB84}" type="datetimeFigureOut">
              <a:rPr lang="en-US" smtClean="0"/>
              <a:pPr/>
              <a:t>10/19/10</a:t>
            </a:fld>
            <a:endParaRPr lang="en-US"/>
          </a:p>
        </p:txBody>
      </p:sp>
      <p:sp>
        <p:nvSpPr>
          <p:cNvPr id="4" name="Footer Placeholder 3"/>
          <p:cNvSpPr>
            <a:spLocks noGrp="1"/>
          </p:cNvSpPr>
          <p:nvPr>
            <p:ph type="ftr" sz="quarter" idx="11"/>
          </p:nvPr>
        </p:nvSpPr>
        <p:spPr>
          <a:xfrm>
            <a:off x="5257800" y="612648"/>
            <a:ext cx="1325880" cy="457200"/>
          </a:xfrm>
        </p:spPr>
        <p:txBody>
          <a:bodyPr/>
          <a:lstStyle/>
          <a:p>
            <a:endParaRPr lang="en-US"/>
          </a:p>
        </p:txBody>
      </p:sp>
      <p:sp>
        <p:nvSpPr>
          <p:cNvPr id="5" name="Slide Number Placeholder 4"/>
          <p:cNvSpPr>
            <a:spLocks noGrp="1"/>
          </p:cNvSpPr>
          <p:nvPr>
            <p:ph type="sldNum" sz="quarter" idx="12"/>
          </p:nvPr>
        </p:nvSpPr>
        <p:spPr>
          <a:xfrm>
            <a:off x="8174736" y="2272"/>
            <a:ext cx="762000" cy="365760"/>
          </a:xfrm>
        </p:spPr>
        <p:txBody>
          <a:bodyPr/>
          <a:lstStyle/>
          <a:p>
            <a:fld id="{BDA47615-6B31-F542-8F4D-DC5221AF5B03}"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3217B74-410C-3144-8A15-6588C267DB84}" type="datetimeFigureOut">
              <a:rPr lang="en-US" smtClean="0"/>
              <a:pPr/>
              <a:t>10/19/10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s-ES_tradnl"/>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s-ES_tradnl"/>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s-ES_tradnl"/>
              <a:t>Click to edit Master text styles</a:t>
            </a:r>
          </a:p>
          <a:p>
            <a:pPr lvl="1" eaLnBrk="1" latinLnBrk="0" hangingPunct="1"/>
            <a:r>
              <a:rPr lang="es-ES_tradnl"/>
              <a:t>Second level</a:t>
            </a:r>
          </a:p>
          <a:p>
            <a:pPr lvl="2" eaLnBrk="1" latinLnBrk="0" hangingPunct="1"/>
            <a:r>
              <a:rPr lang="es-ES_tradnl"/>
              <a:t>Third level</a:t>
            </a:r>
          </a:p>
          <a:p>
            <a:pPr lvl="3" eaLnBrk="1" latinLnBrk="0" hangingPunct="1"/>
            <a:r>
              <a:rPr lang="es-ES_tradnl"/>
              <a:t>Fourth level</a:t>
            </a:r>
          </a:p>
          <a:p>
            <a:pPr lvl="4" eaLnBrk="1" latinLnBrk="0" hangingPunct="1"/>
            <a:r>
              <a:rPr lang="es-ES_tradnl"/>
              <a:t>Fifth level</a:t>
            </a:r>
            <a:endParaRPr kumimoji="0" lang="en-US"/>
          </a:p>
        </p:txBody>
      </p:sp>
      <p:sp>
        <p:nvSpPr>
          <p:cNvPr id="5" name="Date Placeholder 4"/>
          <p:cNvSpPr>
            <a:spLocks noGrp="1"/>
          </p:cNvSpPr>
          <p:nvPr>
            <p:ph type="dt" sz="half" idx="10"/>
          </p:nvPr>
        </p:nvSpPr>
        <p:spPr/>
        <p:txBody>
          <a:bodyPr/>
          <a:lstStyle/>
          <a:p>
            <a:fld id="{F3217B74-410C-3144-8A15-6588C267DB84}" type="datetimeFigureOut">
              <a:rPr lang="en-US" smtClean="0"/>
              <a:pPr/>
              <a:t>10/19/10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s-ES_tradnl"/>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s-ES_tradnl" dirty="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s-ES_tradnl"/>
              <a:t>Click to edit Master text styles</a:t>
            </a:r>
          </a:p>
        </p:txBody>
      </p:sp>
      <p:sp>
        <p:nvSpPr>
          <p:cNvPr id="5" name="Date Placeholder 4"/>
          <p:cNvSpPr>
            <a:spLocks noGrp="1"/>
          </p:cNvSpPr>
          <p:nvPr>
            <p:ph type="dt" sz="half" idx="10"/>
          </p:nvPr>
        </p:nvSpPr>
        <p:spPr/>
        <p:txBody>
          <a:bodyPr/>
          <a:lstStyle/>
          <a:p>
            <a:fld id="{F3217B74-410C-3144-8A15-6588C267DB84}" type="datetimeFigureOut">
              <a:rPr lang="en-US" smtClean="0"/>
              <a:pPr/>
              <a:t>10/19/10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DA47615-6B31-F542-8F4D-DC5221AF5B03}"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s-ES_tradnl"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s-ES_tradnl" smtClean="0"/>
              <a:t>Click to edit Master text styles</a:t>
            </a:r>
          </a:p>
          <a:p>
            <a:pPr lvl="1" eaLnBrk="1" latinLnBrk="0" hangingPunct="1"/>
            <a:r>
              <a:rPr kumimoji="0" lang="es-ES_tradnl" smtClean="0"/>
              <a:t>Second level</a:t>
            </a:r>
          </a:p>
          <a:p>
            <a:pPr lvl="2" eaLnBrk="1" latinLnBrk="0" hangingPunct="1"/>
            <a:r>
              <a:rPr kumimoji="0" lang="es-ES_tradnl" smtClean="0"/>
              <a:t>Third level</a:t>
            </a:r>
          </a:p>
          <a:p>
            <a:pPr lvl="3" eaLnBrk="1" latinLnBrk="0" hangingPunct="1"/>
            <a:r>
              <a:rPr kumimoji="0" lang="es-ES_tradnl" smtClean="0"/>
              <a:t>Fourth level</a:t>
            </a:r>
          </a:p>
          <a:p>
            <a:pPr lvl="4" eaLnBrk="1" latinLnBrk="0" hangingPunct="1"/>
            <a:r>
              <a:rPr kumimoji="0" lang="es-ES_tradnl"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F3217B74-410C-3144-8A15-6588C267DB84}" type="datetimeFigureOut">
              <a:rPr lang="en-US" smtClean="0"/>
              <a:pPr/>
              <a:t>10/19/10</a:t>
            </a:fld>
            <a:endParaRPr lang="en-US"/>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en-US"/>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BDA47615-6B31-F542-8F4D-DC5221AF5B03}"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2.xml.rels><?xml version="1.0" encoding="UTF-8" standalone="yes"?>
<Relationships xmlns="http://schemas.openxmlformats.org/package/2006/relationships"><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oleObject" Target="../embeddings/Microsoft_Equation1.bin"/></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png"/><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Nuevas</a:t>
            </a:r>
            <a:r>
              <a:rPr lang="en-US" dirty="0" smtClean="0"/>
              <a:t> </a:t>
            </a:r>
            <a:r>
              <a:rPr lang="en-US" dirty="0" err="1" smtClean="0"/>
              <a:t>Formas</a:t>
            </a:r>
            <a:r>
              <a:rPr lang="en-US" dirty="0" smtClean="0"/>
              <a:t> de</a:t>
            </a:r>
            <a:br>
              <a:rPr lang="en-US" dirty="0" smtClean="0"/>
            </a:br>
            <a:r>
              <a:rPr lang="en-US" dirty="0" err="1" smtClean="0"/>
              <a:t>Intervención</a:t>
            </a:r>
            <a:r>
              <a:rPr lang="en-US" dirty="0" smtClean="0"/>
              <a:t> </a:t>
            </a:r>
            <a:r>
              <a:rPr lang="en-US" dirty="0" err="1" smtClean="0"/>
              <a:t>Administrativa</a:t>
            </a:r>
            <a:endParaRPr lang="en-US" dirty="0"/>
          </a:p>
        </p:txBody>
      </p:sp>
      <p:sp>
        <p:nvSpPr>
          <p:cNvPr id="3" name="Subtitle 2"/>
          <p:cNvSpPr>
            <a:spLocks noGrp="1"/>
          </p:cNvSpPr>
          <p:nvPr>
            <p:ph type="subTitle" idx="1"/>
          </p:nvPr>
        </p:nvSpPr>
        <p:spPr/>
        <p:txBody>
          <a:bodyPr/>
          <a:lstStyle/>
          <a:p>
            <a:r>
              <a:rPr lang="en-US" dirty="0" smtClean="0"/>
              <a:t>Septima semana: </a:t>
            </a:r>
          </a:p>
          <a:p>
            <a:r>
              <a:rPr lang="en-US" dirty="0" err="1" smtClean="0"/>
              <a:t>fallas</a:t>
            </a:r>
            <a:r>
              <a:rPr lang="en-US" dirty="0" smtClean="0"/>
              <a:t> del </a:t>
            </a:r>
            <a:r>
              <a:rPr lang="en-US" dirty="0" err="1" smtClean="0"/>
              <a:t>individuo</a:t>
            </a:r>
            <a:endParaRPr lang="en-US" dirty="0" smtClean="0"/>
          </a:p>
          <a:p>
            <a:endParaRPr lang="en-US" dirty="0"/>
          </a:p>
        </p:txBody>
      </p:sp>
      <p:sp>
        <p:nvSpPr>
          <p:cNvPr id="4" name="TextBox 3"/>
          <p:cNvSpPr txBox="1"/>
          <p:nvPr/>
        </p:nvSpPr>
        <p:spPr>
          <a:xfrm>
            <a:off x="4572000" y="5714999"/>
            <a:ext cx="2685952" cy="646331"/>
          </a:xfrm>
          <a:prstGeom prst="rect">
            <a:avLst/>
          </a:prstGeom>
          <a:noFill/>
        </p:spPr>
        <p:txBody>
          <a:bodyPr wrap="none" rtlCol="0">
            <a:spAutoFit/>
          </a:bodyPr>
          <a:lstStyle/>
          <a:p>
            <a:r>
              <a:rPr lang="en-US" dirty="0" smtClean="0"/>
              <a:t>Santiago Montt </a:t>
            </a:r>
            <a:r>
              <a:rPr lang="en-US" dirty="0" err="1" smtClean="0"/>
              <a:t>Oyarzún</a:t>
            </a:r>
            <a:endParaRPr lang="en-US" dirty="0" smtClean="0"/>
          </a:p>
          <a:p>
            <a:r>
              <a:rPr lang="en-US" dirty="0" smtClean="0"/>
              <a:t>12 al 19 de </a:t>
            </a:r>
            <a:r>
              <a:rPr lang="en-US" dirty="0" err="1" smtClean="0"/>
              <a:t>octubre</a:t>
            </a:r>
            <a:r>
              <a:rPr lang="en-US" dirty="0" smtClean="0"/>
              <a:t> 2010</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err="1" smtClean="0"/>
              <a:t>Tres</a:t>
            </a:r>
            <a:r>
              <a:rPr lang="en-US" dirty="0" smtClean="0"/>
              <a:t> </a:t>
            </a:r>
            <a:r>
              <a:rPr lang="en-US" dirty="0" err="1" smtClean="0"/>
              <a:t>tipos</a:t>
            </a:r>
            <a:r>
              <a:rPr lang="en-US" dirty="0" smtClean="0"/>
              <a:t> de personas (2)</a:t>
            </a:r>
            <a:endParaRPr lang="en-US" dirty="0"/>
          </a:p>
        </p:txBody>
      </p:sp>
      <p:sp>
        <p:nvSpPr>
          <p:cNvPr id="3" name="Content Placeholder 2"/>
          <p:cNvSpPr>
            <a:spLocks noGrp="1"/>
          </p:cNvSpPr>
          <p:nvPr>
            <p:ph idx="1"/>
          </p:nvPr>
        </p:nvSpPr>
        <p:spPr>
          <a:xfrm>
            <a:off x="457200" y="1752600"/>
            <a:ext cx="8229600" cy="4325112"/>
          </a:xfrm>
        </p:spPr>
        <p:txBody>
          <a:bodyPr/>
          <a:lstStyle/>
          <a:p>
            <a:r>
              <a:rPr lang="en-US" dirty="0" smtClean="0"/>
              <a:t>Los </a:t>
            </a:r>
            <a:r>
              <a:rPr lang="en-US" dirty="0" err="1" smtClean="0"/>
              <a:t>inconsistentes</a:t>
            </a:r>
            <a:r>
              <a:rPr lang="en-US" dirty="0" smtClean="0"/>
              <a:t> </a:t>
            </a:r>
            <a:r>
              <a:rPr lang="en-US" dirty="0" err="1" smtClean="0"/>
              <a:t>sofisticados (prevén que tendrán problemas de autocontral)</a:t>
            </a:r>
            <a:endParaRPr lang="en-US" dirty="0" smtClean="0"/>
          </a:p>
          <a:p>
            <a:pPr lvl="1"/>
            <a:r>
              <a:rPr lang="en-US" dirty="0" smtClean="0"/>
              <a:t>No </a:t>
            </a:r>
            <a:r>
              <a:rPr lang="en-US" dirty="0" err="1" smtClean="0"/>
              <a:t>hacen</a:t>
            </a:r>
            <a:r>
              <a:rPr lang="en-US" dirty="0" smtClean="0"/>
              <a:t> el </a:t>
            </a:r>
            <a:r>
              <a:rPr lang="en-US" dirty="0" err="1" smtClean="0"/>
              <a:t>reporte</a:t>
            </a:r>
            <a:r>
              <a:rPr lang="en-US" dirty="0" smtClean="0"/>
              <a:t> en la </a:t>
            </a:r>
            <a:r>
              <a:rPr lang="en-US" dirty="0" err="1" smtClean="0"/>
              <a:t>primera</a:t>
            </a:r>
            <a:r>
              <a:rPr lang="en-US" dirty="0" smtClean="0"/>
              <a:t> </a:t>
            </a:r>
            <a:r>
              <a:rPr lang="en-US" dirty="0" err="1" smtClean="0"/>
              <a:t>semana</a:t>
            </a:r>
            <a:r>
              <a:rPr lang="en-US" dirty="0" smtClean="0"/>
              <a:t>, </a:t>
            </a:r>
            <a:r>
              <a:rPr lang="en-US" dirty="0" err="1" smtClean="0"/>
              <a:t>sino</a:t>
            </a:r>
            <a:r>
              <a:rPr lang="en-US" dirty="0" smtClean="0"/>
              <a:t> en la </a:t>
            </a:r>
            <a:r>
              <a:rPr lang="en-US" dirty="0" err="1" smtClean="0"/>
              <a:t>segunda</a:t>
            </a:r>
            <a:endParaRPr lang="en-US" dirty="0" smtClean="0"/>
          </a:p>
          <a:p>
            <a:pPr lvl="1"/>
            <a:r>
              <a:rPr lang="en-US" dirty="0" smtClean="0"/>
              <a:t>En la </a:t>
            </a:r>
            <a:r>
              <a:rPr lang="en-US" dirty="0" err="1" smtClean="0"/>
              <a:t>segunda</a:t>
            </a:r>
            <a:r>
              <a:rPr lang="en-US" dirty="0" smtClean="0"/>
              <a:t> </a:t>
            </a:r>
            <a:r>
              <a:rPr lang="en-US" dirty="0" err="1" smtClean="0"/>
              <a:t>semana</a:t>
            </a:r>
            <a:r>
              <a:rPr lang="en-US" dirty="0" smtClean="0"/>
              <a:t> </a:t>
            </a:r>
            <a:r>
              <a:rPr lang="en-US" dirty="0" err="1" smtClean="0"/>
              <a:t>saben</a:t>
            </a:r>
            <a:r>
              <a:rPr lang="en-US" dirty="0" smtClean="0"/>
              <a:t> </a:t>
            </a:r>
            <a:r>
              <a:rPr lang="en-US" dirty="0" err="1" smtClean="0"/>
              <a:t>que</a:t>
            </a:r>
            <a:r>
              <a:rPr lang="en-US" dirty="0" smtClean="0"/>
              <a:t> </a:t>
            </a:r>
            <a:r>
              <a:rPr lang="en-US" dirty="0" err="1" smtClean="0"/>
              <a:t>si</a:t>
            </a:r>
            <a:r>
              <a:rPr lang="en-US" dirty="0" smtClean="0"/>
              <a:t> no lo </a:t>
            </a:r>
            <a:r>
              <a:rPr lang="en-US" dirty="0" err="1" smtClean="0"/>
              <a:t>hacen</a:t>
            </a:r>
            <a:r>
              <a:rPr lang="en-US" dirty="0" smtClean="0"/>
              <a:t> </a:t>
            </a:r>
            <a:r>
              <a:rPr lang="en-US" dirty="0" err="1" smtClean="0"/>
              <a:t>ahí</a:t>
            </a:r>
            <a:r>
              <a:rPr lang="en-US" dirty="0" smtClean="0"/>
              <a:t>, </a:t>
            </a:r>
            <a:r>
              <a:rPr lang="en-US" dirty="0" err="1" smtClean="0"/>
              <a:t>entonces</a:t>
            </a:r>
            <a:r>
              <a:rPr lang="en-US" dirty="0" smtClean="0"/>
              <a:t> se </a:t>
            </a:r>
            <a:r>
              <a:rPr lang="en-US" dirty="0" err="1" smtClean="0"/>
              <a:t>perderán</a:t>
            </a:r>
            <a:r>
              <a:rPr lang="en-US" dirty="0" smtClean="0"/>
              <a:t> la </a:t>
            </a:r>
            <a:r>
              <a:rPr lang="en-US" dirty="0" err="1" smtClean="0"/>
              <a:t>película</a:t>
            </a:r>
            <a:r>
              <a:rPr lang="en-US" dirty="0" smtClean="0"/>
              <a:t> </a:t>
            </a:r>
            <a:r>
              <a:rPr lang="en-US" dirty="0" err="1" smtClean="0"/>
              <a:t>espectacular</a:t>
            </a:r>
            <a:r>
              <a:rPr lang="en-US" dirty="0" smtClean="0"/>
              <a:t> </a:t>
            </a:r>
            <a:r>
              <a:rPr lang="en-US" dirty="0" err="1" smtClean="0"/>
              <a:t>porque</a:t>
            </a:r>
            <a:r>
              <a:rPr lang="en-US" dirty="0" smtClean="0"/>
              <a:t> no </a:t>
            </a:r>
            <a:r>
              <a:rPr lang="en-US" dirty="0" err="1" smtClean="0"/>
              <a:t>serán</a:t>
            </a:r>
            <a:r>
              <a:rPr lang="en-US" dirty="0" smtClean="0"/>
              <a:t> </a:t>
            </a:r>
            <a:r>
              <a:rPr lang="en-US" dirty="0" err="1" smtClean="0"/>
              <a:t>capaces</a:t>
            </a:r>
            <a:r>
              <a:rPr lang="en-US" dirty="0" smtClean="0"/>
              <a:t> de </a:t>
            </a:r>
            <a:r>
              <a:rPr lang="en-US" dirty="0" err="1" smtClean="0"/>
              <a:t>resistir</a:t>
            </a:r>
            <a:r>
              <a:rPr lang="en-US" dirty="0" smtClean="0"/>
              <a:t> en la </a:t>
            </a:r>
            <a:r>
              <a:rPr lang="en-US" dirty="0" err="1" smtClean="0"/>
              <a:t>tercera</a:t>
            </a:r>
            <a:r>
              <a:rPr lang="en-US" dirty="0" smtClean="0"/>
              <a:t> </a:t>
            </a:r>
            <a:r>
              <a:rPr lang="en-US" dirty="0" err="1" smtClean="0"/>
              <a:t>semana</a:t>
            </a:r>
            <a:endParaRPr lang="en-US" dirty="0" smtClean="0"/>
          </a:p>
          <a:p>
            <a:pPr lvl="1"/>
            <a:r>
              <a:rPr lang="en-US" dirty="0" smtClean="0"/>
              <a:t>En </a:t>
            </a:r>
            <a:r>
              <a:rPr lang="en-US" dirty="0" err="1" smtClean="0"/>
              <a:t>este</a:t>
            </a:r>
            <a:r>
              <a:rPr lang="en-US" dirty="0" smtClean="0"/>
              <a:t> </a:t>
            </a:r>
            <a:r>
              <a:rPr lang="en-US" dirty="0" err="1" smtClean="0"/>
              <a:t>ejemplo</a:t>
            </a:r>
            <a:r>
              <a:rPr lang="en-US" dirty="0" smtClean="0"/>
              <a:t>, </a:t>
            </a:r>
            <a:r>
              <a:rPr lang="en-US" dirty="0" err="1" smtClean="0"/>
              <a:t>es</a:t>
            </a:r>
            <a:r>
              <a:rPr lang="en-US" dirty="0" smtClean="0"/>
              <a:t> </a:t>
            </a:r>
            <a:r>
              <a:rPr lang="en-US" dirty="0" err="1" smtClean="0"/>
              <a:t>bueno</a:t>
            </a:r>
            <a:r>
              <a:rPr lang="en-US" dirty="0" smtClean="0"/>
              <a:t> ser </a:t>
            </a:r>
            <a:r>
              <a:rPr lang="en-US" dirty="0" err="1" smtClean="0"/>
              <a:t>sofisticado</a:t>
            </a:r>
            <a:r>
              <a:rPr lang="en-US" dirty="0" smtClean="0"/>
              <a:t>.</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err="1" smtClean="0"/>
              <a:t>Otro</a:t>
            </a:r>
            <a:r>
              <a:rPr lang="en-US" dirty="0" smtClean="0"/>
              <a:t> </a:t>
            </a:r>
            <a:r>
              <a:rPr lang="en-US" dirty="0" err="1" smtClean="0"/>
              <a:t>ejemplo</a:t>
            </a:r>
            <a:r>
              <a:rPr lang="en-US" dirty="0" smtClean="0"/>
              <a:t> similar</a:t>
            </a:r>
            <a:endParaRPr lang="en-US" dirty="0"/>
          </a:p>
        </p:txBody>
      </p:sp>
      <p:sp>
        <p:nvSpPr>
          <p:cNvPr id="3" name="Content Placeholder 2"/>
          <p:cNvSpPr>
            <a:spLocks noGrp="1"/>
          </p:cNvSpPr>
          <p:nvPr>
            <p:ph idx="1"/>
          </p:nvPr>
        </p:nvSpPr>
        <p:spPr>
          <a:xfrm>
            <a:off x="457200" y="1828800"/>
            <a:ext cx="8229600" cy="4325112"/>
          </a:xfrm>
        </p:spPr>
        <p:txBody>
          <a:bodyPr>
            <a:normAutofit fontScale="85000" lnSpcReduction="20000"/>
          </a:bodyPr>
          <a:lstStyle/>
          <a:p>
            <a:r>
              <a:rPr lang="en-US" dirty="0" err="1" smtClean="0"/>
              <a:t>Supongamos</a:t>
            </a:r>
            <a:r>
              <a:rPr lang="en-US" dirty="0" smtClean="0"/>
              <a:t> </a:t>
            </a:r>
            <a:r>
              <a:rPr lang="en-US" dirty="0" err="1" smtClean="0"/>
              <a:t>que</a:t>
            </a:r>
            <a:r>
              <a:rPr lang="en-US" dirty="0" smtClean="0"/>
              <a:t> </a:t>
            </a:r>
            <a:r>
              <a:rPr lang="en-US" dirty="0" err="1" smtClean="0"/>
              <a:t>una</a:t>
            </a:r>
            <a:r>
              <a:rPr lang="en-US" dirty="0" smtClean="0"/>
              <a:t> persona </a:t>
            </a:r>
            <a:r>
              <a:rPr lang="en-US" dirty="0" err="1" smtClean="0"/>
              <a:t>tiene</a:t>
            </a:r>
            <a:r>
              <a:rPr lang="en-US" dirty="0" smtClean="0"/>
              <a:t> un </a:t>
            </a:r>
            <a:r>
              <a:rPr lang="en-US" dirty="0" err="1" smtClean="0"/>
              <a:t>cupón</a:t>
            </a:r>
            <a:r>
              <a:rPr lang="en-US" dirty="0" smtClean="0"/>
              <a:t> </a:t>
            </a:r>
            <a:r>
              <a:rPr lang="en-US" dirty="0" err="1" smtClean="0"/>
              <a:t>para</a:t>
            </a:r>
            <a:r>
              <a:rPr lang="en-US" dirty="0" smtClean="0"/>
              <a:t> </a:t>
            </a:r>
            <a:r>
              <a:rPr lang="en-US" dirty="0" err="1" smtClean="0"/>
              <a:t>ver</a:t>
            </a:r>
            <a:r>
              <a:rPr lang="en-US" dirty="0" smtClean="0"/>
              <a:t> </a:t>
            </a:r>
            <a:r>
              <a:rPr lang="en-US" dirty="0" err="1" smtClean="0"/>
              <a:t>una</a:t>
            </a:r>
            <a:r>
              <a:rPr lang="en-US" dirty="0" smtClean="0"/>
              <a:t> sola </a:t>
            </a:r>
            <a:r>
              <a:rPr lang="en-US" dirty="0" err="1" smtClean="0"/>
              <a:t>película</a:t>
            </a:r>
            <a:r>
              <a:rPr lang="en-US" dirty="0" smtClean="0"/>
              <a:t> </a:t>
            </a:r>
            <a:r>
              <a:rPr lang="en-US" dirty="0" err="1" smtClean="0"/>
              <a:t>durante</a:t>
            </a:r>
            <a:r>
              <a:rPr lang="en-US" dirty="0" smtClean="0"/>
              <a:t> los </a:t>
            </a:r>
            <a:r>
              <a:rPr lang="en-US" dirty="0" err="1" smtClean="0"/>
              <a:t>próximos</a:t>
            </a:r>
            <a:r>
              <a:rPr lang="en-US" dirty="0" smtClean="0"/>
              <a:t> 4 </a:t>
            </a:r>
            <a:r>
              <a:rPr lang="en-US" dirty="0" err="1" smtClean="0"/>
              <a:t>sábados</a:t>
            </a:r>
            <a:r>
              <a:rPr lang="en-US" dirty="0" smtClean="0"/>
              <a:t>. </a:t>
            </a:r>
            <a:r>
              <a:rPr lang="en-US" dirty="0" err="1" smtClean="0"/>
              <a:t>Mismas</a:t>
            </a:r>
            <a:r>
              <a:rPr lang="en-US" dirty="0" smtClean="0"/>
              <a:t> </a:t>
            </a:r>
            <a:r>
              <a:rPr lang="en-US" dirty="0" err="1" smtClean="0"/>
              <a:t>películas</a:t>
            </a:r>
            <a:r>
              <a:rPr lang="en-US" dirty="0" smtClean="0"/>
              <a:t> </a:t>
            </a:r>
            <a:r>
              <a:rPr lang="en-US" dirty="0" err="1" smtClean="0"/>
              <a:t>que</a:t>
            </a:r>
            <a:r>
              <a:rPr lang="en-US" dirty="0" smtClean="0"/>
              <a:t> en el </a:t>
            </a:r>
            <a:r>
              <a:rPr lang="en-US" dirty="0" err="1" smtClean="0"/>
              <a:t>ejemplo</a:t>
            </a:r>
            <a:r>
              <a:rPr lang="en-US" dirty="0" smtClean="0"/>
              <a:t> </a:t>
            </a:r>
            <a:r>
              <a:rPr lang="en-US" dirty="0" err="1" smtClean="0"/>
              <a:t>pasado</a:t>
            </a:r>
            <a:r>
              <a:rPr lang="en-US" dirty="0" smtClean="0"/>
              <a:t>.</a:t>
            </a:r>
          </a:p>
          <a:p>
            <a:r>
              <a:rPr lang="en-US" dirty="0" smtClean="0"/>
              <a:t> Los </a:t>
            </a:r>
            <a:r>
              <a:rPr lang="en-US" dirty="0" err="1" smtClean="0"/>
              <a:t>consistentes</a:t>
            </a:r>
            <a:r>
              <a:rPr lang="en-US" dirty="0" smtClean="0"/>
              <a:t> en el </a:t>
            </a:r>
            <a:r>
              <a:rPr lang="en-US" dirty="0" err="1" smtClean="0"/>
              <a:t>tiempo</a:t>
            </a:r>
            <a:endParaRPr lang="en-US" dirty="0" smtClean="0"/>
          </a:p>
          <a:p>
            <a:pPr lvl="1"/>
            <a:r>
              <a:rPr lang="en-US" dirty="0" err="1" smtClean="0"/>
              <a:t>Esperan</a:t>
            </a:r>
            <a:r>
              <a:rPr lang="en-US" dirty="0" smtClean="0"/>
              <a:t> </a:t>
            </a:r>
            <a:r>
              <a:rPr lang="en-US" dirty="0" err="1" smtClean="0"/>
              <a:t>hasta</a:t>
            </a:r>
            <a:r>
              <a:rPr lang="en-US" dirty="0" smtClean="0"/>
              <a:t> la </a:t>
            </a:r>
            <a:r>
              <a:rPr lang="en-US" dirty="0" err="1" smtClean="0"/>
              <a:t>última</a:t>
            </a:r>
            <a:r>
              <a:rPr lang="en-US" dirty="0" smtClean="0"/>
              <a:t> </a:t>
            </a:r>
            <a:r>
              <a:rPr lang="en-US" dirty="0" err="1" smtClean="0"/>
              <a:t>película</a:t>
            </a:r>
            <a:endParaRPr lang="en-US" dirty="0" smtClean="0"/>
          </a:p>
          <a:p>
            <a:r>
              <a:rPr lang="en-US" dirty="0" smtClean="0"/>
              <a:t>Los naïve</a:t>
            </a:r>
          </a:p>
          <a:p>
            <a:pPr lvl="1"/>
            <a:r>
              <a:rPr lang="en-US" dirty="0" smtClean="0"/>
              <a:t>En los </a:t>
            </a:r>
            <a:r>
              <a:rPr lang="en-US" dirty="0" err="1" smtClean="0"/>
              <a:t>primeros</a:t>
            </a:r>
            <a:r>
              <a:rPr lang="en-US" dirty="0" smtClean="0"/>
              <a:t> dos </a:t>
            </a:r>
            <a:r>
              <a:rPr lang="en-US" dirty="0" err="1" smtClean="0"/>
              <a:t>sábados</a:t>
            </a:r>
            <a:r>
              <a:rPr lang="en-US" dirty="0" smtClean="0"/>
              <a:t>, los naïve </a:t>
            </a:r>
            <a:r>
              <a:rPr lang="en-US" dirty="0" err="1" smtClean="0"/>
              <a:t>esperan</a:t>
            </a:r>
            <a:r>
              <a:rPr lang="en-US" dirty="0" smtClean="0"/>
              <a:t>, </a:t>
            </a:r>
            <a:r>
              <a:rPr lang="en-US" dirty="0" err="1" smtClean="0"/>
              <a:t>bajo</a:t>
            </a:r>
            <a:r>
              <a:rPr lang="en-US" dirty="0" smtClean="0"/>
              <a:t> la </a:t>
            </a:r>
            <a:r>
              <a:rPr lang="en-US" dirty="0" err="1" smtClean="0"/>
              <a:t>incorrecta</a:t>
            </a:r>
            <a:r>
              <a:rPr lang="en-US" dirty="0" smtClean="0"/>
              <a:t> idea </a:t>
            </a:r>
            <a:r>
              <a:rPr lang="en-US" dirty="0" err="1" smtClean="0"/>
              <a:t>que</a:t>
            </a:r>
            <a:r>
              <a:rPr lang="en-US" dirty="0" smtClean="0"/>
              <a:t> </a:t>
            </a:r>
            <a:r>
              <a:rPr lang="en-US" dirty="0" err="1" smtClean="0"/>
              <a:t>esperan</a:t>
            </a:r>
            <a:r>
              <a:rPr lang="en-US" dirty="0" smtClean="0"/>
              <a:t> la </a:t>
            </a:r>
            <a:r>
              <a:rPr lang="en-US" dirty="0" err="1" smtClean="0"/>
              <a:t>última</a:t>
            </a:r>
            <a:r>
              <a:rPr lang="en-US" dirty="0" smtClean="0"/>
              <a:t> </a:t>
            </a:r>
            <a:r>
              <a:rPr lang="en-US" dirty="0" err="1" smtClean="0"/>
              <a:t>película</a:t>
            </a:r>
            <a:endParaRPr lang="en-US" dirty="0" smtClean="0"/>
          </a:p>
          <a:p>
            <a:pPr lvl="1"/>
            <a:r>
              <a:rPr lang="en-US" dirty="0" err="1" smtClean="0"/>
              <a:t>Pero</a:t>
            </a:r>
            <a:r>
              <a:rPr lang="en-US" dirty="0" smtClean="0"/>
              <a:t> </a:t>
            </a:r>
            <a:r>
              <a:rPr lang="en-US" dirty="0" err="1" smtClean="0"/>
              <a:t>terminan</a:t>
            </a:r>
            <a:r>
              <a:rPr lang="en-US" dirty="0" smtClean="0"/>
              <a:t> </a:t>
            </a:r>
            <a:r>
              <a:rPr lang="en-US" dirty="0" err="1" smtClean="0"/>
              <a:t>por</a:t>
            </a:r>
            <a:r>
              <a:rPr lang="en-US" dirty="0" smtClean="0"/>
              <a:t> </a:t>
            </a:r>
            <a:r>
              <a:rPr lang="en-US" dirty="0" err="1" smtClean="0"/>
              <a:t>ver</a:t>
            </a:r>
            <a:r>
              <a:rPr lang="en-US" dirty="0" smtClean="0"/>
              <a:t> la </a:t>
            </a:r>
            <a:r>
              <a:rPr lang="en-US" dirty="0" err="1" smtClean="0"/>
              <a:t>película</a:t>
            </a:r>
            <a:r>
              <a:rPr lang="en-US" dirty="0" smtClean="0"/>
              <a:t> de la </a:t>
            </a:r>
            <a:r>
              <a:rPr lang="en-US" dirty="0" err="1" smtClean="0"/>
              <a:t>tercera</a:t>
            </a:r>
            <a:r>
              <a:rPr lang="en-US" dirty="0" smtClean="0"/>
              <a:t> </a:t>
            </a:r>
            <a:r>
              <a:rPr lang="en-US" dirty="0" err="1" smtClean="0"/>
              <a:t>semana</a:t>
            </a:r>
            <a:endParaRPr lang="en-US" dirty="0" smtClean="0"/>
          </a:p>
          <a:p>
            <a:r>
              <a:rPr lang="en-US" dirty="0" smtClean="0"/>
              <a:t>Los </a:t>
            </a:r>
            <a:r>
              <a:rPr lang="en-US" dirty="0" err="1" smtClean="0"/>
              <a:t>sofisticados</a:t>
            </a:r>
            <a:endParaRPr lang="en-US" dirty="0" smtClean="0"/>
          </a:p>
          <a:p>
            <a:pPr lvl="1"/>
            <a:r>
              <a:rPr lang="en-US" dirty="0" err="1" smtClean="0"/>
              <a:t>Ven</a:t>
            </a:r>
            <a:r>
              <a:rPr lang="en-US" dirty="0" smtClean="0"/>
              <a:t> la </a:t>
            </a:r>
            <a:r>
              <a:rPr lang="en-US" dirty="0" err="1" smtClean="0"/>
              <a:t>primera</a:t>
            </a:r>
            <a:r>
              <a:rPr lang="en-US" dirty="0" smtClean="0"/>
              <a:t> </a:t>
            </a:r>
            <a:r>
              <a:rPr lang="en-US" dirty="0" err="1" smtClean="0"/>
              <a:t>película</a:t>
            </a:r>
            <a:r>
              <a:rPr lang="en-US" dirty="0" smtClean="0"/>
              <a:t>. </a:t>
            </a:r>
            <a:r>
              <a:rPr lang="en-US" dirty="0" err="1" smtClean="0"/>
              <a:t>Anticipan</a:t>
            </a:r>
            <a:r>
              <a:rPr lang="en-US" dirty="0" smtClean="0"/>
              <a:t> </a:t>
            </a:r>
            <a:r>
              <a:rPr lang="en-US" dirty="0" err="1" smtClean="0"/>
              <a:t>que</a:t>
            </a:r>
            <a:r>
              <a:rPr lang="en-US" dirty="0" smtClean="0"/>
              <a:t> </a:t>
            </a:r>
            <a:r>
              <a:rPr lang="en-US" dirty="0" err="1" smtClean="0"/>
              <a:t>cada</a:t>
            </a:r>
            <a:r>
              <a:rPr lang="en-US" dirty="0" smtClean="0"/>
              <a:t> </a:t>
            </a:r>
            <a:r>
              <a:rPr lang="en-US" dirty="0" err="1" smtClean="0"/>
              <a:t>semana</a:t>
            </a:r>
            <a:r>
              <a:rPr lang="en-US" dirty="0" smtClean="0"/>
              <a:t> </a:t>
            </a:r>
            <a:r>
              <a:rPr lang="en-US" dirty="0" err="1" smtClean="0"/>
              <a:t>preferirán</a:t>
            </a:r>
            <a:r>
              <a:rPr lang="en-US" dirty="0" smtClean="0"/>
              <a:t> la </a:t>
            </a:r>
            <a:r>
              <a:rPr lang="en-US" dirty="0" err="1" smtClean="0"/>
              <a:t>película</a:t>
            </a:r>
            <a:r>
              <a:rPr lang="en-US" dirty="0" smtClean="0"/>
              <a:t> de </a:t>
            </a:r>
            <a:r>
              <a:rPr lang="en-US" dirty="0" err="1" smtClean="0"/>
              <a:t>esa</a:t>
            </a:r>
            <a:r>
              <a:rPr lang="en-US" dirty="0" smtClean="0"/>
              <a:t> </a:t>
            </a:r>
            <a:r>
              <a:rPr lang="en-US" dirty="0" err="1" smtClean="0"/>
              <a:t>semana</a:t>
            </a:r>
            <a:r>
              <a:rPr lang="en-US" dirty="0" smtClean="0"/>
              <a:t> </a:t>
            </a:r>
            <a:r>
              <a:rPr lang="en-US" dirty="0" err="1" smtClean="0"/>
              <a:t>que</a:t>
            </a:r>
            <a:r>
              <a:rPr lang="en-US" dirty="0" smtClean="0"/>
              <a:t> la de la </a:t>
            </a:r>
            <a:r>
              <a:rPr lang="en-US" dirty="0" err="1" smtClean="0"/>
              <a:t>siguiente</a:t>
            </a:r>
            <a:r>
              <a:rPr lang="en-US" dirty="0" smtClean="0"/>
              <a:t>. </a:t>
            </a:r>
            <a:r>
              <a:rPr lang="en-US" dirty="0" err="1" smtClean="0"/>
              <a:t>Sabiendo</a:t>
            </a:r>
            <a:r>
              <a:rPr lang="en-US" dirty="0" smtClean="0"/>
              <a:t> </a:t>
            </a:r>
            <a:r>
              <a:rPr lang="en-US" dirty="0" err="1" smtClean="0"/>
              <a:t>eso</a:t>
            </a:r>
            <a:r>
              <a:rPr lang="en-US" dirty="0" smtClean="0"/>
              <a:t>, </a:t>
            </a:r>
            <a:r>
              <a:rPr lang="en-US" dirty="0" err="1" smtClean="0"/>
              <a:t>optan</a:t>
            </a:r>
            <a:r>
              <a:rPr lang="en-US" dirty="0" smtClean="0"/>
              <a:t> </a:t>
            </a:r>
            <a:r>
              <a:rPr lang="en-US" dirty="0" err="1" smtClean="0"/>
              <a:t>por</a:t>
            </a:r>
            <a:r>
              <a:rPr lang="en-US" dirty="0" smtClean="0"/>
              <a:t> la </a:t>
            </a:r>
            <a:r>
              <a:rPr lang="en-US" dirty="0" err="1" smtClean="0"/>
              <a:t>primera</a:t>
            </a:r>
            <a:r>
              <a:rPr lang="en-US" dirty="0" smtClean="0"/>
              <a:t> </a:t>
            </a:r>
            <a:r>
              <a:rPr lang="en-US" dirty="0" err="1" smtClean="0"/>
              <a:t>película</a:t>
            </a:r>
            <a:r>
              <a:rPr lang="en-US" dirty="0" smtClean="0"/>
              <a:t>.</a:t>
            </a:r>
            <a:endParaRPr lang="en-US"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Paying not to go to the gym</a:t>
            </a:r>
            <a:endParaRPr lang="en-US" dirty="0"/>
          </a:p>
        </p:txBody>
      </p:sp>
      <p:sp>
        <p:nvSpPr>
          <p:cNvPr id="3" name="Content Placeholder 2"/>
          <p:cNvSpPr>
            <a:spLocks noGrp="1"/>
          </p:cNvSpPr>
          <p:nvPr>
            <p:ph idx="1"/>
          </p:nvPr>
        </p:nvSpPr>
        <p:spPr>
          <a:xfrm>
            <a:off x="457200" y="1828800"/>
            <a:ext cx="8229600" cy="4325112"/>
          </a:xfrm>
        </p:spPr>
        <p:txBody>
          <a:bodyPr>
            <a:normAutofit fontScale="62500" lnSpcReduction="20000"/>
          </a:bodyPr>
          <a:lstStyle/>
          <a:p>
            <a:pPr>
              <a:buNone/>
            </a:pPr>
            <a:r>
              <a:rPr lang="en-US" dirty="0" smtClean="0"/>
              <a:t>	A recent paper by Stefano </a:t>
            </a:r>
            <a:r>
              <a:rPr lang="en-US" dirty="0" err="1" smtClean="0"/>
              <a:t>DellaVigna</a:t>
            </a:r>
            <a:r>
              <a:rPr lang="en-US" dirty="0" smtClean="0"/>
              <a:t> and Ulrike </a:t>
            </a:r>
            <a:r>
              <a:rPr lang="en-US" dirty="0" err="1" smtClean="0"/>
              <a:t>Malmendier</a:t>
            </a:r>
            <a:r>
              <a:rPr lang="en-US" dirty="0" smtClean="0"/>
              <a:t> (”Paying Not to Go to the Gym”, American Economic Review, June 2006, pp. 694-719.) finds some evidence of this behavior in the way people choose their gym contracts. They look at gym members who have a choice between two contracts, one that is a flat fee for unlimited visits per month and one in which customers pay per visit. Examining the gym usage of members with these two contracts, they find that individuals who pay per month end up paying, on average, 70 percent more than they would have if they had selected the pay per visit option. This finding is consistent with a model where the present self who signs up for the membership believes that the future self will attend the gym frequently - making the monthly membership worthwhile - but when the time comes each day to make the decision to go to the gym, the present self is back in charge.</a:t>
            </a:r>
          </a:p>
          <a:p>
            <a:pPr>
              <a:buNone/>
            </a:pPr>
            <a:endParaRPr lang="en-US" dirty="0" smtClean="0"/>
          </a:p>
          <a:p>
            <a:pPr>
              <a:buNone/>
            </a:pPr>
            <a:r>
              <a:rPr lang="en-US" smtClean="0"/>
              <a:t>	http</a:t>
            </a:r>
            <a:r>
              <a:rPr lang="en-US" dirty="0" smtClean="0"/>
              <a:t>://economix.blogs.nytimes.com/2009/02/11/future-self-vs-present-self/#more-899</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a:t>Pol</a:t>
            </a:r>
            <a:r>
              <a:rPr lang="en-US"/>
              <a:t>ítica Pública</a:t>
            </a:r>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676400" y="1828800"/>
            <a:ext cx="5544058" cy="4783836"/>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err="1" smtClean="0"/>
              <a:t>Regulación</a:t>
            </a:r>
            <a:r>
              <a:rPr lang="en-US" dirty="0" smtClean="0"/>
              <a:t> de </a:t>
            </a:r>
            <a:r>
              <a:rPr lang="en-US" dirty="0" err="1" smtClean="0"/>
              <a:t>pensiones</a:t>
            </a:r>
            <a:endParaRPr lang="en-US" dirty="0"/>
          </a:p>
        </p:txBody>
      </p:sp>
      <p:sp>
        <p:nvSpPr>
          <p:cNvPr id="3" name="Content Placeholder 2"/>
          <p:cNvSpPr>
            <a:spLocks noGrp="1"/>
          </p:cNvSpPr>
          <p:nvPr>
            <p:ph idx="1"/>
          </p:nvPr>
        </p:nvSpPr>
        <p:spPr>
          <a:xfrm>
            <a:off x="457200" y="1600200"/>
            <a:ext cx="8229600" cy="4325112"/>
          </a:xfrm>
        </p:spPr>
        <p:txBody>
          <a:bodyPr>
            <a:normAutofit fontScale="92500" lnSpcReduction="10000"/>
          </a:bodyPr>
          <a:lstStyle/>
          <a:p>
            <a:r>
              <a:rPr lang="en-US" dirty="0" smtClean="0"/>
              <a:t>La </a:t>
            </a:r>
            <a:r>
              <a:rPr lang="en-US" dirty="0" err="1" smtClean="0"/>
              <a:t>regulación</a:t>
            </a:r>
            <a:r>
              <a:rPr lang="en-US" dirty="0" smtClean="0"/>
              <a:t> de </a:t>
            </a:r>
            <a:r>
              <a:rPr lang="en-US" dirty="0" err="1" smtClean="0"/>
              <a:t>pensiones</a:t>
            </a:r>
            <a:r>
              <a:rPr lang="en-US" dirty="0" smtClean="0"/>
              <a:t> </a:t>
            </a:r>
            <a:r>
              <a:rPr lang="en-US" dirty="0" err="1" smtClean="0"/>
              <a:t>debe</a:t>
            </a:r>
            <a:r>
              <a:rPr lang="en-US" dirty="0" smtClean="0"/>
              <a:t> </a:t>
            </a:r>
            <a:r>
              <a:rPr lang="en-US" dirty="0" err="1" smtClean="0"/>
              <a:t>buscar</a:t>
            </a:r>
            <a:r>
              <a:rPr lang="en-US" dirty="0" smtClean="0"/>
              <a:t> los </a:t>
            </a:r>
            <a:r>
              <a:rPr lang="en-US" dirty="0" err="1" smtClean="0"/>
              <a:t>siguientes</a:t>
            </a:r>
            <a:r>
              <a:rPr lang="en-US" dirty="0" smtClean="0"/>
              <a:t> </a:t>
            </a:r>
            <a:r>
              <a:rPr lang="en-US" dirty="0" err="1" smtClean="0"/>
              <a:t>objetivos</a:t>
            </a:r>
            <a:r>
              <a:rPr lang="en-US" dirty="0" smtClean="0"/>
              <a:t>:</a:t>
            </a:r>
          </a:p>
          <a:p>
            <a:pPr lvl="1"/>
            <a:r>
              <a:rPr lang="en-US" dirty="0" smtClean="0"/>
              <a:t>“Consumption smoothing”</a:t>
            </a:r>
          </a:p>
          <a:p>
            <a:pPr lvl="1"/>
            <a:r>
              <a:rPr lang="en-US" dirty="0" err="1" smtClean="0"/>
              <a:t>Seguro</a:t>
            </a:r>
            <a:endParaRPr lang="en-US" dirty="0" smtClean="0"/>
          </a:p>
          <a:p>
            <a:pPr lvl="1"/>
            <a:r>
              <a:rPr lang="en-US" dirty="0" err="1" smtClean="0"/>
              <a:t>Alivio</a:t>
            </a:r>
            <a:r>
              <a:rPr lang="en-US" dirty="0" smtClean="0"/>
              <a:t> de la </a:t>
            </a:r>
            <a:r>
              <a:rPr lang="en-US" dirty="0" err="1" smtClean="0"/>
              <a:t>pobreza</a:t>
            </a:r>
            <a:endParaRPr lang="en-US" dirty="0" smtClean="0"/>
          </a:p>
          <a:p>
            <a:pPr lvl="1"/>
            <a:r>
              <a:rPr lang="en-US" dirty="0" err="1" smtClean="0"/>
              <a:t>Redistribución</a:t>
            </a:r>
            <a:r>
              <a:rPr lang="en-US" dirty="0" smtClean="0"/>
              <a:t> </a:t>
            </a:r>
          </a:p>
          <a:p>
            <a:r>
              <a:rPr lang="en-US" dirty="0" smtClean="0"/>
              <a:t>¿</a:t>
            </a:r>
            <a:r>
              <a:rPr lang="en-US" dirty="0" err="1" smtClean="0"/>
              <a:t>Por</a:t>
            </a:r>
            <a:r>
              <a:rPr lang="en-US" dirty="0" smtClean="0"/>
              <a:t> </a:t>
            </a:r>
            <a:r>
              <a:rPr lang="en-US" dirty="0" err="1" smtClean="0"/>
              <a:t>qué</a:t>
            </a:r>
            <a:r>
              <a:rPr lang="en-US" dirty="0" smtClean="0"/>
              <a:t> </a:t>
            </a:r>
            <a:r>
              <a:rPr lang="en-US" dirty="0" err="1" smtClean="0"/>
              <a:t>interviene</a:t>
            </a:r>
            <a:r>
              <a:rPr lang="en-US" dirty="0" smtClean="0"/>
              <a:t> el Estado en </a:t>
            </a:r>
            <a:r>
              <a:rPr lang="en-US" dirty="0" err="1" smtClean="0"/>
              <a:t>este</a:t>
            </a:r>
            <a:r>
              <a:rPr lang="en-US" dirty="0" smtClean="0"/>
              <a:t> </a:t>
            </a:r>
            <a:r>
              <a:rPr lang="en-US" dirty="0" err="1" smtClean="0"/>
              <a:t>negocio</a:t>
            </a:r>
            <a:r>
              <a:rPr lang="en-US" dirty="0" smtClean="0"/>
              <a:t>?</a:t>
            </a:r>
          </a:p>
          <a:p>
            <a:pPr lvl="1"/>
            <a:r>
              <a:rPr lang="en-US" dirty="0" err="1" smtClean="0"/>
              <a:t>Alivio</a:t>
            </a:r>
            <a:r>
              <a:rPr lang="en-US" dirty="0" smtClean="0"/>
              <a:t> de la </a:t>
            </a:r>
            <a:r>
              <a:rPr lang="en-US" dirty="0" err="1" smtClean="0"/>
              <a:t>pobreza</a:t>
            </a:r>
            <a:r>
              <a:rPr lang="en-US" dirty="0" smtClean="0"/>
              <a:t> </a:t>
            </a:r>
            <a:r>
              <a:rPr lang="en-US" dirty="0" err="1" smtClean="0"/>
              <a:t>y</a:t>
            </a:r>
            <a:r>
              <a:rPr lang="en-US" dirty="0" smtClean="0"/>
              <a:t> </a:t>
            </a:r>
            <a:r>
              <a:rPr lang="en-US" dirty="0" err="1" smtClean="0"/>
              <a:t>redistribución</a:t>
            </a:r>
            <a:endParaRPr lang="en-US" dirty="0" smtClean="0"/>
          </a:p>
          <a:p>
            <a:pPr lvl="1"/>
            <a:r>
              <a:rPr lang="en-US" dirty="0" err="1" smtClean="0"/>
              <a:t>Porque</a:t>
            </a:r>
            <a:r>
              <a:rPr lang="en-US" dirty="0" smtClean="0"/>
              <a:t> la </a:t>
            </a:r>
            <a:r>
              <a:rPr lang="en-US" dirty="0" err="1" smtClean="0"/>
              <a:t>gente</a:t>
            </a:r>
            <a:r>
              <a:rPr lang="en-US" dirty="0" smtClean="0"/>
              <a:t> no </a:t>
            </a:r>
            <a:r>
              <a:rPr lang="en-US" dirty="0" err="1" smtClean="0"/>
              <a:t>es</a:t>
            </a:r>
            <a:r>
              <a:rPr lang="en-US" dirty="0" smtClean="0"/>
              <a:t> </a:t>
            </a:r>
            <a:r>
              <a:rPr lang="en-US" dirty="0" err="1" smtClean="0"/>
              <a:t>previsora</a:t>
            </a:r>
            <a:r>
              <a:rPr lang="en-US" dirty="0" smtClean="0"/>
              <a:t>, no </a:t>
            </a:r>
            <a:r>
              <a:rPr lang="en-US" dirty="0" err="1" smtClean="0"/>
              <a:t>ahorra</a:t>
            </a:r>
            <a:r>
              <a:rPr lang="en-US" dirty="0" smtClean="0"/>
              <a:t> </a:t>
            </a:r>
            <a:r>
              <a:rPr lang="en-US" dirty="0" err="1" smtClean="0"/>
              <a:t>y</a:t>
            </a:r>
            <a:r>
              <a:rPr lang="en-US" dirty="0" smtClean="0"/>
              <a:t> no </a:t>
            </a:r>
            <a:r>
              <a:rPr lang="en-US" dirty="0" err="1" smtClean="0"/>
              <a:t>comprende</a:t>
            </a:r>
            <a:r>
              <a:rPr lang="en-US" dirty="0" smtClean="0"/>
              <a:t> </a:t>
            </a:r>
            <a:r>
              <a:rPr lang="en-US" dirty="0" err="1" smtClean="0"/>
              <a:t>bien</a:t>
            </a:r>
            <a:r>
              <a:rPr lang="en-US" dirty="0" smtClean="0"/>
              <a:t> la </a:t>
            </a:r>
            <a:r>
              <a:rPr lang="en-US" dirty="0" err="1" smtClean="0"/>
              <a:t>renta</a:t>
            </a:r>
            <a:r>
              <a:rPr lang="en-US" dirty="0" smtClean="0"/>
              <a:t> </a:t>
            </a:r>
            <a:r>
              <a:rPr lang="en-US" dirty="0" err="1" smtClean="0"/>
              <a:t>vitalicia</a:t>
            </a:r>
            <a:r>
              <a:rPr lang="en-US" dirty="0" smtClean="0"/>
              <a:t> (</a:t>
            </a:r>
            <a:r>
              <a:rPr lang="en-US" i="1" dirty="0" smtClean="0"/>
              <a:t>annuities</a:t>
            </a:r>
            <a:r>
              <a:rPr lang="en-US" dirty="0" smtClean="0"/>
              <a:t>) (</a:t>
            </a:r>
            <a:r>
              <a:rPr lang="en-US" dirty="0" err="1" smtClean="0"/>
              <a:t>más</a:t>
            </a:r>
            <a:r>
              <a:rPr lang="en-US" dirty="0" smtClean="0"/>
              <a:t> </a:t>
            </a:r>
            <a:r>
              <a:rPr lang="en-US" dirty="0" err="1" smtClean="0"/>
              <a:t>aún</a:t>
            </a:r>
            <a:r>
              <a:rPr lang="en-US" dirty="0" smtClean="0"/>
              <a:t> </a:t>
            </a:r>
            <a:r>
              <a:rPr lang="en-US" dirty="0" err="1" smtClean="0"/>
              <a:t>si</a:t>
            </a:r>
            <a:r>
              <a:rPr lang="en-US" dirty="0" smtClean="0"/>
              <a:t> el </a:t>
            </a:r>
            <a:r>
              <a:rPr lang="en-US" dirty="0" err="1" smtClean="0"/>
              <a:t>mercado</a:t>
            </a:r>
            <a:r>
              <a:rPr lang="en-US" dirty="0" smtClean="0"/>
              <a:t> </a:t>
            </a:r>
            <a:r>
              <a:rPr lang="en-US" dirty="0" err="1" smtClean="0"/>
              <a:t>es</a:t>
            </a:r>
            <a:r>
              <a:rPr lang="en-US" dirty="0" smtClean="0"/>
              <a:t> </a:t>
            </a:r>
            <a:r>
              <a:rPr lang="en-US" dirty="0" err="1" smtClean="0"/>
              <a:t>poco</a:t>
            </a:r>
            <a:r>
              <a:rPr lang="en-US" dirty="0" smtClean="0"/>
              <a:t> </a:t>
            </a:r>
            <a:r>
              <a:rPr lang="en-US" dirty="0" err="1" smtClean="0"/>
              <a:t>profundo</a:t>
            </a:r>
            <a:r>
              <a:rPr lang="en-US" dirty="0" smtClean="0"/>
              <a:t>, </a:t>
            </a:r>
            <a:r>
              <a:rPr lang="en-US" dirty="0" err="1" smtClean="0"/>
              <a:t>como</a:t>
            </a:r>
            <a:r>
              <a:rPr lang="en-US" dirty="0" smtClean="0"/>
              <a:t> en Chile). </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err="1" smtClean="0"/>
              <a:t>Problemas</a:t>
            </a:r>
            <a:r>
              <a:rPr lang="en-US" dirty="0" smtClean="0"/>
              <a:t> </a:t>
            </a:r>
            <a:r>
              <a:rPr lang="en-US" i="1" dirty="0" smtClean="0"/>
              <a:t>behavioral</a:t>
            </a:r>
            <a:endParaRPr lang="en-US" dirty="0"/>
          </a:p>
        </p:txBody>
      </p:sp>
      <p:sp>
        <p:nvSpPr>
          <p:cNvPr id="3" name="Content Placeholder 2"/>
          <p:cNvSpPr>
            <a:spLocks noGrp="1"/>
          </p:cNvSpPr>
          <p:nvPr>
            <p:ph idx="1"/>
          </p:nvPr>
        </p:nvSpPr>
        <p:spPr>
          <a:xfrm>
            <a:off x="457200" y="1752600"/>
            <a:ext cx="8229600" cy="4325112"/>
          </a:xfrm>
        </p:spPr>
        <p:txBody>
          <a:bodyPr>
            <a:normAutofit/>
          </a:bodyPr>
          <a:lstStyle/>
          <a:p>
            <a:r>
              <a:rPr lang="en-US" dirty="0" err="1" smtClean="0"/>
              <a:t>Lista</a:t>
            </a:r>
            <a:endParaRPr lang="en-US" dirty="0" smtClean="0"/>
          </a:p>
          <a:p>
            <a:pPr lvl="1"/>
            <a:r>
              <a:rPr lang="en-US" dirty="0" smtClean="0"/>
              <a:t>“</a:t>
            </a:r>
            <a:r>
              <a:rPr lang="en-US" dirty="0" err="1" smtClean="0"/>
              <a:t>Procastination</a:t>
            </a:r>
            <a:r>
              <a:rPr lang="en-US" dirty="0" smtClean="0"/>
              <a:t>” (</a:t>
            </a:r>
            <a:r>
              <a:rPr lang="en-US" dirty="0" err="1" smtClean="0"/>
              <a:t>patanear</a:t>
            </a:r>
            <a:r>
              <a:rPr lang="en-US" dirty="0" smtClean="0"/>
              <a:t>)</a:t>
            </a:r>
          </a:p>
          <a:p>
            <a:pPr lvl="1"/>
            <a:r>
              <a:rPr lang="en-US" dirty="0" smtClean="0"/>
              <a:t>Avoiding explicit choice</a:t>
            </a:r>
          </a:p>
          <a:p>
            <a:pPr lvl="1"/>
            <a:r>
              <a:rPr lang="en-US" dirty="0" smtClean="0"/>
              <a:t>Immobilization</a:t>
            </a:r>
          </a:p>
          <a:p>
            <a:pPr lvl="1"/>
            <a:r>
              <a:rPr lang="en-US" dirty="0" smtClean="0"/>
              <a:t>Short-term gratification</a:t>
            </a:r>
          </a:p>
          <a:p>
            <a:pPr lvl="1"/>
            <a:r>
              <a:rPr lang="en-US" dirty="0" smtClean="0"/>
              <a:t>Framing</a:t>
            </a:r>
          </a:p>
          <a:p>
            <a:pPr lvl="1"/>
            <a:r>
              <a:rPr lang="en-US" dirty="0" smtClean="0"/>
              <a:t>Familiarity</a:t>
            </a:r>
          </a:p>
          <a:p>
            <a:pPr lvl="1"/>
            <a:r>
              <a:rPr lang="en-US" dirty="0" smtClean="0"/>
              <a:t>Herd instinct</a:t>
            </a:r>
          </a:p>
          <a:p>
            <a:pPr lvl="1"/>
            <a:r>
              <a:rPr lang="en-US" dirty="0" smtClean="0"/>
              <a:t>Poor use </a:t>
            </a:r>
            <a:r>
              <a:rPr lang="en-US" smtClean="0"/>
              <a:t>of annuities</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err="1" smtClean="0"/>
              <a:t>Problemas</a:t>
            </a:r>
            <a:r>
              <a:rPr lang="en-US" dirty="0" smtClean="0"/>
              <a:t> de </a:t>
            </a:r>
            <a:r>
              <a:rPr lang="en-US" dirty="0" err="1" smtClean="0"/>
              <a:t>autocontrol</a:t>
            </a:r>
            <a:endParaRPr lang="en-US" dirty="0"/>
          </a:p>
        </p:txBody>
      </p:sp>
      <p:sp>
        <p:nvSpPr>
          <p:cNvPr id="3" name="Content Placeholder 2"/>
          <p:cNvSpPr>
            <a:spLocks noGrp="1"/>
          </p:cNvSpPr>
          <p:nvPr>
            <p:ph idx="1"/>
          </p:nvPr>
        </p:nvSpPr>
        <p:spPr/>
        <p:txBody>
          <a:bodyPr>
            <a:normAutofit lnSpcReduction="10000"/>
          </a:bodyPr>
          <a:lstStyle/>
          <a:p>
            <a:r>
              <a:rPr lang="en-US" dirty="0" smtClean="0"/>
              <a:t>Los </a:t>
            </a:r>
            <a:r>
              <a:rPr lang="en-US" dirty="0" err="1" smtClean="0"/>
              <a:t>economistas</a:t>
            </a:r>
            <a:r>
              <a:rPr lang="en-US" dirty="0" smtClean="0"/>
              <a:t> </a:t>
            </a:r>
            <a:r>
              <a:rPr lang="en-US" dirty="0" err="1" smtClean="0"/>
              <a:t>suelen</a:t>
            </a:r>
            <a:r>
              <a:rPr lang="en-US" dirty="0" smtClean="0"/>
              <a:t> </a:t>
            </a:r>
            <a:r>
              <a:rPr lang="en-US" dirty="0" err="1" smtClean="0"/>
              <a:t>asumir</a:t>
            </a:r>
            <a:r>
              <a:rPr lang="en-US" dirty="0" smtClean="0"/>
              <a:t> </a:t>
            </a:r>
            <a:r>
              <a:rPr lang="en-US" dirty="0" err="1" smtClean="0"/>
              <a:t>que</a:t>
            </a:r>
            <a:r>
              <a:rPr lang="en-US" dirty="0" smtClean="0"/>
              <a:t> </a:t>
            </a:r>
            <a:r>
              <a:rPr lang="en-US" dirty="0" err="1" smtClean="0"/>
              <a:t>nuestras</a:t>
            </a:r>
            <a:r>
              <a:rPr lang="en-US" dirty="0" smtClean="0"/>
              <a:t> </a:t>
            </a:r>
            <a:r>
              <a:rPr lang="en-US" dirty="0" err="1" smtClean="0"/>
              <a:t>preferencias</a:t>
            </a:r>
            <a:r>
              <a:rPr lang="en-US" dirty="0" smtClean="0"/>
              <a:t> son </a:t>
            </a:r>
            <a:r>
              <a:rPr lang="en-US" dirty="0" err="1" smtClean="0"/>
              <a:t>consistentes</a:t>
            </a:r>
            <a:r>
              <a:rPr lang="en-US" dirty="0" smtClean="0"/>
              <a:t> en el </a:t>
            </a:r>
            <a:r>
              <a:rPr lang="en-US" dirty="0" err="1" smtClean="0"/>
              <a:t>tiempo</a:t>
            </a:r>
            <a:r>
              <a:rPr lang="en-US" dirty="0" smtClean="0"/>
              <a:t> (time-consistent)</a:t>
            </a:r>
          </a:p>
          <a:p>
            <a:r>
              <a:rPr lang="en-US" dirty="0" smtClean="0"/>
              <a:t>La </a:t>
            </a:r>
            <a:r>
              <a:rPr lang="en-US" dirty="0" err="1" smtClean="0"/>
              <a:t>verdad</a:t>
            </a:r>
            <a:r>
              <a:rPr lang="en-US" dirty="0" smtClean="0"/>
              <a:t> </a:t>
            </a:r>
            <a:r>
              <a:rPr lang="en-US" dirty="0" err="1" smtClean="0"/>
              <a:t>es</a:t>
            </a:r>
            <a:r>
              <a:rPr lang="en-US" dirty="0" smtClean="0"/>
              <a:t> </a:t>
            </a:r>
            <a:r>
              <a:rPr lang="en-US" dirty="0" err="1" smtClean="0"/>
              <a:t>que</a:t>
            </a:r>
            <a:r>
              <a:rPr lang="en-US" dirty="0" smtClean="0"/>
              <a:t> hay </a:t>
            </a:r>
            <a:r>
              <a:rPr lang="en-US" dirty="0" err="1" smtClean="0"/>
              <a:t>una</a:t>
            </a:r>
            <a:r>
              <a:rPr lang="en-US" dirty="0" smtClean="0"/>
              <a:t> </a:t>
            </a:r>
            <a:r>
              <a:rPr lang="en-US" dirty="0" err="1" smtClean="0"/>
              <a:t>preferencia</a:t>
            </a:r>
            <a:r>
              <a:rPr lang="en-US" dirty="0" smtClean="0"/>
              <a:t> </a:t>
            </a:r>
            <a:r>
              <a:rPr lang="en-US" dirty="0" err="1" smtClean="0"/>
              <a:t>por</a:t>
            </a:r>
            <a:r>
              <a:rPr lang="en-US" dirty="0" smtClean="0"/>
              <a:t> la </a:t>
            </a:r>
            <a:r>
              <a:rPr lang="en-US" dirty="0" err="1" smtClean="0"/>
              <a:t>gratificación</a:t>
            </a:r>
            <a:r>
              <a:rPr lang="en-US" dirty="0" smtClean="0"/>
              <a:t> </a:t>
            </a:r>
            <a:r>
              <a:rPr lang="en-US" dirty="0" err="1" smtClean="0"/>
              <a:t>inmediata</a:t>
            </a:r>
            <a:r>
              <a:rPr lang="en-US" dirty="0" smtClean="0"/>
              <a:t>, lo </a:t>
            </a:r>
            <a:r>
              <a:rPr lang="en-US" dirty="0" err="1" smtClean="0"/>
              <a:t>que</a:t>
            </a:r>
            <a:r>
              <a:rPr lang="en-US" dirty="0" smtClean="0"/>
              <a:t> </a:t>
            </a:r>
            <a:r>
              <a:rPr lang="en-US" dirty="0" err="1" smtClean="0"/>
              <a:t>supone</a:t>
            </a:r>
            <a:r>
              <a:rPr lang="en-US" dirty="0" smtClean="0"/>
              <a:t> </a:t>
            </a:r>
            <a:r>
              <a:rPr lang="en-US" dirty="0" err="1" smtClean="0"/>
              <a:t>una</a:t>
            </a:r>
            <a:r>
              <a:rPr lang="en-US" dirty="0" smtClean="0"/>
              <a:t> </a:t>
            </a:r>
            <a:r>
              <a:rPr lang="en-US" dirty="0" err="1" smtClean="0"/>
              <a:t>inconsistencia</a:t>
            </a:r>
            <a:r>
              <a:rPr lang="en-US" dirty="0" smtClean="0"/>
              <a:t> en el </a:t>
            </a:r>
            <a:r>
              <a:rPr lang="en-US" dirty="0" err="1" smtClean="0"/>
              <a:t>tiempo</a:t>
            </a:r>
            <a:endParaRPr lang="en-US" dirty="0" smtClean="0"/>
          </a:p>
          <a:p>
            <a:r>
              <a:rPr lang="en-US" dirty="0" smtClean="0"/>
              <a:t>En el largo </a:t>
            </a:r>
            <a:r>
              <a:rPr lang="en-US" dirty="0" err="1" smtClean="0"/>
              <a:t>tiempo</a:t>
            </a:r>
            <a:r>
              <a:rPr lang="en-US" dirty="0" smtClean="0"/>
              <a:t>, </a:t>
            </a:r>
            <a:r>
              <a:rPr lang="en-US" dirty="0" err="1" smtClean="0"/>
              <a:t>las</a:t>
            </a:r>
            <a:r>
              <a:rPr lang="en-US" dirty="0" smtClean="0"/>
              <a:t> personas </a:t>
            </a:r>
            <a:r>
              <a:rPr lang="en-US" dirty="0" err="1" smtClean="0"/>
              <a:t>prefieren</a:t>
            </a:r>
            <a:r>
              <a:rPr lang="en-US" dirty="0" smtClean="0"/>
              <a:t> </a:t>
            </a:r>
            <a:r>
              <a:rPr lang="en-US" dirty="0" err="1" smtClean="0"/>
              <a:t>ciertas</a:t>
            </a:r>
            <a:r>
              <a:rPr lang="en-US" dirty="0" smtClean="0"/>
              <a:t> </a:t>
            </a:r>
            <a:r>
              <a:rPr lang="en-US" dirty="0" err="1" smtClean="0"/>
              <a:t>cosas</a:t>
            </a:r>
            <a:r>
              <a:rPr lang="en-US" dirty="0" smtClean="0"/>
              <a:t> (no </a:t>
            </a:r>
            <a:r>
              <a:rPr lang="en-US" dirty="0" err="1" smtClean="0"/>
              <a:t>fumar</a:t>
            </a:r>
            <a:r>
              <a:rPr lang="en-US" dirty="0" smtClean="0"/>
              <a:t>, no comer en </a:t>
            </a:r>
            <a:r>
              <a:rPr lang="en-US" dirty="0" err="1" smtClean="0"/>
              <a:t>exceso</a:t>
            </a:r>
            <a:r>
              <a:rPr lang="en-US" dirty="0" smtClean="0"/>
              <a:t>), </a:t>
            </a:r>
            <a:r>
              <a:rPr lang="en-US" dirty="0" err="1" smtClean="0"/>
              <a:t>pero</a:t>
            </a:r>
            <a:r>
              <a:rPr lang="en-US" dirty="0" smtClean="0"/>
              <a:t> en el </a:t>
            </a:r>
            <a:r>
              <a:rPr lang="en-US" dirty="0" err="1" smtClean="0"/>
              <a:t>corto</a:t>
            </a:r>
            <a:r>
              <a:rPr lang="en-US" dirty="0" smtClean="0"/>
              <a:t> </a:t>
            </a:r>
            <a:r>
              <a:rPr lang="en-US" dirty="0" err="1" smtClean="0"/>
              <a:t>plazo</a:t>
            </a:r>
            <a:r>
              <a:rPr lang="en-US" dirty="0" smtClean="0"/>
              <a:t> no son </a:t>
            </a:r>
            <a:r>
              <a:rPr lang="en-US" dirty="0" err="1" smtClean="0"/>
              <a:t>capaces</a:t>
            </a:r>
            <a:r>
              <a:rPr lang="en-US" dirty="0" smtClean="0"/>
              <a:t> de </a:t>
            </a:r>
            <a:r>
              <a:rPr lang="en-US" dirty="0" err="1" smtClean="0"/>
              <a:t>cumplir</a:t>
            </a:r>
            <a:r>
              <a:rPr lang="en-US" dirty="0" smtClean="0"/>
              <a:t> con tales </a:t>
            </a:r>
            <a:r>
              <a:rPr lang="en-US" dirty="0" err="1" smtClean="0"/>
              <a:t>expectativas</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err="1" smtClean="0"/>
              <a:t>Tendencia</a:t>
            </a:r>
            <a:endParaRPr lang="en-US" dirty="0"/>
          </a:p>
        </p:txBody>
      </p:sp>
      <p:sp>
        <p:nvSpPr>
          <p:cNvPr id="3" name="Content Placeholder 2"/>
          <p:cNvSpPr>
            <a:spLocks noGrp="1"/>
          </p:cNvSpPr>
          <p:nvPr>
            <p:ph idx="1"/>
          </p:nvPr>
        </p:nvSpPr>
        <p:spPr/>
        <p:txBody>
          <a:bodyPr/>
          <a:lstStyle/>
          <a:p>
            <a:r>
              <a:rPr lang="en-US" dirty="0" err="1" smtClean="0"/>
              <a:t>O’Donoghue</a:t>
            </a:r>
            <a:r>
              <a:rPr lang="en-US" dirty="0" smtClean="0"/>
              <a:t> &amp; Rabin</a:t>
            </a:r>
          </a:p>
          <a:p>
            <a:pPr lvl="1"/>
            <a:r>
              <a:rPr lang="en-US" dirty="0" smtClean="0"/>
              <a:t>A preference for immediate gratification leads one to under-indulge in activities which involve immediate costs and delayed rewards (e.g., putting off an unpleasant task), but to over-indulge in activities with immediate rewards and delayed costs (e.g., overeating).</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dirty="0" smtClean="0"/>
              <a:t>Naives vs. </a:t>
            </a:r>
            <a:r>
              <a:rPr lang="en-US" dirty="0" err="1" smtClean="0"/>
              <a:t>Autoconscientes</a:t>
            </a:r>
            <a:endParaRPr lang="en-US" dirty="0"/>
          </a:p>
        </p:txBody>
      </p:sp>
      <p:sp>
        <p:nvSpPr>
          <p:cNvPr id="3" name="Content Placeholder 2"/>
          <p:cNvSpPr>
            <a:spLocks noGrp="1"/>
          </p:cNvSpPr>
          <p:nvPr>
            <p:ph idx="1"/>
          </p:nvPr>
        </p:nvSpPr>
        <p:spPr>
          <a:xfrm>
            <a:off x="457200" y="1676400"/>
            <a:ext cx="8229600" cy="4325112"/>
          </a:xfrm>
        </p:spPr>
        <p:txBody>
          <a:bodyPr>
            <a:normAutofit fontScale="92500" lnSpcReduction="10000"/>
          </a:bodyPr>
          <a:lstStyle/>
          <a:p>
            <a:r>
              <a:rPr lang="en-US" dirty="0" smtClean="0"/>
              <a:t>Si </a:t>
            </a:r>
            <a:r>
              <a:rPr lang="en-US" dirty="0" err="1" smtClean="0"/>
              <a:t>las</a:t>
            </a:r>
            <a:r>
              <a:rPr lang="en-US" dirty="0" smtClean="0"/>
              <a:t> personas son naives </a:t>
            </a:r>
            <a:r>
              <a:rPr lang="en-US" dirty="0" err="1" smtClean="0"/>
              <a:t>o</a:t>
            </a:r>
            <a:r>
              <a:rPr lang="en-US" dirty="0" smtClean="0"/>
              <a:t> </a:t>
            </a:r>
            <a:r>
              <a:rPr lang="en-US" dirty="0" err="1" smtClean="0"/>
              <a:t>autoconscientes</a:t>
            </a:r>
            <a:r>
              <a:rPr lang="en-US" dirty="0" smtClean="0"/>
              <a:t> , </a:t>
            </a:r>
            <a:r>
              <a:rPr lang="en-US" dirty="0" err="1" smtClean="0"/>
              <a:t>esto</a:t>
            </a:r>
            <a:r>
              <a:rPr lang="en-US" dirty="0" smtClean="0"/>
              <a:t> </a:t>
            </a:r>
            <a:r>
              <a:rPr lang="en-US" dirty="0" err="1" smtClean="0"/>
              <a:t>es</a:t>
            </a:r>
            <a:r>
              <a:rPr lang="en-US" dirty="0" smtClean="0"/>
              <a:t>, </a:t>
            </a:r>
            <a:r>
              <a:rPr lang="en-US" dirty="0" err="1" smtClean="0"/>
              <a:t>que</a:t>
            </a:r>
            <a:r>
              <a:rPr lang="en-US" dirty="0" smtClean="0"/>
              <a:t> </a:t>
            </a:r>
            <a:r>
              <a:rPr lang="en-US" dirty="0" err="1" smtClean="0"/>
              <a:t>prevé</a:t>
            </a:r>
            <a:r>
              <a:rPr lang="en-US" dirty="0" smtClean="0"/>
              <a:t> </a:t>
            </a:r>
            <a:r>
              <a:rPr lang="en-US" dirty="0" err="1" smtClean="0"/>
              <a:t>que</a:t>
            </a:r>
            <a:r>
              <a:rPr lang="en-US" dirty="0" smtClean="0"/>
              <a:t> </a:t>
            </a:r>
            <a:r>
              <a:rPr lang="en-US" dirty="0" err="1" smtClean="0"/>
              <a:t>tiene</a:t>
            </a:r>
            <a:r>
              <a:rPr lang="en-US" dirty="0" smtClean="0"/>
              <a:t> un </a:t>
            </a:r>
            <a:r>
              <a:rPr lang="en-US" dirty="0" err="1" smtClean="0"/>
              <a:t>problema</a:t>
            </a:r>
            <a:r>
              <a:rPr lang="en-US" dirty="0" smtClean="0"/>
              <a:t> de </a:t>
            </a:r>
            <a:r>
              <a:rPr lang="en-US" dirty="0" err="1" smtClean="0"/>
              <a:t>autocontrol</a:t>
            </a:r>
            <a:r>
              <a:rPr lang="en-US" dirty="0" smtClean="0"/>
              <a:t>, </a:t>
            </a:r>
            <a:r>
              <a:rPr lang="en-US" dirty="0" err="1" smtClean="0"/>
              <a:t>afecta</a:t>
            </a:r>
            <a:r>
              <a:rPr lang="en-US" dirty="0" smtClean="0"/>
              <a:t> el </a:t>
            </a:r>
            <a:r>
              <a:rPr lang="en-US" dirty="0" err="1" smtClean="0"/>
              <a:t>resultado</a:t>
            </a:r>
            <a:endParaRPr lang="en-US" dirty="0" smtClean="0"/>
          </a:p>
          <a:p>
            <a:pPr lvl="1"/>
            <a:r>
              <a:rPr lang="en-US" dirty="0" smtClean="0"/>
              <a:t>Although, as intuition might suggest, awareness of one's self-control problems more often than not helps a person to mitigate them, in many situations sophistication actually exacerbates self-control problems. Sophistication makes a person aware that she is going to misbehave in the future, and in many situations, if a person knows she is going to misbehave in the future, she may reason that she might as well misbehave now. (</a:t>
            </a:r>
            <a:r>
              <a:rPr lang="en-US" dirty="0" err="1" smtClean="0"/>
              <a:t>O’Donoghue</a:t>
            </a:r>
            <a:r>
              <a:rPr lang="en-US" dirty="0" smtClean="0"/>
              <a:t> &amp; Rabin)</a:t>
            </a:r>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normAutofit fontScale="90000"/>
          </a:bodyPr>
          <a:lstStyle/>
          <a:p>
            <a:r>
              <a:rPr lang="en-US"/>
              <a:t>Protecci</a:t>
            </a:r>
            <a:r>
              <a:rPr lang="en-US"/>
              <a:t>ón al consumidor: Fuentes y Saavedra</a:t>
            </a:r>
            <a:endParaRPr lang="en-US"/>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a:blip r:embed="rId2"/>
          <a:stretch>
            <a:fillRect/>
          </a:stretch>
        </p:blipFill>
        <p:spPr>
          <a:xfrm>
            <a:off x="1066800" y="2111361"/>
            <a:ext cx="6892114" cy="4463175"/>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lstStyle/>
          <a:p>
            <a:r>
              <a:rPr lang="en-US" dirty="0" err="1" smtClean="0"/>
              <a:t>Fallas</a:t>
            </a:r>
            <a:r>
              <a:rPr lang="en-US" dirty="0" smtClean="0"/>
              <a:t> del </a:t>
            </a:r>
            <a:r>
              <a:rPr lang="en-US" dirty="0" err="1" smtClean="0"/>
              <a:t>individuo</a:t>
            </a:r>
            <a:r>
              <a:rPr lang="en-US" dirty="0" smtClean="0"/>
              <a:t> (1)</a:t>
            </a:r>
            <a:endParaRPr lang="en-US" dirty="0"/>
          </a:p>
        </p:txBody>
      </p:sp>
      <p:sp>
        <p:nvSpPr>
          <p:cNvPr id="3" name="Content Placeholder 2"/>
          <p:cNvSpPr>
            <a:spLocks noGrp="1"/>
          </p:cNvSpPr>
          <p:nvPr>
            <p:ph idx="1"/>
          </p:nvPr>
        </p:nvSpPr>
        <p:spPr>
          <a:xfrm>
            <a:off x="457200" y="1847088"/>
            <a:ext cx="8229600" cy="4325112"/>
          </a:xfrm>
        </p:spPr>
        <p:txBody>
          <a:bodyPr>
            <a:normAutofit lnSpcReduction="10000"/>
          </a:bodyPr>
          <a:lstStyle/>
          <a:p>
            <a:r>
              <a:rPr lang="en-US" dirty="0" smtClean="0"/>
              <a:t>La </a:t>
            </a:r>
            <a:r>
              <a:rPr lang="en-US" dirty="0" err="1" smtClean="0"/>
              <a:t>teoría</a:t>
            </a:r>
            <a:r>
              <a:rPr lang="en-US" dirty="0" smtClean="0"/>
              <a:t> </a:t>
            </a:r>
            <a:r>
              <a:rPr lang="en-US" dirty="0" err="1" smtClean="0"/>
              <a:t>tradicional</a:t>
            </a:r>
            <a:r>
              <a:rPr lang="en-US" dirty="0" smtClean="0"/>
              <a:t>: homo </a:t>
            </a:r>
            <a:r>
              <a:rPr lang="en-US" dirty="0" err="1" smtClean="0"/>
              <a:t>economicus</a:t>
            </a:r>
            <a:endParaRPr lang="en-US" dirty="0" smtClean="0"/>
          </a:p>
          <a:p>
            <a:endParaRPr lang="en-US" dirty="0" smtClean="0"/>
          </a:p>
          <a:p>
            <a:endParaRPr lang="en-US" dirty="0" smtClean="0"/>
          </a:p>
          <a:p>
            <a:r>
              <a:rPr lang="en-US" dirty="0" smtClean="0"/>
              <a:t>La </a:t>
            </a:r>
            <a:r>
              <a:rPr lang="en-US" dirty="0" err="1" smtClean="0"/>
              <a:t>realidad</a:t>
            </a:r>
            <a:r>
              <a:rPr lang="en-US" dirty="0" smtClean="0"/>
              <a:t>: homo sapiens</a:t>
            </a:r>
          </a:p>
          <a:p>
            <a:pPr lvl="1"/>
            <a:r>
              <a:rPr lang="en-US" dirty="0" smtClean="0"/>
              <a:t>La </a:t>
            </a:r>
            <a:r>
              <a:rPr lang="en-US" dirty="0" err="1" smtClean="0"/>
              <a:t>función</a:t>
            </a:r>
            <a:r>
              <a:rPr lang="en-US" dirty="0" smtClean="0"/>
              <a:t> de </a:t>
            </a:r>
            <a:r>
              <a:rPr lang="en-US" dirty="0" err="1" smtClean="0"/>
              <a:t>utilidad</a:t>
            </a:r>
            <a:endParaRPr lang="en-US" dirty="0" smtClean="0"/>
          </a:p>
          <a:p>
            <a:pPr lvl="2"/>
            <a:r>
              <a:rPr lang="en-US" dirty="0" err="1" smtClean="0"/>
              <a:t>Altruismo</a:t>
            </a:r>
            <a:r>
              <a:rPr lang="en-US" dirty="0" smtClean="0"/>
              <a:t>, </a:t>
            </a:r>
            <a:r>
              <a:rPr lang="en-US" dirty="0" err="1" smtClean="0"/>
              <a:t>reciprocidad</a:t>
            </a:r>
            <a:r>
              <a:rPr lang="en-US" dirty="0" smtClean="0"/>
              <a:t>, </a:t>
            </a:r>
            <a:r>
              <a:rPr lang="en-US" dirty="0" err="1" smtClean="0"/>
              <a:t>emociones</a:t>
            </a:r>
            <a:r>
              <a:rPr lang="en-US" dirty="0" smtClean="0"/>
              <a:t>, </a:t>
            </a:r>
            <a:r>
              <a:rPr lang="en-US" dirty="0" err="1" smtClean="0"/>
              <a:t>creencias</a:t>
            </a:r>
            <a:r>
              <a:rPr lang="en-US" dirty="0" smtClean="0"/>
              <a:t>, </a:t>
            </a:r>
            <a:r>
              <a:rPr lang="en-US" dirty="0" err="1" smtClean="0"/>
              <a:t>puntos</a:t>
            </a:r>
            <a:r>
              <a:rPr lang="en-US" dirty="0" smtClean="0"/>
              <a:t> de </a:t>
            </a:r>
            <a:r>
              <a:rPr lang="en-US" dirty="0" err="1" smtClean="0"/>
              <a:t>referencia</a:t>
            </a:r>
            <a:endParaRPr lang="en-US" dirty="0" smtClean="0"/>
          </a:p>
          <a:p>
            <a:pPr lvl="2"/>
            <a:r>
              <a:rPr lang="en-US" dirty="0" smtClean="0"/>
              <a:t>“Constructed preferences”</a:t>
            </a:r>
          </a:p>
          <a:p>
            <a:pPr lvl="1"/>
            <a:r>
              <a:rPr lang="en-US" dirty="0" err="1" smtClean="0"/>
              <a:t>Manejo</a:t>
            </a:r>
            <a:r>
              <a:rPr lang="en-US" dirty="0" smtClean="0"/>
              <a:t> de </a:t>
            </a:r>
            <a:r>
              <a:rPr lang="en-US" dirty="0" err="1" smtClean="0"/>
              <a:t>información</a:t>
            </a:r>
            <a:endParaRPr lang="en-US" dirty="0" smtClean="0"/>
          </a:p>
          <a:p>
            <a:pPr lvl="2"/>
            <a:r>
              <a:rPr lang="en-US" dirty="0" smtClean="0"/>
              <a:t>Cognitive biases, motivated beliefs, </a:t>
            </a:r>
            <a:r>
              <a:rPr lang="en-US" dirty="0" err="1" smtClean="0"/>
              <a:t>exceso</a:t>
            </a:r>
            <a:r>
              <a:rPr lang="en-US" dirty="0" smtClean="0"/>
              <a:t> de </a:t>
            </a:r>
            <a:r>
              <a:rPr lang="en-US" dirty="0" err="1" smtClean="0"/>
              <a:t>optimismo</a:t>
            </a:r>
            <a:r>
              <a:rPr lang="en-US" dirty="0" smtClean="0"/>
              <a:t>, </a:t>
            </a:r>
            <a:r>
              <a:rPr lang="en-US" dirty="0" err="1" smtClean="0"/>
              <a:t>memoria</a:t>
            </a:r>
            <a:r>
              <a:rPr lang="en-US" dirty="0" smtClean="0"/>
              <a:t> </a:t>
            </a:r>
            <a:r>
              <a:rPr lang="en-US" dirty="0" err="1" smtClean="0"/>
              <a:t>imperfecta</a:t>
            </a:r>
            <a:endParaRPr lang="en-US" dirty="0"/>
          </a:p>
        </p:txBody>
      </p:sp>
      <p:graphicFrame>
        <p:nvGraphicFramePr>
          <p:cNvPr id="22530" name="Object 2"/>
          <p:cNvGraphicFramePr>
            <a:graphicFrameLocks noChangeAspect="1"/>
          </p:cNvGraphicFramePr>
          <p:nvPr/>
        </p:nvGraphicFramePr>
        <p:xfrm>
          <a:off x="2133600" y="2438400"/>
          <a:ext cx="3159815" cy="692150"/>
        </p:xfrm>
        <a:graphic>
          <a:graphicData uri="http://schemas.openxmlformats.org/presentationml/2006/ole">
            <p:oleObj spid="_x0000_s22530" name="Equation" r:id="rId3" imgW="1333500" imgH="292100" progId="Equation.3">
              <p:embed/>
            </p:oleObj>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a:t>Fuente y Saavedra</a:t>
            </a:r>
          </a:p>
        </p:txBody>
      </p:sp>
      <p:sp>
        <p:nvSpPr>
          <p:cNvPr id="3" name="Content Placeholder 2"/>
          <p:cNvSpPr>
            <a:spLocks noGrp="1"/>
          </p:cNvSpPr>
          <p:nvPr>
            <p:ph idx="1"/>
          </p:nvPr>
        </p:nvSpPr>
        <p:spPr>
          <a:xfrm>
            <a:off x="457200" y="1905000"/>
            <a:ext cx="8229600" cy="4325112"/>
          </a:xfrm>
        </p:spPr>
        <p:txBody>
          <a:bodyPr/>
          <a:lstStyle/>
          <a:p>
            <a:r>
              <a:rPr lang="en-US"/>
              <a:t>El engaño: asimetr</a:t>
            </a:r>
            <a:r>
              <a:rPr lang="en-US"/>
              <a:t>ías de información y protección al consumidor</a:t>
            </a:r>
            <a:endParaRPr lang="en-US"/>
          </a:p>
          <a:p>
            <a:r>
              <a:rPr lang="en-US"/>
              <a:t>La inpetitud: Contratos incompletos, debilidad institucional y comportamiento oportunista</a:t>
            </a:r>
          </a:p>
          <a:p>
            <a:r>
              <a:rPr lang="en-US"/>
              <a:t>La tontera: limitaciones racionales</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066800"/>
          </a:xfrm>
        </p:spPr>
        <p:txBody>
          <a:bodyPr/>
          <a:lstStyle/>
          <a:p>
            <a:r>
              <a:rPr lang="en-US"/>
              <a:t>Fuentes y Saavedra</a:t>
            </a:r>
          </a:p>
        </p:txBody>
      </p:sp>
      <p:sp>
        <p:nvSpPr>
          <p:cNvPr id="3" name="Content Placeholder 2"/>
          <p:cNvSpPr>
            <a:spLocks noGrp="1"/>
          </p:cNvSpPr>
          <p:nvPr>
            <p:ph idx="1"/>
          </p:nvPr>
        </p:nvSpPr>
        <p:spPr>
          <a:xfrm>
            <a:off x="457200" y="1905000"/>
            <a:ext cx="8229600" cy="4325112"/>
          </a:xfrm>
        </p:spPr>
        <p:txBody>
          <a:bodyPr/>
          <a:lstStyle/>
          <a:p>
            <a:endParaRPr lang="en-US"/>
          </a:p>
        </p:txBody>
      </p:sp>
      <p:pic>
        <p:nvPicPr>
          <p:cNvPr id="4" name="Picture 3"/>
          <p:cNvPicPr>
            <a:picLocks noChangeAspect="1"/>
          </p:cNvPicPr>
          <p:nvPr/>
        </p:nvPicPr>
        <p:blipFill>
          <a:blip r:embed="rId2"/>
          <a:stretch>
            <a:fillRect/>
          </a:stretch>
        </p:blipFill>
        <p:spPr>
          <a:xfrm>
            <a:off x="1524000" y="1857642"/>
            <a:ext cx="4724400" cy="4450080"/>
          </a:xfrm>
          <a:prstGeom prst="rect">
            <a:avLst/>
          </a:prstGeom>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dirty="0" err="1" smtClean="0"/>
              <a:t>Fallas</a:t>
            </a:r>
            <a:r>
              <a:rPr lang="en-US" dirty="0" smtClean="0"/>
              <a:t> del </a:t>
            </a:r>
            <a:r>
              <a:rPr lang="en-US" dirty="0" err="1" smtClean="0"/>
              <a:t>individuo</a:t>
            </a:r>
            <a:r>
              <a:rPr lang="en-US" dirty="0" smtClean="0"/>
              <a:t> (2)</a:t>
            </a:r>
            <a:endParaRPr lang="en-US" dirty="0"/>
          </a:p>
        </p:txBody>
      </p:sp>
      <p:sp>
        <p:nvSpPr>
          <p:cNvPr id="3" name="Content Placeholder 2"/>
          <p:cNvSpPr>
            <a:spLocks noGrp="1"/>
          </p:cNvSpPr>
          <p:nvPr>
            <p:ph idx="1"/>
          </p:nvPr>
        </p:nvSpPr>
        <p:spPr/>
        <p:txBody>
          <a:bodyPr/>
          <a:lstStyle/>
          <a:p>
            <a:pPr lvl="1"/>
            <a:r>
              <a:rPr lang="en-US" dirty="0" err="1" smtClean="0"/>
              <a:t>Descuento</a:t>
            </a:r>
            <a:r>
              <a:rPr lang="en-US" dirty="0" smtClean="0"/>
              <a:t> (el </a:t>
            </a:r>
            <a:r>
              <a:rPr lang="en-US" dirty="0" err="1" smtClean="0"/>
              <a:t>futuro</a:t>
            </a:r>
            <a:r>
              <a:rPr lang="en-US" dirty="0" smtClean="0"/>
              <a:t>)</a:t>
            </a:r>
          </a:p>
          <a:p>
            <a:pPr lvl="2"/>
            <a:r>
              <a:rPr lang="en-US" dirty="0" smtClean="0"/>
              <a:t>Present bias, </a:t>
            </a:r>
            <a:r>
              <a:rPr lang="en-US" dirty="0" err="1" smtClean="0"/>
              <a:t>descuento</a:t>
            </a:r>
            <a:r>
              <a:rPr lang="en-US" dirty="0" smtClean="0"/>
              <a:t> </a:t>
            </a:r>
            <a:r>
              <a:rPr lang="en-US" dirty="0" err="1" smtClean="0"/>
              <a:t>hiperbólico</a:t>
            </a:r>
            <a:r>
              <a:rPr lang="en-US" dirty="0" smtClean="0"/>
              <a:t>, </a:t>
            </a:r>
            <a:r>
              <a:rPr lang="en-US" dirty="0" err="1" smtClean="0"/>
              <a:t>inconsistencia</a:t>
            </a:r>
            <a:r>
              <a:rPr lang="en-US" dirty="0" smtClean="0"/>
              <a:t> temporal, </a:t>
            </a:r>
            <a:r>
              <a:rPr lang="en-US" dirty="0" err="1" smtClean="0"/>
              <a:t>tentaciones</a:t>
            </a:r>
            <a:endParaRPr lang="en-US" dirty="0" smtClean="0"/>
          </a:p>
          <a:p>
            <a:pPr lvl="1"/>
            <a:r>
              <a:rPr lang="en-US" dirty="0" err="1" smtClean="0"/>
              <a:t>Maximización</a:t>
            </a:r>
            <a:endParaRPr lang="en-US" dirty="0" smtClean="0"/>
          </a:p>
          <a:p>
            <a:pPr lvl="2"/>
            <a:r>
              <a:rPr lang="en-US" dirty="0" smtClean="0"/>
              <a:t>Bounded rationality</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7200"/>
            <a:ext cx="8229600" cy="1066800"/>
          </a:xfrm>
        </p:spPr>
        <p:txBody>
          <a:bodyPr/>
          <a:lstStyle/>
          <a:p>
            <a:r>
              <a:rPr lang="en-US"/>
              <a:t>Otra clasificaci</a:t>
            </a:r>
            <a:r>
              <a:rPr lang="en-US"/>
              <a:t>ón</a:t>
            </a:r>
            <a:endParaRPr lang="en-US"/>
          </a:p>
        </p:txBody>
      </p:sp>
      <p:sp>
        <p:nvSpPr>
          <p:cNvPr id="3" name="Content Placeholder 2"/>
          <p:cNvSpPr>
            <a:spLocks noGrp="1"/>
          </p:cNvSpPr>
          <p:nvPr>
            <p:ph idx="1"/>
          </p:nvPr>
        </p:nvSpPr>
        <p:spPr>
          <a:xfrm>
            <a:off x="457200" y="1600200"/>
            <a:ext cx="8229600" cy="4325112"/>
          </a:xfrm>
        </p:spPr>
        <p:txBody>
          <a:bodyPr/>
          <a:lstStyle/>
          <a:p>
            <a:r>
              <a:rPr lang="en-US"/>
              <a:t>Limitaciones</a:t>
            </a:r>
          </a:p>
          <a:p>
            <a:pPr lvl="1"/>
            <a:r>
              <a:rPr lang="en-US"/>
              <a:t>De la voluntad</a:t>
            </a:r>
          </a:p>
          <a:p>
            <a:pPr lvl="1"/>
            <a:r>
              <a:rPr lang="en-US"/>
              <a:t>De la racionalidad</a:t>
            </a:r>
          </a:p>
          <a:p>
            <a:pPr lvl="1"/>
            <a:r>
              <a:rPr lang="en-US"/>
              <a:t>Del concepto de inter</a:t>
            </a:r>
            <a:r>
              <a:rPr lang="en-US"/>
              <a:t>és-propio (self-interest), que incluye referencia al interés de los demás</a:t>
            </a:r>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1066800"/>
          </a:xfrm>
        </p:spPr>
        <p:txBody>
          <a:bodyPr/>
          <a:lstStyle/>
          <a:p>
            <a:r>
              <a:rPr lang="en-US" dirty="0" err="1" smtClean="0"/>
              <a:t>Algunos</a:t>
            </a:r>
            <a:r>
              <a:rPr lang="en-US" dirty="0" smtClean="0"/>
              <a:t> </a:t>
            </a:r>
            <a:r>
              <a:rPr lang="en-US" dirty="0" err="1" smtClean="0"/>
              <a:t>juegos</a:t>
            </a:r>
            <a:endParaRPr lang="en-US" dirty="0"/>
          </a:p>
        </p:txBody>
      </p:sp>
      <p:sp>
        <p:nvSpPr>
          <p:cNvPr id="3" name="Content Placeholder 2"/>
          <p:cNvSpPr>
            <a:spLocks noGrp="1"/>
          </p:cNvSpPr>
          <p:nvPr>
            <p:ph idx="1"/>
          </p:nvPr>
        </p:nvSpPr>
        <p:spPr/>
        <p:txBody>
          <a:bodyPr/>
          <a:lstStyle/>
          <a:p>
            <a:r>
              <a:rPr lang="en-US" dirty="0" smtClean="0"/>
              <a:t>Ultimatum</a:t>
            </a:r>
          </a:p>
          <a:p>
            <a:r>
              <a:rPr lang="en-US" dirty="0" smtClean="0"/>
              <a:t>Von Neumann</a:t>
            </a:r>
          </a:p>
          <a:p>
            <a:r>
              <a:rPr lang="en-US" dirty="0" err="1" smtClean="0"/>
              <a:t>Bienes</a:t>
            </a:r>
            <a:r>
              <a:rPr lang="en-US" dirty="0" smtClean="0"/>
              <a:t> </a:t>
            </a:r>
            <a:r>
              <a:rPr lang="en-US" dirty="0" err="1" smtClean="0"/>
              <a:t>públicos</a:t>
            </a:r>
            <a:r>
              <a:rPr lang="en-US" dirty="0" smtClean="0"/>
              <a:t> con </a:t>
            </a:r>
            <a:r>
              <a:rPr lang="en-US" dirty="0" err="1" smtClean="0"/>
              <a:t>castigo</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err="1" smtClean="0"/>
              <a:t>Problemas</a:t>
            </a:r>
            <a:r>
              <a:rPr lang="en-US" dirty="0" smtClean="0"/>
              <a:t> en el </a:t>
            </a:r>
            <a:r>
              <a:rPr lang="en-US" dirty="0" err="1" smtClean="0"/>
              <a:t>descuento</a:t>
            </a:r>
            <a:endParaRPr lang="en-US" dirty="0"/>
          </a:p>
        </p:txBody>
      </p:sp>
      <p:sp>
        <p:nvSpPr>
          <p:cNvPr id="3" name="Content Placeholder 2"/>
          <p:cNvSpPr>
            <a:spLocks noGrp="1"/>
          </p:cNvSpPr>
          <p:nvPr>
            <p:ph idx="1"/>
          </p:nvPr>
        </p:nvSpPr>
        <p:spPr/>
        <p:txBody>
          <a:bodyPr/>
          <a:lstStyle/>
          <a:p>
            <a:r>
              <a:rPr lang="en-US" dirty="0" err="1" smtClean="0"/>
              <a:t>Caso</a:t>
            </a:r>
            <a:r>
              <a:rPr lang="en-US" dirty="0" smtClean="0"/>
              <a:t> </a:t>
            </a:r>
            <a:r>
              <a:rPr lang="en-US" dirty="0" err="1" smtClean="0"/>
              <a:t>clásico</a:t>
            </a:r>
            <a:r>
              <a:rPr lang="en-US" dirty="0" smtClean="0"/>
              <a:t> (sin </a:t>
            </a:r>
            <a:r>
              <a:rPr lang="en-US" dirty="0" err="1" smtClean="0"/>
              <a:t>problemas</a:t>
            </a:r>
            <a:r>
              <a:rPr lang="en-US" dirty="0" smtClean="0"/>
              <a:t>)</a:t>
            </a:r>
          </a:p>
          <a:p>
            <a:endParaRPr lang="en-US" dirty="0" smtClean="0"/>
          </a:p>
          <a:p>
            <a:endParaRPr lang="en-US" dirty="0" smtClean="0"/>
          </a:p>
          <a:p>
            <a:endParaRPr lang="en-US" dirty="0" smtClean="0"/>
          </a:p>
          <a:p>
            <a:r>
              <a:rPr lang="en-US" dirty="0" err="1" smtClean="0"/>
              <a:t>Problemas</a:t>
            </a:r>
            <a:r>
              <a:rPr lang="en-US" dirty="0" smtClean="0"/>
              <a:t> de auto-control (Beta </a:t>
            </a:r>
            <a:r>
              <a:rPr lang="en-US" dirty="0" err="1" smtClean="0"/>
              <a:t>modela</a:t>
            </a:r>
            <a:r>
              <a:rPr lang="en-US" dirty="0" smtClean="0"/>
              <a:t> la </a:t>
            </a:r>
            <a:r>
              <a:rPr lang="en-US" dirty="0" err="1" smtClean="0"/>
              <a:t>preferencia</a:t>
            </a:r>
            <a:r>
              <a:rPr lang="en-US" dirty="0" smtClean="0"/>
              <a:t> </a:t>
            </a:r>
            <a:r>
              <a:rPr lang="en-US" dirty="0" err="1" smtClean="0"/>
              <a:t>por</a:t>
            </a:r>
            <a:r>
              <a:rPr lang="en-US" dirty="0" smtClean="0"/>
              <a:t> la </a:t>
            </a:r>
            <a:r>
              <a:rPr lang="en-US" dirty="0" err="1" smtClean="0"/>
              <a:t>gratificación</a:t>
            </a:r>
            <a:r>
              <a:rPr lang="en-US" dirty="0" smtClean="0"/>
              <a:t> </a:t>
            </a:r>
            <a:r>
              <a:rPr lang="en-US" dirty="0" err="1" smtClean="0"/>
              <a:t>inmediata</a:t>
            </a:r>
            <a:r>
              <a:rPr lang="en-US" dirty="0" smtClean="0"/>
              <a:t>).</a:t>
            </a:r>
          </a:p>
          <a:p>
            <a:endParaRPr lang="en-US" dirty="0" smtClean="0"/>
          </a:p>
          <a:p>
            <a:pPr>
              <a:buNone/>
            </a:pPr>
            <a:endParaRPr lang="en-US" dirty="0"/>
          </a:p>
        </p:txBody>
      </p:sp>
      <p:pic>
        <p:nvPicPr>
          <p:cNvPr id="4" name="Picture 3"/>
          <p:cNvPicPr>
            <a:picLocks noChangeAspect="1"/>
          </p:cNvPicPr>
          <p:nvPr/>
        </p:nvPicPr>
        <p:blipFill>
          <a:blip r:embed="rId2"/>
          <a:stretch>
            <a:fillRect/>
          </a:stretch>
        </p:blipFill>
        <p:spPr>
          <a:xfrm>
            <a:off x="2438400" y="2832100"/>
            <a:ext cx="3848100" cy="1282700"/>
          </a:xfrm>
          <a:prstGeom prst="rect">
            <a:avLst/>
          </a:prstGeom>
        </p:spPr>
      </p:pic>
      <p:pic>
        <p:nvPicPr>
          <p:cNvPr id="5" name="Picture 4"/>
          <p:cNvPicPr>
            <a:picLocks noChangeAspect="1"/>
          </p:cNvPicPr>
          <p:nvPr/>
        </p:nvPicPr>
        <p:blipFill>
          <a:blip r:embed="rId3"/>
          <a:stretch>
            <a:fillRect/>
          </a:stretch>
        </p:blipFill>
        <p:spPr>
          <a:xfrm>
            <a:off x="1308100" y="5181600"/>
            <a:ext cx="6527800" cy="106680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33400"/>
            <a:ext cx="8229600" cy="1066800"/>
          </a:xfrm>
        </p:spPr>
        <p:txBody>
          <a:bodyPr/>
          <a:lstStyle/>
          <a:p>
            <a:r>
              <a:rPr lang="en-US" dirty="0" smtClean="0"/>
              <a:t>¿Lo </a:t>
            </a:r>
            <a:r>
              <a:rPr lang="en-US" dirty="0" err="1" smtClean="0"/>
              <a:t>hacemos</a:t>
            </a:r>
            <a:r>
              <a:rPr lang="en-US" dirty="0" smtClean="0"/>
              <a:t> </a:t>
            </a:r>
            <a:r>
              <a:rPr lang="en-US" dirty="0" err="1" smtClean="0"/>
              <a:t>ahora</a:t>
            </a:r>
            <a:r>
              <a:rPr lang="en-US" dirty="0" smtClean="0"/>
              <a:t> </a:t>
            </a:r>
            <a:r>
              <a:rPr lang="en-US" dirty="0" err="1" smtClean="0"/>
              <a:t>o</a:t>
            </a:r>
            <a:r>
              <a:rPr lang="en-US" dirty="0" smtClean="0"/>
              <a:t> </a:t>
            </a:r>
            <a:r>
              <a:rPr lang="en-US" dirty="0" err="1" smtClean="0"/>
              <a:t>más</a:t>
            </a:r>
            <a:r>
              <a:rPr lang="en-US" dirty="0" smtClean="0"/>
              <a:t> </a:t>
            </a:r>
            <a:r>
              <a:rPr lang="en-US" dirty="0" err="1" smtClean="0"/>
              <a:t>tarde</a:t>
            </a:r>
            <a:r>
              <a:rPr lang="en-US" dirty="0" smtClean="0"/>
              <a:t>?</a:t>
            </a:r>
            <a:endParaRPr lang="en-US" dirty="0"/>
          </a:p>
        </p:txBody>
      </p:sp>
      <p:sp>
        <p:nvSpPr>
          <p:cNvPr id="3" name="Content Placeholder 2"/>
          <p:cNvSpPr>
            <a:spLocks noGrp="1"/>
          </p:cNvSpPr>
          <p:nvPr>
            <p:ph idx="1"/>
          </p:nvPr>
        </p:nvSpPr>
        <p:spPr>
          <a:xfrm>
            <a:off x="457200" y="1676400"/>
            <a:ext cx="8229600" cy="4325112"/>
          </a:xfrm>
        </p:spPr>
        <p:txBody>
          <a:bodyPr/>
          <a:lstStyle/>
          <a:p>
            <a:r>
              <a:rPr lang="en-US" dirty="0" err="1" smtClean="0"/>
              <a:t>Caso</a:t>
            </a:r>
            <a:r>
              <a:rPr lang="en-US" dirty="0" smtClean="0"/>
              <a:t> 1: </a:t>
            </a:r>
            <a:r>
              <a:rPr lang="en-US" i="1" dirty="0" smtClean="0"/>
              <a:t>Rewards </a:t>
            </a:r>
            <a:r>
              <a:rPr lang="en-US" dirty="0" smtClean="0"/>
              <a:t>(</a:t>
            </a:r>
            <a:r>
              <a:rPr lang="en-US" dirty="0" err="1" smtClean="0"/>
              <a:t>O’Donoghue</a:t>
            </a:r>
            <a:r>
              <a:rPr lang="en-US" dirty="0" smtClean="0"/>
              <a:t> &amp; Rabin, </a:t>
            </a:r>
            <a:r>
              <a:rPr lang="en-US" i="1" dirty="0" smtClean="0"/>
              <a:t>The economics of immediate gratification</a:t>
            </a:r>
            <a:r>
              <a:rPr lang="en-US" dirty="0" smtClean="0"/>
              <a:t>)</a:t>
            </a:r>
          </a:p>
          <a:p>
            <a:pPr lvl="1"/>
            <a:r>
              <a:rPr lang="en-US" dirty="0" err="1" smtClean="0"/>
              <a:t>Un estudiante de la U va</a:t>
            </a:r>
            <a:r>
              <a:rPr lang="en-US" dirty="0" smtClean="0"/>
              <a:t> los </a:t>
            </a:r>
            <a:r>
              <a:rPr lang="en-US" dirty="0" err="1" smtClean="0"/>
              <a:t>sábados</a:t>
            </a:r>
            <a:r>
              <a:rPr lang="en-US" dirty="0" smtClean="0"/>
              <a:t> al cine. Este </a:t>
            </a:r>
            <a:r>
              <a:rPr lang="en-US" dirty="0" err="1" smtClean="0"/>
              <a:t>sábado</a:t>
            </a:r>
            <a:r>
              <a:rPr lang="en-US" dirty="0" smtClean="0"/>
              <a:t> </a:t>
            </a:r>
            <a:r>
              <a:rPr lang="en-US" dirty="0" err="1" smtClean="0"/>
              <a:t>dan</a:t>
            </a:r>
            <a:r>
              <a:rPr lang="en-US" dirty="0" smtClean="0"/>
              <a:t> </a:t>
            </a:r>
            <a:r>
              <a:rPr lang="en-US" dirty="0" err="1" smtClean="0"/>
              <a:t>una</a:t>
            </a:r>
            <a:r>
              <a:rPr lang="en-US" dirty="0" smtClean="0"/>
              <a:t> </a:t>
            </a:r>
            <a:r>
              <a:rPr lang="en-US" dirty="0" err="1" smtClean="0"/>
              <a:t>película</a:t>
            </a:r>
            <a:r>
              <a:rPr lang="en-US" dirty="0" smtClean="0"/>
              <a:t> mediocre, el </a:t>
            </a:r>
            <a:r>
              <a:rPr lang="en-US" dirty="0" err="1" smtClean="0"/>
              <a:t>próximo</a:t>
            </a:r>
            <a:r>
              <a:rPr lang="en-US" dirty="0" smtClean="0"/>
              <a:t> </a:t>
            </a:r>
            <a:r>
              <a:rPr lang="en-US" dirty="0" err="1" smtClean="0"/>
              <a:t>sábado</a:t>
            </a:r>
            <a:r>
              <a:rPr lang="en-US" dirty="0" smtClean="0"/>
              <a:t>, </a:t>
            </a:r>
            <a:r>
              <a:rPr lang="en-US" dirty="0" err="1" smtClean="0"/>
              <a:t>una</a:t>
            </a:r>
            <a:r>
              <a:rPr lang="en-US" dirty="0" smtClean="0"/>
              <a:t> </a:t>
            </a:r>
            <a:r>
              <a:rPr lang="en-US" dirty="0" err="1" smtClean="0"/>
              <a:t>buena</a:t>
            </a:r>
            <a:r>
              <a:rPr lang="en-US" dirty="0" smtClean="0"/>
              <a:t> </a:t>
            </a:r>
            <a:r>
              <a:rPr lang="en-US" dirty="0" err="1" smtClean="0"/>
              <a:t>película</a:t>
            </a:r>
            <a:r>
              <a:rPr lang="en-US" dirty="0" smtClean="0"/>
              <a:t>, el </a:t>
            </a:r>
            <a:r>
              <a:rPr lang="en-US" dirty="0" err="1" smtClean="0"/>
              <a:t>siguiente</a:t>
            </a:r>
            <a:r>
              <a:rPr lang="en-US" dirty="0" smtClean="0"/>
              <a:t>, </a:t>
            </a:r>
            <a:r>
              <a:rPr lang="en-US" dirty="0" err="1" smtClean="0"/>
              <a:t>una</a:t>
            </a:r>
            <a:r>
              <a:rPr lang="en-US" dirty="0" smtClean="0"/>
              <a:t> </a:t>
            </a:r>
            <a:r>
              <a:rPr lang="en-US" dirty="0" err="1" smtClean="0"/>
              <a:t>excelente</a:t>
            </a:r>
            <a:r>
              <a:rPr lang="en-US" dirty="0" smtClean="0"/>
              <a:t>, </a:t>
            </a:r>
            <a:r>
              <a:rPr lang="en-US" dirty="0" err="1" smtClean="0"/>
              <a:t>y</a:t>
            </a:r>
            <a:r>
              <a:rPr lang="en-US" dirty="0" smtClean="0"/>
              <a:t> el </a:t>
            </a:r>
            <a:r>
              <a:rPr lang="en-US" dirty="0" err="1" smtClean="0"/>
              <a:t>subsiguiente</a:t>
            </a:r>
            <a:r>
              <a:rPr lang="en-US" dirty="0" smtClean="0"/>
              <a:t>, </a:t>
            </a:r>
            <a:r>
              <a:rPr lang="en-US" dirty="0" err="1" smtClean="0"/>
              <a:t>una</a:t>
            </a:r>
            <a:r>
              <a:rPr lang="en-US" dirty="0" smtClean="0"/>
              <a:t> </a:t>
            </a:r>
            <a:r>
              <a:rPr lang="en-US" dirty="0" err="1" smtClean="0"/>
              <a:t>espectacular</a:t>
            </a:r>
            <a:endParaRPr lang="en-US" dirty="0" smtClean="0"/>
          </a:p>
          <a:p>
            <a:pPr lvl="1"/>
            <a:r>
              <a:rPr lang="en-US" dirty="0" err="1" smtClean="0"/>
              <a:t>Lamentablemente</a:t>
            </a:r>
            <a:r>
              <a:rPr lang="en-US" dirty="0" smtClean="0"/>
              <a:t>, </a:t>
            </a:r>
            <a:r>
              <a:rPr lang="en-US" dirty="0" err="1" smtClean="0"/>
              <a:t>esta</a:t>
            </a:r>
            <a:r>
              <a:rPr lang="en-US" dirty="0" smtClean="0"/>
              <a:t> persona </a:t>
            </a:r>
            <a:r>
              <a:rPr lang="en-US" dirty="0" err="1" smtClean="0"/>
              <a:t>tiene</a:t>
            </a:r>
            <a:r>
              <a:rPr lang="en-US" dirty="0" smtClean="0"/>
              <a:t> </a:t>
            </a:r>
            <a:r>
              <a:rPr lang="en-US" dirty="0" err="1" smtClean="0"/>
              <a:t>que</a:t>
            </a:r>
            <a:r>
              <a:rPr lang="en-US" dirty="0" smtClean="0"/>
              <a:t> </a:t>
            </a:r>
            <a:r>
              <a:rPr lang="en-US" dirty="0" err="1" smtClean="0"/>
              <a:t>hacer</a:t>
            </a:r>
            <a:r>
              <a:rPr lang="en-US" dirty="0" smtClean="0"/>
              <a:t> </a:t>
            </a:r>
            <a:r>
              <a:rPr lang="en-US" dirty="0" err="1" smtClean="0"/>
              <a:t>una</a:t>
            </a:r>
            <a:r>
              <a:rPr lang="en-US" dirty="0" smtClean="0"/>
              <a:t> </a:t>
            </a:r>
            <a:r>
              <a:rPr lang="en-US" dirty="0" err="1" smtClean="0"/>
              <a:t>tarea</a:t>
            </a:r>
            <a:r>
              <a:rPr lang="en-US" dirty="0" smtClean="0"/>
              <a:t> </a:t>
            </a:r>
            <a:r>
              <a:rPr lang="en-US" dirty="0" err="1" smtClean="0"/>
              <a:t>para</a:t>
            </a:r>
            <a:r>
              <a:rPr lang="en-US" dirty="0" smtClean="0"/>
              <a:t> la </a:t>
            </a:r>
            <a:r>
              <a:rPr lang="en-US" dirty="0" err="1" smtClean="0"/>
              <a:t>Escuela</a:t>
            </a:r>
            <a:r>
              <a:rPr lang="en-US" dirty="0" smtClean="0"/>
              <a:t> </a:t>
            </a:r>
            <a:r>
              <a:rPr lang="en-US" dirty="0" err="1" smtClean="0"/>
              <a:t>y</a:t>
            </a:r>
            <a:r>
              <a:rPr lang="en-US" dirty="0" smtClean="0"/>
              <a:t> </a:t>
            </a:r>
            <a:r>
              <a:rPr lang="en-US" dirty="0" err="1" smtClean="0"/>
              <a:t>tiene</a:t>
            </a:r>
            <a:r>
              <a:rPr lang="en-US" dirty="0" smtClean="0"/>
              <a:t> </a:t>
            </a:r>
            <a:r>
              <a:rPr lang="en-US" dirty="0" err="1" smtClean="0"/>
              <a:t>que</a:t>
            </a:r>
            <a:r>
              <a:rPr lang="en-US" dirty="0" smtClean="0"/>
              <a:t> </a:t>
            </a:r>
            <a:r>
              <a:rPr lang="en-US" dirty="0" err="1" smtClean="0"/>
              <a:t>destinar</a:t>
            </a:r>
            <a:r>
              <a:rPr lang="en-US" dirty="0" smtClean="0"/>
              <a:t> un </a:t>
            </a:r>
            <a:r>
              <a:rPr lang="en-US" dirty="0" err="1" smtClean="0"/>
              <a:t>sábado</a:t>
            </a:r>
            <a:r>
              <a:rPr lang="en-US" dirty="0" smtClean="0"/>
              <a:t> </a:t>
            </a:r>
            <a:r>
              <a:rPr lang="en-US" dirty="0" err="1" smtClean="0"/>
              <a:t>para</a:t>
            </a:r>
            <a:r>
              <a:rPr lang="en-US" dirty="0" smtClean="0"/>
              <a:t> </a:t>
            </a:r>
            <a:r>
              <a:rPr lang="en-US" dirty="0" err="1" smtClean="0"/>
              <a:t>ello</a:t>
            </a:r>
            <a:r>
              <a:rPr lang="en-US" dirty="0" smtClean="0"/>
              <a:t>.</a:t>
            </a:r>
          </a:p>
          <a:p>
            <a:pPr lvl="1"/>
            <a:r>
              <a:rPr lang="en-US" dirty="0" err="1" smtClean="0"/>
              <a:t>Asumimos</a:t>
            </a:r>
            <a:r>
              <a:rPr lang="en-US" dirty="0" smtClean="0"/>
              <a:t>, delta=1, </a:t>
            </a:r>
            <a:r>
              <a:rPr lang="en-US" dirty="0" err="1" smtClean="0"/>
              <a:t>y</a:t>
            </a:r>
            <a:r>
              <a:rPr lang="en-US" dirty="0" smtClean="0"/>
              <a:t> beta=1/2</a:t>
            </a:r>
          </a:p>
          <a:p>
            <a:endParaRPr lang="en-US"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Pagos</a:t>
            </a:r>
            <a:r>
              <a:rPr lang="en-US" dirty="0" smtClean="0"/>
              <a:t> (</a:t>
            </a:r>
            <a:r>
              <a:rPr lang="en-US" i="1" dirty="0" smtClean="0"/>
              <a:t>Payoffs</a:t>
            </a:r>
            <a:r>
              <a:rPr lang="en-US" dirty="0" smtClean="0"/>
              <a:t>)</a:t>
            </a:r>
            <a:endParaRPr lang="en-US" dirty="0"/>
          </a:p>
        </p:txBody>
      </p:sp>
      <p:sp>
        <p:nvSpPr>
          <p:cNvPr id="3" name="Content Placeholder 2"/>
          <p:cNvSpPr>
            <a:spLocks noGrp="1"/>
          </p:cNvSpPr>
          <p:nvPr>
            <p:ph idx="1"/>
          </p:nvPr>
        </p:nvSpPr>
        <p:spPr/>
        <p:txBody>
          <a:bodyPr/>
          <a:lstStyle/>
          <a:p>
            <a:r>
              <a:rPr lang="en-US" dirty="0" err="1" smtClean="0"/>
              <a:t>Película</a:t>
            </a:r>
            <a:r>
              <a:rPr lang="en-US" dirty="0" smtClean="0"/>
              <a:t>			Pago (valor </a:t>
            </a:r>
            <a:r>
              <a:rPr lang="en-US" dirty="0" err="1" smtClean="0"/>
              <a:t>o</a:t>
            </a:r>
            <a:r>
              <a:rPr lang="en-US" dirty="0" smtClean="0"/>
              <a:t> </a:t>
            </a:r>
            <a:r>
              <a:rPr lang="en-US" dirty="0" err="1" smtClean="0"/>
              <a:t>beneficio</a:t>
            </a:r>
            <a:r>
              <a:rPr lang="en-US" dirty="0" smtClean="0"/>
              <a:t>)</a:t>
            </a:r>
          </a:p>
          <a:p>
            <a:endParaRPr lang="en-US" dirty="0" smtClean="0"/>
          </a:p>
          <a:p>
            <a:r>
              <a:rPr lang="en-US" dirty="0" smtClean="0"/>
              <a:t>Mediocre		3</a:t>
            </a:r>
          </a:p>
          <a:p>
            <a:r>
              <a:rPr lang="en-US" dirty="0" smtClean="0"/>
              <a:t>Buena			5</a:t>
            </a:r>
          </a:p>
          <a:p>
            <a:r>
              <a:rPr lang="en-US" dirty="0" err="1" smtClean="0"/>
              <a:t>Excelente</a:t>
            </a:r>
            <a:r>
              <a:rPr lang="en-US" dirty="0" smtClean="0"/>
              <a:t>		8</a:t>
            </a:r>
          </a:p>
          <a:p>
            <a:r>
              <a:rPr lang="en-US" dirty="0" err="1" smtClean="0"/>
              <a:t>Espectacular</a:t>
            </a:r>
            <a:r>
              <a:rPr lang="en-US" dirty="0" smtClean="0"/>
              <a:t>		13</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066800"/>
          </a:xfrm>
        </p:spPr>
        <p:txBody>
          <a:bodyPr/>
          <a:lstStyle/>
          <a:p>
            <a:r>
              <a:rPr lang="en-US" dirty="0" err="1" smtClean="0"/>
              <a:t>Tres</a:t>
            </a:r>
            <a:r>
              <a:rPr lang="en-US" dirty="0" smtClean="0"/>
              <a:t> </a:t>
            </a:r>
            <a:r>
              <a:rPr lang="en-US" dirty="0" err="1" smtClean="0"/>
              <a:t>tipos</a:t>
            </a:r>
            <a:r>
              <a:rPr lang="en-US" dirty="0" smtClean="0"/>
              <a:t> de personas</a:t>
            </a:r>
            <a:endParaRPr lang="en-US" dirty="0"/>
          </a:p>
        </p:txBody>
      </p:sp>
      <p:sp>
        <p:nvSpPr>
          <p:cNvPr id="3" name="Content Placeholder 2"/>
          <p:cNvSpPr>
            <a:spLocks noGrp="1"/>
          </p:cNvSpPr>
          <p:nvPr>
            <p:ph idx="1"/>
          </p:nvPr>
        </p:nvSpPr>
        <p:spPr>
          <a:xfrm>
            <a:off x="457200" y="1828800"/>
            <a:ext cx="8229600" cy="4325112"/>
          </a:xfrm>
        </p:spPr>
        <p:txBody>
          <a:bodyPr/>
          <a:lstStyle/>
          <a:p>
            <a:r>
              <a:rPr lang="en-US" dirty="0" smtClean="0"/>
              <a:t>Los </a:t>
            </a:r>
            <a:r>
              <a:rPr lang="en-US" dirty="0" err="1" smtClean="0"/>
              <a:t>consistentes</a:t>
            </a:r>
            <a:r>
              <a:rPr lang="en-US" dirty="0" smtClean="0"/>
              <a:t> en el </a:t>
            </a:r>
            <a:r>
              <a:rPr lang="en-US" dirty="0" err="1" smtClean="0"/>
              <a:t>tiempo</a:t>
            </a:r>
            <a:endParaRPr lang="en-US" dirty="0" smtClean="0"/>
          </a:p>
          <a:p>
            <a:pPr lvl="1"/>
            <a:r>
              <a:rPr lang="en-US" dirty="0" err="1" smtClean="0"/>
              <a:t>Hacen</a:t>
            </a:r>
            <a:r>
              <a:rPr lang="en-US" dirty="0" smtClean="0"/>
              <a:t> la </a:t>
            </a:r>
            <a:r>
              <a:rPr lang="en-US" dirty="0" err="1" smtClean="0"/>
              <a:t>tarea</a:t>
            </a:r>
            <a:r>
              <a:rPr lang="en-US" dirty="0" smtClean="0"/>
              <a:t> el primer </a:t>
            </a:r>
            <a:r>
              <a:rPr lang="en-US" dirty="0" err="1" smtClean="0"/>
              <a:t>sábado</a:t>
            </a:r>
            <a:endParaRPr lang="en-US" dirty="0" smtClean="0"/>
          </a:p>
          <a:p>
            <a:r>
              <a:rPr lang="en-US" dirty="0" smtClean="0"/>
              <a:t>Los </a:t>
            </a:r>
            <a:r>
              <a:rPr lang="en-US" dirty="0" err="1" smtClean="0"/>
              <a:t>inconsistentes</a:t>
            </a:r>
            <a:r>
              <a:rPr lang="en-US" dirty="0" smtClean="0"/>
              <a:t> naives</a:t>
            </a:r>
          </a:p>
          <a:p>
            <a:pPr lvl="1"/>
            <a:r>
              <a:rPr lang="en-US" dirty="0" err="1" smtClean="0"/>
              <a:t>Llegado</a:t>
            </a:r>
            <a:r>
              <a:rPr lang="en-US" dirty="0" smtClean="0"/>
              <a:t> </a:t>
            </a:r>
            <a:r>
              <a:rPr lang="en-US" dirty="0" err="1" smtClean="0"/>
              <a:t>este</a:t>
            </a:r>
            <a:r>
              <a:rPr lang="en-US" dirty="0" smtClean="0"/>
              <a:t> </a:t>
            </a:r>
            <a:r>
              <a:rPr lang="en-US" dirty="0" err="1" smtClean="0"/>
              <a:t>sábado</a:t>
            </a:r>
            <a:r>
              <a:rPr lang="en-US" dirty="0" smtClean="0"/>
              <a:t>, </a:t>
            </a:r>
            <a:r>
              <a:rPr lang="en-US" dirty="0" err="1" smtClean="0"/>
              <a:t>prefieren</a:t>
            </a:r>
            <a:r>
              <a:rPr lang="en-US" dirty="0" smtClean="0"/>
              <a:t> 3 </a:t>
            </a:r>
            <a:r>
              <a:rPr lang="en-US" dirty="0" err="1" smtClean="0"/>
              <a:t>esta</a:t>
            </a:r>
            <a:r>
              <a:rPr lang="en-US" dirty="0" smtClean="0"/>
              <a:t> </a:t>
            </a:r>
            <a:r>
              <a:rPr lang="en-US" dirty="0" err="1" smtClean="0"/>
              <a:t>semana</a:t>
            </a:r>
            <a:r>
              <a:rPr lang="en-US" dirty="0" smtClean="0"/>
              <a:t> </a:t>
            </a:r>
            <a:r>
              <a:rPr lang="en-US" dirty="0" err="1" smtClean="0"/>
              <a:t>que</a:t>
            </a:r>
            <a:r>
              <a:rPr lang="en-US" dirty="0" smtClean="0"/>
              <a:t> 5 la </a:t>
            </a:r>
            <a:r>
              <a:rPr lang="en-US" dirty="0" err="1" smtClean="0"/>
              <a:t>próxima</a:t>
            </a:r>
            <a:r>
              <a:rPr lang="en-US" dirty="0" smtClean="0"/>
              <a:t> (5 * ½ = 2.5).</a:t>
            </a:r>
          </a:p>
          <a:p>
            <a:pPr lvl="1"/>
            <a:r>
              <a:rPr lang="en-US" dirty="0" err="1" smtClean="0"/>
              <a:t>Llegado</a:t>
            </a:r>
            <a:r>
              <a:rPr lang="en-US" dirty="0" smtClean="0"/>
              <a:t> el </a:t>
            </a:r>
            <a:r>
              <a:rPr lang="en-US" dirty="0" err="1" smtClean="0"/>
              <a:t>próximo</a:t>
            </a:r>
            <a:r>
              <a:rPr lang="en-US" dirty="0" smtClean="0"/>
              <a:t> </a:t>
            </a:r>
            <a:r>
              <a:rPr lang="en-US" dirty="0" err="1" smtClean="0"/>
              <a:t>sábado</a:t>
            </a:r>
            <a:r>
              <a:rPr lang="en-US" dirty="0" smtClean="0"/>
              <a:t>, </a:t>
            </a:r>
            <a:r>
              <a:rPr lang="en-US" dirty="0" err="1" smtClean="0"/>
              <a:t>prefieren</a:t>
            </a:r>
            <a:r>
              <a:rPr lang="en-US" dirty="0" smtClean="0"/>
              <a:t> 5 en </a:t>
            </a:r>
            <a:r>
              <a:rPr lang="en-US" dirty="0" err="1" smtClean="0"/>
              <a:t>ese</a:t>
            </a:r>
            <a:r>
              <a:rPr lang="en-US" dirty="0" smtClean="0"/>
              <a:t> </a:t>
            </a:r>
            <a:r>
              <a:rPr lang="en-US" dirty="0" err="1" smtClean="0"/>
              <a:t>momento</a:t>
            </a:r>
            <a:r>
              <a:rPr lang="en-US" dirty="0" smtClean="0"/>
              <a:t>, </a:t>
            </a:r>
            <a:r>
              <a:rPr lang="en-US" dirty="0" err="1" smtClean="0"/>
              <a:t>que</a:t>
            </a:r>
            <a:r>
              <a:rPr lang="en-US" dirty="0" smtClean="0"/>
              <a:t> 8 a la </a:t>
            </a:r>
            <a:r>
              <a:rPr lang="en-US" dirty="0" err="1" smtClean="0"/>
              <a:t>semana</a:t>
            </a:r>
            <a:r>
              <a:rPr lang="en-US" dirty="0" smtClean="0"/>
              <a:t> </a:t>
            </a:r>
            <a:r>
              <a:rPr lang="en-US" dirty="0" err="1" smtClean="0"/>
              <a:t>próxima</a:t>
            </a:r>
            <a:r>
              <a:rPr lang="en-US" dirty="0" smtClean="0"/>
              <a:t> (8*1/2=4)</a:t>
            </a:r>
          </a:p>
          <a:p>
            <a:pPr lvl="1"/>
            <a:r>
              <a:rPr lang="en-US" dirty="0" smtClean="0"/>
              <a:t> Y </a:t>
            </a:r>
            <a:r>
              <a:rPr lang="en-US" dirty="0" err="1" smtClean="0"/>
              <a:t>así</a:t>
            </a:r>
            <a:r>
              <a:rPr lang="en-US" dirty="0" smtClean="0"/>
              <a:t> se </a:t>
            </a:r>
            <a:r>
              <a:rPr lang="en-US" dirty="0" err="1" smtClean="0"/>
              <a:t>terminan</a:t>
            </a:r>
            <a:r>
              <a:rPr lang="en-US" dirty="0" smtClean="0"/>
              <a:t> </a:t>
            </a:r>
            <a:r>
              <a:rPr lang="en-US" dirty="0" err="1" smtClean="0"/>
              <a:t>por</a:t>
            </a:r>
            <a:r>
              <a:rPr lang="en-US" dirty="0" smtClean="0"/>
              <a:t> </a:t>
            </a:r>
            <a:r>
              <a:rPr lang="en-US" dirty="0" err="1" smtClean="0"/>
              <a:t>perder</a:t>
            </a:r>
            <a:r>
              <a:rPr lang="en-US" dirty="0" smtClean="0"/>
              <a:t> la </a:t>
            </a:r>
            <a:r>
              <a:rPr lang="en-US" dirty="0" err="1" smtClean="0"/>
              <a:t>última</a:t>
            </a:r>
            <a:r>
              <a:rPr lang="en-US" dirty="0" smtClean="0"/>
              <a:t> </a:t>
            </a:r>
            <a:r>
              <a:rPr lang="en-US" dirty="0" err="1" smtClean="0"/>
              <a:t>película</a:t>
            </a:r>
            <a:r>
              <a:rPr lang="en-US" dirty="0" smtClean="0"/>
              <a:t>, </a:t>
            </a:r>
            <a:r>
              <a:rPr lang="en-US" dirty="0" err="1" smtClean="0"/>
              <a:t>que</a:t>
            </a:r>
            <a:r>
              <a:rPr lang="en-US" dirty="0" smtClean="0"/>
              <a:t> era la </a:t>
            </a:r>
            <a:r>
              <a:rPr lang="en-US" dirty="0" err="1" smtClean="0"/>
              <a:t>más</a:t>
            </a:r>
            <a:r>
              <a:rPr lang="en-US" dirty="0" smtClean="0"/>
              <a:t> </a:t>
            </a:r>
            <a:r>
              <a:rPr lang="en-US" dirty="0" err="1" smtClean="0"/>
              <a:t>valiosa</a:t>
            </a:r>
            <a:endParaRPr lang="en-US" dirty="0" smtClean="0"/>
          </a:p>
          <a:p>
            <a:pPr lvl="1"/>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Urban.thmx</Template>
  <TotalTime>1375</TotalTime>
  <Words>1134</Words>
  <Application>Microsoft Macintosh PowerPoint</Application>
  <PresentationFormat>On-screen Show (4:3)</PresentationFormat>
  <Paragraphs>108</Paragraphs>
  <Slides>21</Slides>
  <Notes>0</Notes>
  <HiddenSlides>0</HiddenSlides>
  <MMClips>0</MMClips>
  <ScaleCrop>false</ScaleCrop>
  <HeadingPairs>
    <vt:vector size="6" baseType="variant">
      <vt:variant>
        <vt:lpstr>Design Template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Urban</vt:lpstr>
      <vt:lpstr>Equation</vt:lpstr>
      <vt:lpstr>Nuevas Formas de Intervención Administrativa</vt:lpstr>
      <vt:lpstr>Fallas del individuo (1)</vt:lpstr>
      <vt:lpstr>Fallas del individuo (2)</vt:lpstr>
      <vt:lpstr>Otra clasificación</vt:lpstr>
      <vt:lpstr>Algunos juegos</vt:lpstr>
      <vt:lpstr>Problemas en el descuento</vt:lpstr>
      <vt:lpstr>¿Lo hacemos ahora o más tarde?</vt:lpstr>
      <vt:lpstr>Pagos (Payoffs)</vt:lpstr>
      <vt:lpstr>Tres tipos de personas</vt:lpstr>
      <vt:lpstr>Tres tipos de personas (2)</vt:lpstr>
      <vt:lpstr>Otro ejemplo similar</vt:lpstr>
      <vt:lpstr>Paying not to go to the gym</vt:lpstr>
      <vt:lpstr>Política Pública</vt:lpstr>
      <vt:lpstr>Regulación de pensiones</vt:lpstr>
      <vt:lpstr>Problemas behavioral</vt:lpstr>
      <vt:lpstr>Problemas de autocontrol</vt:lpstr>
      <vt:lpstr>Tendencia</vt:lpstr>
      <vt:lpstr>Naives vs. Autoconscientes</vt:lpstr>
      <vt:lpstr>Protección al consumidor: Fuentes y Saavedra</vt:lpstr>
      <vt:lpstr>Fuente y Saavedra</vt:lpstr>
      <vt:lpstr>Fuentes y Saavedra</vt:lpstr>
    </vt:vector>
  </TitlesOfParts>
  <Company>Santiago Montt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Nuevas Formas de Intervención Administrativa</dc:title>
  <dc:creator>Santiago Montt</dc:creator>
  <cp:lastModifiedBy>Santiago Montt</cp:lastModifiedBy>
  <cp:revision>58</cp:revision>
  <dcterms:created xsi:type="dcterms:W3CDTF">2010-10-19T12:55:01Z</dcterms:created>
  <dcterms:modified xsi:type="dcterms:W3CDTF">2010-10-19T18:48:36Z</dcterms:modified>
</cp:coreProperties>
</file>