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7"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inimized">
    <p:restoredLeft sz="15634" autoAdjust="0"/>
    <p:restoredTop sz="94718" autoAdjust="0"/>
  </p:normalViewPr>
  <p:slideViewPr>
    <p:cSldViewPr>
      <p:cViewPr>
        <p:scale>
          <a:sx n="60" d="100"/>
          <a:sy n="60" d="100"/>
        </p:scale>
        <p:origin x="-2010" y="-22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960B4CCC-D9B1-46C2-92F0-32034B38BC13}" type="datetimeFigureOut">
              <a:rPr lang="es-CL" smtClean="0"/>
              <a:pPr/>
              <a:t>19-04-2016</a:t>
            </a:fld>
            <a:endParaRPr lang="es-CL"/>
          </a:p>
        </p:txBody>
      </p:sp>
      <p:sp>
        <p:nvSpPr>
          <p:cNvPr id="2" name="1 Marcador de pie de página"/>
          <p:cNvSpPr>
            <a:spLocks noGrp="1"/>
          </p:cNvSpPr>
          <p:nvPr>
            <p:ph type="ftr" sz="quarter" idx="11"/>
          </p:nvPr>
        </p:nvSpPr>
        <p:spPr/>
        <p:txBody>
          <a:bodyPr/>
          <a:lstStyle/>
          <a:p>
            <a:endParaRPr lang="es-CL"/>
          </a:p>
        </p:txBody>
      </p:sp>
      <p:sp>
        <p:nvSpPr>
          <p:cNvPr id="15" name="14 Marcador de número de diapositiva"/>
          <p:cNvSpPr>
            <a:spLocks noGrp="1"/>
          </p:cNvSpPr>
          <p:nvPr>
            <p:ph type="sldNum" sz="quarter" idx="12"/>
          </p:nvPr>
        </p:nvSpPr>
        <p:spPr>
          <a:xfrm>
            <a:off x="8229600" y="6473952"/>
            <a:ext cx="758952" cy="246888"/>
          </a:xfrm>
        </p:spPr>
        <p:txBody>
          <a:bodyPr/>
          <a:lstStyle/>
          <a:p>
            <a:fld id="{66A5D635-950E-4812-ACFE-61136C3EC97F}" type="slidenum">
              <a:rPr lang="es-CL" smtClean="0"/>
              <a:pPr/>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60B4CCC-D9B1-46C2-92F0-32034B38BC13}" type="datetimeFigureOut">
              <a:rPr lang="es-CL" smtClean="0"/>
              <a:pPr/>
              <a:t>19-04-2016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6A5D635-950E-4812-ACFE-61136C3EC97F}" type="slidenum">
              <a:rPr lang="es-CL" smtClean="0"/>
              <a:pPr/>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60B4CCC-D9B1-46C2-92F0-32034B38BC13}" type="datetimeFigureOut">
              <a:rPr lang="es-CL" smtClean="0"/>
              <a:pPr/>
              <a:t>19-04-2016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6A5D635-950E-4812-ACFE-61136C3EC97F}" type="slidenum">
              <a:rPr lang="es-CL" smtClean="0"/>
              <a:pPr/>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960B4CCC-D9B1-46C2-92F0-32034B38BC13}" type="datetimeFigureOut">
              <a:rPr lang="es-CL" smtClean="0"/>
              <a:pPr/>
              <a:t>19-04-2016</a:t>
            </a:fld>
            <a:endParaRPr lang="es-CL"/>
          </a:p>
        </p:txBody>
      </p:sp>
      <p:sp>
        <p:nvSpPr>
          <p:cNvPr id="19" name="18 Marcador de pie de página"/>
          <p:cNvSpPr>
            <a:spLocks noGrp="1"/>
          </p:cNvSpPr>
          <p:nvPr>
            <p:ph type="ftr" sz="quarter" idx="11"/>
          </p:nvPr>
        </p:nvSpPr>
        <p:spPr>
          <a:xfrm>
            <a:off x="3581400" y="76200"/>
            <a:ext cx="2895600" cy="288925"/>
          </a:xfrm>
        </p:spPr>
        <p:txBody>
          <a:bodyPr/>
          <a:lstStyle/>
          <a:p>
            <a:endParaRPr lang="es-CL"/>
          </a:p>
        </p:txBody>
      </p:sp>
      <p:sp>
        <p:nvSpPr>
          <p:cNvPr id="16" name="15 Marcador de número de diapositiva"/>
          <p:cNvSpPr>
            <a:spLocks noGrp="1"/>
          </p:cNvSpPr>
          <p:nvPr>
            <p:ph type="sldNum" sz="quarter" idx="12"/>
          </p:nvPr>
        </p:nvSpPr>
        <p:spPr>
          <a:xfrm>
            <a:off x="8229600" y="6473952"/>
            <a:ext cx="758952" cy="246888"/>
          </a:xfrm>
        </p:spPr>
        <p:txBody>
          <a:bodyPr/>
          <a:lstStyle/>
          <a:p>
            <a:fld id="{66A5D635-950E-4812-ACFE-61136C3EC97F}" type="slidenum">
              <a:rPr lang="es-CL" smtClean="0"/>
              <a:pPr/>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960B4CCC-D9B1-46C2-92F0-32034B38BC13}" type="datetimeFigureOut">
              <a:rPr lang="es-CL" smtClean="0"/>
              <a:pPr/>
              <a:t>19-04-2016</a:t>
            </a:fld>
            <a:endParaRPr lang="es-CL"/>
          </a:p>
        </p:txBody>
      </p:sp>
      <p:sp>
        <p:nvSpPr>
          <p:cNvPr id="11" name="10 Marcador de pie de página"/>
          <p:cNvSpPr>
            <a:spLocks noGrp="1"/>
          </p:cNvSpPr>
          <p:nvPr>
            <p:ph type="ftr" sz="quarter" idx="11"/>
          </p:nvPr>
        </p:nvSpPr>
        <p:spPr/>
        <p:txBody>
          <a:bodyPr/>
          <a:lstStyle/>
          <a:p>
            <a:endParaRPr lang="es-CL"/>
          </a:p>
        </p:txBody>
      </p:sp>
      <p:sp>
        <p:nvSpPr>
          <p:cNvPr id="16" name="15 Marcador de número de diapositiva"/>
          <p:cNvSpPr>
            <a:spLocks noGrp="1"/>
          </p:cNvSpPr>
          <p:nvPr>
            <p:ph type="sldNum" sz="quarter" idx="12"/>
          </p:nvPr>
        </p:nvSpPr>
        <p:spPr/>
        <p:txBody>
          <a:bodyPr/>
          <a:lstStyle/>
          <a:p>
            <a:fld id="{66A5D635-950E-4812-ACFE-61136C3EC97F}" type="slidenum">
              <a:rPr lang="es-CL" smtClean="0"/>
              <a:pPr/>
              <a:t>‹Nº›</a:t>
            </a:fld>
            <a:endParaRPr lang="es-CL"/>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960B4CCC-D9B1-46C2-92F0-32034B38BC13}" type="datetimeFigureOut">
              <a:rPr lang="es-CL" smtClean="0"/>
              <a:pPr/>
              <a:t>19-04-2016</a:t>
            </a:fld>
            <a:endParaRPr lang="es-CL"/>
          </a:p>
        </p:txBody>
      </p:sp>
      <p:sp>
        <p:nvSpPr>
          <p:cNvPr id="10" name="9 Marcador de pie de página"/>
          <p:cNvSpPr>
            <a:spLocks noGrp="1"/>
          </p:cNvSpPr>
          <p:nvPr>
            <p:ph type="ftr" sz="quarter" idx="11"/>
          </p:nvPr>
        </p:nvSpPr>
        <p:spPr/>
        <p:txBody>
          <a:bodyPr/>
          <a:lstStyle/>
          <a:p>
            <a:endParaRPr lang="es-CL"/>
          </a:p>
        </p:txBody>
      </p:sp>
      <p:sp>
        <p:nvSpPr>
          <p:cNvPr id="31" name="30 Marcador de número de diapositiva"/>
          <p:cNvSpPr>
            <a:spLocks noGrp="1"/>
          </p:cNvSpPr>
          <p:nvPr>
            <p:ph type="sldNum" sz="quarter" idx="12"/>
          </p:nvPr>
        </p:nvSpPr>
        <p:spPr/>
        <p:txBody>
          <a:bodyPr/>
          <a:lstStyle/>
          <a:p>
            <a:fld id="{66A5D635-950E-4812-ACFE-61136C3EC97F}" type="slidenum">
              <a:rPr lang="es-CL" smtClean="0"/>
              <a:pPr/>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960B4CCC-D9B1-46C2-92F0-32034B38BC13}" type="datetimeFigureOut">
              <a:rPr lang="es-CL" smtClean="0"/>
              <a:pPr/>
              <a:t>19-04-2016</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a:xfrm>
            <a:off x="8229600" y="6477000"/>
            <a:ext cx="762000" cy="246888"/>
          </a:xfrm>
        </p:spPr>
        <p:txBody>
          <a:bodyPr/>
          <a:lstStyle/>
          <a:p>
            <a:fld id="{66A5D635-950E-4812-ACFE-61136C3EC97F}" type="slidenum">
              <a:rPr lang="es-CL" smtClean="0"/>
              <a:pPr/>
              <a:t>‹Nº›</a:t>
            </a:fld>
            <a:endParaRPr lang="es-CL"/>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960B4CCC-D9B1-46C2-92F0-32034B38BC13}" type="datetimeFigureOut">
              <a:rPr lang="es-CL" smtClean="0"/>
              <a:pPr/>
              <a:t>19-04-2016</a:t>
            </a:fld>
            <a:endParaRPr lang="es-CL"/>
          </a:p>
        </p:txBody>
      </p:sp>
      <p:sp>
        <p:nvSpPr>
          <p:cNvPr id="21" name="20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6A5D635-950E-4812-ACFE-61136C3EC97F}" type="slidenum">
              <a:rPr lang="es-CL" smtClean="0"/>
              <a:pPr/>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960B4CCC-D9B1-46C2-92F0-32034B38BC13}" type="datetimeFigureOut">
              <a:rPr lang="es-CL" smtClean="0"/>
              <a:pPr/>
              <a:t>19-04-2016</a:t>
            </a:fld>
            <a:endParaRPr lang="es-CL"/>
          </a:p>
        </p:txBody>
      </p:sp>
      <p:sp>
        <p:nvSpPr>
          <p:cNvPr id="24" name="23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66A5D635-950E-4812-ACFE-61136C3EC97F}" type="slidenum">
              <a:rPr lang="es-CL" smtClean="0"/>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960B4CCC-D9B1-46C2-92F0-32034B38BC13}" type="datetimeFigureOut">
              <a:rPr lang="es-CL" smtClean="0"/>
              <a:pPr/>
              <a:t>19-04-2016</a:t>
            </a:fld>
            <a:endParaRPr lang="es-CL"/>
          </a:p>
        </p:txBody>
      </p:sp>
      <p:sp>
        <p:nvSpPr>
          <p:cNvPr id="29" name="28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66A5D635-950E-4812-ACFE-61136C3EC97F}" type="slidenum">
              <a:rPr lang="es-CL" smtClean="0"/>
              <a:pPr/>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960B4CCC-D9B1-46C2-92F0-32034B38BC13}" type="datetimeFigureOut">
              <a:rPr lang="es-CL" smtClean="0"/>
              <a:pPr/>
              <a:t>19-04-2016</a:t>
            </a:fld>
            <a:endParaRPr lang="es-CL"/>
          </a:p>
        </p:txBody>
      </p:sp>
      <p:sp>
        <p:nvSpPr>
          <p:cNvPr id="5" name="4 Marcador de pie de página"/>
          <p:cNvSpPr>
            <a:spLocks noGrp="1"/>
          </p:cNvSpPr>
          <p:nvPr>
            <p:ph type="ftr" sz="quarter" idx="11"/>
          </p:nvPr>
        </p:nvSpPr>
        <p:spPr/>
        <p:txBody>
          <a:bodyPr/>
          <a:lstStyle/>
          <a:p>
            <a:endParaRPr lang="es-CL"/>
          </a:p>
        </p:txBody>
      </p:sp>
      <p:sp>
        <p:nvSpPr>
          <p:cNvPr id="31" name="30 Marcador de número de diapositiva"/>
          <p:cNvSpPr>
            <a:spLocks noGrp="1"/>
          </p:cNvSpPr>
          <p:nvPr>
            <p:ph type="sldNum" sz="quarter" idx="12"/>
          </p:nvPr>
        </p:nvSpPr>
        <p:spPr/>
        <p:txBody>
          <a:bodyPr/>
          <a:lstStyle/>
          <a:p>
            <a:fld id="{66A5D635-950E-4812-ACFE-61136C3EC97F}" type="slidenum">
              <a:rPr lang="es-CL" smtClean="0"/>
              <a:pPr/>
              <a:t>‹Nº›</a:t>
            </a:fld>
            <a:endParaRPr lang="es-CL"/>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60B4CCC-D9B1-46C2-92F0-32034B38BC13}" type="datetimeFigureOut">
              <a:rPr lang="es-CL" smtClean="0"/>
              <a:pPr/>
              <a:t>19-04-2016</a:t>
            </a:fld>
            <a:endParaRPr lang="es-CL"/>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L"/>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66A5D635-950E-4812-ACFE-61136C3EC97F}" type="slidenum">
              <a:rPr lang="es-CL" smtClean="0"/>
              <a:pPr/>
              <a:t>‹Nº›</a:t>
            </a:fld>
            <a:endParaRPr lang="es-CL"/>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00034" y="857232"/>
            <a:ext cx="8458200" cy="785818"/>
          </a:xfrm>
        </p:spPr>
        <p:txBody>
          <a:bodyPr>
            <a:noAutofit/>
          </a:bodyPr>
          <a:lstStyle/>
          <a:p>
            <a:pPr marL="742950" indent="-742950"/>
            <a:r>
              <a:rPr lang="es-CL" sz="4800" dirty="0" smtClean="0"/>
              <a:t>SUCESIÓN TESTAMENTARIA</a:t>
            </a:r>
            <a:br>
              <a:rPr lang="es-CL" sz="4800" dirty="0" smtClean="0"/>
            </a:br>
            <a:r>
              <a:rPr lang="es-CL" sz="4800" dirty="0" smtClean="0"/>
              <a:t/>
            </a:r>
            <a:br>
              <a:rPr lang="es-CL" sz="4800" dirty="0" smtClean="0"/>
            </a:br>
            <a:r>
              <a:rPr lang="es-CL" sz="4800" dirty="0" smtClean="0"/>
              <a:t/>
            </a:r>
            <a:br>
              <a:rPr lang="es-CL" sz="4800" dirty="0" smtClean="0"/>
            </a:br>
            <a:r>
              <a:rPr lang="es-CL" sz="4800" dirty="0" smtClean="0"/>
              <a:t> </a:t>
            </a:r>
            <a:br>
              <a:rPr lang="es-CL" sz="4800" dirty="0" smtClean="0"/>
            </a:br>
            <a:r>
              <a:rPr lang="es-CL" sz="4800" dirty="0" smtClean="0"/>
              <a:t/>
            </a:r>
            <a:br>
              <a:rPr lang="es-CL" sz="4800" dirty="0" smtClean="0"/>
            </a:br>
            <a:endParaRPr lang="es-CL" sz="4800" dirty="0"/>
          </a:p>
        </p:txBody>
      </p:sp>
      <p:sp>
        <p:nvSpPr>
          <p:cNvPr id="3" name="2 Subtítulo"/>
          <p:cNvSpPr>
            <a:spLocks noGrp="1"/>
          </p:cNvSpPr>
          <p:nvPr>
            <p:ph type="subTitle" idx="1"/>
          </p:nvPr>
        </p:nvSpPr>
        <p:spPr>
          <a:xfrm>
            <a:off x="3286116" y="2428868"/>
            <a:ext cx="5600680" cy="1928826"/>
          </a:xfrm>
        </p:spPr>
        <p:txBody>
          <a:bodyPr>
            <a:normAutofit/>
          </a:bodyPr>
          <a:lstStyle/>
          <a:p>
            <a:pPr marL="457200" indent="-457200">
              <a:buAutoNum type="arabicPeriod"/>
            </a:pPr>
            <a:r>
              <a:rPr lang="es-CL" sz="2800" dirty="0" smtClean="0"/>
              <a:t>Testamento solemne otorgado en el extranjero;</a:t>
            </a:r>
          </a:p>
          <a:p>
            <a:pPr marL="457200" indent="-457200">
              <a:buAutoNum type="arabicPeriod"/>
            </a:pPr>
            <a:r>
              <a:rPr lang="es-CL" sz="2800" dirty="0" smtClean="0"/>
              <a:t>Testamentos privilegiados. </a:t>
            </a:r>
            <a:endParaRPr lang="es-CL" sz="2800" dirty="0"/>
          </a:p>
        </p:txBody>
      </p:sp>
      <p:sp>
        <p:nvSpPr>
          <p:cNvPr id="4" name="2 Subtítulo"/>
          <p:cNvSpPr txBox="1">
            <a:spLocks/>
          </p:cNvSpPr>
          <p:nvPr/>
        </p:nvSpPr>
        <p:spPr>
          <a:xfrm>
            <a:off x="685800" y="4500570"/>
            <a:ext cx="8458200" cy="914400"/>
          </a:xfrm>
          <a:prstGeom prst="rect">
            <a:avLst/>
          </a:prstGeom>
        </p:spPr>
        <p:txBody>
          <a:bodyPr vert="horz" anchor="b">
            <a:normAutofit/>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r>
              <a:rPr kumimoji="0" lang="es-CL" sz="2400" b="0" i="0" u="none" strike="noStrike" kern="1200" cap="none" spc="0" normalizeH="0" baseline="0" noProof="0" dirty="0" smtClean="0">
                <a:ln>
                  <a:noFill/>
                </a:ln>
                <a:solidFill>
                  <a:schemeClr val="tx2">
                    <a:shade val="75000"/>
                  </a:schemeClr>
                </a:solidFill>
                <a:effectLst/>
                <a:uLnTx/>
                <a:uFillTx/>
                <a:latin typeface="+mn-lt"/>
                <a:ea typeface="+mn-ea"/>
                <a:cs typeface="+mn-cs"/>
              </a:rPr>
              <a:t>Cuarta Clase. 19 de abril de 2016. </a:t>
            </a:r>
            <a:endParaRPr kumimoji="0" lang="es-CL" sz="2400" b="0" i="0" u="none" strike="noStrike" kern="1200" cap="none" spc="0" normalizeH="0" baseline="0" noProof="0" dirty="0">
              <a:ln>
                <a:noFill/>
              </a:ln>
              <a:solidFill>
                <a:schemeClr val="tx2">
                  <a:shade val="75000"/>
                </a:schemeClr>
              </a:solidFill>
              <a:effectLst/>
              <a:uLnTx/>
              <a:uFillTx/>
              <a:latin typeface="+mn-lt"/>
              <a:ea typeface="+mn-ea"/>
              <a:cs typeface="+mn-cs"/>
            </a:endParaRPr>
          </a:p>
        </p:txBody>
      </p:sp>
      <p:sp>
        <p:nvSpPr>
          <p:cNvPr id="5" name="4 CuadroTexto"/>
          <p:cNvSpPr txBox="1"/>
          <p:nvPr/>
        </p:nvSpPr>
        <p:spPr>
          <a:xfrm>
            <a:off x="0" y="6334780"/>
            <a:ext cx="9144000" cy="523220"/>
          </a:xfrm>
          <a:prstGeom prst="rect">
            <a:avLst/>
          </a:prstGeom>
          <a:noFill/>
        </p:spPr>
        <p:txBody>
          <a:bodyPr wrap="square" rtlCol="0">
            <a:spAutoFit/>
          </a:bodyPr>
          <a:lstStyle/>
          <a:p>
            <a:pPr algn="just"/>
            <a:r>
              <a:rPr lang="es-CL" sz="1400" dirty="0" smtClean="0"/>
              <a:t>*** Material preparado por Leonel Leal Salinas, exclusivamente para el curso de Derecho Civil VIII de la Profesora Fabiola </a:t>
            </a:r>
            <a:r>
              <a:rPr lang="es-CL" sz="1400" dirty="0" err="1" smtClean="0"/>
              <a:t>Lathrop</a:t>
            </a:r>
            <a:r>
              <a:rPr lang="es-CL" sz="1400" dirty="0" smtClean="0"/>
              <a:t> Gómez, en la Escuela de Derecho de la Universidad de Chile. Marzo 2016.  Prohibida su copia. </a:t>
            </a:r>
            <a:endParaRPr lang="es-CL"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lstStyle/>
          <a:p>
            <a:endParaRPr lang="es-CL"/>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Reglas generales: </a:t>
            </a:r>
            <a:endParaRPr lang="es-CL" dirty="0"/>
          </a:p>
        </p:txBody>
      </p:sp>
      <p:sp>
        <p:nvSpPr>
          <p:cNvPr id="3" name="2 Marcador de contenido"/>
          <p:cNvSpPr>
            <a:spLocks noGrp="1"/>
          </p:cNvSpPr>
          <p:nvPr>
            <p:ph idx="1"/>
          </p:nvPr>
        </p:nvSpPr>
        <p:spPr>
          <a:xfrm>
            <a:off x="304800" y="1554162"/>
            <a:ext cx="8686800" cy="4946672"/>
          </a:xfrm>
        </p:spPr>
        <p:txBody>
          <a:bodyPr>
            <a:normAutofit fontScale="92500" lnSpcReduction="20000"/>
          </a:bodyPr>
          <a:lstStyle/>
          <a:p>
            <a:pPr marL="0" indent="0" algn="just">
              <a:buNone/>
            </a:pPr>
            <a:r>
              <a:rPr lang="es-CL" dirty="0" smtClean="0"/>
              <a:t>Los testamentos solemnes, válidamente otorgados, solamente quedan sin efecto en virtud de su revocación. </a:t>
            </a:r>
          </a:p>
          <a:p>
            <a:pPr algn="just">
              <a:buNone/>
            </a:pPr>
            <a:endParaRPr lang="es-CL" dirty="0" smtClean="0"/>
          </a:p>
          <a:p>
            <a:pPr marL="0" indent="0" algn="just">
              <a:buNone/>
            </a:pPr>
            <a:r>
              <a:rPr lang="es-CL" b="1" dirty="0" smtClean="0"/>
              <a:t>Los testamentos privilegiados caducan, sin necesidad de revocación, en los casos previstos por la ley (art. 1.212 inciso 2° C. Civil). </a:t>
            </a:r>
          </a:p>
          <a:p>
            <a:pPr marL="0" indent="0" algn="just">
              <a:buNone/>
            </a:pPr>
            <a:endParaRPr lang="es-CL" b="1" dirty="0" smtClean="0"/>
          </a:p>
          <a:p>
            <a:pPr marL="0" indent="0" algn="just">
              <a:buNone/>
            </a:pPr>
            <a:r>
              <a:rPr lang="es-CL" dirty="0" smtClean="0"/>
              <a:t>En general, el testamento privilegiado caduca cuando el testador sobrevive un determinado tiempo (arts. 1036, 1044, 1052 y 1053 C. Civil). </a:t>
            </a:r>
            <a:endParaRPr lang="es-CL"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F0rmalidades: </a:t>
            </a:r>
            <a:endParaRPr lang="es-CL" dirty="0"/>
          </a:p>
        </p:txBody>
      </p:sp>
      <p:sp>
        <p:nvSpPr>
          <p:cNvPr id="3" name="2 Marcador de contenido"/>
          <p:cNvSpPr>
            <a:spLocks noGrp="1"/>
          </p:cNvSpPr>
          <p:nvPr>
            <p:ph idx="1"/>
          </p:nvPr>
        </p:nvSpPr>
        <p:spPr>
          <a:xfrm>
            <a:off x="304800" y="1285860"/>
            <a:ext cx="8686800" cy="5072097"/>
          </a:xfrm>
        </p:spPr>
        <p:txBody>
          <a:bodyPr>
            <a:normAutofit fontScale="85000" lnSpcReduction="20000"/>
          </a:bodyPr>
          <a:lstStyle/>
          <a:p>
            <a:pPr marL="0" indent="0" algn="just">
              <a:buNone/>
            </a:pPr>
            <a:r>
              <a:rPr lang="es-CL" dirty="0" smtClean="0"/>
              <a:t>El testamento privilegiado es un testamento de urgencia. La ley expresamente los permite porque no hay modo ni tiempo para otorgar un testamento común. </a:t>
            </a:r>
          </a:p>
          <a:p>
            <a:pPr marL="0" indent="0" algn="just">
              <a:buNone/>
            </a:pPr>
            <a:endParaRPr lang="es-CL" dirty="0" smtClean="0"/>
          </a:p>
          <a:p>
            <a:pPr marL="0" indent="0" algn="just">
              <a:buNone/>
            </a:pPr>
            <a:r>
              <a:rPr lang="es-CL" dirty="0" smtClean="0"/>
              <a:t>Sin perjuicio de las formalidades que correspondan a su clase, todos los testamentos privilegiados deben cumplir las formalidades del </a:t>
            </a:r>
            <a:r>
              <a:rPr lang="es-CL" b="1" dirty="0" smtClean="0"/>
              <a:t>artículo 1032 del C. Civil </a:t>
            </a:r>
            <a:r>
              <a:rPr lang="es-CL" dirty="0" smtClean="0"/>
              <a:t>(leer).</a:t>
            </a:r>
          </a:p>
          <a:p>
            <a:pPr marL="0" indent="0" algn="just">
              <a:buNone/>
            </a:pPr>
            <a:endParaRPr lang="es-CL" dirty="0" smtClean="0"/>
          </a:p>
          <a:p>
            <a:pPr marL="514350" indent="-514350" algn="just">
              <a:buAutoNum type="arabicPeriod"/>
            </a:pPr>
            <a:r>
              <a:rPr lang="es-CL" dirty="0" smtClean="0"/>
              <a:t>Manifestación expresa de la intención de testar; </a:t>
            </a:r>
          </a:p>
          <a:p>
            <a:pPr marL="514350" indent="-514350" algn="just">
              <a:buAutoNum type="arabicPeriod"/>
            </a:pPr>
            <a:r>
              <a:rPr lang="es-CL" dirty="0" smtClean="0"/>
              <a:t>Unidad del acto; y </a:t>
            </a:r>
          </a:p>
          <a:p>
            <a:pPr marL="514350" indent="-514350" algn="just">
              <a:buAutoNum type="arabicPeriod"/>
            </a:pPr>
            <a:r>
              <a:rPr lang="es-CL" dirty="0" smtClean="0"/>
              <a:t>Presencia de unos mismos testigos.  </a:t>
            </a:r>
          </a:p>
          <a:p>
            <a:pPr marL="514350" indent="-514350" algn="just">
              <a:buNone/>
            </a:pPr>
            <a:endParaRPr lang="es-CL" dirty="0" smtClean="0"/>
          </a:p>
          <a:p>
            <a:pPr marL="514350" indent="-514350" algn="just">
              <a:buNone/>
            </a:pPr>
            <a:r>
              <a:rPr lang="es-CL" b="1" dirty="0" smtClean="0"/>
              <a:t>Art. 1031 C. Civil.</a:t>
            </a:r>
            <a:r>
              <a:rPr lang="es-CL" dirty="0" smtClean="0"/>
              <a:t> Condiciones de los testigos (leer).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EL TESTAMENTO VERBAL: </a:t>
            </a:r>
            <a:endParaRPr lang="es-CL" dirty="0"/>
          </a:p>
        </p:txBody>
      </p:sp>
      <p:sp>
        <p:nvSpPr>
          <p:cNvPr id="3" name="2 Marcador de contenido"/>
          <p:cNvSpPr>
            <a:spLocks noGrp="1"/>
          </p:cNvSpPr>
          <p:nvPr>
            <p:ph idx="1"/>
          </p:nvPr>
        </p:nvSpPr>
        <p:spPr>
          <a:xfrm>
            <a:off x="304800" y="1554162"/>
            <a:ext cx="8686800" cy="5303837"/>
          </a:xfrm>
        </p:spPr>
        <p:txBody>
          <a:bodyPr>
            <a:normAutofit fontScale="85000" lnSpcReduction="20000"/>
          </a:bodyPr>
          <a:lstStyle/>
          <a:p>
            <a:pPr marL="0" indent="0" algn="just">
              <a:buNone/>
            </a:pPr>
            <a:r>
              <a:rPr lang="es-CL" dirty="0" smtClean="0"/>
              <a:t>El testamento verbal, atendidas las circunstancias de su otorgamiento, está revestido de un mínimo de solemnidades. </a:t>
            </a:r>
          </a:p>
          <a:p>
            <a:pPr marL="0" indent="0" algn="just">
              <a:buNone/>
            </a:pPr>
            <a:endParaRPr lang="es-CL" dirty="0" smtClean="0"/>
          </a:p>
          <a:p>
            <a:pPr marL="514350" indent="-514350" algn="just">
              <a:buAutoNum type="alphaLcParenR"/>
            </a:pPr>
            <a:r>
              <a:rPr lang="es-CL" dirty="0" smtClean="0"/>
              <a:t>El testador dará a conocer, de viva voz, sus declaraciones y disposiciones, de manera que los testigos presenciales le vean, oigan y entiendan (</a:t>
            </a:r>
            <a:r>
              <a:rPr lang="es-CL" b="1" dirty="0" smtClean="0"/>
              <a:t>art. 1034 C. Civil</a:t>
            </a:r>
            <a:r>
              <a:rPr lang="es-CL" dirty="0" smtClean="0"/>
              <a:t>).</a:t>
            </a:r>
          </a:p>
          <a:p>
            <a:pPr marL="514350" indent="-514350" algn="just">
              <a:buAutoNum type="alphaLcParenR"/>
            </a:pPr>
            <a:r>
              <a:rPr lang="es-CL" dirty="0" smtClean="0"/>
              <a:t>Debe otorgarse ante tres testigos, a lo menos (</a:t>
            </a:r>
            <a:r>
              <a:rPr lang="es-CL" b="1" dirty="0" smtClean="0"/>
              <a:t>art. 1033 C. Civil</a:t>
            </a:r>
            <a:r>
              <a:rPr lang="es-CL" dirty="0" smtClean="0"/>
              <a:t>). </a:t>
            </a:r>
          </a:p>
          <a:p>
            <a:pPr marL="514350" indent="-514350" algn="just">
              <a:buAutoNum type="alphaLcParenR"/>
            </a:pPr>
            <a:r>
              <a:rPr lang="es-CL" dirty="0" smtClean="0"/>
              <a:t>El testador debe manifestar de forma expresa su intención de testar, los testigos deben ser unos mismos y sólo podrá interrumpirse por breves intervalos si hay algún accidente. </a:t>
            </a:r>
            <a:endParaRPr lang="es-C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CL" sz="2400" dirty="0" smtClean="0"/>
              <a:t>Circunstancias que legitiman el testamento verbal: </a:t>
            </a:r>
            <a:endParaRPr lang="es-CL" sz="2400" dirty="0"/>
          </a:p>
        </p:txBody>
      </p:sp>
      <p:sp>
        <p:nvSpPr>
          <p:cNvPr id="3" name="2 Marcador de contenido"/>
          <p:cNvSpPr>
            <a:spLocks noGrp="1"/>
          </p:cNvSpPr>
          <p:nvPr>
            <p:ph idx="1"/>
          </p:nvPr>
        </p:nvSpPr>
        <p:spPr>
          <a:xfrm>
            <a:off x="214282" y="1357298"/>
            <a:ext cx="8777318" cy="5214974"/>
          </a:xfrm>
        </p:spPr>
        <p:txBody>
          <a:bodyPr>
            <a:normAutofit fontScale="77500" lnSpcReduction="20000"/>
          </a:bodyPr>
          <a:lstStyle/>
          <a:p>
            <a:pPr marL="0" indent="0" algn="just">
              <a:buNone/>
            </a:pPr>
            <a:r>
              <a:rPr lang="es-CL" dirty="0" smtClean="0"/>
              <a:t>El testamento verbal, excepcionalmente se legitima en las siguientes circunstancias: </a:t>
            </a:r>
          </a:p>
          <a:p>
            <a:pPr marL="0" indent="0" algn="just">
              <a:buNone/>
            </a:pPr>
            <a:endParaRPr lang="es-CL" dirty="0" smtClean="0"/>
          </a:p>
          <a:p>
            <a:pPr marL="514350" indent="-514350" algn="just">
              <a:buAutoNum type="arabicPeriod"/>
            </a:pPr>
            <a:r>
              <a:rPr lang="es-CL" dirty="0" smtClean="0"/>
              <a:t>Que la vida del testador esté amenazada por un peligro inminente; </a:t>
            </a:r>
          </a:p>
          <a:p>
            <a:pPr marL="514350" indent="-514350" algn="just">
              <a:buAutoNum type="arabicPeriod"/>
            </a:pPr>
            <a:r>
              <a:rPr lang="es-CL" dirty="0" smtClean="0"/>
              <a:t>Que este peligro sea tal que parezca no haber modo o tiempo de otorgar testamento solemne. </a:t>
            </a:r>
          </a:p>
          <a:p>
            <a:pPr marL="514350" indent="-514350" algn="just">
              <a:buNone/>
            </a:pPr>
            <a:endParaRPr lang="es-CL" dirty="0" smtClean="0"/>
          </a:p>
          <a:p>
            <a:pPr marL="0" indent="0" algn="just">
              <a:buNone/>
            </a:pPr>
            <a:r>
              <a:rPr lang="es-CL" dirty="0" smtClean="0"/>
              <a:t>Esto puede provenir de accidentes o de causas remotas que hacen crisis. </a:t>
            </a:r>
          </a:p>
          <a:p>
            <a:pPr marL="0" indent="0" algn="just">
              <a:buNone/>
            </a:pPr>
            <a:endParaRPr lang="es-CL" dirty="0" smtClean="0"/>
          </a:p>
          <a:p>
            <a:pPr marL="0" indent="0" algn="just">
              <a:buNone/>
            </a:pPr>
            <a:r>
              <a:rPr lang="es-CL" dirty="0" smtClean="0"/>
              <a:t>Esto es una cuestión de hecho. Los testigos dan fe no solo de las declaraciones sino también de las circunstancias que hicieron aplicable el testamento verbal.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Caducidad del testamento </a:t>
            </a:r>
            <a:r>
              <a:rPr lang="es-CL" dirty="0" err="1" smtClean="0"/>
              <a:t>verbaL</a:t>
            </a:r>
            <a:r>
              <a:rPr lang="es-CL" dirty="0" smtClean="0"/>
              <a:t>: </a:t>
            </a:r>
            <a:endParaRPr lang="es-CL" dirty="0"/>
          </a:p>
        </p:txBody>
      </p:sp>
      <p:sp>
        <p:nvSpPr>
          <p:cNvPr id="3" name="2 Marcador de contenido"/>
          <p:cNvSpPr>
            <a:spLocks noGrp="1"/>
          </p:cNvSpPr>
          <p:nvPr>
            <p:ph idx="1"/>
          </p:nvPr>
        </p:nvSpPr>
        <p:spPr/>
        <p:txBody>
          <a:bodyPr/>
          <a:lstStyle/>
          <a:p>
            <a:pPr marL="0" indent="0">
              <a:buNone/>
            </a:pPr>
            <a:r>
              <a:rPr lang="es-CL" dirty="0" smtClean="0"/>
              <a:t>El testamento verbal caducará en las siguientes circunstancias: </a:t>
            </a:r>
          </a:p>
          <a:p>
            <a:pPr algn="just">
              <a:buNone/>
            </a:pPr>
            <a:endParaRPr lang="es-CL" dirty="0" smtClean="0"/>
          </a:p>
          <a:p>
            <a:pPr marL="514350" indent="-514350" algn="just">
              <a:buAutoNum type="alphaLcParenR"/>
            </a:pPr>
            <a:r>
              <a:rPr lang="es-CL" dirty="0" smtClean="0"/>
              <a:t>Si el testador sobrevive 30 días al otorgamiento del testamento (art. 1036); </a:t>
            </a:r>
          </a:p>
          <a:p>
            <a:pPr marL="514350" indent="-514350">
              <a:buAutoNum type="alphaLcParenR"/>
            </a:pPr>
            <a:r>
              <a:rPr lang="es-CL" dirty="0" smtClean="0"/>
              <a:t>Si no se pone por escrito dentro de los 30 días que siguen a la muerte, con las solemnidades legales (art. 1036). </a:t>
            </a:r>
            <a:endParaRPr lang="es-CL"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4282" y="214290"/>
            <a:ext cx="8686800" cy="838200"/>
          </a:xfrm>
        </p:spPr>
        <p:txBody>
          <a:bodyPr>
            <a:normAutofit fontScale="90000"/>
          </a:bodyPr>
          <a:lstStyle/>
          <a:p>
            <a:r>
              <a:rPr lang="es-CL" sz="3100" dirty="0" smtClean="0"/>
              <a:t>Diligencias preliminares para poner por escrito el testamento verbal:</a:t>
            </a:r>
            <a:r>
              <a:rPr lang="es-CL" dirty="0" smtClean="0"/>
              <a:t> </a:t>
            </a:r>
            <a:endParaRPr lang="es-CL" dirty="0"/>
          </a:p>
        </p:txBody>
      </p:sp>
      <p:sp>
        <p:nvSpPr>
          <p:cNvPr id="3" name="2 Marcador de contenido"/>
          <p:cNvSpPr>
            <a:spLocks noGrp="1"/>
          </p:cNvSpPr>
          <p:nvPr>
            <p:ph idx="1"/>
          </p:nvPr>
        </p:nvSpPr>
        <p:spPr>
          <a:xfrm>
            <a:off x="304800" y="1357298"/>
            <a:ext cx="8686800" cy="4722827"/>
          </a:xfrm>
        </p:spPr>
        <p:txBody>
          <a:bodyPr>
            <a:normAutofit fontScale="77500" lnSpcReduction="20000"/>
          </a:bodyPr>
          <a:lstStyle/>
          <a:p>
            <a:pPr marL="0" indent="0" algn="just">
              <a:buNone/>
            </a:pPr>
            <a:r>
              <a:rPr lang="es-CL" dirty="0" smtClean="0"/>
              <a:t>El testamento verbal debe ponerse por escrito, so pena de caducidad, dentro de los 30 días que siguen al fallecimiento del testador. </a:t>
            </a:r>
          </a:p>
          <a:p>
            <a:pPr marL="0" indent="0" algn="just">
              <a:buNone/>
            </a:pPr>
            <a:endParaRPr lang="es-CL" dirty="0" smtClean="0"/>
          </a:p>
          <a:p>
            <a:pPr marL="0" indent="0" algn="just">
              <a:buNone/>
            </a:pPr>
            <a:r>
              <a:rPr lang="es-CL" dirty="0" smtClean="0"/>
              <a:t>Las reglas para esto son las siguientes: </a:t>
            </a:r>
          </a:p>
          <a:p>
            <a:pPr marL="0" indent="0" algn="just">
              <a:buNone/>
            </a:pPr>
            <a:endParaRPr lang="es-CL" dirty="0" smtClean="0"/>
          </a:p>
          <a:p>
            <a:pPr marL="514350" indent="-514350" algn="just">
              <a:buAutoNum type="arabicPeriod"/>
            </a:pPr>
            <a:r>
              <a:rPr lang="es-CL" dirty="0" smtClean="0"/>
              <a:t>Las gestiones puede entablarla “cualquier persona que pueda tener interés en la sucesión”.</a:t>
            </a:r>
          </a:p>
          <a:p>
            <a:pPr marL="514350" indent="-514350" algn="just">
              <a:buAutoNum type="arabicPeriod"/>
            </a:pPr>
            <a:r>
              <a:rPr lang="es-CL" dirty="0" smtClean="0"/>
              <a:t>Es competente el juez del territorio del testamento. </a:t>
            </a:r>
          </a:p>
          <a:p>
            <a:pPr marL="514350" indent="-514350" algn="just">
              <a:buAutoNum type="arabicPeriod"/>
            </a:pPr>
            <a:r>
              <a:rPr lang="es-CL" dirty="0" smtClean="0"/>
              <a:t>Debe citarse a los interesadas residentes en la misma jurisdicción, a los testigos instrumentales, y a todas las personas cuyo testimonio fuera conducente a esclarecer las cuestiones del testamento. </a:t>
            </a:r>
          </a:p>
          <a:p>
            <a:pPr marL="514350" indent="-514350">
              <a:buAutoNum type="arabicPeriod"/>
            </a:pPr>
            <a:endParaRPr lang="es-CL" dirty="0" smtClean="0"/>
          </a:p>
          <a:p>
            <a:pPr marL="514350" indent="-514350">
              <a:buAutoNum type="arabicPeriod"/>
            </a:pPr>
            <a:endParaRPr lang="es-CL" dirty="0" smtClean="0"/>
          </a:p>
          <a:p>
            <a:pPr>
              <a:buNone/>
            </a:pPr>
            <a:endParaRPr lang="es-CL"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Información de testigos: </a:t>
            </a:r>
            <a:endParaRPr lang="es-CL" dirty="0"/>
          </a:p>
        </p:txBody>
      </p:sp>
      <p:sp>
        <p:nvSpPr>
          <p:cNvPr id="3" name="2 Marcador de contenido"/>
          <p:cNvSpPr>
            <a:spLocks noGrp="1"/>
          </p:cNvSpPr>
          <p:nvPr>
            <p:ph idx="1"/>
          </p:nvPr>
        </p:nvSpPr>
        <p:spPr>
          <a:xfrm>
            <a:off x="304800" y="1554162"/>
            <a:ext cx="8686800" cy="4660920"/>
          </a:xfrm>
        </p:spPr>
        <p:txBody>
          <a:bodyPr>
            <a:normAutofit fontScale="77500" lnSpcReduction="20000"/>
          </a:bodyPr>
          <a:lstStyle/>
          <a:p>
            <a:pPr marL="0" indent="0" algn="just">
              <a:buNone/>
            </a:pPr>
            <a:r>
              <a:rPr lang="es-CL" dirty="0" smtClean="0"/>
              <a:t>Se recibe primero el testimonio de los testigos instrumentales, esto es los que vieron el testamento. El juez puede también, si quiere, oír a otras personas que le parezcan conducentes. </a:t>
            </a:r>
          </a:p>
          <a:p>
            <a:pPr algn="just">
              <a:buNone/>
            </a:pPr>
            <a:endParaRPr lang="es-CL" dirty="0" smtClean="0"/>
          </a:p>
          <a:p>
            <a:pPr marL="0" indent="0" algn="just">
              <a:buNone/>
            </a:pPr>
            <a:r>
              <a:rPr lang="es-CL" dirty="0" smtClean="0"/>
              <a:t>Los testigos declaran sobre lo que dicen los artículos 1037 y 1038 C. Civil. </a:t>
            </a:r>
          </a:p>
          <a:p>
            <a:pPr marL="0" indent="0" algn="just">
              <a:buNone/>
            </a:pPr>
            <a:endParaRPr lang="es-CL" dirty="0" smtClean="0"/>
          </a:p>
          <a:p>
            <a:pPr marL="0" indent="0" algn="just">
              <a:buNone/>
            </a:pPr>
            <a:r>
              <a:rPr lang="es-CL" b="1" dirty="0" smtClean="0"/>
              <a:t>Art. 1039 C. Civil</a:t>
            </a:r>
            <a:r>
              <a:rPr lang="es-CL" dirty="0" smtClean="0"/>
              <a:t>. Una vez que los testigos tienen declaraciones contestes, el juez las expresa en una resolución, y esta resolución protocolizada será el testamento del causante. </a:t>
            </a:r>
          </a:p>
          <a:p>
            <a:pPr marL="0" indent="0" algn="just">
              <a:buNone/>
            </a:pPr>
            <a:endParaRPr lang="es-CL" dirty="0" smtClean="0"/>
          </a:p>
          <a:p>
            <a:pPr marL="0" indent="0" algn="just">
              <a:buNone/>
            </a:pPr>
            <a:r>
              <a:rPr lang="es-CL" b="1" dirty="0" smtClean="0"/>
              <a:t>Art. 1040 C. Civil</a:t>
            </a:r>
            <a:r>
              <a:rPr lang="es-CL" dirty="0" smtClean="0"/>
              <a:t>, el testamento protocolizado podrá ser impugnado como cualquier otro.</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EL TESTAMENTO MILITAR:</a:t>
            </a:r>
            <a:endParaRPr lang="es-CL" dirty="0"/>
          </a:p>
        </p:txBody>
      </p:sp>
      <p:sp>
        <p:nvSpPr>
          <p:cNvPr id="3" name="2 Marcador de contenido"/>
          <p:cNvSpPr>
            <a:spLocks noGrp="1"/>
          </p:cNvSpPr>
          <p:nvPr>
            <p:ph idx="1"/>
          </p:nvPr>
        </p:nvSpPr>
        <p:spPr>
          <a:xfrm>
            <a:off x="304800" y="1554162"/>
            <a:ext cx="8686800" cy="5018110"/>
          </a:xfrm>
        </p:spPr>
        <p:txBody>
          <a:bodyPr>
            <a:normAutofit fontScale="92500" lnSpcReduction="10000"/>
          </a:bodyPr>
          <a:lstStyle/>
          <a:p>
            <a:pPr marL="0" indent="0" algn="just">
              <a:buNone/>
            </a:pPr>
            <a:r>
              <a:rPr lang="es-CL" dirty="0" smtClean="0"/>
              <a:t>El testamento militar es el que pueden otorgar en tiempo de guerra en las circunstancias previstas en el art. 1043 C. Civil, los militares y demás personas que señala el Art. 1041 C. Civil. </a:t>
            </a:r>
          </a:p>
          <a:p>
            <a:pPr marL="0" indent="0" algn="just">
              <a:buNone/>
            </a:pPr>
            <a:endParaRPr lang="es-CL" dirty="0" smtClean="0"/>
          </a:p>
          <a:p>
            <a:pPr marL="0" indent="0" algn="just">
              <a:buNone/>
            </a:pPr>
            <a:r>
              <a:rPr lang="es-CL" u="sng" dirty="0" smtClean="0"/>
              <a:t>Quiénes pueden dictar testamento militar</a:t>
            </a:r>
            <a:r>
              <a:rPr lang="es-CL" dirty="0" smtClean="0"/>
              <a:t>: Los individuos empleados en un cuerpo de tropas de la República, los voluntarios, rehenes y prisioneros que pertenecen a dicho cuerpo, y las personas que van acompañando y sirviendo a cualquiera de los antedichos. </a:t>
            </a:r>
            <a:endParaRPr lang="es-CL" u="sng"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just"/>
            <a:r>
              <a:rPr lang="es-CL" sz="2400" dirty="0" smtClean="0"/>
              <a:t>Circunstancias que permiten testamento militar:</a:t>
            </a:r>
            <a:endParaRPr lang="es-CL" sz="2400" dirty="0"/>
          </a:p>
        </p:txBody>
      </p:sp>
      <p:sp>
        <p:nvSpPr>
          <p:cNvPr id="3" name="2 Marcador de contenido"/>
          <p:cNvSpPr>
            <a:spLocks noGrp="1"/>
          </p:cNvSpPr>
          <p:nvPr>
            <p:ph idx="1"/>
          </p:nvPr>
        </p:nvSpPr>
        <p:spPr/>
        <p:txBody>
          <a:bodyPr/>
          <a:lstStyle/>
          <a:p>
            <a:pPr marL="0" indent="0" algn="just">
              <a:buNone/>
            </a:pPr>
            <a:r>
              <a:rPr lang="es-CL" b="1" dirty="0" smtClean="0"/>
              <a:t>Art. 1043 C. Civil</a:t>
            </a:r>
            <a:r>
              <a:rPr lang="es-CL" dirty="0" smtClean="0"/>
              <a:t>. “Para testar militarmente será preciso hallarse en una expedición de guerra, que esté actualmente en marcha o campaña contra el enemigo, o en la guarnición de una plaza actualmente sitiada”. </a:t>
            </a:r>
          </a:p>
          <a:p>
            <a:pPr marL="0" indent="0" algn="just">
              <a:buNone/>
            </a:pPr>
            <a:endParaRPr lang="es-CL" dirty="0" smtClean="0"/>
          </a:p>
          <a:p>
            <a:pPr marL="0" indent="0" algn="just">
              <a:buNone/>
            </a:pPr>
            <a:r>
              <a:rPr lang="es-CL" dirty="0" smtClean="0"/>
              <a:t>El testamento militar puede ser </a:t>
            </a:r>
            <a:r>
              <a:rPr lang="es-CL" b="1" dirty="0" smtClean="0"/>
              <a:t>abierto</a:t>
            </a:r>
            <a:r>
              <a:rPr lang="es-CL" dirty="0" smtClean="0"/>
              <a:t>, </a:t>
            </a:r>
            <a:r>
              <a:rPr lang="es-CL" b="1" dirty="0" smtClean="0"/>
              <a:t>cerrado</a:t>
            </a:r>
            <a:r>
              <a:rPr lang="es-CL" dirty="0" smtClean="0"/>
              <a:t> o </a:t>
            </a:r>
            <a:r>
              <a:rPr lang="es-CL" b="1" dirty="0" smtClean="0"/>
              <a:t>verbal. </a:t>
            </a:r>
            <a:endParaRPr lang="es-C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6858000"/>
          </a:xfrm>
        </p:spPr>
        <p:txBody>
          <a:bodyPr>
            <a:normAutofit/>
          </a:bodyPr>
          <a:lstStyle/>
          <a:p>
            <a:pPr algn="ctr"/>
            <a:r>
              <a:rPr lang="es-CL" sz="4900" dirty="0" smtClean="0"/>
              <a:t>TESTAMENTO SOLEMNE OTORGADO EN EL EXTRANJERO</a:t>
            </a:r>
            <a:endParaRPr lang="es-CL"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Testamento militar abierto: </a:t>
            </a:r>
            <a:endParaRPr lang="es-CL" dirty="0"/>
          </a:p>
        </p:txBody>
      </p:sp>
      <p:sp>
        <p:nvSpPr>
          <p:cNvPr id="3" name="2 Marcador de contenido"/>
          <p:cNvSpPr>
            <a:spLocks noGrp="1"/>
          </p:cNvSpPr>
          <p:nvPr>
            <p:ph idx="1"/>
          </p:nvPr>
        </p:nvSpPr>
        <p:spPr>
          <a:xfrm>
            <a:off x="0" y="1357298"/>
            <a:ext cx="8991600" cy="5500702"/>
          </a:xfrm>
        </p:spPr>
        <p:txBody>
          <a:bodyPr>
            <a:normAutofit fontScale="70000" lnSpcReduction="20000"/>
          </a:bodyPr>
          <a:lstStyle/>
          <a:p>
            <a:pPr marL="0" indent="0">
              <a:buNone/>
            </a:pPr>
            <a:r>
              <a:rPr lang="es-CL" dirty="0" smtClean="0"/>
              <a:t>El testamento militar abierto debe sujetarse a las reglas siguientes: </a:t>
            </a:r>
          </a:p>
          <a:p>
            <a:pPr marL="0" indent="0">
              <a:buNone/>
            </a:pPr>
            <a:endParaRPr lang="es-CL" dirty="0" smtClean="0"/>
          </a:p>
          <a:p>
            <a:pPr marL="514350" indent="-514350" algn="just">
              <a:buAutoNum type="alphaLcParenR"/>
            </a:pPr>
            <a:r>
              <a:rPr lang="es-CL" dirty="0" smtClean="0"/>
              <a:t>Debe ser firmado por el testador y por el funcionario que lo reciba (art. 1042 C. Civil).</a:t>
            </a:r>
          </a:p>
          <a:p>
            <a:pPr marL="514350" indent="-514350" algn="just">
              <a:buAutoNum type="alphaLcParenR"/>
            </a:pPr>
            <a:r>
              <a:rPr lang="es-CL" dirty="0" smtClean="0"/>
              <a:t>Podrá ser recibido por un capitán o un oficial de grado superior al de capitán, por un intendente de ejército, comisario o auditor de guerra. </a:t>
            </a:r>
          </a:p>
          <a:p>
            <a:pPr marL="514350" indent="-514350" algn="just">
              <a:buAutoNum type="alphaLcParenR"/>
            </a:pPr>
            <a:r>
              <a:rPr lang="es-CL" dirty="0" smtClean="0"/>
              <a:t>Si el testador está herido, podrá entregarlo al capellán o al médico. </a:t>
            </a:r>
          </a:p>
          <a:p>
            <a:pPr marL="514350" indent="-514350" algn="just">
              <a:buAutoNum type="alphaLcParenR"/>
            </a:pPr>
            <a:r>
              <a:rPr lang="es-CL" dirty="0" smtClean="0"/>
              <a:t>Si el testador se hallare en un destacamento separado del cuerpo principal, podrá recibir el testamento el oficial que lo mande, aunque no sea capitán. </a:t>
            </a:r>
          </a:p>
          <a:p>
            <a:pPr marL="514350" indent="-514350" algn="just">
              <a:buAutoNum type="alphaLcParenR"/>
            </a:pPr>
            <a:r>
              <a:rPr lang="es-CL" dirty="0" smtClean="0"/>
              <a:t>El testamento debe otorgarse ante dos testigos. </a:t>
            </a:r>
          </a:p>
          <a:p>
            <a:pPr marL="514350" indent="-514350" algn="just">
              <a:buAutoNum type="alphaLcParenR"/>
            </a:pPr>
            <a:r>
              <a:rPr lang="es-CL" dirty="0" smtClean="0"/>
              <a:t>El testamento debe llevar el visto bueno del jefe de la expedición, quien firmará el principio y final de cada página. </a:t>
            </a:r>
          </a:p>
          <a:p>
            <a:pPr marL="514350" indent="-514350" algn="just">
              <a:buAutoNum type="alphaLcParenR"/>
            </a:pPr>
            <a:r>
              <a:rPr lang="es-CL" dirty="0" smtClean="0"/>
              <a:t>El jefe de la plaza remitirá el testamento al Ministerio de Defensa, que actuará como el de Exteriores en el artículo 1045.  </a:t>
            </a:r>
            <a:endParaRPr lang="es-CL"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TESTAMENTO MILITAR CERRADO:</a:t>
            </a:r>
            <a:endParaRPr lang="es-CL" dirty="0"/>
          </a:p>
        </p:txBody>
      </p:sp>
      <p:sp>
        <p:nvSpPr>
          <p:cNvPr id="3" name="2 Marcador de contenido"/>
          <p:cNvSpPr>
            <a:spLocks noGrp="1"/>
          </p:cNvSpPr>
          <p:nvPr>
            <p:ph idx="1"/>
          </p:nvPr>
        </p:nvSpPr>
        <p:spPr/>
        <p:txBody>
          <a:bodyPr/>
          <a:lstStyle/>
          <a:p>
            <a:pPr marL="0" indent="0" algn="just">
              <a:buNone/>
            </a:pPr>
            <a:r>
              <a:rPr lang="es-CL" dirty="0" smtClean="0"/>
              <a:t>Las personas aptas para testar militarmente pueden testar cerrado, en cuyo caso las solemnidades son las mismas que para el testamento solemne cerrado, pero puede actuar como ministro el capitán u oficial de grado superior, la carátula será visada por el jefe de la plaza, y la apertura se rige por las reglas generales. </a:t>
            </a:r>
            <a:endParaRPr lang="es-CL"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CL" sz="2400" dirty="0" smtClean="0"/>
              <a:t>Caducidad testamento militar abierto o cerrado:</a:t>
            </a:r>
            <a:endParaRPr lang="es-CL" sz="2400" dirty="0"/>
          </a:p>
        </p:txBody>
      </p:sp>
      <p:sp>
        <p:nvSpPr>
          <p:cNvPr id="3" name="2 Marcador de contenido"/>
          <p:cNvSpPr>
            <a:spLocks noGrp="1"/>
          </p:cNvSpPr>
          <p:nvPr>
            <p:ph idx="1"/>
          </p:nvPr>
        </p:nvSpPr>
        <p:spPr/>
        <p:txBody>
          <a:bodyPr/>
          <a:lstStyle/>
          <a:p>
            <a:pPr marL="0" indent="0">
              <a:buNone/>
            </a:pPr>
            <a:r>
              <a:rPr lang="es-CL" dirty="0" smtClean="0"/>
              <a:t>El testamento militar valdrá si el testador muere en los 90 días siguientes a su otorgamiento, sino caducará. </a:t>
            </a:r>
            <a:endParaRPr lang="es-CL"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pic>
        <p:nvPicPr>
          <p:cNvPr id="1027" name="Picture 3"/>
          <p:cNvPicPr>
            <a:picLocks noChangeAspect="1" noChangeArrowheads="1"/>
          </p:cNvPicPr>
          <p:nvPr/>
        </p:nvPicPr>
        <p:blipFill>
          <a:blip r:embed="rId2"/>
          <a:srcRect/>
          <a:stretch>
            <a:fillRect/>
          </a:stretch>
        </p:blipFill>
        <p:spPr bwMode="auto">
          <a:xfrm>
            <a:off x="0" y="-12021"/>
            <a:ext cx="4572000" cy="6870021"/>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a:srcRect/>
          <a:stretch>
            <a:fillRect/>
          </a:stretch>
        </p:blipFill>
        <p:spPr bwMode="auto">
          <a:xfrm>
            <a:off x="4572000" y="0"/>
            <a:ext cx="4572000"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pic>
        <p:nvPicPr>
          <p:cNvPr id="2051" name="Picture 3"/>
          <p:cNvPicPr>
            <a:picLocks noChangeAspect="1" noChangeArrowheads="1"/>
          </p:cNvPicPr>
          <p:nvPr/>
        </p:nvPicPr>
        <p:blipFill>
          <a:blip r:embed="rId2"/>
          <a:srcRect/>
          <a:stretch>
            <a:fillRect/>
          </a:stretch>
        </p:blipFill>
        <p:spPr bwMode="auto">
          <a:xfrm>
            <a:off x="0" y="0"/>
            <a:ext cx="4643438" cy="6858000"/>
          </a:xfrm>
          <a:prstGeom prst="rect">
            <a:avLst/>
          </a:prstGeom>
          <a:noFill/>
          <a:ln w="9525">
            <a:noFill/>
            <a:miter lim="800000"/>
            <a:headEnd/>
            <a:tailEnd/>
          </a:ln>
          <a:effectLst/>
        </p:spPr>
      </p:pic>
      <p:pic>
        <p:nvPicPr>
          <p:cNvPr id="2052" name="Picture 4"/>
          <p:cNvPicPr>
            <a:picLocks noChangeAspect="1" noChangeArrowheads="1"/>
          </p:cNvPicPr>
          <p:nvPr/>
        </p:nvPicPr>
        <p:blipFill>
          <a:blip r:embed="rId3"/>
          <a:srcRect/>
          <a:stretch>
            <a:fillRect/>
          </a:stretch>
        </p:blipFill>
        <p:spPr bwMode="auto">
          <a:xfrm>
            <a:off x="4643438" y="0"/>
            <a:ext cx="4500562"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pic>
        <p:nvPicPr>
          <p:cNvPr id="3074" name="Picture 2"/>
          <p:cNvPicPr>
            <a:picLocks noChangeAspect="1" noChangeArrowheads="1"/>
          </p:cNvPicPr>
          <p:nvPr/>
        </p:nvPicPr>
        <p:blipFill>
          <a:blip r:embed="rId2"/>
          <a:srcRect/>
          <a:stretch>
            <a:fillRect/>
          </a:stretch>
        </p:blipFill>
        <p:spPr bwMode="auto">
          <a:xfrm>
            <a:off x="0" y="-1"/>
            <a:ext cx="4643438" cy="6874757"/>
          </a:xfrm>
          <a:prstGeom prst="rect">
            <a:avLst/>
          </a:prstGeom>
          <a:noFill/>
          <a:ln w="9525">
            <a:noFill/>
            <a:miter lim="800000"/>
            <a:headEnd/>
            <a:tailEnd/>
          </a:ln>
          <a:effectLst/>
        </p:spPr>
      </p:pic>
      <p:pic>
        <p:nvPicPr>
          <p:cNvPr id="3075" name="Picture 3"/>
          <p:cNvPicPr>
            <a:picLocks noGrp="1" noChangeAspect="1" noChangeArrowheads="1"/>
          </p:cNvPicPr>
          <p:nvPr>
            <p:ph idx="1"/>
          </p:nvPr>
        </p:nvPicPr>
        <p:blipFill>
          <a:blip r:embed="rId3"/>
          <a:srcRect/>
          <a:stretch>
            <a:fillRect/>
          </a:stretch>
        </p:blipFill>
        <p:spPr bwMode="auto">
          <a:xfrm>
            <a:off x="4643438" y="0"/>
            <a:ext cx="4500562"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14290"/>
            <a:ext cx="9144000" cy="838200"/>
          </a:xfrm>
        </p:spPr>
        <p:txBody>
          <a:bodyPr>
            <a:normAutofit/>
          </a:bodyPr>
          <a:lstStyle/>
          <a:p>
            <a:r>
              <a:rPr lang="es-CL" sz="2800" dirty="0" smtClean="0"/>
              <a:t>Formas de otorgar testamento en el extranjero:</a:t>
            </a:r>
            <a:endParaRPr lang="es-CL" sz="2800" dirty="0"/>
          </a:p>
        </p:txBody>
      </p:sp>
      <p:sp>
        <p:nvSpPr>
          <p:cNvPr id="3" name="2 Marcador de contenido"/>
          <p:cNvSpPr>
            <a:spLocks noGrp="1"/>
          </p:cNvSpPr>
          <p:nvPr>
            <p:ph idx="1"/>
          </p:nvPr>
        </p:nvSpPr>
        <p:spPr>
          <a:xfrm>
            <a:off x="0" y="1554162"/>
            <a:ext cx="8991600" cy="5303838"/>
          </a:xfrm>
        </p:spPr>
        <p:txBody>
          <a:bodyPr>
            <a:normAutofit/>
          </a:bodyPr>
          <a:lstStyle/>
          <a:p>
            <a:pPr algn="just">
              <a:buFontTx/>
              <a:buChar char="-"/>
            </a:pPr>
            <a:endParaRPr lang="es-CL" i="1" dirty="0" smtClean="0"/>
          </a:p>
          <a:p>
            <a:pPr algn="just">
              <a:buFontTx/>
              <a:buChar char="-"/>
            </a:pPr>
            <a:endParaRPr lang="es-CL" i="1" dirty="0" smtClean="0"/>
          </a:p>
          <a:p>
            <a:pPr algn="just">
              <a:buFontTx/>
              <a:buChar char="-"/>
            </a:pPr>
            <a:endParaRPr lang="es-CL" i="1" dirty="0"/>
          </a:p>
        </p:txBody>
      </p:sp>
      <p:sp>
        <p:nvSpPr>
          <p:cNvPr id="4" name="2 Subtítulo"/>
          <p:cNvSpPr txBox="1">
            <a:spLocks/>
          </p:cNvSpPr>
          <p:nvPr/>
        </p:nvSpPr>
        <p:spPr>
          <a:xfrm>
            <a:off x="214282" y="1357298"/>
            <a:ext cx="8672514" cy="5214974"/>
          </a:xfrm>
          <a:prstGeom prst="rect">
            <a:avLst/>
          </a:prstGeom>
        </p:spPr>
        <p:txBody>
          <a:bodyPr vert="horz">
            <a:normAutofit fontScale="92500" lnSpcReduction="10000"/>
          </a:bodyPr>
          <a:lstStyle/>
          <a:p>
            <a:pPr marR="0" lvl="0" algn="just" defTabSz="914400" rtl="0" eaLnBrk="1" fontAlgn="auto" latinLnBrk="0" hangingPunct="1">
              <a:lnSpc>
                <a:spcPct val="100000"/>
              </a:lnSpc>
              <a:spcBef>
                <a:spcPct val="20000"/>
              </a:spcBef>
              <a:spcAft>
                <a:spcPts val="0"/>
              </a:spcAft>
              <a:buClr>
                <a:schemeClr val="accent1"/>
              </a:buClr>
              <a:buSzPct val="70000"/>
              <a:tabLst/>
              <a:defRPr/>
            </a:pPr>
            <a:r>
              <a:rPr kumimoji="0" lang="es-CL" sz="2800" b="1" i="0" u="none" strike="noStrike" kern="1200" cap="none" spc="0" normalizeH="0" baseline="0" noProof="0" dirty="0" smtClean="0">
                <a:ln>
                  <a:noFill/>
                </a:ln>
                <a:solidFill>
                  <a:schemeClr val="tx2"/>
                </a:solidFill>
                <a:effectLst/>
                <a:uLnTx/>
                <a:uFillTx/>
                <a:latin typeface="+mn-lt"/>
                <a:ea typeface="+mn-ea"/>
                <a:cs typeface="+mn-cs"/>
              </a:rPr>
              <a:t>Párraf</a:t>
            </a:r>
            <a:r>
              <a:rPr kumimoji="0" lang="es-CL" sz="2800" b="1" i="0" u="none" strike="noStrike" kern="1200" cap="none" spc="0" normalizeH="0" noProof="0" dirty="0" smtClean="0">
                <a:ln>
                  <a:noFill/>
                </a:ln>
                <a:solidFill>
                  <a:schemeClr val="tx2"/>
                </a:solidFill>
                <a:effectLst/>
                <a:uLnTx/>
                <a:uFillTx/>
                <a:latin typeface="+mn-lt"/>
                <a:ea typeface="+mn-ea"/>
                <a:cs typeface="+mn-cs"/>
              </a:rPr>
              <a:t>o</a:t>
            </a:r>
            <a:r>
              <a:rPr lang="es-CL" sz="2800" b="1" dirty="0" smtClean="0">
                <a:solidFill>
                  <a:schemeClr val="tx2"/>
                </a:solidFill>
              </a:rPr>
              <a:t> 3 del título III del Libro III del Código Civil, artículos 1027 y siguientes</a:t>
            </a:r>
            <a:r>
              <a:rPr lang="es-CL" sz="2800" dirty="0" smtClean="0">
                <a:solidFill>
                  <a:schemeClr val="tx2"/>
                </a:solidFill>
              </a:rPr>
              <a:t>. </a:t>
            </a:r>
          </a:p>
          <a:p>
            <a:pPr marL="457200" marR="0" lvl="0" indent="-457200" algn="l" defTabSz="914400" rtl="0" eaLnBrk="1" fontAlgn="auto" latinLnBrk="0" hangingPunct="1">
              <a:lnSpc>
                <a:spcPct val="100000"/>
              </a:lnSpc>
              <a:spcBef>
                <a:spcPct val="20000"/>
              </a:spcBef>
              <a:spcAft>
                <a:spcPts val="0"/>
              </a:spcAft>
              <a:buClr>
                <a:schemeClr val="accent1"/>
              </a:buClr>
              <a:buSzPct val="70000"/>
              <a:tabLst/>
              <a:defRPr/>
            </a:pPr>
            <a:endParaRPr kumimoji="0" lang="es-CL" sz="2800" b="0" i="0" u="none" strike="noStrike" kern="1200" cap="none" spc="0" normalizeH="0" baseline="0" noProof="0" dirty="0" smtClean="0">
              <a:ln>
                <a:noFill/>
              </a:ln>
              <a:solidFill>
                <a:schemeClr val="tx2"/>
              </a:solidFill>
              <a:effectLst/>
              <a:uLnTx/>
              <a:uFillTx/>
              <a:latin typeface="+mn-lt"/>
              <a:ea typeface="+mn-ea"/>
              <a:cs typeface="+mn-cs"/>
            </a:endParaRPr>
          </a:p>
          <a:p>
            <a:pPr marR="0" lvl="0" algn="l" defTabSz="914400" rtl="0" eaLnBrk="1" fontAlgn="auto" latinLnBrk="0" hangingPunct="1">
              <a:lnSpc>
                <a:spcPct val="100000"/>
              </a:lnSpc>
              <a:spcBef>
                <a:spcPct val="20000"/>
              </a:spcBef>
              <a:spcAft>
                <a:spcPts val="0"/>
              </a:spcAft>
              <a:buClr>
                <a:schemeClr val="accent1"/>
              </a:buClr>
              <a:buSzPct val="70000"/>
              <a:tabLst/>
              <a:defRPr/>
            </a:pPr>
            <a:r>
              <a:rPr lang="es-CL" sz="2800" dirty="0" smtClean="0">
                <a:solidFill>
                  <a:schemeClr val="tx2"/>
                </a:solidFill>
              </a:rPr>
              <a:t>Testamento otorgado en país extranjero puede otorgarse de dos formas: </a:t>
            </a:r>
          </a:p>
          <a:p>
            <a:pPr marL="457200" marR="0" lvl="0" indent="-457200" algn="l" defTabSz="914400" rtl="0" eaLnBrk="1" fontAlgn="auto" latinLnBrk="0" hangingPunct="1">
              <a:lnSpc>
                <a:spcPct val="100000"/>
              </a:lnSpc>
              <a:spcBef>
                <a:spcPct val="20000"/>
              </a:spcBef>
              <a:spcAft>
                <a:spcPts val="0"/>
              </a:spcAft>
              <a:buClr>
                <a:schemeClr val="accent1"/>
              </a:buClr>
              <a:buSzPct val="70000"/>
              <a:tabLst/>
              <a:defRPr/>
            </a:pPr>
            <a:endParaRPr kumimoji="0" lang="es-CL" sz="2800" b="0" i="0" u="none" strike="noStrike" kern="1200" cap="none" spc="0" normalizeH="0" baseline="0" noProof="0" dirty="0" smtClean="0">
              <a:ln>
                <a:noFill/>
              </a:ln>
              <a:solidFill>
                <a:schemeClr val="tx2"/>
              </a:solidFill>
              <a:effectLst/>
              <a:uLnTx/>
              <a:uFillTx/>
              <a:latin typeface="+mn-lt"/>
              <a:ea typeface="+mn-ea"/>
              <a:cs typeface="+mn-cs"/>
            </a:endParaRPr>
          </a:p>
          <a:p>
            <a:pPr marL="514350" marR="0" lvl="0" indent="-514350" algn="l" defTabSz="914400" rtl="0" eaLnBrk="1" fontAlgn="auto" latinLnBrk="0" hangingPunct="1">
              <a:lnSpc>
                <a:spcPct val="100000"/>
              </a:lnSpc>
              <a:spcBef>
                <a:spcPct val="20000"/>
              </a:spcBef>
              <a:spcAft>
                <a:spcPts val="0"/>
              </a:spcAft>
              <a:buClr>
                <a:schemeClr val="accent1"/>
              </a:buClr>
              <a:buSzPct val="70000"/>
              <a:buAutoNum type="arabicPeriod"/>
              <a:tabLst/>
              <a:defRPr/>
            </a:pPr>
            <a:r>
              <a:rPr lang="es-CL" sz="2800" dirty="0" smtClean="0">
                <a:solidFill>
                  <a:schemeClr val="tx2"/>
                </a:solidFill>
              </a:rPr>
              <a:t>De acuerdo a las leyes del país en que se otorga; o</a:t>
            </a:r>
          </a:p>
          <a:p>
            <a:pPr marL="514350" marR="0" lvl="0" indent="-514350" algn="l" defTabSz="914400" rtl="0" eaLnBrk="1" fontAlgn="auto" latinLnBrk="0" hangingPunct="1">
              <a:lnSpc>
                <a:spcPct val="100000"/>
              </a:lnSpc>
              <a:spcBef>
                <a:spcPct val="20000"/>
              </a:spcBef>
              <a:spcAft>
                <a:spcPts val="0"/>
              </a:spcAft>
              <a:buClr>
                <a:schemeClr val="accent1"/>
              </a:buClr>
              <a:buSzPct val="70000"/>
              <a:buAutoNum type="arabicPeriod"/>
              <a:tabLst/>
              <a:defRPr/>
            </a:pPr>
            <a:r>
              <a:rPr kumimoji="0" lang="es-CL" sz="2800" b="0" i="0" u="none" strike="noStrike" kern="1200" cap="none" spc="0" normalizeH="0" baseline="0" noProof="0" dirty="0" smtClean="0">
                <a:ln>
                  <a:noFill/>
                </a:ln>
                <a:solidFill>
                  <a:schemeClr val="tx2"/>
                </a:solidFill>
                <a:effectLst/>
                <a:uLnTx/>
                <a:uFillTx/>
                <a:latin typeface="+mn-lt"/>
                <a:ea typeface="+mn-ea"/>
                <a:cs typeface="+mn-cs"/>
              </a:rPr>
              <a:t>De acuerdo a las leyes chilenas.</a:t>
            </a:r>
            <a:r>
              <a:rPr kumimoji="0" lang="es-CL" sz="2800" b="0" i="0" u="none" strike="noStrike" kern="1200" cap="none" spc="0" normalizeH="0" noProof="0" dirty="0" smtClean="0">
                <a:ln>
                  <a:noFill/>
                </a:ln>
                <a:solidFill>
                  <a:schemeClr val="tx2"/>
                </a:solidFill>
                <a:effectLst/>
                <a:uLnTx/>
                <a:uFillTx/>
                <a:latin typeface="+mn-lt"/>
                <a:ea typeface="+mn-ea"/>
                <a:cs typeface="+mn-cs"/>
              </a:rPr>
              <a:t> </a:t>
            </a:r>
          </a:p>
          <a:p>
            <a:pPr marL="514350" marR="0" lvl="0" indent="-514350" algn="l" defTabSz="914400" rtl="0" eaLnBrk="1" fontAlgn="auto" latinLnBrk="0" hangingPunct="1">
              <a:lnSpc>
                <a:spcPct val="100000"/>
              </a:lnSpc>
              <a:spcBef>
                <a:spcPct val="20000"/>
              </a:spcBef>
              <a:spcAft>
                <a:spcPts val="0"/>
              </a:spcAft>
              <a:buClr>
                <a:schemeClr val="accent1"/>
              </a:buClr>
              <a:buSzPct val="70000"/>
              <a:tabLst/>
              <a:defRPr/>
            </a:pPr>
            <a:endParaRPr lang="es-CL" sz="2800" baseline="0" dirty="0" smtClean="0">
              <a:solidFill>
                <a:schemeClr val="tx2"/>
              </a:solidFill>
            </a:endParaRPr>
          </a:p>
          <a:p>
            <a:pPr marR="0" lvl="0" algn="just" defTabSz="914400" rtl="0" eaLnBrk="1" fontAlgn="auto" latinLnBrk="0" hangingPunct="1">
              <a:lnSpc>
                <a:spcPct val="100000"/>
              </a:lnSpc>
              <a:spcBef>
                <a:spcPct val="20000"/>
              </a:spcBef>
              <a:spcAft>
                <a:spcPts val="0"/>
              </a:spcAft>
              <a:buClr>
                <a:schemeClr val="accent1"/>
              </a:buClr>
              <a:buSzPct val="70000"/>
              <a:tabLst/>
              <a:defRPr/>
            </a:pPr>
            <a:r>
              <a:rPr kumimoji="0" lang="es-CL" sz="2800" b="0" i="0" u="none" strike="noStrike" kern="1200" cap="none" spc="0" normalizeH="0" baseline="0" noProof="0" dirty="0" smtClean="0">
                <a:ln>
                  <a:noFill/>
                </a:ln>
                <a:solidFill>
                  <a:schemeClr val="tx2"/>
                </a:solidFill>
                <a:effectLst/>
                <a:uLnTx/>
                <a:uFillTx/>
                <a:latin typeface="+mn-lt"/>
                <a:ea typeface="+mn-ea"/>
                <a:cs typeface="+mn-cs"/>
              </a:rPr>
              <a:t>De la primera de</a:t>
            </a:r>
            <a:r>
              <a:rPr kumimoji="0" lang="es-CL" sz="2800" b="0" i="0" u="none" strike="noStrike" kern="1200" cap="none" spc="0" normalizeH="0" noProof="0" dirty="0" smtClean="0">
                <a:ln>
                  <a:noFill/>
                </a:ln>
                <a:solidFill>
                  <a:schemeClr val="tx2"/>
                </a:solidFill>
                <a:effectLst/>
                <a:uLnTx/>
                <a:uFillTx/>
                <a:latin typeface="+mn-lt"/>
                <a:ea typeface="+mn-ea"/>
                <a:cs typeface="+mn-cs"/>
              </a:rPr>
              <a:t> estas formas puede valerse cualquier persona, de la segunda, sólo los chilenos y los extranjeros domiciliados en Chile. </a:t>
            </a:r>
            <a:endParaRPr kumimoji="0" lang="es-CL" sz="2800" b="0" i="0" u="none" strike="noStrike" kern="1200" cap="none" spc="0" normalizeH="0" baseline="0" noProof="0" dirty="0" smtClean="0">
              <a:ln>
                <a:noFill/>
              </a:ln>
              <a:solidFill>
                <a:schemeClr val="tx2"/>
              </a:solidFill>
              <a:effectLst/>
              <a:uLnTx/>
              <a:uFillTx/>
              <a:latin typeface="+mn-lt"/>
              <a:ea typeface="+mn-ea"/>
              <a:cs typeface="+mn-cs"/>
            </a:endParaRPr>
          </a:p>
          <a:p>
            <a:pPr marL="457200" marR="0" lvl="0" indent="-457200" algn="l" defTabSz="914400" rtl="0" eaLnBrk="1" fontAlgn="auto" latinLnBrk="0" hangingPunct="1">
              <a:lnSpc>
                <a:spcPct val="100000"/>
              </a:lnSpc>
              <a:spcBef>
                <a:spcPct val="20000"/>
              </a:spcBef>
              <a:spcAft>
                <a:spcPts val="0"/>
              </a:spcAft>
              <a:buClr>
                <a:schemeClr val="accent1"/>
              </a:buClr>
              <a:buSzPct val="70000"/>
              <a:tabLst/>
              <a:defRPr/>
            </a:pPr>
            <a:endParaRPr kumimoji="0" lang="es-CL" sz="2800" b="0" i="0" u="none" strike="noStrike" kern="1200" cap="none" spc="0" normalizeH="0" baseline="0" noProof="0" dirty="0" smtClean="0">
              <a:ln>
                <a:noFill/>
              </a:ln>
              <a:solidFill>
                <a:schemeClr val="tx2"/>
              </a:solidFill>
              <a:effectLst/>
              <a:uLnTx/>
              <a:uFillTx/>
              <a:latin typeface="+mn-lt"/>
              <a:ea typeface="+mn-ea"/>
              <a:cs typeface="+mn-cs"/>
            </a:endParaRPr>
          </a:p>
          <a:p>
            <a:pPr marL="457200" marR="0" lvl="0" indent="-457200" algn="l" defTabSz="914400" rtl="0" eaLnBrk="1" fontAlgn="auto" latinLnBrk="0" hangingPunct="1">
              <a:lnSpc>
                <a:spcPct val="100000"/>
              </a:lnSpc>
              <a:spcBef>
                <a:spcPct val="20000"/>
              </a:spcBef>
              <a:spcAft>
                <a:spcPts val="0"/>
              </a:spcAft>
              <a:buClr>
                <a:schemeClr val="accent1"/>
              </a:buClr>
              <a:buSzPct val="70000"/>
              <a:buFont typeface="Wingdings 2"/>
              <a:buAutoNum type="arabicPeriod"/>
              <a:tabLst/>
              <a:defRPr/>
            </a:pPr>
            <a:endParaRPr kumimoji="0" lang="es-CL" sz="28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Testamento de acuerdo a ley extranjera:</a:t>
            </a:r>
            <a:endParaRPr lang="es-CL" dirty="0"/>
          </a:p>
        </p:txBody>
      </p:sp>
      <p:sp>
        <p:nvSpPr>
          <p:cNvPr id="3" name="2 Marcador de contenido"/>
          <p:cNvSpPr>
            <a:spLocks noGrp="1"/>
          </p:cNvSpPr>
          <p:nvPr>
            <p:ph idx="1"/>
          </p:nvPr>
        </p:nvSpPr>
        <p:spPr>
          <a:xfrm>
            <a:off x="214282" y="1357298"/>
            <a:ext cx="8777318" cy="5286412"/>
          </a:xfrm>
        </p:spPr>
        <p:txBody>
          <a:bodyPr>
            <a:normAutofit fontScale="85000" lnSpcReduction="20000"/>
          </a:bodyPr>
          <a:lstStyle/>
          <a:p>
            <a:pPr marL="0" indent="0">
              <a:buNone/>
            </a:pPr>
            <a:r>
              <a:rPr lang="es-CL" b="1" dirty="0" smtClean="0"/>
              <a:t>Art. 1027 C. Civil</a:t>
            </a:r>
            <a:r>
              <a:rPr lang="es-CL" dirty="0" smtClean="0"/>
              <a:t>. </a:t>
            </a:r>
            <a:r>
              <a:rPr lang="es-CL" i="1" dirty="0" smtClean="0"/>
              <a:t>“Valdrá en Chile el testamento escrito, otorgado en país extranjero, si por lo tocante a las solemnidades se hiciere constar su conformidad a las leyes del país en que se otorgó, y si además se probare la autenticidad del instrumento respectivo en la forma ordinaria”. </a:t>
            </a:r>
          </a:p>
          <a:p>
            <a:pPr marL="0" indent="0">
              <a:buNone/>
            </a:pPr>
            <a:endParaRPr lang="es-CL" i="1" dirty="0" smtClean="0"/>
          </a:p>
          <a:p>
            <a:pPr marL="0" indent="0">
              <a:buNone/>
            </a:pPr>
            <a:r>
              <a:rPr lang="es-CL" dirty="0" smtClean="0"/>
              <a:t>En virtud de esta norma, son condiciones para la validez de un testamento otorgado según ley extranjera: </a:t>
            </a:r>
          </a:p>
          <a:p>
            <a:pPr marL="0" indent="0">
              <a:buNone/>
            </a:pPr>
            <a:endParaRPr lang="es-CL" dirty="0" smtClean="0"/>
          </a:p>
          <a:p>
            <a:pPr marL="514350" indent="-514350">
              <a:buAutoNum type="arabicPeriod"/>
            </a:pPr>
            <a:r>
              <a:rPr lang="es-CL" dirty="0" smtClean="0"/>
              <a:t>Debe ser un testamento solemne escrito; </a:t>
            </a:r>
          </a:p>
          <a:p>
            <a:pPr marL="514350" indent="-514350">
              <a:buAutoNum type="arabicPeriod"/>
            </a:pPr>
            <a:r>
              <a:rPr lang="es-CL" dirty="0" smtClean="0"/>
              <a:t>Es preciso acreditar la autenticidad del testamento; y</a:t>
            </a:r>
          </a:p>
          <a:p>
            <a:pPr marL="514350" indent="-514350">
              <a:buAutoNum type="arabicPeriod"/>
            </a:pPr>
            <a:r>
              <a:rPr lang="es-CL" dirty="0" smtClean="0"/>
              <a:t>Es menester probar que se observaron las solemnidades legales. </a:t>
            </a:r>
          </a:p>
          <a:p>
            <a:pPr marL="0" indent="0">
              <a:buNone/>
            </a:pPr>
            <a:endParaRPr lang="es-CL" dirty="0" smtClean="0"/>
          </a:p>
          <a:p>
            <a:pPr marL="0" indent="0">
              <a:buNone/>
            </a:pPr>
            <a:endParaRPr lang="es-C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285728"/>
            <a:ext cx="8686800" cy="6357982"/>
          </a:xfrm>
        </p:spPr>
        <p:txBody>
          <a:bodyPr>
            <a:normAutofit fontScale="92500"/>
          </a:bodyPr>
          <a:lstStyle/>
          <a:p>
            <a:pPr marL="514350" indent="-514350" algn="just">
              <a:buNone/>
            </a:pPr>
            <a:r>
              <a:rPr lang="es-CL" b="1" dirty="0" smtClean="0"/>
              <a:t>1. </a:t>
            </a:r>
            <a:r>
              <a:rPr lang="es-CL" b="1" u="sng" dirty="0" smtClean="0"/>
              <a:t>El testamento debe ser solemne y escrito</a:t>
            </a:r>
            <a:r>
              <a:rPr lang="es-CL" b="1" dirty="0" smtClean="0"/>
              <a:t>: </a:t>
            </a:r>
          </a:p>
          <a:p>
            <a:pPr marL="514350" indent="-514350" algn="just">
              <a:buNone/>
            </a:pPr>
            <a:endParaRPr lang="es-CL" b="1" dirty="0" smtClean="0"/>
          </a:p>
          <a:p>
            <a:pPr marL="0" indent="0" algn="just">
              <a:buNone/>
            </a:pPr>
            <a:r>
              <a:rPr lang="es-CL" dirty="0" smtClean="0"/>
              <a:t>Esta disposición excluye de validez en Chile a los testamentos privilegiados que se otorguen en el extranjero. Los testamentos extranjeros son siempre solemnes, y siempre por escrito. </a:t>
            </a:r>
          </a:p>
          <a:p>
            <a:pPr marL="0" indent="0" algn="just">
              <a:buNone/>
            </a:pPr>
            <a:endParaRPr lang="es-CL" dirty="0" smtClean="0"/>
          </a:p>
          <a:p>
            <a:pPr marL="0" indent="0" algn="just">
              <a:buNone/>
            </a:pPr>
            <a:r>
              <a:rPr lang="es-CL" dirty="0" smtClean="0"/>
              <a:t>2. </a:t>
            </a:r>
            <a:r>
              <a:rPr lang="es-CL" b="1" u="sng" dirty="0" smtClean="0"/>
              <a:t>Prueba de la autenticidad</a:t>
            </a:r>
            <a:r>
              <a:rPr lang="es-CL" dirty="0" smtClean="0"/>
              <a:t>: </a:t>
            </a:r>
          </a:p>
          <a:p>
            <a:pPr marL="0" indent="0" algn="just">
              <a:buNone/>
            </a:pPr>
            <a:endParaRPr lang="es-CL" dirty="0" smtClean="0"/>
          </a:p>
          <a:p>
            <a:pPr marL="0" indent="0" algn="just">
              <a:buNone/>
            </a:pPr>
            <a:r>
              <a:rPr lang="es-CL" dirty="0" smtClean="0"/>
              <a:t>La autenticidad del testamento se refiere al hecho de haber sido realmente otorgado por la persona y en la forma que en él se expresa (art. 17 C. Civil). </a:t>
            </a:r>
          </a:p>
          <a:p>
            <a:pPr marL="0" indent="0" algn="just">
              <a:buNone/>
            </a:pPr>
            <a:endParaRPr lang="es-CL" dirty="0" smtClean="0"/>
          </a:p>
          <a:p>
            <a:pPr marL="0" indent="0" algn="just">
              <a:buNone/>
            </a:pPr>
            <a:endParaRPr lang="es-C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285728"/>
            <a:ext cx="8686800" cy="6286544"/>
          </a:xfrm>
        </p:spPr>
        <p:txBody>
          <a:bodyPr>
            <a:normAutofit fontScale="85000" lnSpcReduction="10000"/>
          </a:bodyPr>
          <a:lstStyle/>
          <a:p>
            <a:pPr marL="0" indent="0" algn="just">
              <a:buNone/>
            </a:pPr>
            <a:r>
              <a:rPr lang="es-CL" dirty="0" smtClean="0"/>
              <a:t>El </a:t>
            </a:r>
            <a:r>
              <a:rPr lang="es-CL" b="1" dirty="0" smtClean="0"/>
              <a:t>artículo 345 del CPC </a:t>
            </a:r>
            <a:r>
              <a:rPr lang="es-CL" dirty="0" smtClean="0"/>
              <a:t>establece que los instrumentos públicos otorgados en país extranjero deben presentarse debidamente legalizados, cuando en ellos consta su carácter público y la veracidad de las firmas de quienes los han autorizado. </a:t>
            </a:r>
          </a:p>
          <a:p>
            <a:pPr marL="0" indent="0" algn="just">
              <a:buNone/>
            </a:pPr>
            <a:endParaRPr lang="es-CL" dirty="0" smtClean="0"/>
          </a:p>
          <a:p>
            <a:pPr marL="0" indent="0" algn="just">
              <a:buNone/>
            </a:pPr>
            <a:r>
              <a:rPr lang="es-CL" b="1" u="sng" dirty="0" smtClean="0"/>
              <a:t>Prueba de la observancia de las formalidades legales</a:t>
            </a:r>
            <a:r>
              <a:rPr lang="es-CL" b="1" dirty="0" smtClean="0"/>
              <a:t>: </a:t>
            </a:r>
          </a:p>
          <a:p>
            <a:pPr marL="0" indent="0" algn="just">
              <a:buNone/>
            </a:pPr>
            <a:endParaRPr lang="es-CL" b="1" u="sng" dirty="0" smtClean="0"/>
          </a:p>
          <a:p>
            <a:pPr marL="0" indent="0" algn="just">
              <a:buNone/>
            </a:pPr>
            <a:r>
              <a:rPr lang="es-CL" dirty="0" smtClean="0"/>
              <a:t>El testamento debe observar las solemnidades que establece la ley del país de su otorgamiento. Si por inobservancia de tales formas que no fuere válido en el extranjero, tampoco será válido en Chile. </a:t>
            </a:r>
          </a:p>
          <a:p>
            <a:pPr marL="0" indent="0" algn="just">
              <a:buNone/>
            </a:pPr>
            <a:endParaRPr lang="es-CL" dirty="0" smtClean="0"/>
          </a:p>
          <a:p>
            <a:pPr marL="0" indent="0" algn="just">
              <a:buNone/>
            </a:pPr>
            <a:r>
              <a:rPr lang="es-CL" b="1" dirty="0" smtClean="0"/>
              <a:t>La prueba la hace quien quiera ejecutar el testamento en Chile. </a:t>
            </a:r>
            <a:endParaRPr lang="es-CL"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838200"/>
          </a:xfrm>
        </p:spPr>
        <p:txBody>
          <a:bodyPr>
            <a:normAutofit fontScale="90000"/>
          </a:bodyPr>
          <a:lstStyle/>
          <a:p>
            <a:pPr algn="just"/>
            <a:r>
              <a:rPr lang="es-CL" dirty="0" smtClean="0"/>
              <a:t>Testamento de acuerdo con la ley chilena:</a:t>
            </a:r>
            <a:endParaRPr lang="es-CL" dirty="0"/>
          </a:p>
        </p:txBody>
      </p:sp>
      <p:sp>
        <p:nvSpPr>
          <p:cNvPr id="3" name="2 Marcador de contenido"/>
          <p:cNvSpPr>
            <a:spLocks noGrp="1"/>
          </p:cNvSpPr>
          <p:nvPr>
            <p:ph idx="1"/>
          </p:nvPr>
        </p:nvSpPr>
        <p:spPr>
          <a:xfrm>
            <a:off x="0" y="785794"/>
            <a:ext cx="9144000" cy="6072206"/>
          </a:xfrm>
        </p:spPr>
        <p:txBody>
          <a:bodyPr>
            <a:normAutofit fontScale="70000" lnSpcReduction="20000"/>
          </a:bodyPr>
          <a:lstStyle/>
          <a:p>
            <a:pPr marL="0" indent="0">
              <a:buNone/>
            </a:pPr>
            <a:r>
              <a:rPr lang="es-CL" b="1" dirty="0" smtClean="0"/>
              <a:t>Art. 1028 C. Civil. </a:t>
            </a:r>
            <a:r>
              <a:rPr lang="es-CL" i="1" dirty="0" smtClean="0"/>
              <a:t>“Valdrá asimismo en Chile el testamento otorgado en país extranjero, con tal que concurran los requisitos que van a expresarse: </a:t>
            </a:r>
          </a:p>
          <a:p>
            <a:pPr marL="0" indent="0">
              <a:buNone/>
            </a:pPr>
            <a:endParaRPr lang="es-CL" b="1" i="1" dirty="0" smtClean="0"/>
          </a:p>
          <a:p>
            <a:pPr marL="361950" indent="-361950">
              <a:buAutoNum type="arabicPeriod"/>
            </a:pPr>
            <a:r>
              <a:rPr lang="es-CL" i="1" dirty="0" smtClean="0"/>
              <a:t>No podrá testar de este mido sino un chileno, o un extranjero que tenga domicilio en Chile;</a:t>
            </a:r>
          </a:p>
          <a:p>
            <a:pPr marL="361950" indent="-361950">
              <a:buAutoNum type="arabicPeriod"/>
            </a:pPr>
            <a:r>
              <a:rPr lang="es-CL" i="1" dirty="0" smtClean="0"/>
              <a:t>No podrá autorizar este testamento sino un Ministro Plenipotenciario, un Encargado de Negocios, un Secretario de Legación que tenga título de tal, expedido por el Presidente de la República, o un Cónsul que tenga patente del mismo; pero no un Vicecónsul. Se hará mención expresa del cargo, y de los referidos título y patente; </a:t>
            </a:r>
          </a:p>
          <a:p>
            <a:pPr marL="361950" indent="-361950">
              <a:buAutoNum type="arabicPeriod"/>
            </a:pPr>
            <a:r>
              <a:rPr lang="es-CL" i="1" dirty="0" smtClean="0"/>
              <a:t>Los testigos serán chilenos, o extranjeros domiciliados en la ciudad donde se otorgue el testamento; </a:t>
            </a:r>
          </a:p>
          <a:p>
            <a:pPr marL="361950" indent="-361950">
              <a:buAutoNum type="arabicPeriod"/>
            </a:pPr>
            <a:r>
              <a:rPr lang="es-CL" i="1" dirty="0" smtClean="0"/>
              <a:t>Se observarán en lo demás las reglas del testamento solemne otorgado en Chile; </a:t>
            </a:r>
          </a:p>
          <a:p>
            <a:pPr marL="361950" indent="-361950">
              <a:buAutoNum type="arabicPeriod"/>
            </a:pPr>
            <a:r>
              <a:rPr lang="es-CL" i="1" dirty="0" smtClean="0"/>
              <a:t>El instrumento llevará el sello de la Legación o Consulado. </a:t>
            </a:r>
          </a:p>
          <a:p>
            <a:pPr marL="361950" indent="-361950">
              <a:buAutoNum type="arabicPeriod"/>
            </a:pPr>
            <a:endParaRPr lang="es-CL" i="1" dirty="0" smtClean="0"/>
          </a:p>
          <a:p>
            <a:pPr marL="361950" indent="-361950" algn="ctr">
              <a:buNone/>
            </a:pPr>
            <a:r>
              <a:rPr lang="es-CL" b="1" i="1" dirty="0" smtClean="0"/>
              <a:t>DEMÁS SOLEMNIDADES ART. 1029 C. CIVIL. </a:t>
            </a:r>
          </a:p>
          <a:p>
            <a:pPr marL="514350" indent="-514350">
              <a:buAutoNum type="arabicPeriod"/>
            </a:pPr>
            <a:endParaRPr lang="es-CL" i="1" dirty="0" smtClean="0"/>
          </a:p>
          <a:p>
            <a:pPr>
              <a:buNone/>
            </a:pPr>
            <a:endParaRPr lang="es-C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noGrp="1"/>
          </p:cNvSpPr>
          <p:nvPr>
            <p:ph type="title"/>
          </p:nvPr>
        </p:nvSpPr>
        <p:spPr>
          <a:xfrm>
            <a:off x="0" y="0"/>
            <a:ext cx="9144000" cy="6858000"/>
          </a:xfrm>
        </p:spPr>
        <p:txBody>
          <a:bodyPr>
            <a:normAutofit/>
          </a:bodyPr>
          <a:lstStyle/>
          <a:p>
            <a:pPr algn="ctr"/>
            <a:r>
              <a:rPr lang="es-CL" sz="4900" dirty="0" smtClean="0"/>
              <a:t>TESTAMENTOS PRIVILEGIADOS</a:t>
            </a:r>
            <a:endParaRPr lang="es-C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Concepto:</a:t>
            </a:r>
            <a:endParaRPr lang="es-CL" dirty="0"/>
          </a:p>
        </p:txBody>
      </p:sp>
      <p:sp>
        <p:nvSpPr>
          <p:cNvPr id="3" name="2 Marcador de contenido"/>
          <p:cNvSpPr>
            <a:spLocks noGrp="1"/>
          </p:cNvSpPr>
          <p:nvPr>
            <p:ph idx="1"/>
          </p:nvPr>
        </p:nvSpPr>
        <p:spPr/>
        <p:txBody>
          <a:bodyPr>
            <a:normAutofit fontScale="85000" lnSpcReduction="10000"/>
          </a:bodyPr>
          <a:lstStyle/>
          <a:p>
            <a:pPr marL="0" indent="0" algn="just">
              <a:buNone/>
            </a:pPr>
            <a:r>
              <a:rPr lang="es-CL" dirty="0" smtClean="0"/>
              <a:t>Testamentos privilegiados o menos solemnes son aquellos en que se pueden omitir algunas de las formalidades requeridas ordinariamente, en atención a circunstancias especiales, determinadas expresamente por la ley. </a:t>
            </a:r>
          </a:p>
          <a:p>
            <a:pPr marL="0" indent="0" algn="just">
              <a:buNone/>
            </a:pPr>
            <a:endParaRPr lang="es-CL" dirty="0" smtClean="0"/>
          </a:p>
          <a:p>
            <a:pPr marL="0" indent="0" algn="just">
              <a:buNone/>
            </a:pPr>
            <a:r>
              <a:rPr lang="es-CL" dirty="0" smtClean="0"/>
              <a:t>Son testamentos privilegiados: </a:t>
            </a:r>
          </a:p>
          <a:p>
            <a:pPr marL="0" indent="0" algn="just">
              <a:buNone/>
            </a:pPr>
            <a:endParaRPr lang="es-CL" dirty="0" smtClean="0"/>
          </a:p>
          <a:p>
            <a:pPr marL="514350" indent="-514350" algn="just">
              <a:buAutoNum type="arabicPeriod"/>
            </a:pPr>
            <a:r>
              <a:rPr lang="es-CL" dirty="0" smtClean="0"/>
              <a:t>El testamento verbal;</a:t>
            </a:r>
          </a:p>
          <a:p>
            <a:pPr marL="514350" indent="-514350" algn="just">
              <a:buAutoNum type="arabicPeriod"/>
            </a:pPr>
            <a:r>
              <a:rPr lang="es-CL" dirty="0" smtClean="0"/>
              <a:t>El testamento militar; y</a:t>
            </a:r>
          </a:p>
          <a:p>
            <a:pPr marL="514350" indent="-514350" algn="just">
              <a:buAutoNum type="arabicPeriod"/>
            </a:pPr>
            <a:r>
              <a:rPr lang="es-CL" dirty="0" smtClean="0"/>
              <a:t>El testamento marítimo. </a:t>
            </a:r>
            <a:endParaRPr lang="es-CL"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593</TotalTime>
  <Words>1672</Words>
  <Application>Microsoft Office PowerPoint</Application>
  <PresentationFormat>Presentación en pantalla (4:3)</PresentationFormat>
  <Paragraphs>132</Paragraphs>
  <Slides>25</Slides>
  <Notes>0</Notes>
  <HiddenSlides>0</HiddenSlides>
  <MMClips>0</MMClips>
  <ScaleCrop>false</ScaleCrop>
  <HeadingPairs>
    <vt:vector size="4" baseType="variant">
      <vt:variant>
        <vt:lpstr>Tema</vt:lpstr>
      </vt:variant>
      <vt:variant>
        <vt:i4>1</vt:i4>
      </vt:variant>
      <vt:variant>
        <vt:lpstr>Títulos de diapositiva</vt:lpstr>
      </vt:variant>
      <vt:variant>
        <vt:i4>25</vt:i4>
      </vt:variant>
    </vt:vector>
  </HeadingPairs>
  <TitlesOfParts>
    <vt:vector size="26" baseType="lpstr">
      <vt:lpstr>Viajes</vt:lpstr>
      <vt:lpstr>SUCESIÓN TESTAMENTARIA      </vt:lpstr>
      <vt:lpstr>TESTAMENTO SOLEMNE OTORGADO EN EL EXTRANJERO</vt:lpstr>
      <vt:lpstr>Formas de otorgar testamento en el extranjero:</vt:lpstr>
      <vt:lpstr>Testamento de acuerdo a ley extranjera:</vt:lpstr>
      <vt:lpstr>Diapositiva 5</vt:lpstr>
      <vt:lpstr>Diapositiva 6</vt:lpstr>
      <vt:lpstr>Testamento de acuerdo con la ley chilena:</vt:lpstr>
      <vt:lpstr>TESTAMENTOS PRIVILEGIADOS</vt:lpstr>
      <vt:lpstr>Concepto:</vt:lpstr>
      <vt:lpstr>Diapositiva 10</vt:lpstr>
      <vt:lpstr>Reglas generales: </vt:lpstr>
      <vt:lpstr>F0rmalidades: </vt:lpstr>
      <vt:lpstr>EL TESTAMENTO VERBAL: </vt:lpstr>
      <vt:lpstr>Circunstancias que legitiman el testamento verbal: </vt:lpstr>
      <vt:lpstr>Caducidad del testamento verbaL: </vt:lpstr>
      <vt:lpstr>Diligencias preliminares para poner por escrito el testamento verbal: </vt:lpstr>
      <vt:lpstr>Información de testigos: </vt:lpstr>
      <vt:lpstr>EL TESTAMENTO MILITAR:</vt:lpstr>
      <vt:lpstr>Circunstancias que permiten testamento militar:</vt:lpstr>
      <vt:lpstr>Testamento militar abierto: </vt:lpstr>
      <vt:lpstr>TESTAMENTO MILITAR CERRADO:</vt:lpstr>
      <vt:lpstr>Caducidad testamento militar abierto o cerrado:</vt:lpstr>
      <vt:lpstr>Diapositiva 23</vt:lpstr>
      <vt:lpstr>Diapositiva 24</vt:lpstr>
      <vt:lpstr>Diapositiva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SUCESIÓN TESTAMENTARIA</dc:title>
  <dc:creator>Leo</dc:creator>
  <cp:lastModifiedBy>Leo</cp:lastModifiedBy>
  <cp:revision>56</cp:revision>
  <dcterms:created xsi:type="dcterms:W3CDTF">2016-03-29T03:08:32Z</dcterms:created>
  <dcterms:modified xsi:type="dcterms:W3CDTF">2016-04-19T12:27:32Z</dcterms:modified>
</cp:coreProperties>
</file>