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61" r:id="rId1"/>
  </p:sldMasterIdLst>
  <p:notesMasterIdLst>
    <p:notesMasterId r:id="rId20"/>
  </p:notesMasterIdLst>
  <p:sldIdLst>
    <p:sldId id="256" r:id="rId2"/>
    <p:sldId id="311" r:id="rId3"/>
    <p:sldId id="312" r:id="rId4"/>
    <p:sldId id="286" r:id="rId5"/>
    <p:sldId id="300" r:id="rId6"/>
    <p:sldId id="313" r:id="rId7"/>
    <p:sldId id="314" r:id="rId8"/>
    <p:sldId id="315" r:id="rId9"/>
    <p:sldId id="303" r:id="rId10"/>
    <p:sldId id="304" r:id="rId11"/>
    <p:sldId id="305" r:id="rId12"/>
    <p:sldId id="287" r:id="rId13"/>
    <p:sldId id="306" r:id="rId14"/>
    <p:sldId id="307" r:id="rId15"/>
    <p:sldId id="309" r:id="rId16"/>
    <p:sldId id="308" r:id="rId17"/>
    <p:sldId id="310" r:id="rId18"/>
    <p:sldId id="316" r:id="rId19"/>
  </p:sldIdLst>
  <p:sldSz cx="9144000" cy="5143500" type="screen16x9"/>
  <p:notesSz cx="6858000" cy="9144000"/>
  <p:embeddedFontLst>
    <p:embeddedFont>
      <p:font typeface="Andale Mono" panose="020B0509000000000004" pitchFamily="49" charset="0"/>
      <p:regular r:id="rId21"/>
    </p:embeddedFont>
    <p:embeddedFont>
      <p:font typeface="Latha" panose="020B0604020202020204" pitchFamily="34" charset="0"/>
      <p:regular r:id="rId22"/>
      <p:bold r:id="rId23"/>
    </p:embeddedFont>
    <p:embeddedFont>
      <p:font typeface="Lato Light" panose="020F0302020204030204" pitchFamily="34" charset="0"/>
      <p:regular r:id="rId24"/>
      <p:bold r:id="rId25"/>
      <p:italic r:id="rId26"/>
      <p:boldItalic r:id="rId27"/>
    </p:embeddedFont>
    <p:embeddedFont>
      <p:font typeface="Roboto Slab Light" pitchFamily="2" charset="0"/>
      <p:regular r:id="rId28"/>
      <p:bold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5C65"/>
    <a:srgbClr val="3A8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D4F321-E295-42A6-BC28-F8326512F5C8}">
  <a:tblStyle styleId="{ABD4F321-E295-42A6-BC28-F8326512F5C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09"/>
    <p:restoredTop sz="94674"/>
  </p:normalViewPr>
  <p:slideViewPr>
    <p:cSldViewPr snapToGrid="0" snapToObjects="1">
      <p:cViewPr varScale="1">
        <p:scale>
          <a:sx n="117" d="100"/>
          <a:sy n="117" d="100"/>
        </p:scale>
        <p:origin x="176" y="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65327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2630450" y="630150"/>
            <a:ext cx="3883200" cy="38832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5430350" y="228600"/>
            <a:ext cx="1388100" cy="13881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5908250" y="4660825"/>
            <a:ext cx="605400" cy="605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2706650" y="3872629"/>
            <a:ext cx="1097700" cy="10977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2081694" y="771271"/>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6513651" y="161669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2420476" y="3612044"/>
            <a:ext cx="336900" cy="336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2362484" y="1670133"/>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6818461" y="1338692"/>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p:nvPr/>
        </p:nvSpPr>
        <p:spPr>
          <a:xfrm>
            <a:off x="6163989" y="4374525"/>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2300611" y="990190"/>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1" name="Shape 21"/>
          <p:cNvGrpSpPr/>
          <p:nvPr/>
        </p:nvGrpSpPr>
        <p:grpSpPr>
          <a:xfrm>
            <a:off x="3001075" y="4182123"/>
            <a:ext cx="508851" cy="478711"/>
            <a:chOff x="5972700" y="2330200"/>
            <a:chExt cx="411625" cy="387275"/>
          </a:xfrm>
        </p:grpSpPr>
        <p:sp>
          <p:nvSpPr>
            <p:cNvPr id="22" name="Shape 22"/>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 name="Shape 24"/>
          <p:cNvGrpSpPr/>
          <p:nvPr/>
        </p:nvGrpSpPr>
        <p:grpSpPr>
          <a:xfrm>
            <a:off x="5861768" y="506559"/>
            <a:ext cx="524975" cy="832145"/>
            <a:chOff x="6718575" y="2318625"/>
            <a:chExt cx="256950" cy="407375"/>
          </a:xfrm>
        </p:grpSpPr>
        <p:sp>
          <p:nvSpPr>
            <p:cNvPr id="25" name="Shape 25"/>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6" name="Shape 26"/>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7" name="Shape 27"/>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8" name="Shape 28"/>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29" name="Shape 29"/>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0" name="Shape 30"/>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1" name="Shape 31"/>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sp>
          <p:nvSpPr>
            <p:cNvPr id="32" name="Shape 32"/>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FFFF"/>
                </a:solidFill>
              </a:endParaRPr>
            </a:p>
          </p:txBody>
        </p:sp>
      </p:grpSp>
      <p:sp>
        <p:nvSpPr>
          <p:cNvPr id="33" name="Shape 33"/>
          <p:cNvSpPr txBox="1">
            <a:spLocks noGrp="1"/>
          </p:cNvSpPr>
          <p:nvPr>
            <p:ph type="ctrTitle"/>
          </p:nvPr>
        </p:nvSpPr>
        <p:spPr>
          <a:xfrm>
            <a:off x="2757250" y="961350"/>
            <a:ext cx="3629400" cy="3220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34" name="Shape 34"/>
          <p:cNvSpPr/>
          <p:nvPr/>
        </p:nvSpPr>
        <p:spPr>
          <a:xfrm>
            <a:off x="2757247" y="861970"/>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3509928" y="4757335"/>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5494851" y="4374527"/>
            <a:ext cx="413400" cy="413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67"/>
        <p:cNvGrpSpPr/>
        <p:nvPr/>
      </p:nvGrpSpPr>
      <p:grpSpPr>
        <a:xfrm>
          <a:off x="0" y="0"/>
          <a:ext cx="0" cy="0"/>
          <a:chOff x="0" y="0"/>
          <a:chExt cx="0" cy="0"/>
        </a:xfrm>
      </p:grpSpPr>
      <p:sp>
        <p:nvSpPr>
          <p:cNvPr id="68" name="Shape 68"/>
          <p:cNvSpPr/>
          <p:nvPr/>
        </p:nvSpPr>
        <p:spPr>
          <a:xfrm>
            <a:off x="407150" y="407075"/>
            <a:ext cx="8329800" cy="4329300"/>
          </a:xfrm>
          <a:prstGeom prst="rect">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3811800" y="-194800"/>
            <a:ext cx="1520400" cy="152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4982150" y="734775"/>
            <a:ext cx="774600" cy="7746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p:nvPr/>
        </p:nvSpPr>
        <p:spPr>
          <a:xfrm>
            <a:off x="3469949" y="810973"/>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3109875" y="154418"/>
            <a:ext cx="508800" cy="508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5395528" y="-85690"/>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140400" y="3784204"/>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8079301" y="4416226"/>
            <a:ext cx="879300" cy="8793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407150" y="4701449"/>
            <a:ext cx="336900" cy="3369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a:off x="8896576" y="4123321"/>
            <a:ext cx="292800" cy="2928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7800547" y="465330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8471997" y="4203227"/>
            <a:ext cx="93900" cy="939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528659" y="350927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8327788" y="4664713"/>
            <a:ext cx="382244" cy="382244"/>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82" name="Shape 82"/>
          <p:cNvGrpSpPr/>
          <p:nvPr/>
        </p:nvGrpSpPr>
        <p:grpSpPr>
          <a:xfrm>
            <a:off x="154025" y="4093698"/>
            <a:ext cx="508851" cy="478711"/>
            <a:chOff x="5972700" y="2330200"/>
            <a:chExt cx="411625" cy="387275"/>
          </a:xfrm>
        </p:grpSpPr>
        <p:sp>
          <p:nvSpPr>
            <p:cNvPr id="83" name="Shape 8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85" name="Shape 85"/>
          <p:cNvGrpSpPr/>
          <p:nvPr/>
        </p:nvGrpSpPr>
        <p:grpSpPr>
          <a:xfrm>
            <a:off x="5222963" y="889722"/>
            <a:ext cx="292923" cy="464285"/>
            <a:chOff x="6718575" y="2318625"/>
            <a:chExt cx="256950" cy="407375"/>
          </a:xfrm>
        </p:grpSpPr>
        <p:sp>
          <p:nvSpPr>
            <p:cNvPr id="86" name="Shape 8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 name="Shape 9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 name="Shape 9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4" name="Shape 94"/>
          <p:cNvSpPr txBox="1">
            <a:spLocks noGrp="1"/>
          </p:cNvSpPr>
          <p:nvPr>
            <p:ph type="body" idx="1"/>
          </p:nvPr>
        </p:nvSpPr>
        <p:spPr>
          <a:xfrm>
            <a:off x="1242275" y="1704600"/>
            <a:ext cx="6659700" cy="819900"/>
          </a:xfrm>
          <a:prstGeom prst="rect">
            <a:avLst/>
          </a:prstGeom>
        </p:spPr>
        <p:txBody>
          <a:bodyPr spcFirstLastPara="1" wrap="square" lIns="91425" tIns="91425" rIns="91425" bIns="91425" anchor="t" anchorCtr="0"/>
          <a:lstStyle>
            <a:lvl1pPr marL="457200" lvl="0" indent="-419100" algn="ctr" rtl="0">
              <a:spcBef>
                <a:spcPts val="600"/>
              </a:spcBef>
              <a:spcAft>
                <a:spcPts val="0"/>
              </a:spcAft>
              <a:buClr>
                <a:srgbClr val="4A5C65"/>
              </a:buClr>
              <a:buSzPts val="3000"/>
              <a:buChar char="○"/>
              <a:defRPr sz="3000" i="1">
                <a:solidFill>
                  <a:srgbClr val="4A5C65"/>
                </a:solidFill>
              </a:defRPr>
            </a:lvl1pPr>
            <a:lvl2pPr marL="914400" lvl="1" indent="-419100" algn="ctr" rtl="0">
              <a:spcBef>
                <a:spcPts val="1000"/>
              </a:spcBef>
              <a:spcAft>
                <a:spcPts val="0"/>
              </a:spcAft>
              <a:buClr>
                <a:srgbClr val="4A5C65"/>
              </a:buClr>
              <a:buSzPts val="3000"/>
              <a:buChar char="◦"/>
              <a:defRPr sz="3000" i="1">
                <a:solidFill>
                  <a:srgbClr val="4A5C65"/>
                </a:solidFill>
              </a:defRPr>
            </a:lvl2pPr>
            <a:lvl3pPr marL="1371600" lvl="2" indent="-419100" algn="ctr" rtl="0">
              <a:spcBef>
                <a:spcPts val="1000"/>
              </a:spcBef>
              <a:spcAft>
                <a:spcPts val="0"/>
              </a:spcAft>
              <a:buClr>
                <a:srgbClr val="4A5C65"/>
              </a:buClr>
              <a:buSzPts val="3000"/>
              <a:buChar char="◦"/>
              <a:defRPr sz="3000" i="1">
                <a:solidFill>
                  <a:srgbClr val="4A5C65"/>
                </a:solidFill>
              </a:defRPr>
            </a:lvl3pPr>
            <a:lvl4pPr marL="1828800" lvl="3" indent="-419100" algn="ctr" rtl="0">
              <a:spcBef>
                <a:spcPts val="1000"/>
              </a:spcBef>
              <a:spcAft>
                <a:spcPts val="0"/>
              </a:spcAft>
              <a:buClr>
                <a:srgbClr val="4A5C65"/>
              </a:buClr>
              <a:buSzPts val="3000"/>
              <a:buChar char="◦"/>
              <a:defRPr sz="3000" i="1">
                <a:solidFill>
                  <a:srgbClr val="4A5C65"/>
                </a:solidFill>
              </a:defRPr>
            </a:lvl4pPr>
            <a:lvl5pPr marL="2286000" lvl="4" indent="-419100" algn="ctr" rtl="0">
              <a:spcBef>
                <a:spcPts val="1000"/>
              </a:spcBef>
              <a:spcAft>
                <a:spcPts val="0"/>
              </a:spcAft>
              <a:buClr>
                <a:srgbClr val="4A5C65"/>
              </a:buClr>
              <a:buSzPts val="3000"/>
              <a:buChar char="◦"/>
              <a:defRPr sz="3000" i="1">
                <a:solidFill>
                  <a:srgbClr val="4A5C65"/>
                </a:solidFill>
              </a:defRPr>
            </a:lvl5pPr>
            <a:lvl6pPr marL="2743200" lvl="5" indent="-419100" algn="ctr" rtl="0">
              <a:spcBef>
                <a:spcPts val="1000"/>
              </a:spcBef>
              <a:spcAft>
                <a:spcPts val="0"/>
              </a:spcAft>
              <a:buClr>
                <a:srgbClr val="4A5C65"/>
              </a:buClr>
              <a:buSzPts val="3000"/>
              <a:buChar char="◦"/>
              <a:defRPr sz="3000" i="1">
                <a:solidFill>
                  <a:srgbClr val="4A5C65"/>
                </a:solidFill>
              </a:defRPr>
            </a:lvl6pPr>
            <a:lvl7pPr marL="3200400" lvl="6" indent="-419100" algn="ctr" rtl="0">
              <a:spcBef>
                <a:spcPts val="1000"/>
              </a:spcBef>
              <a:spcAft>
                <a:spcPts val="0"/>
              </a:spcAft>
              <a:buClr>
                <a:srgbClr val="4A5C65"/>
              </a:buClr>
              <a:buSzPts val="3000"/>
              <a:buChar char="◦"/>
              <a:defRPr sz="3000" i="1">
                <a:solidFill>
                  <a:srgbClr val="4A5C65"/>
                </a:solidFill>
              </a:defRPr>
            </a:lvl7pPr>
            <a:lvl8pPr marL="3657600" lvl="7" indent="-419100" algn="ctr" rtl="0">
              <a:spcBef>
                <a:spcPts val="1000"/>
              </a:spcBef>
              <a:spcAft>
                <a:spcPts val="0"/>
              </a:spcAft>
              <a:buClr>
                <a:srgbClr val="4A5C65"/>
              </a:buClr>
              <a:buSzPts val="3000"/>
              <a:buChar char="◦"/>
              <a:defRPr sz="3000" i="1">
                <a:solidFill>
                  <a:srgbClr val="4A5C65"/>
                </a:solidFill>
              </a:defRPr>
            </a:lvl8pPr>
            <a:lvl9pPr marL="4114800" lvl="8" indent="-419100" algn="ctr">
              <a:spcBef>
                <a:spcPts val="1000"/>
              </a:spcBef>
              <a:spcAft>
                <a:spcPts val="1000"/>
              </a:spcAft>
              <a:buClr>
                <a:srgbClr val="4A5C65"/>
              </a:buClr>
              <a:buSzPts val="3000"/>
              <a:buChar char="◦"/>
              <a:defRPr sz="3000" i="1">
                <a:solidFill>
                  <a:srgbClr val="4A5C65"/>
                </a:solidFill>
              </a:defRPr>
            </a:lvl9pPr>
          </a:lstStyle>
          <a:p>
            <a:endParaRPr/>
          </a:p>
        </p:txBody>
      </p:sp>
      <p:sp>
        <p:nvSpPr>
          <p:cNvPr id="95" name="Shape 95"/>
          <p:cNvSpPr txBox="1"/>
          <p:nvPr/>
        </p:nvSpPr>
        <p:spPr>
          <a:xfrm>
            <a:off x="3593400" y="8930"/>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9600" b="1">
                <a:solidFill>
                  <a:srgbClr val="FFFFFF"/>
                </a:solidFill>
              </a:rPr>
              <a:t>“</a:t>
            </a:r>
            <a:endParaRPr sz="9600" b="1">
              <a:solidFill>
                <a:srgbClr val="FFFFFF"/>
              </a:solidFill>
            </a:endParaRPr>
          </a:p>
        </p:txBody>
      </p:sp>
      <p:sp>
        <p:nvSpPr>
          <p:cNvPr id="96" name="Shape 9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97"/>
        <p:cNvGrpSpPr/>
        <p:nvPr/>
      </p:nvGrpSpPr>
      <p:grpSpPr>
        <a:xfrm>
          <a:off x="0" y="0"/>
          <a:ext cx="0" cy="0"/>
          <a:chOff x="0" y="0"/>
          <a:chExt cx="0" cy="0"/>
        </a:xfrm>
      </p:grpSpPr>
      <p:sp>
        <p:nvSpPr>
          <p:cNvPr id="98" name="Shape 98"/>
          <p:cNvSpPr/>
          <p:nvPr/>
        </p:nvSpPr>
        <p:spPr>
          <a:xfrm>
            <a:off x="407150" y="407075"/>
            <a:ext cx="8329800" cy="4329300"/>
          </a:xfrm>
          <a:prstGeom prst="rect">
            <a:avLst/>
          </a:prstGeom>
          <a:solidFill>
            <a:srgbClr val="DEE9F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a:off x="-167025" y="559475"/>
            <a:ext cx="2630400" cy="26304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1812100" y="271400"/>
            <a:ext cx="1054200" cy="1054200"/>
          </a:xfrm>
          <a:prstGeom prst="ellipse">
            <a:avLst/>
          </a:prstGeom>
          <a:solidFill>
            <a:srgbClr val="FFB600">
              <a:alpha val="796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a:off x="1704597" y="-129655"/>
            <a:ext cx="300900" cy="3009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a:off x="228600" y="2887250"/>
            <a:ext cx="605400" cy="605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p:nvPr/>
        </p:nvSpPr>
        <p:spPr>
          <a:xfrm>
            <a:off x="1522903" y="316285"/>
            <a:ext cx="213000" cy="2130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7847950" y="4168079"/>
            <a:ext cx="1097700" cy="10977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a:off x="8507494" y="2981146"/>
            <a:ext cx="774600" cy="7746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8622049" y="3872635"/>
            <a:ext cx="213000" cy="2130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7550022" y="4801658"/>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7325661" y="4674667"/>
            <a:ext cx="93900" cy="939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91939" y="288725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2" name="Shape 112"/>
          <p:cNvGrpSpPr/>
          <p:nvPr/>
        </p:nvGrpSpPr>
        <p:grpSpPr>
          <a:xfrm>
            <a:off x="8142375" y="4477573"/>
            <a:ext cx="508851" cy="478711"/>
            <a:chOff x="5972700" y="2330200"/>
            <a:chExt cx="411625" cy="387275"/>
          </a:xfrm>
        </p:grpSpPr>
        <p:sp>
          <p:nvSpPr>
            <p:cNvPr id="113" name="Shape 113"/>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5" name="Shape 115"/>
          <p:cNvGrpSpPr/>
          <p:nvPr/>
        </p:nvGrpSpPr>
        <p:grpSpPr>
          <a:xfrm>
            <a:off x="2139871" y="482540"/>
            <a:ext cx="398658" cy="631920"/>
            <a:chOff x="6718575" y="2318625"/>
            <a:chExt cx="256950" cy="407375"/>
          </a:xfrm>
        </p:grpSpPr>
        <p:sp>
          <p:nvSpPr>
            <p:cNvPr id="116" name="Shape 116"/>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02BDC7"/>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4" name="Shape 124"/>
          <p:cNvSpPr txBox="1">
            <a:spLocks noGrp="1"/>
          </p:cNvSpPr>
          <p:nvPr>
            <p:ph type="title"/>
          </p:nvPr>
        </p:nvSpPr>
        <p:spPr>
          <a:xfrm>
            <a:off x="144075" y="559475"/>
            <a:ext cx="2142000" cy="26304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25" name="Shape 125"/>
          <p:cNvSpPr txBox="1">
            <a:spLocks noGrp="1"/>
          </p:cNvSpPr>
          <p:nvPr>
            <p:ph type="body" idx="1"/>
          </p:nvPr>
        </p:nvSpPr>
        <p:spPr>
          <a:xfrm>
            <a:off x="2901875" y="1033400"/>
            <a:ext cx="5292300" cy="3267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1000"/>
              </a:spcBef>
              <a:spcAft>
                <a:spcPts val="0"/>
              </a:spcAft>
              <a:buSzPts val="2000"/>
              <a:buChar char="◦"/>
              <a:defRPr/>
            </a:lvl2pPr>
            <a:lvl3pPr marL="1371600" lvl="2" indent="-355600">
              <a:spcBef>
                <a:spcPts val="1000"/>
              </a:spcBef>
              <a:spcAft>
                <a:spcPts val="0"/>
              </a:spcAft>
              <a:buSzPts val="2000"/>
              <a:buChar char="◦"/>
              <a:defRPr/>
            </a:lvl3pPr>
            <a:lvl4pPr marL="1828800" lvl="3" indent="-355600">
              <a:spcBef>
                <a:spcPts val="1000"/>
              </a:spcBef>
              <a:spcAft>
                <a:spcPts val="0"/>
              </a:spcAft>
              <a:buSzPts val="2000"/>
              <a:buChar char="◦"/>
              <a:defRPr/>
            </a:lvl4pPr>
            <a:lvl5pPr marL="2286000" lvl="4" indent="-355600">
              <a:spcBef>
                <a:spcPts val="1000"/>
              </a:spcBef>
              <a:spcAft>
                <a:spcPts val="0"/>
              </a:spcAft>
              <a:buSzPts val="2000"/>
              <a:buChar char="◦"/>
              <a:defRPr/>
            </a:lvl5pPr>
            <a:lvl6pPr marL="2743200" lvl="5" indent="-355600">
              <a:spcBef>
                <a:spcPts val="1000"/>
              </a:spcBef>
              <a:spcAft>
                <a:spcPts val="0"/>
              </a:spcAft>
              <a:buSzPts val="2000"/>
              <a:buChar char="◦"/>
              <a:defRPr/>
            </a:lvl6pPr>
            <a:lvl7pPr marL="3200400" lvl="6" indent="-355600">
              <a:spcBef>
                <a:spcPts val="1000"/>
              </a:spcBef>
              <a:spcAft>
                <a:spcPts val="0"/>
              </a:spcAft>
              <a:buSzPts val="2000"/>
              <a:buChar char="◦"/>
              <a:defRPr/>
            </a:lvl7pPr>
            <a:lvl8pPr marL="3657600" lvl="7" indent="-355600">
              <a:spcBef>
                <a:spcPts val="1000"/>
              </a:spcBef>
              <a:spcAft>
                <a:spcPts val="0"/>
              </a:spcAft>
              <a:buSzPts val="2000"/>
              <a:buChar char="◦"/>
              <a:defRPr/>
            </a:lvl8pPr>
            <a:lvl9pPr marL="4114800" lvl="8" indent="-355600">
              <a:spcBef>
                <a:spcPts val="1000"/>
              </a:spcBef>
              <a:spcAft>
                <a:spcPts val="1000"/>
              </a:spcAft>
              <a:buSzPts val="2000"/>
              <a:buChar char="◦"/>
              <a:defRPr/>
            </a:lvl9pPr>
          </a:lstStyle>
          <a:p>
            <a:endParaRPr/>
          </a:p>
        </p:txBody>
      </p:sp>
      <p:sp>
        <p:nvSpPr>
          <p:cNvPr id="126" name="Shape 126"/>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Aqua">
  <p:cSld name="BLANK_1">
    <p:spTree>
      <p:nvGrpSpPr>
        <p:cNvPr id="1" name="Shape 301"/>
        <p:cNvGrpSpPr/>
        <p:nvPr/>
      </p:nvGrpSpPr>
      <p:grpSpPr>
        <a:xfrm>
          <a:off x="0" y="0"/>
          <a:ext cx="0" cy="0"/>
          <a:chOff x="0" y="0"/>
          <a:chExt cx="0" cy="0"/>
        </a:xfrm>
      </p:grpSpPr>
      <p:sp>
        <p:nvSpPr>
          <p:cNvPr id="302" name="Shape 302"/>
          <p:cNvSpPr/>
          <p:nvPr/>
        </p:nvSpPr>
        <p:spPr>
          <a:xfrm>
            <a:off x="407150" y="407075"/>
            <a:ext cx="8329800" cy="4329300"/>
          </a:xfrm>
          <a:prstGeom prst="rect">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 name="Shape 303"/>
          <p:cNvSpPr/>
          <p:nvPr/>
        </p:nvSpPr>
        <p:spPr>
          <a:xfrm>
            <a:off x="-117275" y="847257"/>
            <a:ext cx="605400" cy="6054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 name="Shape 304"/>
          <p:cNvSpPr/>
          <p:nvPr/>
        </p:nvSpPr>
        <p:spPr>
          <a:xfrm>
            <a:off x="217850" y="171250"/>
            <a:ext cx="1054200" cy="10542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 name="Shape 305"/>
          <p:cNvSpPr/>
          <p:nvPr/>
        </p:nvSpPr>
        <p:spPr>
          <a:xfrm>
            <a:off x="1156976" y="-137274"/>
            <a:ext cx="398700" cy="398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1397225" y="337514"/>
            <a:ext cx="136800" cy="1368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488128" y="1334485"/>
            <a:ext cx="213000" cy="213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7847950" y="4168079"/>
            <a:ext cx="1097700" cy="1097700"/>
          </a:xfrm>
          <a:prstGeom prst="ellipse">
            <a:avLst/>
          </a:prstGeom>
          <a:solidFill>
            <a:srgbClr val="FF97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8507494" y="2981146"/>
            <a:ext cx="774600" cy="774600"/>
          </a:xfrm>
          <a:prstGeom prst="ellipse">
            <a:avLst/>
          </a:prstGeom>
          <a:solidFill>
            <a:srgbClr val="FC406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 name="Shape 310"/>
          <p:cNvSpPr/>
          <p:nvPr/>
        </p:nvSpPr>
        <p:spPr>
          <a:xfrm>
            <a:off x="8094101" y="3973940"/>
            <a:ext cx="413400" cy="413400"/>
          </a:xfrm>
          <a:prstGeom prst="ellipse">
            <a:avLst/>
          </a:prstGeom>
          <a:solidFill>
            <a:srgbClr val="FC4540">
              <a:alpha val="7885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 name="Shape 311"/>
          <p:cNvSpPr/>
          <p:nvPr/>
        </p:nvSpPr>
        <p:spPr>
          <a:xfrm>
            <a:off x="8622049" y="3872635"/>
            <a:ext cx="213000" cy="2130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 name="Shape 312"/>
          <p:cNvSpPr/>
          <p:nvPr/>
        </p:nvSpPr>
        <p:spPr>
          <a:xfrm>
            <a:off x="7550022" y="4801658"/>
            <a:ext cx="213000" cy="213000"/>
          </a:xfrm>
          <a:prstGeom prst="ellipse">
            <a:avLst/>
          </a:prstGeom>
          <a:solidFill>
            <a:srgbClr val="02BDC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 name="Shape 313"/>
          <p:cNvSpPr/>
          <p:nvPr/>
        </p:nvSpPr>
        <p:spPr>
          <a:xfrm>
            <a:off x="7325661" y="4674667"/>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 name="Shape 314"/>
          <p:cNvSpPr/>
          <p:nvPr/>
        </p:nvSpPr>
        <p:spPr>
          <a:xfrm>
            <a:off x="258289" y="1577100"/>
            <a:ext cx="93900" cy="93900"/>
          </a:xfrm>
          <a:prstGeom prst="ellipse">
            <a:avLst/>
          </a:prstGeom>
          <a:solidFill>
            <a:srgbClr val="FFB6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 name="Shape 315"/>
          <p:cNvSpPr/>
          <p:nvPr/>
        </p:nvSpPr>
        <p:spPr>
          <a:xfrm>
            <a:off x="8726411" y="3200065"/>
            <a:ext cx="336767" cy="336767"/>
          </a:xfrm>
          <a:custGeom>
            <a:avLst/>
            <a:gdLst/>
            <a:ahLst/>
            <a:cxnLst/>
            <a:rect l="0" t="0" r="0" b="0"/>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B6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16" name="Shape 316"/>
          <p:cNvGrpSpPr/>
          <p:nvPr/>
        </p:nvGrpSpPr>
        <p:grpSpPr>
          <a:xfrm>
            <a:off x="8142375" y="4477573"/>
            <a:ext cx="508851" cy="478711"/>
            <a:chOff x="5972700" y="2330200"/>
            <a:chExt cx="411625" cy="387275"/>
          </a:xfrm>
        </p:grpSpPr>
        <p:sp>
          <p:nvSpPr>
            <p:cNvPr id="317" name="Shape 317"/>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 name="Shape 318"/>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19" name="Shape 319"/>
          <p:cNvGrpSpPr/>
          <p:nvPr/>
        </p:nvGrpSpPr>
        <p:grpSpPr>
          <a:xfrm>
            <a:off x="545621" y="382390"/>
            <a:ext cx="398658" cy="631920"/>
            <a:chOff x="6718575" y="2318625"/>
            <a:chExt cx="256950" cy="407375"/>
          </a:xfrm>
        </p:grpSpPr>
        <p:sp>
          <p:nvSpPr>
            <p:cNvPr id="320" name="Shape 320"/>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 name="Shape 321"/>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 name="Shape 322"/>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 name="Shape 324"/>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 name="Shape 326"/>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28" name="Shape 328"/>
          <p:cNvSpPr txBox="1">
            <a:spLocks noGrp="1"/>
          </p:cNvSpPr>
          <p:nvPr>
            <p:ph type="sldNum" idx="12"/>
          </p:nvPr>
        </p:nvSpPr>
        <p:spPr>
          <a:xfrm>
            <a:off x="8117984" y="418063"/>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2901875" y="1033400"/>
            <a:ext cx="5292300" cy="32673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1pPr>
            <a:lvl2pPr marL="914400" lvl="1"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2pPr>
            <a:lvl3pPr marL="1371600" lvl="2"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3pPr>
            <a:lvl4pPr marL="1828800" lvl="3"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4pPr>
            <a:lvl5pPr marL="2286000" lvl="4"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5pPr>
            <a:lvl6pPr marL="2743200" lvl="5"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6pPr>
            <a:lvl7pPr marL="3200400" lvl="6"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7pPr>
            <a:lvl8pPr marL="3657600" lvl="7" indent="-355600">
              <a:spcBef>
                <a:spcPts val="1000"/>
              </a:spcBef>
              <a:spcAft>
                <a:spcPts val="0"/>
              </a:spcAft>
              <a:buClr>
                <a:srgbClr val="A6BCC9"/>
              </a:buClr>
              <a:buSzPts val="2000"/>
              <a:buFont typeface="Lato Light"/>
              <a:buChar char="◦"/>
              <a:defRPr sz="2000">
                <a:solidFill>
                  <a:srgbClr val="4A5C65"/>
                </a:solidFill>
                <a:latin typeface="Lato Light"/>
                <a:ea typeface="Lato Light"/>
                <a:cs typeface="Lato Light"/>
                <a:sym typeface="Lato Light"/>
              </a:defRPr>
            </a:lvl8pPr>
            <a:lvl9pPr marL="4114800" lvl="8" indent="-355600">
              <a:spcBef>
                <a:spcPts val="1000"/>
              </a:spcBef>
              <a:spcAft>
                <a:spcPts val="1000"/>
              </a:spcAft>
              <a:buClr>
                <a:srgbClr val="A6BCC9"/>
              </a:buClr>
              <a:buSzPts val="2000"/>
              <a:buFont typeface="Lato Light"/>
              <a:buChar char="◦"/>
              <a:defRPr sz="2000">
                <a:solidFill>
                  <a:srgbClr val="4A5C65"/>
                </a:solidFill>
                <a:latin typeface="Lato Light"/>
                <a:ea typeface="Lato Light"/>
                <a:cs typeface="Lato Light"/>
                <a:sym typeface="Lato Light"/>
              </a:defRPr>
            </a:lvl9pPr>
          </a:lstStyle>
          <a:p>
            <a:endParaRPr/>
          </a:p>
        </p:txBody>
      </p:sp>
      <p:sp>
        <p:nvSpPr>
          <p:cNvPr id="7" name="Shape 7"/>
          <p:cNvSpPr txBox="1">
            <a:spLocks noGrp="1"/>
          </p:cNvSpPr>
          <p:nvPr>
            <p:ph type="title"/>
          </p:nvPr>
        </p:nvSpPr>
        <p:spPr>
          <a:xfrm>
            <a:off x="144075" y="559475"/>
            <a:ext cx="2142000" cy="26304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1pPr>
            <a:lvl2pPr lvl="1">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2pPr>
            <a:lvl3pPr lvl="2">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3pPr>
            <a:lvl4pPr lvl="3">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4pPr>
            <a:lvl5pPr lvl="4">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5pPr>
            <a:lvl6pPr lvl="5">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6pPr>
            <a:lvl7pPr lvl="6">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7pPr>
            <a:lvl8pPr lvl="7">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8pPr>
            <a:lvl9pPr lvl="8">
              <a:spcBef>
                <a:spcPts val="0"/>
              </a:spcBef>
              <a:spcAft>
                <a:spcPts val="0"/>
              </a:spcAft>
              <a:buClr>
                <a:srgbClr val="FFFFFF"/>
              </a:buClr>
              <a:buSzPts val="2000"/>
              <a:buFont typeface="Roboto Slab Light"/>
              <a:buNone/>
              <a:defRPr sz="2000">
                <a:solidFill>
                  <a:srgbClr val="FFFFFF"/>
                </a:solidFill>
                <a:latin typeface="Roboto Slab Light"/>
                <a:ea typeface="Roboto Slab Light"/>
                <a:cs typeface="Roboto Slab Light"/>
                <a:sym typeface="Roboto Slab Light"/>
              </a:defRPr>
            </a:lvl9pPr>
          </a:lstStyle>
          <a:p>
            <a:endParaRPr/>
          </a:p>
        </p:txBody>
      </p:sp>
      <p:sp>
        <p:nvSpPr>
          <p:cNvPr id="8" name="Shape 8"/>
          <p:cNvSpPr txBox="1">
            <a:spLocks noGrp="1"/>
          </p:cNvSpPr>
          <p:nvPr>
            <p:ph type="sldNum" idx="12"/>
          </p:nvPr>
        </p:nvSpPr>
        <p:spPr>
          <a:xfrm>
            <a:off x="8117984" y="418063"/>
            <a:ext cx="548700" cy="393600"/>
          </a:xfrm>
          <a:prstGeom prst="rect">
            <a:avLst/>
          </a:prstGeom>
          <a:noFill/>
          <a:ln>
            <a:noFill/>
          </a:ln>
        </p:spPr>
        <p:txBody>
          <a:bodyPr spcFirstLastPara="1" wrap="square" lIns="91425" tIns="91425" rIns="91425" bIns="91425" anchor="ctr" anchorCtr="0">
            <a:noAutofit/>
          </a:bodyPr>
          <a:lstStyle>
            <a:lvl1pPr lvl="0" algn="r">
              <a:buNone/>
              <a:defRPr sz="1200">
                <a:solidFill>
                  <a:srgbClr val="A6BCC9"/>
                </a:solidFill>
                <a:latin typeface="Lato Light"/>
                <a:ea typeface="Lato Light"/>
                <a:cs typeface="Lato Light"/>
                <a:sym typeface="Lato Light"/>
              </a:defRPr>
            </a:lvl1pPr>
            <a:lvl2pPr lvl="1" algn="r">
              <a:buNone/>
              <a:defRPr sz="1200">
                <a:solidFill>
                  <a:srgbClr val="A6BCC9"/>
                </a:solidFill>
                <a:latin typeface="Lato Light"/>
                <a:ea typeface="Lato Light"/>
                <a:cs typeface="Lato Light"/>
                <a:sym typeface="Lato Light"/>
              </a:defRPr>
            </a:lvl2pPr>
            <a:lvl3pPr lvl="2" algn="r">
              <a:buNone/>
              <a:defRPr sz="1200">
                <a:solidFill>
                  <a:srgbClr val="A6BCC9"/>
                </a:solidFill>
                <a:latin typeface="Lato Light"/>
                <a:ea typeface="Lato Light"/>
                <a:cs typeface="Lato Light"/>
                <a:sym typeface="Lato Light"/>
              </a:defRPr>
            </a:lvl3pPr>
            <a:lvl4pPr lvl="3" algn="r">
              <a:buNone/>
              <a:defRPr sz="1200">
                <a:solidFill>
                  <a:srgbClr val="A6BCC9"/>
                </a:solidFill>
                <a:latin typeface="Lato Light"/>
                <a:ea typeface="Lato Light"/>
                <a:cs typeface="Lato Light"/>
                <a:sym typeface="Lato Light"/>
              </a:defRPr>
            </a:lvl4pPr>
            <a:lvl5pPr lvl="4" algn="r">
              <a:buNone/>
              <a:defRPr sz="1200">
                <a:solidFill>
                  <a:srgbClr val="A6BCC9"/>
                </a:solidFill>
                <a:latin typeface="Lato Light"/>
                <a:ea typeface="Lato Light"/>
                <a:cs typeface="Lato Light"/>
                <a:sym typeface="Lato Light"/>
              </a:defRPr>
            </a:lvl5pPr>
            <a:lvl6pPr lvl="5" algn="r">
              <a:buNone/>
              <a:defRPr sz="1200">
                <a:solidFill>
                  <a:srgbClr val="A6BCC9"/>
                </a:solidFill>
                <a:latin typeface="Lato Light"/>
                <a:ea typeface="Lato Light"/>
                <a:cs typeface="Lato Light"/>
                <a:sym typeface="Lato Light"/>
              </a:defRPr>
            </a:lvl6pPr>
            <a:lvl7pPr lvl="6" algn="r">
              <a:buNone/>
              <a:defRPr sz="1200">
                <a:solidFill>
                  <a:srgbClr val="A6BCC9"/>
                </a:solidFill>
                <a:latin typeface="Lato Light"/>
                <a:ea typeface="Lato Light"/>
                <a:cs typeface="Lato Light"/>
                <a:sym typeface="Lato Light"/>
              </a:defRPr>
            </a:lvl7pPr>
            <a:lvl8pPr lvl="7" algn="r">
              <a:buNone/>
              <a:defRPr sz="1200">
                <a:solidFill>
                  <a:srgbClr val="A6BCC9"/>
                </a:solidFill>
                <a:latin typeface="Lato Light"/>
                <a:ea typeface="Lato Light"/>
                <a:cs typeface="Lato Light"/>
                <a:sym typeface="Lato Light"/>
              </a:defRPr>
            </a:lvl8pPr>
            <a:lvl9pPr lvl="8" algn="r">
              <a:buNone/>
              <a:defRPr sz="1200">
                <a:solidFill>
                  <a:srgbClr val="A6BCC9"/>
                </a:solidFill>
                <a:latin typeface="Lato Light"/>
                <a:ea typeface="Lato Light"/>
                <a:cs typeface="Lato Light"/>
                <a:sym typeface="Lato Light"/>
              </a:defRPr>
            </a:lvl9pPr>
          </a:lstStyle>
          <a:p>
            <a:pPr marL="0" lvl="0" indent="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8"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ctrTitle"/>
          </p:nvPr>
        </p:nvSpPr>
        <p:spPr>
          <a:xfrm>
            <a:off x="2456873" y="1964605"/>
            <a:ext cx="4387271" cy="121429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b="1" dirty="0"/>
              <a:t>Derecho Constitucional I</a:t>
            </a:r>
            <a:br>
              <a:rPr lang="en" b="1" dirty="0"/>
            </a:br>
            <a:endParaRPr b="1" dirty="0"/>
          </a:p>
        </p:txBody>
      </p:sp>
      <p:sp>
        <p:nvSpPr>
          <p:cNvPr id="2" name="CuadroTexto 1">
            <a:extLst>
              <a:ext uri="{FF2B5EF4-FFF2-40B4-BE49-F238E27FC236}">
                <a16:creationId xmlns:a16="http://schemas.microsoft.com/office/drawing/2014/main" id="{871B6689-5FA2-1F4E-8279-03EAE8F4A3EC}"/>
              </a:ext>
            </a:extLst>
          </p:cNvPr>
          <p:cNvSpPr txBox="1"/>
          <p:nvPr/>
        </p:nvSpPr>
        <p:spPr>
          <a:xfrm>
            <a:off x="3337034" y="3178895"/>
            <a:ext cx="2469931" cy="769441"/>
          </a:xfrm>
          <a:prstGeom prst="rect">
            <a:avLst/>
          </a:prstGeom>
          <a:noFill/>
        </p:spPr>
        <p:txBody>
          <a:bodyPr wrap="square" rtlCol="0">
            <a:spAutoFit/>
          </a:bodyPr>
          <a:lstStyle/>
          <a:p>
            <a:pPr algn="ctr"/>
            <a:r>
              <a:rPr lang="es-CL" sz="1100" dirty="0">
                <a:solidFill>
                  <a:srgbClr val="7030A0"/>
                </a:solidFill>
                <a:latin typeface="Andale Mono" panose="020B0509000000000004" pitchFamily="49" charset="0"/>
              </a:rPr>
              <a:t>Ayudantía 1° prueba</a:t>
            </a:r>
          </a:p>
          <a:p>
            <a:pPr algn="ctr"/>
            <a:endParaRPr lang="es-CL" sz="1100" dirty="0">
              <a:solidFill>
                <a:srgbClr val="7030A0"/>
              </a:solidFill>
              <a:latin typeface="Andale Mono" panose="020B0509000000000004" pitchFamily="49" charset="0"/>
            </a:endParaRPr>
          </a:p>
          <a:p>
            <a:pPr algn="ctr"/>
            <a:r>
              <a:rPr lang="es-CL" sz="1100" dirty="0">
                <a:solidFill>
                  <a:srgbClr val="7030A0"/>
                </a:solidFill>
                <a:latin typeface="Andale Mono" panose="020B0509000000000004" pitchFamily="49" charset="0"/>
              </a:rPr>
              <a:t>Valentina Caro </a:t>
            </a:r>
          </a:p>
          <a:p>
            <a:pPr algn="ctr"/>
            <a:r>
              <a:rPr lang="es-CL" sz="1100" dirty="0">
                <a:solidFill>
                  <a:srgbClr val="7030A0"/>
                </a:solidFill>
                <a:latin typeface="Andale Mono" panose="020B0509000000000004" pitchFamily="49" charset="0"/>
              </a:rPr>
              <a:t>Nicolás Salazar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68AFB4E7-C652-9947-A65E-7E6DAD976D3C}"/>
              </a:ext>
            </a:extLst>
          </p:cNvPr>
          <p:cNvSpPr>
            <a:spLocks noGrp="1"/>
          </p:cNvSpPr>
          <p:nvPr>
            <p:ph type="body" idx="1"/>
          </p:nvPr>
        </p:nvSpPr>
        <p:spPr>
          <a:xfrm>
            <a:off x="1337565" y="647298"/>
            <a:ext cx="6659700" cy="1154978"/>
          </a:xfrm>
        </p:spPr>
        <p:txBody>
          <a:bodyPr/>
          <a:lstStyle/>
          <a:p>
            <a:pPr marL="38100" indent="0" algn="l">
              <a:buNone/>
            </a:pPr>
            <a:r>
              <a:rPr lang="es-CL" i="0" dirty="0">
                <a:latin typeface="Andale Mono" panose="020B0509000000000004" pitchFamily="49" charset="0"/>
              </a:rPr>
              <a:t>Caso 2°: </a:t>
            </a:r>
          </a:p>
          <a:p>
            <a:pPr marL="38100" indent="0" algn="just">
              <a:buNone/>
            </a:pPr>
            <a:r>
              <a:rPr lang="es-CL" sz="1050" i="0" dirty="0">
                <a:latin typeface="Andale Mono" panose="020B0509000000000004" pitchFamily="49" charset="0"/>
              </a:rPr>
              <a:t>Después de un tiempo, </a:t>
            </a:r>
            <a:r>
              <a:rPr lang="es-CL" sz="1050" b="1" i="0" dirty="0">
                <a:latin typeface="Andale Mono" panose="020B0509000000000004" pitchFamily="49" charset="0"/>
              </a:rPr>
              <a:t>obtienen que un grupo de parlamentarios patrocine una moción orientada a modificar el Código Civil en los términos indicados</a:t>
            </a:r>
            <a:r>
              <a:rPr lang="es-CL" sz="1050" i="0" dirty="0">
                <a:latin typeface="Andale Mono" panose="020B0509000000000004" pitchFamily="49" charset="0"/>
              </a:rPr>
              <a:t>, lo cual desata una amplia controversia en la opinión pública. Esta última aparece dividida en torno a dos grandes posturas:</a:t>
            </a:r>
          </a:p>
          <a:p>
            <a:pPr marL="38100" indent="0" algn="just">
              <a:buNone/>
            </a:pPr>
            <a:r>
              <a:rPr lang="es-CL" sz="1050" b="1" i="0" u="sng" dirty="0">
                <a:latin typeface="Andale Mono" panose="020B0509000000000004" pitchFamily="49" charset="0"/>
              </a:rPr>
              <a:t>La primera</a:t>
            </a:r>
            <a:r>
              <a:rPr lang="es-CL" sz="1050" i="0" dirty="0">
                <a:latin typeface="Andale Mono" panose="020B0509000000000004" pitchFamily="49" charset="0"/>
              </a:rPr>
              <a:t>, sostiene que dicha moción atenta contra el buen orden de las familias, es atentatoria contra lo dispuesto en la Constitución Política de la República y, además, considera que la referida ONG debe ser puesta al margen del ordenamiento jurídico por atentar contra el buen orden de las familias, la moral y las buenas costumbres. </a:t>
            </a:r>
          </a:p>
          <a:p>
            <a:pPr marL="38100" indent="0" algn="just">
              <a:buNone/>
            </a:pPr>
            <a:r>
              <a:rPr lang="es-CL" sz="1050" b="1" i="0" u="sng" dirty="0">
                <a:latin typeface="Andale Mono" panose="020B0509000000000004" pitchFamily="49" charset="0"/>
              </a:rPr>
              <a:t>Por el otro lado, un segundo sector de la opinión y pública </a:t>
            </a:r>
            <a:r>
              <a:rPr lang="es-CL" sz="1050" i="0" dirty="0">
                <a:latin typeface="Andale Mono" panose="020B0509000000000004" pitchFamily="49" charset="0"/>
              </a:rPr>
              <a:t>simpatiza con la referida moción parlamentaria y estima que la propuesta es conforme a lo prescrito en la Carta Fundamental, pues no existe ninguna norma constitucional que disponga algún tipo de organización familiar ni imponga límite alguno a las personas para definir lo que éstas consideren que sea ajustado a sus respectivos planes de vida, como tampoco –a juicio de este sector de la opinión pública- </a:t>
            </a:r>
            <a:r>
              <a:rPr lang="es-CL" sz="1050" b="1" i="0" dirty="0">
                <a:latin typeface="Andale Mono" panose="020B0509000000000004" pitchFamily="49" charset="0"/>
              </a:rPr>
              <a:t>existe una norma constitucional que restrinja a los menores de edad el derecho a constituir una familia o su derecho a celebrar válidamente un contrato en el orden civil</a:t>
            </a:r>
            <a:r>
              <a:rPr lang="es-CL" sz="1050" i="0" dirty="0">
                <a:latin typeface="Andale Mono" panose="020B0509000000000004" pitchFamily="49" charset="0"/>
              </a:rPr>
              <a:t>. Este mismo sector de la opinión pública estima que la ONG ha actuado con arreglo a los fines previstos en los estatutos de dicha entidad.</a:t>
            </a:r>
          </a:p>
          <a:p>
            <a:pPr marL="38100" indent="0" algn="l">
              <a:buNone/>
            </a:pPr>
            <a:endParaRPr lang="es-CL" i="0" dirty="0">
              <a:latin typeface="Andale Mono" panose="020B0509000000000004" pitchFamily="49" charset="0"/>
            </a:endParaRPr>
          </a:p>
          <a:p>
            <a:pPr marL="38100" indent="0" algn="l">
              <a:buNone/>
            </a:pPr>
            <a:endParaRPr lang="es-CL" i="0" dirty="0">
              <a:latin typeface="Andale Mono" panose="020B0509000000000004" pitchFamily="49" charset="0"/>
            </a:endParaRPr>
          </a:p>
        </p:txBody>
      </p:sp>
      <p:sp>
        <p:nvSpPr>
          <p:cNvPr id="3" name="Marcador de número de diapositiva 2">
            <a:extLst>
              <a:ext uri="{FF2B5EF4-FFF2-40B4-BE49-F238E27FC236}">
                <a16:creationId xmlns:a16="http://schemas.microsoft.com/office/drawing/2014/main" id="{04E05AE5-AD06-624B-96FD-E481C72C9D0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10</a:t>
            </a:fld>
            <a:endParaRPr lang="es-CL"/>
          </a:p>
        </p:txBody>
      </p:sp>
    </p:spTree>
    <p:extLst>
      <p:ext uri="{BB962C8B-B14F-4D97-AF65-F5344CB8AC3E}">
        <p14:creationId xmlns:p14="http://schemas.microsoft.com/office/powerpoint/2010/main" val="1720236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Para una mayor ilustración, reproducimos el Artículo 102 CC: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1737375" y="1445356"/>
            <a:ext cx="6380609" cy="3489037"/>
          </a:xfrm>
        </p:spPr>
        <p:txBody>
          <a:bodyPr/>
          <a:lstStyle/>
          <a:p>
            <a:pPr marL="101600" indent="0" algn="just">
              <a:lnSpc>
                <a:spcPct val="150000"/>
              </a:lnSpc>
              <a:buNone/>
            </a:pPr>
            <a:endParaRPr lang="es-CL" sz="1050" dirty="0">
              <a:solidFill>
                <a:schemeClr val="tx1"/>
              </a:solidFill>
            </a:endParaRPr>
          </a:p>
          <a:p>
            <a:pPr marL="101600" indent="0" algn="just">
              <a:lnSpc>
                <a:spcPct val="150000"/>
              </a:lnSpc>
              <a:buNone/>
            </a:pPr>
            <a:endParaRPr lang="es-CL" sz="1050" dirty="0">
              <a:solidFill>
                <a:schemeClr val="tx1"/>
              </a:solidFill>
            </a:endParaRPr>
          </a:p>
          <a:p>
            <a:pPr marL="101600" indent="0" algn="just">
              <a:lnSpc>
                <a:spcPct val="150000"/>
              </a:lnSpc>
              <a:buNone/>
            </a:pPr>
            <a:r>
              <a:rPr lang="es-CL" sz="1050" dirty="0">
                <a:solidFill>
                  <a:schemeClr val="tx1"/>
                </a:solidFill>
              </a:rPr>
              <a:t>	Art. 102. ”</a:t>
            </a:r>
            <a:r>
              <a:rPr lang="es-CL" sz="1050" i="1" dirty="0">
                <a:solidFill>
                  <a:schemeClr val="tx1"/>
                </a:solidFill>
              </a:rPr>
              <a:t>El matrimonio es un contrato solemne por el cual un hombre y una mujer se</a:t>
            </a:r>
          </a:p>
          <a:p>
            <a:pPr marL="101600" indent="0" algn="just">
              <a:lnSpc>
                <a:spcPct val="150000"/>
              </a:lnSpc>
              <a:buNone/>
            </a:pPr>
            <a:r>
              <a:rPr lang="es-CL" sz="1050" i="1" dirty="0">
                <a:solidFill>
                  <a:schemeClr val="tx1"/>
                </a:solidFill>
              </a:rPr>
              <a:t>	unen actual e indisolublemente, y por toda la vida, con el fin de vivir juntos, de procrear, y</a:t>
            </a:r>
          </a:p>
          <a:p>
            <a:pPr marL="101600" indent="0" algn="just">
              <a:lnSpc>
                <a:spcPct val="150000"/>
              </a:lnSpc>
              <a:buNone/>
            </a:pPr>
            <a:r>
              <a:rPr lang="es-CL" sz="1050" i="1" dirty="0">
                <a:solidFill>
                  <a:schemeClr val="tx1"/>
                </a:solidFill>
              </a:rPr>
              <a:t>	de auxiliarse mutuamente</a:t>
            </a:r>
            <a:r>
              <a:rPr lang="es-CL" sz="1050" dirty="0">
                <a:solidFill>
                  <a:schemeClr val="tx1"/>
                </a:solidFill>
              </a:rPr>
              <a:t>”.</a:t>
            </a: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11</a:t>
            </a:fld>
            <a:endParaRPr lang="es-CL"/>
          </a:p>
        </p:txBody>
      </p:sp>
    </p:spTree>
    <p:extLst>
      <p:ext uri="{BB962C8B-B14F-4D97-AF65-F5344CB8AC3E}">
        <p14:creationId xmlns:p14="http://schemas.microsoft.com/office/powerpoint/2010/main" val="294874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A64E1EA-856D-214B-941F-26E2D339BAC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12</a:t>
            </a:fld>
            <a:endParaRPr lang="es-CL"/>
          </a:p>
        </p:txBody>
      </p:sp>
      <p:sp>
        <p:nvSpPr>
          <p:cNvPr id="3" name="Rectángulo 2">
            <a:extLst>
              <a:ext uri="{FF2B5EF4-FFF2-40B4-BE49-F238E27FC236}">
                <a16:creationId xmlns:a16="http://schemas.microsoft.com/office/drawing/2014/main" id="{21168CD5-F51D-DD42-A0DA-615C5A8C7DB7}"/>
              </a:ext>
            </a:extLst>
          </p:cNvPr>
          <p:cNvSpPr/>
          <p:nvPr/>
        </p:nvSpPr>
        <p:spPr>
          <a:xfrm>
            <a:off x="1134687" y="1971585"/>
            <a:ext cx="6467302" cy="738664"/>
          </a:xfrm>
          <a:prstGeom prst="rect">
            <a:avLst/>
          </a:prstGeom>
        </p:spPr>
        <p:txBody>
          <a:bodyPr wrap="square">
            <a:spAutoFit/>
          </a:bodyPr>
          <a:lstStyle/>
          <a:p>
            <a:pPr marL="0" indent="0" algn="just">
              <a:buNone/>
            </a:pPr>
            <a:r>
              <a:rPr lang="es-ES" sz="1050" dirty="0">
                <a:solidFill>
                  <a:schemeClr val="bg1"/>
                </a:solidFill>
                <a:latin typeface="Andale Mono" panose="020B0509000000000004" pitchFamily="49" charset="0"/>
              </a:rPr>
              <a:t>1.- Indique y explique 2 “clases” o tipos de Constitución que podrían ser apropiadas para la postura de la opinión pública favorable a la moción parlamentaria.</a:t>
            </a:r>
          </a:p>
          <a:p>
            <a:pPr marL="0" indent="0" algn="just">
              <a:buNone/>
            </a:pPr>
            <a:endParaRPr lang="es-ES" sz="1050" dirty="0">
              <a:solidFill>
                <a:schemeClr val="bg1"/>
              </a:solidFill>
              <a:latin typeface="Andale Mono" panose="020B0509000000000004" pitchFamily="49" charset="0"/>
            </a:endParaRPr>
          </a:p>
        </p:txBody>
      </p:sp>
      <p:sp>
        <p:nvSpPr>
          <p:cNvPr id="5" name="CuadroTexto 4">
            <a:extLst>
              <a:ext uri="{FF2B5EF4-FFF2-40B4-BE49-F238E27FC236}">
                <a16:creationId xmlns:a16="http://schemas.microsoft.com/office/drawing/2014/main" id="{CECFC4FD-F5C5-524A-BF5E-0414974F8B1E}"/>
              </a:ext>
            </a:extLst>
          </p:cNvPr>
          <p:cNvSpPr txBox="1"/>
          <p:nvPr/>
        </p:nvSpPr>
        <p:spPr>
          <a:xfrm>
            <a:off x="1878676" y="811663"/>
            <a:ext cx="4979324" cy="584775"/>
          </a:xfrm>
          <a:prstGeom prst="rect">
            <a:avLst/>
          </a:prstGeom>
          <a:solidFill>
            <a:schemeClr val="accent5">
              <a:lumMod val="40000"/>
              <a:lumOff val="60000"/>
            </a:schemeClr>
          </a:solidFill>
        </p:spPr>
        <p:txBody>
          <a:bodyPr wrap="square" rtlCol="0">
            <a:spAutoFit/>
          </a:bodyPr>
          <a:lstStyle/>
          <a:p>
            <a:r>
              <a:rPr lang="es-CL" sz="3200" dirty="0">
                <a:solidFill>
                  <a:schemeClr val="accent5"/>
                </a:solidFill>
                <a:latin typeface="Andale Mono" panose="020B0509000000000004" pitchFamily="49" charset="0"/>
              </a:rPr>
              <a:t>Preguntas</a:t>
            </a:r>
          </a:p>
        </p:txBody>
      </p:sp>
    </p:spTree>
    <p:extLst>
      <p:ext uri="{BB962C8B-B14F-4D97-AF65-F5344CB8AC3E}">
        <p14:creationId xmlns:p14="http://schemas.microsoft.com/office/powerpoint/2010/main" val="1548078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Respuesta 1º: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286075" y="827231"/>
            <a:ext cx="6380609" cy="3489037"/>
          </a:xfrm>
        </p:spPr>
        <p:txBody>
          <a:bodyPr/>
          <a:lstStyle/>
          <a:p>
            <a:pPr marL="101600" indent="0" algn="just">
              <a:lnSpc>
                <a:spcPct val="150000"/>
              </a:lnSpc>
              <a:buNone/>
            </a:pPr>
            <a:endParaRPr lang="es-CL" sz="1050" dirty="0">
              <a:solidFill>
                <a:schemeClr val="tx1"/>
              </a:solidFill>
            </a:endParaRPr>
          </a:p>
          <a:p>
            <a:pPr algn="just">
              <a:lnSpc>
                <a:spcPct val="150000"/>
              </a:lnSpc>
            </a:pPr>
            <a:r>
              <a:rPr lang="es-CL" sz="1100" dirty="0">
                <a:solidFill>
                  <a:schemeClr val="tx1"/>
                </a:solidFill>
              </a:rPr>
              <a:t>	En primer lugar, se debe atender a las múltiples clasificaciones de constitución, a saber: </a:t>
            </a:r>
          </a:p>
          <a:p>
            <a:pPr marL="330200" indent="-228600" algn="just">
              <a:lnSpc>
                <a:spcPct val="150000"/>
              </a:lnSpc>
              <a:buAutoNum type="arabicPeriod"/>
            </a:pPr>
            <a:r>
              <a:rPr lang="es-CL" sz="1100" dirty="0">
                <a:solidFill>
                  <a:schemeClr val="tx1"/>
                </a:solidFill>
              </a:rPr>
              <a:t>Formal / Real </a:t>
            </a:r>
          </a:p>
          <a:p>
            <a:pPr marL="330200" indent="-228600" algn="just">
              <a:lnSpc>
                <a:spcPct val="150000"/>
              </a:lnSpc>
              <a:buAutoNum type="arabicPeriod"/>
            </a:pPr>
            <a:r>
              <a:rPr lang="es-CL" sz="1100" dirty="0">
                <a:solidFill>
                  <a:schemeClr val="tx1"/>
                </a:solidFill>
              </a:rPr>
              <a:t>Escritas / Consuetudinarias </a:t>
            </a:r>
          </a:p>
          <a:p>
            <a:pPr marL="330200" indent="-228600" algn="just">
              <a:lnSpc>
                <a:spcPct val="150000"/>
              </a:lnSpc>
              <a:buAutoNum type="arabicPeriod"/>
            </a:pPr>
            <a:r>
              <a:rPr lang="es-CL" sz="1100" dirty="0">
                <a:solidFill>
                  <a:schemeClr val="tx1"/>
                </a:solidFill>
              </a:rPr>
              <a:t>Breves / Extensas</a:t>
            </a:r>
          </a:p>
          <a:p>
            <a:pPr marL="330200" indent="-228600" algn="just">
              <a:lnSpc>
                <a:spcPct val="150000"/>
              </a:lnSpc>
              <a:buAutoNum type="arabicPeriod"/>
            </a:pPr>
            <a:r>
              <a:rPr lang="es-CL" sz="1100" dirty="0">
                <a:solidFill>
                  <a:schemeClr val="tx1"/>
                </a:solidFill>
              </a:rPr>
              <a:t>Rígidas / Flexibles</a:t>
            </a:r>
          </a:p>
          <a:p>
            <a:pPr marL="330200" indent="-228600" algn="just">
              <a:lnSpc>
                <a:spcPct val="150000"/>
              </a:lnSpc>
              <a:buAutoNum type="arabicPeriod"/>
            </a:pPr>
            <a:r>
              <a:rPr lang="es-CL" sz="1100" dirty="0">
                <a:solidFill>
                  <a:schemeClr val="tx1"/>
                </a:solidFill>
              </a:rPr>
              <a:t>Otorgadas / Pactadas y democráticas</a:t>
            </a:r>
          </a:p>
          <a:p>
            <a:pPr marL="330200" indent="-228600" algn="just">
              <a:lnSpc>
                <a:spcPct val="150000"/>
              </a:lnSpc>
              <a:buAutoNum type="arabicPeriod"/>
            </a:pPr>
            <a:r>
              <a:rPr lang="es-CL" sz="1100" dirty="0">
                <a:solidFill>
                  <a:schemeClr val="tx1"/>
                </a:solidFill>
              </a:rPr>
              <a:t>Neutra (o utilitaria) / Ideológica (programática)</a:t>
            </a:r>
          </a:p>
          <a:p>
            <a:pPr marL="330200" indent="-228600" algn="just">
              <a:lnSpc>
                <a:spcPct val="150000"/>
              </a:lnSpc>
              <a:buAutoNum type="arabicPeriod"/>
            </a:pPr>
            <a:r>
              <a:rPr lang="es-CL" sz="1100" dirty="0">
                <a:solidFill>
                  <a:schemeClr val="tx1"/>
                </a:solidFill>
              </a:rPr>
              <a:t>Normativa / Nominal / Semántica</a:t>
            </a:r>
          </a:p>
          <a:p>
            <a:pPr marL="330200" indent="-228600" algn="just">
              <a:lnSpc>
                <a:spcPct val="150000"/>
              </a:lnSpc>
              <a:buAutoNum type="arabicPeriod"/>
            </a:pPr>
            <a:r>
              <a:rPr lang="es-CL" sz="1100" dirty="0">
                <a:solidFill>
                  <a:schemeClr val="tx1"/>
                </a:solidFill>
              </a:rPr>
              <a:t>Histórica / Vigente</a:t>
            </a:r>
          </a:p>
          <a:p>
            <a:pPr marL="330200" indent="-228600" algn="just">
              <a:lnSpc>
                <a:spcPct val="150000"/>
              </a:lnSpc>
              <a:buAutoNum type="arabicPeriod"/>
            </a:pPr>
            <a:r>
              <a:rPr lang="es-CL" sz="1100" dirty="0">
                <a:solidFill>
                  <a:schemeClr val="tx1"/>
                </a:solidFill>
              </a:rPr>
              <a:t>Política / Plena</a:t>
            </a: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13</a:t>
            </a:fld>
            <a:endParaRPr lang="es-CL"/>
          </a:p>
        </p:txBody>
      </p:sp>
    </p:spTree>
    <p:extLst>
      <p:ext uri="{BB962C8B-B14F-4D97-AF65-F5344CB8AC3E}">
        <p14:creationId xmlns:p14="http://schemas.microsoft.com/office/powerpoint/2010/main" val="1831033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Respuesta 1º: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286075" y="827231"/>
            <a:ext cx="6380609" cy="3489037"/>
          </a:xfrm>
        </p:spPr>
        <p:txBody>
          <a:bodyPr/>
          <a:lstStyle/>
          <a:p>
            <a:pPr marL="101600" indent="0" algn="just">
              <a:lnSpc>
                <a:spcPct val="150000"/>
              </a:lnSpc>
              <a:buNone/>
            </a:pPr>
            <a:endParaRPr lang="es-CL" sz="1050" dirty="0">
              <a:solidFill>
                <a:schemeClr val="tx1"/>
              </a:solidFill>
            </a:endParaRPr>
          </a:p>
          <a:p>
            <a:pPr algn="just">
              <a:lnSpc>
                <a:spcPct val="150000"/>
              </a:lnSpc>
            </a:pPr>
            <a:r>
              <a:rPr lang="es-CL" sz="1100" dirty="0">
                <a:solidFill>
                  <a:schemeClr val="tx1"/>
                </a:solidFill>
              </a:rPr>
              <a:t>	En este sentido, las clasificaciones pertinentes para el caso son las siguientes:</a:t>
            </a:r>
          </a:p>
          <a:p>
            <a:pPr algn="just">
              <a:lnSpc>
                <a:spcPct val="150000"/>
              </a:lnSpc>
              <a:buFont typeface="Wingdings" pitchFamily="2" charset="2"/>
              <a:buChar char="Ø"/>
            </a:pPr>
            <a:r>
              <a:rPr lang="es-CL" sz="1100" dirty="0">
                <a:solidFill>
                  <a:schemeClr val="tx1"/>
                </a:solidFill>
              </a:rPr>
              <a:t>Breve / </a:t>
            </a:r>
            <a:r>
              <a:rPr lang="es-CL" sz="1100" b="1" u="sng" dirty="0">
                <a:solidFill>
                  <a:schemeClr val="tx1"/>
                </a:solidFill>
              </a:rPr>
              <a:t>Extensa</a:t>
            </a:r>
            <a:r>
              <a:rPr lang="es-CL" sz="1100" dirty="0">
                <a:solidFill>
                  <a:schemeClr val="tx1"/>
                </a:solidFill>
              </a:rPr>
              <a:t> </a:t>
            </a:r>
          </a:p>
          <a:p>
            <a:pPr marL="101600" indent="0" algn="just">
              <a:lnSpc>
                <a:spcPct val="150000"/>
              </a:lnSpc>
              <a:buNone/>
            </a:pPr>
            <a:r>
              <a:rPr lang="es-CL" sz="1100" dirty="0">
                <a:solidFill>
                  <a:schemeClr val="tx1"/>
                </a:solidFill>
              </a:rPr>
              <a:t>Esto debido a que una Constitución de tipo extensa, da espacio para referirse a temas más específicos respecto a la vida en sociedad, tales como la familia. </a:t>
            </a:r>
            <a:endParaRPr lang="es-CL" sz="800" dirty="0">
              <a:solidFill>
                <a:schemeClr val="tx1"/>
              </a:solidFill>
            </a:endParaRPr>
          </a:p>
          <a:p>
            <a:pPr algn="just">
              <a:lnSpc>
                <a:spcPct val="150000"/>
              </a:lnSpc>
              <a:buFont typeface="Wingdings" pitchFamily="2" charset="2"/>
              <a:buChar char="Ø"/>
            </a:pPr>
            <a:r>
              <a:rPr lang="es-CL" sz="1100" dirty="0">
                <a:solidFill>
                  <a:schemeClr val="tx1"/>
                </a:solidFill>
              </a:rPr>
              <a:t>Neutra (o utilitaria) / </a:t>
            </a:r>
            <a:r>
              <a:rPr lang="es-CL" sz="1100" b="1" u="sng" dirty="0">
                <a:solidFill>
                  <a:schemeClr val="tx1"/>
                </a:solidFill>
              </a:rPr>
              <a:t>Ideológica (programática)</a:t>
            </a:r>
          </a:p>
          <a:p>
            <a:pPr marL="101600" indent="0" algn="just">
              <a:lnSpc>
                <a:spcPct val="150000"/>
              </a:lnSpc>
              <a:buNone/>
            </a:pPr>
            <a:r>
              <a:rPr lang="es-CL" sz="1100" dirty="0">
                <a:solidFill>
                  <a:schemeClr val="tx1"/>
                </a:solidFill>
              </a:rPr>
              <a:t>No podría ser neutra, debido a que este es un tema netamente valórico, que al incorporarse a la Constitución, importa el desarrollo de determinados planes de vida en sociedad, inspirado en una ideología. </a:t>
            </a:r>
          </a:p>
          <a:p>
            <a:pPr algn="just">
              <a:lnSpc>
                <a:spcPct val="150000"/>
              </a:lnSpc>
              <a:buFont typeface="Wingdings" pitchFamily="2" charset="2"/>
              <a:buChar char="Ø"/>
            </a:pPr>
            <a:r>
              <a:rPr lang="es-CL" sz="1100" dirty="0">
                <a:solidFill>
                  <a:schemeClr val="tx1"/>
                </a:solidFill>
              </a:rPr>
              <a:t>Política / </a:t>
            </a:r>
            <a:r>
              <a:rPr lang="es-CL" sz="1100" b="1" u="sng" dirty="0">
                <a:solidFill>
                  <a:schemeClr val="tx1"/>
                </a:solidFill>
              </a:rPr>
              <a:t>Plena</a:t>
            </a:r>
          </a:p>
          <a:p>
            <a:pPr marL="101600" indent="0" algn="just">
              <a:lnSpc>
                <a:spcPct val="150000"/>
              </a:lnSpc>
              <a:buNone/>
            </a:pPr>
            <a:r>
              <a:rPr lang="es-CL" sz="1100" dirty="0">
                <a:solidFill>
                  <a:schemeClr val="tx1"/>
                </a:solidFill>
              </a:rPr>
              <a:t>Una Constitución Plena podría abordar esta reforma, toda vez que no solo se preocupa del orden político, sino que también de aspectos económicos, culturales, entre otros. </a:t>
            </a: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14</a:t>
            </a:fld>
            <a:endParaRPr lang="es-CL"/>
          </a:p>
        </p:txBody>
      </p:sp>
    </p:spTree>
    <p:extLst>
      <p:ext uri="{BB962C8B-B14F-4D97-AF65-F5344CB8AC3E}">
        <p14:creationId xmlns:p14="http://schemas.microsoft.com/office/powerpoint/2010/main" val="201933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A64E1EA-856D-214B-941F-26E2D339BAC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15</a:t>
            </a:fld>
            <a:endParaRPr lang="es-CL"/>
          </a:p>
        </p:txBody>
      </p:sp>
      <p:sp>
        <p:nvSpPr>
          <p:cNvPr id="3" name="Rectángulo 2">
            <a:extLst>
              <a:ext uri="{FF2B5EF4-FFF2-40B4-BE49-F238E27FC236}">
                <a16:creationId xmlns:a16="http://schemas.microsoft.com/office/drawing/2014/main" id="{21168CD5-F51D-DD42-A0DA-615C5A8C7DB7}"/>
              </a:ext>
            </a:extLst>
          </p:cNvPr>
          <p:cNvSpPr/>
          <p:nvPr/>
        </p:nvSpPr>
        <p:spPr>
          <a:xfrm>
            <a:off x="1134687" y="1971585"/>
            <a:ext cx="6467302" cy="738664"/>
          </a:xfrm>
          <a:prstGeom prst="rect">
            <a:avLst/>
          </a:prstGeom>
        </p:spPr>
        <p:txBody>
          <a:bodyPr wrap="square">
            <a:spAutoFit/>
          </a:bodyPr>
          <a:lstStyle/>
          <a:p>
            <a:pPr marL="0" indent="0" algn="just">
              <a:buNone/>
            </a:pPr>
            <a:endParaRPr lang="es-ES" sz="1050" dirty="0">
              <a:solidFill>
                <a:schemeClr val="bg1"/>
              </a:solidFill>
              <a:latin typeface="Andale Mono" panose="020B0509000000000004" pitchFamily="49" charset="0"/>
            </a:endParaRPr>
          </a:p>
          <a:p>
            <a:pPr marL="0" indent="0" algn="just">
              <a:buNone/>
            </a:pPr>
            <a:endParaRPr lang="es-ES" sz="1050" dirty="0">
              <a:solidFill>
                <a:schemeClr val="bg1"/>
              </a:solidFill>
              <a:latin typeface="Andale Mono" panose="020B0509000000000004" pitchFamily="49" charset="0"/>
            </a:endParaRPr>
          </a:p>
          <a:p>
            <a:pPr marL="0" indent="0" algn="just">
              <a:buNone/>
            </a:pPr>
            <a:r>
              <a:rPr lang="es-ES" sz="1050" dirty="0">
                <a:solidFill>
                  <a:schemeClr val="bg1"/>
                </a:solidFill>
                <a:latin typeface="Andale Mono" panose="020B0509000000000004" pitchFamily="49" charset="0"/>
              </a:rPr>
              <a:t>2.- Si fuere admisible la definición de Estado brindada por Georg </a:t>
            </a:r>
            <a:r>
              <a:rPr lang="es-ES" sz="1050" dirty="0" err="1">
                <a:solidFill>
                  <a:schemeClr val="bg1"/>
                </a:solidFill>
                <a:latin typeface="Andale Mono" panose="020B0509000000000004" pitchFamily="49" charset="0"/>
              </a:rPr>
              <a:t>Jellinek</a:t>
            </a:r>
            <a:r>
              <a:rPr lang="es-ES" sz="1050" dirty="0">
                <a:solidFill>
                  <a:schemeClr val="bg1"/>
                </a:solidFill>
                <a:latin typeface="Andale Mono" panose="020B0509000000000004" pitchFamily="49" charset="0"/>
              </a:rPr>
              <a:t>, ¿se encontraría ajustada a derecho una modificación legal como la propuesta?</a:t>
            </a:r>
          </a:p>
        </p:txBody>
      </p:sp>
      <p:sp>
        <p:nvSpPr>
          <p:cNvPr id="5" name="CuadroTexto 4">
            <a:extLst>
              <a:ext uri="{FF2B5EF4-FFF2-40B4-BE49-F238E27FC236}">
                <a16:creationId xmlns:a16="http://schemas.microsoft.com/office/drawing/2014/main" id="{CECFC4FD-F5C5-524A-BF5E-0414974F8B1E}"/>
              </a:ext>
            </a:extLst>
          </p:cNvPr>
          <p:cNvSpPr txBox="1"/>
          <p:nvPr/>
        </p:nvSpPr>
        <p:spPr>
          <a:xfrm>
            <a:off x="1878676" y="811663"/>
            <a:ext cx="4979324" cy="584775"/>
          </a:xfrm>
          <a:prstGeom prst="rect">
            <a:avLst/>
          </a:prstGeom>
          <a:solidFill>
            <a:schemeClr val="accent5">
              <a:lumMod val="40000"/>
              <a:lumOff val="60000"/>
            </a:schemeClr>
          </a:solidFill>
        </p:spPr>
        <p:txBody>
          <a:bodyPr wrap="square" rtlCol="0">
            <a:spAutoFit/>
          </a:bodyPr>
          <a:lstStyle/>
          <a:p>
            <a:r>
              <a:rPr lang="es-CL" sz="3200" dirty="0">
                <a:solidFill>
                  <a:schemeClr val="accent5"/>
                </a:solidFill>
                <a:latin typeface="Andale Mono" panose="020B0509000000000004" pitchFamily="49" charset="0"/>
              </a:rPr>
              <a:t>Preguntas:</a:t>
            </a:r>
          </a:p>
        </p:txBody>
      </p:sp>
    </p:spTree>
    <p:extLst>
      <p:ext uri="{BB962C8B-B14F-4D97-AF65-F5344CB8AC3E}">
        <p14:creationId xmlns:p14="http://schemas.microsoft.com/office/powerpoint/2010/main" val="2275096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Respuesta 2º: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155446" y="827231"/>
            <a:ext cx="6380609" cy="3489037"/>
          </a:xfrm>
        </p:spPr>
        <p:txBody>
          <a:bodyPr/>
          <a:lstStyle/>
          <a:p>
            <a:pPr marL="101600" indent="0" algn="just">
              <a:lnSpc>
                <a:spcPct val="150000"/>
              </a:lnSpc>
              <a:buNone/>
            </a:pPr>
            <a:endParaRPr lang="es-CL" sz="1050" dirty="0">
              <a:solidFill>
                <a:schemeClr val="tx1"/>
              </a:solidFill>
            </a:endParaRPr>
          </a:p>
          <a:p>
            <a:pPr algn="just">
              <a:lnSpc>
                <a:spcPct val="150000"/>
              </a:lnSpc>
            </a:pPr>
            <a:r>
              <a:rPr lang="es-CL" sz="1100" dirty="0">
                <a:solidFill>
                  <a:schemeClr val="tx1"/>
                </a:solidFill>
              </a:rPr>
              <a:t>	En primer lugar, es necesario analizar la definición de “Estado” según Georg </a:t>
            </a:r>
            <a:r>
              <a:rPr lang="es-CL" sz="1100" dirty="0" err="1">
                <a:solidFill>
                  <a:schemeClr val="tx1"/>
                </a:solidFill>
              </a:rPr>
              <a:t>Jellinek</a:t>
            </a:r>
            <a:r>
              <a:rPr lang="es-CL" sz="1100" dirty="0">
                <a:solidFill>
                  <a:schemeClr val="tx1"/>
                </a:solidFill>
              </a:rPr>
              <a:t>: </a:t>
            </a:r>
          </a:p>
          <a:p>
            <a:pPr algn="just">
              <a:lnSpc>
                <a:spcPct val="150000"/>
              </a:lnSpc>
            </a:pPr>
            <a:endParaRPr lang="es-CL" sz="1100" dirty="0">
              <a:solidFill>
                <a:schemeClr val="tx1"/>
              </a:solidFill>
            </a:endParaRPr>
          </a:p>
          <a:p>
            <a:pPr marL="101600" indent="0" algn="just">
              <a:lnSpc>
                <a:spcPct val="150000"/>
              </a:lnSpc>
              <a:buNone/>
            </a:pPr>
            <a:r>
              <a:rPr lang="es-CL" sz="1100" dirty="0">
                <a:solidFill>
                  <a:schemeClr val="tx1"/>
                </a:solidFill>
              </a:rPr>
              <a:t>	”</a:t>
            </a:r>
            <a:r>
              <a:rPr lang="es-CL" sz="1100" i="1" dirty="0">
                <a:solidFill>
                  <a:schemeClr val="tx1"/>
                </a:solidFill>
              </a:rPr>
              <a:t>El Estado es la unidad de asociación dotada originariamente de poder de dominación y 	formada por hombres asentados en su territorio</a:t>
            </a:r>
            <a:r>
              <a:rPr lang="es-CL" sz="1100" dirty="0">
                <a:solidFill>
                  <a:schemeClr val="tx1"/>
                </a:solidFill>
              </a:rPr>
              <a:t>”. </a:t>
            </a:r>
          </a:p>
          <a:p>
            <a:pPr marL="101600" indent="0" algn="just">
              <a:lnSpc>
                <a:spcPct val="150000"/>
              </a:lnSpc>
              <a:buNone/>
            </a:pPr>
            <a:endParaRPr lang="es-CL" sz="1100" dirty="0">
              <a:solidFill>
                <a:schemeClr val="tx1"/>
              </a:solidFill>
            </a:endParaRPr>
          </a:p>
          <a:p>
            <a:pPr marL="101600" indent="0" algn="just">
              <a:lnSpc>
                <a:spcPct val="150000"/>
              </a:lnSpc>
              <a:buNone/>
            </a:pPr>
            <a:endParaRPr lang="es-CL" sz="1100" dirty="0">
              <a:solidFill>
                <a:schemeClr val="tx1"/>
              </a:solidFill>
            </a:endParaRPr>
          </a:p>
          <a:p>
            <a:pPr marL="101600" indent="0" algn="just">
              <a:lnSpc>
                <a:spcPct val="150000"/>
              </a:lnSpc>
              <a:buNone/>
            </a:pPr>
            <a:r>
              <a:rPr lang="es-CL" sz="1100" dirty="0">
                <a:solidFill>
                  <a:schemeClr val="tx1"/>
                </a:solidFill>
              </a:rPr>
              <a:t>Elementos del Estado: TERRITORIO – POBLACIÓN – PODER DE DOMINACIÓN. </a:t>
            </a: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16</a:t>
            </a:fld>
            <a:endParaRPr lang="es-CL"/>
          </a:p>
        </p:txBody>
      </p:sp>
    </p:spTree>
    <p:extLst>
      <p:ext uri="{BB962C8B-B14F-4D97-AF65-F5344CB8AC3E}">
        <p14:creationId xmlns:p14="http://schemas.microsoft.com/office/powerpoint/2010/main" val="534783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Respuesta 2º: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155446" y="827231"/>
            <a:ext cx="6380609" cy="3489037"/>
          </a:xfrm>
        </p:spPr>
        <p:txBody>
          <a:bodyPr/>
          <a:lstStyle/>
          <a:p>
            <a:pPr marL="101600" indent="0" algn="just">
              <a:lnSpc>
                <a:spcPct val="150000"/>
              </a:lnSpc>
              <a:buNone/>
            </a:pPr>
            <a:endParaRPr lang="es-CL" sz="1050" dirty="0">
              <a:solidFill>
                <a:schemeClr val="tx1"/>
              </a:solidFill>
            </a:endParaRPr>
          </a:p>
          <a:p>
            <a:pPr algn="just">
              <a:lnSpc>
                <a:spcPct val="150000"/>
              </a:lnSpc>
            </a:pPr>
            <a:r>
              <a:rPr lang="es-CL" sz="1100" dirty="0">
                <a:solidFill>
                  <a:schemeClr val="tx1"/>
                </a:solidFill>
              </a:rPr>
              <a:t>En este sentido, se desprende que al Estado le asiste una “</a:t>
            </a:r>
            <a:r>
              <a:rPr lang="es-CL" sz="1100" i="1" dirty="0">
                <a:solidFill>
                  <a:schemeClr val="tx1"/>
                </a:solidFill>
              </a:rPr>
              <a:t>potestad de dominación</a:t>
            </a:r>
            <a:r>
              <a:rPr lang="es-CL" sz="1100" dirty="0">
                <a:solidFill>
                  <a:schemeClr val="tx1"/>
                </a:solidFill>
              </a:rPr>
              <a:t>” dentro del territorio.</a:t>
            </a:r>
          </a:p>
          <a:p>
            <a:pPr marL="101600" indent="0" algn="just">
              <a:lnSpc>
                <a:spcPct val="150000"/>
              </a:lnSpc>
              <a:buNone/>
            </a:pPr>
            <a:endParaRPr lang="es-CL" sz="1100" dirty="0">
              <a:solidFill>
                <a:schemeClr val="tx1"/>
              </a:solidFill>
            </a:endParaRPr>
          </a:p>
          <a:p>
            <a:pPr algn="just">
              <a:lnSpc>
                <a:spcPct val="150000"/>
              </a:lnSpc>
            </a:pPr>
            <a:r>
              <a:rPr lang="es-CL" sz="1100" dirty="0">
                <a:solidFill>
                  <a:schemeClr val="tx1"/>
                </a:solidFill>
              </a:rPr>
              <a:t>De esta forma, se podría imponer a los sujetos una determinada visión sobre la constitución de las familias, sea bajo el criterio </a:t>
            </a:r>
            <a:r>
              <a:rPr lang="es-CL" sz="1100" dirty="0" err="1">
                <a:solidFill>
                  <a:schemeClr val="tx1"/>
                </a:solidFill>
              </a:rPr>
              <a:t>monogámico</a:t>
            </a:r>
            <a:r>
              <a:rPr lang="es-CL" sz="1100" dirty="0">
                <a:solidFill>
                  <a:schemeClr val="tx1"/>
                </a:solidFill>
              </a:rPr>
              <a:t> o </a:t>
            </a:r>
            <a:r>
              <a:rPr lang="es-CL" sz="1100" dirty="0" err="1">
                <a:solidFill>
                  <a:schemeClr val="tx1"/>
                </a:solidFill>
              </a:rPr>
              <a:t>poligámico</a:t>
            </a:r>
            <a:r>
              <a:rPr lang="es-CL" sz="1100" dirty="0">
                <a:solidFill>
                  <a:schemeClr val="tx1"/>
                </a:solidFill>
              </a:rPr>
              <a:t>. </a:t>
            </a:r>
          </a:p>
          <a:p>
            <a:pPr marL="101600" indent="0" algn="just">
              <a:lnSpc>
                <a:spcPct val="150000"/>
              </a:lnSpc>
              <a:buNone/>
            </a:pPr>
            <a:endParaRPr lang="es-CL" sz="1100" dirty="0">
              <a:solidFill>
                <a:schemeClr val="tx1"/>
              </a:solidFill>
            </a:endParaRPr>
          </a:p>
          <a:p>
            <a:pPr algn="just">
              <a:lnSpc>
                <a:spcPct val="150000"/>
              </a:lnSpc>
            </a:pPr>
            <a:r>
              <a:rPr lang="es-CL" sz="1100" dirty="0">
                <a:solidFill>
                  <a:schemeClr val="tx1"/>
                </a:solidFill>
              </a:rPr>
              <a:t>Esta visión, por tanto, es viable, </a:t>
            </a:r>
            <a:r>
              <a:rPr lang="es-CL" sz="1100" b="1" dirty="0">
                <a:solidFill>
                  <a:schemeClr val="tx1"/>
                </a:solidFill>
              </a:rPr>
              <a:t>ya que tendría que ser acatada por la totalidad de los sujetos</a:t>
            </a:r>
            <a:r>
              <a:rPr lang="es-CL" sz="1100" dirty="0">
                <a:solidFill>
                  <a:schemeClr val="tx1"/>
                </a:solidFill>
              </a:rPr>
              <a:t>. </a:t>
            </a:r>
          </a:p>
          <a:p>
            <a:pPr algn="just">
              <a:lnSpc>
                <a:spcPct val="150000"/>
              </a:lnSpc>
            </a:pPr>
            <a:endParaRPr lang="es-CL" sz="1100" dirty="0">
              <a:solidFill>
                <a:schemeClr val="tx1"/>
              </a:solidFill>
            </a:endParaRP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17</a:t>
            </a:fld>
            <a:endParaRPr lang="es-CL"/>
          </a:p>
        </p:txBody>
      </p:sp>
    </p:spTree>
    <p:extLst>
      <p:ext uri="{BB962C8B-B14F-4D97-AF65-F5344CB8AC3E}">
        <p14:creationId xmlns:p14="http://schemas.microsoft.com/office/powerpoint/2010/main" val="1951149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txBox="1">
            <a:spLocks noGrp="1"/>
          </p:cNvSpPr>
          <p:nvPr>
            <p:ph type="ctrTitle"/>
          </p:nvPr>
        </p:nvSpPr>
        <p:spPr>
          <a:xfrm>
            <a:off x="2456873" y="1964605"/>
            <a:ext cx="4387271" cy="121429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b="1" dirty="0"/>
              <a:t>Derecho Constitucional I</a:t>
            </a:r>
            <a:br>
              <a:rPr lang="en" b="1" dirty="0"/>
            </a:br>
            <a:endParaRPr b="1" dirty="0"/>
          </a:p>
        </p:txBody>
      </p:sp>
      <p:sp>
        <p:nvSpPr>
          <p:cNvPr id="2" name="CuadroTexto 1">
            <a:extLst>
              <a:ext uri="{FF2B5EF4-FFF2-40B4-BE49-F238E27FC236}">
                <a16:creationId xmlns:a16="http://schemas.microsoft.com/office/drawing/2014/main" id="{871B6689-5FA2-1F4E-8279-03EAE8F4A3EC}"/>
              </a:ext>
            </a:extLst>
          </p:cNvPr>
          <p:cNvSpPr txBox="1"/>
          <p:nvPr/>
        </p:nvSpPr>
        <p:spPr>
          <a:xfrm>
            <a:off x="3337034" y="3178895"/>
            <a:ext cx="2469931" cy="769441"/>
          </a:xfrm>
          <a:prstGeom prst="rect">
            <a:avLst/>
          </a:prstGeom>
          <a:noFill/>
        </p:spPr>
        <p:txBody>
          <a:bodyPr wrap="square" rtlCol="0">
            <a:spAutoFit/>
          </a:bodyPr>
          <a:lstStyle/>
          <a:p>
            <a:pPr algn="ctr"/>
            <a:r>
              <a:rPr lang="es-CL" sz="1100" dirty="0">
                <a:solidFill>
                  <a:srgbClr val="7030A0"/>
                </a:solidFill>
                <a:latin typeface="Andale Mono" panose="020B0509000000000004" pitchFamily="49" charset="0"/>
              </a:rPr>
              <a:t>Ayudantía 1° prueba</a:t>
            </a:r>
          </a:p>
          <a:p>
            <a:pPr algn="ctr"/>
            <a:endParaRPr lang="es-CL" sz="1100" dirty="0">
              <a:solidFill>
                <a:srgbClr val="7030A0"/>
              </a:solidFill>
              <a:latin typeface="Andale Mono" panose="020B0509000000000004" pitchFamily="49" charset="0"/>
            </a:endParaRPr>
          </a:p>
          <a:p>
            <a:pPr algn="ctr"/>
            <a:r>
              <a:rPr lang="es-CL" sz="1100" dirty="0">
                <a:solidFill>
                  <a:srgbClr val="7030A0"/>
                </a:solidFill>
                <a:latin typeface="Andale Mono" panose="020B0509000000000004" pitchFamily="49" charset="0"/>
              </a:rPr>
              <a:t>Valentina Caro </a:t>
            </a:r>
          </a:p>
          <a:p>
            <a:pPr algn="ctr"/>
            <a:r>
              <a:rPr lang="es-CL" sz="1100" dirty="0">
                <a:solidFill>
                  <a:srgbClr val="7030A0"/>
                </a:solidFill>
                <a:latin typeface="Andale Mono" panose="020B0509000000000004" pitchFamily="49" charset="0"/>
              </a:rPr>
              <a:t>Nicolás Salazar</a:t>
            </a:r>
          </a:p>
        </p:txBody>
      </p:sp>
    </p:spTree>
    <p:extLst>
      <p:ext uri="{BB962C8B-B14F-4D97-AF65-F5344CB8AC3E}">
        <p14:creationId xmlns:p14="http://schemas.microsoft.com/office/powerpoint/2010/main" val="2351862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EF58FC3-6517-413F-8646-3E9456B2792C}"/>
              </a:ext>
            </a:extLst>
          </p:cNvPr>
          <p:cNvSpPr>
            <a:spLocks noGrp="1"/>
          </p:cNvSpPr>
          <p:nvPr>
            <p:ph type="body" idx="1"/>
          </p:nvPr>
        </p:nvSpPr>
        <p:spPr>
          <a:xfrm>
            <a:off x="1242150" y="1145032"/>
            <a:ext cx="6659700" cy="819900"/>
          </a:xfrm>
        </p:spPr>
        <p:txBody>
          <a:bodyPr/>
          <a:lstStyle/>
          <a:p>
            <a:pPr marL="38100" indent="0">
              <a:buNone/>
            </a:pPr>
            <a:r>
              <a:rPr lang="es-CL" dirty="0"/>
              <a:t>Resolución de casos:</a:t>
            </a:r>
          </a:p>
        </p:txBody>
      </p:sp>
      <p:sp>
        <p:nvSpPr>
          <p:cNvPr id="3" name="Marcador de número de diapositiva 2">
            <a:extLst>
              <a:ext uri="{FF2B5EF4-FFF2-40B4-BE49-F238E27FC236}">
                <a16:creationId xmlns:a16="http://schemas.microsoft.com/office/drawing/2014/main" id="{3F232EB4-E47C-4FCC-AD6E-066414A3F32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2</a:t>
            </a:fld>
            <a:endParaRPr lang="es-CL"/>
          </a:p>
        </p:txBody>
      </p:sp>
      <p:sp>
        <p:nvSpPr>
          <p:cNvPr id="4" name="CuadroTexto 3">
            <a:extLst>
              <a:ext uri="{FF2B5EF4-FFF2-40B4-BE49-F238E27FC236}">
                <a16:creationId xmlns:a16="http://schemas.microsoft.com/office/drawing/2014/main" id="{101B8E87-FFB1-45FF-AC67-47F057A35FA3}"/>
              </a:ext>
            </a:extLst>
          </p:cNvPr>
          <p:cNvSpPr txBox="1"/>
          <p:nvPr/>
        </p:nvSpPr>
        <p:spPr>
          <a:xfrm>
            <a:off x="657722" y="1964932"/>
            <a:ext cx="6517758" cy="1077218"/>
          </a:xfrm>
          <a:prstGeom prst="rect">
            <a:avLst/>
          </a:prstGeom>
          <a:noFill/>
        </p:spPr>
        <p:txBody>
          <a:bodyPr wrap="square" rtlCol="0">
            <a:spAutoFit/>
          </a:bodyPr>
          <a:lstStyle/>
          <a:p>
            <a:r>
              <a:rPr lang="es-CL" sz="1600" dirty="0">
                <a:solidFill>
                  <a:srgbClr val="4A5C65"/>
                </a:solidFill>
                <a:latin typeface="Latha" panose="020B0604020202020204" pitchFamily="34" charset="0"/>
                <a:cs typeface="Latha" panose="020B0604020202020204" pitchFamily="34" charset="0"/>
              </a:rPr>
              <a:t>Lectura del caso:</a:t>
            </a:r>
          </a:p>
          <a:p>
            <a:endParaRPr lang="es-CL" sz="1600" dirty="0">
              <a:solidFill>
                <a:srgbClr val="4A5C65"/>
              </a:solidFill>
              <a:latin typeface="Latha" panose="020B0604020202020204" pitchFamily="34" charset="0"/>
              <a:cs typeface="Latha" panose="020B0604020202020204" pitchFamily="34" charset="0"/>
            </a:endParaRPr>
          </a:p>
          <a:p>
            <a:pPr marL="342900" indent="-342900">
              <a:buFont typeface="+mj-lt"/>
              <a:buAutoNum type="arabicPeriod"/>
            </a:pPr>
            <a:r>
              <a:rPr lang="es-CL" sz="1600" dirty="0">
                <a:solidFill>
                  <a:srgbClr val="4A5C65"/>
                </a:solidFill>
                <a:latin typeface="Latha" panose="020B0604020202020204" pitchFamily="34" charset="0"/>
                <a:cs typeface="Latha" panose="020B0604020202020204" pitchFamily="34" charset="0"/>
              </a:rPr>
              <a:t>Identificar dimensiones fácticas</a:t>
            </a:r>
          </a:p>
          <a:p>
            <a:pPr marL="342900" indent="-342900">
              <a:buFont typeface="+mj-lt"/>
              <a:buAutoNum type="arabicPeriod"/>
            </a:pPr>
            <a:r>
              <a:rPr lang="es-CL" sz="1600" dirty="0">
                <a:solidFill>
                  <a:srgbClr val="4A5C65"/>
                </a:solidFill>
                <a:latin typeface="Latha" panose="020B0604020202020204" pitchFamily="34" charset="0"/>
                <a:cs typeface="Latha" panose="020B0604020202020204" pitchFamily="34" charset="0"/>
              </a:rPr>
              <a:t>Identificar dimensiones jurídicas</a:t>
            </a:r>
          </a:p>
        </p:txBody>
      </p:sp>
      <p:sp>
        <p:nvSpPr>
          <p:cNvPr id="5" name="CuadroTexto 4">
            <a:extLst>
              <a:ext uri="{FF2B5EF4-FFF2-40B4-BE49-F238E27FC236}">
                <a16:creationId xmlns:a16="http://schemas.microsoft.com/office/drawing/2014/main" id="{0CE0B465-AAB1-499C-8D42-DF2B442E9F5C}"/>
              </a:ext>
            </a:extLst>
          </p:cNvPr>
          <p:cNvSpPr txBox="1"/>
          <p:nvPr/>
        </p:nvSpPr>
        <p:spPr>
          <a:xfrm>
            <a:off x="5684277" y="2257528"/>
            <a:ext cx="2982407" cy="830997"/>
          </a:xfrm>
          <a:prstGeom prst="rect">
            <a:avLst/>
          </a:prstGeom>
          <a:noFill/>
        </p:spPr>
        <p:txBody>
          <a:bodyPr wrap="square" rtlCol="0">
            <a:spAutoFit/>
          </a:bodyPr>
          <a:lstStyle/>
          <a:p>
            <a:pPr marL="285750" indent="-285750">
              <a:buFont typeface="Arial" panose="020B0604020202020204" pitchFamily="34" charset="0"/>
              <a:buChar char="•"/>
            </a:pPr>
            <a:r>
              <a:rPr lang="es-CL" sz="1600" dirty="0">
                <a:solidFill>
                  <a:srgbClr val="4A5C65"/>
                </a:solidFill>
                <a:latin typeface="Latha" panose="020B0604020202020204" pitchFamily="34" charset="0"/>
                <a:cs typeface="Latha" panose="020B0604020202020204" pitchFamily="34" charset="0"/>
              </a:rPr>
              <a:t>¿Cómo se relacionan?</a:t>
            </a:r>
          </a:p>
          <a:p>
            <a:pPr marL="285750" indent="-285750">
              <a:buFont typeface="Arial" panose="020B0604020202020204" pitchFamily="34" charset="0"/>
              <a:buChar char="•"/>
            </a:pPr>
            <a:r>
              <a:rPr lang="es-CL" sz="1600" dirty="0">
                <a:solidFill>
                  <a:srgbClr val="4A5C65"/>
                </a:solidFill>
                <a:latin typeface="Latha" panose="020B0604020202020204" pitchFamily="34" charset="0"/>
                <a:cs typeface="Latha" panose="020B0604020202020204" pitchFamily="34" charset="0"/>
              </a:rPr>
              <a:t>Puntos de encuentro</a:t>
            </a:r>
          </a:p>
          <a:p>
            <a:pPr marL="285750" indent="-285750">
              <a:buFont typeface="Arial" panose="020B0604020202020204" pitchFamily="34" charset="0"/>
              <a:buChar char="•"/>
            </a:pPr>
            <a:r>
              <a:rPr lang="es-CL" sz="1600" dirty="0">
                <a:solidFill>
                  <a:srgbClr val="4A5C65"/>
                </a:solidFill>
                <a:latin typeface="Latha" panose="020B0604020202020204" pitchFamily="34" charset="0"/>
                <a:cs typeface="Latha" panose="020B0604020202020204" pitchFamily="34" charset="0"/>
              </a:rPr>
              <a:t>Puntos de divergencia</a:t>
            </a:r>
          </a:p>
        </p:txBody>
      </p:sp>
      <p:sp>
        <p:nvSpPr>
          <p:cNvPr id="6" name="Flecha: a la derecha 5">
            <a:extLst>
              <a:ext uri="{FF2B5EF4-FFF2-40B4-BE49-F238E27FC236}">
                <a16:creationId xmlns:a16="http://schemas.microsoft.com/office/drawing/2014/main" id="{033311B2-51E8-4ABD-BE5E-44BCD47E3229}"/>
              </a:ext>
            </a:extLst>
          </p:cNvPr>
          <p:cNvSpPr/>
          <p:nvPr/>
        </p:nvSpPr>
        <p:spPr>
          <a:xfrm>
            <a:off x="4341793" y="2427014"/>
            <a:ext cx="909058" cy="492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CuadroTexto 6">
            <a:extLst>
              <a:ext uri="{FF2B5EF4-FFF2-40B4-BE49-F238E27FC236}">
                <a16:creationId xmlns:a16="http://schemas.microsoft.com/office/drawing/2014/main" id="{F7622035-B19D-4355-8C3A-1E64FBB28BE9}"/>
              </a:ext>
            </a:extLst>
          </p:cNvPr>
          <p:cNvSpPr txBox="1"/>
          <p:nvPr/>
        </p:nvSpPr>
        <p:spPr>
          <a:xfrm>
            <a:off x="1573618" y="3432546"/>
            <a:ext cx="6246654" cy="738664"/>
          </a:xfrm>
          <a:prstGeom prst="rect">
            <a:avLst/>
          </a:prstGeom>
          <a:noFill/>
        </p:spPr>
        <p:txBody>
          <a:bodyPr wrap="square" rtlCol="0">
            <a:spAutoFit/>
          </a:bodyPr>
          <a:lstStyle/>
          <a:p>
            <a:pPr algn="ctr"/>
            <a:r>
              <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LAS PREGUNTAS SOBRE CASOS BUSCAN IDENTIFICAR LA MANERA QUE TIENE EL ESTUDIANTE DE PENSAR A MATERIA Y A TOMAR DECISIONES CONFORME A ELLA</a:t>
            </a:r>
          </a:p>
        </p:txBody>
      </p:sp>
    </p:spTree>
    <p:extLst>
      <p:ext uri="{BB962C8B-B14F-4D97-AF65-F5344CB8AC3E}">
        <p14:creationId xmlns:p14="http://schemas.microsoft.com/office/powerpoint/2010/main" val="6331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C159C1D4-F742-4FBF-9DF5-A0FA6FB0B2AC}"/>
              </a:ext>
            </a:extLst>
          </p:cNvPr>
          <p:cNvSpPr>
            <a:spLocks noGrp="1"/>
          </p:cNvSpPr>
          <p:nvPr>
            <p:ph type="body" idx="1"/>
          </p:nvPr>
        </p:nvSpPr>
        <p:spPr>
          <a:xfrm>
            <a:off x="1316703" y="1294650"/>
            <a:ext cx="6659700" cy="819900"/>
          </a:xfrm>
        </p:spPr>
        <p:txBody>
          <a:bodyPr/>
          <a:lstStyle/>
          <a:p>
            <a:pPr marL="38100" indent="0">
              <a:buNone/>
            </a:pPr>
            <a:r>
              <a:rPr lang="es-CL" b="1" dirty="0"/>
              <a:t>Las preguntas:</a:t>
            </a:r>
          </a:p>
          <a:p>
            <a:pPr marL="38100" indent="0">
              <a:buNone/>
            </a:pPr>
            <a:endParaRPr lang="es-CL" dirty="0"/>
          </a:p>
        </p:txBody>
      </p:sp>
      <p:sp>
        <p:nvSpPr>
          <p:cNvPr id="3" name="Marcador de número de diapositiva 2">
            <a:extLst>
              <a:ext uri="{FF2B5EF4-FFF2-40B4-BE49-F238E27FC236}">
                <a16:creationId xmlns:a16="http://schemas.microsoft.com/office/drawing/2014/main" id="{3D7586BD-0F96-4875-855F-091B850C58D2}"/>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3</a:t>
            </a:fld>
            <a:endParaRPr lang="es-CL"/>
          </a:p>
        </p:txBody>
      </p:sp>
      <p:sp>
        <p:nvSpPr>
          <p:cNvPr id="4" name="CuadroTexto 3">
            <a:extLst>
              <a:ext uri="{FF2B5EF4-FFF2-40B4-BE49-F238E27FC236}">
                <a16:creationId xmlns:a16="http://schemas.microsoft.com/office/drawing/2014/main" id="{2A7166CE-8800-4646-A77D-D16F11016CEA}"/>
              </a:ext>
            </a:extLst>
          </p:cNvPr>
          <p:cNvSpPr txBox="1"/>
          <p:nvPr/>
        </p:nvSpPr>
        <p:spPr>
          <a:xfrm>
            <a:off x="970809" y="1797844"/>
            <a:ext cx="7421525" cy="2677656"/>
          </a:xfrm>
          <a:prstGeom prst="rect">
            <a:avLst/>
          </a:prstGeom>
          <a:noFill/>
        </p:spPr>
        <p:txBody>
          <a:bodyPr wrap="square" rtlCol="0">
            <a:spAutoFit/>
          </a:bodyPr>
          <a:lstStyle/>
          <a:p>
            <a:r>
              <a:rPr lang="es-CL" u="sng"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Algunos consejos</a:t>
            </a:r>
            <a:r>
              <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a:t>
            </a:r>
          </a:p>
          <a:p>
            <a:endPar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endParaRPr>
          </a:p>
          <a:p>
            <a:endPar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endParaRPr>
          </a:p>
          <a:p>
            <a:pPr marL="285750" indent="-285750">
              <a:buFont typeface="Arial" panose="020B0604020202020204" pitchFamily="34" charset="0"/>
              <a:buChar char="•"/>
            </a:pPr>
            <a:r>
              <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Responder a cada interrogante que se plantee en la pregunta, procurando identificar el espíritu a la que tributa esta.</a:t>
            </a:r>
          </a:p>
          <a:p>
            <a:endPar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endParaRPr>
          </a:p>
          <a:p>
            <a:pPr marL="285750" lvl="2" indent="-285750">
              <a:buFont typeface="Arial" panose="020B0604020202020204" pitchFamily="34" charset="0"/>
              <a:buChar char="•"/>
            </a:pPr>
            <a:r>
              <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El Apremio de tiempo: tomar en consideración la capacidad de síntesis y trabajo bajo presión. </a:t>
            </a:r>
          </a:p>
          <a:p>
            <a:pPr lvl="2"/>
            <a:endPar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endParaRPr>
          </a:p>
          <a:p>
            <a:pPr marL="285750" lvl="6" indent="-285750">
              <a:buFont typeface="Arial" panose="020B0604020202020204" pitchFamily="34" charset="0"/>
              <a:buChar char="•"/>
            </a:pPr>
            <a:r>
              <a:rPr lang="es-CL" dirty="0">
                <a:solidFill>
                  <a:srgbClr val="4A5C65"/>
                </a:solidFill>
                <a:effectLst>
                  <a:outerShdw blurRad="38100" dist="38100" dir="2700000" algn="tl">
                    <a:srgbClr val="000000">
                      <a:alpha val="43137"/>
                    </a:srgbClr>
                  </a:outerShdw>
                </a:effectLst>
                <a:latin typeface="Latha" panose="020B0604020202020204" pitchFamily="34" charset="0"/>
                <a:cs typeface="Latha" panose="020B0604020202020204" pitchFamily="34" charset="0"/>
              </a:rPr>
              <a:t>Asimismo, resulta fundamental responder con precisión y claridad, esto es, sin vaguedades y haciéndose cargo de todos los elementos que surgen de la pregunta, haciendo especial hincapié en los fundamentos de derecho que sustentan la respuesta</a:t>
            </a:r>
            <a:r>
              <a:rPr lang="es-CL" dirty="0">
                <a:solidFill>
                  <a:srgbClr val="4A5C65"/>
                </a:solidFill>
                <a:latin typeface="Latha" panose="020B0604020202020204" pitchFamily="34" charset="0"/>
                <a:cs typeface="Latha" panose="020B0604020202020204" pitchFamily="34" charset="0"/>
              </a:rPr>
              <a:t>.</a:t>
            </a:r>
          </a:p>
        </p:txBody>
      </p:sp>
    </p:spTree>
    <p:extLst>
      <p:ext uri="{BB962C8B-B14F-4D97-AF65-F5344CB8AC3E}">
        <p14:creationId xmlns:p14="http://schemas.microsoft.com/office/powerpoint/2010/main" val="318598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68AFB4E7-C652-9947-A65E-7E6DAD976D3C}"/>
              </a:ext>
            </a:extLst>
          </p:cNvPr>
          <p:cNvSpPr>
            <a:spLocks noGrp="1"/>
          </p:cNvSpPr>
          <p:nvPr>
            <p:ph type="body" idx="1"/>
          </p:nvPr>
        </p:nvSpPr>
        <p:spPr>
          <a:xfrm>
            <a:off x="1337565" y="647298"/>
            <a:ext cx="6659700" cy="1154978"/>
          </a:xfrm>
        </p:spPr>
        <p:txBody>
          <a:bodyPr/>
          <a:lstStyle/>
          <a:p>
            <a:pPr marL="38100" indent="0" algn="l">
              <a:buNone/>
            </a:pPr>
            <a:r>
              <a:rPr lang="es-CL" i="0" dirty="0">
                <a:latin typeface="Andale Mono" panose="020B0509000000000004" pitchFamily="49" charset="0"/>
              </a:rPr>
              <a:t>Caso 1°: </a:t>
            </a:r>
          </a:p>
          <a:p>
            <a:pPr marL="38100" indent="0" algn="l">
              <a:buNone/>
            </a:pPr>
            <a:endParaRPr lang="es-CL" i="0" dirty="0">
              <a:latin typeface="Andale Mono" panose="020B0509000000000004" pitchFamily="49" charset="0"/>
            </a:endParaRPr>
          </a:p>
          <a:p>
            <a:pPr marL="38100" indent="0" algn="just">
              <a:buNone/>
            </a:pPr>
            <a:r>
              <a:rPr lang="es-CL" sz="1050" i="0" dirty="0">
                <a:latin typeface="Andale Mono" panose="020B0509000000000004" pitchFamily="49" charset="0"/>
              </a:rPr>
              <a:t>En la opinión pública se ha suscitado un intenso debate en relación con la legitimidad de la denominada </a:t>
            </a:r>
            <a:r>
              <a:rPr lang="es-CL" sz="1050" b="1" i="0" u="sng" dirty="0">
                <a:latin typeface="Andale Mono" panose="020B0509000000000004" pitchFamily="49" charset="0"/>
              </a:rPr>
              <a:t>Ley de Pesca</a:t>
            </a:r>
            <a:r>
              <a:rPr lang="es-CL" sz="1050" b="1" i="0" dirty="0">
                <a:latin typeface="Andale Mono" panose="020B0509000000000004" pitchFamily="49" charset="0"/>
              </a:rPr>
              <a:t> </a:t>
            </a:r>
            <a:r>
              <a:rPr lang="es-CL" sz="1050" i="0" dirty="0">
                <a:latin typeface="Andale Mono" panose="020B0509000000000004" pitchFamily="49" charset="0"/>
              </a:rPr>
              <a:t>y, en especial, respecto de alguno de sus contenidos. La Presidenta de la República, acogiendo el llamado de numerosas organizaciones civiles y de movimientos ciudadanos, </a:t>
            </a:r>
            <a:r>
              <a:rPr lang="es-CL" sz="1050" b="1" i="0" dirty="0">
                <a:latin typeface="Andale Mono" panose="020B0509000000000004" pitchFamily="49" charset="0"/>
              </a:rPr>
              <a:t>resuelve proponer al Congreso Nacional un proyecto de reforma constitucional con el propósito de consagrar en el texto de la Constitución Política </a:t>
            </a:r>
            <a:r>
              <a:rPr lang="es-CL" sz="1050" b="1" i="0" u="sng" dirty="0">
                <a:latin typeface="Andale Mono" panose="020B0509000000000004" pitchFamily="49" charset="0"/>
              </a:rPr>
              <a:t>una serie de disposiciones que permitan, con posterioridad a su aprobación y entrada en vigencia, impulsar una sustitución integral de la Ley de Pesca</a:t>
            </a:r>
            <a:r>
              <a:rPr lang="es-CL" sz="1050" b="1" i="0" dirty="0">
                <a:latin typeface="Andale Mono" panose="020B0509000000000004" pitchFamily="49" charset="0"/>
              </a:rPr>
              <a:t> </a:t>
            </a:r>
            <a:r>
              <a:rPr lang="es-CL" sz="1050" i="0" dirty="0">
                <a:latin typeface="Andale Mono" panose="020B0509000000000004" pitchFamily="49" charset="0"/>
              </a:rPr>
              <a:t>y, a la par, para evitar cuestionamientos de constitucionalidad de algunas de las nuevas disposiciones legales que considera importante incluir. Entre ellas se propone sustituir integralmente el régimen de captura de los peces por parte de particulares, suprimiendo el actual sistema de permisos de captura, de suerte que sólo podrá explotar comercialmente la fauna marina mediante un nuevo sistema de “</a:t>
            </a:r>
            <a:r>
              <a:rPr lang="es-CL" sz="1050" b="1" dirty="0">
                <a:latin typeface="Andale Mono" panose="020B0509000000000004" pitchFamily="49" charset="0"/>
              </a:rPr>
              <a:t>concesiones administrativas de Pesca</a:t>
            </a:r>
            <a:r>
              <a:rPr lang="es-CL" sz="1050" i="0" dirty="0">
                <a:latin typeface="Andale Mono" panose="020B0509000000000004" pitchFamily="49" charset="0"/>
              </a:rPr>
              <a:t>”. </a:t>
            </a:r>
            <a:endParaRPr lang="es-CL" sz="1050" dirty="0">
              <a:latin typeface="Andale Mono" panose="020B0509000000000004" pitchFamily="49" charset="0"/>
            </a:endParaRPr>
          </a:p>
        </p:txBody>
      </p:sp>
      <p:sp>
        <p:nvSpPr>
          <p:cNvPr id="3" name="Marcador de número de diapositiva 2">
            <a:extLst>
              <a:ext uri="{FF2B5EF4-FFF2-40B4-BE49-F238E27FC236}">
                <a16:creationId xmlns:a16="http://schemas.microsoft.com/office/drawing/2014/main" id="{04E05AE5-AD06-624B-96FD-E481C72C9D0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4</a:t>
            </a:fld>
            <a:endParaRPr lang="es-CL"/>
          </a:p>
        </p:txBody>
      </p:sp>
    </p:spTree>
    <p:extLst>
      <p:ext uri="{BB962C8B-B14F-4D97-AF65-F5344CB8AC3E}">
        <p14:creationId xmlns:p14="http://schemas.microsoft.com/office/powerpoint/2010/main" val="92244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El proyecto se redacta en los siguientes términos: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286074" y="811663"/>
            <a:ext cx="6380609" cy="3489037"/>
          </a:xfrm>
        </p:spPr>
        <p:txBody>
          <a:bodyPr/>
          <a:lstStyle/>
          <a:p>
            <a:pPr marL="101600" indent="0" algn="just">
              <a:lnSpc>
                <a:spcPct val="150000"/>
              </a:lnSpc>
              <a:buNone/>
            </a:pPr>
            <a:r>
              <a:rPr lang="es-ES_tradnl" sz="1050" dirty="0">
                <a:solidFill>
                  <a:schemeClr val="tx1"/>
                </a:solidFill>
              </a:rPr>
              <a:t>ARTÍCULO ÚNICO: “</a:t>
            </a:r>
            <a:r>
              <a:rPr lang="es-ES_tradnl" sz="1050" i="1" dirty="0">
                <a:solidFill>
                  <a:schemeClr val="tx1"/>
                </a:solidFill>
              </a:rPr>
              <a:t>Agréguese, al final del inciso final del Artículo 19 N°23 de la Constitución Política de la República, el siguiente inciso nuevo: “Los peces que se encuentren en aguas sometidas a la jurisdicción del Estado de Chile son bienes nacionales de uso público. Sin perjuicio de lo anterior, las y los ciudadanas/os chilenos y las personas jurídicas constituidas en Chile podrán capturar y comercializar los peces que se encuentren en las aguas sometidas a la jurisdicción del Estado de Chile con arreglo a lo que disponga la ley, solamente si han obtenido previamente una “concesión administrativa de pesca” y siempre que los niveles de captura no importen una alteración significativa de los ecosistemas y de la sustentabilidad de la vida marina. Dichas concesiones administrativas no podrán tener una duración superior a 5 años</a:t>
            </a:r>
            <a:r>
              <a:rPr lang="es-ES_tradnl" sz="1050" dirty="0">
                <a:solidFill>
                  <a:schemeClr val="tx1"/>
                </a:solidFill>
              </a:rPr>
              <a:t>.”</a:t>
            </a:r>
          </a:p>
          <a:p>
            <a:pPr marL="101600" indent="0" algn="just">
              <a:lnSpc>
                <a:spcPct val="150000"/>
              </a:lnSpc>
              <a:buNone/>
            </a:pPr>
            <a:endParaRPr lang="es-ES_tradnl" sz="1050" dirty="0">
              <a:solidFill>
                <a:schemeClr val="tx1"/>
              </a:solidFill>
            </a:endParaRPr>
          </a:p>
          <a:p>
            <a:r>
              <a:rPr lang="es-CL" sz="1050" dirty="0">
                <a:solidFill>
                  <a:schemeClr val="tx1"/>
                </a:solidFill>
              </a:rPr>
              <a:t>Al conocerse el texto del proyecto de reforma constitucional, los actuales titulares de  permisos de pesca iniciaron una campaña de opinión pública orientada a ilustrar que tal iniciativa importaría una grave transgresión a los derechos de propiedad que se poseen sobre los referidos permisos y que, por ende, el proyecto de reforma constitucional sería “</a:t>
            </a:r>
            <a:r>
              <a:rPr lang="es-CL" sz="1050" i="1" dirty="0">
                <a:solidFill>
                  <a:schemeClr val="tx1"/>
                </a:solidFill>
              </a:rPr>
              <a:t>inconstitucional</a:t>
            </a:r>
            <a:r>
              <a:rPr lang="es-CL" sz="1050" dirty="0">
                <a:solidFill>
                  <a:schemeClr val="tx1"/>
                </a:solidFill>
              </a:rPr>
              <a:t>”.</a:t>
            </a: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5</a:t>
            </a:fld>
            <a:endParaRPr lang="es-CL"/>
          </a:p>
        </p:txBody>
      </p:sp>
    </p:spTree>
    <p:extLst>
      <p:ext uri="{BB962C8B-B14F-4D97-AF65-F5344CB8AC3E}">
        <p14:creationId xmlns:p14="http://schemas.microsoft.com/office/powerpoint/2010/main" val="221440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6A64E1EA-856D-214B-941F-26E2D339BACE}"/>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6</a:t>
            </a:fld>
            <a:endParaRPr lang="es-CL"/>
          </a:p>
        </p:txBody>
      </p:sp>
      <p:sp>
        <p:nvSpPr>
          <p:cNvPr id="3" name="Rectángulo 2">
            <a:extLst>
              <a:ext uri="{FF2B5EF4-FFF2-40B4-BE49-F238E27FC236}">
                <a16:creationId xmlns:a16="http://schemas.microsoft.com/office/drawing/2014/main" id="{21168CD5-F51D-DD42-A0DA-615C5A8C7DB7}"/>
              </a:ext>
            </a:extLst>
          </p:cNvPr>
          <p:cNvSpPr/>
          <p:nvPr/>
        </p:nvSpPr>
        <p:spPr>
          <a:xfrm>
            <a:off x="1134687" y="1971585"/>
            <a:ext cx="6467302" cy="1061829"/>
          </a:xfrm>
          <a:prstGeom prst="rect">
            <a:avLst/>
          </a:prstGeom>
        </p:spPr>
        <p:txBody>
          <a:bodyPr wrap="square">
            <a:spAutoFit/>
          </a:bodyPr>
          <a:lstStyle/>
          <a:p>
            <a:pPr marL="0" indent="0" algn="just">
              <a:buNone/>
            </a:pPr>
            <a:r>
              <a:rPr lang="es-ES" sz="1050" dirty="0">
                <a:solidFill>
                  <a:schemeClr val="bg1"/>
                </a:solidFill>
                <a:latin typeface="Andale Mono" panose="020B0509000000000004" pitchFamily="49" charset="0"/>
              </a:rPr>
              <a:t>1.-¿Es posible que un proyecto de reforma constitucional sea declarado inconstitucional? ¿Qué argumentos basados en lo previsto en el Capítulo I de la Constitución podrían aducirse para sostener que la supresión de los actuales permisos sería contraria al texto constitucional?</a:t>
            </a:r>
          </a:p>
          <a:p>
            <a:pPr marL="0" indent="0" algn="just">
              <a:buNone/>
            </a:pPr>
            <a:endParaRPr lang="es-ES" sz="1050" dirty="0">
              <a:solidFill>
                <a:schemeClr val="bg1"/>
              </a:solidFill>
              <a:latin typeface="Andale Mono" panose="020B0509000000000004" pitchFamily="49" charset="0"/>
            </a:endParaRPr>
          </a:p>
          <a:p>
            <a:pPr marL="0" indent="0" algn="just">
              <a:buNone/>
            </a:pPr>
            <a:endParaRPr lang="es-ES" sz="1050" dirty="0">
              <a:solidFill>
                <a:schemeClr val="bg1"/>
              </a:solidFill>
              <a:latin typeface="Andale Mono" panose="020B0509000000000004" pitchFamily="49" charset="0"/>
            </a:endParaRPr>
          </a:p>
        </p:txBody>
      </p:sp>
      <p:sp>
        <p:nvSpPr>
          <p:cNvPr id="5" name="CuadroTexto 4">
            <a:extLst>
              <a:ext uri="{FF2B5EF4-FFF2-40B4-BE49-F238E27FC236}">
                <a16:creationId xmlns:a16="http://schemas.microsoft.com/office/drawing/2014/main" id="{CECFC4FD-F5C5-524A-BF5E-0414974F8B1E}"/>
              </a:ext>
            </a:extLst>
          </p:cNvPr>
          <p:cNvSpPr txBox="1"/>
          <p:nvPr/>
        </p:nvSpPr>
        <p:spPr>
          <a:xfrm>
            <a:off x="1878676" y="811663"/>
            <a:ext cx="4979324" cy="584775"/>
          </a:xfrm>
          <a:prstGeom prst="rect">
            <a:avLst/>
          </a:prstGeom>
          <a:solidFill>
            <a:schemeClr val="accent5">
              <a:lumMod val="40000"/>
              <a:lumOff val="60000"/>
            </a:schemeClr>
          </a:solidFill>
        </p:spPr>
        <p:txBody>
          <a:bodyPr wrap="square" rtlCol="0">
            <a:spAutoFit/>
          </a:bodyPr>
          <a:lstStyle/>
          <a:p>
            <a:r>
              <a:rPr lang="es-CL" sz="3200" dirty="0">
                <a:solidFill>
                  <a:schemeClr val="accent5"/>
                </a:solidFill>
                <a:latin typeface="Andale Mono" panose="020B0509000000000004" pitchFamily="49" charset="0"/>
              </a:rPr>
              <a:t>Preguntas</a:t>
            </a:r>
          </a:p>
        </p:txBody>
      </p:sp>
    </p:spTree>
    <p:extLst>
      <p:ext uri="{BB962C8B-B14F-4D97-AF65-F5344CB8AC3E}">
        <p14:creationId xmlns:p14="http://schemas.microsoft.com/office/powerpoint/2010/main" val="175458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B6F90-CDF1-1A44-A2AA-E3E8440C0B57}"/>
              </a:ext>
            </a:extLst>
          </p:cNvPr>
          <p:cNvSpPr>
            <a:spLocks noGrp="1"/>
          </p:cNvSpPr>
          <p:nvPr>
            <p:ph type="title"/>
          </p:nvPr>
        </p:nvSpPr>
        <p:spPr/>
        <p:txBody>
          <a:bodyPr/>
          <a:lstStyle/>
          <a:p>
            <a:r>
              <a:rPr lang="es-CL" dirty="0"/>
              <a:t>Respuesta: </a:t>
            </a:r>
          </a:p>
        </p:txBody>
      </p:sp>
      <p:sp>
        <p:nvSpPr>
          <p:cNvPr id="3" name="Marcador de texto 2">
            <a:extLst>
              <a:ext uri="{FF2B5EF4-FFF2-40B4-BE49-F238E27FC236}">
                <a16:creationId xmlns:a16="http://schemas.microsoft.com/office/drawing/2014/main" id="{3D7557AD-F1D2-7647-9C7A-D4C90B3F4EE2}"/>
              </a:ext>
            </a:extLst>
          </p:cNvPr>
          <p:cNvSpPr>
            <a:spLocks noGrp="1"/>
          </p:cNvSpPr>
          <p:nvPr>
            <p:ph type="body" idx="1"/>
          </p:nvPr>
        </p:nvSpPr>
        <p:spPr>
          <a:xfrm>
            <a:off x="2286074" y="811663"/>
            <a:ext cx="6380609" cy="3489037"/>
          </a:xfrm>
        </p:spPr>
        <p:txBody>
          <a:bodyPr/>
          <a:lstStyle/>
          <a:p>
            <a:pPr marL="101600" indent="0" algn="just">
              <a:lnSpc>
                <a:spcPct val="150000"/>
              </a:lnSpc>
              <a:buNone/>
            </a:pPr>
            <a:r>
              <a:rPr lang="es-CL" sz="1050" b="1" dirty="0">
                <a:solidFill>
                  <a:schemeClr val="tx1"/>
                </a:solidFill>
                <a:effectLst>
                  <a:outerShdw blurRad="38100" dist="38100" dir="2700000" algn="tl">
                    <a:srgbClr val="000000">
                      <a:alpha val="43137"/>
                    </a:srgbClr>
                  </a:outerShdw>
                </a:effectLst>
              </a:rPr>
              <a:t>RESPUESTA:</a:t>
            </a:r>
          </a:p>
          <a:p>
            <a:pPr marL="101600" indent="0" algn="just">
              <a:lnSpc>
                <a:spcPct val="150000"/>
              </a:lnSpc>
              <a:buNone/>
            </a:pPr>
            <a:r>
              <a:rPr lang="es-CL" sz="1050" dirty="0">
                <a:solidFill>
                  <a:schemeClr val="tx1"/>
                </a:solidFill>
              </a:rPr>
              <a:t>- Sí, es posible que un proyecto de reforma constitucional sea declarado inconstitucional. La</a:t>
            </a:r>
          </a:p>
          <a:p>
            <a:pPr marL="101600" indent="0" algn="just">
              <a:lnSpc>
                <a:spcPct val="150000"/>
              </a:lnSpc>
              <a:buNone/>
            </a:pPr>
            <a:r>
              <a:rPr lang="es-CL" sz="1050" dirty="0">
                <a:solidFill>
                  <a:schemeClr val="tx1"/>
                </a:solidFill>
              </a:rPr>
              <a:t>Constitución prevé expresamente esta posibilidad al conferir al Tribunal Constitucional la</a:t>
            </a:r>
          </a:p>
          <a:p>
            <a:pPr marL="101600" indent="0" algn="just">
              <a:lnSpc>
                <a:spcPct val="150000"/>
              </a:lnSpc>
              <a:buNone/>
            </a:pPr>
            <a:r>
              <a:rPr lang="es-CL" sz="1050" dirty="0">
                <a:solidFill>
                  <a:schemeClr val="tx1"/>
                </a:solidFill>
              </a:rPr>
              <a:t>atribución de declarar si un proyecto de reforma constitucional es o no contrario a la Constitución</a:t>
            </a:r>
          </a:p>
          <a:p>
            <a:pPr marL="101600" indent="0" algn="just">
              <a:lnSpc>
                <a:spcPct val="150000"/>
              </a:lnSpc>
              <a:buNone/>
            </a:pPr>
            <a:r>
              <a:rPr lang="es-CL" sz="1050" dirty="0">
                <a:solidFill>
                  <a:schemeClr val="tx1"/>
                </a:solidFill>
              </a:rPr>
              <a:t>(Art. 93 N°3).</a:t>
            </a:r>
          </a:p>
          <a:p>
            <a:pPr marL="101600" indent="0" algn="just">
              <a:lnSpc>
                <a:spcPct val="150000"/>
              </a:lnSpc>
              <a:buNone/>
            </a:pPr>
            <a:r>
              <a:rPr lang="es-CL" sz="1050" dirty="0">
                <a:solidFill>
                  <a:schemeClr val="tx1"/>
                </a:solidFill>
              </a:rPr>
              <a:t>- No existe duda de que un proyecto de reforma constitucional puede ser declarado</a:t>
            </a:r>
          </a:p>
          <a:p>
            <a:pPr marL="101600" indent="0" algn="just">
              <a:lnSpc>
                <a:spcPct val="150000"/>
              </a:lnSpc>
              <a:buNone/>
            </a:pPr>
            <a:r>
              <a:rPr lang="es-CL" sz="1050" dirty="0">
                <a:solidFill>
                  <a:schemeClr val="tx1"/>
                </a:solidFill>
              </a:rPr>
              <a:t>inconstitucional por razones de “forma” (incumplimiento de reglas de procedimiento, quórums,</a:t>
            </a:r>
          </a:p>
          <a:p>
            <a:pPr marL="101600" indent="0" algn="just">
              <a:lnSpc>
                <a:spcPct val="150000"/>
              </a:lnSpc>
              <a:buNone/>
            </a:pPr>
            <a:r>
              <a:rPr lang="es-CL" sz="1050" dirty="0">
                <a:solidFill>
                  <a:schemeClr val="tx1"/>
                </a:solidFill>
              </a:rPr>
              <a:t>etc.), pero existe una discusión abierta de si es posible efectuar tal declaración por razones de</a:t>
            </a:r>
          </a:p>
          <a:p>
            <a:pPr marL="101600" indent="0" algn="just">
              <a:lnSpc>
                <a:spcPct val="150000"/>
              </a:lnSpc>
              <a:buNone/>
            </a:pPr>
            <a:r>
              <a:rPr lang="es-CL" sz="1050" dirty="0">
                <a:solidFill>
                  <a:schemeClr val="tx1"/>
                </a:solidFill>
              </a:rPr>
              <a:t>“fondo”. Sobre el particular, el Tribunal Constitucional -en el caso del Segundo Retiro de fondos</a:t>
            </a:r>
          </a:p>
          <a:p>
            <a:pPr marL="101600" indent="0" algn="just">
              <a:lnSpc>
                <a:spcPct val="150000"/>
              </a:lnSpc>
              <a:buNone/>
            </a:pPr>
            <a:r>
              <a:rPr lang="es-CL" sz="1050" dirty="0">
                <a:solidFill>
                  <a:schemeClr val="tx1"/>
                </a:solidFill>
              </a:rPr>
              <a:t>previsionales- sentó el precedente que sí tendría jurisdicción para declarar inconstitucional un</a:t>
            </a:r>
          </a:p>
          <a:p>
            <a:pPr marL="101600" indent="0" algn="just">
              <a:lnSpc>
                <a:spcPct val="150000"/>
              </a:lnSpc>
              <a:buNone/>
            </a:pPr>
            <a:r>
              <a:rPr lang="es-CL" sz="1050" dirty="0">
                <a:solidFill>
                  <a:schemeClr val="tx1"/>
                </a:solidFill>
              </a:rPr>
              <a:t>proyecto de reforma constitucional por razones de fondo (en este caso, por una eventual transgresión al derecho a la seguridad social). </a:t>
            </a:r>
          </a:p>
          <a:p>
            <a:pPr marL="101600" indent="0" algn="just">
              <a:lnSpc>
                <a:spcPct val="150000"/>
              </a:lnSpc>
              <a:buNone/>
            </a:pPr>
            <a:endParaRPr lang="es-CL" sz="1050" dirty="0">
              <a:solidFill>
                <a:schemeClr val="tx1"/>
              </a:solidFill>
            </a:endParaRPr>
          </a:p>
        </p:txBody>
      </p:sp>
      <p:sp>
        <p:nvSpPr>
          <p:cNvPr id="4" name="Marcador de número de diapositiva 3">
            <a:extLst>
              <a:ext uri="{FF2B5EF4-FFF2-40B4-BE49-F238E27FC236}">
                <a16:creationId xmlns:a16="http://schemas.microsoft.com/office/drawing/2014/main" id="{C1655101-A5D4-C244-A70E-CBD3CD6F5C0B}"/>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7</a:t>
            </a:fld>
            <a:endParaRPr lang="es-CL"/>
          </a:p>
        </p:txBody>
      </p:sp>
    </p:spTree>
    <p:extLst>
      <p:ext uri="{BB962C8B-B14F-4D97-AF65-F5344CB8AC3E}">
        <p14:creationId xmlns:p14="http://schemas.microsoft.com/office/powerpoint/2010/main" val="94596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B59B5D-076E-495E-9B12-B2073E2A7320}"/>
              </a:ext>
            </a:extLst>
          </p:cNvPr>
          <p:cNvSpPr>
            <a:spLocks noGrp="1"/>
          </p:cNvSpPr>
          <p:nvPr>
            <p:ph type="title"/>
          </p:nvPr>
        </p:nvSpPr>
        <p:spPr/>
        <p:txBody>
          <a:bodyPr/>
          <a:lstStyle/>
          <a:p>
            <a:r>
              <a:rPr lang="es-CL" dirty="0"/>
              <a:t>Respuesta:</a:t>
            </a:r>
          </a:p>
        </p:txBody>
      </p:sp>
      <p:sp>
        <p:nvSpPr>
          <p:cNvPr id="3" name="Marcador de texto 2">
            <a:extLst>
              <a:ext uri="{FF2B5EF4-FFF2-40B4-BE49-F238E27FC236}">
                <a16:creationId xmlns:a16="http://schemas.microsoft.com/office/drawing/2014/main" id="{C3D3DA2B-7D88-4693-9BBB-1225A1EA61EE}"/>
              </a:ext>
            </a:extLst>
          </p:cNvPr>
          <p:cNvSpPr>
            <a:spLocks noGrp="1"/>
          </p:cNvSpPr>
          <p:nvPr>
            <p:ph type="body" idx="1"/>
          </p:nvPr>
        </p:nvSpPr>
        <p:spPr/>
        <p:txBody>
          <a:bodyPr/>
          <a:lstStyle/>
          <a:p>
            <a:pPr marL="101600" indent="0" algn="just">
              <a:lnSpc>
                <a:spcPct val="150000"/>
              </a:lnSpc>
              <a:buNone/>
            </a:pPr>
            <a:r>
              <a:rPr lang="es-CL" sz="1100" dirty="0">
                <a:solidFill>
                  <a:schemeClr val="tx1"/>
                </a:solidFill>
              </a:rPr>
              <a:t>-  Sin perjuicio de reconocer que la nueva normativa se inspira en el propósito de promover el bien común, es plausible sostener que la supresión de los “permisos de pesca” importaría el desconocimiento del derecho de propiedad que poseen los titulares de permisos de pesca, el cual se encontraría actualmente asegurado en nuestra Carta Fundamental, por lo que tal actuación del Estado no cumpliría con lo previsto en la CPR (Artículo 1° inciso cuarto) que le exige actuar “con pleno respeto a los derechos y garantías que esta Constitución establece”.- Asimismo, en el evento que se estime que el derecho de propiedad es uno de los derechos “esenciales” que emanan de la naturaleza humana (afirmación que no está exenta de polémica), podría aducirse que la referida actuación estatal no sería respetuosa del límite al ejercicio de la soberanía previsto en el Art. 5° inciso segundo de la CPR.</a:t>
            </a:r>
          </a:p>
          <a:p>
            <a:pPr marL="101600" indent="0" algn="just">
              <a:lnSpc>
                <a:spcPct val="150000"/>
              </a:lnSpc>
              <a:buNone/>
            </a:pPr>
            <a:endParaRPr lang="es-CL" sz="1100" dirty="0">
              <a:solidFill>
                <a:schemeClr val="tx1"/>
              </a:solidFill>
            </a:endParaRPr>
          </a:p>
          <a:p>
            <a:endParaRPr lang="es-CL" dirty="0"/>
          </a:p>
        </p:txBody>
      </p:sp>
      <p:sp>
        <p:nvSpPr>
          <p:cNvPr id="4" name="Marcador de número de diapositiva 3">
            <a:extLst>
              <a:ext uri="{FF2B5EF4-FFF2-40B4-BE49-F238E27FC236}">
                <a16:creationId xmlns:a16="http://schemas.microsoft.com/office/drawing/2014/main" id="{FA363587-F380-49C3-B193-94C76F2DCCEC}"/>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8</a:t>
            </a:fld>
            <a:endParaRPr lang="es-CL"/>
          </a:p>
        </p:txBody>
      </p:sp>
    </p:spTree>
    <p:extLst>
      <p:ext uri="{BB962C8B-B14F-4D97-AF65-F5344CB8AC3E}">
        <p14:creationId xmlns:p14="http://schemas.microsoft.com/office/powerpoint/2010/main" val="279996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68AFB4E7-C652-9947-A65E-7E6DAD976D3C}"/>
              </a:ext>
            </a:extLst>
          </p:cNvPr>
          <p:cNvSpPr>
            <a:spLocks noGrp="1"/>
          </p:cNvSpPr>
          <p:nvPr>
            <p:ph type="body" idx="1"/>
          </p:nvPr>
        </p:nvSpPr>
        <p:spPr>
          <a:xfrm>
            <a:off x="1337565" y="647298"/>
            <a:ext cx="6659700" cy="1154978"/>
          </a:xfrm>
        </p:spPr>
        <p:txBody>
          <a:bodyPr/>
          <a:lstStyle/>
          <a:p>
            <a:pPr marL="38100" indent="0" algn="l">
              <a:buNone/>
            </a:pPr>
            <a:r>
              <a:rPr lang="es-CL" i="0" dirty="0">
                <a:latin typeface="Andale Mono" panose="020B0509000000000004" pitchFamily="49" charset="0"/>
              </a:rPr>
              <a:t>Caso 2°: </a:t>
            </a:r>
          </a:p>
          <a:p>
            <a:pPr marL="38100" indent="0" algn="just">
              <a:buNone/>
            </a:pPr>
            <a:r>
              <a:rPr lang="es-CL" sz="1050" i="0" dirty="0">
                <a:latin typeface="Andale Mono" panose="020B0509000000000004" pitchFamily="49" charset="0"/>
              </a:rPr>
              <a:t>Una ONG constituida en Europa decide iniciar operaciones en Chile. El objeto social de esta organización es la promoción de diversas modalidades de familia y, en particular, la consagración del derecho a los matrimonios, es decir, </a:t>
            </a:r>
            <a:r>
              <a:rPr lang="es-CL" sz="1050" b="1" i="0" u="sng" dirty="0">
                <a:latin typeface="Andale Mono" panose="020B0509000000000004" pitchFamily="49" charset="0"/>
              </a:rPr>
              <a:t>que las personas –a cualquier edad- puedan contraer una pluralidad de matrimonios (poligamia)</a:t>
            </a:r>
            <a:r>
              <a:rPr lang="es-CL" sz="1050" i="0" dirty="0">
                <a:latin typeface="Andale Mono" panose="020B0509000000000004" pitchFamily="49" charset="0"/>
              </a:rPr>
              <a:t>. A estos efectos, se constituye válidamente en Chile como una fundación de derecho privado mediante un decreto expedido por el Ministerio de Justicia.</a:t>
            </a:r>
          </a:p>
          <a:p>
            <a:pPr marL="38100" indent="0" algn="just">
              <a:buNone/>
            </a:pPr>
            <a:r>
              <a:rPr lang="es-CL" sz="1050" i="0" dirty="0">
                <a:latin typeface="Andale Mono" panose="020B0509000000000004" pitchFamily="49" charset="0"/>
              </a:rPr>
              <a:t>Al poco tiempo la ONG contrata los servicios de lobby de una empresa autorizada para influir en los procedimientos de toma de decisiones de las autoridades en Chile, se aboca a financiar campañas políticas e, incluso, impulsa un programa de </a:t>
            </a:r>
            <a:r>
              <a:rPr lang="es-CL" sz="1050" b="1" i="0" dirty="0">
                <a:latin typeface="Andale Mono" panose="020B0509000000000004" pitchFamily="49" charset="0"/>
              </a:rPr>
              <a:t>asesoría legislativa para modificar el Artículo 102 del Código Civil</a:t>
            </a:r>
            <a:r>
              <a:rPr lang="es-CL" sz="1050" i="0" dirty="0">
                <a:latin typeface="Andale Mono" panose="020B0509000000000004" pitchFamily="49" charset="0"/>
              </a:rPr>
              <a:t>, en orden a definir el matrimonio del modo que sigue: “</a:t>
            </a:r>
            <a:r>
              <a:rPr lang="es-CL" sz="1050" dirty="0">
                <a:latin typeface="Andale Mono" panose="020B0509000000000004" pitchFamily="49" charset="0"/>
              </a:rPr>
              <a:t>El matrimonio es un contrato solemne por el cual una persona se une actual e indisolublemente con otra persona, con el fin de vivir juntos y de auxiliarse mutuamente. Se podrán celebrar uno o más matrimonios según sea la voluntad de los contrayentes. Para contraer nuevas nupcias no se requerirá el consentimiento previo del otro u otros cónyuges, y por el hecho de celebrar un nuevo matrimonio se constituirá, por el solo ministerio de la ley, una comunidad de vida entre las referidas personas. Para la celebración de un matrimonio, los menores de edad no requerirán autorización previa de sus padres o, en su caso, de sus tutores o curadores</a:t>
            </a:r>
            <a:r>
              <a:rPr lang="es-CL" sz="1050" i="0" dirty="0">
                <a:latin typeface="Andale Mono" panose="020B0509000000000004" pitchFamily="49" charset="0"/>
              </a:rPr>
              <a:t>.”.</a:t>
            </a:r>
          </a:p>
        </p:txBody>
      </p:sp>
      <p:sp>
        <p:nvSpPr>
          <p:cNvPr id="3" name="Marcador de número de diapositiva 2">
            <a:extLst>
              <a:ext uri="{FF2B5EF4-FFF2-40B4-BE49-F238E27FC236}">
                <a16:creationId xmlns:a16="http://schemas.microsoft.com/office/drawing/2014/main" id="{04E05AE5-AD06-624B-96FD-E481C72C9D0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s-CL" smtClean="0"/>
              <a:t>9</a:t>
            </a:fld>
            <a:endParaRPr lang="es-CL"/>
          </a:p>
        </p:txBody>
      </p:sp>
    </p:spTree>
    <p:extLst>
      <p:ext uri="{BB962C8B-B14F-4D97-AF65-F5344CB8AC3E}">
        <p14:creationId xmlns:p14="http://schemas.microsoft.com/office/powerpoint/2010/main" val="2836530788"/>
      </p:ext>
    </p:extLst>
  </p:cSld>
  <p:clrMapOvr>
    <a:masterClrMapping/>
  </p:clrMapOvr>
</p:sld>
</file>

<file path=ppt/theme/theme1.xml><?xml version="1.0" encoding="utf-8"?>
<a:theme xmlns:a="http://schemas.openxmlformats.org/drawingml/2006/main" name="Kent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1903</Words>
  <Application>Microsoft Macintosh PowerPoint</Application>
  <PresentationFormat>Presentación en pantalla (16:9)</PresentationFormat>
  <Paragraphs>122</Paragraphs>
  <Slides>18</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Roboto Slab Light</vt:lpstr>
      <vt:lpstr>Wingdings</vt:lpstr>
      <vt:lpstr>Lato Light</vt:lpstr>
      <vt:lpstr>Arial</vt:lpstr>
      <vt:lpstr>Andale Mono</vt:lpstr>
      <vt:lpstr>Latha</vt:lpstr>
      <vt:lpstr>Kent template</vt:lpstr>
      <vt:lpstr>Derecho Constitucional I </vt:lpstr>
      <vt:lpstr>Presentación de PowerPoint</vt:lpstr>
      <vt:lpstr>Presentación de PowerPoint</vt:lpstr>
      <vt:lpstr>Presentación de PowerPoint</vt:lpstr>
      <vt:lpstr>El proyecto se redacta en los siguientes términos: </vt:lpstr>
      <vt:lpstr>Presentación de PowerPoint</vt:lpstr>
      <vt:lpstr>Respuesta: </vt:lpstr>
      <vt:lpstr>Respuesta:</vt:lpstr>
      <vt:lpstr>Presentación de PowerPoint</vt:lpstr>
      <vt:lpstr>Presentación de PowerPoint</vt:lpstr>
      <vt:lpstr>Para una mayor ilustración, reproducimos el Artículo 102 CC: </vt:lpstr>
      <vt:lpstr>Presentación de PowerPoint</vt:lpstr>
      <vt:lpstr>Respuesta 1º: </vt:lpstr>
      <vt:lpstr>Respuesta 1º: </vt:lpstr>
      <vt:lpstr>Presentación de PowerPoint</vt:lpstr>
      <vt:lpstr>Respuesta 2º: </vt:lpstr>
      <vt:lpstr>Respuesta 2º: </vt:lpstr>
      <vt:lpstr>Derecho Constitucional 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TUTORÍA FILOSOFÍA MORAL</dc:title>
  <cp:lastModifiedBy>Valentina Caro</cp:lastModifiedBy>
  <cp:revision>28</cp:revision>
  <dcterms:modified xsi:type="dcterms:W3CDTF">2021-10-19T21:00:19Z</dcterms:modified>
</cp:coreProperties>
</file>