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media/image15.jpg" ContentType="image/jpg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95" r:id="rId1"/>
  </p:sldMasterIdLst>
  <p:notesMasterIdLst>
    <p:notesMasterId r:id="rId17"/>
  </p:notesMasterIdLst>
  <p:sldIdLst>
    <p:sldId id="256" r:id="rId2"/>
    <p:sldId id="276" r:id="rId3"/>
    <p:sldId id="280" r:id="rId4"/>
    <p:sldId id="277" r:id="rId5"/>
    <p:sldId id="274" r:id="rId6"/>
    <p:sldId id="273" r:id="rId7"/>
    <p:sldId id="259" r:id="rId8"/>
    <p:sldId id="260" r:id="rId9"/>
    <p:sldId id="278" r:id="rId10"/>
    <p:sldId id="279" r:id="rId11"/>
    <p:sldId id="261" r:id="rId12"/>
    <p:sldId id="263" r:id="rId13"/>
    <p:sldId id="264" r:id="rId14"/>
    <p:sldId id="265" r:id="rId15"/>
    <p:sldId id="275" r:id="rId16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76" autoAdjust="0"/>
    <p:restoredTop sz="93583" autoAdjust="0"/>
  </p:normalViewPr>
  <p:slideViewPr>
    <p:cSldViewPr>
      <p:cViewPr>
        <p:scale>
          <a:sx n="76" d="100"/>
          <a:sy n="76" d="100"/>
        </p:scale>
        <p:origin x="-1182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1F7005-B66F-47D1-80EE-28A37201CF29}" type="datetimeFigureOut">
              <a:rPr lang="es-MX" smtClean="0"/>
              <a:t>02/09/2021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6A4DB5-4982-4585-9273-DFA858B2A97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475364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6A4DB5-4982-4585-9273-DFA858B2A971}" type="slidenum">
              <a:rPr lang="es-MX" smtClean="0"/>
              <a:t>1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984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6A4DB5-4982-4585-9273-DFA858B2A971}" type="slidenum">
              <a:rPr lang="es-MX" smtClean="0"/>
              <a:t>6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686169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828800" y="3159760"/>
            <a:ext cx="457200" cy="1034129"/>
          </a:xfrm>
          <a:prstGeom prst="rect">
            <a:avLst/>
          </a:prstGeom>
          <a:noFill/>
        </p:spPr>
        <p:txBody>
          <a:bodyPr wrap="square" lIns="0" tIns="9144" rIns="0" bIns="9144" rtlCol="0" anchor="ctr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1219200"/>
            <a:ext cx="7543800" cy="2152650"/>
          </a:xfrm>
        </p:spPr>
        <p:txBody>
          <a:bodyPr>
            <a:noAutofit/>
          </a:bodyPr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375491"/>
            <a:ext cx="6172200" cy="685800"/>
          </a:xfrm>
        </p:spPr>
        <p:txBody>
          <a:bodyPr anchor="ctr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79B88-E515-4AF7-B147-C31123D72C7F}" type="datetimeFigureOut">
              <a:rPr lang="es-MX" smtClean="0"/>
              <a:t>02/09/2021</a:t>
            </a:fld>
            <a:endParaRPr lang="es-MX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4093A95-FA47-41FD-BA89-9C8A169B2C76}" type="slidenum">
              <a:rPr lang="es-MX" smtClean="0"/>
              <a:t>‹Nº›</a:t>
            </a:fld>
            <a:endParaRPr lang="es-MX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3600" y="685801"/>
            <a:ext cx="5791200" cy="3505199"/>
          </a:xfrm>
        </p:spPr>
        <p:txBody>
          <a:bodyPr vert="eaVert" anchor="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79B88-E515-4AF7-B147-C31123D72C7F}" type="datetimeFigureOut">
              <a:rPr lang="es-MX" smtClean="0"/>
              <a:t>02/09/2021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93A95-FA47-41FD-BA89-9C8A169B2C76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9600" y="609601"/>
            <a:ext cx="2133600" cy="51816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95600" y="685801"/>
            <a:ext cx="5029200" cy="4572000"/>
          </a:xfrm>
        </p:spPr>
        <p:txBody>
          <a:bodyPr vert="eaVert" anchor="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79B88-E515-4AF7-B147-C31123D72C7F}" type="datetimeFigureOut">
              <a:rPr lang="es-MX" smtClean="0"/>
              <a:t>02/09/2021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93A95-FA47-41FD-BA89-9C8A169B2C76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092865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79B88-E515-4AF7-B147-C31123D72C7F}" type="datetimeFigureOut">
              <a:rPr lang="es-MX" smtClean="0"/>
              <a:t>02/09/2021</a:t>
            </a:fld>
            <a:endParaRPr lang="es-MX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4093A95-FA47-41FD-BA89-9C8A169B2C76}" type="slidenum">
              <a:rPr lang="es-MX" smtClean="0"/>
              <a:t>‹Nº›</a:t>
            </a:fld>
            <a:endParaRPr lang="es-MX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267200" y="4074497"/>
            <a:ext cx="457200" cy="101566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0" y="4267368"/>
            <a:ext cx="3733800" cy="731520"/>
          </a:xfrm>
        </p:spPr>
        <p:txBody>
          <a:bodyPr anchor="ctr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79B88-E515-4AF7-B147-C31123D72C7F}" type="datetimeFigureOut">
              <a:rPr lang="es-MX" smtClean="0"/>
              <a:t>02/09/2021</a:t>
            </a:fld>
            <a:endParaRPr lang="es-MX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4093A95-FA47-41FD-BA89-9C8A169B2C76}" type="slidenum">
              <a:rPr lang="es-MX" smtClean="0"/>
              <a:t>‹Nº›</a:t>
            </a:fld>
            <a:endParaRPr lang="es-MX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1905000"/>
            <a:ext cx="6035040" cy="2350008"/>
          </a:xfrm>
        </p:spPr>
        <p:txBody>
          <a:bodyPr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US" sz="54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79B88-E515-4AF7-B147-C31123D72C7F}" type="datetimeFigureOut">
              <a:rPr lang="es-MX" smtClean="0"/>
              <a:t>02/09/2021</a:t>
            </a:fld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4093A95-FA47-41FD-BA89-9C8A169B2C76}" type="slidenum">
              <a:rPr lang="es-MX" smtClean="0"/>
              <a:t>‹Nº›</a:t>
            </a:fld>
            <a:endParaRPr lang="es-MX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344168" y="658368"/>
            <a:ext cx="3273552" cy="34290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029200" y="658368"/>
            <a:ext cx="3273552" cy="3432175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4168" y="1371600"/>
            <a:ext cx="3276600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1371600"/>
            <a:ext cx="3273552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5664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8028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79B88-E515-4AF7-B147-C31123D72C7F}" type="datetimeFigureOut">
              <a:rPr lang="es-MX" smtClean="0"/>
              <a:t>02/09/2021</a:t>
            </a:fld>
            <a:endParaRPr lang="es-MX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4093A95-FA47-41FD-BA89-9C8A169B2C76}" type="slidenum">
              <a:rPr lang="es-MX" smtClean="0"/>
              <a:t>‹Nº›</a:t>
            </a:fld>
            <a:endParaRPr lang="es-MX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79B88-E515-4AF7-B147-C31123D72C7F}" type="datetimeFigureOut">
              <a:rPr lang="es-MX" smtClean="0"/>
              <a:t>02/09/2021</a:t>
            </a:fld>
            <a:endParaRPr lang="es-MX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4093A95-FA47-41FD-BA89-9C8A169B2C76}" type="slidenum">
              <a:rPr lang="es-MX" smtClean="0"/>
              <a:t>‹Nº›</a:t>
            </a:fld>
            <a:endParaRPr lang="es-MX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79B88-E515-4AF7-B147-C31123D72C7F}" type="datetimeFigureOut">
              <a:rPr lang="es-MX" smtClean="0"/>
              <a:t>02/09/2021</a:t>
            </a:fld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4093A95-FA47-41FD-BA89-9C8A169B2C76}" type="slidenum">
              <a:rPr lang="es-MX" smtClean="0"/>
              <a:t>‹Nº›</a:t>
            </a:fld>
            <a:endParaRPr lang="es-MX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328920" y="1774588"/>
            <a:ext cx="457200" cy="123110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1"/>
            <a:ext cx="4343400" cy="3429000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685801"/>
            <a:ext cx="2590800" cy="3429000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79B88-E515-4AF7-B147-C31123D72C7F}" type="datetimeFigureOut">
              <a:rPr lang="es-MX" smtClean="0"/>
              <a:t>02/09/2021</a:t>
            </a:fld>
            <a:endParaRPr lang="es-MX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4093A95-FA47-41FD-BA89-9C8A169B2C76}" type="slidenum">
              <a:rPr lang="es-MX" smtClean="0"/>
              <a:t>‹Nº›</a:t>
            </a:fld>
            <a:endParaRPr lang="es-MX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19200" y="612775"/>
            <a:ext cx="6705600" cy="254698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3200" y="3453047"/>
            <a:ext cx="5029200" cy="72080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35352" y="3331464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79B88-E515-4AF7-B147-C31123D72C7F}" type="datetimeFigureOut">
              <a:rPr lang="es-MX" smtClean="0"/>
              <a:t>02/09/2021</a:t>
            </a:fld>
            <a:endParaRPr lang="es-MX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4093A95-FA47-41FD-BA89-9C8A169B2C76}" type="slidenum">
              <a:rPr lang="es-MX" smtClean="0"/>
              <a:t>‹Nº›</a:t>
            </a:fld>
            <a:endParaRPr lang="es-MX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19724275">
            <a:off x="1373221" y="1038440"/>
            <a:ext cx="7240620" cy="570698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17656910">
            <a:off x="-274211" y="1165875"/>
            <a:ext cx="5538472" cy="4480459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 rot="19724275">
            <a:off x="3277955" y="116854"/>
            <a:ext cx="6479362" cy="475475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240" y="4876800"/>
            <a:ext cx="75438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685801"/>
            <a:ext cx="6096000" cy="3657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547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4AF79B88-E515-4AF7-B147-C31123D72C7F}" type="datetimeFigureOut">
              <a:rPr lang="es-MX" smtClean="0"/>
              <a:t>02/09/2021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2960" y="6154738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" y="5842000"/>
            <a:ext cx="2133600" cy="304800"/>
          </a:xfrm>
          <a:prstGeom prst="rect">
            <a:avLst/>
          </a:prstGeom>
        </p:spPr>
        <p:txBody>
          <a:bodyPr vert="horz" lIns="91440" tIns="45720" rIns="91440" bIns="9144" rtlCol="0" anchor="b"/>
          <a:lstStyle>
            <a:lvl1pPr algn="l">
              <a:defRPr sz="16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C4093A95-FA47-41FD-BA89-9C8A169B2C76}" type="slidenum">
              <a:rPr lang="es-MX" smtClean="0"/>
              <a:t>‹Nº›</a:t>
            </a:fld>
            <a:endParaRPr lang="es-MX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96" r:id="rId1"/>
    <p:sldLayoutId id="2147483897" r:id="rId2"/>
    <p:sldLayoutId id="2147483898" r:id="rId3"/>
    <p:sldLayoutId id="2147483899" r:id="rId4"/>
    <p:sldLayoutId id="2147483900" r:id="rId5"/>
    <p:sldLayoutId id="2147483901" r:id="rId6"/>
    <p:sldLayoutId id="2147483902" r:id="rId7"/>
    <p:sldLayoutId id="2147483903" r:id="rId8"/>
    <p:sldLayoutId id="2147483904" r:id="rId9"/>
    <p:sldLayoutId id="2147483905" r:id="rId10"/>
    <p:sldLayoutId id="2147483906" r:id="rId11"/>
    <p:sldLayoutId id="2147483907" r:id="rId12"/>
  </p:sldLayoutIdLst>
  <p:txStyles>
    <p:titleStyle>
      <a:lvl1pPr algn="l" defTabSz="914400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56032" algn="l" defTabSz="914400" rtl="0" eaLnBrk="1" latinLnBrk="0" hangingPunct="1">
        <a:spcBef>
          <a:spcPct val="20000"/>
        </a:spcBef>
        <a:spcAft>
          <a:spcPts val="0"/>
        </a:spcAft>
        <a:buSzPct val="60000"/>
        <a:buFont typeface="Wingdings" pitchFamily="2" charset="2"/>
        <a:buChar char="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400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058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6596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2402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514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8346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23528" y="-3109798"/>
            <a:ext cx="8458200" cy="8937703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algn="l">
              <a:lnSpc>
                <a:spcPct val="100000"/>
              </a:lnSpc>
              <a:spcBef>
                <a:spcPts val="95"/>
              </a:spcBef>
            </a:pPr>
            <a:r>
              <a:rPr lang="es-MX" sz="4800" b="0" spc="-5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Garamond" panose="02020404030301010803" pitchFamily="18" charset="0"/>
              </a:rPr>
              <a:t>         </a:t>
            </a:r>
            <a:br>
              <a:rPr lang="es-MX" sz="4800" b="0" spc="-5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Garamond" panose="02020404030301010803" pitchFamily="18" charset="0"/>
              </a:rPr>
            </a:br>
            <a:r>
              <a:rPr lang="es-MX" sz="4800" b="0" spc="-5" dirty="0">
                <a:solidFill>
                  <a:schemeClr val="tx2">
                    <a:lumMod val="40000"/>
                    <a:lumOff val="60000"/>
                  </a:schemeClr>
                </a:solidFill>
                <a:latin typeface="Garamond" panose="02020404030301010803" pitchFamily="18" charset="0"/>
              </a:rPr>
              <a:t/>
            </a:r>
            <a:br>
              <a:rPr lang="es-MX" sz="4800" b="0" spc="-5" dirty="0">
                <a:solidFill>
                  <a:schemeClr val="tx2">
                    <a:lumMod val="40000"/>
                    <a:lumOff val="60000"/>
                  </a:schemeClr>
                </a:solidFill>
                <a:latin typeface="Garamond" panose="02020404030301010803" pitchFamily="18" charset="0"/>
              </a:rPr>
            </a:br>
            <a:r>
              <a:rPr lang="es-MX" sz="4800" b="0" spc="-5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Garamond" panose="02020404030301010803" pitchFamily="18" charset="0"/>
              </a:rPr>
              <a:t/>
            </a:r>
            <a:br>
              <a:rPr lang="es-MX" sz="4800" b="0" spc="-5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Garamond" panose="02020404030301010803" pitchFamily="18" charset="0"/>
              </a:rPr>
            </a:br>
            <a:r>
              <a:rPr lang="es-MX" sz="4800" b="0" spc="-5" dirty="0">
                <a:solidFill>
                  <a:schemeClr val="tx2">
                    <a:lumMod val="40000"/>
                    <a:lumOff val="60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es-MX" sz="4800" b="0" spc="-5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Garamond" panose="02020404030301010803" pitchFamily="18" charset="0"/>
              </a:rPr>
              <a:t>       </a:t>
            </a:r>
            <a:br>
              <a:rPr lang="es-MX" sz="4800" b="0" spc="-5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Garamond" panose="02020404030301010803" pitchFamily="18" charset="0"/>
              </a:rPr>
            </a:br>
            <a:r>
              <a:rPr lang="es-MX" sz="4800" b="0" spc="-5" dirty="0">
                <a:solidFill>
                  <a:schemeClr val="tx2">
                    <a:lumMod val="40000"/>
                    <a:lumOff val="60000"/>
                  </a:schemeClr>
                </a:solidFill>
                <a:latin typeface="Garamond" panose="02020404030301010803" pitchFamily="18" charset="0"/>
              </a:rPr>
              <a:t/>
            </a:r>
            <a:br>
              <a:rPr lang="es-MX" sz="4800" b="0" spc="-5" dirty="0">
                <a:solidFill>
                  <a:schemeClr val="tx2">
                    <a:lumMod val="40000"/>
                    <a:lumOff val="60000"/>
                  </a:schemeClr>
                </a:solidFill>
                <a:latin typeface="Garamond" panose="02020404030301010803" pitchFamily="18" charset="0"/>
              </a:rPr>
            </a:br>
            <a:r>
              <a:rPr lang="es-MX" sz="4800" b="0" spc="-5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Garamond" panose="02020404030301010803" pitchFamily="18" charset="0"/>
              </a:rPr>
              <a:t> </a:t>
            </a:r>
            <a:br>
              <a:rPr lang="es-MX" sz="4800" b="0" spc="-5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Garamond" panose="02020404030301010803" pitchFamily="18" charset="0"/>
              </a:rPr>
            </a:br>
            <a:r>
              <a:rPr lang="es-MX" sz="4800" b="0" spc="-5" dirty="0">
                <a:solidFill>
                  <a:schemeClr val="tx2">
                    <a:lumMod val="40000"/>
                    <a:lumOff val="60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es-MX" sz="4800" b="0" spc="-5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Garamond" panose="02020404030301010803" pitchFamily="18" charset="0"/>
              </a:rPr>
              <a:t>         </a:t>
            </a:r>
            <a:br>
              <a:rPr lang="es-MX" sz="4800" b="0" spc="-5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Garamond" panose="02020404030301010803" pitchFamily="18" charset="0"/>
              </a:rPr>
            </a:br>
            <a:r>
              <a:rPr lang="es-MX" sz="4800" b="0" spc="-5" dirty="0">
                <a:solidFill>
                  <a:schemeClr val="tx2">
                    <a:lumMod val="40000"/>
                    <a:lumOff val="60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es-MX" sz="4800" b="0" spc="-5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Garamond" panose="02020404030301010803" pitchFamily="18" charset="0"/>
              </a:rPr>
              <a:t>    </a:t>
            </a:r>
            <a:r>
              <a:rPr spc="-5" dirty="0" err="1" smtClean="0">
                <a:solidFill>
                  <a:schemeClr val="tx1"/>
                </a:solidFill>
                <a:latin typeface="Calisto MT" panose="02040603050505030304" pitchFamily="18" charset="0"/>
              </a:rPr>
              <a:t>Parámet</a:t>
            </a:r>
            <a:r>
              <a:rPr lang="es-MX" spc="-5" dirty="0" smtClean="0">
                <a:solidFill>
                  <a:schemeClr val="tx1"/>
                </a:solidFill>
                <a:latin typeface="Calisto MT" panose="02040603050505030304" pitchFamily="18" charset="0"/>
              </a:rPr>
              <a:t>ros</a:t>
            </a:r>
            <a:r>
              <a:rPr lang="es-MX" spc="-50" dirty="0" smtClean="0">
                <a:solidFill>
                  <a:schemeClr val="tx1"/>
                </a:solidFill>
                <a:latin typeface="Calisto MT" panose="02040603050505030304" pitchFamily="18" charset="0"/>
              </a:rPr>
              <a:t> Vocales </a:t>
            </a:r>
            <a:r>
              <a:rPr dirty="0" smtClean="0">
                <a:solidFill>
                  <a:schemeClr val="tx1"/>
                </a:solidFill>
                <a:latin typeface="Calisto MT" panose="02040603050505030304" pitchFamily="18" charset="0"/>
              </a:rPr>
              <a:t>Locutivos</a:t>
            </a:r>
            <a:r>
              <a:rPr lang="es-MX" dirty="0" smtClean="0">
                <a:solidFill>
                  <a:schemeClr val="tx1"/>
                </a:solidFill>
                <a:latin typeface="Calisto MT" panose="02040603050505030304" pitchFamily="18" charset="0"/>
              </a:rPr>
              <a:t/>
            </a:r>
            <a:br>
              <a:rPr lang="es-MX" dirty="0" smtClean="0">
                <a:solidFill>
                  <a:schemeClr val="tx1"/>
                </a:solidFill>
                <a:latin typeface="Calisto MT" panose="02040603050505030304" pitchFamily="18" charset="0"/>
              </a:rPr>
            </a:br>
            <a:r>
              <a:rPr lang="es-MX" sz="4800" b="0" dirty="0">
                <a:solidFill>
                  <a:schemeClr val="tx2">
                    <a:lumMod val="40000"/>
                    <a:lumOff val="60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es-MX" sz="4800" b="0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Garamond" panose="02020404030301010803" pitchFamily="18" charset="0"/>
              </a:rPr>
              <a:t> </a:t>
            </a:r>
            <a:br>
              <a:rPr lang="es-MX" sz="4800" b="0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Garamond" panose="02020404030301010803" pitchFamily="18" charset="0"/>
              </a:rPr>
            </a:br>
            <a:r>
              <a:rPr lang="es-MX" sz="4800" b="0" dirty="0">
                <a:solidFill>
                  <a:schemeClr val="tx2">
                    <a:lumMod val="40000"/>
                    <a:lumOff val="60000"/>
                  </a:schemeClr>
                </a:solidFill>
                <a:latin typeface="Garamond" panose="02020404030301010803" pitchFamily="18" charset="0"/>
              </a:rPr>
              <a:t/>
            </a:r>
            <a:br>
              <a:rPr lang="es-MX" sz="4800" b="0" dirty="0">
                <a:solidFill>
                  <a:schemeClr val="tx2">
                    <a:lumMod val="40000"/>
                    <a:lumOff val="60000"/>
                  </a:schemeClr>
                </a:solidFill>
                <a:latin typeface="Garamond" panose="02020404030301010803" pitchFamily="18" charset="0"/>
              </a:rPr>
            </a:br>
            <a:r>
              <a:rPr lang="es-MX" sz="2000" b="0" dirty="0">
                <a:solidFill>
                  <a:schemeClr val="tx2">
                    <a:lumMod val="40000"/>
                    <a:lumOff val="60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es-MX" sz="2000" b="0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Garamond" panose="02020404030301010803" pitchFamily="18" charset="0"/>
              </a:rPr>
              <a:t>                                          </a:t>
            </a:r>
            <a:r>
              <a:rPr lang="es-MX" sz="2000" b="0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Calisto MT" panose="02040603050505030304" pitchFamily="18" charset="0"/>
              </a:rPr>
              <a:t>Pamela Díaz Gallegos </a:t>
            </a:r>
            <a:br>
              <a:rPr lang="es-MX" sz="2000" b="0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Calisto MT" panose="02040603050505030304" pitchFamily="18" charset="0"/>
              </a:rPr>
            </a:br>
            <a:r>
              <a:rPr lang="es-MX" sz="2000" b="0" dirty="0">
                <a:solidFill>
                  <a:schemeClr val="tx2">
                    <a:lumMod val="40000"/>
                    <a:lumOff val="60000"/>
                  </a:schemeClr>
                </a:solidFill>
                <a:latin typeface="Calisto MT" panose="02040603050505030304" pitchFamily="18" charset="0"/>
              </a:rPr>
              <a:t> </a:t>
            </a:r>
            <a:r>
              <a:rPr lang="es-MX" sz="2000" b="0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Calisto MT" panose="02040603050505030304" pitchFamily="18" charset="0"/>
              </a:rPr>
              <a:t>                                               Fonoaudióloga </a:t>
            </a:r>
            <a:br>
              <a:rPr lang="es-MX" sz="2000" b="0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Calisto MT" panose="02040603050505030304" pitchFamily="18" charset="0"/>
              </a:rPr>
            </a:br>
            <a:r>
              <a:rPr lang="es-MX" sz="2000" b="0" dirty="0">
                <a:solidFill>
                  <a:schemeClr val="tx2">
                    <a:lumMod val="40000"/>
                    <a:lumOff val="60000"/>
                  </a:schemeClr>
                </a:solidFill>
                <a:latin typeface="Calisto MT" panose="02040603050505030304" pitchFamily="18" charset="0"/>
              </a:rPr>
              <a:t> </a:t>
            </a:r>
            <a:r>
              <a:rPr lang="es-MX" sz="2000" b="0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Calisto MT" panose="02040603050505030304" pitchFamily="18" charset="0"/>
              </a:rPr>
              <a:t>                                        Educación y Salud Vocal </a:t>
            </a:r>
            <a:br>
              <a:rPr lang="es-MX" sz="2000" b="0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Calisto MT" panose="02040603050505030304" pitchFamily="18" charset="0"/>
              </a:rPr>
            </a:br>
            <a:r>
              <a:rPr lang="es-MX" sz="2000" b="0" dirty="0">
                <a:solidFill>
                  <a:schemeClr val="tx2">
                    <a:lumMod val="40000"/>
                    <a:lumOff val="60000"/>
                  </a:schemeClr>
                </a:solidFill>
                <a:latin typeface="Calisto MT" panose="02040603050505030304" pitchFamily="18" charset="0"/>
              </a:rPr>
              <a:t> </a:t>
            </a:r>
            <a:r>
              <a:rPr lang="es-MX" sz="2000" b="0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Calisto MT" panose="02040603050505030304" pitchFamily="18" charset="0"/>
              </a:rPr>
              <a:t>                                          </a:t>
            </a:r>
            <a:r>
              <a:rPr lang="es-MX" sz="2000" b="0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Calisto MT" panose="02040603050505030304" pitchFamily="18" charset="0"/>
              </a:rPr>
              <a:t>Segundo  </a:t>
            </a:r>
            <a:r>
              <a:rPr lang="es-MX" sz="2000" b="0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Calisto MT" panose="02040603050505030304" pitchFamily="18" charset="0"/>
              </a:rPr>
              <a:t>Semestre 2021</a:t>
            </a:r>
            <a:br>
              <a:rPr lang="es-MX" sz="2000" b="0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Calisto MT" panose="02040603050505030304" pitchFamily="18" charset="0"/>
              </a:rPr>
            </a:br>
            <a:endParaRPr sz="2000" dirty="0">
              <a:solidFill>
                <a:schemeClr val="tx2">
                  <a:lumMod val="40000"/>
                  <a:lumOff val="60000"/>
                </a:schemeClr>
              </a:solidFill>
              <a:latin typeface="Calisto MT" panose="02040603050505030304" pitchFamily="18" charset="0"/>
            </a:endParaRPr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2120" y="764704"/>
            <a:ext cx="3024336" cy="13681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6953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Marcador de contenido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620688"/>
            <a:ext cx="4248472" cy="2376264"/>
          </a:xfrm>
        </p:spPr>
      </p:pic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 sz="5400" dirty="0"/>
          </a:p>
        </p:txBody>
      </p:sp>
      <p:sp>
        <p:nvSpPr>
          <p:cNvPr id="4" name="3 Rectángulo"/>
          <p:cNvSpPr/>
          <p:nvPr/>
        </p:nvSpPr>
        <p:spPr>
          <a:xfrm>
            <a:off x="755576" y="3105835"/>
            <a:ext cx="7344816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MX" sz="2400" dirty="0" smtClean="0"/>
          </a:p>
          <a:p>
            <a:endParaRPr lang="es-MX" sz="2400" dirty="0"/>
          </a:p>
          <a:p>
            <a:r>
              <a:rPr lang="es-MX" sz="2400" dirty="0" smtClean="0"/>
              <a:t>La</a:t>
            </a:r>
            <a:r>
              <a:rPr lang="es-MX" sz="2400" dirty="0"/>
              <a:t> </a:t>
            </a:r>
            <a:r>
              <a:rPr lang="es-MX" sz="2400" b="1" dirty="0"/>
              <a:t>intensidad</a:t>
            </a:r>
            <a:r>
              <a:rPr lang="es-MX" sz="2400" dirty="0"/>
              <a:t> se regula mediante el control del proceso de inspiración y expiración</a:t>
            </a:r>
            <a:r>
              <a:rPr lang="es-MX" dirty="0" smtClean="0"/>
              <a:t>.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908582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74370" y="52796"/>
            <a:ext cx="1895475" cy="996427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lang="es-MX" sz="3200" b="0" u="sng" spc="-204" dirty="0" smtClean="0">
                <a:latin typeface="Calisto MT" panose="02040603050505030304" pitchFamily="18" charset="0"/>
                <a:cs typeface="Arial"/>
              </a:rPr>
              <a:t> </a:t>
            </a:r>
            <a:br>
              <a:rPr lang="es-MX" sz="3200" b="0" u="sng" spc="-204" dirty="0" smtClean="0">
                <a:latin typeface="Calisto MT" panose="02040603050505030304" pitchFamily="18" charset="0"/>
                <a:cs typeface="Arial"/>
              </a:rPr>
            </a:br>
            <a:r>
              <a:rPr lang="es-MX" sz="3200" u="sng" spc="-204" dirty="0">
                <a:latin typeface="Calisto MT" panose="02040603050505030304" pitchFamily="18" charset="0"/>
                <a:cs typeface="Arial"/>
              </a:rPr>
              <a:t> </a:t>
            </a:r>
            <a:r>
              <a:rPr sz="3200" b="0" u="sng" spc="-204" dirty="0" smtClean="0">
                <a:latin typeface="Calisto MT" panose="02040603050505030304" pitchFamily="18" charset="0"/>
                <a:cs typeface="Arial"/>
              </a:rPr>
              <a:t>T</a:t>
            </a:r>
            <a:r>
              <a:rPr sz="3200" b="0" u="sng" dirty="0" smtClean="0">
                <a:latin typeface="Calisto MT" panose="02040603050505030304" pitchFamily="18" charset="0"/>
                <a:cs typeface="Arial"/>
              </a:rPr>
              <a:t>i</a:t>
            </a:r>
            <a:r>
              <a:rPr sz="3200" b="0" u="sng" spc="-10" dirty="0" smtClean="0">
                <a:latin typeface="Calisto MT" panose="02040603050505030304" pitchFamily="18" charset="0"/>
                <a:cs typeface="Arial"/>
              </a:rPr>
              <a:t>mbre</a:t>
            </a:r>
            <a:endParaRPr sz="3200" u="sng" dirty="0">
              <a:latin typeface="Calisto MT" panose="02040603050505030304" pitchFamily="18" charset="0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6244" y="1559763"/>
            <a:ext cx="8284228" cy="4003019"/>
          </a:xfrm>
          <a:prstGeom prst="rect">
            <a:avLst/>
          </a:prstGeom>
        </p:spPr>
        <p:txBody>
          <a:bodyPr vert="horz" wrap="square" lIns="0" tIns="50165" rIns="0" bIns="0" rtlCol="0">
            <a:spAutoFit/>
          </a:bodyPr>
          <a:lstStyle/>
          <a:p>
            <a:pPr marL="12700" marR="5080" indent="914400">
              <a:lnSpc>
                <a:spcPts val="2380"/>
              </a:lnSpc>
              <a:spcBef>
                <a:spcPts val="395"/>
              </a:spcBef>
            </a:pPr>
            <a:r>
              <a:rPr sz="2200" spc="-5" dirty="0">
                <a:solidFill>
                  <a:srgbClr val="FFFFFF"/>
                </a:solidFill>
                <a:latin typeface="Calisto MT" panose="02040603050505030304" pitchFamily="18" charset="0"/>
                <a:cs typeface="Arial"/>
              </a:rPr>
              <a:t>“Son </a:t>
            </a:r>
            <a:r>
              <a:rPr sz="2200" dirty="0">
                <a:solidFill>
                  <a:srgbClr val="FFFFFF"/>
                </a:solidFill>
                <a:latin typeface="Calisto MT" panose="02040603050505030304" pitchFamily="18" charset="0"/>
                <a:cs typeface="Arial"/>
              </a:rPr>
              <a:t>las características </a:t>
            </a:r>
            <a:r>
              <a:rPr sz="2200" spc="-5" dirty="0">
                <a:solidFill>
                  <a:srgbClr val="FFFFFF"/>
                </a:solidFill>
                <a:latin typeface="Calisto MT" panose="02040603050505030304" pitchFamily="18" charset="0"/>
                <a:cs typeface="Arial"/>
              </a:rPr>
              <a:t>que nos permiten </a:t>
            </a:r>
            <a:r>
              <a:rPr sz="2200" spc="5" dirty="0">
                <a:solidFill>
                  <a:srgbClr val="FFFFFF"/>
                </a:solidFill>
                <a:latin typeface="Calisto MT" panose="02040603050505030304" pitchFamily="18" charset="0"/>
                <a:cs typeface="Arial"/>
              </a:rPr>
              <a:t>distinguir </a:t>
            </a:r>
            <a:r>
              <a:rPr sz="2200" spc="-5" dirty="0">
                <a:solidFill>
                  <a:srgbClr val="FFFFFF"/>
                </a:solidFill>
                <a:latin typeface="Calisto MT" panose="02040603050505030304" pitchFamily="18" charset="0"/>
                <a:cs typeface="Arial"/>
              </a:rPr>
              <a:t>a</a:t>
            </a:r>
            <a:r>
              <a:rPr sz="2200" spc="-80" dirty="0">
                <a:solidFill>
                  <a:srgbClr val="FFFFFF"/>
                </a:solidFill>
                <a:latin typeface="Calisto MT" panose="02040603050505030304" pitchFamily="18" charset="0"/>
                <a:cs typeface="Arial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Calisto MT" panose="02040603050505030304" pitchFamily="18" charset="0"/>
                <a:cs typeface="Arial"/>
              </a:rPr>
              <a:t>dos  </a:t>
            </a:r>
            <a:r>
              <a:rPr lang="es-MX" sz="2200" spc="-5" dirty="0" smtClean="0">
                <a:solidFill>
                  <a:srgbClr val="FFFFFF"/>
                </a:solidFill>
                <a:latin typeface="Calisto MT" panose="02040603050505030304" pitchFamily="18" charset="0"/>
                <a:cs typeface="Arial"/>
              </a:rPr>
              <a:t> persona</a:t>
            </a:r>
            <a:r>
              <a:rPr sz="2200" spc="-5" dirty="0" smtClean="0">
                <a:solidFill>
                  <a:srgbClr val="FFFFFF"/>
                </a:solidFill>
                <a:latin typeface="Calisto MT" panose="02040603050505030304" pitchFamily="18" charset="0"/>
                <a:cs typeface="Arial"/>
              </a:rPr>
              <a:t>s </a:t>
            </a:r>
            <a:r>
              <a:rPr sz="2200" spc="-5" dirty="0">
                <a:solidFill>
                  <a:srgbClr val="FFFFFF"/>
                </a:solidFill>
                <a:latin typeface="Calisto MT" panose="02040603050505030304" pitchFamily="18" charset="0"/>
                <a:cs typeface="Arial"/>
              </a:rPr>
              <a:t>que </a:t>
            </a:r>
            <a:r>
              <a:rPr sz="2200" dirty="0">
                <a:solidFill>
                  <a:srgbClr val="FFFFFF"/>
                </a:solidFill>
                <a:latin typeface="Calisto MT" panose="02040603050505030304" pitchFamily="18" charset="0"/>
                <a:cs typeface="Arial"/>
              </a:rPr>
              <a:t>emiten </a:t>
            </a:r>
            <a:r>
              <a:rPr sz="2200" spc="-5" dirty="0">
                <a:solidFill>
                  <a:srgbClr val="FFFFFF"/>
                </a:solidFill>
                <a:latin typeface="Calisto MT" panose="02040603050505030304" pitchFamily="18" charset="0"/>
                <a:cs typeface="Arial"/>
              </a:rPr>
              <a:t>un </a:t>
            </a:r>
            <a:r>
              <a:rPr sz="2200" dirty="0">
                <a:solidFill>
                  <a:srgbClr val="FFFFFF"/>
                </a:solidFill>
                <a:latin typeface="Calisto MT" panose="02040603050505030304" pitchFamily="18" charset="0"/>
                <a:cs typeface="Arial"/>
              </a:rPr>
              <a:t>sonido </a:t>
            </a:r>
            <a:r>
              <a:rPr sz="2200" spc="-5" dirty="0">
                <a:solidFill>
                  <a:srgbClr val="FFFFFF"/>
                </a:solidFill>
                <a:latin typeface="Calisto MT" panose="02040603050505030304" pitchFamily="18" charset="0"/>
                <a:cs typeface="Arial"/>
              </a:rPr>
              <a:t>al </a:t>
            </a:r>
            <a:r>
              <a:rPr sz="2200" dirty="0">
                <a:solidFill>
                  <a:srgbClr val="FFFFFF"/>
                </a:solidFill>
                <a:latin typeface="Calisto MT" panose="02040603050505030304" pitchFamily="18" charset="0"/>
                <a:cs typeface="Arial"/>
              </a:rPr>
              <a:t>mismo </a:t>
            </a:r>
            <a:r>
              <a:rPr sz="2200" spc="-5" dirty="0">
                <a:solidFill>
                  <a:srgbClr val="FFFFFF"/>
                </a:solidFill>
                <a:latin typeface="Calisto MT" panose="02040603050505030304" pitchFamily="18" charset="0"/>
                <a:cs typeface="Arial"/>
              </a:rPr>
              <a:t>tono e</a:t>
            </a:r>
            <a:r>
              <a:rPr sz="2200" spc="-45" dirty="0">
                <a:solidFill>
                  <a:srgbClr val="FFFFFF"/>
                </a:solidFill>
                <a:latin typeface="Calisto MT" panose="02040603050505030304" pitchFamily="18" charset="0"/>
                <a:cs typeface="Arial"/>
              </a:rPr>
              <a:t> </a:t>
            </a:r>
            <a:r>
              <a:rPr sz="2200" spc="5" dirty="0" err="1" smtClean="0">
                <a:solidFill>
                  <a:srgbClr val="FFFFFF"/>
                </a:solidFill>
                <a:latin typeface="Calisto MT" panose="02040603050505030304" pitchFamily="18" charset="0"/>
                <a:cs typeface="Arial"/>
              </a:rPr>
              <a:t>intensidad</a:t>
            </a:r>
            <a:r>
              <a:rPr lang="es-MX" sz="2200" spc="5" dirty="0" smtClean="0">
                <a:solidFill>
                  <a:srgbClr val="FFFFFF"/>
                </a:solidFill>
                <a:latin typeface="Calisto MT" panose="02040603050505030304" pitchFamily="18" charset="0"/>
                <a:cs typeface="Arial"/>
              </a:rPr>
              <a:t>.</a:t>
            </a:r>
            <a:r>
              <a:rPr sz="2200" spc="5" dirty="0" smtClean="0">
                <a:solidFill>
                  <a:srgbClr val="FFFFFF"/>
                </a:solidFill>
                <a:latin typeface="Calisto MT" panose="02040603050505030304" pitchFamily="18" charset="0"/>
                <a:cs typeface="Arial"/>
              </a:rPr>
              <a:t>”</a:t>
            </a:r>
            <a:endParaRPr sz="2200" dirty="0">
              <a:latin typeface="Calisto MT" panose="02040603050505030304" pitchFamily="18" charset="0"/>
              <a:cs typeface="Arial"/>
            </a:endParaRPr>
          </a:p>
          <a:p>
            <a:pPr marL="318770">
              <a:lnSpc>
                <a:spcPct val="100000"/>
              </a:lnSpc>
              <a:spcBef>
                <a:spcPts val="235"/>
              </a:spcBef>
            </a:pPr>
            <a:r>
              <a:rPr sz="2200" spc="-5" dirty="0">
                <a:solidFill>
                  <a:srgbClr val="FFFFFF"/>
                </a:solidFill>
                <a:latin typeface="Calisto MT" panose="02040603050505030304" pitchFamily="18" charset="0"/>
                <a:cs typeface="Arial"/>
              </a:rPr>
              <a:t>“Es </a:t>
            </a:r>
            <a:r>
              <a:rPr sz="2200" spc="5" dirty="0">
                <a:solidFill>
                  <a:srgbClr val="FFFFFF"/>
                </a:solidFill>
                <a:latin typeface="Calisto MT" panose="02040603050505030304" pitchFamily="18" charset="0"/>
                <a:cs typeface="Arial"/>
              </a:rPr>
              <a:t>la </a:t>
            </a:r>
            <a:r>
              <a:rPr sz="2200" dirty="0">
                <a:solidFill>
                  <a:srgbClr val="FFFFFF"/>
                </a:solidFill>
                <a:latin typeface="Calisto MT" panose="02040603050505030304" pitchFamily="18" charset="0"/>
                <a:cs typeface="Arial"/>
              </a:rPr>
              <a:t>huella digital </a:t>
            </a:r>
            <a:r>
              <a:rPr sz="2200" spc="-5" dirty="0">
                <a:solidFill>
                  <a:srgbClr val="FFFFFF"/>
                </a:solidFill>
                <a:latin typeface="Calisto MT" panose="02040603050505030304" pitchFamily="18" charset="0"/>
                <a:cs typeface="Arial"/>
              </a:rPr>
              <a:t>de </a:t>
            </a:r>
            <a:r>
              <a:rPr sz="2200" spc="5" dirty="0">
                <a:solidFill>
                  <a:srgbClr val="FFFFFF"/>
                </a:solidFill>
                <a:latin typeface="Calisto MT" panose="02040603050505030304" pitchFamily="18" charset="0"/>
                <a:cs typeface="Arial"/>
              </a:rPr>
              <a:t>la</a:t>
            </a:r>
            <a:r>
              <a:rPr sz="2200" spc="-90" dirty="0">
                <a:solidFill>
                  <a:srgbClr val="FFFFFF"/>
                </a:solidFill>
                <a:latin typeface="Calisto MT" panose="02040603050505030304" pitchFamily="18" charset="0"/>
                <a:cs typeface="Arial"/>
              </a:rPr>
              <a:t> </a:t>
            </a:r>
            <a:r>
              <a:rPr sz="2200" spc="5" dirty="0" err="1" smtClean="0">
                <a:solidFill>
                  <a:srgbClr val="FFFFFF"/>
                </a:solidFill>
                <a:latin typeface="Calisto MT" panose="02040603050505030304" pitchFamily="18" charset="0"/>
                <a:cs typeface="Arial"/>
              </a:rPr>
              <a:t>voz</a:t>
            </a:r>
            <a:r>
              <a:rPr sz="2200" spc="5" dirty="0" smtClean="0">
                <a:solidFill>
                  <a:srgbClr val="FFFFFF"/>
                </a:solidFill>
                <a:latin typeface="Calisto MT" panose="02040603050505030304" pitchFamily="18" charset="0"/>
                <a:cs typeface="Arial"/>
              </a:rPr>
              <a:t>”</a:t>
            </a:r>
            <a:endParaRPr lang="es-MX" sz="2200" dirty="0">
              <a:latin typeface="Calisto MT" panose="02040603050505030304" pitchFamily="18" charset="0"/>
              <a:cs typeface="Arial"/>
            </a:endParaRPr>
          </a:p>
          <a:p>
            <a:pPr marL="318770">
              <a:lnSpc>
                <a:spcPct val="100000"/>
              </a:lnSpc>
              <a:spcBef>
                <a:spcPts val="235"/>
              </a:spcBef>
            </a:pPr>
            <a:endParaRPr lang="es-MX" sz="2200" spc="-5" dirty="0">
              <a:solidFill>
                <a:srgbClr val="FFFFFF"/>
              </a:solidFill>
              <a:latin typeface="Calisto MT" panose="02040603050505030304" pitchFamily="18" charset="0"/>
              <a:cs typeface="Arial"/>
            </a:endParaRPr>
          </a:p>
          <a:p>
            <a:pPr marL="318770">
              <a:lnSpc>
                <a:spcPct val="100000"/>
              </a:lnSpc>
              <a:spcBef>
                <a:spcPts val="235"/>
              </a:spcBef>
            </a:pPr>
            <a:r>
              <a:rPr sz="2200" spc="-5" dirty="0" err="1" smtClean="0">
                <a:solidFill>
                  <a:srgbClr val="FFFFFF"/>
                </a:solidFill>
                <a:latin typeface="Calisto MT" panose="02040603050505030304" pitchFamily="18" charset="0"/>
                <a:cs typeface="Arial"/>
              </a:rPr>
              <a:t>Depende</a:t>
            </a:r>
            <a:r>
              <a:rPr sz="2200" spc="-5" dirty="0" smtClean="0">
                <a:solidFill>
                  <a:srgbClr val="FFFFFF"/>
                </a:solidFill>
                <a:latin typeface="Calisto MT" panose="02040603050505030304" pitchFamily="18" charset="0"/>
                <a:cs typeface="Arial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Calisto MT" panose="02040603050505030304" pitchFamily="18" charset="0"/>
                <a:cs typeface="Arial"/>
              </a:rPr>
              <a:t>de factores </a:t>
            </a:r>
            <a:r>
              <a:rPr sz="2200" dirty="0">
                <a:solidFill>
                  <a:srgbClr val="FFFFFF"/>
                </a:solidFill>
                <a:latin typeface="Calisto MT" panose="02040603050505030304" pitchFamily="18" charset="0"/>
                <a:cs typeface="Arial"/>
              </a:rPr>
              <a:t>tales</a:t>
            </a:r>
            <a:r>
              <a:rPr sz="2200" spc="-35" dirty="0">
                <a:solidFill>
                  <a:srgbClr val="FFFFFF"/>
                </a:solidFill>
                <a:latin typeface="Calisto MT" panose="02040603050505030304" pitchFamily="18" charset="0"/>
                <a:cs typeface="Arial"/>
              </a:rPr>
              <a:t> </a:t>
            </a:r>
            <a:r>
              <a:rPr sz="2200" spc="10" dirty="0">
                <a:solidFill>
                  <a:srgbClr val="FFFFFF"/>
                </a:solidFill>
                <a:latin typeface="Calisto MT" panose="02040603050505030304" pitchFamily="18" charset="0"/>
                <a:cs typeface="Arial"/>
              </a:rPr>
              <a:t>como:</a:t>
            </a:r>
            <a:endParaRPr sz="2200" dirty="0">
              <a:latin typeface="Calisto MT" panose="02040603050505030304" pitchFamily="18" charset="0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2750" dirty="0">
              <a:latin typeface="Calisto MT" panose="02040603050505030304" pitchFamily="18" charset="0"/>
              <a:cs typeface="Arial"/>
            </a:endParaRPr>
          </a:p>
          <a:p>
            <a:pPr marL="232410" indent="-220345">
              <a:lnSpc>
                <a:spcPct val="100000"/>
              </a:lnSpc>
              <a:buClr>
                <a:srgbClr val="FF8500"/>
              </a:buClr>
              <a:buSzPct val="95454"/>
              <a:buFont typeface="Wingdings"/>
              <a:buChar char=""/>
              <a:tabLst>
                <a:tab pos="233045" algn="l"/>
              </a:tabLst>
            </a:pPr>
            <a:r>
              <a:rPr sz="2200" spc="-5" dirty="0">
                <a:solidFill>
                  <a:srgbClr val="FFFFFF"/>
                </a:solidFill>
                <a:latin typeface="Calisto MT" panose="02040603050505030304" pitchFamily="18" charset="0"/>
                <a:cs typeface="Arial"/>
              </a:rPr>
              <a:t>Los</a:t>
            </a:r>
            <a:r>
              <a:rPr sz="2200" spc="-25" dirty="0">
                <a:solidFill>
                  <a:srgbClr val="FFFFFF"/>
                </a:solidFill>
                <a:latin typeface="Calisto MT" panose="02040603050505030304" pitchFamily="18" charset="0"/>
                <a:cs typeface="Arial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Calisto MT" panose="02040603050505030304" pitchFamily="18" charset="0"/>
                <a:cs typeface="Arial"/>
              </a:rPr>
              <a:t>resonadores</a:t>
            </a:r>
            <a:endParaRPr sz="2200" dirty="0">
              <a:latin typeface="Calisto MT" panose="02040603050505030304" pitchFamily="18" charset="0"/>
              <a:cs typeface="Arial"/>
            </a:endParaRPr>
          </a:p>
          <a:p>
            <a:pPr marL="232410" indent="-220345">
              <a:lnSpc>
                <a:spcPct val="100000"/>
              </a:lnSpc>
              <a:spcBef>
                <a:spcPts val="240"/>
              </a:spcBef>
              <a:buClr>
                <a:srgbClr val="FF8500"/>
              </a:buClr>
              <a:buSzPct val="95454"/>
              <a:buFont typeface="Wingdings"/>
              <a:buChar char=""/>
              <a:tabLst>
                <a:tab pos="233045" algn="l"/>
              </a:tabLst>
            </a:pPr>
            <a:r>
              <a:rPr sz="2200" spc="-10" dirty="0">
                <a:solidFill>
                  <a:srgbClr val="FFFFFF"/>
                </a:solidFill>
                <a:latin typeface="Calisto MT" panose="02040603050505030304" pitchFamily="18" charset="0"/>
                <a:cs typeface="Arial"/>
              </a:rPr>
              <a:t>Grado </a:t>
            </a:r>
            <a:r>
              <a:rPr sz="2200" spc="-5" dirty="0">
                <a:solidFill>
                  <a:srgbClr val="FFFFFF"/>
                </a:solidFill>
                <a:latin typeface="Calisto MT" panose="02040603050505030304" pitchFamily="18" charset="0"/>
                <a:cs typeface="Arial"/>
              </a:rPr>
              <a:t>de </a:t>
            </a:r>
            <a:r>
              <a:rPr lang="es-MX" sz="2200" dirty="0" smtClean="0">
                <a:solidFill>
                  <a:srgbClr val="FFFFFF"/>
                </a:solidFill>
                <a:latin typeface="Calisto MT" panose="02040603050505030304" pitchFamily="18" charset="0"/>
                <a:cs typeface="Arial"/>
              </a:rPr>
              <a:t>cierre </a:t>
            </a:r>
            <a:r>
              <a:rPr sz="2200" dirty="0" smtClean="0">
                <a:solidFill>
                  <a:srgbClr val="FFFFFF"/>
                </a:solidFill>
                <a:latin typeface="Calisto MT" panose="02040603050505030304" pitchFamily="18" charset="0"/>
                <a:cs typeface="Arial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Calisto MT" panose="02040603050505030304" pitchFamily="18" charset="0"/>
                <a:cs typeface="Arial"/>
              </a:rPr>
              <a:t>de </a:t>
            </a:r>
            <a:r>
              <a:rPr sz="2200" dirty="0">
                <a:solidFill>
                  <a:srgbClr val="FFFFFF"/>
                </a:solidFill>
                <a:latin typeface="Calisto MT" panose="02040603050505030304" pitchFamily="18" charset="0"/>
                <a:cs typeface="Arial"/>
              </a:rPr>
              <a:t>las </a:t>
            </a:r>
            <a:r>
              <a:rPr sz="2200" spc="-5" dirty="0">
                <a:solidFill>
                  <a:srgbClr val="FFFFFF"/>
                </a:solidFill>
                <a:latin typeface="Calisto MT" panose="02040603050505030304" pitchFamily="18" charset="0"/>
                <a:cs typeface="Arial"/>
              </a:rPr>
              <a:t>cuerdas</a:t>
            </a:r>
            <a:r>
              <a:rPr sz="2200" spc="-10" dirty="0">
                <a:solidFill>
                  <a:srgbClr val="FFFFFF"/>
                </a:solidFill>
                <a:latin typeface="Calisto MT" panose="02040603050505030304" pitchFamily="18" charset="0"/>
                <a:cs typeface="Arial"/>
              </a:rPr>
              <a:t> </a:t>
            </a:r>
            <a:r>
              <a:rPr sz="2200" dirty="0">
                <a:solidFill>
                  <a:srgbClr val="FFFFFF"/>
                </a:solidFill>
                <a:latin typeface="Calisto MT" panose="02040603050505030304" pitchFamily="18" charset="0"/>
                <a:cs typeface="Arial"/>
              </a:rPr>
              <a:t>vocales</a:t>
            </a:r>
            <a:endParaRPr sz="2200" dirty="0">
              <a:latin typeface="Calisto MT" panose="02040603050505030304" pitchFamily="18" charset="0"/>
              <a:cs typeface="Arial"/>
            </a:endParaRPr>
          </a:p>
          <a:p>
            <a:pPr marL="232410" indent="-220345">
              <a:lnSpc>
                <a:spcPct val="100000"/>
              </a:lnSpc>
              <a:spcBef>
                <a:spcPts val="275"/>
              </a:spcBef>
              <a:buClr>
                <a:srgbClr val="FF8500"/>
              </a:buClr>
              <a:buSzPct val="95454"/>
              <a:buFont typeface="Wingdings"/>
              <a:buChar char=""/>
              <a:tabLst>
                <a:tab pos="233045" algn="l"/>
              </a:tabLst>
            </a:pPr>
            <a:r>
              <a:rPr sz="2200" spc="-5" dirty="0">
                <a:solidFill>
                  <a:srgbClr val="FFFFFF"/>
                </a:solidFill>
                <a:latin typeface="Calisto MT" panose="02040603050505030304" pitchFamily="18" charset="0"/>
                <a:cs typeface="Arial"/>
              </a:rPr>
              <a:t>La estructura </a:t>
            </a:r>
            <a:r>
              <a:rPr sz="2200" dirty="0">
                <a:solidFill>
                  <a:srgbClr val="FFFFFF"/>
                </a:solidFill>
                <a:latin typeface="Calisto MT" panose="02040603050505030304" pitchFamily="18" charset="0"/>
                <a:cs typeface="Arial"/>
              </a:rPr>
              <a:t>ósea </a:t>
            </a:r>
            <a:r>
              <a:rPr sz="2200" spc="-5" dirty="0">
                <a:solidFill>
                  <a:srgbClr val="FFFFFF"/>
                </a:solidFill>
                <a:latin typeface="Calisto MT" panose="02040603050505030304" pitchFamily="18" charset="0"/>
                <a:cs typeface="Arial"/>
              </a:rPr>
              <a:t>del</a:t>
            </a:r>
            <a:r>
              <a:rPr sz="2200" spc="-15" dirty="0">
                <a:solidFill>
                  <a:srgbClr val="FFFFFF"/>
                </a:solidFill>
                <a:latin typeface="Calisto MT" panose="02040603050505030304" pitchFamily="18" charset="0"/>
                <a:cs typeface="Arial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Calisto MT" panose="02040603050505030304" pitchFamily="18" charset="0"/>
                <a:cs typeface="Arial"/>
              </a:rPr>
              <a:t>sujeto</a:t>
            </a:r>
            <a:endParaRPr sz="2200" dirty="0">
              <a:latin typeface="Calisto MT" panose="02040603050505030304" pitchFamily="18" charset="0"/>
              <a:cs typeface="Arial"/>
            </a:endParaRPr>
          </a:p>
          <a:p>
            <a:pPr marL="232410" indent="-220345">
              <a:lnSpc>
                <a:spcPct val="100000"/>
              </a:lnSpc>
              <a:spcBef>
                <a:spcPts val="280"/>
              </a:spcBef>
              <a:buClr>
                <a:srgbClr val="FF8500"/>
              </a:buClr>
              <a:buSzPct val="95454"/>
              <a:buFont typeface="Wingdings"/>
              <a:buChar char=""/>
              <a:tabLst>
                <a:tab pos="233045" algn="l"/>
              </a:tabLst>
            </a:pPr>
            <a:r>
              <a:rPr sz="2200" spc="5" dirty="0">
                <a:solidFill>
                  <a:srgbClr val="FFFFFF"/>
                </a:solidFill>
                <a:latin typeface="Calisto MT" panose="02040603050505030304" pitchFamily="18" charset="0"/>
                <a:cs typeface="Arial"/>
              </a:rPr>
              <a:t>Posición </a:t>
            </a:r>
            <a:r>
              <a:rPr sz="2200" spc="-5" dirty="0">
                <a:solidFill>
                  <a:srgbClr val="FFFFFF"/>
                </a:solidFill>
                <a:latin typeface="Calisto MT" panose="02040603050505030304" pitchFamily="18" charset="0"/>
                <a:cs typeface="Arial"/>
              </a:rPr>
              <a:t>de </a:t>
            </a:r>
            <a:r>
              <a:rPr sz="2200" spc="5" dirty="0">
                <a:solidFill>
                  <a:srgbClr val="FFFFFF"/>
                </a:solidFill>
                <a:latin typeface="Calisto MT" panose="02040603050505030304" pitchFamily="18" charset="0"/>
                <a:cs typeface="Arial"/>
              </a:rPr>
              <a:t>la</a:t>
            </a:r>
            <a:r>
              <a:rPr sz="2200" spc="-120" dirty="0">
                <a:solidFill>
                  <a:srgbClr val="FFFFFF"/>
                </a:solidFill>
                <a:latin typeface="Calisto MT" panose="02040603050505030304" pitchFamily="18" charset="0"/>
                <a:cs typeface="Arial"/>
              </a:rPr>
              <a:t> </a:t>
            </a:r>
            <a:r>
              <a:rPr sz="2200" dirty="0">
                <a:solidFill>
                  <a:srgbClr val="FFFFFF"/>
                </a:solidFill>
                <a:latin typeface="Calisto MT" panose="02040603050505030304" pitchFamily="18" charset="0"/>
                <a:cs typeface="Arial"/>
              </a:rPr>
              <a:t>lengua.</a:t>
            </a:r>
            <a:endParaRPr sz="2200" dirty="0">
              <a:latin typeface="Calisto MT" panose="02040603050505030304" pitchFamily="18" charset="0"/>
              <a:cs typeface="Arial"/>
            </a:endParaRPr>
          </a:p>
          <a:p>
            <a:pPr marL="232410" indent="-220345">
              <a:lnSpc>
                <a:spcPct val="100000"/>
              </a:lnSpc>
              <a:spcBef>
                <a:spcPts val="244"/>
              </a:spcBef>
              <a:buClr>
                <a:srgbClr val="FF8500"/>
              </a:buClr>
              <a:buSzPct val="95454"/>
              <a:buFont typeface="Wingdings"/>
              <a:buChar char=""/>
              <a:tabLst>
                <a:tab pos="233045" algn="l"/>
              </a:tabLst>
            </a:pPr>
            <a:endParaRPr sz="22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05734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6244" y="561114"/>
            <a:ext cx="2430780" cy="503984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3200" b="0" u="sng" spc="-10" dirty="0" err="1" smtClean="0">
                <a:latin typeface="Calisto MT" panose="02040603050505030304" pitchFamily="18" charset="0"/>
                <a:cs typeface="Arial"/>
              </a:rPr>
              <a:t>Pro</a:t>
            </a:r>
            <a:r>
              <a:rPr sz="3200" b="0" u="sng" spc="5" dirty="0" err="1" smtClean="0">
                <a:latin typeface="Calisto MT" panose="02040603050505030304" pitchFamily="18" charset="0"/>
                <a:cs typeface="Arial"/>
              </a:rPr>
              <a:t>s</a:t>
            </a:r>
            <a:r>
              <a:rPr sz="3200" b="0" u="sng" spc="-10" dirty="0" err="1" smtClean="0">
                <a:latin typeface="Calisto MT" panose="02040603050505030304" pitchFamily="18" charset="0"/>
                <a:cs typeface="Arial"/>
              </a:rPr>
              <a:t>od</a:t>
            </a:r>
            <a:r>
              <a:rPr sz="3200" b="0" u="sng" spc="10" dirty="0" err="1" smtClean="0">
                <a:latin typeface="Calisto MT" panose="02040603050505030304" pitchFamily="18" charset="0"/>
                <a:cs typeface="Arial"/>
              </a:rPr>
              <a:t>i</a:t>
            </a:r>
            <a:r>
              <a:rPr sz="3200" b="0" u="sng" spc="-10" dirty="0" err="1" smtClean="0">
                <a:latin typeface="Calisto MT" panose="02040603050505030304" pitchFamily="18" charset="0"/>
                <a:cs typeface="Arial"/>
              </a:rPr>
              <a:t>a</a:t>
            </a:r>
            <a:endParaRPr sz="3200" u="sng" dirty="0">
              <a:latin typeface="Calisto MT" panose="02040603050505030304" pitchFamily="18" charset="0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63320" y="1437893"/>
            <a:ext cx="7430770" cy="11017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00" indent="-342900">
              <a:lnSpc>
                <a:spcPct val="100000"/>
              </a:lnSpc>
              <a:spcBef>
                <a:spcPts val="95"/>
              </a:spcBef>
              <a:buFont typeface="Arial" panose="020B0604020202020204" pitchFamily="34" charset="0"/>
              <a:buChar char="•"/>
            </a:pPr>
            <a:r>
              <a:rPr sz="2200" spc="-5" dirty="0">
                <a:solidFill>
                  <a:srgbClr val="FFFFFF"/>
                </a:solidFill>
                <a:latin typeface="Calisto MT" panose="02040603050505030304" pitchFamily="18" charset="0"/>
                <a:cs typeface="Arial"/>
              </a:rPr>
              <a:t>Corresponde a </a:t>
            </a:r>
            <a:r>
              <a:rPr sz="2200" dirty="0">
                <a:solidFill>
                  <a:srgbClr val="FFFFFF"/>
                </a:solidFill>
                <a:latin typeface="Calisto MT" panose="02040603050505030304" pitchFamily="18" charset="0"/>
                <a:cs typeface="Arial"/>
              </a:rPr>
              <a:t>las variaciones tonales </a:t>
            </a:r>
            <a:r>
              <a:rPr sz="2200" spc="-5" dirty="0">
                <a:solidFill>
                  <a:srgbClr val="FFFFFF"/>
                </a:solidFill>
                <a:latin typeface="Calisto MT" panose="02040603050505030304" pitchFamily="18" charset="0"/>
                <a:cs typeface="Arial"/>
              </a:rPr>
              <a:t>que realiza</a:t>
            </a:r>
            <a:r>
              <a:rPr sz="2200" spc="-65" dirty="0">
                <a:solidFill>
                  <a:srgbClr val="FFFFFF"/>
                </a:solidFill>
                <a:latin typeface="Calisto MT" panose="02040603050505030304" pitchFamily="18" charset="0"/>
                <a:cs typeface="Arial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Calisto MT" panose="02040603050505030304" pitchFamily="18" charset="0"/>
                <a:cs typeface="Arial"/>
              </a:rPr>
              <a:t>el</a:t>
            </a:r>
            <a:endParaRPr sz="2200" dirty="0">
              <a:latin typeface="Calisto MT" panose="02040603050505030304" pitchFamily="18" charset="0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z="2200" spc="-5" dirty="0">
                <a:solidFill>
                  <a:srgbClr val="FFFFFF"/>
                </a:solidFill>
                <a:latin typeface="Calisto MT" panose="02040603050505030304" pitchFamily="18" charset="0"/>
                <a:cs typeface="Arial"/>
              </a:rPr>
              <a:t>sujeto </a:t>
            </a:r>
            <a:r>
              <a:rPr sz="2200" dirty="0">
                <a:solidFill>
                  <a:srgbClr val="FFFFFF"/>
                </a:solidFill>
                <a:latin typeface="Calisto MT" panose="02040603050505030304" pitchFamily="18" charset="0"/>
                <a:cs typeface="Arial"/>
              </a:rPr>
              <a:t>cuando esta</a:t>
            </a:r>
            <a:r>
              <a:rPr sz="2200" spc="-45" dirty="0">
                <a:solidFill>
                  <a:srgbClr val="FFFFFF"/>
                </a:solidFill>
                <a:latin typeface="Calisto MT" panose="02040603050505030304" pitchFamily="18" charset="0"/>
                <a:cs typeface="Arial"/>
              </a:rPr>
              <a:t> </a:t>
            </a:r>
            <a:r>
              <a:rPr sz="2200" dirty="0">
                <a:solidFill>
                  <a:srgbClr val="FFFFFF"/>
                </a:solidFill>
                <a:latin typeface="Calisto MT" panose="02040603050505030304" pitchFamily="18" charset="0"/>
                <a:cs typeface="Arial"/>
              </a:rPr>
              <a:t>hablando.</a:t>
            </a:r>
            <a:endParaRPr sz="2200" dirty="0">
              <a:latin typeface="Calisto MT" panose="02040603050505030304" pitchFamily="18" charset="0"/>
              <a:cs typeface="Arial"/>
            </a:endParaRPr>
          </a:p>
          <a:p>
            <a:pPr marL="1270000" indent="-342900">
              <a:lnSpc>
                <a:spcPct val="100000"/>
              </a:lnSpc>
              <a:spcBef>
                <a:spcPts val="530"/>
              </a:spcBef>
              <a:buFont typeface="Arial" panose="020B0604020202020204" pitchFamily="34" charset="0"/>
              <a:buChar char="•"/>
            </a:pPr>
            <a:r>
              <a:rPr sz="2200" dirty="0">
                <a:solidFill>
                  <a:srgbClr val="FFFFFF"/>
                </a:solidFill>
                <a:latin typeface="Calisto MT" panose="02040603050505030304" pitchFamily="18" charset="0"/>
                <a:cs typeface="Arial"/>
              </a:rPr>
              <a:t>Se conoce como </a:t>
            </a:r>
            <a:r>
              <a:rPr sz="2200" spc="5" dirty="0">
                <a:solidFill>
                  <a:srgbClr val="FFFFFF"/>
                </a:solidFill>
                <a:latin typeface="Calisto MT" panose="02040603050505030304" pitchFamily="18" charset="0"/>
                <a:cs typeface="Arial"/>
              </a:rPr>
              <a:t>la </a:t>
            </a:r>
            <a:r>
              <a:rPr sz="2200" dirty="0">
                <a:solidFill>
                  <a:srgbClr val="FFFFFF"/>
                </a:solidFill>
                <a:latin typeface="Calisto MT" panose="02040603050505030304" pitchFamily="18" charset="0"/>
                <a:cs typeface="Arial"/>
              </a:rPr>
              <a:t>melodía </a:t>
            </a:r>
            <a:r>
              <a:rPr sz="2200" spc="-5" dirty="0">
                <a:solidFill>
                  <a:srgbClr val="FFFFFF"/>
                </a:solidFill>
                <a:latin typeface="Calisto MT" panose="02040603050505030304" pitchFamily="18" charset="0"/>
                <a:cs typeface="Arial"/>
              </a:rPr>
              <a:t>del</a:t>
            </a:r>
            <a:r>
              <a:rPr sz="2200" spc="-145" dirty="0">
                <a:solidFill>
                  <a:srgbClr val="FFFFFF"/>
                </a:solidFill>
                <a:latin typeface="Calisto MT" panose="02040603050505030304" pitchFamily="18" charset="0"/>
                <a:cs typeface="Arial"/>
              </a:rPr>
              <a:t> </a:t>
            </a:r>
            <a:r>
              <a:rPr sz="2200" dirty="0">
                <a:solidFill>
                  <a:srgbClr val="FFFFFF"/>
                </a:solidFill>
                <a:latin typeface="Calisto MT" panose="02040603050505030304" pitchFamily="18" charset="0"/>
                <a:cs typeface="Arial"/>
              </a:rPr>
              <a:t>habla.</a:t>
            </a:r>
            <a:endParaRPr sz="2200" dirty="0">
              <a:latin typeface="Calisto MT" panose="02040603050505030304" pitchFamily="18" charset="0"/>
              <a:cs typeface="Arial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1819655" y="3808476"/>
            <a:ext cx="589915" cy="581025"/>
            <a:chOff x="1819655" y="3808476"/>
            <a:chExt cx="589915" cy="581025"/>
          </a:xfrm>
        </p:grpSpPr>
        <p:pic>
          <p:nvPicPr>
            <p:cNvPr id="5" name="object 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819655" y="3808476"/>
              <a:ext cx="589788" cy="580644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865375" y="4096512"/>
              <a:ext cx="493775" cy="251460"/>
            </a:xfrm>
            <a:prstGeom prst="rect">
              <a:avLst/>
            </a:prstGeom>
          </p:spPr>
        </p:pic>
      </p:grpSp>
      <p:sp>
        <p:nvSpPr>
          <p:cNvPr id="7" name="object 7"/>
          <p:cNvSpPr txBox="1"/>
          <p:nvPr/>
        </p:nvSpPr>
        <p:spPr>
          <a:xfrm>
            <a:off x="2488819" y="3926281"/>
            <a:ext cx="1164590" cy="33337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2000" spc="20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onó</a:t>
            </a:r>
            <a:r>
              <a:rPr sz="2000" spc="1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on</a:t>
            </a:r>
            <a:r>
              <a:rPr sz="2000" spc="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endParaRPr sz="2000">
              <a:latin typeface="Arial"/>
              <a:cs typeface="Arial"/>
            </a:endParaRPr>
          </a:p>
        </p:txBody>
      </p:sp>
      <p:grpSp>
        <p:nvGrpSpPr>
          <p:cNvPr id="8" name="object 8"/>
          <p:cNvGrpSpPr/>
          <p:nvPr/>
        </p:nvGrpSpPr>
        <p:grpSpPr>
          <a:xfrm>
            <a:off x="3881628" y="3808476"/>
            <a:ext cx="589915" cy="581025"/>
            <a:chOff x="3881628" y="3808476"/>
            <a:chExt cx="589915" cy="581025"/>
          </a:xfrm>
        </p:grpSpPr>
        <p:pic>
          <p:nvPicPr>
            <p:cNvPr id="9" name="object 9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3881628" y="3808476"/>
              <a:ext cx="589788" cy="580644"/>
            </a:xfrm>
            <a:prstGeom prst="rect">
              <a:avLst/>
            </a:prstGeom>
          </p:spPr>
        </p:pic>
        <p:pic>
          <p:nvPicPr>
            <p:cNvPr id="10" name="object 10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3922776" y="3973068"/>
              <a:ext cx="507491" cy="374904"/>
            </a:xfrm>
            <a:prstGeom prst="rect">
              <a:avLst/>
            </a:prstGeom>
          </p:spPr>
        </p:pic>
      </p:grpSp>
      <p:sp>
        <p:nvSpPr>
          <p:cNvPr id="11" name="object 11"/>
          <p:cNvSpPr txBox="1"/>
          <p:nvPr/>
        </p:nvSpPr>
        <p:spPr>
          <a:xfrm>
            <a:off x="4553458" y="3926281"/>
            <a:ext cx="850265" cy="33337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2000" spc="-1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2000" spc="1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2000" spc="20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endParaRPr sz="2000">
              <a:latin typeface="Arial"/>
              <a:cs typeface="Arial"/>
            </a:endParaRPr>
          </a:p>
        </p:txBody>
      </p:sp>
      <p:grpSp>
        <p:nvGrpSpPr>
          <p:cNvPr id="12" name="object 12"/>
          <p:cNvGrpSpPr/>
          <p:nvPr/>
        </p:nvGrpSpPr>
        <p:grpSpPr>
          <a:xfrm>
            <a:off x="5943600" y="3808476"/>
            <a:ext cx="585470" cy="581025"/>
            <a:chOff x="5943600" y="3808476"/>
            <a:chExt cx="585470" cy="581025"/>
          </a:xfrm>
        </p:grpSpPr>
        <p:pic>
          <p:nvPicPr>
            <p:cNvPr id="13" name="object 13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5943600" y="3808476"/>
              <a:ext cx="585216" cy="580644"/>
            </a:xfrm>
            <a:prstGeom prst="rect">
              <a:avLst/>
            </a:prstGeom>
          </p:spPr>
        </p:pic>
        <p:pic>
          <p:nvPicPr>
            <p:cNvPr id="14" name="object 14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5984748" y="3849624"/>
              <a:ext cx="507491" cy="493775"/>
            </a:xfrm>
            <a:prstGeom prst="rect">
              <a:avLst/>
            </a:prstGeom>
          </p:spPr>
        </p:pic>
      </p:grpSp>
      <p:sp>
        <p:nvSpPr>
          <p:cNvPr id="15" name="object 15"/>
          <p:cNvSpPr txBox="1"/>
          <p:nvPr/>
        </p:nvSpPr>
        <p:spPr>
          <a:xfrm>
            <a:off x="6618223" y="3926281"/>
            <a:ext cx="1260475" cy="33337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Exagerada</a:t>
            </a:r>
            <a:endParaRPr sz="20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525379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6244" y="492859"/>
            <a:ext cx="3099652" cy="50975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lang="es-MX" sz="3200" u="sng" spc="10" dirty="0" smtClean="0">
                <a:latin typeface="Calisto MT" panose="02040603050505030304" pitchFamily="18" charset="0"/>
                <a:cs typeface="Arial"/>
              </a:rPr>
              <a:t>Resonancia </a:t>
            </a:r>
            <a:endParaRPr sz="3200" u="sng" dirty="0">
              <a:latin typeface="Calisto MT" panose="02040603050505030304" pitchFamily="18" charset="0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6244" y="1293063"/>
            <a:ext cx="8079740" cy="2056332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914400" algn="just">
              <a:lnSpc>
                <a:spcPct val="100099"/>
              </a:lnSpc>
              <a:spcBef>
                <a:spcPts val="95"/>
              </a:spcBef>
            </a:pPr>
            <a:r>
              <a:rPr sz="2200" dirty="0">
                <a:solidFill>
                  <a:srgbClr val="FFFFFF"/>
                </a:solidFill>
                <a:latin typeface="Calisto MT" panose="02040603050505030304" pitchFamily="18" charset="0"/>
                <a:cs typeface="Arial"/>
              </a:rPr>
              <a:t>El </a:t>
            </a:r>
            <a:r>
              <a:rPr sz="2200" spc="-5" dirty="0">
                <a:solidFill>
                  <a:srgbClr val="FFFFFF"/>
                </a:solidFill>
                <a:latin typeface="Calisto MT" panose="02040603050505030304" pitchFamily="18" charset="0"/>
                <a:cs typeface="Arial"/>
              </a:rPr>
              <a:t>sonido inicial </a:t>
            </a:r>
            <a:r>
              <a:rPr sz="2200" dirty="0">
                <a:solidFill>
                  <a:srgbClr val="FFFFFF"/>
                </a:solidFill>
                <a:latin typeface="Calisto MT" panose="02040603050505030304" pitchFamily="18" charset="0"/>
                <a:cs typeface="Arial"/>
              </a:rPr>
              <a:t>producido </a:t>
            </a:r>
            <a:r>
              <a:rPr sz="2200" spc="-5" dirty="0">
                <a:solidFill>
                  <a:srgbClr val="FFFFFF"/>
                </a:solidFill>
                <a:latin typeface="Calisto MT" panose="02040603050505030304" pitchFamily="18" charset="0"/>
                <a:cs typeface="Arial"/>
              </a:rPr>
              <a:t>en </a:t>
            </a:r>
            <a:r>
              <a:rPr sz="2200" spc="-15" dirty="0">
                <a:solidFill>
                  <a:srgbClr val="FFFFFF"/>
                </a:solidFill>
                <a:latin typeface="Calisto MT" panose="02040603050505030304" pitchFamily="18" charset="0"/>
                <a:cs typeface="Arial"/>
              </a:rPr>
              <a:t>las  </a:t>
            </a:r>
            <a:r>
              <a:rPr sz="2200" spc="-5" dirty="0">
                <a:solidFill>
                  <a:srgbClr val="FFFFFF"/>
                </a:solidFill>
                <a:latin typeface="Calisto MT" panose="02040603050505030304" pitchFamily="18" charset="0"/>
                <a:cs typeface="Arial"/>
              </a:rPr>
              <a:t>cuerdas </a:t>
            </a:r>
            <a:r>
              <a:rPr sz="2200" dirty="0">
                <a:solidFill>
                  <a:srgbClr val="FFFFFF"/>
                </a:solidFill>
                <a:latin typeface="Calisto MT" panose="02040603050505030304" pitchFamily="18" charset="0"/>
                <a:cs typeface="Arial"/>
              </a:rPr>
              <a:t>vocales,  </a:t>
            </a:r>
            <a:r>
              <a:rPr sz="2200" spc="-10" dirty="0">
                <a:solidFill>
                  <a:srgbClr val="FFFFFF"/>
                </a:solidFill>
                <a:latin typeface="Calisto MT" panose="02040603050505030304" pitchFamily="18" charset="0"/>
                <a:cs typeface="Arial"/>
              </a:rPr>
              <a:t>recorre </a:t>
            </a:r>
            <a:r>
              <a:rPr sz="2200" dirty="0">
                <a:solidFill>
                  <a:srgbClr val="FFFFFF"/>
                </a:solidFill>
                <a:latin typeface="Calisto MT" panose="02040603050505030304" pitchFamily="18" charset="0"/>
                <a:cs typeface="Arial"/>
              </a:rPr>
              <a:t>las cavidades </a:t>
            </a:r>
            <a:r>
              <a:rPr sz="2200" spc="-5" dirty="0">
                <a:solidFill>
                  <a:srgbClr val="FFFFFF"/>
                </a:solidFill>
                <a:latin typeface="Calisto MT" panose="02040603050505030304" pitchFamily="18" charset="0"/>
                <a:cs typeface="Arial"/>
              </a:rPr>
              <a:t>de </a:t>
            </a:r>
            <a:r>
              <a:rPr sz="2200" dirty="0">
                <a:solidFill>
                  <a:srgbClr val="FFFFFF"/>
                </a:solidFill>
                <a:latin typeface="Calisto MT" panose="02040603050505030304" pitchFamily="18" charset="0"/>
                <a:cs typeface="Arial"/>
              </a:rPr>
              <a:t>resonancia </a:t>
            </a:r>
            <a:r>
              <a:rPr sz="2200" spc="-5" dirty="0">
                <a:solidFill>
                  <a:srgbClr val="FFFFFF"/>
                </a:solidFill>
                <a:latin typeface="Calisto MT" panose="02040603050505030304" pitchFamily="18" charset="0"/>
                <a:cs typeface="Arial"/>
              </a:rPr>
              <a:t>y </a:t>
            </a:r>
            <a:r>
              <a:rPr sz="2200" spc="5" dirty="0">
                <a:solidFill>
                  <a:srgbClr val="FFFFFF"/>
                </a:solidFill>
                <a:latin typeface="Calisto MT" panose="02040603050505030304" pitchFamily="18" charset="0"/>
                <a:cs typeface="Arial"/>
              </a:rPr>
              <a:t>se </a:t>
            </a:r>
            <a:r>
              <a:rPr sz="2200" dirty="0">
                <a:solidFill>
                  <a:srgbClr val="FFFFFF"/>
                </a:solidFill>
                <a:latin typeface="Calisto MT" panose="02040603050505030304" pitchFamily="18" charset="0"/>
                <a:cs typeface="Arial"/>
              </a:rPr>
              <a:t>focaliza </a:t>
            </a:r>
            <a:r>
              <a:rPr sz="2200" spc="-5" dirty="0">
                <a:solidFill>
                  <a:srgbClr val="FFFFFF"/>
                </a:solidFill>
                <a:latin typeface="Calisto MT" panose="02040603050505030304" pitchFamily="18" charset="0"/>
                <a:cs typeface="Arial"/>
              </a:rPr>
              <a:t>o </a:t>
            </a:r>
            <a:r>
              <a:rPr sz="2200" spc="5" dirty="0">
                <a:solidFill>
                  <a:srgbClr val="FFFFFF"/>
                </a:solidFill>
                <a:latin typeface="Calisto MT" panose="02040603050505030304" pitchFamily="18" charset="0"/>
                <a:cs typeface="Arial"/>
              </a:rPr>
              <a:t>se </a:t>
            </a:r>
            <a:r>
              <a:rPr sz="2200" dirty="0">
                <a:solidFill>
                  <a:srgbClr val="FFFFFF"/>
                </a:solidFill>
                <a:latin typeface="Calisto MT" panose="02040603050505030304" pitchFamily="18" charset="0"/>
                <a:cs typeface="Arial"/>
              </a:rPr>
              <a:t>concentra  </a:t>
            </a:r>
            <a:r>
              <a:rPr sz="2200" spc="-5" dirty="0">
                <a:solidFill>
                  <a:srgbClr val="FFFFFF"/>
                </a:solidFill>
                <a:latin typeface="Calisto MT" panose="02040603050505030304" pitchFamily="18" charset="0"/>
                <a:cs typeface="Arial"/>
              </a:rPr>
              <a:t>en un punto </a:t>
            </a:r>
            <a:r>
              <a:rPr sz="2200" dirty="0">
                <a:solidFill>
                  <a:srgbClr val="FFFFFF"/>
                </a:solidFill>
                <a:latin typeface="Calisto MT" panose="02040603050505030304" pitchFamily="18" charset="0"/>
                <a:cs typeface="Arial"/>
              </a:rPr>
              <a:t>con </a:t>
            </a:r>
            <a:r>
              <a:rPr sz="2200" spc="-15" dirty="0">
                <a:solidFill>
                  <a:srgbClr val="FFFFFF"/>
                </a:solidFill>
                <a:latin typeface="Calisto MT" panose="02040603050505030304" pitchFamily="18" charset="0"/>
                <a:cs typeface="Arial"/>
              </a:rPr>
              <a:t>mayor </a:t>
            </a:r>
            <a:r>
              <a:rPr sz="2200" dirty="0">
                <a:solidFill>
                  <a:srgbClr val="FFFFFF"/>
                </a:solidFill>
                <a:latin typeface="Calisto MT" panose="02040603050505030304" pitchFamily="18" charset="0"/>
                <a:cs typeface="Arial"/>
              </a:rPr>
              <a:t>predominancia. Éste </a:t>
            </a:r>
            <a:r>
              <a:rPr sz="2200" spc="-20" dirty="0">
                <a:solidFill>
                  <a:srgbClr val="FFFFFF"/>
                </a:solidFill>
                <a:latin typeface="Calisto MT" panose="02040603050505030304" pitchFamily="18" charset="0"/>
                <a:cs typeface="Arial"/>
              </a:rPr>
              <a:t>es </a:t>
            </a:r>
            <a:r>
              <a:rPr sz="2200" spc="-5" dirty="0">
                <a:solidFill>
                  <a:srgbClr val="FFFFFF"/>
                </a:solidFill>
                <a:latin typeface="Calisto MT" panose="02040603050505030304" pitchFamily="18" charset="0"/>
                <a:cs typeface="Arial"/>
              </a:rPr>
              <a:t>el punto el punto  de máxima </a:t>
            </a:r>
            <a:r>
              <a:rPr sz="2200" dirty="0">
                <a:solidFill>
                  <a:srgbClr val="FFFFFF"/>
                </a:solidFill>
                <a:latin typeface="Calisto MT" panose="02040603050505030304" pitchFamily="18" charset="0"/>
                <a:cs typeface="Arial"/>
              </a:rPr>
              <a:t>concentración sonora.</a:t>
            </a:r>
            <a:r>
              <a:rPr sz="2200" spc="-30" dirty="0">
                <a:solidFill>
                  <a:srgbClr val="FFFFFF"/>
                </a:solidFill>
                <a:latin typeface="Calisto MT" panose="02040603050505030304" pitchFamily="18" charset="0"/>
                <a:cs typeface="Arial"/>
              </a:rPr>
              <a:t> </a:t>
            </a:r>
            <a:endParaRPr lang="es-MX" sz="2200" dirty="0">
              <a:latin typeface="Calisto MT" panose="02040603050505030304" pitchFamily="18" charset="0"/>
              <a:cs typeface="Arial"/>
            </a:endParaRPr>
          </a:p>
          <a:p>
            <a:pPr marL="12700" marR="5080" indent="914400" algn="just">
              <a:lnSpc>
                <a:spcPct val="100099"/>
              </a:lnSpc>
              <a:spcBef>
                <a:spcPts val="95"/>
              </a:spcBef>
            </a:pPr>
            <a:r>
              <a:rPr sz="2200" spc="-5" dirty="0" smtClean="0">
                <a:solidFill>
                  <a:srgbClr val="FFFFFF"/>
                </a:solidFill>
                <a:latin typeface="Calisto MT" panose="02040603050505030304" pitchFamily="18" charset="0"/>
                <a:cs typeface="Arial"/>
              </a:rPr>
              <a:t>La </a:t>
            </a:r>
            <a:r>
              <a:rPr sz="2200" dirty="0">
                <a:solidFill>
                  <a:srgbClr val="FFFFFF"/>
                </a:solidFill>
                <a:latin typeface="Calisto MT" panose="02040603050505030304" pitchFamily="18" charset="0"/>
                <a:cs typeface="Arial"/>
              </a:rPr>
              <a:t>colocación </a:t>
            </a:r>
            <a:r>
              <a:rPr sz="2200" spc="5" dirty="0">
                <a:solidFill>
                  <a:srgbClr val="FFFFFF"/>
                </a:solidFill>
                <a:latin typeface="Calisto MT" panose="02040603050505030304" pitchFamily="18" charset="0"/>
                <a:cs typeface="Arial"/>
              </a:rPr>
              <a:t>se </a:t>
            </a:r>
            <a:r>
              <a:rPr sz="2200" dirty="0">
                <a:solidFill>
                  <a:srgbClr val="FFFFFF"/>
                </a:solidFill>
                <a:latin typeface="Calisto MT" panose="02040603050505030304" pitchFamily="18" charset="0"/>
                <a:cs typeface="Arial"/>
              </a:rPr>
              <a:t>define como </a:t>
            </a:r>
            <a:r>
              <a:rPr sz="2200" spc="-5" dirty="0">
                <a:solidFill>
                  <a:srgbClr val="FFFFFF"/>
                </a:solidFill>
                <a:latin typeface="Calisto MT" panose="02040603050505030304" pitchFamily="18" charset="0"/>
                <a:cs typeface="Arial"/>
              </a:rPr>
              <a:t>el punto de </a:t>
            </a:r>
            <a:r>
              <a:rPr sz="2200" dirty="0">
                <a:solidFill>
                  <a:srgbClr val="FFFFFF"/>
                </a:solidFill>
                <a:latin typeface="Calisto MT" panose="02040603050505030304" pitchFamily="18" charset="0"/>
                <a:cs typeface="Arial"/>
              </a:rPr>
              <a:t>máxima  concentración </a:t>
            </a:r>
            <a:r>
              <a:rPr sz="2200" spc="-5" dirty="0">
                <a:solidFill>
                  <a:srgbClr val="FFFFFF"/>
                </a:solidFill>
                <a:latin typeface="Calisto MT" panose="02040603050505030304" pitchFamily="18" charset="0"/>
                <a:cs typeface="Arial"/>
              </a:rPr>
              <a:t>sonora dentro del tracto</a:t>
            </a:r>
            <a:r>
              <a:rPr sz="2200" dirty="0">
                <a:solidFill>
                  <a:srgbClr val="FFFFFF"/>
                </a:solidFill>
                <a:latin typeface="Calisto MT" panose="02040603050505030304" pitchFamily="18" charset="0"/>
                <a:cs typeface="Arial"/>
              </a:rPr>
              <a:t> resonancial</a:t>
            </a:r>
            <a:r>
              <a:rPr sz="2200" dirty="0">
                <a:solidFill>
                  <a:srgbClr val="FFFFFF"/>
                </a:solidFill>
                <a:latin typeface="Arial"/>
                <a:cs typeface="Arial"/>
              </a:rPr>
              <a:t>.</a:t>
            </a:r>
            <a:endParaRPr sz="2200" dirty="0">
              <a:latin typeface="Arial"/>
              <a:cs typeface="Arial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843022" y="3588042"/>
            <a:ext cx="3057271" cy="3108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60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11527" y="858695"/>
            <a:ext cx="5057140" cy="50975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3200" b="0" u="sng" spc="5" dirty="0">
                <a:latin typeface="Calisto MT" panose="02040603050505030304" pitchFamily="18" charset="0"/>
                <a:cs typeface="Arial"/>
              </a:rPr>
              <a:t>Proyección </a:t>
            </a:r>
            <a:r>
              <a:rPr sz="3200" b="0" u="sng" spc="20" dirty="0">
                <a:latin typeface="Calisto MT" panose="02040603050505030304" pitchFamily="18" charset="0"/>
                <a:cs typeface="Arial"/>
              </a:rPr>
              <a:t>de </a:t>
            </a:r>
            <a:r>
              <a:rPr sz="3200" b="0" u="sng" spc="5" dirty="0">
                <a:latin typeface="Calisto MT" panose="02040603050505030304" pitchFamily="18" charset="0"/>
                <a:cs typeface="Arial"/>
              </a:rPr>
              <a:t>la</a:t>
            </a:r>
            <a:r>
              <a:rPr sz="3200" b="0" u="sng" spc="130" dirty="0">
                <a:latin typeface="Calisto MT" panose="02040603050505030304" pitchFamily="18" charset="0"/>
                <a:cs typeface="Arial"/>
              </a:rPr>
              <a:t> </a:t>
            </a:r>
            <a:r>
              <a:rPr lang="es-MX" sz="3200" u="sng" spc="10" dirty="0">
                <a:latin typeface="Calisto MT" panose="02040603050505030304" pitchFamily="18" charset="0"/>
                <a:cs typeface="Arial"/>
              </a:rPr>
              <a:t>v</a:t>
            </a:r>
            <a:r>
              <a:rPr sz="3200" b="0" u="sng" spc="10" dirty="0" err="1" smtClean="0">
                <a:latin typeface="Calisto MT" panose="02040603050505030304" pitchFamily="18" charset="0"/>
                <a:cs typeface="Arial"/>
              </a:rPr>
              <a:t>oz</a:t>
            </a:r>
            <a:r>
              <a:rPr lang="es-MX" sz="3200" b="0" spc="10" dirty="0" smtClean="0">
                <a:latin typeface="Calisto MT" panose="02040603050505030304" pitchFamily="18" charset="0"/>
                <a:cs typeface="Arial"/>
              </a:rPr>
              <a:t>.</a:t>
            </a:r>
            <a:endParaRPr sz="3200" dirty="0">
              <a:latin typeface="Calisto MT" panose="02040603050505030304" pitchFamily="18" charset="0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55577" y="1817319"/>
            <a:ext cx="8013392" cy="4483279"/>
          </a:xfrm>
          <a:prstGeom prst="rect">
            <a:avLst/>
          </a:prstGeom>
        </p:spPr>
        <p:txBody>
          <a:bodyPr vert="horz" wrap="square" lIns="0" tIns="50800" rIns="0" bIns="0" rtlCol="0">
            <a:spAutoFit/>
          </a:bodyPr>
          <a:lstStyle/>
          <a:p>
            <a:pPr marL="355600" marR="5080" indent="-342900" algn="just">
              <a:lnSpc>
                <a:spcPct val="90000"/>
              </a:lnSpc>
              <a:spcBef>
                <a:spcPts val="400"/>
              </a:spcBef>
              <a:buClr>
                <a:srgbClr val="FF8500"/>
              </a:buClr>
              <a:buSzPct val="95833"/>
              <a:buFont typeface="Arial" panose="020B0604020202020204" pitchFamily="34" charset="0"/>
              <a:buChar char="•"/>
              <a:tabLst>
                <a:tab pos="257175" algn="l"/>
              </a:tabLst>
            </a:pPr>
            <a:endParaRPr lang="es-MX" sz="2400" spc="10" dirty="0" smtClean="0">
              <a:solidFill>
                <a:srgbClr val="FFFFFF"/>
              </a:solidFill>
              <a:latin typeface="Calisto MT" panose="02040603050505030304" pitchFamily="18" charset="0"/>
              <a:cs typeface="Arial"/>
            </a:endParaRPr>
          </a:p>
          <a:p>
            <a:pPr marL="12700" marR="5080" algn="just">
              <a:lnSpc>
                <a:spcPct val="90000"/>
              </a:lnSpc>
              <a:spcBef>
                <a:spcPts val="400"/>
              </a:spcBef>
              <a:buClr>
                <a:srgbClr val="FF8500"/>
              </a:buClr>
              <a:buSzPct val="95833"/>
              <a:tabLst>
                <a:tab pos="257175" algn="l"/>
              </a:tabLst>
            </a:pPr>
            <a:r>
              <a:rPr sz="2400" spc="10" dirty="0" err="1" smtClean="0">
                <a:solidFill>
                  <a:srgbClr val="FFFFFF"/>
                </a:solidFill>
                <a:latin typeface="Calisto MT" panose="02040603050505030304" pitchFamily="18" charset="0"/>
                <a:cs typeface="Arial"/>
              </a:rPr>
              <a:t>Es</a:t>
            </a:r>
            <a:r>
              <a:rPr sz="2400" spc="10" dirty="0" smtClean="0">
                <a:solidFill>
                  <a:srgbClr val="FFFFFF"/>
                </a:solidFill>
                <a:latin typeface="Calisto MT" panose="02040603050505030304" pitchFamily="18" charset="0"/>
                <a:cs typeface="Arial"/>
              </a:rPr>
              <a:t> </a:t>
            </a:r>
            <a:r>
              <a:rPr sz="2400" spc="5" dirty="0">
                <a:solidFill>
                  <a:srgbClr val="FFFFFF"/>
                </a:solidFill>
                <a:latin typeface="Calisto MT" panose="02040603050505030304" pitchFamily="18" charset="0"/>
                <a:cs typeface="Arial"/>
              </a:rPr>
              <a:t>la </a:t>
            </a:r>
            <a:r>
              <a:rPr sz="2400" spc="-5" dirty="0">
                <a:solidFill>
                  <a:srgbClr val="FFFFFF"/>
                </a:solidFill>
                <a:latin typeface="Calisto MT" panose="02040603050505030304" pitchFamily="18" charset="0"/>
                <a:cs typeface="Arial"/>
              </a:rPr>
              <a:t>capacidad </a:t>
            </a:r>
            <a:r>
              <a:rPr sz="2400" dirty="0">
                <a:solidFill>
                  <a:srgbClr val="FFFFFF"/>
                </a:solidFill>
                <a:latin typeface="Calisto MT" panose="02040603050505030304" pitchFamily="18" charset="0"/>
                <a:cs typeface="Arial"/>
              </a:rPr>
              <a:t>de dirigir  la </a:t>
            </a:r>
            <a:r>
              <a:rPr sz="2400" spc="-5" dirty="0">
                <a:solidFill>
                  <a:srgbClr val="FFFFFF"/>
                </a:solidFill>
                <a:latin typeface="Calisto MT" panose="02040603050505030304" pitchFamily="18" charset="0"/>
                <a:cs typeface="Arial"/>
              </a:rPr>
              <a:t>voz </a:t>
            </a:r>
            <a:r>
              <a:rPr sz="2400" spc="5" dirty="0">
                <a:solidFill>
                  <a:srgbClr val="FFFFFF"/>
                </a:solidFill>
                <a:latin typeface="Calisto MT" panose="02040603050505030304" pitchFamily="18" charset="0"/>
                <a:cs typeface="Arial"/>
              </a:rPr>
              <a:t>a </a:t>
            </a:r>
            <a:r>
              <a:rPr sz="2400" dirty="0">
                <a:solidFill>
                  <a:srgbClr val="FFFFFF"/>
                </a:solidFill>
                <a:latin typeface="Calisto MT" panose="02040603050505030304" pitchFamily="18" charset="0"/>
                <a:cs typeface="Arial"/>
              </a:rPr>
              <a:t>un determinado  punto </a:t>
            </a:r>
            <a:r>
              <a:rPr sz="2400" spc="5" dirty="0">
                <a:solidFill>
                  <a:srgbClr val="FFFFFF"/>
                </a:solidFill>
                <a:latin typeface="Calisto MT" panose="02040603050505030304" pitchFamily="18" charset="0"/>
                <a:cs typeface="Arial"/>
              </a:rPr>
              <a:t>o </a:t>
            </a:r>
            <a:r>
              <a:rPr sz="2400" dirty="0">
                <a:solidFill>
                  <a:srgbClr val="FFFFFF"/>
                </a:solidFill>
                <a:latin typeface="Calisto MT" panose="02040603050505030304" pitchFamily="18" charset="0"/>
                <a:cs typeface="Arial"/>
              </a:rPr>
              <a:t>lugar en </a:t>
            </a:r>
            <a:r>
              <a:rPr sz="2400" spc="-5" dirty="0">
                <a:solidFill>
                  <a:srgbClr val="FFFFFF"/>
                </a:solidFill>
                <a:latin typeface="Calisto MT" panose="02040603050505030304" pitchFamily="18" charset="0"/>
                <a:cs typeface="Arial"/>
              </a:rPr>
              <a:t>el </a:t>
            </a:r>
            <a:r>
              <a:rPr sz="2400" spc="-10" dirty="0">
                <a:solidFill>
                  <a:srgbClr val="FFFFFF"/>
                </a:solidFill>
                <a:latin typeface="Calisto MT" panose="02040603050505030304" pitchFamily="18" charset="0"/>
                <a:cs typeface="Arial"/>
              </a:rPr>
              <a:t>espacio,  </a:t>
            </a:r>
            <a:r>
              <a:rPr sz="2400" spc="-5" dirty="0">
                <a:solidFill>
                  <a:srgbClr val="FFFFFF"/>
                </a:solidFill>
                <a:latin typeface="Calisto MT" panose="02040603050505030304" pitchFamily="18" charset="0"/>
                <a:cs typeface="Arial"/>
              </a:rPr>
              <a:t>para </a:t>
            </a:r>
            <a:r>
              <a:rPr sz="2400" dirty="0">
                <a:solidFill>
                  <a:srgbClr val="FFFFFF"/>
                </a:solidFill>
                <a:latin typeface="Calisto MT" panose="02040603050505030304" pitchFamily="18" charset="0"/>
                <a:cs typeface="Arial"/>
              </a:rPr>
              <a:t>obtener </a:t>
            </a:r>
            <a:r>
              <a:rPr sz="2400" spc="-5" dirty="0">
                <a:solidFill>
                  <a:srgbClr val="FFFFFF"/>
                </a:solidFill>
                <a:latin typeface="Calisto MT" panose="02040603050505030304" pitchFamily="18" charset="0"/>
                <a:cs typeface="Arial"/>
              </a:rPr>
              <a:t>una </a:t>
            </a:r>
            <a:r>
              <a:rPr sz="2400" dirty="0">
                <a:solidFill>
                  <a:srgbClr val="FFFFFF"/>
                </a:solidFill>
                <a:latin typeface="Calisto MT" panose="02040603050505030304" pitchFamily="18" charset="0"/>
                <a:cs typeface="Arial"/>
              </a:rPr>
              <a:t>adecuada  eficiencia fonatoria </a:t>
            </a:r>
            <a:r>
              <a:rPr sz="2400" spc="5" dirty="0">
                <a:solidFill>
                  <a:srgbClr val="FFFFFF"/>
                </a:solidFill>
                <a:latin typeface="Calisto MT" panose="02040603050505030304" pitchFamily="18" charset="0"/>
                <a:cs typeface="Arial"/>
              </a:rPr>
              <a:t>y </a:t>
            </a:r>
            <a:r>
              <a:rPr sz="2400" spc="-10" dirty="0">
                <a:solidFill>
                  <a:srgbClr val="FFFFFF"/>
                </a:solidFill>
                <a:latin typeface="Calisto MT" panose="02040603050505030304" pitchFamily="18" charset="0"/>
                <a:cs typeface="Arial"/>
              </a:rPr>
              <a:t>una  </a:t>
            </a:r>
            <a:r>
              <a:rPr sz="2400" spc="10" dirty="0">
                <a:solidFill>
                  <a:srgbClr val="FFFFFF"/>
                </a:solidFill>
                <a:latin typeface="Calisto MT" panose="02040603050505030304" pitchFamily="18" charset="0"/>
                <a:cs typeface="Arial"/>
              </a:rPr>
              <a:t>óptima </a:t>
            </a:r>
            <a:r>
              <a:rPr sz="2400" dirty="0">
                <a:solidFill>
                  <a:srgbClr val="FFFFFF"/>
                </a:solidFill>
                <a:latin typeface="Calisto MT" panose="02040603050505030304" pitchFamily="18" charset="0"/>
                <a:cs typeface="Arial"/>
              </a:rPr>
              <a:t>sonoridad de la</a:t>
            </a:r>
            <a:r>
              <a:rPr sz="2400" spc="-165" dirty="0">
                <a:solidFill>
                  <a:srgbClr val="FFFFFF"/>
                </a:solidFill>
                <a:latin typeface="Calisto MT" panose="02040603050505030304" pitchFamily="18" charset="0"/>
                <a:cs typeface="Arial"/>
              </a:rPr>
              <a:t> </a:t>
            </a:r>
            <a:r>
              <a:rPr sz="2400" spc="-5" dirty="0" err="1" smtClean="0">
                <a:solidFill>
                  <a:srgbClr val="FFFFFF"/>
                </a:solidFill>
                <a:latin typeface="Calisto MT" panose="02040603050505030304" pitchFamily="18" charset="0"/>
                <a:cs typeface="Arial"/>
              </a:rPr>
              <a:t>voz</a:t>
            </a:r>
            <a:r>
              <a:rPr lang="es-MX" sz="2400" spc="-5" dirty="0" smtClean="0">
                <a:solidFill>
                  <a:srgbClr val="FFFFFF"/>
                </a:solidFill>
                <a:latin typeface="Calisto MT" panose="02040603050505030304" pitchFamily="18" charset="0"/>
                <a:cs typeface="Arial"/>
              </a:rPr>
              <a:t>.</a:t>
            </a:r>
          </a:p>
          <a:p>
            <a:pPr marL="12700" marR="5080" algn="just">
              <a:lnSpc>
                <a:spcPct val="90000"/>
              </a:lnSpc>
              <a:spcBef>
                <a:spcPts val="400"/>
              </a:spcBef>
              <a:buClr>
                <a:srgbClr val="FF8500"/>
              </a:buClr>
              <a:buSzPct val="95833"/>
              <a:tabLst>
                <a:tab pos="257175" algn="l"/>
              </a:tabLst>
            </a:pPr>
            <a:endParaRPr sz="2400" dirty="0">
              <a:latin typeface="Calisto MT" panose="02040603050505030304" pitchFamily="18" charset="0"/>
              <a:cs typeface="Arial"/>
            </a:endParaRPr>
          </a:p>
          <a:p>
            <a:pPr marL="12700" marR="5715" algn="just">
              <a:lnSpc>
                <a:spcPts val="2590"/>
              </a:lnSpc>
              <a:spcBef>
                <a:spcPts val="5"/>
              </a:spcBef>
              <a:buClr>
                <a:srgbClr val="FF8500"/>
              </a:buClr>
              <a:buSzPct val="95833"/>
              <a:tabLst>
                <a:tab pos="257175" algn="l"/>
              </a:tabLst>
            </a:pPr>
            <a:r>
              <a:rPr sz="2400" spc="-5" dirty="0" err="1" smtClean="0">
                <a:solidFill>
                  <a:srgbClr val="FFFFFF"/>
                </a:solidFill>
                <a:latin typeface="Calisto MT" panose="02040603050505030304" pitchFamily="18" charset="0"/>
                <a:cs typeface="Arial"/>
              </a:rPr>
              <a:t>Lanzar</a:t>
            </a:r>
            <a:r>
              <a:rPr sz="2400" spc="-5" dirty="0" smtClean="0">
                <a:solidFill>
                  <a:srgbClr val="FFFFFF"/>
                </a:solidFill>
                <a:latin typeface="Calisto MT" panose="02040603050505030304" pitchFamily="18" charset="0"/>
                <a:cs typeface="Arial"/>
              </a:rPr>
              <a:t> </a:t>
            </a:r>
            <a:r>
              <a:rPr sz="2400" spc="5" dirty="0">
                <a:solidFill>
                  <a:srgbClr val="FFFFFF"/>
                </a:solidFill>
                <a:latin typeface="Calisto MT" panose="02040603050505030304" pitchFamily="18" charset="0"/>
                <a:cs typeface="Arial"/>
              </a:rPr>
              <a:t>o dirigir </a:t>
            </a:r>
            <a:r>
              <a:rPr sz="2400" dirty="0">
                <a:solidFill>
                  <a:srgbClr val="FFFFFF"/>
                </a:solidFill>
                <a:latin typeface="Calisto MT" panose="02040603050505030304" pitchFamily="18" charset="0"/>
                <a:cs typeface="Arial"/>
              </a:rPr>
              <a:t>hacia  adelante </a:t>
            </a:r>
            <a:r>
              <a:rPr sz="2400" spc="5" dirty="0">
                <a:solidFill>
                  <a:srgbClr val="FFFFFF"/>
                </a:solidFill>
                <a:latin typeface="Calisto MT" panose="02040603050505030304" pitchFamily="18" charset="0"/>
                <a:cs typeface="Arial"/>
              </a:rPr>
              <a:t>con la </a:t>
            </a:r>
            <a:r>
              <a:rPr sz="2400" dirty="0" err="1">
                <a:solidFill>
                  <a:srgbClr val="FFFFFF"/>
                </a:solidFill>
                <a:latin typeface="Calisto MT" panose="02040603050505030304" pitchFamily="18" charset="0"/>
                <a:cs typeface="Arial"/>
              </a:rPr>
              <a:t>máxima</a:t>
            </a:r>
            <a:r>
              <a:rPr sz="2400" dirty="0">
                <a:solidFill>
                  <a:srgbClr val="FFFFFF"/>
                </a:solidFill>
                <a:latin typeface="Calisto MT" panose="02040603050505030304" pitchFamily="18" charset="0"/>
                <a:cs typeface="Arial"/>
              </a:rPr>
              <a:t> </a:t>
            </a:r>
            <a:r>
              <a:rPr sz="2400" spc="5" dirty="0" err="1" smtClean="0">
                <a:solidFill>
                  <a:srgbClr val="FFFFFF"/>
                </a:solidFill>
                <a:latin typeface="Calisto MT" panose="02040603050505030304" pitchFamily="18" charset="0"/>
                <a:cs typeface="Arial"/>
              </a:rPr>
              <a:t>eficacia</a:t>
            </a:r>
            <a:r>
              <a:rPr sz="2400" spc="5" dirty="0" smtClean="0">
                <a:solidFill>
                  <a:srgbClr val="FFFFFF"/>
                </a:solidFill>
                <a:latin typeface="Calisto MT" panose="02040603050505030304" pitchFamily="18" charset="0"/>
                <a:cs typeface="Arial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alisto MT" panose="02040603050505030304" pitchFamily="18" charset="0"/>
                <a:cs typeface="Arial"/>
              </a:rPr>
              <a:t>el </a:t>
            </a:r>
            <a:r>
              <a:rPr sz="2400" dirty="0">
                <a:solidFill>
                  <a:srgbClr val="FFFFFF"/>
                </a:solidFill>
                <a:latin typeface="Calisto MT" panose="02040603050505030304" pitchFamily="18" charset="0"/>
                <a:cs typeface="Arial"/>
              </a:rPr>
              <a:t>sonido de la</a:t>
            </a:r>
            <a:r>
              <a:rPr sz="2400" spc="-145" dirty="0">
                <a:solidFill>
                  <a:srgbClr val="FFFFFF"/>
                </a:solidFill>
                <a:latin typeface="Calisto MT" panose="02040603050505030304" pitchFamily="18" charset="0"/>
                <a:cs typeface="Arial"/>
              </a:rPr>
              <a:t> </a:t>
            </a:r>
            <a:r>
              <a:rPr sz="2400" spc="-5" dirty="0" err="1" smtClean="0">
                <a:solidFill>
                  <a:srgbClr val="FFFFFF"/>
                </a:solidFill>
                <a:latin typeface="Calisto MT" panose="02040603050505030304" pitchFamily="18" charset="0"/>
                <a:cs typeface="Arial"/>
              </a:rPr>
              <a:t>voz</a:t>
            </a:r>
            <a:r>
              <a:rPr lang="es-MX" sz="2400" spc="-5" dirty="0" smtClean="0">
                <a:solidFill>
                  <a:srgbClr val="FFFFFF"/>
                </a:solidFill>
                <a:latin typeface="Calisto MT" panose="02040603050505030304" pitchFamily="18" charset="0"/>
                <a:cs typeface="Arial"/>
              </a:rPr>
              <a:t>.</a:t>
            </a:r>
          </a:p>
          <a:p>
            <a:pPr marL="12700" marR="5715" algn="just">
              <a:lnSpc>
                <a:spcPts val="2590"/>
              </a:lnSpc>
              <a:spcBef>
                <a:spcPts val="5"/>
              </a:spcBef>
              <a:buClr>
                <a:srgbClr val="FF8500"/>
              </a:buClr>
              <a:buSzPct val="95833"/>
              <a:tabLst>
                <a:tab pos="257175" algn="l"/>
              </a:tabLst>
            </a:pPr>
            <a:endParaRPr lang="es-MX" sz="2400" spc="-5" dirty="0">
              <a:solidFill>
                <a:srgbClr val="FFFFFF"/>
              </a:solidFill>
              <a:latin typeface="Calisto MT" panose="02040603050505030304" pitchFamily="18" charset="0"/>
              <a:cs typeface="Arial"/>
            </a:endParaRPr>
          </a:p>
          <a:p>
            <a:pPr marL="12700" marR="5715" algn="just">
              <a:lnSpc>
                <a:spcPts val="2590"/>
              </a:lnSpc>
              <a:spcBef>
                <a:spcPts val="5"/>
              </a:spcBef>
              <a:buClr>
                <a:srgbClr val="FF8500"/>
              </a:buClr>
              <a:buSzPct val="95833"/>
              <a:tabLst>
                <a:tab pos="257175" algn="l"/>
              </a:tabLst>
            </a:pPr>
            <a:r>
              <a:rPr lang="es-MX" sz="2400" spc="-5" dirty="0" smtClean="0">
                <a:solidFill>
                  <a:srgbClr val="FFFFFF"/>
                </a:solidFill>
                <a:latin typeface="Calisto MT" panose="02040603050505030304" pitchFamily="18" charset="0"/>
                <a:cs typeface="Arial"/>
              </a:rPr>
              <a:t>La Proyección depende de la :</a:t>
            </a:r>
          </a:p>
          <a:p>
            <a:pPr marL="12700" marR="5715" algn="just">
              <a:lnSpc>
                <a:spcPts val="2590"/>
              </a:lnSpc>
              <a:spcBef>
                <a:spcPts val="5"/>
              </a:spcBef>
              <a:buClr>
                <a:srgbClr val="FF8500"/>
              </a:buClr>
              <a:buSzPct val="95833"/>
              <a:tabLst>
                <a:tab pos="257175" algn="l"/>
              </a:tabLst>
            </a:pPr>
            <a:r>
              <a:rPr lang="es-MX" sz="2400" spc="-5" dirty="0" smtClean="0">
                <a:solidFill>
                  <a:srgbClr val="FFFFFF"/>
                </a:solidFill>
                <a:latin typeface="Calisto MT" panose="02040603050505030304" pitchFamily="18" charset="0"/>
                <a:cs typeface="Arial"/>
              </a:rPr>
              <a:t>                                                    Resonancia </a:t>
            </a:r>
          </a:p>
          <a:p>
            <a:pPr marL="12700" marR="5715" algn="just">
              <a:lnSpc>
                <a:spcPts val="2590"/>
              </a:lnSpc>
              <a:spcBef>
                <a:spcPts val="5"/>
              </a:spcBef>
              <a:buClr>
                <a:srgbClr val="FF8500"/>
              </a:buClr>
              <a:buSzPct val="95833"/>
              <a:tabLst>
                <a:tab pos="257175" algn="l"/>
              </a:tabLst>
            </a:pPr>
            <a:r>
              <a:rPr lang="es-MX" sz="2400" spc="-5" dirty="0">
                <a:solidFill>
                  <a:srgbClr val="FFFFFF"/>
                </a:solidFill>
                <a:latin typeface="Calisto MT" panose="02040603050505030304" pitchFamily="18" charset="0"/>
                <a:cs typeface="Arial"/>
              </a:rPr>
              <a:t> </a:t>
            </a:r>
            <a:r>
              <a:rPr lang="es-MX" sz="2400" spc="-5" dirty="0" smtClean="0">
                <a:solidFill>
                  <a:srgbClr val="FFFFFF"/>
                </a:solidFill>
                <a:latin typeface="Calisto MT" panose="02040603050505030304" pitchFamily="18" charset="0"/>
                <a:cs typeface="Arial"/>
              </a:rPr>
              <a:t>                                                   Respiración </a:t>
            </a:r>
          </a:p>
          <a:p>
            <a:pPr marL="12700" marR="5715" algn="just">
              <a:lnSpc>
                <a:spcPts val="2590"/>
              </a:lnSpc>
              <a:spcBef>
                <a:spcPts val="5"/>
              </a:spcBef>
              <a:buClr>
                <a:srgbClr val="FF8500"/>
              </a:buClr>
              <a:buSzPct val="95833"/>
              <a:tabLst>
                <a:tab pos="257175" algn="l"/>
              </a:tabLst>
            </a:pPr>
            <a:r>
              <a:rPr lang="es-MX" sz="2400" spc="-5" dirty="0">
                <a:solidFill>
                  <a:srgbClr val="FFFFFF"/>
                </a:solidFill>
                <a:latin typeface="Calisto MT" panose="02040603050505030304" pitchFamily="18" charset="0"/>
                <a:cs typeface="Arial"/>
              </a:rPr>
              <a:t> </a:t>
            </a:r>
            <a:r>
              <a:rPr lang="es-MX" sz="2400" spc="-5" dirty="0" smtClean="0">
                <a:solidFill>
                  <a:srgbClr val="FFFFFF"/>
                </a:solidFill>
                <a:latin typeface="Calisto MT" panose="02040603050505030304" pitchFamily="18" charset="0"/>
                <a:cs typeface="Arial"/>
              </a:rPr>
              <a:t>                                                   </a:t>
            </a:r>
            <a:r>
              <a:rPr lang="es-MX" sz="2400" spc="-5" dirty="0" smtClean="0">
                <a:solidFill>
                  <a:srgbClr val="FFFFFF"/>
                </a:solidFill>
                <a:latin typeface="Calisto MT" panose="02040603050505030304" pitchFamily="18" charset="0"/>
                <a:cs typeface="Arial"/>
              </a:rPr>
              <a:t>Articulación</a:t>
            </a:r>
            <a:endParaRPr lang="es-MX" sz="2400" spc="-5" dirty="0" smtClean="0">
              <a:solidFill>
                <a:srgbClr val="FFFFFF"/>
              </a:solidFill>
              <a:latin typeface="Calisto MT" panose="02040603050505030304" pitchFamily="18" charset="0"/>
              <a:cs typeface="Arial"/>
            </a:endParaRPr>
          </a:p>
          <a:p>
            <a:pPr marL="12700" marR="5715" algn="just">
              <a:lnSpc>
                <a:spcPts val="2590"/>
              </a:lnSpc>
              <a:spcBef>
                <a:spcPts val="5"/>
              </a:spcBef>
              <a:buClr>
                <a:srgbClr val="FF8500"/>
              </a:buClr>
              <a:buSzPct val="95833"/>
              <a:tabLst>
                <a:tab pos="257175" algn="l"/>
              </a:tabLst>
            </a:pPr>
            <a:endParaRPr sz="2400" dirty="0">
              <a:latin typeface="Calisto MT" panose="02040603050505030304" pitchFamily="18" charset="0"/>
              <a:cs typeface="Arial"/>
            </a:endParaRPr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2159" y="620688"/>
            <a:ext cx="2756809" cy="137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8798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683568" y="260648"/>
            <a:ext cx="8208912" cy="1296144"/>
          </a:xfrm>
        </p:spPr>
        <p:txBody>
          <a:bodyPr/>
          <a:lstStyle/>
          <a:p>
            <a:r>
              <a:rPr lang="es-MX" dirty="0" smtClean="0"/>
              <a:t>            </a:t>
            </a:r>
            <a:r>
              <a:rPr lang="es-MX" sz="3600" dirty="0" smtClean="0">
                <a:latin typeface="Calisto MT" panose="02040603050505030304" pitchFamily="18" charset="0"/>
              </a:rPr>
              <a:t>Muchas Gracias !! </a:t>
            </a:r>
            <a:endParaRPr lang="es-MX" sz="3600" dirty="0">
              <a:latin typeface="Calisto MT" panose="02040603050505030304" pitchFamily="18" charset="0"/>
            </a:endParaRPr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9832" y="1835596"/>
            <a:ext cx="2690217" cy="360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34050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99592" y="332656"/>
            <a:ext cx="7543800" cy="4752528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s-MX" sz="3200" dirty="0">
                <a:solidFill>
                  <a:schemeClr val="tx1"/>
                </a:solidFill>
                <a:latin typeface="Calisto MT" panose="02040603050505030304" pitchFamily="18" charset="0"/>
              </a:rPr>
              <a:t> </a:t>
            </a:r>
            <a:r>
              <a:rPr lang="es-MX" sz="3200" dirty="0" smtClean="0">
                <a:solidFill>
                  <a:schemeClr val="tx1"/>
                </a:solidFill>
                <a:latin typeface="Calisto MT" panose="02040603050505030304" pitchFamily="18" charset="0"/>
              </a:rPr>
              <a:t>          </a:t>
            </a:r>
            <a:br>
              <a:rPr lang="es-MX" sz="3200" dirty="0" smtClean="0">
                <a:solidFill>
                  <a:schemeClr val="tx1"/>
                </a:solidFill>
                <a:latin typeface="Calisto MT" panose="02040603050505030304" pitchFamily="18" charset="0"/>
              </a:rPr>
            </a:br>
            <a:r>
              <a:rPr lang="es-MX" sz="3200" dirty="0">
                <a:solidFill>
                  <a:schemeClr val="tx1"/>
                </a:solidFill>
                <a:latin typeface="Calisto MT" panose="02040603050505030304" pitchFamily="18" charset="0"/>
              </a:rPr>
              <a:t/>
            </a:r>
            <a:br>
              <a:rPr lang="es-MX" sz="3200" dirty="0">
                <a:solidFill>
                  <a:schemeClr val="tx1"/>
                </a:solidFill>
                <a:latin typeface="Calisto MT" panose="02040603050505030304" pitchFamily="18" charset="0"/>
              </a:rPr>
            </a:br>
            <a:r>
              <a:rPr lang="es-MX" sz="3200" dirty="0" smtClean="0">
                <a:solidFill>
                  <a:schemeClr val="tx1"/>
                </a:solidFill>
                <a:latin typeface="Calisto MT" panose="02040603050505030304" pitchFamily="18" charset="0"/>
              </a:rPr>
              <a:t>  </a:t>
            </a:r>
            <a:r>
              <a:rPr lang="es-MX" sz="3200" b="0" i="1" u="sng" dirty="0" smtClean="0">
                <a:solidFill>
                  <a:schemeClr val="tx1"/>
                </a:solidFill>
                <a:latin typeface="Calisto MT" panose="02040603050505030304" pitchFamily="18" charset="0"/>
              </a:rPr>
              <a:t>Parámetros Locutivos:</a:t>
            </a:r>
            <a:r>
              <a:rPr lang="es-MX" sz="3200" b="0" i="1" u="sng" dirty="0" smtClean="0">
                <a:solidFill>
                  <a:schemeClr val="tx1"/>
                </a:solidFill>
                <a:latin typeface="Calisto MT" panose="02040603050505030304" pitchFamily="18" charset="0"/>
              </a:rPr>
              <a:t/>
            </a:r>
            <a:br>
              <a:rPr lang="es-MX" sz="3200" b="0" i="1" u="sng" dirty="0" smtClean="0">
                <a:solidFill>
                  <a:schemeClr val="tx1"/>
                </a:solidFill>
                <a:latin typeface="Calisto MT" panose="02040603050505030304" pitchFamily="18" charset="0"/>
              </a:rPr>
            </a:br>
            <a:r>
              <a:rPr lang="es-MX" sz="3200" b="0" dirty="0">
                <a:solidFill>
                  <a:schemeClr val="tx1"/>
                </a:solidFill>
                <a:latin typeface="Calisto MT" panose="02040603050505030304" pitchFamily="18" charset="0"/>
              </a:rPr>
              <a:t/>
            </a:r>
            <a:br>
              <a:rPr lang="es-MX" sz="3200" b="0" dirty="0">
                <a:solidFill>
                  <a:schemeClr val="tx1"/>
                </a:solidFill>
                <a:latin typeface="Calisto MT" panose="02040603050505030304" pitchFamily="18" charset="0"/>
              </a:rPr>
            </a:br>
            <a:r>
              <a:rPr lang="es-MX" sz="2000" b="0" dirty="0" smtClean="0">
                <a:solidFill>
                  <a:schemeClr val="tx1"/>
                </a:solidFill>
                <a:latin typeface="Calisto MT" panose="02040603050505030304" pitchFamily="18" charset="0"/>
              </a:rPr>
              <a:t>El acto locutivo es </a:t>
            </a:r>
            <a:r>
              <a:rPr lang="es-MX" sz="2000" b="0" i="1" dirty="0" smtClean="0">
                <a:solidFill>
                  <a:schemeClr val="tx1"/>
                </a:solidFill>
                <a:latin typeface="Calisto MT" panose="02040603050505030304" pitchFamily="18" charset="0"/>
              </a:rPr>
              <a:t>el  decir </a:t>
            </a:r>
            <a:r>
              <a:rPr lang="es-MX" sz="2000" b="0" dirty="0" smtClean="0">
                <a:solidFill>
                  <a:schemeClr val="tx1"/>
                </a:solidFill>
                <a:latin typeface="Calisto MT" panose="02040603050505030304" pitchFamily="18" charset="0"/>
              </a:rPr>
              <a:t>, estos parámetros están directamente encargados de  la producción vocal . </a:t>
            </a:r>
            <a:br>
              <a:rPr lang="es-MX" sz="2000" b="0" dirty="0" smtClean="0">
                <a:solidFill>
                  <a:schemeClr val="tx1"/>
                </a:solidFill>
                <a:latin typeface="Calisto MT" panose="02040603050505030304" pitchFamily="18" charset="0"/>
              </a:rPr>
            </a:br>
            <a:r>
              <a:rPr lang="es-MX" sz="2000" b="0" dirty="0">
                <a:solidFill>
                  <a:schemeClr val="tx1"/>
                </a:solidFill>
                <a:latin typeface="Calisto MT" panose="02040603050505030304" pitchFamily="18" charset="0"/>
              </a:rPr>
              <a:t/>
            </a:r>
            <a:br>
              <a:rPr lang="es-MX" sz="2000" b="0" dirty="0">
                <a:solidFill>
                  <a:schemeClr val="tx1"/>
                </a:solidFill>
                <a:latin typeface="Calisto MT" panose="02040603050505030304" pitchFamily="18" charset="0"/>
              </a:rPr>
            </a:br>
            <a:r>
              <a:rPr lang="es-MX" sz="2000" b="0" dirty="0" smtClean="0">
                <a:solidFill>
                  <a:schemeClr val="tx1"/>
                </a:solidFill>
                <a:latin typeface="Calisto MT" panose="02040603050505030304" pitchFamily="18" charset="0"/>
              </a:rPr>
              <a:t/>
            </a:r>
            <a:br>
              <a:rPr lang="es-MX" sz="2000" b="0" dirty="0" smtClean="0">
                <a:solidFill>
                  <a:schemeClr val="tx1"/>
                </a:solidFill>
                <a:latin typeface="Calisto MT" panose="02040603050505030304" pitchFamily="18" charset="0"/>
              </a:rPr>
            </a:br>
            <a:r>
              <a:rPr lang="es-MX" sz="2000" b="0" dirty="0">
                <a:solidFill>
                  <a:schemeClr val="tx1"/>
                </a:solidFill>
                <a:latin typeface="Calisto MT" panose="02040603050505030304" pitchFamily="18" charset="0"/>
              </a:rPr>
              <a:t/>
            </a:r>
            <a:br>
              <a:rPr lang="es-MX" sz="2000" b="0" dirty="0">
                <a:solidFill>
                  <a:schemeClr val="tx1"/>
                </a:solidFill>
                <a:latin typeface="Calisto MT" panose="02040603050505030304" pitchFamily="18" charset="0"/>
              </a:rPr>
            </a:br>
            <a:r>
              <a:rPr lang="es-MX" sz="2000" b="0" dirty="0" smtClean="0">
                <a:solidFill>
                  <a:schemeClr val="tx1"/>
                </a:solidFill>
                <a:latin typeface="Calisto MT" panose="02040603050505030304" pitchFamily="18" charset="0"/>
              </a:rPr>
              <a:t>Se </a:t>
            </a:r>
            <a:r>
              <a:rPr lang="es-MX" sz="2000" b="0" dirty="0" smtClean="0">
                <a:solidFill>
                  <a:schemeClr val="tx1"/>
                </a:solidFill>
                <a:latin typeface="Calisto MT" panose="02040603050505030304" pitchFamily="18" charset="0"/>
              </a:rPr>
              <a:t>evalúan cuando una persona esta hablando . </a:t>
            </a:r>
            <a:endParaRPr lang="es-MX" sz="2000" b="0" dirty="0">
              <a:solidFill>
                <a:schemeClr val="tx1"/>
              </a:solidFill>
              <a:latin typeface="Calisto MT" panose="02040603050505030304" pitchFamily="18" charset="0"/>
            </a:endParaRPr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2243" y="1124744"/>
            <a:ext cx="1796231" cy="18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67542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2 Rectángulo"/>
          <p:cNvSpPr/>
          <p:nvPr/>
        </p:nvSpPr>
        <p:spPr>
          <a:xfrm>
            <a:off x="611560" y="474345"/>
            <a:ext cx="7632848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dirty="0"/>
              <a:t> </a:t>
            </a:r>
            <a:endParaRPr lang="es-MX" dirty="0" smtClean="0"/>
          </a:p>
          <a:p>
            <a:endParaRPr lang="es-MX" dirty="0" smtClean="0"/>
          </a:p>
          <a:p>
            <a:endParaRPr lang="es-MX" dirty="0"/>
          </a:p>
          <a:p>
            <a:r>
              <a:rPr lang="es-MX" dirty="0" smtClean="0"/>
              <a:t>De </a:t>
            </a:r>
            <a:r>
              <a:rPr lang="es-MX" dirty="0"/>
              <a:t>allí que conocer la naturaleza y las características de la voz permite conocer en profundidad al individuo, ya que éste exterioriza su vivencia interna, sus tensiones, problemas y toda su personalidad a través de la voz cuando habla</a:t>
            </a:r>
            <a:r>
              <a:rPr lang="es-MX" dirty="0" smtClean="0"/>
              <a:t>.</a:t>
            </a:r>
          </a:p>
          <a:p>
            <a:endParaRPr lang="es-MX" dirty="0" smtClean="0"/>
          </a:p>
          <a:p>
            <a:endParaRPr lang="es-MX" dirty="0"/>
          </a:p>
          <a:p>
            <a:endParaRPr lang="es-MX" dirty="0" smtClean="0"/>
          </a:p>
          <a:p>
            <a:endParaRPr lang="es-MX" dirty="0"/>
          </a:p>
          <a:p>
            <a:endParaRPr lang="es-MX" dirty="0"/>
          </a:p>
          <a:p>
            <a:endParaRPr lang="es-MX" dirty="0" smtClean="0"/>
          </a:p>
          <a:p>
            <a:endParaRPr lang="es-MX" dirty="0"/>
          </a:p>
          <a:p>
            <a:r>
              <a:rPr lang="es-MX" dirty="0"/>
              <a:t>Por eso se considera que el individuo manifiesta o drena lo que ES a través de su laringe. Bloch (1973) sostiene, también, que el hombre drena su desajuste, su neurosis, a través de la laringe</a:t>
            </a:r>
            <a:r>
              <a:rPr lang="es-MX" dirty="0" smtClean="0"/>
              <a:t>.</a:t>
            </a:r>
          </a:p>
          <a:p>
            <a:endParaRPr lang="es-MX" dirty="0"/>
          </a:p>
          <a:p>
            <a:endParaRPr lang="es-MX" dirty="0"/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1999" y="2348880"/>
            <a:ext cx="2619375" cy="1743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49939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3" name="2 Rectángulo"/>
          <p:cNvSpPr/>
          <p:nvPr/>
        </p:nvSpPr>
        <p:spPr>
          <a:xfrm>
            <a:off x="179512" y="1582341"/>
            <a:ext cx="856895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dirty="0" smtClean="0"/>
              <a:t>Se </a:t>
            </a:r>
            <a:r>
              <a:rPr lang="es-MX" dirty="0"/>
              <a:t>dice que cuando el hombre habla transparenta su personalidad a través de </a:t>
            </a:r>
            <a:r>
              <a:rPr lang="es-MX" dirty="0"/>
              <a:t> </a:t>
            </a:r>
            <a:r>
              <a:rPr lang="es-MX" dirty="0" smtClean="0"/>
              <a:t>su vo</a:t>
            </a:r>
            <a:r>
              <a:rPr lang="es-MX" dirty="0" smtClean="0"/>
              <a:t>z </a:t>
            </a:r>
            <a:r>
              <a:rPr lang="es-MX" dirty="0"/>
              <a:t>producida por la laringe. </a:t>
            </a:r>
            <a:endParaRPr lang="es-MX" dirty="0" smtClean="0"/>
          </a:p>
          <a:p>
            <a:endParaRPr lang="es-MX" dirty="0"/>
          </a:p>
          <a:p>
            <a:endParaRPr lang="es-MX" dirty="0" smtClean="0"/>
          </a:p>
          <a:p>
            <a:endParaRPr lang="es-MX" dirty="0" smtClean="0"/>
          </a:p>
          <a:p>
            <a:endParaRPr lang="es-MX" dirty="0" smtClean="0"/>
          </a:p>
          <a:p>
            <a:endParaRPr lang="es-MX" dirty="0"/>
          </a:p>
          <a:p>
            <a:endParaRPr lang="es-MX" dirty="0" smtClean="0"/>
          </a:p>
          <a:p>
            <a:endParaRPr lang="es-MX" dirty="0"/>
          </a:p>
          <a:p>
            <a:r>
              <a:rPr lang="es-MX" dirty="0" smtClean="0"/>
              <a:t>Por </a:t>
            </a:r>
            <a:r>
              <a:rPr lang="es-MX" dirty="0"/>
              <a:t>la voz podemos conocer el estado de salud del individuo, su manera de ser, su temperamento </a:t>
            </a:r>
            <a:r>
              <a:rPr lang="es-MX" dirty="0" smtClean="0"/>
              <a:t>su </a:t>
            </a:r>
            <a:r>
              <a:rPr lang="es-MX" dirty="0"/>
              <a:t>cultura, su origen, su estado hormonal, emocional y psíquico. Es decir, muchos aspectos, características y estados de salud física y psicológica se transparentan a través de la voz</a:t>
            </a:r>
            <a:r>
              <a:rPr lang="es-MX" dirty="0" smtClean="0"/>
              <a:t>.</a:t>
            </a:r>
          </a:p>
          <a:p>
            <a:endParaRPr lang="es-MX" dirty="0"/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8104" y="2132856"/>
            <a:ext cx="1625774" cy="18501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79240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971600" y="1268760"/>
            <a:ext cx="7128792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200" dirty="0" smtClean="0">
                <a:latin typeface="Calisto MT" panose="02040603050505030304" pitchFamily="18" charset="0"/>
              </a:rPr>
              <a:t>Tono </a:t>
            </a:r>
          </a:p>
          <a:p>
            <a:pPr algn="ctr"/>
            <a:endParaRPr lang="es-MX" sz="3200" dirty="0" smtClean="0">
              <a:latin typeface="Calisto MT" panose="02040603050505030304" pitchFamily="18" charset="0"/>
            </a:endParaRPr>
          </a:p>
          <a:p>
            <a:r>
              <a:rPr lang="es-MX" sz="2000" dirty="0" smtClean="0">
                <a:latin typeface="Calisto MT" panose="02040603050505030304" pitchFamily="18" charset="0"/>
              </a:rPr>
              <a:t>Aunque </a:t>
            </a:r>
            <a:r>
              <a:rPr lang="es-MX" sz="2000" dirty="0">
                <a:latin typeface="Calisto MT" panose="02040603050505030304" pitchFamily="18" charset="0"/>
              </a:rPr>
              <a:t>el tono y la intensidad del habla están determinados principalmente por la vibración de las cuerdas vocales, su espectro está fuertemente determinado por las </a:t>
            </a:r>
            <a:r>
              <a:rPr lang="es-MX" sz="2000" dirty="0" smtClean="0">
                <a:latin typeface="Calisto MT" panose="02040603050505030304" pitchFamily="18" charset="0"/>
              </a:rPr>
              <a:t>resonancia </a:t>
            </a:r>
            <a:r>
              <a:rPr lang="es-MX" sz="2000" dirty="0">
                <a:latin typeface="Calisto MT" panose="02040603050505030304" pitchFamily="18" charset="0"/>
              </a:rPr>
              <a:t>del tracto </a:t>
            </a:r>
            <a:r>
              <a:rPr lang="es-MX" sz="2000" dirty="0" smtClean="0">
                <a:latin typeface="Calisto MT" panose="02040603050505030304" pitchFamily="18" charset="0"/>
              </a:rPr>
              <a:t>vocal.</a:t>
            </a:r>
            <a:r>
              <a:rPr lang="es-MX" sz="2000" dirty="0">
                <a:latin typeface="Calisto MT" panose="02040603050505030304" pitchFamily="18" charset="0"/>
              </a:rPr>
              <a:t/>
            </a:r>
            <a:br>
              <a:rPr lang="es-MX" sz="2000" dirty="0">
                <a:latin typeface="Calisto MT" panose="02040603050505030304" pitchFamily="18" charset="0"/>
              </a:rPr>
            </a:br>
            <a:endParaRPr lang="es-MX" sz="2000" dirty="0"/>
          </a:p>
        </p:txBody>
      </p:sp>
      <p:sp>
        <p:nvSpPr>
          <p:cNvPr id="5" name="1 Título"/>
          <p:cNvSpPr>
            <a:spLocks noGrp="1"/>
          </p:cNvSpPr>
          <p:nvPr>
            <p:ph type="title"/>
          </p:nvPr>
        </p:nvSpPr>
        <p:spPr>
          <a:xfrm>
            <a:off x="1115616" y="1700808"/>
            <a:ext cx="7696078" cy="4320480"/>
          </a:xfrm>
        </p:spPr>
        <p:txBody>
          <a:bodyPr/>
          <a:lstStyle/>
          <a:p>
            <a:r>
              <a:rPr lang="es-MX" sz="2400" b="0" dirty="0" smtClean="0">
                <a:solidFill>
                  <a:schemeClr val="tx1"/>
                </a:solidFill>
                <a:effectLst/>
                <a:latin typeface="Calisto MT" panose="02040603050505030304" pitchFamily="18" charset="0"/>
              </a:rPr>
              <a:t/>
            </a:r>
            <a:br>
              <a:rPr lang="es-MX" sz="2400" b="0" dirty="0" smtClean="0">
                <a:solidFill>
                  <a:schemeClr val="tx1"/>
                </a:solidFill>
                <a:effectLst/>
                <a:latin typeface="Calisto MT" panose="02040603050505030304" pitchFamily="18" charset="0"/>
              </a:rPr>
            </a:br>
            <a:r>
              <a:rPr lang="es-MX" sz="2400" b="0" dirty="0" smtClean="0">
                <a:solidFill>
                  <a:schemeClr val="tx1"/>
                </a:solidFill>
                <a:effectLst/>
                <a:latin typeface="Calisto MT" panose="02040603050505030304" pitchFamily="18" charset="0"/>
              </a:rPr>
              <a:t/>
            </a:r>
            <a:br>
              <a:rPr lang="es-MX" sz="2400" b="0" dirty="0" smtClean="0">
                <a:solidFill>
                  <a:schemeClr val="tx1"/>
                </a:solidFill>
                <a:effectLst/>
                <a:latin typeface="Calisto MT" panose="02040603050505030304" pitchFamily="18" charset="0"/>
              </a:rPr>
            </a:br>
            <a:r>
              <a:rPr lang="es-MX" sz="2400" dirty="0" smtClean="0">
                <a:effectLst/>
                <a:latin typeface="Calisto MT" panose="02040603050505030304" pitchFamily="18" charset="0"/>
              </a:rPr>
              <a:t/>
            </a:r>
            <a:br>
              <a:rPr lang="es-MX" sz="2400" dirty="0" smtClean="0">
                <a:effectLst/>
                <a:latin typeface="Calisto MT" panose="02040603050505030304" pitchFamily="18" charset="0"/>
              </a:rPr>
            </a:br>
            <a:r>
              <a:rPr lang="es-MX" sz="2400" dirty="0" smtClean="0">
                <a:effectLst/>
                <a:latin typeface="Calisto MT" panose="02040603050505030304" pitchFamily="18" charset="0"/>
              </a:rPr>
              <a:t/>
            </a:r>
            <a:br>
              <a:rPr lang="es-MX" sz="2400" dirty="0" smtClean="0">
                <a:effectLst/>
                <a:latin typeface="Calisto MT" panose="02040603050505030304" pitchFamily="18" charset="0"/>
              </a:rPr>
            </a:br>
            <a:r>
              <a:rPr lang="es-MX" sz="2400" dirty="0">
                <a:effectLst/>
                <a:latin typeface="Calisto MT" panose="02040603050505030304" pitchFamily="18" charset="0"/>
              </a:rPr>
              <a:t/>
            </a:r>
            <a:br>
              <a:rPr lang="es-MX" sz="2400" dirty="0">
                <a:effectLst/>
                <a:latin typeface="Calisto MT" panose="02040603050505030304" pitchFamily="18" charset="0"/>
              </a:rPr>
            </a:br>
            <a:r>
              <a:rPr lang="es-MX" sz="2400" dirty="0" smtClean="0">
                <a:effectLst/>
                <a:latin typeface="Calisto MT" panose="02040603050505030304" pitchFamily="18" charset="0"/>
              </a:rPr>
              <a:t/>
            </a:r>
            <a:br>
              <a:rPr lang="es-MX" sz="2400" dirty="0" smtClean="0">
                <a:effectLst/>
                <a:latin typeface="Calisto MT" panose="02040603050505030304" pitchFamily="18" charset="0"/>
              </a:rPr>
            </a:br>
            <a:r>
              <a:rPr lang="es-MX" sz="2400" dirty="0">
                <a:effectLst/>
                <a:latin typeface="Calisto MT" panose="02040603050505030304" pitchFamily="18" charset="0"/>
              </a:rPr>
              <a:t/>
            </a:r>
            <a:br>
              <a:rPr lang="es-MX" sz="2400" dirty="0">
                <a:effectLst/>
                <a:latin typeface="Calisto MT" panose="02040603050505030304" pitchFamily="18" charset="0"/>
              </a:rPr>
            </a:br>
            <a:r>
              <a:rPr lang="es-MX" sz="2400" dirty="0" smtClean="0">
                <a:effectLst/>
                <a:latin typeface="Calisto MT" panose="02040603050505030304" pitchFamily="18" charset="0"/>
              </a:rPr>
              <a:t/>
            </a:r>
            <a:br>
              <a:rPr lang="es-MX" sz="2400" dirty="0" smtClean="0">
                <a:effectLst/>
                <a:latin typeface="Calisto MT" panose="02040603050505030304" pitchFamily="18" charset="0"/>
              </a:rPr>
            </a:br>
            <a:r>
              <a:rPr lang="es-MX" sz="2400" dirty="0">
                <a:effectLst/>
                <a:latin typeface="Calisto MT" panose="02040603050505030304" pitchFamily="18" charset="0"/>
              </a:rPr>
              <a:t/>
            </a:r>
            <a:br>
              <a:rPr lang="es-MX" sz="2400" dirty="0">
                <a:effectLst/>
                <a:latin typeface="Calisto MT" panose="02040603050505030304" pitchFamily="18" charset="0"/>
              </a:rPr>
            </a:br>
            <a:r>
              <a:rPr lang="es-MX" sz="2400" dirty="0" smtClean="0">
                <a:effectLst/>
                <a:latin typeface="Calisto MT" panose="02040603050505030304" pitchFamily="18" charset="0"/>
              </a:rPr>
              <a:t/>
            </a:r>
            <a:br>
              <a:rPr lang="es-MX" sz="2400" dirty="0" smtClean="0">
                <a:effectLst/>
                <a:latin typeface="Calisto MT" panose="02040603050505030304" pitchFamily="18" charset="0"/>
              </a:rPr>
            </a:br>
            <a:r>
              <a:rPr lang="es-MX" sz="2400" dirty="0">
                <a:effectLst/>
                <a:latin typeface="Calisto MT" panose="02040603050505030304" pitchFamily="18" charset="0"/>
              </a:rPr>
              <a:t/>
            </a:r>
            <a:br>
              <a:rPr lang="es-MX" sz="2400" dirty="0">
                <a:effectLst/>
                <a:latin typeface="Calisto MT" panose="02040603050505030304" pitchFamily="18" charset="0"/>
              </a:rPr>
            </a:br>
            <a:r>
              <a:rPr lang="es-MX" sz="2400" dirty="0" smtClean="0">
                <a:effectLst/>
                <a:latin typeface="Calisto MT" panose="02040603050505030304" pitchFamily="18" charset="0"/>
              </a:rPr>
              <a:t/>
            </a:r>
            <a:br>
              <a:rPr lang="es-MX" sz="2400" dirty="0" smtClean="0">
                <a:effectLst/>
                <a:latin typeface="Calisto MT" panose="02040603050505030304" pitchFamily="18" charset="0"/>
              </a:rPr>
            </a:br>
            <a:r>
              <a:rPr lang="es-MX" sz="2400" dirty="0">
                <a:effectLst/>
                <a:latin typeface="Calisto MT" panose="02040603050505030304" pitchFamily="18" charset="0"/>
              </a:rPr>
              <a:t/>
            </a:r>
            <a:br>
              <a:rPr lang="es-MX" sz="2400" dirty="0">
                <a:effectLst/>
                <a:latin typeface="Calisto MT" panose="02040603050505030304" pitchFamily="18" charset="0"/>
              </a:rPr>
            </a:br>
            <a:r>
              <a:rPr lang="es-MX" sz="2400" dirty="0" smtClean="0">
                <a:effectLst/>
                <a:latin typeface="Calisto MT" panose="02040603050505030304" pitchFamily="18" charset="0"/>
              </a:rPr>
              <a:t/>
            </a:r>
            <a:br>
              <a:rPr lang="es-MX" sz="2400" dirty="0" smtClean="0">
                <a:effectLst/>
                <a:latin typeface="Calisto MT" panose="02040603050505030304" pitchFamily="18" charset="0"/>
              </a:rPr>
            </a:br>
            <a:r>
              <a:rPr lang="es-MX" sz="2400" dirty="0" smtClean="0">
                <a:effectLst/>
                <a:latin typeface="Calisto MT" panose="02040603050505030304" pitchFamily="18" charset="0"/>
              </a:rPr>
              <a:t/>
            </a:r>
            <a:br>
              <a:rPr lang="es-MX" sz="2400" dirty="0" smtClean="0">
                <a:effectLst/>
                <a:latin typeface="Calisto MT" panose="02040603050505030304" pitchFamily="18" charset="0"/>
              </a:rPr>
            </a:br>
            <a:r>
              <a:rPr lang="es-MX" sz="2400" dirty="0">
                <a:effectLst/>
                <a:latin typeface="Calisto MT" panose="02040603050505030304" pitchFamily="18" charset="0"/>
              </a:rPr>
              <a:t/>
            </a:r>
            <a:br>
              <a:rPr lang="es-MX" sz="2400" dirty="0">
                <a:effectLst/>
                <a:latin typeface="Calisto MT" panose="02040603050505030304" pitchFamily="18" charset="0"/>
              </a:rPr>
            </a:br>
            <a:r>
              <a:rPr lang="es-MX" sz="2400" dirty="0" smtClean="0">
                <a:effectLst/>
                <a:latin typeface="Calisto MT" panose="02040603050505030304" pitchFamily="18" charset="0"/>
              </a:rPr>
              <a:t/>
            </a:r>
            <a:br>
              <a:rPr lang="es-MX" sz="2400" dirty="0" smtClean="0">
                <a:effectLst/>
                <a:latin typeface="Calisto MT" panose="02040603050505030304" pitchFamily="18" charset="0"/>
              </a:rPr>
            </a:br>
            <a:r>
              <a:rPr lang="es-MX" sz="2400" dirty="0" smtClean="0">
                <a:effectLst/>
                <a:latin typeface="Calisto MT" panose="02040603050505030304" pitchFamily="18" charset="0"/>
              </a:rPr>
              <a:t/>
            </a:r>
            <a:br>
              <a:rPr lang="es-MX" sz="2400" dirty="0" smtClean="0">
                <a:effectLst/>
                <a:latin typeface="Calisto MT" panose="02040603050505030304" pitchFamily="18" charset="0"/>
              </a:rPr>
            </a:br>
            <a:r>
              <a:rPr lang="es-MX" sz="2400" dirty="0">
                <a:effectLst/>
                <a:latin typeface="Calisto MT" panose="02040603050505030304" pitchFamily="18" charset="0"/>
              </a:rPr>
              <a:t/>
            </a:r>
            <a:br>
              <a:rPr lang="es-MX" sz="2400" dirty="0">
                <a:effectLst/>
                <a:latin typeface="Calisto MT" panose="02040603050505030304" pitchFamily="18" charset="0"/>
              </a:rPr>
            </a:br>
            <a:r>
              <a:rPr lang="es-MX" sz="2400" dirty="0" smtClean="0">
                <a:effectLst/>
                <a:latin typeface="Calisto MT" panose="02040603050505030304" pitchFamily="18" charset="0"/>
              </a:rPr>
              <a:t/>
            </a:r>
            <a:br>
              <a:rPr lang="es-MX" sz="2400" dirty="0" smtClean="0">
                <a:effectLst/>
                <a:latin typeface="Calisto MT" panose="02040603050505030304" pitchFamily="18" charset="0"/>
              </a:rPr>
            </a:br>
            <a:r>
              <a:rPr lang="es-MX" sz="2400" dirty="0">
                <a:effectLst/>
                <a:latin typeface="Calisto MT" panose="02040603050505030304" pitchFamily="18" charset="0"/>
              </a:rPr>
              <a:t/>
            </a:r>
            <a:br>
              <a:rPr lang="es-MX" sz="2400" dirty="0">
                <a:effectLst/>
                <a:latin typeface="Calisto MT" panose="02040603050505030304" pitchFamily="18" charset="0"/>
              </a:rPr>
            </a:br>
            <a:r>
              <a:rPr lang="es-MX" sz="2400" dirty="0" smtClean="0">
                <a:effectLst/>
                <a:latin typeface="Calisto MT" panose="02040603050505030304" pitchFamily="18" charset="0"/>
              </a:rPr>
              <a:t/>
            </a:r>
            <a:br>
              <a:rPr lang="es-MX" sz="2400" dirty="0" smtClean="0">
                <a:effectLst/>
                <a:latin typeface="Calisto MT" panose="02040603050505030304" pitchFamily="18" charset="0"/>
              </a:rPr>
            </a:br>
            <a:r>
              <a:rPr lang="es-MX" sz="2400" dirty="0">
                <a:effectLst/>
                <a:latin typeface="Calisto MT" panose="02040603050505030304" pitchFamily="18" charset="0"/>
              </a:rPr>
              <a:t/>
            </a:r>
            <a:br>
              <a:rPr lang="es-MX" sz="2400" dirty="0">
                <a:effectLst/>
                <a:latin typeface="Calisto MT" panose="02040603050505030304" pitchFamily="18" charset="0"/>
              </a:rPr>
            </a:br>
            <a:r>
              <a:rPr lang="es-MX" sz="2000" b="0" u="sng" dirty="0">
                <a:solidFill>
                  <a:schemeClr val="tx1"/>
                </a:solidFill>
                <a:effectLst/>
                <a:latin typeface="Calisto MT" panose="02040603050505030304" pitchFamily="18" charset="0"/>
              </a:rPr>
              <a:t/>
            </a:r>
            <a:br>
              <a:rPr lang="es-MX" sz="2000" b="0" u="sng" dirty="0">
                <a:solidFill>
                  <a:schemeClr val="tx1"/>
                </a:solidFill>
                <a:effectLst/>
                <a:latin typeface="Calisto MT" panose="02040603050505030304" pitchFamily="18" charset="0"/>
              </a:rPr>
            </a:br>
            <a:r>
              <a:rPr lang="es-MX" sz="2000" b="0" u="sng" dirty="0" smtClean="0">
                <a:solidFill>
                  <a:schemeClr val="tx1"/>
                </a:solidFill>
                <a:effectLst/>
                <a:latin typeface="Calisto MT" panose="02040603050505030304" pitchFamily="18" charset="0"/>
              </a:rPr>
              <a:t/>
            </a:r>
            <a:br>
              <a:rPr lang="es-MX" sz="2000" b="0" u="sng" dirty="0" smtClean="0">
                <a:solidFill>
                  <a:schemeClr val="tx1"/>
                </a:solidFill>
                <a:effectLst/>
                <a:latin typeface="Calisto MT" panose="02040603050505030304" pitchFamily="18" charset="0"/>
              </a:rPr>
            </a:br>
            <a:r>
              <a:rPr lang="es-MX" sz="2000" b="0" u="sng" dirty="0" smtClean="0">
                <a:solidFill>
                  <a:schemeClr val="tx1"/>
                </a:solidFill>
                <a:effectLst/>
                <a:latin typeface="Calisto MT" panose="02040603050505030304" pitchFamily="18" charset="0"/>
              </a:rPr>
              <a:t/>
            </a:r>
            <a:br>
              <a:rPr lang="es-MX" sz="2000" b="0" u="sng" dirty="0" smtClean="0">
                <a:solidFill>
                  <a:schemeClr val="tx1"/>
                </a:solidFill>
                <a:effectLst/>
                <a:latin typeface="Calisto MT" panose="02040603050505030304" pitchFamily="18" charset="0"/>
              </a:rPr>
            </a:br>
            <a:r>
              <a:rPr lang="es-MX" sz="2000" b="0" u="sng" dirty="0">
                <a:solidFill>
                  <a:schemeClr val="tx1"/>
                </a:solidFill>
                <a:effectLst/>
                <a:latin typeface="Calisto MT" panose="02040603050505030304" pitchFamily="18" charset="0"/>
              </a:rPr>
              <a:t/>
            </a:r>
            <a:br>
              <a:rPr lang="es-MX" sz="2000" b="0" u="sng" dirty="0">
                <a:solidFill>
                  <a:schemeClr val="tx1"/>
                </a:solidFill>
                <a:effectLst/>
                <a:latin typeface="Calisto MT" panose="02040603050505030304" pitchFamily="18" charset="0"/>
              </a:rPr>
            </a:br>
            <a:r>
              <a:rPr lang="es-MX" sz="2000" b="0" u="sng" dirty="0">
                <a:solidFill>
                  <a:schemeClr val="tx1"/>
                </a:solidFill>
                <a:effectLst/>
                <a:latin typeface="Calisto MT" panose="02040603050505030304" pitchFamily="18" charset="0"/>
              </a:rPr>
              <a:t/>
            </a:r>
            <a:br>
              <a:rPr lang="es-MX" sz="2000" b="0" u="sng" dirty="0">
                <a:solidFill>
                  <a:schemeClr val="tx1"/>
                </a:solidFill>
                <a:effectLst/>
                <a:latin typeface="Calisto MT" panose="02040603050505030304" pitchFamily="18" charset="0"/>
              </a:rPr>
            </a:br>
            <a:r>
              <a:rPr lang="es-MX" sz="2000" b="0" u="sng" dirty="0" smtClean="0">
                <a:solidFill>
                  <a:schemeClr val="tx1"/>
                </a:solidFill>
                <a:effectLst/>
                <a:latin typeface="Calisto MT" panose="02040603050505030304" pitchFamily="18" charset="0"/>
              </a:rPr>
              <a:t/>
            </a:r>
            <a:br>
              <a:rPr lang="es-MX" sz="2000" b="0" u="sng" dirty="0" smtClean="0">
                <a:solidFill>
                  <a:schemeClr val="tx1"/>
                </a:solidFill>
                <a:effectLst/>
                <a:latin typeface="Calisto MT" panose="02040603050505030304" pitchFamily="18" charset="0"/>
              </a:rPr>
            </a:br>
            <a:r>
              <a:rPr lang="es-MX" sz="2000" b="0" u="sng" dirty="0">
                <a:solidFill>
                  <a:schemeClr val="tx1"/>
                </a:solidFill>
                <a:effectLst/>
                <a:latin typeface="Calisto MT" panose="02040603050505030304" pitchFamily="18" charset="0"/>
              </a:rPr>
              <a:t/>
            </a:r>
            <a:br>
              <a:rPr lang="es-MX" sz="2000" b="0" u="sng" dirty="0">
                <a:solidFill>
                  <a:schemeClr val="tx1"/>
                </a:solidFill>
                <a:effectLst/>
                <a:latin typeface="Calisto MT" panose="02040603050505030304" pitchFamily="18" charset="0"/>
              </a:rPr>
            </a:br>
            <a:r>
              <a:rPr lang="es-MX" sz="2000" b="0" u="sng" dirty="0" smtClean="0">
                <a:solidFill>
                  <a:schemeClr val="tx1"/>
                </a:solidFill>
                <a:effectLst/>
                <a:latin typeface="Calisto MT" panose="02040603050505030304" pitchFamily="18" charset="0"/>
              </a:rPr>
              <a:t/>
            </a:r>
            <a:br>
              <a:rPr lang="es-MX" sz="2000" b="0" u="sng" dirty="0" smtClean="0">
                <a:solidFill>
                  <a:schemeClr val="tx1"/>
                </a:solidFill>
                <a:effectLst/>
                <a:latin typeface="Calisto MT" panose="02040603050505030304" pitchFamily="18" charset="0"/>
              </a:rPr>
            </a:br>
            <a:r>
              <a:rPr lang="es-MX" sz="2000" b="0" u="sng" dirty="0">
                <a:solidFill>
                  <a:schemeClr val="tx1"/>
                </a:solidFill>
                <a:effectLst/>
                <a:latin typeface="Calisto MT" panose="02040603050505030304" pitchFamily="18" charset="0"/>
              </a:rPr>
              <a:t/>
            </a:r>
            <a:br>
              <a:rPr lang="es-MX" sz="2000" b="0" u="sng" dirty="0">
                <a:solidFill>
                  <a:schemeClr val="tx1"/>
                </a:solidFill>
                <a:effectLst/>
                <a:latin typeface="Calisto MT" panose="02040603050505030304" pitchFamily="18" charset="0"/>
              </a:rPr>
            </a:br>
            <a:r>
              <a:rPr lang="es-MX" sz="2000" b="0" dirty="0" smtClean="0">
                <a:solidFill>
                  <a:schemeClr val="tx1"/>
                </a:solidFill>
                <a:effectLst/>
                <a:latin typeface="Calisto MT" panose="02040603050505030304" pitchFamily="18" charset="0"/>
              </a:rPr>
              <a:t/>
            </a:r>
            <a:br>
              <a:rPr lang="es-MX" sz="2000" b="0" dirty="0" smtClean="0">
                <a:solidFill>
                  <a:schemeClr val="tx1"/>
                </a:solidFill>
                <a:effectLst/>
                <a:latin typeface="Calisto MT" panose="02040603050505030304" pitchFamily="18" charset="0"/>
              </a:rPr>
            </a:br>
            <a:r>
              <a:rPr lang="es-MX" sz="2000" b="0" dirty="0" smtClean="0">
                <a:solidFill>
                  <a:schemeClr val="tx1"/>
                </a:solidFill>
                <a:effectLst/>
                <a:latin typeface="Calisto MT" panose="02040603050505030304" pitchFamily="18" charset="0"/>
              </a:rPr>
              <a:t>Se </a:t>
            </a:r>
            <a:r>
              <a:rPr lang="es-MX" sz="2000" b="0" dirty="0">
                <a:solidFill>
                  <a:schemeClr val="tx1"/>
                </a:solidFill>
                <a:effectLst/>
                <a:latin typeface="Calisto MT" panose="02040603050505030304" pitchFamily="18" charset="0"/>
              </a:rPr>
              <a:t>denomina </a:t>
            </a:r>
            <a:r>
              <a:rPr lang="es-MX" sz="2000" dirty="0">
                <a:solidFill>
                  <a:schemeClr val="tx1"/>
                </a:solidFill>
                <a:effectLst/>
                <a:latin typeface="Calisto MT" panose="02040603050505030304" pitchFamily="18" charset="0"/>
              </a:rPr>
              <a:t>grave</a:t>
            </a:r>
            <a:r>
              <a:rPr lang="es-MX" sz="2000" b="0" dirty="0">
                <a:solidFill>
                  <a:schemeClr val="tx1"/>
                </a:solidFill>
                <a:effectLst/>
                <a:latin typeface="Calisto MT" panose="02040603050505030304" pitchFamily="18" charset="0"/>
              </a:rPr>
              <a:t> a las frecuencias más bajas de la voz </a:t>
            </a:r>
            <a:r>
              <a:rPr lang="es-MX" sz="2000" b="0" dirty="0" smtClean="0">
                <a:solidFill>
                  <a:schemeClr val="tx1"/>
                </a:solidFill>
                <a:effectLst/>
                <a:latin typeface="Calisto MT" panose="02040603050505030304" pitchFamily="18" charset="0"/>
              </a:rPr>
              <a:t>humana , laringe en </a:t>
            </a:r>
            <a:r>
              <a:rPr lang="es-MX" sz="2000" b="0" dirty="0" err="1" smtClean="0">
                <a:solidFill>
                  <a:schemeClr val="tx1"/>
                </a:solidFill>
                <a:effectLst/>
                <a:latin typeface="Calisto MT" panose="02040603050505030304" pitchFamily="18" charset="0"/>
              </a:rPr>
              <a:t>posicion</a:t>
            </a:r>
            <a:r>
              <a:rPr lang="es-MX" sz="2000" b="0" dirty="0" smtClean="0">
                <a:solidFill>
                  <a:schemeClr val="tx1"/>
                </a:solidFill>
                <a:effectLst/>
                <a:latin typeface="Calisto MT" panose="02040603050505030304" pitchFamily="18" charset="0"/>
              </a:rPr>
              <a:t> más baja , hombres .</a:t>
            </a:r>
            <a:br>
              <a:rPr lang="es-MX" sz="2000" b="0" dirty="0" smtClean="0">
                <a:solidFill>
                  <a:schemeClr val="tx1"/>
                </a:solidFill>
                <a:effectLst/>
                <a:latin typeface="Calisto MT" panose="02040603050505030304" pitchFamily="18" charset="0"/>
              </a:rPr>
            </a:br>
            <a:r>
              <a:rPr lang="es-MX" sz="2000" b="0" dirty="0" smtClean="0">
                <a:solidFill>
                  <a:schemeClr val="tx1"/>
                </a:solidFill>
                <a:effectLst/>
                <a:latin typeface="Calisto MT" panose="02040603050505030304" pitchFamily="18" charset="0"/>
              </a:rPr>
              <a:t/>
            </a:r>
            <a:br>
              <a:rPr lang="es-MX" sz="2000" b="0" dirty="0" smtClean="0">
                <a:solidFill>
                  <a:schemeClr val="tx1"/>
                </a:solidFill>
                <a:effectLst/>
                <a:latin typeface="Calisto MT" panose="02040603050505030304" pitchFamily="18" charset="0"/>
              </a:rPr>
            </a:br>
            <a:r>
              <a:rPr lang="es-MX" sz="2000" b="0" dirty="0" smtClean="0">
                <a:solidFill>
                  <a:schemeClr val="tx1"/>
                </a:solidFill>
                <a:effectLst/>
                <a:latin typeface="Calisto MT" panose="02040603050505030304" pitchFamily="18" charset="0"/>
              </a:rPr>
              <a:t>El registro agudo  es la que más utilizan las mujeres  y niños </a:t>
            </a:r>
            <a:r>
              <a:rPr lang="es-MX" sz="2000" b="0" dirty="0" smtClean="0">
                <a:solidFill>
                  <a:schemeClr val="tx1"/>
                </a:solidFill>
                <a:effectLst/>
                <a:latin typeface="Calisto MT" panose="02040603050505030304" pitchFamily="18" charset="0"/>
              </a:rPr>
              <a:t>, </a:t>
            </a:r>
            <a:br>
              <a:rPr lang="es-MX" sz="2000" b="0" dirty="0" smtClean="0">
                <a:solidFill>
                  <a:schemeClr val="tx1"/>
                </a:solidFill>
                <a:effectLst/>
                <a:latin typeface="Calisto MT" panose="02040603050505030304" pitchFamily="18" charset="0"/>
              </a:rPr>
            </a:br>
            <a:r>
              <a:rPr lang="es-MX" sz="2000" b="0" dirty="0" smtClean="0">
                <a:solidFill>
                  <a:schemeClr val="tx1"/>
                </a:solidFill>
                <a:effectLst/>
                <a:latin typeface="Calisto MT" panose="02040603050505030304" pitchFamily="18" charset="0"/>
              </a:rPr>
              <a:t>laringe en </a:t>
            </a:r>
            <a:r>
              <a:rPr lang="es-MX" sz="2000" b="0" dirty="0" err="1" smtClean="0">
                <a:solidFill>
                  <a:schemeClr val="tx1"/>
                </a:solidFill>
                <a:effectLst/>
                <a:latin typeface="Calisto MT" panose="02040603050505030304" pitchFamily="18" charset="0"/>
              </a:rPr>
              <a:t>posicion</a:t>
            </a:r>
            <a:r>
              <a:rPr lang="es-MX" sz="2000" b="0" dirty="0" smtClean="0">
                <a:solidFill>
                  <a:schemeClr val="tx1"/>
                </a:solidFill>
                <a:effectLst/>
                <a:latin typeface="Calisto MT" panose="02040603050505030304" pitchFamily="18" charset="0"/>
              </a:rPr>
              <a:t> alta y frecuencias altas .</a:t>
            </a:r>
            <a:r>
              <a:rPr lang="es-MX" sz="2000" b="0" dirty="0" smtClean="0">
                <a:solidFill>
                  <a:schemeClr val="tx1"/>
                </a:solidFill>
                <a:effectLst/>
                <a:latin typeface="Calisto MT" panose="02040603050505030304" pitchFamily="18" charset="0"/>
              </a:rPr>
              <a:t/>
            </a:r>
            <a:br>
              <a:rPr lang="es-MX" sz="2000" b="0" dirty="0" smtClean="0">
                <a:solidFill>
                  <a:schemeClr val="tx1"/>
                </a:solidFill>
                <a:effectLst/>
                <a:latin typeface="Calisto MT" panose="02040603050505030304" pitchFamily="18" charset="0"/>
              </a:rPr>
            </a:br>
            <a:r>
              <a:rPr lang="es-MX" sz="2000" b="0" dirty="0" smtClean="0">
                <a:solidFill>
                  <a:schemeClr val="tx1"/>
                </a:solidFill>
                <a:effectLst/>
                <a:latin typeface="Calisto MT" panose="02040603050505030304" pitchFamily="18" charset="0"/>
              </a:rPr>
              <a:t/>
            </a:r>
            <a:br>
              <a:rPr lang="es-MX" sz="2000" b="0" dirty="0" smtClean="0">
                <a:solidFill>
                  <a:schemeClr val="tx1"/>
                </a:solidFill>
                <a:effectLst/>
                <a:latin typeface="Calisto MT" panose="02040603050505030304" pitchFamily="18" charset="0"/>
              </a:rPr>
            </a:br>
            <a:r>
              <a:rPr lang="es-MX" sz="2000" b="0" dirty="0" smtClean="0">
                <a:solidFill>
                  <a:schemeClr val="tx1"/>
                </a:solidFill>
                <a:effectLst/>
                <a:latin typeface="Calisto MT" panose="02040603050505030304" pitchFamily="18" charset="0"/>
              </a:rPr>
              <a:t/>
            </a:r>
            <a:br>
              <a:rPr lang="es-MX" sz="2000" b="0" dirty="0" smtClean="0">
                <a:solidFill>
                  <a:schemeClr val="tx1"/>
                </a:solidFill>
                <a:effectLst/>
                <a:latin typeface="Calisto MT" panose="02040603050505030304" pitchFamily="18" charset="0"/>
              </a:rPr>
            </a:br>
            <a:endParaRPr lang="es-MX" sz="2000" b="0" dirty="0">
              <a:solidFill>
                <a:schemeClr val="tx1"/>
              </a:solidFill>
              <a:latin typeface="Calisto MT" panose="02040603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31843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899592" y="188640"/>
            <a:ext cx="7543800" cy="1368152"/>
          </a:xfrm>
        </p:spPr>
        <p:txBody>
          <a:bodyPr/>
          <a:lstStyle/>
          <a:p>
            <a:r>
              <a:rPr lang="es-MX" sz="3200" dirty="0" smtClean="0">
                <a:latin typeface="Calisto MT" panose="02040603050505030304" pitchFamily="18" charset="0"/>
              </a:rPr>
              <a:t>Tipos de Tonos </a:t>
            </a:r>
            <a:endParaRPr lang="es-MX" sz="3200" dirty="0">
              <a:latin typeface="Calisto MT" panose="02040603050505030304" pitchFamily="18" charset="0"/>
            </a:endParaRPr>
          </a:p>
        </p:txBody>
      </p:sp>
      <p:sp>
        <p:nvSpPr>
          <p:cNvPr id="4" name="3 Marcador de contenido"/>
          <p:cNvSpPr>
            <a:spLocks noGrp="1"/>
          </p:cNvSpPr>
          <p:nvPr>
            <p:ph sz="quarter" idx="13"/>
          </p:nvPr>
        </p:nvSpPr>
        <p:spPr>
          <a:xfrm>
            <a:off x="755576" y="1268760"/>
            <a:ext cx="3862144" cy="4176464"/>
          </a:xfrm>
        </p:spPr>
        <p:txBody>
          <a:bodyPr/>
          <a:lstStyle/>
          <a:p>
            <a:pPr marL="18288" indent="0">
              <a:buNone/>
            </a:pPr>
            <a:r>
              <a:rPr lang="es-MX" sz="2800" u="sng" dirty="0" smtClean="0">
                <a:latin typeface="Calisto MT" panose="02040603050505030304" pitchFamily="18" charset="0"/>
              </a:rPr>
              <a:t>Tono medio hablado </a:t>
            </a:r>
          </a:p>
          <a:p>
            <a:pPr marL="18288" indent="0">
              <a:buNone/>
            </a:pPr>
            <a:r>
              <a:rPr lang="es-MX" dirty="0" smtClean="0">
                <a:effectLst/>
              </a:rPr>
              <a:t> </a:t>
            </a:r>
            <a:r>
              <a:rPr lang="es-MX" dirty="0" smtClean="0">
                <a:effectLst/>
                <a:latin typeface="Calisto MT" panose="02040603050505030304" pitchFamily="18" charset="0"/>
              </a:rPr>
              <a:t>Tono Promedio utilizado por la persona , durante el habla espontanea . </a:t>
            </a:r>
            <a:endParaRPr lang="es-MX" dirty="0">
              <a:latin typeface="Calisto MT" panose="02040603050505030304" pitchFamily="18" charset="0"/>
            </a:endParaRP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14"/>
          </p:nvPr>
        </p:nvSpPr>
        <p:spPr>
          <a:xfrm>
            <a:off x="5029200" y="2204864"/>
            <a:ext cx="3273552" cy="3960440"/>
          </a:xfrm>
        </p:spPr>
        <p:txBody>
          <a:bodyPr>
            <a:normAutofit/>
          </a:bodyPr>
          <a:lstStyle/>
          <a:p>
            <a:pPr marL="18288" indent="0">
              <a:buNone/>
            </a:pPr>
            <a:r>
              <a:rPr lang="es-MX" sz="2800" u="sng" dirty="0" smtClean="0">
                <a:latin typeface="Calisto MT" panose="02040603050505030304" pitchFamily="18" charset="0"/>
              </a:rPr>
              <a:t>Tono optimo</a:t>
            </a:r>
          </a:p>
          <a:p>
            <a:pPr marL="18288" indent="0">
              <a:buNone/>
            </a:pPr>
            <a:r>
              <a:rPr lang="es-MX" dirty="0" smtClean="0"/>
              <a:t> </a:t>
            </a:r>
            <a:r>
              <a:rPr lang="es-MX" dirty="0">
                <a:effectLst/>
                <a:latin typeface="Calisto MT" panose="02040603050505030304" pitchFamily="18" charset="0"/>
              </a:rPr>
              <a:t>El </a:t>
            </a:r>
            <a:r>
              <a:rPr lang="es-MX" b="1" dirty="0">
                <a:effectLst/>
                <a:latin typeface="Calisto MT" panose="02040603050505030304" pitchFamily="18" charset="0"/>
              </a:rPr>
              <a:t>tono óptimo</a:t>
            </a:r>
            <a:r>
              <a:rPr lang="es-MX" dirty="0">
                <a:effectLst/>
                <a:latin typeface="Calisto MT" panose="02040603050505030304" pitchFamily="18" charset="0"/>
              </a:rPr>
              <a:t> es el nivel de </a:t>
            </a:r>
            <a:r>
              <a:rPr lang="es-MX" b="1" dirty="0">
                <a:effectLst/>
                <a:latin typeface="Calisto MT" panose="02040603050505030304" pitchFamily="18" charset="0"/>
              </a:rPr>
              <a:t>tono</a:t>
            </a:r>
            <a:r>
              <a:rPr lang="es-MX" dirty="0">
                <a:effectLst/>
                <a:latin typeface="Calisto MT" panose="02040603050505030304" pitchFamily="18" charset="0"/>
              </a:rPr>
              <a:t> en el cual la voz se produce de modo más eficaz, con la menor cantidad de tensión laríngea y la máxima comodidad de esfuerzo físico.</a:t>
            </a:r>
            <a:endParaRPr lang="es-MX" dirty="0">
              <a:latin typeface="Calisto MT" panose="02040603050505030304" pitchFamily="18" charset="0"/>
            </a:endParaRPr>
          </a:p>
        </p:txBody>
      </p:sp>
      <p:pic>
        <p:nvPicPr>
          <p:cNvPr id="2" name="1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6056" y="404664"/>
            <a:ext cx="3024336" cy="18249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72204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87624" y="476672"/>
            <a:ext cx="1514475" cy="84382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s-MX" sz="5400" b="0" dirty="0" smtClean="0">
                <a:latin typeface="Arial"/>
                <a:cs typeface="Arial"/>
              </a:rPr>
              <a:t>  </a:t>
            </a:r>
            <a:endParaRPr sz="5400" dirty="0">
              <a:latin typeface="Arial"/>
              <a:cs typeface="Arial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870447" y="3959352"/>
            <a:ext cx="1655063" cy="1659636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979424" y="1626870"/>
            <a:ext cx="6926580" cy="391261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lang="es-MX" sz="2400" u="sng" spc="-5" dirty="0" smtClean="0">
                <a:solidFill>
                  <a:srgbClr val="FFFFFF"/>
                </a:solidFill>
                <a:latin typeface="Calisto MT" panose="02040603050505030304" pitchFamily="18" charset="0"/>
                <a:cs typeface="Arial"/>
              </a:rPr>
              <a:t>    </a:t>
            </a:r>
            <a:r>
              <a:rPr lang="es-MX" sz="2400" u="sng" spc="-5" dirty="0">
                <a:solidFill>
                  <a:srgbClr val="FFFFFF"/>
                </a:solidFill>
                <a:latin typeface="Calisto MT" panose="02040603050505030304" pitchFamily="18" charset="0"/>
                <a:cs typeface="Arial"/>
              </a:rPr>
              <a:t>E</a:t>
            </a:r>
            <a:r>
              <a:rPr lang="es-MX" sz="2400" u="sng" spc="-5" dirty="0" smtClean="0">
                <a:solidFill>
                  <a:srgbClr val="FFFFFF"/>
                </a:solidFill>
                <a:latin typeface="Calisto MT" panose="02040603050505030304" pitchFamily="18" charset="0"/>
                <a:cs typeface="Arial"/>
              </a:rPr>
              <a:t>l tono d</a:t>
            </a:r>
            <a:r>
              <a:rPr sz="2400" u="sng" spc="-5" dirty="0" err="1" smtClean="0">
                <a:solidFill>
                  <a:srgbClr val="FFFFFF"/>
                </a:solidFill>
                <a:latin typeface="Calisto MT" panose="02040603050505030304" pitchFamily="18" charset="0"/>
                <a:cs typeface="Arial"/>
              </a:rPr>
              <a:t>epende</a:t>
            </a:r>
            <a:r>
              <a:rPr sz="2400" u="sng" spc="-5" dirty="0" smtClean="0">
                <a:solidFill>
                  <a:srgbClr val="FFFFFF"/>
                </a:solidFill>
                <a:latin typeface="Calisto MT" panose="02040603050505030304" pitchFamily="18" charset="0"/>
                <a:cs typeface="Arial"/>
              </a:rPr>
              <a:t> </a:t>
            </a:r>
            <a:r>
              <a:rPr sz="2400" u="sng" dirty="0" smtClean="0">
                <a:solidFill>
                  <a:srgbClr val="FFFFFF"/>
                </a:solidFill>
                <a:latin typeface="Calisto MT" panose="02040603050505030304" pitchFamily="18" charset="0"/>
                <a:cs typeface="Arial"/>
              </a:rPr>
              <a:t>de</a:t>
            </a:r>
            <a:r>
              <a:rPr lang="es-MX" sz="2400" u="sng" dirty="0" smtClean="0">
                <a:solidFill>
                  <a:srgbClr val="FFFFFF"/>
                </a:solidFill>
                <a:latin typeface="Calisto MT" panose="02040603050505030304" pitchFamily="18" charset="0"/>
                <a:cs typeface="Arial"/>
              </a:rPr>
              <a:t> los siguientes factores </a:t>
            </a:r>
            <a:r>
              <a:rPr sz="2400" u="sng" spc="10" dirty="0" smtClean="0">
                <a:solidFill>
                  <a:srgbClr val="FFFFFF"/>
                </a:solidFill>
                <a:latin typeface="Calisto MT" panose="02040603050505030304" pitchFamily="18" charset="0"/>
                <a:cs typeface="Arial"/>
              </a:rPr>
              <a:t>:</a:t>
            </a:r>
            <a:endParaRPr lang="es-MX" sz="2400" u="sng" spc="10" dirty="0" smtClean="0">
              <a:solidFill>
                <a:srgbClr val="FFFFFF"/>
              </a:solidFill>
              <a:latin typeface="Calisto MT" panose="02040603050505030304" pitchFamily="18" charset="0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10"/>
              </a:spcBef>
            </a:pPr>
            <a:endParaRPr sz="2400" dirty="0">
              <a:latin typeface="Calisto MT" panose="02040603050505030304" pitchFamily="18" charset="0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5"/>
              </a:spcBef>
              <a:buFont typeface="Arial" panose="020B0604020202020204" pitchFamily="34" charset="0"/>
              <a:buChar char="•"/>
              <a:tabLst>
                <a:tab pos="195580" algn="l"/>
              </a:tabLst>
            </a:pPr>
            <a:r>
              <a:rPr sz="2400" dirty="0" err="1" smtClean="0">
                <a:solidFill>
                  <a:srgbClr val="FFFFFF"/>
                </a:solidFill>
                <a:latin typeface="Calisto MT" panose="02040603050505030304" pitchFamily="18" charset="0"/>
                <a:cs typeface="Arial"/>
              </a:rPr>
              <a:t>Cantidad</a:t>
            </a:r>
            <a:r>
              <a:rPr sz="2400" dirty="0" smtClean="0">
                <a:solidFill>
                  <a:srgbClr val="FFFFFF"/>
                </a:solidFill>
                <a:latin typeface="Calisto MT" panose="02040603050505030304" pitchFamily="18" charset="0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Calisto MT" panose="02040603050505030304" pitchFamily="18" charset="0"/>
                <a:cs typeface="Arial"/>
              </a:rPr>
              <a:t>de </a:t>
            </a:r>
            <a:r>
              <a:rPr sz="2400" spc="-5" dirty="0">
                <a:solidFill>
                  <a:srgbClr val="FFFFFF"/>
                </a:solidFill>
                <a:latin typeface="Calisto MT" panose="02040603050505030304" pitchFamily="18" charset="0"/>
                <a:cs typeface="Arial"/>
              </a:rPr>
              <a:t>vibraciones por </a:t>
            </a:r>
            <a:r>
              <a:rPr sz="2400" dirty="0">
                <a:solidFill>
                  <a:srgbClr val="FFFFFF"/>
                </a:solidFill>
                <a:latin typeface="Calisto MT" panose="02040603050505030304" pitchFamily="18" charset="0"/>
                <a:cs typeface="Arial"/>
              </a:rPr>
              <a:t>segundo de </a:t>
            </a:r>
            <a:r>
              <a:rPr sz="2400" dirty="0" smtClean="0">
                <a:solidFill>
                  <a:srgbClr val="FFFFFF"/>
                </a:solidFill>
                <a:latin typeface="Calisto MT" panose="02040603050505030304" pitchFamily="18" charset="0"/>
                <a:cs typeface="Arial"/>
              </a:rPr>
              <a:t>l</a:t>
            </a:r>
            <a:r>
              <a:rPr lang="es-MX" sz="2400" dirty="0" smtClean="0">
                <a:solidFill>
                  <a:srgbClr val="FFFFFF"/>
                </a:solidFill>
                <a:latin typeface="Calisto MT" panose="02040603050505030304" pitchFamily="18" charset="0"/>
                <a:cs typeface="Arial"/>
              </a:rPr>
              <a:t>os pliegues vocales </a:t>
            </a:r>
            <a:r>
              <a:rPr lang="es-MX" sz="2400" dirty="0">
                <a:solidFill>
                  <a:srgbClr val="FFFFFF"/>
                </a:solidFill>
                <a:latin typeface="Calisto MT" panose="02040603050505030304" pitchFamily="18" charset="0"/>
                <a:cs typeface="Arial"/>
              </a:rPr>
              <a:t>.</a:t>
            </a:r>
            <a:endParaRPr sz="2400" dirty="0">
              <a:latin typeface="Calisto MT" panose="02040603050505030304" pitchFamily="18" charset="0"/>
              <a:cs typeface="Arial"/>
            </a:endParaRPr>
          </a:p>
          <a:p>
            <a:pPr marL="181610" indent="-169545">
              <a:lnSpc>
                <a:spcPct val="100000"/>
              </a:lnSpc>
              <a:buChar char="•"/>
              <a:tabLst>
                <a:tab pos="182245" algn="l"/>
              </a:tabLst>
            </a:pPr>
            <a:r>
              <a:rPr lang="es-MX" sz="2400" dirty="0" smtClean="0">
                <a:solidFill>
                  <a:srgbClr val="FFFFFF"/>
                </a:solidFill>
                <a:latin typeface="Calisto MT" panose="02040603050505030304" pitchFamily="18" charset="0"/>
                <a:cs typeface="Arial"/>
              </a:rPr>
              <a:t>  </a:t>
            </a:r>
            <a:r>
              <a:rPr sz="2400" dirty="0" err="1" smtClean="0">
                <a:solidFill>
                  <a:srgbClr val="FFFFFF"/>
                </a:solidFill>
                <a:latin typeface="Calisto MT" panose="02040603050505030304" pitchFamily="18" charset="0"/>
                <a:cs typeface="Arial"/>
              </a:rPr>
              <a:t>Altura</a:t>
            </a:r>
            <a:r>
              <a:rPr sz="2400" dirty="0" smtClean="0">
                <a:solidFill>
                  <a:srgbClr val="FFFFFF"/>
                </a:solidFill>
                <a:latin typeface="Calisto MT" panose="02040603050505030304" pitchFamily="18" charset="0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Calisto MT" panose="02040603050505030304" pitchFamily="18" charset="0"/>
                <a:cs typeface="Arial"/>
              </a:rPr>
              <a:t>de </a:t>
            </a:r>
            <a:r>
              <a:rPr sz="2400" spc="5" dirty="0">
                <a:solidFill>
                  <a:srgbClr val="FFFFFF"/>
                </a:solidFill>
                <a:latin typeface="Calisto MT" panose="02040603050505030304" pitchFamily="18" charset="0"/>
                <a:cs typeface="Arial"/>
              </a:rPr>
              <a:t>la </a:t>
            </a:r>
            <a:r>
              <a:rPr sz="2400" dirty="0">
                <a:solidFill>
                  <a:srgbClr val="FFFFFF"/>
                </a:solidFill>
                <a:latin typeface="Calisto MT" panose="02040603050505030304" pitchFamily="18" charset="0"/>
                <a:cs typeface="Arial"/>
              </a:rPr>
              <a:t>laringe en</a:t>
            </a:r>
            <a:r>
              <a:rPr sz="2400" spc="-114" dirty="0">
                <a:solidFill>
                  <a:srgbClr val="FFFFFF"/>
                </a:solidFill>
                <a:latin typeface="Calisto MT" panose="02040603050505030304" pitchFamily="18" charset="0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Calisto MT" panose="02040603050505030304" pitchFamily="18" charset="0"/>
                <a:cs typeface="Arial"/>
              </a:rPr>
              <a:t>fonación.</a:t>
            </a:r>
            <a:endParaRPr sz="2400" dirty="0">
              <a:latin typeface="Calisto MT" panose="02040603050505030304" pitchFamily="18" charset="0"/>
              <a:cs typeface="Arial"/>
            </a:endParaRPr>
          </a:p>
          <a:p>
            <a:pPr marL="195580" indent="-182880">
              <a:lnSpc>
                <a:spcPct val="100000"/>
              </a:lnSpc>
              <a:spcBef>
                <a:spcPts val="5"/>
              </a:spcBef>
              <a:buChar char="•"/>
              <a:tabLst>
                <a:tab pos="195580" algn="l"/>
              </a:tabLst>
            </a:pPr>
            <a:r>
              <a:rPr lang="es-MX" sz="2400" spc="-5" dirty="0" smtClean="0">
                <a:solidFill>
                  <a:srgbClr val="FFFFFF"/>
                </a:solidFill>
                <a:latin typeface="Calisto MT" panose="02040603050505030304" pitchFamily="18" charset="0"/>
                <a:cs typeface="Arial"/>
              </a:rPr>
              <a:t>  </a:t>
            </a:r>
            <a:r>
              <a:rPr sz="2400" spc="-5" dirty="0" smtClean="0">
                <a:solidFill>
                  <a:srgbClr val="FFFFFF"/>
                </a:solidFill>
                <a:latin typeface="Calisto MT" panose="02040603050505030304" pitchFamily="18" charset="0"/>
                <a:cs typeface="Arial"/>
              </a:rPr>
              <a:t>Grad</a:t>
            </a:r>
            <a:r>
              <a:rPr lang="es-MX" sz="2400" spc="-5" dirty="0" smtClean="0">
                <a:solidFill>
                  <a:srgbClr val="FFFFFF"/>
                </a:solidFill>
                <a:latin typeface="Calisto MT" panose="02040603050505030304" pitchFamily="18" charset="0"/>
                <a:cs typeface="Arial"/>
              </a:rPr>
              <a:t>o</a:t>
            </a:r>
            <a:r>
              <a:rPr sz="2400" spc="-5" dirty="0" smtClean="0">
                <a:solidFill>
                  <a:srgbClr val="FFFFFF"/>
                </a:solidFill>
                <a:latin typeface="Calisto MT" panose="02040603050505030304" pitchFamily="18" charset="0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Calisto MT" panose="02040603050505030304" pitchFamily="18" charset="0"/>
                <a:cs typeface="Arial"/>
              </a:rPr>
              <a:t>de </a:t>
            </a:r>
            <a:r>
              <a:rPr sz="2400" dirty="0" err="1" smtClean="0">
                <a:solidFill>
                  <a:srgbClr val="FFFFFF"/>
                </a:solidFill>
                <a:latin typeface="Calisto MT" panose="02040603050505030304" pitchFamily="18" charset="0"/>
                <a:cs typeface="Arial"/>
              </a:rPr>
              <a:t>elongación</a:t>
            </a:r>
            <a:r>
              <a:rPr lang="es-MX" sz="2400" dirty="0" smtClean="0">
                <a:solidFill>
                  <a:srgbClr val="FFFFFF"/>
                </a:solidFill>
                <a:latin typeface="Calisto MT" panose="02040603050505030304" pitchFamily="18" charset="0"/>
                <a:cs typeface="Arial"/>
              </a:rPr>
              <a:t> ( relajación ) </a:t>
            </a:r>
            <a:r>
              <a:rPr sz="2400" dirty="0" smtClean="0">
                <a:solidFill>
                  <a:srgbClr val="FFFFFF"/>
                </a:solidFill>
                <a:latin typeface="Calisto MT" panose="02040603050505030304" pitchFamily="18" charset="0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Calisto MT" panose="02040603050505030304" pitchFamily="18" charset="0"/>
                <a:cs typeface="Arial"/>
              </a:rPr>
              <a:t>de </a:t>
            </a:r>
            <a:r>
              <a:rPr sz="2400" spc="5" dirty="0">
                <a:solidFill>
                  <a:srgbClr val="FFFFFF"/>
                </a:solidFill>
                <a:latin typeface="Calisto MT" panose="02040603050505030304" pitchFamily="18" charset="0"/>
                <a:cs typeface="Arial"/>
              </a:rPr>
              <a:t>la </a:t>
            </a:r>
            <a:r>
              <a:rPr sz="2400" dirty="0">
                <a:solidFill>
                  <a:srgbClr val="FFFFFF"/>
                </a:solidFill>
                <a:latin typeface="Calisto MT" panose="02040603050505030304" pitchFamily="18" charset="0"/>
                <a:cs typeface="Arial"/>
              </a:rPr>
              <a:t>cuerda</a:t>
            </a:r>
            <a:r>
              <a:rPr sz="2400" spc="-70" dirty="0">
                <a:solidFill>
                  <a:srgbClr val="FFFFFF"/>
                </a:solidFill>
                <a:latin typeface="Calisto MT" panose="02040603050505030304" pitchFamily="18" charset="0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Calisto MT" panose="02040603050505030304" pitchFamily="18" charset="0"/>
                <a:cs typeface="Arial"/>
              </a:rPr>
              <a:t>vocal.</a:t>
            </a:r>
            <a:endParaRPr sz="2400" dirty="0">
              <a:latin typeface="Calisto MT" panose="02040603050505030304" pitchFamily="18" charset="0"/>
              <a:cs typeface="Arial"/>
            </a:endParaRPr>
          </a:p>
          <a:p>
            <a:pPr marL="195580" indent="-182880">
              <a:lnSpc>
                <a:spcPct val="100000"/>
              </a:lnSpc>
              <a:buChar char="•"/>
              <a:tabLst>
                <a:tab pos="195580" algn="l"/>
              </a:tabLst>
            </a:pPr>
            <a:r>
              <a:rPr lang="es-MX" sz="2400" spc="-5" dirty="0" smtClean="0">
                <a:solidFill>
                  <a:srgbClr val="FFFFFF"/>
                </a:solidFill>
                <a:latin typeface="Calisto MT" panose="02040603050505030304" pitchFamily="18" charset="0"/>
                <a:cs typeface="Arial"/>
              </a:rPr>
              <a:t>  </a:t>
            </a:r>
            <a:r>
              <a:rPr sz="2400" spc="-5" dirty="0" smtClean="0">
                <a:solidFill>
                  <a:srgbClr val="FFFFFF"/>
                </a:solidFill>
                <a:latin typeface="Calisto MT" panose="02040603050505030304" pitchFamily="18" charset="0"/>
                <a:cs typeface="Arial"/>
              </a:rPr>
              <a:t>Largo </a:t>
            </a:r>
            <a:r>
              <a:rPr sz="2400" spc="5" dirty="0">
                <a:solidFill>
                  <a:srgbClr val="FFFFFF"/>
                </a:solidFill>
                <a:latin typeface="Calisto MT" panose="02040603050505030304" pitchFamily="18" charset="0"/>
                <a:cs typeface="Arial"/>
              </a:rPr>
              <a:t>y </a:t>
            </a:r>
            <a:r>
              <a:rPr sz="2400" dirty="0">
                <a:solidFill>
                  <a:srgbClr val="FFFFFF"/>
                </a:solidFill>
                <a:latin typeface="Calisto MT" panose="02040603050505030304" pitchFamily="18" charset="0"/>
                <a:cs typeface="Arial"/>
              </a:rPr>
              <a:t>grosor de </a:t>
            </a:r>
            <a:r>
              <a:rPr sz="2400" spc="5" dirty="0">
                <a:solidFill>
                  <a:srgbClr val="FFFFFF"/>
                </a:solidFill>
                <a:latin typeface="Calisto MT" panose="02040603050505030304" pitchFamily="18" charset="0"/>
                <a:cs typeface="Arial"/>
              </a:rPr>
              <a:t>la </a:t>
            </a:r>
            <a:r>
              <a:rPr sz="2400" dirty="0" err="1">
                <a:solidFill>
                  <a:srgbClr val="FFFFFF"/>
                </a:solidFill>
                <a:latin typeface="Calisto MT" panose="02040603050505030304" pitchFamily="18" charset="0"/>
                <a:cs typeface="Arial"/>
              </a:rPr>
              <a:t>cuerda</a:t>
            </a:r>
            <a:r>
              <a:rPr sz="2400" spc="-45" dirty="0">
                <a:solidFill>
                  <a:srgbClr val="FFFFFF"/>
                </a:solidFill>
                <a:latin typeface="Calisto MT" panose="02040603050505030304" pitchFamily="18" charset="0"/>
                <a:cs typeface="Arial"/>
              </a:rPr>
              <a:t> </a:t>
            </a:r>
            <a:r>
              <a:rPr lang="es-MX" sz="2400" spc="-20" dirty="0">
                <a:solidFill>
                  <a:srgbClr val="FFFFFF"/>
                </a:solidFill>
                <a:latin typeface="Calisto MT" panose="02040603050505030304" pitchFamily="18" charset="0"/>
                <a:cs typeface="Arial"/>
              </a:rPr>
              <a:t>v</a:t>
            </a:r>
            <a:r>
              <a:rPr sz="2400" spc="-20" dirty="0" err="1" smtClean="0">
                <a:solidFill>
                  <a:srgbClr val="FFFFFF"/>
                </a:solidFill>
                <a:latin typeface="Calisto MT" panose="02040603050505030304" pitchFamily="18" charset="0"/>
                <a:cs typeface="Arial"/>
              </a:rPr>
              <a:t>ocal</a:t>
            </a:r>
            <a:r>
              <a:rPr sz="2400" spc="-20" dirty="0">
                <a:solidFill>
                  <a:srgbClr val="FFFFFF"/>
                </a:solidFill>
                <a:latin typeface="Calisto MT" panose="02040603050505030304" pitchFamily="18" charset="0"/>
                <a:cs typeface="Arial"/>
              </a:rPr>
              <a:t>.</a:t>
            </a:r>
            <a:endParaRPr sz="2400" dirty="0">
              <a:latin typeface="Calisto MT" panose="02040603050505030304" pitchFamily="18" charset="0"/>
              <a:cs typeface="Arial"/>
            </a:endParaRPr>
          </a:p>
          <a:p>
            <a:pPr marL="195580" indent="-182880">
              <a:lnSpc>
                <a:spcPct val="100000"/>
              </a:lnSpc>
              <a:buChar char="•"/>
              <a:tabLst>
                <a:tab pos="195580" algn="l"/>
              </a:tabLst>
            </a:pPr>
            <a:endParaRPr sz="24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365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60771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67511" y="2023948"/>
            <a:ext cx="6993890" cy="2969403"/>
          </a:xfrm>
          <a:prstGeom prst="rect">
            <a:avLst/>
          </a:prstGeom>
        </p:spPr>
        <p:txBody>
          <a:bodyPr vert="horz" wrap="square" lIns="0" tIns="14605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115"/>
              </a:spcBef>
            </a:pPr>
            <a:r>
              <a:rPr sz="2400" dirty="0">
                <a:solidFill>
                  <a:srgbClr val="FFFFFF"/>
                </a:solidFill>
                <a:latin typeface="Calisto MT" panose="02040603050505030304" pitchFamily="18" charset="0"/>
                <a:cs typeface="Arial"/>
              </a:rPr>
              <a:t>La variación de </a:t>
            </a:r>
            <a:r>
              <a:rPr sz="2400" spc="5" dirty="0">
                <a:solidFill>
                  <a:srgbClr val="FFFFFF"/>
                </a:solidFill>
                <a:latin typeface="Calisto MT" panose="02040603050505030304" pitchFamily="18" charset="0"/>
                <a:cs typeface="Arial"/>
              </a:rPr>
              <a:t>la </a:t>
            </a:r>
            <a:r>
              <a:rPr sz="2400" dirty="0">
                <a:solidFill>
                  <a:srgbClr val="FFFFFF"/>
                </a:solidFill>
                <a:latin typeface="Calisto MT" panose="02040603050505030304" pitchFamily="18" charset="0"/>
                <a:cs typeface="Arial"/>
              </a:rPr>
              <a:t>intensidad </a:t>
            </a:r>
            <a:r>
              <a:rPr sz="2400" spc="-5" dirty="0">
                <a:solidFill>
                  <a:srgbClr val="FFFFFF"/>
                </a:solidFill>
                <a:latin typeface="Calisto MT" panose="02040603050505030304" pitchFamily="18" charset="0"/>
                <a:cs typeface="Arial"/>
              </a:rPr>
              <a:t>depende </a:t>
            </a:r>
            <a:r>
              <a:rPr sz="2400" dirty="0">
                <a:solidFill>
                  <a:srgbClr val="FFFFFF"/>
                </a:solidFill>
                <a:latin typeface="Calisto MT" panose="02040603050505030304" pitchFamily="18" charset="0"/>
                <a:cs typeface="Arial"/>
              </a:rPr>
              <a:t>de </a:t>
            </a:r>
            <a:r>
              <a:rPr sz="2400" spc="5" dirty="0">
                <a:solidFill>
                  <a:srgbClr val="FFFFFF"/>
                </a:solidFill>
                <a:latin typeface="Calisto MT" panose="02040603050505030304" pitchFamily="18" charset="0"/>
                <a:cs typeface="Arial"/>
              </a:rPr>
              <a:t>la</a:t>
            </a:r>
            <a:r>
              <a:rPr sz="2400" spc="-114" dirty="0">
                <a:solidFill>
                  <a:srgbClr val="FFFFFF"/>
                </a:solidFill>
                <a:latin typeface="Calisto MT" panose="02040603050505030304" pitchFamily="18" charset="0"/>
                <a:cs typeface="Arial"/>
              </a:rPr>
              <a:t> </a:t>
            </a:r>
            <a:r>
              <a:rPr sz="2400" dirty="0" err="1" smtClean="0">
                <a:solidFill>
                  <a:srgbClr val="FFFFFF"/>
                </a:solidFill>
                <a:latin typeface="Calisto MT" panose="02040603050505030304" pitchFamily="18" charset="0"/>
                <a:cs typeface="Arial"/>
              </a:rPr>
              <a:t>presión</a:t>
            </a:r>
            <a:r>
              <a:rPr lang="es-MX" sz="2400" dirty="0" smtClean="0">
                <a:solidFill>
                  <a:srgbClr val="FFFFFF"/>
                </a:solidFill>
                <a:latin typeface="Calisto MT" panose="02040603050505030304" pitchFamily="18" charset="0"/>
                <a:cs typeface="Arial"/>
              </a:rPr>
              <a:t>,</a:t>
            </a:r>
            <a:r>
              <a:rPr sz="2400" dirty="0" smtClean="0">
                <a:solidFill>
                  <a:srgbClr val="FFFFFF"/>
                </a:solidFill>
                <a:latin typeface="Calisto MT" panose="02040603050505030304" pitchFamily="18" charset="0"/>
                <a:cs typeface="Arial"/>
              </a:rPr>
              <a:t>  </a:t>
            </a:r>
            <a:r>
              <a:rPr sz="2400" dirty="0">
                <a:solidFill>
                  <a:srgbClr val="FFFFFF"/>
                </a:solidFill>
                <a:latin typeface="Calisto MT" panose="02040603050505030304" pitchFamily="18" charset="0"/>
                <a:cs typeface="Arial"/>
              </a:rPr>
              <a:t>de aire </a:t>
            </a:r>
            <a:r>
              <a:rPr sz="2400" spc="5" dirty="0">
                <a:solidFill>
                  <a:srgbClr val="FFFFFF"/>
                </a:solidFill>
                <a:latin typeface="Calisto MT" panose="02040603050505030304" pitchFamily="18" charset="0"/>
                <a:cs typeface="Arial"/>
              </a:rPr>
              <a:t>y </a:t>
            </a:r>
            <a:r>
              <a:rPr sz="2400" spc="-5" dirty="0">
                <a:solidFill>
                  <a:srgbClr val="FFFFFF"/>
                </a:solidFill>
                <a:latin typeface="Calisto MT" panose="02040603050505030304" pitchFamily="18" charset="0"/>
                <a:cs typeface="Arial"/>
              </a:rPr>
              <a:t>del grado </a:t>
            </a:r>
            <a:r>
              <a:rPr sz="2400" dirty="0">
                <a:solidFill>
                  <a:srgbClr val="FFFFFF"/>
                </a:solidFill>
                <a:latin typeface="Calisto MT" panose="02040603050505030304" pitchFamily="18" charset="0"/>
                <a:cs typeface="Arial"/>
              </a:rPr>
              <a:t>de aproximación de</a:t>
            </a:r>
            <a:r>
              <a:rPr sz="2400" spc="-100" dirty="0">
                <a:solidFill>
                  <a:srgbClr val="FFFFFF"/>
                </a:solidFill>
                <a:latin typeface="Calisto MT" panose="02040603050505030304" pitchFamily="18" charset="0"/>
                <a:cs typeface="Arial"/>
              </a:rPr>
              <a:t> </a:t>
            </a:r>
            <a:r>
              <a:rPr sz="2400" spc="5" dirty="0">
                <a:solidFill>
                  <a:srgbClr val="FFFFFF"/>
                </a:solidFill>
                <a:latin typeface="Calisto MT" panose="02040603050505030304" pitchFamily="18" charset="0"/>
                <a:cs typeface="Arial"/>
              </a:rPr>
              <a:t>las</a:t>
            </a:r>
            <a:endParaRPr sz="2400" dirty="0">
              <a:latin typeface="Calisto MT" panose="02040603050505030304" pitchFamily="18" charset="0"/>
              <a:cs typeface="Arial"/>
            </a:endParaRPr>
          </a:p>
          <a:p>
            <a:pPr marL="89535" algn="ctr">
              <a:lnSpc>
                <a:spcPct val="100000"/>
              </a:lnSpc>
            </a:pPr>
            <a:r>
              <a:rPr sz="2400" spc="-5" dirty="0" err="1">
                <a:solidFill>
                  <a:srgbClr val="FFFFFF"/>
                </a:solidFill>
                <a:latin typeface="Calisto MT" panose="02040603050505030304" pitchFamily="18" charset="0"/>
                <a:cs typeface="Arial"/>
              </a:rPr>
              <a:t>cuerdas</a:t>
            </a:r>
            <a:r>
              <a:rPr sz="2400" spc="-45" dirty="0">
                <a:solidFill>
                  <a:srgbClr val="FFFFFF"/>
                </a:solidFill>
                <a:latin typeface="Calisto MT" panose="02040603050505030304" pitchFamily="18" charset="0"/>
                <a:cs typeface="Arial"/>
              </a:rPr>
              <a:t> </a:t>
            </a:r>
            <a:r>
              <a:rPr sz="2400" dirty="0" err="1" smtClean="0">
                <a:solidFill>
                  <a:srgbClr val="FFFFFF"/>
                </a:solidFill>
                <a:latin typeface="Calisto MT" panose="02040603050505030304" pitchFamily="18" charset="0"/>
                <a:cs typeface="Arial"/>
              </a:rPr>
              <a:t>vocales</a:t>
            </a:r>
            <a:r>
              <a:rPr lang="es-MX" sz="2400" dirty="0" smtClean="0">
                <a:solidFill>
                  <a:srgbClr val="FFFFFF"/>
                </a:solidFill>
                <a:latin typeface="Calisto MT" panose="02040603050505030304" pitchFamily="18" charset="0"/>
                <a:cs typeface="Arial"/>
              </a:rPr>
              <a:t>.</a:t>
            </a:r>
            <a:r>
              <a:rPr lang="es-MX" sz="2400" dirty="0"/>
              <a:t> </a:t>
            </a:r>
            <a:endParaRPr lang="es-MX" sz="2400" dirty="0" smtClean="0"/>
          </a:p>
          <a:p>
            <a:pPr marL="89535" algn="ctr">
              <a:lnSpc>
                <a:spcPct val="100000"/>
              </a:lnSpc>
            </a:pPr>
            <a:endParaRPr lang="es-MX" sz="2400" dirty="0"/>
          </a:p>
          <a:p>
            <a:pPr marL="89535" algn="ctr">
              <a:lnSpc>
                <a:spcPct val="100000"/>
              </a:lnSpc>
            </a:pPr>
            <a:r>
              <a:rPr lang="es-MX" sz="2400" dirty="0" smtClean="0"/>
              <a:t>Intensidad </a:t>
            </a:r>
            <a:r>
              <a:rPr lang="es-MX" sz="2400" dirty="0"/>
              <a:t>(dB</a:t>
            </a:r>
            <a:r>
              <a:rPr lang="es-MX" sz="2400" dirty="0" smtClean="0"/>
              <a:t>):</a:t>
            </a:r>
          </a:p>
          <a:p>
            <a:pPr marL="89535" algn="ctr">
              <a:lnSpc>
                <a:spcPct val="100000"/>
              </a:lnSpc>
            </a:pPr>
            <a:r>
              <a:rPr lang="es-MX" sz="2400" dirty="0" smtClean="0"/>
              <a:t> </a:t>
            </a:r>
            <a:r>
              <a:rPr lang="es-MX" sz="2400" dirty="0"/>
              <a:t>Corresponde a la amplitud de la presión sonora que ejerce la voz en un medio como lo es el </a:t>
            </a:r>
            <a:r>
              <a:rPr lang="es-MX" sz="2400" dirty="0" smtClean="0"/>
              <a:t>aire .</a:t>
            </a:r>
          </a:p>
          <a:p>
            <a:pPr marL="89535" algn="ctr">
              <a:lnSpc>
                <a:spcPct val="100000"/>
              </a:lnSpc>
            </a:pPr>
            <a:endParaRPr lang="es-MX" sz="2400" dirty="0" smtClean="0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909624" y="-1393734"/>
            <a:ext cx="6439535" cy="247503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s-MX" sz="3200" u="sng" spc="-55" dirty="0" smtClean="0">
                <a:latin typeface="Calisto MT" panose="02040603050505030304" pitchFamily="18" charset="0"/>
              </a:rPr>
              <a:t>V</a:t>
            </a:r>
            <a:br>
              <a:rPr lang="es-MX" sz="3200" u="sng" spc="-55" dirty="0" smtClean="0">
                <a:latin typeface="Calisto MT" panose="02040603050505030304" pitchFamily="18" charset="0"/>
              </a:rPr>
            </a:br>
            <a:r>
              <a:rPr lang="es-MX" sz="3200" u="sng" spc="-55" dirty="0">
                <a:latin typeface="Calisto MT" panose="02040603050505030304" pitchFamily="18" charset="0"/>
              </a:rPr>
              <a:t/>
            </a:r>
            <a:br>
              <a:rPr lang="es-MX" sz="3200" u="sng" spc="-55" dirty="0">
                <a:latin typeface="Calisto MT" panose="02040603050505030304" pitchFamily="18" charset="0"/>
              </a:rPr>
            </a:br>
            <a:r>
              <a:rPr lang="es-MX" sz="3200" u="sng" spc="-55" dirty="0" smtClean="0">
                <a:latin typeface="Calisto MT" panose="02040603050505030304" pitchFamily="18" charset="0"/>
              </a:rPr>
              <a:t/>
            </a:r>
            <a:br>
              <a:rPr lang="es-MX" sz="3200" u="sng" spc="-55" dirty="0" smtClean="0">
                <a:latin typeface="Calisto MT" panose="02040603050505030304" pitchFamily="18" charset="0"/>
              </a:rPr>
            </a:br>
            <a:r>
              <a:rPr lang="es-MX" sz="3200" u="sng" spc="-55" dirty="0">
                <a:latin typeface="Calisto MT" panose="02040603050505030304" pitchFamily="18" charset="0"/>
              </a:rPr>
              <a:t/>
            </a:r>
            <a:br>
              <a:rPr lang="es-MX" sz="3200" u="sng" spc="-55" dirty="0">
                <a:latin typeface="Calisto MT" panose="02040603050505030304" pitchFamily="18" charset="0"/>
              </a:rPr>
            </a:br>
            <a:r>
              <a:rPr lang="es-MX" sz="3200" u="sng" spc="-55" dirty="0" err="1" smtClean="0">
                <a:latin typeface="Calisto MT" panose="02040603050505030304" pitchFamily="18" charset="0"/>
              </a:rPr>
              <a:t>V</a:t>
            </a:r>
            <a:r>
              <a:rPr sz="3200" u="sng" spc="-55" dirty="0" err="1" smtClean="0">
                <a:latin typeface="Calisto MT" panose="02040603050505030304" pitchFamily="18" charset="0"/>
              </a:rPr>
              <a:t>olumen</a:t>
            </a:r>
            <a:r>
              <a:rPr sz="3200" u="sng" spc="-55" dirty="0" smtClean="0">
                <a:latin typeface="Calisto MT" panose="02040603050505030304" pitchFamily="18" charset="0"/>
              </a:rPr>
              <a:t> </a:t>
            </a:r>
            <a:r>
              <a:rPr sz="3200" u="sng" dirty="0">
                <a:latin typeface="Calisto MT" panose="02040603050505030304" pitchFamily="18" charset="0"/>
              </a:rPr>
              <a:t>o</a:t>
            </a:r>
            <a:r>
              <a:rPr sz="3200" u="sng" spc="-85" dirty="0">
                <a:latin typeface="Calisto MT" panose="02040603050505030304" pitchFamily="18" charset="0"/>
              </a:rPr>
              <a:t> </a:t>
            </a:r>
            <a:r>
              <a:rPr sz="3200" u="sng" dirty="0" err="1" smtClean="0">
                <a:latin typeface="Calisto MT" panose="02040603050505030304" pitchFamily="18" charset="0"/>
              </a:rPr>
              <a:t>Intensidad</a:t>
            </a:r>
            <a:r>
              <a:rPr lang="es-MX" sz="3200" u="sng" dirty="0" smtClean="0">
                <a:latin typeface="Calisto MT" panose="02040603050505030304" pitchFamily="18" charset="0"/>
              </a:rPr>
              <a:t>:</a:t>
            </a:r>
            <a:endParaRPr sz="3200" u="sng" dirty="0">
              <a:latin typeface="Calisto MT" panose="02040603050505030304" pitchFamily="18" charset="0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172203" y="4001770"/>
            <a:ext cx="385445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dirty="0">
                <a:solidFill>
                  <a:srgbClr val="FFFFFF"/>
                </a:solidFill>
                <a:latin typeface="Arial"/>
                <a:cs typeface="Arial"/>
              </a:rPr>
              <a:t>B</a:t>
            </a:r>
            <a:r>
              <a:rPr sz="1400" spc="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400" spc="10" dirty="0">
                <a:solidFill>
                  <a:srgbClr val="FFFFFF"/>
                </a:solidFill>
                <a:latin typeface="Arial"/>
                <a:cs typeface="Arial"/>
              </a:rPr>
              <a:t>j</a:t>
            </a:r>
            <a:r>
              <a:rPr sz="140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endParaRPr sz="14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31266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>
                <a:effectLst/>
              </a:rPr>
              <a:t>La variación de la </a:t>
            </a:r>
            <a:r>
              <a:rPr lang="es-MX" b="1" dirty="0">
                <a:effectLst/>
              </a:rPr>
              <a:t>intensidad</a:t>
            </a:r>
            <a:r>
              <a:rPr lang="es-MX" dirty="0">
                <a:effectLst/>
              </a:rPr>
              <a:t> depende de la fuerza </a:t>
            </a:r>
            <a:r>
              <a:rPr lang="es-MX" dirty="0" smtClean="0">
                <a:effectLst/>
              </a:rPr>
              <a:t>del ciclo de espiración</a:t>
            </a:r>
            <a:r>
              <a:rPr lang="es-MX" dirty="0">
                <a:effectLst/>
              </a:rPr>
              <a:t>. </a:t>
            </a:r>
            <a:endParaRPr lang="es-MX" dirty="0" smtClean="0">
              <a:effectLst/>
            </a:endParaRPr>
          </a:p>
          <a:p>
            <a:r>
              <a:rPr lang="es-MX" dirty="0" smtClean="0">
                <a:effectLst/>
              </a:rPr>
              <a:t>En </a:t>
            </a:r>
            <a:r>
              <a:rPr lang="es-MX" dirty="0">
                <a:effectLst/>
              </a:rPr>
              <a:t>el hombre las cuerdas vocales son </a:t>
            </a:r>
            <a:r>
              <a:rPr lang="es-MX" dirty="0" smtClean="0">
                <a:effectLst/>
              </a:rPr>
              <a:t>más </a:t>
            </a:r>
            <a:r>
              <a:rPr lang="es-MX" dirty="0">
                <a:effectLst/>
              </a:rPr>
              <a:t>largas </a:t>
            </a:r>
            <a:r>
              <a:rPr lang="es-MX" dirty="0" smtClean="0">
                <a:effectLst/>
              </a:rPr>
              <a:t>y  </a:t>
            </a:r>
            <a:r>
              <a:rPr lang="es-MX" dirty="0">
                <a:effectLst/>
              </a:rPr>
              <a:t>gruesas que en la mujer y el niño, por lo que </a:t>
            </a:r>
            <a:r>
              <a:rPr lang="es-MX" b="1" dirty="0">
                <a:effectLst/>
              </a:rPr>
              <a:t>produce</a:t>
            </a:r>
            <a:r>
              <a:rPr lang="es-MX" dirty="0">
                <a:effectLst/>
              </a:rPr>
              <a:t> sonidos más </a:t>
            </a:r>
            <a:r>
              <a:rPr lang="es-MX" dirty="0" smtClean="0">
                <a:effectLst/>
              </a:rPr>
              <a:t>grandes y en mujeres la laringe se encuentra en una posición más alta por eso el registro agudo y alto . </a:t>
            </a:r>
            <a:endParaRPr lang="es-MX" dirty="0" smtClean="0">
              <a:effectLst/>
            </a:endParaRPr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4818123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lemental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Elemental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lemental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Elemental</Template>
  <TotalTime>521</TotalTime>
  <Words>448</Words>
  <Application>Microsoft Office PowerPoint</Application>
  <PresentationFormat>Presentación en pantalla (4:3)</PresentationFormat>
  <Paragraphs>84</Paragraphs>
  <Slides>15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15</vt:i4>
      </vt:variant>
    </vt:vector>
  </HeadingPairs>
  <TitlesOfParts>
    <vt:vector size="16" baseType="lpstr">
      <vt:lpstr>Elemental</vt:lpstr>
      <vt:lpstr>                                        Parámetros Vocales Locutivos                                                Pamela Díaz Gallegos                                                  Fonoaudióloga                                           Educación y Salud Vocal                                             Segundo  Semestre 2021 </vt:lpstr>
      <vt:lpstr>               Parámetros Locutivos:  El acto locutivo es el  decir , estos parámetros están directamente encargados de  la producción vocal .     Se evalúan cuando una persona esta hablando . </vt:lpstr>
      <vt:lpstr>Presentación de PowerPoint</vt:lpstr>
      <vt:lpstr>Presentación de PowerPoint</vt:lpstr>
      <vt:lpstr>                                 Se denomina grave a las frecuencias más bajas de la voz humana , laringe en posicion más baja , hombres .  El registro agudo  es la que más utilizan las mujeres  y niños ,  laringe en posicion alta y frecuencias altas .   </vt:lpstr>
      <vt:lpstr>Tipos de Tonos </vt:lpstr>
      <vt:lpstr>  </vt:lpstr>
      <vt:lpstr>V    Volumen o Intensidad:</vt:lpstr>
      <vt:lpstr>Presentación de PowerPoint</vt:lpstr>
      <vt:lpstr>Presentación de PowerPoint</vt:lpstr>
      <vt:lpstr>   Timbre</vt:lpstr>
      <vt:lpstr>Prosodia</vt:lpstr>
      <vt:lpstr>Resonancia </vt:lpstr>
      <vt:lpstr>Proyección de la voz.</vt:lpstr>
      <vt:lpstr>            Muchas Gracias !! 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Parámetros Vocales Locutivos                                               Pamela Díaz Gallegos                                                  Fonoaudióloga                                           Educación y Salud Vocal                                        Facultad de Derecho Uchile                                             Segundo  Semestre , 2020</dc:title>
  <dc:creator>Toshiba</dc:creator>
  <cp:lastModifiedBy>Toshiba</cp:lastModifiedBy>
  <cp:revision>36</cp:revision>
  <dcterms:created xsi:type="dcterms:W3CDTF">2020-09-22T18:02:38Z</dcterms:created>
  <dcterms:modified xsi:type="dcterms:W3CDTF">2021-09-03T00:59:29Z</dcterms:modified>
</cp:coreProperties>
</file>