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6" r:id="rId3"/>
    <p:sldId id="277" r:id="rId4"/>
    <p:sldId id="257" r:id="rId5"/>
    <p:sldId id="258" r:id="rId6"/>
    <p:sldId id="262" r:id="rId7"/>
    <p:sldId id="259" r:id="rId8"/>
    <p:sldId id="263" r:id="rId9"/>
    <p:sldId id="267" r:id="rId10"/>
    <p:sldId id="278" r:id="rId11"/>
    <p:sldId id="279" r:id="rId12"/>
    <p:sldId id="268" r:id="rId13"/>
    <p:sldId id="275" r:id="rId14"/>
    <p:sldId id="271" r:id="rId15"/>
    <p:sldId id="264" r:id="rId16"/>
    <p:sldId id="272" r:id="rId17"/>
    <p:sldId id="265" r:id="rId18"/>
    <p:sldId id="273" r:id="rId19"/>
    <p:sldId id="274" r:id="rId20"/>
    <p:sldId id="280" r:id="rId21"/>
    <p:sldId id="282" r:id="rId22"/>
    <p:sldId id="283" r:id="rId23"/>
    <p:sldId id="281" r:id="rId24"/>
    <p:sldId id="284" r:id="rId25"/>
    <p:sldId id="285" r:id="rId26"/>
    <p:sldId id="276" r:id="rId27"/>
    <p:sldId id="286" r:id="rId28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745"/>
  </p:normalViewPr>
  <p:slideViewPr>
    <p:cSldViewPr snapToGrid="0" snapToObjects="1">
      <p:cViewPr varScale="1">
        <p:scale>
          <a:sx n="109" d="100"/>
          <a:sy n="109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EDB474-2BF1-5741-B6F4-0F2958E559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DCC1274-2BC3-914D-946F-AB9A2BDC63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BA2801F-F1C8-1B4E-B446-74B9CED85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C65C-D53C-8840-A52E-B6D77C262CB6}" type="datetimeFigureOut">
              <a:rPr lang="es-CL" smtClean="0"/>
              <a:t>23-06-22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0BCE903-8E6E-EB42-905F-B1E8ACD20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0375DE9-C52C-C44B-AF19-4BFC01DB4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C5DE5-C6F4-794F-98C5-61CB8F95271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45582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809965-9E4F-E04B-B23C-7C860281AA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F06332E-C439-CD46-BE02-18441CF94B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57715F1-F409-2C4C-AD63-0F4A323168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C65C-D53C-8840-A52E-B6D77C262CB6}" type="datetimeFigureOut">
              <a:rPr lang="es-CL" smtClean="0"/>
              <a:t>23-06-22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588A9D7-9D37-AC49-888D-49A6BAE13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C1844D4-C488-9149-83A2-2AC9D64F2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C5DE5-C6F4-794F-98C5-61CB8F95271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7857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1D49E75-27D8-1448-8EA1-A1AAB3AFDB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AA07181-6CDB-024B-A44C-40E1D11150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41D8509-995C-CA4B-9B2C-93CC7BF3A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C65C-D53C-8840-A52E-B6D77C262CB6}" type="datetimeFigureOut">
              <a:rPr lang="es-CL" smtClean="0"/>
              <a:t>23-06-22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F813760-191D-8143-855C-69CCFF1B5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0090600-EE15-1247-816B-258FBE9E6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C5DE5-C6F4-794F-98C5-61CB8F95271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27331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8A2F08F-6330-0342-8EB9-ACFDC5416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71F2869-EBE7-F548-9313-9E9D375E0A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3D3999B-2705-FF41-BCA1-E4922383F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C65C-D53C-8840-A52E-B6D77C262CB6}" type="datetimeFigureOut">
              <a:rPr lang="es-CL" smtClean="0"/>
              <a:t>23-06-22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DC232CB-4571-6243-8152-5692DD049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8DA9599-E65D-B647-88F1-CE9B0FDF7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C5DE5-C6F4-794F-98C5-61CB8F95271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0788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579F03-AEDC-0C4F-9B55-F2E983FAC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4667A1F-25D4-AC45-9ADD-B323A7AEE8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E2868A1-934C-E845-B3CD-69BD1B7AA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C65C-D53C-8840-A52E-B6D77C262CB6}" type="datetimeFigureOut">
              <a:rPr lang="es-CL" smtClean="0"/>
              <a:t>23-06-22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07CEEB6-B9CC-0840-B744-BF4940036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C5BC3E4-550D-E04F-911D-35FC94E50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C5DE5-C6F4-794F-98C5-61CB8F95271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32154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49297E-D4B3-0543-BF67-9AD5DED0D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F175F52-DDF1-F54D-962B-7039AB0BCC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7A44EFD-0A6C-B34F-BF8E-6D44A77031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4021EB2-090C-3E4F-AB53-C33C85FA7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C65C-D53C-8840-A52E-B6D77C262CB6}" type="datetimeFigureOut">
              <a:rPr lang="es-CL" smtClean="0"/>
              <a:t>23-06-22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38EC1C2-7175-114E-ABE6-F8679F38F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3F3508E-2577-6846-89CD-ED37C2182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C5DE5-C6F4-794F-98C5-61CB8F95271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60385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4DBD3A-DCA9-A846-AC91-D09774A4D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746CCC6-51D6-7B46-8FCA-1AE8706B8B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4744EAE-A158-8A45-B362-9BA629775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0BECA5F5-BC01-C04B-9694-29089CB230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5585AAF-4C85-3144-800E-A0C3DB961D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ED5F9A13-35B2-B642-A188-2631FFCF1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C65C-D53C-8840-A52E-B6D77C262CB6}" type="datetimeFigureOut">
              <a:rPr lang="es-CL" smtClean="0"/>
              <a:t>23-06-22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B24DCD8F-5E28-5748-BB5D-11B76F212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5E80EB3-8EB8-2349-9D09-48E0523F8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C5DE5-C6F4-794F-98C5-61CB8F95271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59411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F089D1-3B4B-4D45-9097-B5AE221AA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1F9DC44-34FF-E348-9AB2-BBCB8A919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C65C-D53C-8840-A52E-B6D77C262CB6}" type="datetimeFigureOut">
              <a:rPr lang="es-CL" smtClean="0"/>
              <a:t>23-06-22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028FBE0-9AC9-3E42-9D65-E3825B0C5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231C202-7122-9D4F-BB20-F92610B17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C5DE5-C6F4-794F-98C5-61CB8F95271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98364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75CE514-DBAC-6341-B97D-7C66529D1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C65C-D53C-8840-A52E-B6D77C262CB6}" type="datetimeFigureOut">
              <a:rPr lang="es-CL" smtClean="0"/>
              <a:t>23-06-22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01DBC5D-8F5A-DA48-8B00-42F336536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182E4C7-6C87-004C-9292-CE31710CE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C5DE5-C6F4-794F-98C5-61CB8F95271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60182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9E464F-A962-644A-8997-A999469B5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0BA7868-6289-2D48-B80E-041D0F2317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6A52B36-40C2-6042-B2C4-C7F72FE9F6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9C7A73E-BCE6-6241-913C-8123C2180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C65C-D53C-8840-A52E-B6D77C262CB6}" type="datetimeFigureOut">
              <a:rPr lang="es-CL" smtClean="0"/>
              <a:t>23-06-22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D9946E8-506A-264F-8EA6-3EA7D4C1D4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5D79D36-F7A6-0E40-B152-BAA1A02F1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C5DE5-C6F4-794F-98C5-61CB8F95271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23992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0231B7-0808-E64C-B7E6-5E67C0FB0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17188310-5924-1E4E-A8D8-718BCF0382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38F0474-572C-3244-B82D-0BC150AE52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4F02D52-6BD3-5043-8EDE-49999B6BDD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C65C-D53C-8840-A52E-B6D77C262CB6}" type="datetimeFigureOut">
              <a:rPr lang="es-CL" smtClean="0"/>
              <a:t>23-06-22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C1BCFA2-EA4C-6E45-926F-E5B527D5A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EB87250-78C3-1145-ACC0-8EA017E5E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C5DE5-C6F4-794F-98C5-61CB8F95271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85229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8B48192-6D2A-DE49-8D61-FBB6153C1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ED1F295-25F2-E34C-A809-14DE94DAE2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0AC4C2D-5534-2245-9842-FB5C85D336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85C65C-D53C-8840-A52E-B6D77C262CB6}" type="datetimeFigureOut">
              <a:rPr lang="es-CL" smtClean="0"/>
              <a:t>23-06-22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3A93DF3-8225-2C40-989C-A7C3C545B0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724658E-69BB-E34D-B3F2-8B11D9AFD4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9C5DE5-C6F4-794F-98C5-61CB8F95271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17546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522B21E-B2B9-4C72-9A71-C87EFD1374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44125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551962"/>
            <a:ext cx="10999072" cy="46185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AE55FE1-11BB-F240-907F-A7E6A60822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1223940"/>
            <a:ext cx="9144000" cy="3274592"/>
          </a:xfrm>
        </p:spPr>
        <p:txBody>
          <a:bodyPr anchor="ctr">
            <a:normAutofit/>
          </a:bodyPr>
          <a:lstStyle/>
          <a:p>
            <a:r>
              <a:rPr lang="es-CL" sz="7200" b="1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Tomás de Aquino:</a:t>
            </a:r>
            <a:br>
              <a:rPr lang="es-CL" sz="72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</a:br>
            <a:r>
              <a:rPr lang="es-CL" sz="72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Suma de Teología</a:t>
            </a:r>
            <a:endParaRPr lang="es-CL" sz="6600" dirty="0">
              <a:latin typeface="Dreaming Outloud Pro" panose="03050502040302030504" pitchFamily="66" charset="77"/>
              <a:cs typeface="Dreaming Outloud Pro" panose="03050502040302030504" pitchFamily="66" charset="77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D69FA8A-F6B6-D845-94D4-ECFC01D2B9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514052"/>
            <a:ext cx="9144000" cy="651910"/>
          </a:xfrm>
        </p:spPr>
        <p:txBody>
          <a:bodyPr anchor="ctr">
            <a:normAutofit/>
          </a:bodyPr>
          <a:lstStyle/>
          <a:p>
            <a:r>
              <a:rPr lang="es-CL" sz="18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Colaboradoras: Loreto Arteaga y Noelia Moya - Filosofía (de la) Moral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96464" y="6354708"/>
            <a:ext cx="11000232" cy="0"/>
          </a:xfrm>
          <a:prstGeom prst="line">
            <a:avLst/>
          </a:prstGeom>
          <a:ln w="1016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1942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6B80271-AB52-4E69-AC06-92D993A02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72560" y="323519"/>
            <a:ext cx="6096001" cy="6212748"/>
          </a:xfrm>
          <a:custGeom>
            <a:avLst/>
            <a:gdLst>
              <a:gd name="connsiteX0" fmla="*/ 0 w 6096001"/>
              <a:gd name="connsiteY0" fmla="*/ 0 h 6212748"/>
              <a:gd name="connsiteX1" fmla="*/ 1772102 w 6096001"/>
              <a:gd name="connsiteY1" fmla="*/ 0 h 6212748"/>
              <a:gd name="connsiteX2" fmla="*/ 2514601 w 6096001"/>
              <a:gd name="connsiteY2" fmla="*/ 0 h 6212748"/>
              <a:gd name="connsiteX3" fmla="*/ 2514603 w 6096001"/>
              <a:gd name="connsiteY3" fmla="*/ 0 h 6212748"/>
              <a:gd name="connsiteX4" fmla="*/ 6096001 w 6096001"/>
              <a:gd name="connsiteY4" fmla="*/ 0 h 6212748"/>
              <a:gd name="connsiteX5" fmla="*/ 6096001 w 6096001"/>
              <a:gd name="connsiteY5" fmla="*/ 2864954 h 6212748"/>
              <a:gd name="connsiteX6" fmla="*/ 2652556 w 6096001"/>
              <a:gd name="connsiteY6" fmla="*/ 6212748 h 6212748"/>
              <a:gd name="connsiteX7" fmla="*/ 1772102 w 6096001"/>
              <a:gd name="connsiteY7" fmla="*/ 6212748 h 6212748"/>
              <a:gd name="connsiteX8" fmla="*/ 1772102 w 6096001"/>
              <a:gd name="connsiteY8" fmla="*/ 6210962 h 6212748"/>
              <a:gd name="connsiteX9" fmla="*/ 0 w 6096001"/>
              <a:gd name="connsiteY9" fmla="*/ 6210962 h 6212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096001" h="6212748">
                <a:moveTo>
                  <a:pt x="0" y="0"/>
                </a:moveTo>
                <a:lnTo>
                  <a:pt x="1772102" y="0"/>
                </a:lnTo>
                <a:lnTo>
                  <a:pt x="2514601" y="0"/>
                </a:lnTo>
                <a:lnTo>
                  <a:pt x="2514603" y="0"/>
                </a:lnTo>
                <a:lnTo>
                  <a:pt x="6096001" y="0"/>
                </a:lnTo>
                <a:lnTo>
                  <a:pt x="6096001" y="2864954"/>
                </a:lnTo>
                <a:lnTo>
                  <a:pt x="2652556" y="6212748"/>
                </a:lnTo>
                <a:lnTo>
                  <a:pt x="1772102" y="6212748"/>
                </a:lnTo>
                <a:lnTo>
                  <a:pt x="1772102" y="6210962"/>
                </a:lnTo>
                <a:lnTo>
                  <a:pt x="0" y="6210962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D233ACE-F3A1-4543-B9F4-425DDA5793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9CF231B7-D96B-1B44-8656-7E74AD1880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6899" y="1188637"/>
            <a:ext cx="4281029" cy="4480726"/>
          </a:xfrm>
        </p:spPr>
        <p:txBody>
          <a:bodyPr>
            <a:normAutofit/>
          </a:bodyPr>
          <a:lstStyle/>
          <a:p>
            <a:pPr algn="r"/>
            <a:r>
              <a:rPr lang="es-CL" sz="6600" b="1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Los vicios y los pecados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36CFD4-9088-AE45-99CB-4BDD027409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3480" y="1855347"/>
            <a:ext cx="4404009" cy="3147306"/>
          </a:xfrm>
        </p:spPr>
        <p:txBody>
          <a:bodyPr anchor="ctr"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 </a:t>
            </a:r>
            <a:endParaRPr lang="es-ES" sz="2400" dirty="0">
              <a:latin typeface="Dreaming Outloud Pro" panose="03050502040302030504" pitchFamily="66" charset="77"/>
              <a:cs typeface="Dreaming Outloud Pro" panose="03050502040302030504" pitchFamily="66" charset="77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Los pecados son acciones y los vicios son la repetición de pecados.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" sz="24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Pecado es un ACTO MALO.</a:t>
            </a:r>
          </a:p>
          <a:p>
            <a:pPr marL="0" indent="0">
              <a:spcBef>
                <a:spcPts val="0"/>
              </a:spcBef>
              <a:buNone/>
            </a:pPr>
            <a:endParaRPr lang="es-ES" sz="2400" dirty="0">
              <a:latin typeface="Dreaming Outloud Pro" panose="03050502040302030504" pitchFamily="66" charset="77"/>
              <a:cs typeface="Dreaming Outloud Pro" panose="03050502040302030504" pitchFamily="66" charset="77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s-ES" sz="24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Vicio es un HABITO MALO.</a:t>
            </a:r>
            <a:endParaRPr lang="es-ES" sz="2400" dirty="0">
              <a:latin typeface="Calibri" panose="020F0502020204030204" pitchFamily="34" charset="0"/>
            </a:endParaRPr>
          </a:p>
          <a:p>
            <a:endParaRPr lang="es-CL" sz="2000" dirty="0"/>
          </a:p>
        </p:txBody>
      </p:sp>
    </p:spTree>
    <p:extLst>
      <p:ext uri="{BB962C8B-B14F-4D97-AF65-F5344CB8AC3E}">
        <p14:creationId xmlns:p14="http://schemas.microsoft.com/office/powerpoint/2010/main" val="28044927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C1455C9-33F6-E74A-84CC-ED838F9B4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240" y="1050595"/>
            <a:ext cx="8074815" cy="1618489"/>
          </a:xfrm>
        </p:spPr>
        <p:txBody>
          <a:bodyPr anchor="ctr">
            <a:normAutofit/>
          </a:bodyPr>
          <a:lstStyle/>
          <a:p>
            <a:r>
              <a:rPr lang="es-CL" sz="6100" b="1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Los vicios y los pecados</a:t>
            </a:r>
            <a:endParaRPr lang="es-CL" sz="6100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B802D3F-E6FD-3042-A3DF-D69EA03035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240" y="2669084"/>
            <a:ext cx="8416900" cy="2935713"/>
          </a:xfrm>
        </p:spPr>
        <p:txBody>
          <a:bodyPr anchor="t">
            <a:normAutofit/>
          </a:bodyPr>
          <a:lstStyle/>
          <a:p>
            <a: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Ambos se oponen a la virtud, ¿Por qué?</a:t>
            </a:r>
          </a:p>
          <a:p>
            <a: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ES" sz="2400" dirty="0">
              <a:latin typeface="Dreaming Outloud Pro" panose="03050502040302030504" pitchFamily="66" charset="77"/>
              <a:cs typeface="Dreaming Outloud Pro" panose="03050502040302030504" pitchFamily="66" charset="77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s-ES" sz="24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El pecado es un acto desordenado que se opone a la virtud, ya que la virtud es un acto ordenado y debido.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s-ES" sz="24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Los vicios son actos que se oponen a la naturaleza innata que las personas que tenemos (un alma racional), los vicios son contrarios al orden de la razón y por lo tanto a la virtud.</a:t>
            </a:r>
          </a:p>
        </p:txBody>
      </p:sp>
    </p:spTree>
    <p:extLst>
      <p:ext uri="{BB962C8B-B14F-4D97-AF65-F5344CB8AC3E}">
        <p14:creationId xmlns:p14="http://schemas.microsoft.com/office/powerpoint/2010/main" val="10421734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0B777DF-F6A2-4D53-B6F0-D9700609EE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75" y="625059"/>
            <a:ext cx="5452525" cy="5607882"/>
          </a:xfrm>
          <a:prstGeom prst="rect">
            <a:avLst/>
          </a:pr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EDD682A-95F8-3A4B-ADCF-55B6F6DADD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6900" y="1188637"/>
            <a:ext cx="4623363" cy="4480726"/>
          </a:xfrm>
        </p:spPr>
        <p:txBody>
          <a:bodyPr>
            <a:normAutofit/>
          </a:bodyPr>
          <a:lstStyle/>
          <a:p>
            <a:pPr algn="r"/>
            <a:r>
              <a:rPr lang="es-CL" sz="5600" b="1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Entendimiento v/s voluntad </a:t>
            </a:r>
            <a:r>
              <a:rPr lang="es-CL" sz="56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: ¿cuál es superior</a:t>
            </a:r>
            <a:r>
              <a:rPr lang="es-CL" sz="5600" dirty="0">
                <a:solidFill>
                  <a:schemeClr val="tx1">
                    <a:lumMod val="75000"/>
                    <a:lumOff val="25000"/>
                  </a:schemeClr>
                </a:solidFill>
                <a:latin typeface="Dreaming Outloud Pro" panose="03050502040302030504" pitchFamily="66" charset="77"/>
                <a:cs typeface="Dreaming Outloud Pro" panose="03050502040302030504" pitchFamily="66" charset="77"/>
              </a:rPr>
              <a:t>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17968BE-B0F0-2942-94FE-5EF3DCF89E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77584" y="1896645"/>
            <a:ext cx="3953775" cy="3064712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s-CL" sz="24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Cuando Aquino intenta determinar que potencia es superior, se inclina por el entendimiento, puesto que las facultades teóricas son más propias de lo divino que lo práctico.</a:t>
            </a:r>
          </a:p>
        </p:txBody>
      </p:sp>
    </p:spTree>
    <p:extLst>
      <p:ext uri="{BB962C8B-B14F-4D97-AF65-F5344CB8AC3E}">
        <p14:creationId xmlns:p14="http://schemas.microsoft.com/office/powerpoint/2010/main" val="20732393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474090D-CD95-4B41-BE3D-6596953D32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4662" y="323519"/>
            <a:ext cx="4323899" cy="6212748"/>
          </a:xfrm>
          <a:custGeom>
            <a:avLst/>
            <a:gdLst>
              <a:gd name="connsiteX0" fmla="*/ 0 w 4323899"/>
              <a:gd name="connsiteY0" fmla="*/ 0 h 6212748"/>
              <a:gd name="connsiteX1" fmla="*/ 742501 w 4323899"/>
              <a:gd name="connsiteY1" fmla="*/ 0 h 6212748"/>
              <a:gd name="connsiteX2" fmla="*/ 4323899 w 4323899"/>
              <a:gd name="connsiteY2" fmla="*/ 0 h 6212748"/>
              <a:gd name="connsiteX3" fmla="*/ 4323899 w 4323899"/>
              <a:gd name="connsiteY3" fmla="*/ 2864954 h 6212748"/>
              <a:gd name="connsiteX4" fmla="*/ 880454 w 4323899"/>
              <a:gd name="connsiteY4" fmla="*/ 6212748 h 6212748"/>
              <a:gd name="connsiteX5" fmla="*/ 0 w 4323899"/>
              <a:gd name="connsiteY5" fmla="*/ 6212748 h 6212748"/>
              <a:gd name="connsiteX6" fmla="*/ 0 w 4323899"/>
              <a:gd name="connsiteY6" fmla="*/ 6210962 h 6212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23899" h="6212748">
                <a:moveTo>
                  <a:pt x="0" y="0"/>
                </a:moveTo>
                <a:lnTo>
                  <a:pt x="742501" y="0"/>
                </a:lnTo>
                <a:lnTo>
                  <a:pt x="4323899" y="0"/>
                </a:lnTo>
                <a:lnTo>
                  <a:pt x="4323899" y="2864954"/>
                </a:lnTo>
                <a:lnTo>
                  <a:pt x="880454" y="6212748"/>
                </a:lnTo>
                <a:lnTo>
                  <a:pt x="0" y="6212748"/>
                </a:lnTo>
                <a:lnTo>
                  <a:pt x="0" y="6210962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8F3E811-B104-4DFF-951A-008C860FF1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EDD682A-95F8-3A4B-ADCF-55B6F6DADD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6203" y="1443390"/>
            <a:ext cx="3268216" cy="3405880"/>
          </a:xfrm>
        </p:spPr>
        <p:txBody>
          <a:bodyPr>
            <a:normAutofit/>
          </a:bodyPr>
          <a:lstStyle/>
          <a:p>
            <a:r>
              <a:rPr lang="es-CL" sz="3800" b="1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Entendimiento v/s voluntad </a:t>
            </a:r>
            <a:r>
              <a:rPr lang="es-CL" sz="38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: excepción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17968BE-B0F0-2942-94FE-5EF3DCF89E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409" y="1456150"/>
            <a:ext cx="5769224" cy="3759434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s-CL" sz="24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Sin embargo, ya que el entendimiento conoce lo verdadero y la voluntad desea el bien, si en una ocasión particular el entendimiento errase en determinar lo verdadero y la voluntad tendiese de todas formas al bien, la voluntad sería superior al entendimiento en ese caso particular.</a:t>
            </a:r>
          </a:p>
        </p:txBody>
      </p:sp>
    </p:spTree>
    <p:extLst>
      <p:ext uri="{BB962C8B-B14F-4D97-AF65-F5344CB8AC3E}">
        <p14:creationId xmlns:p14="http://schemas.microsoft.com/office/powerpoint/2010/main" val="37764812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4026A73-1F7F-49F2-B319-8CA3B3D532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732" y="321733"/>
            <a:ext cx="11546828" cy="6214534"/>
          </a:xfrm>
          <a:custGeom>
            <a:avLst/>
            <a:gdLst>
              <a:gd name="connsiteX0" fmla="*/ 0 w 11546828"/>
              <a:gd name="connsiteY0" fmla="*/ 0 h 6214534"/>
              <a:gd name="connsiteX1" fmla="*/ 7965430 w 11546828"/>
              <a:gd name="connsiteY1" fmla="*/ 0 h 6214534"/>
              <a:gd name="connsiteX2" fmla="*/ 7965430 w 11546828"/>
              <a:gd name="connsiteY2" fmla="*/ 1786 h 6214534"/>
              <a:gd name="connsiteX3" fmla="*/ 11546828 w 11546828"/>
              <a:gd name="connsiteY3" fmla="*/ 1786 h 6214534"/>
              <a:gd name="connsiteX4" fmla="*/ 11546828 w 11546828"/>
              <a:gd name="connsiteY4" fmla="*/ 2866740 h 6214534"/>
              <a:gd name="connsiteX5" fmla="*/ 11225095 w 11546828"/>
              <a:gd name="connsiteY5" fmla="*/ 3179536 h 6214534"/>
              <a:gd name="connsiteX6" fmla="*/ 11225095 w 11546828"/>
              <a:gd name="connsiteY6" fmla="*/ 301542 h 6214534"/>
              <a:gd name="connsiteX7" fmla="*/ 320042 w 11546828"/>
              <a:gd name="connsiteY7" fmla="*/ 301542 h 6214534"/>
              <a:gd name="connsiteX8" fmla="*/ 320042 w 11546828"/>
              <a:gd name="connsiteY8" fmla="*/ 5909424 h 6214534"/>
              <a:gd name="connsiteX9" fmla="*/ 8417210 w 11546828"/>
              <a:gd name="connsiteY9" fmla="*/ 5909424 h 6214534"/>
              <a:gd name="connsiteX10" fmla="*/ 8103383 w 11546828"/>
              <a:gd name="connsiteY10" fmla="*/ 6214534 h 6214534"/>
              <a:gd name="connsiteX11" fmla="*/ 7222929 w 11546828"/>
              <a:gd name="connsiteY11" fmla="*/ 6214534 h 6214534"/>
              <a:gd name="connsiteX12" fmla="*/ 7222929 w 11546828"/>
              <a:gd name="connsiteY12" fmla="*/ 6212748 h 6214534"/>
              <a:gd name="connsiteX13" fmla="*/ 0 w 11546828"/>
              <a:gd name="connsiteY13" fmla="*/ 6212748 h 6214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546828" h="6214534">
                <a:moveTo>
                  <a:pt x="0" y="0"/>
                </a:moveTo>
                <a:lnTo>
                  <a:pt x="7965430" y="0"/>
                </a:lnTo>
                <a:lnTo>
                  <a:pt x="7965430" y="1786"/>
                </a:lnTo>
                <a:lnTo>
                  <a:pt x="11546828" y="1786"/>
                </a:lnTo>
                <a:lnTo>
                  <a:pt x="11546828" y="2866740"/>
                </a:lnTo>
                <a:lnTo>
                  <a:pt x="11225095" y="3179536"/>
                </a:lnTo>
                <a:lnTo>
                  <a:pt x="11225095" y="301542"/>
                </a:lnTo>
                <a:lnTo>
                  <a:pt x="320042" y="301542"/>
                </a:lnTo>
                <a:lnTo>
                  <a:pt x="320042" y="5909424"/>
                </a:lnTo>
                <a:lnTo>
                  <a:pt x="8417210" y="5909424"/>
                </a:lnTo>
                <a:lnTo>
                  <a:pt x="8103383" y="6214534"/>
                </a:lnTo>
                <a:lnTo>
                  <a:pt x="7222929" y="6214534"/>
                </a:lnTo>
                <a:lnTo>
                  <a:pt x="7222929" y="6212748"/>
                </a:lnTo>
                <a:lnTo>
                  <a:pt x="0" y="6212748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B7DC197-8965-0D4E-9B70-F50B30A46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6900" y="1188637"/>
            <a:ext cx="3141430" cy="4480726"/>
          </a:xfrm>
        </p:spPr>
        <p:txBody>
          <a:bodyPr>
            <a:normAutofit/>
          </a:bodyPr>
          <a:lstStyle/>
          <a:p>
            <a:pPr algn="r"/>
            <a:r>
              <a:rPr lang="es-CL" sz="66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Sobre la </a:t>
            </a:r>
            <a:r>
              <a:rPr lang="es-CL" sz="6600" b="1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Ley Eterna</a:t>
            </a:r>
            <a:endParaRPr lang="es-CL" sz="6600" b="1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3AAC9B5-8015-485C-ACF9-A750390E9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852863"/>
            <a:ext cx="0" cy="3236495"/>
          </a:xfrm>
          <a:prstGeom prst="line">
            <a:avLst/>
          </a:prstGeom>
          <a:ln w="1905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2671EBA-3F0A-0840-A998-FBBE2E550F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8928" y="1338729"/>
            <a:ext cx="4795584" cy="418054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s-CL" sz="24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Es la razón de Dios y todas las leyes proceden de la ley eterna; es la razón o plan de gobierno existente del supremo gobernante (entiéndase, Dios), todos los planes de gobiernos inferiores tienen que estar sometidos y derivar de su ley eterna, lo que se entiende por justo y legitimo. </a:t>
            </a:r>
          </a:p>
        </p:txBody>
      </p:sp>
    </p:spTree>
    <p:extLst>
      <p:ext uri="{BB962C8B-B14F-4D97-AF65-F5344CB8AC3E}">
        <p14:creationId xmlns:p14="http://schemas.microsoft.com/office/powerpoint/2010/main" val="5171315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Triangle 9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1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B7DC197-8965-0D4E-9B70-F50B30A46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767" y="1188637"/>
            <a:ext cx="2988234" cy="4480726"/>
          </a:xfrm>
        </p:spPr>
        <p:txBody>
          <a:bodyPr>
            <a:normAutofit/>
          </a:bodyPr>
          <a:lstStyle/>
          <a:p>
            <a:pPr algn="r"/>
            <a:r>
              <a:rPr lang="es-CL" sz="66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Sobre la </a:t>
            </a:r>
            <a:r>
              <a:rPr lang="es-CL" sz="6600" b="1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Ley Eterna</a:t>
            </a:r>
            <a:endParaRPr lang="es-CL" sz="6600" b="1" dirty="0"/>
          </a:p>
        </p:txBody>
      </p:sp>
      <p:cxnSp>
        <p:nvCxnSpPr>
          <p:cNvPr id="21" name="Straight Connector 13">
            <a:extLst>
              <a:ext uri="{FF2B5EF4-FFF2-40B4-BE49-F238E27FC236}">
                <a16:creationId xmlns:a16="http://schemas.microsoft.com/office/drawing/2014/main" id="{23AAC9B5-8015-485C-ACF9-A750390E9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852863"/>
            <a:ext cx="0" cy="3236495"/>
          </a:xfrm>
          <a:prstGeom prst="line">
            <a:avLst/>
          </a:prstGeom>
          <a:ln w="1905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2671EBA-3F0A-0840-A998-FBBE2E550F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260" y="1648870"/>
            <a:ext cx="4702848" cy="356026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s-CL" sz="24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Regula toda la creación como gobernanza de Dios, pues es el creador universal, y como tal es aplicable a toda la naturaleza, como principio directivo, gobierna todo lo que ocurre y está presente en ella, la que es inmutable y eterna. </a:t>
            </a:r>
          </a:p>
        </p:txBody>
      </p:sp>
    </p:spTree>
    <p:extLst>
      <p:ext uri="{BB962C8B-B14F-4D97-AF65-F5344CB8AC3E}">
        <p14:creationId xmlns:p14="http://schemas.microsoft.com/office/powerpoint/2010/main" val="22635020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4026A73-1F7F-49F2-B319-8CA3B3D532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732" y="321733"/>
            <a:ext cx="11546828" cy="6214534"/>
          </a:xfrm>
          <a:custGeom>
            <a:avLst/>
            <a:gdLst>
              <a:gd name="connsiteX0" fmla="*/ 0 w 11546828"/>
              <a:gd name="connsiteY0" fmla="*/ 0 h 6214534"/>
              <a:gd name="connsiteX1" fmla="*/ 7965430 w 11546828"/>
              <a:gd name="connsiteY1" fmla="*/ 0 h 6214534"/>
              <a:gd name="connsiteX2" fmla="*/ 7965430 w 11546828"/>
              <a:gd name="connsiteY2" fmla="*/ 1786 h 6214534"/>
              <a:gd name="connsiteX3" fmla="*/ 11546828 w 11546828"/>
              <a:gd name="connsiteY3" fmla="*/ 1786 h 6214534"/>
              <a:gd name="connsiteX4" fmla="*/ 11546828 w 11546828"/>
              <a:gd name="connsiteY4" fmla="*/ 2866740 h 6214534"/>
              <a:gd name="connsiteX5" fmla="*/ 11225095 w 11546828"/>
              <a:gd name="connsiteY5" fmla="*/ 3179536 h 6214534"/>
              <a:gd name="connsiteX6" fmla="*/ 11225095 w 11546828"/>
              <a:gd name="connsiteY6" fmla="*/ 301542 h 6214534"/>
              <a:gd name="connsiteX7" fmla="*/ 320042 w 11546828"/>
              <a:gd name="connsiteY7" fmla="*/ 301542 h 6214534"/>
              <a:gd name="connsiteX8" fmla="*/ 320042 w 11546828"/>
              <a:gd name="connsiteY8" fmla="*/ 5909424 h 6214534"/>
              <a:gd name="connsiteX9" fmla="*/ 8417210 w 11546828"/>
              <a:gd name="connsiteY9" fmla="*/ 5909424 h 6214534"/>
              <a:gd name="connsiteX10" fmla="*/ 8103383 w 11546828"/>
              <a:gd name="connsiteY10" fmla="*/ 6214534 h 6214534"/>
              <a:gd name="connsiteX11" fmla="*/ 7222929 w 11546828"/>
              <a:gd name="connsiteY11" fmla="*/ 6214534 h 6214534"/>
              <a:gd name="connsiteX12" fmla="*/ 7222929 w 11546828"/>
              <a:gd name="connsiteY12" fmla="*/ 6212748 h 6214534"/>
              <a:gd name="connsiteX13" fmla="*/ 0 w 11546828"/>
              <a:gd name="connsiteY13" fmla="*/ 6212748 h 6214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546828" h="6214534">
                <a:moveTo>
                  <a:pt x="0" y="0"/>
                </a:moveTo>
                <a:lnTo>
                  <a:pt x="7965430" y="0"/>
                </a:lnTo>
                <a:lnTo>
                  <a:pt x="7965430" y="1786"/>
                </a:lnTo>
                <a:lnTo>
                  <a:pt x="11546828" y="1786"/>
                </a:lnTo>
                <a:lnTo>
                  <a:pt x="11546828" y="2866740"/>
                </a:lnTo>
                <a:lnTo>
                  <a:pt x="11225095" y="3179536"/>
                </a:lnTo>
                <a:lnTo>
                  <a:pt x="11225095" y="301542"/>
                </a:lnTo>
                <a:lnTo>
                  <a:pt x="320042" y="301542"/>
                </a:lnTo>
                <a:lnTo>
                  <a:pt x="320042" y="5909424"/>
                </a:lnTo>
                <a:lnTo>
                  <a:pt x="8417210" y="5909424"/>
                </a:lnTo>
                <a:lnTo>
                  <a:pt x="8103383" y="6214534"/>
                </a:lnTo>
                <a:lnTo>
                  <a:pt x="7222929" y="6214534"/>
                </a:lnTo>
                <a:lnTo>
                  <a:pt x="7222929" y="6212748"/>
                </a:lnTo>
                <a:lnTo>
                  <a:pt x="0" y="6212748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B7DC197-8965-0D4E-9B70-F50B30A46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6900" y="1188637"/>
            <a:ext cx="3141430" cy="4480726"/>
          </a:xfrm>
        </p:spPr>
        <p:txBody>
          <a:bodyPr>
            <a:normAutofit/>
          </a:bodyPr>
          <a:lstStyle/>
          <a:p>
            <a:pPr algn="r"/>
            <a:r>
              <a:rPr lang="es-CL" sz="66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Sobre la </a:t>
            </a:r>
            <a:r>
              <a:rPr lang="es-CL" sz="6600" b="1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Ley Eterna</a:t>
            </a:r>
            <a:endParaRPr lang="es-CL" sz="6600" b="1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3AAC9B5-8015-485C-ACF9-A750390E9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852863"/>
            <a:ext cx="0" cy="3236495"/>
          </a:xfrm>
          <a:prstGeom prst="line">
            <a:avLst/>
          </a:prstGeom>
          <a:ln w="1905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2671EBA-3F0A-0840-A998-FBBE2E550F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9913" y="2082698"/>
            <a:ext cx="4795584" cy="2776824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s-CL" sz="24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Hay dos formas de estar sujetos a esta ley, participando a través de su conocimiento o sometidos vía acción (como los animales).</a:t>
            </a:r>
          </a:p>
        </p:txBody>
      </p:sp>
    </p:spTree>
    <p:extLst>
      <p:ext uri="{BB962C8B-B14F-4D97-AF65-F5344CB8AC3E}">
        <p14:creationId xmlns:p14="http://schemas.microsoft.com/office/powerpoint/2010/main" val="4101596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9D4373CB-ED2D-FB4F-A1D7-6F1EFA13C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767" y="1188637"/>
            <a:ext cx="2988234" cy="4480726"/>
          </a:xfrm>
        </p:spPr>
        <p:txBody>
          <a:bodyPr>
            <a:normAutofit/>
          </a:bodyPr>
          <a:lstStyle/>
          <a:p>
            <a:pPr algn="r"/>
            <a:r>
              <a:rPr lang="es-CL" sz="660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Sobre la </a:t>
            </a:r>
            <a:r>
              <a:rPr lang="es-CL" sz="6600" b="1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Ley Divina</a:t>
            </a:r>
            <a:endParaRPr lang="es-CL" sz="6600" b="1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3AAC9B5-8015-485C-ACF9-A750390E9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852863"/>
            <a:ext cx="0" cy="3236495"/>
          </a:xfrm>
          <a:prstGeom prst="line">
            <a:avLst/>
          </a:prstGeom>
          <a:ln w="1905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470969D-3F6D-6643-891C-DF18C071E8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260" y="1648870"/>
            <a:ext cx="4702848" cy="3560260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s-CL" sz="24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Es la legislación revelada, la ley positiva de Dios, se basa en las sagradas escrituras.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s-CL" sz="24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Se encuentra contenida en textos que expresan la voluntad de Dios, como la biblia, antiguo y nuevo testamento; nos otorgan el sentido de la salvación. </a:t>
            </a:r>
          </a:p>
        </p:txBody>
      </p:sp>
    </p:spTree>
    <p:extLst>
      <p:ext uri="{BB962C8B-B14F-4D97-AF65-F5344CB8AC3E}">
        <p14:creationId xmlns:p14="http://schemas.microsoft.com/office/powerpoint/2010/main" val="36929662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4026A73-1F7F-49F2-B319-8CA3B3D532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732" y="321733"/>
            <a:ext cx="11546828" cy="6214534"/>
          </a:xfrm>
          <a:custGeom>
            <a:avLst/>
            <a:gdLst>
              <a:gd name="connsiteX0" fmla="*/ 0 w 11546828"/>
              <a:gd name="connsiteY0" fmla="*/ 0 h 6214534"/>
              <a:gd name="connsiteX1" fmla="*/ 7965430 w 11546828"/>
              <a:gd name="connsiteY1" fmla="*/ 0 h 6214534"/>
              <a:gd name="connsiteX2" fmla="*/ 7965430 w 11546828"/>
              <a:gd name="connsiteY2" fmla="*/ 1786 h 6214534"/>
              <a:gd name="connsiteX3" fmla="*/ 11546828 w 11546828"/>
              <a:gd name="connsiteY3" fmla="*/ 1786 h 6214534"/>
              <a:gd name="connsiteX4" fmla="*/ 11546828 w 11546828"/>
              <a:gd name="connsiteY4" fmla="*/ 2866740 h 6214534"/>
              <a:gd name="connsiteX5" fmla="*/ 11225095 w 11546828"/>
              <a:gd name="connsiteY5" fmla="*/ 3179536 h 6214534"/>
              <a:gd name="connsiteX6" fmla="*/ 11225095 w 11546828"/>
              <a:gd name="connsiteY6" fmla="*/ 301542 h 6214534"/>
              <a:gd name="connsiteX7" fmla="*/ 320042 w 11546828"/>
              <a:gd name="connsiteY7" fmla="*/ 301542 h 6214534"/>
              <a:gd name="connsiteX8" fmla="*/ 320042 w 11546828"/>
              <a:gd name="connsiteY8" fmla="*/ 5909424 h 6214534"/>
              <a:gd name="connsiteX9" fmla="*/ 8417210 w 11546828"/>
              <a:gd name="connsiteY9" fmla="*/ 5909424 h 6214534"/>
              <a:gd name="connsiteX10" fmla="*/ 8103383 w 11546828"/>
              <a:gd name="connsiteY10" fmla="*/ 6214534 h 6214534"/>
              <a:gd name="connsiteX11" fmla="*/ 7222929 w 11546828"/>
              <a:gd name="connsiteY11" fmla="*/ 6214534 h 6214534"/>
              <a:gd name="connsiteX12" fmla="*/ 7222929 w 11546828"/>
              <a:gd name="connsiteY12" fmla="*/ 6212748 h 6214534"/>
              <a:gd name="connsiteX13" fmla="*/ 0 w 11546828"/>
              <a:gd name="connsiteY13" fmla="*/ 6212748 h 6214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546828" h="6214534">
                <a:moveTo>
                  <a:pt x="0" y="0"/>
                </a:moveTo>
                <a:lnTo>
                  <a:pt x="7965430" y="0"/>
                </a:lnTo>
                <a:lnTo>
                  <a:pt x="7965430" y="1786"/>
                </a:lnTo>
                <a:lnTo>
                  <a:pt x="11546828" y="1786"/>
                </a:lnTo>
                <a:lnTo>
                  <a:pt x="11546828" y="2866740"/>
                </a:lnTo>
                <a:lnTo>
                  <a:pt x="11225095" y="3179536"/>
                </a:lnTo>
                <a:lnTo>
                  <a:pt x="11225095" y="301542"/>
                </a:lnTo>
                <a:lnTo>
                  <a:pt x="320042" y="301542"/>
                </a:lnTo>
                <a:lnTo>
                  <a:pt x="320042" y="5909424"/>
                </a:lnTo>
                <a:lnTo>
                  <a:pt x="8417210" y="5909424"/>
                </a:lnTo>
                <a:lnTo>
                  <a:pt x="8103383" y="6214534"/>
                </a:lnTo>
                <a:lnTo>
                  <a:pt x="7222929" y="6214534"/>
                </a:lnTo>
                <a:lnTo>
                  <a:pt x="7222929" y="6212748"/>
                </a:lnTo>
                <a:lnTo>
                  <a:pt x="0" y="6212748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9D4373CB-ED2D-FB4F-A1D7-6F1EFA13C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6900" y="1188637"/>
            <a:ext cx="3141430" cy="4480726"/>
          </a:xfrm>
        </p:spPr>
        <p:txBody>
          <a:bodyPr>
            <a:normAutofit/>
          </a:bodyPr>
          <a:lstStyle/>
          <a:p>
            <a:pPr algn="r"/>
            <a:r>
              <a:rPr lang="es-CL" sz="660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Sobre la </a:t>
            </a:r>
            <a:r>
              <a:rPr lang="es-CL" sz="6600" b="1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Ley Divina</a:t>
            </a:r>
            <a:endParaRPr lang="es-CL" sz="6600" b="1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3AAC9B5-8015-485C-ACF9-A750390E9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852863"/>
            <a:ext cx="0" cy="3236495"/>
          </a:xfrm>
          <a:prstGeom prst="line">
            <a:avLst/>
          </a:prstGeom>
          <a:ln w="1905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470969D-3F6D-6643-891C-DF18C071E8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8928" y="1338729"/>
            <a:ext cx="4795584" cy="418054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s-CL" sz="240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Es necesaria porque los juicios humanos pueden estar equivocados.</a:t>
            </a:r>
          </a:p>
          <a:p>
            <a:pPr marL="0" indent="0">
              <a:buNone/>
            </a:pPr>
            <a:endParaRPr lang="es-CL" sz="2400">
              <a:latin typeface="Dreaming Outloud Pro" panose="03050502040302030504" pitchFamily="66" charset="77"/>
              <a:cs typeface="Dreaming Outloud Pro" panose="03050502040302030504" pitchFamily="66" charset="77"/>
            </a:endParaRPr>
          </a:p>
          <a:p>
            <a:pPr marL="0" indent="0">
              <a:buNone/>
            </a:pPr>
            <a:r>
              <a:rPr lang="es-CL" sz="240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El humano no puede dictar leyes en aquello que no puede juzgar (lo interior), para lo que también necesita una regulación. </a:t>
            </a:r>
          </a:p>
        </p:txBody>
      </p:sp>
    </p:spTree>
    <p:extLst>
      <p:ext uri="{BB962C8B-B14F-4D97-AF65-F5344CB8AC3E}">
        <p14:creationId xmlns:p14="http://schemas.microsoft.com/office/powerpoint/2010/main" val="32409238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9D4373CB-ED2D-FB4F-A1D7-6F1EFA13C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767" y="1188637"/>
            <a:ext cx="2988234" cy="4480726"/>
          </a:xfrm>
        </p:spPr>
        <p:txBody>
          <a:bodyPr>
            <a:normAutofit/>
          </a:bodyPr>
          <a:lstStyle/>
          <a:p>
            <a:pPr algn="r"/>
            <a:r>
              <a:rPr lang="es-CL" sz="660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Sobre la </a:t>
            </a:r>
            <a:r>
              <a:rPr lang="es-CL" sz="6600" b="1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Ley Divina</a:t>
            </a:r>
            <a:endParaRPr lang="es-CL" sz="6600" b="1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3AAC9B5-8015-485C-ACF9-A750390E9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852863"/>
            <a:ext cx="0" cy="3236495"/>
          </a:xfrm>
          <a:prstGeom prst="line">
            <a:avLst/>
          </a:prstGeom>
          <a:ln w="1905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470969D-3F6D-6643-891C-DF18C071E8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4592" y="1831032"/>
            <a:ext cx="4702848" cy="3560260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s-CL" sz="24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Existen dos tipos de leyes divinas, la ley vieja (antiguo testamento, promete bienes temporales y castigos divinos, por lo que se basa en el terror), y la ley nueva (contenida en el nuevo testamento, promete vida eterna, se basa en el amor).</a:t>
            </a:r>
          </a:p>
          <a:p>
            <a:endParaRPr lang="es-CL" sz="2400" dirty="0"/>
          </a:p>
        </p:txBody>
      </p:sp>
    </p:spTree>
    <p:extLst>
      <p:ext uri="{BB962C8B-B14F-4D97-AF65-F5344CB8AC3E}">
        <p14:creationId xmlns:p14="http://schemas.microsoft.com/office/powerpoint/2010/main" val="179262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A6D3797-64D0-BF4D-B60B-6A248D6ECF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767" y="1188637"/>
            <a:ext cx="2988234" cy="4480726"/>
          </a:xfrm>
        </p:spPr>
        <p:txBody>
          <a:bodyPr>
            <a:normAutofit/>
          </a:bodyPr>
          <a:lstStyle/>
          <a:p>
            <a:pPr algn="r"/>
            <a:r>
              <a:rPr lang="es-CL" sz="5600" b="1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Tomás de Aquino </a:t>
            </a:r>
            <a:r>
              <a:rPr lang="es-CL" sz="56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: biografía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3AAC9B5-8015-485C-ACF9-A750390E9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852863"/>
            <a:ext cx="0" cy="3236495"/>
          </a:xfrm>
          <a:prstGeom prst="line">
            <a:avLst/>
          </a:prstGeom>
          <a:ln w="1905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C37FE6D-9E67-6D4A-ACE5-91BD59CF0B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6071" y="1690980"/>
            <a:ext cx="4702848" cy="3560260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s-CL" sz="24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Nació en 1225 en el reino de Sicilia.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s-CL" sz="24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Fue uno de los </a:t>
            </a:r>
            <a:r>
              <a:rPr lang="es-CL" sz="2400" b="1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representantes de la </a:t>
            </a:r>
            <a:r>
              <a:rPr lang="es-CL" sz="2400" b="1" dirty="0" err="1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filosofía</a:t>
            </a:r>
            <a:r>
              <a:rPr lang="es-CL" sz="2400" b="1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 </a:t>
            </a:r>
            <a:r>
              <a:rPr lang="es-CL" sz="2400" b="1" dirty="0" err="1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escolástica</a:t>
            </a:r>
            <a:r>
              <a:rPr lang="es-CL" sz="2400" b="1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 </a:t>
            </a:r>
            <a:r>
              <a:rPr lang="es-CL" sz="24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en la Europa Medieval, conocido por su trabajo en la </a:t>
            </a:r>
            <a:r>
              <a:rPr lang="es-CL" sz="2400" b="1" dirty="0" err="1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metafísica</a:t>
            </a:r>
            <a:r>
              <a:rPr lang="es-CL" sz="24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 y comentarios a la </a:t>
            </a:r>
            <a:r>
              <a:rPr lang="es-CL" sz="2400" b="1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obra de </a:t>
            </a:r>
            <a:r>
              <a:rPr lang="es-CL" sz="2400" b="1" dirty="0" err="1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Aristóteles</a:t>
            </a:r>
            <a:r>
              <a:rPr lang="es-CL" sz="2400" b="1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714272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4026A73-1F7F-49F2-B319-8CA3B3D532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732" y="321733"/>
            <a:ext cx="11546828" cy="6214534"/>
          </a:xfrm>
          <a:custGeom>
            <a:avLst/>
            <a:gdLst>
              <a:gd name="connsiteX0" fmla="*/ 0 w 11546828"/>
              <a:gd name="connsiteY0" fmla="*/ 0 h 6214534"/>
              <a:gd name="connsiteX1" fmla="*/ 7965430 w 11546828"/>
              <a:gd name="connsiteY1" fmla="*/ 0 h 6214534"/>
              <a:gd name="connsiteX2" fmla="*/ 7965430 w 11546828"/>
              <a:gd name="connsiteY2" fmla="*/ 1786 h 6214534"/>
              <a:gd name="connsiteX3" fmla="*/ 11546828 w 11546828"/>
              <a:gd name="connsiteY3" fmla="*/ 1786 h 6214534"/>
              <a:gd name="connsiteX4" fmla="*/ 11546828 w 11546828"/>
              <a:gd name="connsiteY4" fmla="*/ 2866740 h 6214534"/>
              <a:gd name="connsiteX5" fmla="*/ 11225095 w 11546828"/>
              <a:gd name="connsiteY5" fmla="*/ 3179536 h 6214534"/>
              <a:gd name="connsiteX6" fmla="*/ 11225095 w 11546828"/>
              <a:gd name="connsiteY6" fmla="*/ 301542 h 6214534"/>
              <a:gd name="connsiteX7" fmla="*/ 320042 w 11546828"/>
              <a:gd name="connsiteY7" fmla="*/ 301542 h 6214534"/>
              <a:gd name="connsiteX8" fmla="*/ 320042 w 11546828"/>
              <a:gd name="connsiteY8" fmla="*/ 5909424 h 6214534"/>
              <a:gd name="connsiteX9" fmla="*/ 8417210 w 11546828"/>
              <a:gd name="connsiteY9" fmla="*/ 5909424 h 6214534"/>
              <a:gd name="connsiteX10" fmla="*/ 8103383 w 11546828"/>
              <a:gd name="connsiteY10" fmla="*/ 6214534 h 6214534"/>
              <a:gd name="connsiteX11" fmla="*/ 7222929 w 11546828"/>
              <a:gd name="connsiteY11" fmla="*/ 6214534 h 6214534"/>
              <a:gd name="connsiteX12" fmla="*/ 7222929 w 11546828"/>
              <a:gd name="connsiteY12" fmla="*/ 6212748 h 6214534"/>
              <a:gd name="connsiteX13" fmla="*/ 0 w 11546828"/>
              <a:gd name="connsiteY13" fmla="*/ 6212748 h 6214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546828" h="6214534">
                <a:moveTo>
                  <a:pt x="0" y="0"/>
                </a:moveTo>
                <a:lnTo>
                  <a:pt x="7965430" y="0"/>
                </a:lnTo>
                <a:lnTo>
                  <a:pt x="7965430" y="1786"/>
                </a:lnTo>
                <a:lnTo>
                  <a:pt x="11546828" y="1786"/>
                </a:lnTo>
                <a:lnTo>
                  <a:pt x="11546828" y="2866740"/>
                </a:lnTo>
                <a:lnTo>
                  <a:pt x="11225095" y="3179536"/>
                </a:lnTo>
                <a:lnTo>
                  <a:pt x="11225095" y="301542"/>
                </a:lnTo>
                <a:lnTo>
                  <a:pt x="320042" y="301542"/>
                </a:lnTo>
                <a:lnTo>
                  <a:pt x="320042" y="5909424"/>
                </a:lnTo>
                <a:lnTo>
                  <a:pt x="8417210" y="5909424"/>
                </a:lnTo>
                <a:lnTo>
                  <a:pt x="8103383" y="6214534"/>
                </a:lnTo>
                <a:lnTo>
                  <a:pt x="7222929" y="6214534"/>
                </a:lnTo>
                <a:lnTo>
                  <a:pt x="7222929" y="6212748"/>
                </a:lnTo>
                <a:lnTo>
                  <a:pt x="0" y="6212748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4C3B234F-5E84-C14B-B4AF-5834B566B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6900" y="1188637"/>
            <a:ext cx="3141430" cy="4480726"/>
          </a:xfrm>
        </p:spPr>
        <p:txBody>
          <a:bodyPr>
            <a:normAutofit/>
          </a:bodyPr>
          <a:lstStyle/>
          <a:p>
            <a:pPr algn="r"/>
            <a:r>
              <a:rPr lang="es-CL" sz="660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Sobre la </a:t>
            </a:r>
            <a:r>
              <a:rPr lang="es-CL" sz="6600" b="1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Ley Natural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3AAC9B5-8015-485C-ACF9-A750390E9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852863"/>
            <a:ext cx="0" cy="3236495"/>
          </a:xfrm>
          <a:prstGeom prst="line">
            <a:avLst/>
          </a:prstGeom>
          <a:ln w="1905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1179C0B-7468-6D47-940D-6717308C68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8928" y="1338729"/>
            <a:ext cx="4795584" cy="418054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s-ES" sz="240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Participación de la ley eterna en la criatura racional, sin necesidad de revelación, el hombre puede descubrirla por su propia razón.</a:t>
            </a:r>
          </a:p>
        </p:txBody>
      </p:sp>
    </p:spTree>
    <p:extLst>
      <p:ext uri="{BB962C8B-B14F-4D97-AF65-F5344CB8AC3E}">
        <p14:creationId xmlns:p14="http://schemas.microsoft.com/office/powerpoint/2010/main" val="33228024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4C3B234F-5E84-C14B-B4AF-5834B566B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767" y="1188637"/>
            <a:ext cx="2988234" cy="4480726"/>
          </a:xfrm>
        </p:spPr>
        <p:txBody>
          <a:bodyPr>
            <a:normAutofit/>
          </a:bodyPr>
          <a:lstStyle/>
          <a:p>
            <a:pPr algn="r"/>
            <a:r>
              <a:rPr lang="es-CL" sz="660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Sobre la </a:t>
            </a:r>
            <a:r>
              <a:rPr lang="es-CL" sz="6600" b="1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Ley Natural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3AAC9B5-8015-485C-ACF9-A750390E9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852863"/>
            <a:ext cx="0" cy="3236495"/>
          </a:xfrm>
          <a:prstGeom prst="line">
            <a:avLst/>
          </a:prstGeom>
          <a:ln w="1905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1179C0B-7468-6D47-940D-6717308C68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260" y="1648870"/>
            <a:ext cx="4702848" cy="3560260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s-ES" sz="22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Ley natural y Ley divina  no son diferentes de la ley eterna sino que son una manifestación de ella. Modos en los que Dios le da la posibilidad a las personas de descubrirlo.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s-ES" sz="22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Pertenece a la ley natural todo aquello a lo cual el hombre se encuentra naturalmente inclinado, conforme a obrar en la razón. </a:t>
            </a:r>
          </a:p>
        </p:txBody>
      </p:sp>
    </p:spTree>
    <p:extLst>
      <p:ext uri="{BB962C8B-B14F-4D97-AF65-F5344CB8AC3E}">
        <p14:creationId xmlns:p14="http://schemas.microsoft.com/office/powerpoint/2010/main" val="14900994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4026A73-1F7F-49F2-B319-8CA3B3D532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732" y="321733"/>
            <a:ext cx="11546828" cy="6214534"/>
          </a:xfrm>
          <a:custGeom>
            <a:avLst/>
            <a:gdLst>
              <a:gd name="connsiteX0" fmla="*/ 0 w 11546828"/>
              <a:gd name="connsiteY0" fmla="*/ 0 h 6214534"/>
              <a:gd name="connsiteX1" fmla="*/ 7965430 w 11546828"/>
              <a:gd name="connsiteY1" fmla="*/ 0 h 6214534"/>
              <a:gd name="connsiteX2" fmla="*/ 7965430 w 11546828"/>
              <a:gd name="connsiteY2" fmla="*/ 1786 h 6214534"/>
              <a:gd name="connsiteX3" fmla="*/ 11546828 w 11546828"/>
              <a:gd name="connsiteY3" fmla="*/ 1786 h 6214534"/>
              <a:gd name="connsiteX4" fmla="*/ 11546828 w 11546828"/>
              <a:gd name="connsiteY4" fmla="*/ 2866740 h 6214534"/>
              <a:gd name="connsiteX5" fmla="*/ 11225095 w 11546828"/>
              <a:gd name="connsiteY5" fmla="*/ 3179536 h 6214534"/>
              <a:gd name="connsiteX6" fmla="*/ 11225095 w 11546828"/>
              <a:gd name="connsiteY6" fmla="*/ 301542 h 6214534"/>
              <a:gd name="connsiteX7" fmla="*/ 320042 w 11546828"/>
              <a:gd name="connsiteY7" fmla="*/ 301542 h 6214534"/>
              <a:gd name="connsiteX8" fmla="*/ 320042 w 11546828"/>
              <a:gd name="connsiteY8" fmla="*/ 5909424 h 6214534"/>
              <a:gd name="connsiteX9" fmla="*/ 8417210 w 11546828"/>
              <a:gd name="connsiteY9" fmla="*/ 5909424 h 6214534"/>
              <a:gd name="connsiteX10" fmla="*/ 8103383 w 11546828"/>
              <a:gd name="connsiteY10" fmla="*/ 6214534 h 6214534"/>
              <a:gd name="connsiteX11" fmla="*/ 7222929 w 11546828"/>
              <a:gd name="connsiteY11" fmla="*/ 6214534 h 6214534"/>
              <a:gd name="connsiteX12" fmla="*/ 7222929 w 11546828"/>
              <a:gd name="connsiteY12" fmla="*/ 6212748 h 6214534"/>
              <a:gd name="connsiteX13" fmla="*/ 0 w 11546828"/>
              <a:gd name="connsiteY13" fmla="*/ 6212748 h 6214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546828" h="6214534">
                <a:moveTo>
                  <a:pt x="0" y="0"/>
                </a:moveTo>
                <a:lnTo>
                  <a:pt x="7965430" y="0"/>
                </a:lnTo>
                <a:lnTo>
                  <a:pt x="7965430" y="1786"/>
                </a:lnTo>
                <a:lnTo>
                  <a:pt x="11546828" y="1786"/>
                </a:lnTo>
                <a:lnTo>
                  <a:pt x="11546828" y="2866740"/>
                </a:lnTo>
                <a:lnTo>
                  <a:pt x="11225095" y="3179536"/>
                </a:lnTo>
                <a:lnTo>
                  <a:pt x="11225095" y="301542"/>
                </a:lnTo>
                <a:lnTo>
                  <a:pt x="320042" y="301542"/>
                </a:lnTo>
                <a:lnTo>
                  <a:pt x="320042" y="5909424"/>
                </a:lnTo>
                <a:lnTo>
                  <a:pt x="8417210" y="5909424"/>
                </a:lnTo>
                <a:lnTo>
                  <a:pt x="8103383" y="6214534"/>
                </a:lnTo>
                <a:lnTo>
                  <a:pt x="7222929" y="6214534"/>
                </a:lnTo>
                <a:lnTo>
                  <a:pt x="7222929" y="6212748"/>
                </a:lnTo>
                <a:lnTo>
                  <a:pt x="0" y="6212748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4C3B234F-5E84-C14B-B4AF-5834B566B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6900" y="1188637"/>
            <a:ext cx="3141430" cy="4480726"/>
          </a:xfrm>
        </p:spPr>
        <p:txBody>
          <a:bodyPr>
            <a:normAutofit/>
          </a:bodyPr>
          <a:lstStyle/>
          <a:p>
            <a:pPr algn="r"/>
            <a:r>
              <a:rPr lang="es-CL" sz="660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Sobre la </a:t>
            </a:r>
            <a:r>
              <a:rPr lang="es-CL" sz="6600" b="1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Ley Natural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3AAC9B5-8015-485C-ACF9-A750390E9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852863"/>
            <a:ext cx="0" cy="3236495"/>
          </a:xfrm>
          <a:prstGeom prst="line">
            <a:avLst/>
          </a:prstGeom>
          <a:ln w="1905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1179C0B-7468-6D47-940D-6717308C68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8928" y="1338729"/>
            <a:ext cx="4795584" cy="4180542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s-ES" sz="24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Lo más importante es que la ley natural es la participación de la ley eterna en la criatura racional.</a:t>
            </a:r>
          </a:p>
        </p:txBody>
      </p:sp>
    </p:spTree>
    <p:extLst>
      <p:ext uri="{BB962C8B-B14F-4D97-AF65-F5344CB8AC3E}">
        <p14:creationId xmlns:p14="http://schemas.microsoft.com/office/powerpoint/2010/main" val="14583473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9C23D60-2BEF-BF49-A74D-8D090B126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767" y="1188637"/>
            <a:ext cx="2988234" cy="4480726"/>
          </a:xfrm>
        </p:spPr>
        <p:txBody>
          <a:bodyPr>
            <a:normAutofit/>
          </a:bodyPr>
          <a:lstStyle/>
          <a:p>
            <a:pPr algn="r"/>
            <a:r>
              <a:rPr lang="es-CL" sz="610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Sobre la </a:t>
            </a:r>
            <a:r>
              <a:rPr lang="es-CL" sz="6100" b="1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Ley Humana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3AAC9B5-8015-485C-ACF9-A750390E9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852863"/>
            <a:ext cx="0" cy="3236495"/>
          </a:xfrm>
          <a:prstGeom prst="line">
            <a:avLst/>
          </a:prstGeom>
          <a:ln w="1905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7EE2938-C580-A046-8A06-04B5AFC6B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260" y="1648870"/>
            <a:ext cx="4702848" cy="3560260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s-ES" sz="24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Leyes que nos las damos nosotros, no las da Dios. La ley humana es injusta si se opone a la ley divina o natural, pero no con la ley eterna, pues no se puede ir en contra de esta.</a:t>
            </a:r>
          </a:p>
        </p:txBody>
      </p:sp>
    </p:spTree>
    <p:extLst>
      <p:ext uri="{BB962C8B-B14F-4D97-AF65-F5344CB8AC3E}">
        <p14:creationId xmlns:p14="http://schemas.microsoft.com/office/powerpoint/2010/main" val="24099344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4026A73-1F7F-49F2-B319-8CA3B3D532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732" y="321733"/>
            <a:ext cx="11546828" cy="6214534"/>
          </a:xfrm>
          <a:custGeom>
            <a:avLst/>
            <a:gdLst>
              <a:gd name="connsiteX0" fmla="*/ 0 w 11546828"/>
              <a:gd name="connsiteY0" fmla="*/ 0 h 6214534"/>
              <a:gd name="connsiteX1" fmla="*/ 7965430 w 11546828"/>
              <a:gd name="connsiteY1" fmla="*/ 0 h 6214534"/>
              <a:gd name="connsiteX2" fmla="*/ 7965430 w 11546828"/>
              <a:gd name="connsiteY2" fmla="*/ 1786 h 6214534"/>
              <a:gd name="connsiteX3" fmla="*/ 11546828 w 11546828"/>
              <a:gd name="connsiteY3" fmla="*/ 1786 h 6214534"/>
              <a:gd name="connsiteX4" fmla="*/ 11546828 w 11546828"/>
              <a:gd name="connsiteY4" fmla="*/ 2866740 h 6214534"/>
              <a:gd name="connsiteX5" fmla="*/ 11225095 w 11546828"/>
              <a:gd name="connsiteY5" fmla="*/ 3179536 h 6214534"/>
              <a:gd name="connsiteX6" fmla="*/ 11225095 w 11546828"/>
              <a:gd name="connsiteY6" fmla="*/ 301542 h 6214534"/>
              <a:gd name="connsiteX7" fmla="*/ 320042 w 11546828"/>
              <a:gd name="connsiteY7" fmla="*/ 301542 h 6214534"/>
              <a:gd name="connsiteX8" fmla="*/ 320042 w 11546828"/>
              <a:gd name="connsiteY8" fmla="*/ 5909424 h 6214534"/>
              <a:gd name="connsiteX9" fmla="*/ 8417210 w 11546828"/>
              <a:gd name="connsiteY9" fmla="*/ 5909424 h 6214534"/>
              <a:gd name="connsiteX10" fmla="*/ 8103383 w 11546828"/>
              <a:gd name="connsiteY10" fmla="*/ 6214534 h 6214534"/>
              <a:gd name="connsiteX11" fmla="*/ 7222929 w 11546828"/>
              <a:gd name="connsiteY11" fmla="*/ 6214534 h 6214534"/>
              <a:gd name="connsiteX12" fmla="*/ 7222929 w 11546828"/>
              <a:gd name="connsiteY12" fmla="*/ 6212748 h 6214534"/>
              <a:gd name="connsiteX13" fmla="*/ 0 w 11546828"/>
              <a:gd name="connsiteY13" fmla="*/ 6212748 h 6214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546828" h="6214534">
                <a:moveTo>
                  <a:pt x="0" y="0"/>
                </a:moveTo>
                <a:lnTo>
                  <a:pt x="7965430" y="0"/>
                </a:lnTo>
                <a:lnTo>
                  <a:pt x="7965430" y="1786"/>
                </a:lnTo>
                <a:lnTo>
                  <a:pt x="11546828" y="1786"/>
                </a:lnTo>
                <a:lnTo>
                  <a:pt x="11546828" y="2866740"/>
                </a:lnTo>
                <a:lnTo>
                  <a:pt x="11225095" y="3179536"/>
                </a:lnTo>
                <a:lnTo>
                  <a:pt x="11225095" y="301542"/>
                </a:lnTo>
                <a:lnTo>
                  <a:pt x="320042" y="301542"/>
                </a:lnTo>
                <a:lnTo>
                  <a:pt x="320042" y="5909424"/>
                </a:lnTo>
                <a:lnTo>
                  <a:pt x="8417210" y="5909424"/>
                </a:lnTo>
                <a:lnTo>
                  <a:pt x="8103383" y="6214534"/>
                </a:lnTo>
                <a:lnTo>
                  <a:pt x="7222929" y="6214534"/>
                </a:lnTo>
                <a:lnTo>
                  <a:pt x="7222929" y="6212748"/>
                </a:lnTo>
                <a:lnTo>
                  <a:pt x="0" y="6212748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9C23D60-2BEF-BF49-A74D-8D090B126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6900" y="1188637"/>
            <a:ext cx="3141430" cy="4480726"/>
          </a:xfrm>
        </p:spPr>
        <p:txBody>
          <a:bodyPr>
            <a:normAutofit/>
          </a:bodyPr>
          <a:lstStyle/>
          <a:p>
            <a:pPr algn="r"/>
            <a:r>
              <a:rPr lang="es-CL" sz="610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Sobre la </a:t>
            </a:r>
            <a:r>
              <a:rPr lang="es-CL" sz="6100" b="1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Ley Humana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3AAC9B5-8015-485C-ACF9-A750390E9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852863"/>
            <a:ext cx="0" cy="3236495"/>
          </a:xfrm>
          <a:prstGeom prst="line">
            <a:avLst/>
          </a:prstGeom>
          <a:ln w="1905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7EE2938-C580-A046-8A06-04B5AFC6B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8928" y="1338729"/>
            <a:ext cx="4795584" cy="4180542"/>
          </a:xfrm>
        </p:spPr>
        <p:txBody>
          <a:bodyPr anchor="ctr"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b="1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¿Cuál es la importancia de la ley humana? 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s-ES" sz="2400" dirty="0">
              <a:latin typeface="Dreaming Outloud Pro" panose="03050502040302030504" pitchFamily="66" charset="77"/>
              <a:cs typeface="Dreaming Outloud Pro" panose="03050502040302030504" pitchFamily="66" charset="77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No siempre una persona actuará por las virtudes y los vicios, la ley es aquella que induce a obrar o dejar de obrar de una cierta manera. La regla y medida de nuestros actos es la razón, y lo propio de la razón es ordenar al fin, el fin último que corresponde al bien común.</a:t>
            </a:r>
          </a:p>
        </p:txBody>
      </p:sp>
    </p:spTree>
    <p:extLst>
      <p:ext uri="{BB962C8B-B14F-4D97-AF65-F5344CB8AC3E}">
        <p14:creationId xmlns:p14="http://schemas.microsoft.com/office/powerpoint/2010/main" val="16461454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9C23D60-2BEF-BF49-A74D-8D090B126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767" y="1188637"/>
            <a:ext cx="2988234" cy="4480726"/>
          </a:xfrm>
        </p:spPr>
        <p:txBody>
          <a:bodyPr>
            <a:normAutofit/>
          </a:bodyPr>
          <a:lstStyle/>
          <a:p>
            <a:pPr algn="r"/>
            <a:r>
              <a:rPr lang="es-CL" sz="610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Sobre la </a:t>
            </a:r>
            <a:r>
              <a:rPr lang="es-CL" sz="6100" b="1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Ley Humana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3AAC9B5-8015-485C-ACF9-A750390E9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852863"/>
            <a:ext cx="0" cy="3236495"/>
          </a:xfrm>
          <a:prstGeom prst="line">
            <a:avLst/>
          </a:prstGeom>
          <a:ln w="1905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7EE2938-C580-A046-8A06-04B5AFC6B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260" y="1648870"/>
            <a:ext cx="4702848" cy="3560260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s-ES" sz="24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El bien individual se subordina al bien común.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s-ES" sz="24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Pero si hay alguna ley que tenga carácter injusta no es ley, si hay una ley que se opone a la ley natural o eterna nunca será ley.</a:t>
            </a:r>
          </a:p>
        </p:txBody>
      </p:sp>
    </p:spTree>
    <p:extLst>
      <p:ext uri="{BB962C8B-B14F-4D97-AF65-F5344CB8AC3E}">
        <p14:creationId xmlns:p14="http://schemas.microsoft.com/office/powerpoint/2010/main" val="11551415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D25F302-27C5-414F-97F8-6EA0A6C028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 descr="Help">
            <a:extLst>
              <a:ext uri="{FF2B5EF4-FFF2-40B4-BE49-F238E27FC236}">
                <a16:creationId xmlns:a16="http://schemas.microsoft.com/office/drawing/2014/main" id="{D07037D7-BE68-BD4B-CA74-8D19B8C6F9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1675" y="1410905"/>
            <a:ext cx="4032621" cy="4032621"/>
          </a:xfrm>
          <a:prstGeom prst="rect">
            <a:avLst/>
          </a:prstGeom>
        </p:spPr>
      </p:pic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830A36F8-48C2-4842-A87B-8CE8DF4E7F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76029" y="623275"/>
            <a:ext cx="6570797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1FC64F6-FC3C-F243-AA7E-4079DDEA0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5659" y="1188637"/>
            <a:ext cx="5642312" cy="1597228"/>
          </a:xfrm>
        </p:spPr>
        <p:txBody>
          <a:bodyPr>
            <a:normAutofit/>
          </a:bodyPr>
          <a:lstStyle/>
          <a:p>
            <a:r>
              <a:rPr lang="es-CL" sz="48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¡</a:t>
            </a:r>
            <a:r>
              <a:rPr lang="es-CL" sz="4800" dirty="0" err="1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Tip</a:t>
            </a:r>
            <a:r>
              <a:rPr lang="es-CL" sz="48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 para el examen!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6CDA963-DDF5-7F49-A095-06123D3623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5659" y="2452281"/>
            <a:ext cx="4770871" cy="3217081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s-CL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En el caso de Tomás de Aquino, los nombres de las leyes permiten una deducción de su contenido, pero es necesario que los comprendan para poder contestar adecuadamente.</a:t>
            </a:r>
          </a:p>
        </p:txBody>
      </p:sp>
    </p:spTree>
    <p:extLst>
      <p:ext uri="{BB962C8B-B14F-4D97-AF65-F5344CB8AC3E}">
        <p14:creationId xmlns:p14="http://schemas.microsoft.com/office/powerpoint/2010/main" val="8368609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D242BF-4546-7F4B-9433-65698E5D7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05594"/>
            <a:ext cx="10515600" cy="1325563"/>
          </a:xfrm>
        </p:spPr>
        <p:txBody>
          <a:bodyPr/>
          <a:lstStyle/>
          <a:p>
            <a:pPr algn="ctr"/>
            <a:r>
              <a:rPr lang="es-CL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¡MUCHAS GRACIAS POR SU ATENCIÓN!</a:t>
            </a:r>
          </a:p>
        </p:txBody>
      </p:sp>
      <p:pic>
        <p:nvPicPr>
          <p:cNvPr id="8" name="Graphic 5" descr="Smiling Face with No Fill">
            <a:extLst>
              <a:ext uri="{FF2B5EF4-FFF2-40B4-BE49-F238E27FC236}">
                <a16:creationId xmlns:a16="http://schemas.microsoft.com/office/drawing/2014/main" id="{0DEBC5EF-ED16-AE47-B87B-97970BBC48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55817" y="225228"/>
            <a:ext cx="4680366" cy="4680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390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474090D-CD95-4B41-BE3D-6596953D32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4662" y="323519"/>
            <a:ext cx="4323899" cy="6212748"/>
          </a:xfrm>
          <a:custGeom>
            <a:avLst/>
            <a:gdLst>
              <a:gd name="connsiteX0" fmla="*/ 0 w 4323899"/>
              <a:gd name="connsiteY0" fmla="*/ 0 h 6212748"/>
              <a:gd name="connsiteX1" fmla="*/ 742501 w 4323899"/>
              <a:gd name="connsiteY1" fmla="*/ 0 h 6212748"/>
              <a:gd name="connsiteX2" fmla="*/ 4323899 w 4323899"/>
              <a:gd name="connsiteY2" fmla="*/ 0 h 6212748"/>
              <a:gd name="connsiteX3" fmla="*/ 4323899 w 4323899"/>
              <a:gd name="connsiteY3" fmla="*/ 2864954 h 6212748"/>
              <a:gd name="connsiteX4" fmla="*/ 880454 w 4323899"/>
              <a:gd name="connsiteY4" fmla="*/ 6212748 h 6212748"/>
              <a:gd name="connsiteX5" fmla="*/ 0 w 4323899"/>
              <a:gd name="connsiteY5" fmla="*/ 6212748 h 6212748"/>
              <a:gd name="connsiteX6" fmla="*/ 0 w 4323899"/>
              <a:gd name="connsiteY6" fmla="*/ 6210962 h 6212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23899" h="6212748">
                <a:moveTo>
                  <a:pt x="0" y="0"/>
                </a:moveTo>
                <a:lnTo>
                  <a:pt x="742501" y="0"/>
                </a:lnTo>
                <a:lnTo>
                  <a:pt x="4323899" y="0"/>
                </a:lnTo>
                <a:lnTo>
                  <a:pt x="4323899" y="2864954"/>
                </a:lnTo>
                <a:lnTo>
                  <a:pt x="880454" y="6212748"/>
                </a:lnTo>
                <a:lnTo>
                  <a:pt x="0" y="6212748"/>
                </a:lnTo>
                <a:lnTo>
                  <a:pt x="0" y="6210962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8F3E811-B104-4DFF-951A-008C860FF1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ADEAE6C-5317-524F-AC81-40D7CD291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54272" y="1311194"/>
            <a:ext cx="3268216" cy="340588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s-CL" sz="5000" b="1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Suma de Teología : </a:t>
            </a:r>
            <a:r>
              <a:rPr lang="es-CL" sz="50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¿cuál es su objetivo?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ED17D20-7122-FA46-A0DA-7BD2C3FC33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409" y="1547499"/>
            <a:ext cx="5769224" cy="3759434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s-MX" sz="24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La importancia del texto radica en su </a:t>
            </a:r>
            <a:r>
              <a:rPr lang="es-MX" sz="2400" b="1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capacidad de conciliar la fe con la razón</a:t>
            </a:r>
            <a:r>
              <a:rPr lang="es-MX" sz="24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s-MX" sz="24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Para la realización de Suma de Teología, su obra cumbre, se basa principalmente en Aristóteles, (por esta razón </a:t>
            </a:r>
            <a:r>
              <a:rPr lang="es-MX" sz="2400" b="1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se dice que cristianizó a Aristóteles).</a:t>
            </a:r>
            <a:endParaRPr lang="es-CL" sz="2400" b="1" dirty="0">
              <a:latin typeface="Dreaming Outloud Pro" panose="03050502040302030504" pitchFamily="66" charset="77"/>
              <a:cs typeface="Dreaming Outloud Pro" panose="03050502040302030504" pitchFamily="66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289789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F8799D3-8566-C44C-A035-9E86CDACB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6900" y="1188637"/>
            <a:ext cx="3152097" cy="4480726"/>
          </a:xfrm>
        </p:spPr>
        <p:txBody>
          <a:bodyPr>
            <a:normAutofit/>
          </a:bodyPr>
          <a:lstStyle/>
          <a:p>
            <a:pPr algn="r"/>
            <a:r>
              <a:rPr lang="es-CL" sz="660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Temas a tratar:</a:t>
            </a:r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0232" y="623275"/>
            <a:ext cx="6896595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70B7C4C-8255-604F-A324-A8E30510E2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8641" y="1713195"/>
            <a:ext cx="4859775" cy="3428042"/>
          </a:xfrm>
        </p:spPr>
        <p:txBody>
          <a:bodyPr anchor="ctr"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s-CL" sz="24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1. La virtud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s-CL" sz="24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2. La ley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s-CL" sz="24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3. Los vicios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s-CL" sz="24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4. Los pecados 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s-CL" sz="24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5. La ley eterna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s-CL" sz="24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6. La ley divina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s-CL" sz="24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7. La ley natural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s-CL" sz="24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8. La ley humana</a:t>
            </a:r>
          </a:p>
        </p:txBody>
      </p:sp>
    </p:spTree>
    <p:extLst>
      <p:ext uri="{BB962C8B-B14F-4D97-AF65-F5344CB8AC3E}">
        <p14:creationId xmlns:p14="http://schemas.microsoft.com/office/powerpoint/2010/main" val="685915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7515D20E-1AB7-4E74-9236-2B72B63D60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A8F68D2-ADCA-AB49-84A4-399494504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5028" y="1336329"/>
            <a:ext cx="3892732" cy="4382588"/>
          </a:xfrm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s-CL" sz="5000" b="1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La Virtud : </a:t>
            </a:r>
            <a:r>
              <a:rPr lang="es-CL" sz="50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según el texto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163461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982976"/>
            <a:ext cx="6009366" cy="512063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19E222B-5075-1642-9191-5BB0756BA7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1" y="1336329"/>
            <a:ext cx="5260848" cy="438258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s-CL" i="1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“La virtud es una cierta bondad: en esto, pues, consiste en la bondad de cualquier cosa, en que se haya convenientemente según su modo de naturaleza.”</a:t>
            </a:r>
          </a:p>
        </p:txBody>
      </p:sp>
    </p:spTree>
    <p:extLst>
      <p:ext uri="{BB962C8B-B14F-4D97-AF65-F5344CB8AC3E}">
        <p14:creationId xmlns:p14="http://schemas.microsoft.com/office/powerpoint/2010/main" val="51893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4026A73-1F7F-49F2-B319-8CA3B3D532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732" y="321733"/>
            <a:ext cx="11546828" cy="6214534"/>
          </a:xfrm>
          <a:custGeom>
            <a:avLst/>
            <a:gdLst>
              <a:gd name="connsiteX0" fmla="*/ 0 w 11546828"/>
              <a:gd name="connsiteY0" fmla="*/ 0 h 6214534"/>
              <a:gd name="connsiteX1" fmla="*/ 7965430 w 11546828"/>
              <a:gd name="connsiteY1" fmla="*/ 0 h 6214534"/>
              <a:gd name="connsiteX2" fmla="*/ 7965430 w 11546828"/>
              <a:gd name="connsiteY2" fmla="*/ 1786 h 6214534"/>
              <a:gd name="connsiteX3" fmla="*/ 11546828 w 11546828"/>
              <a:gd name="connsiteY3" fmla="*/ 1786 h 6214534"/>
              <a:gd name="connsiteX4" fmla="*/ 11546828 w 11546828"/>
              <a:gd name="connsiteY4" fmla="*/ 2866740 h 6214534"/>
              <a:gd name="connsiteX5" fmla="*/ 11225095 w 11546828"/>
              <a:gd name="connsiteY5" fmla="*/ 3179536 h 6214534"/>
              <a:gd name="connsiteX6" fmla="*/ 11225095 w 11546828"/>
              <a:gd name="connsiteY6" fmla="*/ 301542 h 6214534"/>
              <a:gd name="connsiteX7" fmla="*/ 320042 w 11546828"/>
              <a:gd name="connsiteY7" fmla="*/ 301542 h 6214534"/>
              <a:gd name="connsiteX8" fmla="*/ 320042 w 11546828"/>
              <a:gd name="connsiteY8" fmla="*/ 5909424 h 6214534"/>
              <a:gd name="connsiteX9" fmla="*/ 8417210 w 11546828"/>
              <a:gd name="connsiteY9" fmla="*/ 5909424 h 6214534"/>
              <a:gd name="connsiteX10" fmla="*/ 8103383 w 11546828"/>
              <a:gd name="connsiteY10" fmla="*/ 6214534 h 6214534"/>
              <a:gd name="connsiteX11" fmla="*/ 7222929 w 11546828"/>
              <a:gd name="connsiteY11" fmla="*/ 6214534 h 6214534"/>
              <a:gd name="connsiteX12" fmla="*/ 7222929 w 11546828"/>
              <a:gd name="connsiteY12" fmla="*/ 6212748 h 6214534"/>
              <a:gd name="connsiteX13" fmla="*/ 0 w 11546828"/>
              <a:gd name="connsiteY13" fmla="*/ 6212748 h 6214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546828" h="6214534">
                <a:moveTo>
                  <a:pt x="0" y="0"/>
                </a:moveTo>
                <a:lnTo>
                  <a:pt x="7965430" y="0"/>
                </a:lnTo>
                <a:lnTo>
                  <a:pt x="7965430" y="1786"/>
                </a:lnTo>
                <a:lnTo>
                  <a:pt x="11546828" y="1786"/>
                </a:lnTo>
                <a:lnTo>
                  <a:pt x="11546828" y="2866740"/>
                </a:lnTo>
                <a:lnTo>
                  <a:pt x="11225095" y="3179536"/>
                </a:lnTo>
                <a:lnTo>
                  <a:pt x="11225095" y="301542"/>
                </a:lnTo>
                <a:lnTo>
                  <a:pt x="320042" y="301542"/>
                </a:lnTo>
                <a:lnTo>
                  <a:pt x="320042" y="5909424"/>
                </a:lnTo>
                <a:lnTo>
                  <a:pt x="8417210" y="5909424"/>
                </a:lnTo>
                <a:lnTo>
                  <a:pt x="8103383" y="6214534"/>
                </a:lnTo>
                <a:lnTo>
                  <a:pt x="7222929" y="6214534"/>
                </a:lnTo>
                <a:lnTo>
                  <a:pt x="7222929" y="6212748"/>
                </a:lnTo>
                <a:lnTo>
                  <a:pt x="0" y="6212748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A8F68D2-ADCA-AB49-84A4-399494504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6900" y="1188637"/>
            <a:ext cx="3141430" cy="4480726"/>
          </a:xfrm>
        </p:spPr>
        <p:txBody>
          <a:bodyPr>
            <a:normAutofit/>
          </a:bodyPr>
          <a:lstStyle/>
          <a:p>
            <a:pPr algn="r"/>
            <a:r>
              <a:rPr lang="es-CL" sz="4100" b="1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La Virtud : </a:t>
            </a:r>
            <a:r>
              <a:rPr lang="es-CL" sz="41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explicada y simplificada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3AAC9B5-8015-485C-ACF9-A750390E9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852863"/>
            <a:ext cx="0" cy="3236495"/>
          </a:xfrm>
          <a:prstGeom prst="line">
            <a:avLst/>
          </a:prstGeom>
          <a:ln w="1905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19E222B-5075-1642-9191-5BB0756BA7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8928" y="1338729"/>
            <a:ext cx="4795584" cy="4180542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s-CL" sz="2400" b="1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¿Qué es?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es-CL" sz="24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Es el habito de la voluntad de tender al bien y alejarse del mal.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es-CL" sz="24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Se considera al bien como accionar de manera racional.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es-CL" sz="24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Se diferencia del vicio, que se considera como accionar de manera irracional.</a:t>
            </a:r>
          </a:p>
        </p:txBody>
      </p:sp>
    </p:spTree>
    <p:extLst>
      <p:ext uri="{BB962C8B-B14F-4D97-AF65-F5344CB8AC3E}">
        <p14:creationId xmlns:p14="http://schemas.microsoft.com/office/powerpoint/2010/main" val="2413696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6CDA21F-E7AF-4C75-8395-33F58D5B0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A168BC2-1026-684E-9705-FD5113B36F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09898"/>
            <a:ext cx="9942716" cy="1554480"/>
          </a:xfrm>
        </p:spPr>
        <p:txBody>
          <a:bodyPr anchor="ctr">
            <a:normAutofit/>
          </a:bodyPr>
          <a:lstStyle/>
          <a:p>
            <a:r>
              <a:rPr lang="es-CL" sz="4800" b="1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La Ley </a:t>
            </a:r>
            <a:r>
              <a:rPr lang="es-CL" sz="48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: según el texto</a:t>
            </a:r>
            <a:endParaRPr lang="es-CL" sz="48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DF2D681-3414-8E42-BD1C-371D9AB82D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028" y="3017522"/>
            <a:ext cx="9941319" cy="3124658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s-CL" i="1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“Una ordenación de la razón al bien común, promulgada por quien tiene el cuidado de la comunidad.” </a:t>
            </a:r>
            <a:endParaRPr lang="es-CL" dirty="0">
              <a:latin typeface="Dreaming Outloud Pro" panose="03050502040302030504" pitchFamily="66" charset="77"/>
              <a:cs typeface="Dreaming Outloud Pro" panose="03050502040302030504" pitchFamily="66" charset="77"/>
            </a:endParaRPr>
          </a:p>
          <a:p>
            <a:pPr marL="0" indent="0">
              <a:buNone/>
            </a:pPr>
            <a:endParaRPr lang="es-CL" dirty="0"/>
          </a:p>
          <a:p>
            <a:pPr marL="0" indent="0">
              <a:buNone/>
            </a:pPr>
            <a:r>
              <a:rPr lang="es-CL" i="1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“La ley no ha sido escrita para provecho particular de nadie, sino para utilidad común de los ciudadanos.” </a:t>
            </a:r>
            <a:endParaRPr lang="es-CL" dirty="0">
              <a:effectLst/>
              <a:latin typeface="Dreaming Outloud Pro" panose="03050502040302030504" pitchFamily="66" charset="77"/>
              <a:cs typeface="Dreaming Outloud Pro" panose="03050502040302030504" pitchFamily="66" charset="77"/>
            </a:endParaRPr>
          </a:p>
          <a:p>
            <a:pPr marL="0" indent="0">
              <a:buNone/>
            </a:pPr>
            <a:endParaRPr lang="es-CL" sz="2400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3849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4026A73-1F7F-49F2-B319-8CA3B3D532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732" y="321733"/>
            <a:ext cx="11546828" cy="6214534"/>
          </a:xfrm>
          <a:custGeom>
            <a:avLst/>
            <a:gdLst>
              <a:gd name="connsiteX0" fmla="*/ 0 w 11546828"/>
              <a:gd name="connsiteY0" fmla="*/ 0 h 6214534"/>
              <a:gd name="connsiteX1" fmla="*/ 7965430 w 11546828"/>
              <a:gd name="connsiteY1" fmla="*/ 0 h 6214534"/>
              <a:gd name="connsiteX2" fmla="*/ 7965430 w 11546828"/>
              <a:gd name="connsiteY2" fmla="*/ 1786 h 6214534"/>
              <a:gd name="connsiteX3" fmla="*/ 11546828 w 11546828"/>
              <a:gd name="connsiteY3" fmla="*/ 1786 h 6214534"/>
              <a:gd name="connsiteX4" fmla="*/ 11546828 w 11546828"/>
              <a:gd name="connsiteY4" fmla="*/ 2866740 h 6214534"/>
              <a:gd name="connsiteX5" fmla="*/ 11225095 w 11546828"/>
              <a:gd name="connsiteY5" fmla="*/ 3179536 h 6214534"/>
              <a:gd name="connsiteX6" fmla="*/ 11225095 w 11546828"/>
              <a:gd name="connsiteY6" fmla="*/ 301542 h 6214534"/>
              <a:gd name="connsiteX7" fmla="*/ 320042 w 11546828"/>
              <a:gd name="connsiteY7" fmla="*/ 301542 h 6214534"/>
              <a:gd name="connsiteX8" fmla="*/ 320042 w 11546828"/>
              <a:gd name="connsiteY8" fmla="*/ 5909424 h 6214534"/>
              <a:gd name="connsiteX9" fmla="*/ 8417210 w 11546828"/>
              <a:gd name="connsiteY9" fmla="*/ 5909424 h 6214534"/>
              <a:gd name="connsiteX10" fmla="*/ 8103383 w 11546828"/>
              <a:gd name="connsiteY10" fmla="*/ 6214534 h 6214534"/>
              <a:gd name="connsiteX11" fmla="*/ 7222929 w 11546828"/>
              <a:gd name="connsiteY11" fmla="*/ 6214534 h 6214534"/>
              <a:gd name="connsiteX12" fmla="*/ 7222929 w 11546828"/>
              <a:gd name="connsiteY12" fmla="*/ 6212748 h 6214534"/>
              <a:gd name="connsiteX13" fmla="*/ 0 w 11546828"/>
              <a:gd name="connsiteY13" fmla="*/ 6212748 h 6214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546828" h="6214534">
                <a:moveTo>
                  <a:pt x="0" y="0"/>
                </a:moveTo>
                <a:lnTo>
                  <a:pt x="7965430" y="0"/>
                </a:lnTo>
                <a:lnTo>
                  <a:pt x="7965430" y="1786"/>
                </a:lnTo>
                <a:lnTo>
                  <a:pt x="11546828" y="1786"/>
                </a:lnTo>
                <a:lnTo>
                  <a:pt x="11546828" y="2866740"/>
                </a:lnTo>
                <a:lnTo>
                  <a:pt x="11225095" y="3179536"/>
                </a:lnTo>
                <a:lnTo>
                  <a:pt x="11225095" y="301542"/>
                </a:lnTo>
                <a:lnTo>
                  <a:pt x="320042" y="301542"/>
                </a:lnTo>
                <a:lnTo>
                  <a:pt x="320042" y="5909424"/>
                </a:lnTo>
                <a:lnTo>
                  <a:pt x="8417210" y="5909424"/>
                </a:lnTo>
                <a:lnTo>
                  <a:pt x="8103383" y="6214534"/>
                </a:lnTo>
                <a:lnTo>
                  <a:pt x="7222929" y="6214534"/>
                </a:lnTo>
                <a:lnTo>
                  <a:pt x="7222929" y="6212748"/>
                </a:lnTo>
                <a:lnTo>
                  <a:pt x="0" y="6212748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A168BC2-1026-684E-9705-FD5113B36F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6900" y="1188637"/>
            <a:ext cx="3141430" cy="4480726"/>
          </a:xfrm>
        </p:spPr>
        <p:txBody>
          <a:bodyPr>
            <a:normAutofit/>
          </a:bodyPr>
          <a:lstStyle/>
          <a:p>
            <a:pPr algn="r"/>
            <a:r>
              <a:rPr lang="es-CL" sz="4100" b="1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La Ley : </a:t>
            </a:r>
            <a:r>
              <a:rPr lang="es-CL" sz="41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explicada y simplificada</a:t>
            </a:r>
            <a:endParaRPr lang="es-CL" sz="4100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3AAC9B5-8015-485C-ACF9-A750390E9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852863"/>
            <a:ext cx="0" cy="3236495"/>
          </a:xfrm>
          <a:prstGeom prst="line">
            <a:avLst/>
          </a:prstGeom>
          <a:ln w="1905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DF2D681-3414-8E42-BD1C-371D9AB82D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8928" y="1338729"/>
            <a:ext cx="4795584" cy="4180542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s-CL" sz="2400" b="1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¿Qué es?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es-CL" sz="24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La ley es una regla y medida de nuestros actos según la cual es uno inducido a obrar o dejar de obrar.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es-CL" sz="24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Busca el bien común (dejando subordinado al bien particular).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es-CL" sz="24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Es un dictamen de la “razón”, guiando el accionar humano.</a:t>
            </a:r>
            <a:endParaRPr lang="es-CL" sz="2400" dirty="0"/>
          </a:p>
        </p:txBody>
      </p:sp>
    </p:spTree>
    <p:extLst>
      <p:ext uri="{BB962C8B-B14F-4D97-AF65-F5344CB8AC3E}">
        <p14:creationId xmlns:p14="http://schemas.microsoft.com/office/powerpoint/2010/main" val="8724348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BF61EA3-B236-439E-9C0B-340980D56B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A168BC2-1026-684E-9705-FD5113B36F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38" y="386930"/>
            <a:ext cx="9236700" cy="1188950"/>
          </a:xfrm>
        </p:spPr>
        <p:txBody>
          <a:bodyPr anchor="b">
            <a:normAutofit/>
          </a:bodyPr>
          <a:lstStyle/>
          <a:p>
            <a:r>
              <a:rPr lang="es-CL" sz="5400" b="1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La ley </a:t>
            </a:r>
            <a:r>
              <a:rPr lang="es-CL" sz="5400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: actos y facultades</a:t>
            </a:r>
            <a:endParaRPr lang="es-CL" sz="54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8FAF094-D087-493F-8DF9-A486C2D6B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1998368"/>
            <a:ext cx="11695083" cy="782176"/>
            <a:chOff x="-2" y="1998368"/>
            <a:chExt cx="11695083" cy="78217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D7C88D8-5509-4514-925A-9CE148E5C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275593D-F75E-4426-AE3E-2CDEFD228D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-2" y="1998845"/>
              <a:ext cx="11454595" cy="781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14784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DF2D681-3414-8E42-BD1C-371D9AB82D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660" y="2599509"/>
            <a:ext cx="10143668" cy="3435531"/>
          </a:xfrm>
        </p:spPr>
        <p:txBody>
          <a:bodyPr anchor="ctr">
            <a:normAutofit fontScale="92500"/>
          </a:bodyPr>
          <a:lstStyle/>
          <a:p>
            <a:pPr marL="457200" lvl="1" indent="0">
              <a:buNone/>
            </a:pPr>
            <a:r>
              <a:rPr lang="es-CL" b="1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Mandar:</a:t>
            </a:r>
            <a:r>
              <a:rPr lang="es-CL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 la ley le corresponde mandar actos que son buenos por naturaleza (actos de las virtudes). </a:t>
            </a:r>
          </a:p>
          <a:p>
            <a:pPr marL="457200" lvl="1" indent="0">
              <a:buNone/>
            </a:pPr>
            <a:endParaRPr lang="es-CL" dirty="0">
              <a:effectLst/>
              <a:latin typeface="Dreaming Outloud Pro" panose="03050502040302030504" pitchFamily="66" charset="77"/>
              <a:cs typeface="Dreaming Outloud Pro" panose="03050502040302030504" pitchFamily="66" charset="77"/>
            </a:endParaRPr>
          </a:p>
          <a:p>
            <a:pPr marL="457200" lvl="1" indent="0">
              <a:buNone/>
            </a:pPr>
            <a:r>
              <a:rPr lang="es-CL" b="1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Prohibir:</a:t>
            </a:r>
            <a:r>
              <a:rPr lang="es-CL" i="1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 </a:t>
            </a:r>
            <a:r>
              <a:rPr lang="es-CL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la ley le corresponde prohibir los actos malos por naturaleza (actos viciosos). </a:t>
            </a:r>
          </a:p>
          <a:p>
            <a:pPr marL="457200" lvl="1" indent="0">
              <a:buNone/>
            </a:pPr>
            <a:endParaRPr lang="es-CL" dirty="0">
              <a:effectLst/>
              <a:latin typeface="Dreaming Outloud Pro" panose="03050502040302030504" pitchFamily="66" charset="77"/>
              <a:cs typeface="Dreaming Outloud Pro" panose="03050502040302030504" pitchFamily="66" charset="77"/>
            </a:endParaRPr>
          </a:p>
          <a:p>
            <a:pPr marL="457200" lvl="1" indent="0">
              <a:buNone/>
            </a:pPr>
            <a:r>
              <a:rPr lang="es-CL" b="1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Permitir:</a:t>
            </a:r>
            <a:r>
              <a:rPr lang="es-CL" i="1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 </a:t>
            </a:r>
            <a:r>
              <a:rPr lang="es-CL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actos que por naturaleza son indiferentes, la ley debe permitirlos. </a:t>
            </a:r>
          </a:p>
          <a:p>
            <a:pPr marL="457200" lvl="1" indent="0">
              <a:buNone/>
            </a:pPr>
            <a:endParaRPr lang="es-CL" dirty="0">
              <a:effectLst/>
              <a:latin typeface="Dreaming Outloud Pro" panose="03050502040302030504" pitchFamily="66" charset="77"/>
              <a:cs typeface="Dreaming Outloud Pro" panose="03050502040302030504" pitchFamily="66" charset="77"/>
            </a:endParaRPr>
          </a:p>
          <a:p>
            <a:pPr marL="457200" lvl="1" indent="0">
              <a:buNone/>
            </a:pPr>
            <a:r>
              <a:rPr lang="es-CL" b="1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Castigar:</a:t>
            </a:r>
            <a:r>
              <a:rPr lang="es-CL" i="1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 </a:t>
            </a:r>
            <a:r>
              <a:rPr lang="es-CL" dirty="0">
                <a:latin typeface="Dreaming Outloud Pro" panose="03050502040302030504" pitchFamily="66" charset="77"/>
                <a:cs typeface="Dreaming Outloud Pro" panose="03050502040302030504" pitchFamily="66" charset="77"/>
              </a:rPr>
              <a:t>aquello por la ley induce a que se le obedezca, por el temor del castigo. </a:t>
            </a:r>
            <a:endParaRPr lang="es-CL" dirty="0">
              <a:effectLst/>
              <a:latin typeface="Dreaming Outloud Pro" panose="03050502040302030504" pitchFamily="66" charset="77"/>
              <a:cs typeface="Dreaming Outloud Pro" panose="03050502040302030504" pitchFamily="66" charset="77"/>
            </a:endParaRPr>
          </a:p>
          <a:p>
            <a:pPr marL="0" indent="0">
              <a:buNone/>
            </a:pPr>
            <a:endParaRPr lang="es-CL" sz="2000" dirty="0"/>
          </a:p>
        </p:txBody>
      </p:sp>
    </p:spTree>
    <p:extLst>
      <p:ext uri="{BB962C8B-B14F-4D97-AF65-F5344CB8AC3E}">
        <p14:creationId xmlns:p14="http://schemas.microsoft.com/office/powerpoint/2010/main" val="31004796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838</TotalTime>
  <Words>1242</Words>
  <Application>Microsoft Macintosh PowerPoint</Application>
  <PresentationFormat>Panorámica</PresentationFormat>
  <Paragraphs>91</Paragraphs>
  <Slides>27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32" baseType="lpstr">
      <vt:lpstr>Arial</vt:lpstr>
      <vt:lpstr>Calibri</vt:lpstr>
      <vt:lpstr>Calibri Light</vt:lpstr>
      <vt:lpstr>Dreaming Outloud Pro</vt:lpstr>
      <vt:lpstr>Tema de Office</vt:lpstr>
      <vt:lpstr>Tomás de Aquino: Suma de Teología</vt:lpstr>
      <vt:lpstr>Tomás de Aquino : biografía</vt:lpstr>
      <vt:lpstr>Suma de Teología : ¿cuál es su objetivo?</vt:lpstr>
      <vt:lpstr>Temas a tratar:</vt:lpstr>
      <vt:lpstr>La Virtud : según el texto</vt:lpstr>
      <vt:lpstr>La Virtud : explicada y simplificada</vt:lpstr>
      <vt:lpstr>La Ley : según el texto</vt:lpstr>
      <vt:lpstr>La Ley : explicada y simplificada</vt:lpstr>
      <vt:lpstr>La ley : actos y facultades</vt:lpstr>
      <vt:lpstr>Los vicios y los pecados</vt:lpstr>
      <vt:lpstr>Los vicios y los pecados</vt:lpstr>
      <vt:lpstr>Entendimiento v/s voluntad : ¿cuál es superior?</vt:lpstr>
      <vt:lpstr>Entendimiento v/s voluntad : excepción</vt:lpstr>
      <vt:lpstr>Sobre la Ley Eterna</vt:lpstr>
      <vt:lpstr>Sobre la Ley Eterna</vt:lpstr>
      <vt:lpstr>Sobre la Ley Eterna</vt:lpstr>
      <vt:lpstr>Sobre la Ley Divina</vt:lpstr>
      <vt:lpstr>Sobre la Ley Divina</vt:lpstr>
      <vt:lpstr>Sobre la Ley Divina</vt:lpstr>
      <vt:lpstr>Sobre la Ley Natural</vt:lpstr>
      <vt:lpstr>Sobre la Ley Natural</vt:lpstr>
      <vt:lpstr>Sobre la Ley Natural</vt:lpstr>
      <vt:lpstr>Sobre la Ley Humana</vt:lpstr>
      <vt:lpstr>Sobre la Ley Humana</vt:lpstr>
      <vt:lpstr>Sobre la Ley Humana</vt:lpstr>
      <vt:lpstr>¡Tip para el examen!</vt:lpstr>
      <vt:lpstr>¡MUCHAS GRACIAS POR SU ATENCIÓN!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Tomás de Aquino: Suma de Teología (primera parte)</dc:title>
  <dc:creator>Loreto Antonia Arteaga López (loreto.arteaga)</dc:creator>
  <cp:lastModifiedBy>Loreto Antonia Arteaga López (loreto.arteaga)</cp:lastModifiedBy>
  <cp:revision>12</cp:revision>
  <dcterms:created xsi:type="dcterms:W3CDTF">2022-06-23T06:04:33Z</dcterms:created>
  <dcterms:modified xsi:type="dcterms:W3CDTF">2022-06-23T22:46:12Z</dcterms:modified>
</cp:coreProperties>
</file>