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12" r:id="rId1"/>
  </p:sldMasterIdLst>
  <p:notesMasterIdLst>
    <p:notesMasterId r:id="rId37"/>
  </p:notesMasterIdLst>
  <p:sldIdLst>
    <p:sldId id="343" r:id="rId2"/>
    <p:sldId id="266" r:id="rId3"/>
    <p:sldId id="356" r:id="rId4"/>
    <p:sldId id="353" r:id="rId5"/>
    <p:sldId id="355" r:id="rId6"/>
    <p:sldId id="350" r:id="rId7"/>
    <p:sldId id="351" r:id="rId8"/>
    <p:sldId id="352" r:id="rId9"/>
    <p:sldId id="354" r:id="rId10"/>
    <p:sldId id="357" r:id="rId11"/>
    <p:sldId id="359" r:id="rId12"/>
    <p:sldId id="360" r:id="rId13"/>
    <p:sldId id="358" r:id="rId14"/>
    <p:sldId id="361" r:id="rId15"/>
    <p:sldId id="267" r:id="rId16"/>
    <p:sldId id="278" r:id="rId17"/>
    <p:sldId id="279" r:id="rId18"/>
    <p:sldId id="262" r:id="rId19"/>
    <p:sldId id="263" r:id="rId20"/>
    <p:sldId id="257" r:id="rId21"/>
    <p:sldId id="264" r:id="rId22"/>
    <p:sldId id="265" r:id="rId23"/>
    <p:sldId id="259" r:id="rId24"/>
    <p:sldId id="260" r:id="rId25"/>
    <p:sldId id="268" r:id="rId26"/>
    <p:sldId id="269" r:id="rId27"/>
    <p:sldId id="270" r:id="rId28"/>
    <p:sldId id="271" r:id="rId29"/>
    <p:sldId id="344" r:id="rId30"/>
    <p:sldId id="346" r:id="rId31"/>
    <p:sldId id="347" r:id="rId32"/>
    <p:sldId id="345" r:id="rId33"/>
    <p:sldId id="348" r:id="rId34"/>
    <p:sldId id="362" r:id="rId35"/>
    <p:sldId id="349" r:id="rId36"/>
  </p:sldIdLst>
  <p:sldSz cx="9144000" cy="6858000" type="screen4x3"/>
  <p:notesSz cx="6858000" cy="9144000"/>
  <p:defaultTextStyle>
    <a:defPPr>
      <a:defRPr lang="es-C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Sección predeterminada" id="{2B879F39-BA50-4F00-AA01-A3887B7B8791}">
          <p14:sldIdLst>
            <p14:sldId id="343"/>
            <p14:sldId id="266"/>
            <p14:sldId id="356"/>
            <p14:sldId id="353"/>
            <p14:sldId id="355"/>
            <p14:sldId id="350"/>
            <p14:sldId id="351"/>
            <p14:sldId id="352"/>
            <p14:sldId id="354"/>
            <p14:sldId id="357"/>
            <p14:sldId id="359"/>
            <p14:sldId id="360"/>
            <p14:sldId id="358"/>
            <p14:sldId id="361"/>
            <p14:sldId id="267"/>
            <p14:sldId id="278"/>
            <p14:sldId id="279"/>
            <p14:sldId id="262"/>
            <p14:sldId id="263"/>
            <p14:sldId id="257"/>
            <p14:sldId id="264"/>
            <p14:sldId id="265"/>
            <p14:sldId id="259"/>
            <p14:sldId id="260"/>
            <p14:sldId id="268"/>
            <p14:sldId id="269"/>
            <p14:sldId id="270"/>
            <p14:sldId id="271"/>
            <p14:sldId id="344"/>
            <p14:sldId id="346"/>
            <p14:sldId id="347"/>
            <p14:sldId id="345"/>
            <p14:sldId id="348"/>
            <p14:sldId id="362"/>
            <p14:sldId id="349"/>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2822" autoAdjust="0"/>
    <p:restoredTop sz="94632" autoAdjust="0"/>
  </p:normalViewPr>
  <p:slideViewPr>
    <p:cSldViewPr>
      <p:cViewPr varScale="1">
        <p:scale>
          <a:sx n="106" d="100"/>
          <a:sy n="106" d="100"/>
        </p:scale>
        <p:origin x="1384" y="184"/>
      </p:cViewPr>
      <p:guideLst>
        <p:guide orient="horz" pos="2160"/>
        <p:guide pos="2880"/>
      </p:guideLst>
    </p:cSldViewPr>
  </p:slideViewPr>
  <p:outlineViewPr>
    <p:cViewPr>
      <p:scale>
        <a:sx n="33" d="100"/>
        <a:sy n="33" d="100"/>
      </p:scale>
      <p:origin x="0" y="22098"/>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notesMaster" Target="notesMasters/notesMaster1.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CL"/>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2AFFE2A-9895-42A8-8A9F-5374B91BD9F7}" type="datetimeFigureOut">
              <a:rPr lang="es-CL" smtClean="0"/>
              <a:t>22-09-22</a:t>
            </a:fld>
            <a:endParaRPr lang="es-CL"/>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CL"/>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CL"/>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B13D1D7-15F9-449A-ACEE-DABB45F1A2B6}" type="slidenum">
              <a:rPr lang="es-CL" smtClean="0"/>
              <a:t>‹Nº›</a:t>
            </a:fld>
            <a:endParaRPr lang="es-CL"/>
          </a:p>
        </p:txBody>
      </p:sp>
    </p:spTree>
    <p:extLst>
      <p:ext uri="{BB962C8B-B14F-4D97-AF65-F5344CB8AC3E}">
        <p14:creationId xmlns:p14="http://schemas.microsoft.com/office/powerpoint/2010/main" val="388441358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s-CL" dirty="0"/>
          </a:p>
        </p:txBody>
      </p:sp>
      <p:sp>
        <p:nvSpPr>
          <p:cNvPr id="4" name="Marcador de número de diapositiva 3"/>
          <p:cNvSpPr>
            <a:spLocks noGrp="1"/>
          </p:cNvSpPr>
          <p:nvPr>
            <p:ph type="sldNum" sz="quarter" idx="10"/>
          </p:nvPr>
        </p:nvSpPr>
        <p:spPr/>
        <p:txBody>
          <a:bodyPr/>
          <a:lstStyle/>
          <a:p>
            <a:fld id="{6B13D1D7-15F9-449A-ACEE-DABB45F1A2B6}" type="slidenum">
              <a:rPr lang="es-CL" smtClean="0"/>
              <a:t>6</a:t>
            </a:fld>
            <a:endParaRPr lang="es-CL"/>
          </a:p>
        </p:txBody>
      </p:sp>
    </p:spTree>
    <p:extLst>
      <p:ext uri="{BB962C8B-B14F-4D97-AF65-F5344CB8AC3E}">
        <p14:creationId xmlns:p14="http://schemas.microsoft.com/office/powerpoint/2010/main" val="3472420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p:cNvSpPr>
            <a:spLocks noGrp="1"/>
          </p:cNvSpPr>
          <p:nvPr>
            <p:ph type="ctrTitle"/>
          </p:nvPr>
        </p:nvSpPr>
        <p:spPr>
          <a:xfrm>
            <a:off x="1143000" y="1122363"/>
            <a:ext cx="6858000" cy="2387600"/>
          </a:xfrm>
        </p:spPr>
        <p:txBody>
          <a:bodyPr anchor="b"/>
          <a:lstStyle>
            <a:lvl1pPr algn="ctr">
              <a:defRPr sz="4500"/>
            </a:lvl1pPr>
          </a:lstStyle>
          <a:p>
            <a:r>
              <a:rPr lang="es-ES"/>
              <a:t>Haga clic para modificar el estilo de título del patrón</a:t>
            </a:r>
            <a:endParaRPr lang="es-CL"/>
          </a:p>
        </p:txBody>
      </p:sp>
      <p:sp>
        <p:nvSpPr>
          <p:cNvPr id="3" name="Subtítulo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s-ES"/>
              <a:t>Haga clic para modificar el estilo de subtítulo del patrón</a:t>
            </a:r>
            <a:endParaRPr lang="es-CL"/>
          </a:p>
        </p:txBody>
      </p:sp>
      <p:sp>
        <p:nvSpPr>
          <p:cNvPr id="4" name="Marcador de fecha 3"/>
          <p:cNvSpPr>
            <a:spLocks noGrp="1"/>
          </p:cNvSpPr>
          <p:nvPr>
            <p:ph type="dt" sz="half" idx="10"/>
          </p:nvPr>
        </p:nvSpPr>
        <p:spPr/>
        <p:txBody>
          <a:bodyPr/>
          <a:lstStyle/>
          <a:p>
            <a:fld id="{636F9E6D-CEE2-4D19-87B2-2F2F32C332DB}" type="datetimeFigureOut">
              <a:rPr lang="es-CL" smtClean="0"/>
              <a:t>22-09-22</a:t>
            </a:fld>
            <a:endParaRPr lang="es-CL"/>
          </a:p>
        </p:txBody>
      </p:sp>
      <p:sp>
        <p:nvSpPr>
          <p:cNvPr id="5" name="Marcador de pie de página 4"/>
          <p:cNvSpPr>
            <a:spLocks noGrp="1"/>
          </p:cNvSpPr>
          <p:nvPr>
            <p:ph type="ftr" sz="quarter" idx="11"/>
          </p:nvPr>
        </p:nvSpPr>
        <p:spPr/>
        <p:txBody>
          <a:bodyPr/>
          <a:lstStyle/>
          <a:p>
            <a:endParaRPr lang="es-CL"/>
          </a:p>
        </p:txBody>
      </p:sp>
      <p:sp>
        <p:nvSpPr>
          <p:cNvPr id="6" name="Marcador de número de diapositiva 5"/>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39839221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a:t>Haga clic para modificar el estilo de título del patrón</a:t>
            </a:r>
            <a:endParaRPr lang="es-CL"/>
          </a:p>
        </p:txBody>
      </p:sp>
      <p:sp>
        <p:nvSpPr>
          <p:cNvPr id="3" name="Marcador de texto vertical 2"/>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4" name="Marcador de fecha 3"/>
          <p:cNvSpPr>
            <a:spLocks noGrp="1"/>
          </p:cNvSpPr>
          <p:nvPr>
            <p:ph type="dt" sz="half" idx="10"/>
          </p:nvPr>
        </p:nvSpPr>
        <p:spPr/>
        <p:txBody>
          <a:bodyPr/>
          <a:lstStyle/>
          <a:p>
            <a:fld id="{636F9E6D-CEE2-4D19-87B2-2F2F32C332DB}" type="datetimeFigureOut">
              <a:rPr lang="es-CL" smtClean="0"/>
              <a:t>22-09-22</a:t>
            </a:fld>
            <a:endParaRPr lang="es-CL"/>
          </a:p>
        </p:txBody>
      </p:sp>
      <p:sp>
        <p:nvSpPr>
          <p:cNvPr id="5" name="Marcador de pie de página 4"/>
          <p:cNvSpPr>
            <a:spLocks noGrp="1"/>
          </p:cNvSpPr>
          <p:nvPr>
            <p:ph type="ftr" sz="quarter" idx="11"/>
          </p:nvPr>
        </p:nvSpPr>
        <p:spPr/>
        <p:txBody>
          <a:bodyPr/>
          <a:lstStyle/>
          <a:p>
            <a:endParaRPr lang="es-CL"/>
          </a:p>
        </p:txBody>
      </p:sp>
      <p:sp>
        <p:nvSpPr>
          <p:cNvPr id="6" name="Marcador de número de diapositiva 5"/>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35730294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6543675" y="365125"/>
            <a:ext cx="1971675" cy="5811838"/>
          </a:xfrm>
        </p:spPr>
        <p:txBody>
          <a:bodyPr vert="eaVert"/>
          <a:lstStyle/>
          <a:p>
            <a:r>
              <a:rPr lang="es-ES"/>
              <a:t>Haga clic para modificar el estilo de título del patrón</a:t>
            </a:r>
            <a:endParaRPr lang="es-CL"/>
          </a:p>
        </p:txBody>
      </p:sp>
      <p:sp>
        <p:nvSpPr>
          <p:cNvPr id="3" name="Marcador de texto vertical 2"/>
          <p:cNvSpPr>
            <a:spLocks noGrp="1"/>
          </p:cNvSpPr>
          <p:nvPr>
            <p:ph type="body" orient="vert" idx="1"/>
          </p:nvPr>
        </p:nvSpPr>
        <p:spPr>
          <a:xfrm>
            <a:off x="628650" y="365125"/>
            <a:ext cx="5800725" cy="5811838"/>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4" name="Marcador de fecha 3"/>
          <p:cNvSpPr>
            <a:spLocks noGrp="1"/>
          </p:cNvSpPr>
          <p:nvPr>
            <p:ph type="dt" sz="half" idx="10"/>
          </p:nvPr>
        </p:nvSpPr>
        <p:spPr/>
        <p:txBody>
          <a:bodyPr/>
          <a:lstStyle/>
          <a:p>
            <a:fld id="{636F9E6D-CEE2-4D19-87B2-2F2F32C332DB}" type="datetimeFigureOut">
              <a:rPr lang="es-CL" smtClean="0"/>
              <a:t>22-09-22</a:t>
            </a:fld>
            <a:endParaRPr lang="es-CL"/>
          </a:p>
        </p:txBody>
      </p:sp>
      <p:sp>
        <p:nvSpPr>
          <p:cNvPr id="5" name="Marcador de pie de página 4"/>
          <p:cNvSpPr>
            <a:spLocks noGrp="1"/>
          </p:cNvSpPr>
          <p:nvPr>
            <p:ph type="ftr" sz="quarter" idx="11"/>
          </p:nvPr>
        </p:nvSpPr>
        <p:spPr/>
        <p:txBody>
          <a:bodyPr/>
          <a:lstStyle/>
          <a:p>
            <a:endParaRPr lang="es-CL"/>
          </a:p>
        </p:txBody>
      </p:sp>
      <p:sp>
        <p:nvSpPr>
          <p:cNvPr id="6" name="Marcador de número de diapositiva 5"/>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19619351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a:t>Haga clic para modificar el estilo de título del patrón</a:t>
            </a:r>
            <a:endParaRPr lang="es-CL"/>
          </a:p>
        </p:txBody>
      </p:sp>
      <p:sp>
        <p:nvSpPr>
          <p:cNvPr id="3" name="Marcador de contenido 2"/>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4" name="Marcador de fecha 3"/>
          <p:cNvSpPr>
            <a:spLocks noGrp="1"/>
          </p:cNvSpPr>
          <p:nvPr>
            <p:ph type="dt" sz="half" idx="10"/>
          </p:nvPr>
        </p:nvSpPr>
        <p:spPr/>
        <p:txBody>
          <a:bodyPr/>
          <a:lstStyle/>
          <a:p>
            <a:fld id="{636F9E6D-CEE2-4D19-87B2-2F2F32C332DB}" type="datetimeFigureOut">
              <a:rPr lang="es-CL" smtClean="0"/>
              <a:t>22-09-22</a:t>
            </a:fld>
            <a:endParaRPr lang="es-CL"/>
          </a:p>
        </p:txBody>
      </p:sp>
      <p:sp>
        <p:nvSpPr>
          <p:cNvPr id="5" name="Marcador de pie de página 4"/>
          <p:cNvSpPr>
            <a:spLocks noGrp="1"/>
          </p:cNvSpPr>
          <p:nvPr>
            <p:ph type="ftr" sz="quarter" idx="11"/>
          </p:nvPr>
        </p:nvSpPr>
        <p:spPr/>
        <p:txBody>
          <a:bodyPr/>
          <a:lstStyle/>
          <a:p>
            <a:endParaRPr lang="es-CL"/>
          </a:p>
        </p:txBody>
      </p:sp>
      <p:sp>
        <p:nvSpPr>
          <p:cNvPr id="6" name="Marcador de número de diapositiva 5"/>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2245393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p:cNvSpPr>
            <a:spLocks noGrp="1"/>
          </p:cNvSpPr>
          <p:nvPr>
            <p:ph type="title"/>
          </p:nvPr>
        </p:nvSpPr>
        <p:spPr>
          <a:xfrm>
            <a:off x="623888" y="1709739"/>
            <a:ext cx="7886700" cy="2852737"/>
          </a:xfrm>
        </p:spPr>
        <p:txBody>
          <a:bodyPr anchor="b"/>
          <a:lstStyle>
            <a:lvl1pPr>
              <a:defRPr sz="4500"/>
            </a:lvl1pPr>
          </a:lstStyle>
          <a:p>
            <a:r>
              <a:rPr lang="es-ES"/>
              <a:t>Haga clic para modificar el estilo de título del patrón</a:t>
            </a:r>
            <a:endParaRPr lang="es-CL"/>
          </a:p>
        </p:txBody>
      </p:sp>
      <p:sp>
        <p:nvSpPr>
          <p:cNvPr id="3" name="Marcador de texto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s-ES"/>
              <a:t>Haga clic para modificar el estilo de texto del patrón</a:t>
            </a:r>
          </a:p>
        </p:txBody>
      </p:sp>
      <p:sp>
        <p:nvSpPr>
          <p:cNvPr id="4" name="Marcador de fecha 3"/>
          <p:cNvSpPr>
            <a:spLocks noGrp="1"/>
          </p:cNvSpPr>
          <p:nvPr>
            <p:ph type="dt" sz="half" idx="10"/>
          </p:nvPr>
        </p:nvSpPr>
        <p:spPr/>
        <p:txBody>
          <a:bodyPr/>
          <a:lstStyle/>
          <a:p>
            <a:fld id="{636F9E6D-CEE2-4D19-87B2-2F2F32C332DB}" type="datetimeFigureOut">
              <a:rPr lang="es-CL" smtClean="0"/>
              <a:t>22-09-22</a:t>
            </a:fld>
            <a:endParaRPr lang="es-CL"/>
          </a:p>
        </p:txBody>
      </p:sp>
      <p:sp>
        <p:nvSpPr>
          <p:cNvPr id="5" name="Marcador de pie de página 4"/>
          <p:cNvSpPr>
            <a:spLocks noGrp="1"/>
          </p:cNvSpPr>
          <p:nvPr>
            <p:ph type="ftr" sz="quarter" idx="11"/>
          </p:nvPr>
        </p:nvSpPr>
        <p:spPr/>
        <p:txBody>
          <a:bodyPr/>
          <a:lstStyle/>
          <a:p>
            <a:endParaRPr lang="es-CL"/>
          </a:p>
        </p:txBody>
      </p:sp>
      <p:sp>
        <p:nvSpPr>
          <p:cNvPr id="6" name="Marcador de número de diapositiva 5"/>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192569723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a:t>Haga clic para modificar el estilo de título del patrón</a:t>
            </a:r>
            <a:endParaRPr lang="es-CL"/>
          </a:p>
        </p:txBody>
      </p:sp>
      <p:sp>
        <p:nvSpPr>
          <p:cNvPr id="3" name="Marcador de contenido 2"/>
          <p:cNvSpPr>
            <a:spLocks noGrp="1"/>
          </p:cNvSpPr>
          <p:nvPr>
            <p:ph sz="half" idx="1"/>
          </p:nvPr>
        </p:nvSpPr>
        <p:spPr>
          <a:xfrm>
            <a:off x="628650" y="1825625"/>
            <a:ext cx="3886200" cy="435133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4" name="Marcador de contenido 3"/>
          <p:cNvSpPr>
            <a:spLocks noGrp="1"/>
          </p:cNvSpPr>
          <p:nvPr>
            <p:ph sz="half" idx="2"/>
          </p:nvPr>
        </p:nvSpPr>
        <p:spPr>
          <a:xfrm>
            <a:off x="4629150" y="1825625"/>
            <a:ext cx="3886200" cy="435133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5" name="Marcador de fecha 4"/>
          <p:cNvSpPr>
            <a:spLocks noGrp="1"/>
          </p:cNvSpPr>
          <p:nvPr>
            <p:ph type="dt" sz="half" idx="10"/>
          </p:nvPr>
        </p:nvSpPr>
        <p:spPr/>
        <p:txBody>
          <a:bodyPr/>
          <a:lstStyle/>
          <a:p>
            <a:fld id="{636F9E6D-CEE2-4D19-87B2-2F2F32C332DB}" type="datetimeFigureOut">
              <a:rPr lang="es-CL" smtClean="0"/>
              <a:t>22-09-22</a:t>
            </a:fld>
            <a:endParaRPr lang="es-CL"/>
          </a:p>
        </p:txBody>
      </p:sp>
      <p:sp>
        <p:nvSpPr>
          <p:cNvPr id="6" name="Marcador de pie de página 5"/>
          <p:cNvSpPr>
            <a:spLocks noGrp="1"/>
          </p:cNvSpPr>
          <p:nvPr>
            <p:ph type="ftr" sz="quarter" idx="11"/>
          </p:nvPr>
        </p:nvSpPr>
        <p:spPr/>
        <p:txBody>
          <a:bodyPr/>
          <a:lstStyle/>
          <a:p>
            <a:endParaRPr lang="es-CL"/>
          </a:p>
        </p:txBody>
      </p:sp>
      <p:sp>
        <p:nvSpPr>
          <p:cNvPr id="7" name="Marcador de número de diapositiva 6"/>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35203200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p:cNvSpPr>
            <a:spLocks noGrp="1"/>
          </p:cNvSpPr>
          <p:nvPr>
            <p:ph type="title"/>
          </p:nvPr>
        </p:nvSpPr>
        <p:spPr>
          <a:xfrm>
            <a:off x="629841" y="365126"/>
            <a:ext cx="7886700" cy="1325563"/>
          </a:xfrm>
        </p:spPr>
        <p:txBody>
          <a:bodyPr/>
          <a:lstStyle/>
          <a:p>
            <a:r>
              <a:rPr lang="es-ES"/>
              <a:t>Haga clic para modificar el estilo de título del patrón</a:t>
            </a:r>
            <a:endParaRPr lang="es-CL"/>
          </a:p>
        </p:txBody>
      </p:sp>
      <p:sp>
        <p:nvSpPr>
          <p:cNvPr id="3" name="Marcador de texto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s-ES"/>
              <a:t>Haga clic para modificar el estilo de texto del patrón</a:t>
            </a:r>
          </a:p>
        </p:txBody>
      </p:sp>
      <p:sp>
        <p:nvSpPr>
          <p:cNvPr id="4" name="Marcador de contenido 3"/>
          <p:cNvSpPr>
            <a:spLocks noGrp="1"/>
          </p:cNvSpPr>
          <p:nvPr>
            <p:ph sz="half" idx="2"/>
          </p:nvPr>
        </p:nvSpPr>
        <p:spPr>
          <a:xfrm>
            <a:off x="629842" y="2505075"/>
            <a:ext cx="3868340" cy="368458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5" name="Marcador de texto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s-ES"/>
              <a:t>Haga clic para modificar el estilo de texto del patrón</a:t>
            </a:r>
          </a:p>
        </p:txBody>
      </p:sp>
      <p:sp>
        <p:nvSpPr>
          <p:cNvPr id="6" name="Marcador de contenido 5"/>
          <p:cNvSpPr>
            <a:spLocks noGrp="1"/>
          </p:cNvSpPr>
          <p:nvPr>
            <p:ph sz="quarter" idx="4"/>
          </p:nvPr>
        </p:nvSpPr>
        <p:spPr>
          <a:xfrm>
            <a:off x="4629150" y="2505075"/>
            <a:ext cx="3887391" cy="368458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7" name="Marcador de fecha 6"/>
          <p:cNvSpPr>
            <a:spLocks noGrp="1"/>
          </p:cNvSpPr>
          <p:nvPr>
            <p:ph type="dt" sz="half" idx="10"/>
          </p:nvPr>
        </p:nvSpPr>
        <p:spPr/>
        <p:txBody>
          <a:bodyPr/>
          <a:lstStyle/>
          <a:p>
            <a:fld id="{636F9E6D-CEE2-4D19-87B2-2F2F32C332DB}" type="datetimeFigureOut">
              <a:rPr lang="es-CL" smtClean="0"/>
              <a:t>22-09-22</a:t>
            </a:fld>
            <a:endParaRPr lang="es-CL"/>
          </a:p>
        </p:txBody>
      </p:sp>
      <p:sp>
        <p:nvSpPr>
          <p:cNvPr id="8" name="Marcador de pie de página 7"/>
          <p:cNvSpPr>
            <a:spLocks noGrp="1"/>
          </p:cNvSpPr>
          <p:nvPr>
            <p:ph type="ftr" sz="quarter" idx="11"/>
          </p:nvPr>
        </p:nvSpPr>
        <p:spPr/>
        <p:txBody>
          <a:bodyPr/>
          <a:lstStyle/>
          <a:p>
            <a:endParaRPr lang="es-CL"/>
          </a:p>
        </p:txBody>
      </p:sp>
      <p:sp>
        <p:nvSpPr>
          <p:cNvPr id="9" name="Marcador de número de diapositiva 8"/>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30556469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a:t>Haga clic para modificar el estilo de título del patrón</a:t>
            </a:r>
            <a:endParaRPr lang="es-CL"/>
          </a:p>
        </p:txBody>
      </p:sp>
      <p:sp>
        <p:nvSpPr>
          <p:cNvPr id="3" name="Marcador de fecha 2"/>
          <p:cNvSpPr>
            <a:spLocks noGrp="1"/>
          </p:cNvSpPr>
          <p:nvPr>
            <p:ph type="dt" sz="half" idx="10"/>
          </p:nvPr>
        </p:nvSpPr>
        <p:spPr/>
        <p:txBody>
          <a:bodyPr/>
          <a:lstStyle/>
          <a:p>
            <a:fld id="{636F9E6D-CEE2-4D19-87B2-2F2F32C332DB}" type="datetimeFigureOut">
              <a:rPr lang="es-CL" smtClean="0"/>
              <a:t>22-09-22</a:t>
            </a:fld>
            <a:endParaRPr lang="es-CL"/>
          </a:p>
        </p:txBody>
      </p:sp>
      <p:sp>
        <p:nvSpPr>
          <p:cNvPr id="4" name="Marcador de pie de página 3"/>
          <p:cNvSpPr>
            <a:spLocks noGrp="1"/>
          </p:cNvSpPr>
          <p:nvPr>
            <p:ph type="ftr" sz="quarter" idx="11"/>
          </p:nvPr>
        </p:nvSpPr>
        <p:spPr/>
        <p:txBody>
          <a:bodyPr/>
          <a:lstStyle/>
          <a:p>
            <a:endParaRPr lang="es-CL"/>
          </a:p>
        </p:txBody>
      </p:sp>
      <p:sp>
        <p:nvSpPr>
          <p:cNvPr id="5" name="Marcador de número de diapositiva 4"/>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14746371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p:cNvSpPr>
            <a:spLocks noGrp="1"/>
          </p:cNvSpPr>
          <p:nvPr>
            <p:ph type="dt" sz="half" idx="10"/>
          </p:nvPr>
        </p:nvSpPr>
        <p:spPr/>
        <p:txBody>
          <a:bodyPr/>
          <a:lstStyle/>
          <a:p>
            <a:fld id="{636F9E6D-CEE2-4D19-87B2-2F2F32C332DB}" type="datetimeFigureOut">
              <a:rPr lang="es-CL" smtClean="0"/>
              <a:t>22-09-22</a:t>
            </a:fld>
            <a:endParaRPr lang="es-CL"/>
          </a:p>
        </p:txBody>
      </p:sp>
      <p:sp>
        <p:nvSpPr>
          <p:cNvPr id="3" name="Marcador de pie de página 2"/>
          <p:cNvSpPr>
            <a:spLocks noGrp="1"/>
          </p:cNvSpPr>
          <p:nvPr>
            <p:ph type="ftr" sz="quarter" idx="11"/>
          </p:nvPr>
        </p:nvSpPr>
        <p:spPr/>
        <p:txBody>
          <a:bodyPr/>
          <a:lstStyle/>
          <a:p>
            <a:endParaRPr lang="es-CL"/>
          </a:p>
        </p:txBody>
      </p:sp>
      <p:sp>
        <p:nvSpPr>
          <p:cNvPr id="4" name="Marcador de número de diapositiva 3"/>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4204711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629841" y="457200"/>
            <a:ext cx="2949178" cy="1600200"/>
          </a:xfrm>
        </p:spPr>
        <p:txBody>
          <a:bodyPr anchor="b"/>
          <a:lstStyle>
            <a:lvl1pPr>
              <a:defRPr sz="2400"/>
            </a:lvl1pPr>
          </a:lstStyle>
          <a:p>
            <a:r>
              <a:rPr lang="es-ES"/>
              <a:t>Haga clic para modificar el estilo de título del patrón</a:t>
            </a:r>
            <a:endParaRPr lang="es-CL"/>
          </a:p>
        </p:txBody>
      </p:sp>
      <p:sp>
        <p:nvSpPr>
          <p:cNvPr id="3" name="Marcador de contenido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4" name="Marcador de texto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s-ES"/>
              <a:t>Haga clic para modificar el estilo de texto del patrón</a:t>
            </a:r>
          </a:p>
        </p:txBody>
      </p:sp>
      <p:sp>
        <p:nvSpPr>
          <p:cNvPr id="5" name="Marcador de fecha 4"/>
          <p:cNvSpPr>
            <a:spLocks noGrp="1"/>
          </p:cNvSpPr>
          <p:nvPr>
            <p:ph type="dt" sz="half" idx="10"/>
          </p:nvPr>
        </p:nvSpPr>
        <p:spPr/>
        <p:txBody>
          <a:bodyPr/>
          <a:lstStyle/>
          <a:p>
            <a:fld id="{636F9E6D-CEE2-4D19-87B2-2F2F32C332DB}" type="datetimeFigureOut">
              <a:rPr lang="es-CL" smtClean="0"/>
              <a:t>22-09-22</a:t>
            </a:fld>
            <a:endParaRPr lang="es-CL"/>
          </a:p>
        </p:txBody>
      </p:sp>
      <p:sp>
        <p:nvSpPr>
          <p:cNvPr id="6" name="Marcador de pie de página 5"/>
          <p:cNvSpPr>
            <a:spLocks noGrp="1"/>
          </p:cNvSpPr>
          <p:nvPr>
            <p:ph type="ftr" sz="quarter" idx="11"/>
          </p:nvPr>
        </p:nvSpPr>
        <p:spPr/>
        <p:txBody>
          <a:bodyPr/>
          <a:lstStyle/>
          <a:p>
            <a:endParaRPr lang="es-CL"/>
          </a:p>
        </p:txBody>
      </p:sp>
      <p:sp>
        <p:nvSpPr>
          <p:cNvPr id="7" name="Marcador de número de diapositiva 6"/>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24709356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629841" y="457200"/>
            <a:ext cx="2949178" cy="1600200"/>
          </a:xfrm>
        </p:spPr>
        <p:txBody>
          <a:bodyPr anchor="b"/>
          <a:lstStyle>
            <a:lvl1pPr>
              <a:defRPr sz="2400"/>
            </a:lvl1pPr>
          </a:lstStyle>
          <a:p>
            <a:r>
              <a:rPr lang="es-ES"/>
              <a:t>Haga clic para modificar el estilo de título del patrón</a:t>
            </a:r>
            <a:endParaRPr lang="es-CL"/>
          </a:p>
        </p:txBody>
      </p:sp>
      <p:sp>
        <p:nvSpPr>
          <p:cNvPr id="3" name="Marcador de posición de imagen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s-CL"/>
          </a:p>
        </p:txBody>
      </p:sp>
      <p:sp>
        <p:nvSpPr>
          <p:cNvPr id="4" name="Marcador de texto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s-ES"/>
              <a:t>Haga clic para modificar el estilo de texto del patrón</a:t>
            </a:r>
          </a:p>
        </p:txBody>
      </p:sp>
      <p:sp>
        <p:nvSpPr>
          <p:cNvPr id="5" name="Marcador de fecha 4"/>
          <p:cNvSpPr>
            <a:spLocks noGrp="1"/>
          </p:cNvSpPr>
          <p:nvPr>
            <p:ph type="dt" sz="half" idx="10"/>
          </p:nvPr>
        </p:nvSpPr>
        <p:spPr/>
        <p:txBody>
          <a:bodyPr/>
          <a:lstStyle/>
          <a:p>
            <a:fld id="{636F9E6D-CEE2-4D19-87B2-2F2F32C332DB}" type="datetimeFigureOut">
              <a:rPr lang="es-CL" smtClean="0"/>
              <a:t>22-09-22</a:t>
            </a:fld>
            <a:endParaRPr lang="es-CL"/>
          </a:p>
        </p:txBody>
      </p:sp>
      <p:sp>
        <p:nvSpPr>
          <p:cNvPr id="6" name="Marcador de pie de página 5"/>
          <p:cNvSpPr>
            <a:spLocks noGrp="1"/>
          </p:cNvSpPr>
          <p:nvPr>
            <p:ph type="ftr" sz="quarter" idx="11"/>
          </p:nvPr>
        </p:nvSpPr>
        <p:spPr/>
        <p:txBody>
          <a:bodyPr/>
          <a:lstStyle/>
          <a:p>
            <a:endParaRPr lang="es-CL"/>
          </a:p>
        </p:txBody>
      </p:sp>
      <p:sp>
        <p:nvSpPr>
          <p:cNvPr id="7" name="Marcador de número de diapositiva 6"/>
          <p:cNvSpPr>
            <a:spLocks noGrp="1"/>
          </p:cNvSpPr>
          <p:nvPr>
            <p:ph type="sldNum" sz="quarter" idx="12"/>
          </p:nvPr>
        </p:nvSpPr>
        <p:spPr/>
        <p:txBody>
          <a:bodyPr/>
          <a:lstStyle/>
          <a:p>
            <a:fld id="{7D977120-37B4-41E5-8F70-71AE63E1F411}" type="slidenum">
              <a:rPr lang="es-CL" smtClean="0"/>
              <a:t>‹Nº›</a:t>
            </a:fld>
            <a:endParaRPr lang="es-CL"/>
          </a:p>
        </p:txBody>
      </p:sp>
    </p:spTree>
    <p:extLst>
      <p:ext uri="{BB962C8B-B14F-4D97-AF65-F5344CB8AC3E}">
        <p14:creationId xmlns:p14="http://schemas.microsoft.com/office/powerpoint/2010/main" val="40167632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título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s-ES"/>
              <a:t>Haga clic para modificar el estilo de título del patrón</a:t>
            </a:r>
            <a:endParaRPr lang="es-CL"/>
          </a:p>
        </p:txBody>
      </p:sp>
      <p:sp>
        <p:nvSpPr>
          <p:cNvPr id="3" name="Marcador de texto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CL"/>
          </a:p>
        </p:txBody>
      </p:sp>
      <p:sp>
        <p:nvSpPr>
          <p:cNvPr id="4" name="Marcador de fecha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fld id="{636F9E6D-CEE2-4D19-87B2-2F2F32C332DB}" type="datetimeFigureOut">
              <a:rPr lang="es-CL" smtClean="0"/>
              <a:t>22-09-22</a:t>
            </a:fld>
            <a:endParaRPr lang="es-CL"/>
          </a:p>
        </p:txBody>
      </p:sp>
      <p:sp>
        <p:nvSpPr>
          <p:cNvPr id="5" name="Marcador de pie de página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s-CL"/>
          </a:p>
        </p:txBody>
      </p:sp>
      <p:sp>
        <p:nvSpPr>
          <p:cNvPr id="6" name="Marcador de número de diapositiva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7D977120-37B4-41E5-8F70-71AE63E1F411}" type="slidenum">
              <a:rPr lang="es-CL" smtClean="0"/>
              <a:t>‹Nº›</a:t>
            </a:fld>
            <a:endParaRPr lang="es-CL"/>
          </a:p>
        </p:txBody>
      </p:sp>
    </p:spTree>
    <p:extLst>
      <p:ext uri="{BB962C8B-B14F-4D97-AF65-F5344CB8AC3E}">
        <p14:creationId xmlns:p14="http://schemas.microsoft.com/office/powerpoint/2010/main" val="4116671927"/>
      </p:ext>
    </p:extLst>
  </p:cSld>
  <p:clrMap bg1="lt1" tx1="dk1" bg2="lt2" tx2="dk2" accent1="accent1" accent2="accent2" accent3="accent3" accent4="accent4" accent5="accent5" accent6="accent6" hlink="hlink" folHlink="folHlink"/>
  <p:sldLayoutIdLst>
    <p:sldLayoutId id="2147483913" r:id="rId1"/>
    <p:sldLayoutId id="2147483914" r:id="rId2"/>
    <p:sldLayoutId id="2147483915" r:id="rId3"/>
    <p:sldLayoutId id="2147483916" r:id="rId4"/>
    <p:sldLayoutId id="2147483917" r:id="rId5"/>
    <p:sldLayoutId id="2147483918" r:id="rId6"/>
    <p:sldLayoutId id="2147483919" r:id="rId7"/>
    <p:sldLayoutId id="2147483920" r:id="rId8"/>
    <p:sldLayoutId id="2147483921" r:id="rId9"/>
    <p:sldLayoutId id="2147483922" r:id="rId10"/>
    <p:sldLayoutId id="2147483923" r:id="rId1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s-CL"/>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2" Type="http://schemas.openxmlformats.org/officeDocument/2006/relationships/hyperlink" Target="https://app-vlex-com.uchile.idm.oclc.org/vid/238897330"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app-vlex-com.uchile.idm.oclc.org/vid/238897330" TargetMode="External"/><Relationship Id="rId2" Type="http://schemas.openxmlformats.org/officeDocument/2006/relationships/hyperlink" Target="https://app-vlex-com.uchile.idm.oclc.org/vid/238897330/node/2003"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Subtítulo"/>
          <p:cNvSpPr>
            <a:spLocks noGrp="1"/>
          </p:cNvSpPr>
          <p:nvPr>
            <p:ph type="subTitle" idx="1"/>
          </p:nvPr>
        </p:nvSpPr>
        <p:spPr>
          <a:xfrm>
            <a:off x="2500298" y="6000768"/>
            <a:ext cx="4053298" cy="380560"/>
          </a:xfrm>
        </p:spPr>
        <p:txBody>
          <a:bodyPr>
            <a:normAutofit/>
          </a:bodyPr>
          <a:lstStyle/>
          <a:p>
            <a:r>
              <a:rPr lang="es-CL" b="1" dirty="0"/>
              <a:t>Cristóbal Lamas </a:t>
            </a:r>
            <a:r>
              <a:rPr lang="es-CL" b="1" dirty="0" err="1"/>
              <a:t>Undurraga</a:t>
            </a:r>
            <a:endParaRPr lang="es-CL" b="1" dirty="0"/>
          </a:p>
        </p:txBody>
      </p:sp>
      <p:pic>
        <p:nvPicPr>
          <p:cNvPr id="23554" name="Picture 2" descr="Facultad de Derecho"/>
          <p:cNvPicPr>
            <a:picLocks noChangeAspect="1" noChangeArrowheads="1"/>
          </p:cNvPicPr>
          <p:nvPr/>
        </p:nvPicPr>
        <p:blipFill>
          <a:blip r:embed="rId2" cstate="print"/>
          <a:srcRect/>
          <a:stretch>
            <a:fillRect/>
          </a:stretch>
        </p:blipFill>
        <p:spPr bwMode="auto">
          <a:xfrm>
            <a:off x="2870763" y="260648"/>
            <a:ext cx="3312368" cy="1656184"/>
          </a:xfrm>
          <a:prstGeom prst="rect">
            <a:avLst/>
          </a:prstGeom>
          <a:noFill/>
        </p:spPr>
      </p:pic>
      <p:sp>
        <p:nvSpPr>
          <p:cNvPr id="5" name="2 Subtítulo"/>
          <p:cNvSpPr txBox="1">
            <a:spLocks/>
          </p:cNvSpPr>
          <p:nvPr/>
        </p:nvSpPr>
        <p:spPr>
          <a:xfrm>
            <a:off x="611560" y="3861048"/>
            <a:ext cx="8136904" cy="1773293"/>
          </a:xfrm>
          <a:prstGeom prst="rect">
            <a:avLst/>
          </a:prstGeom>
        </p:spPr>
        <p:txBody>
          <a:bodyPr>
            <a:normAutofit fontScale="55000" lnSpcReduction="20000"/>
          </a:bodyPr>
          <a:lstStyle/>
          <a:p>
            <a:pPr lvl="0" algn="ctr">
              <a:buClr>
                <a:schemeClr val="accent1"/>
              </a:buClr>
              <a:buSzPct val="85000"/>
              <a:defRPr/>
            </a:pPr>
            <a:r>
              <a:rPr lang="es-CL" sz="4900" dirty="0">
                <a:solidFill>
                  <a:schemeClr val="tx2"/>
                </a:solidFill>
              </a:rPr>
              <a:t>La Responsabilidad Civil de las Empresas Inmobiliarias o Propietario Primer Vendedor, de las Constructoras, de las Empresas de Ingeniería o de Proyectos y de otros agentes de la construcción.</a:t>
            </a:r>
            <a:r>
              <a:rPr lang="es-CL" sz="2600" dirty="0">
                <a:solidFill>
                  <a:schemeClr val="tx2"/>
                </a:solidFill>
              </a:rPr>
              <a:t> </a:t>
            </a:r>
            <a:endParaRPr kumimoji="0" lang="es-CL" sz="2600" b="0" i="0" u="none" strike="noStrike" kern="1200" cap="none" spc="0" normalizeH="0" baseline="0" noProof="0" dirty="0">
              <a:ln>
                <a:noFill/>
              </a:ln>
              <a:solidFill>
                <a:schemeClr val="tx2"/>
              </a:solidFill>
              <a:effectLst/>
              <a:uLnTx/>
              <a:uFillTx/>
              <a:latin typeface="+mn-lt"/>
              <a:ea typeface="+mn-ea"/>
              <a:cs typeface="+mn-cs"/>
            </a:endParaRPr>
          </a:p>
        </p:txBody>
      </p:sp>
      <p:sp>
        <p:nvSpPr>
          <p:cNvPr id="6" name="5 CuadroTexto"/>
          <p:cNvSpPr txBox="1"/>
          <p:nvPr/>
        </p:nvSpPr>
        <p:spPr>
          <a:xfrm>
            <a:off x="1619672" y="2204864"/>
            <a:ext cx="5688632" cy="923330"/>
          </a:xfrm>
          <a:prstGeom prst="rect">
            <a:avLst/>
          </a:prstGeom>
          <a:noFill/>
        </p:spPr>
        <p:txBody>
          <a:bodyPr wrap="square" rtlCol="0">
            <a:spAutoFit/>
          </a:bodyPr>
          <a:lstStyle/>
          <a:p>
            <a:pPr algn="ctr"/>
            <a:r>
              <a:rPr lang="es-MX" b="1" dirty="0"/>
              <a:t>Responsabilidad Civil Extracontractual y su Ámbito de Protección</a:t>
            </a:r>
          </a:p>
          <a:p>
            <a:pPr algn="ctr"/>
            <a:r>
              <a:rPr lang="es-MX" dirty="0"/>
              <a:t>Prof. Pedro Zelaya Etchegaray</a:t>
            </a:r>
            <a:endParaRPr lang="es-ES" dirty="0"/>
          </a:p>
        </p:txBody>
      </p:sp>
    </p:spTree>
    <p:extLst>
      <p:ext uri="{BB962C8B-B14F-4D97-AF65-F5344CB8AC3E}">
        <p14:creationId xmlns:p14="http://schemas.microsoft.com/office/powerpoint/2010/main" val="40195352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113F644-1C8E-484A-7758-FC6A3311903A}"/>
              </a:ext>
            </a:extLst>
          </p:cNvPr>
          <p:cNvSpPr>
            <a:spLocks noGrp="1"/>
          </p:cNvSpPr>
          <p:nvPr>
            <p:ph type="title"/>
          </p:nvPr>
        </p:nvSpPr>
        <p:spPr/>
        <p:txBody>
          <a:bodyPr/>
          <a:lstStyle/>
          <a:p>
            <a:r>
              <a:rPr lang="es-CL" dirty="0"/>
              <a:t>Artículo 18 de la Ley General  de Urbanismo y Construcciones (LGUC), DFL </a:t>
            </a:r>
            <a:r>
              <a:rPr lang="es-CL" dirty="0" err="1"/>
              <a:t>N°</a:t>
            </a:r>
            <a:r>
              <a:rPr lang="es-CL" dirty="0"/>
              <a:t> 458 de 1975</a:t>
            </a:r>
          </a:p>
        </p:txBody>
      </p:sp>
      <p:sp>
        <p:nvSpPr>
          <p:cNvPr id="4" name="CuadroTexto 3">
            <a:extLst>
              <a:ext uri="{FF2B5EF4-FFF2-40B4-BE49-F238E27FC236}">
                <a16:creationId xmlns:a16="http://schemas.microsoft.com/office/drawing/2014/main" id="{9F180FE3-D35B-6540-8F37-05ABEA68A89A}"/>
              </a:ext>
            </a:extLst>
          </p:cNvPr>
          <p:cNvSpPr txBox="1"/>
          <p:nvPr/>
        </p:nvSpPr>
        <p:spPr>
          <a:xfrm>
            <a:off x="467544" y="1772816"/>
            <a:ext cx="8208912" cy="3693319"/>
          </a:xfrm>
          <a:prstGeom prst="rect">
            <a:avLst/>
          </a:prstGeom>
          <a:noFill/>
        </p:spPr>
        <p:txBody>
          <a:bodyPr wrap="square">
            <a:spAutoFit/>
          </a:bodyPr>
          <a:lstStyle/>
          <a:p>
            <a:pPr algn="just" fontAlgn="base"/>
            <a:r>
              <a:rPr lang="es-CL" b="0" i="0" dirty="0">
                <a:solidFill>
                  <a:srgbClr val="333333"/>
                </a:solidFill>
                <a:effectLst/>
                <a:latin typeface="Arial" panose="020B0604020202020204" pitchFamily="34" charset="0"/>
              </a:rPr>
              <a:t>El </a:t>
            </a:r>
            <a:r>
              <a:rPr lang="es-CL" b="1" i="0" u="sng" dirty="0">
                <a:solidFill>
                  <a:srgbClr val="333333"/>
                </a:solidFill>
                <a:effectLst/>
                <a:latin typeface="Arial" panose="020B0604020202020204" pitchFamily="34" charset="0"/>
              </a:rPr>
              <a:t>propietario primer vendedor </a:t>
            </a:r>
            <a:r>
              <a:rPr lang="es-CL" b="0" i="0" dirty="0">
                <a:solidFill>
                  <a:srgbClr val="333333"/>
                </a:solidFill>
                <a:effectLst/>
                <a:latin typeface="Arial" panose="020B0604020202020204" pitchFamily="34" charset="0"/>
              </a:rPr>
              <a:t>de una construcción será responsable por todos los daños y perjuicios que provengan de </a:t>
            </a:r>
            <a:r>
              <a:rPr lang="es-CL" b="0" i="0" dirty="0">
                <a:solidFill>
                  <a:srgbClr val="FF0000"/>
                </a:solidFill>
                <a:effectLst/>
                <a:latin typeface="Arial" panose="020B0604020202020204" pitchFamily="34" charset="0"/>
              </a:rPr>
              <a:t>fallas o defectos </a:t>
            </a:r>
            <a:r>
              <a:rPr lang="es-CL" b="0" i="0" dirty="0">
                <a:solidFill>
                  <a:srgbClr val="333333"/>
                </a:solidFill>
                <a:effectLst/>
                <a:latin typeface="Arial" panose="020B0604020202020204" pitchFamily="34" charset="0"/>
              </a:rPr>
              <a:t>en ella, sea durante su ejecución o después de terminada, </a:t>
            </a:r>
            <a:r>
              <a:rPr lang="es-CL" b="0" i="0" u="sng" dirty="0">
                <a:solidFill>
                  <a:srgbClr val="333333"/>
                </a:solidFill>
                <a:effectLst/>
                <a:latin typeface="Arial" panose="020B0604020202020204" pitchFamily="34" charset="0"/>
              </a:rPr>
              <a:t>sin perjuicio de su derecho a repetir en contra de quienes sean responsables de las fallas o defectos de construcción que hayan dado origen a los daños y perj</a:t>
            </a:r>
            <a:r>
              <a:rPr lang="es-CL" b="0" i="0" dirty="0">
                <a:solidFill>
                  <a:srgbClr val="333333"/>
                </a:solidFill>
                <a:effectLst/>
                <a:latin typeface="Arial" panose="020B0604020202020204" pitchFamily="34" charset="0"/>
              </a:rPr>
              <a:t>uicios. En el caso de que la construcción no sea transferida, esta responsabilidad recaerá en el propietario del inmueble respecto de terceros que sufran daños o perjuicios como consecuencia de las fallas o defectos de aquélla.</a:t>
            </a:r>
          </a:p>
          <a:p>
            <a:pPr algn="just" fontAlgn="base"/>
            <a:endParaRPr lang="es-CL" b="0" i="0" dirty="0">
              <a:solidFill>
                <a:srgbClr val="333333"/>
              </a:solidFill>
              <a:effectLst/>
              <a:latin typeface="Arial" panose="020B0604020202020204" pitchFamily="34" charset="0"/>
            </a:endParaRPr>
          </a:p>
          <a:p>
            <a:pPr algn="just" fontAlgn="base"/>
            <a:r>
              <a:rPr lang="es-CL" b="1" i="0" u="sng" dirty="0">
                <a:solidFill>
                  <a:srgbClr val="333333"/>
                </a:solidFill>
                <a:effectLst/>
                <a:latin typeface="Arial" panose="020B0604020202020204" pitchFamily="34" charset="0"/>
              </a:rPr>
              <a:t>El arquitecto </a:t>
            </a:r>
            <a:r>
              <a:rPr lang="es-CL" b="0" i="0" dirty="0">
                <a:solidFill>
                  <a:srgbClr val="333333"/>
                </a:solidFill>
                <a:effectLst/>
                <a:latin typeface="Arial" panose="020B0604020202020204" pitchFamily="34" charset="0"/>
              </a:rPr>
              <a:t>que realice el proyecto de arquitectura será responsable de cumplir con todas las normas legales y reglamentarias aplicables a dicho proyecto y por los errores en que haya incurrido en el ejercicio de sus funciones, si de éstos se han derivado daños o perjuicios.</a:t>
            </a:r>
          </a:p>
        </p:txBody>
      </p:sp>
    </p:spTree>
    <p:extLst>
      <p:ext uri="{BB962C8B-B14F-4D97-AF65-F5344CB8AC3E}">
        <p14:creationId xmlns:p14="http://schemas.microsoft.com/office/powerpoint/2010/main" val="222608978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uadroTexto 3">
            <a:extLst>
              <a:ext uri="{FF2B5EF4-FFF2-40B4-BE49-F238E27FC236}">
                <a16:creationId xmlns:a16="http://schemas.microsoft.com/office/drawing/2014/main" id="{9E4DAB03-0906-DCD1-D66C-6F38419F05F7}"/>
              </a:ext>
            </a:extLst>
          </p:cNvPr>
          <p:cNvSpPr txBox="1"/>
          <p:nvPr/>
        </p:nvSpPr>
        <p:spPr>
          <a:xfrm>
            <a:off x="637905" y="1916832"/>
            <a:ext cx="8136904" cy="4247317"/>
          </a:xfrm>
          <a:prstGeom prst="rect">
            <a:avLst/>
          </a:prstGeom>
          <a:noFill/>
        </p:spPr>
        <p:txBody>
          <a:bodyPr wrap="square">
            <a:spAutoFit/>
          </a:bodyPr>
          <a:lstStyle/>
          <a:p>
            <a:pPr algn="just" fontAlgn="base"/>
            <a:r>
              <a:rPr lang="es-CL" b="0" i="0" dirty="0">
                <a:solidFill>
                  <a:srgbClr val="333333"/>
                </a:solidFill>
                <a:effectLst/>
                <a:latin typeface="Arial" panose="020B0604020202020204" pitchFamily="34" charset="0"/>
              </a:rPr>
              <a:t>El profesional competente que realice el </a:t>
            </a:r>
            <a:r>
              <a:rPr lang="es-CL" b="1" i="0" u="sng" dirty="0">
                <a:solidFill>
                  <a:srgbClr val="333333"/>
                </a:solidFill>
                <a:effectLst/>
                <a:latin typeface="Arial" panose="020B0604020202020204" pitchFamily="34" charset="0"/>
              </a:rPr>
              <a:t>proyecto de cálculo estructural</a:t>
            </a:r>
            <a:r>
              <a:rPr lang="es-CL" b="0" i="0" dirty="0">
                <a:solidFill>
                  <a:srgbClr val="333333"/>
                </a:solidFill>
                <a:effectLst/>
                <a:latin typeface="Arial" panose="020B0604020202020204" pitchFamily="34" charset="0"/>
              </a:rPr>
              <a:t>, incluidos los planos, la memoria de cálculo, especificaciones técnicas y el estudio de geotecnia o mecánica de suelos, será responsable de cumplir con todas las normas aplicables a estas materias y por los errores en que haya incurrido, en el ejercicio de sus funciones, si de éstos se han derivado daños o perjuicios. En los casos en que el estudio de mecánica de suelos sea realizado por un profesional competente diferente, este estudio será de su exclusiva responsabilidad.</a:t>
            </a:r>
          </a:p>
          <a:p>
            <a:pPr algn="just" fontAlgn="base"/>
            <a:endParaRPr lang="es-CL" b="0" i="0" dirty="0">
              <a:solidFill>
                <a:srgbClr val="333333"/>
              </a:solidFill>
              <a:effectLst/>
              <a:latin typeface="Arial" panose="020B0604020202020204" pitchFamily="34" charset="0"/>
            </a:endParaRPr>
          </a:p>
          <a:p>
            <a:pPr algn="just" fontAlgn="base"/>
            <a:r>
              <a:rPr lang="es-CL" b="0" i="0" u="sng" dirty="0">
                <a:solidFill>
                  <a:srgbClr val="333333"/>
                </a:solidFill>
                <a:effectLst/>
                <a:latin typeface="Arial" panose="020B0604020202020204" pitchFamily="34" charset="0"/>
              </a:rPr>
              <a:t>Sin perjuicio de lo establecido en el </a:t>
            </a:r>
            <a:r>
              <a:rPr lang="es-CL" b="0" i="0" u="sng" dirty="0" err="1">
                <a:solidFill>
                  <a:srgbClr val="333333"/>
                </a:solidFill>
                <a:effectLst/>
                <a:latin typeface="Arial" panose="020B0604020202020204" pitchFamily="34" charset="0"/>
              </a:rPr>
              <a:t>N°</a:t>
            </a:r>
            <a:r>
              <a:rPr lang="es-CL" b="0" i="0" u="sng" dirty="0">
                <a:solidFill>
                  <a:srgbClr val="333333"/>
                </a:solidFill>
                <a:effectLst/>
                <a:latin typeface="Arial" panose="020B0604020202020204" pitchFamily="34" charset="0"/>
              </a:rPr>
              <a:t> 3 del artículo 2003 del Código Civil</a:t>
            </a:r>
            <a:r>
              <a:rPr lang="es-CL" b="0" i="0" dirty="0">
                <a:solidFill>
                  <a:srgbClr val="333333"/>
                </a:solidFill>
                <a:effectLst/>
                <a:latin typeface="Arial" panose="020B0604020202020204" pitchFamily="34" charset="0"/>
              </a:rPr>
              <a:t>, </a:t>
            </a:r>
            <a:r>
              <a:rPr lang="es-CL" b="1" i="0" u="sng" dirty="0">
                <a:solidFill>
                  <a:srgbClr val="FF0000"/>
                </a:solidFill>
                <a:effectLst/>
                <a:latin typeface="Arial" panose="020B0604020202020204" pitchFamily="34" charset="0"/>
              </a:rPr>
              <a:t>los constructores</a:t>
            </a:r>
            <a:r>
              <a:rPr lang="es-CL" b="0" i="0" dirty="0">
                <a:solidFill>
                  <a:srgbClr val="333333"/>
                </a:solidFill>
                <a:effectLst/>
                <a:latin typeface="Arial" panose="020B0604020202020204" pitchFamily="34" charset="0"/>
              </a:rPr>
              <a:t> serán responsables por las </a:t>
            </a:r>
            <a:r>
              <a:rPr lang="es-CL" b="1" i="0" dirty="0">
                <a:solidFill>
                  <a:srgbClr val="333333"/>
                </a:solidFill>
                <a:effectLst/>
                <a:latin typeface="Arial" panose="020B0604020202020204" pitchFamily="34" charset="0"/>
              </a:rPr>
              <a:t>fallas, errores o defectos </a:t>
            </a:r>
            <a:r>
              <a:rPr lang="es-CL" b="0" i="0" dirty="0">
                <a:solidFill>
                  <a:srgbClr val="333333"/>
                </a:solidFill>
                <a:effectLst/>
                <a:latin typeface="Arial" panose="020B0604020202020204" pitchFamily="34" charset="0"/>
              </a:rPr>
              <a:t>en la construcción, incluyendo las obras ejecutadas por subcontratistas y el uso de materiales o insumos defectuosos, sin perjuicio de las acciones legales que puedan interponer a su vez en contra de los proveedores, fabricantes y subcontratistas.</a:t>
            </a:r>
          </a:p>
        </p:txBody>
      </p:sp>
      <p:sp>
        <p:nvSpPr>
          <p:cNvPr id="5" name="Título 1">
            <a:extLst>
              <a:ext uri="{FF2B5EF4-FFF2-40B4-BE49-F238E27FC236}">
                <a16:creationId xmlns:a16="http://schemas.microsoft.com/office/drawing/2014/main" id="{38CD8EF8-D5B1-66C8-310D-611D531D23CB}"/>
              </a:ext>
            </a:extLst>
          </p:cNvPr>
          <p:cNvSpPr>
            <a:spLocks noGrp="1"/>
          </p:cNvSpPr>
          <p:nvPr>
            <p:ph type="title"/>
          </p:nvPr>
        </p:nvSpPr>
        <p:spPr/>
        <p:txBody>
          <a:bodyPr/>
          <a:lstStyle/>
          <a:p>
            <a:r>
              <a:rPr lang="es-CL" dirty="0"/>
              <a:t>Artículo 18 de la Ley General  de Urbanismo y Construcciones Incisos 3 y 4.</a:t>
            </a:r>
          </a:p>
        </p:txBody>
      </p:sp>
    </p:spTree>
    <p:extLst>
      <p:ext uri="{BB962C8B-B14F-4D97-AF65-F5344CB8AC3E}">
        <p14:creationId xmlns:p14="http://schemas.microsoft.com/office/powerpoint/2010/main" val="21304019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1EC2A18-53E5-B49A-FB2A-030E699EB7A9}"/>
              </a:ext>
            </a:extLst>
          </p:cNvPr>
          <p:cNvSpPr>
            <a:spLocks noGrp="1"/>
          </p:cNvSpPr>
          <p:nvPr>
            <p:ph type="title"/>
          </p:nvPr>
        </p:nvSpPr>
        <p:spPr/>
        <p:txBody>
          <a:bodyPr/>
          <a:lstStyle/>
          <a:p>
            <a:r>
              <a:rPr lang="es-CL" dirty="0"/>
              <a:t>Artículo 18 de la Ley General  de Urbanismo y Construcciones Incisos 5 y 6.</a:t>
            </a:r>
          </a:p>
        </p:txBody>
      </p:sp>
      <p:sp>
        <p:nvSpPr>
          <p:cNvPr id="4" name="CuadroTexto 3">
            <a:extLst>
              <a:ext uri="{FF2B5EF4-FFF2-40B4-BE49-F238E27FC236}">
                <a16:creationId xmlns:a16="http://schemas.microsoft.com/office/drawing/2014/main" id="{719388DE-67D8-31CB-8CFD-8F60A8305E30}"/>
              </a:ext>
            </a:extLst>
          </p:cNvPr>
          <p:cNvSpPr txBox="1"/>
          <p:nvPr/>
        </p:nvSpPr>
        <p:spPr>
          <a:xfrm>
            <a:off x="628650" y="1705442"/>
            <a:ext cx="7886700" cy="3416320"/>
          </a:xfrm>
          <a:prstGeom prst="rect">
            <a:avLst/>
          </a:prstGeom>
          <a:noFill/>
        </p:spPr>
        <p:txBody>
          <a:bodyPr wrap="square">
            <a:spAutoFit/>
          </a:bodyPr>
          <a:lstStyle/>
          <a:p>
            <a:pPr algn="just" fontAlgn="base"/>
            <a:r>
              <a:rPr lang="es-CL" b="0" i="0" dirty="0">
                <a:solidFill>
                  <a:srgbClr val="333333"/>
                </a:solidFill>
                <a:effectLst/>
                <a:latin typeface="Arial" panose="020B0604020202020204" pitchFamily="34" charset="0"/>
              </a:rPr>
              <a:t>El </a:t>
            </a:r>
            <a:r>
              <a:rPr lang="es-CL" b="1" i="0" u="sng" dirty="0">
                <a:solidFill>
                  <a:srgbClr val="333333"/>
                </a:solidFill>
                <a:effectLst/>
                <a:latin typeface="Arial" panose="020B0604020202020204" pitchFamily="34" charset="0"/>
              </a:rPr>
              <a:t>inspector técnico de obra (ITO) </a:t>
            </a:r>
            <a:r>
              <a:rPr lang="es-CL" b="0" i="0" dirty="0">
                <a:solidFill>
                  <a:srgbClr val="333333"/>
                </a:solidFill>
                <a:effectLst/>
                <a:latin typeface="Arial" panose="020B0604020202020204" pitchFamily="34" charset="0"/>
              </a:rPr>
              <a:t>será responsable de supervisar que las obras se ejecuten conforme a las normas de construcción aplicables en la materia y al permiso de construcción aprobado y sus modificaciones, así como al proyecto de arquitectura correspondiente, el proyecto de cálculo estructural y su memoria, y los proyectos de especialidades, incluidos los planos y especificaciones técnicas correspondientes.</a:t>
            </a:r>
          </a:p>
          <a:p>
            <a:pPr algn="just" fontAlgn="base"/>
            <a:endParaRPr lang="es-CL" b="0" i="0" dirty="0">
              <a:solidFill>
                <a:srgbClr val="333333"/>
              </a:solidFill>
              <a:effectLst/>
              <a:latin typeface="Arial" panose="020B0604020202020204" pitchFamily="34" charset="0"/>
            </a:endParaRPr>
          </a:p>
          <a:p>
            <a:pPr algn="just" fontAlgn="base"/>
            <a:r>
              <a:rPr lang="es-CL" b="0" i="0" dirty="0">
                <a:solidFill>
                  <a:srgbClr val="333333"/>
                </a:solidFill>
                <a:effectLst/>
                <a:latin typeface="Arial" panose="020B0604020202020204" pitchFamily="34" charset="0"/>
              </a:rPr>
              <a:t>Respecto de las responsabilidades, daños y perjuicios a que se refiere este artículo, las </a:t>
            </a:r>
            <a:r>
              <a:rPr lang="es-CL" b="1" i="0" u="sng" dirty="0">
                <a:solidFill>
                  <a:srgbClr val="333333"/>
                </a:solidFill>
                <a:effectLst/>
                <a:latin typeface="Arial" panose="020B0604020202020204" pitchFamily="34" charset="0"/>
              </a:rPr>
              <a:t>personas jurídicas </a:t>
            </a:r>
            <a:r>
              <a:rPr lang="es-CL" b="0" i="0" dirty="0">
                <a:solidFill>
                  <a:srgbClr val="333333"/>
                </a:solidFill>
                <a:effectLst/>
                <a:latin typeface="Arial" panose="020B0604020202020204" pitchFamily="34" charset="0"/>
              </a:rPr>
              <a:t>serán </a:t>
            </a:r>
            <a:r>
              <a:rPr lang="es-CL" b="0" i="0" u="sng" dirty="0">
                <a:solidFill>
                  <a:srgbClr val="333333"/>
                </a:solidFill>
                <a:effectLst/>
                <a:latin typeface="Arial" panose="020B0604020202020204" pitchFamily="34" charset="0"/>
              </a:rPr>
              <a:t>solidariamente responsables con el profesional competente</a:t>
            </a:r>
            <a:r>
              <a:rPr lang="es-CL" b="0" i="0" dirty="0">
                <a:solidFill>
                  <a:srgbClr val="333333"/>
                </a:solidFill>
                <a:effectLst/>
                <a:latin typeface="Arial" panose="020B0604020202020204" pitchFamily="34" charset="0"/>
              </a:rPr>
              <a:t> que actúe por ellas como </a:t>
            </a:r>
            <a:r>
              <a:rPr lang="es-CL" b="0" i="0" u="sng" dirty="0">
                <a:solidFill>
                  <a:srgbClr val="333333"/>
                </a:solidFill>
                <a:effectLst/>
                <a:latin typeface="Arial" panose="020B0604020202020204" pitchFamily="34" charset="0"/>
              </a:rPr>
              <a:t>arquitecto, ingeniero civil, ingeniero constructor o constructor civil</a:t>
            </a:r>
            <a:r>
              <a:rPr lang="es-CL" b="0" i="0" dirty="0">
                <a:solidFill>
                  <a:srgbClr val="333333"/>
                </a:solidFill>
                <a:effectLst/>
                <a:latin typeface="Arial" panose="020B0604020202020204" pitchFamily="34" charset="0"/>
              </a:rPr>
              <a:t>, los que deberán individualizarse en el respectivo permiso de construcción.</a:t>
            </a:r>
          </a:p>
        </p:txBody>
      </p:sp>
    </p:spTree>
    <p:extLst>
      <p:ext uri="{BB962C8B-B14F-4D97-AF65-F5344CB8AC3E}">
        <p14:creationId xmlns:p14="http://schemas.microsoft.com/office/powerpoint/2010/main" val="12557158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4F8B463-29C5-7930-8E7B-5354D2A74490}"/>
              </a:ext>
            </a:extLst>
          </p:cNvPr>
          <p:cNvSpPr>
            <a:spLocks noGrp="1"/>
          </p:cNvSpPr>
          <p:nvPr>
            <p:ph type="title"/>
          </p:nvPr>
        </p:nvSpPr>
        <p:spPr>
          <a:xfrm>
            <a:off x="628650" y="188640"/>
            <a:ext cx="7886700" cy="1325563"/>
          </a:xfrm>
        </p:spPr>
        <p:txBody>
          <a:bodyPr/>
          <a:lstStyle/>
          <a:p>
            <a:r>
              <a:rPr lang="es-CL" dirty="0"/>
              <a:t>Artículo 18 de la Ley General  de Urbanismo y Construcciones Incisos 7 y 8</a:t>
            </a:r>
          </a:p>
        </p:txBody>
      </p:sp>
      <p:sp>
        <p:nvSpPr>
          <p:cNvPr id="4" name="CuadroTexto 3">
            <a:extLst>
              <a:ext uri="{FF2B5EF4-FFF2-40B4-BE49-F238E27FC236}">
                <a16:creationId xmlns:a16="http://schemas.microsoft.com/office/drawing/2014/main" id="{FBB4F92E-DAB2-4424-D027-F77A31364793}"/>
              </a:ext>
            </a:extLst>
          </p:cNvPr>
          <p:cNvSpPr txBox="1"/>
          <p:nvPr/>
        </p:nvSpPr>
        <p:spPr>
          <a:xfrm>
            <a:off x="251520" y="1340768"/>
            <a:ext cx="8640960" cy="5632311"/>
          </a:xfrm>
          <a:prstGeom prst="rect">
            <a:avLst/>
          </a:prstGeom>
          <a:noFill/>
        </p:spPr>
        <p:txBody>
          <a:bodyPr wrap="square">
            <a:spAutoFit/>
          </a:bodyPr>
          <a:lstStyle/>
          <a:p>
            <a:pPr algn="just" fontAlgn="base"/>
            <a:r>
              <a:rPr lang="es-CL" b="0" i="0" dirty="0">
                <a:solidFill>
                  <a:srgbClr val="333333"/>
                </a:solidFill>
                <a:effectLst/>
                <a:latin typeface="Arial" panose="020B0604020202020204" pitchFamily="34" charset="0"/>
              </a:rPr>
              <a:t>El </a:t>
            </a:r>
            <a:r>
              <a:rPr lang="es-CL" b="1" i="0" dirty="0">
                <a:solidFill>
                  <a:srgbClr val="333333"/>
                </a:solidFill>
                <a:effectLst/>
                <a:latin typeface="Arial" panose="020B0604020202020204" pitchFamily="34" charset="0"/>
              </a:rPr>
              <a:t>propietario primer vendedor </a:t>
            </a:r>
            <a:r>
              <a:rPr lang="es-CL" b="0" i="0" dirty="0">
                <a:solidFill>
                  <a:srgbClr val="333333"/>
                </a:solidFill>
                <a:effectLst/>
                <a:latin typeface="Arial" panose="020B0604020202020204" pitchFamily="34" charset="0"/>
              </a:rPr>
              <a:t>estará obligado a incluir en la escritura pública de compraventa, una </a:t>
            </a:r>
            <a:r>
              <a:rPr lang="es-CL" b="0" i="0" u="sng" dirty="0">
                <a:solidFill>
                  <a:srgbClr val="333333"/>
                </a:solidFill>
                <a:effectLst/>
                <a:latin typeface="Arial" panose="020B0604020202020204" pitchFamily="34" charset="0"/>
              </a:rPr>
              <a:t>nómina que contenga la individualización del arquitecto </a:t>
            </a:r>
            <a:r>
              <a:rPr lang="es-CL" b="0" i="0" dirty="0">
                <a:solidFill>
                  <a:srgbClr val="333333"/>
                </a:solidFill>
                <a:effectLst/>
                <a:latin typeface="Arial" panose="020B0604020202020204" pitchFamily="34" charset="0"/>
              </a:rPr>
              <a:t>que realizó el proyecto de arquitectura, del </a:t>
            </a:r>
            <a:r>
              <a:rPr lang="es-CL" b="0" i="0" u="sng" dirty="0">
                <a:solidFill>
                  <a:srgbClr val="333333"/>
                </a:solidFill>
                <a:effectLst/>
                <a:latin typeface="Arial" panose="020B0604020202020204" pitchFamily="34" charset="0"/>
              </a:rPr>
              <a:t>profesional que realizó el proyecto de cálculo estructural</a:t>
            </a:r>
            <a:r>
              <a:rPr lang="es-CL" b="0" i="0" dirty="0">
                <a:solidFill>
                  <a:srgbClr val="333333"/>
                </a:solidFill>
                <a:effectLst/>
                <a:latin typeface="Arial" panose="020B0604020202020204" pitchFamily="34" charset="0"/>
              </a:rPr>
              <a:t>, del </a:t>
            </a:r>
            <a:r>
              <a:rPr lang="es-CL" b="0" i="0" u="sng" dirty="0">
                <a:solidFill>
                  <a:srgbClr val="333333"/>
                </a:solidFill>
                <a:effectLst/>
                <a:latin typeface="Arial" panose="020B0604020202020204" pitchFamily="34" charset="0"/>
              </a:rPr>
              <a:t>profesional a cargo de la obra</a:t>
            </a:r>
            <a:r>
              <a:rPr lang="es-CL" b="0" i="0" dirty="0">
                <a:solidFill>
                  <a:srgbClr val="333333"/>
                </a:solidFill>
                <a:effectLst/>
                <a:latin typeface="Arial" panose="020B0604020202020204" pitchFamily="34" charset="0"/>
              </a:rPr>
              <a:t>, de los profesionales a cargo de los proyectos de </a:t>
            </a:r>
            <a:r>
              <a:rPr lang="es-CL" b="0" i="0" u="sng" dirty="0">
                <a:solidFill>
                  <a:srgbClr val="333333"/>
                </a:solidFill>
                <a:effectLst/>
                <a:latin typeface="Arial" panose="020B0604020202020204" pitchFamily="34" charset="0"/>
              </a:rPr>
              <a:t>especialidades</a:t>
            </a:r>
            <a:r>
              <a:rPr lang="es-CL" b="0" i="0" dirty="0">
                <a:solidFill>
                  <a:srgbClr val="333333"/>
                </a:solidFill>
                <a:effectLst/>
                <a:latin typeface="Arial" panose="020B0604020202020204" pitchFamily="34" charset="0"/>
              </a:rPr>
              <a:t>, así como del </a:t>
            </a:r>
            <a:r>
              <a:rPr lang="es-CL" b="0" i="0" u="sng" dirty="0">
                <a:solidFill>
                  <a:srgbClr val="333333"/>
                </a:solidFill>
                <a:effectLst/>
                <a:latin typeface="Arial" panose="020B0604020202020204" pitchFamily="34" charset="0"/>
              </a:rPr>
              <a:t>inspector técnico de obra </a:t>
            </a:r>
            <a:r>
              <a:rPr lang="es-CL" b="0" i="0" dirty="0">
                <a:solidFill>
                  <a:srgbClr val="333333"/>
                </a:solidFill>
                <a:effectLst/>
                <a:latin typeface="Arial" panose="020B0604020202020204" pitchFamily="34" charset="0"/>
              </a:rPr>
              <a:t>(ITO), del revisor independiente de obras de construcción y del revisor del proyecto de cálculo estructural, cuando corresponda, a quienes pueda asistir responsabilidad de acuerdo a esta ley. Tratándose de personas jurídicas deberá individualizarse a sus representantes legales. Las condiciones ofrecidas en la publicidad y la información que se entregue al comprador se entenderán incorporadas al contrato de compraventa. Tal información deberá expresar claramente la superficie total y útil de la o las unidades que se están ofertando, la de sus terrazas, bodegas y estacionamientos. Los planos y las especificaciones técnicas, definitivos, como asimismo el Libro de Obras a que se refiere el artículo 143, se mantendrán en un archivo en la Dirección de Obras Municipales a disposición de los interesados.</a:t>
            </a:r>
          </a:p>
          <a:p>
            <a:pPr algn="just" fontAlgn="base"/>
            <a:endParaRPr lang="es-CL" dirty="0">
              <a:solidFill>
                <a:srgbClr val="333333"/>
              </a:solidFill>
              <a:latin typeface="Arial" panose="020B0604020202020204" pitchFamily="34" charset="0"/>
            </a:endParaRPr>
          </a:p>
          <a:p>
            <a:pPr algn="just" fontAlgn="base"/>
            <a:r>
              <a:rPr lang="es-CL" b="0" i="0" dirty="0">
                <a:solidFill>
                  <a:srgbClr val="333333"/>
                </a:solidFill>
                <a:effectLst/>
                <a:latin typeface="Arial" panose="020B0604020202020204" pitchFamily="34" charset="0"/>
              </a:rPr>
              <a:t>La responsabilidad civil a que se refiere este artículo, tratándose de personas jurídicas que se hayan disuelto, se hará efectiva respecto de quienes eran sus representantes legales a la fecha de celebración del contrato.</a:t>
            </a:r>
          </a:p>
          <a:p>
            <a:pPr algn="l" fontAlgn="base"/>
            <a:r>
              <a:rPr lang="es-CL" b="0" i="0" dirty="0">
                <a:solidFill>
                  <a:srgbClr val="333333"/>
                </a:solidFill>
                <a:effectLst/>
                <a:latin typeface="Arial" panose="020B0604020202020204" pitchFamily="34" charset="0"/>
              </a:rPr>
              <a:t>.</a:t>
            </a:r>
          </a:p>
        </p:txBody>
      </p:sp>
    </p:spTree>
    <p:extLst>
      <p:ext uri="{BB962C8B-B14F-4D97-AF65-F5344CB8AC3E}">
        <p14:creationId xmlns:p14="http://schemas.microsoft.com/office/powerpoint/2010/main" val="34527905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6645BC11-B5B9-7B5D-38F5-22D9656527CF}"/>
              </a:ext>
            </a:extLst>
          </p:cNvPr>
          <p:cNvSpPr>
            <a:spLocks noGrp="1"/>
          </p:cNvSpPr>
          <p:nvPr>
            <p:ph type="title"/>
          </p:nvPr>
        </p:nvSpPr>
        <p:spPr/>
        <p:txBody>
          <a:bodyPr/>
          <a:lstStyle/>
          <a:p>
            <a:r>
              <a:rPr lang="es-CL" dirty="0"/>
              <a:t>Artículo 18 de la Ley General  de Urbanismo y Construcciones Incisos finales. </a:t>
            </a:r>
          </a:p>
        </p:txBody>
      </p:sp>
      <p:sp>
        <p:nvSpPr>
          <p:cNvPr id="4" name="CuadroTexto 3">
            <a:extLst>
              <a:ext uri="{FF2B5EF4-FFF2-40B4-BE49-F238E27FC236}">
                <a16:creationId xmlns:a16="http://schemas.microsoft.com/office/drawing/2014/main" id="{6E4FFE7D-9610-94A1-AC29-E6BC6800FAC7}"/>
              </a:ext>
            </a:extLst>
          </p:cNvPr>
          <p:cNvSpPr txBox="1"/>
          <p:nvPr/>
        </p:nvSpPr>
        <p:spPr>
          <a:xfrm>
            <a:off x="251520" y="1690690"/>
            <a:ext cx="8640960" cy="5078313"/>
          </a:xfrm>
          <a:prstGeom prst="rect">
            <a:avLst/>
          </a:prstGeom>
          <a:noFill/>
        </p:spPr>
        <p:txBody>
          <a:bodyPr wrap="square">
            <a:spAutoFit/>
          </a:bodyPr>
          <a:lstStyle/>
          <a:p>
            <a:pPr algn="just" fontAlgn="base"/>
            <a:r>
              <a:rPr lang="es-CL" b="0" i="0" dirty="0">
                <a:solidFill>
                  <a:srgbClr val="333333"/>
                </a:solidFill>
                <a:effectLst/>
                <a:latin typeface="Arial" panose="020B0604020202020204" pitchFamily="34" charset="0"/>
              </a:rPr>
              <a:t>Las </a:t>
            </a:r>
            <a:r>
              <a:rPr lang="es-CL" b="1" i="0" dirty="0">
                <a:solidFill>
                  <a:srgbClr val="333333"/>
                </a:solidFill>
                <a:effectLst/>
                <a:latin typeface="Arial" panose="020B0604020202020204" pitchFamily="34" charset="0"/>
              </a:rPr>
              <a:t>acciones</a:t>
            </a:r>
            <a:r>
              <a:rPr lang="es-CL" b="0" i="0" dirty="0">
                <a:solidFill>
                  <a:srgbClr val="333333"/>
                </a:solidFill>
                <a:effectLst/>
                <a:latin typeface="Arial" panose="020B0604020202020204" pitchFamily="34" charset="0"/>
              </a:rPr>
              <a:t> para hacer efectivas las responsabilidades a que se refiere este artículo </a:t>
            </a:r>
            <a:r>
              <a:rPr lang="es-CL" b="1" i="0" dirty="0">
                <a:solidFill>
                  <a:srgbClr val="333333"/>
                </a:solidFill>
                <a:effectLst/>
                <a:latin typeface="Arial" panose="020B0604020202020204" pitchFamily="34" charset="0"/>
              </a:rPr>
              <a:t>prescribirán</a:t>
            </a:r>
            <a:r>
              <a:rPr lang="es-CL" b="0" i="0" dirty="0">
                <a:solidFill>
                  <a:srgbClr val="333333"/>
                </a:solidFill>
                <a:effectLst/>
                <a:latin typeface="Arial" panose="020B0604020202020204" pitchFamily="34" charset="0"/>
              </a:rPr>
              <a:t> en los plazos que se señalan a continuación:</a:t>
            </a:r>
          </a:p>
          <a:p>
            <a:pPr algn="just" fontAlgn="base"/>
            <a:endParaRPr lang="es-CL" b="0" i="0" dirty="0">
              <a:solidFill>
                <a:srgbClr val="333333"/>
              </a:solidFill>
              <a:effectLst/>
              <a:latin typeface="Arial" panose="020B0604020202020204" pitchFamily="34" charset="0"/>
            </a:endParaRPr>
          </a:p>
          <a:p>
            <a:pPr algn="just" fontAlgn="base"/>
            <a:r>
              <a:rPr lang="es-CL" b="0" i="0" dirty="0">
                <a:solidFill>
                  <a:srgbClr val="333333"/>
                </a:solidFill>
                <a:effectLst/>
                <a:latin typeface="Arial" panose="020B0604020202020204" pitchFamily="34" charset="0"/>
              </a:rPr>
              <a:t>1. En el plazo de </a:t>
            </a:r>
            <a:r>
              <a:rPr lang="es-CL" b="1" i="0" u="sng" dirty="0">
                <a:solidFill>
                  <a:srgbClr val="333333"/>
                </a:solidFill>
                <a:effectLst/>
                <a:latin typeface="Arial" panose="020B0604020202020204" pitchFamily="34" charset="0"/>
              </a:rPr>
              <a:t>diez años</a:t>
            </a:r>
            <a:r>
              <a:rPr lang="es-CL" b="0" i="0" dirty="0">
                <a:solidFill>
                  <a:srgbClr val="333333"/>
                </a:solidFill>
                <a:effectLst/>
                <a:latin typeface="Arial" panose="020B0604020202020204" pitchFamily="34" charset="0"/>
              </a:rPr>
              <a:t>, en el caso de </a:t>
            </a:r>
            <a:r>
              <a:rPr lang="es-CL" b="0" i="0" dirty="0">
                <a:solidFill>
                  <a:srgbClr val="FF0000"/>
                </a:solidFill>
                <a:effectLst/>
                <a:latin typeface="Arial" panose="020B0604020202020204" pitchFamily="34" charset="0"/>
              </a:rPr>
              <a:t>fallas o defectos </a:t>
            </a:r>
            <a:r>
              <a:rPr lang="es-CL" b="0" i="0" dirty="0">
                <a:solidFill>
                  <a:srgbClr val="333333"/>
                </a:solidFill>
                <a:effectLst/>
                <a:latin typeface="Arial" panose="020B0604020202020204" pitchFamily="34" charset="0"/>
              </a:rPr>
              <a:t>que afecten a la </a:t>
            </a:r>
            <a:r>
              <a:rPr lang="es-CL" b="0" i="0" u="sng" dirty="0">
                <a:solidFill>
                  <a:srgbClr val="333333"/>
                </a:solidFill>
                <a:effectLst/>
                <a:latin typeface="Arial" panose="020B0604020202020204" pitchFamily="34" charset="0"/>
              </a:rPr>
              <a:t>estructura soportante </a:t>
            </a:r>
            <a:r>
              <a:rPr lang="es-CL" b="0" i="0" dirty="0">
                <a:solidFill>
                  <a:srgbClr val="333333"/>
                </a:solidFill>
                <a:effectLst/>
                <a:latin typeface="Arial" panose="020B0604020202020204" pitchFamily="34" charset="0"/>
              </a:rPr>
              <a:t>del inmueble.</a:t>
            </a:r>
          </a:p>
          <a:p>
            <a:pPr algn="just" fontAlgn="base"/>
            <a:r>
              <a:rPr lang="es-CL" b="0" i="0" dirty="0">
                <a:solidFill>
                  <a:srgbClr val="333333"/>
                </a:solidFill>
                <a:effectLst/>
                <a:latin typeface="Arial" panose="020B0604020202020204" pitchFamily="34" charset="0"/>
              </a:rPr>
              <a:t>2. En el plazo de </a:t>
            </a:r>
            <a:r>
              <a:rPr lang="es-CL" b="1" i="0" u="sng" dirty="0">
                <a:solidFill>
                  <a:srgbClr val="333333"/>
                </a:solidFill>
                <a:effectLst/>
                <a:latin typeface="Arial" panose="020B0604020202020204" pitchFamily="34" charset="0"/>
              </a:rPr>
              <a:t>cinco años</a:t>
            </a:r>
            <a:r>
              <a:rPr lang="es-CL" b="0" i="0" dirty="0">
                <a:solidFill>
                  <a:srgbClr val="333333"/>
                </a:solidFill>
                <a:effectLst/>
                <a:latin typeface="Arial" panose="020B0604020202020204" pitchFamily="34" charset="0"/>
              </a:rPr>
              <a:t>, cuando se trate de </a:t>
            </a:r>
            <a:r>
              <a:rPr lang="es-CL" b="0" i="0" dirty="0">
                <a:solidFill>
                  <a:srgbClr val="FF0000"/>
                </a:solidFill>
                <a:effectLst/>
                <a:latin typeface="Arial" panose="020B0604020202020204" pitchFamily="34" charset="0"/>
              </a:rPr>
              <a:t>fallas o defectos </a:t>
            </a:r>
            <a:r>
              <a:rPr lang="es-CL" b="0" i="0" dirty="0">
                <a:solidFill>
                  <a:srgbClr val="333333"/>
                </a:solidFill>
                <a:effectLst/>
                <a:latin typeface="Arial" panose="020B0604020202020204" pitchFamily="34" charset="0"/>
              </a:rPr>
              <a:t>de los </a:t>
            </a:r>
            <a:r>
              <a:rPr lang="es-CL" b="0" i="0" u="sng" dirty="0">
                <a:solidFill>
                  <a:srgbClr val="333333"/>
                </a:solidFill>
                <a:effectLst/>
                <a:latin typeface="Arial" panose="020B0604020202020204" pitchFamily="34" charset="0"/>
              </a:rPr>
              <a:t>elementos constructivos o de las instalaciones</a:t>
            </a:r>
            <a:r>
              <a:rPr lang="es-CL" b="0" i="0" dirty="0">
                <a:solidFill>
                  <a:srgbClr val="333333"/>
                </a:solidFill>
                <a:effectLst/>
                <a:latin typeface="Arial" panose="020B0604020202020204" pitchFamily="34" charset="0"/>
              </a:rPr>
              <a:t>.</a:t>
            </a:r>
          </a:p>
          <a:p>
            <a:pPr algn="just" fontAlgn="base"/>
            <a:r>
              <a:rPr lang="es-CL" b="0" i="0" dirty="0">
                <a:solidFill>
                  <a:srgbClr val="333333"/>
                </a:solidFill>
                <a:effectLst/>
                <a:latin typeface="Arial" panose="020B0604020202020204" pitchFamily="34" charset="0"/>
              </a:rPr>
              <a:t>3. En el plazo de </a:t>
            </a:r>
            <a:r>
              <a:rPr lang="es-CL" b="1" i="0" u="sng" dirty="0">
                <a:solidFill>
                  <a:srgbClr val="333333"/>
                </a:solidFill>
                <a:effectLst/>
                <a:latin typeface="Arial" panose="020B0604020202020204" pitchFamily="34" charset="0"/>
              </a:rPr>
              <a:t>tres años</a:t>
            </a:r>
            <a:r>
              <a:rPr lang="es-CL" b="0" i="0" dirty="0">
                <a:solidFill>
                  <a:srgbClr val="333333"/>
                </a:solidFill>
                <a:effectLst/>
                <a:latin typeface="Arial" panose="020B0604020202020204" pitchFamily="34" charset="0"/>
              </a:rPr>
              <a:t>, si hubiesen </a:t>
            </a:r>
            <a:r>
              <a:rPr lang="es-CL" b="0" i="0" dirty="0">
                <a:solidFill>
                  <a:srgbClr val="FF0000"/>
                </a:solidFill>
                <a:effectLst/>
                <a:latin typeface="Arial" panose="020B0604020202020204" pitchFamily="34" charset="0"/>
              </a:rPr>
              <a:t>fallas o defectos</a:t>
            </a:r>
            <a:r>
              <a:rPr lang="es-CL" b="0" i="0" dirty="0">
                <a:solidFill>
                  <a:srgbClr val="333333"/>
                </a:solidFill>
                <a:effectLst/>
                <a:latin typeface="Arial" panose="020B0604020202020204" pitchFamily="34" charset="0"/>
              </a:rPr>
              <a:t> que afecten a elementos de </a:t>
            </a:r>
            <a:r>
              <a:rPr lang="es-CL" b="0" i="0" u="sng" dirty="0">
                <a:solidFill>
                  <a:srgbClr val="333333"/>
                </a:solidFill>
                <a:effectLst/>
                <a:latin typeface="Arial" panose="020B0604020202020204" pitchFamily="34" charset="0"/>
              </a:rPr>
              <a:t>terminaciones o de acabado </a:t>
            </a:r>
            <a:r>
              <a:rPr lang="es-CL" b="0" i="0" dirty="0">
                <a:solidFill>
                  <a:srgbClr val="333333"/>
                </a:solidFill>
                <a:effectLst/>
                <a:latin typeface="Arial" panose="020B0604020202020204" pitchFamily="34" charset="0"/>
              </a:rPr>
              <a:t>de las obras.</a:t>
            </a:r>
          </a:p>
          <a:p>
            <a:pPr algn="just" fontAlgn="base"/>
            <a:endParaRPr lang="es-CL" b="0" i="0" dirty="0">
              <a:solidFill>
                <a:srgbClr val="333333"/>
              </a:solidFill>
              <a:effectLst/>
              <a:latin typeface="Arial" panose="020B0604020202020204" pitchFamily="34" charset="0"/>
            </a:endParaRPr>
          </a:p>
          <a:p>
            <a:pPr algn="just" fontAlgn="base"/>
            <a:r>
              <a:rPr lang="es-CL" b="0" i="0" dirty="0">
                <a:solidFill>
                  <a:srgbClr val="333333"/>
                </a:solidFill>
                <a:effectLst/>
                <a:latin typeface="Arial" panose="020B0604020202020204" pitchFamily="34" charset="0"/>
              </a:rPr>
              <a:t>En los casos de fallas o defectos no incorporados expresamente en los numerales anteriores o que no sean asimilables o equivalentes a los mencionados en éstos, las acciones prescribirán en el plazo de cinco años.</a:t>
            </a:r>
          </a:p>
          <a:p>
            <a:pPr algn="just" fontAlgn="base"/>
            <a:endParaRPr lang="es-CL" b="0" i="0" dirty="0">
              <a:solidFill>
                <a:srgbClr val="333333"/>
              </a:solidFill>
              <a:effectLst/>
              <a:latin typeface="Arial" panose="020B0604020202020204" pitchFamily="34" charset="0"/>
            </a:endParaRPr>
          </a:p>
          <a:p>
            <a:pPr algn="just" fontAlgn="base"/>
            <a:r>
              <a:rPr lang="es-CL" b="0" i="0" dirty="0">
                <a:solidFill>
                  <a:srgbClr val="333333"/>
                </a:solidFill>
                <a:effectLst/>
                <a:latin typeface="Arial" panose="020B0604020202020204" pitchFamily="34" charset="0"/>
              </a:rPr>
              <a:t>Los </a:t>
            </a:r>
            <a:r>
              <a:rPr lang="es-CL" b="0" i="0" u="sng" dirty="0">
                <a:solidFill>
                  <a:srgbClr val="333333"/>
                </a:solidFill>
                <a:effectLst/>
                <a:latin typeface="Arial" panose="020B0604020202020204" pitchFamily="34" charset="0"/>
              </a:rPr>
              <a:t>plazos de prescripción se contarán desde la fecha de la recepción definitiva de la obra por parte de la Dirección de Obras Municipales</a:t>
            </a:r>
            <a:r>
              <a:rPr lang="es-CL" b="0" i="0" dirty="0">
                <a:solidFill>
                  <a:srgbClr val="333333"/>
                </a:solidFill>
                <a:effectLst/>
                <a:latin typeface="Arial" panose="020B0604020202020204" pitchFamily="34" charset="0"/>
              </a:rPr>
              <a:t>, con excepción del señalado en el número 3, que se contará a partir de la fecha de la inscripción del inmueble a nombre del comprador en el Conservador de Bienes Raíces respectivo.</a:t>
            </a:r>
            <a:endParaRPr lang="es-CL" dirty="0"/>
          </a:p>
        </p:txBody>
      </p:sp>
    </p:spTree>
    <p:extLst>
      <p:ext uri="{BB962C8B-B14F-4D97-AF65-F5344CB8AC3E}">
        <p14:creationId xmlns:p14="http://schemas.microsoft.com/office/powerpoint/2010/main" val="369592723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827584" y="365127"/>
            <a:ext cx="7687766" cy="975642"/>
          </a:xfrm>
        </p:spPr>
        <p:txBody>
          <a:bodyPr>
            <a:normAutofit fontScale="90000"/>
          </a:bodyPr>
          <a:lstStyle/>
          <a:p>
            <a:r>
              <a:rPr lang="es-CL" sz="4000" b="1" dirty="0"/>
              <a:t>Responsabilidad por defectos y ruina de edificios (Barros)</a:t>
            </a:r>
          </a:p>
        </p:txBody>
      </p:sp>
      <p:sp>
        <p:nvSpPr>
          <p:cNvPr id="4" name="3 Marcador de contenido"/>
          <p:cNvSpPr>
            <a:spLocks noGrp="1"/>
          </p:cNvSpPr>
          <p:nvPr>
            <p:ph idx="1"/>
          </p:nvPr>
        </p:nvSpPr>
        <p:spPr>
          <a:xfrm>
            <a:off x="539552" y="1340770"/>
            <a:ext cx="8208912" cy="5040558"/>
          </a:xfrm>
        </p:spPr>
        <p:txBody>
          <a:bodyPr>
            <a:normAutofit/>
          </a:bodyPr>
          <a:lstStyle/>
          <a:p>
            <a:r>
              <a:rPr lang="es-CL" i="1" dirty="0"/>
              <a:t>Tipos de responsabilidad</a:t>
            </a:r>
            <a:endParaRPr lang="es-CL" dirty="0"/>
          </a:p>
          <a:p>
            <a:pPr marL="0" indent="0">
              <a:buNone/>
            </a:pPr>
            <a:r>
              <a:rPr lang="es-CL" b="1" dirty="0"/>
              <a:t>Responsabilidad contractual y extracontractual por ruina y defectos de construcción de edificios.</a:t>
            </a:r>
            <a:endParaRPr lang="es-CL" dirty="0"/>
          </a:p>
          <a:p>
            <a:pPr lvl="1"/>
            <a:r>
              <a:rPr lang="es-CL" dirty="0"/>
              <a:t>La </a:t>
            </a:r>
            <a:r>
              <a:rPr lang="es-CL" dirty="0">
                <a:solidFill>
                  <a:srgbClr val="FF0000"/>
                </a:solidFill>
              </a:rPr>
              <a:t>contractual</a:t>
            </a:r>
            <a:r>
              <a:rPr lang="es-CL" dirty="0"/>
              <a:t> rige entre quien encarga las obras y los profesionales y contratistas que las diseñan y ejecutan; </a:t>
            </a:r>
          </a:p>
          <a:p>
            <a:pPr lvl="1"/>
            <a:r>
              <a:rPr lang="es-CL" dirty="0"/>
              <a:t>La </a:t>
            </a:r>
            <a:r>
              <a:rPr lang="es-CL" dirty="0">
                <a:solidFill>
                  <a:srgbClr val="FF0000"/>
                </a:solidFill>
              </a:rPr>
              <a:t>extracontractual</a:t>
            </a:r>
            <a:r>
              <a:rPr lang="es-CL" dirty="0"/>
              <a:t> protege los intereses de quienes no están relacionados por contrato con los responsables.</a:t>
            </a:r>
          </a:p>
          <a:p>
            <a:pPr lvl="1"/>
            <a:r>
              <a:rPr lang="es-CL" dirty="0"/>
              <a:t>En ambas los deberes de cuidado son análogos.</a:t>
            </a:r>
          </a:p>
          <a:p>
            <a:pPr lvl="1"/>
            <a:r>
              <a:rPr lang="es-CL" u="sng" dirty="0"/>
              <a:t>Código Civil  hace aplicable en materia REX la regla de RC  respecto del </a:t>
            </a:r>
            <a:r>
              <a:rPr lang="es-CL" u="sng" dirty="0" err="1"/>
              <a:t>Cto</a:t>
            </a:r>
            <a:r>
              <a:rPr lang="es-CL" u="sng" dirty="0"/>
              <a:t>. de confección de obra material (Artículo 2003 Regla 3° y artículo 2324).</a:t>
            </a:r>
          </a:p>
          <a:p>
            <a:pPr lvl="1"/>
            <a:r>
              <a:rPr lang="es-CL" dirty="0"/>
              <a:t>Art. 18 Ley General de Urbanismo y Construcciones (LGUC), no distingue entre RC y REX. </a:t>
            </a:r>
          </a:p>
          <a:p>
            <a:pPr lvl="1"/>
            <a:r>
              <a:rPr lang="es-CL" dirty="0"/>
              <a:t>Daños sufridos a consecuencia de ruina o defectos de construcción por quien encargó la obra, o un tercero, están sujetos al mismo estatuto. </a:t>
            </a:r>
          </a:p>
          <a:p>
            <a:pPr lvl="1"/>
            <a:r>
              <a:rPr lang="es-CL" u="sng" dirty="0">
                <a:solidFill>
                  <a:srgbClr val="FF0000"/>
                </a:solidFill>
              </a:rPr>
              <a:t>Art. 18 LGUC. Cualquier defecto. Código Civil: Solo ruina. </a:t>
            </a:r>
          </a:p>
          <a:p>
            <a:pPr lvl="1"/>
            <a:r>
              <a:rPr lang="es-CL" dirty="0"/>
              <a:t>Responsabilidad del primer propietario, o primer vendedor. Responsabilidad estricta calificada. Centro de imputación de la responsabilidad. </a:t>
            </a:r>
          </a:p>
        </p:txBody>
      </p:sp>
    </p:spTree>
    <p:extLst>
      <p:ext uri="{BB962C8B-B14F-4D97-AF65-F5344CB8AC3E}">
        <p14:creationId xmlns:p14="http://schemas.microsoft.com/office/powerpoint/2010/main" val="79138935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sz="3600" dirty="0"/>
              <a:t>Superposición de ordenamientos. </a:t>
            </a:r>
            <a:br>
              <a:rPr lang="es-CL" sz="3600" dirty="0"/>
            </a:br>
            <a:r>
              <a:rPr lang="es-CL" sz="3600" dirty="0"/>
              <a:t>Código Civil y LGUC (Barros)</a:t>
            </a:r>
          </a:p>
        </p:txBody>
      </p:sp>
      <p:sp>
        <p:nvSpPr>
          <p:cNvPr id="2" name="1 Marcador de contenido"/>
          <p:cNvSpPr>
            <a:spLocks noGrp="1"/>
          </p:cNvSpPr>
          <p:nvPr>
            <p:ph idx="1"/>
          </p:nvPr>
        </p:nvSpPr>
        <p:spPr/>
        <p:txBody>
          <a:bodyPr>
            <a:normAutofit fontScale="85000" lnSpcReduction="20000"/>
          </a:bodyPr>
          <a:lstStyle/>
          <a:p>
            <a:pPr algn="just">
              <a:lnSpc>
                <a:spcPct val="150000"/>
              </a:lnSpc>
            </a:pPr>
            <a:r>
              <a:rPr lang="es-CL" dirty="0">
                <a:solidFill>
                  <a:srgbClr val="FF0000"/>
                </a:solidFill>
              </a:rPr>
              <a:t>Debe atenderse a la magnitud de los efectos. </a:t>
            </a:r>
          </a:p>
          <a:p>
            <a:pPr algn="just">
              <a:lnSpc>
                <a:spcPct val="150000"/>
              </a:lnSpc>
            </a:pPr>
            <a:r>
              <a:rPr lang="es-CL" dirty="0"/>
              <a:t>Ruina o amenaza de ruina de edificio: Código Civil. Aplicación restringida. Especial en la materia.</a:t>
            </a:r>
          </a:p>
          <a:p>
            <a:pPr algn="just">
              <a:lnSpc>
                <a:spcPct val="150000"/>
              </a:lnSpc>
            </a:pPr>
            <a:r>
              <a:rPr lang="es-CL" dirty="0"/>
              <a:t>Vicio o defecto distinto a la ruina, aplicaría la LGUC.</a:t>
            </a:r>
          </a:p>
          <a:p>
            <a:pPr algn="just">
              <a:lnSpc>
                <a:spcPct val="150000"/>
              </a:lnSpc>
            </a:pPr>
            <a:endParaRPr lang="es-CL" dirty="0"/>
          </a:p>
          <a:p>
            <a:pPr algn="just">
              <a:lnSpc>
                <a:spcPct val="150000"/>
              </a:lnSpc>
            </a:pPr>
            <a:r>
              <a:rPr lang="es-CL" dirty="0"/>
              <a:t>LGUC da lugar a una opción del estatuto aplicable. Establece responsabilidad de los constructores, </a:t>
            </a:r>
            <a:r>
              <a:rPr lang="es-CL" u="sng" dirty="0"/>
              <a:t>sin perjuicio </a:t>
            </a:r>
            <a:r>
              <a:rPr lang="es-CL" dirty="0"/>
              <a:t>de lo dispuesto en el N° 3 del artículo 2003 del Código Civil (Artículo 18 de la LGUC).</a:t>
            </a:r>
          </a:p>
          <a:p>
            <a:pPr algn="just">
              <a:lnSpc>
                <a:spcPct val="150000"/>
              </a:lnSpc>
            </a:pPr>
            <a:r>
              <a:rPr lang="es-CL" dirty="0"/>
              <a:t>Objetivo de protección de víctimas de daños por ruinas, vicios o defectos. </a:t>
            </a:r>
          </a:p>
          <a:p>
            <a:pPr algn="just">
              <a:lnSpc>
                <a:spcPct val="150000"/>
              </a:lnSpc>
            </a:pPr>
            <a:r>
              <a:rPr lang="es-CL" dirty="0"/>
              <a:t>¿Cuál es más favorable a la víctima, Código Civil o LGUC?</a:t>
            </a:r>
          </a:p>
          <a:p>
            <a:pPr algn="just">
              <a:lnSpc>
                <a:spcPct val="150000"/>
              </a:lnSpc>
            </a:pPr>
            <a:endParaRPr lang="es-CL" dirty="0"/>
          </a:p>
          <a:p>
            <a:pPr algn="just">
              <a:lnSpc>
                <a:spcPct val="150000"/>
              </a:lnSpc>
            </a:pPr>
            <a:endParaRPr lang="es-CL" dirty="0"/>
          </a:p>
        </p:txBody>
      </p:sp>
    </p:spTree>
    <p:extLst>
      <p:ext uri="{BB962C8B-B14F-4D97-AF65-F5344CB8AC3E}">
        <p14:creationId xmlns:p14="http://schemas.microsoft.com/office/powerpoint/2010/main" val="318972467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628650" y="1525934"/>
            <a:ext cx="7886700" cy="4351338"/>
          </a:xfrm>
        </p:spPr>
        <p:txBody>
          <a:bodyPr>
            <a:normAutofit lnSpcReduction="10000"/>
          </a:bodyPr>
          <a:lstStyle/>
          <a:p>
            <a:pPr algn="just">
              <a:lnSpc>
                <a:spcPct val="150000"/>
              </a:lnSpc>
            </a:pPr>
            <a:r>
              <a:rPr lang="es-CL" b="1" dirty="0"/>
              <a:t>Derecho común, REX. </a:t>
            </a:r>
            <a:r>
              <a:rPr lang="es-CL" dirty="0"/>
              <a:t>Responsable por dolo o culpa de la ruina o defecto de construcción del edificio que provoca daño.</a:t>
            </a:r>
          </a:p>
          <a:p>
            <a:pPr algn="just">
              <a:lnSpc>
                <a:spcPct val="150000"/>
              </a:lnSpc>
            </a:pPr>
            <a:r>
              <a:rPr lang="es-CL" b="1" dirty="0"/>
              <a:t>Régimen de responsabilidad estricta calificada del constructor. </a:t>
            </a:r>
          </a:p>
          <a:p>
            <a:pPr algn="just">
              <a:lnSpc>
                <a:spcPct val="150000"/>
              </a:lnSpc>
            </a:pPr>
            <a:r>
              <a:rPr lang="es-CL" dirty="0"/>
              <a:t>Responsabilidad </a:t>
            </a:r>
            <a:r>
              <a:rPr lang="es-CL" b="1" dirty="0"/>
              <a:t>profesionales</a:t>
            </a:r>
            <a:r>
              <a:rPr lang="es-CL" dirty="0"/>
              <a:t> que intervienen en la construcción. </a:t>
            </a:r>
          </a:p>
          <a:p>
            <a:pPr algn="just">
              <a:lnSpc>
                <a:spcPct val="150000"/>
              </a:lnSpc>
            </a:pPr>
            <a:r>
              <a:rPr lang="es-CL" dirty="0"/>
              <a:t>Responsabilidad estricta calificada del </a:t>
            </a:r>
            <a:r>
              <a:rPr lang="es-CL" b="1" dirty="0"/>
              <a:t>Propietario Primer Vendedor</a:t>
            </a:r>
            <a:r>
              <a:rPr lang="es-CL" dirty="0"/>
              <a:t>. </a:t>
            </a:r>
          </a:p>
          <a:p>
            <a:pPr algn="just">
              <a:lnSpc>
                <a:spcPct val="150000"/>
              </a:lnSpc>
            </a:pPr>
            <a:r>
              <a:rPr lang="es-CL" dirty="0"/>
              <a:t>Reglas comunes a los agentes de la construcción. Subcontratistas.</a:t>
            </a:r>
          </a:p>
          <a:p>
            <a:pPr algn="just">
              <a:lnSpc>
                <a:spcPct val="150000"/>
              </a:lnSpc>
            </a:pPr>
            <a:r>
              <a:rPr lang="es-CL" dirty="0"/>
              <a:t>Revisores Independientes.  Controles privados. </a:t>
            </a:r>
          </a:p>
          <a:p>
            <a:pPr algn="just">
              <a:lnSpc>
                <a:spcPct val="150000"/>
              </a:lnSpc>
            </a:pPr>
            <a:r>
              <a:rPr lang="es-CL" dirty="0"/>
              <a:t>Extinción de la responsabilidad.  </a:t>
            </a:r>
          </a:p>
        </p:txBody>
      </p:sp>
    </p:spTree>
    <p:extLst>
      <p:ext uri="{BB962C8B-B14F-4D97-AF65-F5344CB8AC3E}">
        <p14:creationId xmlns:p14="http://schemas.microsoft.com/office/powerpoint/2010/main" val="327870645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b="1" dirty="0"/>
              <a:t>Responsabilidad del constructor (Barros)</a:t>
            </a:r>
          </a:p>
        </p:txBody>
      </p:sp>
      <p:sp>
        <p:nvSpPr>
          <p:cNvPr id="2" name="1 Marcador de contenido"/>
          <p:cNvSpPr>
            <a:spLocks noGrp="1"/>
          </p:cNvSpPr>
          <p:nvPr>
            <p:ph idx="1"/>
          </p:nvPr>
        </p:nvSpPr>
        <p:spPr/>
        <p:txBody>
          <a:bodyPr>
            <a:normAutofit fontScale="77500" lnSpcReduction="20000"/>
          </a:bodyPr>
          <a:lstStyle/>
          <a:p>
            <a:pPr algn="just">
              <a:lnSpc>
                <a:spcPct val="150000"/>
              </a:lnSpc>
            </a:pPr>
            <a:r>
              <a:rPr lang="es-CL" dirty="0"/>
              <a:t>Vicios y defectos que permiten dar por configurada la responsabilidad del constructor. </a:t>
            </a:r>
          </a:p>
          <a:p>
            <a:pPr algn="just">
              <a:lnSpc>
                <a:spcPct val="150000"/>
              </a:lnSpc>
            </a:pPr>
            <a:r>
              <a:rPr lang="es-CL" dirty="0"/>
              <a:t>Hecho objetivo no es una conducta, es la </a:t>
            </a:r>
            <a:r>
              <a:rPr lang="es-CL" b="1" u="sng" dirty="0"/>
              <a:t>calidad de lo construido</a:t>
            </a:r>
            <a:r>
              <a:rPr lang="es-CL" dirty="0"/>
              <a:t>. Vale para el artículo 2003 como para el Art 18 LGUC.</a:t>
            </a:r>
          </a:p>
          <a:p>
            <a:pPr algn="just">
              <a:lnSpc>
                <a:spcPct val="150000"/>
              </a:lnSpc>
            </a:pPr>
            <a:r>
              <a:rPr lang="es-CL" dirty="0"/>
              <a:t>El efecto dañosos debe ser atribuible a un VICIO de construcción, de los materiales o del terreno. </a:t>
            </a:r>
          </a:p>
          <a:p>
            <a:pPr algn="just">
              <a:lnSpc>
                <a:spcPct val="150000"/>
              </a:lnSpc>
            </a:pPr>
            <a:r>
              <a:rPr lang="es-CL" dirty="0">
                <a:solidFill>
                  <a:srgbClr val="FF0000"/>
                </a:solidFill>
              </a:rPr>
              <a:t>Vicio de construcción. </a:t>
            </a:r>
            <a:r>
              <a:rPr lang="es-CL" dirty="0"/>
              <a:t>Por analogía con el Art. 1858 (vicios redhibitorios). Como </a:t>
            </a:r>
            <a:r>
              <a:rPr lang="es-CL" dirty="0">
                <a:solidFill>
                  <a:srgbClr val="FF0000"/>
                </a:solidFill>
              </a:rPr>
              <a:t>la calidad que impide su destinación o uso natural. </a:t>
            </a:r>
          </a:p>
          <a:p>
            <a:pPr algn="just">
              <a:lnSpc>
                <a:spcPct val="150000"/>
              </a:lnSpc>
            </a:pPr>
            <a:r>
              <a:rPr lang="es-CL" dirty="0"/>
              <a:t>Vicios de construcción, materiales y del suelo. Cualquier vicio es responsabilidad del constructor,. Excepción Art. 2003 regla 3° y Art. 2000. </a:t>
            </a:r>
          </a:p>
          <a:p>
            <a:pPr algn="just">
              <a:lnSpc>
                <a:spcPct val="150000"/>
              </a:lnSpc>
            </a:pPr>
            <a:r>
              <a:rPr lang="es-CL" b="1" u="sng" dirty="0"/>
              <a:t>Código Civil, concepto de vicio, cercano al concepto de “defecto” del Art 18 de la LGUC</a:t>
            </a:r>
            <a:r>
              <a:rPr lang="es-CL" dirty="0"/>
              <a:t>. En el fondo </a:t>
            </a:r>
            <a:r>
              <a:rPr lang="es-CL" dirty="0">
                <a:solidFill>
                  <a:srgbClr val="FF0000"/>
                </a:solidFill>
              </a:rPr>
              <a:t>no responde a expectativas legítimas de calidad y seguridad</a:t>
            </a:r>
            <a:r>
              <a:rPr lang="es-CL" dirty="0"/>
              <a:t>. </a:t>
            </a:r>
          </a:p>
        </p:txBody>
      </p:sp>
    </p:spTree>
    <p:extLst>
      <p:ext uri="{BB962C8B-B14F-4D97-AF65-F5344CB8AC3E}">
        <p14:creationId xmlns:p14="http://schemas.microsoft.com/office/powerpoint/2010/main" val="177743808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b="1" dirty="0"/>
              <a:t>Responsabilidad del constructor</a:t>
            </a:r>
            <a:endParaRPr lang="es-CL" dirty="0"/>
          </a:p>
        </p:txBody>
      </p:sp>
      <p:sp>
        <p:nvSpPr>
          <p:cNvPr id="2" name="1 Marcador de contenido"/>
          <p:cNvSpPr>
            <a:spLocks noGrp="1"/>
          </p:cNvSpPr>
          <p:nvPr>
            <p:ph idx="1"/>
          </p:nvPr>
        </p:nvSpPr>
        <p:spPr>
          <a:xfrm>
            <a:off x="251520" y="1556792"/>
            <a:ext cx="8640960" cy="5040559"/>
          </a:xfrm>
        </p:spPr>
        <p:txBody>
          <a:bodyPr>
            <a:normAutofit fontScale="85000" lnSpcReduction="20000"/>
          </a:bodyPr>
          <a:lstStyle/>
          <a:p>
            <a:pPr algn="just">
              <a:lnSpc>
                <a:spcPct val="150000"/>
              </a:lnSpc>
            </a:pPr>
            <a:r>
              <a:rPr lang="es-CL" dirty="0"/>
              <a:t>“En definitiva, entonces, el punto de partida para determinar si hay lugar a la responsabilidad del constructor consiste en </a:t>
            </a:r>
            <a:r>
              <a:rPr lang="es-CL" u="sng" dirty="0">
                <a:solidFill>
                  <a:srgbClr val="FF0000"/>
                </a:solidFill>
              </a:rPr>
              <a:t>una valoración de lo edificado como vicioso o defectuoso,</a:t>
            </a:r>
            <a:r>
              <a:rPr lang="es-CL" dirty="0"/>
              <a:t> lo cual lleva la atención a la </a:t>
            </a:r>
            <a:r>
              <a:rPr lang="es-CL" u="sng" dirty="0"/>
              <a:t>cosa misma antes que a la conducta </a:t>
            </a:r>
            <a:r>
              <a:rPr lang="es-CL" dirty="0"/>
              <a:t>de quien hizo posible ese vicio o defecto. Ello es coherente con la calificación de la obligación contractual del constructor como una </a:t>
            </a:r>
            <a:r>
              <a:rPr lang="es-CL" b="1" dirty="0"/>
              <a:t>obligación de resultado </a:t>
            </a:r>
            <a:r>
              <a:rPr lang="es-CL" dirty="0"/>
              <a:t>y de su responsabilidad extra-contractual como una </a:t>
            </a:r>
            <a:r>
              <a:rPr lang="es-CL" b="1" dirty="0"/>
              <a:t>responsabilidad estricta calificada que se funda en una valoración objetiva de la calidad de una cosa. </a:t>
            </a:r>
            <a:r>
              <a:rPr lang="es-CL" dirty="0"/>
              <a:t>Esa es la lógica que subyace tras la definición de las condiciones de la responsabilidad civil a partir de calidades de la cosa, en vez de atribuirla directamente a defectos de la conducta. En materia extracontractual esta conclusión se asocia claramente a la </a:t>
            </a:r>
            <a:r>
              <a:rPr lang="es-CL" b="1" u="sng" dirty="0"/>
              <a:t>idea de una responsabilidad estricta calificada</a:t>
            </a:r>
            <a:r>
              <a:rPr lang="es-CL" dirty="0"/>
              <a:t>, en que </a:t>
            </a:r>
            <a:r>
              <a:rPr lang="es-CL" dirty="0">
                <a:solidFill>
                  <a:srgbClr val="FF0000"/>
                </a:solidFill>
              </a:rPr>
              <a:t>la sola existencia de un defecto en el resultado de una actividad permite dar por establecida la responsabilidad, con independencia del acto negligente concreto que lo produjo.” </a:t>
            </a:r>
            <a:r>
              <a:rPr lang="es-CL" dirty="0"/>
              <a:t>(BARROS, </a:t>
            </a:r>
            <a:r>
              <a:rPr lang="es-CL" dirty="0" err="1"/>
              <a:t>pág</a:t>
            </a:r>
            <a:r>
              <a:rPr lang="es-CL" dirty="0"/>
              <a:t> . 774)</a:t>
            </a:r>
          </a:p>
        </p:txBody>
      </p:sp>
    </p:spTree>
    <p:extLst>
      <p:ext uri="{BB962C8B-B14F-4D97-AF65-F5344CB8AC3E}">
        <p14:creationId xmlns:p14="http://schemas.microsoft.com/office/powerpoint/2010/main" val="388453575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p:nvPr>
        </p:nvSpPr>
        <p:spPr>
          <a:xfrm>
            <a:off x="688490" y="570156"/>
            <a:ext cx="7756263" cy="5523140"/>
          </a:xfrm>
        </p:spPr>
        <p:txBody>
          <a:bodyPr/>
          <a:lstStyle/>
          <a:p>
            <a:pPr marL="514350" indent="-514350">
              <a:buFont typeface="Arial" panose="020B0604020202020204" pitchFamily="34" charset="0"/>
              <a:buChar char="•"/>
            </a:pPr>
            <a:r>
              <a:rPr lang="es-CL" sz="2800" b="1" dirty="0"/>
              <a:t>DIVERSIDAD DE ESTATUTOS DE RESPONSABILIDAD APLICABLES (Corral </a:t>
            </a:r>
            <a:r>
              <a:rPr lang="es-CL" sz="2800" b="1" dirty="0" err="1"/>
              <a:t>Talciani</a:t>
            </a:r>
            <a:r>
              <a:rPr lang="es-CL" sz="2800" b="1" dirty="0"/>
              <a:t>):</a:t>
            </a:r>
            <a:br>
              <a:rPr lang="es-CL" dirty="0"/>
            </a:br>
            <a:r>
              <a:rPr lang="es-CL" dirty="0"/>
              <a:t>1. Derecho común. </a:t>
            </a:r>
            <a:br>
              <a:rPr lang="es-CL" dirty="0"/>
            </a:br>
            <a:r>
              <a:rPr lang="es-CL" dirty="0"/>
              <a:t>2. Estatutos especiales:</a:t>
            </a:r>
            <a:br>
              <a:rPr lang="es-CL" dirty="0"/>
            </a:br>
            <a:r>
              <a:rPr lang="es-CL" dirty="0"/>
              <a:t>		a. Código Civil (Artículos 2003, 2004 y 2324)</a:t>
            </a:r>
            <a:br>
              <a:rPr lang="es-CL" dirty="0"/>
            </a:br>
            <a:r>
              <a:rPr lang="es-CL" dirty="0"/>
              <a:t>		b. Ley General de Urbanismo y Construcciones (LGUC), Artículos 18 y 19.</a:t>
            </a:r>
            <a:br>
              <a:rPr lang="es-CL" dirty="0"/>
            </a:br>
            <a:r>
              <a:rPr lang="es-CL" dirty="0"/>
              <a:t>	</a:t>
            </a:r>
            <a:br>
              <a:rPr lang="es-CL" dirty="0"/>
            </a:br>
            <a:endParaRPr lang="es-CL" dirty="0"/>
          </a:p>
        </p:txBody>
      </p:sp>
    </p:spTree>
    <p:extLst>
      <p:ext uri="{BB962C8B-B14F-4D97-AF65-F5344CB8AC3E}">
        <p14:creationId xmlns:p14="http://schemas.microsoft.com/office/powerpoint/2010/main" val="18012258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b="1" dirty="0"/>
              <a:t>La ruina como daño atribuible al constructor.</a:t>
            </a:r>
            <a:endParaRPr lang="es-CL" dirty="0"/>
          </a:p>
        </p:txBody>
      </p:sp>
      <p:sp>
        <p:nvSpPr>
          <p:cNvPr id="2" name="1 Marcador de contenido"/>
          <p:cNvSpPr>
            <a:spLocks noGrp="1"/>
          </p:cNvSpPr>
          <p:nvPr>
            <p:ph idx="1"/>
          </p:nvPr>
        </p:nvSpPr>
        <p:spPr>
          <a:xfrm>
            <a:off x="628650" y="1484784"/>
            <a:ext cx="7886700" cy="4692179"/>
          </a:xfrm>
        </p:spPr>
        <p:txBody>
          <a:bodyPr>
            <a:normAutofit/>
          </a:bodyPr>
          <a:lstStyle/>
          <a:p>
            <a:pPr algn="just">
              <a:lnSpc>
                <a:spcPct val="150000"/>
              </a:lnSpc>
            </a:pPr>
            <a:r>
              <a:rPr lang="es-CL" dirty="0"/>
              <a:t>El </a:t>
            </a:r>
            <a:r>
              <a:rPr lang="es-CL" dirty="0">
                <a:hlinkClick r:id="rId2"/>
              </a:rPr>
              <a:t>Código Civil</a:t>
            </a:r>
            <a:r>
              <a:rPr lang="es-CL" dirty="0"/>
              <a:t> asume una hipótesis muy fuerte de daño a efectos de regular la responsabilidad: </a:t>
            </a:r>
            <a:r>
              <a:rPr lang="es-CL" u="sng" dirty="0"/>
              <a:t>que el edificio perezca o amenace ruina.</a:t>
            </a:r>
          </a:p>
          <a:p>
            <a:pPr algn="just">
              <a:lnSpc>
                <a:spcPct val="150000"/>
              </a:lnSpc>
            </a:pPr>
            <a:r>
              <a:rPr lang="es-CL" dirty="0"/>
              <a:t> Artículos 934</a:t>
            </a:r>
            <a:r>
              <a:rPr lang="es-CL" b="1" dirty="0"/>
              <a:t>, 2003 regla 3ª</a:t>
            </a:r>
            <a:r>
              <a:rPr lang="es-CL" dirty="0"/>
              <a:t>, 2323 y 2324.</a:t>
            </a:r>
          </a:p>
          <a:p>
            <a:pPr algn="just">
              <a:lnSpc>
                <a:spcPct val="150000"/>
              </a:lnSpc>
            </a:pPr>
            <a:r>
              <a:rPr lang="es-CL" dirty="0"/>
              <a:t>No basta que el edificio tenga un defecto funcional; es necesario que se haya </a:t>
            </a:r>
            <a:r>
              <a:rPr lang="es-CL" u="sng" dirty="0"/>
              <a:t>destruido</a:t>
            </a:r>
            <a:r>
              <a:rPr lang="es-CL" dirty="0"/>
              <a:t> (haciéndolo </a:t>
            </a:r>
            <a:r>
              <a:rPr lang="es-CL" u="sng" dirty="0"/>
              <a:t>parcial o completamente inutilizable</a:t>
            </a:r>
            <a:r>
              <a:rPr lang="es-CL" dirty="0"/>
              <a:t>), se hayan desprendido de él elementos que causen daño, o esté en condición tal que amenaza producir alguno de esos efectos.  </a:t>
            </a:r>
          </a:p>
          <a:p>
            <a:pPr algn="just">
              <a:lnSpc>
                <a:spcPct val="150000"/>
              </a:lnSpc>
            </a:pPr>
            <a:r>
              <a:rPr lang="es-CL" dirty="0"/>
              <a:t>Art 2003, regla 3ª, hipótesis de que el edificio perezca o amenace ruina, en todo o en parte. </a:t>
            </a:r>
          </a:p>
        </p:txBody>
      </p:sp>
    </p:spTree>
    <p:extLst>
      <p:ext uri="{BB962C8B-B14F-4D97-AF65-F5344CB8AC3E}">
        <p14:creationId xmlns:p14="http://schemas.microsoft.com/office/powerpoint/2010/main" val="80176585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b="1" dirty="0"/>
              <a:t>La ruina como daño atribuible al constructor</a:t>
            </a:r>
            <a:endParaRPr lang="es-CL" dirty="0"/>
          </a:p>
        </p:txBody>
      </p:sp>
      <p:sp>
        <p:nvSpPr>
          <p:cNvPr id="2" name="1 Marcador de contenido"/>
          <p:cNvSpPr>
            <a:spLocks noGrp="1"/>
          </p:cNvSpPr>
          <p:nvPr>
            <p:ph idx="1"/>
          </p:nvPr>
        </p:nvSpPr>
        <p:spPr/>
        <p:txBody>
          <a:bodyPr>
            <a:normAutofit/>
          </a:bodyPr>
          <a:lstStyle/>
          <a:p>
            <a:pPr algn="just">
              <a:lnSpc>
                <a:spcPct val="150000"/>
              </a:lnSpc>
            </a:pPr>
            <a:r>
              <a:rPr lang="es-CL" dirty="0"/>
              <a:t>El </a:t>
            </a:r>
            <a:r>
              <a:rPr lang="es-CL" u="sng" dirty="0"/>
              <a:t>empresario responde </a:t>
            </a:r>
            <a:r>
              <a:rPr lang="es-CL" dirty="0"/>
              <a:t>de </a:t>
            </a:r>
            <a:r>
              <a:rPr lang="es-CL" dirty="0">
                <a:solidFill>
                  <a:srgbClr val="FF0000"/>
                </a:solidFill>
              </a:rPr>
              <a:t>la ruina o defecto </a:t>
            </a:r>
            <a:r>
              <a:rPr lang="es-CL" dirty="0"/>
              <a:t>del edificio que se deba a determinados </a:t>
            </a:r>
            <a:r>
              <a:rPr lang="es-CL" b="1" dirty="0">
                <a:solidFill>
                  <a:srgbClr val="FF0000"/>
                </a:solidFill>
              </a:rPr>
              <a:t>vicios</a:t>
            </a:r>
            <a:r>
              <a:rPr lang="es-CL" dirty="0"/>
              <a:t>, sean éstos </a:t>
            </a:r>
            <a:r>
              <a:rPr lang="es-CL" u="sng" dirty="0"/>
              <a:t>de construcción</a:t>
            </a:r>
            <a:r>
              <a:rPr lang="es-CL" dirty="0"/>
              <a:t>, </a:t>
            </a:r>
            <a:r>
              <a:rPr lang="es-CL" u="sng" dirty="0"/>
              <a:t>del terreno </a:t>
            </a:r>
            <a:r>
              <a:rPr lang="es-CL" dirty="0"/>
              <a:t>que el empresario debió conocer, </a:t>
            </a:r>
            <a:r>
              <a:rPr lang="es-CL" u="sng" dirty="0"/>
              <a:t>o de los materiales </a:t>
            </a:r>
            <a:r>
              <a:rPr lang="es-CL" dirty="0"/>
              <a:t>aplicados a la obra por el empresario; </a:t>
            </a:r>
          </a:p>
          <a:p>
            <a:pPr algn="just">
              <a:lnSpc>
                <a:spcPct val="150000"/>
              </a:lnSpc>
            </a:pPr>
            <a:r>
              <a:rPr lang="es-CL" dirty="0"/>
              <a:t>Aun en el caso que los materiales hayan sido proporcionados por el dueño, el empresario es responsable si debió conocer el defecto en razón de su profesión. </a:t>
            </a:r>
          </a:p>
        </p:txBody>
      </p:sp>
    </p:spTree>
    <p:extLst>
      <p:ext uri="{BB962C8B-B14F-4D97-AF65-F5344CB8AC3E}">
        <p14:creationId xmlns:p14="http://schemas.microsoft.com/office/powerpoint/2010/main" val="295066846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b="1" dirty="0"/>
              <a:t>La ruina como daño atribuible al constructor</a:t>
            </a:r>
            <a:endParaRPr lang="es-CL" dirty="0"/>
          </a:p>
        </p:txBody>
      </p:sp>
      <p:sp>
        <p:nvSpPr>
          <p:cNvPr id="2" name="1 Marcador de contenido"/>
          <p:cNvSpPr>
            <a:spLocks noGrp="1"/>
          </p:cNvSpPr>
          <p:nvPr>
            <p:ph idx="1"/>
          </p:nvPr>
        </p:nvSpPr>
        <p:spPr/>
        <p:txBody>
          <a:bodyPr>
            <a:normAutofit fontScale="92500" lnSpcReduction="10000"/>
          </a:bodyPr>
          <a:lstStyle/>
          <a:p>
            <a:pPr algn="just">
              <a:lnSpc>
                <a:spcPct val="150000"/>
              </a:lnSpc>
            </a:pPr>
            <a:r>
              <a:rPr lang="es-CL" dirty="0"/>
              <a:t>La ruina puede dar lugar a un daño indemnizable por sí misma o como causa inmediata de otro daño, sufrido a consecuencia de su materialización. </a:t>
            </a:r>
          </a:p>
          <a:p>
            <a:pPr algn="just">
              <a:lnSpc>
                <a:spcPct val="150000"/>
              </a:lnSpc>
            </a:pPr>
            <a:r>
              <a:rPr lang="es-CL" dirty="0"/>
              <a:t>La ruina es </a:t>
            </a:r>
            <a:r>
              <a:rPr lang="es-CL" i="1" dirty="0"/>
              <a:t>per se </a:t>
            </a:r>
            <a:r>
              <a:rPr lang="es-CL" dirty="0"/>
              <a:t>un daño para el propietario y para quienes tienen derechos personales o reales sobre o respecto de la cosa, que se vean afectados patrimonialmente por el solo hecho de la destrucción. Este es el interés que cautela el artículo 2003 regla 3ª. Relación del dueño con el empresario constructor. </a:t>
            </a:r>
          </a:p>
          <a:p>
            <a:pPr algn="just">
              <a:lnSpc>
                <a:spcPct val="150000"/>
              </a:lnSpc>
            </a:pPr>
            <a:r>
              <a:rPr lang="es-CL" dirty="0"/>
              <a:t>Pero puede haber terceros, </a:t>
            </a:r>
            <a:r>
              <a:rPr lang="es-CL" dirty="0" err="1"/>
              <a:t>subadquirentes</a:t>
            </a:r>
            <a:r>
              <a:rPr lang="es-CL" dirty="0"/>
              <a:t>, arrendatarios con opción de compra. Contractual respecto del dueño, pero extracontractual respecto de los demás. En la práctica, será irrelevante la distinción de RC o REX. </a:t>
            </a:r>
          </a:p>
        </p:txBody>
      </p:sp>
    </p:spTree>
    <p:extLst>
      <p:ext uri="{BB962C8B-B14F-4D97-AF65-F5344CB8AC3E}">
        <p14:creationId xmlns:p14="http://schemas.microsoft.com/office/powerpoint/2010/main" val="123929155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b="1" dirty="0"/>
              <a:t>Daños que se siguen de fallas, errores o defectos de construcción.</a:t>
            </a:r>
            <a:endParaRPr lang="es-CL" dirty="0"/>
          </a:p>
        </p:txBody>
      </p:sp>
      <p:sp>
        <p:nvSpPr>
          <p:cNvPr id="2" name="1 Marcador de contenido"/>
          <p:cNvSpPr>
            <a:spLocks noGrp="1"/>
          </p:cNvSpPr>
          <p:nvPr>
            <p:ph idx="1"/>
          </p:nvPr>
        </p:nvSpPr>
        <p:spPr/>
        <p:txBody>
          <a:bodyPr>
            <a:normAutofit fontScale="92500"/>
          </a:bodyPr>
          <a:lstStyle/>
          <a:p>
            <a:pPr algn="just">
              <a:lnSpc>
                <a:spcPct val="150000"/>
              </a:lnSpc>
            </a:pPr>
            <a:r>
              <a:rPr lang="es-CL" dirty="0"/>
              <a:t>Sin perjuicio de las acciones que reconoce el </a:t>
            </a:r>
            <a:r>
              <a:rPr lang="es-CL" dirty="0">
                <a:hlinkClick r:id="rId2"/>
              </a:rPr>
              <a:t>artículo 2003</a:t>
            </a:r>
            <a:r>
              <a:rPr lang="es-CL" dirty="0"/>
              <a:t> regla 3ª del </a:t>
            </a:r>
            <a:r>
              <a:rPr lang="es-CL" dirty="0">
                <a:hlinkClick r:id="rId3"/>
              </a:rPr>
              <a:t>Código Civil</a:t>
            </a:r>
            <a:r>
              <a:rPr lang="es-CL" dirty="0"/>
              <a:t> por los efectos de la ruina actual o potencial, la</a:t>
            </a:r>
            <a:r>
              <a:rPr lang="es-CL" sz="2500" dirty="0"/>
              <a:t> </a:t>
            </a:r>
            <a:r>
              <a:rPr lang="es-CL" sz="2500" b="1" dirty="0"/>
              <a:t>LGUC </a:t>
            </a:r>
            <a:r>
              <a:rPr lang="es-CL" dirty="0"/>
              <a:t>otorga una acción contra los constructores por las </a:t>
            </a:r>
            <a:r>
              <a:rPr lang="es-CL" u="sng" dirty="0"/>
              <a:t>fallas, errores o defectos</a:t>
            </a:r>
            <a:r>
              <a:rPr lang="es-CL" dirty="0"/>
              <a:t> en la construcción, sea por las propias actuaciones o de los subcontratistas, así como por el uso de materiales o insumos defectuosos. </a:t>
            </a:r>
            <a:r>
              <a:rPr lang="es-CL" dirty="0">
                <a:solidFill>
                  <a:srgbClr val="FF0000"/>
                </a:solidFill>
              </a:rPr>
              <a:t>Art. 18.  </a:t>
            </a:r>
          </a:p>
          <a:p>
            <a:pPr algn="just">
              <a:lnSpc>
                <a:spcPct val="150000"/>
              </a:lnSpc>
            </a:pPr>
            <a:r>
              <a:rPr lang="es-CL" u="sng" dirty="0"/>
              <a:t>Esta acción es de las más extensas que conoce el derecho de la responsabilidad civil</a:t>
            </a:r>
            <a:r>
              <a:rPr lang="es-CL" dirty="0"/>
              <a:t>, tanto en lo relativo a la amplitud de la responsabilidad por el hecho ajeno como a los requisitos de procedencia.</a:t>
            </a:r>
            <a:br>
              <a:rPr lang="es-CL" dirty="0"/>
            </a:br>
            <a:endParaRPr lang="es-CL" dirty="0"/>
          </a:p>
        </p:txBody>
      </p:sp>
    </p:spTree>
    <p:extLst>
      <p:ext uri="{BB962C8B-B14F-4D97-AF65-F5344CB8AC3E}">
        <p14:creationId xmlns:p14="http://schemas.microsoft.com/office/powerpoint/2010/main" val="346601589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611560" y="476672"/>
            <a:ext cx="7905200" cy="5721499"/>
          </a:xfrm>
        </p:spPr>
        <p:txBody>
          <a:bodyPr>
            <a:normAutofit fontScale="92500" lnSpcReduction="10000"/>
          </a:bodyPr>
          <a:lstStyle/>
          <a:p>
            <a:pPr algn="just">
              <a:lnSpc>
                <a:spcPct val="150000"/>
              </a:lnSpc>
            </a:pPr>
            <a:r>
              <a:rPr lang="es-CL" sz="2600" b="1" u="sng" dirty="0"/>
              <a:t>Art. 18 LGUC. Requisitos acción: </a:t>
            </a:r>
          </a:p>
          <a:p>
            <a:pPr algn="just">
              <a:lnSpc>
                <a:spcPct val="150000"/>
              </a:lnSpc>
            </a:pPr>
            <a:r>
              <a:rPr lang="es-CL" dirty="0"/>
              <a:t>Responsabilidad</a:t>
            </a:r>
            <a:r>
              <a:rPr lang="es-CL" i="1" dirty="0"/>
              <a:t> </a:t>
            </a:r>
            <a:r>
              <a:rPr lang="es-CL" dirty="0"/>
              <a:t>que tiene por fundamento el hecho de presentar el edificio </a:t>
            </a:r>
            <a:r>
              <a:rPr lang="es-CL" u="sng" dirty="0">
                <a:solidFill>
                  <a:srgbClr val="FF0000"/>
                </a:solidFill>
              </a:rPr>
              <a:t>fallas, errores o defectos </a:t>
            </a:r>
            <a:r>
              <a:rPr lang="es-CL" dirty="0"/>
              <a:t>que producen turbaciones en el uso y goce previsto para el edificio, conforme a su naturaleza.</a:t>
            </a:r>
          </a:p>
          <a:p>
            <a:pPr algn="just">
              <a:lnSpc>
                <a:spcPct val="150000"/>
              </a:lnSpc>
            </a:pPr>
            <a:r>
              <a:rPr lang="es-CL" dirty="0"/>
              <a:t>Basta que se acredite esta falla, error o defecto, para que haya responsabilidad. </a:t>
            </a:r>
          </a:p>
          <a:p>
            <a:pPr algn="just">
              <a:lnSpc>
                <a:spcPct val="150000"/>
              </a:lnSpc>
            </a:pPr>
            <a:r>
              <a:rPr lang="es-CL" b="1" dirty="0"/>
              <a:t>Obligación de resultado </a:t>
            </a:r>
            <a:r>
              <a:rPr lang="es-CL" u="sng" dirty="0"/>
              <a:t>entre dueño y constructor</a:t>
            </a:r>
            <a:r>
              <a:rPr lang="es-CL" dirty="0"/>
              <a:t>. </a:t>
            </a:r>
          </a:p>
          <a:p>
            <a:pPr algn="just">
              <a:lnSpc>
                <a:spcPct val="150000"/>
              </a:lnSpc>
            </a:pPr>
            <a:r>
              <a:rPr lang="es-CL" dirty="0"/>
              <a:t>En cuanto a los daños que el defecto o falla de construcción produzca </a:t>
            </a:r>
            <a:r>
              <a:rPr lang="es-CL" u="sng" dirty="0"/>
              <a:t>respecto de terceros, </a:t>
            </a:r>
            <a:r>
              <a:rPr lang="es-CL" dirty="0"/>
              <a:t>la norma establece una especie de</a:t>
            </a:r>
            <a:r>
              <a:rPr lang="es-CL" u="sng" dirty="0"/>
              <a:t> </a:t>
            </a:r>
            <a:r>
              <a:rPr lang="es-CL" i="1" u="sng" dirty="0"/>
              <a:t>responsabilidad estricta calificada</a:t>
            </a:r>
            <a:r>
              <a:rPr lang="es-CL" u="sng" dirty="0"/>
              <a:t> </a:t>
            </a:r>
            <a:r>
              <a:rPr lang="es-CL" dirty="0"/>
              <a:t>por el defecto, donde el concepto de defecto de construcción es homologable al desarrollado por la doctrina jurídica sobre productos defectuosos.</a:t>
            </a:r>
          </a:p>
        </p:txBody>
      </p:sp>
    </p:spTree>
    <p:extLst>
      <p:ext uri="{BB962C8B-B14F-4D97-AF65-F5344CB8AC3E}">
        <p14:creationId xmlns:p14="http://schemas.microsoft.com/office/powerpoint/2010/main" val="399369076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467544" y="980728"/>
            <a:ext cx="8064896" cy="5184575"/>
          </a:xfrm>
        </p:spPr>
        <p:txBody>
          <a:bodyPr>
            <a:normAutofit/>
          </a:bodyPr>
          <a:lstStyle/>
          <a:p>
            <a:pPr algn="just"/>
            <a:r>
              <a:rPr lang="es-CL" dirty="0"/>
              <a:t>Al </a:t>
            </a:r>
            <a:r>
              <a:rPr lang="es-CL" b="1" dirty="0"/>
              <a:t>constructor</a:t>
            </a:r>
            <a:r>
              <a:rPr lang="es-CL" dirty="0"/>
              <a:t> sólo le caben las excusas de </a:t>
            </a:r>
            <a:r>
              <a:rPr lang="es-CL" u="sng" dirty="0"/>
              <a:t>caso fortuito o fuerza mayor</a:t>
            </a:r>
            <a:r>
              <a:rPr lang="es-CL" dirty="0"/>
              <a:t>, esto es, que el defecto estuvo fuera de su ámbito de control.</a:t>
            </a:r>
          </a:p>
          <a:p>
            <a:pPr marL="0" indent="0" algn="just">
              <a:buNone/>
            </a:pPr>
            <a:endParaRPr lang="es-CL" dirty="0"/>
          </a:p>
          <a:p>
            <a:pPr algn="just"/>
            <a:r>
              <a:rPr lang="es-CL" dirty="0"/>
              <a:t>La regla de la LGUC no persigue imponer una responsabilidad por todo riesgo, sino simplemente imponer responsabilidad por defectos que sean atribuibles a su propio hecho, de modo que la fuerza mayor debiera ser tenida por excusa suficiente.</a:t>
            </a:r>
          </a:p>
          <a:p>
            <a:pPr marL="0" indent="0" algn="just">
              <a:buNone/>
            </a:pPr>
            <a:endParaRPr lang="es-CL" dirty="0"/>
          </a:p>
          <a:p>
            <a:pPr algn="just"/>
            <a:r>
              <a:rPr lang="es-CL" dirty="0"/>
              <a:t>Afectado tienes acciones de reparación en naturaleza e indemnizatorias, de acuerdo a las reglas generales. </a:t>
            </a:r>
          </a:p>
        </p:txBody>
      </p:sp>
    </p:spTree>
    <p:extLst>
      <p:ext uri="{BB962C8B-B14F-4D97-AF65-F5344CB8AC3E}">
        <p14:creationId xmlns:p14="http://schemas.microsoft.com/office/powerpoint/2010/main" val="349042757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323528" y="570156"/>
            <a:ext cx="8568952" cy="1054250"/>
          </a:xfrm>
        </p:spPr>
        <p:txBody>
          <a:bodyPr>
            <a:noAutofit/>
          </a:bodyPr>
          <a:lstStyle/>
          <a:p>
            <a:r>
              <a:rPr lang="es-CL" sz="2600" dirty="0"/>
              <a:t>Responsabilidad de los profesionales de la construcción</a:t>
            </a:r>
            <a:br>
              <a:rPr lang="es-CL" sz="2600" dirty="0"/>
            </a:br>
            <a:r>
              <a:rPr lang="es-CL" sz="2600" dirty="0"/>
              <a:t>Régimen general de responsabilidad por culpa de quienes participan en la construcción</a:t>
            </a:r>
          </a:p>
        </p:txBody>
      </p:sp>
      <p:sp>
        <p:nvSpPr>
          <p:cNvPr id="2" name="1 Marcador de contenido"/>
          <p:cNvSpPr>
            <a:spLocks noGrp="1"/>
          </p:cNvSpPr>
          <p:nvPr>
            <p:ph idx="1"/>
          </p:nvPr>
        </p:nvSpPr>
        <p:spPr>
          <a:xfrm>
            <a:off x="323528" y="1988840"/>
            <a:ext cx="7704856" cy="3672408"/>
          </a:xfrm>
        </p:spPr>
        <p:txBody>
          <a:bodyPr/>
          <a:lstStyle/>
          <a:p>
            <a:pPr algn="just">
              <a:buFont typeface="Wingdings" panose="05000000000000000000" pitchFamily="2" charset="2"/>
              <a:buChar char="v"/>
            </a:pPr>
            <a:r>
              <a:rPr lang="es-CL" dirty="0"/>
              <a:t>Responsabilidad por negligencia, incluyendo las presunciones por el hecho ajeno y por el hecho propio.</a:t>
            </a:r>
          </a:p>
          <a:p>
            <a:pPr algn="just">
              <a:buFont typeface="Wingdings" panose="05000000000000000000" pitchFamily="2" charset="2"/>
              <a:buChar char="v"/>
            </a:pPr>
            <a:r>
              <a:rPr lang="es-CL" dirty="0"/>
              <a:t>Suele haber varios dependientes. La existencia de un vicio de construcción generalmente es un indicio de que se ha actuado con negligencia, configurándose una presunción de responsabilidad por culpa. </a:t>
            </a:r>
          </a:p>
          <a:p>
            <a:pPr algn="just">
              <a:buFont typeface="Wingdings" panose="05000000000000000000" pitchFamily="2" charset="2"/>
              <a:buChar char="v"/>
            </a:pPr>
            <a:r>
              <a:rPr lang="es-CL" dirty="0"/>
              <a:t> Los profesionales de la construcción están sujetos, en principio, a un régimen de responsabilidad por culpa, donde la ruina o defectos de lo edificado es un indicio suficiente de negligencia que permite configurar una presunción de responsabilidad.</a:t>
            </a:r>
          </a:p>
          <a:p>
            <a:pPr marL="0" indent="0">
              <a:buNone/>
            </a:pPr>
            <a:endParaRPr lang="es-CL" dirty="0"/>
          </a:p>
          <a:p>
            <a:pPr marL="0" indent="0">
              <a:buNone/>
            </a:pPr>
            <a:endParaRPr lang="es-CL" dirty="0"/>
          </a:p>
          <a:p>
            <a:endParaRPr lang="es-CL" dirty="0"/>
          </a:p>
        </p:txBody>
      </p:sp>
    </p:spTree>
    <p:extLst>
      <p:ext uri="{BB962C8B-B14F-4D97-AF65-F5344CB8AC3E}">
        <p14:creationId xmlns:p14="http://schemas.microsoft.com/office/powerpoint/2010/main" val="152656377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323528" y="570156"/>
            <a:ext cx="8424936" cy="1054250"/>
          </a:xfrm>
        </p:spPr>
        <p:txBody>
          <a:bodyPr>
            <a:normAutofit fontScale="90000"/>
          </a:bodyPr>
          <a:lstStyle/>
          <a:p>
            <a:r>
              <a:rPr lang="es-CL" sz="3600" dirty="0"/>
              <a:t> Reglas especiales para los profesionales de la construcción</a:t>
            </a:r>
          </a:p>
        </p:txBody>
      </p:sp>
      <p:sp>
        <p:nvSpPr>
          <p:cNvPr id="2" name="1 Marcador de contenido"/>
          <p:cNvSpPr>
            <a:spLocks noGrp="1"/>
          </p:cNvSpPr>
          <p:nvPr>
            <p:ph idx="1"/>
          </p:nvPr>
        </p:nvSpPr>
        <p:spPr/>
        <p:txBody>
          <a:bodyPr/>
          <a:lstStyle/>
          <a:p>
            <a:pPr algn="just"/>
            <a:r>
              <a:rPr lang="es-CL" dirty="0"/>
              <a:t>ARQUITECTOS: Les son aplicables las reglas del Código Civil referidas a la responsabilidad del empresario de la construcción por ruina de edificios por expresa referencia del artículo 2004. Aplicable a los demás profesionales de la construcción. </a:t>
            </a:r>
          </a:p>
          <a:p>
            <a:pPr algn="just"/>
            <a:endParaRPr lang="es-CL" dirty="0"/>
          </a:p>
          <a:p>
            <a:pPr algn="just"/>
            <a:r>
              <a:rPr lang="es-CL" dirty="0"/>
              <a:t>En la LGUC, Art 18 inc. 2°. Responsabilidad de los profesionales </a:t>
            </a:r>
            <a:r>
              <a:rPr lang="es-CL" dirty="0">
                <a:solidFill>
                  <a:srgbClr val="FF0000"/>
                </a:solidFill>
              </a:rPr>
              <a:t>proyectistas. </a:t>
            </a:r>
            <a:r>
              <a:rPr lang="es-CL" dirty="0"/>
              <a:t>Responsables por errores. Error como infracción a los deberes de cuidado exigibles a un profesional que proyecta y calcula una construcción. </a:t>
            </a:r>
          </a:p>
          <a:p>
            <a:pPr marL="0" indent="0" algn="just">
              <a:buNone/>
            </a:pPr>
            <a:endParaRPr lang="es-CL" dirty="0"/>
          </a:p>
          <a:p>
            <a:pPr algn="just"/>
            <a:r>
              <a:rPr lang="es-CL" dirty="0"/>
              <a:t>No señala error culpable. Infracción de deberes de cuidado exigibles a un profesional. Probado el error, se incurre en culpa. </a:t>
            </a:r>
          </a:p>
          <a:p>
            <a:pPr algn="just"/>
            <a:endParaRPr lang="es-CL" dirty="0"/>
          </a:p>
        </p:txBody>
      </p:sp>
    </p:spTree>
    <p:extLst>
      <p:ext uri="{BB962C8B-B14F-4D97-AF65-F5344CB8AC3E}">
        <p14:creationId xmlns:p14="http://schemas.microsoft.com/office/powerpoint/2010/main" val="13578387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contenido"/>
          <p:cNvSpPr>
            <a:spLocks noGrp="1"/>
          </p:cNvSpPr>
          <p:nvPr>
            <p:ph idx="1"/>
          </p:nvPr>
        </p:nvSpPr>
        <p:spPr>
          <a:xfrm>
            <a:off x="628650" y="1052736"/>
            <a:ext cx="7886700" cy="5124227"/>
          </a:xfrm>
        </p:spPr>
        <p:txBody>
          <a:bodyPr>
            <a:normAutofit fontScale="92500" lnSpcReduction="10000"/>
          </a:bodyPr>
          <a:lstStyle/>
          <a:p>
            <a:pPr algn="just"/>
            <a:endParaRPr lang="es-CL" sz="2300" dirty="0"/>
          </a:p>
          <a:p>
            <a:pPr marL="0" indent="0" algn="just">
              <a:buNone/>
            </a:pPr>
            <a:endParaRPr lang="es-CL" sz="2400" dirty="0"/>
          </a:p>
          <a:p>
            <a:pPr algn="just"/>
            <a:r>
              <a:rPr lang="es-CL" sz="2400" dirty="0"/>
              <a:t>OGUC artículo 1.2.3.: Los proyectistas serán responsables, dentro de sus respectivos ámbitos de competencia, de los </a:t>
            </a:r>
            <a:r>
              <a:rPr lang="es-CL" sz="2400" i="1" dirty="0"/>
              <a:t>errores </a:t>
            </a:r>
            <a:r>
              <a:rPr lang="es-CL" sz="2400" dirty="0"/>
              <a:t>en que hayan incurrido, si de éstos se han derivado daños o perjuicios.</a:t>
            </a:r>
          </a:p>
          <a:p>
            <a:pPr algn="just"/>
            <a:r>
              <a:rPr lang="es-CL" sz="2300" dirty="0"/>
              <a:t>En el fondo, la ley consagra una </a:t>
            </a:r>
            <a:r>
              <a:rPr lang="es-CL" sz="2300" b="1" u="sng" dirty="0">
                <a:solidFill>
                  <a:srgbClr val="FF0000"/>
                </a:solidFill>
              </a:rPr>
              <a:t>responsabilidad por culpa presumida </a:t>
            </a:r>
            <a:r>
              <a:rPr lang="es-CL" sz="2300" dirty="0"/>
              <a:t>que se justifica en la dificultad que supone para la víctima probar que el error no se ha debido a la culpa del proyectista, sino que a otra causa.</a:t>
            </a:r>
          </a:p>
          <a:p>
            <a:pPr algn="just"/>
            <a:r>
              <a:rPr lang="es-CL" sz="2300" b="1" u="sng" dirty="0"/>
              <a:t>En consecuencia, la obligación contractual a que están sometidos los profesionales de la construcción es de resultado, y en el ámbito extracontractual basta el error para dar por establecida la culpa</a:t>
            </a:r>
            <a:r>
              <a:rPr lang="es-CL" sz="2300" dirty="0"/>
              <a:t>. </a:t>
            </a:r>
          </a:p>
          <a:p>
            <a:pPr algn="just"/>
            <a:r>
              <a:rPr lang="es-CL" sz="2300" dirty="0"/>
              <a:t>En otras palabras, si bien el fundamento de la responsabilidad de los profesionales es la negligencia, según las reglas generales, la existencia de un error que se muestre en un vicio de construcción o de diseño es un indicio de que se ha actuado con culpa, configurándose una presunción de responsabilidad.</a:t>
            </a:r>
          </a:p>
          <a:p>
            <a:pPr marL="0" indent="0" algn="just">
              <a:buNone/>
            </a:pPr>
            <a:endParaRPr lang="es-CL" sz="2300" dirty="0">
              <a:latin typeface="Times New Roman" panose="02020603050405020304" pitchFamily="18" charset="0"/>
              <a:cs typeface="Times New Roman" panose="02020603050405020304" pitchFamily="18" charset="0"/>
            </a:endParaRPr>
          </a:p>
        </p:txBody>
      </p:sp>
      <p:sp>
        <p:nvSpPr>
          <p:cNvPr id="4" name="CuadroTexto 3">
            <a:extLst>
              <a:ext uri="{FF2B5EF4-FFF2-40B4-BE49-F238E27FC236}">
                <a16:creationId xmlns:a16="http://schemas.microsoft.com/office/drawing/2014/main" id="{6B98D1E5-DD9E-2D72-D8EE-95201C19EDC4}"/>
              </a:ext>
            </a:extLst>
          </p:cNvPr>
          <p:cNvSpPr txBox="1"/>
          <p:nvPr/>
        </p:nvSpPr>
        <p:spPr>
          <a:xfrm>
            <a:off x="827584" y="683404"/>
            <a:ext cx="7488832" cy="954107"/>
          </a:xfrm>
          <a:prstGeom prst="rect">
            <a:avLst/>
          </a:prstGeom>
          <a:noFill/>
        </p:spPr>
        <p:txBody>
          <a:bodyPr wrap="square">
            <a:spAutoFit/>
          </a:bodyPr>
          <a:lstStyle/>
          <a:p>
            <a:r>
              <a:rPr lang="es-CL" sz="2800" dirty="0"/>
              <a:t>Reglas especiales para los profesionales de la construcción</a:t>
            </a:r>
          </a:p>
        </p:txBody>
      </p:sp>
    </p:spTree>
    <p:extLst>
      <p:ext uri="{BB962C8B-B14F-4D97-AF65-F5344CB8AC3E}">
        <p14:creationId xmlns:p14="http://schemas.microsoft.com/office/powerpoint/2010/main" val="253630915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323528" y="570156"/>
            <a:ext cx="8568952" cy="1054250"/>
          </a:xfrm>
        </p:spPr>
        <p:txBody>
          <a:bodyPr>
            <a:noAutofit/>
          </a:bodyPr>
          <a:lstStyle/>
          <a:p>
            <a:r>
              <a:rPr lang="es-CL" sz="2600" b="1" dirty="0"/>
              <a:t>Responsabilidad de profesionales que supervisan técnicamente la construcción. </a:t>
            </a:r>
          </a:p>
        </p:txBody>
      </p:sp>
      <p:sp>
        <p:nvSpPr>
          <p:cNvPr id="2" name="1 Marcador de contenido"/>
          <p:cNvSpPr>
            <a:spLocks noGrp="1"/>
          </p:cNvSpPr>
          <p:nvPr>
            <p:ph idx="1"/>
          </p:nvPr>
        </p:nvSpPr>
        <p:spPr>
          <a:xfrm>
            <a:off x="323528" y="1988840"/>
            <a:ext cx="7704856" cy="3672408"/>
          </a:xfrm>
        </p:spPr>
        <p:txBody>
          <a:bodyPr/>
          <a:lstStyle/>
          <a:p>
            <a:pPr algn="just">
              <a:buFont typeface="Wingdings" panose="05000000000000000000" pitchFamily="2" charset="2"/>
              <a:buChar char="v"/>
            </a:pPr>
            <a:r>
              <a:rPr lang="es-CL" dirty="0"/>
              <a:t> </a:t>
            </a:r>
            <a:r>
              <a:rPr lang="es-CL" b="1" dirty="0"/>
              <a:t>Sistema de controles privados por revisores independientes</a:t>
            </a:r>
            <a:r>
              <a:rPr lang="es-CL" dirty="0"/>
              <a:t>, cuya tarea es controlar la calidad técnica de los proyectos, y de </a:t>
            </a:r>
            <a:r>
              <a:rPr lang="es-CL" b="1" dirty="0"/>
              <a:t>inspectores técnicos de obras (</a:t>
            </a:r>
            <a:r>
              <a:rPr lang="es-CL" b="1" dirty="0" err="1"/>
              <a:t>ITO’s</a:t>
            </a:r>
            <a:r>
              <a:rPr lang="es-CL" b="1" dirty="0"/>
              <a:t>)</a:t>
            </a:r>
            <a:r>
              <a:rPr lang="es-CL" dirty="0"/>
              <a:t>, encargados de que la ejecución de las obras sea conforme con las normas y el proyecto aprobado. En el ámbito de sus tareas, los revisores independientes y los inspectores técnicos responden subsidiariamente respecto de los proyectistas y constructores de las obras, respectivamente.</a:t>
            </a:r>
          </a:p>
          <a:p>
            <a:pPr marL="0" indent="0">
              <a:buNone/>
            </a:pPr>
            <a:endParaRPr lang="es-CL" dirty="0"/>
          </a:p>
          <a:p>
            <a:pPr marL="0" indent="0">
              <a:buNone/>
            </a:pPr>
            <a:endParaRPr lang="es-CL" dirty="0"/>
          </a:p>
          <a:p>
            <a:endParaRPr lang="es-CL" dirty="0"/>
          </a:p>
        </p:txBody>
      </p:sp>
    </p:spTree>
    <p:extLst>
      <p:ext uri="{BB962C8B-B14F-4D97-AF65-F5344CB8AC3E}">
        <p14:creationId xmlns:p14="http://schemas.microsoft.com/office/powerpoint/2010/main" val="38396477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uadroTexto 2">
            <a:extLst>
              <a:ext uri="{FF2B5EF4-FFF2-40B4-BE49-F238E27FC236}">
                <a16:creationId xmlns:a16="http://schemas.microsoft.com/office/drawing/2014/main" id="{D582A54C-28F9-BE68-ADE8-4A1E27F7216B}"/>
              </a:ext>
            </a:extLst>
          </p:cNvPr>
          <p:cNvSpPr txBox="1"/>
          <p:nvPr/>
        </p:nvSpPr>
        <p:spPr>
          <a:xfrm>
            <a:off x="584101" y="2132856"/>
            <a:ext cx="7975798" cy="1754326"/>
          </a:xfrm>
          <a:prstGeom prst="rect">
            <a:avLst/>
          </a:prstGeom>
          <a:noFill/>
        </p:spPr>
        <p:txBody>
          <a:bodyPr wrap="square">
            <a:spAutoFit/>
          </a:bodyPr>
          <a:lstStyle/>
          <a:p>
            <a:pPr marL="285750" indent="-285750" algn="just">
              <a:buFont typeface="Arial" panose="020B0604020202020204" pitchFamily="34" charset="0"/>
              <a:buChar char="•"/>
            </a:pPr>
            <a:r>
              <a:rPr lang="es-CL" b="0" i="0" dirty="0">
                <a:solidFill>
                  <a:srgbClr val="333333"/>
                </a:solidFill>
                <a:effectLst/>
                <a:latin typeface="Calibri" panose="020F0502020204030204" pitchFamily="34" charset="0"/>
                <a:cs typeface="Calibri" panose="020F0502020204030204" pitchFamily="34" charset="0"/>
              </a:rPr>
              <a:t>Art. 2324. Si el daño causado por la </a:t>
            </a:r>
            <a:r>
              <a:rPr lang="es-CL" b="1" i="0" u="sng" dirty="0">
                <a:solidFill>
                  <a:srgbClr val="333333"/>
                </a:solidFill>
                <a:effectLst/>
                <a:latin typeface="Calibri" panose="020F0502020204030204" pitchFamily="34" charset="0"/>
                <a:cs typeface="Calibri" panose="020F0502020204030204" pitchFamily="34" charset="0"/>
              </a:rPr>
              <a:t>ruina de un edificio </a:t>
            </a:r>
            <a:r>
              <a:rPr lang="es-CL" b="0" i="0" dirty="0">
                <a:solidFill>
                  <a:srgbClr val="333333"/>
                </a:solidFill>
                <a:effectLst/>
                <a:latin typeface="Calibri" panose="020F0502020204030204" pitchFamily="34" charset="0"/>
                <a:cs typeface="Calibri" panose="020F0502020204030204" pitchFamily="34" charset="0"/>
              </a:rPr>
              <a:t>proviniere de un vicio de construcción, tendrá lugar la responsabilidad prescrita en la </a:t>
            </a:r>
            <a:r>
              <a:rPr lang="es-CL" b="0" i="0" dirty="0">
                <a:solidFill>
                  <a:srgbClr val="FF0000"/>
                </a:solidFill>
                <a:effectLst/>
                <a:latin typeface="Calibri" panose="020F0502020204030204" pitchFamily="34" charset="0"/>
                <a:cs typeface="Calibri" panose="020F0502020204030204" pitchFamily="34" charset="0"/>
              </a:rPr>
              <a:t>regla 3.a del artículo 2003.</a:t>
            </a:r>
          </a:p>
          <a:p>
            <a:pPr marL="285750" indent="-285750" algn="just">
              <a:buFont typeface="Arial" panose="020B0604020202020204" pitchFamily="34" charset="0"/>
              <a:buChar char="•"/>
            </a:pPr>
            <a:endParaRPr lang="es-CL" dirty="0">
              <a:latin typeface="Calibri" panose="020F0502020204030204" pitchFamily="34" charset="0"/>
              <a:cs typeface="Calibri" panose="020F0502020204030204" pitchFamily="34" charset="0"/>
            </a:endParaRPr>
          </a:p>
          <a:p>
            <a:pPr marL="285750" indent="-285750" algn="just">
              <a:buFont typeface="Arial" panose="020B0604020202020204" pitchFamily="34" charset="0"/>
              <a:buChar char="•"/>
            </a:pPr>
            <a:r>
              <a:rPr lang="es-CL" dirty="0">
                <a:latin typeface="Calibri" panose="020F0502020204030204" pitchFamily="34" charset="0"/>
                <a:cs typeface="Calibri" panose="020F0502020204030204" pitchFamily="34" charset="0"/>
              </a:rPr>
              <a:t>Art. 2324 se remite expresamente a la regla de responsabilidad del artículo 2003, regla 3ª, a propósito del contrato de confección de obra material. </a:t>
            </a:r>
          </a:p>
        </p:txBody>
      </p:sp>
      <p:sp>
        <p:nvSpPr>
          <p:cNvPr id="4" name="CuadroTexto 3">
            <a:extLst>
              <a:ext uri="{FF2B5EF4-FFF2-40B4-BE49-F238E27FC236}">
                <a16:creationId xmlns:a16="http://schemas.microsoft.com/office/drawing/2014/main" id="{9E07C6EE-D056-4C31-A810-E5A5580EBDD0}"/>
              </a:ext>
            </a:extLst>
          </p:cNvPr>
          <p:cNvSpPr txBox="1"/>
          <p:nvPr/>
        </p:nvSpPr>
        <p:spPr>
          <a:xfrm>
            <a:off x="755576" y="764704"/>
            <a:ext cx="7975798" cy="369332"/>
          </a:xfrm>
          <a:prstGeom prst="rect">
            <a:avLst/>
          </a:prstGeom>
          <a:noFill/>
        </p:spPr>
        <p:txBody>
          <a:bodyPr wrap="square">
            <a:spAutoFit/>
          </a:bodyPr>
          <a:lstStyle/>
          <a:p>
            <a:r>
              <a:rPr lang="es-CL" b="1" i="0" dirty="0">
                <a:solidFill>
                  <a:srgbClr val="333333"/>
                </a:solidFill>
                <a:effectLst/>
                <a:latin typeface="Arial" panose="020B0604020202020204" pitchFamily="34" charset="0"/>
              </a:rPr>
              <a:t>Estatuto especial del Código Civil (Artículos 2003, 2004 y 2324)</a:t>
            </a:r>
            <a:endParaRPr lang="es-CL" b="1" dirty="0">
              <a:solidFill>
                <a:srgbClr val="FF0000"/>
              </a:solidFill>
            </a:endParaRPr>
          </a:p>
        </p:txBody>
      </p:sp>
    </p:spTree>
    <p:extLst>
      <p:ext uri="{BB962C8B-B14F-4D97-AF65-F5344CB8AC3E}">
        <p14:creationId xmlns:p14="http://schemas.microsoft.com/office/powerpoint/2010/main" val="2950661162"/>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323528" y="570156"/>
            <a:ext cx="8568952" cy="1054250"/>
          </a:xfrm>
        </p:spPr>
        <p:txBody>
          <a:bodyPr>
            <a:noAutofit/>
          </a:bodyPr>
          <a:lstStyle/>
          <a:p>
            <a:r>
              <a:rPr lang="es-CL" sz="2600" b="1" dirty="0"/>
              <a:t>Responsabilidad del propietario de un edificio o construcción</a:t>
            </a:r>
          </a:p>
        </p:txBody>
      </p:sp>
      <p:sp>
        <p:nvSpPr>
          <p:cNvPr id="2" name="1 Marcador de contenido"/>
          <p:cNvSpPr>
            <a:spLocks noGrp="1"/>
          </p:cNvSpPr>
          <p:nvPr>
            <p:ph idx="1"/>
          </p:nvPr>
        </p:nvSpPr>
        <p:spPr>
          <a:xfrm>
            <a:off x="323528" y="1988840"/>
            <a:ext cx="7704856" cy="3672408"/>
          </a:xfrm>
        </p:spPr>
        <p:txBody>
          <a:bodyPr/>
          <a:lstStyle/>
          <a:p>
            <a:pPr algn="just">
              <a:buFont typeface="Wingdings" panose="05000000000000000000" pitchFamily="2" charset="2"/>
              <a:buChar char="v"/>
            </a:pPr>
            <a:r>
              <a:rPr lang="es-CL" dirty="0"/>
              <a:t> 2 tipos de propietarios: Quien la adquiere para destinarla a su fin natural. Deber de conservarla como buen padre de familia.</a:t>
            </a:r>
          </a:p>
          <a:p>
            <a:pPr algn="just">
              <a:buFont typeface="Wingdings" panose="05000000000000000000" pitchFamily="2" charset="2"/>
              <a:buChar char="v"/>
            </a:pPr>
            <a:r>
              <a:rPr lang="es-CL" dirty="0"/>
              <a:t>Propietario que ejerce de empresario de la construcción y explota giro inmobiliario. Más extensa. </a:t>
            </a:r>
          </a:p>
          <a:p>
            <a:pPr algn="just">
              <a:buFont typeface="Wingdings" panose="05000000000000000000" pitchFamily="2" charset="2"/>
              <a:buChar char="v"/>
            </a:pPr>
            <a:r>
              <a:rPr lang="es-CL" dirty="0"/>
              <a:t>2 regímenes distintos. </a:t>
            </a:r>
          </a:p>
          <a:p>
            <a:pPr marL="0" indent="0">
              <a:buNone/>
            </a:pPr>
            <a:endParaRPr lang="es-CL" dirty="0"/>
          </a:p>
          <a:p>
            <a:pPr marL="0" indent="0">
              <a:buNone/>
            </a:pPr>
            <a:endParaRPr lang="es-CL" dirty="0"/>
          </a:p>
          <a:p>
            <a:endParaRPr lang="es-CL" dirty="0"/>
          </a:p>
        </p:txBody>
      </p:sp>
    </p:spTree>
    <p:extLst>
      <p:ext uri="{BB962C8B-B14F-4D97-AF65-F5344CB8AC3E}">
        <p14:creationId xmlns:p14="http://schemas.microsoft.com/office/powerpoint/2010/main" val="1549617142"/>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323528" y="570156"/>
            <a:ext cx="8568952" cy="1054250"/>
          </a:xfrm>
        </p:spPr>
        <p:txBody>
          <a:bodyPr>
            <a:noAutofit/>
          </a:bodyPr>
          <a:lstStyle/>
          <a:p>
            <a:r>
              <a:rPr lang="es-CL" sz="2800" b="1" dirty="0"/>
              <a:t>Responsabilidad de todo propietario por daños causados por ruina de edificios.</a:t>
            </a:r>
            <a:endParaRPr lang="es-CL" sz="2600" b="1" dirty="0"/>
          </a:p>
        </p:txBody>
      </p:sp>
      <p:sp>
        <p:nvSpPr>
          <p:cNvPr id="2" name="1 Marcador de contenido"/>
          <p:cNvSpPr>
            <a:spLocks noGrp="1"/>
          </p:cNvSpPr>
          <p:nvPr>
            <p:ph idx="1"/>
          </p:nvPr>
        </p:nvSpPr>
        <p:spPr>
          <a:xfrm>
            <a:off x="323528" y="1988840"/>
            <a:ext cx="7704856" cy="3672408"/>
          </a:xfrm>
        </p:spPr>
        <p:txBody>
          <a:bodyPr>
            <a:normAutofit/>
          </a:bodyPr>
          <a:lstStyle/>
          <a:p>
            <a:pPr algn="just">
              <a:buFont typeface="Wingdings" panose="05000000000000000000" pitchFamily="2" charset="2"/>
              <a:buChar char="v"/>
            </a:pPr>
            <a:r>
              <a:rPr lang="es-CL" dirty="0"/>
              <a:t>Deber de cuidar que éste se encuentre en condiciones de ser habitado y no causar daño a terceros (artículo 2323 I). </a:t>
            </a:r>
          </a:p>
          <a:p>
            <a:pPr algn="just">
              <a:buFont typeface="Wingdings" panose="05000000000000000000" pitchFamily="2" charset="2"/>
              <a:buChar char="v"/>
            </a:pPr>
            <a:r>
              <a:rPr lang="es-CL" dirty="0"/>
              <a:t>Buen padre de familia, culpa leve. </a:t>
            </a:r>
          </a:p>
          <a:p>
            <a:pPr algn="just">
              <a:buFont typeface="Wingdings" panose="05000000000000000000" pitchFamily="2" charset="2"/>
              <a:buChar char="v"/>
            </a:pPr>
            <a:r>
              <a:rPr lang="es-CL" dirty="0"/>
              <a:t> Responsabilidad por daños ocasionados por la ruina del edificio, que no acaece por un vicio o defecto de construcción, sino por omisión de las reparaciones o mantenciones necesarias para la conservación del edificio, o por haber faltado de otra manera al cuidado de un buen padre de familia. </a:t>
            </a:r>
          </a:p>
          <a:p>
            <a:pPr marL="0" indent="0">
              <a:buNone/>
            </a:pPr>
            <a:endParaRPr lang="es-CL" dirty="0"/>
          </a:p>
          <a:p>
            <a:pPr marL="0" indent="0">
              <a:buNone/>
            </a:pPr>
            <a:endParaRPr lang="es-CL" dirty="0"/>
          </a:p>
          <a:p>
            <a:endParaRPr lang="es-CL" dirty="0"/>
          </a:p>
        </p:txBody>
      </p:sp>
    </p:spTree>
    <p:extLst>
      <p:ext uri="{BB962C8B-B14F-4D97-AF65-F5344CB8AC3E}">
        <p14:creationId xmlns:p14="http://schemas.microsoft.com/office/powerpoint/2010/main" val="109457016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CL" b="1" dirty="0"/>
              <a:t>Responsabilidad estricta del primer propietario: el empresario inmobiliario.</a:t>
            </a:r>
            <a:br>
              <a:rPr lang="es-CL" dirty="0"/>
            </a:br>
            <a:endParaRPr lang="es-CL" dirty="0"/>
          </a:p>
        </p:txBody>
      </p:sp>
      <p:sp>
        <p:nvSpPr>
          <p:cNvPr id="3" name="Marcador de contenido 2"/>
          <p:cNvSpPr>
            <a:spLocks noGrp="1"/>
          </p:cNvSpPr>
          <p:nvPr>
            <p:ph idx="1"/>
          </p:nvPr>
        </p:nvSpPr>
        <p:spPr/>
        <p:txBody>
          <a:bodyPr/>
          <a:lstStyle/>
          <a:p>
            <a:pPr algn="just"/>
            <a:r>
              <a:rPr lang="es-CL" u="sng" dirty="0"/>
              <a:t>La Ley de urbanismo y construcciones establece una </a:t>
            </a:r>
            <a:r>
              <a:rPr lang="es-CL" b="1" u="sng" dirty="0"/>
              <a:t>garantía del primer propietario</a:t>
            </a:r>
            <a:r>
              <a:rPr lang="es-CL" u="sng" dirty="0"/>
              <a:t> a favor de las víctimas de daños </a:t>
            </a:r>
            <a:r>
              <a:rPr lang="es-CL" dirty="0"/>
              <a:t>provocados por fallas o defectos de la construcción, sea que se manifiesten durante su ejecución o después de terminada la obra (artículo 18 I). La ley se refiere al </a:t>
            </a:r>
            <a:r>
              <a:rPr lang="es-CL" sz="2400" b="1" i="1" u="sng" dirty="0">
                <a:solidFill>
                  <a:srgbClr val="FF0000"/>
                </a:solidFill>
              </a:rPr>
              <a:t>propietario primer vendedor</a:t>
            </a:r>
            <a:r>
              <a:rPr lang="es-CL" sz="2400" b="1" u="sng" dirty="0">
                <a:solidFill>
                  <a:srgbClr val="FF0000"/>
                </a:solidFill>
              </a:rPr>
              <a:t> </a:t>
            </a:r>
            <a:r>
              <a:rPr lang="es-CL" dirty="0"/>
              <a:t>de una construcción, radicando la responsabilidad en quien realizó el negocio inmobiliario.</a:t>
            </a:r>
          </a:p>
          <a:p>
            <a:pPr algn="just"/>
            <a:r>
              <a:rPr lang="es-CL" dirty="0"/>
              <a:t>PPV, OGUC: “</a:t>
            </a:r>
            <a:r>
              <a:rPr lang="es-CL" u="sng" dirty="0"/>
              <a:t>titular del dominio del inmueble en que se ejecutó una obra y que realiza, a cualquier título, después de su recepción definitiva, la primera enajenación de la totalidad o de cada una de las unidades vendibles” </a:t>
            </a:r>
            <a:r>
              <a:rPr lang="es-CL" dirty="0"/>
              <a:t>(artículo 1.1.2).</a:t>
            </a:r>
          </a:p>
          <a:p>
            <a:pPr algn="just"/>
            <a:endParaRPr lang="es-CL" dirty="0"/>
          </a:p>
          <a:p>
            <a:endParaRPr lang="es-CL" dirty="0"/>
          </a:p>
        </p:txBody>
      </p:sp>
    </p:spTree>
    <p:extLst>
      <p:ext uri="{BB962C8B-B14F-4D97-AF65-F5344CB8AC3E}">
        <p14:creationId xmlns:p14="http://schemas.microsoft.com/office/powerpoint/2010/main" val="1893434448"/>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CL" b="1" dirty="0"/>
              <a:t>Responsabilidad del Propietario Primer Vendedor</a:t>
            </a:r>
            <a:br>
              <a:rPr lang="es-CL" dirty="0"/>
            </a:br>
            <a:endParaRPr lang="es-CL" dirty="0"/>
          </a:p>
        </p:txBody>
      </p:sp>
      <p:sp>
        <p:nvSpPr>
          <p:cNvPr id="3" name="Marcador de contenido 2"/>
          <p:cNvSpPr>
            <a:spLocks noGrp="1"/>
          </p:cNvSpPr>
          <p:nvPr>
            <p:ph idx="1"/>
          </p:nvPr>
        </p:nvSpPr>
        <p:spPr/>
        <p:txBody>
          <a:bodyPr/>
          <a:lstStyle/>
          <a:p>
            <a:pPr algn="just"/>
            <a:r>
              <a:rPr lang="es-CL" dirty="0"/>
              <a:t>Es </a:t>
            </a:r>
            <a:r>
              <a:rPr lang="es-CL" b="1" i="1" dirty="0"/>
              <a:t>estricta calificada</a:t>
            </a:r>
            <a:r>
              <a:rPr lang="es-CL" dirty="0"/>
              <a:t>, pues está determinada por las fallas o defectos de construcción que hayan dado lugar a los daños. </a:t>
            </a:r>
          </a:p>
          <a:p>
            <a:pPr algn="just"/>
            <a:r>
              <a:rPr lang="es-CL" dirty="0"/>
              <a:t>Acreditado el defecto, es indiferente cómo llegó a producirse;</a:t>
            </a:r>
          </a:p>
          <a:p>
            <a:pPr algn="just"/>
            <a:r>
              <a:rPr lang="es-CL" dirty="0"/>
              <a:t>Similar a la del producto defectuoso.</a:t>
            </a:r>
          </a:p>
          <a:p>
            <a:pPr algn="just"/>
            <a:r>
              <a:rPr lang="es-CL" dirty="0"/>
              <a:t>El primer propietario es responsable por los daños causados por fallas o defectos de construcción. </a:t>
            </a:r>
          </a:p>
          <a:p>
            <a:pPr algn="just"/>
            <a:r>
              <a:rPr lang="es-CL" dirty="0"/>
              <a:t>En consecuencia, quien encarga la construcción asume los riesgos por defectos de construcción, incluso respecto de futuros propietarios y terceros en general, aunque no haya un vínculo contractual directo. </a:t>
            </a:r>
          </a:p>
          <a:p>
            <a:pPr algn="just"/>
            <a:r>
              <a:rPr lang="es-CL" dirty="0"/>
              <a:t>La responsabilidad tiene por solo antecedente colocar el edificio en el mercado.</a:t>
            </a:r>
          </a:p>
          <a:p>
            <a:pPr algn="just"/>
            <a:endParaRPr lang="es-CL" dirty="0"/>
          </a:p>
          <a:p>
            <a:endParaRPr lang="es-CL" dirty="0"/>
          </a:p>
        </p:txBody>
      </p:sp>
    </p:spTree>
    <p:extLst>
      <p:ext uri="{BB962C8B-B14F-4D97-AF65-F5344CB8AC3E}">
        <p14:creationId xmlns:p14="http://schemas.microsoft.com/office/powerpoint/2010/main" val="309224041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0DC1724-4D5B-FC01-AADB-F5FFE21265E7}"/>
              </a:ext>
            </a:extLst>
          </p:cNvPr>
          <p:cNvSpPr>
            <a:spLocks noGrp="1"/>
          </p:cNvSpPr>
          <p:nvPr>
            <p:ph type="title"/>
          </p:nvPr>
        </p:nvSpPr>
        <p:spPr/>
        <p:txBody>
          <a:bodyPr>
            <a:normAutofit/>
          </a:bodyPr>
          <a:lstStyle/>
          <a:p>
            <a:r>
              <a:rPr lang="es-CL" sz="3200" dirty="0"/>
              <a:t>Reglas comunes a los agentes de construcción</a:t>
            </a:r>
          </a:p>
        </p:txBody>
      </p:sp>
      <p:sp>
        <p:nvSpPr>
          <p:cNvPr id="3" name="Marcador de contenido 2">
            <a:extLst>
              <a:ext uri="{FF2B5EF4-FFF2-40B4-BE49-F238E27FC236}">
                <a16:creationId xmlns:a16="http://schemas.microsoft.com/office/drawing/2014/main" id="{135AA4CE-2189-9440-5AED-9229CD4B582F}"/>
              </a:ext>
            </a:extLst>
          </p:cNvPr>
          <p:cNvSpPr>
            <a:spLocks noGrp="1"/>
          </p:cNvSpPr>
          <p:nvPr>
            <p:ph idx="1"/>
          </p:nvPr>
        </p:nvSpPr>
        <p:spPr/>
        <p:txBody>
          <a:bodyPr/>
          <a:lstStyle/>
          <a:p>
            <a:pPr algn="just"/>
            <a:r>
              <a:rPr lang="es-CL" dirty="0"/>
              <a:t>Responsabilidad por el hecho de dependientes y contratistas.</a:t>
            </a:r>
          </a:p>
          <a:p>
            <a:pPr algn="just"/>
            <a:r>
              <a:rPr lang="es-CL" dirty="0"/>
              <a:t>La </a:t>
            </a:r>
            <a:r>
              <a:rPr lang="es-CL" dirty="0" err="1"/>
              <a:t>Resp</a:t>
            </a:r>
            <a:r>
              <a:rPr lang="es-CL" dirty="0"/>
              <a:t>. De los empresarios de la construcción e inmobiliarios, comprende la de sus dependientes y contratistas. Al acreedor contractual le es indiferente. 1590 I y 1679 CC. Este principio se extiende en materia extracontractual. </a:t>
            </a:r>
          </a:p>
        </p:txBody>
      </p:sp>
    </p:spTree>
    <p:extLst>
      <p:ext uri="{BB962C8B-B14F-4D97-AF65-F5344CB8AC3E}">
        <p14:creationId xmlns:p14="http://schemas.microsoft.com/office/powerpoint/2010/main" val="84702003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1475656" y="675357"/>
            <a:ext cx="6696744" cy="681037"/>
          </a:xfrm>
        </p:spPr>
        <p:txBody>
          <a:bodyPr>
            <a:normAutofit fontScale="90000"/>
          </a:bodyPr>
          <a:lstStyle/>
          <a:p>
            <a:r>
              <a:rPr lang="es-CL" b="1" dirty="0"/>
              <a:t>JURISPRUDENCIA RELEVANTE</a:t>
            </a:r>
            <a:br>
              <a:rPr lang="es-CL" b="1" dirty="0"/>
            </a:br>
            <a:br>
              <a:rPr lang="es-CL" dirty="0"/>
            </a:br>
            <a:endParaRPr lang="es-CL" dirty="0"/>
          </a:p>
        </p:txBody>
      </p:sp>
      <p:sp>
        <p:nvSpPr>
          <p:cNvPr id="3" name="Marcador de contenido 2"/>
          <p:cNvSpPr>
            <a:spLocks noGrp="1"/>
          </p:cNvSpPr>
          <p:nvPr>
            <p:ph idx="1"/>
          </p:nvPr>
        </p:nvSpPr>
        <p:spPr>
          <a:xfrm>
            <a:off x="395536" y="1124744"/>
            <a:ext cx="8119814" cy="5052219"/>
          </a:xfrm>
        </p:spPr>
        <p:txBody>
          <a:bodyPr>
            <a:normAutofit fontScale="85000" lnSpcReduction="20000"/>
          </a:bodyPr>
          <a:lstStyle/>
          <a:p>
            <a:pPr algn="just"/>
            <a:r>
              <a:rPr lang="es-CL" dirty="0"/>
              <a:t>Causa rol Corte Suprema </a:t>
            </a:r>
            <a:r>
              <a:rPr lang="es-CL" dirty="0" err="1"/>
              <a:t>N°</a:t>
            </a:r>
            <a:r>
              <a:rPr lang="es-CL" dirty="0"/>
              <a:t> 47.579-2016. “Comunidad Edificio Estocolmo con Sociedad Inmobiliaria Los Ceibos Tres SA- Sociedad Infante Vial </a:t>
            </a:r>
            <a:r>
              <a:rPr lang="es-CL" dirty="0" err="1"/>
              <a:t>Ihnen</a:t>
            </a:r>
            <a:r>
              <a:rPr lang="es-CL" dirty="0"/>
              <a:t> Arquitectos </a:t>
            </a:r>
            <a:r>
              <a:rPr lang="es-CL" dirty="0" err="1"/>
              <a:t>Ltda</a:t>
            </a:r>
            <a:r>
              <a:rPr lang="es-CL" dirty="0"/>
              <a:t>- Gonzalo </a:t>
            </a:r>
            <a:r>
              <a:rPr lang="es-CL" dirty="0" err="1"/>
              <a:t>Santolaya</a:t>
            </a:r>
            <a:r>
              <a:rPr lang="es-CL" dirty="0"/>
              <a:t> Ingenieros Consultores SA- Benavente Cresta Pablo</a:t>
            </a:r>
            <a:r>
              <a:rPr lang="es-CL" b="1" dirty="0"/>
              <a:t>”.</a:t>
            </a:r>
          </a:p>
          <a:p>
            <a:pPr algn="just"/>
            <a:endParaRPr lang="es-CL" b="1" dirty="0"/>
          </a:p>
          <a:p>
            <a:pPr marL="685800" lvl="1" indent="-342900" algn="just">
              <a:buFont typeface="+mj-lt"/>
              <a:buAutoNum type="arabicPeriod"/>
            </a:pPr>
            <a:r>
              <a:rPr lang="es-CL" b="1" dirty="0"/>
              <a:t>Comunidad contra inmobiliaria, arquitectos, ingenieros. </a:t>
            </a:r>
          </a:p>
          <a:p>
            <a:pPr marL="685800" lvl="1" indent="-342900" algn="just">
              <a:buFont typeface="+mj-lt"/>
              <a:buAutoNum type="arabicPeriod"/>
            </a:pPr>
            <a:r>
              <a:rPr lang="es-CL" dirty="0"/>
              <a:t>Defectos de </a:t>
            </a:r>
            <a:r>
              <a:rPr lang="es-CL" dirty="0" err="1"/>
              <a:t>diseño</a:t>
            </a:r>
            <a:r>
              <a:rPr lang="es-CL" dirty="0"/>
              <a:t> y </a:t>
            </a:r>
            <a:r>
              <a:rPr lang="es-CL" dirty="0" err="1"/>
              <a:t>construcción</a:t>
            </a:r>
            <a:r>
              <a:rPr lang="es-CL" dirty="0"/>
              <a:t> en piso o </a:t>
            </a:r>
            <a:r>
              <a:rPr lang="es-CL" dirty="0" err="1"/>
              <a:t>radier</a:t>
            </a:r>
            <a:r>
              <a:rPr lang="es-CL" dirty="0"/>
              <a:t> del segundo </a:t>
            </a:r>
            <a:r>
              <a:rPr lang="es-CL" dirty="0" err="1"/>
              <a:t>subterráneo</a:t>
            </a:r>
            <a:r>
              <a:rPr lang="es-CL" dirty="0"/>
              <a:t> y de rampa entre los </a:t>
            </a:r>
            <a:r>
              <a:rPr lang="es-CL" dirty="0" err="1"/>
              <a:t>subterráneos</a:t>
            </a:r>
            <a:r>
              <a:rPr lang="es-CL" dirty="0"/>
              <a:t>; defectos de </a:t>
            </a:r>
            <a:r>
              <a:rPr lang="es-CL" dirty="0" err="1"/>
              <a:t>diseño</a:t>
            </a:r>
            <a:r>
              <a:rPr lang="es-CL" dirty="0"/>
              <a:t> y </a:t>
            </a:r>
            <a:r>
              <a:rPr lang="es-CL" dirty="0" err="1"/>
              <a:t>construcción</a:t>
            </a:r>
            <a:r>
              <a:rPr lang="es-CL" dirty="0"/>
              <a:t> en pasillos comunes, tales como el desprendimiento de las losas de piedra pizarra producto del material de mala calidad utilizado entre otros.</a:t>
            </a:r>
          </a:p>
          <a:p>
            <a:pPr marL="685800" lvl="1" indent="-342900" algn="just">
              <a:buFont typeface="+mj-lt"/>
              <a:buAutoNum type="arabicPeriod"/>
            </a:pPr>
            <a:r>
              <a:rPr lang="es-CL" dirty="0" err="1"/>
              <a:t>Artículo</a:t>
            </a:r>
            <a:r>
              <a:rPr lang="es-CL" dirty="0"/>
              <a:t> 18 y 19 de la Ley General de Urbanismo y Construcciones y en la Ordenanza General de Urbanismo y Construcciones (Decreto Supremo No47 del Ministerio de la Vivienda y Urbanismo de 1992), en sus </a:t>
            </a:r>
            <a:r>
              <a:rPr lang="es-CL" dirty="0" err="1"/>
              <a:t>artículos</a:t>
            </a:r>
            <a:r>
              <a:rPr lang="es-CL" dirty="0"/>
              <a:t> 1.2.3, 1.2.4, 1.2.6, 1.2.9 al 1.2.13. </a:t>
            </a:r>
          </a:p>
          <a:p>
            <a:pPr marL="685800" lvl="1" indent="-342900" algn="just">
              <a:buFont typeface="+mj-lt"/>
              <a:buAutoNum type="arabicPeriod"/>
            </a:pPr>
            <a:r>
              <a:rPr lang="es-CL" b="1" dirty="0"/>
              <a:t>Estatuto aplicable.</a:t>
            </a:r>
          </a:p>
          <a:p>
            <a:pPr marL="685800" lvl="1" indent="-342900" algn="just">
              <a:buFont typeface="+mj-lt"/>
              <a:buAutoNum type="arabicPeriod"/>
            </a:pPr>
            <a:r>
              <a:rPr lang="es-CL" b="1" dirty="0"/>
              <a:t>Responsabilidad estricta calificada. </a:t>
            </a:r>
          </a:p>
          <a:p>
            <a:pPr marL="685800" lvl="1" indent="-342900" algn="just">
              <a:buFont typeface="+mj-lt"/>
              <a:buAutoNum type="arabicPeriod"/>
            </a:pPr>
            <a:r>
              <a:rPr lang="es-CL" b="1" dirty="0"/>
              <a:t>Propietario primer vendedor</a:t>
            </a:r>
          </a:p>
          <a:p>
            <a:pPr marL="685800" lvl="1" indent="-342900" algn="just">
              <a:buFont typeface="+mj-lt"/>
              <a:buAutoNum type="arabicPeriod"/>
            </a:pPr>
            <a:r>
              <a:rPr lang="es-CL" b="1" dirty="0"/>
              <a:t>Profesionales involucrados</a:t>
            </a:r>
          </a:p>
          <a:p>
            <a:pPr marL="685800" lvl="1" indent="-342900" algn="just">
              <a:buFont typeface="+mj-lt"/>
              <a:buAutoNum type="arabicPeriod"/>
            </a:pPr>
            <a:r>
              <a:rPr lang="es-CL" b="1" dirty="0"/>
              <a:t>¿Solidaridad?</a:t>
            </a:r>
          </a:p>
          <a:p>
            <a:pPr marL="342900" lvl="1" indent="0">
              <a:buNone/>
            </a:pPr>
            <a:endParaRPr lang="es-CL" b="1" dirty="0"/>
          </a:p>
          <a:p>
            <a:pPr marL="0" indent="0">
              <a:buNone/>
            </a:pPr>
            <a:endParaRPr lang="es-CL" dirty="0"/>
          </a:p>
          <a:p>
            <a:r>
              <a:rPr lang="es-CL" dirty="0"/>
              <a:t>Causa rol Corte Suprema </a:t>
            </a:r>
            <a:r>
              <a:rPr lang="es-CL" dirty="0" err="1"/>
              <a:t>N°</a:t>
            </a:r>
            <a:r>
              <a:rPr lang="es-CL" dirty="0"/>
              <a:t> 24.995-2014.</a:t>
            </a:r>
          </a:p>
          <a:p>
            <a:pPr marL="0" indent="0">
              <a:buNone/>
            </a:pPr>
            <a:endParaRPr lang="es-CL" dirty="0"/>
          </a:p>
          <a:p>
            <a:r>
              <a:rPr lang="es-CL" dirty="0"/>
              <a:t>Causa rol Corte Suprema </a:t>
            </a:r>
            <a:r>
              <a:rPr lang="es-CL" dirty="0" err="1"/>
              <a:t>N°</a:t>
            </a:r>
            <a:r>
              <a:rPr lang="es-CL" dirty="0"/>
              <a:t> 2.420-2015.</a:t>
            </a:r>
          </a:p>
          <a:p>
            <a:pPr marL="0" indent="0">
              <a:buNone/>
            </a:pPr>
            <a:endParaRPr lang="es-CL" dirty="0"/>
          </a:p>
          <a:p>
            <a:endParaRPr lang="es-CL" dirty="0"/>
          </a:p>
          <a:p>
            <a:endParaRPr lang="es-CL" dirty="0"/>
          </a:p>
        </p:txBody>
      </p:sp>
    </p:spTree>
    <p:extLst>
      <p:ext uri="{BB962C8B-B14F-4D97-AF65-F5344CB8AC3E}">
        <p14:creationId xmlns:p14="http://schemas.microsoft.com/office/powerpoint/2010/main" val="2469692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5907A8A-BCC4-85B9-8AA1-C3E34827C332}"/>
              </a:ext>
            </a:extLst>
          </p:cNvPr>
          <p:cNvSpPr>
            <a:spLocks noGrp="1"/>
          </p:cNvSpPr>
          <p:nvPr>
            <p:ph type="title"/>
          </p:nvPr>
        </p:nvSpPr>
        <p:spPr>
          <a:xfrm>
            <a:off x="899592" y="548680"/>
            <a:ext cx="6840760" cy="432048"/>
          </a:xfrm>
        </p:spPr>
        <p:txBody>
          <a:bodyPr>
            <a:normAutofit fontScale="90000"/>
          </a:bodyPr>
          <a:lstStyle/>
          <a:p>
            <a:r>
              <a:rPr lang="es-CL" sz="3100" b="1" dirty="0">
                <a:solidFill>
                  <a:srgbClr val="333333"/>
                </a:solidFill>
                <a:latin typeface="Arial" panose="020B0604020202020204" pitchFamily="34" charset="0"/>
              </a:rPr>
              <a:t>Artículo 2003 Regla 3° del Código Civil </a:t>
            </a:r>
            <a:br>
              <a:rPr lang="es-CL" sz="3600" b="1" dirty="0">
                <a:solidFill>
                  <a:srgbClr val="333333"/>
                </a:solidFill>
                <a:latin typeface="Arial" panose="020B0604020202020204" pitchFamily="34" charset="0"/>
              </a:rPr>
            </a:br>
            <a:endParaRPr lang="es-CL" dirty="0"/>
          </a:p>
        </p:txBody>
      </p:sp>
      <p:sp>
        <p:nvSpPr>
          <p:cNvPr id="4" name="CuadroTexto 3">
            <a:extLst>
              <a:ext uri="{FF2B5EF4-FFF2-40B4-BE49-F238E27FC236}">
                <a16:creationId xmlns:a16="http://schemas.microsoft.com/office/drawing/2014/main" id="{66790275-9646-A4D9-002A-71B25C1CA8D4}"/>
              </a:ext>
            </a:extLst>
          </p:cNvPr>
          <p:cNvSpPr txBox="1"/>
          <p:nvPr/>
        </p:nvSpPr>
        <p:spPr>
          <a:xfrm>
            <a:off x="359532" y="1052736"/>
            <a:ext cx="8424936" cy="5355312"/>
          </a:xfrm>
          <a:prstGeom prst="rect">
            <a:avLst/>
          </a:prstGeom>
          <a:noFill/>
        </p:spPr>
        <p:txBody>
          <a:bodyPr wrap="square">
            <a:spAutoFit/>
          </a:bodyPr>
          <a:lstStyle/>
          <a:p>
            <a:pPr algn="just" fontAlgn="base"/>
            <a:r>
              <a:rPr lang="es-CL" dirty="0">
                <a:solidFill>
                  <a:srgbClr val="333333"/>
                </a:solidFill>
                <a:latin typeface="Arial" panose="020B0604020202020204" pitchFamily="34" charset="0"/>
              </a:rPr>
              <a:t>Art. 2003. Los </a:t>
            </a:r>
            <a:r>
              <a:rPr lang="es-CL" b="1" u="sng" dirty="0">
                <a:solidFill>
                  <a:srgbClr val="333333"/>
                </a:solidFill>
                <a:latin typeface="Arial" panose="020B0604020202020204" pitchFamily="34" charset="0"/>
              </a:rPr>
              <a:t>contratos para construcción de edificios</a:t>
            </a:r>
            <a:r>
              <a:rPr lang="es-CL" dirty="0">
                <a:solidFill>
                  <a:srgbClr val="333333"/>
                </a:solidFill>
                <a:latin typeface="Arial" panose="020B0604020202020204" pitchFamily="34" charset="0"/>
              </a:rPr>
              <a:t>, celebrados con un empresario, que se encarga de toda la obra por un precio único prefijado, se sujetan además a las reglas siguientes:</a:t>
            </a:r>
          </a:p>
          <a:p>
            <a:pPr algn="just" fontAlgn="base"/>
            <a:r>
              <a:rPr lang="es-CL" dirty="0">
                <a:solidFill>
                  <a:srgbClr val="333333"/>
                </a:solidFill>
                <a:latin typeface="Arial" panose="020B0604020202020204" pitchFamily="34" charset="0"/>
              </a:rPr>
              <a:t>1a. El empresario no podrá pedir aumento de precio, a pretexto de haber encarecido los jornales o los materiales, o de haberse hecho agregaciones o modificaciones en el plan primitivo; salvo que se haya ajustado un precio particular por dichas agregaciones o modificaciones.</a:t>
            </a:r>
          </a:p>
          <a:p>
            <a:pPr algn="just" fontAlgn="base"/>
            <a:r>
              <a:rPr lang="es-CL" dirty="0">
                <a:solidFill>
                  <a:srgbClr val="333333"/>
                </a:solidFill>
                <a:latin typeface="Arial" panose="020B0604020202020204" pitchFamily="34" charset="0"/>
              </a:rPr>
              <a:t>2a. Si circunstancias desconocidas, como un vicio oculto del suelo, ocasionaren costos que no pudieron preverse, deberá el empresario hacerse autorizar para ellos por el dueño; y si éste rehúsa, podrá ocurrir al juez para que decida si ha debido o no preverse el recargo de obra, y fije el aumento de precio que por esta razón corresponda. </a:t>
            </a:r>
          </a:p>
          <a:p>
            <a:pPr algn="just" fontAlgn="base"/>
            <a:r>
              <a:rPr lang="es-CL" b="1" i="0" dirty="0">
                <a:solidFill>
                  <a:srgbClr val="333333"/>
                </a:solidFill>
                <a:effectLst/>
                <a:latin typeface="Arial" panose="020B0604020202020204" pitchFamily="34" charset="0"/>
              </a:rPr>
              <a:t>3a. </a:t>
            </a:r>
            <a:r>
              <a:rPr lang="es-CL" b="1" i="0" dirty="0">
                <a:solidFill>
                  <a:srgbClr val="FF0000"/>
                </a:solidFill>
                <a:effectLst/>
                <a:latin typeface="Arial" panose="020B0604020202020204" pitchFamily="34" charset="0"/>
              </a:rPr>
              <a:t>Si el edificio perece o amenaza ruina, en todo o parte</a:t>
            </a:r>
            <a:r>
              <a:rPr lang="es-CL" b="0" i="0" dirty="0">
                <a:solidFill>
                  <a:srgbClr val="333333"/>
                </a:solidFill>
                <a:effectLst/>
                <a:latin typeface="Arial" panose="020B0604020202020204" pitchFamily="34" charset="0"/>
              </a:rPr>
              <a:t>, </a:t>
            </a:r>
            <a:r>
              <a:rPr lang="es-CL" b="0" i="0" u="sng" dirty="0">
                <a:solidFill>
                  <a:srgbClr val="333333"/>
                </a:solidFill>
                <a:effectLst/>
                <a:latin typeface="Arial" panose="020B0604020202020204" pitchFamily="34" charset="0"/>
              </a:rPr>
              <a:t>en los cinco años subsiguientes a su entrega</a:t>
            </a:r>
            <a:r>
              <a:rPr lang="es-CL" b="0" i="0" dirty="0">
                <a:solidFill>
                  <a:srgbClr val="333333"/>
                </a:solidFill>
                <a:effectLst/>
                <a:latin typeface="Arial" panose="020B0604020202020204" pitchFamily="34" charset="0"/>
              </a:rPr>
              <a:t>, por </a:t>
            </a:r>
            <a:r>
              <a:rPr lang="es-CL" b="0" i="0" dirty="0">
                <a:solidFill>
                  <a:srgbClr val="FF0000"/>
                </a:solidFill>
                <a:effectLst/>
                <a:latin typeface="Arial" panose="020B0604020202020204" pitchFamily="34" charset="0"/>
              </a:rPr>
              <a:t>vicio de la construcción</a:t>
            </a:r>
            <a:r>
              <a:rPr lang="es-CL" b="0" i="0" dirty="0">
                <a:solidFill>
                  <a:srgbClr val="333333"/>
                </a:solidFill>
                <a:effectLst/>
                <a:latin typeface="Arial" panose="020B0604020202020204" pitchFamily="34" charset="0"/>
              </a:rPr>
              <a:t>, o por </a:t>
            </a:r>
            <a:r>
              <a:rPr lang="es-CL" b="0" i="0" dirty="0">
                <a:solidFill>
                  <a:srgbClr val="FF0000"/>
                </a:solidFill>
                <a:effectLst/>
                <a:latin typeface="Arial" panose="020B0604020202020204" pitchFamily="34" charset="0"/>
              </a:rPr>
              <a:t>vicio del suelo </a:t>
            </a:r>
            <a:r>
              <a:rPr lang="es-CL" b="0" i="0" dirty="0">
                <a:solidFill>
                  <a:srgbClr val="333333"/>
                </a:solidFill>
                <a:effectLst/>
                <a:latin typeface="Arial" panose="020B0604020202020204" pitchFamily="34" charset="0"/>
              </a:rPr>
              <a:t>que el empresario o las personas empleadas por él hayan debido conocer en razón de su oficio, o por </a:t>
            </a:r>
            <a:r>
              <a:rPr lang="es-CL" b="0" i="0" dirty="0">
                <a:solidFill>
                  <a:srgbClr val="FF0000"/>
                </a:solidFill>
                <a:effectLst/>
                <a:latin typeface="Arial" panose="020B0604020202020204" pitchFamily="34" charset="0"/>
              </a:rPr>
              <a:t>vicio de los materiales</a:t>
            </a:r>
            <a:r>
              <a:rPr lang="es-CL" b="0" i="0" dirty="0">
                <a:solidFill>
                  <a:srgbClr val="333333"/>
                </a:solidFill>
                <a:effectLst/>
                <a:latin typeface="Arial" panose="020B0604020202020204" pitchFamily="34" charset="0"/>
              </a:rPr>
              <a:t>, </a:t>
            </a:r>
            <a:r>
              <a:rPr lang="es-CL" b="1" i="0" u="sng" dirty="0">
                <a:solidFill>
                  <a:srgbClr val="333333"/>
                </a:solidFill>
                <a:effectLst/>
                <a:latin typeface="Arial" panose="020B0604020202020204" pitchFamily="34" charset="0"/>
              </a:rPr>
              <a:t>será responsable el empresario</a:t>
            </a:r>
            <a:r>
              <a:rPr lang="es-CL" b="0" i="0" dirty="0">
                <a:solidFill>
                  <a:srgbClr val="333333"/>
                </a:solidFill>
                <a:effectLst/>
                <a:latin typeface="Arial" panose="020B0604020202020204" pitchFamily="34" charset="0"/>
              </a:rPr>
              <a:t>; si los materiales han sido suministrados por el dueño, no habrá lugar a la responsabilidad del empresario, sino en conformidad al artículo 2000, inciso final.</a:t>
            </a:r>
          </a:p>
        </p:txBody>
      </p:sp>
    </p:spTree>
    <p:extLst>
      <p:ext uri="{BB962C8B-B14F-4D97-AF65-F5344CB8AC3E}">
        <p14:creationId xmlns:p14="http://schemas.microsoft.com/office/powerpoint/2010/main" val="9029074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2C9F243-621B-0D21-4CEA-0EB8656E7113}"/>
              </a:ext>
            </a:extLst>
          </p:cNvPr>
          <p:cNvSpPr>
            <a:spLocks noGrp="1"/>
          </p:cNvSpPr>
          <p:nvPr>
            <p:ph type="title"/>
          </p:nvPr>
        </p:nvSpPr>
        <p:spPr>
          <a:xfrm>
            <a:off x="539552" y="1124744"/>
            <a:ext cx="7560840" cy="3960440"/>
          </a:xfrm>
        </p:spPr>
        <p:txBody>
          <a:bodyPr>
            <a:normAutofit fontScale="90000"/>
          </a:bodyPr>
          <a:lstStyle/>
          <a:p>
            <a:pPr algn="just" fontAlgn="base"/>
            <a:r>
              <a:rPr lang="es-CL" sz="2200" dirty="0">
                <a:solidFill>
                  <a:srgbClr val="333333"/>
                </a:solidFill>
                <a:latin typeface="Arial" panose="020B0604020202020204" pitchFamily="34" charset="0"/>
              </a:rPr>
              <a:t>4a. El recibo otorgado por el dueño, después de concluida la obra, sólo significa que el dueño la aprueba, como exteriormente ajustada al plan y a las reglas del arte, y no exime al empresario de la responsabilidad que por el inciso precedente se le impone.</a:t>
            </a:r>
            <a:br>
              <a:rPr lang="es-CL" sz="2200" dirty="0">
                <a:solidFill>
                  <a:srgbClr val="333333"/>
                </a:solidFill>
                <a:latin typeface="Arial" panose="020B0604020202020204" pitchFamily="34" charset="0"/>
              </a:rPr>
            </a:br>
            <a:br>
              <a:rPr lang="es-CL" sz="2200" dirty="0">
                <a:solidFill>
                  <a:srgbClr val="333333"/>
                </a:solidFill>
                <a:latin typeface="Arial" panose="020B0604020202020204" pitchFamily="34" charset="0"/>
              </a:rPr>
            </a:br>
            <a:r>
              <a:rPr lang="es-CL" sz="2200" dirty="0">
                <a:solidFill>
                  <a:srgbClr val="333333"/>
                </a:solidFill>
                <a:latin typeface="Arial" panose="020B0604020202020204" pitchFamily="34" charset="0"/>
              </a:rPr>
              <a:t>5a. Si los artífices u obreros empleados en la construcción del edificio han contratado con el dueño directamente por sus respectivas pagas, se mirarán como contratistas independientes, y tendrán acción directa contra el dueño; pero si han contratado con el empresario, no tendrán acción contra el dueño sino subsidiariamente, y hasta concurrencia de lo que éste deba al empresario.</a:t>
            </a:r>
            <a:endParaRPr lang="es-CL" dirty="0"/>
          </a:p>
        </p:txBody>
      </p:sp>
      <p:sp>
        <p:nvSpPr>
          <p:cNvPr id="5" name="Título 1">
            <a:extLst>
              <a:ext uri="{FF2B5EF4-FFF2-40B4-BE49-F238E27FC236}">
                <a16:creationId xmlns:a16="http://schemas.microsoft.com/office/drawing/2014/main" id="{8FE89D59-3561-852B-586D-B01A14588166}"/>
              </a:ext>
            </a:extLst>
          </p:cNvPr>
          <p:cNvSpPr txBox="1">
            <a:spLocks/>
          </p:cNvSpPr>
          <p:nvPr/>
        </p:nvSpPr>
        <p:spPr>
          <a:xfrm>
            <a:off x="899592" y="548680"/>
            <a:ext cx="6840760" cy="432048"/>
          </a:xfrm>
          <a:prstGeom prst="rect">
            <a:avLst/>
          </a:prstGeom>
        </p:spPr>
        <p:txBody>
          <a:bodyPr vert="horz" lIns="91440" tIns="45720" rIns="91440" bIns="45720" rtlCol="0" anchor="ctr">
            <a:normAutofit fontScale="45000" lnSpcReduction="20000"/>
          </a:bodyPr>
          <a:lstStyle>
            <a:lvl1pPr algn="l" defTabSz="685800" rtl="0" eaLnBrk="1" latinLnBrk="0" hangingPunct="1">
              <a:lnSpc>
                <a:spcPct val="90000"/>
              </a:lnSpc>
              <a:spcBef>
                <a:spcPct val="0"/>
              </a:spcBef>
              <a:buNone/>
              <a:defRPr sz="3300" kern="1200">
                <a:solidFill>
                  <a:schemeClr val="tx1"/>
                </a:solidFill>
                <a:latin typeface="+mj-lt"/>
                <a:ea typeface="+mj-ea"/>
                <a:cs typeface="+mj-cs"/>
              </a:defRPr>
            </a:lvl1pPr>
          </a:lstStyle>
          <a:p>
            <a:r>
              <a:rPr lang="es-CL" sz="3100" b="1" dirty="0">
                <a:solidFill>
                  <a:srgbClr val="333333"/>
                </a:solidFill>
                <a:latin typeface="Arial" panose="020B0604020202020204" pitchFamily="34" charset="0"/>
              </a:rPr>
              <a:t>Artículo 2003 del Código Civil </a:t>
            </a:r>
            <a:br>
              <a:rPr lang="es-CL" sz="3600" b="1" dirty="0">
                <a:solidFill>
                  <a:srgbClr val="333333"/>
                </a:solidFill>
                <a:latin typeface="Arial" panose="020B0604020202020204" pitchFamily="34" charset="0"/>
              </a:rPr>
            </a:br>
            <a:endParaRPr lang="es-CL" dirty="0"/>
          </a:p>
        </p:txBody>
      </p:sp>
    </p:spTree>
    <p:extLst>
      <p:ext uri="{BB962C8B-B14F-4D97-AF65-F5344CB8AC3E}">
        <p14:creationId xmlns:p14="http://schemas.microsoft.com/office/powerpoint/2010/main" val="2842705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827584" y="365127"/>
            <a:ext cx="7687766" cy="975642"/>
          </a:xfrm>
        </p:spPr>
        <p:txBody>
          <a:bodyPr>
            <a:normAutofit fontScale="90000"/>
          </a:bodyPr>
          <a:lstStyle/>
          <a:p>
            <a:r>
              <a:rPr lang="es-CL" sz="4000" b="1" dirty="0"/>
              <a:t>Contrato de construcción a suma alzada</a:t>
            </a:r>
          </a:p>
        </p:txBody>
      </p:sp>
      <p:sp>
        <p:nvSpPr>
          <p:cNvPr id="4" name="3 Marcador de contenido"/>
          <p:cNvSpPr>
            <a:spLocks noGrp="1"/>
          </p:cNvSpPr>
          <p:nvPr>
            <p:ph idx="1"/>
          </p:nvPr>
        </p:nvSpPr>
        <p:spPr>
          <a:xfrm>
            <a:off x="539552" y="1340770"/>
            <a:ext cx="8208912" cy="5040558"/>
          </a:xfrm>
        </p:spPr>
        <p:txBody>
          <a:bodyPr>
            <a:normAutofit lnSpcReduction="10000"/>
          </a:bodyPr>
          <a:lstStyle/>
          <a:p>
            <a:pPr algn="just"/>
            <a:r>
              <a:rPr lang="es-CL" dirty="0"/>
              <a:t>Bajo esta modalidad el constructor, contratista o empresario, dirige, ejecuta y administra la obra hasta su total terminación por un precio cierto, global y único aportando trabajo y los materiales. El precio convenido con el mandante o comitente o con el propietario del terreno que encomienda la ejecución de la obra, se mantendrá invariable o inamovible, salvo que se establezca una cláusula de revisión de precios o que se introduzca obras extraordinarias o bien reformas o modificaciones introducidas por el propietario del proyecto que impliquen un aumento o disminución de la obra, en cuyo caso el precio será negociable (Eduardo Contreras </a:t>
            </a:r>
            <a:r>
              <a:rPr lang="es-CL" dirty="0" err="1"/>
              <a:t>Strauch</a:t>
            </a:r>
            <a:r>
              <a:rPr lang="es-CL" dirty="0"/>
              <a:t>)</a:t>
            </a:r>
          </a:p>
          <a:p>
            <a:pPr algn="just"/>
            <a:r>
              <a:rPr lang="es-CL" dirty="0"/>
              <a:t>Se conoce de forma anticipada el precio. </a:t>
            </a:r>
          </a:p>
          <a:p>
            <a:pPr algn="just"/>
            <a:r>
              <a:rPr lang="es-CL" dirty="0"/>
              <a:t>Contratista debe prever inicialmente y de forma realista sus precios, en función del riesgo que asume. </a:t>
            </a:r>
          </a:p>
          <a:p>
            <a:pPr algn="just"/>
            <a:r>
              <a:rPr lang="es-CL" b="1" dirty="0"/>
              <a:t>Obligación de resultado. </a:t>
            </a:r>
          </a:p>
          <a:p>
            <a:pPr algn="just"/>
            <a:r>
              <a:rPr lang="es-CL" dirty="0"/>
              <a:t>Título XVI del CC. Contrato de arrendamiento. Confección de obra material, Artículo 1996Arrendamiento de obra. </a:t>
            </a:r>
          </a:p>
          <a:p>
            <a:pPr algn="just"/>
            <a:r>
              <a:rPr lang="es-CL" dirty="0"/>
              <a:t>Artículos 2003 y 2004 se refieren a la construcción de edificio. </a:t>
            </a:r>
          </a:p>
        </p:txBody>
      </p:sp>
    </p:spTree>
    <p:extLst>
      <p:ext uri="{BB962C8B-B14F-4D97-AF65-F5344CB8AC3E}">
        <p14:creationId xmlns:p14="http://schemas.microsoft.com/office/powerpoint/2010/main" val="184048245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dirty="0"/>
              <a:t>Artículo 2003, Regla 3ª (Código Civil)</a:t>
            </a:r>
          </a:p>
        </p:txBody>
      </p:sp>
      <p:sp>
        <p:nvSpPr>
          <p:cNvPr id="2" name="1 Marcador de contenido"/>
          <p:cNvSpPr>
            <a:spLocks noGrp="1"/>
          </p:cNvSpPr>
          <p:nvPr>
            <p:ph idx="1"/>
          </p:nvPr>
        </p:nvSpPr>
        <p:spPr/>
        <p:txBody>
          <a:bodyPr>
            <a:normAutofit/>
          </a:bodyPr>
          <a:lstStyle/>
          <a:p>
            <a:pPr algn="just">
              <a:lnSpc>
                <a:spcPct val="150000"/>
              </a:lnSpc>
            </a:pPr>
            <a:r>
              <a:rPr lang="es-CL" dirty="0"/>
              <a:t>El </a:t>
            </a:r>
            <a:r>
              <a:rPr lang="es-CL" u="sng" dirty="0"/>
              <a:t>empresario responde </a:t>
            </a:r>
            <a:r>
              <a:rPr lang="es-CL" dirty="0"/>
              <a:t>de </a:t>
            </a:r>
            <a:r>
              <a:rPr lang="es-CL" dirty="0">
                <a:solidFill>
                  <a:srgbClr val="FF0000"/>
                </a:solidFill>
              </a:rPr>
              <a:t>la ruina o defecto </a:t>
            </a:r>
            <a:r>
              <a:rPr lang="es-CL" dirty="0"/>
              <a:t>del edificio que se deba a determinados </a:t>
            </a:r>
            <a:r>
              <a:rPr lang="es-CL" b="1" dirty="0">
                <a:solidFill>
                  <a:srgbClr val="FF0000"/>
                </a:solidFill>
              </a:rPr>
              <a:t>vicios</a:t>
            </a:r>
            <a:r>
              <a:rPr lang="es-CL" dirty="0"/>
              <a:t>, sean éstos </a:t>
            </a:r>
            <a:r>
              <a:rPr lang="es-CL" u="sng" dirty="0"/>
              <a:t>de construcción</a:t>
            </a:r>
            <a:r>
              <a:rPr lang="es-CL" dirty="0"/>
              <a:t>, </a:t>
            </a:r>
            <a:r>
              <a:rPr lang="es-CL" u="sng" dirty="0"/>
              <a:t>del terreno </a:t>
            </a:r>
            <a:r>
              <a:rPr lang="es-CL" dirty="0"/>
              <a:t>que el empresario debió conocer, </a:t>
            </a:r>
            <a:r>
              <a:rPr lang="es-CL" u="sng" dirty="0"/>
              <a:t>o de los materiales </a:t>
            </a:r>
            <a:r>
              <a:rPr lang="es-CL" dirty="0"/>
              <a:t>aplicados a la obra por el empresario; </a:t>
            </a:r>
          </a:p>
          <a:p>
            <a:pPr algn="just">
              <a:lnSpc>
                <a:spcPct val="150000"/>
              </a:lnSpc>
            </a:pPr>
            <a:r>
              <a:rPr lang="es-CL" dirty="0"/>
              <a:t>Aun en el caso que los materiales hayan sido proporcionados por el dueño, el empresario es responsable si debió conocer el defecto en razón de su profesión. </a:t>
            </a:r>
          </a:p>
        </p:txBody>
      </p:sp>
    </p:spTree>
    <p:extLst>
      <p:ext uri="{BB962C8B-B14F-4D97-AF65-F5344CB8AC3E}">
        <p14:creationId xmlns:p14="http://schemas.microsoft.com/office/powerpoint/2010/main" val="35336977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CL" dirty="0"/>
              <a:t>Artículo 2003, Regla 3ª (Código Civil)</a:t>
            </a:r>
          </a:p>
        </p:txBody>
      </p:sp>
      <p:sp>
        <p:nvSpPr>
          <p:cNvPr id="2" name="1 Marcador de contenido"/>
          <p:cNvSpPr>
            <a:spLocks noGrp="1"/>
          </p:cNvSpPr>
          <p:nvPr>
            <p:ph idx="1"/>
          </p:nvPr>
        </p:nvSpPr>
        <p:spPr/>
        <p:txBody>
          <a:bodyPr/>
          <a:lstStyle/>
          <a:p>
            <a:pPr algn="just">
              <a:lnSpc>
                <a:spcPct val="150000"/>
              </a:lnSpc>
            </a:pPr>
            <a:r>
              <a:rPr lang="es-CL" dirty="0"/>
              <a:t>La ruina puede dar lugar a un daño indemnizable por sí misma o como causa inmediata de otro daño, sufrido a consecuencia de su materialización. </a:t>
            </a:r>
          </a:p>
          <a:p>
            <a:pPr algn="just">
              <a:lnSpc>
                <a:spcPct val="150000"/>
              </a:lnSpc>
            </a:pPr>
            <a:r>
              <a:rPr lang="es-CL" dirty="0"/>
              <a:t>La ruina es </a:t>
            </a:r>
            <a:r>
              <a:rPr lang="es-CL" i="1" dirty="0"/>
              <a:t>per se </a:t>
            </a:r>
            <a:r>
              <a:rPr lang="es-CL" dirty="0"/>
              <a:t>un daño para el propietario y para quienes tienen derechos personales o reales sobre o respecto de la cosa, que se vean afectados patrimonialmente por el solo hecho de la destrucción. Este es el interés que cautela el artículo 2003 regla 3ª</a:t>
            </a:r>
          </a:p>
        </p:txBody>
      </p:sp>
    </p:spTree>
    <p:extLst>
      <p:ext uri="{BB962C8B-B14F-4D97-AF65-F5344CB8AC3E}">
        <p14:creationId xmlns:p14="http://schemas.microsoft.com/office/powerpoint/2010/main" val="12802039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3199831-BCF2-C1F8-E822-1ECA154AA7DC}"/>
              </a:ext>
            </a:extLst>
          </p:cNvPr>
          <p:cNvSpPr>
            <a:spLocks noGrp="1"/>
          </p:cNvSpPr>
          <p:nvPr>
            <p:ph type="title"/>
          </p:nvPr>
        </p:nvSpPr>
        <p:spPr/>
        <p:txBody>
          <a:bodyPr/>
          <a:lstStyle/>
          <a:p>
            <a:r>
              <a:rPr lang="es-CL" sz="3200" dirty="0">
                <a:solidFill>
                  <a:srgbClr val="333333"/>
                </a:solidFill>
                <a:latin typeface="Arial" panose="020B0604020202020204" pitchFamily="34" charset="0"/>
              </a:rPr>
              <a:t>Artículo 2004 del Código Civil</a:t>
            </a:r>
            <a:br>
              <a:rPr lang="es-CL" sz="3600" b="1" dirty="0">
                <a:solidFill>
                  <a:srgbClr val="333333"/>
                </a:solidFill>
                <a:latin typeface="Arial" panose="020B0604020202020204" pitchFamily="34" charset="0"/>
              </a:rPr>
            </a:br>
            <a:endParaRPr lang="es-CL" dirty="0"/>
          </a:p>
        </p:txBody>
      </p:sp>
      <p:sp>
        <p:nvSpPr>
          <p:cNvPr id="4" name="CuadroTexto 3">
            <a:extLst>
              <a:ext uri="{FF2B5EF4-FFF2-40B4-BE49-F238E27FC236}">
                <a16:creationId xmlns:a16="http://schemas.microsoft.com/office/drawing/2014/main" id="{7B200A76-9C35-3A7F-AA19-A5B70455AFD5}"/>
              </a:ext>
            </a:extLst>
          </p:cNvPr>
          <p:cNvSpPr txBox="1"/>
          <p:nvPr/>
        </p:nvSpPr>
        <p:spPr>
          <a:xfrm>
            <a:off x="539552" y="2060848"/>
            <a:ext cx="7975798" cy="923330"/>
          </a:xfrm>
          <a:prstGeom prst="rect">
            <a:avLst/>
          </a:prstGeom>
          <a:noFill/>
        </p:spPr>
        <p:txBody>
          <a:bodyPr wrap="square">
            <a:spAutoFit/>
          </a:bodyPr>
          <a:lstStyle/>
          <a:p>
            <a:pPr algn="just" fontAlgn="base"/>
            <a:r>
              <a:rPr lang="es-CL" b="0" i="0" dirty="0">
                <a:solidFill>
                  <a:srgbClr val="333333"/>
                </a:solidFill>
                <a:effectLst/>
                <a:latin typeface="Arial" panose="020B0604020202020204" pitchFamily="34" charset="0"/>
              </a:rPr>
              <a:t>Art. 2004. Las reglas 3.a, 4.a y 5.a del precedente artículo, se extienden a los que se encargan de la construcción de un edificio en calidad de </a:t>
            </a:r>
            <a:r>
              <a:rPr lang="es-CL" b="1" i="0" dirty="0">
                <a:solidFill>
                  <a:srgbClr val="FF0000"/>
                </a:solidFill>
                <a:effectLst/>
                <a:latin typeface="Arial" panose="020B0604020202020204" pitchFamily="34" charset="0"/>
              </a:rPr>
              <a:t>arquitectos.</a:t>
            </a:r>
          </a:p>
        </p:txBody>
      </p:sp>
    </p:spTree>
    <p:extLst>
      <p:ext uri="{BB962C8B-B14F-4D97-AF65-F5344CB8AC3E}">
        <p14:creationId xmlns:p14="http://schemas.microsoft.com/office/powerpoint/2010/main" val="1796638376"/>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Wisp</Template>
  <TotalTime>2196</TotalTime>
  <Words>4346</Words>
  <Application>Microsoft Macintosh PowerPoint</Application>
  <PresentationFormat>Presentación en pantalla (4:3)</PresentationFormat>
  <Paragraphs>180</Paragraphs>
  <Slides>35</Slides>
  <Notes>1</Notes>
  <HiddenSlides>0</HiddenSlides>
  <MMClips>0</MMClips>
  <ScaleCrop>false</ScaleCrop>
  <HeadingPairs>
    <vt:vector size="6" baseType="variant">
      <vt:variant>
        <vt:lpstr>Fuentes usadas</vt:lpstr>
      </vt:variant>
      <vt:variant>
        <vt:i4>5</vt:i4>
      </vt:variant>
      <vt:variant>
        <vt:lpstr>Tema</vt:lpstr>
      </vt:variant>
      <vt:variant>
        <vt:i4>1</vt:i4>
      </vt:variant>
      <vt:variant>
        <vt:lpstr>Títulos de diapositiva</vt:lpstr>
      </vt:variant>
      <vt:variant>
        <vt:i4>35</vt:i4>
      </vt:variant>
    </vt:vector>
  </HeadingPairs>
  <TitlesOfParts>
    <vt:vector size="41" baseType="lpstr">
      <vt:lpstr>Arial</vt:lpstr>
      <vt:lpstr>Calibri</vt:lpstr>
      <vt:lpstr>Calibri Light</vt:lpstr>
      <vt:lpstr>Times New Roman</vt:lpstr>
      <vt:lpstr>Wingdings</vt:lpstr>
      <vt:lpstr>Tema de Office</vt:lpstr>
      <vt:lpstr>Presentación de PowerPoint</vt:lpstr>
      <vt:lpstr>DIVERSIDAD DE ESTATUTOS DE RESPONSABILIDAD APLICABLES (Corral Talciani): 1. Derecho común.  2. Estatutos especiales:   a. Código Civil (Artículos 2003, 2004 y 2324)   b. Ley General de Urbanismo y Construcciones (LGUC), Artículos 18 y 19.   </vt:lpstr>
      <vt:lpstr>Presentación de PowerPoint</vt:lpstr>
      <vt:lpstr>Artículo 2003 Regla 3° del Código Civil  </vt:lpstr>
      <vt:lpstr>4a. El recibo otorgado por el dueño, después de concluida la obra, sólo significa que el dueño la aprueba, como exteriormente ajustada al plan y a las reglas del arte, y no exime al empresario de la responsabilidad que por el inciso precedente se le impone.  5a. Si los artífices u obreros empleados en la construcción del edificio han contratado con el dueño directamente por sus respectivas pagas, se mirarán como contratistas independientes, y tendrán acción directa contra el dueño; pero si han contratado con el empresario, no tendrán acción contra el dueño sino subsidiariamente, y hasta concurrencia de lo que éste deba al empresario.</vt:lpstr>
      <vt:lpstr>Contrato de construcción a suma alzada</vt:lpstr>
      <vt:lpstr>Artículo 2003, Regla 3ª (Código Civil)</vt:lpstr>
      <vt:lpstr>Artículo 2003, Regla 3ª (Código Civil)</vt:lpstr>
      <vt:lpstr>Artículo 2004 del Código Civil </vt:lpstr>
      <vt:lpstr>Artículo 18 de la Ley General  de Urbanismo y Construcciones (LGUC), DFL N° 458 de 1975</vt:lpstr>
      <vt:lpstr>Artículo 18 de la Ley General  de Urbanismo y Construcciones Incisos 3 y 4.</vt:lpstr>
      <vt:lpstr>Artículo 18 de la Ley General  de Urbanismo y Construcciones Incisos 5 y 6.</vt:lpstr>
      <vt:lpstr>Artículo 18 de la Ley General  de Urbanismo y Construcciones Incisos 7 y 8</vt:lpstr>
      <vt:lpstr>Artículo 18 de la Ley General  de Urbanismo y Construcciones Incisos finales. </vt:lpstr>
      <vt:lpstr>Responsabilidad por defectos y ruina de edificios (Barros)</vt:lpstr>
      <vt:lpstr>Superposición de ordenamientos.  Código Civil y LGUC (Barros)</vt:lpstr>
      <vt:lpstr>Presentación de PowerPoint</vt:lpstr>
      <vt:lpstr>Responsabilidad del constructor (Barros)</vt:lpstr>
      <vt:lpstr>Responsabilidad del constructor</vt:lpstr>
      <vt:lpstr>La ruina como daño atribuible al constructor.</vt:lpstr>
      <vt:lpstr>La ruina como daño atribuible al constructor</vt:lpstr>
      <vt:lpstr>La ruina como daño atribuible al constructor</vt:lpstr>
      <vt:lpstr>Daños que se siguen de fallas, errores o defectos de construcción.</vt:lpstr>
      <vt:lpstr>Presentación de PowerPoint</vt:lpstr>
      <vt:lpstr>Presentación de PowerPoint</vt:lpstr>
      <vt:lpstr>Responsabilidad de los profesionales de la construcción Régimen general de responsabilidad por culpa de quienes participan en la construcción</vt:lpstr>
      <vt:lpstr> Reglas especiales para los profesionales de la construcción</vt:lpstr>
      <vt:lpstr>Presentación de PowerPoint</vt:lpstr>
      <vt:lpstr>Responsabilidad de profesionales que supervisan técnicamente la construcción. </vt:lpstr>
      <vt:lpstr>Responsabilidad del propietario de un edificio o construcción</vt:lpstr>
      <vt:lpstr>Responsabilidad de todo propietario por daños causados por ruina de edificios.</vt:lpstr>
      <vt:lpstr>Responsabilidad estricta del primer propietario: el empresario inmobiliario. </vt:lpstr>
      <vt:lpstr>Responsabilidad del Propietario Primer Vendedor </vt:lpstr>
      <vt:lpstr>Reglas comunes a los agentes de construcción</vt:lpstr>
      <vt:lpstr>JURISPRUDENCIA RELEVANTE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Responsabilidad Penal de los funcionarios Públicos</dc:title>
  <dc:creator>Santiago</dc:creator>
  <cp:lastModifiedBy>Merry Faúndez</cp:lastModifiedBy>
  <cp:revision>63</cp:revision>
  <dcterms:created xsi:type="dcterms:W3CDTF">2013-12-11T17:02:55Z</dcterms:created>
  <dcterms:modified xsi:type="dcterms:W3CDTF">2022-09-22T16:40:00Z</dcterms:modified>
</cp:coreProperties>
</file>

<file path=docProps/thumbnail.jpeg>
</file>