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Contreras" initials="DC" lastIdx="1" clrIdx="0">
    <p:extLst>
      <p:ext uri="{19B8F6BF-5375-455C-9EA6-DF929625EA0E}">
        <p15:presenceInfo xmlns:p15="http://schemas.microsoft.com/office/powerpoint/2012/main" userId="S-1-5-21-1556952371-2103380951-665089701-2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4"/>
    <p:restoredTop sz="94648"/>
  </p:normalViewPr>
  <p:slideViewPr>
    <p:cSldViewPr snapToGrid="0">
      <p:cViewPr varScale="1">
        <p:scale>
          <a:sx n="112" d="100"/>
          <a:sy n="112" d="100"/>
        </p:scale>
        <p:origin x="712" y="192"/>
      </p:cViewPr>
      <p:guideLst>
        <p:guide orient="horz" pos="232"/>
        <p:guide pos="272"/>
        <p:guide pos="5488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3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77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3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6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97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5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6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32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3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21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CE5F-FED6-4412-B305-A4DFFDA709FC}" type="datetimeFigureOut">
              <a:rPr lang="es-CL" smtClean="0"/>
              <a:t>22-08-23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45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54400"/>
            <a:ext cx="7772400" cy="177459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400" b="1" cap="small" dirty="0">
                <a:latin typeface="+mn-lt"/>
              </a:rPr>
              <a:t>Taller de Memoria I: Temas de Derecho de Medio Ambiente</a:t>
            </a:r>
            <a:br>
              <a:rPr lang="es-CL" sz="2400" b="1" cap="small" dirty="0">
                <a:latin typeface="+mn-lt"/>
              </a:rPr>
            </a:br>
            <a:r>
              <a:rPr lang="es-CL" sz="2400" b="1" cap="small" dirty="0">
                <a:latin typeface="+mn-lt"/>
              </a:rPr>
              <a:t>Profesora Ana Lya Uriarte</a:t>
            </a:r>
            <a:br>
              <a:rPr lang="es-CL" sz="2400" cap="small" dirty="0">
                <a:latin typeface="+mn-lt"/>
              </a:rPr>
            </a:br>
            <a:r>
              <a:rPr lang="es-CL" sz="2000" cap="small" dirty="0">
                <a:latin typeface="+mn-lt"/>
              </a:rPr>
              <a:t>22 de agosto – Descripción del Tema y planteamiento del Problema</a:t>
            </a:r>
            <a:endParaRPr lang="es-CL" sz="2400" cap="small" dirty="0">
              <a:latin typeface="+mn-lt"/>
            </a:endParaRPr>
          </a:p>
        </p:txBody>
      </p:sp>
      <p:pic>
        <p:nvPicPr>
          <p:cNvPr id="5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8300"/>
            <a:ext cx="1641147" cy="9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6D6F51-349C-5848-2C82-D5F3997CE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 b="20487"/>
          <a:stretch/>
        </p:blipFill>
        <p:spPr bwMode="auto">
          <a:xfrm>
            <a:off x="0" y="4506686"/>
            <a:ext cx="91440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6"/>
          <p:cNvSpPr/>
          <p:nvPr/>
        </p:nvSpPr>
        <p:spPr>
          <a:xfrm>
            <a:off x="641350" y="1507368"/>
            <a:ext cx="2156619" cy="32319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>
                <a:solidFill>
                  <a:schemeClr val="tx1"/>
                </a:solidFill>
              </a:rPr>
              <a:t>Recordemos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1351" y="3360614"/>
            <a:ext cx="7836790" cy="523220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Establecer el territorio jurídico. </a:t>
            </a:r>
            <a:r>
              <a:rPr lang="es-ES" sz="1400" dirty="0"/>
              <a:t>Es decir, mostrar </a:t>
            </a:r>
            <a:r>
              <a:rPr lang="es-ES" sz="1400" b="1" dirty="0">
                <a:solidFill>
                  <a:srgbClr val="92D050"/>
                </a:solidFill>
              </a:rPr>
              <a:t>por qué el tema que escogiste es relevante </a:t>
            </a:r>
            <a:r>
              <a:rPr lang="es-ES" sz="1400" dirty="0"/>
              <a:t>e indicar </a:t>
            </a:r>
            <a:r>
              <a:rPr lang="es-ES" sz="1400" b="1" dirty="0">
                <a:solidFill>
                  <a:srgbClr val="92D050"/>
                </a:solidFill>
              </a:rPr>
              <a:t>qué es lo que se sabe sobre este, en la forma de conceptos claves.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1350" y="4866004"/>
            <a:ext cx="7836791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Establecer un nicho: </a:t>
            </a:r>
            <a:r>
              <a:rPr lang="es-ES" sz="1400" dirty="0"/>
              <a:t>clarificar qué es lo que aún no se sabe sobre el tema y, por lo tanto, mostrar cuál es el espacio (brecha o vacío) en el que puedes aportar algo. Es un buen momento para plantear una pregunta en base a los conceptos claves de tema identificado.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1351" y="5804846"/>
            <a:ext cx="7836790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Ocupar el nicho</a:t>
            </a:r>
            <a:r>
              <a:rPr lang="es-ES" sz="1400" dirty="0"/>
              <a:t>. Es decir, </a:t>
            </a:r>
            <a:r>
              <a:rPr lang="es-ES" sz="1400" b="1" dirty="0">
                <a:solidFill>
                  <a:srgbClr val="92D050"/>
                </a:solidFill>
              </a:rPr>
              <a:t>explicitar el propósito de tu investigación</a:t>
            </a:r>
            <a:r>
              <a:rPr lang="es-ES" sz="1400" dirty="0"/>
              <a:t>: este debe abordar precisamente ese espacio que aún no ha sido del todo explorado. Luego de investigar preliminarmente, se debe proponer una metodología y una hipótesis</a:t>
            </a:r>
            <a:endParaRPr lang="es-CL" sz="1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9EEF4CB-942D-6E94-4C47-DC39FBA97C88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BCBB72-F792-612E-CE99-96E23DC0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3970540"/>
            <a:ext cx="808758" cy="80875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A9A4512-77DC-9D45-C2F4-598AE9CCD2EA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883E726-0962-70A5-97AA-40F1FFEC9D80}"/>
              </a:ext>
            </a:extLst>
          </p:cNvPr>
          <p:cNvSpPr/>
          <p:nvPr/>
        </p:nvSpPr>
        <p:spPr>
          <a:xfrm>
            <a:off x="641350" y="1989029"/>
            <a:ext cx="7836791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La tesis (o memoria), corresponde al </a:t>
            </a:r>
            <a:r>
              <a:rPr lang="es-ES" sz="1400" b="1" dirty="0"/>
              <a:t>resultado de un proceso de investigación </a:t>
            </a:r>
            <a:r>
              <a:rPr lang="es-ES" sz="1400" dirty="0"/>
              <a:t>en el campo de las ciencias jurídicas y sociales, elaborado en base a una metodología estructurada y cuyo objetivo es plantear una idea novedosa, o responder una pregunta de la </a:t>
            </a:r>
            <a:r>
              <a:rPr lang="es-ES" sz="1400" b="1" dirty="0">
                <a:solidFill>
                  <a:srgbClr val="92D050"/>
                </a:solidFill>
              </a:rPr>
              <a:t>temática escogida </a:t>
            </a:r>
          </a:p>
        </p:txBody>
      </p:sp>
      <p:sp>
        <p:nvSpPr>
          <p:cNvPr id="18" name="Pentágono 17">
            <a:extLst>
              <a:ext uri="{FF2B5EF4-FFF2-40B4-BE49-F238E27FC236}">
                <a16:creationId xmlns:a16="http://schemas.microsoft.com/office/drawing/2014/main" id="{7ABEB104-0093-AF50-9634-302B93E8098F}"/>
              </a:ext>
            </a:extLst>
          </p:cNvPr>
          <p:cNvSpPr/>
          <p:nvPr/>
        </p:nvSpPr>
        <p:spPr>
          <a:xfrm>
            <a:off x="641350" y="2878352"/>
            <a:ext cx="2156619" cy="323194"/>
          </a:xfrm>
          <a:prstGeom prst="homePlat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Elección de un tema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057DE4-2E77-32AD-05C0-D219672F11FD}"/>
              </a:ext>
            </a:extLst>
          </p:cNvPr>
          <p:cNvSpPr/>
          <p:nvPr/>
        </p:nvSpPr>
        <p:spPr>
          <a:xfrm>
            <a:off x="1621410" y="4113309"/>
            <a:ext cx="6856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80E3216-9A6A-EDD6-F74E-30628C8175CF}"/>
              </a:ext>
            </a:extLst>
          </p:cNvPr>
          <p:cNvSpPr txBox="1"/>
          <p:nvPr/>
        </p:nvSpPr>
        <p:spPr>
          <a:xfrm>
            <a:off x="1621410" y="4113309"/>
            <a:ext cx="685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/>
              <a:t>Si bien el Derecho del Medio Ambiente se ha desarrollado normativamente en los últimos años, aún hay muchos temas que pueden ser objeto de estudio y discusión</a:t>
            </a:r>
          </a:p>
        </p:txBody>
      </p:sp>
    </p:spTree>
    <p:extLst>
      <p:ext uri="{BB962C8B-B14F-4D97-AF65-F5344CB8AC3E}">
        <p14:creationId xmlns:p14="http://schemas.microsoft.com/office/powerpoint/2010/main" val="271752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9EEF4CB-942D-6E94-4C47-DC39FBA97C88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A9A4512-77DC-9D45-C2F4-598AE9CCD2EA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883E726-0962-70A5-97AA-40F1FFEC9D80}"/>
              </a:ext>
            </a:extLst>
          </p:cNvPr>
          <p:cNvSpPr/>
          <p:nvPr/>
        </p:nvSpPr>
        <p:spPr>
          <a:xfrm>
            <a:off x="641348" y="1549428"/>
            <a:ext cx="7836791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Luego de elegir un tema, el siguiente paso es describirlo brevemente. En este instante, podremos delimitar el ”territorio” jurídico del mismo. Una forma de hacerlo y describir nuestro tema de tesis, es respondiendo preguntas a medida que la información va surgiendo: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544A3A9-FD93-A640-ACB3-EEDDDB742194}"/>
              </a:ext>
            </a:extLst>
          </p:cNvPr>
          <p:cNvSpPr/>
          <p:nvPr/>
        </p:nvSpPr>
        <p:spPr>
          <a:xfrm>
            <a:off x="641348" y="2482496"/>
            <a:ext cx="3622306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¿Qué me interesa investigar?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5AB08C6-537D-EECA-5539-CAD645937592}"/>
              </a:ext>
            </a:extLst>
          </p:cNvPr>
          <p:cNvSpPr/>
          <p:nvPr/>
        </p:nvSpPr>
        <p:spPr>
          <a:xfrm>
            <a:off x="641347" y="2929836"/>
            <a:ext cx="3622305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¿Está regulado?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93D8216-77EA-4A6E-EDCB-F4C7FE6ABBDD}"/>
              </a:ext>
            </a:extLst>
          </p:cNvPr>
          <p:cNvSpPr/>
          <p:nvPr/>
        </p:nvSpPr>
        <p:spPr>
          <a:xfrm>
            <a:off x="641348" y="3377176"/>
            <a:ext cx="3622304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¿Hay regulación legal?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6EE7372-5CA0-63FD-82B6-FF3D3048A586}"/>
              </a:ext>
            </a:extLst>
          </p:cNvPr>
          <p:cNvSpPr/>
          <p:nvPr/>
        </p:nvSpPr>
        <p:spPr>
          <a:xfrm>
            <a:off x="641347" y="3824516"/>
            <a:ext cx="3622303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¿Y jurisprudencia?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E098CD6-FC47-BA97-8D3D-B8D1B968637C}"/>
              </a:ext>
            </a:extLst>
          </p:cNvPr>
          <p:cNvSpPr/>
          <p:nvPr/>
        </p:nvSpPr>
        <p:spPr>
          <a:xfrm>
            <a:off x="641348" y="4271856"/>
            <a:ext cx="3622302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¿Quiénes son los sujetos de esa regulación?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59D7E80-3456-528A-86C6-4BF77B0790AB}"/>
              </a:ext>
            </a:extLst>
          </p:cNvPr>
          <p:cNvSpPr/>
          <p:nvPr/>
        </p:nvSpPr>
        <p:spPr>
          <a:xfrm>
            <a:off x="4855835" y="4164134"/>
            <a:ext cx="3622302" cy="523220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¿Qué derechos/obligaciones/cargas establece esta regulación?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76A99A8-2E13-8C42-244F-0D78F7BF8CFB}"/>
              </a:ext>
            </a:extLst>
          </p:cNvPr>
          <p:cNvSpPr/>
          <p:nvPr/>
        </p:nvSpPr>
        <p:spPr>
          <a:xfrm>
            <a:off x="4855837" y="3377175"/>
            <a:ext cx="3622302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¿Y en otros países?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80A29E5-5AA0-9451-3B46-1B519B20D7BC}"/>
              </a:ext>
            </a:extLst>
          </p:cNvPr>
          <p:cNvCxnSpPr>
            <a:cxnSpLocks/>
          </p:cNvCxnSpPr>
          <p:nvPr/>
        </p:nvCxnSpPr>
        <p:spPr>
          <a:xfrm>
            <a:off x="4263652" y="3542057"/>
            <a:ext cx="59218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904D3E1-A2A9-D6E6-E094-4EF5EF1CE749}"/>
              </a:ext>
            </a:extLst>
          </p:cNvPr>
          <p:cNvSpPr/>
          <p:nvPr/>
        </p:nvSpPr>
        <p:spPr>
          <a:xfrm>
            <a:off x="641348" y="4740679"/>
            <a:ext cx="3622302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¿Se puede contraponer a otros derechos?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9F9C2FC-E6B3-748A-6A3E-7F21A2AD0169}"/>
              </a:ext>
            </a:extLst>
          </p:cNvPr>
          <p:cNvSpPr/>
          <p:nvPr/>
        </p:nvSpPr>
        <p:spPr>
          <a:xfrm>
            <a:off x="4855838" y="2929835"/>
            <a:ext cx="3622301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¿Dónde está regulado?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C768A78-EFF9-1E1A-3F3C-245573C3BBEE}"/>
              </a:ext>
            </a:extLst>
          </p:cNvPr>
          <p:cNvCxnSpPr>
            <a:cxnSpLocks/>
          </p:cNvCxnSpPr>
          <p:nvPr/>
        </p:nvCxnSpPr>
        <p:spPr>
          <a:xfrm>
            <a:off x="4263652" y="3083723"/>
            <a:ext cx="59218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DC76DB93-ECE7-3B47-86AB-A9480C606B7A}"/>
              </a:ext>
            </a:extLst>
          </p:cNvPr>
          <p:cNvCxnSpPr>
            <a:cxnSpLocks/>
          </p:cNvCxnSpPr>
          <p:nvPr/>
        </p:nvCxnSpPr>
        <p:spPr>
          <a:xfrm>
            <a:off x="4263650" y="4425744"/>
            <a:ext cx="59218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871C955-DB26-8228-4F2A-54B56B0A2668}"/>
              </a:ext>
            </a:extLst>
          </p:cNvPr>
          <p:cNvSpPr/>
          <p:nvPr/>
        </p:nvSpPr>
        <p:spPr>
          <a:xfrm>
            <a:off x="641348" y="5209502"/>
            <a:ext cx="3622302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¿Cuál es el problema de este conflicto?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5D84228-5AE0-C7D2-C5BD-9C749166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9" y="5783291"/>
            <a:ext cx="699530" cy="699530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903FD656-D26B-1D9A-A771-BFF8C185FEF4}"/>
              </a:ext>
            </a:extLst>
          </p:cNvPr>
          <p:cNvSpPr/>
          <p:nvPr/>
        </p:nvSpPr>
        <p:spPr>
          <a:xfrm>
            <a:off x="1352551" y="5871446"/>
            <a:ext cx="73596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cap="small" dirty="0"/>
              <a:t>Luego de escoger un tema, hagamos el ejercicio de responder estas preguntas para poder describirlo y encontrar sus conceptos claves y su principal problemática</a:t>
            </a:r>
          </a:p>
        </p:txBody>
      </p:sp>
    </p:spTree>
    <p:extLst>
      <p:ext uri="{BB962C8B-B14F-4D97-AF65-F5344CB8AC3E}">
        <p14:creationId xmlns:p14="http://schemas.microsoft.com/office/powerpoint/2010/main" val="311217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1799" y="1566858"/>
            <a:ext cx="8280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/>
              <a:t>Pregunta o asunto a resolver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1B9D8A1-E580-F24C-EE2D-E0011E562CC3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pic>
        <p:nvPicPr>
          <p:cNvPr id="20" name="Picture 2" descr="https://derecho.uchile.cl/.resources/portal-Derecho/images/nuevo-logo-derecho.png">
            <a:extLst>
              <a:ext uri="{FF2B5EF4-FFF2-40B4-BE49-F238E27FC236}">
                <a16:creationId xmlns:a16="http://schemas.microsoft.com/office/drawing/2014/main" id="{264F79CC-E962-37A7-C785-5F1D6CA8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E956620-EF63-F5F9-A0CB-B622D7CA90C6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482F61-C319-3CA9-3D09-8725C5775C0D}"/>
              </a:ext>
            </a:extLst>
          </p:cNvPr>
          <p:cNvSpPr txBox="1"/>
          <p:nvPr/>
        </p:nvSpPr>
        <p:spPr>
          <a:xfrm>
            <a:off x="431796" y="2118099"/>
            <a:ext cx="828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Para continuar con los puntos anteriores debemos definir los objetivos de la investigación, para lo cual debemos considerar: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E29CFC5C-F254-A536-A0EA-4A7EECD7051F}"/>
              </a:ext>
            </a:extLst>
          </p:cNvPr>
          <p:cNvSpPr/>
          <p:nvPr/>
        </p:nvSpPr>
        <p:spPr>
          <a:xfrm>
            <a:off x="841902" y="2719697"/>
            <a:ext cx="2375065" cy="8075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313FFF-B448-2FE7-AA3A-EF1417951D45}"/>
              </a:ext>
            </a:extLst>
          </p:cNvPr>
          <p:cNvSpPr txBox="1"/>
          <p:nvPr/>
        </p:nvSpPr>
        <p:spPr>
          <a:xfrm>
            <a:off x="993217" y="2969569"/>
            <a:ext cx="2182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400" dirty="0"/>
              <a:t>Identificación del problema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3212BC2-F33E-1E31-70BA-9E0B85D3CDE8}"/>
              </a:ext>
            </a:extLst>
          </p:cNvPr>
          <p:cNvSpPr/>
          <p:nvPr/>
        </p:nvSpPr>
        <p:spPr>
          <a:xfrm>
            <a:off x="841902" y="4742918"/>
            <a:ext cx="2375065" cy="8075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C1DFB7-67E1-EFDD-6CDE-1DADF7226EBB}"/>
              </a:ext>
            </a:extLst>
          </p:cNvPr>
          <p:cNvSpPr txBox="1"/>
          <p:nvPr/>
        </p:nvSpPr>
        <p:spPr>
          <a:xfrm>
            <a:off x="951860" y="4992790"/>
            <a:ext cx="2265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Planteamiento del problema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2E1FFEFD-62E8-A079-FCFF-5ABB8E9A72BE}"/>
              </a:ext>
            </a:extLst>
          </p:cNvPr>
          <p:cNvSpPr/>
          <p:nvPr/>
        </p:nvSpPr>
        <p:spPr>
          <a:xfrm>
            <a:off x="2892770" y="3772871"/>
            <a:ext cx="2375065" cy="8075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1639CE-4ADC-4D46-2FEA-B3A32603403A}"/>
              </a:ext>
            </a:extLst>
          </p:cNvPr>
          <p:cNvSpPr txBox="1"/>
          <p:nvPr/>
        </p:nvSpPr>
        <p:spPr>
          <a:xfrm>
            <a:off x="3028828" y="4035806"/>
            <a:ext cx="21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Formulación del problema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934E4324-766A-106D-B707-95A9F0E5AFEC}"/>
              </a:ext>
            </a:extLst>
          </p:cNvPr>
          <p:cNvSpPr/>
          <p:nvPr/>
        </p:nvSpPr>
        <p:spPr>
          <a:xfrm>
            <a:off x="2892770" y="5761593"/>
            <a:ext cx="2375065" cy="8075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33BCD4-CB28-D5CB-79C8-74E7E25823D0}"/>
              </a:ext>
            </a:extLst>
          </p:cNvPr>
          <p:cNvSpPr txBox="1"/>
          <p:nvPr/>
        </p:nvSpPr>
        <p:spPr>
          <a:xfrm>
            <a:off x="3028828" y="6011466"/>
            <a:ext cx="2138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Organización del problema</a:t>
            </a:r>
          </a:p>
        </p:txBody>
      </p:sp>
      <p:pic>
        <p:nvPicPr>
          <p:cNvPr id="26" name="Picture 4" descr="Hablemos de liderazgo: CÓMO RESOLVER PROBLEMAS ANTES DE QUE SURJAN">
            <a:extLst>
              <a:ext uri="{FF2B5EF4-FFF2-40B4-BE49-F238E27FC236}">
                <a16:creationId xmlns:a16="http://schemas.microsoft.com/office/drawing/2014/main" id="{80966C64-F6CF-C562-55A0-E920ABA4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96" y="3389878"/>
            <a:ext cx="2375065" cy="16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co 26">
            <a:extLst>
              <a:ext uri="{FF2B5EF4-FFF2-40B4-BE49-F238E27FC236}">
                <a16:creationId xmlns:a16="http://schemas.microsoft.com/office/drawing/2014/main" id="{65BF458D-A9D0-CD65-7B4F-F0BA5546A30F}"/>
              </a:ext>
            </a:extLst>
          </p:cNvPr>
          <p:cNvSpPr/>
          <p:nvPr/>
        </p:nvSpPr>
        <p:spPr>
          <a:xfrm>
            <a:off x="2560132" y="3148280"/>
            <a:ext cx="1429138" cy="1195303"/>
          </a:xfrm>
          <a:prstGeom prst="arc">
            <a:avLst>
              <a:gd name="adj1" fmla="val 15802779"/>
              <a:gd name="adj2" fmla="val 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6200ABAC-EC5C-5ED7-F605-A3012AA26538}"/>
              </a:ext>
            </a:extLst>
          </p:cNvPr>
          <p:cNvSpPr/>
          <p:nvPr/>
        </p:nvSpPr>
        <p:spPr>
          <a:xfrm>
            <a:off x="2573167" y="5172314"/>
            <a:ext cx="1429138" cy="1195303"/>
          </a:xfrm>
          <a:prstGeom prst="arc">
            <a:avLst>
              <a:gd name="adj1" fmla="val 15802779"/>
              <a:gd name="adj2" fmla="val 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551893D1-6F1C-2268-1627-7C502AD5B3F6}"/>
              </a:ext>
            </a:extLst>
          </p:cNvPr>
          <p:cNvSpPr/>
          <p:nvPr/>
        </p:nvSpPr>
        <p:spPr>
          <a:xfrm rot="17018742">
            <a:off x="1813440" y="4171794"/>
            <a:ext cx="1579950" cy="1303048"/>
          </a:xfrm>
          <a:prstGeom prst="arc">
            <a:avLst>
              <a:gd name="adj1" fmla="val 15782899"/>
              <a:gd name="adj2" fmla="val 30714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58FFB8A-5ABB-9B5F-CF3F-6BF2EABAA1DC}"/>
              </a:ext>
            </a:extLst>
          </p:cNvPr>
          <p:cNvSpPr/>
          <p:nvPr/>
        </p:nvSpPr>
        <p:spPr>
          <a:xfrm>
            <a:off x="2823326" y="2571348"/>
            <a:ext cx="288350" cy="296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D10EE26-CE5F-1C50-A86A-472DA4DE1AC6}"/>
              </a:ext>
            </a:extLst>
          </p:cNvPr>
          <p:cNvSpPr/>
          <p:nvPr/>
        </p:nvSpPr>
        <p:spPr>
          <a:xfrm>
            <a:off x="4753762" y="3624787"/>
            <a:ext cx="288350" cy="296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2CF2D34-975F-CAFD-C087-E5EAF6A7E034}"/>
              </a:ext>
            </a:extLst>
          </p:cNvPr>
          <p:cNvSpPr/>
          <p:nvPr/>
        </p:nvSpPr>
        <p:spPr>
          <a:xfrm>
            <a:off x="993217" y="4594833"/>
            <a:ext cx="288350" cy="296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6B2A418-7C57-48E1-FB04-C8F1CAAF4DB2}"/>
              </a:ext>
            </a:extLst>
          </p:cNvPr>
          <p:cNvSpPr/>
          <p:nvPr/>
        </p:nvSpPr>
        <p:spPr>
          <a:xfrm>
            <a:off x="4791560" y="5601597"/>
            <a:ext cx="288350" cy="296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778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ACFF5E-FDF7-E00D-7F1B-198405497FD1}"/>
              </a:ext>
            </a:extLst>
          </p:cNvPr>
          <p:cNvCxnSpPr>
            <a:cxnSpLocks/>
          </p:cNvCxnSpPr>
          <p:nvPr/>
        </p:nvCxnSpPr>
        <p:spPr>
          <a:xfrm>
            <a:off x="2705627" y="6281295"/>
            <a:ext cx="4113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5B403EE-FC79-3338-92B8-442550F2D31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6314" y="2332749"/>
            <a:ext cx="4113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A8AD97D4-7EC9-E7CC-D035-1EF3FD0CF556}"/>
              </a:ext>
            </a:extLst>
          </p:cNvPr>
          <p:cNvSpPr/>
          <p:nvPr/>
        </p:nvSpPr>
        <p:spPr>
          <a:xfrm>
            <a:off x="3117669" y="6017230"/>
            <a:ext cx="5583458" cy="716545"/>
          </a:xfrm>
          <a:custGeom>
            <a:avLst/>
            <a:gdLst>
              <a:gd name="connsiteX0" fmla="*/ 0 w 5583458"/>
              <a:gd name="connsiteY0" fmla="*/ 119427 h 716545"/>
              <a:gd name="connsiteX1" fmla="*/ 119427 w 5583458"/>
              <a:gd name="connsiteY1" fmla="*/ 0 h 716545"/>
              <a:gd name="connsiteX2" fmla="*/ 820164 w 5583458"/>
              <a:gd name="connsiteY2" fmla="*/ 0 h 716545"/>
              <a:gd name="connsiteX3" fmla="*/ 1360563 w 5583458"/>
              <a:gd name="connsiteY3" fmla="*/ 0 h 716545"/>
              <a:gd name="connsiteX4" fmla="*/ 1847516 w 5583458"/>
              <a:gd name="connsiteY4" fmla="*/ 0 h 716545"/>
              <a:gd name="connsiteX5" fmla="*/ 2494807 w 5583458"/>
              <a:gd name="connsiteY5" fmla="*/ 0 h 716545"/>
              <a:gd name="connsiteX6" fmla="*/ 3035205 w 5583458"/>
              <a:gd name="connsiteY6" fmla="*/ 0 h 716545"/>
              <a:gd name="connsiteX7" fmla="*/ 3735942 w 5583458"/>
              <a:gd name="connsiteY7" fmla="*/ 0 h 716545"/>
              <a:gd name="connsiteX8" fmla="*/ 4222895 w 5583458"/>
              <a:gd name="connsiteY8" fmla="*/ 0 h 716545"/>
              <a:gd name="connsiteX9" fmla="*/ 4923632 w 5583458"/>
              <a:gd name="connsiteY9" fmla="*/ 0 h 716545"/>
              <a:gd name="connsiteX10" fmla="*/ 5464031 w 5583458"/>
              <a:gd name="connsiteY10" fmla="*/ 0 h 716545"/>
              <a:gd name="connsiteX11" fmla="*/ 5583458 w 5583458"/>
              <a:gd name="connsiteY11" fmla="*/ 119427 h 716545"/>
              <a:gd name="connsiteX12" fmla="*/ 5583458 w 5583458"/>
              <a:gd name="connsiteY12" fmla="*/ 597118 h 716545"/>
              <a:gd name="connsiteX13" fmla="*/ 5464031 w 5583458"/>
              <a:gd name="connsiteY13" fmla="*/ 716545 h 716545"/>
              <a:gd name="connsiteX14" fmla="*/ 4870186 w 5583458"/>
              <a:gd name="connsiteY14" fmla="*/ 716545 h 716545"/>
              <a:gd name="connsiteX15" fmla="*/ 4276341 w 5583458"/>
              <a:gd name="connsiteY15" fmla="*/ 716545 h 716545"/>
              <a:gd name="connsiteX16" fmla="*/ 3575604 w 5583458"/>
              <a:gd name="connsiteY16" fmla="*/ 716545 h 716545"/>
              <a:gd name="connsiteX17" fmla="*/ 2981759 w 5583458"/>
              <a:gd name="connsiteY17" fmla="*/ 716545 h 716545"/>
              <a:gd name="connsiteX18" fmla="*/ 2548253 w 5583458"/>
              <a:gd name="connsiteY18" fmla="*/ 716545 h 716545"/>
              <a:gd name="connsiteX19" fmla="*/ 2061300 w 5583458"/>
              <a:gd name="connsiteY19" fmla="*/ 716545 h 716545"/>
              <a:gd name="connsiteX20" fmla="*/ 1360563 w 5583458"/>
              <a:gd name="connsiteY20" fmla="*/ 716545 h 716545"/>
              <a:gd name="connsiteX21" fmla="*/ 766718 w 5583458"/>
              <a:gd name="connsiteY21" fmla="*/ 716545 h 716545"/>
              <a:gd name="connsiteX22" fmla="*/ 119427 w 5583458"/>
              <a:gd name="connsiteY22" fmla="*/ 716545 h 716545"/>
              <a:gd name="connsiteX23" fmla="*/ 0 w 5583458"/>
              <a:gd name="connsiteY23" fmla="*/ 597118 h 716545"/>
              <a:gd name="connsiteX24" fmla="*/ 0 w 5583458"/>
              <a:gd name="connsiteY24" fmla="*/ 119427 h 7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83458" h="716545" extrusionOk="0">
                <a:moveTo>
                  <a:pt x="0" y="119427"/>
                </a:moveTo>
                <a:cubicBezTo>
                  <a:pt x="-6171" y="49663"/>
                  <a:pt x="47047" y="2410"/>
                  <a:pt x="119427" y="0"/>
                </a:cubicBezTo>
                <a:cubicBezTo>
                  <a:pt x="364402" y="-47014"/>
                  <a:pt x="634756" y="42626"/>
                  <a:pt x="820164" y="0"/>
                </a:cubicBezTo>
                <a:cubicBezTo>
                  <a:pt x="1005572" y="-42626"/>
                  <a:pt x="1243326" y="17046"/>
                  <a:pt x="1360563" y="0"/>
                </a:cubicBezTo>
                <a:cubicBezTo>
                  <a:pt x="1477800" y="-17046"/>
                  <a:pt x="1629509" y="41932"/>
                  <a:pt x="1847516" y="0"/>
                </a:cubicBezTo>
                <a:cubicBezTo>
                  <a:pt x="2065523" y="-41932"/>
                  <a:pt x="2300424" y="5946"/>
                  <a:pt x="2494807" y="0"/>
                </a:cubicBezTo>
                <a:cubicBezTo>
                  <a:pt x="2689190" y="-5946"/>
                  <a:pt x="2912134" y="52760"/>
                  <a:pt x="3035205" y="0"/>
                </a:cubicBezTo>
                <a:cubicBezTo>
                  <a:pt x="3158276" y="-52760"/>
                  <a:pt x="3471759" y="48047"/>
                  <a:pt x="3735942" y="0"/>
                </a:cubicBezTo>
                <a:cubicBezTo>
                  <a:pt x="4000125" y="-48047"/>
                  <a:pt x="4005490" y="49592"/>
                  <a:pt x="4222895" y="0"/>
                </a:cubicBezTo>
                <a:cubicBezTo>
                  <a:pt x="4440300" y="-49592"/>
                  <a:pt x="4661733" y="47533"/>
                  <a:pt x="4923632" y="0"/>
                </a:cubicBezTo>
                <a:cubicBezTo>
                  <a:pt x="5185531" y="-47533"/>
                  <a:pt x="5226990" y="33652"/>
                  <a:pt x="5464031" y="0"/>
                </a:cubicBezTo>
                <a:cubicBezTo>
                  <a:pt x="5513095" y="-966"/>
                  <a:pt x="5587417" y="42612"/>
                  <a:pt x="5583458" y="119427"/>
                </a:cubicBezTo>
                <a:cubicBezTo>
                  <a:pt x="5621915" y="337125"/>
                  <a:pt x="5549682" y="359266"/>
                  <a:pt x="5583458" y="597118"/>
                </a:cubicBezTo>
                <a:cubicBezTo>
                  <a:pt x="5587190" y="667647"/>
                  <a:pt x="5536978" y="710426"/>
                  <a:pt x="5464031" y="716545"/>
                </a:cubicBezTo>
                <a:cubicBezTo>
                  <a:pt x="5275884" y="762179"/>
                  <a:pt x="5054625" y="669428"/>
                  <a:pt x="4870186" y="716545"/>
                </a:cubicBezTo>
                <a:cubicBezTo>
                  <a:pt x="4685748" y="763662"/>
                  <a:pt x="4474086" y="667343"/>
                  <a:pt x="4276341" y="716545"/>
                </a:cubicBezTo>
                <a:cubicBezTo>
                  <a:pt x="4078597" y="765747"/>
                  <a:pt x="3823197" y="659033"/>
                  <a:pt x="3575604" y="716545"/>
                </a:cubicBezTo>
                <a:cubicBezTo>
                  <a:pt x="3328011" y="774057"/>
                  <a:pt x="3111342" y="654362"/>
                  <a:pt x="2981759" y="716545"/>
                </a:cubicBezTo>
                <a:cubicBezTo>
                  <a:pt x="2852177" y="778728"/>
                  <a:pt x="2694356" y="681887"/>
                  <a:pt x="2548253" y="716545"/>
                </a:cubicBezTo>
                <a:cubicBezTo>
                  <a:pt x="2402150" y="751203"/>
                  <a:pt x="2159323" y="691051"/>
                  <a:pt x="2061300" y="716545"/>
                </a:cubicBezTo>
                <a:cubicBezTo>
                  <a:pt x="1963277" y="742039"/>
                  <a:pt x="1655682" y="709809"/>
                  <a:pt x="1360563" y="716545"/>
                </a:cubicBezTo>
                <a:cubicBezTo>
                  <a:pt x="1065444" y="723281"/>
                  <a:pt x="1005018" y="665842"/>
                  <a:pt x="766718" y="716545"/>
                </a:cubicBezTo>
                <a:cubicBezTo>
                  <a:pt x="528419" y="767248"/>
                  <a:pt x="309242" y="709124"/>
                  <a:pt x="119427" y="716545"/>
                </a:cubicBezTo>
                <a:cubicBezTo>
                  <a:pt x="53305" y="712133"/>
                  <a:pt x="7458" y="664631"/>
                  <a:pt x="0" y="597118"/>
                </a:cubicBezTo>
                <a:cubicBezTo>
                  <a:pt x="-19124" y="398513"/>
                  <a:pt x="8522" y="261496"/>
                  <a:pt x="0" y="119427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0C75408-423E-51DF-08EA-BC87FF806C08}"/>
              </a:ext>
            </a:extLst>
          </p:cNvPr>
          <p:cNvSpPr/>
          <p:nvPr/>
        </p:nvSpPr>
        <p:spPr>
          <a:xfrm>
            <a:off x="3117669" y="4903886"/>
            <a:ext cx="5579004" cy="716545"/>
          </a:xfrm>
          <a:custGeom>
            <a:avLst/>
            <a:gdLst>
              <a:gd name="connsiteX0" fmla="*/ 0 w 5579004"/>
              <a:gd name="connsiteY0" fmla="*/ 119427 h 716545"/>
              <a:gd name="connsiteX1" fmla="*/ 119427 w 5579004"/>
              <a:gd name="connsiteY1" fmla="*/ 0 h 716545"/>
              <a:gd name="connsiteX2" fmla="*/ 819580 w 5579004"/>
              <a:gd name="connsiteY2" fmla="*/ 0 h 716545"/>
              <a:gd name="connsiteX3" fmla="*/ 1359529 w 5579004"/>
              <a:gd name="connsiteY3" fmla="*/ 0 h 716545"/>
              <a:gd name="connsiteX4" fmla="*/ 1846075 w 5579004"/>
              <a:gd name="connsiteY4" fmla="*/ 0 h 716545"/>
              <a:gd name="connsiteX5" fmla="*/ 2492827 w 5579004"/>
              <a:gd name="connsiteY5" fmla="*/ 0 h 716545"/>
              <a:gd name="connsiteX6" fmla="*/ 3032776 w 5579004"/>
              <a:gd name="connsiteY6" fmla="*/ 0 h 716545"/>
              <a:gd name="connsiteX7" fmla="*/ 3732929 w 5579004"/>
              <a:gd name="connsiteY7" fmla="*/ 0 h 716545"/>
              <a:gd name="connsiteX8" fmla="*/ 4219476 w 5579004"/>
              <a:gd name="connsiteY8" fmla="*/ 0 h 716545"/>
              <a:gd name="connsiteX9" fmla="*/ 4919629 w 5579004"/>
              <a:gd name="connsiteY9" fmla="*/ 0 h 716545"/>
              <a:gd name="connsiteX10" fmla="*/ 5459577 w 5579004"/>
              <a:gd name="connsiteY10" fmla="*/ 0 h 716545"/>
              <a:gd name="connsiteX11" fmla="*/ 5579004 w 5579004"/>
              <a:gd name="connsiteY11" fmla="*/ 119427 h 716545"/>
              <a:gd name="connsiteX12" fmla="*/ 5579004 w 5579004"/>
              <a:gd name="connsiteY12" fmla="*/ 597118 h 716545"/>
              <a:gd name="connsiteX13" fmla="*/ 5459577 w 5579004"/>
              <a:gd name="connsiteY13" fmla="*/ 716545 h 716545"/>
              <a:gd name="connsiteX14" fmla="*/ 4866227 w 5579004"/>
              <a:gd name="connsiteY14" fmla="*/ 716545 h 716545"/>
              <a:gd name="connsiteX15" fmla="*/ 4272877 w 5579004"/>
              <a:gd name="connsiteY15" fmla="*/ 716545 h 716545"/>
              <a:gd name="connsiteX16" fmla="*/ 3572724 w 5579004"/>
              <a:gd name="connsiteY16" fmla="*/ 716545 h 716545"/>
              <a:gd name="connsiteX17" fmla="*/ 2979374 w 5579004"/>
              <a:gd name="connsiteY17" fmla="*/ 716545 h 716545"/>
              <a:gd name="connsiteX18" fmla="*/ 2546229 w 5579004"/>
              <a:gd name="connsiteY18" fmla="*/ 716545 h 716545"/>
              <a:gd name="connsiteX19" fmla="*/ 2059682 w 5579004"/>
              <a:gd name="connsiteY19" fmla="*/ 716545 h 716545"/>
              <a:gd name="connsiteX20" fmla="*/ 1359529 w 5579004"/>
              <a:gd name="connsiteY20" fmla="*/ 716545 h 716545"/>
              <a:gd name="connsiteX21" fmla="*/ 766179 w 5579004"/>
              <a:gd name="connsiteY21" fmla="*/ 716545 h 716545"/>
              <a:gd name="connsiteX22" fmla="*/ 119427 w 5579004"/>
              <a:gd name="connsiteY22" fmla="*/ 716545 h 716545"/>
              <a:gd name="connsiteX23" fmla="*/ 0 w 5579004"/>
              <a:gd name="connsiteY23" fmla="*/ 597118 h 716545"/>
              <a:gd name="connsiteX24" fmla="*/ 0 w 5579004"/>
              <a:gd name="connsiteY24" fmla="*/ 119427 h 7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79004" h="716545" extrusionOk="0">
                <a:moveTo>
                  <a:pt x="0" y="119427"/>
                </a:moveTo>
                <a:cubicBezTo>
                  <a:pt x="-6171" y="49663"/>
                  <a:pt x="47047" y="2410"/>
                  <a:pt x="119427" y="0"/>
                </a:cubicBezTo>
                <a:cubicBezTo>
                  <a:pt x="415798" y="-67936"/>
                  <a:pt x="535691" y="42224"/>
                  <a:pt x="819580" y="0"/>
                </a:cubicBezTo>
                <a:cubicBezTo>
                  <a:pt x="1103469" y="-42224"/>
                  <a:pt x="1153675" y="8"/>
                  <a:pt x="1359529" y="0"/>
                </a:cubicBezTo>
                <a:cubicBezTo>
                  <a:pt x="1565383" y="-8"/>
                  <a:pt x="1637185" y="55640"/>
                  <a:pt x="1846075" y="0"/>
                </a:cubicBezTo>
                <a:cubicBezTo>
                  <a:pt x="2054965" y="-55640"/>
                  <a:pt x="2177115" y="65386"/>
                  <a:pt x="2492827" y="0"/>
                </a:cubicBezTo>
                <a:cubicBezTo>
                  <a:pt x="2808539" y="-65386"/>
                  <a:pt x="2912422" y="5129"/>
                  <a:pt x="3032776" y="0"/>
                </a:cubicBezTo>
                <a:cubicBezTo>
                  <a:pt x="3153130" y="-5129"/>
                  <a:pt x="3410085" y="73215"/>
                  <a:pt x="3732929" y="0"/>
                </a:cubicBezTo>
                <a:cubicBezTo>
                  <a:pt x="4055773" y="-73215"/>
                  <a:pt x="4033333" y="17053"/>
                  <a:pt x="4219476" y="0"/>
                </a:cubicBezTo>
                <a:cubicBezTo>
                  <a:pt x="4405619" y="-17053"/>
                  <a:pt x="4713964" y="70953"/>
                  <a:pt x="4919629" y="0"/>
                </a:cubicBezTo>
                <a:cubicBezTo>
                  <a:pt x="5125294" y="-70953"/>
                  <a:pt x="5303004" y="10655"/>
                  <a:pt x="5459577" y="0"/>
                </a:cubicBezTo>
                <a:cubicBezTo>
                  <a:pt x="5508641" y="-966"/>
                  <a:pt x="5582963" y="42612"/>
                  <a:pt x="5579004" y="119427"/>
                </a:cubicBezTo>
                <a:cubicBezTo>
                  <a:pt x="5617461" y="337125"/>
                  <a:pt x="5545228" y="359266"/>
                  <a:pt x="5579004" y="597118"/>
                </a:cubicBezTo>
                <a:cubicBezTo>
                  <a:pt x="5582736" y="667647"/>
                  <a:pt x="5532524" y="710426"/>
                  <a:pt x="5459577" y="716545"/>
                </a:cubicBezTo>
                <a:cubicBezTo>
                  <a:pt x="5322328" y="767754"/>
                  <a:pt x="5111339" y="692204"/>
                  <a:pt x="4866227" y="716545"/>
                </a:cubicBezTo>
                <a:cubicBezTo>
                  <a:pt x="4621115" y="740886"/>
                  <a:pt x="4408270" y="695950"/>
                  <a:pt x="4272877" y="716545"/>
                </a:cubicBezTo>
                <a:cubicBezTo>
                  <a:pt x="4137484" y="737140"/>
                  <a:pt x="3888789" y="698663"/>
                  <a:pt x="3572724" y="716545"/>
                </a:cubicBezTo>
                <a:cubicBezTo>
                  <a:pt x="3256659" y="734427"/>
                  <a:pt x="3228551" y="670039"/>
                  <a:pt x="2979374" y="716545"/>
                </a:cubicBezTo>
                <a:cubicBezTo>
                  <a:pt x="2730197" y="763051"/>
                  <a:pt x="2650023" y="708074"/>
                  <a:pt x="2546229" y="716545"/>
                </a:cubicBezTo>
                <a:cubicBezTo>
                  <a:pt x="2442435" y="725016"/>
                  <a:pt x="2176381" y="687811"/>
                  <a:pt x="2059682" y="716545"/>
                </a:cubicBezTo>
                <a:cubicBezTo>
                  <a:pt x="1942983" y="745279"/>
                  <a:pt x="1500684" y="707208"/>
                  <a:pt x="1359529" y="716545"/>
                </a:cubicBezTo>
                <a:cubicBezTo>
                  <a:pt x="1218374" y="725882"/>
                  <a:pt x="985920" y="676322"/>
                  <a:pt x="766179" y="716545"/>
                </a:cubicBezTo>
                <a:cubicBezTo>
                  <a:pt x="546438" y="756768"/>
                  <a:pt x="404699" y="674607"/>
                  <a:pt x="119427" y="716545"/>
                </a:cubicBezTo>
                <a:cubicBezTo>
                  <a:pt x="53305" y="712133"/>
                  <a:pt x="7458" y="664631"/>
                  <a:pt x="0" y="597118"/>
                </a:cubicBezTo>
                <a:cubicBezTo>
                  <a:pt x="-19124" y="398513"/>
                  <a:pt x="8522" y="261496"/>
                  <a:pt x="0" y="119427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5797B95A-A3CE-538A-48AA-950FAF501862}"/>
              </a:ext>
            </a:extLst>
          </p:cNvPr>
          <p:cNvSpPr/>
          <p:nvPr/>
        </p:nvSpPr>
        <p:spPr>
          <a:xfrm>
            <a:off x="3122023" y="3042464"/>
            <a:ext cx="5579004" cy="1620708"/>
          </a:xfrm>
          <a:custGeom>
            <a:avLst/>
            <a:gdLst>
              <a:gd name="connsiteX0" fmla="*/ 0 w 5579004"/>
              <a:gd name="connsiteY0" fmla="*/ 270123 h 1620708"/>
              <a:gd name="connsiteX1" fmla="*/ 270123 w 5579004"/>
              <a:gd name="connsiteY1" fmla="*/ 0 h 1620708"/>
              <a:gd name="connsiteX2" fmla="*/ 930760 w 5579004"/>
              <a:gd name="connsiteY2" fmla="*/ 0 h 1620708"/>
              <a:gd name="connsiteX3" fmla="*/ 1440235 w 5579004"/>
              <a:gd name="connsiteY3" fmla="*/ 0 h 1620708"/>
              <a:gd name="connsiteX4" fmla="*/ 1899321 w 5579004"/>
              <a:gd name="connsiteY4" fmla="*/ 0 h 1620708"/>
              <a:gd name="connsiteX5" fmla="*/ 2509571 w 5579004"/>
              <a:gd name="connsiteY5" fmla="*/ 0 h 1620708"/>
              <a:gd name="connsiteX6" fmla="*/ 3019045 w 5579004"/>
              <a:gd name="connsiteY6" fmla="*/ 0 h 1620708"/>
              <a:gd name="connsiteX7" fmla="*/ 3679683 w 5579004"/>
              <a:gd name="connsiteY7" fmla="*/ 0 h 1620708"/>
              <a:gd name="connsiteX8" fmla="*/ 4138769 w 5579004"/>
              <a:gd name="connsiteY8" fmla="*/ 0 h 1620708"/>
              <a:gd name="connsiteX9" fmla="*/ 4799407 w 5579004"/>
              <a:gd name="connsiteY9" fmla="*/ 0 h 1620708"/>
              <a:gd name="connsiteX10" fmla="*/ 5308881 w 5579004"/>
              <a:gd name="connsiteY10" fmla="*/ 0 h 1620708"/>
              <a:gd name="connsiteX11" fmla="*/ 5579004 w 5579004"/>
              <a:gd name="connsiteY11" fmla="*/ 270123 h 1620708"/>
              <a:gd name="connsiteX12" fmla="*/ 5579004 w 5579004"/>
              <a:gd name="connsiteY12" fmla="*/ 821159 h 1620708"/>
              <a:gd name="connsiteX13" fmla="*/ 5579004 w 5579004"/>
              <a:gd name="connsiteY13" fmla="*/ 1350585 h 1620708"/>
              <a:gd name="connsiteX14" fmla="*/ 5308881 w 5579004"/>
              <a:gd name="connsiteY14" fmla="*/ 1620708 h 1620708"/>
              <a:gd name="connsiteX15" fmla="*/ 4749019 w 5579004"/>
              <a:gd name="connsiteY15" fmla="*/ 1620708 h 1620708"/>
              <a:gd name="connsiteX16" fmla="*/ 4088382 w 5579004"/>
              <a:gd name="connsiteY16" fmla="*/ 1620708 h 1620708"/>
              <a:gd name="connsiteX17" fmla="*/ 3528520 w 5579004"/>
              <a:gd name="connsiteY17" fmla="*/ 1620708 h 1620708"/>
              <a:gd name="connsiteX18" fmla="*/ 3119821 w 5579004"/>
              <a:gd name="connsiteY18" fmla="*/ 1620708 h 1620708"/>
              <a:gd name="connsiteX19" fmla="*/ 2660734 w 5579004"/>
              <a:gd name="connsiteY19" fmla="*/ 1620708 h 1620708"/>
              <a:gd name="connsiteX20" fmla="*/ 2000097 w 5579004"/>
              <a:gd name="connsiteY20" fmla="*/ 1620708 h 1620708"/>
              <a:gd name="connsiteX21" fmla="*/ 1440235 w 5579004"/>
              <a:gd name="connsiteY21" fmla="*/ 1620708 h 1620708"/>
              <a:gd name="connsiteX22" fmla="*/ 981148 w 5579004"/>
              <a:gd name="connsiteY22" fmla="*/ 1620708 h 1620708"/>
              <a:gd name="connsiteX23" fmla="*/ 270123 w 5579004"/>
              <a:gd name="connsiteY23" fmla="*/ 1620708 h 1620708"/>
              <a:gd name="connsiteX24" fmla="*/ 0 w 5579004"/>
              <a:gd name="connsiteY24" fmla="*/ 1350585 h 1620708"/>
              <a:gd name="connsiteX25" fmla="*/ 0 w 5579004"/>
              <a:gd name="connsiteY25" fmla="*/ 810354 h 1620708"/>
              <a:gd name="connsiteX26" fmla="*/ 0 w 5579004"/>
              <a:gd name="connsiteY26" fmla="*/ 270123 h 16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79004" h="1620708" extrusionOk="0">
                <a:moveTo>
                  <a:pt x="0" y="270123"/>
                </a:moveTo>
                <a:cubicBezTo>
                  <a:pt x="-11004" y="114150"/>
                  <a:pt x="93422" y="10327"/>
                  <a:pt x="270123" y="0"/>
                </a:cubicBezTo>
                <a:cubicBezTo>
                  <a:pt x="420261" y="-1998"/>
                  <a:pt x="772920" y="31077"/>
                  <a:pt x="930760" y="0"/>
                </a:cubicBezTo>
                <a:cubicBezTo>
                  <a:pt x="1088600" y="-31077"/>
                  <a:pt x="1186097" y="56426"/>
                  <a:pt x="1440235" y="0"/>
                </a:cubicBezTo>
                <a:cubicBezTo>
                  <a:pt x="1694374" y="-56426"/>
                  <a:pt x="1754627" y="40752"/>
                  <a:pt x="1899321" y="0"/>
                </a:cubicBezTo>
                <a:cubicBezTo>
                  <a:pt x="2044015" y="-40752"/>
                  <a:pt x="2213263" y="1217"/>
                  <a:pt x="2509571" y="0"/>
                </a:cubicBezTo>
                <a:cubicBezTo>
                  <a:pt x="2805879" y="-1217"/>
                  <a:pt x="2913689" y="58748"/>
                  <a:pt x="3019045" y="0"/>
                </a:cubicBezTo>
                <a:cubicBezTo>
                  <a:pt x="3124401" y="-58748"/>
                  <a:pt x="3519599" y="57330"/>
                  <a:pt x="3679683" y="0"/>
                </a:cubicBezTo>
                <a:cubicBezTo>
                  <a:pt x="3839767" y="-57330"/>
                  <a:pt x="4001221" y="28310"/>
                  <a:pt x="4138769" y="0"/>
                </a:cubicBezTo>
                <a:cubicBezTo>
                  <a:pt x="4276317" y="-28310"/>
                  <a:pt x="4496071" y="27719"/>
                  <a:pt x="4799407" y="0"/>
                </a:cubicBezTo>
                <a:cubicBezTo>
                  <a:pt x="5102743" y="-27719"/>
                  <a:pt x="5150111" y="29688"/>
                  <a:pt x="5308881" y="0"/>
                </a:cubicBezTo>
                <a:cubicBezTo>
                  <a:pt x="5426402" y="-1811"/>
                  <a:pt x="5585825" y="102233"/>
                  <a:pt x="5579004" y="270123"/>
                </a:cubicBezTo>
                <a:cubicBezTo>
                  <a:pt x="5639247" y="469313"/>
                  <a:pt x="5515316" y="637752"/>
                  <a:pt x="5579004" y="821159"/>
                </a:cubicBezTo>
                <a:cubicBezTo>
                  <a:pt x="5642692" y="1004566"/>
                  <a:pt x="5531059" y="1114804"/>
                  <a:pt x="5579004" y="1350585"/>
                </a:cubicBezTo>
                <a:cubicBezTo>
                  <a:pt x="5596086" y="1478564"/>
                  <a:pt x="5446038" y="1616058"/>
                  <a:pt x="5308881" y="1620708"/>
                </a:cubicBezTo>
                <a:cubicBezTo>
                  <a:pt x="5117186" y="1663143"/>
                  <a:pt x="4881647" y="1593022"/>
                  <a:pt x="4749019" y="1620708"/>
                </a:cubicBezTo>
                <a:cubicBezTo>
                  <a:pt x="4616391" y="1648394"/>
                  <a:pt x="4309179" y="1604662"/>
                  <a:pt x="4088382" y="1620708"/>
                </a:cubicBezTo>
                <a:cubicBezTo>
                  <a:pt x="3867585" y="1636754"/>
                  <a:pt x="3661030" y="1568855"/>
                  <a:pt x="3528520" y="1620708"/>
                </a:cubicBezTo>
                <a:cubicBezTo>
                  <a:pt x="3396010" y="1672561"/>
                  <a:pt x="3203849" y="1580864"/>
                  <a:pt x="3119821" y="1620708"/>
                </a:cubicBezTo>
                <a:cubicBezTo>
                  <a:pt x="3035793" y="1660552"/>
                  <a:pt x="2841792" y="1568334"/>
                  <a:pt x="2660734" y="1620708"/>
                </a:cubicBezTo>
                <a:cubicBezTo>
                  <a:pt x="2479676" y="1673082"/>
                  <a:pt x="2329269" y="1612073"/>
                  <a:pt x="2000097" y="1620708"/>
                </a:cubicBezTo>
                <a:cubicBezTo>
                  <a:pt x="1670925" y="1629343"/>
                  <a:pt x="1620653" y="1564266"/>
                  <a:pt x="1440235" y="1620708"/>
                </a:cubicBezTo>
                <a:cubicBezTo>
                  <a:pt x="1259817" y="1677150"/>
                  <a:pt x="1190185" y="1615896"/>
                  <a:pt x="981148" y="1620708"/>
                </a:cubicBezTo>
                <a:cubicBezTo>
                  <a:pt x="772111" y="1625520"/>
                  <a:pt x="533021" y="1572079"/>
                  <a:pt x="270123" y="1620708"/>
                </a:cubicBezTo>
                <a:cubicBezTo>
                  <a:pt x="78659" y="1618315"/>
                  <a:pt x="22934" y="1519515"/>
                  <a:pt x="0" y="1350585"/>
                </a:cubicBezTo>
                <a:cubicBezTo>
                  <a:pt x="-51957" y="1216676"/>
                  <a:pt x="39422" y="1048283"/>
                  <a:pt x="0" y="810354"/>
                </a:cubicBezTo>
                <a:cubicBezTo>
                  <a:pt x="-39422" y="572425"/>
                  <a:pt x="38886" y="412253"/>
                  <a:pt x="0" y="270123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AD5822B9-18D4-3F5F-35F8-07DB10257D5C}"/>
              </a:ext>
            </a:extLst>
          </p:cNvPr>
          <p:cNvSpPr/>
          <p:nvPr/>
        </p:nvSpPr>
        <p:spPr>
          <a:xfrm>
            <a:off x="3122022" y="1979023"/>
            <a:ext cx="5570095" cy="848730"/>
          </a:xfrm>
          <a:custGeom>
            <a:avLst/>
            <a:gdLst>
              <a:gd name="connsiteX0" fmla="*/ 0 w 5570095"/>
              <a:gd name="connsiteY0" fmla="*/ 141458 h 848730"/>
              <a:gd name="connsiteX1" fmla="*/ 141458 w 5570095"/>
              <a:gd name="connsiteY1" fmla="*/ 0 h 848730"/>
              <a:gd name="connsiteX2" fmla="*/ 834666 w 5570095"/>
              <a:gd name="connsiteY2" fmla="*/ 0 h 848730"/>
              <a:gd name="connsiteX3" fmla="*/ 1369258 w 5570095"/>
              <a:gd name="connsiteY3" fmla="*/ 0 h 848730"/>
              <a:gd name="connsiteX4" fmla="*/ 1850979 w 5570095"/>
              <a:gd name="connsiteY4" fmla="*/ 0 h 848730"/>
              <a:gd name="connsiteX5" fmla="*/ 2491315 w 5570095"/>
              <a:gd name="connsiteY5" fmla="*/ 0 h 848730"/>
              <a:gd name="connsiteX6" fmla="*/ 3025908 w 5570095"/>
              <a:gd name="connsiteY6" fmla="*/ 0 h 848730"/>
              <a:gd name="connsiteX7" fmla="*/ 3719116 w 5570095"/>
              <a:gd name="connsiteY7" fmla="*/ 0 h 848730"/>
              <a:gd name="connsiteX8" fmla="*/ 4200837 w 5570095"/>
              <a:gd name="connsiteY8" fmla="*/ 0 h 848730"/>
              <a:gd name="connsiteX9" fmla="*/ 4894044 w 5570095"/>
              <a:gd name="connsiteY9" fmla="*/ 0 h 848730"/>
              <a:gd name="connsiteX10" fmla="*/ 5428637 w 5570095"/>
              <a:gd name="connsiteY10" fmla="*/ 0 h 848730"/>
              <a:gd name="connsiteX11" fmla="*/ 5570095 w 5570095"/>
              <a:gd name="connsiteY11" fmla="*/ 141458 h 848730"/>
              <a:gd name="connsiteX12" fmla="*/ 5570095 w 5570095"/>
              <a:gd name="connsiteY12" fmla="*/ 707272 h 848730"/>
              <a:gd name="connsiteX13" fmla="*/ 5428637 w 5570095"/>
              <a:gd name="connsiteY13" fmla="*/ 848730 h 848730"/>
              <a:gd name="connsiteX14" fmla="*/ 4841173 w 5570095"/>
              <a:gd name="connsiteY14" fmla="*/ 848730 h 848730"/>
              <a:gd name="connsiteX15" fmla="*/ 4253708 w 5570095"/>
              <a:gd name="connsiteY15" fmla="*/ 848730 h 848730"/>
              <a:gd name="connsiteX16" fmla="*/ 3560500 w 5570095"/>
              <a:gd name="connsiteY16" fmla="*/ 848730 h 848730"/>
              <a:gd name="connsiteX17" fmla="*/ 2973036 w 5570095"/>
              <a:gd name="connsiteY17" fmla="*/ 848730 h 848730"/>
              <a:gd name="connsiteX18" fmla="*/ 2544187 w 5570095"/>
              <a:gd name="connsiteY18" fmla="*/ 848730 h 848730"/>
              <a:gd name="connsiteX19" fmla="*/ 2062466 w 5570095"/>
              <a:gd name="connsiteY19" fmla="*/ 848730 h 848730"/>
              <a:gd name="connsiteX20" fmla="*/ 1369258 w 5570095"/>
              <a:gd name="connsiteY20" fmla="*/ 848730 h 848730"/>
              <a:gd name="connsiteX21" fmla="*/ 781794 w 5570095"/>
              <a:gd name="connsiteY21" fmla="*/ 848730 h 848730"/>
              <a:gd name="connsiteX22" fmla="*/ 141458 w 5570095"/>
              <a:gd name="connsiteY22" fmla="*/ 848730 h 848730"/>
              <a:gd name="connsiteX23" fmla="*/ 0 w 5570095"/>
              <a:gd name="connsiteY23" fmla="*/ 707272 h 848730"/>
              <a:gd name="connsiteX24" fmla="*/ 0 w 5570095"/>
              <a:gd name="connsiteY24" fmla="*/ 141458 h 8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70095" h="848730" extrusionOk="0">
                <a:moveTo>
                  <a:pt x="0" y="141458"/>
                </a:moveTo>
                <a:cubicBezTo>
                  <a:pt x="-7531" y="58688"/>
                  <a:pt x="44098" y="7219"/>
                  <a:pt x="141458" y="0"/>
                </a:cubicBezTo>
                <a:cubicBezTo>
                  <a:pt x="469407" y="-10533"/>
                  <a:pt x="680523" y="74627"/>
                  <a:pt x="834666" y="0"/>
                </a:cubicBezTo>
                <a:cubicBezTo>
                  <a:pt x="988809" y="-74627"/>
                  <a:pt x="1168178" y="17779"/>
                  <a:pt x="1369258" y="0"/>
                </a:cubicBezTo>
                <a:cubicBezTo>
                  <a:pt x="1570338" y="-17779"/>
                  <a:pt x="1750169" y="16619"/>
                  <a:pt x="1850979" y="0"/>
                </a:cubicBezTo>
                <a:cubicBezTo>
                  <a:pt x="1951789" y="-16619"/>
                  <a:pt x="2343809" y="32260"/>
                  <a:pt x="2491315" y="0"/>
                </a:cubicBezTo>
                <a:cubicBezTo>
                  <a:pt x="2638821" y="-32260"/>
                  <a:pt x="2917741" y="13095"/>
                  <a:pt x="3025908" y="0"/>
                </a:cubicBezTo>
                <a:cubicBezTo>
                  <a:pt x="3134075" y="-13095"/>
                  <a:pt x="3552654" y="7934"/>
                  <a:pt x="3719116" y="0"/>
                </a:cubicBezTo>
                <a:cubicBezTo>
                  <a:pt x="3885578" y="-7934"/>
                  <a:pt x="4097261" y="48621"/>
                  <a:pt x="4200837" y="0"/>
                </a:cubicBezTo>
                <a:cubicBezTo>
                  <a:pt x="4304413" y="-48621"/>
                  <a:pt x="4747704" y="37841"/>
                  <a:pt x="4894044" y="0"/>
                </a:cubicBezTo>
                <a:cubicBezTo>
                  <a:pt x="5040384" y="-37841"/>
                  <a:pt x="5272232" y="60506"/>
                  <a:pt x="5428637" y="0"/>
                </a:cubicBezTo>
                <a:cubicBezTo>
                  <a:pt x="5485525" y="-1215"/>
                  <a:pt x="5570800" y="61401"/>
                  <a:pt x="5570095" y="141458"/>
                </a:cubicBezTo>
                <a:cubicBezTo>
                  <a:pt x="5612181" y="421989"/>
                  <a:pt x="5519292" y="534135"/>
                  <a:pt x="5570095" y="707272"/>
                </a:cubicBezTo>
                <a:cubicBezTo>
                  <a:pt x="5582050" y="800041"/>
                  <a:pt x="5519927" y="837203"/>
                  <a:pt x="5428637" y="848730"/>
                </a:cubicBezTo>
                <a:cubicBezTo>
                  <a:pt x="5181041" y="858956"/>
                  <a:pt x="5070958" y="806160"/>
                  <a:pt x="4841173" y="848730"/>
                </a:cubicBezTo>
                <a:cubicBezTo>
                  <a:pt x="4611388" y="891300"/>
                  <a:pt x="4475072" y="827869"/>
                  <a:pt x="4253708" y="848730"/>
                </a:cubicBezTo>
                <a:cubicBezTo>
                  <a:pt x="4032345" y="869591"/>
                  <a:pt x="3836858" y="778229"/>
                  <a:pt x="3560500" y="848730"/>
                </a:cubicBezTo>
                <a:cubicBezTo>
                  <a:pt x="3284142" y="919231"/>
                  <a:pt x="3188403" y="829260"/>
                  <a:pt x="2973036" y="848730"/>
                </a:cubicBezTo>
                <a:cubicBezTo>
                  <a:pt x="2757669" y="868200"/>
                  <a:pt x="2632539" y="839927"/>
                  <a:pt x="2544187" y="848730"/>
                </a:cubicBezTo>
                <a:cubicBezTo>
                  <a:pt x="2455835" y="857533"/>
                  <a:pt x="2245225" y="842290"/>
                  <a:pt x="2062466" y="848730"/>
                </a:cubicBezTo>
                <a:cubicBezTo>
                  <a:pt x="1879707" y="855170"/>
                  <a:pt x="1710397" y="806697"/>
                  <a:pt x="1369258" y="848730"/>
                </a:cubicBezTo>
                <a:cubicBezTo>
                  <a:pt x="1028119" y="890763"/>
                  <a:pt x="953561" y="785061"/>
                  <a:pt x="781794" y="848730"/>
                </a:cubicBezTo>
                <a:cubicBezTo>
                  <a:pt x="610027" y="912399"/>
                  <a:pt x="334760" y="830423"/>
                  <a:pt x="141458" y="848730"/>
                </a:cubicBezTo>
                <a:cubicBezTo>
                  <a:pt x="63044" y="840941"/>
                  <a:pt x="8531" y="787176"/>
                  <a:pt x="0" y="707272"/>
                </a:cubicBezTo>
                <a:cubicBezTo>
                  <a:pt x="-35603" y="555902"/>
                  <a:pt x="50684" y="407474"/>
                  <a:pt x="0" y="141458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431799" y="1566858"/>
            <a:ext cx="8280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/>
              <a:t>Pregunta o asunto a resolver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1B9D8A1-E580-F24C-EE2D-E0011E562CC3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pic>
        <p:nvPicPr>
          <p:cNvPr id="20" name="Picture 2" descr="https://derecho.uchile.cl/.resources/portal-Derecho/images/nuevo-logo-derecho.png">
            <a:extLst>
              <a:ext uri="{FF2B5EF4-FFF2-40B4-BE49-F238E27FC236}">
                <a16:creationId xmlns:a16="http://schemas.microsoft.com/office/drawing/2014/main" id="{264F79CC-E962-37A7-C785-5F1D6CA8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E956620-EF63-F5F9-A0CB-B622D7CA90C6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FD22C9-A46C-BAA1-161A-99593368FFD5}"/>
              </a:ext>
            </a:extLst>
          </p:cNvPr>
          <p:cNvSpPr txBox="1"/>
          <p:nvPr/>
        </p:nvSpPr>
        <p:spPr>
          <a:xfrm>
            <a:off x="3117670" y="3098641"/>
            <a:ext cx="5594528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Se debe describir </a:t>
            </a:r>
            <a:r>
              <a:rPr lang="es-CL" sz="1400" spc="10" dirty="0">
                <a:solidFill>
                  <a:srgbClr val="2C1F15"/>
                </a:solidFill>
                <a:cs typeface="Century Gothic"/>
              </a:rPr>
              <a:t>la </a:t>
            </a:r>
            <a:r>
              <a:rPr lang="es-CL" sz="1400" b="1" spc="-5" dirty="0">
                <a:solidFill>
                  <a:srgbClr val="2C1F15"/>
                </a:solidFill>
                <a:cs typeface="Century Gothic"/>
              </a:rPr>
              <a:t>“situación actual”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(posible diagnóstico o apreciación)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que caracteriza al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“objeto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de 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conocimiento” </a:t>
            </a:r>
          </a:p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Puedes identificar </a:t>
            </a:r>
            <a:r>
              <a:rPr lang="es-CL" sz="1400" b="1" spc="-5" dirty="0">
                <a:solidFill>
                  <a:srgbClr val="2C1F15"/>
                </a:solidFill>
                <a:cs typeface="Century Gothic"/>
              </a:rPr>
              <a:t>situaciones futuras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 al  sostenerse </a:t>
            </a:r>
            <a:r>
              <a:rPr lang="es-CL" sz="1400" spc="10" dirty="0">
                <a:solidFill>
                  <a:srgbClr val="2C1F15"/>
                </a:solidFill>
                <a:cs typeface="Century Gothic"/>
              </a:rPr>
              <a:t>la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situación actual</a:t>
            </a:r>
            <a:r>
              <a:rPr lang="es-CL" sz="1400" spc="55" dirty="0">
                <a:solidFill>
                  <a:srgbClr val="2C1F15"/>
                </a:solidFill>
                <a:cs typeface="Century Gothic"/>
              </a:rPr>
              <a:t>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(pronóstico).</a:t>
            </a:r>
            <a:endParaRPr lang="es-CL" sz="1400" dirty="0">
              <a:cs typeface="Century Gothic"/>
            </a:endParaRPr>
          </a:p>
          <a:p>
            <a:pPr marL="377190" marR="78422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Presentación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de </a:t>
            </a:r>
            <a:r>
              <a:rPr lang="es-CL" sz="1400" b="1" spc="-5" dirty="0">
                <a:solidFill>
                  <a:srgbClr val="2C1F15"/>
                </a:solidFill>
                <a:cs typeface="Century Gothic"/>
              </a:rPr>
              <a:t>alternativas para superar </a:t>
            </a:r>
            <a:r>
              <a:rPr lang="es-CL" sz="1400" b="1" spc="10" dirty="0">
                <a:solidFill>
                  <a:srgbClr val="2C1F15"/>
                </a:solidFill>
                <a:cs typeface="Century Gothic"/>
              </a:rPr>
              <a:t>la </a:t>
            </a:r>
            <a:r>
              <a:rPr lang="es-CL" sz="1400" b="1" spc="-5" dirty="0">
                <a:solidFill>
                  <a:srgbClr val="2C1F15"/>
                </a:solidFill>
                <a:cs typeface="Century Gothic"/>
              </a:rPr>
              <a:t>situación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actual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(posibles vías al pronóstico)</a:t>
            </a:r>
            <a:endParaRPr lang="es-CL" sz="1400" dirty="0">
              <a:cs typeface="Century Gothic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F35E2EF-340A-560A-527F-AF50826CD542}"/>
              </a:ext>
            </a:extLst>
          </p:cNvPr>
          <p:cNvSpPr/>
          <p:nvPr/>
        </p:nvSpPr>
        <p:spPr>
          <a:xfrm>
            <a:off x="453572" y="2056829"/>
            <a:ext cx="2275806" cy="4990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313FFF-B448-2FE7-AA3A-EF1417951D45}"/>
              </a:ext>
            </a:extLst>
          </p:cNvPr>
          <p:cNvSpPr txBox="1"/>
          <p:nvPr/>
        </p:nvSpPr>
        <p:spPr>
          <a:xfrm>
            <a:off x="523922" y="2178860"/>
            <a:ext cx="2182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Identificación del problema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37253F-60CF-0251-B6A1-98E8F2AB5F45}"/>
              </a:ext>
            </a:extLst>
          </p:cNvPr>
          <p:cNvSpPr txBox="1"/>
          <p:nvPr/>
        </p:nvSpPr>
        <p:spPr>
          <a:xfrm>
            <a:off x="3284865" y="2056829"/>
            <a:ext cx="5322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Refiere al </a:t>
            </a:r>
            <a:r>
              <a:rPr lang="es-CL" sz="1400" b="1" spc="-10" dirty="0">
                <a:solidFill>
                  <a:srgbClr val="2C1F15"/>
                </a:solidFill>
                <a:cs typeface="Century Gothic"/>
              </a:rPr>
              <a:t>objeto </a:t>
            </a:r>
            <a:r>
              <a:rPr lang="es-CL" sz="1400" b="1" dirty="0">
                <a:solidFill>
                  <a:srgbClr val="2C1F15"/>
                </a:solidFill>
                <a:cs typeface="Century Gothic"/>
              </a:rPr>
              <a:t>de </a:t>
            </a:r>
            <a:r>
              <a:rPr lang="es-CL" sz="1400" b="1" spc="-5" dirty="0">
                <a:solidFill>
                  <a:srgbClr val="2C1F15"/>
                </a:solidFill>
                <a:cs typeface="Century Gothic"/>
              </a:rPr>
              <a:t>conocimiento</a:t>
            </a:r>
            <a:endParaRPr lang="es-CL" sz="1400" spc="-5" dirty="0">
              <a:solidFill>
                <a:srgbClr val="2C1F15"/>
              </a:solidFill>
              <a:cs typeface="Century Gothic"/>
            </a:endParaRPr>
          </a:p>
          <a:p>
            <a:pPr marL="285750" indent="-28575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Se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expresa en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términos  concretos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y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explícitos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a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través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del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planteamiento,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formulación y</a:t>
            </a:r>
            <a:r>
              <a:rPr lang="es-CL" sz="1400" spc="130" dirty="0">
                <a:solidFill>
                  <a:srgbClr val="2C1F15"/>
                </a:solidFill>
                <a:cs typeface="Century Gothic"/>
              </a:rPr>
              <a:t>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sistematización</a:t>
            </a:r>
            <a:endParaRPr lang="es-CL" sz="1400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0436FE29-DFE3-8CD4-F4A7-402665D9F357}"/>
              </a:ext>
            </a:extLst>
          </p:cNvPr>
          <p:cNvSpPr/>
          <p:nvPr/>
        </p:nvSpPr>
        <p:spPr>
          <a:xfrm>
            <a:off x="431799" y="3646228"/>
            <a:ext cx="2274515" cy="4990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C1DFB7-67E1-EFDD-6CDE-1DADF7226EBB}"/>
              </a:ext>
            </a:extLst>
          </p:cNvPr>
          <p:cNvSpPr txBox="1"/>
          <p:nvPr/>
        </p:nvSpPr>
        <p:spPr>
          <a:xfrm>
            <a:off x="486777" y="3761897"/>
            <a:ext cx="2265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Planteamiento del problema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9EBF7E-42E5-EC2D-194D-BCD0F1CA6C3C}"/>
              </a:ext>
            </a:extLst>
          </p:cNvPr>
          <p:cNvSpPr txBox="1"/>
          <p:nvPr/>
        </p:nvSpPr>
        <p:spPr>
          <a:xfrm>
            <a:off x="3117669" y="4993673"/>
            <a:ext cx="5594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marR="355600" indent="-285750" algn="just">
              <a:lnSpc>
                <a:spcPct val="100000"/>
              </a:lnSpc>
              <a:spcBef>
                <a:spcPts val="72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Técnica de plantear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a 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través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de una </a:t>
            </a:r>
            <a:r>
              <a:rPr lang="es-CL" sz="1400" b="1" spc="-10" dirty="0">
                <a:solidFill>
                  <a:srgbClr val="2C1F15"/>
                </a:solidFill>
                <a:cs typeface="Century Gothic"/>
              </a:rPr>
              <a:t>pregunta </a:t>
            </a:r>
            <a:r>
              <a:rPr lang="es-CL" sz="1400" b="1" dirty="0">
                <a:solidFill>
                  <a:srgbClr val="2C1F15"/>
                </a:solidFill>
                <a:cs typeface="Century Gothic"/>
              </a:rPr>
              <a:t>de </a:t>
            </a:r>
            <a:r>
              <a:rPr lang="es-CL" sz="1400" b="1" spc="-10" dirty="0">
                <a:solidFill>
                  <a:srgbClr val="2C1F15"/>
                </a:solidFill>
                <a:cs typeface="Century Gothic"/>
              </a:rPr>
              <a:t>investigación</a:t>
            </a:r>
            <a:r>
              <a:rPr lang="es-CL" sz="1400" spc="-10" dirty="0">
                <a:solidFill>
                  <a:srgbClr val="2C1F15"/>
                </a:solidFill>
                <a:cs typeface="Century Gothic"/>
              </a:rPr>
              <a:t> y  la posibilidad de </a:t>
            </a:r>
            <a:r>
              <a:rPr lang="es-CL" sz="1400" dirty="0">
                <a:solidFill>
                  <a:srgbClr val="2C1F15"/>
                </a:solidFill>
                <a:cs typeface="Century Gothic"/>
              </a:rPr>
              <a:t>respuesta para resolver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al problema</a:t>
            </a:r>
            <a:r>
              <a:rPr lang="es-CL" sz="1400" spc="-15" dirty="0">
                <a:solidFill>
                  <a:srgbClr val="2C1F15"/>
                </a:solidFill>
                <a:cs typeface="Century Gothic"/>
              </a:rPr>
              <a:t> </a:t>
            </a:r>
            <a:r>
              <a:rPr lang="es-CL" sz="1400" spc="-5" dirty="0">
                <a:solidFill>
                  <a:srgbClr val="2C1F15"/>
                </a:solidFill>
                <a:cs typeface="Century Gothic"/>
              </a:rPr>
              <a:t>planteado</a:t>
            </a:r>
            <a:endParaRPr lang="es-CL" sz="1400" dirty="0">
              <a:cs typeface="Century Gothic"/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2B29332D-9FA4-8AA1-4FAE-F729B2F8A065}"/>
              </a:ext>
            </a:extLst>
          </p:cNvPr>
          <p:cNvSpPr/>
          <p:nvPr/>
        </p:nvSpPr>
        <p:spPr>
          <a:xfrm>
            <a:off x="453571" y="4928358"/>
            <a:ext cx="2252744" cy="4990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1639CE-4ADC-4D46-2FEA-B3A32603403A}"/>
              </a:ext>
            </a:extLst>
          </p:cNvPr>
          <p:cNvSpPr txBox="1"/>
          <p:nvPr/>
        </p:nvSpPr>
        <p:spPr>
          <a:xfrm>
            <a:off x="572379" y="5031808"/>
            <a:ext cx="21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Formulación del problema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6EA805A4-0D84-BABF-7497-C859514B425F}"/>
              </a:ext>
            </a:extLst>
          </p:cNvPr>
          <p:cNvSpPr/>
          <p:nvPr/>
        </p:nvSpPr>
        <p:spPr>
          <a:xfrm>
            <a:off x="453570" y="6040530"/>
            <a:ext cx="2275807" cy="4990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33BCD4-CB28-D5CB-79C8-74E7E25823D0}"/>
              </a:ext>
            </a:extLst>
          </p:cNvPr>
          <p:cNvSpPr txBox="1"/>
          <p:nvPr/>
        </p:nvSpPr>
        <p:spPr>
          <a:xfrm>
            <a:off x="591035" y="6127184"/>
            <a:ext cx="2138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Organización del problema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C40760-2389-94DD-83AD-032935EBEB4C}"/>
              </a:ext>
            </a:extLst>
          </p:cNvPr>
          <p:cNvSpPr txBox="1"/>
          <p:nvPr/>
        </p:nvSpPr>
        <p:spPr>
          <a:xfrm>
            <a:off x="3117669" y="6014054"/>
            <a:ext cx="5574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marR="367030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CL" sz="1400" spc="-5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responder la pregunta general se formulan </a:t>
            </a:r>
            <a:r>
              <a:rPr lang="es-CL" sz="1400" b="1" spc="-5" dirty="0" err="1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subpreguntas</a:t>
            </a:r>
            <a:r>
              <a:rPr lang="es-CL" sz="1400" spc="-5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sobre  </a:t>
            </a:r>
            <a:r>
              <a:rPr lang="es-CL" sz="1400" spc="-10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tópicos </a:t>
            </a:r>
            <a:r>
              <a:rPr lang="es-CL" sz="1400" spc="-5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específicos que se han observado </a:t>
            </a:r>
            <a:r>
              <a:rPr lang="es-CL" sz="1400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CL" sz="1400" spc="-5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planteamiento </a:t>
            </a:r>
            <a:r>
              <a:rPr lang="es-CL" sz="1400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CL" sz="1400" spc="60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400" dirty="0">
                <a:solidFill>
                  <a:srgbClr val="2C1F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7E4C917-1D02-3E0C-6E1F-D4C615A53974}"/>
              </a:ext>
            </a:extLst>
          </p:cNvPr>
          <p:cNvCxnSpPr>
            <a:cxnSpLocks/>
          </p:cNvCxnSpPr>
          <p:nvPr/>
        </p:nvCxnSpPr>
        <p:spPr>
          <a:xfrm>
            <a:off x="2706314" y="3910188"/>
            <a:ext cx="4113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4D6D758-3ECB-724A-9E52-CC2FEA56D00A}"/>
              </a:ext>
            </a:extLst>
          </p:cNvPr>
          <p:cNvCxnSpPr>
            <a:cxnSpLocks/>
          </p:cNvCxnSpPr>
          <p:nvPr/>
        </p:nvCxnSpPr>
        <p:spPr>
          <a:xfrm>
            <a:off x="2706314" y="5214495"/>
            <a:ext cx="4113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5797B95A-A3CE-538A-48AA-950FAF501862}"/>
              </a:ext>
            </a:extLst>
          </p:cNvPr>
          <p:cNvSpPr/>
          <p:nvPr/>
        </p:nvSpPr>
        <p:spPr>
          <a:xfrm>
            <a:off x="897777" y="2590556"/>
            <a:ext cx="7448853" cy="2176159"/>
          </a:xfrm>
          <a:custGeom>
            <a:avLst/>
            <a:gdLst>
              <a:gd name="connsiteX0" fmla="*/ 0 w 7448853"/>
              <a:gd name="connsiteY0" fmla="*/ 362700 h 2176159"/>
              <a:gd name="connsiteX1" fmla="*/ 362700 w 7448853"/>
              <a:gd name="connsiteY1" fmla="*/ 0 h 2176159"/>
              <a:gd name="connsiteX2" fmla="*/ 1057457 w 7448853"/>
              <a:gd name="connsiteY2" fmla="*/ 0 h 2176159"/>
              <a:gd name="connsiteX3" fmla="*/ 1550510 w 7448853"/>
              <a:gd name="connsiteY3" fmla="*/ 0 h 2176159"/>
              <a:gd name="connsiteX4" fmla="*/ 1976329 w 7448853"/>
              <a:gd name="connsiteY4" fmla="*/ 0 h 2176159"/>
              <a:gd name="connsiteX5" fmla="*/ 2603851 w 7448853"/>
              <a:gd name="connsiteY5" fmla="*/ 0 h 2176159"/>
              <a:gd name="connsiteX6" fmla="*/ 3096904 w 7448853"/>
              <a:gd name="connsiteY6" fmla="*/ 0 h 2176159"/>
              <a:gd name="connsiteX7" fmla="*/ 3791661 w 7448853"/>
              <a:gd name="connsiteY7" fmla="*/ 0 h 2176159"/>
              <a:gd name="connsiteX8" fmla="*/ 4217480 w 7448853"/>
              <a:gd name="connsiteY8" fmla="*/ 0 h 2176159"/>
              <a:gd name="connsiteX9" fmla="*/ 4912237 w 7448853"/>
              <a:gd name="connsiteY9" fmla="*/ 0 h 2176159"/>
              <a:gd name="connsiteX10" fmla="*/ 5270821 w 7448853"/>
              <a:gd name="connsiteY10" fmla="*/ 0 h 2176159"/>
              <a:gd name="connsiteX11" fmla="*/ 5831108 w 7448853"/>
              <a:gd name="connsiteY11" fmla="*/ 0 h 2176159"/>
              <a:gd name="connsiteX12" fmla="*/ 6391396 w 7448853"/>
              <a:gd name="connsiteY12" fmla="*/ 0 h 2176159"/>
              <a:gd name="connsiteX13" fmla="*/ 7086153 w 7448853"/>
              <a:gd name="connsiteY13" fmla="*/ 0 h 2176159"/>
              <a:gd name="connsiteX14" fmla="*/ 7448853 w 7448853"/>
              <a:gd name="connsiteY14" fmla="*/ 362700 h 2176159"/>
              <a:gd name="connsiteX15" fmla="*/ 7448853 w 7448853"/>
              <a:gd name="connsiteY15" fmla="*/ 846286 h 2176159"/>
              <a:gd name="connsiteX16" fmla="*/ 7448853 w 7448853"/>
              <a:gd name="connsiteY16" fmla="*/ 1329873 h 2176159"/>
              <a:gd name="connsiteX17" fmla="*/ 7448853 w 7448853"/>
              <a:gd name="connsiteY17" fmla="*/ 1813459 h 2176159"/>
              <a:gd name="connsiteX18" fmla="*/ 7086153 w 7448853"/>
              <a:gd name="connsiteY18" fmla="*/ 2176159 h 2176159"/>
              <a:gd name="connsiteX19" fmla="*/ 6727569 w 7448853"/>
              <a:gd name="connsiteY19" fmla="*/ 2176159 h 2176159"/>
              <a:gd name="connsiteX20" fmla="*/ 6032812 w 7448853"/>
              <a:gd name="connsiteY20" fmla="*/ 2176159 h 2176159"/>
              <a:gd name="connsiteX21" fmla="*/ 5472524 w 7448853"/>
              <a:gd name="connsiteY21" fmla="*/ 2176159 h 2176159"/>
              <a:gd name="connsiteX22" fmla="*/ 5046706 w 7448853"/>
              <a:gd name="connsiteY22" fmla="*/ 2176159 h 2176159"/>
              <a:gd name="connsiteX23" fmla="*/ 4486418 w 7448853"/>
              <a:gd name="connsiteY23" fmla="*/ 2176159 h 2176159"/>
              <a:gd name="connsiteX24" fmla="*/ 4127834 w 7448853"/>
              <a:gd name="connsiteY24" fmla="*/ 2176159 h 2176159"/>
              <a:gd name="connsiteX25" fmla="*/ 3769250 w 7448853"/>
              <a:gd name="connsiteY25" fmla="*/ 2176159 h 2176159"/>
              <a:gd name="connsiteX26" fmla="*/ 3208962 w 7448853"/>
              <a:gd name="connsiteY26" fmla="*/ 2176159 h 2176159"/>
              <a:gd name="connsiteX27" fmla="*/ 2783143 w 7448853"/>
              <a:gd name="connsiteY27" fmla="*/ 2176159 h 2176159"/>
              <a:gd name="connsiteX28" fmla="*/ 2155621 w 7448853"/>
              <a:gd name="connsiteY28" fmla="*/ 2176159 h 2176159"/>
              <a:gd name="connsiteX29" fmla="*/ 1729802 w 7448853"/>
              <a:gd name="connsiteY29" fmla="*/ 2176159 h 2176159"/>
              <a:gd name="connsiteX30" fmla="*/ 1102280 w 7448853"/>
              <a:gd name="connsiteY30" fmla="*/ 2176159 h 2176159"/>
              <a:gd name="connsiteX31" fmla="*/ 362700 w 7448853"/>
              <a:gd name="connsiteY31" fmla="*/ 2176159 h 2176159"/>
              <a:gd name="connsiteX32" fmla="*/ 0 w 7448853"/>
              <a:gd name="connsiteY32" fmla="*/ 1813459 h 2176159"/>
              <a:gd name="connsiteX33" fmla="*/ 0 w 7448853"/>
              <a:gd name="connsiteY33" fmla="*/ 1344380 h 2176159"/>
              <a:gd name="connsiteX34" fmla="*/ 0 w 7448853"/>
              <a:gd name="connsiteY34" fmla="*/ 889809 h 2176159"/>
              <a:gd name="connsiteX35" fmla="*/ 0 w 7448853"/>
              <a:gd name="connsiteY35" fmla="*/ 362700 h 217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48853" h="2176159" extrusionOk="0">
                <a:moveTo>
                  <a:pt x="0" y="362700"/>
                </a:moveTo>
                <a:cubicBezTo>
                  <a:pt x="-34146" y="141324"/>
                  <a:pt x="155980" y="2404"/>
                  <a:pt x="362700" y="0"/>
                </a:cubicBezTo>
                <a:cubicBezTo>
                  <a:pt x="548802" y="-76488"/>
                  <a:pt x="870557" y="13863"/>
                  <a:pt x="1057457" y="0"/>
                </a:cubicBezTo>
                <a:cubicBezTo>
                  <a:pt x="1244357" y="-13863"/>
                  <a:pt x="1423633" y="50666"/>
                  <a:pt x="1550510" y="0"/>
                </a:cubicBezTo>
                <a:cubicBezTo>
                  <a:pt x="1677387" y="-50666"/>
                  <a:pt x="1850256" y="48233"/>
                  <a:pt x="1976329" y="0"/>
                </a:cubicBezTo>
                <a:cubicBezTo>
                  <a:pt x="2102402" y="-48233"/>
                  <a:pt x="2404848" y="63423"/>
                  <a:pt x="2603851" y="0"/>
                </a:cubicBezTo>
                <a:cubicBezTo>
                  <a:pt x="2802854" y="-63423"/>
                  <a:pt x="2982201" y="8649"/>
                  <a:pt x="3096904" y="0"/>
                </a:cubicBezTo>
                <a:cubicBezTo>
                  <a:pt x="3211607" y="-8649"/>
                  <a:pt x="3467943" y="77189"/>
                  <a:pt x="3791661" y="0"/>
                </a:cubicBezTo>
                <a:cubicBezTo>
                  <a:pt x="4115379" y="-77189"/>
                  <a:pt x="4108512" y="43239"/>
                  <a:pt x="4217480" y="0"/>
                </a:cubicBezTo>
                <a:cubicBezTo>
                  <a:pt x="4326448" y="-43239"/>
                  <a:pt x="4592076" y="79903"/>
                  <a:pt x="4912237" y="0"/>
                </a:cubicBezTo>
                <a:cubicBezTo>
                  <a:pt x="5232398" y="-79903"/>
                  <a:pt x="5154541" y="34432"/>
                  <a:pt x="5270821" y="0"/>
                </a:cubicBezTo>
                <a:cubicBezTo>
                  <a:pt x="5387101" y="-34432"/>
                  <a:pt x="5580713" y="62899"/>
                  <a:pt x="5831108" y="0"/>
                </a:cubicBezTo>
                <a:cubicBezTo>
                  <a:pt x="6081503" y="-62899"/>
                  <a:pt x="6195154" y="37824"/>
                  <a:pt x="6391396" y="0"/>
                </a:cubicBezTo>
                <a:cubicBezTo>
                  <a:pt x="6587638" y="-37824"/>
                  <a:pt x="6798519" y="2100"/>
                  <a:pt x="7086153" y="0"/>
                </a:cubicBezTo>
                <a:cubicBezTo>
                  <a:pt x="7294050" y="9289"/>
                  <a:pt x="7468413" y="145261"/>
                  <a:pt x="7448853" y="362700"/>
                </a:cubicBezTo>
                <a:cubicBezTo>
                  <a:pt x="7465156" y="516645"/>
                  <a:pt x="7396156" y="745639"/>
                  <a:pt x="7448853" y="846286"/>
                </a:cubicBezTo>
                <a:cubicBezTo>
                  <a:pt x="7501550" y="946933"/>
                  <a:pt x="7397183" y="1109260"/>
                  <a:pt x="7448853" y="1329873"/>
                </a:cubicBezTo>
                <a:cubicBezTo>
                  <a:pt x="7500523" y="1550486"/>
                  <a:pt x="7447544" y="1605184"/>
                  <a:pt x="7448853" y="1813459"/>
                </a:cubicBezTo>
                <a:cubicBezTo>
                  <a:pt x="7442888" y="1995829"/>
                  <a:pt x="7334489" y="2166403"/>
                  <a:pt x="7086153" y="2176159"/>
                </a:cubicBezTo>
                <a:cubicBezTo>
                  <a:pt x="6949152" y="2180866"/>
                  <a:pt x="6808709" y="2174645"/>
                  <a:pt x="6727569" y="2176159"/>
                </a:cubicBezTo>
                <a:cubicBezTo>
                  <a:pt x="6646429" y="2177673"/>
                  <a:pt x="6312131" y="2116178"/>
                  <a:pt x="6032812" y="2176159"/>
                </a:cubicBezTo>
                <a:cubicBezTo>
                  <a:pt x="5753493" y="2236140"/>
                  <a:pt x="5664243" y="2166189"/>
                  <a:pt x="5472524" y="2176159"/>
                </a:cubicBezTo>
                <a:cubicBezTo>
                  <a:pt x="5280805" y="2186129"/>
                  <a:pt x="5237116" y="2160371"/>
                  <a:pt x="5046706" y="2176159"/>
                </a:cubicBezTo>
                <a:cubicBezTo>
                  <a:pt x="4856296" y="2191947"/>
                  <a:pt x="4750438" y="2155063"/>
                  <a:pt x="4486418" y="2176159"/>
                </a:cubicBezTo>
                <a:cubicBezTo>
                  <a:pt x="4222398" y="2197255"/>
                  <a:pt x="4297764" y="2156015"/>
                  <a:pt x="4127834" y="2176159"/>
                </a:cubicBezTo>
                <a:cubicBezTo>
                  <a:pt x="3957904" y="2196303"/>
                  <a:pt x="3911267" y="2165429"/>
                  <a:pt x="3769250" y="2176159"/>
                </a:cubicBezTo>
                <a:cubicBezTo>
                  <a:pt x="3627233" y="2186889"/>
                  <a:pt x="3379245" y="2114597"/>
                  <a:pt x="3208962" y="2176159"/>
                </a:cubicBezTo>
                <a:cubicBezTo>
                  <a:pt x="3038679" y="2237721"/>
                  <a:pt x="2991324" y="2161201"/>
                  <a:pt x="2783143" y="2176159"/>
                </a:cubicBezTo>
                <a:cubicBezTo>
                  <a:pt x="2574962" y="2191117"/>
                  <a:pt x="2325522" y="2155306"/>
                  <a:pt x="2155621" y="2176159"/>
                </a:cubicBezTo>
                <a:cubicBezTo>
                  <a:pt x="1985720" y="2197012"/>
                  <a:pt x="1829832" y="2154832"/>
                  <a:pt x="1729802" y="2176159"/>
                </a:cubicBezTo>
                <a:cubicBezTo>
                  <a:pt x="1629772" y="2197486"/>
                  <a:pt x="1325783" y="2134287"/>
                  <a:pt x="1102280" y="2176159"/>
                </a:cubicBezTo>
                <a:cubicBezTo>
                  <a:pt x="878777" y="2218031"/>
                  <a:pt x="730019" y="2114942"/>
                  <a:pt x="362700" y="2176159"/>
                </a:cubicBezTo>
                <a:cubicBezTo>
                  <a:pt x="177489" y="2149937"/>
                  <a:pt x="-11520" y="2009357"/>
                  <a:pt x="0" y="1813459"/>
                </a:cubicBezTo>
                <a:cubicBezTo>
                  <a:pt x="-30638" y="1646684"/>
                  <a:pt x="36182" y="1455015"/>
                  <a:pt x="0" y="1344380"/>
                </a:cubicBezTo>
                <a:cubicBezTo>
                  <a:pt x="-36182" y="1233745"/>
                  <a:pt x="14066" y="1113802"/>
                  <a:pt x="0" y="889809"/>
                </a:cubicBezTo>
                <a:cubicBezTo>
                  <a:pt x="-14066" y="665816"/>
                  <a:pt x="17478" y="568484"/>
                  <a:pt x="0" y="362700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431799" y="1566858"/>
            <a:ext cx="8280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/>
              <a:t>Pregunta o asunto a resolver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1B9D8A1-E580-F24C-EE2D-E0011E562CC3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pic>
        <p:nvPicPr>
          <p:cNvPr id="20" name="Picture 2" descr="https://derecho.uchile.cl/.resources/portal-Derecho/images/nuevo-logo-derecho.png">
            <a:extLst>
              <a:ext uri="{FF2B5EF4-FFF2-40B4-BE49-F238E27FC236}">
                <a16:creationId xmlns:a16="http://schemas.microsoft.com/office/drawing/2014/main" id="{264F79CC-E962-37A7-C785-5F1D6CA8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E956620-EF63-F5F9-A0CB-B622D7CA90C6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FD22C9-A46C-BAA1-161A-99593368FFD5}"/>
              </a:ext>
            </a:extLst>
          </p:cNvPr>
          <p:cNvSpPr txBox="1"/>
          <p:nvPr/>
        </p:nvSpPr>
        <p:spPr>
          <a:xfrm>
            <a:off x="897777" y="2807204"/>
            <a:ext cx="7469580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135255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</a:pPr>
            <a:r>
              <a:rPr lang="es-CL" sz="1400" b="1" dirty="0">
                <a:cs typeface="Century Gothic"/>
              </a:rPr>
              <a:t>Entonces: </a:t>
            </a:r>
          </a:p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s-CL" sz="1400" dirty="0">
                <a:cs typeface="Century Gothic"/>
              </a:rPr>
              <a:t>Identificando </a:t>
            </a:r>
            <a:r>
              <a:rPr lang="es-CL" sz="1400" b="1" dirty="0">
                <a:cs typeface="Century Gothic"/>
              </a:rPr>
              <a:t>qué pasa en el objeto </a:t>
            </a:r>
            <a:r>
              <a:rPr lang="es-CL" sz="1400" dirty="0">
                <a:cs typeface="Century Gothic"/>
              </a:rPr>
              <a:t>de la investigación (hechos o situaciones)</a:t>
            </a:r>
          </a:p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s-CL" sz="1400" dirty="0">
                <a:cs typeface="Century Gothic"/>
              </a:rPr>
              <a:t>Se tiene un </a:t>
            </a:r>
            <a:r>
              <a:rPr lang="es-CL" sz="1400" b="1" dirty="0">
                <a:cs typeface="Century Gothic"/>
              </a:rPr>
              <a:t>listado de conclusiones</a:t>
            </a:r>
            <a:r>
              <a:rPr lang="es-CL" sz="1400" dirty="0">
                <a:cs typeface="Century Gothic"/>
              </a:rPr>
              <a:t> del paso anterior donde se determina las causas del problema</a:t>
            </a:r>
          </a:p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s-CL" sz="1400" dirty="0">
                <a:cs typeface="Century Gothic"/>
              </a:rPr>
              <a:t>Con ello, es posible </a:t>
            </a:r>
            <a:r>
              <a:rPr lang="es-CL" sz="1400" b="1" dirty="0">
                <a:solidFill>
                  <a:srgbClr val="FF0000"/>
                </a:solidFill>
                <a:cs typeface="Century Gothic"/>
              </a:rPr>
              <a:t>responder a la pregunta o asunto a resolver </a:t>
            </a:r>
            <a:r>
              <a:rPr lang="es-CL" sz="1400" dirty="0">
                <a:cs typeface="Century Gothic"/>
              </a:rPr>
              <a:t>pues se tienes las variables y causas identificadas lo que permitirá construir la memoria</a:t>
            </a:r>
          </a:p>
          <a:p>
            <a:pPr marL="377190" marR="135255" indent="-28575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Wingdings" pitchFamily="2" charset="2"/>
              <a:buChar char="ü"/>
            </a:pPr>
            <a:endParaRPr lang="es-CL" sz="1400" b="1" dirty="0">
              <a:cs typeface="Century Gothic"/>
            </a:endParaRPr>
          </a:p>
        </p:txBody>
      </p:sp>
      <p:pic>
        <p:nvPicPr>
          <p:cNvPr id="4102" name="Picture 6" descr="Personaje Cerebral De Dibujos Animados Con Máscara Facial Ilustración del  Vector - Ilustración de sonriente, cuidado: 181537075">
            <a:extLst>
              <a:ext uri="{FF2B5EF4-FFF2-40B4-BE49-F238E27FC236}">
                <a16:creationId xmlns:a16="http://schemas.microsoft.com/office/drawing/2014/main" id="{F57286AF-1B7D-A40C-5FB5-AF6D56EB5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/>
          <a:stretch/>
        </p:blipFill>
        <p:spPr bwMode="auto">
          <a:xfrm>
            <a:off x="3612773" y="4853440"/>
            <a:ext cx="2039587" cy="18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9965130-5860-C87C-B7BE-0DED0EF6F829}"/>
              </a:ext>
            </a:extLst>
          </p:cNvPr>
          <p:cNvSpPr txBox="1"/>
          <p:nvPr/>
        </p:nvSpPr>
        <p:spPr>
          <a:xfrm>
            <a:off x="7684851" y="6614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86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54400"/>
            <a:ext cx="7772400" cy="177459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400" b="1" cap="small" dirty="0">
                <a:latin typeface="+mn-lt"/>
              </a:rPr>
              <a:t>Taller de Memoria I: Temas de Derecho de Medio Ambiente</a:t>
            </a:r>
            <a:br>
              <a:rPr lang="es-CL" sz="2400" b="1" cap="small" dirty="0">
                <a:latin typeface="+mn-lt"/>
              </a:rPr>
            </a:br>
            <a:r>
              <a:rPr lang="es-CL" sz="2400" b="1" cap="small" dirty="0">
                <a:latin typeface="+mn-lt"/>
              </a:rPr>
              <a:t>Profesora Ana Lya Uriarte</a:t>
            </a:r>
            <a:br>
              <a:rPr lang="es-CL" sz="2400" cap="small" dirty="0">
                <a:latin typeface="+mn-lt"/>
              </a:rPr>
            </a:br>
            <a:r>
              <a:rPr lang="es-CL" sz="2000" cap="small" dirty="0">
                <a:latin typeface="+mn-lt"/>
              </a:rPr>
              <a:t>22 de agosto – Descripción del Tema y planteamiento del Problema</a:t>
            </a:r>
            <a:endParaRPr lang="es-CL" sz="2400" cap="small" dirty="0">
              <a:latin typeface="+mn-lt"/>
            </a:endParaRPr>
          </a:p>
        </p:txBody>
      </p:sp>
      <p:pic>
        <p:nvPicPr>
          <p:cNvPr id="5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8300"/>
            <a:ext cx="1641147" cy="9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6D6F51-349C-5848-2C82-D5F3997CE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 b="20487"/>
          <a:stretch/>
        </p:blipFill>
        <p:spPr bwMode="auto">
          <a:xfrm>
            <a:off x="0" y="4506686"/>
            <a:ext cx="91440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5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692</Words>
  <Application>Microsoft Macintosh PowerPoint</Application>
  <PresentationFormat>Presentación en pantalla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Taller de Memoria I: Temas de Derecho de Medio Ambiente Profesora Ana Lya Uriarte 22 de agosto – Descripción del Tema y planteamiento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de Memoria I: Temas de Derecho de Medio Ambiente Profesora Ana Lya Uriarte 22 de agosto – Descripción del Tema y planteamiento del Problema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Memoria I: Temas emergentes del Derecho Ambiental</dc:title>
  <dc:creator>Diego Contreras</dc:creator>
  <cp:lastModifiedBy>Diego Fernando Contreras González (diego.contreras.g)</cp:lastModifiedBy>
  <cp:revision>13</cp:revision>
  <dcterms:created xsi:type="dcterms:W3CDTF">2023-08-16T16:34:48Z</dcterms:created>
  <dcterms:modified xsi:type="dcterms:W3CDTF">2023-08-22T06:58:07Z</dcterms:modified>
</cp:coreProperties>
</file>