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Contreras" initials="DC" lastIdx="1" clrIdx="0">
    <p:extLst>
      <p:ext uri="{19B8F6BF-5375-455C-9EA6-DF929625EA0E}">
        <p15:presenceInfo xmlns:p15="http://schemas.microsoft.com/office/powerpoint/2012/main" userId="S-1-5-21-1556952371-2103380951-665089701-2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1544" y="192"/>
      </p:cViewPr>
      <p:guideLst>
        <p:guide orient="horz" pos="232"/>
        <p:guide pos="272"/>
        <p:guide pos="5488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53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775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39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66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970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550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562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32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33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221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8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CE5F-FED6-4412-B305-A4DFFDA709FC}" type="datetimeFigureOut">
              <a:rPr lang="es-CL" smtClean="0"/>
              <a:t>17-08-23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DDCF-839F-40F3-9FC2-B447F90808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455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recho.uchile.cl/dam/jcr:64860155-aced-4911-bacc-1a82ee1f230d/Instructivo%20sobre%20Memoria%20de%20Prueba%20y%20Talleres%20de%20Memoria%20(Resol%20N&#176;725,%202015)%20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aprendizaje.uchile.cl/recursos-para-leer-escribir-y-hablar-en-la-universidad/escribir-la-tesis/#1545424799578-3deb6484-dc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recho.uchile.cl/investigacion/Incentivos-para-la-investigaci-n/recursos-de-investigacion.html" TargetMode="External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s://repositorio.uchile.cl/handle/2250/1000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54400"/>
            <a:ext cx="7772400" cy="177459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CL" sz="2400" b="1" cap="small" dirty="0">
                <a:latin typeface="+mn-lt"/>
              </a:rPr>
              <a:t>Taller de Memoria I: Temas de Derecho de Medio Ambiente</a:t>
            </a:r>
            <a:br>
              <a:rPr lang="es-CL" sz="2400" b="1" cap="small" dirty="0">
                <a:latin typeface="+mn-lt"/>
              </a:rPr>
            </a:br>
            <a:r>
              <a:rPr lang="es-CL" sz="2400" b="1" cap="small" dirty="0">
                <a:latin typeface="+mn-lt"/>
              </a:rPr>
              <a:t>Profesora Ana Lya Uriarte</a:t>
            </a:r>
            <a:br>
              <a:rPr lang="es-CL" sz="2400" cap="small" dirty="0">
                <a:latin typeface="+mn-lt"/>
              </a:rPr>
            </a:br>
            <a:r>
              <a:rPr lang="es-CL" sz="2000" cap="small" dirty="0">
                <a:latin typeface="+mn-lt"/>
              </a:rPr>
              <a:t>17 de agosto – Nociones generales de una tesis</a:t>
            </a:r>
            <a:endParaRPr lang="es-CL" sz="2400" cap="small" dirty="0">
              <a:latin typeface="+mn-lt"/>
            </a:endParaRPr>
          </a:p>
        </p:txBody>
      </p:sp>
      <p:pic>
        <p:nvPicPr>
          <p:cNvPr id="5" name="Picture 2" descr="https://derecho.uchile.cl/.resources/portal-Derecho/images/nuevo-logo-derech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8300"/>
            <a:ext cx="1641147" cy="9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6D6F51-349C-5848-2C82-D5F3997CE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6" b="20487"/>
          <a:stretch/>
        </p:blipFill>
        <p:spPr bwMode="auto">
          <a:xfrm>
            <a:off x="0" y="4506686"/>
            <a:ext cx="914400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erecho.uchile.cl/.resources/portal-Derecho/images/nuevo-logo-derech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" y="419591"/>
            <a:ext cx="133927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ágono 6"/>
          <p:cNvSpPr/>
          <p:nvPr/>
        </p:nvSpPr>
        <p:spPr>
          <a:xfrm>
            <a:off x="641350" y="1507368"/>
            <a:ext cx="2156619" cy="323194"/>
          </a:xfrm>
          <a:prstGeom prst="homePlate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¿De qué trata la Tesis?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41351" y="3360614"/>
            <a:ext cx="7836790" cy="523220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Establecer el territorio jurídico. </a:t>
            </a:r>
            <a:r>
              <a:rPr lang="es-ES" sz="1400" dirty="0"/>
              <a:t>Es decir, mostrar </a:t>
            </a:r>
            <a:r>
              <a:rPr lang="es-ES" sz="1400" b="1" dirty="0">
                <a:solidFill>
                  <a:srgbClr val="92D050"/>
                </a:solidFill>
              </a:rPr>
              <a:t>por qué el tema que escogiste es relevante </a:t>
            </a:r>
            <a:r>
              <a:rPr lang="es-ES" sz="1400" dirty="0"/>
              <a:t>e indicar </a:t>
            </a:r>
            <a:r>
              <a:rPr lang="es-ES" sz="1400" b="1" dirty="0">
                <a:solidFill>
                  <a:srgbClr val="92D050"/>
                </a:solidFill>
              </a:rPr>
              <a:t>qué es lo que se sabe sobre este, en la forma de conceptos claves.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41350" y="4866004"/>
            <a:ext cx="7836791" cy="73866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Establecer un nicho: </a:t>
            </a:r>
            <a:r>
              <a:rPr lang="es-ES" sz="1400" dirty="0"/>
              <a:t>clarificar qué es lo que aún no se sabe sobre el tema y, por lo tanto, mostrar cuál es el espacio (brecha o vacío) en el que puedes aportar algo. Es un buen momento para plantear una pregunta en base a los conceptos claves de tema identificado.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41351" y="5804846"/>
            <a:ext cx="7836790" cy="73866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Ocupar el nicho</a:t>
            </a:r>
            <a:r>
              <a:rPr lang="es-ES" sz="1400" dirty="0"/>
              <a:t>. Es decir, </a:t>
            </a:r>
            <a:r>
              <a:rPr lang="es-ES" sz="1400" b="1" dirty="0">
                <a:solidFill>
                  <a:srgbClr val="92D050"/>
                </a:solidFill>
              </a:rPr>
              <a:t>explicitar el propósito de tu investigación</a:t>
            </a:r>
            <a:r>
              <a:rPr lang="es-ES" sz="1400" dirty="0"/>
              <a:t>: este debe abordar precisamente ese espacio que aún no ha sido del todo explorado. Luego de investigar preliminarmente, se debe proponer una metodología y una hipótesis</a:t>
            </a:r>
            <a:endParaRPr lang="es-CL" sz="1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9EEF4CB-942D-6E94-4C47-DC39FBA97C88}"/>
              </a:ext>
            </a:extLst>
          </p:cNvPr>
          <p:cNvSpPr/>
          <p:nvPr/>
        </p:nvSpPr>
        <p:spPr>
          <a:xfrm>
            <a:off x="431800" y="1253332"/>
            <a:ext cx="828039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BCBB72-F792-612E-CE99-96E23DC0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3970540"/>
            <a:ext cx="808758" cy="80875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A9A4512-77DC-9D45-C2F4-598AE9CCD2EA}"/>
              </a:ext>
            </a:extLst>
          </p:cNvPr>
          <p:cNvSpPr txBox="1">
            <a:spLocks/>
          </p:cNvSpPr>
          <p:nvPr/>
        </p:nvSpPr>
        <p:spPr>
          <a:xfrm>
            <a:off x="2163128" y="724944"/>
            <a:ext cx="4817744" cy="528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cap="small" dirty="0">
                <a:latin typeface="+mn-lt"/>
              </a:rPr>
              <a:t>Taller de Memoria I – Temas emergentes del Derecho Ambiental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883E726-0962-70A5-97AA-40F1FFEC9D80}"/>
              </a:ext>
            </a:extLst>
          </p:cNvPr>
          <p:cNvSpPr/>
          <p:nvPr/>
        </p:nvSpPr>
        <p:spPr>
          <a:xfrm>
            <a:off x="641350" y="1989029"/>
            <a:ext cx="7836791" cy="73866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La tesis (o memoria), corresponde al </a:t>
            </a:r>
            <a:r>
              <a:rPr lang="es-ES" sz="1400" b="1" dirty="0"/>
              <a:t>resultado de un proceso de investigación </a:t>
            </a:r>
            <a:r>
              <a:rPr lang="es-ES" sz="1400" dirty="0"/>
              <a:t>en el campo de las ciencias jurídicas y sociales, elaborado en base a una metodología estructurada y cuyo objetivo es plantear una idea novedosa, o responder una pregunta de la </a:t>
            </a:r>
            <a:r>
              <a:rPr lang="es-ES" sz="1400" b="1" dirty="0">
                <a:solidFill>
                  <a:srgbClr val="92D050"/>
                </a:solidFill>
              </a:rPr>
              <a:t>temática escogida </a:t>
            </a:r>
          </a:p>
        </p:txBody>
      </p:sp>
      <p:sp>
        <p:nvSpPr>
          <p:cNvPr id="18" name="Pentágono 17">
            <a:extLst>
              <a:ext uri="{FF2B5EF4-FFF2-40B4-BE49-F238E27FC236}">
                <a16:creationId xmlns:a16="http://schemas.microsoft.com/office/drawing/2014/main" id="{7ABEB104-0093-AF50-9634-302B93E8098F}"/>
              </a:ext>
            </a:extLst>
          </p:cNvPr>
          <p:cNvSpPr/>
          <p:nvPr/>
        </p:nvSpPr>
        <p:spPr>
          <a:xfrm>
            <a:off x="641350" y="2878352"/>
            <a:ext cx="2156619" cy="323194"/>
          </a:xfrm>
          <a:prstGeom prst="homePlate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Elección de un tema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057DE4-2E77-32AD-05C0-D219672F11FD}"/>
              </a:ext>
            </a:extLst>
          </p:cNvPr>
          <p:cNvSpPr/>
          <p:nvPr/>
        </p:nvSpPr>
        <p:spPr>
          <a:xfrm>
            <a:off x="1621410" y="4113309"/>
            <a:ext cx="6856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80E3216-9A6A-EDD6-F74E-30628C8175CF}"/>
              </a:ext>
            </a:extLst>
          </p:cNvPr>
          <p:cNvSpPr txBox="1"/>
          <p:nvPr/>
        </p:nvSpPr>
        <p:spPr>
          <a:xfrm>
            <a:off x="1621410" y="4113309"/>
            <a:ext cx="685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/>
              <a:t>Si bien el Derecho del Medio Ambiente se ha desarrollado normativamente en los últimos años, aún hay muchos temas que pueden ser objeto de estudio y discusión</a:t>
            </a:r>
          </a:p>
        </p:txBody>
      </p:sp>
    </p:spTree>
    <p:extLst>
      <p:ext uri="{BB962C8B-B14F-4D97-AF65-F5344CB8AC3E}">
        <p14:creationId xmlns:p14="http://schemas.microsoft.com/office/powerpoint/2010/main" val="271752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3B547F-468C-863A-1AC6-7642B6CC7B5C}"/>
              </a:ext>
            </a:extLst>
          </p:cNvPr>
          <p:cNvSpPr/>
          <p:nvPr/>
        </p:nvSpPr>
        <p:spPr>
          <a:xfrm>
            <a:off x="697480" y="4766632"/>
            <a:ext cx="7834247" cy="73866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Wingdings" pitchFamily="2" charset="2"/>
              <a:buChar char="Ø"/>
            </a:pPr>
            <a:endParaRPr lang="es-ES" sz="1400" dirty="0"/>
          </a:p>
          <a:p>
            <a:pPr marL="285750" indent="-285750" algn="just">
              <a:buClr>
                <a:schemeClr val="accent6"/>
              </a:buClr>
              <a:buFont typeface="Wingdings" pitchFamily="2" charset="2"/>
              <a:buChar char="Ø"/>
            </a:pPr>
            <a:r>
              <a:rPr lang="es-ES" sz="1400" dirty="0"/>
              <a:t>Extensión máxima, tipografía e interlineado, papel tamaño carta, espaciado (1,5), márgenes, notas a pie de página, entre otras. (</a:t>
            </a:r>
            <a:r>
              <a:rPr lang="es-ES" sz="1400" dirty="0">
                <a:hlinkClick r:id="rId2"/>
              </a:rPr>
              <a:t>Revisar en  </a:t>
            </a:r>
            <a:r>
              <a:rPr lang="es-CL" sz="1400" dirty="0">
                <a:hlinkClick r:id="rId2"/>
              </a:rPr>
              <a:t>Instructivo sobre Memoria de Prueba y Talleres de Memoria</a:t>
            </a:r>
            <a:r>
              <a:rPr lang="es-CL" sz="1400" dirty="0"/>
              <a:t>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77065" y="2289366"/>
            <a:ext cx="7854662" cy="1938992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Wingdings" pitchFamily="2" charset="2"/>
              <a:buChar char="Ø"/>
            </a:pPr>
            <a:endParaRPr lang="es-ES" sz="1400" b="1" dirty="0"/>
          </a:p>
          <a:p>
            <a:pPr marL="285750" indent="-285750" algn="just">
              <a:buClr>
                <a:schemeClr val="accent6"/>
              </a:buClr>
              <a:buFont typeface="Wingdings" pitchFamily="2" charset="2"/>
              <a:buChar char="Ø"/>
            </a:pPr>
            <a:r>
              <a:rPr lang="es-ES" sz="1400" b="1" dirty="0"/>
              <a:t>Tesis: </a:t>
            </a:r>
            <a:r>
              <a:rPr lang="es-ES" sz="1400" dirty="0">
                <a:solidFill>
                  <a:srgbClr val="374151"/>
                </a:solidFill>
              </a:rPr>
              <a:t>Es la </a:t>
            </a:r>
            <a:r>
              <a:rPr lang="es-CL" sz="1400" dirty="0">
                <a:solidFill>
                  <a:srgbClr val="374151"/>
                </a:solidFill>
              </a:rPr>
              <a:t>e</a:t>
            </a:r>
            <a:r>
              <a:rPr lang="es-CL" sz="1400" b="0" i="0" u="none" strike="noStrike" dirty="0">
                <a:solidFill>
                  <a:srgbClr val="374151"/>
                </a:solidFill>
                <a:effectLst/>
              </a:rPr>
              <a:t>laboración de investigaciones científicas con enfoque jurídico o de campo, involucrando recopilación e interpretación de datos para generar conclusiones, empleando métodos y técnicas de investigación</a:t>
            </a:r>
          </a:p>
          <a:p>
            <a:pPr marL="285750" indent="-285750" algn="just">
              <a:buClr>
                <a:schemeClr val="accent6"/>
              </a:buClr>
              <a:buFont typeface="Wingdings" pitchFamily="2" charset="2"/>
              <a:buChar char="Ø"/>
            </a:pPr>
            <a:endParaRPr lang="es-ES" sz="400" b="1" dirty="0"/>
          </a:p>
          <a:p>
            <a:pPr marL="285750" indent="-285750" algn="just">
              <a:buClr>
                <a:schemeClr val="accent6"/>
              </a:buClr>
              <a:buFont typeface="Wingdings" pitchFamily="2" charset="2"/>
              <a:buChar char="Ø"/>
            </a:pPr>
            <a:r>
              <a:rPr lang="es-ES" sz="1400" b="1" dirty="0"/>
              <a:t>Ensayo: </a:t>
            </a:r>
            <a:r>
              <a:rPr lang="es-CL" sz="1400" b="0" i="0" u="none" strike="noStrike" dirty="0">
                <a:solidFill>
                  <a:srgbClr val="374151"/>
                </a:solidFill>
                <a:effectLst/>
                <a:latin typeface="Söhne"/>
              </a:rPr>
              <a:t>Análisis argumentativo que aborda un tema problemático desde diversas perspectivas basadas en supuestos o datos, con el objetivo de llegar a una conclusión convincente para el lector</a:t>
            </a:r>
          </a:p>
          <a:p>
            <a:pPr algn="just">
              <a:buClr>
                <a:schemeClr val="accent6"/>
              </a:buClr>
            </a:pPr>
            <a:endParaRPr lang="es-ES" sz="400" b="1" dirty="0"/>
          </a:p>
          <a:p>
            <a:pPr marL="285750" indent="-285750" algn="just">
              <a:buClr>
                <a:schemeClr val="accent6"/>
              </a:buClr>
              <a:buFont typeface="Wingdings" pitchFamily="2" charset="2"/>
              <a:buChar char="Ø"/>
            </a:pPr>
            <a:r>
              <a:rPr lang="es-ES" sz="1400" b="1" dirty="0"/>
              <a:t>Investigación: </a:t>
            </a:r>
            <a:r>
              <a:rPr lang="es-CL" sz="1400" b="0" i="0" u="none" strike="noStrike" dirty="0">
                <a:solidFill>
                  <a:srgbClr val="374151"/>
                </a:solidFill>
                <a:effectLst/>
                <a:latin typeface="Söhne"/>
              </a:rPr>
              <a:t>Informe escrito que resume un estudio empírico sobre la aplicación e interpretación de normas jurídicas, mediante la recopilación de datos de campo o jurisprudenciales</a:t>
            </a:r>
            <a:endParaRPr lang="es-ES" sz="1400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99B1E85-DC04-C961-61EB-38FCC2F99E1F}"/>
              </a:ext>
            </a:extLst>
          </p:cNvPr>
          <p:cNvSpPr/>
          <p:nvPr/>
        </p:nvSpPr>
        <p:spPr>
          <a:xfrm>
            <a:off x="663979" y="5785465"/>
            <a:ext cx="508186" cy="47846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9179643-ACC7-8D32-1594-467D65171CF5}"/>
              </a:ext>
            </a:extLst>
          </p:cNvPr>
          <p:cNvSpPr/>
          <p:nvPr/>
        </p:nvSpPr>
        <p:spPr>
          <a:xfrm>
            <a:off x="612273" y="2034536"/>
            <a:ext cx="488949" cy="47846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644668" y="1566858"/>
            <a:ext cx="785466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cap="small" dirty="0"/>
              <a:t>¿Qué dice el instructivo sobre memoria de prueba y talleres de memoria?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101222" y="5870809"/>
            <a:ext cx="7430506" cy="307777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Recuerda: </a:t>
            </a:r>
            <a:r>
              <a:rPr lang="es-ES" sz="1400" dirty="0"/>
              <a:t>la memoria puede ser un trabajo realizado individualmente o colectivamente  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13DAC8B3-F788-FBA2-1AA3-37ED001E998E}"/>
              </a:ext>
            </a:extLst>
          </p:cNvPr>
          <p:cNvSpPr/>
          <p:nvPr/>
        </p:nvSpPr>
        <p:spPr>
          <a:xfrm>
            <a:off x="856747" y="2137498"/>
            <a:ext cx="4069088" cy="298617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¿Qué puedo realizar para la Memoria de prueba?</a:t>
            </a:r>
          </a:p>
        </p:txBody>
      </p:sp>
      <p:pic>
        <p:nvPicPr>
          <p:cNvPr id="1028" name="Picture 4" descr="Idea - Iconos gratis de personas">
            <a:extLst>
              <a:ext uri="{FF2B5EF4-FFF2-40B4-BE49-F238E27FC236}">
                <a16:creationId xmlns:a16="http://schemas.microsoft.com/office/drawing/2014/main" id="{C130B0DB-484C-2E1C-31D9-2C93E66B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3" y="2057392"/>
            <a:ext cx="432753" cy="43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intético 98+ Foto Trabajo En Equipo Png Sin Fondo Actualizar">
            <a:extLst>
              <a:ext uri="{FF2B5EF4-FFF2-40B4-BE49-F238E27FC236}">
                <a16:creationId xmlns:a16="http://schemas.microsoft.com/office/drawing/2014/main" id="{BFEEB2AA-EC31-1B7B-E626-6B7A4670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5" y="5785465"/>
            <a:ext cx="39664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628C7559-E2A2-31A9-85DB-A0E196D26C16}"/>
              </a:ext>
            </a:extLst>
          </p:cNvPr>
          <p:cNvSpPr/>
          <p:nvPr/>
        </p:nvSpPr>
        <p:spPr>
          <a:xfrm>
            <a:off x="656650" y="4522807"/>
            <a:ext cx="508186" cy="47846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AACB3D9-1BAD-F34E-0A66-D4801D9428F2}"/>
              </a:ext>
            </a:extLst>
          </p:cNvPr>
          <p:cNvSpPr/>
          <p:nvPr/>
        </p:nvSpPr>
        <p:spPr>
          <a:xfrm>
            <a:off x="1093893" y="4608151"/>
            <a:ext cx="3403679" cy="307777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Aspectos de forma que deben considerarse </a:t>
            </a:r>
            <a:endParaRPr lang="es-ES" sz="1400" dirty="0"/>
          </a:p>
        </p:txBody>
      </p:sp>
      <p:pic>
        <p:nvPicPr>
          <p:cNvPr id="1042" name="Picture 18" descr="Atención png png - PNG All">
            <a:extLst>
              <a:ext uri="{FF2B5EF4-FFF2-40B4-BE49-F238E27FC236}">
                <a16:creationId xmlns:a16="http://schemas.microsoft.com/office/drawing/2014/main" id="{FEC64930-A9FA-3258-EE12-EF1A779F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9" y="4597518"/>
            <a:ext cx="347473" cy="3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41B9D8A1-E580-F24C-EE2D-E0011E562CC3}"/>
              </a:ext>
            </a:extLst>
          </p:cNvPr>
          <p:cNvSpPr txBox="1">
            <a:spLocks/>
          </p:cNvSpPr>
          <p:nvPr/>
        </p:nvSpPr>
        <p:spPr>
          <a:xfrm>
            <a:off x="2163128" y="724944"/>
            <a:ext cx="4817744" cy="528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cap="small" dirty="0">
                <a:latin typeface="+mn-lt"/>
              </a:rPr>
              <a:t>Taller de Memoria I – Temas emergentes del Derecho Ambiental</a:t>
            </a:r>
          </a:p>
        </p:txBody>
      </p:sp>
      <p:pic>
        <p:nvPicPr>
          <p:cNvPr id="20" name="Picture 2" descr="https://derecho.uchile.cl/.resources/portal-Derecho/images/nuevo-logo-derecho.png">
            <a:extLst>
              <a:ext uri="{FF2B5EF4-FFF2-40B4-BE49-F238E27FC236}">
                <a16:creationId xmlns:a16="http://schemas.microsoft.com/office/drawing/2014/main" id="{264F79CC-E962-37A7-C785-5F1D6CA8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" y="419591"/>
            <a:ext cx="133927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AE956620-EF63-F5F9-A0CB-B622D7CA90C6}"/>
              </a:ext>
            </a:extLst>
          </p:cNvPr>
          <p:cNvSpPr/>
          <p:nvPr/>
        </p:nvSpPr>
        <p:spPr>
          <a:xfrm>
            <a:off x="431800" y="1253332"/>
            <a:ext cx="828039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946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44668" y="1566858"/>
            <a:ext cx="785466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cap="small" dirty="0"/>
              <a:t>Recursos de investigación y Apoyo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1B9D8A1-E580-F24C-EE2D-E0011E562CC3}"/>
              </a:ext>
            </a:extLst>
          </p:cNvPr>
          <p:cNvSpPr txBox="1">
            <a:spLocks/>
          </p:cNvSpPr>
          <p:nvPr/>
        </p:nvSpPr>
        <p:spPr>
          <a:xfrm>
            <a:off x="2163128" y="724944"/>
            <a:ext cx="4817744" cy="528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b="1" cap="small" dirty="0">
                <a:latin typeface="+mn-lt"/>
              </a:rPr>
              <a:t>Taller de Memoria I – Temas emergentes del Derecho Ambiental</a:t>
            </a:r>
          </a:p>
        </p:txBody>
      </p:sp>
      <p:pic>
        <p:nvPicPr>
          <p:cNvPr id="20" name="Picture 2" descr="https://derecho.uchile.cl/.resources/portal-Derecho/images/nuevo-logo-derecho.png">
            <a:extLst>
              <a:ext uri="{FF2B5EF4-FFF2-40B4-BE49-F238E27FC236}">
                <a16:creationId xmlns:a16="http://schemas.microsoft.com/office/drawing/2014/main" id="{264F79CC-E962-37A7-C785-5F1D6CA8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" y="419591"/>
            <a:ext cx="133927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AE956620-EF63-F5F9-A0CB-B622D7CA90C6}"/>
              </a:ext>
            </a:extLst>
          </p:cNvPr>
          <p:cNvSpPr/>
          <p:nvPr/>
        </p:nvSpPr>
        <p:spPr>
          <a:xfrm>
            <a:off x="431800" y="1253332"/>
            <a:ext cx="828039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97F3C9-A3A9-37CB-3F1C-05EF9FC6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8" y="3429000"/>
            <a:ext cx="1742389" cy="7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2CC6697-273B-42ED-CCE5-F768BAD5E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36" y="2309337"/>
            <a:ext cx="798595" cy="7985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DB0F3A2-67A6-4876-01B5-766B266743D5}"/>
              </a:ext>
            </a:extLst>
          </p:cNvPr>
          <p:cNvSpPr txBox="1"/>
          <p:nvPr/>
        </p:nvSpPr>
        <p:spPr>
          <a:xfrm>
            <a:off x="1730915" y="2450729"/>
            <a:ext cx="6430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Recursos Electrónicos – Bases de datos de la Facultad de Derecho de la Universidad de Chile</a:t>
            </a:r>
            <a:endParaRPr lang="es-CL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1E070-6B58-D048-B7B6-C0DAD1710B9F}"/>
              </a:ext>
            </a:extLst>
          </p:cNvPr>
          <p:cNvSpPr txBox="1"/>
          <p:nvPr/>
        </p:nvSpPr>
        <p:spPr>
          <a:xfrm>
            <a:off x="2498102" y="3674408"/>
            <a:ext cx="559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hlinkClick r:id="rId7"/>
              </a:rPr>
              <a:t>Recursos para tesistas – Unidad de Aprendizaje </a:t>
            </a:r>
            <a:r>
              <a:rPr lang="es-ES_tradnl" sz="1400" dirty="0" err="1">
                <a:hlinkClick r:id="rId7"/>
              </a:rPr>
              <a:t>UChile</a:t>
            </a:r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9AE23F-81A1-C578-D792-F8FE5FAF1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8" y="4682644"/>
            <a:ext cx="1863107" cy="4352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FFC8E9-9F2F-9B6A-1733-3D3129F3B537}"/>
              </a:ext>
            </a:extLst>
          </p:cNvPr>
          <p:cNvSpPr txBox="1"/>
          <p:nvPr/>
        </p:nvSpPr>
        <p:spPr>
          <a:xfrm>
            <a:off x="2611224" y="4746389"/>
            <a:ext cx="427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hlinkClick r:id="rId9"/>
              </a:rPr>
              <a:t>Repositorio Académico de la Universidad de Chile - Tesis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87968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54400"/>
            <a:ext cx="7772400" cy="1774599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CL" sz="2400" b="1" cap="small" dirty="0">
                <a:latin typeface="+mn-lt"/>
              </a:rPr>
              <a:t>Taller de Memoria I: Temas de Derecho de Medio Ambiente</a:t>
            </a:r>
            <a:br>
              <a:rPr lang="es-CL" sz="2400" b="1" cap="small" dirty="0">
                <a:latin typeface="+mn-lt"/>
              </a:rPr>
            </a:br>
            <a:r>
              <a:rPr lang="es-CL" sz="2400" b="1" cap="small" dirty="0">
                <a:latin typeface="+mn-lt"/>
              </a:rPr>
              <a:t>Profesora Ana Lya Uriarte</a:t>
            </a:r>
            <a:br>
              <a:rPr lang="es-CL" sz="2400" cap="small" dirty="0">
                <a:latin typeface="+mn-lt"/>
              </a:rPr>
            </a:br>
            <a:r>
              <a:rPr lang="es-CL" sz="2000" cap="small" dirty="0">
                <a:latin typeface="+mn-lt"/>
              </a:rPr>
              <a:t>17 de agosto – Nociones generales de una tesis</a:t>
            </a:r>
            <a:endParaRPr lang="es-CL" sz="2400" cap="small" dirty="0">
              <a:latin typeface="+mn-lt"/>
            </a:endParaRPr>
          </a:p>
        </p:txBody>
      </p:sp>
      <p:pic>
        <p:nvPicPr>
          <p:cNvPr id="5" name="Picture 2" descr="https://derecho.uchile.cl/.resources/portal-Derecho/images/nuevo-logo-derech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8300"/>
            <a:ext cx="1641147" cy="9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6D6F51-349C-5848-2C82-D5F3997CE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6" b="20487"/>
          <a:stretch/>
        </p:blipFill>
        <p:spPr bwMode="auto">
          <a:xfrm>
            <a:off x="0" y="4506686"/>
            <a:ext cx="914400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5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510</Words>
  <Application>Microsoft Macintosh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Söhne</vt:lpstr>
      <vt:lpstr>Wingdings</vt:lpstr>
      <vt:lpstr>Tema de Office</vt:lpstr>
      <vt:lpstr>Taller de Memoria I: Temas de Derecho de Medio Ambiente Profesora Ana Lya Uriarte 17 de agosto – Nociones generales de una tesis</vt:lpstr>
      <vt:lpstr>Presentación de PowerPoint</vt:lpstr>
      <vt:lpstr>Presentación de PowerPoint</vt:lpstr>
      <vt:lpstr>Presentación de PowerPoint</vt:lpstr>
      <vt:lpstr>Taller de Memoria I: Temas de Derecho de Medio Ambiente Profesora Ana Lya Uriarte 17 de agosto – Nociones generales de una tesis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Memoria I: Temas emergentes del Derecho Ambiental</dc:title>
  <dc:creator>Diego Contreras</dc:creator>
  <cp:lastModifiedBy>Diego Fernando Contreras González (diego.contreras.g)</cp:lastModifiedBy>
  <cp:revision>9</cp:revision>
  <dcterms:created xsi:type="dcterms:W3CDTF">2023-08-16T16:34:48Z</dcterms:created>
  <dcterms:modified xsi:type="dcterms:W3CDTF">2023-08-17T05:31:52Z</dcterms:modified>
</cp:coreProperties>
</file>