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Arimo" panose="020B0604020202020204" pitchFamily="34" charset="0"/>
      <p:regular r:id="rId30"/>
    </p:embeddedFont>
    <p:embeddedFont>
      <p:font typeface="Arimo Bold" panose="020B0704020202020204" pitchFamily="34" charset="0"/>
      <p:regular r:id="rId31"/>
    </p:embeddedFont>
    <p:embeddedFont>
      <p:font typeface="Arimo Bold Italics" panose="020B0704020202090204" pitchFamily="34" charset="0"/>
      <p:regular r:id="rId32"/>
    </p:embeddedFont>
    <p:embeddedFont>
      <p:font typeface="Arimo Italics" panose="020B0604020202090204" pitchFamily="34" charset="0"/>
      <p:regular r:id="rId33"/>
    </p:embeddedFont>
    <p:embeddedFont>
      <p:font typeface="Carelia" pitchFamily="2" charset="77"/>
      <p:regular r:id="rId34"/>
    </p:embeddedFont>
    <p:embeddedFont>
      <p:font typeface="Carelia Italics" pitchFamily="2" charset="77"/>
      <p:regular r:id="rId35"/>
    </p:embeddedFont>
    <p:embeddedFont>
      <p:font typeface="Dosis" panose="020F0502020204030204" pitchFamily="34" charset="0"/>
      <p:regular r:id="rId36"/>
    </p:embeddedFont>
    <p:embeddedFont>
      <p:font typeface="Dosis Bold" panose="02010803020202060003" pitchFamily="2" charset="77"/>
      <p:regular r:id="rId37"/>
    </p:embeddedFont>
    <p:embeddedFont>
      <p:font typeface="Dosis Extra-Light" panose="02010203020202060003" pitchFamily="2" charset="77"/>
      <p:regular r:id="rId38"/>
    </p:embeddedFont>
    <p:embeddedFont>
      <p:font typeface="Dosis Light" panose="020F0302020204030204" pitchFamily="34" charset="0"/>
      <p:regular r:id="rId39"/>
    </p:embeddedFont>
    <p:embeddedFont>
      <p:font typeface="Dosis Medium" panose="020F0502020204030204" pitchFamily="34" charset="0"/>
      <p:regular r:id="rId40"/>
    </p:embeddedFont>
    <p:embeddedFont>
      <p:font typeface="Dosis Semi-Bold" panose="02010703020202060003" pitchFamily="2" charset="77"/>
      <p:regular r:id="rId41"/>
    </p:embeddedFont>
    <p:embeddedFont>
      <p:font typeface="Dosis Ultra-Bold" panose="02010903020202060003" pitchFamily="2" charset="77"/>
      <p:regular r:id="rId42"/>
    </p:embeddedFont>
    <p:embeddedFont>
      <p:font typeface="Open Sans 1" panose="020B0606030504020204" pitchFamily="34" charset="0"/>
      <p:regular r:id="rId43"/>
    </p:embeddedFont>
    <p:embeddedFont>
      <p:font typeface="Open Sans 1 Bold" panose="020B0806030504020204" pitchFamily="34" charset="0"/>
      <p:regular r:id="rId44"/>
    </p:embeddedFont>
    <p:embeddedFont>
      <p:font typeface="Open Sans 1 Bold Italics" panose="020B0806030504020204" pitchFamily="34" charset="0"/>
      <p:regular r:id="rId45"/>
    </p:embeddedFont>
    <p:embeddedFont>
      <p:font typeface="Open Sans 1 Italics" panose="020B0606030504020204" pitchFamily="34" charset="0"/>
      <p:regular r:id="rId46"/>
    </p:embeddedFont>
    <p:embeddedFont>
      <p:font typeface="Open Sans 1 Light" panose="020B0306030504020204" pitchFamily="34" charset="0"/>
      <p:regular r:id="rId47"/>
    </p:embeddedFont>
    <p:embeddedFont>
      <p:font typeface="Open Sans 1 Light Italics" panose="020B0306030504020204" pitchFamily="34" charset="0"/>
      <p:regular r:id="rId48"/>
    </p:embeddedFont>
    <p:embeddedFont>
      <p:font typeface="Open Sans 1 Ultra-Bold" pitchFamily="2" charset="0"/>
      <p:regular r:id="rId49"/>
    </p:embeddedFont>
    <p:embeddedFont>
      <p:font typeface="Open Sans 1 Ultra-Bold Italics" pitchFamily="2" charset="0"/>
      <p:regular r:id="rId50"/>
    </p:embeddedFont>
    <p:embeddedFont>
      <p:font typeface="Open Sans 2" pitchFamily="2" charset="0"/>
      <p:regular r:id="rId51"/>
    </p:embeddedFont>
    <p:embeddedFont>
      <p:font typeface="Open Sans 2 Bold" pitchFamily="2" charset="0"/>
      <p:regular r:id="rId52"/>
    </p:embeddedFont>
    <p:embeddedFont>
      <p:font typeface="Open Sans 2 Bold Italics" pitchFamily="2" charset="0"/>
      <p:regular r:id="rId53"/>
    </p:embeddedFont>
    <p:embeddedFont>
      <p:font typeface="Open Sans 2 Italics" pitchFamily="2" charset="0"/>
      <p:regular r:id="rId54"/>
    </p:embeddedFont>
    <p:embeddedFont>
      <p:font typeface="Open Sans 2 Light" pitchFamily="2" charset="0"/>
      <p:regular r:id="rId55"/>
    </p:embeddedFont>
    <p:embeddedFont>
      <p:font typeface="Open Sans 2 Light Italics" pitchFamily="2" charset="0"/>
      <p:regular r:id="rId56"/>
    </p:embeddedFont>
    <p:embeddedFont>
      <p:font typeface="Open Sans 2 Medium" pitchFamily="2" charset="0"/>
      <p:regular r:id="rId57"/>
    </p:embeddedFont>
    <p:embeddedFont>
      <p:font typeface="Open Sans 2 Medium Italics" pitchFamily="2" charset="0"/>
      <p:regular r:id="rId58"/>
    </p:embeddedFont>
    <p:embeddedFont>
      <p:font typeface="Open Sans 2 Semi-Bold" pitchFamily="2" charset="0"/>
      <p:regular r:id="rId59"/>
    </p:embeddedFont>
    <p:embeddedFont>
      <p:font typeface="Open Sans 2 Semi-Bold Italics" pitchFamily="2" charset="0"/>
      <p:regular r:id="rId60"/>
    </p:embeddedFont>
    <p:embeddedFont>
      <p:font typeface="Open Sans 2 Ultra-Bold" pitchFamily="2" charset="0"/>
      <p:regular r:id="rId61"/>
    </p:embeddedFont>
    <p:embeddedFont>
      <p:font typeface="Open Sans 2 Ultra-Bold Italics" pitchFamily="2"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sv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2663033" y="6195861"/>
            <a:ext cx="6914093" cy="5028432"/>
          </a:xfrm>
          <a:custGeom>
            <a:avLst/>
            <a:gdLst/>
            <a:ahLst/>
            <a:cxnLst/>
            <a:rect l="l" t="t" r="r" b="b"/>
            <a:pathLst>
              <a:path w="6914093" h="5028432">
                <a:moveTo>
                  <a:pt x="0" y="0"/>
                </a:moveTo>
                <a:lnTo>
                  <a:pt x="6914093" y="0"/>
                </a:lnTo>
                <a:lnTo>
                  <a:pt x="6914093" y="5028431"/>
                </a:lnTo>
                <a:lnTo>
                  <a:pt x="0" y="5028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029971" y="1685865"/>
            <a:ext cx="10228058" cy="1710875"/>
          </a:xfrm>
          <a:custGeom>
            <a:avLst/>
            <a:gdLst/>
            <a:ahLst/>
            <a:cxnLst/>
            <a:rect l="l" t="t" r="r" b="b"/>
            <a:pathLst>
              <a:path w="10228058" h="1710875">
                <a:moveTo>
                  <a:pt x="0" y="0"/>
                </a:moveTo>
                <a:lnTo>
                  <a:pt x="10228058" y="0"/>
                </a:lnTo>
                <a:lnTo>
                  <a:pt x="10228058" y="1710875"/>
                </a:lnTo>
                <a:lnTo>
                  <a:pt x="0" y="17108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797366" y="1485840"/>
            <a:ext cx="14782479" cy="1791100"/>
          </a:xfrm>
          <a:prstGeom prst="rect">
            <a:avLst/>
          </a:prstGeom>
        </p:spPr>
        <p:txBody>
          <a:bodyPr lIns="0" tIns="0" rIns="0" bIns="0" rtlCol="0" anchor="t">
            <a:spAutoFit/>
          </a:bodyPr>
          <a:lstStyle/>
          <a:p>
            <a:pPr algn="ctr">
              <a:lnSpc>
                <a:spcPts val="14677"/>
              </a:lnSpc>
            </a:pPr>
            <a:r>
              <a:rPr lang="en-US" sz="10484">
                <a:solidFill>
                  <a:srgbClr val="01070A"/>
                </a:solidFill>
                <a:latin typeface="Carelia Italics"/>
              </a:rPr>
              <a:t>Poder Judicial</a:t>
            </a:r>
          </a:p>
        </p:txBody>
      </p:sp>
      <p:sp>
        <p:nvSpPr>
          <p:cNvPr id="6" name="Freeform 6"/>
          <p:cNvSpPr/>
          <p:nvPr/>
        </p:nvSpPr>
        <p:spPr>
          <a:xfrm>
            <a:off x="12456379" y="5404911"/>
            <a:ext cx="8246933" cy="6247677"/>
          </a:xfrm>
          <a:custGeom>
            <a:avLst/>
            <a:gdLst/>
            <a:ahLst/>
            <a:cxnLst/>
            <a:rect l="l" t="t" r="r" b="b"/>
            <a:pathLst>
              <a:path w="8246933" h="6247677">
                <a:moveTo>
                  <a:pt x="0" y="0"/>
                </a:moveTo>
                <a:lnTo>
                  <a:pt x="8246933" y="0"/>
                </a:lnTo>
                <a:lnTo>
                  <a:pt x="8246933" y="6247677"/>
                </a:lnTo>
                <a:lnTo>
                  <a:pt x="0" y="6247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5308980" y="-1652824"/>
            <a:ext cx="8905028" cy="5575060"/>
          </a:xfrm>
          <a:custGeom>
            <a:avLst/>
            <a:gdLst/>
            <a:ahLst/>
            <a:cxnLst/>
            <a:rect l="l" t="t" r="r" b="b"/>
            <a:pathLst>
              <a:path w="8905028" h="5575060">
                <a:moveTo>
                  <a:pt x="0" y="0"/>
                </a:moveTo>
                <a:lnTo>
                  <a:pt x="8905029" y="0"/>
                </a:lnTo>
                <a:lnTo>
                  <a:pt x="8905029" y="5575060"/>
                </a:lnTo>
                <a:lnTo>
                  <a:pt x="0" y="55750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3495846">
            <a:off x="-3929800" y="-2685694"/>
            <a:ext cx="5243739" cy="7338566"/>
          </a:xfrm>
          <a:custGeom>
            <a:avLst/>
            <a:gdLst/>
            <a:ahLst/>
            <a:cxnLst/>
            <a:rect l="l" t="t" r="r" b="b"/>
            <a:pathLst>
              <a:path w="5243739" h="7338566">
                <a:moveTo>
                  <a:pt x="0" y="0"/>
                </a:moveTo>
                <a:lnTo>
                  <a:pt x="5243739" y="0"/>
                </a:lnTo>
                <a:lnTo>
                  <a:pt x="5243739" y="7338565"/>
                </a:lnTo>
                <a:lnTo>
                  <a:pt x="0" y="73385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6083103" y="3730966"/>
            <a:ext cx="5151982" cy="4797783"/>
          </a:xfrm>
          <a:custGeom>
            <a:avLst/>
            <a:gdLst/>
            <a:ahLst/>
            <a:cxnLst/>
            <a:rect l="l" t="t" r="r" b="b"/>
            <a:pathLst>
              <a:path w="5151982" h="4797783">
                <a:moveTo>
                  <a:pt x="0" y="0"/>
                </a:moveTo>
                <a:lnTo>
                  <a:pt x="5151982" y="0"/>
                </a:lnTo>
                <a:lnTo>
                  <a:pt x="5151982" y="4797783"/>
                </a:lnTo>
                <a:lnTo>
                  <a:pt x="0" y="47977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4861809" y="8990714"/>
            <a:ext cx="7594570" cy="1046548"/>
          </a:xfrm>
          <a:prstGeom prst="rect">
            <a:avLst/>
          </a:prstGeom>
        </p:spPr>
        <p:txBody>
          <a:bodyPr lIns="0" tIns="0" rIns="0" bIns="0" rtlCol="0" anchor="t">
            <a:spAutoFit/>
          </a:bodyPr>
          <a:lstStyle/>
          <a:p>
            <a:pPr algn="ctr">
              <a:lnSpc>
                <a:spcPts val="4266"/>
              </a:lnSpc>
            </a:pPr>
            <a:r>
              <a:rPr lang="en-US" sz="3047">
                <a:solidFill>
                  <a:srgbClr val="01070A"/>
                </a:solidFill>
                <a:latin typeface="Open Sans 1"/>
              </a:rPr>
              <a:t>Profesor: Felipe Peroti</a:t>
            </a:r>
          </a:p>
          <a:p>
            <a:pPr marL="0" lvl="0" indent="0" algn="ctr">
              <a:lnSpc>
                <a:spcPts val="4266"/>
              </a:lnSpc>
            </a:pPr>
            <a:r>
              <a:rPr lang="en-US" sz="3047">
                <a:solidFill>
                  <a:srgbClr val="01070A"/>
                </a:solidFill>
                <a:latin typeface="Open Sans 1"/>
              </a:rPr>
              <a:t>Ayudantes: Nicolás Baeza y Catalina Díaz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818968" y="1760572"/>
            <a:ext cx="14650064" cy="7379489"/>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0" y="7305823"/>
            <a:ext cx="3584090" cy="3192451"/>
          </a:xfrm>
          <a:custGeom>
            <a:avLst/>
            <a:gdLst/>
            <a:ahLst/>
            <a:cxnLst/>
            <a:rect l="l" t="t" r="r" b="b"/>
            <a:pathLst>
              <a:path w="3584090" h="3192451">
                <a:moveTo>
                  <a:pt x="0" y="0"/>
                </a:moveTo>
                <a:lnTo>
                  <a:pt x="3584090" y="0"/>
                </a:lnTo>
                <a:lnTo>
                  <a:pt x="3584090" y="3192450"/>
                </a:lnTo>
                <a:lnTo>
                  <a:pt x="0" y="3192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437982">
            <a:off x="14323702" y="511342"/>
            <a:ext cx="3160431" cy="3028267"/>
          </a:xfrm>
          <a:custGeom>
            <a:avLst/>
            <a:gdLst/>
            <a:ahLst/>
            <a:cxnLst/>
            <a:rect l="l" t="t" r="r" b="b"/>
            <a:pathLst>
              <a:path w="3160431" h="3028267">
                <a:moveTo>
                  <a:pt x="0" y="0"/>
                </a:moveTo>
                <a:lnTo>
                  <a:pt x="3160431" y="0"/>
                </a:lnTo>
                <a:lnTo>
                  <a:pt x="3160431" y="3028267"/>
                </a:lnTo>
                <a:lnTo>
                  <a:pt x="0" y="3028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4035632" y="1168912"/>
            <a:ext cx="10216736" cy="3712453"/>
            <a:chOff x="0" y="-274204"/>
            <a:chExt cx="2472757" cy="898525"/>
          </a:xfrm>
        </p:grpSpPr>
        <p:sp>
          <p:nvSpPr>
            <p:cNvPr id="9" name="Freeform 9"/>
            <p:cNvSpPr/>
            <p:nvPr/>
          </p:nvSpPr>
          <p:spPr>
            <a:xfrm>
              <a:off x="0" y="0"/>
              <a:ext cx="2472757" cy="334476"/>
            </a:xfrm>
            <a:custGeom>
              <a:avLst/>
              <a:gdLst/>
              <a:ahLst/>
              <a:cxnLst/>
              <a:rect l="l" t="t" r="r" b="b"/>
              <a:pathLst>
                <a:path w="2472757" h="334476">
                  <a:moveTo>
                    <a:pt x="6062" y="0"/>
                  </a:moveTo>
                  <a:lnTo>
                    <a:pt x="2466695" y="0"/>
                  </a:lnTo>
                  <a:cubicBezTo>
                    <a:pt x="2468303" y="0"/>
                    <a:pt x="2469845" y="639"/>
                    <a:pt x="2470982" y="1776"/>
                  </a:cubicBezTo>
                  <a:cubicBezTo>
                    <a:pt x="2472118" y="2912"/>
                    <a:pt x="2472757" y="4454"/>
                    <a:pt x="2472757" y="6062"/>
                  </a:cubicBezTo>
                  <a:lnTo>
                    <a:pt x="2472757" y="328414"/>
                  </a:lnTo>
                  <a:cubicBezTo>
                    <a:pt x="2472757" y="330022"/>
                    <a:pt x="2472118" y="331564"/>
                    <a:pt x="2470982" y="332700"/>
                  </a:cubicBezTo>
                  <a:cubicBezTo>
                    <a:pt x="2469845" y="333837"/>
                    <a:pt x="2468303" y="334476"/>
                    <a:pt x="2466695" y="334476"/>
                  </a:cubicBezTo>
                  <a:lnTo>
                    <a:pt x="6062" y="334476"/>
                  </a:lnTo>
                  <a:cubicBezTo>
                    <a:pt x="4454" y="334476"/>
                    <a:pt x="2912" y="333837"/>
                    <a:pt x="1776" y="332700"/>
                  </a:cubicBezTo>
                  <a:cubicBezTo>
                    <a:pt x="639" y="331564"/>
                    <a:pt x="0" y="330022"/>
                    <a:pt x="0" y="328414"/>
                  </a:cubicBezTo>
                  <a:lnTo>
                    <a:pt x="0" y="6062"/>
                  </a:lnTo>
                  <a:cubicBezTo>
                    <a:pt x="0" y="4454"/>
                    <a:pt x="639" y="2912"/>
                    <a:pt x="1776" y="1776"/>
                  </a:cubicBezTo>
                  <a:cubicBezTo>
                    <a:pt x="2912" y="639"/>
                    <a:pt x="4454" y="0"/>
                    <a:pt x="6062" y="0"/>
                  </a:cubicBezTo>
                  <a:close/>
                </a:path>
              </a:pathLst>
            </a:custGeom>
            <a:solidFill>
              <a:srgbClr val="FFDA7B"/>
            </a:solidFill>
            <a:ln cap="sq">
              <a:noFill/>
              <a:prstDash val="solid"/>
              <a:miter/>
            </a:ln>
          </p:spPr>
        </p:sp>
        <p:sp>
          <p:nvSpPr>
            <p:cNvPr id="10" name="TextBox 10"/>
            <p:cNvSpPr txBox="1"/>
            <p:nvPr/>
          </p:nvSpPr>
          <p:spPr>
            <a:xfrm>
              <a:off x="69079" y="-274204"/>
              <a:ext cx="2374138"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Aspecto externo de la independencia </a:t>
              </a:r>
            </a:p>
          </p:txBody>
        </p:sp>
      </p:grpSp>
      <p:sp>
        <p:nvSpPr>
          <p:cNvPr id="11" name="TextBox 11"/>
          <p:cNvSpPr txBox="1"/>
          <p:nvPr/>
        </p:nvSpPr>
        <p:spPr>
          <a:xfrm>
            <a:off x="2446698" y="3965225"/>
            <a:ext cx="13457219" cy="3786593"/>
          </a:xfrm>
          <a:prstGeom prst="rect">
            <a:avLst/>
          </a:prstGeom>
        </p:spPr>
        <p:txBody>
          <a:bodyPr lIns="0" tIns="0" rIns="0" bIns="0" rtlCol="0" anchor="t">
            <a:spAutoFit/>
          </a:bodyPr>
          <a:lstStyle/>
          <a:p>
            <a:pPr algn="just">
              <a:lnSpc>
                <a:spcPts val="6015"/>
              </a:lnSpc>
            </a:pPr>
            <a:r>
              <a:rPr lang="en-US" sz="4296">
                <a:solidFill>
                  <a:srgbClr val="01070A"/>
                </a:solidFill>
                <a:latin typeface="Open Sans 1"/>
              </a:rPr>
              <a:t>En relación con la </a:t>
            </a:r>
            <a:r>
              <a:rPr lang="en-US" sz="4296">
                <a:solidFill>
                  <a:srgbClr val="01070A"/>
                </a:solidFill>
                <a:latin typeface="Open Sans 1 Bold"/>
              </a:rPr>
              <a:t>independencia externa</a:t>
            </a:r>
            <a:r>
              <a:rPr lang="en-US" sz="4296">
                <a:solidFill>
                  <a:srgbClr val="01070A"/>
                </a:solidFill>
                <a:latin typeface="Open Sans 1"/>
              </a:rPr>
              <a:t>, el poder judicial tiene que ser independiente para llevar a cabo su función de control y equilibrio frente a las otras dos ramas principales del gobierno: el ejecutivo y la legislatura.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818968" y="1760572"/>
            <a:ext cx="14650064" cy="7379489"/>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84247" y="7662075"/>
            <a:ext cx="3584090" cy="3192451"/>
          </a:xfrm>
          <a:custGeom>
            <a:avLst/>
            <a:gdLst/>
            <a:ahLst/>
            <a:cxnLst/>
            <a:rect l="l" t="t" r="r" b="b"/>
            <a:pathLst>
              <a:path w="3584090" h="3192451">
                <a:moveTo>
                  <a:pt x="0" y="0"/>
                </a:moveTo>
                <a:lnTo>
                  <a:pt x="3584089" y="0"/>
                </a:lnTo>
                <a:lnTo>
                  <a:pt x="3584089" y="3192450"/>
                </a:lnTo>
                <a:lnTo>
                  <a:pt x="0" y="3192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437982">
            <a:off x="15679085" y="1239294"/>
            <a:ext cx="3160431" cy="3028267"/>
          </a:xfrm>
          <a:custGeom>
            <a:avLst/>
            <a:gdLst/>
            <a:ahLst/>
            <a:cxnLst/>
            <a:rect l="l" t="t" r="r" b="b"/>
            <a:pathLst>
              <a:path w="3160431" h="3028267">
                <a:moveTo>
                  <a:pt x="0" y="0"/>
                </a:moveTo>
                <a:lnTo>
                  <a:pt x="3160430" y="0"/>
                </a:lnTo>
                <a:lnTo>
                  <a:pt x="3160430" y="3028268"/>
                </a:lnTo>
                <a:lnTo>
                  <a:pt x="0" y="3028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2596299" y="-328663"/>
            <a:ext cx="13095402" cy="3712453"/>
            <a:chOff x="0" y="-257618"/>
            <a:chExt cx="3169481" cy="898525"/>
          </a:xfrm>
        </p:grpSpPr>
        <p:sp>
          <p:nvSpPr>
            <p:cNvPr id="9" name="Freeform 9"/>
            <p:cNvSpPr/>
            <p:nvPr/>
          </p:nvSpPr>
          <p:spPr>
            <a:xfrm>
              <a:off x="0" y="0"/>
              <a:ext cx="3169481" cy="337643"/>
            </a:xfrm>
            <a:custGeom>
              <a:avLst/>
              <a:gdLst/>
              <a:ahLst/>
              <a:cxnLst/>
              <a:rect l="l" t="t" r="r" b="b"/>
              <a:pathLst>
                <a:path w="3169481" h="337643">
                  <a:moveTo>
                    <a:pt x="4730" y="0"/>
                  </a:moveTo>
                  <a:lnTo>
                    <a:pt x="3164751" y="0"/>
                  </a:lnTo>
                  <a:cubicBezTo>
                    <a:pt x="3167363" y="0"/>
                    <a:pt x="3169481" y="2117"/>
                    <a:pt x="3169481" y="4730"/>
                  </a:cubicBezTo>
                  <a:lnTo>
                    <a:pt x="3169481" y="332913"/>
                  </a:lnTo>
                  <a:cubicBezTo>
                    <a:pt x="3169481" y="335526"/>
                    <a:pt x="3167363" y="337643"/>
                    <a:pt x="3164751" y="337643"/>
                  </a:cubicBezTo>
                  <a:lnTo>
                    <a:pt x="4730" y="337643"/>
                  </a:lnTo>
                  <a:cubicBezTo>
                    <a:pt x="3475" y="337643"/>
                    <a:pt x="2272" y="337145"/>
                    <a:pt x="1385" y="336258"/>
                  </a:cubicBezTo>
                  <a:cubicBezTo>
                    <a:pt x="498" y="335371"/>
                    <a:pt x="0" y="334168"/>
                    <a:pt x="0" y="332913"/>
                  </a:cubicBezTo>
                  <a:lnTo>
                    <a:pt x="0" y="4730"/>
                  </a:lnTo>
                  <a:cubicBezTo>
                    <a:pt x="0" y="2117"/>
                    <a:pt x="2117" y="0"/>
                    <a:pt x="4730" y="0"/>
                  </a:cubicBezTo>
                  <a:close/>
                </a:path>
              </a:pathLst>
            </a:custGeom>
            <a:solidFill>
              <a:srgbClr val="FFDA7B"/>
            </a:solidFill>
            <a:ln cap="sq">
              <a:noFill/>
              <a:prstDash val="solid"/>
              <a:miter/>
            </a:ln>
          </p:spPr>
        </p:sp>
        <p:sp>
          <p:nvSpPr>
            <p:cNvPr id="10" name="TextBox 10"/>
            <p:cNvSpPr txBox="1"/>
            <p:nvPr/>
          </p:nvSpPr>
          <p:spPr>
            <a:xfrm>
              <a:off x="109420" y="-257618"/>
              <a:ext cx="2862406"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¿Independencia de los Tribunales en Dictadura?</a:t>
              </a:r>
            </a:p>
          </p:txBody>
        </p:sp>
      </p:grpSp>
      <p:sp>
        <p:nvSpPr>
          <p:cNvPr id="11" name="TextBox 11"/>
          <p:cNvSpPr txBox="1"/>
          <p:nvPr/>
        </p:nvSpPr>
        <p:spPr>
          <a:xfrm>
            <a:off x="2231742" y="2686753"/>
            <a:ext cx="13459959" cy="5798273"/>
          </a:xfrm>
          <a:prstGeom prst="rect">
            <a:avLst/>
          </a:prstGeom>
        </p:spPr>
        <p:txBody>
          <a:bodyPr lIns="0" tIns="0" rIns="0" bIns="0" rtlCol="0" anchor="t">
            <a:spAutoFit/>
          </a:bodyPr>
          <a:lstStyle/>
          <a:p>
            <a:pPr algn="just">
              <a:lnSpc>
                <a:spcPts val="5035"/>
              </a:lnSpc>
            </a:pPr>
            <a:r>
              <a:rPr lang="en-US" sz="3596">
                <a:solidFill>
                  <a:srgbClr val="01070A"/>
                </a:solidFill>
                <a:latin typeface="Open Sans 1"/>
              </a:rPr>
              <a:t>El 28 de septiembre de 1973, la Junta Militar de Gobierno se presentó ante el pleno de la Corte Suprema para ser aceptada por el Poder Judicial, el único de los tres poderes del Estado que no anuló sus funciones luego del 11 de septiembre. El anhelo de los opositores al régimen de contar con un organismo de justicia imparcial se vio minimizado en 1974, cuando el presidente de la Corte Suprema, Enrique Urrutia Manzano, le colocó la Banda Presidencial a Augusto Pinochet.</a:t>
            </a:r>
          </a:p>
          <a:p>
            <a:pPr algn="just">
              <a:lnSpc>
                <a:spcPts val="5735"/>
              </a:lnSpc>
            </a:pPr>
            <a:endParaRPr lang="en-US" sz="3596">
              <a:solidFill>
                <a:srgbClr val="01070A"/>
              </a:solidFill>
              <a:latin typeface="Open Sans 1"/>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818968" y="1760572"/>
            <a:ext cx="14650064" cy="7379489"/>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84247" y="7662075"/>
            <a:ext cx="3584090" cy="3192451"/>
          </a:xfrm>
          <a:custGeom>
            <a:avLst/>
            <a:gdLst/>
            <a:ahLst/>
            <a:cxnLst/>
            <a:rect l="l" t="t" r="r" b="b"/>
            <a:pathLst>
              <a:path w="3584090" h="3192451">
                <a:moveTo>
                  <a:pt x="0" y="0"/>
                </a:moveTo>
                <a:lnTo>
                  <a:pt x="3584089" y="0"/>
                </a:lnTo>
                <a:lnTo>
                  <a:pt x="3584089" y="3192450"/>
                </a:lnTo>
                <a:lnTo>
                  <a:pt x="0" y="3192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2872670" y="-328664"/>
            <a:ext cx="13095402" cy="3712453"/>
            <a:chOff x="0" y="-269065"/>
            <a:chExt cx="3169481" cy="898525"/>
          </a:xfrm>
        </p:grpSpPr>
        <p:sp>
          <p:nvSpPr>
            <p:cNvPr id="8" name="Freeform 8"/>
            <p:cNvSpPr/>
            <p:nvPr/>
          </p:nvSpPr>
          <p:spPr>
            <a:xfrm>
              <a:off x="0" y="0"/>
              <a:ext cx="3169481" cy="334476"/>
            </a:xfrm>
            <a:custGeom>
              <a:avLst/>
              <a:gdLst/>
              <a:ahLst/>
              <a:cxnLst/>
              <a:rect l="l" t="t" r="r" b="b"/>
              <a:pathLst>
                <a:path w="3169481" h="334476">
                  <a:moveTo>
                    <a:pt x="4730" y="0"/>
                  </a:moveTo>
                  <a:lnTo>
                    <a:pt x="3164751" y="0"/>
                  </a:lnTo>
                  <a:cubicBezTo>
                    <a:pt x="3167363" y="0"/>
                    <a:pt x="3169481" y="2117"/>
                    <a:pt x="3169481" y="4730"/>
                  </a:cubicBezTo>
                  <a:lnTo>
                    <a:pt x="3169481" y="329746"/>
                  </a:lnTo>
                  <a:cubicBezTo>
                    <a:pt x="3169481" y="332359"/>
                    <a:pt x="3167363" y="334476"/>
                    <a:pt x="3164751" y="334476"/>
                  </a:cubicBezTo>
                  <a:lnTo>
                    <a:pt x="4730" y="334476"/>
                  </a:lnTo>
                  <a:cubicBezTo>
                    <a:pt x="2117" y="334476"/>
                    <a:pt x="0" y="332359"/>
                    <a:pt x="0" y="329746"/>
                  </a:cubicBezTo>
                  <a:lnTo>
                    <a:pt x="0" y="4730"/>
                  </a:lnTo>
                  <a:cubicBezTo>
                    <a:pt x="0" y="2117"/>
                    <a:pt x="2117" y="0"/>
                    <a:pt x="4730" y="0"/>
                  </a:cubicBezTo>
                  <a:close/>
                </a:path>
              </a:pathLst>
            </a:custGeom>
            <a:solidFill>
              <a:srgbClr val="FFDA7B"/>
            </a:solidFill>
            <a:ln cap="sq">
              <a:noFill/>
              <a:prstDash val="solid"/>
              <a:miter/>
            </a:ln>
          </p:spPr>
        </p:sp>
        <p:sp>
          <p:nvSpPr>
            <p:cNvPr id="9" name="TextBox 9"/>
            <p:cNvSpPr txBox="1"/>
            <p:nvPr/>
          </p:nvSpPr>
          <p:spPr>
            <a:xfrm>
              <a:off x="65798" y="-269065"/>
              <a:ext cx="2820598"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¿Independencia de los Tribunales en Dictadura?</a:t>
              </a:r>
            </a:p>
          </p:txBody>
        </p:sp>
      </p:grpSp>
      <p:sp>
        <p:nvSpPr>
          <p:cNvPr id="10" name="Freeform 10"/>
          <p:cNvSpPr/>
          <p:nvPr/>
        </p:nvSpPr>
        <p:spPr>
          <a:xfrm>
            <a:off x="3317042" y="2394611"/>
            <a:ext cx="11653916" cy="6499788"/>
          </a:xfrm>
          <a:custGeom>
            <a:avLst/>
            <a:gdLst/>
            <a:ahLst/>
            <a:cxnLst/>
            <a:rect l="l" t="t" r="r" b="b"/>
            <a:pathLst>
              <a:path w="11653916" h="6499788">
                <a:moveTo>
                  <a:pt x="0" y="0"/>
                </a:moveTo>
                <a:lnTo>
                  <a:pt x="11653916" y="0"/>
                </a:lnTo>
                <a:lnTo>
                  <a:pt x="11653916" y="6499787"/>
                </a:lnTo>
                <a:lnTo>
                  <a:pt x="0" y="6499787"/>
                </a:lnTo>
                <a:lnTo>
                  <a:pt x="0" y="0"/>
                </a:lnTo>
                <a:close/>
              </a:path>
            </a:pathLst>
          </a:custGeom>
          <a:blipFill>
            <a:blip r:embed="rId5"/>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028700" y="1760572"/>
            <a:ext cx="15839535" cy="7379489"/>
            <a:chOff x="0" y="0"/>
            <a:chExt cx="4856200" cy="2262458"/>
          </a:xfrm>
        </p:grpSpPr>
        <p:sp>
          <p:nvSpPr>
            <p:cNvPr id="4" name="Freeform 4"/>
            <p:cNvSpPr/>
            <p:nvPr/>
          </p:nvSpPr>
          <p:spPr>
            <a:xfrm>
              <a:off x="0" y="0"/>
              <a:ext cx="4856200" cy="2262458"/>
            </a:xfrm>
            <a:custGeom>
              <a:avLst/>
              <a:gdLst/>
              <a:ahLst/>
              <a:cxnLst/>
              <a:rect l="l" t="t" r="r" b="b"/>
              <a:pathLst>
                <a:path w="4856200" h="2262458">
                  <a:moveTo>
                    <a:pt x="5376" y="0"/>
                  </a:moveTo>
                  <a:lnTo>
                    <a:pt x="4850824" y="0"/>
                  </a:lnTo>
                  <a:cubicBezTo>
                    <a:pt x="4852250" y="0"/>
                    <a:pt x="4853617" y="566"/>
                    <a:pt x="4854625" y="1575"/>
                  </a:cubicBezTo>
                  <a:cubicBezTo>
                    <a:pt x="4855633" y="2583"/>
                    <a:pt x="4856200" y="3951"/>
                    <a:pt x="4856200" y="5376"/>
                  </a:cubicBezTo>
                  <a:lnTo>
                    <a:pt x="4856200" y="2257081"/>
                  </a:lnTo>
                  <a:cubicBezTo>
                    <a:pt x="4856200" y="2258507"/>
                    <a:pt x="4855633" y="2259875"/>
                    <a:pt x="4854625" y="2260883"/>
                  </a:cubicBezTo>
                  <a:cubicBezTo>
                    <a:pt x="4853617" y="2261891"/>
                    <a:pt x="4852250" y="2262458"/>
                    <a:pt x="4850824" y="2262458"/>
                  </a:cubicBezTo>
                  <a:lnTo>
                    <a:pt x="5376" y="2262458"/>
                  </a:lnTo>
                  <a:cubicBezTo>
                    <a:pt x="3951" y="2262458"/>
                    <a:pt x="2583" y="2261891"/>
                    <a:pt x="1575" y="2260883"/>
                  </a:cubicBezTo>
                  <a:cubicBezTo>
                    <a:pt x="566" y="2259875"/>
                    <a:pt x="0" y="2258507"/>
                    <a:pt x="0" y="2257081"/>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4035632" y="923597"/>
            <a:ext cx="10216736" cy="3712453"/>
            <a:chOff x="0" y="-281552"/>
            <a:chExt cx="2472757" cy="898525"/>
          </a:xfrm>
        </p:grpSpPr>
        <p:sp>
          <p:nvSpPr>
            <p:cNvPr id="7" name="Freeform 7"/>
            <p:cNvSpPr/>
            <p:nvPr/>
          </p:nvSpPr>
          <p:spPr>
            <a:xfrm>
              <a:off x="0" y="0"/>
              <a:ext cx="2472757" cy="334476"/>
            </a:xfrm>
            <a:custGeom>
              <a:avLst/>
              <a:gdLst/>
              <a:ahLst/>
              <a:cxnLst/>
              <a:rect l="l" t="t" r="r" b="b"/>
              <a:pathLst>
                <a:path w="2472757" h="334476">
                  <a:moveTo>
                    <a:pt x="6062" y="0"/>
                  </a:moveTo>
                  <a:lnTo>
                    <a:pt x="2466695" y="0"/>
                  </a:lnTo>
                  <a:cubicBezTo>
                    <a:pt x="2468303" y="0"/>
                    <a:pt x="2469845" y="639"/>
                    <a:pt x="2470982" y="1776"/>
                  </a:cubicBezTo>
                  <a:cubicBezTo>
                    <a:pt x="2472118" y="2912"/>
                    <a:pt x="2472757" y="4454"/>
                    <a:pt x="2472757" y="6062"/>
                  </a:cubicBezTo>
                  <a:lnTo>
                    <a:pt x="2472757" y="328414"/>
                  </a:lnTo>
                  <a:cubicBezTo>
                    <a:pt x="2472757" y="330022"/>
                    <a:pt x="2472118" y="331564"/>
                    <a:pt x="2470982" y="332700"/>
                  </a:cubicBezTo>
                  <a:cubicBezTo>
                    <a:pt x="2469845" y="333837"/>
                    <a:pt x="2468303" y="334476"/>
                    <a:pt x="2466695" y="334476"/>
                  </a:cubicBezTo>
                  <a:lnTo>
                    <a:pt x="6062" y="334476"/>
                  </a:lnTo>
                  <a:cubicBezTo>
                    <a:pt x="4454" y="334476"/>
                    <a:pt x="2912" y="333837"/>
                    <a:pt x="1776" y="332700"/>
                  </a:cubicBezTo>
                  <a:cubicBezTo>
                    <a:pt x="639" y="331564"/>
                    <a:pt x="0" y="330022"/>
                    <a:pt x="0" y="328414"/>
                  </a:cubicBezTo>
                  <a:lnTo>
                    <a:pt x="0" y="6062"/>
                  </a:lnTo>
                  <a:cubicBezTo>
                    <a:pt x="0" y="4454"/>
                    <a:pt x="639" y="2912"/>
                    <a:pt x="1776" y="1776"/>
                  </a:cubicBezTo>
                  <a:cubicBezTo>
                    <a:pt x="2912" y="639"/>
                    <a:pt x="4454" y="0"/>
                    <a:pt x="6062" y="0"/>
                  </a:cubicBezTo>
                  <a:close/>
                </a:path>
              </a:pathLst>
            </a:custGeom>
            <a:solidFill>
              <a:srgbClr val="A4D165"/>
            </a:solidFill>
            <a:ln cap="sq">
              <a:noFill/>
              <a:prstDash val="solid"/>
              <a:miter/>
            </a:ln>
          </p:spPr>
        </p:sp>
        <p:sp>
          <p:nvSpPr>
            <p:cNvPr id="8" name="TextBox 8"/>
            <p:cNvSpPr txBox="1"/>
            <p:nvPr/>
          </p:nvSpPr>
          <p:spPr>
            <a:xfrm>
              <a:off x="185473" y="-281552"/>
              <a:ext cx="2132898"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Principio de legalidad  </a:t>
              </a:r>
            </a:p>
          </p:txBody>
        </p:sp>
      </p:grpSp>
      <p:sp>
        <p:nvSpPr>
          <p:cNvPr id="9" name="TextBox 9"/>
          <p:cNvSpPr txBox="1"/>
          <p:nvPr/>
        </p:nvSpPr>
        <p:spPr>
          <a:xfrm>
            <a:off x="1426719" y="3719372"/>
            <a:ext cx="15043496" cy="5887808"/>
          </a:xfrm>
          <a:prstGeom prst="rect">
            <a:avLst/>
          </a:prstGeom>
        </p:spPr>
        <p:txBody>
          <a:bodyPr lIns="0" tIns="0" rIns="0" bIns="0" rtlCol="0" anchor="t">
            <a:spAutoFit/>
          </a:bodyPr>
          <a:lstStyle/>
          <a:p>
            <a:pPr algn="just">
              <a:lnSpc>
                <a:spcPts val="5175"/>
              </a:lnSpc>
            </a:pPr>
            <a:r>
              <a:rPr lang="en-US" sz="3696">
                <a:solidFill>
                  <a:srgbClr val="01070A"/>
                </a:solidFill>
                <a:latin typeface="Open Sans 1"/>
              </a:rPr>
              <a:t>La facultad de ejercer la jurisdicción “</a:t>
            </a:r>
            <a:r>
              <a:rPr lang="en-US" sz="3696">
                <a:solidFill>
                  <a:srgbClr val="01070A"/>
                </a:solidFill>
                <a:latin typeface="Open Sans 1 Italics"/>
              </a:rPr>
              <a:t>pertenece exclusivamente a los Tribunales establecidos por ley</a:t>
            </a:r>
            <a:r>
              <a:rPr lang="en-US" sz="3696">
                <a:solidFill>
                  <a:srgbClr val="01070A"/>
                </a:solidFill>
                <a:latin typeface="Open Sans 1"/>
              </a:rPr>
              <a:t>”. De esta forma, el Presidente de la República ni los propios autoacordados de los Tribunales Superiores de Justicia pueden establecer tribunales. Aún más, de conformidad a lo dispuesto en el artículo 64 inciso tercero de la Constitución Política de la República, ni siquiera es procedente la delegación de facultades legislativas al Presidente de la República en lo que respecta a estas materias.</a:t>
            </a:r>
          </a:p>
          <a:p>
            <a:pPr algn="just">
              <a:lnSpc>
                <a:spcPts val="5175"/>
              </a:lnSpc>
            </a:pPr>
            <a:r>
              <a:rPr lang="en-US" sz="3696">
                <a:solidFill>
                  <a:srgbClr val="01070A"/>
                </a:solidFill>
                <a:latin typeface="Open Sans 1"/>
              </a:rPr>
              <a:t> </a:t>
            </a:r>
          </a:p>
        </p:txBody>
      </p:sp>
      <p:sp>
        <p:nvSpPr>
          <p:cNvPr id="10" name="Freeform 10"/>
          <p:cNvSpPr/>
          <p:nvPr/>
        </p:nvSpPr>
        <p:spPr>
          <a:xfrm>
            <a:off x="15186921" y="143822"/>
            <a:ext cx="2566590" cy="3233499"/>
          </a:xfrm>
          <a:custGeom>
            <a:avLst/>
            <a:gdLst/>
            <a:ahLst/>
            <a:cxnLst/>
            <a:rect l="l" t="t" r="r" b="b"/>
            <a:pathLst>
              <a:path w="2566590" h="3233499">
                <a:moveTo>
                  <a:pt x="0" y="0"/>
                </a:moveTo>
                <a:lnTo>
                  <a:pt x="2566590" y="0"/>
                </a:lnTo>
                <a:lnTo>
                  <a:pt x="2566590" y="3233500"/>
                </a:lnTo>
                <a:lnTo>
                  <a:pt x="0" y="3233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028700" y="1760572"/>
            <a:ext cx="15839535" cy="7379489"/>
            <a:chOff x="0" y="0"/>
            <a:chExt cx="4856200" cy="2262458"/>
          </a:xfrm>
        </p:grpSpPr>
        <p:sp>
          <p:nvSpPr>
            <p:cNvPr id="4" name="Freeform 4"/>
            <p:cNvSpPr/>
            <p:nvPr/>
          </p:nvSpPr>
          <p:spPr>
            <a:xfrm>
              <a:off x="0" y="0"/>
              <a:ext cx="4856200" cy="2262458"/>
            </a:xfrm>
            <a:custGeom>
              <a:avLst/>
              <a:gdLst/>
              <a:ahLst/>
              <a:cxnLst/>
              <a:rect l="l" t="t" r="r" b="b"/>
              <a:pathLst>
                <a:path w="4856200" h="2262458">
                  <a:moveTo>
                    <a:pt x="5376" y="0"/>
                  </a:moveTo>
                  <a:lnTo>
                    <a:pt x="4850824" y="0"/>
                  </a:lnTo>
                  <a:cubicBezTo>
                    <a:pt x="4852250" y="0"/>
                    <a:pt x="4853617" y="566"/>
                    <a:pt x="4854625" y="1575"/>
                  </a:cubicBezTo>
                  <a:cubicBezTo>
                    <a:pt x="4855633" y="2583"/>
                    <a:pt x="4856200" y="3951"/>
                    <a:pt x="4856200" y="5376"/>
                  </a:cubicBezTo>
                  <a:lnTo>
                    <a:pt x="4856200" y="2257081"/>
                  </a:lnTo>
                  <a:cubicBezTo>
                    <a:pt x="4856200" y="2258507"/>
                    <a:pt x="4855633" y="2259875"/>
                    <a:pt x="4854625" y="2260883"/>
                  </a:cubicBezTo>
                  <a:cubicBezTo>
                    <a:pt x="4853617" y="2261891"/>
                    <a:pt x="4852250" y="2262458"/>
                    <a:pt x="4850824" y="2262458"/>
                  </a:cubicBezTo>
                  <a:lnTo>
                    <a:pt x="5376" y="2262458"/>
                  </a:lnTo>
                  <a:cubicBezTo>
                    <a:pt x="3951" y="2262458"/>
                    <a:pt x="2583" y="2261891"/>
                    <a:pt x="1575" y="2260883"/>
                  </a:cubicBezTo>
                  <a:cubicBezTo>
                    <a:pt x="566" y="2259875"/>
                    <a:pt x="0" y="2258507"/>
                    <a:pt x="0" y="2257081"/>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4035632" y="971107"/>
            <a:ext cx="10216736" cy="3712453"/>
            <a:chOff x="0" y="-270053"/>
            <a:chExt cx="2472757" cy="898525"/>
          </a:xfrm>
        </p:grpSpPr>
        <p:sp>
          <p:nvSpPr>
            <p:cNvPr id="7" name="Freeform 7"/>
            <p:cNvSpPr/>
            <p:nvPr/>
          </p:nvSpPr>
          <p:spPr>
            <a:xfrm>
              <a:off x="0" y="0"/>
              <a:ext cx="2472757" cy="334476"/>
            </a:xfrm>
            <a:custGeom>
              <a:avLst/>
              <a:gdLst/>
              <a:ahLst/>
              <a:cxnLst/>
              <a:rect l="l" t="t" r="r" b="b"/>
              <a:pathLst>
                <a:path w="2472757" h="334476">
                  <a:moveTo>
                    <a:pt x="6062" y="0"/>
                  </a:moveTo>
                  <a:lnTo>
                    <a:pt x="2466695" y="0"/>
                  </a:lnTo>
                  <a:cubicBezTo>
                    <a:pt x="2468303" y="0"/>
                    <a:pt x="2469845" y="639"/>
                    <a:pt x="2470982" y="1776"/>
                  </a:cubicBezTo>
                  <a:cubicBezTo>
                    <a:pt x="2472118" y="2912"/>
                    <a:pt x="2472757" y="4454"/>
                    <a:pt x="2472757" y="6062"/>
                  </a:cubicBezTo>
                  <a:lnTo>
                    <a:pt x="2472757" y="328414"/>
                  </a:lnTo>
                  <a:cubicBezTo>
                    <a:pt x="2472757" y="330022"/>
                    <a:pt x="2472118" y="331564"/>
                    <a:pt x="2470982" y="332700"/>
                  </a:cubicBezTo>
                  <a:cubicBezTo>
                    <a:pt x="2469845" y="333837"/>
                    <a:pt x="2468303" y="334476"/>
                    <a:pt x="2466695" y="334476"/>
                  </a:cubicBezTo>
                  <a:lnTo>
                    <a:pt x="6062" y="334476"/>
                  </a:lnTo>
                  <a:cubicBezTo>
                    <a:pt x="4454" y="334476"/>
                    <a:pt x="2912" y="333837"/>
                    <a:pt x="1776" y="332700"/>
                  </a:cubicBezTo>
                  <a:cubicBezTo>
                    <a:pt x="639" y="331564"/>
                    <a:pt x="0" y="330022"/>
                    <a:pt x="0" y="328414"/>
                  </a:cubicBezTo>
                  <a:lnTo>
                    <a:pt x="0" y="6062"/>
                  </a:lnTo>
                  <a:cubicBezTo>
                    <a:pt x="0" y="4454"/>
                    <a:pt x="639" y="2912"/>
                    <a:pt x="1776" y="1776"/>
                  </a:cubicBezTo>
                  <a:cubicBezTo>
                    <a:pt x="2912" y="639"/>
                    <a:pt x="4454" y="0"/>
                    <a:pt x="6062" y="0"/>
                  </a:cubicBezTo>
                  <a:close/>
                </a:path>
              </a:pathLst>
            </a:custGeom>
            <a:solidFill>
              <a:srgbClr val="A4D165"/>
            </a:solidFill>
            <a:ln cap="sq">
              <a:noFill/>
              <a:prstDash val="solid"/>
              <a:miter/>
            </a:ln>
          </p:spPr>
        </p:sp>
        <p:sp>
          <p:nvSpPr>
            <p:cNvPr id="8" name="TextBox 8"/>
            <p:cNvSpPr txBox="1"/>
            <p:nvPr/>
          </p:nvSpPr>
          <p:spPr>
            <a:xfrm>
              <a:off x="117482" y="-270053"/>
              <a:ext cx="2143144"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Principio de legalidad  </a:t>
              </a:r>
            </a:p>
          </p:txBody>
        </p:sp>
      </p:grpSp>
      <p:sp>
        <p:nvSpPr>
          <p:cNvPr id="9" name="TextBox 9"/>
          <p:cNvSpPr txBox="1"/>
          <p:nvPr/>
        </p:nvSpPr>
        <p:spPr>
          <a:xfrm>
            <a:off x="1426719" y="3894095"/>
            <a:ext cx="15043496" cy="5463628"/>
          </a:xfrm>
          <a:prstGeom prst="rect">
            <a:avLst/>
          </a:prstGeom>
        </p:spPr>
        <p:txBody>
          <a:bodyPr lIns="0" tIns="0" rIns="0" bIns="0" rtlCol="0" anchor="t">
            <a:spAutoFit/>
          </a:bodyPr>
          <a:lstStyle/>
          <a:p>
            <a:pPr algn="just">
              <a:lnSpc>
                <a:spcPts val="5455"/>
              </a:lnSpc>
            </a:pPr>
            <a:r>
              <a:rPr lang="en-US" sz="3896">
                <a:solidFill>
                  <a:srgbClr val="01070A"/>
                </a:solidFill>
                <a:latin typeface="Open Sans 1"/>
              </a:rPr>
              <a:t>El principio de la legalidad se precisa, en cuanto a su contenido, con lo dispuesto en el artículo 77 de la Constitución Política de la República. En efecto, esta última norma dispone que “una ley orgánica constitucional determinará la organizac</a:t>
            </a:r>
            <a:r>
              <a:rPr lang="en-US" sz="3896">
                <a:solidFill>
                  <a:srgbClr val="01070A"/>
                </a:solidFill>
                <a:latin typeface="Open Sans 1 Italics"/>
              </a:rPr>
              <a:t>ión y atribuciones de los tribunales que fueren necesarios para la pronta y cumplida administración de justicia en todo el territorio de la República”. </a:t>
            </a:r>
          </a:p>
          <a:p>
            <a:pPr algn="just">
              <a:lnSpc>
                <a:spcPts val="5455"/>
              </a:lnSpc>
            </a:pPr>
            <a:r>
              <a:rPr lang="en-US" sz="3896">
                <a:solidFill>
                  <a:srgbClr val="01070A"/>
                </a:solidFill>
                <a:latin typeface="Open Sans 1"/>
              </a:rPr>
              <a:t> </a:t>
            </a:r>
          </a:p>
        </p:txBody>
      </p:sp>
      <p:sp>
        <p:nvSpPr>
          <p:cNvPr id="10" name="Freeform 10"/>
          <p:cNvSpPr/>
          <p:nvPr/>
        </p:nvSpPr>
        <p:spPr>
          <a:xfrm>
            <a:off x="14924407" y="0"/>
            <a:ext cx="3091616" cy="3072294"/>
          </a:xfrm>
          <a:custGeom>
            <a:avLst/>
            <a:gdLst/>
            <a:ahLst/>
            <a:cxnLst/>
            <a:rect l="l" t="t" r="r" b="b"/>
            <a:pathLst>
              <a:path w="3091616" h="3072294">
                <a:moveTo>
                  <a:pt x="0" y="0"/>
                </a:moveTo>
                <a:lnTo>
                  <a:pt x="3091617" y="0"/>
                </a:lnTo>
                <a:lnTo>
                  <a:pt x="3091617" y="3072294"/>
                </a:lnTo>
                <a:lnTo>
                  <a:pt x="0" y="30722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028700" y="1760572"/>
            <a:ext cx="15839535" cy="7379489"/>
            <a:chOff x="0" y="0"/>
            <a:chExt cx="4856200" cy="2262458"/>
          </a:xfrm>
        </p:grpSpPr>
        <p:sp>
          <p:nvSpPr>
            <p:cNvPr id="4" name="Freeform 4"/>
            <p:cNvSpPr/>
            <p:nvPr/>
          </p:nvSpPr>
          <p:spPr>
            <a:xfrm>
              <a:off x="0" y="0"/>
              <a:ext cx="4856200" cy="2262458"/>
            </a:xfrm>
            <a:custGeom>
              <a:avLst/>
              <a:gdLst/>
              <a:ahLst/>
              <a:cxnLst/>
              <a:rect l="l" t="t" r="r" b="b"/>
              <a:pathLst>
                <a:path w="4856200" h="2262458">
                  <a:moveTo>
                    <a:pt x="5376" y="0"/>
                  </a:moveTo>
                  <a:lnTo>
                    <a:pt x="4850824" y="0"/>
                  </a:lnTo>
                  <a:cubicBezTo>
                    <a:pt x="4852250" y="0"/>
                    <a:pt x="4853617" y="566"/>
                    <a:pt x="4854625" y="1575"/>
                  </a:cubicBezTo>
                  <a:cubicBezTo>
                    <a:pt x="4855633" y="2583"/>
                    <a:pt x="4856200" y="3951"/>
                    <a:pt x="4856200" y="5376"/>
                  </a:cubicBezTo>
                  <a:lnTo>
                    <a:pt x="4856200" y="2257081"/>
                  </a:lnTo>
                  <a:cubicBezTo>
                    <a:pt x="4856200" y="2258507"/>
                    <a:pt x="4855633" y="2259875"/>
                    <a:pt x="4854625" y="2260883"/>
                  </a:cubicBezTo>
                  <a:cubicBezTo>
                    <a:pt x="4853617" y="2261891"/>
                    <a:pt x="4852250" y="2262458"/>
                    <a:pt x="4850824" y="2262458"/>
                  </a:cubicBezTo>
                  <a:lnTo>
                    <a:pt x="5376" y="2262458"/>
                  </a:lnTo>
                  <a:cubicBezTo>
                    <a:pt x="3951" y="2262458"/>
                    <a:pt x="2583" y="2261891"/>
                    <a:pt x="1575" y="2260883"/>
                  </a:cubicBezTo>
                  <a:cubicBezTo>
                    <a:pt x="566" y="2259875"/>
                    <a:pt x="0" y="2258507"/>
                    <a:pt x="0" y="2257081"/>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4035632" y="971107"/>
            <a:ext cx="10216736" cy="3712453"/>
            <a:chOff x="0" y="-270053"/>
            <a:chExt cx="2472757" cy="898525"/>
          </a:xfrm>
        </p:grpSpPr>
        <p:sp>
          <p:nvSpPr>
            <p:cNvPr id="7" name="Freeform 7"/>
            <p:cNvSpPr/>
            <p:nvPr/>
          </p:nvSpPr>
          <p:spPr>
            <a:xfrm>
              <a:off x="0" y="0"/>
              <a:ext cx="2472757" cy="334476"/>
            </a:xfrm>
            <a:custGeom>
              <a:avLst/>
              <a:gdLst/>
              <a:ahLst/>
              <a:cxnLst/>
              <a:rect l="l" t="t" r="r" b="b"/>
              <a:pathLst>
                <a:path w="2472757" h="334476">
                  <a:moveTo>
                    <a:pt x="6062" y="0"/>
                  </a:moveTo>
                  <a:lnTo>
                    <a:pt x="2466695" y="0"/>
                  </a:lnTo>
                  <a:cubicBezTo>
                    <a:pt x="2468303" y="0"/>
                    <a:pt x="2469845" y="639"/>
                    <a:pt x="2470982" y="1776"/>
                  </a:cubicBezTo>
                  <a:cubicBezTo>
                    <a:pt x="2472118" y="2912"/>
                    <a:pt x="2472757" y="4454"/>
                    <a:pt x="2472757" y="6062"/>
                  </a:cubicBezTo>
                  <a:lnTo>
                    <a:pt x="2472757" y="328414"/>
                  </a:lnTo>
                  <a:cubicBezTo>
                    <a:pt x="2472757" y="330022"/>
                    <a:pt x="2472118" y="331564"/>
                    <a:pt x="2470982" y="332700"/>
                  </a:cubicBezTo>
                  <a:cubicBezTo>
                    <a:pt x="2469845" y="333837"/>
                    <a:pt x="2468303" y="334476"/>
                    <a:pt x="2466695" y="334476"/>
                  </a:cubicBezTo>
                  <a:lnTo>
                    <a:pt x="6062" y="334476"/>
                  </a:lnTo>
                  <a:cubicBezTo>
                    <a:pt x="4454" y="334476"/>
                    <a:pt x="2912" y="333837"/>
                    <a:pt x="1776" y="332700"/>
                  </a:cubicBezTo>
                  <a:cubicBezTo>
                    <a:pt x="639" y="331564"/>
                    <a:pt x="0" y="330022"/>
                    <a:pt x="0" y="328414"/>
                  </a:cubicBezTo>
                  <a:lnTo>
                    <a:pt x="0" y="6062"/>
                  </a:lnTo>
                  <a:cubicBezTo>
                    <a:pt x="0" y="4454"/>
                    <a:pt x="639" y="2912"/>
                    <a:pt x="1776" y="1776"/>
                  </a:cubicBezTo>
                  <a:cubicBezTo>
                    <a:pt x="2912" y="639"/>
                    <a:pt x="4454" y="0"/>
                    <a:pt x="6062" y="0"/>
                  </a:cubicBezTo>
                  <a:close/>
                </a:path>
              </a:pathLst>
            </a:custGeom>
            <a:solidFill>
              <a:srgbClr val="FFAC9A"/>
            </a:solidFill>
            <a:ln cap="sq">
              <a:noFill/>
              <a:prstDash val="solid"/>
              <a:miter/>
            </a:ln>
          </p:spPr>
        </p:sp>
        <p:sp>
          <p:nvSpPr>
            <p:cNvPr id="8" name="TextBox 8"/>
            <p:cNvSpPr txBox="1"/>
            <p:nvPr/>
          </p:nvSpPr>
          <p:spPr>
            <a:xfrm>
              <a:off x="162208" y="-270053"/>
              <a:ext cx="2194374"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Principio de inexcusabilidad  </a:t>
              </a:r>
            </a:p>
          </p:txBody>
        </p:sp>
      </p:grpSp>
      <p:sp>
        <p:nvSpPr>
          <p:cNvPr id="9" name="TextBox 9"/>
          <p:cNvSpPr txBox="1"/>
          <p:nvPr/>
        </p:nvSpPr>
        <p:spPr>
          <a:xfrm>
            <a:off x="1426719" y="3894095"/>
            <a:ext cx="15043496" cy="4092028"/>
          </a:xfrm>
          <a:prstGeom prst="rect">
            <a:avLst/>
          </a:prstGeom>
        </p:spPr>
        <p:txBody>
          <a:bodyPr lIns="0" tIns="0" rIns="0" bIns="0" rtlCol="0" anchor="t">
            <a:spAutoFit/>
          </a:bodyPr>
          <a:lstStyle/>
          <a:p>
            <a:pPr algn="just">
              <a:lnSpc>
                <a:spcPts val="5455"/>
              </a:lnSpc>
            </a:pPr>
            <a:r>
              <a:rPr lang="en-US" sz="3896">
                <a:solidFill>
                  <a:srgbClr val="01070A"/>
                </a:solidFill>
                <a:latin typeface="Open Sans 1"/>
              </a:rPr>
              <a:t>De conformidad a lo dispuesto en el </a:t>
            </a:r>
            <a:r>
              <a:rPr lang="en-US" sz="3896">
                <a:solidFill>
                  <a:srgbClr val="01070A"/>
                </a:solidFill>
                <a:latin typeface="Open Sans 1 Bold"/>
              </a:rPr>
              <a:t>inciso segundo del artículo 76</a:t>
            </a:r>
            <a:r>
              <a:rPr lang="en-US" sz="3896">
                <a:solidFill>
                  <a:srgbClr val="01070A"/>
                </a:solidFill>
                <a:latin typeface="Open Sans 1"/>
              </a:rPr>
              <a:t>, reclamada su intervención de manera legal y en asuntos de su competencia, los Tribunales deben resolver la controversia no pudiendo excusarse por falta de ley que resuelva el conflicto.</a:t>
            </a:r>
          </a:p>
          <a:p>
            <a:pPr algn="just">
              <a:lnSpc>
                <a:spcPts val="5455"/>
              </a:lnSpc>
            </a:pPr>
            <a:r>
              <a:rPr lang="en-US" sz="3896">
                <a:solidFill>
                  <a:srgbClr val="01070A"/>
                </a:solidFill>
                <a:latin typeface="Open Sans 1"/>
              </a:rPr>
              <a:t> </a:t>
            </a:r>
          </a:p>
        </p:txBody>
      </p:sp>
      <p:sp>
        <p:nvSpPr>
          <p:cNvPr id="10" name="Freeform 10"/>
          <p:cNvSpPr/>
          <p:nvPr/>
        </p:nvSpPr>
        <p:spPr>
          <a:xfrm>
            <a:off x="14798377" y="-80870"/>
            <a:ext cx="2912827" cy="3682885"/>
          </a:xfrm>
          <a:custGeom>
            <a:avLst/>
            <a:gdLst/>
            <a:ahLst/>
            <a:cxnLst/>
            <a:rect l="l" t="t" r="r" b="b"/>
            <a:pathLst>
              <a:path w="2912827" h="3682885">
                <a:moveTo>
                  <a:pt x="0" y="0"/>
                </a:moveTo>
                <a:lnTo>
                  <a:pt x="2912827" y="0"/>
                </a:lnTo>
                <a:lnTo>
                  <a:pt x="2912827" y="3682884"/>
                </a:lnTo>
                <a:lnTo>
                  <a:pt x="0" y="36828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028700" y="1760572"/>
            <a:ext cx="15839535" cy="7379489"/>
            <a:chOff x="0" y="0"/>
            <a:chExt cx="4856200" cy="2262458"/>
          </a:xfrm>
        </p:grpSpPr>
        <p:sp>
          <p:nvSpPr>
            <p:cNvPr id="4" name="Freeform 4"/>
            <p:cNvSpPr/>
            <p:nvPr/>
          </p:nvSpPr>
          <p:spPr>
            <a:xfrm>
              <a:off x="0" y="0"/>
              <a:ext cx="4856200" cy="2262458"/>
            </a:xfrm>
            <a:custGeom>
              <a:avLst/>
              <a:gdLst/>
              <a:ahLst/>
              <a:cxnLst/>
              <a:rect l="l" t="t" r="r" b="b"/>
              <a:pathLst>
                <a:path w="4856200" h="2262458">
                  <a:moveTo>
                    <a:pt x="5376" y="0"/>
                  </a:moveTo>
                  <a:lnTo>
                    <a:pt x="4850824" y="0"/>
                  </a:lnTo>
                  <a:cubicBezTo>
                    <a:pt x="4852250" y="0"/>
                    <a:pt x="4853617" y="566"/>
                    <a:pt x="4854625" y="1575"/>
                  </a:cubicBezTo>
                  <a:cubicBezTo>
                    <a:pt x="4855633" y="2583"/>
                    <a:pt x="4856200" y="3951"/>
                    <a:pt x="4856200" y="5376"/>
                  </a:cubicBezTo>
                  <a:lnTo>
                    <a:pt x="4856200" y="2257081"/>
                  </a:lnTo>
                  <a:cubicBezTo>
                    <a:pt x="4856200" y="2258507"/>
                    <a:pt x="4855633" y="2259875"/>
                    <a:pt x="4854625" y="2260883"/>
                  </a:cubicBezTo>
                  <a:cubicBezTo>
                    <a:pt x="4853617" y="2261891"/>
                    <a:pt x="4852250" y="2262458"/>
                    <a:pt x="4850824" y="2262458"/>
                  </a:cubicBezTo>
                  <a:lnTo>
                    <a:pt x="5376" y="2262458"/>
                  </a:lnTo>
                  <a:cubicBezTo>
                    <a:pt x="3951" y="2262458"/>
                    <a:pt x="2583" y="2261891"/>
                    <a:pt x="1575" y="2260883"/>
                  </a:cubicBezTo>
                  <a:cubicBezTo>
                    <a:pt x="566" y="2259875"/>
                    <a:pt x="0" y="2258507"/>
                    <a:pt x="0" y="2257081"/>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4035632" y="1010648"/>
            <a:ext cx="10216736" cy="3712453"/>
            <a:chOff x="0" y="-260483"/>
            <a:chExt cx="2472757" cy="898525"/>
          </a:xfrm>
        </p:grpSpPr>
        <p:sp>
          <p:nvSpPr>
            <p:cNvPr id="7" name="Freeform 7"/>
            <p:cNvSpPr/>
            <p:nvPr/>
          </p:nvSpPr>
          <p:spPr>
            <a:xfrm>
              <a:off x="0" y="0"/>
              <a:ext cx="2472757" cy="334476"/>
            </a:xfrm>
            <a:custGeom>
              <a:avLst/>
              <a:gdLst/>
              <a:ahLst/>
              <a:cxnLst/>
              <a:rect l="l" t="t" r="r" b="b"/>
              <a:pathLst>
                <a:path w="2472757" h="334476">
                  <a:moveTo>
                    <a:pt x="6062" y="0"/>
                  </a:moveTo>
                  <a:lnTo>
                    <a:pt x="2466695" y="0"/>
                  </a:lnTo>
                  <a:cubicBezTo>
                    <a:pt x="2468303" y="0"/>
                    <a:pt x="2469845" y="639"/>
                    <a:pt x="2470982" y="1776"/>
                  </a:cubicBezTo>
                  <a:cubicBezTo>
                    <a:pt x="2472118" y="2912"/>
                    <a:pt x="2472757" y="4454"/>
                    <a:pt x="2472757" y="6062"/>
                  </a:cubicBezTo>
                  <a:lnTo>
                    <a:pt x="2472757" y="328414"/>
                  </a:lnTo>
                  <a:cubicBezTo>
                    <a:pt x="2472757" y="330022"/>
                    <a:pt x="2472118" y="331564"/>
                    <a:pt x="2470982" y="332700"/>
                  </a:cubicBezTo>
                  <a:cubicBezTo>
                    <a:pt x="2469845" y="333837"/>
                    <a:pt x="2468303" y="334476"/>
                    <a:pt x="2466695" y="334476"/>
                  </a:cubicBezTo>
                  <a:lnTo>
                    <a:pt x="6062" y="334476"/>
                  </a:lnTo>
                  <a:cubicBezTo>
                    <a:pt x="4454" y="334476"/>
                    <a:pt x="2912" y="333837"/>
                    <a:pt x="1776" y="332700"/>
                  </a:cubicBezTo>
                  <a:cubicBezTo>
                    <a:pt x="639" y="331564"/>
                    <a:pt x="0" y="330022"/>
                    <a:pt x="0" y="328414"/>
                  </a:cubicBezTo>
                  <a:lnTo>
                    <a:pt x="0" y="6062"/>
                  </a:lnTo>
                  <a:cubicBezTo>
                    <a:pt x="0" y="4454"/>
                    <a:pt x="639" y="2912"/>
                    <a:pt x="1776" y="1776"/>
                  </a:cubicBezTo>
                  <a:cubicBezTo>
                    <a:pt x="2912" y="639"/>
                    <a:pt x="4454" y="0"/>
                    <a:pt x="6062" y="0"/>
                  </a:cubicBezTo>
                  <a:close/>
                </a:path>
              </a:pathLst>
            </a:custGeom>
            <a:solidFill>
              <a:srgbClr val="FFAC9A"/>
            </a:solidFill>
            <a:ln cap="sq">
              <a:noFill/>
              <a:prstDash val="solid"/>
              <a:miter/>
            </a:ln>
          </p:spPr>
        </p:sp>
        <p:sp>
          <p:nvSpPr>
            <p:cNvPr id="8" name="TextBox 8"/>
            <p:cNvSpPr txBox="1"/>
            <p:nvPr/>
          </p:nvSpPr>
          <p:spPr>
            <a:xfrm>
              <a:off x="223121" y="-260483"/>
              <a:ext cx="2121191"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Principio de inexcusabilidad  </a:t>
              </a:r>
            </a:p>
          </p:txBody>
        </p:sp>
      </p:grpSp>
      <p:sp>
        <p:nvSpPr>
          <p:cNvPr id="9" name="TextBox 9"/>
          <p:cNvSpPr txBox="1"/>
          <p:nvPr/>
        </p:nvSpPr>
        <p:spPr>
          <a:xfrm>
            <a:off x="1426719" y="3740555"/>
            <a:ext cx="15043496" cy="6149428"/>
          </a:xfrm>
          <a:prstGeom prst="rect">
            <a:avLst/>
          </a:prstGeom>
        </p:spPr>
        <p:txBody>
          <a:bodyPr lIns="0" tIns="0" rIns="0" bIns="0" rtlCol="0" anchor="t">
            <a:spAutoFit/>
          </a:bodyPr>
          <a:lstStyle/>
          <a:p>
            <a:pPr algn="just">
              <a:lnSpc>
                <a:spcPts val="5455"/>
              </a:lnSpc>
            </a:pPr>
            <a:r>
              <a:rPr lang="en-US" sz="3896">
                <a:solidFill>
                  <a:srgbClr val="01070A"/>
                </a:solidFill>
                <a:latin typeface="Open Sans 1"/>
              </a:rPr>
              <a:t>Este principio, ya reconocido de manera previa en el </a:t>
            </a:r>
            <a:r>
              <a:rPr lang="en-US" sz="3896">
                <a:solidFill>
                  <a:srgbClr val="01070A"/>
                </a:solidFill>
                <a:latin typeface="Open Sans 1 Bold"/>
              </a:rPr>
              <a:t>artículo 1 del Código Orgánico de Tribunales</a:t>
            </a:r>
            <a:r>
              <a:rPr lang="en-US" sz="3896">
                <a:solidFill>
                  <a:srgbClr val="01070A"/>
                </a:solidFill>
                <a:latin typeface="Open Sans 1"/>
              </a:rPr>
              <a:t>, es altamente importante, entre otras razones, pues la paz social requiere que se resuelvan los conflictos dentro de los canales previstos. Así, el Estado suprime la autotutela, dotando al particular de la acción y a los tribunales de la jurisdicción, que es un poder deber. Todo este propósito se vería alterado si existiera la excusabilidad.</a:t>
            </a:r>
          </a:p>
          <a:p>
            <a:pPr algn="just">
              <a:lnSpc>
                <a:spcPts val="5455"/>
              </a:lnSpc>
            </a:pPr>
            <a:endParaRPr lang="en-US" sz="3896">
              <a:solidFill>
                <a:srgbClr val="01070A"/>
              </a:solidFill>
              <a:latin typeface="Open Sans 1"/>
            </a:endParaRPr>
          </a:p>
          <a:p>
            <a:pPr algn="just">
              <a:lnSpc>
                <a:spcPts val="5455"/>
              </a:lnSpc>
            </a:pPr>
            <a:r>
              <a:rPr lang="en-US" sz="3896">
                <a:solidFill>
                  <a:srgbClr val="01070A"/>
                </a:solidFill>
                <a:latin typeface="Open Sans 1"/>
              </a:rPr>
              <a:t> </a:t>
            </a:r>
          </a:p>
        </p:txBody>
      </p:sp>
      <p:sp>
        <p:nvSpPr>
          <p:cNvPr id="10" name="Freeform 10"/>
          <p:cNvSpPr/>
          <p:nvPr/>
        </p:nvSpPr>
        <p:spPr>
          <a:xfrm>
            <a:off x="14617582" y="93355"/>
            <a:ext cx="3301923" cy="1993536"/>
          </a:xfrm>
          <a:custGeom>
            <a:avLst/>
            <a:gdLst/>
            <a:ahLst/>
            <a:cxnLst/>
            <a:rect l="l" t="t" r="r" b="b"/>
            <a:pathLst>
              <a:path w="3301923" h="1993536">
                <a:moveTo>
                  <a:pt x="0" y="0"/>
                </a:moveTo>
                <a:lnTo>
                  <a:pt x="3301923" y="0"/>
                </a:lnTo>
                <a:lnTo>
                  <a:pt x="3301923" y="1993536"/>
                </a:lnTo>
                <a:lnTo>
                  <a:pt x="0" y="1993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028700" y="1760572"/>
            <a:ext cx="15839535" cy="7379489"/>
            <a:chOff x="0" y="0"/>
            <a:chExt cx="4856200" cy="2262458"/>
          </a:xfrm>
        </p:grpSpPr>
        <p:sp>
          <p:nvSpPr>
            <p:cNvPr id="4" name="Freeform 4"/>
            <p:cNvSpPr/>
            <p:nvPr/>
          </p:nvSpPr>
          <p:spPr>
            <a:xfrm>
              <a:off x="0" y="0"/>
              <a:ext cx="4856200" cy="2262458"/>
            </a:xfrm>
            <a:custGeom>
              <a:avLst/>
              <a:gdLst/>
              <a:ahLst/>
              <a:cxnLst/>
              <a:rect l="l" t="t" r="r" b="b"/>
              <a:pathLst>
                <a:path w="4856200" h="2262458">
                  <a:moveTo>
                    <a:pt x="5376" y="0"/>
                  </a:moveTo>
                  <a:lnTo>
                    <a:pt x="4850824" y="0"/>
                  </a:lnTo>
                  <a:cubicBezTo>
                    <a:pt x="4852250" y="0"/>
                    <a:pt x="4853617" y="566"/>
                    <a:pt x="4854625" y="1575"/>
                  </a:cubicBezTo>
                  <a:cubicBezTo>
                    <a:pt x="4855633" y="2583"/>
                    <a:pt x="4856200" y="3951"/>
                    <a:pt x="4856200" y="5376"/>
                  </a:cubicBezTo>
                  <a:lnTo>
                    <a:pt x="4856200" y="2257081"/>
                  </a:lnTo>
                  <a:cubicBezTo>
                    <a:pt x="4856200" y="2258507"/>
                    <a:pt x="4855633" y="2259875"/>
                    <a:pt x="4854625" y="2260883"/>
                  </a:cubicBezTo>
                  <a:cubicBezTo>
                    <a:pt x="4853617" y="2261891"/>
                    <a:pt x="4852250" y="2262458"/>
                    <a:pt x="4850824" y="2262458"/>
                  </a:cubicBezTo>
                  <a:lnTo>
                    <a:pt x="5376" y="2262458"/>
                  </a:lnTo>
                  <a:cubicBezTo>
                    <a:pt x="3951" y="2262458"/>
                    <a:pt x="2583" y="2261891"/>
                    <a:pt x="1575" y="2260883"/>
                  </a:cubicBezTo>
                  <a:cubicBezTo>
                    <a:pt x="566" y="2259875"/>
                    <a:pt x="0" y="2258507"/>
                    <a:pt x="0" y="2257081"/>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4035632" y="1013569"/>
            <a:ext cx="10216736" cy="3712453"/>
            <a:chOff x="0" y="-259776"/>
            <a:chExt cx="2472757" cy="898525"/>
          </a:xfrm>
        </p:grpSpPr>
        <p:sp>
          <p:nvSpPr>
            <p:cNvPr id="7" name="Freeform 7"/>
            <p:cNvSpPr/>
            <p:nvPr/>
          </p:nvSpPr>
          <p:spPr>
            <a:xfrm>
              <a:off x="0" y="0"/>
              <a:ext cx="2472757" cy="334476"/>
            </a:xfrm>
            <a:custGeom>
              <a:avLst/>
              <a:gdLst/>
              <a:ahLst/>
              <a:cxnLst/>
              <a:rect l="l" t="t" r="r" b="b"/>
              <a:pathLst>
                <a:path w="2472757" h="334476">
                  <a:moveTo>
                    <a:pt x="6062" y="0"/>
                  </a:moveTo>
                  <a:lnTo>
                    <a:pt x="2466695" y="0"/>
                  </a:lnTo>
                  <a:cubicBezTo>
                    <a:pt x="2468303" y="0"/>
                    <a:pt x="2469845" y="639"/>
                    <a:pt x="2470982" y="1776"/>
                  </a:cubicBezTo>
                  <a:cubicBezTo>
                    <a:pt x="2472118" y="2912"/>
                    <a:pt x="2472757" y="4454"/>
                    <a:pt x="2472757" y="6062"/>
                  </a:cubicBezTo>
                  <a:lnTo>
                    <a:pt x="2472757" y="328414"/>
                  </a:lnTo>
                  <a:cubicBezTo>
                    <a:pt x="2472757" y="330022"/>
                    <a:pt x="2472118" y="331564"/>
                    <a:pt x="2470982" y="332700"/>
                  </a:cubicBezTo>
                  <a:cubicBezTo>
                    <a:pt x="2469845" y="333837"/>
                    <a:pt x="2468303" y="334476"/>
                    <a:pt x="2466695" y="334476"/>
                  </a:cubicBezTo>
                  <a:lnTo>
                    <a:pt x="6062" y="334476"/>
                  </a:lnTo>
                  <a:cubicBezTo>
                    <a:pt x="4454" y="334476"/>
                    <a:pt x="2912" y="333837"/>
                    <a:pt x="1776" y="332700"/>
                  </a:cubicBezTo>
                  <a:cubicBezTo>
                    <a:pt x="639" y="331564"/>
                    <a:pt x="0" y="330022"/>
                    <a:pt x="0" y="328414"/>
                  </a:cubicBezTo>
                  <a:lnTo>
                    <a:pt x="0" y="6062"/>
                  </a:lnTo>
                  <a:cubicBezTo>
                    <a:pt x="0" y="4454"/>
                    <a:pt x="639" y="2912"/>
                    <a:pt x="1776" y="1776"/>
                  </a:cubicBezTo>
                  <a:cubicBezTo>
                    <a:pt x="2912" y="639"/>
                    <a:pt x="4454" y="0"/>
                    <a:pt x="6062" y="0"/>
                  </a:cubicBezTo>
                  <a:close/>
                </a:path>
              </a:pathLst>
            </a:custGeom>
            <a:solidFill>
              <a:srgbClr val="A6ACC8"/>
            </a:solidFill>
            <a:ln cap="sq">
              <a:noFill/>
              <a:prstDash val="solid"/>
              <a:miter/>
            </a:ln>
          </p:spPr>
        </p:sp>
        <p:sp>
          <p:nvSpPr>
            <p:cNvPr id="8" name="TextBox 8"/>
            <p:cNvSpPr txBox="1"/>
            <p:nvPr/>
          </p:nvSpPr>
          <p:spPr>
            <a:xfrm>
              <a:off x="108411" y="-259776"/>
              <a:ext cx="2276341"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Facultad de imperio  </a:t>
              </a:r>
            </a:p>
          </p:txBody>
        </p:sp>
      </p:grpSp>
      <p:sp>
        <p:nvSpPr>
          <p:cNvPr id="9" name="TextBox 9"/>
          <p:cNvSpPr txBox="1"/>
          <p:nvPr/>
        </p:nvSpPr>
        <p:spPr>
          <a:xfrm>
            <a:off x="1426719" y="3750080"/>
            <a:ext cx="15043496" cy="5256618"/>
          </a:xfrm>
          <a:prstGeom prst="rect">
            <a:avLst/>
          </a:prstGeom>
        </p:spPr>
        <p:txBody>
          <a:bodyPr lIns="0" tIns="0" rIns="0" bIns="0" rtlCol="0" anchor="t">
            <a:spAutoFit/>
          </a:bodyPr>
          <a:lstStyle/>
          <a:p>
            <a:pPr algn="just">
              <a:lnSpc>
                <a:spcPts val="5175"/>
              </a:lnSpc>
            </a:pPr>
            <a:r>
              <a:rPr lang="en-US" sz="3696">
                <a:solidFill>
                  <a:srgbClr val="01070A"/>
                </a:solidFill>
                <a:latin typeface="Open Sans 1"/>
              </a:rPr>
              <a:t>También encontrada en las disposiciones del </a:t>
            </a:r>
            <a:r>
              <a:rPr lang="en-US" sz="3696">
                <a:solidFill>
                  <a:srgbClr val="01070A"/>
                </a:solidFill>
                <a:latin typeface="Open Sans 1 Bold"/>
              </a:rPr>
              <a:t>artículo 76</a:t>
            </a:r>
            <a:r>
              <a:rPr lang="en-US" sz="3696">
                <a:solidFill>
                  <a:srgbClr val="01070A"/>
                </a:solidFill>
                <a:latin typeface="Open Sans 1"/>
              </a:rPr>
              <a:t>, la facultad de imperio trata de la facultad que tienen los Tribunales de Justicia de “</a:t>
            </a:r>
            <a:r>
              <a:rPr lang="en-US" sz="3696">
                <a:solidFill>
                  <a:srgbClr val="01070A"/>
                </a:solidFill>
                <a:latin typeface="Open Sans 1 Bold Italics"/>
              </a:rPr>
              <a:t>hacer ejecutar lo juzgado</a:t>
            </a:r>
            <a:r>
              <a:rPr lang="en-US" sz="3696">
                <a:solidFill>
                  <a:srgbClr val="01070A"/>
                </a:solidFill>
                <a:latin typeface="Open Sans 1"/>
              </a:rPr>
              <a:t>” de manera directa y sin pasar por una ulterior decisión de otra autoridad. En sentido amplio, se trata del </a:t>
            </a:r>
            <a:r>
              <a:rPr lang="en-US" sz="3696">
                <a:solidFill>
                  <a:srgbClr val="01070A"/>
                </a:solidFill>
                <a:latin typeface="Open Sans 1 Bold"/>
              </a:rPr>
              <a:t>poder que recae en tribunales para aplicar sus resoluciones durante el transcurso del juicio y la sentencia que ponga fin al conflicto</a:t>
            </a:r>
            <a:r>
              <a:rPr lang="en-US" sz="3696">
                <a:solidFill>
                  <a:srgbClr val="01070A"/>
                </a:solidFill>
                <a:latin typeface="Open Sans 1"/>
              </a:rPr>
              <a:t>. </a:t>
            </a:r>
          </a:p>
          <a:p>
            <a:pPr algn="just">
              <a:lnSpc>
                <a:spcPts val="5455"/>
              </a:lnSpc>
            </a:pPr>
            <a:r>
              <a:rPr lang="en-US" sz="3896">
                <a:solidFill>
                  <a:srgbClr val="01070A"/>
                </a:solidFill>
                <a:latin typeface="Open Sans 1"/>
              </a:rPr>
              <a:t> </a:t>
            </a:r>
          </a:p>
        </p:txBody>
      </p:sp>
      <p:sp>
        <p:nvSpPr>
          <p:cNvPr id="10" name="Freeform 10"/>
          <p:cNvSpPr/>
          <p:nvPr/>
        </p:nvSpPr>
        <p:spPr>
          <a:xfrm>
            <a:off x="15177243" y="371636"/>
            <a:ext cx="2704231" cy="2904935"/>
          </a:xfrm>
          <a:custGeom>
            <a:avLst/>
            <a:gdLst/>
            <a:ahLst/>
            <a:cxnLst/>
            <a:rect l="l" t="t" r="r" b="b"/>
            <a:pathLst>
              <a:path w="2704231" h="2904935">
                <a:moveTo>
                  <a:pt x="0" y="0"/>
                </a:moveTo>
                <a:lnTo>
                  <a:pt x="2704231" y="0"/>
                </a:lnTo>
                <a:lnTo>
                  <a:pt x="2704231" y="2904936"/>
                </a:lnTo>
                <a:lnTo>
                  <a:pt x="0" y="29049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028700" y="1028700"/>
            <a:ext cx="15839535" cy="8368952"/>
            <a:chOff x="0" y="0"/>
            <a:chExt cx="4856200" cy="2565814"/>
          </a:xfrm>
        </p:grpSpPr>
        <p:sp>
          <p:nvSpPr>
            <p:cNvPr id="4" name="Freeform 4"/>
            <p:cNvSpPr/>
            <p:nvPr/>
          </p:nvSpPr>
          <p:spPr>
            <a:xfrm>
              <a:off x="0" y="0"/>
              <a:ext cx="4856200" cy="2565815"/>
            </a:xfrm>
            <a:custGeom>
              <a:avLst/>
              <a:gdLst/>
              <a:ahLst/>
              <a:cxnLst/>
              <a:rect l="l" t="t" r="r" b="b"/>
              <a:pathLst>
                <a:path w="4856200" h="2565815">
                  <a:moveTo>
                    <a:pt x="5376" y="0"/>
                  </a:moveTo>
                  <a:lnTo>
                    <a:pt x="4850824" y="0"/>
                  </a:lnTo>
                  <a:cubicBezTo>
                    <a:pt x="4852250" y="0"/>
                    <a:pt x="4853617" y="566"/>
                    <a:pt x="4854625" y="1575"/>
                  </a:cubicBezTo>
                  <a:cubicBezTo>
                    <a:pt x="4855633" y="2583"/>
                    <a:pt x="4856200" y="3951"/>
                    <a:pt x="4856200" y="5376"/>
                  </a:cubicBezTo>
                  <a:lnTo>
                    <a:pt x="4856200" y="2560438"/>
                  </a:lnTo>
                  <a:cubicBezTo>
                    <a:pt x="4856200" y="2561864"/>
                    <a:pt x="4855633" y="2563232"/>
                    <a:pt x="4854625" y="2564240"/>
                  </a:cubicBezTo>
                  <a:cubicBezTo>
                    <a:pt x="4853617" y="2565248"/>
                    <a:pt x="4852250" y="2565815"/>
                    <a:pt x="4850824" y="2565815"/>
                  </a:cubicBezTo>
                  <a:lnTo>
                    <a:pt x="5376" y="2565815"/>
                  </a:lnTo>
                  <a:cubicBezTo>
                    <a:pt x="3951" y="2565815"/>
                    <a:pt x="2583" y="2565248"/>
                    <a:pt x="1575" y="2564240"/>
                  </a:cubicBezTo>
                  <a:cubicBezTo>
                    <a:pt x="566" y="2563232"/>
                    <a:pt x="0" y="2561864"/>
                    <a:pt x="0" y="2560438"/>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3055353" y="389353"/>
            <a:ext cx="11786229" cy="3712451"/>
            <a:chOff x="0" y="-245697"/>
            <a:chExt cx="2852621" cy="898525"/>
          </a:xfrm>
        </p:grpSpPr>
        <p:sp>
          <p:nvSpPr>
            <p:cNvPr id="7" name="Freeform 7"/>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93E5B4"/>
            </a:solidFill>
            <a:ln cap="sq">
              <a:noFill/>
              <a:prstDash val="solid"/>
              <a:miter/>
            </a:ln>
          </p:spPr>
        </p:sp>
        <p:sp>
          <p:nvSpPr>
            <p:cNvPr id="8" name="TextBox 8"/>
            <p:cNvSpPr txBox="1"/>
            <p:nvPr/>
          </p:nvSpPr>
          <p:spPr>
            <a:xfrm>
              <a:off x="207479" y="-245697"/>
              <a:ext cx="2370155" cy="898525"/>
            </a:xfrm>
            <a:prstGeom prst="rect">
              <a:avLst/>
            </a:prstGeom>
          </p:spPr>
          <p:txBody>
            <a:bodyPr lIns="50800" tIns="50800" rIns="50800" bIns="50800" rtlCol="0" anchor="ctr"/>
            <a:lstStyle/>
            <a:p>
              <a:pPr algn="ctr">
                <a:lnSpc>
                  <a:spcPts val="5841"/>
                </a:lnSpc>
              </a:pPr>
              <a:r>
                <a:rPr lang="en-US" sz="4172" dirty="0" err="1">
                  <a:solidFill>
                    <a:srgbClr val="000000"/>
                  </a:solidFill>
                  <a:latin typeface="Carelia"/>
                </a:rPr>
                <a:t>Sistema</a:t>
              </a:r>
              <a:r>
                <a:rPr lang="en-US" sz="4172" dirty="0">
                  <a:solidFill>
                    <a:srgbClr val="000000"/>
                  </a:solidFill>
                  <a:latin typeface="Carelia"/>
                </a:rPr>
                <a:t> de </a:t>
              </a:r>
              <a:r>
                <a:rPr lang="en-US" sz="4172" dirty="0" err="1">
                  <a:solidFill>
                    <a:srgbClr val="000000"/>
                  </a:solidFill>
                  <a:latin typeface="Carelia"/>
                </a:rPr>
                <a:t>nombramiento</a:t>
              </a:r>
              <a:r>
                <a:rPr lang="en-US" sz="4172" dirty="0">
                  <a:solidFill>
                    <a:srgbClr val="000000"/>
                  </a:solidFill>
                  <a:latin typeface="Carelia"/>
                </a:rPr>
                <a:t> de </a:t>
              </a:r>
              <a:r>
                <a:rPr lang="en-US" sz="4172" dirty="0" err="1">
                  <a:solidFill>
                    <a:srgbClr val="000000"/>
                  </a:solidFill>
                  <a:latin typeface="Carelia"/>
                </a:rPr>
                <a:t>jueces</a:t>
              </a:r>
              <a:r>
                <a:rPr lang="en-US" sz="4172" dirty="0">
                  <a:solidFill>
                    <a:srgbClr val="000000"/>
                  </a:solidFill>
                  <a:latin typeface="Carelia"/>
                </a:rPr>
                <a:t>  </a:t>
              </a:r>
            </a:p>
          </p:txBody>
        </p:sp>
      </p:grpSp>
      <p:sp>
        <p:nvSpPr>
          <p:cNvPr id="9" name="Freeform 9"/>
          <p:cNvSpPr/>
          <p:nvPr/>
        </p:nvSpPr>
        <p:spPr>
          <a:xfrm>
            <a:off x="9975169" y="3173098"/>
            <a:ext cx="5816596" cy="5509903"/>
          </a:xfrm>
          <a:custGeom>
            <a:avLst/>
            <a:gdLst/>
            <a:ahLst/>
            <a:cxnLst/>
            <a:rect l="l" t="t" r="r" b="b"/>
            <a:pathLst>
              <a:path w="5816596" h="5509903">
                <a:moveTo>
                  <a:pt x="0" y="0"/>
                </a:moveTo>
                <a:lnTo>
                  <a:pt x="5816597" y="0"/>
                </a:lnTo>
                <a:lnTo>
                  <a:pt x="5816597" y="5509903"/>
                </a:lnTo>
                <a:lnTo>
                  <a:pt x="0" y="55099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531578" y="3515151"/>
            <a:ext cx="7612422" cy="1472099"/>
          </a:xfrm>
          <a:prstGeom prst="rect">
            <a:avLst/>
          </a:prstGeom>
        </p:spPr>
        <p:txBody>
          <a:bodyPr lIns="0" tIns="0" rIns="0" bIns="0" rtlCol="0" anchor="t">
            <a:spAutoFit/>
          </a:bodyPr>
          <a:lstStyle/>
          <a:p>
            <a:pPr marL="603083" lvl="1" indent="-301542" algn="just">
              <a:lnSpc>
                <a:spcPts val="3910"/>
              </a:lnSpc>
              <a:buFont typeface="Arial"/>
              <a:buChar char="•"/>
            </a:pPr>
            <a:r>
              <a:rPr lang="en-US" sz="2793">
                <a:solidFill>
                  <a:srgbClr val="000000"/>
                </a:solidFill>
                <a:latin typeface="Open Sans 1"/>
              </a:rPr>
              <a:t>ACTUALMENTE REGULADO EN EL ARTICULO 78 DE LA CONSTITUCIÓN POLÍTICA DE LA REPUBLICA. </a:t>
            </a:r>
          </a:p>
        </p:txBody>
      </p:sp>
      <p:sp>
        <p:nvSpPr>
          <p:cNvPr id="11" name="TextBox 11"/>
          <p:cNvSpPr txBox="1"/>
          <p:nvPr/>
        </p:nvSpPr>
        <p:spPr>
          <a:xfrm>
            <a:off x="1028700" y="5373032"/>
            <a:ext cx="4987528" cy="498009"/>
          </a:xfrm>
          <a:prstGeom prst="rect">
            <a:avLst/>
          </a:prstGeom>
        </p:spPr>
        <p:txBody>
          <a:bodyPr lIns="0" tIns="0" rIns="0" bIns="0" rtlCol="0" anchor="t">
            <a:spAutoFit/>
          </a:bodyPr>
          <a:lstStyle/>
          <a:p>
            <a:pPr marL="624673" lvl="1" indent="-312336" algn="ctr">
              <a:lnSpc>
                <a:spcPts val="4050"/>
              </a:lnSpc>
              <a:buFont typeface="Arial"/>
              <a:buChar char="•"/>
            </a:pPr>
            <a:r>
              <a:rPr lang="en-US" sz="2893">
                <a:solidFill>
                  <a:srgbClr val="000000"/>
                </a:solidFill>
                <a:latin typeface="Open Sans 1 Bold"/>
              </a:rPr>
              <a:t>   ¿ELECCIÓN POPULAR? </a:t>
            </a:r>
          </a:p>
        </p:txBody>
      </p:sp>
      <p:sp>
        <p:nvSpPr>
          <p:cNvPr id="12" name="TextBox 12"/>
          <p:cNvSpPr txBox="1"/>
          <p:nvPr/>
        </p:nvSpPr>
        <p:spPr>
          <a:xfrm>
            <a:off x="1531578" y="6256824"/>
            <a:ext cx="7416889" cy="2041059"/>
          </a:xfrm>
          <a:prstGeom prst="rect">
            <a:avLst/>
          </a:prstGeom>
        </p:spPr>
        <p:txBody>
          <a:bodyPr lIns="0" tIns="0" rIns="0" bIns="0" rtlCol="0" anchor="t">
            <a:spAutoFit/>
          </a:bodyPr>
          <a:lstStyle/>
          <a:p>
            <a:pPr marL="624673" lvl="1" indent="-312336">
              <a:lnSpc>
                <a:spcPts val="4050"/>
              </a:lnSpc>
              <a:buFont typeface="Arial"/>
              <a:buChar char="•"/>
            </a:pPr>
            <a:r>
              <a:rPr lang="en-US" sz="2893">
                <a:solidFill>
                  <a:srgbClr val="000000"/>
                </a:solidFill>
                <a:latin typeface="Open Sans 1"/>
              </a:rPr>
              <a:t>EL SISTEMA EN CHILE ES MIXTO, EXISTEN DECISIONES CONJUNTAS TOMADAS POR LOS TRES PODERES DEL ESTADO.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028700" y="1760572"/>
            <a:ext cx="15839535" cy="7379489"/>
            <a:chOff x="0" y="0"/>
            <a:chExt cx="4856200" cy="2262458"/>
          </a:xfrm>
        </p:grpSpPr>
        <p:sp>
          <p:nvSpPr>
            <p:cNvPr id="4" name="Freeform 4"/>
            <p:cNvSpPr/>
            <p:nvPr/>
          </p:nvSpPr>
          <p:spPr>
            <a:xfrm>
              <a:off x="0" y="0"/>
              <a:ext cx="4856200" cy="2262458"/>
            </a:xfrm>
            <a:custGeom>
              <a:avLst/>
              <a:gdLst/>
              <a:ahLst/>
              <a:cxnLst/>
              <a:rect l="l" t="t" r="r" b="b"/>
              <a:pathLst>
                <a:path w="4856200" h="2262458">
                  <a:moveTo>
                    <a:pt x="5376" y="0"/>
                  </a:moveTo>
                  <a:lnTo>
                    <a:pt x="4850824" y="0"/>
                  </a:lnTo>
                  <a:cubicBezTo>
                    <a:pt x="4852250" y="0"/>
                    <a:pt x="4853617" y="566"/>
                    <a:pt x="4854625" y="1575"/>
                  </a:cubicBezTo>
                  <a:cubicBezTo>
                    <a:pt x="4855633" y="2583"/>
                    <a:pt x="4856200" y="3951"/>
                    <a:pt x="4856200" y="5376"/>
                  </a:cubicBezTo>
                  <a:lnTo>
                    <a:pt x="4856200" y="2257081"/>
                  </a:lnTo>
                  <a:cubicBezTo>
                    <a:pt x="4856200" y="2258507"/>
                    <a:pt x="4855633" y="2259875"/>
                    <a:pt x="4854625" y="2260883"/>
                  </a:cubicBezTo>
                  <a:cubicBezTo>
                    <a:pt x="4853617" y="2261891"/>
                    <a:pt x="4852250" y="2262458"/>
                    <a:pt x="4850824" y="2262458"/>
                  </a:cubicBezTo>
                  <a:lnTo>
                    <a:pt x="5376" y="2262458"/>
                  </a:lnTo>
                  <a:cubicBezTo>
                    <a:pt x="3951" y="2262458"/>
                    <a:pt x="2583" y="2261891"/>
                    <a:pt x="1575" y="2260883"/>
                  </a:cubicBezTo>
                  <a:cubicBezTo>
                    <a:pt x="566" y="2259875"/>
                    <a:pt x="0" y="2258507"/>
                    <a:pt x="0" y="2257081"/>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3055353" y="974009"/>
            <a:ext cx="11981763" cy="3712451"/>
            <a:chOff x="0" y="-277609"/>
            <a:chExt cx="2899946" cy="898525"/>
          </a:xfrm>
        </p:grpSpPr>
        <p:sp>
          <p:nvSpPr>
            <p:cNvPr id="7" name="Freeform 7"/>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93E5B4"/>
            </a:solidFill>
            <a:ln cap="sq">
              <a:noFill/>
              <a:prstDash val="solid"/>
              <a:miter/>
            </a:ln>
          </p:spPr>
        </p:sp>
        <p:sp>
          <p:nvSpPr>
            <p:cNvPr id="8" name="TextBox 8"/>
            <p:cNvSpPr txBox="1"/>
            <p:nvPr/>
          </p:nvSpPr>
          <p:spPr>
            <a:xfrm>
              <a:off x="47325" y="-277609"/>
              <a:ext cx="2852621"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Sistema de nombramiento de jueces</a:t>
              </a:r>
            </a:p>
          </p:txBody>
        </p:sp>
      </p:grpSp>
      <p:sp>
        <p:nvSpPr>
          <p:cNvPr id="9" name="TextBox 9"/>
          <p:cNvSpPr txBox="1"/>
          <p:nvPr/>
        </p:nvSpPr>
        <p:spPr>
          <a:xfrm>
            <a:off x="1028700" y="4383657"/>
            <a:ext cx="15839535" cy="389424"/>
          </a:xfrm>
          <a:prstGeom prst="rect">
            <a:avLst/>
          </a:prstGeom>
        </p:spPr>
        <p:txBody>
          <a:bodyPr lIns="0" tIns="0" rIns="0" bIns="0" rtlCol="0" anchor="t">
            <a:spAutoFit/>
          </a:bodyPr>
          <a:lstStyle/>
          <a:p>
            <a:pPr algn="ctr">
              <a:lnSpc>
                <a:spcPts val="3210"/>
              </a:lnSpc>
              <a:spcBef>
                <a:spcPct val="0"/>
              </a:spcBef>
            </a:pPr>
            <a:endParaRPr/>
          </a:p>
        </p:txBody>
      </p:sp>
      <p:sp>
        <p:nvSpPr>
          <p:cNvPr id="10" name="TextBox 10"/>
          <p:cNvSpPr txBox="1"/>
          <p:nvPr/>
        </p:nvSpPr>
        <p:spPr>
          <a:xfrm>
            <a:off x="1224232" y="3859839"/>
            <a:ext cx="15331020" cy="5320030"/>
          </a:xfrm>
          <a:prstGeom prst="rect">
            <a:avLst/>
          </a:prstGeom>
        </p:spPr>
        <p:txBody>
          <a:bodyPr lIns="0" tIns="0" rIns="0" bIns="0" rtlCol="0" anchor="t">
            <a:spAutoFit/>
          </a:bodyPr>
          <a:lstStyle/>
          <a:p>
            <a:pPr algn="ctr">
              <a:lnSpc>
                <a:spcPts val="4060"/>
              </a:lnSpc>
            </a:pPr>
            <a:r>
              <a:rPr lang="en-US" sz="2900">
                <a:solidFill>
                  <a:srgbClr val="000000"/>
                </a:solidFill>
                <a:latin typeface="Open Sans 2 Bold"/>
              </a:rPr>
              <a:t>ARTICULO 78</a:t>
            </a:r>
          </a:p>
          <a:p>
            <a:pPr algn="just">
              <a:lnSpc>
                <a:spcPts val="4340"/>
              </a:lnSpc>
            </a:pPr>
            <a:r>
              <a:rPr lang="en-US" sz="3100">
                <a:solidFill>
                  <a:srgbClr val="000000"/>
                </a:solidFill>
                <a:latin typeface="Open Sans 2"/>
              </a:rPr>
              <a:t>La </a:t>
            </a:r>
            <a:r>
              <a:rPr lang="en-US" sz="3100">
                <a:solidFill>
                  <a:srgbClr val="000000"/>
                </a:solidFill>
                <a:latin typeface="Open Sans 2 Bold"/>
              </a:rPr>
              <a:t>Corte Suprema</a:t>
            </a:r>
            <a:r>
              <a:rPr lang="en-US" sz="3100">
                <a:solidFill>
                  <a:srgbClr val="000000"/>
                </a:solidFill>
                <a:latin typeface="Open Sans 2"/>
              </a:rPr>
              <a:t> se compondrá de </a:t>
            </a:r>
            <a:r>
              <a:rPr lang="en-US" sz="3100">
                <a:solidFill>
                  <a:srgbClr val="EF4136"/>
                </a:solidFill>
                <a:latin typeface="Open Sans 2"/>
              </a:rPr>
              <a:t>veintiún ministros</a:t>
            </a:r>
            <a:r>
              <a:rPr lang="en-US" sz="3100">
                <a:solidFill>
                  <a:srgbClr val="000000"/>
                </a:solidFill>
                <a:latin typeface="Open Sans 2"/>
              </a:rPr>
              <a:t>.</a:t>
            </a:r>
          </a:p>
          <a:p>
            <a:pPr algn="just">
              <a:lnSpc>
                <a:spcPts val="4340"/>
              </a:lnSpc>
            </a:pPr>
            <a:r>
              <a:rPr lang="en-US" sz="3100">
                <a:solidFill>
                  <a:srgbClr val="000000"/>
                </a:solidFill>
                <a:latin typeface="Open Sans 2"/>
              </a:rPr>
              <a:t>Los ministros y los fiscales judiciales de la Corte Suprema </a:t>
            </a:r>
            <a:r>
              <a:rPr lang="en-US" sz="3100">
                <a:solidFill>
                  <a:srgbClr val="EF4136"/>
                </a:solidFill>
                <a:latin typeface="Open Sans 2"/>
              </a:rPr>
              <a:t>serán nombrados por el Presidente de la República, eligiéndolos de una nómina de cinco personas que, en cada caso, propondrá la misma Corte, y con acuerdo del Senado</a:t>
            </a:r>
            <a:r>
              <a:rPr lang="en-US" sz="3100">
                <a:solidFill>
                  <a:srgbClr val="000000"/>
                </a:solidFill>
                <a:latin typeface="Open Sans 2"/>
              </a:rPr>
              <a:t> (2/3 de la sala en sesión extraordinaria). Cinco de los miembros de la Corte Suprema deberán ser abogados extraños a la administración de justicia, tener a lo menos quince años de título, haberse destacado en la actividad profesional o universitaria y cumplir los demás requisitos que señale la ley orgánica constitucional respectiva.</a:t>
            </a:r>
          </a:p>
          <a:p>
            <a:pPr algn="just">
              <a:lnSpc>
                <a:spcPts val="3780"/>
              </a:lnSpc>
            </a:pPr>
            <a:endParaRPr lang="en-US" sz="3100">
              <a:solidFill>
                <a:srgbClr val="000000"/>
              </a:solidFill>
              <a:latin typeface="Open Sans 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622403" y="-589740"/>
            <a:ext cx="9048214" cy="12247451"/>
            <a:chOff x="0" y="0"/>
            <a:chExt cx="2383069" cy="3225666"/>
          </a:xfrm>
        </p:grpSpPr>
        <p:sp>
          <p:nvSpPr>
            <p:cNvPr id="4" name="Freeform 4"/>
            <p:cNvSpPr/>
            <p:nvPr/>
          </p:nvSpPr>
          <p:spPr>
            <a:xfrm>
              <a:off x="0" y="0"/>
              <a:ext cx="2383069" cy="3225666"/>
            </a:xfrm>
            <a:custGeom>
              <a:avLst/>
              <a:gdLst/>
              <a:ahLst/>
              <a:cxnLst/>
              <a:rect l="l" t="t" r="r" b="b"/>
              <a:pathLst>
                <a:path w="2383069" h="3225666">
                  <a:moveTo>
                    <a:pt x="0" y="0"/>
                  </a:moveTo>
                  <a:lnTo>
                    <a:pt x="2383069" y="0"/>
                  </a:lnTo>
                  <a:lnTo>
                    <a:pt x="2383069" y="3225666"/>
                  </a:lnTo>
                  <a:lnTo>
                    <a:pt x="0" y="3225666"/>
                  </a:lnTo>
                  <a:close/>
                </a:path>
              </a:pathLst>
            </a:custGeom>
            <a:solidFill>
              <a:srgbClr val="FFFFFF"/>
            </a:solidFill>
            <a:ln w="3810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flipH="1">
            <a:off x="9983272" y="6239585"/>
            <a:ext cx="5565196" cy="4047415"/>
          </a:xfrm>
          <a:custGeom>
            <a:avLst/>
            <a:gdLst/>
            <a:ahLst/>
            <a:cxnLst/>
            <a:rect l="l" t="t" r="r" b="b"/>
            <a:pathLst>
              <a:path w="5565196" h="4047415">
                <a:moveTo>
                  <a:pt x="5565196" y="0"/>
                </a:moveTo>
                <a:lnTo>
                  <a:pt x="0" y="0"/>
                </a:lnTo>
                <a:lnTo>
                  <a:pt x="0" y="4047415"/>
                </a:lnTo>
                <a:lnTo>
                  <a:pt x="5565196" y="4047415"/>
                </a:lnTo>
                <a:lnTo>
                  <a:pt x="5565196"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355002" y="5873946"/>
            <a:ext cx="3190321" cy="3316969"/>
          </a:xfrm>
          <a:custGeom>
            <a:avLst/>
            <a:gdLst/>
            <a:ahLst/>
            <a:cxnLst/>
            <a:rect l="l" t="t" r="r" b="b"/>
            <a:pathLst>
              <a:path w="3190321" h="3316969">
                <a:moveTo>
                  <a:pt x="3190321" y="0"/>
                </a:moveTo>
                <a:lnTo>
                  <a:pt x="0" y="0"/>
                </a:lnTo>
                <a:lnTo>
                  <a:pt x="0" y="3316969"/>
                </a:lnTo>
                <a:lnTo>
                  <a:pt x="3190321" y="3316969"/>
                </a:lnTo>
                <a:lnTo>
                  <a:pt x="3190321"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4870104" y="2338936"/>
            <a:ext cx="6202303" cy="7774870"/>
          </a:xfrm>
          <a:prstGeom prst="rect">
            <a:avLst/>
          </a:prstGeom>
        </p:spPr>
        <p:txBody>
          <a:bodyPr lIns="0" tIns="0" rIns="0" bIns="0" rtlCol="0" anchor="t">
            <a:spAutoFit/>
          </a:bodyPr>
          <a:lstStyle/>
          <a:p>
            <a:pPr marL="950553" lvl="1" indent="-475277">
              <a:lnSpc>
                <a:spcPts val="6163"/>
              </a:lnSpc>
              <a:buFont typeface="Arial"/>
              <a:buChar char="•"/>
            </a:pPr>
            <a:r>
              <a:rPr lang="en-US" sz="4402">
                <a:solidFill>
                  <a:srgbClr val="01070A"/>
                </a:solidFill>
                <a:latin typeface="Dosis"/>
              </a:rPr>
              <a:t>Introducción</a:t>
            </a:r>
          </a:p>
          <a:p>
            <a:pPr marL="950553" lvl="1" indent="-475277">
              <a:lnSpc>
                <a:spcPts val="6163"/>
              </a:lnSpc>
              <a:buFont typeface="Arial"/>
              <a:buChar char="•"/>
            </a:pPr>
            <a:r>
              <a:rPr lang="en-US" sz="4402">
                <a:solidFill>
                  <a:srgbClr val="01070A"/>
                </a:solidFill>
                <a:latin typeface="Dosis"/>
              </a:rPr>
              <a:t>Principios </a:t>
            </a:r>
          </a:p>
          <a:p>
            <a:pPr marL="950553" lvl="1" indent="-475277">
              <a:lnSpc>
                <a:spcPts val="6163"/>
              </a:lnSpc>
              <a:buFont typeface="Arial"/>
              <a:buChar char="•"/>
            </a:pPr>
            <a:r>
              <a:rPr lang="en-US" sz="4402">
                <a:solidFill>
                  <a:srgbClr val="01070A"/>
                </a:solidFill>
                <a:latin typeface="Dosis"/>
              </a:rPr>
              <a:t>Nombramiento de jueces</a:t>
            </a:r>
          </a:p>
          <a:p>
            <a:pPr marL="950553" lvl="1" indent="-475277">
              <a:lnSpc>
                <a:spcPts val="6163"/>
              </a:lnSpc>
              <a:buFont typeface="Arial"/>
              <a:buChar char="•"/>
            </a:pPr>
            <a:r>
              <a:rPr lang="en-US" sz="4402">
                <a:solidFill>
                  <a:srgbClr val="01070A"/>
                </a:solidFill>
                <a:latin typeface="Dosis"/>
              </a:rPr>
              <a:t>Responsabilidad de los jueces</a:t>
            </a:r>
          </a:p>
          <a:p>
            <a:pPr marL="950553" lvl="1" indent="-475277">
              <a:lnSpc>
                <a:spcPts val="6163"/>
              </a:lnSpc>
              <a:buFont typeface="Arial"/>
              <a:buChar char="•"/>
            </a:pPr>
            <a:r>
              <a:rPr lang="en-US" sz="4402">
                <a:solidFill>
                  <a:srgbClr val="01070A"/>
                </a:solidFill>
                <a:latin typeface="Dosis"/>
              </a:rPr>
              <a:t>Inamovilidad de los jueces </a:t>
            </a:r>
          </a:p>
          <a:p>
            <a:pPr marL="950553" lvl="1" indent="-475277">
              <a:lnSpc>
                <a:spcPts val="6163"/>
              </a:lnSpc>
              <a:buFont typeface="Arial"/>
              <a:buChar char="•"/>
            </a:pPr>
            <a:r>
              <a:rPr lang="en-US" sz="4402">
                <a:solidFill>
                  <a:srgbClr val="01070A"/>
                </a:solidFill>
                <a:latin typeface="Dosis"/>
              </a:rPr>
              <a:t>Procesos constitucionales</a:t>
            </a:r>
          </a:p>
        </p:txBody>
      </p:sp>
      <p:sp>
        <p:nvSpPr>
          <p:cNvPr id="9" name="Freeform 9"/>
          <p:cNvSpPr/>
          <p:nvPr/>
        </p:nvSpPr>
        <p:spPr>
          <a:xfrm>
            <a:off x="13105120" y="415664"/>
            <a:ext cx="4409794" cy="3998944"/>
          </a:xfrm>
          <a:custGeom>
            <a:avLst/>
            <a:gdLst/>
            <a:ahLst/>
            <a:cxnLst/>
            <a:rect l="l" t="t" r="r" b="b"/>
            <a:pathLst>
              <a:path w="4409794" h="3998944">
                <a:moveTo>
                  <a:pt x="0" y="0"/>
                </a:moveTo>
                <a:lnTo>
                  <a:pt x="4409794" y="0"/>
                </a:lnTo>
                <a:lnTo>
                  <a:pt x="4409794" y="3998944"/>
                </a:lnTo>
                <a:lnTo>
                  <a:pt x="0" y="3998944"/>
                </a:lnTo>
                <a:lnTo>
                  <a:pt x="0" y="0"/>
                </a:lnTo>
                <a:close/>
              </a:path>
            </a:pathLst>
          </a:custGeom>
          <a:blipFill>
            <a:blip r:embed="rId7"/>
            <a:stretch>
              <a:fillRect/>
            </a:stretch>
          </a:blipFill>
        </p:spPr>
      </p:sp>
      <p:sp>
        <p:nvSpPr>
          <p:cNvPr id="10" name="TextBox 10"/>
          <p:cNvSpPr txBox="1"/>
          <p:nvPr/>
        </p:nvSpPr>
        <p:spPr>
          <a:xfrm>
            <a:off x="4545323" y="299320"/>
            <a:ext cx="5779528" cy="1655197"/>
          </a:xfrm>
          <a:prstGeom prst="rect">
            <a:avLst/>
          </a:prstGeom>
        </p:spPr>
        <p:txBody>
          <a:bodyPr lIns="0" tIns="0" rIns="0" bIns="0" rtlCol="0" anchor="t">
            <a:spAutoFit/>
          </a:bodyPr>
          <a:lstStyle/>
          <a:p>
            <a:pPr marL="0" lvl="0" indent="0" algn="ctr">
              <a:lnSpc>
                <a:spcPts val="13490"/>
              </a:lnSpc>
              <a:spcBef>
                <a:spcPct val="0"/>
              </a:spcBef>
            </a:pPr>
            <a:r>
              <a:rPr lang="en-US" sz="9636" u="none" strike="noStrike">
                <a:solidFill>
                  <a:srgbClr val="01070A"/>
                </a:solidFill>
                <a:latin typeface="Carelia"/>
              </a:rPr>
              <a:t>Índice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419765" y="1811138"/>
            <a:ext cx="15839535" cy="7379489"/>
            <a:chOff x="0" y="0"/>
            <a:chExt cx="4856200" cy="2262458"/>
          </a:xfrm>
        </p:grpSpPr>
        <p:sp>
          <p:nvSpPr>
            <p:cNvPr id="4" name="Freeform 4"/>
            <p:cNvSpPr/>
            <p:nvPr/>
          </p:nvSpPr>
          <p:spPr>
            <a:xfrm>
              <a:off x="0" y="0"/>
              <a:ext cx="4856200" cy="2262458"/>
            </a:xfrm>
            <a:custGeom>
              <a:avLst/>
              <a:gdLst/>
              <a:ahLst/>
              <a:cxnLst/>
              <a:rect l="l" t="t" r="r" b="b"/>
              <a:pathLst>
                <a:path w="4856200" h="2262458">
                  <a:moveTo>
                    <a:pt x="5376" y="0"/>
                  </a:moveTo>
                  <a:lnTo>
                    <a:pt x="4850824" y="0"/>
                  </a:lnTo>
                  <a:cubicBezTo>
                    <a:pt x="4852250" y="0"/>
                    <a:pt x="4853617" y="566"/>
                    <a:pt x="4854625" y="1575"/>
                  </a:cubicBezTo>
                  <a:cubicBezTo>
                    <a:pt x="4855633" y="2583"/>
                    <a:pt x="4856200" y="3951"/>
                    <a:pt x="4856200" y="5376"/>
                  </a:cubicBezTo>
                  <a:lnTo>
                    <a:pt x="4856200" y="2257081"/>
                  </a:lnTo>
                  <a:cubicBezTo>
                    <a:pt x="4856200" y="2258507"/>
                    <a:pt x="4855633" y="2259875"/>
                    <a:pt x="4854625" y="2260883"/>
                  </a:cubicBezTo>
                  <a:cubicBezTo>
                    <a:pt x="4853617" y="2261891"/>
                    <a:pt x="4852250" y="2262458"/>
                    <a:pt x="4850824" y="2262458"/>
                  </a:cubicBezTo>
                  <a:lnTo>
                    <a:pt x="5376" y="2262458"/>
                  </a:lnTo>
                  <a:cubicBezTo>
                    <a:pt x="3951" y="2262458"/>
                    <a:pt x="2583" y="2261891"/>
                    <a:pt x="1575" y="2260883"/>
                  </a:cubicBezTo>
                  <a:cubicBezTo>
                    <a:pt x="566" y="2259875"/>
                    <a:pt x="0" y="2258507"/>
                    <a:pt x="0" y="2257081"/>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3055353" y="1077463"/>
            <a:ext cx="11786229" cy="3712451"/>
            <a:chOff x="0" y="-252570"/>
            <a:chExt cx="2852621" cy="898525"/>
          </a:xfrm>
        </p:grpSpPr>
        <p:sp>
          <p:nvSpPr>
            <p:cNvPr id="7" name="Freeform 7"/>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93E5B4"/>
            </a:solidFill>
            <a:ln cap="sq">
              <a:noFill/>
              <a:prstDash val="solid"/>
              <a:miter/>
            </a:ln>
          </p:spPr>
        </p:sp>
        <p:sp>
          <p:nvSpPr>
            <p:cNvPr id="8" name="TextBox 8"/>
            <p:cNvSpPr txBox="1"/>
            <p:nvPr/>
          </p:nvSpPr>
          <p:spPr>
            <a:xfrm>
              <a:off x="154100" y="-252570"/>
              <a:ext cx="2544420"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Sistema de nombramiento de jueces.  </a:t>
              </a:r>
            </a:p>
          </p:txBody>
        </p:sp>
      </p:grpSp>
      <p:sp>
        <p:nvSpPr>
          <p:cNvPr id="9" name="Freeform 9"/>
          <p:cNvSpPr/>
          <p:nvPr/>
        </p:nvSpPr>
        <p:spPr>
          <a:xfrm>
            <a:off x="14841582" y="516272"/>
            <a:ext cx="3446418" cy="3209477"/>
          </a:xfrm>
          <a:custGeom>
            <a:avLst/>
            <a:gdLst/>
            <a:ahLst/>
            <a:cxnLst/>
            <a:rect l="l" t="t" r="r" b="b"/>
            <a:pathLst>
              <a:path w="3446418" h="3209477">
                <a:moveTo>
                  <a:pt x="0" y="0"/>
                </a:moveTo>
                <a:lnTo>
                  <a:pt x="3446418" y="0"/>
                </a:lnTo>
                <a:lnTo>
                  <a:pt x="3446418" y="3209477"/>
                </a:lnTo>
                <a:lnTo>
                  <a:pt x="0" y="3209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911036" y="3858625"/>
            <a:ext cx="14074863" cy="447349"/>
          </a:xfrm>
          <a:prstGeom prst="rect">
            <a:avLst/>
          </a:prstGeom>
        </p:spPr>
        <p:txBody>
          <a:bodyPr lIns="0" tIns="0" rIns="0" bIns="0" rtlCol="0" anchor="t">
            <a:spAutoFit/>
          </a:bodyPr>
          <a:lstStyle/>
          <a:p>
            <a:pPr marL="569510" lvl="1" indent="-284755" algn="ctr">
              <a:lnSpc>
                <a:spcPts val="3692"/>
              </a:lnSpc>
              <a:buFont typeface="Arial"/>
              <a:buChar char="•"/>
            </a:pPr>
            <a:r>
              <a:rPr lang="en-US" sz="2637">
                <a:solidFill>
                  <a:srgbClr val="000000"/>
                </a:solidFill>
                <a:latin typeface="Open Sans 1 Bold"/>
              </a:rPr>
              <a:t>RESPECTO A LAS CORTES DE APELACIONES Y TRIBUNALES ORDINARIOS.</a:t>
            </a:r>
          </a:p>
        </p:txBody>
      </p:sp>
      <p:sp>
        <p:nvSpPr>
          <p:cNvPr id="11" name="TextBox 11"/>
          <p:cNvSpPr txBox="1"/>
          <p:nvPr/>
        </p:nvSpPr>
        <p:spPr>
          <a:xfrm>
            <a:off x="1771622" y="4636469"/>
            <a:ext cx="15298152" cy="3235960"/>
          </a:xfrm>
          <a:prstGeom prst="rect">
            <a:avLst/>
          </a:prstGeom>
        </p:spPr>
        <p:txBody>
          <a:bodyPr lIns="0" tIns="0" rIns="0" bIns="0" rtlCol="0" anchor="t">
            <a:spAutoFit/>
          </a:bodyPr>
          <a:lstStyle/>
          <a:p>
            <a:pPr algn="just">
              <a:lnSpc>
                <a:spcPts val="4340"/>
              </a:lnSpc>
            </a:pPr>
            <a:r>
              <a:rPr lang="en-US" sz="3100">
                <a:solidFill>
                  <a:srgbClr val="000000"/>
                </a:solidFill>
                <a:latin typeface="Open Sans 1"/>
              </a:rPr>
              <a:t>Las Cortes de Apelaciones escogen a sus propios integrantes, proponen una lista de tres nombres de los cuales el presidente escoge uno. Deberán ser parte de la academia judicial.</a:t>
            </a:r>
          </a:p>
          <a:p>
            <a:pPr algn="just">
              <a:lnSpc>
                <a:spcPts val="4340"/>
              </a:lnSpc>
            </a:pPr>
            <a:endParaRPr lang="en-US" sz="3100">
              <a:solidFill>
                <a:srgbClr val="000000"/>
              </a:solidFill>
              <a:latin typeface="Open Sans 1"/>
            </a:endParaRPr>
          </a:p>
          <a:p>
            <a:pPr algn="just">
              <a:lnSpc>
                <a:spcPts val="4340"/>
              </a:lnSpc>
            </a:pPr>
            <a:r>
              <a:rPr lang="en-US" sz="3100">
                <a:solidFill>
                  <a:srgbClr val="000000"/>
                </a:solidFill>
                <a:latin typeface="Open Sans 1"/>
              </a:rPr>
              <a:t>Los jueces de tribunales ordinarios serán propuestos directamente por la corte de apelaciones respectiva y aprobados por el presidente. </a:t>
            </a:r>
          </a:p>
        </p:txBody>
      </p:sp>
      <p:sp>
        <p:nvSpPr>
          <p:cNvPr id="12" name="TextBox 12"/>
          <p:cNvSpPr txBox="1"/>
          <p:nvPr/>
        </p:nvSpPr>
        <p:spPr>
          <a:xfrm>
            <a:off x="1771622" y="8205804"/>
            <a:ext cx="8447336" cy="448479"/>
          </a:xfrm>
          <a:prstGeom prst="rect">
            <a:avLst/>
          </a:prstGeom>
        </p:spPr>
        <p:txBody>
          <a:bodyPr lIns="0" tIns="0" rIns="0" bIns="0" rtlCol="0" anchor="t">
            <a:spAutoFit/>
          </a:bodyPr>
          <a:lstStyle/>
          <a:p>
            <a:pPr marL="559904" lvl="1" indent="-279952" algn="ctr">
              <a:lnSpc>
                <a:spcPts val="3630"/>
              </a:lnSpc>
              <a:buFont typeface="Arial"/>
              <a:buChar char="•"/>
            </a:pPr>
            <a:r>
              <a:rPr lang="en-US" sz="2593">
                <a:solidFill>
                  <a:srgbClr val="000000"/>
                </a:solidFill>
                <a:latin typeface="Open Sans 1 Bold"/>
              </a:rPr>
              <a:t>EL PROBLEMA DE LOS ABOGADOS INTEGRANTES.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419765" y="1878811"/>
            <a:ext cx="15839535" cy="7379489"/>
            <a:chOff x="0" y="0"/>
            <a:chExt cx="4856200" cy="2262458"/>
          </a:xfrm>
        </p:grpSpPr>
        <p:sp>
          <p:nvSpPr>
            <p:cNvPr id="4" name="Freeform 4"/>
            <p:cNvSpPr/>
            <p:nvPr/>
          </p:nvSpPr>
          <p:spPr>
            <a:xfrm>
              <a:off x="0" y="0"/>
              <a:ext cx="4856200" cy="2262458"/>
            </a:xfrm>
            <a:custGeom>
              <a:avLst/>
              <a:gdLst/>
              <a:ahLst/>
              <a:cxnLst/>
              <a:rect l="l" t="t" r="r" b="b"/>
              <a:pathLst>
                <a:path w="4856200" h="2262458">
                  <a:moveTo>
                    <a:pt x="5376" y="0"/>
                  </a:moveTo>
                  <a:lnTo>
                    <a:pt x="4850824" y="0"/>
                  </a:lnTo>
                  <a:cubicBezTo>
                    <a:pt x="4852250" y="0"/>
                    <a:pt x="4853617" y="566"/>
                    <a:pt x="4854625" y="1575"/>
                  </a:cubicBezTo>
                  <a:cubicBezTo>
                    <a:pt x="4855633" y="2583"/>
                    <a:pt x="4856200" y="3951"/>
                    <a:pt x="4856200" y="5376"/>
                  </a:cubicBezTo>
                  <a:lnTo>
                    <a:pt x="4856200" y="2257081"/>
                  </a:lnTo>
                  <a:cubicBezTo>
                    <a:pt x="4856200" y="2258507"/>
                    <a:pt x="4855633" y="2259875"/>
                    <a:pt x="4854625" y="2260883"/>
                  </a:cubicBezTo>
                  <a:cubicBezTo>
                    <a:pt x="4853617" y="2261891"/>
                    <a:pt x="4852250" y="2262458"/>
                    <a:pt x="4850824" y="2262458"/>
                  </a:cubicBezTo>
                  <a:lnTo>
                    <a:pt x="5376" y="2262458"/>
                  </a:lnTo>
                  <a:cubicBezTo>
                    <a:pt x="3951" y="2262458"/>
                    <a:pt x="2583" y="2261891"/>
                    <a:pt x="1575" y="2260883"/>
                  </a:cubicBezTo>
                  <a:cubicBezTo>
                    <a:pt x="566" y="2259875"/>
                    <a:pt x="0" y="2258507"/>
                    <a:pt x="0" y="2257081"/>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3250886" y="154455"/>
            <a:ext cx="11786229" cy="3712451"/>
            <a:chOff x="0" y="-245979"/>
            <a:chExt cx="2852621" cy="898525"/>
          </a:xfrm>
        </p:grpSpPr>
        <p:sp>
          <p:nvSpPr>
            <p:cNvPr id="7" name="Freeform 7"/>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FCE6E2"/>
            </a:solidFill>
            <a:ln cap="sq">
              <a:noFill/>
              <a:prstDash val="solid"/>
              <a:miter/>
            </a:ln>
          </p:spPr>
        </p:sp>
        <p:sp>
          <p:nvSpPr>
            <p:cNvPr id="8" name="TextBox 8"/>
            <p:cNvSpPr txBox="1"/>
            <p:nvPr/>
          </p:nvSpPr>
          <p:spPr>
            <a:xfrm>
              <a:off x="122875" y="-245979"/>
              <a:ext cx="2440658"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Responsabilidad de los jueces</a:t>
              </a:r>
            </a:p>
          </p:txBody>
        </p:sp>
      </p:grpSp>
      <p:sp>
        <p:nvSpPr>
          <p:cNvPr id="9" name="TextBox 9"/>
          <p:cNvSpPr txBox="1"/>
          <p:nvPr/>
        </p:nvSpPr>
        <p:spPr>
          <a:xfrm>
            <a:off x="2267071" y="2950086"/>
            <a:ext cx="14144923" cy="4780915"/>
          </a:xfrm>
          <a:prstGeom prst="rect">
            <a:avLst/>
          </a:prstGeom>
        </p:spPr>
        <p:txBody>
          <a:bodyPr lIns="0" tIns="0" rIns="0" bIns="0" rtlCol="0" anchor="t">
            <a:spAutoFit/>
          </a:bodyPr>
          <a:lstStyle/>
          <a:p>
            <a:pPr algn="just">
              <a:lnSpc>
                <a:spcPts val="4759"/>
              </a:lnSpc>
            </a:pPr>
            <a:r>
              <a:rPr lang="en-US" sz="3399">
                <a:solidFill>
                  <a:srgbClr val="000000"/>
                </a:solidFill>
                <a:latin typeface="Open Sans 1"/>
              </a:rPr>
              <a:t>Aparte de la responsabilidad penal y civil que tienen todas las personas, los jueces adquieren una “responsabilidad ministerial”  al adquirir su cargo. Esta responsabilidad ministerial se refleja en delitos especificos que solo pueden cometer los jueces.  Todos los jueces poseen fuero que funciona como traba procedimental a su responsabilidad. Desde una perspectiva política pueden ser perseguidos mediante una acusación constitucional por la causal de “notable abandono de sus deberes”.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419765" y="1878811"/>
            <a:ext cx="15839535" cy="7379489"/>
            <a:chOff x="0" y="0"/>
            <a:chExt cx="4856200" cy="2262458"/>
          </a:xfrm>
        </p:grpSpPr>
        <p:sp>
          <p:nvSpPr>
            <p:cNvPr id="4" name="Freeform 4"/>
            <p:cNvSpPr/>
            <p:nvPr/>
          </p:nvSpPr>
          <p:spPr>
            <a:xfrm>
              <a:off x="0" y="0"/>
              <a:ext cx="4856200" cy="2262458"/>
            </a:xfrm>
            <a:custGeom>
              <a:avLst/>
              <a:gdLst/>
              <a:ahLst/>
              <a:cxnLst/>
              <a:rect l="l" t="t" r="r" b="b"/>
              <a:pathLst>
                <a:path w="4856200" h="2262458">
                  <a:moveTo>
                    <a:pt x="5376" y="0"/>
                  </a:moveTo>
                  <a:lnTo>
                    <a:pt x="4850824" y="0"/>
                  </a:lnTo>
                  <a:cubicBezTo>
                    <a:pt x="4852250" y="0"/>
                    <a:pt x="4853617" y="566"/>
                    <a:pt x="4854625" y="1575"/>
                  </a:cubicBezTo>
                  <a:cubicBezTo>
                    <a:pt x="4855633" y="2583"/>
                    <a:pt x="4856200" y="3951"/>
                    <a:pt x="4856200" y="5376"/>
                  </a:cubicBezTo>
                  <a:lnTo>
                    <a:pt x="4856200" y="2257081"/>
                  </a:lnTo>
                  <a:cubicBezTo>
                    <a:pt x="4856200" y="2258507"/>
                    <a:pt x="4855633" y="2259875"/>
                    <a:pt x="4854625" y="2260883"/>
                  </a:cubicBezTo>
                  <a:cubicBezTo>
                    <a:pt x="4853617" y="2261891"/>
                    <a:pt x="4852250" y="2262458"/>
                    <a:pt x="4850824" y="2262458"/>
                  </a:cubicBezTo>
                  <a:lnTo>
                    <a:pt x="5376" y="2262458"/>
                  </a:lnTo>
                  <a:cubicBezTo>
                    <a:pt x="3951" y="2262458"/>
                    <a:pt x="2583" y="2261891"/>
                    <a:pt x="1575" y="2260883"/>
                  </a:cubicBezTo>
                  <a:cubicBezTo>
                    <a:pt x="566" y="2259875"/>
                    <a:pt x="0" y="2258507"/>
                    <a:pt x="0" y="2257081"/>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3569250" y="94582"/>
            <a:ext cx="11786229" cy="3712451"/>
            <a:chOff x="0" y="-260470"/>
            <a:chExt cx="2852621" cy="898525"/>
          </a:xfrm>
        </p:grpSpPr>
        <p:sp>
          <p:nvSpPr>
            <p:cNvPr id="7" name="Freeform 7"/>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FFC5A2"/>
            </a:solidFill>
            <a:ln cap="sq">
              <a:noFill/>
              <a:prstDash val="solid"/>
              <a:miter/>
            </a:ln>
          </p:spPr>
        </p:sp>
        <p:sp>
          <p:nvSpPr>
            <p:cNvPr id="8" name="TextBox 8"/>
            <p:cNvSpPr txBox="1"/>
            <p:nvPr/>
          </p:nvSpPr>
          <p:spPr>
            <a:xfrm>
              <a:off x="146963" y="-260470"/>
              <a:ext cx="2404588"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Inamovilidad de los jueces</a:t>
              </a:r>
            </a:p>
          </p:txBody>
        </p:sp>
      </p:grpSp>
      <p:sp>
        <p:nvSpPr>
          <p:cNvPr id="9" name="TextBox 9"/>
          <p:cNvSpPr txBox="1"/>
          <p:nvPr/>
        </p:nvSpPr>
        <p:spPr>
          <a:xfrm>
            <a:off x="1898576" y="2979510"/>
            <a:ext cx="14881913" cy="5648961"/>
          </a:xfrm>
          <a:prstGeom prst="rect">
            <a:avLst/>
          </a:prstGeom>
        </p:spPr>
        <p:txBody>
          <a:bodyPr lIns="0" tIns="0" rIns="0" bIns="0" rtlCol="0" anchor="t">
            <a:spAutoFit/>
          </a:bodyPr>
          <a:lstStyle/>
          <a:p>
            <a:pPr algn="just">
              <a:lnSpc>
                <a:spcPts val="5599"/>
              </a:lnSpc>
            </a:pPr>
            <a:r>
              <a:rPr lang="en-US" sz="3999">
                <a:solidFill>
                  <a:srgbClr val="000000"/>
                </a:solidFill>
                <a:latin typeface="Open Sans 1"/>
              </a:rPr>
              <a:t>El solo hecho de concebir el ejercicio de la función judicial como factor sujeto a cierta inestabilidad laboral, dejaría a los jueces en una disyuntiva constante de actuar de acuerdo a lo que consideran correcto o actuar de acuerdo a lo que les permita mantener su puesto. Es uno de los factores principales que le entrega al poder judicial su independencia e imparcialidad.</a:t>
            </a:r>
          </a:p>
          <a:p>
            <a:pPr algn="just">
              <a:lnSpc>
                <a:spcPts val="5879"/>
              </a:lnSpc>
            </a:pPr>
            <a:endParaRPr lang="en-US" sz="3999">
              <a:solidFill>
                <a:srgbClr val="000000"/>
              </a:solidFill>
              <a:latin typeface="Open Sans 1"/>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419765" y="1878811"/>
            <a:ext cx="15839535" cy="7379489"/>
            <a:chOff x="0" y="0"/>
            <a:chExt cx="4856200" cy="2262458"/>
          </a:xfrm>
        </p:grpSpPr>
        <p:sp>
          <p:nvSpPr>
            <p:cNvPr id="4" name="Freeform 4"/>
            <p:cNvSpPr/>
            <p:nvPr/>
          </p:nvSpPr>
          <p:spPr>
            <a:xfrm>
              <a:off x="0" y="0"/>
              <a:ext cx="4856200" cy="2262458"/>
            </a:xfrm>
            <a:custGeom>
              <a:avLst/>
              <a:gdLst/>
              <a:ahLst/>
              <a:cxnLst/>
              <a:rect l="l" t="t" r="r" b="b"/>
              <a:pathLst>
                <a:path w="4856200" h="2262458">
                  <a:moveTo>
                    <a:pt x="5376" y="0"/>
                  </a:moveTo>
                  <a:lnTo>
                    <a:pt x="4850824" y="0"/>
                  </a:lnTo>
                  <a:cubicBezTo>
                    <a:pt x="4852250" y="0"/>
                    <a:pt x="4853617" y="566"/>
                    <a:pt x="4854625" y="1575"/>
                  </a:cubicBezTo>
                  <a:cubicBezTo>
                    <a:pt x="4855633" y="2583"/>
                    <a:pt x="4856200" y="3951"/>
                    <a:pt x="4856200" y="5376"/>
                  </a:cubicBezTo>
                  <a:lnTo>
                    <a:pt x="4856200" y="2257081"/>
                  </a:lnTo>
                  <a:cubicBezTo>
                    <a:pt x="4856200" y="2258507"/>
                    <a:pt x="4855633" y="2259875"/>
                    <a:pt x="4854625" y="2260883"/>
                  </a:cubicBezTo>
                  <a:cubicBezTo>
                    <a:pt x="4853617" y="2261891"/>
                    <a:pt x="4852250" y="2262458"/>
                    <a:pt x="4850824" y="2262458"/>
                  </a:cubicBezTo>
                  <a:lnTo>
                    <a:pt x="5376" y="2262458"/>
                  </a:lnTo>
                  <a:cubicBezTo>
                    <a:pt x="3951" y="2262458"/>
                    <a:pt x="2583" y="2261891"/>
                    <a:pt x="1575" y="2260883"/>
                  </a:cubicBezTo>
                  <a:cubicBezTo>
                    <a:pt x="566" y="2259875"/>
                    <a:pt x="0" y="2258507"/>
                    <a:pt x="0" y="2257081"/>
                  </a:cubicBezTo>
                  <a:lnTo>
                    <a:pt x="0" y="5376"/>
                  </a:lnTo>
                  <a:cubicBezTo>
                    <a:pt x="0" y="3951"/>
                    <a:pt x="566" y="2583"/>
                    <a:pt x="1575" y="1575"/>
                  </a:cubicBezTo>
                  <a:cubicBezTo>
                    <a:pt x="2583" y="566"/>
                    <a:pt x="3951" y="0"/>
                    <a:pt x="5376"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3569250" y="94582"/>
            <a:ext cx="11786229" cy="3712451"/>
            <a:chOff x="0" y="-260470"/>
            <a:chExt cx="2852621" cy="898525"/>
          </a:xfrm>
        </p:grpSpPr>
        <p:sp>
          <p:nvSpPr>
            <p:cNvPr id="7" name="Freeform 7"/>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FFC5A2"/>
            </a:solidFill>
            <a:ln cap="sq">
              <a:noFill/>
              <a:prstDash val="solid"/>
              <a:miter/>
            </a:ln>
          </p:spPr>
        </p:sp>
        <p:sp>
          <p:nvSpPr>
            <p:cNvPr id="8" name="TextBox 8"/>
            <p:cNvSpPr txBox="1"/>
            <p:nvPr/>
          </p:nvSpPr>
          <p:spPr>
            <a:xfrm>
              <a:off x="155865" y="-260470"/>
              <a:ext cx="2481433"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Inamovilidad de los jueces</a:t>
              </a:r>
            </a:p>
          </p:txBody>
        </p:sp>
      </p:grpSp>
      <p:sp>
        <p:nvSpPr>
          <p:cNvPr id="9" name="TextBox 9"/>
          <p:cNvSpPr txBox="1"/>
          <p:nvPr/>
        </p:nvSpPr>
        <p:spPr>
          <a:xfrm>
            <a:off x="1898576" y="2979510"/>
            <a:ext cx="14881913" cy="5170171"/>
          </a:xfrm>
          <a:prstGeom prst="rect">
            <a:avLst/>
          </a:prstGeom>
        </p:spPr>
        <p:txBody>
          <a:bodyPr lIns="0" tIns="0" rIns="0" bIns="0" rtlCol="0" anchor="t">
            <a:spAutoFit/>
          </a:bodyPr>
          <a:lstStyle/>
          <a:p>
            <a:pPr algn="just">
              <a:lnSpc>
                <a:spcPts val="5879"/>
              </a:lnSpc>
            </a:pPr>
            <a:r>
              <a:rPr lang="en-US" sz="4199">
                <a:solidFill>
                  <a:srgbClr val="000000"/>
                </a:solidFill>
                <a:latin typeface="Open Sans 1"/>
              </a:rPr>
              <a:t>La Constitución señala en el </a:t>
            </a:r>
            <a:r>
              <a:rPr lang="en-US" sz="4199">
                <a:solidFill>
                  <a:srgbClr val="000000"/>
                </a:solidFill>
                <a:latin typeface="Open Sans 1 Bold"/>
              </a:rPr>
              <a:t>artículo 80</a:t>
            </a:r>
            <a:r>
              <a:rPr lang="en-US" sz="4199">
                <a:solidFill>
                  <a:srgbClr val="000000"/>
                </a:solidFill>
                <a:latin typeface="Open Sans 1"/>
              </a:rPr>
              <a:t> que “</a:t>
            </a:r>
            <a:r>
              <a:rPr lang="en-US" sz="4199">
                <a:solidFill>
                  <a:srgbClr val="F25044"/>
                </a:solidFill>
                <a:latin typeface="Open Sans 1 Italics"/>
              </a:rPr>
              <a:t>los jueces permanecerán en sus cargos durante su buen comportamiento</a:t>
            </a:r>
            <a:r>
              <a:rPr lang="en-US" sz="4199">
                <a:solidFill>
                  <a:srgbClr val="000000"/>
                </a:solidFill>
                <a:latin typeface="Open Sans 1 Italics"/>
              </a:rPr>
              <a:t>”. </a:t>
            </a:r>
            <a:r>
              <a:rPr lang="en-US" sz="4199">
                <a:solidFill>
                  <a:srgbClr val="000000"/>
                </a:solidFill>
                <a:latin typeface="Open Sans 1"/>
              </a:rPr>
              <a:t>Pese a esto, la Constitución señala que una </a:t>
            </a:r>
            <a:r>
              <a:rPr lang="en-US" sz="4199">
                <a:solidFill>
                  <a:srgbClr val="000000"/>
                </a:solidFill>
                <a:latin typeface="Open Sans 1 Bold"/>
              </a:rPr>
              <a:t>edad límite de 75 años</a:t>
            </a:r>
            <a:r>
              <a:rPr lang="en-US" sz="4199">
                <a:solidFill>
                  <a:srgbClr val="000000"/>
                </a:solidFill>
                <a:latin typeface="Open Sans 1"/>
              </a:rPr>
              <a:t> para los jueces está sustentada en la necesidad de dar movimiento al escalafón judicial y que luego de esa edad es presumible cierta pérdida de facultades de atención y decisión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312302" y="-468743"/>
            <a:ext cx="11786229" cy="3712451"/>
            <a:chOff x="0" y="-277896"/>
            <a:chExt cx="2852621" cy="898525"/>
          </a:xfrm>
        </p:grpSpPr>
        <p:sp>
          <p:nvSpPr>
            <p:cNvPr id="4" name="Freeform 4"/>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F8D0CA"/>
            </a:solidFill>
            <a:ln cap="sq">
              <a:noFill/>
              <a:prstDash val="solid"/>
              <a:miter/>
            </a:ln>
          </p:spPr>
        </p:sp>
        <p:sp>
          <p:nvSpPr>
            <p:cNvPr id="5" name="TextBox 5"/>
            <p:cNvSpPr txBox="1"/>
            <p:nvPr/>
          </p:nvSpPr>
          <p:spPr>
            <a:xfrm>
              <a:off x="211473" y="-277896"/>
              <a:ext cx="2395056"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Comprador de Constituciones </a:t>
              </a:r>
            </a:p>
          </p:txBody>
        </p:sp>
      </p:grpSp>
      <p:sp>
        <p:nvSpPr>
          <p:cNvPr id="6" name="Freeform 6"/>
          <p:cNvSpPr/>
          <p:nvPr/>
        </p:nvSpPr>
        <p:spPr>
          <a:xfrm>
            <a:off x="398549" y="2508300"/>
            <a:ext cx="17470697" cy="6557131"/>
          </a:xfrm>
          <a:custGeom>
            <a:avLst/>
            <a:gdLst/>
            <a:ahLst/>
            <a:cxnLst/>
            <a:rect l="l" t="t" r="r" b="b"/>
            <a:pathLst>
              <a:path w="17470697" h="6557131">
                <a:moveTo>
                  <a:pt x="0" y="0"/>
                </a:moveTo>
                <a:lnTo>
                  <a:pt x="17470697" y="0"/>
                </a:lnTo>
                <a:lnTo>
                  <a:pt x="17470697" y="6557131"/>
                </a:lnTo>
                <a:lnTo>
                  <a:pt x="0" y="6557131"/>
                </a:lnTo>
                <a:lnTo>
                  <a:pt x="0" y="0"/>
                </a:lnTo>
                <a:close/>
              </a:path>
            </a:pathLst>
          </a:custGeom>
          <a:blipFill>
            <a:blip r:embed="rId3"/>
            <a:stretch>
              <a:fillRect l="-733" t="-43071" r="-2109" b="-10985"/>
            </a:stretch>
          </a:blipFill>
        </p:spPr>
      </p:sp>
      <p:sp>
        <p:nvSpPr>
          <p:cNvPr id="7" name="TextBox 7"/>
          <p:cNvSpPr txBox="1"/>
          <p:nvPr/>
        </p:nvSpPr>
        <p:spPr>
          <a:xfrm>
            <a:off x="1622205" y="9408331"/>
            <a:ext cx="9078118" cy="580390"/>
          </a:xfrm>
          <a:prstGeom prst="rect">
            <a:avLst/>
          </a:prstGeom>
        </p:spPr>
        <p:txBody>
          <a:bodyPr lIns="0" tIns="0" rIns="0" bIns="0" rtlCol="0" anchor="t">
            <a:spAutoFit/>
          </a:bodyPr>
          <a:lstStyle/>
          <a:p>
            <a:pPr algn="just">
              <a:lnSpc>
                <a:spcPts val="4759"/>
              </a:lnSpc>
            </a:pPr>
            <a:r>
              <a:rPr lang="en-US" sz="3399">
                <a:solidFill>
                  <a:srgbClr val="000000"/>
                </a:solidFill>
                <a:latin typeface="Open Sans 1 Bold"/>
              </a:rPr>
              <a:t>Fuente:</a:t>
            </a:r>
            <a:r>
              <a:rPr lang="en-US" sz="3399">
                <a:solidFill>
                  <a:srgbClr val="000000"/>
                </a:solidFill>
                <a:latin typeface="Open Sans 1"/>
              </a:rPr>
              <a:t> https://www.bcn.cl/comparador/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250885" y="-391871"/>
            <a:ext cx="11786229" cy="3712451"/>
            <a:chOff x="0" y="-277896"/>
            <a:chExt cx="2852621" cy="898525"/>
          </a:xfrm>
        </p:grpSpPr>
        <p:sp>
          <p:nvSpPr>
            <p:cNvPr id="4" name="Freeform 4"/>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F8D0CA"/>
            </a:solidFill>
            <a:ln cap="sq">
              <a:noFill/>
              <a:prstDash val="solid"/>
              <a:miter/>
            </a:ln>
          </p:spPr>
        </p:sp>
        <p:sp>
          <p:nvSpPr>
            <p:cNvPr id="5" name="TextBox 5"/>
            <p:cNvSpPr txBox="1"/>
            <p:nvPr/>
          </p:nvSpPr>
          <p:spPr>
            <a:xfrm>
              <a:off x="192028" y="-277896"/>
              <a:ext cx="2327953"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Comprador de Constituciones </a:t>
              </a:r>
            </a:p>
          </p:txBody>
        </p:sp>
      </p:grpSp>
      <p:sp>
        <p:nvSpPr>
          <p:cNvPr id="6" name="Freeform 6"/>
          <p:cNvSpPr/>
          <p:nvPr/>
        </p:nvSpPr>
        <p:spPr>
          <a:xfrm>
            <a:off x="668599" y="2587193"/>
            <a:ext cx="17251474" cy="6235451"/>
          </a:xfrm>
          <a:custGeom>
            <a:avLst/>
            <a:gdLst/>
            <a:ahLst/>
            <a:cxnLst/>
            <a:rect l="l" t="t" r="r" b="b"/>
            <a:pathLst>
              <a:path w="17251474" h="6235451">
                <a:moveTo>
                  <a:pt x="0" y="0"/>
                </a:moveTo>
                <a:lnTo>
                  <a:pt x="17251474" y="0"/>
                </a:lnTo>
                <a:lnTo>
                  <a:pt x="17251474" y="6235451"/>
                </a:lnTo>
                <a:lnTo>
                  <a:pt x="0" y="6235451"/>
                </a:lnTo>
                <a:lnTo>
                  <a:pt x="0" y="0"/>
                </a:lnTo>
                <a:close/>
              </a:path>
            </a:pathLst>
          </a:custGeom>
          <a:blipFill>
            <a:blip r:embed="rId3"/>
            <a:stretch>
              <a:fillRect l="-356" t="-37957" r="-1979" b="-21225"/>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250886" y="-755611"/>
            <a:ext cx="11786229" cy="3712451"/>
            <a:chOff x="0" y="-260490"/>
            <a:chExt cx="2852621" cy="898525"/>
          </a:xfrm>
        </p:grpSpPr>
        <p:sp>
          <p:nvSpPr>
            <p:cNvPr id="4" name="Freeform 4"/>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F8D0CA"/>
            </a:solidFill>
            <a:ln cap="sq">
              <a:noFill/>
              <a:prstDash val="solid"/>
              <a:miter/>
            </a:ln>
          </p:spPr>
        </p:sp>
        <p:sp>
          <p:nvSpPr>
            <p:cNvPr id="5" name="TextBox 5"/>
            <p:cNvSpPr txBox="1"/>
            <p:nvPr/>
          </p:nvSpPr>
          <p:spPr>
            <a:xfrm>
              <a:off x="212518" y="-260490"/>
              <a:ext cx="2404797"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Comprador de Constituciones </a:t>
              </a:r>
            </a:p>
          </p:txBody>
        </p:sp>
      </p:grpSp>
      <p:sp>
        <p:nvSpPr>
          <p:cNvPr id="6" name="Freeform 6"/>
          <p:cNvSpPr/>
          <p:nvPr/>
        </p:nvSpPr>
        <p:spPr>
          <a:xfrm>
            <a:off x="1028700" y="2003743"/>
            <a:ext cx="15769564" cy="2083768"/>
          </a:xfrm>
          <a:custGeom>
            <a:avLst/>
            <a:gdLst/>
            <a:ahLst/>
            <a:cxnLst/>
            <a:rect l="l" t="t" r="r" b="b"/>
            <a:pathLst>
              <a:path w="15769564" h="2083768">
                <a:moveTo>
                  <a:pt x="0" y="0"/>
                </a:moveTo>
                <a:lnTo>
                  <a:pt x="15769564" y="0"/>
                </a:lnTo>
                <a:lnTo>
                  <a:pt x="15769564" y="2083768"/>
                </a:lnTo>
                <a:lnTo>
                  <a:pt x="0" y="2083768"/>
                </a:lnTo>
                <a:lnTo>
                  <a:pt x="0" y="0"/>
                </a:lnTo>
                <a:close/>
              </a:path>
            </a:pathLst>
          </a:custGeom>
          <a:blipFill>
            <a:blip r:embed="rId3"/>
            <a:stretch>
              <a:fillRect l="-745" t="-102271" r="-2076" b="-235217"/>
            </a:stretch>
          </a:blipFill>
        </p:spPr>
      </p:sp>
      <p:sp>
        <p:nvSpPr>
          <p:cNvPr id="7" name="Freeform 7"/>
          <p:cNvSpPr/>
          <p:nvPr/>
        </p:nvSpPr>
        <p:spPr>
          <a:xfrm>
            <a:off x="1662254" y="4354211"/>
            <a:ext cx="14686703" cy="5570133"/>
          </a:xfrm>
          <a:custGeom>
            <a:avLst/>
            <a:gdLst/>
            <a:ahLst/>
            <a:cxnLst/>
            <a:rect l="l" t="t" r="r" b="b"/>
            <a:pathLst>
              <a:path w="14686703" h="5570133">
                <a:moveTo>
                  <a:pt x="0" y="0"/>
                </a:moveTo>
                <a:lnTo>
                  <a:pt x="14686703" y="0"/>
                </a:lnTo>
                <a:lnTo>
                  <a:pt x="14686703" y="5570133"/>
                </a:lnTo>
                <a:lnTo>
                  <a:pt x="0" y="5570133"/>
                </a:lnTo>
                <a:lnTo>
                  <a:pt x="0" y="0"/>
                </a:lnTo>
                <a:close/>
              </a:path>
            </a:pathLst>
          </a:custGeom>
          <a:blipFill>
            <a:blip r:embed="rId4"/>
            <a:stretch>
              <a:fillRect l="-209" t="-36726" r="-1487" b="-14030"/>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250885" y="-405243"/>
            <a:ext cx="11786229" cy="3712451"/>
            <a:chOff x="0" y="-277896"/>
            <a:chExt cx="2852621" cy="898525"/>
          </a:xfrm>
        </p:grpSpPr>
        <p:sp>
          <p:nvSpPr>
            <p:cNvPr id="4" name="Freeform 4"/>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F8D0CA"/>
            </a:solidFill>
            <a:ln cap="sq">
              <a:noFill/>
              <a:prstDash val="solid"/>
              <a:miter/>
            </a:ln>
          </p:spPr>
        </p:sp>
        <p:sp>
          <p:nvSpPr>
            <p:cNvPr id="5" name="TextBox 5"/>
            <p:cNvSpPr txBox="1"/>
            <p:nvPr/>
          </p:nvSpPr>
          <p:spPr>
            <a:xfrm>
              <a:off x="153689" y="-277896"/>
              <a:ext cx="2440658"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Comprador de Constituciones </a:t>
              </a:r>
            </a:p>
          </p:txBody>
        </p:sp>
      </p:grpSp>
      <p:sp>
        <p:nvSpPr>
          <p:cNvPr id="6" name="Freeform 6"/>
          <p:cNvSpPr/>
          <p:nvPr/>
        </p:nvSpPr>
        <p:spPr>
          <a:xfrm>
            <a:off x="1843150" y="3450652"/>
            <a:ext cx="14601700" cy="3385695"/>
          </a:xfrm>
          <a:custGeom>
            <a:avLst/>
            <a:gdLst/>
            <a:ahLst/>
            <a:cxnLst/>
            <a:rect l="l" t="t" r="r" b="b"/>
            <a:pathLst>
              <a:path w="14601700" h="3385695">
                <a:moveTo>
                  <a:pt x="0" y="0"/>
                </a:moveTo>
                <a:lnTo>
                  <a:pt x="14601700" y="0"/>
                </a:lnTo>
                <a:lnTo>
                  <a:pt x="14601700" y="3385696"/>
                </a:lnTo>
                <a:lnTo>
                  <a:pt x="0" y="3385696"/>
                </a:lnTo>
                <a:lnTo>
                  <a:pt x="0" y="0"/>
                </a:lnTo>
                <a:close/>
              </a:path>
            </a:pathLst>
          </a:custGeom>
          <a:blipFill>
            <a:blip r:embed="rId3"/>
            <a:stretch>
              <a:fillRect t="-59264" r="-1472" b="-86780"/>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333" y="-21167"/>
            <a:ext cx="20320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312302" y="-468743"/>
            <a:ext cx="11786229" cy="3712451"/>
            <a:chOff x="0" y="-277896"/>
            <a:chExt cx="2852621" cy="898525"/>
          </a:xfrm>
        </p:grpSpPr>
        <p:sp>
          <p:nvSpPr>
            <p:cNvPr id="4" name="Freeform 4"/>
            <p:cNvSpPr/>
            <p:nvPr/>
          </p:nvSpPr>
          <p:spPr>
            <a:xfrm>
              <a:off x="0" y="0"/>
              <a:ext cx="2852621" cy="342734"/>
            </a:xfrm>
            <a:custGeom>
              <a:avLst/>
              <a:gdLst/>
              <a:ahLst/>
              <a:cxnLst/>
              <a:rect l="l" t="t" r="r" b="b"/>
              <a:pathLst>
                <a:path w="2852621" h="342734">
                  <a:moveTo>
                    <a:pt x="5255" y="0"/>
                  </a:moveTo>
                  <a:lnTo>
                    <a:pt x="2847366" y="0"/>
                  </a:lnTo>
                  <a:cubicBezTo>
                    <a:pt x="2848760" y="0"/>
                    <a:pt x="2850097" y="554"/>
                    <a:pt x="2851082" y="1539"/>
                  </a:cubicBezTo>
                  <a:cubicBezTo>
                    <a:pt x="2852068" y="2525"/>
                    <a:pt x="2852621" y="3861"/>
                    <a:pt x="2852621" y="5255"/>
                  </a:cubicBezTo>
                  <a:lnTo>
                    <a:pt x="2852621" y="337479"/>
                  </a:lnTo>
                  <a:cubicBezTo>
                    <a:pt x="2852621" y="340381"/>
                    <a:pt x="2850268" y="342734"/>
                    <a:pt x="2847366" y="342734"/>
                  </a:cubicBezTo>
                  <a:lnTo>
                    <a:pt x="5255" y="342734"/>
                  </a:lnTo>
                  <a:cubicBezTo>
                    <a:pt x="2353" y="342734"/>
                    <a:pt x="0" y="340381"/>
                    <a:pt x="0" y="337479"/>
                  </a:cubicBezTo>
                  <a:lnTo>
                    <a:pt x="0" y="5255"/>
                  </a:lnTo>
                  <a:cubicBezTo>
                    <a:pt x="0" y="2353"/>
                    <a:pt x="2353" y="0"/>
                    <a:pt x="5255" y="0"/>
                  </a:cubicBezTo>
                  <a:close/>
                </a:path>
              </a:pathLst>
            </a:custGeom>
            <a:solidFill>
              <a:srgbClr val="F8D0CA"/>
            </a:solidFill>
            <a:ln cap="sq">
              <a:noFill/>
              <a:prstDash val="solid"/>
              <a:miter/>
            </a:ln>
          </p:spPr>
        </p:sp>
        <p:sp>
          <p:nvSpPr>
            <p:cNvPr id="5" name="TextBox 5"/>
            <p:cNvSpPr txBox="1"/>
            <p:nvPr/>
          </p:nvSpPr>
          <p:spPr>
            <a:xfrm>
              <a:off x="106353" y="-277896"/>
              <a:ext cx="2528253"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Comprador de Constituciones </a:t>
              </a:r>
            </a:p>
          </p:txBody>
        </p:sp>
      </p:grpSp>
      <p:sp>
        <p:nvSpPr>
          <p:cNvPr id="6" name="Freeform 6"/>
          <p:cNvSpPr/>
          <p:nvPr/>
        </p:nvSpPr>
        <p:spPr>
          <a:xfrm>
            <a:off x="690179" y="3017104"/>
            <a:ext cx="16569121" cy="6241196"/>
          </a:xfrm>
          <a:custGeom>
            <a:avLst/>
            <a:gdLst/>
            <a:ahLst/>
            <a:cxnLst/>
            <a:rect l="l" t="t" r="r" b="b"/>
            <a:pathLst>
              <a:path w="16569121" h="6241196">
                <a:moveTo>
                  <a:pt x="0" y="0"/>
                </a:moveTo>
                <a:lnTo>
                  <a:pt x="16569121" y="0"/>
                </a:lnTo>
                <a:lnTo>
                  <a:pt x="16569121" y="6241196"/>
                </a:lnTo>
                <a:lnTo>
                  <a:pt x="0" y="6241196"/>
                </a:lnTo>
                <a:lnTo>
                  <a:pt x="0" y="0"/>
                </a:lnTo>
                <a:close/>
              </a:path>
            </a:pathLst>
          </a:custGeom>
          <a:blipFill>
            <a:blip r:embed="rId3"/>
            <a:stretch>
              <a:fillRect t="-35189" r="-1972" b="-17014"/>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037331" y="2030095"/>
            <a:ext cx="13293258" cy="6791564"/>
            <a:chOff x="0" y="0"/>
            <a:chExt cx="3501105" cy="1788725"/>
          </a:xfrm>
        </p:grpSpPr>
        <p:sp>
          <p:nvSpPr>
            <p:cNvPr id="4" name="Freeform 4"/>
            <p:cNvSpPr/>
            <p:nvPr/>
          </p:nvSpPr>
          <p:spPr>
            <a:xfrm>
              <a:off x="0" y="0"/>
              <a:ext cx="3501105" cy="1788725"/>
            </a:xfrm>
            <a:custGeom>
              <a:avLst/>
              <a:gdLst/>
              <a:ahLst/>
              <a:cxnLst/>
              <a:rect l="l" t="t" r="r" b="b"/>
              <a:pathLst>
                <a:path w="3501105" h="1788725">
                  <a:moveTo>
                    <a:pt x="0" y="0"/>
                  </a:moveTo>
                  <a:lnTo>
                    <a:pt x="3501105" y="0"/>
                  </a:lnTo>
                  <a:lnTo>
                    <a:pt x="3501105" y="1788725"/>
                  </a:lnTo>
                  <a:lnTo>
                    <a:pt x="0" y="1788725"/>
                  </a:lnTo>
                  <a:close/>
                </a:path>
              </a:pathLst>
            </a:custGeom>
            <a:solidFill>
              <a:srgbClr val="000000">
                <a:alpha val="31765"/>
              </a:srgbClr>
            </a:solidFill>
            <a:ln w="38100" cap="sq">
              <a:solidFill>
                <a:srgbClr val="000000">
                  <a:alpha val="31765"/>
                </a:srgbClr>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rot="-147716">
            <a:off x="2497371" y="1747718"/>
            <a:ext cx="13293258" cy="6791564"/>
            <a:chOff x="0" y="0"/>
            <a:chExt cx="3501105" cy="1788725"/>
          </a:xfrm>
        </p:grpSpPr>
        <p:sp>
          <p:nvSpPr>
            <p:cNvPr id="7"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9" name="Freeform 9"/>
          <p:cNvSpPr/>
          <p:nvPr/>
        </p:nvSpPr>
        <p:spPr>
          <a:xfrm>
            <a:off x="6928985" y="1314623"/>
            <a:ext cx="3667332" cy="946839"/>
          </a:xfrm>
          <a:custGeom>
            <a:avLst/>
            <a:gdLst/>
            <a:ahLst/>
            <a:cxnLst/>
            <a:rect l="l" t="t" r="r" b="b"/>
            <a:pathLst>
              <a:path w="3667332" h="946839">
                <a:moveTo>
                  <a:pt x="0" y="0"/>
                </a:moveTo>
                <a:lnTo>
                  <a:pt x="3667333" y="0"/>
                </a:lnTo>
                <a:lnTo>
                  <a:pt x="3667333" y="946839"/>
                </a:lnTo>
                <a:lnTo>
                  <a:pt x="0" y="9468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2469465" y="6550582"/>
            <a:ext cx="6921795" cy="4114800"/>
          </a:xfrm>
          <a:custGeom>
            <a:avLst/>
            <a:gdLst/>
            <a:ahLst/>
            <a:cxnLst/>
            <a:rect l="l" t="t" r="r" b="b"/>
            <a:pathLst>
              <a:path w="6921795" h="4114800">
                <a:moveTo>
                  <a:pt x="0" y="0"/>
                </a:moveTo>
                <a:lnTo>
                  <a:pt x="6921795" y="0"/>
                </a:lnTo>
                <a:lnTo>
                  <a:pt x="69217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6332393" y="2213953"/>
            <a:ext cx="5623213" cy="1086343"/>
          </a:xfrm>
          <a:prstGeom prst="rect">
            <a:avLst/>
          </a:prstGeom>
        </p:spPr>
        <p:txBody>
          <a:bodyPr lIns="0" tIns="0" rIns="0" bIns="0" rtlCol="0" anchor="t">
            <a:spAutoFit/>
          </a:bodyPr>
          <a:lstStyle/>
          <a:p>
            <a:pPr marL="0" lvl="0" indent="0" algn="ctr">
              <a:lnSpc>
                <a:spcPts val="8865"/>
              </a:lnSpc>
              <a:spcBef>
                <a:spcPct val="0"/>
              </a:spcBef>
            </a:pPr>
            <a:r>
              <a:rPr lang="en-US" sz="6332">
                <a:solidFill>
                  <a:srgbClr val="01070A"/>
                </a:solidFill>
                <a:latin typeface="Carelia"/>
              </a:rPr>
              <a:t>Introducción</a:t>
            </a:r>
          </a:p>
        </p:txBody>
      </p:sp>
      <p:sp>
        <p:nvSpPr>
          <p:cNvPr id="12" name="TextBox 12"/>
          <p:cNvSpPr txBox="1"/>
          <p:nvPr/>
        </p:nvSpPr>
        <p:spPr>
          <a:xfrm rot="-145450">
            <a:off x="2856122" y="3478021"/>
            <a:ext cx="12444587" cy="4621991"/>
          </a:xfrm>
          <a:prstGeom prst="rect">
            <a:avLst/>
          </a:prstGeom>
        </p:spPr>
        <p:txBody>
          <a:bodyPr lIns="0" tIns="0" rIns="0" bIns="0" rtlCol="0" anchor="t">
            <a:spAutoFit/>
          </a:bodyPr>
          <a:lstStyle/>
          <a:p>
            <a:pPr marL="708550" lvl="1" indent="-354275" algn="just">
              <a:lnSpc>
                <a:spcPts val="4594"/>
              </a:lnSpc>
              <a:spcBef>
                <a:spcPct val="0"/>
              </a:spcBef>
              <a:buFont typeface="Arial"/>
              <a:buChar char="•"/>
            </a:pPr>
            <a:r>
              <a:rPr lang="en-US" sz="3281">
                <a:solidFill>
                  <a:srgbClr val="01070A"/>
                </a:solidFill>
                <a:latin typeface="Open Sans 1"/>
              </a:rPr>
              <a:t>Es en el poder judicial, como expresión de la soberanía, en donde se radica la solución de controversias de derechos y en parte la prevención de las mismas, poniendo de su cargo –no exclusivo, por lo demás- el resguardo final de los derechos humanos, el orden y la paz social. El poder judicial, en ciertas condiciones, es quien dota de fuerza frente a situaciones y personas concretas lo que las normas establecen en carácter abstracto.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028700" y="2725793"/>
            <a:ext cx="5155043" cy="2417707"/>
            <a:chOff x="0" y="0"/>
            <a:chExt cx="2197922" cy="1030822"/>
          </a:xfrm>
        </p:grpSpPr>
        <p:sp>
          <p:nvSpPr>
            <p:cNvPr id="4" name="Freeform 4"/>
            <p:cNvSpPr/>
            <p:nvPr/>
          </p:nvSpPr>
          <p:spPr>
            <a:xfrm>
              <a:off x="0" y="0"/>
              <a:ext cx="2197922" cy="1030822"/>
            </a:xfrm>
            <a:custGeom>
              <a:avLst/>
              <a:gdLst/>
              <a:ahLst/>
              <a:cxnLst/>
              <a:rect l="l" t="t" r="r" b="b"/>
              <a:pathLst>
                <a:path w="2197922" h="1030822">
                  <a:moveTo>
                    <a:pt x="46556" y="0"/>
                  </a:moveTo>
                  <a:lnTo>
                    <a:pt x="2151366" y="0"/>
                  </a:lnTo>
                  <a:cubicBezTo>
                    <a:pt x="2177079" y="0"/>
                    <a:pt x="2197922" y="20844"/>
                    <a:pt x="2197922" y="46556"/>
                  </a:cubicBezTo>
                  <a:lnTo>
                    <a:pt x="2197922" y="984266"/>
                  </a:lnTo>
                  <a:cubicBezTo>
                    <a:pt x="2197922" y="1009978"/>
                    <a:pt x="2177079" y="1030822"/>
                    <a:pt x="2151366" y="1030822"/>
                  </a:cubicBezTo>
                  <a:lnTo>
                    <a:pt x="46556" y="1030822"/>
                  </a:lnTo>
                  <a:cubicBezTo>
                    <a:pt x="20844" y="1030822"/>
                    <a:pt x="0" y="1009978"/>
                    <a:pt x="0" y="984266"/>
                  </a:cubicBezTo>
                  <a:lnTo>
                    <a:pt x="0" y="46556"/>
                  </a:lnTo>
                  <a:cubicBezTo>
                    <a:pt x="0" y="20844"/>
                    <a:pt x="20844" y="0"/>
                    <a:pt x="46556" y="0"/>
                  </a:cubicBezTo>
                  <a:close/>
                </a:path>
              </a:pathLst>
            </a:custGeom>
            <a:solidFill>
              <a:srgbClr val="FFFFFF"/>
            </a:solidFill>
            <a:ln w="38100" cap="rnd">
              <a:solidFill>
                <a:srgbClr val="000000"/>
              </a:solidFill>
              <a:prstDash val="solid"/>
              <a:round/>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a:off x="1028700" y="6840593"/>
            <a:ext cx="5155043" cy="2417707"/>
            <a:chOff x="0" y="0"/>
            <a:chExt cx="2197922" cy="1030822"/>
          </a:xfrm>
        </p:grpSpPr>
        <p:sp>
          <p:nvSpPr>
            <p:cNvPr id="7" name="Freeform 7"/>
            <p:cNvSpPr/>
            <p:nvPr/>
          </p:nvSpPr>
          <p:spPr>
            <a:xfrm>
              <a:off x="0" y="0"/>
              <a:ext cx="2197922" cy="1030822"/>
            </a:xfrm>
            <a:custGeom>
              <a:avLst/>
              <a:gdLst/>
              <a:ahLst/>
              <a:cxnLst/>
              <a:rect l="l" t="t" r="r" b="b"/>
              <a:pathLst>
                <a:path w="2197922" h="1030822">
                  <a:moveTo>
                    <a:pt x="46556" y="0"/>
                  </a:moveTo>
                  <a:lnTo>
                    <a:pt x="2151366" y="0"/>
                  </a:lnTo>
                  <a:cubicBezTo>
                    <a:pt x="2177079" y="0"/>
                    <a:pt x="2197922" y="20844"/>
                    <a:pt x="2197922" y="46556"/>
                  </a:cubicBezTo>
                  <a:lnTo>
                    <a:pt x="2197922" y="984266"/>
                  </a:lnTo>
                  <a:cubicBezTo>
                    <a:pt x="2197922" y="1009978"/>
                    <a:pt x="2177079" y="1030822"/>
                    <a:pt x="2151366" y="1030822"/>
                  </a:cubicBezTo>
                  <a:lnTo>
                    <a:pt x="46556" y="1030822"/>
                  </a:lnTo>
                  <a:cubicBezTo>
                    <a:pt x="20844" y="1030822"/>
                    <a:pt x="0" y="1009978"/>
                    <a:pt x="0" y="984266"/>
                  </a:cubicBezTo>
                  <a:lnTo>
                    <a:pt x="0" y="46556"/>
                  </a:lnTo>
                  <a:cubicBezTo>
                    <a:pt x="0" y="20844"/>
                    <a:pt x="20844" y="0"/>
                    <a:pt x="46556" y="0"/>
                  </a:cubicBezTo>
                  <a:close/>
                </a:path>
              </a:pathLst>
            </a:custGeom>
            <a:solidFill>
              <a:srgbClr val="FFFFFF"/>
            </a:solidFill>
            <a:ln w="38100" cap="rnd">
              <a:solidFill>
                <a:srgbClr val="000000"/>
              </a:solidFill>
              <a:prstDash val="solid"/>
              <a:round/>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9" name="Group 9"/>
          <p:cNvGrpSpPr/>
          <p:nvPr/>
        </p:nvGrpSpPr>
        <p:grpSpPr>
          <a:xfrm>
            <a:off x="11836745" y="2725793"/>
            <a:ext cx="5155043" cy="2417707"/>
            <a:chOff x="0" y="0"/>
            <a:chExt cx="2197922" cy="1030822"/>
          </a:xfrm>
        </p:grpSpPr>
        <p:sp>
          <p:nvSpPr>
            <p:cNvPr id="10" name="Freeform 10"/>
            <p:cNvSpPr/>
            <p:nvPr/>
          </p:nvSpPr>
          <p:spPr>
            <a:xfrm>
              <a:off x="0" y="0"/>
              <a:ext cx="2197922" cy="1030822"/>
            </a:xfrm>
            <a:custGeom>
              <a:avLst/>
              <a:gdLst/>
              <a:ahLst/>
              <a:cxnLst/>
              <a:rect l="l" t="t" r="r" b="b"/>
              <a:pathLst>
                <a:path w="2197922" h="1030822">
                  <a:moveTo>
                    <a:pt x="46556" y="0"/>
                  </a:moveTo>
                  <a:lnTo>
                    <a:pt x="2151366" y="0"/>
                  </a:lnTo>
                  <a:cubicBezTo>
                    <a:pt x="2177079" y="0"/>
                    <a:pt x="2197922" y="20844"/>
                    <a:pt x="2197922" y="46556"/>
                  </a:cubicBezTo>
                  <a:lnTo>
                    <a:pt x="2197922" y="984266"/>
                  </a:lnTo>
                  <a:cubicBezTo>
                    <a:pt x="2197922" y="1009978"/>
                    <a:pt x="2177079" y="1030822"/>
                    <a:pt x="2151366" y="1030822"/>
                  </a:cubicBezTo>
                  <a:lnTo>
                    <a:pt x="46556" y="1030822"/>
                  </a:lnTo>
                  <a:cubicBezTo>
                    <a:pt x="20844" y="1030822"/>
                    <a:pt x="0" y="1009978"/>
                    <a:pt x="0" y="984266"/>
                  </a:cubicBezTo>
                  <a:lnTo>
                    <a:pt x="0" y="46556"/>
                  </a:lnTo>
                  <a:cubicBezTo>
                    <a:pt x="0" y="20844"/>
                    <a:pt x="20844" y="0"/>
                    <a:pt x="46556" y="0"/>
                  </a:cubicBezTo>
                  <a:close/>
                </a:path>
              </a:pathLst>
            </a:custGeom>
            <a:solidFill>
              <a:srgbClr val="FFFFFF"/>
            </a:solidFill>
            <a:ln w="38100" cap="rnd">
              <a:solidFill>
                <a:srgbClr val="000000"/>
              </a:solidFill>
              <a:prstDash val="solid"/>
              <a:round/>
            </a:ln>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12" name="Group 12"/>
          <p:cNvGrpSpPr/>
          <p:nvPr/>
        </p:nvGrpSpPr>
        <p:grpSpPr>
          <a:xfrm>
            <a:off x="12104257" y="6840593"/>
            <a:ext cx="5155043" cy="2417707"/>
            <a:chOff x="0" y="0"/>
            <a:chExt cx="2197922" cy="1030822"/>
          </a:xfrm>
        </p:grpSpPr>
        <p:sp>
          <p:nvSpPr>
            <p:cNvPr id="13" name="Freeform 13"/>
            <p:cNvSpPr/>
            <p:nvPr/>
          </p:nvSpPr>
          <p:spPr>
            <a:xfrm>
              <a:off x="0" y="0"/>
              <a:ext cx="2197922" cy="1030822"/>
            </a:xfrm>
            <a:custGeom>
              <a:avLst/>
              <a:gdLst/>
              <a:ahLst/>
              <a:cxnLst/>
              <a:rect l="l" t="t" r="r" b="b"/>
              <a:pathLst>
                <a:path w="2197922" h="1030822">
                  <a:moveTo>
                    <a:pt x="46556" y="0"/>
                  </a:moveTo>
                  <a:lnTo>
                    <a:pt x="2151366" y="0"/>
                  </a:lnTo>
                  <a:cubicBezTo>
                    <a:pt x="2177079" y="0"/>
                    <a:pt x="2197922" y="20844"/>
                    <a:pt x="2197922" y="46556"/>
                  </a:cubicBezTo>
                  <a:lnTo>
                    <a:pt x="2197922" y="984266"/>
                  </a:lnTo>
                  <a:cubicBezTo>
                    <a:pt x="2197922" y="1009978"/>
                    <a:pt x="2177079" y="1030822"/>
                    <a:pt x="2151366" y="1030822"/>
                  </a:cubicBezTo>
                  <a:lnTo>
                    <a:pt x="46556" y="1030822"/>
                  </a:lnTo>
                  <a:cubicBezTo>
                    <a:pt x="20844" y="1030822"/>
                    <a:pt x="0" y="1009978"/>
                    <a:pt x="0" y="984266"/>
                  </a:cubicBezTo>
                  <a:lnTo>
                    <a:pt x="0" y="46556"/>
                  </a:lnTo>
                  <a:cubicBezTo>
                    <a:pt x="0" y="20844"/>
                    <a:pt x="20844" y="0"/>
                    <a:pt x="46556" y="0"/>
                  </a:cubicBezTo>
                  <a:close/>
                </a:path>
              </a:pathLst>
            </a:custGeom>
            <a:solidFill>
              <a:srgbClr val="FFFFFF"/>
            </a:solidFill>
            <a:ln w="38100" cap="rnd">
              <a:solidFill>
                <a:srgbClr val="000000"/>
              </a:solidFill>
              <a:prstDash val="solid"/>
              <a:round/>
            </a:ln>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5" name="Freeform 15"/>
          <p:cNvSpPr/>
          <p:nvPr/>
        </p:nvSpPr>
        <p:spPr>
          <a:xfrm>
            <a:off x="6799304" y="3939821"/>
            <a:ext cx="4699396" cy="4699396"/>
          </a:xfrm>
          <a:custGeom>
            <a:avLst/>
            <a:gdLst/>
            <a:ahLst/>
            <a:cxnLst/>
            <a:rect l="l" t="t" r="r" b="b"/>
            <a:pathLst>
              <a:path w="4699396" h="4699396">
                <a:moveTo>
                  <a:pt x="0" y="0"/>
                </a:moveTo>
                <a:lnTo>
                  <a:pt x="4699396" y="0"/>
                </a:lnTo>
                <a:lnTo>
                  <a:pt x="4699396" y="4699396"/>
                </a:lnTo>
                <a:lnTo>
                  <a:pt x="0" y="4699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667034" y="4184863"/>
            <a:ext cx="2963937" cy="4209313"/>
          </a:xfrm>
          <a:custGeom>
            <a:avLst/>
            <a:gdLst/>
            <a:ahLst/>
            <a:cxnLst/>
            <a:rect l="l" t="t" r="r" b="b"/>
            <a:pathLst>
              <a:path w="2963937" h="4209313">
                <a:moveTo>
                  <a:pt x="0" y="0"/>
                </a:moveTo>
                <a:lnTo>
                  <a:pt x="2963936" y="0"/>
                </a:lnTo>
                <a:lnTo>
                  <a:pt x="2963936" y="4209312"/>
                </a:lnTo>
                <a:lnTo>
                  <a:pt x="0" y="4209312"/>
                </a:lnTo>
                <a:lnTo>
                  <a:pt x="0" y="0"/>
                </a:lnTo>
                <a:close/>
              </a:path>
            </a:pathLst>
          </a:custGeom>
          <a:blipFill>
            <a:blip r:embed="rId5"/>
            <a:stretch>
              <a:fillRect/>
            </a:stretch>
          </a:blipFill>
        </p:spPr>
      </p:sp>
      <p:sp>
        <p:nvSpPr>
          <p:cNvPr id="17" name="Freeform 17"/>
          <p:cNvSpPr/>
          <p:nvPr/>
        </p:nvSpPr>
        <p:spPr>
          <a:xfrm>
            <a:off x="1674719" y="3400850"/>
            <a:ext cx="3863005" cy="1067594"/>
          </a:xfrm>
          <a:custGeom>
            <a:avLst/>
            <a:gdLst/>
            <a:ahLst/>
            <a:cxnLst/>
            <a:rect l="l" t="t" r="r" b="b"/>
            <a:pathLst>
              <a:path w="3863005" h="1067594">
                <a:moveTo>
                  <a:pt x="0" y="0"/>
                </a:moveTo>
                <a:lnTo>
                  <a:pt x="3863005" y="0"/>
                </a:lnTo>
                <a:lnTo>
                  <a:pt x="3863005" y="1067594"/>
                </a:lnTo>
                <a:lnTo>
                  <a:pt x="0" y="1067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2685475" y="3580842"/>
            <a:ext cx="3660294" cy="1011572"/>
          </a:xfrm>
          <a:custGeom>
            <a:avLst/>
            <a:gdLst/>
            <a:ahLst/>
            <a:cxnLst/>
            <a:rect l="l" t="t" r="r" b="b"/>
            <a:pathLst>
              <a:path w="3660294" h="1011572">
                <a:moveTo>
                  <a:pt x="0" y="0"/>
                </a:moveTo>
                <a:lnTo>
                  <a:pt x="3660294" y="0"/>
                </a:lnTo>
                <a:lnTo>
                  <a:pt x="3660294" y="1011573"/>
                </a:lnTo>
                <a:lnTo>
                  <a:pt x="0" y="1011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1674719" y="7629824"/>
            <a:ext cx="3652409" cy="1009393"/>
          </a:xfrm>
          <a:custGeom>
            <a:avLst/>
            <a:gdLst/>
            <a:ahLst/>
            <a:cxnLst/>
            <a:rect l="l" t="t" r="r" b="b"/>
            <a:pathLst>
              <a:path w="3652409" h="1009393">
                <a:moveTo>
                  <a:pt x="0" y="0"/>
                </a:moveTo>
                <a:lnTo>
                  <a:pt x="3652409" y="0"/>
                </a:lnTo>
                <a:lnTo>
                  <a:pt x="3652409" y="1009393"/>
                </a:lnTo>
                <a:lnTo>
                  <a:pt x="0" y="10093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12855574" y="7629824"/>
            <a:ext cx="3652409" cy="1009393"/>
          </a:xfrm>
          <a:custGeom>
            <a:avLst/>
            <a:gdLst/>
            <a:ahLst/>
            <a:cxnLst/>
            <a:rect l="l" t="t" r="r" b="b"/>
            <a:pathLst>
              <a:path w="3652409" h="1009393">
                <a:moveTo>
                  <a:pt x="0" y="0"/>
                </a:moveTo>
                <a:lnTo>
                  <a:pt x="3652409" y="0"/>
                </a:lnTo>
                <a:lnTo>
                  <a:pt x="3652409" y="1009393"/>
                </a:lnTo>
                <a:lnTo>
                  <a:pt x="0" y="10093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TextBox 21"/>
          <p:cNvSpPr txBox="1"/>
          <p:nvPr/>
        </p:nvSpPr>
        <p:spPr>
          <a:xfrm>
            <a:off x="332837" y="405989"/>
            <a:ext cx="17470246" cy="1855884"/>
          </a:xfrm>
          <a:prstGeom prst="rect">
            <a:avLst/>
          </a:prstGeom>
        </p:spPr>
        <p:txBody>
          <a:bodyPr lIns="0" tIns="0" rIns="0" bIns="0" rtlCol="0" anchor="t">
            <a:spAutoFit/>
          </a:bodyPr>
          <a:lstStyle/>
          <a:p>
            <a:pPr marL="0" lvl="0" indent="0" algn="ctr">
              <a:lnSpc>
                <a:spcPts val="7432"/>
              </a:lnSpc>
              <a:spcBef>
                <a:spcPct val="0"/>
              </a:spcBef>
            </a:pPr>
            <a:r>
              <a:rPr lang="en-US" sz="5308">
                <a:solidFill>
                  <a:srgbClr val="01070A"/>
                </a:solidFill>
                <a:latin typeface="Carelia"/>
              </a:rPr>
              <a:t>Principios reconocidos en la Constitución Politica de la República  </a:t>
            </a:r>
          </a:p>
        </p:txBody>
      </p:sp>
      <p:sp>
        <p:nvSpPr>
          <p:cNvPr id="22" name="TextBox 22"/>
          <p:cNvSpPr txBox="1"/>
          <p:nvPr/>
        </p:nvSpPr>
        <p:spPr>
          <a:xfrm>
            <a:off x="1406372" y="3134280"/>
            <a:ext cx="4399699" cy="1525358"/>
          </a:xfrm>
          <a:prstGeom prst="rect">
            <a:avLst/>
          </a:prstGeom>
        </p:spPr>
        <p:txBody>
          <a:bodyPr lIns="0" tIns="0" rIns="0" bIns="0" rtlCol="0" anchor="t">
            <a:spAutoFit/>
          </a:bodyPr>
          <a:lstStyle/>
          <a:p>
            <a:pPr marL="0" lvl="0" indent="0" algn="ctr">
              <a:lnSpc>
                <a:spcPts val="6115"/>
              </a:lnSpc>
              <a:spcBef>
                <a:spcPct val="0"/>
              </a:spcBef>
            </a:pPr>
            <a:r>
              <a:rPr lang="en-US" sz="4367">
                <a:solidFill>
                  <a:srgbClr val="01070A"/>
                </a:solidFill>
                <a:latin typeface="Carelia"/>
              </a:rPr>
              <a:t>Jurisdicción e independencia </a:t>
            </a:r>
          </a:p>
        </p:txBody>
      </p:sp>
      <p:sp>
        <p:nvSpPr>
          <p:cNvPr id="23" name="TextBox 23"/>
          <p:cNvSpPr txBox="1"/>
          <p:nvPr/>
        </p:nvSpPr>
        <p:spPr>
          <a:xfrm>
            <a:off x="12315773" y="3623080"/>
            <a:ext cx="4399699" cy="845364"/>
          </a:xfrm>
          <a:prstGeom prst="rect">
            <a:avLst/>
          </a:prstGeom>
        </p:spPr>
        <p:txBody>
          <a:bodyPr lIns="0" tIns="0" rIns="0" bIns="0" rtlCol="0" anchor="t">
            <a:spAutoFit/>
          </a:bodyPr>
          <a:lstStyle/>
          <a:p>
            <a:pPr marL="0" lvl="0" indent="0" algn="ctr">
              <a:lnSpc>
                <a:spcPts val="6955"/>
              </a:lnSpc>
              <a:spcBef>
                <a:spcPct val="0"/>
              </a:spcBef>
            </a:pPr>
            <a:r>
              <a:rPr lang="en-US" sz="4967">
                <a:solidFill>
                  <a:srgbClr val="01070A"/>
                </a:solidFill>
                <a:latin typeface="Carelia"/>
              </a:rPr>
              <a:t>Legalidad </a:t>
            </a:r>
          </a:p>
        </p:txBody>
      </p:sp>
      <p:sp>
        <p:nvSpPr>
          <p:cNvPr id="24" name="TextBox 24"/>
          <p:cNvSpPr txBox="1"/>
          <p:nvPr/>
        </p:nvSpPr>
        <p:spPr>
          <a:xfrm>
            <a:off x="1028700" y="7693741"/>
            <a:ext cx="5155043" cy="795834"/>
          </a:xfrm>
          <a:prstGeom prst="rect">
            <a:avLst/>
          </a:prstGeom>
        </p:spPr>
        <p:txBody>
          <a:bodyPr lIns="0" tIns="0" rIns="0" bIns="0" rtlCol="0" anchor="t">
            <a:spAutoFit/>
          </a:bodyPr>
          <a:lstStyle/>
          <a:p>
            <a:pPr marL="0" lvl="0" indent="0" algn="ctr">
              <a:lnSpc>
                <a:spcPts val="6535"/>
              </a:lnSpc>
              <a:spcBef>
                <a:spcPct val="0"/>
              </a:spcBef>
            </a:pPr>
            <a:r>
              <a:rPr lang="en-US" sz="4667">
                <a:solidFill>
                  <a:srgbClr val="01070A"/>
                </a:solidFill>
                <a:latin typeface="Carelia"/>
              </a:rPr>
              <a:t>Inexcusabilidad</a:t>
            </a:r>
          </a:p>
        </p:txBody>
      </p:sp>
      <p:sp>
        <p:nvSpPr>
          <p:cNvPr id="25" name="TextBox 25"/>
          <p:cNvSpPr txBox="1"/>
          <p:nvPr/>
        </p:nvSpPr>
        <p:spPr>
          <a:xfrm>
            <a:off x="12104257" y="7684216"/>
            <a:ext cx="5155043" cy="821869"/>
          </a:xfrm>
          <a:prstGeom prst="rect">
            <a:avLst/>
          </a:prstGeom>
        </p:spPr>
        <p:txBody>
          <a:bodyPr lIns="0" tIns="0" rIns="0" bIns="0" rtlCol="0" anchor="t">
            <a:spAutoFit/>
          </a:bodyPr>
          <a:lstStyle/>
          <a:p>
            <a:pPr marL="0" lvl="0" indent="0" algn="ctr">
              <a:lnSpc>
                <a:spcPts val="6675"/>
              </a:lnSpc>
              <a:spcBef>
                <a:spcPct val="0"/>
              </a:spcBef>
            </a:pPr>
            <a:r>
              <a:rPr lang="en-US" sz="4767">
                <a:solidFill>
                  <a:srgbClr val="01070A"/>
                </a:solidFill>
                <a:latin typeface="Carelia"/>
              </a:rPr>
              <a:t>Imperio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rot="93123">
            <a:off x="13569141" y="3194123"/>
            <a:ext cx="3283874" cy="5938354"/>
            <a:chOff x="0" y="0"/>
            <a:chExt cx="1006794" cy="1820624"/>
          </a:xfrm>
        </p:grpSpPr>
        <p:sp>
          <p:nvSpPr>
            <p:cNvPr id="4" name="Freeform 4"/>
            <p:cNvSpPr/>
            <p:nvPr/>
          </p:nvSpPr>
          <p:spPr>
            <a:xfrm>
              <a:off x="0" y="0"/>
              <a:ext cx="1006794" cy="1820624"/>
            </a:xfrm>
            <a:custGeom>
              <a:avLst/>
              <a:gdLst/>
              <a:ahLst/>
              <a:cxnLst/>
              <a:rect l="l" t="t" r="r" b="b"/>
              <a:pathLst>
                <a:path w="1006794" h="1820624">
                  <a:moveTo>
                    <a:pt x="16503" y="0"/>
                  </a:moveTo>
                  <a:lnTo>
                    <a:pt x="990291" y="0"/>
                  </a:lnTo>
                  <a:cubicBezTo>
                    <a:pt x="999405" y="0"/>
                    <a:pt x="1006794" y="7389"/>
                    <a:pt x="1006794" y="16503"/>
                  </a:cubicBezTo>
                  <a:lnTo>
                    <a:pt x="1006794" y="1804121"/>
                  </a:lnTo>
                  <a:cubicBezTo>
                    <a:pt x="1006794" y="1813236"/>
                    <a:pt x="999405" y="1820624"/>
                    <a:pt x="990291" y="1820624"/>
                  </a:cubicBezTo>
                  <a:lnTo>
                    <a:pt x="16503" y="1820624"/>
                  </a:lnTo>
                  <a:cubicBezTo>
                    <a:pt x="7389" y="1820624"/>
                    <a:pt x="0" y="1813236"/>
                    <a:pt x="0" y="1804121"/>
                  </a:cubicBezTo>
                  <a:lnTo>
                    <a:pt x="0" y="16503"/>
                  </a:lnTo>
                  <a:cubicBezTo>
                    <a:pt x="0" y="7389"/>
                    <a:pt x="7389" y="0"/>
                    <a:pt x="16503" y="0"/>
                  </a:cubicBezTo>
                  <a:close/>
                </a:path>
              </a:pathLst>
            </a:custGeom>
            <a:solidFill>
              <a:srgbClr val="000000">
                <a:alpha val="31765"/>
              </a:srgbClr>
            </a:solidFill>
            <a:ln w="38100" cap="sq">
              <a:solidFill>
                <a:srgbClr val="000000">
                  <a:alpha val="31765"/>
                </a:srgbClr>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marL="0" lvl="0" indent="0" algn="ctr">
                <a:lnSpc>
                  <a:spcPts val="3210"/>
                </a:lnSpc>
                <a:spcBef>
                  <a:spcPct val="0"/>
                </a:spcBef>
              </a:pPr>
              <a:endParaRPr/>
            </a:p>
          </p:txBody>
        </p:sp>
      </p:grpSp>
      <p:grpSp>
        <p:nvGrpSpPr>
          <p:cNvPr id="6" name="Group 6"/>
          <p:cNvGrpSpPr/>
          <p:nvPr/>
        </p:nvGrpSpPr>
        <p:grpSpPr>
          <a:xfrm>
            <a:off x="1028700" y="3150740"/>
            <a:ext cx="15658470" cy="6025120"/>
            <a:chOff x="0" y="0"/>
            <a:chExt cx="4800688" cy="1847225"/>
          </a:xfrm>
        </p:grpSpPr>
        <p:sp>
          <p:nvSpPr>
            <p:cNvPr id="7" name="Freeform 7"/>
            <p:cNvSpPr/>
            <p:nvPr/>
          </p:nvSpPr>
          <p:spPr>
            <a:xfrm>
              <a:off x="0" y="0"/>
              <a:ext cx="4800688" cy="1847225"/>
            </a:xfrm>
            <a:custGeom>
              <a:avLst/>
              <a:gdLst/>
              <a:ahLst/>
              <a:cxnLst/>
              <a:rect l="l" t="t" r="r" b="b"/>
              <a:pathLst>
                <a:path w="4800688" h="1847225">
                  <a:moveTo>
                    <a:pt x="5439" y="0"/>
                  </a:moveTo>
                  <a:lnTo>
                    <a:pt x="4795249" y="0"/>
                  </a:lnTo>
                  <a:cubicBezTo>
                    <a:pt x="4796692" y="0"/>
                    <a:pt x="4798075" y="573"/>
                    <a:pt x="4799095" y="1593"/>
                  </a:cubicBezTo>
                  <a:cubicBezTo>
                    <a:pt x="4800115" y="2613"/>
                    <a:pt x="4800688" y="3996"/>
                    <a:pt x="4800688" y="5439"/>
                  </a:cubicBezTo>
                  <a:lnTo>
                    <a:pt x="4800688" y="1841787"/>
                  </a:lnTo>
                  <a:cubicBezTo>
                    <a:pt x="4800688" y="1844790"/>
                    <a:pt x="4798253" y="1847225"/>
                    <a:pt x="4795249" y="1847225"/>
                  </a:cubicBezTo>
                  <a:lnTo>
                    <a:pt x="5439" y="1847225"/>
                  </a:lnTo>
                  <a:cubicBezTo>
                    <a:pt x="3996" y="1847225"/>
                    <a:pt x="2613" y="1846652"/>
                    <a:pt x="1593" y="1845632"/>
                  </a:cubicBezTo>
                  <a:cubicBezTo>
                    <a:pt x="573" y="1844613"/>
                    <a:pt x="0" y="1843229"/>
                    <a:pt x="0" y="1841787"/>
                  </a:cubicBezTo>
                  <a:lnTo>
                    <a:pt x="0" y="5439"/>
                  </a:lnTo>
                  <a:cubicBezTo>
                    <a:pt x="0" y="3996"/>
                    <a:pt x="573" y="2613"/>
                    <a:pt x="1593" y="1593"/>
                  </a:cubicBezTo>
                  <a:cubicBezTo>
                    <a:pt x="2613" y="573"/>
                    <a:pt x="3996" y="0"/>
                    <a:pt x="5439" y="0"/>
                  </a:cubicBezTo>
                  <a:close/>
                </a:path>
              </a:pathLst>
            </a:custGeom>
            <a:solidFill>
              <a:srgbClr val="FFFFFF"/>
            </a:solidFill>
            <a:ln w="19050" cap="sq">
              <a:solidFill>
                <a:srgbClr val="000000"/>
              </a:solidFill>
              <a:prstDash val="solid"/>
              <a:miter/>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9" name="Freeform 9"/>
          <p:cNvSpPr/>
          <p:nvPr/>
        </p:nvSpPr>
        <p:spPr>
          <a:xfrm>
            <a:off x="15309819" y="599217"/>
            <a:ext cx="2754702" cy="3300841"/>
          </a:xfrm>
          <a:custGeom>
            <a:avLst/>
            <a:gdLst/>
            <a:ahLst/>
            <a:cxnLst/>
            <a:rect l="l" t="t" r="r" b="b"/>
            <a:pathLst>
              <a:path w="2754702" h="3300841">
                <a:moveTo>
                  <a:pt x="0" y="0"/>
                </a:moveTo>
                <a:lnTo>
                  <a:pt x="2754702" y="0"/>
                </a:lnTo>
                <a:lnTo>
                  <a:pt x="2754702" y="3300842"/>
                </a:lnTo>
                <a:lnTo>
                  <a:pt x="0" y="33008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2298096" y="1163009"/>
            <a:ext cx="12797430" cy="811309"/>
          </a:xfrm>
          <a:prstGeom prst="rect">
            <a:avLst/>
          </a:prstGeom>
        </p:spPr>
        <p:txBody>
          <a:bodyPr lIns="0" tIns="0" rIns="0" bIns="0" rtlCol="0" anchor="t">
            <a:spAutoFit/>
          </a:bodyPr>
          <a:lstStyle/>
          <a:p>
            <a:pPr marL="0" lvl="0" indent="0" algn="ctr">
              <a:lnSpc>
                <a:spcPts val="6732"/>
              </a:lnSpc>
              <a:spcBef>
                <a:spcPct val="0"/>
              </a:spcBef>
            </a:pPr>
            <a:r>
              <a:rPr lang="en-US" sz="4808">
                <a:solidFill>
                  <a:srgbClr val="01070A"/>
                </a:solidFill>
                <a:latin typeface="Carelia"/>
              </a:rPr>
              <a:t>Principio de jurisdicción e independencia </a:t>
            </a:r>
          </a:p>
        </p:txBody>
      </p:sp>
      <p:sp>
        <p:nvSpPr>
          <p:cNvPr id="11" name="TextBox 11"/>
          <p:cNvSpPr txBox="1"/>
          <p:nvPr/>
        </p:nvSpPr>
        <p:spPr>
          <a:xfrm>
            <a:off x="7138677" y="3337312"/>
            <a:ext cx="3116269" cy="562747"/>
          </a:xfrm>
          <a:prstGeom prst="rect">
            <a:avLst/>
          </a:prstGeom>
        </p:spPr>
        <p:txBody>
          <a:bodyPr lIns="0" tIns="0" rIns="0" bIns="0" rtlCol="0" anchor="t">
            <a:spAutoFit/>
          </a:bodyPr>
          <a:lstStyle/>
          <a:p>
            <a:pPr marL="0" lvl="0" indent="0" algn="ctr">
              <a:lnSpc>
                <a:spcPts val="4682"/>
              </a:lnSpc>
              <a:spcBef>
                <a:spcPct val="0"/>
              </a:spcBef>
            </a:pPr>
            <a:r>
              <a:rPr lang="en-US" sz="3344">
                <a:solidFill>
                  <a:srgbClr val="01070A"/>
                </a:solidFill>
                <a:latin typeface="Carelia"/>
              </a:rPr>
              <a:t>Artículo 76</a:t>
            </a:r>
          </a:p>
        </p:txBody>
      </p:sp>
      <p:sp>
        <p:nvSpPr>
          <p:cNvPr id="12" name="TextBox 12"/>
          <p:cNvSpPr txBox="1"/>
          <p:nvPr/>
        </p:nvSpPr>
        <p:spPr>
          <a:xfrm>
            <a:off x="1462021" y="4034844"/>
            <a:ext cx="14807367" cy="5888076"/>
          </a:xfrm>
          <a:prstGeom prst="rect">
            <a:avLst/>
          </a:prstGeom>
        </p:spPr>
        <p:txBody>
          <a:bodyPr lIns="0" tIns="0" rIns="0" bIns="0" rtlCol="0" anchor="t">
            <a:spAutoFit/>
          </a:bodyPr>
          <a:lstStyle/>
          <a:p>
            <a:pPr marL="663413" lvl="1" indent="-331707" algn="just">
              <a:lnSpc>
                <a:spcPts val="4947"/>
              </a:lnSpc>
              <a:buFont typeface="Arial"/>
              <a:buChar char="•"/>
            </a:pPr>
            <a:r>
              <a:rPr lang="en-US" sz="3072">
                <a:solidFill>
                  <a:srgbClr val="01070A"/>
                </a:solidFill>
                <a:latin typeface="Open Sans 1 Italics"/>
              </a:rPr>
              <a:t>La </a:t>
            </a:r>
            <a:r>
              <a:rPr lang="en-US" sz="3072">
                <a:solidFill>
                  <a:srgbClr val="EF4136"/>
                </a:solidFill>
                <a:latin typeface="Open Sans 1 Italics"/>
              </a:rPr>
              <a:t>facultad de conocer de las causas civiles y criminales</a:t>
            </a:r>
            <a:r>
              <a:rPr lang="en-US" sz="3072">
                <a:solidFill>
                  <a:srgbClr val="01070A"/>
                </a:solidFill>
                <a:latin typeface="Open Sans 1 Italics"/>
              </a:rPr>
              <a:t>, de resolverlas y de hacer ejecutar lo juzgado, pertenece exclusivamente a los tribunales establecidos por la ley. </a:t>
            </a:r>
            <a:r>
              <a:rPr lang="en-US" sz="3072">
                <a:solidFill>
                  <a:srgbClr val="EF4136"/>
                </a:solidFill>
                <a:latin typeface="Open Sans 1 Italics"/>
              </a:rPr>
              <a:t>Ni el Presidente de la República ni el Congreso pueden, en caso alguno, ejercer funciones judiciales</a:t>
            </a:r>
            <a:r>
              <a:rPr lang="en-US" sz="3072">
                <a:solidFill>
                  <a:srgbClr val="01070A"/>
                </a:solidFill>
                <a:latin typeface="Open Sans 1 Italics"/>
              </a:rPr>
              <a:t>, avocarse causas pendientes, revisar los fundamentos o contenido de sus resoluciones o hacer revivir procesos fenecidos..</a:t>
            </a:r>
          </a:p>
          <a:p>
            <a:pPr marL="663413" lvl="1" indent="-331707" algn="just">
              <a:lnSpc>
                <a:spcPts val="4947"/>
              </a:lnSpc>
              <a:buFont typeface="Arial"/>
              <a:buChar char="•"/>
            </a:pPr>
            <a:r>
              <a:rPr lang="en-US" sz="3072">
                <a:solidFill>
                  <a:srgbClr val="EF4136"/>
                </a:solidFill>
                <a:latin typeface="Open Sans 1 Italics"/>
              </a:rPr>
              <a:t>Reclamada su intervención en forma legal y en negocios de su competencia, no podrán excusarse de ejercer su autoridad</a:t>
            </a:r>
            <a:r>
              <a:rPr lang="en-US" sz="3072">
                <a:solidFill>
                  <a:srgbClr val="01070A"/>
                </a:solidFill>
                <a:latin typeface="Open Sans 1 Italics"/>
              </a:rPr>
              <a:t>, ni aun por falta de ley que resuelva la contienda o asunto sometidos a su decisión.</a:t>
            </a:r>
          </a:p>
          <a:p>
            <a:pPr algn="ctr">
              <a:lnSpc>
                <a:spcPts val="3741"/>
              </a:lnSpc>
            </a:pPr>
            <a:endParaRPr lang="en-US" sz="3072">
              <a:solidFill>
                <a:srgbClr val="01070A"/>
              </a:solidFill>
              <a:latin typeface="Open Sans 1 Italics"/>
            </a:endParaRPr>
          </a:p>
          <a:p>
            <a:pPr algn="ctr">
              <a:lnSpc>
                <a:spcPts val="3601"/>
              </a:lnSpc>
            </a:pPr>
            <a:endParaRPr lang="en-US" sz="3072">
              <a:solidFill>
                <a:srgbClr val="01070A"/>
              </a:solidFill>
              <a:latin typeface="Open Sans 1 Itali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rot="93123">
            <a:off x="13569141" y="3194123"/>
            <a:ext cx="3283874" cy="5938354"/>
            <a:chOff x="0" y="0"/>
            <a:chExt cx="1006794" cy="1820624"/>
          </a:xfrm>
        </p:grpSpPr>
        <p:sp>
          <p:nvSpPr>
            <p:cNvPr id="4" name="Freeform 4"/>
            <p:cNvSpPr/>
            <p:nvPr/>
          </p:nvSpPr>
          <p:spPr>
            <a:xfrm>
              <a:off x="0" y="0"/>
              <a:ext cx="1006794" cy="1820624"/>
            </a:xfrm>
            <a:custGeom>
              <a:avLst/>
              <a:gdLst/>
              <a:ahLst/>
              <a:cxnLst/>
              <a:rect l="l" t="t" r="r" b="b"/>
              <a:pathLst>
                <a:path w="1006794" h="1820624">
                  <a:moveTo>
                    <a:pt x="16503" y="0"/>
                  </a:moveTo>
                  <a:lnTo>
                    <a:pt x="990291" y="0"/>
                  </a:lnTo>
                  <a:cubicBezTo>
                    <a:pt x="999405" y="0"/>
                    <a:pt x="1006794" y="7389"/>
                    <a:pt x="1006794" y="16503"/>
                  </a:cubicBezTo>
                  <a:lnTo>
                    <a:pt x="1006794" y="1804121"/>
                  </a:lnTo>
                  <a:cubicBezTo>
                    <a:pt x="1006794" y="1813236"/>
                    <a:pt x="999405" y="1820624"/>
                    <a:pt x="990291" y="1820624"/>
                  </a:cubicBezTo>
                  <a:lnTo>
                    <a:pt x="16503" y="1820624"/>
                  </a:lnTo>
                  <a:cubicBezTo>
                    <a:pt x="7389" y="1820624"/>
                    <a:pt x="0" y="1813236"/>
                    <a:pt x="0" y="1804121"/>
                  </a:cubicBezTo>
                  <a:lnTo>
                    <a:pt x="0" y="16503"/>
                  </a:lnTo>
                  <a:cubicBezTo>
                    <a:pt x="0" y="7389"/>
                    <a:pt x="7389" y="0"/>
                    <a:pt x="16503" y="0"/>
                  </a:cubicBezTo>
                  <a:close/>
                </a:path>
              </a:pathLst>
            </a:custGeom>
            <a:solidFill>
              <a:srgbClr val="000000">
                <a:alpha val="31765"/>
              </a:srgbClr>
            </a:solidFill>
            <a:ln w="38100" cap="sq">
              <a:solidFill>
                <a:srgbClr val="000000">
                  <a:alpha val="31765"/>
                </a:srgbClr>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marL="0" lvl="0" indent="0" algn="ctr">
                <a:lnSpc>
                  <a:spcPts val="3210"/>
                </a:lnSpc>
                <a:spcBef>
                  <a:spcPct val="0"/>
                </a:spcBef>
              </a:pPr>
              <a:endParaRPr/>
            </a:p>
          </p:txBody>
        </p:sp>
      </p:grpSp>
      <p:grpSp>
        <p:nvGrpSpPr>
          <p:cNvPr id="6" name="Group 6"/>
          <p:cNvGrpSpPr/>
          <p:nvPr/>
        </p:nvGrpSpPr>
        <p:grpSpPr>
          <a:xfrm>
            <a:off x="1028700" y="3150740"/>
            <a:ext cx="15658470" cy="6025120"/>
            <a:chOff x="0" y="0"/>
            <a:chExt cx="4800688" cy="1847225"/>
          </a:xfrm>
        </p:grpSpPr>
        <p:sp>
          <p:nvSpPr>
            <p:cNvPr id="7" name="Freeform 7"/>
            <p:cNvSpPr/>
            <p:nvPr/>
          </p:nvSpPr>
          <p:spPr>
            <a:xfrm>
              <a:off x="0" y="0"/>
              <a:ext cx="4800688" cy="1847225"/>
            </a:xfrm>
            <a:custGeom>
              <a:avLst/>
              <a:gdLst/>
              <a:ahLst/>
              <a:cxnLst/>
              <a:rect l="l" t="t" r="r" b="b"/>
              <a:pathLst>
                <a:path w="4800688" h="1847225">
                  <a:moveTo>
                    <a:pt x="5439" y="0"/>
                  </a:moveTo>
                  <a:lnTo>
                    <a:pt x="4795249" y="0"/>
                  </a:lnTo>
                  <a:cubicBezTo>
                    <a:pt x="4796692" y="0"/>
                    <a:pt x="4798075" y="573"/>
                    <a:pt x="4799095" y="1593"/>
                  </a:cubicBezTo>
                  <a:cubicBezTo>
                    <a:pt x="4800115" y="2613"/>
                    <a:pt x="4800688" y="3996"/>
                    <a:pt x="4800688" y="5439"/>
                  </a:cubicBezTo>
                  <a:lnTo>
                    <a:pt x="4800688" y="1841787"/>
                  </a:lnTo>
                  <a:cubicBezTo>
                    <a:pt x="4800688" y="1844790"/>
                    <a:pt x="4798253" y="1847225"/>
                    <a:pt x="4795249" y="1847225"/>
                  </a:cubicBezTo>
                  <a:lnTo>
                    <a:pt x="5439" y="1847225"/>
                  </a:lnTo>
                  <a:cubicBezTo>
                    <a:pt x="3996" y="1847225"/>
                    <a:pt x="2613" y="1846652"/>
                    <a:pt x="1593" y="1845632"/>
                  </a:cubicBezTo>
                  <a:cubicBezTo>
                    <a:pt x="573" y="1844613"/>
                    <a:pt x="0" y="1843229"/>
                    <a:pt x="0" y="1841787"/>
                  </a:cubicBezTo>
                  <a:lnTo>
                    <a:pt x="0" y="5439"/>
                  </a:lnTo>
                  <a:cubicBezTo>
                    <a:pt x="0" y="3996"/>
                    <a:pt x="573" y="2613"/>
                    <a:pt x="1593" y="1593"/>
                  </a:cubicBezTo>
                  <a:cubicBezTo>
                    <a:pt x="2613" y="573"/>
                    <a:pt x="3996" y="0"/>
                    <a:pt x="5439" y="0"/>
                  </a:cubicBezTo>
                  <a:close/>
                </a:path>
              </a:pathLst>
            </a:custGeom>
            <a:solidFill>
              <a:srgbClr val="FFFFFF"/>
            </a:solidFill>
            <a:ln w="19050" cap="sq">
              <a:solidFill>
                <a:srgbClr val="000000"/>
              </a:solidFill>
              <a:prstDash val="solid"/>
              <a:miter/>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9" name="TextBox 9"/>
          <p:cNvSpPr txBox="1"/>
          <p:nvPr/>
        </p:nvSpPr>
        <p:spPr>
          <a:xfrm>
            <a:off x="7138677" y="3337312"/>
            <a:ext cx="3116269" cy="562747"/>
          </a:xfrm>
          <a:prstGeom prst="rect">
            <a:avLst/>
          </a:prstGeom>
        </p:spPr>
        <p:txBody>
          <a:bodyPr lIns="0" tIns="0" rIns="0" bIns="0" rtlCol="0" anchor="t">
            <a:spAutoFit/>
          </a:bodyPr>
          <a:lstStyle/>
          <a:p>
            <a:pPr marL="0" lvl="0" indent="0" algn="ctr">
              <a:lnSpc>
                <a:spcPts val="4682"/>
              </a:lnSpc>
              <a:spcBef>
                <a:spcPct val="0"/>
              </a:spcBef>
            </a:pPr>
            <a:r>
              <a:rPr lang="en-US" sz="3344">
                <a:solidFill>
                  <a:srgbClr val="01070A"/>
                </a:solidFill>
                <a:latin typeface="Carelia"/>
              </a:rPr>
              <a:t>Artículo 76</a:t>
            </a:r>
          </a:p>
        </p:txBody>
      </p:sp>
      <p:sp>
        <p:nvSpPr>
          <p:cNvPr id="10" name="TextBox 10"/>
          <p:cNvSpPr txBox="1"/>
          <p:nvPr/>
        </p:nvSpPr>
        <p:spPr>
          <a:xfrm>
            <a:off x="1293128" y="3261112"/>
            <a:ext cx="15053030" cy="6570002"/>
          </a:xfrm>
          <a:prstGeom prst="rect">
            <a:avLst/>
          </a:prstGeom>
        </p:spPr>
        <p:txBody>
          <a:bodyPr lIns="0" tIns="0" rIns="0" bIns="0" rtlCol="0" anchor="t">
            <a:spAutoFit/>
          </a:bodyPr>
          <a:lstStyle/>
          <a:p>
            <a:pPr algn="just">
              <a:lnSpc>
                <a:spcPts val="5108"/>
              </a:lnSpc>
            </a:pPr>
            <a:endParaRPr/>
          </a:p>
          <a:p>
            <a:pPr marL="663413" lvl="1" indent="-331707" algn="just">
              <a:lnSpc>
                <a:spcPts val="4947"/>
              </a:lnSpc>
              <a:buFont typeface="Arial"/>
              <a:buChar char="•"/>
            </a:pPr>
            <a:r>
              <a:rPr lang="en-US" sz="3072">
                <a:solidFill>
                  <a:srgbClr val="01070A"/>
                </a:solidFill>
                <a:latin typeface="Open Sans 1 Italics"/>
              </a:rPr>
              <a:t>Para hacer ejecutar sus resoluciones, y practicar o hacer practicar los actos de instrucción que determine la ley, los tribunales ordinarios de justicia y los especiales que integran el Poder Judicial, podrán impartir órdenes directas a la fuerza pública o ejercer los medios de acción conducentes de que dispusieren. Los demás tribunales lo harán en la forma que la ley determine.</a:t>
            </a:r>
          </a:p>
          <a:p>
            <a:pPr marL="663413" lvl="1" indent="-331707" algn="just">
              <a:lnSpc>
                <a:spcPts val="4947"/>
              </a:lnSpc>
              <a:buFont typeface="Arial"/>
              <a:buChar char="•"/>
            </a:pPr>
            <a:r>
              <a:rPr lang="en-US" sz="3072">
                <a:solidFill>
                  <a:srgbClr val="01070A"/>
                </a:solidFill>
                <a:latin typeface="Open Sans 1 Italics"/>
              </a:rPr>
              <a:t>La autoridad requerida deberá cumplir sin más trámite el mandato judicial y no podrá calificar su fundamento u oportunidad, ni la justicia o legalidad de la resolución que se trata de ejecutar</a:t>
            </a:r>
          </a:p>
          <a:p>
            <a:pPr algn="ctr">
              <a:lnSpc>
                <a:spcPts val="3881"/>
              </a:lnSpc>
            </a:pPr>
            <a:endParaRPr lang="en-US" sz="3072">
              <a:solidFill>
                <a:srgbClr val="01070A"/>
              </a:solidFill>
              <a:latin typeface="Open Sans 1 Italics"/>
            </a:endParaRPr>
          </a:p>
          <a:p>
            <a:pPr algn="ctr">
              <a:lnSpc>
                <a:spcPts val="3741"/>
              </a:lnSpc>
            </a:pPr>
            <a:endParaRPr lang="en-US" sz="3072">
              <a:solidFill>
                <a:srgbClr val="01070A"/>
              </a:solidFill>
              <a:latin typeface="Open Sans 1 Italics"/>
            </a:endParaRPr>
          </a:p>
        </p:txBody>
      </p:sp>
      <p:sp>
        <p:nvSpPr>
          <p:cNvPr id="11" name="Freeform 11"/>
          <p:cNvSpPr/>
          <p:nvPr/>
        </p:nvSpPr>
        <p:spPr>
          <a:xfrm>
            <a:off x="15542715" y="373370"/>
            <a:ext cx="3455529" cy="2950158"/>
          </a:xfrm>
          <a:custGeom>
            <a:avLst/>
            <a:gdLst/>
            <a:ahLst/>
            <a:cxnLst/>
            <a:rect l="l" t="t" r="r" b="b"/>
            <a:pathLst>
              <a:path w="3455529" h="2950158">
                <a:moveTo>
                  <a:pt x="0" y="0"/>
                </a:moveTo>
                <a:lnTo>
                  <a:pt x="3455529" y="0"/>
                </a:lnTo>
                <a:lnTo>
                  <a:pt x="3455529" y="2950158"/>
                </a:lnTo>
                <a:lnTo>
                  <a:pt x="0" y="29501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2745285" y="1500796"/>
            <a:ext cx="12797430" cy="811309"/>
          </a:xfrm>
          <a:prstGeom prst="rect">
            <a:avLst/>
          </a:prstGeom>
        </p:spPr>
        <p:txBody>
          <a:bodyPr lIns="0" tIns="0" rIns="0" bIns="0" rtlCol="0" anchor="t">
            <a:spAutoFit/>
          </a:bodyPr>
          <a:lstStyle/>
          <a:p>
            <a:pPr marL="0" lvl="0" indent="0" algn="ctr">
              <a:lnSpc>
                <a:spcPts val="6732"/>
              </a:lnSpc>
              <a:spcBef>
                <a:spcPct val="0"/>
              </a:spcBef>
            </a:pPr>
            <a:r>
              <a:rPr lang="en-US" sz="4808">
                <a:solidFill>
                  <a:srgbClr val="01070A"/>
                </a:solidFill>
                <a:latin typeface="Carelia"/>
              </a:rPr>
              <a:t>Principio de jurisdicción e independencia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818968" y="1760572"/>
            <a:ext cx="14650064" cy="7379489"/>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214955" y="7662075"/>
            <a:ext cx="3584090" cy="3192451"/>
          </a:xfrm>
          <a:custGeom>
            <a:avLst/>
            <a:gdLst/>
            <a:ahLst/>
            <a:cxnLst/>
            <a:rect l="l" t="t" r="r" b="b"/>
            <a:pathLst>
              <a:path w="3584090" h="3192451">
                <a:moveTo>
                  <a:pt x="0" y="0"/>
                </a:moveTo>
                <a:lnTo>
                  <a:pt x="3584089" y="0"/>
                </a:lnTo>
                <a:lnTo>
                  <a:pt x="3584089" y="3192450"/>
                </a:lnTo>
                <a:lnTo>
                  <a:pt x="0" y="3192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437982">
            <a:off x="14323702" y="511342"/>
            <a:ext cx="3160431" cy="3028267"/>
          </a:xfrm>
          <a:custGeom>
            <a:avLst/>
            <a:gdLst/>
            <a:ahLst/>
            <a:cxnLst/>
            <a:rect l="l" t="t" r="r" b="b"/>
            <a:pathLst>
              <a:path w="3160431" h="3028267">
                <a:moveTo>
                  <a:pt x="0" y="0"/>
                </a:moveTo>
                <a:lnTo>
                  <a:pt x="3160431" y="0"/>
                </a:lnTo>
                <a:lnTo>
                  <a:pt x="3160431" y="3028267"/>
                </a:lnTo>
                <a:lnTo>
                  <a:pt x="0" y="3028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2706427" y="3974750"/>
            <a:ext cx="12828996" cy="4777828"/>
          </a:xfrm>
          <a:prstGeom prst="rect">
            <a:avLst/>
          </a:prstGeom>
        </p:spPr>
        <p:txBody>
          <a:bodyPr lIns="0" tIns="0" rIns="0" bIns="0" rtlCol="0" anchor="t">
            <a:spAutoFit/>
          </a:bodyPr>
          <a:lstStyle/>
          <a:p>
            <a:pPr algn="just">
              <a:lnSpc>
                <a:spcPts val="5455"/>
              </a:lnSpc>
            </a:pPr>
            <a:r>
              <a:rPr lang="en-US" sz="3896">
                <a:solidFill>
                  <a:srgbClr val="01070A"/>
                </a:solidFill>
                <a:latin typeface="Open Sans 1"/>
              </a:rPr>
              <a:t>La doctrina define la jurisdicción como la </a:t>
            </a:r>
            <a:r>
              <a:rPr lang="en-US" sz="3896">
                <a:solidFill>
                  <a:srgbClr val="01070A"/>
                </a:solidFill>
                <a:latin typeface="Open Sans 1 Bold"/>
              </a:rPr>
              <a:t>facultad de un órgano del Estado de resolver conflictos entre partes</a:t>
            </a:r>
            <a:r>
              <a:rPr lang="en-US" sz="3896">
                <a:solidFill>
                  <a:srgbClr val="01070A"/>
                </a:solidFill>
                <a:latin typeface="Open Sans 1"/>
              </a:rPr>
              <a:t> en el ámbito temporal mediante resoluciones con eficacia de cosa juzgada y con la posibilidad de dar ejecución a lo resuelto. La jurisdicción es directamente atribuida por la Constitución a los tribunales que señale la ley.</a:t>
            </a:r>
          </a:p>
        </p:txBody>
      </p:sp>
      <p:grpSp>
        <p:nvGrpSpPr>
          <p:cNvPr id="9" name="Group 9"/>
          <p:cNvGrpSpPr/>
          <p:nvPr/>
        </p:nvGrpSpPr>
        <p:grpSpPr>
          <a:xfrm>
            <a:off x="4726560" y="1193045"/>
            <a:ext cx="8834880" cy="3712453"/>
            <a:chOff x="0" y="-256922"/>
            <a:chExt cx="2138306" cy="898525"/>
          </a:xfrm>
        </p:grpSpPr>
        <p:sp>
          <p:nvSpPr>
            <p:cNvPr id="10" name="Freeform 10"/>
            <p:cNvSpPr/>
            <p:nvPr/>
          </p:nvSpPr>
          <p:spPr>
            <a:xfrm>
              <a:off x="0" y="0"/>
              <a:ext cx="2138306" cy="334476"/>
            </a:xfrm>
            <a:custGeom>
              <a:avLst/>
              <a:gdLst/>
              <a:ahLst/>
              <a:cxnLst/>
              <a:rect l="l" t="t" r="r" b="b"/>
              <a:pathLst>
                <a:path w="2138306" h="334476">
                  <a:moveTo>
                    <a:pt x="7010" y="0"/>
                  </a:moveTo>
                  <a:lnTo>
                    <a:pt x="2131296" y="0"/>
                  </a:lnTo>
                  <a:cubicBezTo>
                    <a:pt x="2133155" y="0"/>
                    <a:pt x="2134938" y="739"/>
                    <a:pt x="2136253" y="2053"/>
                  </a:cubicBezTo>
                  <a:cubicBezTo>
                    <a:pt x="2137568" y="3368"/>
                    <a:pt x="2138306" y="5151"/>
                    <a:pt x="2138306" y="7010"/>
                  </a:cubicBezTo>
                  <a:lnTo>
                    <a:pt x="2138306" y="327466"/>
                  </a:lnTo>
                  <a:cubicBezTo>
                    <a:pt x="2138306" y="329325"/>
                    <a:pt x="2137568" y="331108"/>
                    <a:pt x="2136253" y="332423"/>
                  </a:cubicBezTo>
                  <a:cubicBezTo>
                    <a:pt x="2134938" y="333737"/>
                    <a:pt x="2133155" y="334476"/>
                    <a:pt x="2131296" y="334476"/>
                  </a:cubicBezTo>
                  <a:lnTo>
                    <a:pt x="7010" y="334476"/>
                  </a:lnTo>
                  <a:cubicBezTo>
                    <a:pt x="5151" y="334476"/>
                    <a:pt x="3368" y="333737"/>
                    <a:pt x="2053" y="332423"/>
                  </a:cubicBezTo>
                  <a:cubicBezTo>
                    <a:pt x="739" y="331108"/>
                    <a:pt x="0" y="329325"/>
                    <a:pt x="0" y="327466"/>
                  </a:cubicBezTo>
                  <a:lnTo>
                    <a:pt x="0" y="7010"/>
                  </a:lnTo>
                  <a:cubicBezTo>
                    <a:pt x="0" y="5151"/>
                    <a:pt x="739" y="3368"/>
                    <a:pt x="2053" y="2053"/>
                  </a:cubicBezTo>
                  <a:cubicBezTo>
                    <a:pt x="3368" y="739"/>
                    <a:pt x="5151" y="0"/>
                    <a:pt x="7010" y="0"/>
                  </a:cubicBezTo>
                  <a:close/>
                </a:path>
              </a:pathLst>
            </a:custGeom>
            <a:solidFill>
              <a:srgbClr val="FFDA7B"/>
            </a:solidFill>
            <a:ln cap="sq">
              <a:noFill/>
              <a:prstDash val="solid"/>
              <a:miter/>
            </a:ln>
          </p:spPr>
        </p:sp>
        <p:sp>
          <p:nvSpPr>
            <p:cNvPr id="11" name="TextBox 11"/>
            <p:cNvSpPr txBox="1"/>
            <p:nvPr/>
          </p:nvSpPr>
          <p:spPr>
            <a:xfrm>
              <a:off x="44023" y="-256922"/>
              <a:ext cx="2032271"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Concepto de jurisdicción </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818968" y="1760572"/>
            <a:ext cx="14650064" cy="7379489"/>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214955" y="7662075"/>
            <a:ext cx="3584090" cy="3192451"/>
          </a:xfrm>
          <a:custGeom>
            <a:avLst/>
            <a:gdLst/>
            <a:ahLst/>
            <a:cxnLst/>
            <a:rect l="l" t="t" r="r" b="b"/>
            <a:pathLst>
              <a:path w="3584090" h="3192451">
                <a:moveTo>
                  <a:pt x="0" y="0"/>
                </a:moveTo>
                <a:lnTo>
                  <a:pt x="3584089" y="0"/>
                </a:lnTo>
                <a:lnTo>
                  <a:pt x="3584089" y="3192450"/>
                </a:lnTo>
                <a:lnTo>
                  <a:pt x="0" y="3192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437982">
            <a:off x="14323702" y="511342"/>
            <a:ext cx="3160431" cy="3028267"/>
          </a:xfrm>
          <a:custGeom>
            <a:avLst/>
            <a:gdLst/>
            <a:ahLst/>
            <a:cxnLst/>
            <a:rect l="l" t="t" r="r" b="b"/>
            <a:pathLst>
              <a:path w="3160431" h="3028267">
                <a:moveTo>
                  <a:pt x="0" y="0"/>
                </a:moveTo>
                <a:lnTo>
                  <a:pt x="3160431" y="0"/>
                </a:lnTo>
                <a:lnTo>
                  <a:pt x="3160431" y="3028267"/>
                </a:lnTo>
                <a:lnTo>
                  <a:pt x="0" y="3028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2368640" y="3984275"/>
            <a:ext cx="13535278" cy="3916133"/>
          </a:xfrm>
          <a:prstGeom prst="rect">
            <a:avLst/>
          </a:prstGeom>
        </p:spPr>
        <p:txBody>
          <a:bodyPr lIns="0" tIns="0" rIns="0" bIns="0" rtlCol="0" anchor="t">
            <a:spAutoFit/>
          </a:bodyPr>
          <a:lstStyle/>
          <a:p>
            <a:pPr algn="just">
              <a:lnSpc>
                <a:spcPts val="5175"/>
              </a:lnSpc>
            </a:pPr>
            <a:r>
              <a:rPr lang="en-US" sz="3696">
                <a:solidFill>
                  <a:srgbClr val="01070A"/>
                </a:solidFill>
                <a:latin typeface="Open Sans 1"/>
              </a:rPr>
              <a:t>En el artículo 76 se resguarda, por su parte, la independencia el Poder Judicial al señalarse expresamente que “</a:t>
            </a:r>
            <a:r>
              <a:rPr lang="en-US" sz="3696">
                <a:solidFill>
                  <a:srgbClr val="01070A"/>
                </a:solidFill>
                <a:latin typeface="Open Sans 1 Italics"/>
              </a:rPr>
              <a:t>ni el Presidente de la República, ni el Congreso pueden, en caso alguno, ejercer funciones judiciales, avocarse causas pendientes, revisar los fundamentos o contenido de las resoluciones o hacer revivir procesos fenecidos</a:t>
            </a:r>
            <a:r>
              <a:rPr lang="en-US" sz="3696">
                <a:solidFill>
                  <a:srgbClr val="01070A"/>
                </a:solidFill>
                <a:latin typeface="Open Sans 1"/>
              </a:rPr>
              <a:t>”.</a:t>
            </a:r>
          </a:p>
        </p:txBody>
      </p:sp>
      <p:grpSp>
        <p:nvGrpSpPr>
          <p:cNvPr id="9" name="Group 9"/>
          <p:cNvGrpSpPr/>
          <p:nvPr/>
        </p:nvGrpSpPr>
        <p:grpSpPr>
          <a:xfrm>
            <a:off x="4726560" y="1146939"/>
            <a:ext cx="8834880" cy="3712453"/>
            <a:chOff x="0" y="-268081"/>
            <a:chExt cx="2138306" cy="898525"/>
          </a:xfrm>
        </p:grpSpPr>
        <p:sp>
          <p:nvSpPr>
            <p:cNvPr id="10" name="Freeform 10"/>
            <p:cNvSpPr/>
            <p:nvPr/>
          </p:nvSpPr>
          <p:spPr>
            <a:xfrm>
              <a:off x="0" y="0"/>
              <a:ext cx="2138306" cy="334476"/>
            </a:xfrm>
            <a:custGeom>
              <a:avLst/>
              <a:gdLst/>
              <a:ahLst/>
              <a:cxnLst/>
              <a:rect l="l" t="t" r="r" b="b"/>
              <a:pathLst>
                <a:path w="2138306" h="334476">
                  <a:moveTo>
                    <a:pt x="7010" y="0"/>
                  </a:moveTo>
                  <a:lnTo>
                    <a:pt x="2131296" y="0"/>
                  </a:lnTo>
                  <a:cubicBezTo>
                    <a:pt x="2133155" y="0"/>
                    <a:pt x="2134938" y="739"/>
                    <a:pt x="2136253" y="2053"/>
                  </a:cubicBezTo>
                  <a:cubicBezTo>
                    <a:pt x="2137568" y="3368"/>
                    <a:pt x="2138306" y="5151"/>
                    <a:pt x="2138306" y="7010"/>
                  </a:cubicBezTo>
                  <a:lnTo>
                    <a:pt x="2138306" y="327466"/>
                  </a:lnTo>
                  <a:cubicBezTo>
                    <a:pt x="2138306" y="329325"/>
                    <a:pt x="2137568" y="331108"/>
                    <a:pt x="2136253" y="332423"/>
                  </a:cubicBezTo>
                  <a:cubicBezTo>
                    <a:pt x="2134938" y="333737"/>
                    <a:pt x="2133155" y="334476"/>
                    <a:pt x="2131296" y="334476"/>
                  </a:cubicBezTo>
                  <a:lnTo>
                    <a:pt x="7010" y="334476"/>
                  </a:lnTo>
                  <a:cubicBezTo>
                    <a:pt x="5151" y="334476"/>
                    <a:pt x="3368" y="333737"/>
                    <a:pt x="2053" y="332423"/>
                  </a:cubicBezTo>
                  <a:cubicBezTo>
                    <a:pt x="739" y="331108"/>
                    <a:pt x="0" y="329325"/>
                    <a:pt x="0" y="327466"/>
                  </a:cubicBezTo>
                  <a:lnTo>
                    <a:pt x="0" y="7010"/>
                  </a:lnTo>
                  <a:cubicBezTo>
                    <a:pt x="0" y="5151"/>
                    <a:pt x="739" y="3368"/>
                    <a:pt x="2053" y="2053"/>
                  </a:cubicBezTo>
                  <a:cubicBezTo>
                    <a:pt x="3368" y="739"/>
                    <a:pt x="5151" y="0"/>
                    <a:pt x="7010" y="0"/>
                  </a:cubicBezTo>
                  <a:close/>
                </a:path>
              </a:pathLst>
            </a:custGeom>
            <a:solidFill>
              <a:srgbClr val="FFDA7B"/>
            </a:solidFill>
            <a:ln cap="sq">
              <a:noFill/>
              <a:prstDash val="solid"/>
              <a:miter/>
            </a:ln>
          </p:spPr>
        </p:sp>
        <p:sp>
          <p:nvSpPr>
            <p:cNvPr id="11" name="TextBox 11"/>
            <p:cNvSpPr txBox="1"/>
            <p:nvPr/>
          </p:nvSpPr>
          <p:spPr>
            <a:xfrm>
              <a:off x="87115" y="-268081"/>
              <a:ext cx="1960549"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Concepto de independencia</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818968" y="1760572"/>
            <a:ext cx="14650064" cy="7379489"/>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cap="sq">
              <a:solidFill>
                <a:srgbClr val="000000"/>
              </a:solidFill>
              <a:prstDash val="solid"/>
              <a:miter/>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0" y="7305823"/>
            <a:ext cx="3584090" cy="3192451"/>
          </a:xfrm>
          <a:custGeom>
            <a:avLst/>
            <a:gdLst/>
            <a:ahLst/>
            <a:cxnLst/>
            <a:rect l="l" t="t" r="r" b="b"/>
            <a:pathLst>
              <a:path w="3584090" h="3192451">
                <a:moveTo>
                  <a:pt x="0" y="0"/>
                </a:moveTo>
                <a:lnTo>
                  <a:pt x="3584090" y="0"/>
                </a:lnTo>
                <a:lnTo>
                  <a:pt x="3584090" y="3192450"/>
                </a:lnTo>
                <a:lnTo>
                  <a:pt x="0" y="3192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1437982">
            <a:off x="14323702" y="511342"/>
            <a:ext cx="3160431" cy="3028267"/>
          </a:xfrm>
          <a:custGeom>
            <a:avLst/>
            <a:gdLst/>
            <a:ahLst/>
            <a:cxnLst/>
            <a:rect l="l" t="t" r="r" b="b"/>
            <a:pathLst>
              <a:path w="3160431" h="3028267">
                <a:moveTo>
                  <a:pt x="0" y="0"/>
                </a:moveTo>
                <a:lnTo>
                  <a:pt x="3160431" y="0"/>
                </a:lnTo>
                <a:lnTo>
                  <a:pt x="3160431" y="3028267"/>
                </a:lnTo>
                <a:lnTo>
                  <a:pt x="0" y="30282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4035632" y="1299272"/>
            <a:ext cx="10216736" cy="3712453"/>
            <a:chOff x="0" y="-242653"/>
            <a:chExt cx="2472757" cy="898525"/>
          </a:xfrm>
        </p:grpSpPr>
        <p:sp>
          <p:nvSpPr>
            <p:cNvPr id="9" name="Freeform 9"/>
            <p:cNvSpPr/>
            <p:nvPr/>
          </p:nvSpPr>
          <p:spPr>
            <a:xfrm>
              <a:off x="0" y="0"/>
              <a:ext cx="2472757" cy="334476"/>
            </a:xfrm>
            <a:custGeom>
              <a:avLst/>
              <a:gdLst/>
              <a:ahLst/>
              <a:cxnLst/>
              <a:rect l="l" t="t" r="r" b="b"/>
              <a:pathLst>
                <a:path w="2472757" h="334476">
                  <a:moveTo>
                    <a:pt x="6062" y="0"/>
                  </a:moveTo>
                  <a:lnTo>
                    <a:pt x="2466695" y="0"/>
                  </a:lnTo>
                  <a:cubicBezTo>
                    <a:pt x="2468303" y="0"/>
                    <a:pt x="2469845" y="639"/>
                    <a:pt x="2470982" y="1776"/>
                  </a:cubicBezTo>
                  <a:cubicBezTo>
                    <a:pt x="2472118" y="2912"/>
                    <a:pt x="2472757" y="4454"/>
                    <a:pt x="2472757" y="6062"/>
                  </a:cubicBezTo>
                  <a:lnTo>
                    <a:pt x="2472757" y="328414"/>
                  </a:lnTo>
                  <a:cubicBezTo>
                    <a:pt x="2472757" y="330022"/>
                    <a:pt x="2472118" y="331564"/>
                    <a:pt x="2470982" y="332700"/>
                  </a:cubicBezTo>
                  <a:cubicBezTo>
                    <a:pt x="2469845" y="333837"/>
                    <a:pt x="2468303" y="334476"/>
                    <a:pt x="2466695" y="334476"/>
                  </a:cubicBezTo>
                  <a:lnTo>
                    <a:pt x="6062" y="334476"/>
                  </a:lnTo>
                  <a:cubicBezTo>
                    <a:pt x="4454" y="334476"/>
                    <a:pt x="2912" y="333837"/>
                    <a:pt x="1776" y="332700"/>
                  </a:cubicBezTo>
                  <a:cubicBezTo>
                    <a:pt x="639" y="331564"/>
                    <a:pt x="0" y="330022"/>
                    <a:pt x="0" y="328414"/>
                  </a:cubicBezTo>
                  <a:lnTo>
                    <a:pt x="0" y="6062"/>
                  </a:lnTo>
                  <a:cubicBezTo>
                    <a:pt x="0" y="4454"/>
                    <a:pt x="639" y="2912"/>
                    <a:pt x="1776" y="1776"/>
                  </a:cubicBezTo>
                  <a:cubicBezTo>
                    <a:pt x="2912" y="639"/>
                    <a:pt x="4454" y="0"/>
                    <a:pt x="6062" y="0"/>
                  </a:cubicBezTo>
                  <a:close/>
                </a:path>
              </a:pathLst>
            </a:custGeom>
            <a:solidFill>
              <a:srgbClr val="FFDA7B"/>
            </a:solidFill>
            <a:ln cap="sq">
              <a:noFill/>
              <a:prstDash val="solid"/>
              <a:miter/>
            </a:ln>
          </p:spPr>
        </p:sp>
        <p:sp>
          <p:nvSpPr>
            <p:cNvPr id="10" name="TextBox 10"/>
            <p:cNvSpPr txBox="1"/>
            <p:nvPr/>
          </p:nvSpPr>
          <p:spPr>
            <a:xfrm>
              <a:off x="69079" y="-242653"/>
              <a:ext cx="2374138" cy="898525"/>
            </a:xfrm>
            <a:prstGeom prst="rect">
              <a:avLst/>
            </a:prstGeom>
          </p:spPr>
          <p:txBody>
            <a:bodyPr lIns="50800" tIns="50800" rIns="50800" bIns="50800" rtlCol="0" anchor="ctr"/>
            <a:lstStyle/>
            <a:p>
              <a:pPr algn="ctr">
                <a:lnSpc>
                  <a:spcPts val="5841"/>
                </a:lnSpc>
              </a:pPr>
              <a:r>
                <a:rPr lang="en-US" sz="4172">
                  <a:solidFill>
                    <a:srgbClr val="000000"/>
                  </a:solidFill>
                  <a:latin typeface="Carelia"/>
                </a:rPr>
                <a:t>Aspecto interno de la independencia </a:t>
              </a:r>
            </a:p>
          </p:txBody>
        </p:sp>
      </p:grpSp>
      <p:sp>
        <p:nvSpPr>
          <p:cNvPr id="11" name="TextBox 11"/>
          <p:cNvSpPr txBox="1"/>
          <p:nvPr/>
        </p:nvSpPr>
        <p:spPr>
          <a:xfrm>
            <a:off x="2600237" y="3965225"/>
            <a:ext cx="13087525" cy="3786593"/>
          </a:xfrm>
          <a:prstGeom prst="rect">
            <a:avLst/>
          </a:prstGeom>
        </p:spPr>
        <p:txBody>
          <a:bodyPr lIns="0" tIns="0" rIns="0" bIns="0" rtlCol="0" anchor="t">
            <a:spAutoFit/>
          </a:bodyPr>
          <a:lstStyle/>
          <a:p>
            <a:pPr algn="just">
              <a:lnSpc>
                <a:spcPts val="6015"/>
              </a:lnSpc>
            </a:pPr>
            <a:r>
              <a:rPr lang="en-US" sz="4296">
                <a:solidFill>
                  <a:srgbClr val="01070A"/>
                </a:solidFill>
                <a:latin typeface="Open Sans 1"/>
              </a:rPr>
              <a:t>Desde un </a:t>
            </a:r>
            <a:r>
              <a:rPr lang="en-US" sz="4296">
                <a:solidFill>
                  <a:srgbClr val="01070A"/>
                </a:solidFill>
                <a:latin typeface="Open Sans 1 Bold"/>
              </a:rPr>
              <a:t>punto de vista interno o normativo</a:t>
            </a:r>
            <a:r>
              <a:rPr lang="en-US" sz="4296">
                <a:solidFill>
                  <a:srgbClr val="01070A"/>
                </a:solidFill>
                <a:latin typeface="Open Sans 1"/>
              </a:rPr>
              <a:t>, los jueces deben ser agentes morales autónomos, en quienes se puede confiar para llevar a cabo sus deberes públicos, independientemente de consideraciones venales o ideológicas.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Personalizado</PresentationFormat>
  <Paragraphs>0</Paragraphs>
  <Slides>28</Slides>
  <Notes>0</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Ayudantía Derecho Constitucional</dc:title>
  <cp:lastModifiedBy>Nicolás Darwin Baeza Rojas (nicolas.baeza.r)</cp:lastModifiedBy>
  <cp:revision>2</cp:revision>
  <dcterms:created xsi:type="dcterms:W3CDTF">2006-08-16T00:00:00Z</dcterms:created>
  <dcterms:modified xsi:type="dcterms:W3CDTF">2023-09-28T01:23:20Z</dcterms:modified>
  <dc:identifier>DAFvNXHSE7k</dc:identifier>
</cp:coreProperties>
</file>