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59" r:id="rId7"/>
    <p:sldId id="262" r:id="rId8"/>
    <p:sldId id="263" r:id="rId9"/>
    <p:sldId id="264" r:id="rId10"/>
    <p:sldId id="265" r:id="rId11"/>
    <p:sldId id="266" r:id="rId12"/>
    <p:sldId id="267" r:id="rId13"/>
    <p:sldId id="279" r:id="rId14"/>
    <p:sldId id="268" r:id="rId15"/>
    <p:sldId id="269" r:id="rId16"/>
    <p:sldId id="270" r:id="rId17"/>
    <p:sldId id="271" r:id="rId18"/>
    <p:sldId id="272" r:id="rId19"/>
    <p:sldId id="273" r:id="rId20"/>
    <p:sldId id="274" r:id="rId21"/>
    <p:sldId id="275" r:id="rId22"/>
    <p:sldId id="277" r:id="rId23"/>
    <p:sldId id="276" r:id="rId24"/>
    <p:sldId id="27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7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364F704D-B5E7-40CF-BFBF-F88680137886}" type="datetimeFigureOut">
              <a:rPr lang="en-US" smtClean="0"/>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C8E09-7FDB-496D-8B0D-5483DAE4C3FB}" type="slidenum">
              <a:rPr lang="en-US" smtClean="0"/>
              <a:t>‹Nº›</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8629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64F704D-B5E7-40CF-BFBF-F88680137886}" type="datetimeFigureOut">
              <a:rPr lang="en-US" smtClean="0"/>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C8E09-7FDB-496D-8B0D-5483DAE4C3FB}" type="slidenum">
              <a:rPr lang="en-US" smtClean="0"/>
              <a:t>‹Nº›</a:t>
            </a:fld>
            <a:endParaRPr lang="en-US"/>
          </a:p>
        </p:txBody>
      </p:sp>
    </p:spTree>
    <p:extLst>
      <p:ext uri="{BB962C8B-B14F-4D97-AF65-F5344CB8AC3E}">
        <p14:creationId xmlns:p14="http://schemas.microsoft.com/office/powerpoint/2010/main" val="2880322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64F704D-B5E7-40CF-BFBF-F88680137886}" type="datetimeFigureOut">
              <a:rPr lang="en-US" smtClean="0"/>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C8E09-7FDB-496D-8B0D-5483DAE4C3FB}" type="slidenum">
              <a:rPr lang="en-US" smtClean="0"/>
              <a:t>‹Nº›</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9996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64F704D-B5E7-40CF-BFBF-F88680137886}" type="datetimeFigureOut">
              <a:rPr lang="en-US" smtClean="0"/>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C8E09-7FDB-496D-8B0D-5483DAE4C3FB}" type="slidenum">
              <a:rPr lang="en-US" smtClean="0"/>
              <a:t>‹Nº›</a:t>
            </a:fld>
            <a:endParaRPr lang="en-US"/>
          </a:p>
        </p:txBody>
      </p:sp>
    </p:spTree>
    <p:extLst>
      <p:ext uri="{BB962C8B-B14F-4D97-AF65-F5344CB8AC3E}">
        <p14:creationId xmlns:p14="http://schemas.microsoft.com/office/powerpoint/2010/main" val="1218457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364F704D-B5E7-40CF-BFBF-F88680137886}" type="datetimeFigureOut">
              <a:rPr lang="en-US" smtClean="0"/>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C8E09-7FDB-496D-8B0D-5483DAE4C3FB}" type="slidenum">
              <a:rPr lang="en-US" smtClean="0"/>
              <a:t>‹Nº›</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0682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64F704D-B5E7-40CF-BFBF-F88680137886}" type="datetimeFigureOut">
              <a:rPr lang="en-US" smtClean="0"/>
              <a:t>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CC8E09-7FDB-496D-8B0D-5483DAE4C3FB}" type="slidenum">
              <a:rPr lang="en-US" smtClean="0"/>
              <a:t>‹Nº›</a:t>
            </a:fld>
            <a:endParaRPr lang="en-US"/>
          </a:p>
        </p:txBody>
      </p:sp>
    </p:spTree>
    <p:extLst>
      <p:ext uri="{BB962C8B-B14F-4D97-AF65-F5344CB8AC3E}">
        <p14:creationId xmlns:p14="http://schemas.microsoft.com/office/powerpoint/2010/main" val="3403322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Editar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64F704D-B5E7-40CF-BFBF-F88680137886}" type="datetimeFigureOut">
              <a:rPr lang="en-US" smtClean="0"/>
              <a:t>6/4/2024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CC8E09-7FDB-496D-8B0D-5483DAE4C3FB}" type="slidenum">
              <a:rPr lang="en-US" smtClean="0"/>
              <a:t>‹Nº›</a:t>
            </a:fld>
            <a:endParaRPr lang="en-US"/>
          </a:p>
        </p:txBody>
      </p:sp>
    </p:spTree>
    <p:extLst>
      <p:ext uri="{BB962C8B-B14F-4D97-AF65-F5344CB8AC3E}">
        <p14:creationId xmlns:p14="http://schemas.microsoft.com/office/powerpoint/2010/main" val="1245146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64F704D-B5E7-40CF-BFBF-F88680137886}" type="datetimeFigureOut">
              <a:rPr lang="en-US" smtClean="0"/>
              <a:t>6/4/2024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CC8E09-7FDB-496D-8B0D-5483DAE4C3FB}" type="slidenum">
              <a:rPr lang="en-US" smtClean="0"/>
              <a:t>‹Nº›</a:t>
            </a:fld>
            <a:endParaRPr lang="en-US"/>
          </a:p>
        </p:txBody>
      </p:sp>
    </p:spTree>
    <p:extLst>
      <p:ext uri="{BB962C8B-B14F-4D97-AF65-F5344CB8AC3E}">
        <p14:creationId xmlns:p14="http://schemas.microsoft.com/office/powerpoint/2010/main" val="1388114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4F704D-B5E7-40CF-BFBF-F88680137886}" type="datetimeFigureOut">
              <a:rPr lang="en-US" smtClean="0"/>
              <a:t>6/4/2024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CC8E09-7FDB-496D-8B0D-5483DAE4C3FB}" type="slidenum">
              <a:rPr lang="en-US" smtClean="0"/>
              <a:t>‹Nº›</a:t>
            </a:fld>
            <a:endParaRPr lang="en-US"/>
          </a:p>
        </p:txBody>
      </p:sp>
    </p:spTree>
    <p:extLst>
      <p:ext uri="{BB962C8B-B14F-4D97-AF65-F5344CB8AC3E}">
        <p14:creationId xmlns:p14="http://schemas.microsoft.com/office/powerpoint/2010/main" val="2347070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364F704D-B5E7-40CF-BFBF-F88680137886}" type="datetimeFigureOut">
              <a:rPr lang="en-US" smtClean="0"/>
              <a:t>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CC8E09-7FDB-496D-8B0D-5483DAE4C3FB}" type="slidenum">
              <a:rPr lang="en-US" smtClean="0"/>
              <a:t>‹Nº›</a:t>
            </a:fld>
            <a:endParaRPr lang="en-US"/>
          </a:p>
        </p:txBody>
      </p:sp>
    </p:spTree>
    <p:extLst>
      <p:ext uri="{BB962C8B-B14F-4D97-AF65-F5344CB8AC3E}">
        <p14:creationId xmlns:p14="http://schemas.microsoft.com/office/powerpoint/2010/main" val="2968688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364F704D-B5E7-40CF-BFBF-F88680137886}" type="datetimeFigureOut">
              <a:rPr lang="en-US" smtClean="0"/>
              <a:t>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CC8E09-7FDB-496D-8B0D-5483DAE4C3FB}" type="slidenum">
              <a:rPr lang="en-US" smtClean="0"/>
              <a:t>‹Nº›</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531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64F704D-B5E7-40CF-BFBF-F88680137886}" type="datetimeFigureOut">
              <a:rPr lang="en-US" smtClean="0"/>
              <a:t>6/4/2024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9CC8E09-7FDB-496D-8B0D-5483DAE4C3FB}" type="slidenum">
              <a:rPr lang="en-US" smtClean="0"/>
              <a:t>‹Nº›</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85004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MX" dirty="0"/>
              <a:t>TEMAS FUNDAMENTALES DE LA PRUEBA/EVIDENCIA</a:t>
            </a:r>
            <a:endParaRPr lang="en-US" dirty="0"/>
          </a:p>
        </p:txBody>
      </p:sp>
      <p:sp>
        <p:nvSpPr>
          <p:cNvPr id="3" name="Subtítulo 2"/>
          <p:cNvSpPr>
            <a:spLocks noGrp="1"/>
          </p:cNvSpPr>
          <p:nvPr>
            <p:ph type="subTitle" idx="1"/>
          </p:nvPr>
        </p:nvSpPr>
        <p:spPr/>
        <p:txBody>
          <a:bodyPr/>
          <a:lstStyle/>
          <a:p>
            <a:r>
              <a:rPr lang="en-US" dirty="0"/>
              <a:t>PROCESO LABORAL CHILENO</a:t>
            </a:r>
          </a:p>
        </p:txBody>
      </p:sp>
    </p:spTree>
    <p:extLst>
      <p:ext uri="{BB962C8B-B14F-4D97-AF65-F5344CB8AC3E}">
        <p14:creationId xmlns:p14="http://schemas.microsoft.com/office/powerpoint/2010/main" val="3003006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AP: Preparación de prueba para la AJ</a:t>
            </a:r>
            <a:endParaRPr lang="en-US" dirty="0"/>
          </a:p>
        </p:txBody>
      </p:sp>
      <p:sp>
        <p:nvSpPr>
          <p:cNvPr id="3" name="Marcador de contenido 2"/>
          <p:cNvSpPr>
            <a:spLocks noGrp="1"/>
          </p:cNvSpPr>
          <p:nvPr>
            <p:ph idx="1"/>
          </p:nvPr>
        </p:nvSpPr>
        <p:spPr/>
        <p:txBody>
          <a:bodyPr>
            <a:normAutofit lnSpcReduction="10000"/>
          </a:bodyPr>
          <a:lstStyle/>
          <a:p>
            <a:pPr algn="just"/>
            <a:r>
              <a:rPr lang="en-US" dirty="0"/>
              <a:t>- </a:t>
            </a:r>
            <a:r>
              <a:rPr lang="en-US" dirty="0" err="1"/>
              <a:t>Ordena</a:t>
            </a:r>
            <a:r>
              <a:rPr lang="en-US" dirty="0"/>
              <a:t> la </a:t>
            </a:r>
            <a:r>
              <a:rPr lang="en-US" dirty="0" err="1"/>
              <a:t>exhibición</a:t>
            </a:r>
            <a:r>
              <a:rPr lang="en-US" dirty="0"/>
              <a:t> de </a:t>
            </a:r>
            <a:r>
              <a:rPr lang="en-US" dirty="0" err="1"/>
              <a:t>instrumentos</a:t>
            </a:r>
            <a:r>
              <a:rPr lang="en-US" dirty="0"/>
              <a:t> </a:t>
            </a:r>
            <a:r>
              <a:rPr lang="en-US" dirty="0" err="1"/>
              <a:t>en</a:t>
            </a:r>
            <a:r>
              <a:rPr lang="en-US" dirty="0"/>
              <a:t> la AJ </a:t>
            </a:r>
            <a:r>
              <a:rPr lang="en-US" dirty="0">
                <a:sym typeface="Wingdings" panose="05000000000000000000" pitchFamily="2" charset="2"/>
              </a:rPr>
              <a:t> </a:t>
            </a:r>
            <a:r>
              <a:rPr lang="es-MX" dirty="0"/>
              <a:t>Cuando, sin causa justificada, se omita la presentación de aquellos que legalmente deban obrar en poder de una de las partes, podrán estimarse probadas las alegaciones hechas por la parte contraria en relación con la prueba decretada (art. 453 N°5 inc. 2° </a:t>
            </a:r>
            <a:r>
              <a:rPr lang="es-MX" dirty="0" err="1"/>
              <a:t>CdT</a:t>
            </a:r>
            <a:r>
              <a:rPr lang="es-MX" dirty="0"/>
              <a:t>).</a:t>
            </a:r>
          </a:p>
          <a:p>
            <a:pPr algn="just"/>
            <a:r>
              <a:rPr lang="es-MX" dirty="0"/>
              <a:t>- El tribunal despachará todas las citaciones y oficios que correspondan cuando se haya ordenado la práctica de prueba que, debiendo verificarse en la audiencia de juicio, requieran citación o requerimiento.</a:t>
            </a:r>
          </a:p>
          <a:p>
            <a:pPr algn="just"/>
            <a:r>
              <a:rPr lang="es-MX" dirty="0"/>
              <a:t> - La resolución que cite a absolver posiciones se notificará en el acto al absolvente. La absolución de posiciones sólo podrá pedirse una vez por cada parte. </a:t>
            </a:r>
          </a:p>
          <a:p>
            <a:pPr algn="just"/>
            <a:r>
              <a:rPr lang="es-MX" dirty="0"/>
              <a:t>- La citación de los testigos deberá practicarse por carta certificada, la que deberá despacharse con al menos ocho días de anticipación a la audiencia, al domicilio señalado por cada una de las partes que presenta la testimonial.</a:t>
            </a:r>
            <a:endParaRPr lang="en-US" dirty="0"/>
          </a:p>
        </p:txBody>
      </p:sp>
    </p:spTree>
    <p:extLst>
      <p:ext uri="{BB962C8B-B14F-4D97-AF65-F5344CB8AC3E}">
        <p14:creationId xmlns:p14="http://schemas.microsoft.com/office/powerpoint/2010/main" val="1052689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AP: Preparación de prueba para la AJ</a:t>
            </a:r>
            <a:endParaRPr lang="en-US" dirty="0"/>
          </a:p>
        </p:txBody>
      </p:sp>
      <p:sp>
        <p:nvSpPr>
          <p:cNvPr id="3" name="Marcador de contenido 2"/>
          <p:cNvSpPr>
            <a:spLocks noGrp="1"/>
          </p:cNvSpPr>
          <p:nvPr>
            <p:ph idx="1"/>
          </p:nvPr>
        </p:nvSpPr>
        <p:spPr/>
        <p:txBody>
          <a:bodyPr>
            <a:normAutofit/>
          </a:bodyPr>
          <a:lstStyle/>
          <a:p>
            <a:pPr algn="just"/>
            <a:r>
              <a:rPr lang="es-MX" dirty="0"/>
              <a:t>- cuando se decrete la remisión de </a:t>
            </a:r>
            <a:r>
              <a:rPr lang="es-MX" dirty="0">
                <a:effectLst>
                  <a:outerShdw blurRad="38100" dist="38100" dir="2700000" algn="tl">
                    <a:srgbClr val="000000">
                      <a:alpha val="43137"/>
                    </a:srgbClr>
                  </a:outerShdw>
                </a:effectLst>
              </a:rPr>
              <a:t>oficios</a:t>
            </a:r>
            <a:r>
              <a:rPr lang="es-MX" dirty="0"/>
              <a:t> o el </a:t>
            </a:r>
            <a:r>
              <a:rPr lang="es-MX" dirty="0">
                <a:effectLst>
                  <a:outerShdw blurRad="38100" dist="38100" dir="2700000" algn="tl">
                    <a:srgbClr val="000000">
                      <a:alpha val="43137"/>
                    </a:srgbClr>
                  </a:outerShdw>
                </a:effectLst>
              </a:rPr>
              <a:t>informe de peritos</a:t>
            </a:r>
            <a:r>
              <a:rPr lang="es-MX" dirty="0"/>
              <a:t>, el juez podrá recurrir a </a:t>
            </a:r>
            <a:r>
              <a:rPr lang="es-MX" dirty="0">
                <a:effectLst>
                  <a:outerShdw blurRad="38100" dist="38100" dir="2700000" algn="tl">
                    <a:srgbClr val="000000">
                      <a:alpha val="43137"/>
                    </a:srgbClr>
                  </a:outerShdw>
                </a:effectLst>
              </a:rPr>
              <a:t>cualquier medio idóneo de comunicación </a:t>
            </a:r>
            <a:r>
              <a:rPr lang="es-MX" dirty="0"/>
              <a:t>o de </a:t>
            </a:r>
            <a:r>
              <a:rPr lang="es-MX" dirty="0">
                <a:effectLst>
                  <a:outerShdw blurRad="38100" dist="38100" dir="2700000" algn="tl">
                    <a:srgbClr val="000000">
                      <a:alpha val="43137"/>
                    </a:srgbClr>
                  </a:outerShdw>
                </a:effectLst>
              </a:rPr>
              <a:t>transmisión de datos </a:t>
            </a:r>
            <a:r>
              <a:rPr lang="es-MX" dirty="0"/>
              <a:t>que permita la pronta práctica de las diligencias, debiendo adoptar las medidas necesarias para asegurar su debida recepción por el requerido, dejándose constancia de ello.</a:t>
            </a:r>
          </a:p>
          <a:p>
            <a:pPr algn="just"/>
            <a:r>
              <a:rPr lang="es-MX" dirty="0"/>
              <a:t>-Cuando se rinda prueba pericial, el informe respectivo deberá ser puesto a disposición de las partes en el tribunal al menos tres días antes de la celebración de la audiencia de juicio. El juez podrá, con el acuerdo de las partes, eximir al perito de la obligación de concurrir a prestar declaración, admitiendo en dicho caso el informe pericial como prueba. La declaración de los peritos se desarrollará de acuerdo a las normas establecidas para los testigos.</a:t>
            </a:r>
            <a:endParaRPr lang="en-US" dirty="0"/>
          </a:p>
        </p:txBody>
      </p:sp>
    </p:spTree>
    <p:extLst>
      <p:ext uri="{BB962C8B-B14F-4D97-AF65-F5344CB8AC3E}">
        <p14:creationId xmlns:p14="http://schemas.microsoft.com/office/powerpoint/2010/main" val="521493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AP: Preparación de prueba para la AJ</a:t>
            </a:r>
            <a:endParaRPr lang="en-US" dirty="0"/>
          </a:p>
        </p:txBody>
      </p:sp>
      <p:sp>
        <p:nvSpPr>
          <p:cNvPr id="3" name="Marcador de contenido 2"/>
          <p:cNvSpPr>
            <a:spLocks noGrp="1"/>
          </p:cNvSpPr>
          <p:nvPr>
            <p:ph idx="1"/>
          </p:nvPr>
        </p:nvSpPr>
        <p:spPr/>
        <p:txBody>
          <a:bodyPr>
            <a:normAutofit/>
          </a:bodyPr>
          <a:lstStyle/>
          <a:p>
            <a:pPr algn="just"/>
            <a:r>
              <a:rPr lang="es-MX" dirty="0"/>
              <a:t>- El tribunal sólo dará lugar a la petición de oficios cuando se trate de requerir </a:t>
            </a:r>
            <a:r>
              <a:rPr lang="es-MX" dirty="0">
                <a:effectLst>
                  <a:outerShdw blurRad="38100" dist="38100" dir="2700000" algn="tl">
                    <a:srgbClr val="000000">
                      <a:alpha val="43137"/>
                    </a:srgbClr>
                  </a:outerShdw>
                </a:effectLst>
              </a:rPr>
              <a:t>información objetiva, pertinente y específica </a:t>
            </a:r>
            <a:r>
              <a:rPr lang="es-MX" dirty="0"/>
              <a:t>sobre los hechos materia del juicio. </a:t>
            </a:r>
          </a:p>
          <a:p>
            <a:pPr algn="just"/>
            <a:r>
              <a:rPr lang="es-MX" dirty="0"/>
              <a:t>-Cuando la información se solicite respecto de </a:t>
            </a:r>
            <a:r>
              <a:rPr lang="es-MX" dirty="0">
                <a:effectLst>
                  <a:outerShdw blurRad="38100" dist="38100" dir="2700000" algn="tl">
                    <a:srgbClr val="000000">
                      <a:alpha val="43137"/>
                    </a:srgbClr>
                  </a:outerShdw>
                </a:effectLst>
              </a:rPr>
              <a:t>entidades públicas</a:t>
            </a:r>
            <a:r>
              <a:rPr lang="es-MX" dirty="0"/>
              <a:t>, el oficio deberá dirigirse a la </a:t>
            </a:r>
            <a:r>
              <a:rPr lang="es-MX" dirty="0">
                <a:effectLst>
                  <a:outerShdw blurRad="38100" dist="38100" dir="2700000" algn="tl">
                    <a:srgbClr val="000000">
                      <a:alpha val="43137"/>
                    </a:srgbClr>
                  </a:outerShdw>
                </a:effectLst>
              </a:rPr>
              <a:t>oficina o repartición en cuya jurisdicción hubieren ocurrido los hechos </a:t>
            </a:r>
            <a:r>
              <a:rPr lang="es-MX" dirty="0"/>
              <a:t>o deban constar los antecedentes sobre los cuales se pide informe. </a:t>
            </a:r>
          </a:p>
          <a:p>
            <a:pPr algn="just"/>
            <a:r>
              <a:rPr lang="es-MX" dirty="0"/>
              <a:t>-Las personas o entidades públicas o privadas a quienes se dirija el oficio estarán </a:t>
            </a:r>
            <a:r>
              <a:rPr lang="es-MX" dirty="0">
                <a:effectLst>
                  <a:outerShdw blurRad="38100" dist="38100" dir="2700000" algn="tl">
                    <a:srgbClr val="000000">
                      <a:alpha val="43137"/>
                    </a:srgbClr>
                  </a:outerShdw>
                </a:effectLst>
              </a:rPr>
              <a:t>obligadas a evacuarlo dentro del plazo que fije el tribunal</a:t>
            </a:r>
            <a:r>
              <a:rPr lang="es-MX" dirty="0"/>
              <a:t>, el que en todo caso no podrá exceder a los </a:t>
            </a:r>
            <a:r>
              <a:rPr lang="es-MX" dirty="0">
                <a:effectLst>
                  <a:outerShdw blurRad="38100" dist="38100" dir="2700000" algn="tl">
                    <a:srgbClr val="000000">
                      <a:alpha val="43137"/>
                    </a:srgbClr>
                  </a:outerShdw>
                </a:effectLst>
              </a:rPr>
              <a:t>tres días anteriores al fijado para la audiencia de juicio</a:t>
            </a:r>
            <a:r>
              <a:rPr lang="es-MX" dirty="0"/>
              <a:t>, y en la forma que éste lo determine, pudiendo disponer al efecto </a:t>
            </a:r>
            <a:r>
              <a:rPr lang="es-MX" dirty="0">
                <a:effectLst>
                  <a:outerShdw blurRad="38100" dist="38100" dir="2700000" algn="tl">
                    <a:srgbClr val="000000">
                      <a:alpha val="43137"/>
                    </a:srgbClr>
                  </a:outerShdw>
                </a:effectLst>
              </a:rPr>
              <a:t>cualquier medio idóneo de comunicación o de transmisión de datos.</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65638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150527-386B-C566-D66C-4D26F32488D9}"/>
              </a:ext>
            </a:extLst>
          </p:cNvPr>
          <p:cNvSpPr>
            <a:spLocks noGrp="1"/>
          </p:cNvSpPr>
          <p:nvPr>
            <p:ph type="title"/>
          </p:nvPr>
        </p:nvSpPr>
        <p:spPr/>
        <p:txBody>
          <a:bodyPr/>
          <a:lstStyle/>
          <a:p>
            <a:pPr algn="ctr"/>
            <a:r>
              <a:rPr lang="es-CL" dirty="0"/>
              <a:t>Incidente de prueba nueva</a:t>
            </a:r>
          </a:p>
        </p:txBody>
      </p:sp>
      <p:sp>
        <p:nvSpPr>
          <p:cNvPr id="3" name="Marcador de contenido 2">
            <a:extLst>
              <a:ext uri="{FF2B5EF4-FFF2-40B4-BE49-F238E27FC236}">
                <a16:creationId xmlns:a16="http://schemas.microsoft.com/office/drawing/2014/main" id="{1435AA6F-89FA-80C8-EC87-F9B92E549338}"/>
              </a:ext>
            </a:extLst>
          </p:cNvPr>
          <p:cNvSpPr>
            <a:spLocks noGrp="1"/>
          </p:cNvSpPr>
          <p:nvPr>
            <p:ph idx="1"/>
          </p:nvPr>
        </p:nvSpPr>
        <p:spPr/>
        <p:txBody>
          <a:bodyPr/>
          <a:lstStyle/>
          <a:p>
            <a:pPr algn="just"/>
            <a:r>
              <a:rPr lang="es-ES" dirty="0"/>
              <a:t>-Art. 432 Código del Trabajo en relación con los artículos 321, 322 y 326 inciso 2° del C. de Procedimiento Civil permite la incorporación de prueba nueva </a:t>
            </a:r>
            <a:r>
              <a:rPr lang="es-ES" i="1" dirty="0"/>
              <a:t>“...cuando dentro del término probatorio ocurre algún hecho substancialmente relacionado con el asunto que se ventila.”</a:t>
            </a:r>
          </a:p>
          <a:p>
            <a:pPr algn="just"/>
            <a:r>
              <a:rPr lang="es-CL" i="1" dirty="0"/>
              <a:t>- </a:t>
            </a:r>
            <a:r>
              <a:rPr lang="es-CL" dirty="0"/>
              <a:t>No </a:t>
            </a:r>
            <a:r>
              <a:rPr lang="es-CL" dirty="0" err="1"/>
              <a:t>parace</a:t>
            </a:r>
            <a:r>
              <a:rPr lang="es-CL" dirty="0"/>
              <a:t> que fuere contraria a los principios que informan el procedimiento</a:t>
            </a:r>
            <a:r>
              <a:rPr lang="es-CL" i="1" dirty="0"/>
              <a:t>.</a:t>
            </a:r>
          </a:p>
          <a:p>
            <a:pPr algn="just"/>
            <a:r>
              <a:rPr lang="es-CL" dirty="0"/>
              <a:t>- Art. 443 </a:t>
            </a:r>
            <a:r>
              <a:rPr lang="es-ES" b="0" i="0" dirty="0">
                <a:solidFill>
                  <a:srgbClr val="202124"/>
                </a:solidFill>
                <a:effectLst/>
                <a:highlight>
                  <a:srgbClr val="FFFFFF"/>
                </a:highlight>
                <a:latin typeface="Google Sans"/>
              </a:rPr>
              <a:t>Los incidentes de cualquier naturaleza deberán promoverse preferentemente en la audiencia respectiva y resolverse de inmediato. Excepcionalmente, el tribunal podrá dejar su resolución para la sentencia definitiva.</a:t>
            </a:r>
            <a:endParaRPr lang="es-CL" dirty="0"/>
          </a:p>
        </p:txBody>
      </p:sp>
    </p:spTree>
    <p:extLst>
      <p:ext uri="{BB962C8B-B14F-4D97-AF65-F5344CB8AC3E}">
        <p14:creationId xmlns:p14="http://schemas.microsoft.com/office/powerpoint/2010/main" val="895621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AJ: ORDEN DE RENDICIÓN DE LA PRUEBA</a:t>
            </a:r>
            <a:endParaRPr lang="en-US" dirty="0"/>
          </a:p>
        </p:txBody>
      </p:sp>
      <p:sp>
        <p:nvSpPr>
          <p:cNvPr id="3" name="Marcador de contenido 2"/>
          <p:cNvSpPr>
            <a:spLocks noGrp="1"/>
          </p:cNvSpPr>
          <p:nvPr>
            <p:ph idx="1"/>
          </p:nvPr>
        </p:nvSpPr>
        <p:spPr/>
        <p:txBody>
          <a:bodyPr>
            <a:normAutofit/>
          </a:bodyPr>
          <a:lstStyle/>
          <a:p>
            <a:pPr algn="just"/>
            <a:r>
              <a:rPr lang="es-MX" dirty="0"/>
              <a:t>- La audiencia de juicio se iniciará con la rendición de las pruebas decretadas por el tribunal, comenzando con la ofrecida por el demandante y luego con la del demandado. </a:t>
            </a:r>
          </a:p>
          <a:p>
            <a:pPr algn="just"/>
            <a:r>
              <a:rPr lang="es-MX" dirty="0"/>
              <a:t>- No obstante lo anterior, </a:t>
            </a:r>
            <a:r>
              <a:rPr lang="es-MX" dirty="0">
                <a:effectLst>
                  <a:outerShdw blurRad="38100" dist="38100" dir="2700000" algn="tl">
                    <a:srgbClr val="000000">
                      <a:alpha val="43137"/>
                    </a:srgbClr>
                  </a:outerShdw>
                </a:effectLst>
              </a:rPr>
              <a:t>en los juicios sobre despido </a:t>
            </a:r>
            <a:r>
              <a:rPr lang="es-MX" dirty="0"/>
              <a:t>corresponderá en primer lugar al demandado la rendición de la prueba, debiendo </a:t>
            </a:r>
            <a:r>
              <a:rPr lang="es-MX" dirty="0">
                <a:effectLst>
                  <a:outerShdw blurRad="38100" dist="38100" dir="2700000" algn="tl">
                    <a:srgbClr val="000000">
                      <a:alpha val="43137"/>
                    </a:srgbClr>
                  </a:outerShdw>
                </a:effectLst>
              </a:rPr>
              <a:t>acreditar la veracidad de los hechos imputados en las comunicaciones </a:t>
            </a:r>
            <a:r>
              <a:rPr lang="es-MX" dirty="0"/>
              <a:t>a que se refieren los incisos primero y cuarto del artículo 162, sin que pueda alegar en el juicio hechos distintos como justificativos del despido.</a:t>
            </a:r>
          </a:p>
          <a:p>
            <a:pPr algn="just"/>
            <a:r>
              <a:rPr lang="es-MX" dirty="0"/>
              <a:t>-El orden de recepción de las pruebas será el siguiente: documental, confesional, testimonial y los otros medios ofrecidos, sin perjuicio de que el tribunal pueda modificarlo por causa justificada.</a:t>
            </a:r>
            <a:endParaRPr lang="en-US" dirty="0"/>
          </a:p>
        </p:txBody>
      </p:sp>
    </p:spTree>
    <p:extLst>
      <p:ext uri="{BB962C8B-B14F-4D97-AF65-F5344CB8AC3E}">
        <p14:creationId xmlns:p14="http://schemas.microsoft.com/office/powerpoint/2010/main" val="3802055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Aj: impugnación documental</a:t>
            </a:r>
            <a:endParaRPr lang="en-US" dirty="0"/>
          </a:p>
        </p:txBody>
      </p:sp>
      <p:sp>
        <p:nvSpPr>
          <p:cNvPr id="3" name="Marcador de contenido 2"/>
          <p:cNvSpPr>
            <a:spLocks noGrp="1"/>
          </p:cNvSpPr>
          <p:nvPr>
            <p:ph idx="1"/>
          </p:nvPr>
        </p:nvSpPr>
        <p:spPr/>
        <p:txBody>
          <a:bodyPr/>
          <a:lstStyle/>
          <a:p>
            <a:r>
              <a:rPr lang="es-MX" dirty="0"/>
              <a:t>La impugnación de la prueba instrumental acompañada deberá formularse en forma oral en la audiencia preparatoria o en la de juicio.</a:t>
            </a:r>
          </a:p>
          <a:p>
            <a:r>
              <a:rPr lang="es-ES" dirty="0"/>
              <a:t>-Nulidad</a:t>
            </a:r>
          </a:p>
          <a:p>
            <a:r>
              <a:rPr lang="es-ES" dirty="0"/>
              <a:t>- Falta de autenticidad o falsedad</a:t>
            </a:r>
          </a:p>
          <a:p>
            <a:r>
              <a:rPr lang="es-ES" dirty="0"/>
              <a:t>- Falsificación ideológica</a:t>
            </a:r>
          </a:p>
          <a:p>
            <a:r>
              <a:rPr lang="es-ES" dirty="0"/>
              <a:t>- Falta </a:t>
            </a:r>
            <a:r>
              <a:rPr lang="es-ES"/>
              <a:t>de integridad</a:t>
            </a:r>
            <a:endParaRPr lang="en-US" dirty="0"/>
          </a:p>
        </p:txBody>
      </p:sp>
    </p:spTree>
    <p:extLst>
      <p:ext uri="{BB962C8B-B14F-4D97-AF65-F5344CB8AC3E}">
        <p14:creationId xmlns:p14="http://schemas.microsoft.com/office/powerpoint/2010/main" val="1272745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AJ: Prueba confesional</a:t>
            </a:r>
            <a:endParaRPr lang="en-US" dirty="0"/>
          </a:p>
        </p:txBody>
      </p:sp>
      <p:sp>
        <p:nvSpPr>
          <p:cNvPr id="3" name="Marcador de contenido 2"/>
          <p:cNvSpPr>
            <a:spLocks noGrp="1"/>
          </p:cNvSpPr>
          <p:nvPr>
            <p:ph idx="1"/>
          </p:nvPr>
        </p:nvSpPr>
        <p:spPr/>
        <p:txBody>
          <a:bodyPr>
            <a:normAutofit/>
          </a:bodyPr>
          <a:lstStyle/>
          <a:p>
            <a:pPr algn="just"/>
            <a:r>
              <a:rPr lang="es-MX" dirty="0"/>
              <a:t>-Si el llamado a confesar </a:t>
            </a:r>
            <a:r>
              <a:rPr lang="es-MX" dirty="0">
                <a:effectLst>
                  <a:outerShdw blurRad="38100" dist="38100" dir="2700000" algn="tl">
                    <a:srgbClr val="000000">
                      <a:alpha val="43137"/>
                    </a:srgbClr>
                  </a:outerShdw>
                </a:effectLst>
              </a:rPr>
              <a:t>no compareciese </a:t>
            </a:r>
            <a:r>
              <a:rPr lang="es-MX" dirty="0"/>
              <a:t>a la audiencia </a:t>
            </a:r>
            <a:r>
              <a:rPr lang="es-MX" dirty="0">
                <a:effectLst>
                  <a:outerShdw blurRad="38100" dist="38100" dir="2700000" algn="tl">
                    <a:srgbClr val="000000">
                      <a:alpha val="43137"/>
                    </a:srgbClr>
                  </a:outerShdw>
                </a:effectLst>
              </a:rPr>
              <a:t>sin causa justificada</a:t>
            </a:r>
            <a:r>
              <a:rPr lang="es-MX" dirty="0"/>
              <a:t>, o compareciendo </a:t>
            </a:r>
            <a:r>
              <a:rPr lang="es-MX" dirty="0">
                <a:effectLst>
                  <a:outerShdw blurRad="38100" dist="38100" dir="2700000" algn="tl">
                    <a:srgbClr val="000000">
                      <a:alpha val="43137"/>
                    </a:srgbClr>
                  </a:outerShdw>
                </a:effectLst>
              </a:rPr>
              <a:t>se negase a declarar o diere respuestas evasivas</a:t>
            </a:r>
            <a:r>
              <a:rPr lang="es-MX" dirty="0"/>
              <a:t>, podrán presumirse </a:t>
            </a:r>
            <a:r>
              <a:rPr lang="es-MX" dirty="0">
                <a:effectLst>
                  <a:outerShdw blurRad="38100" dist="38100" dir="2700000" algn="tl">
                    <a:srgbClr val="000000">
                      <a:alpha val="43137"/>
                    </a:srgbClr>
                  </a:outerShdw>
                </a:effectLst>
              </a:rPr>
              <a:t>efectivas</a:t>
            </a:r>
            <a:r>
              <a:rPr lang="es-MX" dirty="0"/>
              <a:t>, en relación a los </a:t>
            </a:r>
            <a:r>
              <a:rPr lang="es-MX" dirty="0">
                <a:effectLst>
                  <a:outerShdw blurRad="38100" dist="38100" dir="2700000" algn="tl">
                    <a:srgbClr val="000000">
                      <a:alpha val="43137"/>
                    </a:srgbClr>
                  </a:outerShdw>
                </a:effectLst>
              </a:rPr>
              <a:t>hechos objeto de prueba</a:t>
            </a:r>
            <a:r>
              <a:rPr lang="es-MX" dirty="0"/>
              <a:t>, </a:t>
            </a:r>
            <a:r>
              <a:rPr lang="es-MX" dirty="0">
                <a:effectLst>
                  <a:outerShdw blurRad="38100" dist="38100" dir="2700000" algn="tl">
                    <a:srgbClr val="000000">
                      <a:alpha val="43137"/>
                    </a:srgbClr>
                  </a:outerShdw>
                </a:effectLst>
              </a:rPr>
              <a:t>las alegaciones </a:t>
            </a:r>
            <a:r>
              <a:rPr lang="es-MX" dirty="0"/>
              <a:t>de la parte contraria en la demanda o contestación, según corresponda. </a:t>
            </a:r>
          </a:p>
          <a:p>
            <a:pPr algn="just"/>
            <a:r>
              <a:rPr lang="es-MX" dirty="0"/>
              <a:t>-La persona citada a absolver posiciones </a:t>
            </a:r>
            <a:r>
              <a:rPr lang="es-MX" dirty="0">
                <a:effectLst>
                  <a:outerShdw blurRad="38100" dist="38100" dir="2700000" algn="tl">
                    <a:srgbClr val="000000">
                      <a:alpha val="43137"/>
                    </a:srgbClr>
                  </a:outerShdw>
                </a:effectLst>
              </a:rPr>
              <a:t>estará obligada a concurrir personalmente</a:t>
            </a:r>
            <a:r>
              <a:rPr lang="es-MX" dirty="0"/>
              <a:t> a la audiencia, a menos que </a:t>
            </a:r>
            <a:r>
              <a:rPr lang="es-MX" dirty="0">
                <a:effectLst>
                  <a:outerShdw blurRad="38100" dist="38100" dir="2700000" algn="tl">
                    <a:srgbClr val="000000">
                      <a:alpha val="43137"/>
                    </a:srgbClr>
                  </a:outerShdw>
                </a:effectLst>
              </a:rPr>
              <a:t>designe especialmente un mandatario </a:t>
            </a:r>
            <a:r>
              <a:rPr lang="es-MX" dirty="0"/>
              <a:t>para tal objeto, el que si representa al empleador, deberá tratarse de una de las personas a que se refiere el artículo 4º de este Código. </a:t>
            </a:r>
          </a:p>
          <a:p>
            <a:pPr algn="just"/>
            <a:r>
              <a:rPr lang="es-MX" dirty="0"/>
              <a:t>-La designación del mandatario deberá constar </a:t>
            </a:r>
            <a:r>
              <a:rPr lang="es-MX" dirty="0">
                <a:effectLst>
                  <a:outerShdw blurRad="38100" dist="38100" dir="2700000" algn="tl">
                    <a:srgbClr val="000000">
                      <a:alpha val="43137"/>
                    </a:srgbClr>
                  </a:outerShdw>
                </a:effectLst>
              </a:rPr>
              <a:t>por escrito </a:t>
            </a:r>
            <a:r>
              <a:rPr lang="es-MX" dirty="0"/>
              <a:t>y </a:t>
            </a:r>
            <a:r>
              <a:rPr lang="es-MX" dirty="0">
                <a:effectLst>
                  <a:outerShdw blurRad="38100" dist="38100" dir="2700000" algn="tl">
                    <a:srgbClr val="000000">
                      <a:alpha val="43137"/>
                    </a:srgbClr>
                  </a:outerShdw>
                </a:effectLst>
              </a:rPr>
              <a:t>entregarse al inicio de la audiencia</a:t>
            </a:r>
            <a:r>
              <a:rPr lang="es-MX" dirty="0"/>
              <a:t>, considerándose sus declaraciones para todos los efectos legales como si hubieren sido hechas personalmente por aquél cuya comparecencia se solicitó.</a:t>
            </a:r>
            <a:endParaRPr lang="en-US" dirty="0"/>
          </a:p>
        </p:txBody>
      </p:sp>
    </p:spTree>
    <p:extLst>
      <p:ext uri="{BB962C8B-B14F-4D97-AF65-F5344CB8AC3E}">
        <p14:creationId xmlns:p14="http://schemas.microsoft.com/office/powerpoint/2010/main" val="1851744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AJ: Prueba confesional</a:t>
            </a:r>
            <a:endParaRPr lang="en-US" dirty="0"/>
          </a:p>
        </p:txBody>
      </p:sp>
      <p:sp>
        <p:nvSpPr>
          <p:cNvPr id="3" name="Marcador de contenido 2"/>
          <p:cNvSpPr>
            <a:spLocks noGrp="1"/>
          </p:cNvSpPr>
          <p:nvPr>
            <p:ph idx="1"/>
          </p:nvPr>
        </p:nvSpPr>
        <p:spPr/>
        <p:txBody>
          <a:bodyPr>
            <a:normAutofit/>
          </a:bodyPr>
          <a:lstStyle/>
          <a:p>
            <a:pPr algn="just"/>
            <a:r>
              <a:rPr lang="es-MX" dirty="0"/>
              <a:t>- Si los demandantes fueren varios y se solicitare la citación a confesar en juicio de muchos o de todos ellos, </a:t>
            </a:r>
            <a:r>
              <a:rPr lang="es-MX" dirty="0">
                <a:effectLst>
                  <a:outerShdw blurRad="38100" dist="38100" dir="2700000" algn="tl">
                    <a:srgbClr val="000000">
                      <a:alpha val="43137"/>
                    </a:srgbClr>
                  </a:outerShdw>
                </a:effectLst>
              </a:rPr>
              <a:t>el juez podrá reducir el número</a:t>
            </a:r>
            <a:r>
              <a:rPr lang="es-MX" dirty="0"/>
              <a:t> de quienes habrán de comparecer, en especial cuando estime que sus declaraciones puedan resultar una </a:t>
            </a:r>
            <a:r>
              <a:rPr lang="es-MX" dirty="0">
                <a:effectLst>
                  <a:outerShdw blurRad="38100" dist="38100" dir="2700000" algn="tl">
                    <a:srgbClr val="000000">
                      <a:alpha val="43137"/>
                    </a:srgbClr>
                  </a:outerShdw>
                </a:effectLst>
              </a:rPr>
              <a:t>reiteración inútil </a:t>
            </a:r>
            <a:r>
              <a:rPr lang="es-MX" dirty="0"/>
              <a:t>sobre los mismos hechos. </a:t>
            </a:r>
          </a:p>
          <a:p>
            <a:pPr algn="just"/>
            <a:r>
              <a:rPr lang="es-MX" dirty="0"/>
              <a:t>- Las </a:t>
            </a:r>
            <a:r>
              <a:rPr lang="es-MX" dirty="0">
                <a:effectLst>
                  <a:outerShdw blurRad="38100" dist="38100" dir="2700000" algn="tl">
                    <a:srgbClr val="000000">
                      <a:alpha val="43137"/>
                    </a:srgbClr>
                  </a:outerShdw>
                </a:effectLst>
              </a:rPr>
              <a:t>posiciones</a:t>
            </a:r>
            <a:r>
              <a:rPr lang="es-MX" dirty="0"/>
              <a:t> para la prueba confesional se formularán </a:t>
            </a:r>
            <a:r>
              <a:rPr lang="es-MX" dirty="0">
                <a:effectLst>
                  <a:outerShdw blurRad="38100" dist="38100" dir="2700000" algn="tl">
                    <a:srgbClr val="000000">
                      <a:alpha val="43137"/>
                    </a:srgbClr>
                  </a:outerShdw>
                </a:effectLst>
              </a:rPr>
              <a:t>verbalmente</a:t>
            </a:r>
            <a:r>
              <a:rPr lang="es-MX" dirty="0"/>
              <a:t>, sin admisión de pliegos, y deberán ser </a:t>
            </a:r>
            <a:r>
              <a:rPr lang="es-MX" dirty="0">
                <a:effectLst>
                  <a:outerShdw blurRad="38100" dist="38100" dir="2700000" algn="tl">
                    <a:srgbClr val="000000">
                      <a:alpha val="43137"/>
                    </a:srgbClr>
                  </a:outerShdw>
                </a:effectLst>
              </a:rPr>
              <a:t>pertinentes a los hechos sobre los cuales debe versar la prueba</a:t>
            </a:r>
            <a:r>
              <a:rPr lang="es-MX" dirty="0"/>
              <a:t> y expresarse en </a:t>
            </a:r>
            <a:r>
              <a:rPr lang="es-MX" dirty="0">
                <a:effectLst>
                  <a:outerShdw blurRad="38100" dist="38100" dir="2700000" algn="tl">
                    <a:srgbClr val="000000">
                      <a:alpha val="43137"/>
                    </a:srgbClr>
                  </a:outerShdw>
                </a:effectLst>
              </a:rPr>
              <a:t>términos claros y precisos</a:t>
            </a:r>
            <a:r>
              <a:rPr lang="es-MX" dirty="0"/>
              <a:t>, de manera que </a:t>
            </a:r>
            <a:r>
              <a:rPr lang="es-MX" dirty="0">
                <a:effectLst>
                  <a:outerShdw blurRad="38100" dist="38100" dir="2700000" algn="tl">
                    <a:srgbClr val="000000">
                      <a:alpha val="43137"/>
                    </a:srgbClr>
                  </a:outerShdw>
                </a:effectLst>
              </a:rPr>
              <a:t>puedan ser entendidas sin dificultad</a:t>
            </a:r>
            <a:r>
              <a:rPr lang="es-MX" dirty="0"/>
              <a:t>. El tribunal, de oficio o a petición de parte, podrá </a:t>
            </a:r>
            <a:r>
              <a:rPr lang="es-MX" dirty="0">
                <a:effectLst>
                  <a:outerShdw blurRad="38100" dist="38100" dir="2700000" algn="tl">
                    <a:srgbClr val="000000">
                      <a:alpha val="43137"/>
                    </a:srgbClr>
                  </a:outerShdw>
                </a:effectLst>
              </a:rPr>
              <a:t>rechazar las preguntas</a:t>
            </a:r>
            <a:r>
              <a:rPr lang="es-MX" dirty="0"/>
              <a:t> que no cumplan con dichas exigencias.</a:t>
            </a:r>
          </a:p>
          <a:p>
            <a:pPr algn="just"/>
            <a:r>
              <a:rPr lang="es-MX" dirty="0"/>
              <a:t>- </a:t>
            </a:r>
            <a:r>
              <a:rPr lang="es-MX" dirty="0">
                <a:effectLst>
                  <a:outerShdw blurRad="38100" dist="38100" dir="2700000" algn="tl">
                    <a:srgbClr val="000000">
                      <a:alpha val="43137"/>
                    </a:srgbClr>
                  </a:outerShdw>
                </a:effectLst>
              </a:rPr>
              <a:t>El juez podrá formular a los absolventes las preguntas </a:t>
            </a:r>
            <a:r>
              <a:rPr lang="es-MX" dirty="0"/>
              <a:t>que estime pertinente, así como ordenarles que precisen o aclaren sus respuestas.</a:t>
            </a:r>
            <a:endParaRPr lang="en-US" dirty="0"/>
          </a:p>
        </p:txBody>
      </p:sp>
    </p:spTree>
    <p:extLst>
      <p:ext uri="{BB962C8B-B14F-4D97-AF65-F5344CB8AC3E}">
        <p14:creationId xmlns:p14="http://schemas.microsoft.com/office/powerpoint/2010/main" val="4273706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AJ: Prueba confesional</a:t>
            </a:r>
            <a:endParaRPr lang="en-US" dirty="0"/>
          </a:p>
        </p:txBody>
      </p:sp>
      <p:sp>
        <p:nvSpPr>
          <p:cNvPr id="3" name="Marcador de contenido 2"/>
          <p:cNvSpPr>
            <a:spLocks noGrp="1"/>
          </p:cNvSpPr>
          <p:nvPr>
            <p:ph idx="1"/>
          </p:nvPr>
        </p:nvSpPr>
        <p:spPr/>
        <p:txBody>
          <a:bodyPr>
            <a:normAutofit/>
          </a:bodyPr>
          <a:lstStyle/>
          <a:p>
            <a:pPr algn="just"/>
            <a:r>
              <a:rPr lang="es-MX" dirty="0"/>
              <a:t>-Si una de las partes alegare entorpecimiento en el caso de la </a:t>
            </a:r>
            <a:r>
              <a:rPr lang="es-MX" dirty="0">
                <a:effectLst>
                  <a:outerShdw blurRad="38100" dist="38100" dir="2700000" algn="tl">
                    <a:srgbClr val="000000">
                      <a:alpha val="43137"/>
                    </a:srgbClr>
                  </a:outerShdw>
                </a:effectLst>
              </a:rPr>
              <a:t>imposibilidad de comparecencia </a:t>
            </a:r>
            <a:r>
              <a:rPr lang="es-MX" dirty="0"/>
              <a:t>de quien fuere citado a la diligencia de confesión, deberá </a:t>
            </a:r>
            <a:r>
              <a:rPr lang="es-MX" dirty="0">
                <a:effectLst>
                  <a:outerShdw blurRad="38100" dist="38100" dir="2700000" algn="tl">
                    <a:srgbClr val="000000">
                      <a:alpha val="43137"/>
                    </a:srgbClr>
                  </a:outerShdw>
                </a:effectLst>
              </a:rPr>
              <a:t>acreditarlo al invocarla</a:t>
            </a:r>
            <a:r>
              <a:rPr lang="es-MX" dirty="0"/>
              <a:t>, debiendo </a:t>
            </a:r>
            <a:r>
              <a:rPr lang="es-MX" dirty="0">
                <a:effectLst>
                  <a:outerShdw blurRad="38100" dist="38100" dir="2700000" algn="tl">
                    <a:srgbClr val="000000">
                      <a:alpha val="43137"/>
                    </a:srgbClr>
                  </a:outerShdw>
                </a:effectLst>
              </a:rPr>
              <a:t>resolverse el incidente en la misma audiencia</a:t>
            </a:r>
            <a:r>
              <a:rPr lang="es-MX" dirty="0"/>
              <a:t>. </a:t>
            </a:r>
          </a:p>
          <a:p>
            <a:pPr algn="just"/>
            <a:r>
              <a:rPr lang="es-MX" dirty="0"/>
              <a:t>-Sólo podrá aceptarse cuando se invocaren </a:t>
            </a:r>
            <a:r>
              <a:rPr lang="es-MX" dirty="0">
                <a:effectLst>
                  <a:outerShdw blurRad="38100" dist="38100" dir="2700000" algn="tl">
                    <a:srgbClr val="000000">
                      <a:alpha val="43137"/>
                    </a:srgbClr>
                  </a:outerShdw>
                </a:effectLst>
              </a:rPr>
              <a:t>hechos sobrevinientes y de carácter grave</a:t>
            </a:r>
            <a:r>
              <a:rPr lang="es-MX" dirty="0"/>
              <a:t>, en cuyo caso, deberá el juez adoptar las </a:t>
            </a:r>
            <a:r>
              <a:rPr lang="es-MX" dirty="0">
                <a:effectLst>
                  <a:outerShdw blurRad="38100" dist="38100" dir="2700000" algn="tl">
                    <a:srgbClr val="000000">
                      <a:alpha val="43137"/>
                    </a:srgbClr>
                  </a:outerShdw>
                </a:effectLst>
              </a:rPr>
              <a:t>medidas inmediatas </a:t>
            </a:r>
            <a:r>
              <a:rPr lang="es-MX" dirty="0"/>
              <a:t>que fueren necesarias para </a:t>
            </a:r>
            <a:r>
              <a:rPr lang="es-MX" dirty="0">
                <a:effectLst>
                  <a:outerShdw blurRad="38100" dist="38100" dir="2700000" algn="tl">
                    <a:srgbClr val="000000">
                      <a:alpha val="43137"/>
                    </a:srgbClr>
                  </a:outerShdw>
                </a:effectLst>
              </a:rPr>
              <a:t>su realización a la mayor brevedad</a:t>
            </a:r>
            <a:r>
              <a:rPr lang="es-MX" dirty="0"/>
              <a:t>, notificándose a las partes en el acto.</a:t>
            </a:r>
            <a:endParaRPr lang="en-US" dirty="0"/>
          </a:p>
        </p:txBody>
      </p:sp>
    </p:spTree>
    <p:extLst>
      <p:ext uri="{BB962C8B-B14F-4D97-AF65-F5344CB8AC3E}">
        <p14:creationId xmlns:p14="http://schemas.microsoft.com/office/powerpoint/2010/main" val="1440045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AJ: Prueba testimonial</a:t>
            </a:r>
            <a:endParaRPr lang="en-US" dirty="0"/>
          </a:p>
        </p:txBody>
      </p:sp>
      <p:sp>
        <p:nvSpPr>
          <p:cNvPr id="3" name="Marcador de contenido 2"/>
          <p:cNvSpPr>
            <a:spLocks noGrp="1"/>
          </p:cNvSpPr>
          <p:nvPr>
            <p:ph idx="1"/>
          </p:nvPr>
        </p:nvSpPr>
        <p:spPr/>
        <p:txBody>
          <a:bodyPr>
            <a:normAutofit/>
          </a:bodyPr>
          <a:lstStyle/>
          <a:p>
            <a:pPr algn="just"/>
            <a:r>
              <a:rPr lang="es-MX" dirty="0"/>
              <a:t>-Los testigos podrán </a:t>
            </a:r>
            <a:r>
              <a:rPr lang="es-MX" dirty="0">
                <a:effectLst>
                  <a:outerShdw blurRad="38100" dist="38100" dir="2700000" algn="tl">
                    <a:srgbClr val="000000">
                      <a:alpha val="43137"/>
                    </a:srgbClr>
                  </a:outerShdw>
                </a:effectLst>
              </a:rPr>
              <a:t>declarar únicamente ante el tribunal </a:t>
            </a:r>
            <a:r>
              <a:rPr lang="es-MX" dirty="0"/>
              <a:t>que conozca de la causa.</a:t>
            </a:r>
          </a:p>
          <a:p>
            <a:pPr algn="just"/>
            <a:r>
              <a:rPr lang="es-MX" dirty="0"/>
              <a:t>-Serán admitidos a declarar sólo </a:t>
            </a:r>
            <a:r>
              <a:rPr lang="es-MX" dirty="0">
                <a:effectLst>
                  <a:outerShdw blurRad="38100" dist="38100" dir="2700000" algn="tl">
                    <a:srgbClr val="000000">
                      <a:alpha val="43137"/>
                    </a:srgbClr>
                  </a:outerShdw>
                </a:effectLst>
              </a:rPr>
              <a:t>hasta cuatro testigos por cada parte</a:t>
            </a:r>
            <a:r>
              <a:rPr lang="es-MX" dirty="0"/>
              <a:t>. En caso de que se haya ordenado la </a:t>
            </a:r>
            <a:r>
              <a:rPr lang="es-MX" dirty="0">
                <a:effectLst>
                  <a:outerShdw blurRad="38100" dist="38100" dir="2700000" algn="tl">
                    <a:srgbClr val="000000">
                      <a:alpha val="43137"/>
                    </a:srgbClr>
                  </a:outerShdw>
                </a:effectLst>
              </a:rPr>
              <a:t>acumulación de autos</a:t>
            </a:r>
            <a:r>
              <a:rPr lang="es-MX" dirty="0"/>
              <a:t>, el número de testigos admitidos a declarar será determinado por el tribunal, no pudiendo en ningún caso ser superior a </a:t>
            </a:r>
            <a:r>
              <a:rPr lang="es-MX" dirty="0">
                <a:effectLst>
                  <a:outerShdw blurRad="38100" dist="38100" dir="2700000" algn="tl">
                    <a:srgbClr val="000000">
                      <a:alpha val="43137"/>
                    </a:srgbClr>
                  </a:outerShdw>
                </a:effectLst>
              </a:rPr>
              <a:t>cuatro por cada causa acumulada</a:t>
            </a:r>
            <a:r>
              <a:rPr lang="es-MX" dirty="0"/>
              <a:t>. </a:t>
            </a:r>
          </a:p>
          <a:p>
            <a:pPr algn="just"/>
            <a:r>
              <a:rPr lang="es-MX" dirty="0"/>
              <a:t>-Excepcionalmente, y por </a:t>
            </a:r>
            <a:r>
              <a:rPr lang="es-MX" dirty="0">
                <a:effectLst>
                  <a:outerShdw blurRad="38100" dist="38100" dir="2700000" algn="tl">
                    <a:srgbClr val="000000">
                      <a:alpha val="43137"/>
                    </a:srgbClr>
                  </a:outerShdw>
                </a:effectLst>
              </a:rPr>
              <a:t>resolución fundada</a:t>
            </a:r>
            <a:r>
              <a:rPr lang="es-MX" dirty="0"/>
              <a:t>, el tribunal podrá </a:t>
            </a:r>
            <a:r>
              <a:rPr lang="es-MX" dirty="0">
                <a:effectLst>
                  <a:outerShdw blurRad="38100" dist="38100" dir="2700000" algn="tl">
                    <a:srgbClr val="000000">
                      <a:alpha val="43137"/>
                    </a:srgbClr>
                  </a:outerShdw>
                </a:effectLst>
              </a:rPr>
              <a:t>ampliar el número de testigos</a:t>
            </a:r>
            <a:r>
              <a:rPr lang="es-MX" dirty="0"/>
              <a:t> cuando, de acuerdo a la naturaleza de los hechos a ser probados, ello se considere </a:t>
            </a:r>
            <a:r>
              <a:rPr lang="es-MX" dirty="0">
                <a:effectLst>
                  <a:outerShdw blurRad="38100" dist="38100" dir="2700000" algn="tl">
                    <a:srgbClr val="000000">
                      <a:alpha val="43137"/>
                    </a:srgbClr>
                  </a:outerShdw>
                </a:effectLst>
              </a:rPr>
              <a:t>indispensable para una adecuada resolución del juicio</a:t>
            </a:r>
            <a:r>
              <a:rPr lang="es-MX" dirty="0"/>
              <a:t>. </a:t>
            </a:r>
          </a:p>
          <a:p>
            <a:pPr algn="just"/>
            <a:r>
              <a:rPr lang="es-MX" dirty="0"/>
              <a:t>-El juez podrá </a:t>
            </a:r>
            <a:r>
              <a:rPr lang="es-MX" dirty="0">
                <a:effectLst>
                  <a:outerShdw blurRad="38100" dist="38100" dir="2700000" algn="tl">
                    <a:srgbClr val="000000">
                      <a:alpha val="43137"/>
                    </a:srgbClr>
                  </a:outerShdw>
                </a:effectLst>
              </a:rPr>
              <a:t>reducir el número de testigos</a:t>
            </a:r>
            <a:r>
              <a:rPr lang="es-MX" dirty="0"/>
              <a:t> de cada parte, e incluso prescindir de la prueba testimonial cuando sus manifestaciones pudieren constituir </a:t>
            </a:r>
            <a:r>
              <a:rPr lang="es-MX" dirty="0">
                <a:effectLst>
                  <a:outerShdw blurRad="38100" dist="38100" dir="2700000" algn="tl">
                    <a:srgbClr val="000000">
                      <a:alpha val="43137"/>
                    </a:srgbClr>
                  </a:outerShdw>
                </a:effectLst>
              </a:rPr>
              <a:t>inútil reiteración sobre hechos suficientemente esclarecidos.</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82076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AP : Recepción de la causa a prueba</a:t>
            </a:r>
            <a:endParaRPr lang="en-US" dirty="0"/>
          </a:p>
        </p:txBody>
      </p:sp>
      <p:sp>
        <p:nvSpPr>
          <p:cNvPr id="3" name="Marcador de contenido 2"/>
          <p:cNvSpPr>
            <a:spLocks noGrp="1"/>
          </p:cNvSpPr>
          <p:nvPr>
            <p:ph idx="1"/>
          </p:nvPr>
        </p:nvSpPr>
        <p:spPr/>
        <p:txBody>
          <a:bodyPr/>
          <a:lstStyle/>
          <a:p>
            <a:pPr algn="just"/>
            <a:r>
              <a:rPr lang="es-MX" dirty="0"/>
              <a:t>…el tribunal recibirá la causa a prueba, cuando ello fuere procedente </a:t>
            </a:r>
            <a:r>
              <a:rPr lang="es-MX" dirty="0">
                <a:sym typeface="Wingdings" panose="05000000000000000000" pitchFamily="2" charset="2"/>
              </a:rPr>
              <a:t> si hay </a:t>
            </a:r>
            <a:r>
              <a:rPr lang="es-MX" dirty="0">
                <a:effectLst>
                  <a:outerShdw blurRad="38100" dist="38100" dir="2700000" algn="tl">
                    <a:srgbClr val="000000">
                      <a:alpha val="43137"/>
                    </a:srgbClr>
                  </a:outerShdw>
                </a:effectLst>
                <a:sym typeface="Wingdings" panose="05000000000000000000" pitchFamily="2" charset="2"/>
              </a:rPr>
              <a:t>hechos sustanciales, pertinentes y controvertidos </a:t>
            </a:r>
            <a:r>
              <a:rPr lang="es-MX" dirty="0"/>
              <a:t>, </a:t>
            </a:r>
          </a:p>
          <a:p>
            <a:pPr algn="just"/>
            <a:r>
              <a:rPr lang="es-MX" dirty="0"/>
              <a:t>…fijándose los </a:t>
            </a:r>
            <a:r>
              <a:rPr lang="es-MX" dirty="0">
                <a:effectLst>
                  <a:outerShdw blurRad="38100" dist="38100" dir="2700000" algn="tl">
                    <a:srgbClr val="000000">
                      <a:alpha val="43137"/>
                    </a:srgbClr>
                  </a:outerShdw>
                </a:effectLst>
              </a:rPr>
              <a:t>hechos a ser probados</a:t>
            </a:r>
            <a:r>
              <a:rPr lang="es-MX" dirty="0"/>
              <a:t>. </a:t>
            </a:r>
          </a:p>
          <a:p>
            <a:pPr algn="just"/>
            <a:r>
              <a:rPr lang="es-MX" dirty="0"/>
              <a:t>En contra de esta resolución y de la que no diere lugar a ella, sólo procederá el </a:t>
            </a:r>
            <a:r>
              <a:rPr lang="es-MX" dirty="0">
                <a:effectLst>
                  <a:outerShdw blurRad="38100" dist="38100" dir="2700000" algn="tl">
                    <a:srgbClr val="000000">
                      <a:alpha val="43137"/>
                    </a:srgbClr>
                  </a:outerShdw>
                </a:effectLst>
              </a:rPr>
              <a:t>recurso de reposición</a:t>
            </a:r>
            <a:r>
              <a:rPr lang="es-MX" dirty="0"/>
              <a:t>, el que deberá interponerse y fallarse de inmediato.</a:t>
            </a:r>
            <a:endParaRPr lang="en-US" dirty="0"/>
          </a:p>
        </p:txBody>
      </p:sp>
    </p:spTree>
    <p:extLst>
      <p:ext uri="{BB962C8B-B14F-4D97-AF65-F5344CB8AC3E}">
        <p14:creationId xmlns:p14="http://schemas.microsoft.com/office/powerpoint/2010/main" val="16907745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AJ: Prueba testimonial</a:t>
            </a:r>
            <a:endParaRPr lang="en-US" dirty="0"/>
          </a:p>
        </p:txBody>
      </p:sp>
      <p:sp>
        <p:nvSpPr>
          <p:cNvPr id="3" name="Marcador de contenido 2"/>
          <p:cNvSpPr>
            <a:spLocks noGrp="1"/>
          </p:cNvSpPr>
          <p:nvPr>
            <p:ph idx="1"/>
          </p:nvPr>
        </p:nvSpPr>
        <p:spPr/>
        <p:txBody>
          <a:bodyPr>
            <a:normAutofit lnSpcReduction="10000"/>
          </a:bodyPr>
          <a:lstStyle/>
          <a:p>
            <a:pPr algn="just"/>
            <a:r>
              <a:rPr lang="es-MX" dirty="0"/>
              <a:t>-Los testigos declararán bajo juramento o promesa de decir verdad en juicio. El juez, en forma expresa y previa a su declaración, deberá poner en conocimiento del testigo las sanciones contempladas en el artículo 209 del Código Penal, por incurrir en falso testimonio. </a:t>
            </a:r>
          </a:p>
          <a:p>
            <a:pPr algn="just"/>
            <a:r>
              <a:rPr lang="es-MX" dirty="0"/>
              <a:t>-No se podrá formular tachas a los testigos.</a:t>
            </a:r>
          </a:p>
          <a:p>
            <a:pPr algn="just"/>
            <a:r>
              <a:rPr lang="es-MX" dirty="0"/>
              <a:t>-Únicamente en las observaciones a la prueba, las partes podrán hacer las observaciones que estimen oportunas respecto de sus </a:t>
            </a:r>
            <a:r>
              <a:rPr lang="es-MX" dirty="0">
                <a:effectLst>
                  <a:outerShdw blurRad="38100" dist="38100" dir="2700000" algn="tl">
                    <a:srgbClr val="000000">
                      <a:alpha val="43137"/>
                    </a:srgbClr>
                  </a:outerShdw>
                </a:effectLst>
              </a:rPr>
              <a:t>circunstancias personales </a:t>
            </a:r>
            <a:r>
              <a:rPr lang="es-MX" dirty="0"/>
              <a:t>y de la veracidad de sus manifestaciones.</a:t>
            </a:r>
          </a:p>
          <a:p>
            <a:pPr algn="just"/>
            <a:r>
              <a:rPr lang="es-MX" dirty="0"/>
              <a:t>-</a:t>
            </a:r>
            <a:r>
              <a:rPr lang="es-MX" dirty="0">
                <a:effectLst>
                  <a:outerShdw blurRad="38100" dist="38100" dir="2700000" algn="tl">
                    <a:srgbClr val="000000">
                      <a:alpha val="43137"/>
                    </a:srgbClr>
                  </a:outerShdw>
                </a:effectLst>
              </a:rPr>
              <a:t>La comparecencia </a:t>
            </a:r>
            <a:r>
              <a:rPr lang="es-MX" dirty="0"/>
              <a:t>del testigo a la audiencia de juicio, constituirá siempre </a:t>
            </a:r>
            <a:r>
              <a:rPr lang="es-MX" dirty="0">
                <a:effectLst>
                  <a:outerShdw blurRad="38100" dist="38100" dir="2700000" algn="tl">
                    <a:srgbClr val="000000">
                      <a:alpha val="43137"/>
                    </a:srgbClr>
                  </a:outerShdw>
                </a:effectLst>
              </a:rPr>
              <a:t>suficiente justificación cuando su presencia fuere requerida simultáneamente para dar cumplimiento a obligaciones</a:t>
            </a:r>
            <a:r>
              <a:rPr lang="es-MX" dirty="0"/>
              <a:t> laborales, educativas o de otra naturaleza, y </a:t>
            </a:r>
            <a:r>
              <a:rPr lang="es-MX" dirty="0">
                <a:effectLst>
                  <a:outerShdw blurRad="38100" dist="38100" dir="2700000" algn="tl">
                    <a:srgbClr val="000000">
                      <a:alpha val="43137"/>
                    </a:srgbClr>
                  </a:outerShdw>
                </a:effectLst>
              </a:rPr>
              <a:t>no le ocasionará consecuencias jurídicas adversas</a:t>
            </a:r>
            <a:r>
              <a:rPr lang="es-MX" dirty="0"/>
              <a:t> bajo circunstancia alguna.</a:t>
            </a:r>
            <a:endParaRPr lang="en-US" dirty="0"/>
          </a:p>
        </p:txBody>
      </p:sp>
    </p:spTree>
    <p:extLst>
      <p:ext uri="{BB962C8B-B14F-4D97-AF65-F5344CB8AC3E}">
        <p14:creationId xmlns:p14="http://schemas.microsoft.com/office/powerpoint/2010/main" val="98788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AJ: Prueba testimonial</a:t>
            </a:r>
            <a:endParaRPr lang="en-US" dirty="0"/>
          </a:p>
        </p:txBody>
      </p:sp>
      <p:sp>
        <p:nvSpPr>
          <p:cNvPr id="3" name="Marcador de contenido 2"/>
          <p:cNvSpPr>
            <a:spLocks noGrp="1"/>
          </p:cNvSpPr>
          <p:nvPr>
            <p:ph idx="1"/>
          </p:nvPr>
        </p:nvSpPr>
        <p:spPr/>
        <p:txBody>
          <a:bodyPr>
            <a:normAutofit/>
          </a:bodyPr>
          <a:lstStyle/>
          <a:p>
            <a:r>
              <a:rPr lang="es-MX" dirty="0"/>
              <a:t>-El tribunal y las partes </a:t>
            </a:r>
            <a:r>
              <a:rPr lang="es-MX" dirty="0">
                <a:effectLst>
                  <a:outerShdw blurRad="38100" dist="38100" dir="2700000" algn="tl">
                    <a:srgbClr val="000000">
                      <a:alpha val="43137"/>
                    </a:srgbClr>
                  </a:outerShdw>
                </a:effectLst>
              </a:rPr>
              <a:t>podrán formular a los testigos las preguntas que estimen necesarias </a:t>
            </a:r>
            <a:r>
              <a:rPr lang="es-MX" dirty="0"/>
              <a:t>para el esclarecimiento de los hechos sobre los que versa el juicio.</a:t>
            </a:r>
          </a:p>
          <a:p>
            <a:r>
              <a:rPr lang="es-MX" dirty="0"/>
              <a:t>-Podrán, asimismo, exigir que los testigos aclaren o precisen sus dichos.</a:t>
            </a:r>
          </a:p>
          <a:p>
            <a:r>
              <a:rPr lang="es-MX" dirty="0"/>
              <a:t>-Estas preguntas no podrán formularse en </a:t>
            </a:r>
            <a:r>
              <a:rPr lang="es-MX" dirty="0">
                <a:effectLst>
                  <a:outerShdw blurRad="38100" dist="38100" dir="2700000" algn="tl">
                    <a:srgbClr val="000000">
                      <a:alpha val="43137"/>
                    </a:srgbClr>
                  </a:outerShdw>
                </a:effectLst>
              </a:rPr>
              <a:t>forma asertiva</a:t>
            </a:r>
            <a:r>
              <a:rPr lang="es-MX" dirty="0"/>
              <a:t>, ni </a:t>
            </a:r>
            <a:r>
              <a:rPr lang="es-MX" dirty="0">
                <a:effectLst>
                  <a:outerShdw blurRad="38100" dist="38100" dir="2700000" algn="tl">
                    <a:srgbClr val="000000">
                      <a:alpha val="43137"/>
                    </a:srgbClr>
                  </a:outerShdw>
                </a:effectLst>
              </a:rPr>
              <a:t>contener elementos de juicio</a:t>
            </a:r>
            <a:r>
              <a:rPr lang="es-MX" dirty="0"/>
              <a:t> </a:t>
            </a:r>
            <a:r>
              <a:rPr lang="es-MX" dirty="0">
                <a:effectLst>
                  <a:outerShdw blurRad="38100" dist="38100" dir="2700000" algn="tl">
                    <a:srgbClr val="000000">
                      <a:alpha val="43137"/>
                    </a:srgbClr>
                  </a:outerShdw>
                </a:effectLst>
              </a:rPr>
              <a:t>que determinen la respuesta</a:t>
            </a:r>
            <a:r>
              <a:rPr lang="es-MX" dirty="0"/>
              <a:t>, ni </a:t>
            </a:r>
            <a:r>
              <a:rPr lang="es-MX" dirty="0">
                <a:effectLst>
                  <a:outerShdw blurRad="38100" dist="38100" dir="2700000" algn="tl">
                    <a:srgbClr val="000000">
                      <a:alpha val="43137"/>
                    </a:srgbClr>
                  </a:outerShdw>
                </a:effectLst>
              </a:rPr>
              <a:t>referirse a hechos o circunstancias ajenas </a:t>
            </a:r>
            <a:r>
              <a:rPr lang="es-MX" dirty="0"/>
              <a:t>al objeto de la prueba, lo que calificará el tribunal sin más trámite.</a:t>
            </a:r>
            <a:endParaRPr lang="en-US" dirty="0"/>
          </a:p>
        </p:txBody>
      </p:sp>
    </p:spTree>
    <p:extLst>
      <p:ext uri="{BB962C8B-B14F-4D97-AF65-F5344CB8AC3E}">
        <p14:creationId xmlns:p14="http://schemas.microsoft.com/office/powerpoint/2010/main" val="11722625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Aj: OFICIO O INFORME PERICIAL RETRASADO</a:t>
            </a:r>
            <a:endParaRPr lang="en-US" dirty="0"/>
          </a:p>
        </p:txBody>
      </p:sp>
      <p:sp>
        <p:nvSpPr>
          <p:cNvPr id="3" name="Marcador de contenido 2"/>
          <p:cNvSpPr>
            <a:spLocks noGrp="1"/>
          </p:cNvSpPr>
          <p:nvPr>
            <p:ph idx="1"/>
          </p:nvPr>
        </p:nvSpPr>
        <p:spPr/>
        <p:txBody>
          <a:bodyPr/>
          <a:lstStyle/>
          <a:p>
            <a:pPr algn="just"/>
            <a:r>
              <a:rPr lang="es-MX" dirty="0"/>
              <a:t>-Si el </a:t>
            </a:r>
            <a:r>
              <a:rPr lang="es-MX" dirty="0">
                <a:effectLst>
                  <a:outerShdw blurRad="38100" dist="38100" dir="2700000" algn="tl">
                    <a:srgbClr val="000000">
                      <a:alpha val="43137"/>
                    </a:srgbClr>
                  </a:outerShdw>
                </a:effectLst>
              </a:rPr>
              <a:t>oficio</a:t>
            </a:r>
            <a:r>
              <a:rPr lang="es-MX" dirty="0"/>
              <a:t> o </a:t>
            </a:r>
            <a:r>
              <a:rPr lang="es-MX" dirty="0">
                <a:effectLst>
                  <a:outerShdw blurRad="38100" dist="38100" dir="2700000" algn="tl">
                    <a:srgbClr val="000000">
                      <a:alpha val="43137"/>
                    </a:srgbClr>
                  </a:outerShdw>
                </a:effectLst>
              </a:rPr>
              <a:t>informe del perito no fuere evacuado antes de la audiencia </a:t>
            </a:r>
            <a:r>
              <a:rPr lang="es-MX" dirty="0"/>
              <a:t>y su contenido fuere </a:t>
            </a:r>
            <a:r>
              <a:rPr lang="es-MX" dirty="0">
                <a:effectLst>
                  <a:outerShdw blurRad="38100" dist="38100" dir="2700000" algn="tl">
                    <a:srgbClr val="000000">
                      <a:alpha val="43137"/>
                    </a:srgbClr>
                  </a:outerShdw>
                </a:effectLst>
              </a:rPr>
              <a:t>relevante para la resolución </a:t>
            </a:r>
            <a:r>
              <a:rPr lang="es-MX" dirty="0"/>
              <a:t>del asunto, el juez deberá, dentro de la misma audiencia, tomar las </a:t>
            </a:r>
            <a:r>
              <a:rPr lang="es-MX" dirty="0">
                <a:effectLst>
                  <a:outerShdw blurRad="38100" dist="38100" dir="2700000" algn="tl">
                    <a:srgbClr val="000000">
                      <a:alpha val="43137"/>
                    </a:srgbClr>
                  </a:outerShdw>
                </a:effectLst>
              </a:rPr>
              <a:t>medidas inmediatas</a:t>
            </a:r>
            <a:r>
              <a:rPr lang="es-MX" dirty="0"/>
              <a:t> que fueren necesarias para su aportación en ella. </a:t>
            </a:r>
          </a:p>
          <a:p>
            <a:pPr algn="just"/>
            <a:r>
              <a:rPr lang="es-MX" dirty="0"/>
              <a:t>-Si al término de esta audiencia dichas diligencias no se hubieren cumplido, el Tribunal fijará para ese solo efecto </a:t>
            </a:r>
            <a:r>
              <a:rPr lang="es-MX" dirty="0">
                <a:effectLst>
                  <a:outerShdw blurRad="38100" dist="38100" dir="2700000" algn="tl">
                    <a:srgbClr val="000000">
                      <a:alpha val="43137"/>
                    </a:srgbClr>
                  </a:outerShdw>
                </a:effectLst>
              </a:rPr>
              <a:t>una nueva audiencia </a:t>
            </a:r>
            <a:r>
              <a:rPr lang="es-MX" dirty="0"/>
              <a:t>que deberá llevarse a cabo dentro del más </a:t>
            </a:r>
            <a:r>
              <a:rPr lang="es-MX" dirty="0">
                <a:effectLst>
                  <a:outerShdw blurRad="38100" dist="38100" dir="2700000" algn="tl">
                    <a:srgbClr val="000000">
                      <a:alpha val="43137"/>
                    </a:srgbClr>
                  </a:outerShdw>
                </a:effectLst>
              </a:rPr>
              <a:t>breve plazo</a:t>
            </a:r>
            <a:r>
              <a:rPr lang="es-MX" dirty="0"/>
              <a:t>.</a:t>
            </a:r>
            <a:endParaRPr lang="en-US" dirty="0"/>
          </a:p>
        </p:txBody>
      </p:sp>
    </p:spTree>
    <p:extLst>
      <p:ext uri="{BB962C8B-B14F-4D97-AF65-F5344CB8AC3E}">
        <p14:creationId xmlns:p14="http://schemas.microsoft.com/office/powerpoint/2010/main" val="3766191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AJ: OTROS MEDIOS DE PRUEBA</a:t>
            </a:r>
            <a:endParaRPr lang="en-US" dirty="0"/>
          </a:p>
        </p:txBody>
      </p:sp>
      <p:sp>
        <p:nvSpPr>
          <p:cNvPr id="3" name="Marcador de contenido 2"/>
          <p:cNvSpPr>
            <a:spLocks noGrp="1"/>
          </p:cNvSpPr>
          <p:nvPr>
            <p:ph idx="1"/>
          </p:nvPr>
        </p:nvSpPr>
        <p:spPr/>
        <p:txBody>
          <a:bodyPr/>
          <a:lstStyle/>
          <a:p>
            <a:pPr algn="just"/>
            <a:r>
              <a:rPr lang="es-MX" dirty="0"/>
              <a:t>Cuando se rinda prueba que no esté expresamente regulada en la ley, el tribunal determinará la forma de su incorporación al juicio, adecuándola, en lo posible, al medio de prueba más análogo.</a:t>
            </a:r>
            <a:endParaRPr lang="en-US" dirty="0"/>
          </a:p>
        </p:txBody>
      </p:sp>
    </p:spTree>
    <p:extLst>
      <p:ext uri="{BB962C8B-B14F-4D97-AF65-F5344CB8AC3E}">
        <p14:creationId xmlns:p14="http://schemas.microsoft.com/office/powerpoint/2010/main" val="38066504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Aj: OBSERVACIONES A LA PRUEBA</a:t>
            </a:r>
            <a:endParaRPr lang="en-US" dirty="0"/>
          </a:p>
        </p:txBody>
      </p:sp>
      <p:sp>
        <p:nvSpPr>
          <p:cNvPr id="3" name="Marcador de contenido 2"/>
          <p:cNvSpPr>
            <a:spLocks noGrp="1"/>
          </p:cNvSpPr>
          <p:nvPr>
            <p:ph idx="1"/>
          </p:nvPr>
        </p:nvSpPr>
        <p:spPr/>
        <p:txBody>
          <a:bodyPr/>
          <a:lstStyle/>
          <a:p>
            <a:pPr algn="just"/>
            <a:r>
              <a:rPr lang="es-MX" dirty="0"/>
              <a:t>Practicada la prueba, las partes formularán, oralmente, en forma breve y precisa, las observaciones que les merezcan las pruebas rendidas y sus conclusiones. </a:t>
            </a:r>
          </a:p>
          <a:p>
            <a:pPr algn="just"/>
            <a:r>
              <a:rPr lang="es-MX" dirty="0"/>
              <a:t>Con todo, si a juicio del juez hubiere puntos no suficientemente esclarecidos, podrá ordenar a las partes que los aclaren.</a:t>
            </a:r>
            <a:endParaRPr lang="en-US" dirty="0"/>
          </a:p>
        </p:txBody>
      </p:sp>
    </p:spTree>
    <p:extLst>
      <p:ext uri="{BB962C8B-B14F-4D97-AF65-F5344CB8AC3E}">
        <p14:creationId xmlns:p14="http://schemas.microsoft.com/office/powerpoint/2010/main" val="3239052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AP: Admisibilidad de la prueba</a:t>
            </a:r>
            <a:endParaRPr lang="en-US" dirty="0"/>
          </a:p>
        </p:txBody>
      </p:sp>
      <p:sp>
        <p:nvSpPr>
          <p:cNvPr id="3" name="Marcador de contenido 2"/>
          <p:cNvSpPr>
            <a:spLocks noGrp="1"/>
          </p:cNvSpPr>
          <p:nvPr>
            <p:ph idx="1"/>
          </p:nvPr>
        </p:nvSpPr>
        <p:spPr/>
        <p:txBody>
          <a:bodyPr>
            <a:normAutofit/>
          </a:bodyPr>
          <a:lstStyle/>
          <a:p>
            <a:pPr algn="just"/>
            <a:r>
              <a:rPr lang="es-MX" dirty="0"/>
              <a:t>El juez resolverá fundadamente sobre la pertinencia de la prueba ofrecida por las partes, pudiendo valerse de </a:t>
            </a:r>
            <a:r>
              <a:rPr lang="es-MX" dirty="0">
                <a:effectLst>
                  <a:outerShdw blurRad="38100" dist="38100" dir="2700000" algn="tl">
                    <a:srgbClr val="000000">
                      <a:alpha val="43137"/>
                    </a:srgbClr>
                  </a:outerShdw>
                </a:effectLst>
              </a:rPr>
              <a:t>todas aquellas reguladas en la ley</a:t>
            </a:r>
            <a:r>
              <a:rPr lang="es-MX" dirty="0"/>
              <a:t>. Las partes podrán también ofrecer </a:t>
            </a:r>
            <a:r>
              <a:rPr lang="es-MX" dirty="0">
                <a:effectLst>
                  <a:outerShdw blurRad="38100" dist="38100" dir="2700000" algn="tl">
                    <a:srgbClr val="000000">
                      <a:alpha val="43137"/>
                    </a:srgbClr>
                  </a:outerShdw>
                </a:effectLst>
              </a:rPr>
              <a:t>cualquier otro elemento de convicción </a:t>
            </a:r>
            <a:r>
              <a:rPr lang="es-MX" dirty="0"/>
              <a:t>que, a juicio del tribunal, fuese pertinente. </a:t>
            </a:r>
          </a:p>
          <a:p>
            <a:pPr algn="just"/>
            <a:r>
              <a:rPr lang="es-MX" dirty="0"/>
              <a:t>Sólo se admitirán las pruebas que tengan relación directa con el asunto sometido al conocimiento del tribunal y siempre que sean necesarias para su resolución.</a:t>
            </a:r>
          </a:p>
        </p:txBody>
      </p:sp>
    </p:spTree>
    <p:extLst>
      <p:ext uri="{BB962C8B-B14F-4D97-AF65-F5344CB8AC3E}">
        <p14:creationId xmlns:p14="http://schemas.microsoft.com/office/powerpoint/2010/main" val="1420830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a:t> AP: Prueba ilícita</a:t>
            </a:r>
            <a:endParaRPr lang="en-US" dirty="0"/>
          </a:p>
        </p:txBody>
      </p:sp>
      <p:sp>
        <p:nvSpPr>
          <p:cNvPr id="3" name="Marcador de contenido 2"/>
          <p:cNvSpPr>
            <a:spLocks noGrp="1"/>
          </p:cNvSpPr>
          <p:nvPr>
            <p:ph idx="1"/>
          </p:nvPr>
        </p:nvSpPr>
        <p:spPr/>
        <p:txBody>
          <a:bodyPr/>
          <a:lstStyle/>
          <a:p>
            <a:r>
              <a:rPr lang="es-MX" dirty="0"/>
              <a:t>Art. 453 N° 4 inc. 3° </a:t>
            </a:r>
            <a:r>
              <a:rPr lang="es-MX" dirty="0" err="1"/>
              <a:t>CdT</a:t>
            </a:r>
            <a:r>
              <a:rPr lang="es-MX" dirty="0"/>
              <a:t>: </a:t>
            </a:r>
          </a:p>
          <a:p>
            <a:r>
              <a:rPr lang="es-MX" i="1" dirty="0"/>
              <a:t>…carecerán de valor probatorio y, en consecuencia,… </a:t>
            </a:r>
          </a:p>
          <a:p>
            <a:pPr marL="0" indent="0">
              <a:buNone/>
            </a:pPr>
            <a:r>
              <a:rPr lang="es-MX" i="1" dirty="0"/>
              <a:t> …no podrán se apreciadas por el tribunal… </a:t>
            </a:r>
          </a:p>
          <a:p>
            <a:pPr marL="0" indent="0">
              <a:buNone/>
            </a:pPr>
            <a:r>
              <a:rPr lang="es-MX" i="1" dirty="0"/>
              <a:t>…las pruebas que las partes aporten y… </a:t>
            </a:r>
          </a:p>
          <a:p>
            <a:pPr marL="0" indent="0">
              <a:buNone/>
            </a:pPr>
            <a:r>
              <a:rPr lang="es-MX" i="1" dirty="0"/>
              <a:t>…que se hubieren obtenido… </a:t>
            </a:r>
          </a:p>
          <a:p>
            <a:pPr marL="0" indent="0">
              <a:buNone/>
            </a:pPr>
            <a:r>
              <a:rPr lang="es-MX" i="1" dirty="0"/>
              <a:t>…directa o indirectamente… </a:t>
            </a:r>
          </a:p>
          <a:p>
            <a:pPr marL="0" indent="0">
              <a:buNone/>
            </a:pPr>
            <a:r>
              <a:rPr lang="es-MX" i="1" dirty="0"/>
              <a:t> …por medios ilícitos o a través de actos que impliquen violación de derechos fundamentales.</a:t>
            </a:r>
            <a:endParaRPr lang="en-US" i="1" dirty="0"/>
          </a:p>
        </p:txBody>
      </p:sp>
    </p:spTree>
    <p:extLst>
      <p:ext uri="{BB962C8B-B14F-4D97-AF65-F5344CB8AC3E}">
        <p14:creationId xmlns:p14="http://schemas.microsoft.com/office/powerpoint/2010/main" val="669372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a:t>Prueba</a:t>
            </a:r>
            <a:r>
              <a:rPr lang="en-US" dirty="0"/>
              <a:t> </a:t>
            </a:r>
            <a:r>
              <a:rPr lang="en-US" dirty="0" err="1"/>
              <a:t>ilícita</a:t>
            </a:r>
            <a:r>
              <a:rPr lang="en-US" dirty="0"/>
              <a:t>: </a:t>
            </a:r>
            <a:r>
              <a:rPr lang="en-US" dirty="0" err="1"/>
              <a:t>concepto</a:t>
            </a:r>
            <a:endParaRPr lang="en-US" dirty="0"/>
          </a:p>
        </p:txBody>
      </p:sp>
      <p:sp>
        <p:nvSpPr>
          <p:cNvPr id="3" name="Marcador de contenido 2"/>
          <p:cNvSpPr>
            <a:spLocks noGrp="1"/>
          </p:cNvSpPr>
          <p:nvPr>
            <p:ph idx="1"/>
          </p:nvPr>
        </p:nvSpPr>
        <p:spPr/>
        <p:txBody>
          <a:bodyPr>
            <a:normAutofit/>
          </a:bodyPr>
          <a:lstStyle/>
          <a:p>
            <a:pPr algn="just"/>
            <a:r>
              <a:rPr lang="es-MX" i="1" dirty="0"/>
              <a:t>“…que se hubiere obtenido </a:t>
            </a:r>
            <a:r>
              <a:rPr lang="es-MX" dirty="0"/>
              <a:t>[…] </a:t>
            </a:r>
            <a:r>
              <a:rPr lang="es-MX" i="1" dirty="0"/>
              <a:t>por medios ilícitos o a través de actos que impliquen violación de derechos fundamentales.” </a:t>
            </a:r>
          </a:p>
          <a:p>
            <a:pPr algn="just"/>
            <a:r>
              <a:rPr lang="es-MX" dirty="0"/>
              <a:t>La norma señala el </a:t>
            </a:r>
            <a:r>
              <a:rPr lang="es-MX" dirty="0">
                <a:effectLst>
                  <a:outerShdw blurRad="38100" dist="38100" dir="2700000" algn="tl">
                    <a:srgbClr val="000000">
                      <a:alpha val="43137"/>
                    </a:srgbClr>
                  </a:outerShdw>
                </a:effectLst>
              </a:rPr>
              <a:t>momento de la ilicitud</a:t>
            </a:r>
            <a:r>
              <a:rPr lang="es-MX" dirty="0"/>
              <a:t>: la </a:t>
            </a:r>
            <a:r>
              <a:rPr lang="es-MX" dirty="0">
                <a:effectLst>
                  <a:outerShdw blurRad="38100" dist="38100" dir="2700000" algn="tl">
                    <a:srgbClr val="000000">
                      <a:alpha val="43137"/>
                    </a:srgbClr>
                  </a:outerShdw>
                </a:effectLst>
              </a:rPr>
              <a:t>obtención procesal del elemento probatorio (fuente) </a:t>
            </a:r>
            <a:r>
              <a:rPr lang="es-MX" dirty="0"/>
              <a:t>momento extraprocesal, sin embargo…</a:t>
            </a:r>
          </a:p>
          <a:p>
            <a:pPr algn="just"/>
            <a:r>
              <a:rPr lang="es-MX" dirty="0"/>
              <a:t>¿Se extiende también a la práctica del medio probatorio </a:t>
            </a:r>
            <a:r>
              <a:rPr lang="es-MX" dirty="0" err="1"/>
              <a:t>intraprocesal</a:t>
            </a:r>
            <a:r>
              <a:rPr lang="es-MX" dirty="0"/>
              <a:t>?: “no debe vulnerar el principio de legalidad que rige el ofrecimiento e incorporación de la prueba en el proceso laboral” (R. Fernández, </a:t>
            </a:r>
            <a:r>
              <a:rPr lang="es-MX" i="1" dirty="0"/>
              <a:t>La prueba en el proceso laboral</a:t>
            </a:r>
            <a:r>
              <a:rPr lang="es-MX" dirty="0"/>
              <a:t>, Tirant, 2021, pp. 458-459). “El CT no ha limitado la prueba ilícita solamente a la que se obtiene con vulneración de derechos fundamentales fuera del proceso…” (</a:t>
            </a:r>
            <a:r>
              <a:rPr lang="es-MX" dirty="0" err="1"/>
              <a:t>idem</a:t>
            </a:r>
            <a:r>
              <a:rPr lang="es-MX" dirty="0"/>
              <a:t>, p. 461). </a:t>
            </a:r>
          </a:p>
          <a:p>
            <a:pPr algn="just"/>
            <a:r>
              <a:rPr lang="es-MX" dirty="0"/>
              <a:t> CS. 12 de abril 2018, Rol N°35.159-2017.-</a:t>
            </a:r>
            <a:endParaRPr lang="en-US" dirty="0"/>
          </a:p>
        </p:txBody>
      </p:sp>
    </p:spTree>
    <p:extLst>
      <p:ext uri="{BB962C8B-B14F-4D97-AF65-F5344CB8AC3E}">
        <p14:creationId xmlns:p14="http://schemas.microsoft.com/office/powerpoint/2010/main" val="1243176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a:t>Prueba</a:t>
            </a:r>
            <a:r>
              <a:rPr lang="en-US" dirty="0"/>
              <a:t> </a:t>
            </a:r>
            <a:r>
              <a:rPr lang="en-US" dirty="0" err="1"/>
              <a:t>ilícita</a:t>
            </a:r>
            <a:r>
              <a:rPr lang="en-US" dirty="0"/>
              <a:t>: </a:t>
            </a:r>
            <a:r>
              <a:rPr lang="en-US" dirty="0" err="1"/>
              <a:t>concepto</a:t>
            </a:r>
            <a:r>
              <a:rPr lang="en-US" dirty="0"/>
              <a:t> “</a:t>
            </a:r>
            <a:r>
              <a:rPr lang="en-US" dirty="0" err="1"/>
              <a:t>directa</a:t>
            </a:r>
            <a:r>
              <a:rPr lang="en-US" dirty="0"/>
              <a:t> o </a:t>
            </a:r>
            <a:r>
              <a:rPr lang="en-US" dirty="0" err="1"/>
              <a:t>indirectamente</a:t>
            </a:r>
            <a:r>
              <a:rPr lang="en-US" dirty="0"/>
              <a:t>” </a:t>
            </a:r>
          </a:p>
        </p:txBody>
      </p:sp>
      <p:sp>
        <p:nvSpPr>
          <p:cNvPr id="3" name="Marcador de contenido 2"/>
          <p:cNvSpPr>
            <a:spLocks noGrp="1"/>
          </p:cNvSpPr>
          <p:nvPr>
            <p:ph idx="1"/>
          </p:nvPr>
        </p:nvSpPr>
        <p:spPr/>
        <p:txBody>
          <a:bodyPr/>
          <a:lstStyle/>
          <a:p>
            <a:pPr algn="just"/>
            <a:r>
              <a:rPr lang="es-MX" dirty="0"/>
              <a:t> Directa: pruebas logradas infringiendo un derecho fundamental / Indirecta: pruebas derivadas de la prueba obtenida directamente con vulneración de derechos fundamentales o… </a:t>
            </a:r>
          </a:p>
          <a:p>
            <a:pPr algn="just"/>
            <a:r>
              <a:rPr lang="es-MX" i="1" dirty="0"/>
              <a:t>“Cuando entre el acto vulnerador del derecho o libertad fundamental y la obtención de la prueba no media una relación directa o inmediata sino mediata” </a:t>
            </a:r>
            <a:r>
              <a:rPr lang="es-MX" dirty="0"/>
              <a:t>(Fernández, p. 465).</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02732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a:t>Prueba</a:t>
            </a:r>
            <a:r>
              <a:rPr lang="en-US" dirty="0"/>
              <a:t> </a:t>
            </a:r>
            <a:r>
              <a:rPr lang="en-US" dirty="0" err="1"/>
              <a:t>ilícita</a:t>
            </a:r>
            <a:r>
              <a:rPr lang="en-US" dirty="0"/>
              <a:t>: </a:t>
            </a:r>
            <a:r>
              <a:rPr lang="en-US" dirty="0" err="1"/>
              <a:t>Efectos</a:t>
            </a:r>
            <a:endParaRPr lang="en-US" dirty="0"/>
          </a:p>
        </p:txBody>
      </p:sp>
      <p:sp>
        <p:nvSpPr>
          <p:cNvPr id="3" name="Marcador de contenido 2"/>
          <p:cNvSpPr>
            <a:spLocks noGrp="1"/>
          </p:cNvSpPr>
          <p:nvPr>
            <p:ph idx="1"/>
          </p:nvPr>
        </p:nvSpPr>
        <p:spPr/>
        <p:txBody>
          <a:bodyPr/>
          <a:lstStyle/>
          <a:p>
            <a:r>
              <a:rPr lang="es-MX" dirty="0"/>
              <a:t>…carecerán de valor probatorio y, en consecuencia, no podrán se apreciadas por el tribunal… </a:t>
            </a:r>
          </a:p>
          <a:p>
            <a:r>
              <a:rPr lang="es-MX" dirty="0"/>
              <a:t>Distinción apreciación / valoración </a:t>
            </a:r>
          </a:p>
          <a:p>
            <a:r>
              <a:rPr lang="es-MX" dirty="0"/>
              <a:t>Según Javier Maturana, “la apreciación de la prueba constituye un proceso que se desenvuelve progresiva y escalonadamente, partiendo por la percepción, pasando por la interpretación y terminando en la valoración” (Maturana, Javier: </a:t>
            </a:r>
            <a:r>
              <a:rPr lang="es-MX" i="1" dirty="0"/>
              <a:t>Sana Crítica. Un sistema de valoración racional de la prueba</a:t>
            </a:r>
            <a:r>
              <a:rPr lang="es-MX" dirty="0"/>
              <a:t>, Thomson Reuters, Santiago de Chile, 2014, p. 68).</a:t>
            </a:r>
            <a:endParaRPr lang="en-US" dirty="0"/>
          </a:p>
        </p:txBody>
      </p:sp>
    </p:spTree>
    <p:extLst>
      <p:ext uri="{BB962C8B-B14F-4D97-AF65-F5344CB8AC3E}">
        <p14:creationId xmlns:p14="http://schemas.microsoft.com/office/powerpoint/2010/main" val="1520495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a:t>Prueba</a:t>
            </a:r>
            <a:r>
              <a:rPr lang="en-US" dirty="0"/>
              <a:t> </a:t>
            </a:r>
            <a:r>
              <a:rPr lang="en-US" dirty="0" err="1"/>
              <a:t>ilícita</a:t>
            </a:r>
            <a:r>
              <a:rPr lang="en-US" dirty="0"/>
              <a:t>: </a:t>
            </a:r>
            <a:r>
              <a:rPr lang="en-US" dirty="0" err="1"/>
              <a:t>Tramitación</a:t>
            </a:r>
            <a:endParaRPr lang="en-US" dirty="0"/>
          </a:p>
        </p:txBody>
      </p:sp>
      <p:sp>
        <p:nvSpPr>
          <p:cNvPr id="3" name="Marcador de contenido 2"/>
          <p:cNvSpPr>
            <a:spLocks noGrp="1"/>
          </p:cNvSpPr>
          <p:nvPr>
            <p:ph idx="1"/>
          </p:nvPr>
        </p:nvSpPr>
        <p:spPr/>
        <p:txBody>
          <a:bodyPr>
            <a:normAutofit fontScale="92500" lnSpcReduction="10000"/>
          </a:bodyPr>
          <a:lstStyle/>
          <a:p>
            <a:pPr algn="just"/>
            <a:r>
              <a:rPr lang="es-MX" dirty="0"/>
              <a:t>La ilicitud es causal de inadmisión-exclusión de la prueba: </a:t>
            </a:r>
          </a:p>
          <a:p>
            <a:pPr algn="just"/>
            <a:r>
              <a:rPr lang="es-MX" i="1" dirty="0"/>
              <a:t>-”…no podrán ser apreciadas…”</a:t>
            </a:r>
            <a:r>
              <a:rPr lang="es-MX" dirty="0"/>
              <a:t> </a:t>
            </a:r>
          </a:p>
          <a:p>
            <a:pPr algn="just"/>
            <a:r>
              <a:rPr lang="es-MX" dirty="0"/>
              <a:t>- Ubicación sistemática de la norma → audiencia preparatoria </a:t>
            </a:r>
          </a:p>
          <a:p>
            <a:pPr algn="just"/>
            <a:r>
              <a:rPr lang="es-MX" dirty="0"/>
              <a:t>- Lógica: carece de sentido admitir para luego privarla de efectos. </a:t>
            </a:r>
          </a:p>
          <a:p>
            <a:pPr algn="just"/>
            <a:r>
              <a:rPr lang="es-MX" dirty="0"/>
              <a:t>- Celeridad procesal </a:t>
            </a:r>
          </a:p>
          <a:p>
            <a:pPr algn="just"/>
            <a:r>
              <a:rPr lang="es-MX" dirty="0"/>
              <a:t>- Bilateralidad </a:t>
            </a:r>
          </a:p>
          <a:p>
            <a:pPr algn="just"/>
            <a:r>
              <a:rPr lang="es-MX" i="1" dirty="0"/>
              <a:t>“…no puede promoverse un incidente de ilicitud de la prueba en la etapa de rendición de la misma, por haber </a:t>
            </a:r>
            <a:r>
              <a:rPr lang="es-MX" i="1" dirty="0" err="1"/>
              <a:t>precluido</a:t>
            </a:r>
            <a:r>
              <a:rPr lang="es-MX" i="1" dirty="0"/>
              <a:t> la oportunidad para hacerlo, que es la etapa de admisibilidad”</a:t>
            </a:r>
            <a:r>
              <a:rPr lang="es-MX" dirty="0"/>
              <a:t> CA de Concepción, 16 de mayo de 2019, Rol 37-2019.- </a:t>
            </a:r>
          </a:p>
          <a:p>
            <a:pPr algn="just"/>
            <a:r>
              <a:rPr lang="es-MX" dirty="0"/>
              <a:t>Art. 454 N° 2 </a:t>
            </a:r>
            <a:r>
              <a:rPr lang="es-MX" dirty="0" err="1"/>
              <a:t>CdT</a:t>
            </a:r>
            <a:r>
              <a:rPr lang="es-MX" dirty="0"/>
              <a:t>: </a:t>
            </a:r>
            <a:r>
              <a:rPr lang="es-MX" i="1" dirty="0"/>
              <a:t>“ La impugnación de la prueba instrumental acompañada deberá formularse en forma oral en la audiencia preparatoria o en la de juicio”.</a:t>
            </a:r>
            <a:endParaRPr lang="en-US" i="1" dirty="0"/>
          </a:p>
        </p:txBody>
      </p:sp>
    </p:spTree>
    <p:extLst>
      <p:ext uri="{BB962C8B-B14F-4D97-AF65-F5344CB8AC3E}">
        <p14:creationId xmlns:p14="http://schemas.microsoft.com/office/powerpoint/2010/main" val="1335925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a:t>Prueba</a:t>
            </a:r>
            <a:r>
              <a:rPr lang="en-US" dirty="0"/>
              <a:t> </a:t>
            </a:r>
            <a:r>
              <a:rPr lang="en-US" dirty="0" err="1"/>
              <a:t>ilícita</a:t>
            </a:r>
            <a:r>
              <a:rPr lang="en-US" dirty="0"/>
              <a:t>: </a:t>
            </a:r>
            <a:r>
              <a:rPr lang="en-US" dirty="0" err="1"/>
              <a:t>Tramitación</a:t>
            </a:r>
            <a:endParaRPr lang="en-US" dirty="0"/>
          </a:p>
        </p:txBody>
      </p:sp>
      <p:sp>
        <p:nvSpPr>
          <p:cNvPr id="3" name="Marcador de contenido 2"/>
          <p:cNvSpPr>
            <a:spLocks noGrp="1"/>
          </p:cNvSpPr>
          <p:nvPr>
            <p:ph idx="1"/>
          </p:nvPr>
        </p:nvSpPr>
        <p:spPr/>
        <p:txBody>
          <a:bodyPr/>
          <a:lstStyle/>
          <a:p>
            <a:pPr algn="just"/>
            <a:r>
              <a:rPr lang="es-MX" dirty="0"/>
              <a:t>Incidente en la audiencia preparatoria. Si no se dispone de prueba para resolverlo deberá recibirse a prueba el incidente ¿Cuándo se resolverá? </a:t>
            </a:r>
          </a:p>
          <a:p>
            <a:pPr algn="just"/>
            <a:r>
              <a:rPr lang="es-MX" dirty="0"/>
              <a:t>Fernández: </a:t>
            </a:r>
            <a:r>
              <a:rPr lang="es-MX" i="1" dirty="0"/>
              <a:t>“En este supuesto, el pronunciamiento sobre la ilicitud de la prueba tiene lugar en la etapa de rendición de la prueba, una vez rendida la prueba para resolver el incidente de ilicitud. Y si ello no es posible, su resolución se producirá en la sentencia definitiva luego de rendida toda la prueba, incluso , la cuestionada por ilicitud” </a:t>
            </a:r>
            <a:r>
              <a:rPr lang="es-MX" dirty="0"/>
              <a:t>(</a:t>
            </a:r>
            <a:r>
              <a:rPr lang="es-MX" i="1" dirty="0" err="1"/>
              <a:t>Op</a:t>
            </a:r>
            <a:r>
              <a:rPr lang="es-MX" i="1" dirty="0"/>
              <a:t>. cit. </a:t>
            </a:r>
            <a:r>
              <a:rPr lang="es-MX" dirty="0"/>
              <a:t>p. 464) </a:t>
            </a:r>
          </a:p>
          <a:p>
            <a:pPr algn="just"/>
            <a:r>
              <a:rPr lang="es-MX" dirty="0"/>
              <a:t> ¿Qué opinan?</a:t>
            </a:r>
            <a:endParaRPr lang="en-US" dirty="0"/>
          </a:p>
        </p:txBody>
      </p:sp>
    </p:spTree>
    <p:extLst>
      <p:ext uri="{BB962C8B-B14F-4D97-AF65-F5344CB8AC3E}">
        <p14:creationId xmlns:p14="http://schemas.microsoft.com/office/powerpoint/2010/main" val="778283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90</TotalTime>
  <Words>2474</Words>
  <Application>Microsoft Office PowerPoint</Application>
  <PresentationFormat>Panorámica</PresentationFormat>
  <Paragraphs>101</Paragraphs>
  <Slides>24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24</vt:i4>
      </vt:variant>
    </vt:vector>
  </HeadingPairs>
  <TitlesOfParts>
    <vt:vector size="30" baseType="lpstr">
      <vt:lpstr>Google Sans</vt:lpstr>
      <vt:lpstr>Tw Cen MT</vt:lpstr>
      <vt:lpstr>Tw Cen MT Condensed</vt:lpstr>
      <vt:lpstr>Wingdings</vt:lpstr>
      <vt:lpstr>Wingdings 3</vt:lpstr>
      <vt:lpstr>Integral</vt:lpstr>
      <vt:lpstr>TEMAS FUNDAMENTALES DE LA PRUEBA/EVIDENCIA</vt:lpstr>
      <vt:lpstr>AP : Recepción de la causa a prueba</vt:lpstr>
      <vt:lpstr>AP: Admisibilidad de la prueba</vt:lpstr>
      <vt:lpstr> AP: Prueba ilícita</vt:lpstr>
      <vt:lpstr>Prueba ilícita: concepto</vt:lpstr>
      <vt:lpstr>Prueba ilícita: concepto “directa o indirectamente” </vt:lpstr>
      <vt:lpstr>Prueba ilícita: Efectos</vt:lpstr>
      <vt:lpstr>Prueba ilícita: Tramitación</vt:lpstr>
      <vt:lpstr>Prueba ilícita: Tramitación</vt:lpstr>
      <vt:lpstr>AP: Preparación de prueba para la AJ</vt:lpstr>
      <vt:lpstr>AP: Preparación de prueba para la AJ</vt:lpstr>
      <vt:lpstr>AP: Preparación de prueba para la AJ</vt:lpstr>
      <vt:lpstr>Incidente de prueba nueva</vt:lpstr>
      <vt:lpstr>AJ: ORDEN DE RENDICIÓN DE LA PRUEBA</vt:lpstr>
      <vt:lpstr>Aj: impugnación documental</vt:lpstr>
      <vt:lpstr>AJ: Prueba confesional</vt:lpstr>
      <vt:lpstr>AJ: Prueba confesional</vt:lpstr>
      <vt:lpstr>AJ: Prueba confesional</vt:lpstr>
      <vt:lpstr>AJ: Prueba testimonial</vt:lpstr>
      <vt:lpstr>AJ: Prueba testimonial</vt:lpstr>
      <vt:lpstr>AJ: Prueba testimonial</vt:lpstr>
      <vt:lpstr>Aj: OFICIO O INFORME PERICIAL RETRASADO</vt:lpstr>
      <vt:lpstr>AJ: OTROS MEDIOS DE PRUEBA</vt:lpstr>
      <vt:lpstr>Aj: OBSERVACIONES A LA PRUEBA</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Derecho</dc:creator>
  <cp:lastModifiedBy>Claudio Palavecino</cp:lastModifiedBy>
  <cp:revision>12</cp:revision>
  <dcterms:created xsi:type="dcterms:W3CDTF">2024-06-04T20:23:33Z</dcterms:created>
  <dcterms:modified xsi:type="dcterms:W3CDTF">2024-06-04T22:12:24Z</dcterms:modified>
</cp:coreProperties>
</file>