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2321C53-370B-482C-881C-714A242FC013}" type="datetimeFigureOut">
              <a:rPr lang="es-CL" smtClean="0"/>
              <a:t>15-09-2021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0EA92A9-EAC3-4B25-AFA1-0AA72DE0CCBF}" type="slidenum">
              <a:rPr lang="es-CL" smtClean="0"/>
              <a:t>‹Nº›</a:t>
            </a:fld>
            <a:endParaRPr lang="es-CL"/>
          </a:p>
        </p:txBody>
      </p:sp>
    </p:spTree>
    <p:extLst>
      <p:ext uri="{BB962C8B-B14F-4D97-AF65-F5344CB8AC3E}">
        <p14:creationId xmlns:p14="http://schemas.microsoft.com/office/powerpoint/2010/main" val="3388029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2321C53-370B-482C-881C-714A242FC013}" type="datetimeFigureOut">
              <a:rPr lang="es-CL" smtClean="0"/>
              <a:t>15-09-2021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80EA92A9-EAC3-4B25-AFA1-0AA72DE0CCBF}" type="slidenum">
              <a:rPr lang="es-CL" smtClean="0"/>
              <a:t>‹Nº›</a:t>
            </a:fld>
            <a:endParaRPr lang="es-CL"/>
          </a:p>
        </p:txBody>
      </p:sp>
    </p:spTree>
    <p:extLst>
      <p:ext uri="{BB962C8B-B14F-4D97-AF65-F5344CB8AC3E}">
        <p14:creationId xmlns:p14="http://schemas.microsoft.com/office/powerpoint/2010/main" val="3552015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2321C53-370B-482C-881C-714A242FC013}" type="datetimeFigureOut">
              <a:rPr lang="es-CL" smtClean="0"/>
              <a:t>15-09-2021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0EA92A9-EAC3-4B25-AFA1-0AA72DE0CCBF}" type="slidenum">
              <a:rPr lang="es-CL" smtClean="0"/>
              <a:t>‹Nº›</a:t>
            </a:fld>
            <a:endParaRPr lang="es-CL"/>
          </a:p>
        </p:txBody>
      </p:sp>
    </p:spTree>
    <p:extLst>
      <p:ext uri="{BB962C8B-B14F-4D97-AF65-F5344CB8AC3E}">
        <p14:creationId xmlns:p14="http://schemas.microsoft.com/office/powerpoint/2010/main" val="1700508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2321C53-370B-482C-881C-714A242FC013}" type="datetimeFigureOut">
              <a:rPr lang="es-CL" smtClean="0"/>
              <a:t>15-09-2021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0EA92A9-EAC3-4B25-AFA1-0AA72DE0CCBF}" type="slidenum">
              <a:rPr lang="es-CL" smtClean="0"/>
              <a:t>‹Nº›</a:t>
            </a:fld>
            <a:endParaRPr lang="es-C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77002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2321C53-370B-482C-881C-714A242FC013}" type="datetimeFigureOut">
              <a:rPr lang="es-CL" smtClean="0"/>
              <a:t>15-09-2021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0EA92A9-EAC3-4B25-AFA1-0AA72DE0CCBF}" type="slidenum">
              <a:rPr lang="es-CL" smtClean="0"/>
              <a:t>‹Nº›</a:t>
            </a:fld>
            <a:endParaRPr lang="es-CL"/>
          </a:p>
        </p:txBody>
      </p:sp>
    </p:spTree>
    <p:extLst>
      <p:ext uri="{BB962C8B-B14F-4D97-AF65-F5344CB8AC3E}">
        <p14:creationId xmlns:p14="http://schemas.microsoft.com/office/powerpoint/2010/main" val="240970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2321C53-370B-482C-881C-714A242FC013}" type="datetimeFigureOut">
              <a:rPr lang="es-CL" smtClean="0"/>
              <a:t>15-09-2021</a:t>
            </a:fld>
            <a:endParaRPr lang="es-CL"/>
          </a:p>
        </p:txBody>
      </p:sp>
      <p:sp>
        <p:nvSpPr>
          <p:cNvPr id="4"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0EA92A9-EAC3-4B25-AFA1-0AA72DE0CCBF}" type="slidenum">
              <a:rPr lang="es-CL" smtClean="0"/>
              <a:t>‹Nº›</a:t>
            </a:fld>
            <a:endParaRPr lang="es-CL"/>
          </a:p>
        </p:txBody>
      </p:sp>
    </p:spTree>
    <p:extLst>
      <p:ext uri="{BB962C8B-B14F-4D97-AF65-F5344CB8AC3E}">
        <p14:creationId xmlns:p14="http://schemas.microsoft.com/office/powerpoint/2010/main" val="372844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2321C53-370B-482C-881C-714A242FC013}" type="datetimeFigureOut">
              <a:rPr lang="es-CL" smtClean="0"/>
              <a:t>15-09-2021</a:t>
            </a:fld>
            <a:endParaRPr lang="es-CL"/>
          </a:p>
        </p:txBody>
      </p:sp>
      <p:sp>
        <p:nvSpPr>
          <p:cNvPr id="4"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0EA92A9-EAC3-4B25-AFA1-0AA72DE0CCBF}" type="slidenum">
              <a:rPr lang="es-CL" smtClean="0"/>
              <a:t>‹Nº›</a:t>
            </a:fld>
            <a:endParaRPr lang="es-CL"/>
          </a:p>
        </p:txBody>
      </p:sp>
    </p:spTree>
    <p:extLst>
      <p:ext uri="{BB962C8B-B14F-4D97-AF65-F5344CB8AC3E}">
        <p14:creationId xmlns:p14="http://schemas.microsoft.com/office/powerpoint/2010/main" val="1637655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321C53-370B-482C-881C-714A242FC013}" type="datetimeFigureOut">
              <a:rPr lang="es-CL" smtClean="0"/>
              <a:t>15-09-2021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0EA92A9-EAC3-4B25-AFA1-0AA72DE0CCBF}" type="slidenum">
              <a:rPr lang="es-CL" smtClean="0"/>
              <a:t>‹Nº›</a:t>
            </a:fld>
            <a:endParaRPr lang="es-CL"/>
          </a:p>
        </p:txBody>
      </p:sp>
    </p:spTree>
    <p:extLst>
      <p:ext uri="{BB962C8B-B14F-4D97-AF65-F5344CB8AC3E}">
        <p14:creationId xmlns:p14="http://schemas.microsoft.com/office/powerpoint/2010/main" val="3581160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321C53-370B-482C-881C-714A242FC013}" type="datetimeFigureOut">
              <a:rPr lang="es-CL" smtClean="0"/>
              <a:t>15-09-2021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0EA92A9-EAC3-4B25-AFA1-0AA72DE0CCBF}" type="slidenum">
              <a:rPr lang="es-CL" smtClean="0"/>
              <a:t>‹Nº›</a:t>
            </a:fld>
            <a:endParaRPr lang="es-CL"/>
          </a:p>
        </p:txBody>
      </p:sp>
    </p:spTree>
    <p:extLst>
      <p:ext uri="{BB962C8B-B14F-4D97-AF65-F5344CB8AC3E}">
        <p14:creationId xmlns:p14="http://schemas.microsoft.com/office/powerpoint/2010/main" val="1170770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52321C53-370B-482C-881C-714A242FC013}" type="datetimeFigureOut">
              <a:rPr lang="es-CL" smtClean="0"/>
              <a:t>15-09-2021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0EA92A9-EAC3-4B25-AFA1-0AA72DE0CCBF}" type="slidenum">
              <a:rPr lang="es-CL" smtClean="0"/>
              <a:t>‹Nº›</a:t>
            </a:fld>
            <a:endParaRPr lang="es-CL"/>
          </a:p>
        </p:txBody>
      </p:sp>
    </p:spTree>
    <p:extLst>
      <p:ext uri="{BB962C8B-B14F-4D97-AF65-F5344CB8AC3E}">
        <p14:creationId xmlns:p14="http://schemas.microsoft.com/office/powerpoint/2010/main" val="1724085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2321C53-370B-482C-881C-714A242FC013}" type="datetimeFigureOut">
              <a:rPr lang="es-CL" smtClean="0"/>
              <a:t>15-09-2021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0EA92A9-EAC3-4B25-AFA1-0AA72DE0CCBF}" type="slidenum">
              <a:rPr lang="es-CL" smtClean="0"/>
              <a:t>‹Nº›</a:t>
            </a:fld>
            <a:endParaRPr lang="es-CL"/>
          </a:p>
        </p:txBody>
      </p:sp>
    </p:spTree>
    <p:extLst>
      <p:ext uri="{BB962C8B-B14F-4D97-AF65-F5344CB8AC3E}">
        <p14:creationId xmlns:p14="http://schemas.microsoft.com/office/powerpoint/2010/main" val="2186730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2321C53-370B-482C-881C-714A242FC013}" type="datetimeFigureOut">
              <a:rPr lang="es-CL" smtClean="0"/>
              <a:t>15-09-2021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80EA92A9-EAC3-4B25-AFA1-0AA72DE0CCBF}" type="slidenum">
              <a:rPr lang="es-CL" smtClean="0"/>
              <a:t>‹Nº›</a:t>
            </a:fld>
            <a:endParaRPr lang="es-CL"/>
          </a:p>
        </p:txBody>
      </p:sp>
    </p:spTree>
    <p:extLst>
      <p:ext uri="{BB962C8B-B14F-4D97-AF65-F5344CB8AC3E}">
        <p14:creationId xmlns:p14="http://schemas.microsoft.com/office/powerpoint/2010/main" val="2354379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2321C53-370B-482C-881C-714A242FC013}" type="datetimeFigureOut">
              <a:rPr lang="es-CL" smtClean="0"/>
              <a:t>15-09-2021</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80EA92A9-EAC3-4B25-AFA1-0AA72DE0CCBF}" type="slidenum">
              <a:rPr lang="es-CL" smtClean="0"/>
              <a:t>‹Nº›</a:t>
            </a:fld>
            <a:endParaRPr lang="es-CL"/>
          </a:p>
        </p:txBody>
      </p:sp>
    </p:spTree>
    <p:extLst>
      <p:ext uri="{BB962C8B-B14F-4D97-AF65-F5344CB8AC3E}">
        <p14:creationId xmlns:p14="http://schemas.microsoft.com/office/powerpoint/2010/main" val="3487841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52321C53-370B-482C-881C-714A242FC013}" type="datetimeFigureOut">
              <a:rPr lang="es-CL" smtClean="0"/>
              <a:t>15-09-2021</a:t>
            </a:fld>
            <a:endParaRPr lang="es-CL"/>
          </a:p>
        </p:txBody>
      </p:sp>
      <p:sp>
        <p:nvSpPr>
          <p:cNvPr id="5" name="Footer Placeholder 3"/>
          <p:cNvSpPr>
            <a:spLocks noGrp="1"/>
          </p:cNvSpPr>
          <p:nvPr>
            <p:ph type="ftr" sz="quarter" idx="11"/>
          </p:nvPr>
        </p:nvSpPr>
        <p:spPr/>
        <p:txBody>
          <a:bodyPr/>
          <a:lstStyle/>
          <a:p>
            <a:endParaRPr lang="es-CL"/>
          </a:p>
        </p:txBody>
      </p:sp>
      <p:sp>
        <p:nvSpPr>
          <p:cNvPr id="6" name="Slide Number Placeholder 4"/>
          <p:cNvSpPr>
            <a:spLocks noGrp="1"/>
          </p:cNvSpPr>
          <p:nvPr>
            <p:ph type="sldNum" sz="quarter" idx="12"/>
          </p:nvPr>
        </p:nvSpPr>
        <p:spPr/>
        <p:txBody>
          <a:bodyPr/>
          <a:lstStyle/>
          <a:p>
            <a:fld id="{80EA92A9-EAC3-4B25-AFA1-0AA72DE0CCBF}" type="slidenum">
              <a:rPr lang="es-CL" smtClean="0"/>
              <a:t>‹Nº›</a:t>
            </a:fld>
            <a:endParaRPr lang="es-CL"/>
          </a:p>
        </p:txBody>
      </p:sp>
    </p:spTree>
    <p:extLst>
      <p:ext uri="{BB962C8B-B14F-4D97-AF65-F5344CB8AC3E}">
        <p14:creationId xmlns:p14="http://schemas.microsoft.com/office/powerpoint/2010/main" val="3445610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2321C53-370B-482C-881C-714A242FC013}" type="datetimeFigureOut">
              <a:rPr lang="es-CL" smtClean="0"/>
              <a:t>15-09-2021</a:t>
            </a:fld>
            <a:endParaRPr lang="es-CL"/>
          </a:p>
        </p:txBody>
      </p:sp>
      <p:sp>
        <p:nvSpPr>
          <p:cNvPr id="5" name="Footer Placeholder 2"/>
          <p:cNvSpPr>
            <a:spLocks noGrp="1"/>
          </p:cNvSpPr>
          <p:nvPr>
            <p:ph type="ftr" sz="quarter" idx="11"/>
          </p:nvPr>
        </p:nvSpPr>
        <p:spPr/>
        <p:txBody>
          <a:bodyPr/>
          <a:lstStyle/>
          <a:p>
            <a:endParaRPr lang="es-CL"/>
          </a:p>
        </p:txBody>
      </p:sp>
      <p:sp>
        <p:nvSpPr>
          <p:cNvPr id="6" name="Slide Number Placeholder 3"/>
          <p:cNvSpPr>
            <a:spLocks noGrp="1"/>
          </p:cNvSpPr>
          <p:nvPr>
            <p:ph type="sldNum" sz="quarter" idx="12"/>
          </p:nvPr>
        </p:nvSpPr>
        <p:spPr/>
        <p:txBody>
          <a:bodyPr/>
          <a:lstStyle/>
          <a:p>
            <a:fld id="{80EA92A9-EAC3-4B25-AFA1-0AA72DE0CCBF}" type="slidenum">
              <a:rPr lang="es-CL" smtClean="0"/>
              <a:t>‹Nº›</a:t>
            </a:fld>
            <a:endParaRPr lang="es-CL"/>
          </a:p>
        </p:txBody>
      </p:sp>
    </p:spTree>
    <p:extLst>
      <p:ext uri="{BB962C8B-B14F-4D97-AF65-F5344CB8AC3E}">
        <p14:creationId xmlns:p14="http://schemas.microsoft.com/office/powerpoint/2010/main" val="2988039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52321C53-370B-482C-881C-714A242FC013}" type="datetimeFigureOut">
              <a:rPr lang="es-CL" smtClean="0"/>
              <a:t>15-09-2021</a:t>
            </a:fld>
            <a:endParaRPr lang="es-CL"/>
          </a:p>
        </p:txBody>
      </p:sp>
      <p:sp>
        <p:nvSpPr>
          <p:cNvPr id="5" name="Footer Placeholder 5"/>
          <p:cNvSpPr>
            <a:spLocks noGrp="1"/>
          </p:cNvSpPr>
          <p:nvPr>
            <p:ph type="ftr" sz="quarter" idx="11"/>
          </p:nvPr>
        </p:nvSpPr>
        <p:spPr/>
        <p:txBody>
          <a:bodyPr/>
          <a:lstStyle/>
          <a:p>
            <a:endParaRPr lang="es-CL"/>
          </a:p>
        </p:txBody>
      </p:sp>
      <p:sp>
        <p:nvSpPr>
          <p:cNvPr id="6" name="Slide Number Placeholder 6"/>
          <p:cNvSpPr>
            <a:spLocks noGrp="1"/>
          </p:cNvSpPr>
          <p:nvPr>
            <p:ph type="sldNum" sz="quarter" idx="12"/>
          </p:nvPr>
        </p:nvSpPr>
        <p:spPr/>
        <p:txBody>
          <a:bodyPr/>
          <a:lstStyle/>
          <a:p>
            <a:fld id="{80EA92A9-EAC3-4B25-AFA1-0AA72DE0CCBF}" type="slidenum">
              <a:rPr lang="es-CL" smtClean="0"/>
              <a:t>‹Nº›</a:t>
            </a:fld>
            <a:endParaRPr lang="es-CL"/>
          </a:p>
        </p:txBody>
      </p:sp>
    </p:spTree>
    <p:extLst>
      <p:ext uri="{BB962C8B-B14F-4D97-AF65-F5344CB8AC3E}">
        <p14:creationId xmlns:p14="http://schemas.microsoft.com/office/powerpoint/2010/main" val="20305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2321C53-370B-482C-881C-714A242FC013}" type="datetimeFigureOut">
              <a:rPr lang="es-CL" smtClean="0"/>
              <a:t>15-09-2021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80EA92A9-EAC3-4B25-AFA1-0AA72DE0CCBF}" type="slidenum">
              <a:rPr lang="es-CL" smtClean="0"/>
              <a:t>‹Nº›</a:t>
            </a:fld>
            <a:endParaRPr lang="es-CL"/>
          </a:p>
        </p:txBody>
      </p:sp>
    </p:spTree>
    <p:extLst>
      <p:ext uri="{BB962C8B-B14F-4D97-AF65-F5344CB8AC3E}">
        <p14:creationId xmlns:p14="http://schemas.microsoft.com/office/powerpoint/2010/main" val="996250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2321C53-370B-482C-881C-714A242FC013}" type="datetimeFigureOut">
              <a:rPr lang="es-CL" smtClean="0"/>
              <a:t>15-09-2021</a:t>
            </a:fld>
            <a:endParaRPr lang="es-C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C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0EA92A9-EAC3-4B25-AFA1-0AA72DE0CCBF}" type="slidenum">
              <a:rPr lang="es-CL" smtClean="0"/>
              <a:t>‹Nº›</a:t>
            </a:fld>
            <a:endParaRPr lang="es-CL"/>
          </a:p>
        </p:txBody>
      </p:sp>
    </p:spTree>
    <p:extLst>
      <p:ext uri="{BB962C8B-B14F-4D97-AF65-F5344CB8AC3E}">
        <p14:creationId xmlns:p14="http://schemas.microsoft.com/office/powerpoint/2010/main" val="297109704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00B0E5-1C88-44B8-BCA4-911BB07210F2}"/>
              </a:ext>
            </a:extLst>
          </p:cNvPr>
          <p:cNvSpPr>
            <a:spLocks noGrp="1"/>
          </p:cNvSpPr>
          <p:nvPr>
            <p:ph type="ctrTitle"/>
          </p:nvPr>
        </p:nvSpPr>
        <p:spPr>
          <a:xfrm>
            <a:off x="541867" y="1764406"/>
            <a:ext cx="8802158" cy="2396761"/>
          </a:xfrm>
        </p:spPr>
        <p:txBody>
          <a:bodyPr>
            <a:normAutofit fontScale="90000"/>
          </a:bodyPr>
          <a:lstStyle/>
          <a:p>
            <a:r>
              <a:rPr lang="es-CL" sz="5200" dirty="0">
                <a:solidFill>
                  <a:schemeClr val="tx2"/>
                </a:solidFill>
              </a:rPr>
              <a:t>Caso de Ética Jurídica: Judicialización de un conflicto ético</a:t>
            </a:r>
          </a:p>
        </p:txBody>
      </p:sp>
      <p:sp>
        <p:nvSpPr>
          <p:cNvPr id="3" name="Subtítulo 2">
            <a:extLst>
              <a:ext uri="{FF2B5EF4-FFF2-40B4-BE49-F238E27FC236}">
                <a16:creationId xmlns:a16="http://schemas.microsoft.com/office/drawing/2014/main" id="{88E1D680-40BD-41ED-91C4-EE6C0B39CC28}"/>
              </a:ext>
            </a:extLst>
          </p:cNvPr>
          <p:cNvSpPr>
            <a:spLocks noGrp="1"/>
          </p:cNvSpPr>
          <p:nvPr>
            <p:ph type="subTitle" idx="1"/>
          </p:nvPr>
        </p:nvSpPr>
        <p:spPr>
          <a:xfrm>
            <a:off x="5868167" y="5239509"/>
            <a:ext cx="5760846" cy="682079"/>
          </a:xfrm>
        </p:spPr>
        <p:txBody>
          <a:bodyPr>
            <a:normAutofit fontScale="85000" lnSpcReduction="20000"/>
          </a:bodyPr>
          <a:lstStyle/>
          <a:p>
            <a:r>
              <a:rPr lang="es-CL" dirty="0">
                <a:solidFill>
                  <a:schemeClr val="tx2"/>
                </a:solidFill>
              </a:rPr>
              <a:t>Ricardo Pérez de Arce M.</a:t>
            </a:r>
          </a:p>
          <a:p>
            <a:r>
              <a:rPr lang="es-CL" dirty="0">
                <a:solidFill>
                  <a:schemeClr val="tx2"/>
                </a:solidFill>
              </a:rPr>
              <a:t>2021</a:t>
            </a:r>
          </a:p>
        </p:txBody>
      </p:sp>
    </p:spTree>
    <p:extLst>
      <p:ext uri="{BB962C8B-B14F-4D97-AF65-F5344CB8AC3E}">
        <p14:creationId xmlns:p14="http://schemas.microsoft.com/office/powerpoint/2010/main" val="1228629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95E611-9A49-48C3-B60E-6CDF73791439}"/>
              </a:ext>
            </a:extLst>
          </p:cNvPr>
          <p:cNvSpPr>
            <a:spLocks noGrp="1"/>
          </p:cNvSpPr>
          <p:nvPr>
            <p:ph type="title"/>
          </p:nvPr>
        </p:nvSpPr>
        <p:spPr>
          <a:xfrm>
            <a:off x="231774" y="224118"/>
            <a:ext cx="9404723" cy="1400530"/>
          </a:xfrm>
        </p:spPr>
        <p:txBody>
          <a:bodyPr/>
          <a:lstStyle/>
          <a:p>
            <a:r>
              <a:rPr lang="es-CL" dirty="0"/>
              <a:t>SENTENCIA DE JUZGADO CIVIL SOBRE FALTA A LA ÉTICA</a:t>
            </a:r>
          </a:p>
        </p:txBody>
      </p:sp>
      <p:pic>
        <p:nvPicPr>
          <p:cNvPr id="5" name="Imagen 4">
            <a:extLst>
              <a:ext uri="{FF2B5EF4-FFF2-40B4-BE49-F238E27FC236}">
                <a16:creationId xmlns:a16="http://schemas.microsoft.com/office/drawing/2014/main" id="{89D48B05-1472-4E28-8DA9-F371BD4BF06C}"/>
              </a:ext>
            </a:extLst>
          </p:cNvPr>
          <p:cNvPicPr>
            <a:picLocks noChangeAspect="1"/>
          </p:cNvPicPr>
          <p:nvPr/>
        </p:nvPicPr>
        <p:blipFill rotWithShape="1">
          <a:blip r:embed="rId2"/>
          <a:srcRect l="26133" t="27012" r="25352" b="9981"/>
          <a:stretch/>
        </p:blipFill>
        <p:spPr>
          <a:xfrm>
            <a:off x="928687" y="1624648"/>
            <a:ext cx="9404723" cy="5080506"/>
          </a:xfrm>
          <a:prstGeom prst="rect">
            <a:avLst/>
          </a:prstGeom>
        </p:spPr>
      </p:pic>
    </p:spTree>
    <p:extLst>
      <p:ext uri="{BB962C8B-B14F-4D97-AF65-F5344CB8AC3E}">
        <p14:creationId xmlns:p14="http://schemas.microsoft.com/office/powerpoint/2010/main" val="3449156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9D26B4E-CBFD-4233-B4BD-BC28C33A3C03}"/>
              </a:ext>
            </a:extLst>
          </p:cNvPr>
          <p:cNvPicPr>
            <a:picLocks noChangeAspect="1"/>
          </p:cNvPicPr>
          <p:nvPr/>
        </p:nvPicPr>
        <p:blipFill rotWithShape="1">
          <a:blip r:embed="rId2"/>
          <a:srcRect l="28360" t="39162" r="26524" b="31241"/>
          <a:stretch/>
        </p:blipFill>
        <p:spPr>
          <a:xfrm>
            <a:off x="500062" y="1595227"/>
            <a:ext cx="9915525" cy="3657155"/>
          </a:xfrm>
          <a:prstGeom prst="rect">
            <a:avLst/>
          </a:prstGeom>
        </p:spPr>
      </p:pic>
    </p:spTree>
    <p:extLst>
      <p:ext uri="{BB962C8B-B14F-4D97-AF65-F5344CB8AC3E}">
        <p14:creationId xmlns:p14="http://schemas.microsoft.com/office/powerpoint/2010/main" val="1983004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CE85EE-2876-4012-86AA-9B41C4AB7337}"/>
              </a:ext>
            </a:extLst>
          </p:cNvPr>
          <p:cNvSpPr>
            <a:spLocks noGrp="1"/>
          </p:cNvSpPr>
          <p:nvPr>
            <p:ph type="title"/>
          </p:nvPr>
        </p:nvSpPr>
        <p:spPr>
          <a:xfrm>
            <a:off x="646111" y="452718"/>
            <a:ext cx="9404723" cy="647420"/>
          </a:xfrm>
        </p:spPr>
        <p:txBody>
          <a:bodyPr/>
          <a:lstStyle/>
          <a:p>
            <a:r>
              <a:rPr lang="es-CL" sz="3200" dirty="0"/>
              <a:t>ENUMERACIÓN DE LAS FALTAS RECLAMADAS</a:t>
            </a:r>
          </a:p>
        </p:txBody>
      </p:sp>
      <p:pic>
        <p:nvPicPr>
          <p:cNvPr id="5" name="Imagen 4">
            <a:extLst>
              <a:ext uri="{FF2B5EF4-FFF2-40B4-BE49-F238E27FC236}">
                <a16:creationId xmlns:a16="http://schemas.microsoft.com/office/drawing/2014/main" id="{32DA2BA5-0D41-44A8-82E4-F36B9485EB86}"/>
              </a:ext>
            </a:extLst>
          </p:cNvPr>
          <p:cNvPicPr>
            <a:picLocks noChangeAspect="1"/>
          </p:cNvPicPr>
          <p:nvPr/>
        </p:nvPicPr>
        <p:blipFill rotWithShape="1">
          <a:blip r:embed="rId2"/>
          <a:srcRect l="27774" t="40829" r="26289" b="17068"/>
          <a:stretch/>
        </p:blipFill>
        <p:spPr>
          <a:xfrm>
            <a:off x="328612" y="1343651"/>
            <a:ext cx="8101013" cy="4174502"/>
          </a:xfrm>
          <a:prstGeom prst="rect">
            <a:avLst/>
          </a:prstGeom>
        </p:spPr>
      </p:pic>
      <p:pic>
        <p:nvPicPr>
          <p:cNvPr id="7" name="Imagen 6">
            <a:extLst>
              <a:ext uri="{FF2B5EF4-FFF2-40B4-BE49-F238E27FC236}">
                <a16:creationId xmlns:a16="http://schemas.microsoft.com/office/drawing/2014/main" id="{EC2313DF-B124-46FA-A179-5BDE5E7C78F0}"/>
              </a:ext>
            </a:extLst>
          </p:cNvPr>
          <p:cNvPicPr>
            <a:picLocks noChangeAspect="1"/>
          </p:cNvPicPr>
          <p:nvPr/>
        </p:nvPicPr>
        <p:blipFill rotWithShape="1">
          <a:blip r:embed="rId3"/>
          <a:srcRect l="27304" t="44998" r="27930" b="48124"/>
          <a:stretch/>
        </p:blipFill>
        <p:spPr>
          <a:xfrm>
            <a:off x="328612" y="5514349"/>
            <a:ext cx="8101013" cy="699826"/>
          </a:xfrm>
          <a:prstGeom prst="rect">
            <a:avLst/>
          </a:prstGeom>
        </p:spPr>
      </p:pic>
    </p:spTree>
    <p:extLst>
      <p:ext uri="{BB962C8B-B14F-4D97-AF65-F5344CB8AC3E}">
        <p14:creationId xmlns:p14="http://schemas.microsoft.com/office/powerpoint/2010/main" val="2988327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413CBB1-EA1F-452B-9338-A5A9A4A9A16D}"/>
              </a:ext>
            </a:extLst>
          </p:cNvPr>
          <p:cNvPicPr>
            <a:picLocks noChangeAspect="1"/>
          </p:cNvPicPr>
          <p:nvPr/>
        </p:nvPicPr>
        <p:blipFill rotWithShape="1">
          <a:blip r:embed="rId2"/>
          <a:srcRect l="26484" t="47916" r="25938" b="23737"/>
          <a:stretch/>
        </p:blipFill>
        <p:spPr>
          <a:xfrm>
            <a:off x="295274" y="600075"/>
            <a:ext cx="9434514" cy="3160329"/>
          </a:xfrm>
          <a:prstGeom prst="rect">
            <a:avLst/>
          </a:prstGeom>
        </p:spPr>
      </p:pic>
    </p:spTree>
    <p:extLst>
      <p:ext uri="{BB962C8B-B14F-4D97-AF65-F5344CB8AC3E}">
        <p14:creationId xmlns:p14="http://schemas.microsoft.com/office/powerpoint/2010/main" val="310464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0C05DB-9529-4CB4-83EC-FE43FB3B93F3}"/>
              </a:ext>
            </a:extLst>
          </p:cNvPr>
          <p:cNvSpPr>
            <a:spLocks noGrp="1"/>
          </p:cNvSpPr>
          <p:nvPr>
            <p:ph type="title"/>
          </p:nvPr>
        </p:nvSpPr>
        <p:spPr>
          <a:xfrm>
            <a:off x="646111" y="452718"/>
            <a:ext cx="9404723" cy="818870"/>
          </a:xfrm>
        </p:spPr>
        <p:txBody>
          <a:bodyPr/>
          <a:lstStyle/>
          <a:p>
            <a:r>
              <a:rPr lang="es-CL" dirty="0"/>
              <a:t>¿QUÉ DIJO EL RECLAMADO?</a:t>
            </a:r>
          </a:p>
        </p:txBody>
      </p:sp>
      <p:pic>
        <p:nvPicPr>
          <p:cNvPr id="5" name="Imagen 4">
            <a:extLst>
              <a:ext uri="{FF2B5EF4-FFF2-40B4-BE49-F238E27FC236}">
                <a16:creationId xmlns:a16="http://schemas.microsoft.com/office/drawing/2014/main" id="{AEAD5191-2444-48F5-A9A7-7B4E80B6A43E}"/>
              </a:ext>
            </a:extLst>
          </p:cNvPr>
          <p:cNvPicPr>
            <a:picLocks noChangeAspect="1"/>
          </p:cNvPicPr>
          <p:nvPr/>
        </p:nvPicPr>
        <p:blipFill rotWithShape="1">
          <a:blip r:embed="rId2"/>
          <a:srcRect l="26016" t="27698" r="26407" b="11856"/>
          <a:stretch/>
        </p:blipFill>
        <p:spPr>
          <a:xfrm>
            <a:off x="414337" y="1357312"/>
            <a:ext cx="7458076" cy="5327196"/>
          </a:xfrm>
          <a:prstGeom prst="rect">
            <a:avLst/>
          </a:prstGeom>
        </p:spPr>
      </p:pic>
    </p:spTree>
    <p:extLst>
      <p:ext uri="{BB962C8B-B14F-4D97-AF65-F5344CB8AC3E}">
        <p14:creationId xmlns:p14="http://schemas.microsoft.com/office/powerpoint/2010/main" val="1261670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120C36-F3BC-48B5-BB33-3A94246631B9}"/>
              </a:ext>
            </a:extLst>
          </p:cNvPr>
          <p:cNvSpPr>
            <a:spLocks noGrp="1"/>
          </p:cNvSpPr>
          <p:nvPr>
            <p:ph type="title"/>
          </p:nvPr>
        </p:nvSpPr>
        <p:spPr/>
        <p:txBody>
          <a:bodyPr/>
          <a:lstStyle/>
          <a:p>
            <a:r>
              <a:rPr lang="es-CL" dirty="0"/>
              <a:t>Se trata en realidad del artículo 2° transitorio del DL 3621 </a:t>
            </a:r>
          </a:p>
        </p:txBody>
      </p:sp>
      <p:sp>
        <p:nvSpPr>
          <p:cNvPr id="3" name="Marcador de contenido 2">
            <a:extLst>
              <a:ext uri="{FF2B5EF4-FFF2-40B4-BE49-F238E27FC236}">
                <a16:creationId xmlns:a16="http://schemas.microsoft.com/office/drawing/2014/main" id="{667D2E5A-333F-4C6B-8F0B-EF3F137840D6}"/>
              </a:ext>
            </a:extLst>
          </p:cNvPr>
          <p:cNvSpPr>
            <a:spLocks noGrp="1"/>
          </p:cNvSpPr>
          <p:nvPr>
            <p:ph idx="1"/>
          </p:nvPr>
        </p:nvSpPr>
        <p:spPr>
          <a:xfrm>
            <a:off x="530087" y="1974574"/>
            <a:ext cx="10774017" cy="4598504"/>
          </a:xfrm>
        </p:spPr>
        <p:txBody>
          <a:bodyPr>
            <a:normAutofit/>
          </a:bodyPr>
          <a:lstStyle/>
          <a:p>
            <a:pPr marL="0" indent="0" algn="just">
              <a:buNone/>
            </a:pPr>
            <a:r>
              <a:rPr lang="es-MX" sz="2400" dirty="0"/>
              <a:t>Artículo 2°- </a:t>
            </a:r>
            <a:r>
              <a:rPr lang="es-MX" sz="2400" dirty="0" err="1"/>
              <a:t>Facúltase</a:t>
            </a:r>
            <a:r>
              <a:rPr lang="es-MX" sz="2400" dirty="0"/>
              <a:t> al Presidente de la República para dictar, en el plazo de 6 meses, los decretos con fuerza de ley que estime necesarios, para entregar a otras entidades las atribuciones o funciones que tuvieren los Colegios en la actualidad y que no sean compatibles con el carácter de las Asociaciones regidas por el decreto ley </a:t>
            </a:r>
            <a:r>
              <a:rPr lang="es-MX" sz="2400" dirty="0" err="1"/>
              <a:t>N°</a:t>
            </a:r>
            <a:r>
              <a:rPr lang="es-MX" sz="2400" dirty="0"/>
              <a:t> 2.757, o que no fueren asumidas adecuadamente por ellas.</a:t>
            </a:r>
          </a:p>
          <a:p>
            <a:pPr marL="0" indent="0" algn="just">
              <a:buNone/>
            </a:pPr>
            <a:r>
              <a:rPr lang="es-MX" sz="2400" dirty="0"/>
              <a:t>Podrá asimismo el Presidente de la República, a través de decretos con fuerza de ley y dentro de igual plazo, dictar o modificar las normas que reglamenten el ejercicio de las profesiones correspondientes a la ética profesional.</a:t>
            </a:r>
            <a:endParaRPr lang="es-CL" sz="2400" dirty="0"/>
          </a:p>
        </p:txBody>
      </p:sp>
    </p:spTree>
    <p:extLst>
      <p:ext uri="{BB962C8B-B14F-4D97-AF65-F5344CB8AC3E}">
        <p14:creationId xmlns:p14="http://schemas.microsoft.com/office/powerpoint/2010/main" val="515051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36C539-028F-4C4F-B854-FED5DA560CD1}"/>
              </a:ext>
            </a:extLst>
          </p:cNvPr>
          <p:cNvSpPr>
            <a:spLocks noGrp="1"/>
          </p:cNvSpPr>
          <p:nvPr>
            <p:ph type="title"/>
          </p:nvPr>
        </p:nvSpPr>
        <p:spPr>
          <a:xfrm>
            <a:off x="646111" y="452718"/>
            <a:ext cx="9404723" cy="938760"/>
          </a:xfrm>
        </p:spPr>
        <p:txBody>
          <a:bodyPr/>
          <a:lstStyle/>
          <a:p>
            <a:r>
              <a:rPr lang="es-CL" dirty="0"/>
              <a:t>Lo que se resuelve</a:t>
            </a:r>
          </a:p>
        </p:txBody>
      </p:sp>
      <p:pic>
        <p:nvPicPr>
          <p:cNvPr id="5" name="Imagen 4">
            <a:extLst>
              <a:ext uri="{FF2B5EF4-FFF2-40B4-BE49-F238E27FC236}">
                <a16:creationId xmlns:a16="http://schemas.microsoft.com/office/drawing/2014/main" id="{672137F5-2776-43BB-86BF-9647782FE4FF}"/>
              </a:ext>
            </a:extLst>
          </p:cNvPr>
          <p:cNvPicPr>
            <a:picLocks noChangeAspect="1"/>
          </p:cNvPicPr>
          <p:nvPr/>
        </p:nvPicPr>
        <p:blipFill rotWithShape="1">
          <a:blip r:embed="rId2"/>
          <a:srcRect l="27392" t="24335" r="27934" b="9351"/>
          <a:stretch/>
        </p:blipFill>
        <p:spPr>
          <a:xfrm>
            <a:off x="331304" y="1272209"/>
            <a:ext cx="9276522" cy="5518742"/>
          </a:xfrm>
          <a:prstGeom prst="rect">
            <a:avLst/>
          </a:prstGeom>
        </p:spPr>
      </p:pic>
      <p:sp>
        <p:nvSpPr>
          <p:cNvPr id="7" name="Rectángulo: esquinas redondeadas 6">
            <a:extLst>
              <a:ext uri="{FF2B5EF4-FFF2-40B4-BE49-F238E27FC236}">
                <a16:creationId xmlns:a16="http://schemas.microsoft.com/office/drawing/2014/main" id="{00DB6C12-8CDC-4054-9818-CD522282DB82}"/>
              </a:ext>
            </a:extLst>
          </p:cNvPr>
          <p:cNvSpPr/>
          <p:nvPr/>
        </p:nvSpPr>
        <p:spPr>
          <a:xfrm>
            <a:off x="9922633" y="1391478"/>
            <a:ext cx="2070584" cy="539947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CL" b="1" dirty="0"/>
              <a:t>TAMBIÉN HUBO UNA SENTENCIA POR DAÑO MORAL CON SUSPENSIÓN POR UN MES DEL EJERCICIO DE LA PROFESIÓN</a:t>
            </a:r>
          </a:p>
          <a:p>
            <a:pPr algn="ctr"/>
            <a:endParaRPr lang="es-CL" b="1" dirty="0"/>
          </a:p>
          <a:p>
            <a:pPr algn="ctr"/>
            <a:r>
              <a:rPr lang="es-CL" b="1" dirty="0"/>
              <a:t>SE RECURRIÓ DE CASACIÓN PERO NO SE ACOGIÓ POR MOTIVOS PROCESALES</a:t>
            </a:r>
          </a:p>
        </p:txBody>
      </p:sp>
    </p:spTree>
    <p:extLst>
      <p:ext uri="{BB962C8B-B14F-4D97-AF65-F5344CB8AC3E}">
        <p14:creationId xmlns:p14="http://schemas.microsoft.com/office/powerpoint/2010/main" val="1411704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4AF570-C744-4178-80B2-CA5F5EED9AC1}"/>
              </a:ext>
            </a:extLst>
          </p:cNvPr>
          <p:cNvSpPr>
            <a:spLocks noGrp="1"/>
          </p:cNvSpPr>
          <p:nvPr>
            <p:ph type="title"/>
          </p:nvPr>
        </p:nvSpPr>
        <p:spPr>
          <a:xfrm>
            <a:off x="145775" y="238539"/>
            <a:ext cx="9905060" cy="993913"/>
          </a:xfrm>
        </p:spPr>
        <p:txBody>
          <a:bodyPr/>
          <a:lstStyle/>
          <a:p>
            <a:r>
              <a:rPr lang="es-CL" dirty="0"/>
              <a:t>Constitución Política de la República</a:t>
            </a:r>
          </a:p>
        </p:txBody>
      </p:sp>
      <p:sp>
        <p:nvSpPr>
          <p:cNvPr id="3" name="Marcador de contenido 2">
            <a:extLst>
              <a:ext uri="{FF2B5EF4-FFF2-40B4-BE49-F238E27FC236}">
                <a16:creationId xmlns:a16="http://schemas.microsoft.com/office/drawing/2014/main" id="{F0E242C6-9C0B-4A86-92BD-6FB067CD0A52}"/>
              </a:ext>
            </a:extLst>
          </p:cNvPr>
          <p:cNvSpPr>
            <a:spLocks noGrp="1"/>
          </p:cNvSpPr>
          <p:nvPr>
            <p:ph idx="1"/>
          </p:nvPr>
        </p:nvSpPr>
        <p:spPr>
          <a:xfrm>
            <a:off x="371062" y="1338470"/>
            <a:ext cx="11184834" cy="5280991"/>
          </a:xfrm>
        </p:spPr>
        <p:txBody>
          <a:bodyPr>
            <a:normAutofit/>
          </a:bodyPr>
          <a:lstStyle/>
          <a:p>
            <a:pPr marL="0" indent="0" algn="just">
              <a:buNone/>
            </a:pPr>
            <a:r>
              <a:rPr lang="es-MX" sz="2400" b="1" dirty="0"/>
              <a:t>Artículo 19 </a:t>
            </a:r>
            <a:r>
              <a:rPr lang="es-MX" sz="2400" b="1" dirty="0" err="1"/>
              <a:t>n°</a:t>
            </a:r>
            <a:r>
              <a:rPr lang="es-MX" sz="2400" b="1" dirty="0"/>
              <a:t> 16:</a:t>
            </a:r>
          </a:p>
          <a:p>
            <a:pPr marL="0" indent="0" algn="just">
              <a:buNone/>
            </a:pPr>
            <a:r>
              <a:rPr lang="es-MX" sz="2400" b="1" dirty="0"/>
              <a:t>(…) Ninguna ley o disposición de autoridad pública podrá exigir la afiliación a organización o entidad alguna como requisito para desarrollar una determinada actividad o trabajo, ni la desafiliación para mantenerse en éstos. La ley determinará las profesiones que requieren grado o título universitario y las condiciones que deben cumplirse para ejercerlas. Los colegios profesionales constituidos en conformidad a la ley y que digan relación con tales profesiones, estarán facultados para conocer de las reclamaciones que se interpongan sobre la conducta ética de sus miembros. Contra sus resoluciones podrá apelarse ante la Corte de Apelaciones respectiva. Los profesionales no asociados serán juzgados por los tribunales especiales establecidos en la ley.</a:t>
            </a:r>
            <a:endParaRPr lang="es-CL" sz="2400" b="1" dirty="0"/>
          </a:p>
        </p:txBody>
      </p:sp>
    </p:spTree>
    <p:extLst>
      <p:ext uri="{BB962C8B-B14F-4D97-AF65-F5344CB8AC3E}">
        <p14:creationId xmlns:p14="http://schemas.microsoft.com/office/powerpoint/2010/main" val="1126547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0F7D22-1AEE-46A9-BFD9-EC99FD9A1260}"/>
              </a:ext>
            </a:extLst>
          </p:cNvPr>
          <p:cNvSpPr>
            <a:spLocks noGrp="1"/>
          </p:cNvSpPr>
          <p:nvPr>
            <p:ph type="title"/>
          </p:nvPr>
        </p:nvSpPr>
        <p:spPr>
          <a:xfrm>
            <a:off x="564444" y="159207"/>
            <a:ext cx="9626478" cy="940905"/>
          </a:xfrm>
        </p:spPr>
        <p:txBody>
          <a:bodyPr/>
          <a:lstStyle/>
          <a:p>
            <a:r>
              <a:rPr lang="es-CL" dirty="0"/>
              <a:t>DISPOSICIONES JURÍDICAS SOBRE ÉTICA</a:t>
            </a:r>
          </a:p>
        </p:txBody>
      </p:sp>
      <p:sp>
        <p:nvSpPr>
          <p:cNvPr id="3" name="Marcador de contenido 2">
            <a:extLst>
              <a:ext uri="{FF2B5EF4-FFF2-40B4-BE49-F238E27FC236}">
                <a16:creationId xmlns:a16="http://schemas.microsoft.com/office/drawing/2014/main" id="{7FEB978A-1D4D-46FD-977A-F147D187F8BD}"/>
              </a:ext>
            </a:extLst>
          </p:cNvPr>
          <p:cNvSpPr>
            <a:spLocks noGrp="1"/>
          </p:cNvSpPr>
          <p:nvPr>
            <p:ph idx="1"/>
          </p:nvPr>
        </p:nvSpPr>
        <p:spPr>
          <a:xfrm>
            <a:off x="331304" y="1789044"/>
            <a:ext cx="11702651" cy="4923002"/>
          </a:xfrm>
        </p:spPr>
        <p:txBody>
          <a:bodyPr>
            <a:normAutofit fontScale="92500" lnSpcReduction="20000"/>
          </a:bodyPr>
          <a:lstStyle/>
          <a:p>
            <a:pPr marL="0" indent="0" algn="just">
              <a:buNone/>
            </a:pPr>
            <a:r>
              <a:rPr lang="es-CL" b="1" dirty="0"/>
              <a:t>DECRETO LEY 3621 (1981)</a:t>
            </a:r>
            <a:endParaRPr lang="es-CL" dirty="0"/>
          </a:p>
          <a:p>
            <a:pPr marL="0" indent="0" algn="just">
              <a:buNone/>
            </a:pPr>
            <a:endParaRPr lang="es-CL" b="1" dirty="0"/>
          </a:p>
          <a:p>
            <a:pPr marL="0" indent="0" algn="just">
              <a:buNone/>
            </a:pPr>
            <a:r>
              <a:rPr lang="es-MX" b="1" dirty="0"/>
              <a:t>Artículo 4°- Toda persona que fuere afectada por un acto desdoroso, abusivo, o contrario a la ética, cometido por un profesional en el ejercicio de su profesión, podrá recurrir a los Tribunales de Justicia en demanda de la aplicación de las sanciones que actualmente contemplen para estos actos la Ley Orgánica del Colegio respectivo o las normas de ética vigentes.</a:t>
            </a:r>
          </a:p>
          <a:p>
            <a:pPr marL="0" indent="0" algn="just">
              <a:buNone/>
            </a:pPr>
            <a:r>
              <a:rPr lang="es-MX" b="1" dirty="0"/>
              <a:t>Para todos los efectos, el asunto se considerará como de naturaleza contencioso civil y su tramitación se ajustará al procedimiento sumario.</a:t>
            </a:r>
          </a:p>
          <a:p>
            <a:pPr marL="0" indent="0" algn="just">
              <a:buNone/>
            </a:pPr>
            <a:r>
              <a:rPr lang="es-MX" b="1" dirty="0"/>
              <a:t>El juez deberá solicitar informe de peritos cada vez que la naturaleza del asunto controvertido requiera de tal informe. La resolución que recaiga sobre la materia a que se refiere este inciso no será susceptible de recurso alguno.</a:t>
            </a:r>
          </a:p>
          <a:p>
            <a:pPr marL="0" indent="0" algn="just">
              <a:buNone/>
            </a:pPr>
            <a:r>
              <a:rPr lang="es-MX" b="1" dirty="0"/>
              <a:t>La sentencia que se dicte en este procedimiento producirá, en lo pertinente, cosa juzgada en el juicio civil que se iniciare para cobrar los perjuicios causados.</a:t>
            </a:r>
          </a:p>
          <a:p>
            <a:pPr marL="0" indent="0" algn="just">
              <a:buNone/>
            </a:pPr>
            <a:r>
              <a:rPr lang="es-MX" b="1" dirty="0"/>
              <a:t>Si con ocasión del conocimiento de la reclamación precedente, el juez estimare que hay mérito suficiente para instruir proceso por crimen o simple delito de acción pública, pasará los antecedentes al juez del crimen correspondiente o instruirá él mismo el proceso respectivo si tuviere competencia para ello.</a:t>
            </a:r>
          </a:p>
          <a:p>
            <a:pPr marL="0" indent="0" algn="just">
              <a:buNone/>
            </a:pPr>
            <a:endParaRPr lang="es-CL" b="1" dirty="0"/>
          </a:p>
        </p:txBody>
      </p:sp>
    </p:spTree>
    <p:extLst>
      <p:ext uri="{BB962C8B-B14F-4D97-AF65-F5344CB8AC3E}">
        <p14:creationId xmlns:p14="http://schemas.microsoft.com/office/powerpoint/2010/main" val="776477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0BADC7-329F-4F77-8A46-A65BA31D128B}"/>
              </a:ext>
            </a:extLst>
          </p:cNvPr>
          <p:cNvSpPr>
            <a:spLocks noGrp="1"/>
          </p:cNvSpPr>
          <p:nvPr>
            <p:ph type="title"/>
          </p:nvPr>
        </p:nvSpPr>
        <p:spPr/>
        <p:txBody>
          <a:bodyPr/>
          <a:lstStyle/>
          <a:p>
            <a:r>
              <a:rPr lang="es-CL" dirty="0"/>
              <a:t>SENTENCIA DE UN COLEGIO PROFESIONAL</a:t>
            </a:r>
          </a:p>
        </p:txBody>
      </p:sp>
      <p:sp>
        <p:nvSpPr>
          <p:cNvPr id="3" name="Marcador de contenido 2">
            <a:extLst>
              <a:ext uri="{FF2B5EF4-FFF2-40B4-BE49-F238E27FC236}">
                <a16:creationId xmlns:a16="http://schemas.microsoft.com/office/drawing/2014/main" id="{A78F96C2-0ACE-4CFA-B390-114EC66DD297}"/>
              </a:ext>
            </a:extLst>
          </p:cNvPr>
          <p:cNvSpPr>
            <a:spLocks noGrp="1"/>
          </p:cNvSpPr>
          <p:nvPr>
            <p:ph idx="1"/>
          </p:nvPr>
        </p:nvSpPr>
        <p:spPr/>
        <p:txBody>
          <a:bodyPr/>
          <a:lstStyle/>
          <a:p>
            <a:r>
              <a:rPr lang="es-CL" dirty="0"/>
              <a:t>SENTENCIA COLEGIO DE ABOGADOS </a:t>
            </a:r>
          </a:p>
        </p:txBody>
      </p:sp>
      <p:pic>
        <p:nvPicPr>
          <p:cNvPr id="4" name="Imagen 3">
            <a:extLst>
              <a:ext uri="{FF2B5EF4-FFF2-40B4-BE49-F238E27FC236}">
                <a16:creationId xmlns:a16="http://schemas.microsoft.com/office/drawing/2014/main" id="{70BC4E67-9E4B-40C9-9EC6-191C798E13AC}"/>
              </a:ext>
            </a:extLst>
          </p:cNvPr>
          <p:cNvPicPr/>
          <p:nvPr/>
        </p:nvPicPr>
        <p:blipFill rotWithShape="1">
          <a:blip r:embed="rId2"/>
          <a:srcRect l="22457" t="28161" r="29072" b="20687"/>
          <a:stretch/>
        </p:blipFill>
        <p:spPr bwMode="auto">
          <a:xfrm>
            <a:off x="713397" y="2793310"/>
            <a:ext cx="11030928" cy="36119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64684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C20E4D9-971C-41DE-BE8A-79358583D094}"/>
              </a:ext>
            </a:extLst>
          </p:cNvPr>
          <p:cNvPicPr>
            <a:picLocks noChangeAspect="1"/>
          </p:cNvPicPr>
          <p:nvPr/>
        </p:nvPicPr>
        <p:blipFill rotWithShape="1">
          <a:blip r:embed="rId2"/>
          <a:srcRect l="23086" t="21028" r="30156" b="12275"/>
          <a:stretch/>
        </p:blipFill>
        <p:spPr>
          <a:xfrm>
            <a:off x="395287" y="557214"/>
            <a:ext cx="10448925" cy="5824812"/>
          </a:xfrm>
          <a:prstGeom prst="rect">
            <a:avLst/>
          </a:prstGeom>
        </p:spPr>
      </p:pic>
    </p:spTree>
    <p:extLst>
      <p:ext uri="{BB962C8B-B14F-4D97-AF65-F5344CB8AC3E}">
        <p14:creationId xmlns:p14="http://schemas.microsoft.com/office/powerpoint/2010/main" val="3949477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1CC2BA-90EE-4529-86C8-D4B0BB6359E2}"/>
              </a:ext>
            </a:extLst>
          </p:cNvPr>
          <p:cNvSpPr>
            <a:spLocks noGrp="1"/>
          </p:cNvSpPr>
          <p:nvPr>
            <p:ph type="title"/>
          </p:nvPr>
        </p:nvSpPr>
        <p:spPr/>
        <p:txBody>
          <a:bodyPr/>
          <a:lstStyle/>
          <a:p>
            <a:r>
              <a:rPr lang="es-CL" dirty="0"/>
              <a:t>DECLARACIÓN DEL RECLAMADO</a:t>
            </a:r>
          </a:p>
        </p:txBody>
      </p:sp>
      <p:pic>
        <p:nvPicPr>
          <p:cNvPr id="5" name="Imagen 4">
            <a:extLst>
              <a:ext uri="{FF2B5EF4-FFF2-40B4-BE49-F238E27FC236}">
                <a16:creationId xmlns:a16="http://schemas.microsoft.com/office/drawing/2014/main" id="{F4694783-5D9C-4F47-8D30-6102815036A1}"/>
              </a:ext>
            </a:extLst>
          </p:cNvPr>
          <p:cNvPicPr>
            <a:picLocks noChangeAspect="1"/>
          </p:cNvPicPr>
          <p:nvPr/>
        </p:nvPicPr>
        <p:blipFill rotWithShape="1">
          <a:blip r:embed="rId2"/>
          <a:srcRect l="23906" t="27012" r="28281" b="23529"/>
          <a:stretch/>
        </p:blipFill>
        <p:spPr>
          <a:xfrm>
            <a:off x="914399" y="1867181"/>
            <a:ext cx="7972425" cy="4636686"/>
          </a:xfrm>
          <a:prstGeom prst="rect">
            <a:avLst/>
          </a:prstGeom>
        </p:spPr>
      </p:pic>
    </p:spTree>
    <p:extLst>
      <p:ext uri="{BB962C8B-B14F-4D97-AF65-F5344CB8AC3E}">
        <p14:creationId xmlns:p14="http://schemas.microsoft.com/office/powerpoint/2010/main" val="2840811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3EB692D-AAD0-49AF-B751-7A1E0AB11A6E}"/>
              </a:ext>
            </a:extLst>
          </p:cNvPr>
          <p:cNvPicPr>
            <a:picLocks noChangeAspect="1"/>
          </p:cNvPicPr>
          <p:nvPr/>
        </p:nvPicPr>
        <p:blipFill rotWithShape="1">
          <a:blip r:embed="rId2"/>
          <a:srcRect l="19453" t="29365" r="26054" b="18944"/>
          <a:stretch/>
        </p:blipFill>
        <p:spPr>
          <a:xfrm>
            <a:off x="1015007" y="885825"/>
            <a:ext cx="10161985" cy="5419725"/>
          </a:xfrm>
          <a:prstGeom prst="rect">
            <a:avLst/>
          </a:prstGeom>
        </p:spPr>
      </p:pic>
    </p:spTree>
    <p:extLst>
      <p:ext uri="{BB962C8B-B14F-4D97-AF65-F5344CB8AC3E}">
        <p14:creationId xmlns:p14="http://schemas.microsoft.com/office/powerpoint/2010/main" val="3491957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C043AF-CA4E-4476-A990-D66EB1A7ED62}"/>
              </a:ext>
            </a:extLst>
          </p:cNvPr>
          <p:cNvSpPr>
            <a:spLocks noGrp="1"/>
          </p:cNvSpPr>
          <p:nvPr>
            <p:ph type="title"/>
          </p:nvPr>
        </p:nvSpPr>
        <p:spPr/>
        <p:txBody>
          <a:bodyPr/>
          <a:lstStyle/>
          <a:p>
            <a:r>
              <a:rPr lang="es-CL" dirty="0"/>
              <a:t>PARTE RESOLUTIVA</a:t>
            </a:r>
          </a:p>
        </p:txBody>
      </p:sp>
      <p:pic>
        <p:nvPicPr>
          <p:cNvPr id="5" name="Imagen 4">
            <a:extLst>
              <a:ext uri="{FF2B5EF4-FFF2-40B4-BE49-F238E27FC236}">
                <a16:creationId xmlns:a16="http://schemas.microsoft.com/office/drawing/2014/main" id="{0DE716D5-72A3-494E-BA2C-57FF7D1F3A19}"/>
              </a:ext>
            </a:extLst>
          </p:cNvPr>
          <p:cNvPicPr>
            <a:picLocks noChangeAspect="1"/>
          </p:cNvPicPr>
          <p:nvPr/>
        </p:nvPicPr>
        <p:blipFill rotWithShape="1">
          <a:blip r:embed="rId2"/>
          <a:srcRect l="21680" t="20609" r="27226" b="24989"/>
          <a:stretch/>
        </p:blipFill>
        <p:spPr>
          <a:xfrm>
            <a:off x="1400175" y="1685925"/>
            <a:ext cx="8358187" cy="5003409"/>
          </a:xfrm>
          <a:prstGeom prst="rect">
            <a:avLst/>
          </a:prstGeom>
        </p:spPr>
      </p:pic>
    </p:spTree>
    <p:extLst>
      <p:ext uri="{BB962C8B-B14F-4D97-AF65-F5344CB8AC3E}">
        <p14:creationId xmlns:p14="http://schemas.microsoft.com/office/powerpoint/2010/main" val="1359963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382B0-E341-4D55-8158-879D87EFF158}"/>
              </a:ext>
            </a:extLst>
          </p:cNvPr>
          <p:cNvSpPr>
            <a:spLocks noGrp="1"/>
          </p:cNvSpPr>
          <p:nvPr>
            <p:ph type="title"/>
          </p:nvPr>
        </p:nvSpPr>
        <p:spPr/>
        <p:txBody>
          <a:bodyPr/>
          <a:lstStyle/>
          <a:p>
            <a:r>
              <a:rPr lang="es-CL" dirty="0"/>
              <a:t>¿EXISTEN OTRAS INSTANCIAS PARA RESGUARDO DE LOS DERECHOS?</a:t>
            </a:r>
          </a:p>
        </p:txBody>
      </p:sp>
      <p:sp>
        <p:nvSpPr>
          <p:cNvPr id="3" name="Marcador de contenido 2">
            <a:extLst>
              <a:ext uri="{FF2B5EF4-FFF2-40B4-BE49-F238E27FC236}">
                <a16:creationId xmlns:a16="http://schemas.microsoft.com/office/drawing/2014/main" id="{A081DD55-CEBC-4540-9BA1-6B658BF7B13D}"/>
              </a:ext>
            </a:extLst>
          </p:cNvPr>
          <p:cNvSpPr>
            <a:spLocks noGrp="1"/>
          </p:cNvSpPr>
          <p:nvPr>
            <p:ph idx="1"/>
          </p:nvPr>
        </p:nvSpPr>
        <p:spPr/>
        <p:txBody>
          <a:bodyPr/>
          <a:lstStyle/>
          <a:p>
            <a:r>
              <a:rPr lang="es-CL" dirty="0"/>
              <a:t>¿De que forma se pueden resguardarse los derecho patrimoniales de clientes afectados?</a:t>
            </a:r>
          </a:p>
          <a:p>
            <a:endParaRPr lang="es-CL" dirty="0"/>
          </a:p>
          <a:p>
            <a:r>
              <a:rPr lang="es-CL" dirty="0"/>
              <a:t>¿De qué forma se puede obtener una reparación de un daño producido por una falta ética?</a:t>
            </a:r>
          </a:p>
          <a:p>
            <a:endParaRPr lang="es-CL" dirty="0"/>
          </a:p>
          <a:p>
            <a:r>
              <a:rPr lang="es-CL" dirty="0"/>
              <a:t>¿De qué forma se puede perseguir la responsabilidad ética de alguien que no pertenece a un colegio profesional?</a:t>
            </a:r>
          </a:p>
        </p:txBody>
      </p:sp>
    </p:spTree>
    <p:extLst>
      <p:ext uri="{BB962C8B-B14F-4D97-AF65-F5344CB8AC3E}">
        <p14:creationId xmlns:p14="http://schemas.microsoft.com/office/powerpoint/2010/main" val="30372099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1278</TotalTime>
  <Words>617</Words>
  <Application>Microsoft Office PowerPoint</Application>
  <PresentationFormat>Panorámica</PresentationFormat>
  <Paragraphs>34</Paragraphs>
  <Slides>16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16</vt:i4>
      </vt:variant>
    </vt:vector>
  </HeadingPairs>
  <TitlesOfParts>
    <vt:vector size="20" baseType="lpstr">
      <vt:lpstr>Arial</vt:lpstr>
      <vt:lpstr>Century Gothic</vt:lpstr>
      <vt:lpstr>Wingdings 3</vt:lpstr>
      <vt:lpstr>Ion</vt:lpstr>
      <vt:lpstr>Caso de Ética Jurídica: Judicialización de un conflicto ético</vt:lpstr>
      <vt:lpstr>Constitución Política de la República</vt:lpstr>
      <vt:lpstr>DISPOSICIONES JURÍDICAS SOBRE ÉTICA</vt:lpstr>
      <vt:lpstr>SENTENCIA DE UN COLEGIO PROFESIONAL</vt:lpstr>
      <vt:lpstr>Presentación de PowerPoint</vt:lpstr>
      <vt:lpstr>DECLARACIÓN DEL RECLAMADO</vt:lpstr>
      <vt:lpstr>Presentación de PowerPoint</vt:lpstr>
      <vt:lpstr>PARTE RESOLUTIVA</vt:lpstr>
      <vt:lpstr>¿EXISTEN OTRAS INSTANCIAS PARA RESGUARDO DE LOS DERECHOS?</vt:lpstr>
      <vt:lpstr>SENTENCIA DE JUZGADO CIVIL SOBRE FALTA A LA ÉTICA</vt:lpstr>
      <vt:lpstr>Presentación de PowerPoint</vt:lpstr>
      <vt:lpstr>ENUMERACIÓN DE LAS FALTAS RECLAMADAS</vt:lpstr>
      <vt:lpstr>Presentación de PowerPoint</vt:lpstr>
      <vt:lpstr>¿QUÉ DIJO EL RECLAMADO?</vt:lpstr>
      <vt:lpstr>Se trata en realidad del artículo 2° transitorio del DL 3621 </vt:lpstr>
      <vt:lpstr>Lo que se resuelve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Caso de Ética Jurídica: Interés superior del niño, niña o adolescente</dc:title>
  <dc:creator>jessica arenas paredes</dc:creator>
  <cp:lastModifiedBy>jessica arenas paredes</cp:lastModifiedBy>
  <cp:revision>17</cp:revision>
  <dcterms:created xsi:type="dcterms:W3CDTF">2021-04-08T04:08:34Z</dcterms:created>
  <dcterms:modified xsi:type="dcterms:W3CDTF">2021-09-16T15:34:15Z</dcterms:modified>
</cp:coreProperties>
</file>