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11" r:id="rId53"/>
    <p:sldId id="309" r:id="rId54"/>
    <p:sldId id="369" r:id="rId55"/>
    <p:sldId id="370" r:id="rId56"/>
    <p:sldId id="310" r:id="rId57"/>
    <p:sldId id="312" r:id="rId58"/>
    <p:sldId id="313" r:id="rId59"/>
    <p:sldId id="314" r:id="rId60"/>
    <p:sldId id="315" r:id="rId61"/>
    <p:sldId id="374" r:id="rId62"/>
    <p:sldId id="371" r:id="rId63"/>
    <p:sldId id="316" r:id="rId64"/>
    <p:sldId id="317" r:id="rId65"/>
    <p:sldId id="318" r:id="rId66"/>
    <p:sldId id="319" r:id="rId67"/>
    <p:sldId id="320" r:id="rId68"/>
    <p:sldId id="321" r:id="rId69"/>
    <p:sldId id="375" r:id="rId70"/>
    <p:sldId id="322" r:id="rId71"/>
    <p:sldId id="323" r:id="rId72"/>
    <p:sldId id="372" r:id="rId73"/>
    <p:sldId id="373" r:id="rId74"/>
    <p:sldId id="376" r:id="rId75"/>
    <p:sldId id="377" r:id="rId76"/>
    <p:sldId id="324" r:id="rId77"/>
    <p:sldId id="325" r:id="rId78"/>
    <p:sldId id="326" r:id="rId79"/>
    <p:sldId id="327" r:id="rId80"/>
    <p:sldId id="328" r:id="rId81"/>
    <p:sldId id="329" r:id="rId82"/>
    <p:sldId id="330" r:id="rId83"/>
    <p:sldId id="331" r:id="rId84"/>
    <p:sldId id="332" r:id="rId85"/>
    <p:sldId id="333" r:id="rId86"/>
    <p:sldId id="334" r:id="rId87"/>
    <p:sldId id="335" r:id="rId88"/>
    <p:sldId id="336" r:id="rId89"/>
    <p:sldId id="337" r:id="rId90"/>
    <p:sldId id="338" r:id="rId91"/>
    <p:sldId id="339" r:id="rId92"/>
    <p:sldId id="340" r:id="rId93"/>
    <p:sldId id="341" r:id="rId94"/>
    <p:sldId id="342" r:id="rId95"/>
    <p:sldId id="343" r:id="rId96"/>
    <p:sldId id="344" r:id="rId97"/>
    <p:sldId id="345" r:id="rId98"/>
    <p:sldId id="346" r:id="rId99"/>
    <p:sldId id="347" r:id="rId100"/>
    <p:sldId id="348" r:id="rId101"/>
    <p:sldId id="349" r:id="rId102"/>
    <p:sldId id="350" r:id="rId103"/>
    <p:sldId id="351" r:id="rId104"/>
    <p:sldId id="352" r:id="rId105"/>
    <p:sldId id="353" r:id="rId106"/>
    <p:sldId id="354" r:id="rId107"/>
    <p:sldId id="355" r:id="rId108"/>
    <p:sldId id="356" r:id="rId109"/>
    <p:sldId id="357" r:id="rId110"/>
    <p:sldId id="358" r:id="rId111"/>
    <p:sldId id="359" r:id="rId112"/>
    <p:sldId id="360" r:id="rId113"/>
    <p:sldId id="361" r:id="rId114"/>
    <p:sldId id="362" r:id="rId115"/>
    <p:sldId id="363" r:id="rId116"/>
    <p:sldId id="364" r:id="rId117"/>
    <p:sldId id="365" r:id="rId118"/>
    <p:sldId id="366" r:id="rId119"/>
    <p:sldId id="367" r:id="rId120"/>
    <p:sldId id="368" r:id="rId121"/>
    <p:sldId id="378" r:id="rId1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elo Oyharcabal" userId="fa21b4d522c24b49" providerId="LiveId" clId="{133245CF-9E6C-47B0-934C-5424C5905E56}"/>
    <pc:docChg chg="modSld">
      <pc:chgData name="Marcelo Oyharcabal" userId="fa21b4d522c24b49" providerId="LiveId" clId="{133245CF-9E6C-47B0-934C-5424C5905E56}" dt="2023-11-27T22:09:38.876" v="0" actId="1036"/>
      <pc:docMkLst>
        <pc:docMk/>
      </pc:docMkLst>
      <pc:sldChg chg="modSp mod">
        <pc:chgData name="Marcelo Oyharcabal" userId="fa21b4d522c24b49" providerId="LiveId" clId="{133245CF-9E6C-47B0-934C-5424C5905E56}" dt="2023-11-27T22:09:38.876" v="0" actId="1036"/>
        <pc:sldMkLst>
          <pc:docMk/>
          <pc:sldMk cId="211043034" sldId="265"/>
        </pc:sldMkLst>
        <pc:spChg chg="mod">
          <ac:chgData name="Marcelo Oyharcabal" userId="fa21b4d522c24b49" providerId="LiveId" clId="{133245CF-9E6C-47B0-934C-5424C5905E56}" dt="2023-11-27T22:09:38.876" v="0" actId="1036"/>
          <ac:spMkLst>
            <pc:docMk/>
            <pc:sldMk cId="211043034" sldId="265"/>
            <ac:spMk id="3" creationId="{6045D0C7-8141-3B3A-4483-6184AF030F5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5/27/2024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1160EA64-D806-43AC-9DF2-F8C432F32B4C}" type="datetimeFigureOut">
              <a:rPr lang="en-US" dirty="0"/>
              <a:t>5/27/2024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5/27/2024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4F7D4976-E339-4826-83B7-FBD03F55ECF8}" type="datetimeFigureOut">
              <a:rPr lang="en-US" dirty="0"/>
              <a:t>5/27/2024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‹Nº›</a:t>
            </a:fld>
            <a:endParaRPr lang="en-US" dirty="0"/>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9" name="Date Placeholder 8"/>
          <p:cNvSpPr>
            <a:spLocks noGrp="1"/>
          </p:cNvSpPr>
          <p:nvPr>
            <p:ph type="dt" sz="half" idx="10"/>
          </p:nvPr>
        </p:nvSpPr>
        <p:spPr/>
        <p:txBody>
          <a:bodyPr/>
          <a:lstStyle/>
          <a:p>
            <a:fld id="{D1BE4249-C0D0-4B06-8692-E8BB871AF643}" type="datetimeFigureOut">
              <a:rPr lang="en-US" dirty="0"/>
              <a:t>5/27/2024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5/27/2024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5/27/2024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www.youtube.com/watch?v=hPh5CsTROp8"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www.bcn.cl/leychile/navegar?idNorma=1187183&amp;idParte=10392251&amp;idVersion=2022-12-3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E5D801-46FC-C5FD-FAA9-B5863E4B8E69}"/>
              </a:ext>
            </a:extLst>
          </p:cNvPr>
          <p:cNvSpPr>
            <a:spLocks noGrp="1"/>
          </p:cNvSpPr>
          <p:nvPr>
            <p:ph type="ctrTitle"/>
          </p:nvPr>
        </p:nvSpPr>
        <p:spPr/>
        <p:txBody>
          <a:bodyPr/>
          <a:lstStyle/>
          <a:p>
            <a:r>
              <a:rPr lang="es-CL" dirty="0"/>
              <a:t>Litigación en Delitos sexuales</a:t>
            </a:r>
          </a:p>
        </p:txBody>
      </p:sp>
      <p:sp>
        <p:nvSpPr>
          <p:cNvPr id="3" name="Subtítulo 2">
            <a:extLst>
              <a:ext uri="{FF2B5EF4-FFF2-40B4-BE49-F238E27FC236}">
                <a16:creationId xmlns:a16="http://schemas.microsoft.com/office/drawing/2014/main" id="{7E667787-2D15-288B-6F91-118BB9908037}"/>
              </a:ext>
            </a:extLst>
          </p:cNvPr>
          <p:cNvSpPr>
            <a:spLocks noGrp="1"/>
          </p:cNvSpPr>
          <p:nvPr>
            <p:ph type="subTitle" idx="1"/>
          </p:nvPr>
        </p:nvSpPr>
        <p:spPr/>
        <p:txBody>
          <a:bodyPr/>
          <a:lstStyle/>
          <a:p>
            <a:r>
              <a:rPr lang="es-CL" b="1" dirty="0"/>
              <a:t>Marcelo </a:t>
            </a:r>
            <a:r>
              <a:rPr lang="es-CL" b="1" dirty="0" err="1"/>
              <a:t>Oyharcabal</a:t>
            </a:r>
            <a:r>
              <a:rPr lang="es-CL" b="1" dirty="0"/>
              <a:t> Fraile</a:t>
            </a:r>
          </a:p>
          <a:p>
            <a:r>
              <a:rPr lang="es-CL" b="1"/>
              <a:t>2023</a:t>
            </a:r>
            <a:endParaRPr lang="es-CL" b="1" dirty="0"/>
          </a:p>
          <a:p>
            <a:endParaRPr lang="es-CL" dirty="0"/>
          </a:p>
        </p:txBody>
      </p:sp>
      <p:pic>
        <p:nvPicPr>
          <p:cNvPr id="4" name="Imagen 3">
            <a:extLst>
              <a:ext uri="{FF2B5EF4-FFF2-40B4-BE49-F238E27FC236}">
                <a16:creationId xmlns:a16="http://schemas.microsoft.com/office/drawing/2014/main" id="{E0B55E84-806B-EFA9-B292-6B8C6E95A0EF}"/>
              </a:ext>
            </a:extLst>
          </p:cNvPr>
          <p:cNvPicPr>
            <a:picLocks noChangeAspect="1"/>
          </p:cNvPicPr>
          <p:nvPr/>
        </p:nvPicPr>
        <p:blipFill>
          <a:blip r:embed="rId2"/>
          <a:stretch>
            <a:fillRect/>
          </a:stretch>
        </p:blipFill>
        <p:spPr>
          <a:xfrm>
            <a:off x="832581" y="611162"/>
            <a:ext cx="1243692" cy="646232"/>
          </a:xfrm>
          <a:prstGeom prst="rect">
            <a:avLst/>
          </a:prstGeom>
        </p:spPr>
      </p:pic>
    </p:spTree>
    <p:extLst>
      <p:ext uri="{BB962C8B-B14F-4D97-AF65-F5344CB8AC3E}">
        <p14:creationId xmlns:p14="http://schemas.microsoft.com/office/powerpoint/2010/main" val="552086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6802B8-DF2B-E5DB-AC0F-E79BEE22C319}"/>
              </a:ext>
            </a:extLst>
          </p:cNvPr>
          <p:cNvSpPr>
            <a:spLocks noGrp="1"/>
          </p:cNvSpPr>
          <p:nvPr>
            <p:ph type="title"/>
          </p:nvPr>
        </p:nvSpPr>
        <p:spPr>
          <a:xfrm>
            <a:off x="2231136" y="387176"/>
            <a:ext cx="7729728" cy="1188720"/>
          </a:xfrm>
        </p:spPr>
        <p:txBody>
          <a:bodyPr/>
          <a:lstStyle/>
          <a:p>
            <a:r>
              <a:rPr lang="es-MX" dirty="0"/>
              <a:t>VIOLACIÓN PROPIA (mayor de 14 años)</a:t>
            </a:r>
            <a:endParaRPr lang="es-CL" dirty="0"/>
          </a:p>
        </p:txBody>
      </p:sp>
      <p:sp>
        <p:nvSpPr>
          <p:cNvPr id="3" name="Marcador de contenido 2">
            <a:extLst>
              <a:ext uri="{FF2B5EF4-FFF2-40B4-BE49-F238E27FC236}">
                <a16:creationId xmlns:a16="http://schemas.microsoft.com/office/drawing/2014/main" id="{031BE24F-0CCD-7846-D153-5666B3193D65}"/>
              </a:ext>
            </a:extLst>
          </p:cNvPr>
          <p:cNvSpPr>
            <a:spLocks noGrp="1"/>
          </p:cNvSpPr>
          <p:nvPr>
            <p:ph idx="1"/>
          </p:nvPr>
        </p:nvSpPr>
        <p:spPr>
          <a:xfrm>
            <a:off x="385011" y="2117558"/>
            <a:ext cx="11004884" cy="3622469"/>
          </a:xfrm>
        </p:spPr>
        <p:txBody>
          <a:bodyPr>
            <a:normAutofit/>
          </a:bodyPr>
          <a:lstStyle/>
          <a:p>
            <a:pPr marL="0" indent="0" algn="just">
              <a:buNone/>
            </a:pPr>
            <a:r>
              <a:rPr lang="es-MX" sz="2800" dirty="0"/>
              <a:t>El término violación alude a la forma más grave de atentado en  contra de otro individuo en el plano sexual,  aquella que consiste  en acceder carnalmente a una persona que no ha prestado su consentimiento para la ejecución de la conducta sexual o que no está en condiciones de prestarlo, por razones físicas o mentales. (RODRIGUEZ COLLAO. Delitos sexuales. Segunda edición. Pág. 179)</a:t>
            </a:r>
            <a:endParaRPr lang="es-CL" sz="2800" dirty="0"/>
          </a:p>
        </p:txBody>
      </p:sp>
    </p:spTree>
    <p:extLst>
      <p:ext uri="{BB962C8B-B14F-4D97-AF65-F5344CB8AC3E}">
        <p14:creationId xmlns:p14="http://schemas.microsoft.com/office/powerpoint/2010/main" val="403965535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44F37B-A3F7-7A10-CDAF-FB9E1688302C}"/>
              </a:ext>
            </a:extLst>
          </p:cNvPr>
          <p:cNvSpPr>
            <a:spLocks noGrp="1"/>
          </p:cNvSpPr>
          <p:nvPr>
            <p:ph type="title"/>
          </p:nvPr>
        </p:nvSpPr>
        <p:spPr>
          <a:xfrm>
            <a:off x="2032354" y="268953"/>
            <a:ext cx="7729728" cy="1188720"/>
          </a:xfrm>
        </p:spPr>
        <p:txBody>
          <a:bodyPr/>
          <a:lstStyle/>
          <a:p>
            <a:r>
              <a:rPr lang="es-MX" dirty="0"/>
              <a:t>Diligencias en casos de NNA</a:t>
            </a:r>
            <a:endParaRPr lang="es-CL" dirty="0"/>
          </a:p>
        </p:txBody>
      </p:sp>
      <p:sp>
        <p:nvSpPr>
          <p:cNvPr id="3" name="Marcador de contenido 2">
            <a:extLst>
              <a:ext uri="{FF2B5EF4-FFF2-40B4-BE49-F238E27FC236}">
                <a16:creationId xmlns:a16="http://schemas.microsoft.com/office/drawing/2014/main" id="{33DADD6F-C12D-29F6-F5D0-3C2FD727A18B}"/>
              </a:ext>
            </a:extLst>
          </p:cNvPr>
          <p:cNvSpPr>
            <a:spLocks noGrp="1"/>
          </p:cNvSpPr>
          <p:nvPr>
            <p:ph idx="1"/>
          </p:nvPr>
        </p:nvSpPr>
        <p:spPr>
          <a:xfrm>
            <a:off x="626165" y="2081452"/>
            <a:ext cx="11151705" cy="4319348"/>
          </a:xfrm>
        </p:spPr>
        <p:txBody>
          <a:bodyPr>
            <a:normAutofit/>
          </a:bodyPr>
          <a:lstStyle/>
          <a:p>
            <a:pPr marL="342900" indent="-342900" algn="just">
              <a:buAutoNum type="arabicPeriod"/>
            </a:pPr>
            <a:r>
              <a:rPr lang="es-MX" dirty="0"/>
              <a:t>Toma de declaración de la víctima / Entrevista investigativa videograbada (se verá después)</a:t>
            </a:r>
          </a:p>
          <a:p>
            <a:pPr marL="342900" indent="-342900" algn="just">
              <a:buAutoNum type="arabicPeriod"/>
            </a:pPr>
            <a:r>
              <a:rPr lang="es-MX" dirty="0"/>
              <a:t>Evaluación médico-forense </a:t>
            </a:r>
            <a:r>
              <a:rPr lang="es-MX" dirty="0" err="1"/>
              <a:t>sexológlca</a:t>
            </a:r>
            <a:r>
              <a:rPr lang="es-MX" dirty="0"/>
              <a:t> : La evaluación clínico forense será decretada cuando los antecedentes disponibles den cuenta de la existencia de un acceso camal o una introducción de objetos por vía vaginal o anal de forma reciente, esto es, episodios ocurridos en un lapso de 72 horas, lo que puede extenderse si la víctima no se ha bañado o si aún existen lesiones sin cicatrizar. En aquellos casos en que la información con la que se cuente incluya el aprovechamiento de alcohol o drogas para la comisión de los ilícitos, se deberá disponer durante esta evaluación, la obtención de muestras de la victima para alcoholemia o examen toxicológico. </a:t>
            </a:r>
            <a:r>
              <a:rPr lang="es-MX" dirty="0">
                <a:highlight>
                  <a:srgbClr val="00FFFF"/>
                </a:highlight>
              </a:rPr>
              <a:t>ESTO OCURRE EN EL MENOS DE LOS CASOS, ESPECIALMENTE EN NNA. </a:t>
            </a:r>
          </a:p>
          <a:p>
            <a:pPr marL="342900" indent="-342900" algn="just">
              <a:buAutoNum type="arabicPeriod"/>
            </a:pPr>
            <a:r>
              <a:rPr lang="es-MX" dirty="0"/>
              <a:t>Constatación de lesiones : En los casos no comprendidos en el número anterior y cuando los antecedentes disponibles den cuenta de la existencia del uso de fuerza en contra de la víctima, se le deberá trasladar al establecimiento de salud más cercano para constatar sus lesiones. En dicha oportunidad, se deberán fijar fotográficamente signos de agresión y las lesiones sufridas por la victima, tomándose las medidas necesarias para resguardar la privacidad de la victima y respetar su identidad y expresión de género. </a:t>
            </a:r>
          </a:p>
        </p:txBody>
      </p:sp>
    </p:spTree>
    <p:extLst>
      <p:ext uri="{BB962C8B-B14F-4D97-AF65-F5344CB8AC3E}">
        <p14:creationId xmlns:p14="http://schemas.microsoft.com/office/powerpoint/2010/main" val="283707696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6AFA15C-15E0-0318-C8B1-848B1CBF04ED}"/>
              </a:ext>
            </a:extLst>
          </p:cNvPr>
          <p:cNvSpPr>
            <a:spLocks noGrp="1"/>
          </p:cNvSpPr>
          <p:nvPr>
            <p:ph idx="1"/>
          </p:nvPr>
        </p:nvSpPr>
        <p:spPr>
          <a:xfrm>
            <a:off x="556591" y="278296"/>
            <a:ext cx="11340548" cy="6301408"/>
          </a:xfrm>
        </p:spPr>
        <p:txBody>
          <a:bodyPr>
            <a:normAutofit/>
          </a:bodyPr>
          <a:lstStyle/>
          <a:p>
            <a:pPr marL="0" indent="0" algn="just">
              <a:buNone/>
            </a:pPr>
            <a:r>
              <a:rPr lang="es-MX" dirty="0"/>
              <a:t>4. </a:t>
            </a:r>
            <a:r>
              <a:rPr lang="es-MX" sz="2000" dirty="0"/>
              <a:t>Toma de muestras para alcoholemia y/o examen toxicológico : En aquellos casos en que la información con la que se cuente incluya el aprovechamiento de alcohol o drogas para la comisión de los ilícitos. se deberá disponer la obtención de muestras de la víctima para alcoholemia o examen toxicológico.</a:t>
            </a:r>
          </a:p>
          <a:p>
            <a:pPr marL="342900" indent="-342900" algn="just">
              <a:buAutoNum type="arabicPeriod" startAt="5"/>
            </a:pPr>
            <a:r>
              <a:rPr lang="es-MX" sz="2000" dirty="0"/>
              <a:t>Empadronar y tomar declaración da testigos : Individualizar y tomar declaración a todas las personas con calidad do funcionarias policiales que recibieron la denuncia y participaron en el procedimiento </a:t>
            </a:r>
          </a:p>
          <a:p>
            <a:pPr marL="342900" indent="-342900" algn="just">
              <a:buAutoNum type="arabicPeriod" startAt="5"/>
            </a:pPr>
            <a:r>
              <a:rPr lang="es-MX" sz="2000" dirty="0"/>
              <a:t>Indagar la existencia de causas previas de la persona imputada y recabar todos los antecedentes necesarios para su individualización </a:t>
            </a:r>
          </a:p>
          <a:p>
            <a:pPr marL="342900" indent="-342900" algn="just">
              <a:buAutoNum type="arabicPeriod" startAt="5"/>
            </a:pPr>
            <a:r>
              <a:rPr lang="es-MX" sz="2000" dirty="0"/>
              <a:t>Verificar la existencia da armas inscritas a nombre de la persona imputada u otra persona vinculada a los hechos o que viva en el domicilio de alguno de ellos. </a:t>
            </a:r>
          </a:p>
          <a:p>
            <a:pPr marL="342900" indent="-342900" algn="just">
              <a:buAutoNum type="arabicPeriod" startAt="5"/>
            </a:pPr>
            <a:r>
              <a:rPr lang="es-MX" sz="2000" dirty="0"/>
              <a:t>Ordenar la inspección y fijación del sitio del suceso, y el levantamiento y fijación de evidencias </a:t>
            </a:r>
          </a:p>
          <a:p>
            <a:pPr marL="342900" indent="-342900" algn="just">
              <a:buAutoNum type="arabicPeriod" startAt="5"/>
            </a:pPr>
            <a:r>
              <a:rPr lang="es-MX" sz="2000" dirty="0"/>
              <a:t>Solicitar las grabaciones do cámaras de seguridad del sitio del suceso </a:t>
            </a:r>
          </a:p>
          <a:p>
            <a:pPr marL="342900" indent="-342900" algn="just">
              <a:buAutoNum type="arabicPeriod" startAt="5"/>
            </a:pPr>
            <a:r>
              <a:rPr lang="es-MX" sz="2000" dirty="0"/>
              <a:t> Verificar la existencia de evidencia digital o física en poder de la victima y solicitar su entrega voluntaria:  Podrán ser útiles para la investigación la entrega de celulares, computadores, cartas, diarios de vida, etc. Asimismo, cuando corresponda. se deberán recoger y conservar evidencias de las cuáles se puedan obtener muestras biológicas, por ejemp1o, vestimentas.</a:t>
            </a:r>
          </a:p>
        </p:txBody>
      </p:sp>
    </p:spTree>
    <p:extLst>
      <p:ext uri="{BB962C8B-B14F-4D97-AF65-F5344CB8AC3E}">
        <p14:creationId xmlns:p14="http://schemas.microsoft.com/office/powerpoint/2010/main" val="79248744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1E2905-9851-4165-8572-8BD45DD14AF3}"/>
              </a:ext>
            </a:extLst>
          </p:cNvPr>
          <p:cNvSpPr>
            <a:spLocks noGrp="1"/>
          </p:cNvSpPr>
          <p:nvPr>
            <p:ph type="title"/>
          </p:nvPr>
        </p:nvSpPr>
        <p:spPr>
          <a:xfrm>
            <a:off x="1230796" y="402356"/>
            <a:ext cx="9730408" cy="715617"/>
          </a:xfrm>
        </p:spPr>
        <p:txBody>
          <a:bodyPr>
            <a:normAutofit fontScale="90000"/>
          </a:bodyPr>
          <a:lstStyle/>
          <a:p>
            <a:r>
              <a:rPr lang="es-MX" dirty="0"/>
              <a:t>¿ Evaluaciones psicológicas y/o psiquiátricas?</a:t>
            </a:r>
            <a:endParaRPr lang="es-CL" dirty="0"/>
          </a:p>
        </p:txBody>
      </p:sp>
      <p:sp>
        <p:nvSpPr>
          <p:cNvPr id="3" name="Marcador de contenido 2">
            <a:extLst>
              <a:ext uri="{FF2B5EF4-FFF2-40B4-BE49-F238E27FC236}">
                <a16:creationId xmlns:a16="http://schemas.microsoft.com/office/drawing/2014/main" id="{47BDA1D2-0581-CF8B-C5AA-A8BEF27F0ABC}"/>
              </a:ext>
            </a:extLst>
          </p:cNvPr>
          <p:cNvSpPr>
            <a:spLocks noGrp="1"/>
          </p:cNvSpPr>
          <p:nvPr>
            <p:ph idx="1"/>
          </p:nvPr>
        </p:nvSpPr>
        <p:spPr>
          <a:xfrm>
            <a:off x="725557" y="1117974"/>
            <a:ext cx="10774017" cy="5337670"/>
          </a:xfrm>
        </p:spPr>
        <p:txBody>
          <a:bodyPr>
            <a:normAutofit lnSpcReduction="10000"/>
          </a:bodyPr>
          <a:lstStyle/>
          <a:p>
            <a:pPr marL="342900" indent="-342900">
              <a:buFont typeface="+mj-lt"/>
              <a:buAutoNum type="arabicPeriod"/>
            </a:pPr>
            <a:endParaRPr lang="es-MX" dirty="0"/>
          </a:p>
          <a:p>
            <a:pPr marL="342900" indent="-342900" algn="just">
              <a:buFont typeface="+mj-lt"/>
              <a:buAutoNum type="arabicPeriod"/>
            </a:pPr>
            <a:r>
              <a:rPr lang="es-MX" dirty="0">
                <a:highlight>
                  <a:srgbClr val="00FFFF"/>
                </a:highlight>
              </a:rPr>
              <a:t>Evaluación pericial psicológica de testimonio: </a:t>
            </a:r>
            <a:r>
              <a:rPr lang="es-MX" dirty="0"/>
              <a:t>La evaluación pericial de testimonio debiese solicitarse solo en casos que, por sus especiales características en cuanto a los hechos denunciados, el contexto de la denuncia, el origen de la declaración o las particularidades del testimonio y contexto de comisión, requieren mayores antecedentes que la sota entrevista investigativa videograbada / toma de declaración de la víctima.  Debido a esto solo puede decretarse con posterioridad a que se haya realizado esta última diligencia. </a:t>
            </a:r>
          </a:p>
          <a:p>
            <a:pPr algn="just"/>
            <a:r>
              <a:rPr lang="es-MX" dirty="0"/>
              <a:t>Cuando la víctima que ha develado previamente la ocurrencia del delito, o ha entregado un testimonio sobre el mismo, se retracta, o por los antecedentes disponibles se sospecha que se pueda retractar.</a:t>
            </a:r>
          </a:p>
          <a:p>
            <a:pPr algn="just"/>
            <a:r>
              <a:rPr lang="es-MX" dirty="0"/>
              <a:t>Cuando exista evidencia de posible sugestión y/o contaminación del testimonio de la victima (por ejemplo, múltiples víctimas en establecimientos escotares).</a:t>
            </a:r>
          </a:p>
          <a:p>
            <a:pPr algn="just"/>
            <a:r>
              <a:rPr lang="es-MX" dirty="0"/>
              <a:t>Cuando exista evidencia de posible desplazamiento de la figura del/a autor/a por parte de la victima,</a:t>
            </a:r>
          </a:p>
          <a:p>
            <a:pPr algn="just"/>
            <a:r>
              <a:rPr lang="es-MX" dirty="0"/>
              <a:t>Cuando se trate de victimas con discapacidad (cognitiva, de lenguaje, alteración de Juicio de realidad) y esta incida en las características o contenido del testimonio,</a:t>
            </a:r>
          </a:p>
          <a:p>
            <a:pPr algn="just"/>
            <a:r>
              <a:rPr lang="es-MX" dirty="0"/>
              <a:t>Cuando se enfrenten inconsistencias. contradicciones, omisiones o distorsiones significativas en el propio testimonio, o en relación con el resto de los antecedentes de la investigación.</a:t>
            </a:r>
          </a:p>
          <a:p>
            <a:pPr algn="just"/>
            <a:r>
              <a:rPr lang="es-MX" dirty="0"/>
              <a:t>Cuando se conozcan antecedentes de historia de victimización sexual previa.</a:t>
            </a:r>
            <a:endParaRPr lang="es-CL" dirty="0"/>
          </a:p>
        </p:txBody>
      </p:sp>
    </p:spTree>
    <p:extLst>
      <p:ext uri="{BB962C8B-B14F-4D97-AF65-F5344CB8AC3E}">
        <p14:creationId xmlns:p14="http://schemas.microsoft.com/office/powerpoint/2010/main" val="128616725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8110CEE-DD94-BD95-5818-38028CA26961}"/>
              </a:ext>
            </a:extLst>
          </p:cNvPr>
          <p:cNvSpPr>
            <a:spLocks noGrp="1"/>
          </p:cNvSpPr>
          <p:nvPr>
            <p:ph idx="1"/>
          </p:nvPr>
        </p:nvSpPr>
        <p:spPr>
          <a:xfrm>
            <a:off x="546652" y="516836"/>
            <a:ext cx="9414212" cy="5223192"/>
          </a:xfrm>
        </p:spPr>
        <p:txBody>
          <a:bodyPr>
            <a:normAutofit/>
          </a:bodyPr>
          <a:lstStyle/>
          <a:p>
            <a:pPr marL="0" indent="0" algn="just">
              <a:buNone/>
            </a:pPr>
            <a:r>
              <a:rPr lang="es-MX" sz="2400" dirty="0"/>
              <a:t>2. </a:t>
            </a:r>
            <a:r>
              <a:rPr lang="es-MX" sz="2400" dirty="0">
                <a:highlight>
                  <a:srgbClr val="00FFFF"/>
                </a:highlight>
              </a:rPr>
              <a:t>Evaluación pericial psicológica de daño</a:t>
            </a:r>
            <a:r>
              <a:rPr lang="es-MX" sz="2400" dirty="0"/>
              <a:t>: Solo en el caso de que se estime necesario y siempre con posterioridad a que se haya realizado una entrevista investigativa videograbada. </a:t>
            </a:r>
            <a:endParaRPr lang="es-CL" sz="2400" dirty="0"/>
          </a:p>
          <a:p>
            <a:pPr marL="0" indent="0" algn="just">
              <a:buNone/>
            </a:pPr>
            <a:r>
              <a:rPr lang="es-CL" sz="2400" dirty="0"/>
              <a:t>3. </a:t>
            </a:r>
            <a:r>
              <a:rPr lang="es-MX" sz="2400" dirty="0">
                <a:highlight>
                  <a:srgbClr val="00FFFF"/>
                </a:highlight>
              </a:rPr>
              <a:t>Solicitud para realizar pericias psicológicas y/o psiquiátricas a la víctima en virtud del art. 320 CPP: </a:t>
            </a:r>
            <a:r>
              <a:rPr lang="es-MX" sz="2400" dirty="0"/>
              <a:t>Respecto a la solicitud de la defensa, fundada en el art. 320 CPP, para realizar pericias psicológicas/psiquiátricas a la víctima de los delitos de violencia sexual, se Instruye a los/las fiscales oponerse a dicha petición, sin perjuicio de la posibilidad de peritos de la defensa de presenciar las evaluaciones que hayan sido dispuestas. La oposición deberá fundarse en la necesidad de evitar afectación o mayor victimización secundaria de las victimas. </a:t>
            </a:r>
          </a:p>
          <a:p>
            <a:pPr marL="0" indent="0">
              <a:buNone/>
            </a:pPr>
            <a:endParaRPr lang="es-MX" dirty="0"/>
          </a:p>
        </p:txBody>
      </p:sp>
    </p:spTree>
    <p:extLst>
      <p:ext uri="{BB962C8B-B14F-4D97-AF65-F5344CB8AC3E}">
        <p14:creationId xmlns:p14="http://schemas.microsoft.com/office/powerpoint/2010/main" val="235840179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2CB5F3-4BFB-B3C2-01B4-249B24DE77AF}"/>
              </a:ext>
            </a:extLst>
          </p:cNvPr>
          <p:cNvSpPr>
            <a:spLocks noGrp="1"/>
          </p:cNvSpPr>
          <p:nvPr>
            <p:ph type="title"/>
          </p:nvPr>
        </p:nvSpPr>
        <p:spPr>
          <a:xfrm>
            <a:off x="2089602" y="417442"/>
            <a:ext cx="7729728" cy="1188720"/>
          </a:xfrm>
        </p:spPr>
        <p:txBody>
          <a:bodyPr/>
          <a:lstStyle/>
          <a:p>
            <a:r>
              <a:rPr lang="es-MX" dirty="0"/>
              <a:t>Circunstancias modificatorias de responsabilidad penal </a:t>
            </a:r>
            <a:endParaRPr lang="es-CL" dirty="0"/>
          </a:p>
        </p:txBody>
      </p:sp>
      <p:sp>
        <p:nvSpPr>
          <p:cNvPr id="3" name="Marcador de contenido 2">
            <a:extLst>
              <a:ext uri="{FF2B5EF4-FFF2-40B4-BE49-F238E27FC236}">
                <a16:creationId xmlns:a16="http://schemas.microsoft.com/office/drawing/2014/main" id="{DBC091DC-625F-D709-4530-2BD5228F2E2B}"/>
              </a:ext>
            </a:extLst>
          </p:cNvPr>
          <p:cNvSpPr>
            <a:spLocks noGrp="1"/>
          </p:cNvSpPr>
          <p:nvPr>
            <p:ph idx="1"/>
          </p:nvPr>
        </p:nvSpPr>
        <p:spPr>
          <a:xfrm>
            <a:off x="636103" y="2315818"/>
            <a:ext cx="11211339" cy="4124740"/>
          </a:xfrm>
        </p:spPr>
        <p:txBody>
          <a:bodyPr>
            <a:normAutofit/>
          </a:bodyPr>
          <a:lstStyle/>
          <a:p>
            <a:pPr marL="400050" indent="-400050">
              <a:buFont typeface="+mj-lt"/>
              <a:buAutoNum type="romanUcPeriod"/>
            </a:pPr>
            <a:r>
              <a:rPr lang="es-MX" dirty="0">
                <a:highlight>
                  <a:srgbClr val="00FFFF"/>
                </a:highlight>
              </a:rPr>
              <a:t>CIRCUNSTANCIAS AGRAVANTES ESPECÍFICAS </a:t>
            </a:r>
          </a:p>
          <a:p>
            <a:pPr marL="400050" indent="-400050">
              <a:buFont typeface="+mj-lt"/>
              <a:buAutoNum type="romanLcPeriod"/>
            </a:pPr>
            <a:r>
              <a:rPr lang="es-CL" dirty="0">
                <a:highlight>
                  <a:srgbClr val="FFFF00"/>
                </a:highlight>
              </a:rPr>
              <a:t>Art. 368 del CP.:</a:t>
            </a:r>
          </a:p>
          <a:p>
            <a:pPr marL="0" indent="0" algn="just">
              <a:buNone/>
            </a:pPr>
            <a:r>
              <a:rPr lang="es-MX" i="1" dirty="0"/>
              <a:t>Si los delitos previstos en los dos párrafos anteriores hubieren sido cometidos por autoridad pública, ministro de un culto religioso, guardador, maestro, empleado o encargado por cualquier título o causa de la educación, guarda, curación o cuidado del ofendido, se impondrá al responsable la pena señalada al delito con exclusión de su grado mínimo, si ella consta de dos o más grados, o de su mitad inferior, si la pena es un grado de una divisible. La misma regla se aplicará a quien hubiere cometido los mencionados delitos en contra de un menor de edad con ocasión de las funciones que desarrolle, aun en forma esporádica, en recintos educacionales, y al que los cometa con ocasión del servicio de transporte escolar que preste a cualquier título.</a:t>
            </a:r>
          </a:p>
          <a:p>
            <a:pPr marL="0" indent="0" algn="just">
              <a:buNone/>
            </a:pPr>
            <a:r>
              <a:rPr lang="es-MX" i="1" dirty="0"/>
              <a:t>    </a:t>
            </a:r>
            <a:r>
              <a:rPr lang="es-MX" i="1" dirty="0" err="1"/>
              <a:t>Exceptúanse</a:t>
            </a:r>
            <a:r>
              <a:rPr lang="es-MX" i="1" dirty="0"/>
              <a:t> los casos en que el delito sea de aquellos que la ley describe y pena expresando las circunstancias de usarse fuerza o intimidación, abusarse de una relación de dependencia de la víctima o abusarse de autoridad o confianza.</a:t>
            </a:r>
          </a:p>
          <a:p>
            <a:pPr marL="0" indent="0">
              <a:buNone/>
            </a:pPr>
            <a:endParaRPr lang="es-CL" dirty="0"/>
          </a:p>
        </p:txBody>
      </p:sp>
    </p:spTree>
    <p:extLst>
      <p:ext uri="{BB962C8B-B14F-4D97-AF65-F5344CB8AC3E}">
        <p14:creationId xmlns:p14="http://schemas.microsoft.com/office/powerpoint/2010/main" val="63137561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859ED73-2FC5-54EB-8D8F-081F3049BEFC}"/>
              </a:ext>
            </a:extLst>
          </p:cNvPr>
          <p:cNvSpPr>
            <a:spLocks noGrp="1"/>
          </p:cNvSpPr>
          <p:nvPr>
            <p:ph idx="1"/>
          </p:nvPr>
        </p:nvSpPr>
        <p:spPr>
          <a:xfrm>
            <a:off x="347869" y="298174"/>
            <a:ext cx="11390243" cy="6311348"/>
          </a:xfrm>
        </p:spPr>
        <p:txBody>
          <a:bodyPr/>
          <a:lstStyle/>
          <a:p>
            <a:pPr marL="0" indent="0">
              <a:buNone/>
            </a:pPr>
            <a:r>
              <a:rPr lang="es-MX" dirty="0">
                <a:highlight>
                  <a:srgbClr val="FFFF00"/>
                </a:highlight>
              </a:rPr>
              <a:t>2. Art. 371 CP. </a:t>
            </a:r>
          </a:p>
          <a:p>
            <a:pPr marL="0" indent="0" algn="just">
              <a:buNone/>
            </a:pPr>
            <a:r>
              <a:rPr lang="es-MX" i="1" dirty="0"/>
              <a:t>Los ascendientes, guardadores, maestros y cualesquiera personas que con abuso de autoridad o encargo, cooperaren como cómplices a la perpetración de los delitos comprendidos en los dos párrafos precedentes, serán penados como autores.</a:t>
            </a:r>
          </a:p>
          <a:p>
            <a:pPr marL="0" indent="0" algn="just">
              <a:buNone/>
            </a:pPr>
            <a:r>
              <a:rPr lang="es-MX" i="1" dirty="0"/>
              <a:t>    Los maestros o encargados en cualquier manera de la educación o dirección de la juventud, serán además condenados a inhabilitación especial perpetua para el cargo u oficio.</a:t>
            </a:r>
          </a:p>
          <a:p>
            <a:pPr marL="0" indent="0" algn="just">
              <a:buNone/>
            </a:pPr>
            <a:r>
              <a:rPr lang="es-MX" dirty="0">
                <a:highlight>
                  <a:srgbClr val="FFFF00"/>
                </a:highlight>
              </a:rPr>
              <a:t>3. Alevosía</a:t>
            </a:r>
            <a:r>
              <a:rPr lang="es-CL" dirty="0">
                <a:highlight>
                  <a:srgbClr val="FFFF00"/>
                </a:highlight>
              </a:rPr>
              <a:t> (Art. 368 bis)</a:t>
            </a:r>
          </a:p>
          <a:p>
            <a:pPr marL="0" indent="0" algn="just">
              <a:buNone/>
            </a:pPr>
            <a:r>
              <a:rPr lang="es-MX" i="1" dirty="0"/>
              <a:t> Sin perjuicio de lo dispuesto en el artículo 63, en los delitos señalados en los párrafos 5 y 6 de este Título, serán circunstancias agravantes las siguientes:</a:t>
            </a:r>
          </a:p>
          <a:p>
            <a:pPr marL="0" indent="0" algn="just">
              <a:buNone/>
            </a:pPr>
            <a:r>
              <a:rPr lang="es-MX" i="1" dirty="0"/>
              <a:t>    1º La 1ª del artículo 12.</a:t>
            </a:r>
          </a:p>
          <a:p>
            <a:pPr marL="0" indent="0" algn="just">
              <a:buNone/>
            </a:pPr>
            <a:r>
              <a:rPr lang="es-MX" i="1" dirty="0"/>
              <a:t>    2º Ser dos o más los autores del delito.</a:t>
            </a:r>
          </a:p>
          <a:p>
            <a:pPr marL="0" indent="0" algn="just">
              <a:buNone/>
            </a:pPr>
            <a:r>
              <a:rPr lang="es-MX" dirty="0">
                <a:highlight>
                  <a:srgbClr val="FFFF00"/>
                </a:highlight>
              </a:rPr>
              <a:t>4. Pluralidad de intervinientes (Art. 368 bis)</a:t>
            </a:r>
          </a:p>
          <a:p>
            <a:pPr marL="0" indent="0" algn="just">
              <a:buNone/>
            </a:pPr>
            <a:r>
              <a:rPr lang="es-MX" dirty="0"/>
              <a:t>Sin perjuicio de lo dispuesto en el artículo 63, en los delitos señalados en los párrafos 5 y 6 de este Título, serán circunstancias agravantes las siguientes:</a:t>
            </a:r>
          </a:p>
          <a:p>
            <a:pPr marL="0" indent="0" algn="just">
              <a:buNone/>
            </a:pPr>
            <a:r>
              <a:rPr lang="es-MX" dirty="0"/>
              <a:t>    1º La 1ª del artículo 12.</a:t>
            </a:r>
          </a:p>
          <a:p>
            <a:pPr marL="0" indent="0" algn="just">
              <a:buNone/>
            </a:pPr>
            <a:r>
              <a:rPr lang="es-MX" dirty="0"/>
              <a:t>    2º Ser dos o más los autores del delito.</a:t>
            </a:r>
          </a:p>
          <a:p>
            <a:pPr marL="0" indent="0" algn="just">
              <a:buNone/>
            </a:pPr>
            <a:endParaRPr lang="es-MX" dirty="0">
              <a:highlight>
                <a:srgbClr val="FFFF00"/>
              </a:highlight>
            </a:endParaRPr>
          </a:p>
        </p:txBody>
      </p:sp>
    </p:spTree>
    <p:extLst>
      <p:ext uri="{BB962C8B-B14F-4D97-AF65-F5344CB8AC3E}">
        <p14:creationId xmlns:p14="http://schemas.microsoft.com/office/powerpoint/2010/main" val="246262850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DDBB8F-74EA-519A-AD2C-BF9EE6E7E9EA}"/>
              </a:ext>
            </a:extLst>
          </p:cNvPr>
          <p:cNvSpPr>
            <a:spLocks noGrp="1"/>
          </p:cNvSpPr>
          <p:nvPr>
            <p:ph type="title"/>
          </p:nvPr>
        </p:nvSpPr>
        <p:spPr>
          <a:xfrm>
            <a:off x="2994063" y="268952"/>
            <a:ext cx="6415908" cy="1188720"/>
          </a:xfrm>
        </p:spPr>
        <p:txBody>
          <a:bodyPr/>
          <a:lstStyle/>
          <a:p>
            <a:r>
              <a:rPr lang="es-MX" dirty="0"/>
              <a:t>Régimen de sanciones</a:t>
            </a:r>
            <a:endParaRPr lang="es-CL" dirty="0"/>
          </a:p>
        </p:txBody>
      </p:sp>
      <p:sp>
        <p:nvSpPr>
          <p:cNvPr id="3" name="Marcador de contenido 2">
            <a:extLst>
              <a:ext uri="{FF2B5EF4-FFF2-40B4-BE49-F238E27FC236}">
                <a16:creationId xmlns:a16="http://schemas.microsoft.com/office/drawing/2014/main" id="{C919E1BC-C9CE-986D-B0E6-113D5A6FA5E4}"/>
              </a:ext>
            </a:extLst>
          </p:cNvPr>
          <p:cNvSpPr>
            <a:spLocks noGrp="1"/>
          </p:cNvSpPr>
          <p:nvPr>
            <p:ph idx="1"/>
          </p:nvPr>
        </p:nvSpPr>
        <p:spPr>
          <a:xfrm>
            <a:off x="1033670" y="1848678"/>
            <a:ext cx="10336695" cy="4492487"/>
          </a:xfrm>
        </p:spPr>
        <p:txBody>
          <a:bodyPr/>
          <a:lstStyle/>
          <a:p>
            <a:pPr marL="342900" indent="-342900">
              <a:buFont typeface="+mj-lt"/>
              <a:buAutoNum type="arabicPeriod"/>
            </a:pPr>
            <a:r>
              <a:rPr lang="es-MX" sz="3200" dirty="0"/>
              <a:t>Sanciones penales </a:t>
            </a:r>
          </a:p>
          <a:p>
            <a:pPr marL="342900" indent="-342900">
              <a:buFont typeface="+mj-lt"/>
              <a:buAutoNum type="arabicPeriod"/>
            </a:pPr>
            <a:r>
              <a:rPr lang="es-MX" sz="3200" dirty="0"/>
              <a:t>Medidas de carácter civil</a:t>
            </a:r>
          </a:p>
          <a:p>
            <a:pPr marL="342900" indent="-342900">
              <a:buFont typeface="+mj-lt"/>
              <a:buAutoNum type="arabicPeriod"/>
            </a:pPr>
            <a:r>
              <a:rPr lang="es-MX" sz="3200" dirty="0"/>
              <a:t>Restricciones para el otorgamiento de beneficios </a:t>
            </a:r>
          </a:p>
          <a:p>
            <a:pPr marL="0" indent="0">
              <a:buNone/>
            </a:pPr>
            <a:endParaRPr lang="es-CL" dirty="0"/>
          </a:p>
        </p:txBody>
      </p:sp>
    </p:spTree>
    <p:extLst>
      <p:ext uri="{BB962C8B-B14F-4D97-AF65-F5344CB8AC3E}">
        <p14:creationId xmlns:p14="http://schemas.microsoft.com/office/powerpoint/2010/main" val="324182108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E46F12-92C9-362C-9E1E-9B977CAE367C}"/>
              </a:ext>
            </a:extLst>
          </p:cNvPr>
          <p:cNvSpPr>
            <a:spLocks noGrp="1"/>
          </p:cNvSpPr>
          <p:nvPr>
            <p:ph type="title"/>
          </p:nvPr>
        </p:nvSpPr>
        <p:spPr>
          <a:xfrm>
            <a:off x="2032353" y="2834640"/>
            <a:ext cx="7729728" cy="1188720"/>
          </a:xfrm>
        </p:spPr>
        <p:txBody>
          <a:bodyPr/>
          <a:lstStyle/>
          <a:p>
            <a:r>
              <a:rPr lang="es-MX" dirty="0"/>
              <a:t>Participación de </a:t>
            </a:r>
            <a:r>
              <a:rPr lang="es-MX" dirty="0" err="1"/>
              <a:t>nna</a:t>
            </a:r>
            <a:r>
              <a:rPr lang="es-MX" dirty="0"/>
              <a:t>: Ley n°21.057 sobre entrevista única</a:t>
            </a:r>
            <a:endParaRPr lang="es-CL" dirty="0"/>
          </a:p>
        </p:txBody>
      </p:sp>
    </p:spTree>
    <p:extLst>
      <p:ext uri="{BB962C8B-B14F-4D97-AF65-F5344CB8AC3E}">
        <p14:creationId xmlns:p14="http://schemas.microsoft.com/office/powerpoint/2010/main" val="356259688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1EF0B0-3DE9-03B9-7511-70CA6B83ED74}"/>
              </a:ext>
            </a:extLst>
          </p:cNvPr>
          <p:cNvSpPr>
            <a:spLocks noGrp="1"/>
          </p:cNvSpPr>
          <p:nvPr>
            <p:ph type="title"/>
          </p:nvPr>
        </p:nvSpPr>
        <p:spPr>
          <a:xfrm>
            <a:off x="2231136" y="199379"/>
            <a:ext cx="7729728" cy="1188720"/>
          </a:xfrm>
        </p:spPr>
        <p:txBody>
          <a:bodyPr/>
          <a:lstStyle/>
          <a:p>
            <a:r>
              <a:rPr lang="es-MX" dirty="0"/>
              <a:t>Evolución y génesis de la ley n°21.057</a:t>
            </a:r>
            <a:endParaRPr lang="es-CL" dirty="0"/>
          </a:p>
        </p:txBody>
      </p:sp>
      <p:sp>
        <p:nvSpPr>
          <p:cNvPr id="3" name="Marcador de contenido 2">
            <a:extLst>
              <a:ext uri="{FF2B5EF4-FFF2-40B4-BE49-F238E27FC236}">
                <a16:creationId xmlns:a16="http://schemas.microsoft.com/office/drawing/2014/main" id="{CA42AE58-D040-E5EA-1894-9AE7AAC913A0}"/>
              </a:ext>
            </a:extLst>
          </p:cNvPr>
          <p:cNvSpPr>
            <a:spLocks noGrp="1"/>
          </p:cNvSpPr>
          <p:nvPr>
            <p:ph idx="1"/>
          </p:nvPr>
        </p:nvSpPr>
        <p:spPr>
          <a:xfrm>
            <a:off x="500270" y="1544740"/>
            <a:ext cx="11191460" cy="5203930"/>
          </a:xfrm>
        </p:spPr>
        <p:txBody>
          <a:bodyPr>
            <a:normAutofit lnSpcReduction="10000"/>
          </a:bodyPr>
          <a:lstStyle/>
          <a:p>
            <a:pPr marL="342900" indent="-342900" algn="just">
              <a:buFont typeface="Arial" panose="020B0604020202020204" pitchFamily="34" charset="0"/>
              <a:buAutoNum type="arabicPeriod"/>
            </a:pPr>
            <a:r>
              <a:rPr lang="es-MX" sz="1600" dirty="0">
                <a:highlight>
                  <a:srgbClr val="00FFFF"/>
                </a:highlight>
              </a:rPr>
              <a:t>Los primeros pasos: de la intuición a la dispersión de la práctica judiciales: </a:t>
            </a:r>
            <a:r>
              <a:rPr lang="es-MX" sz="1600" dirty="0"/>
              <a:t>Junto a los albores de la reforma procesal penal,  comenzaron a surgir en diversos tribunales modo especiales para recibir el testimonio de víctimas de una manera diferenciada a los adultos. Se realizó un sinnúmero de iniciativas que apuntaban en igual dirección: no resultaba tolerable tomar la declaración a niños, niñas y adolescentes, víctimas, tal como se recibe ordinariamente el testimonio de otro afectado. Fue primordialmente el sentido común el que llevó en distintas partes de nuestro territorio a aprender prácticas judiciales que apuntaban a morigerar el daño secundario a estas víctimas pero con una falta de sistematización teórica. </a:t>
            </a:r>
            <a:endParaRPr lang="es-MX" sz="1600" dirty="0">
              <a:highlight>
                <a:srgbClr val="00FFFF"/>
              </a:highlight>
            </a:endParaRPr>
          </a:p>
          <a:p>
            <a:pPr marL="342900" indent="-342900" algn="just">
              <a:buAutoNum type="arabicPeriod"/>
            </a:pPr>
            <a:r>
              <a:rPr lang="es-MX" sz="1600" dirty="0">
                <a:highlight>
                  <a:srgbClr val="00FFFF"/>
                </a:highlight>
              </a:rPr>
              <a:t>Debate sobre la necesidad y justificación de un tratamiento diferenciado de NNA: </a:t>
            </a:r>
            <a:r>
              <a:rPr lang="es-MX" sz="1600" dirty="0"/>
              <a:t>Ya en el 2005 se comienza a cristalizar la necesidad de sistematizar el diagnóstico de los daños que generaba en víctimas de delitos sexuales y violentos su paso por el sistema penal. Se invocaba principalmente el concepto de victimización secundaria. Se formaron mesas de trabajo durante el año 2008 y 2009 y uno de los principales consensos fue la necesidad de disminuir la cantidad de entrevistas a la que son sometidos los NNA en el Sistema Penal</a:t>
            </a:r>
          </a:p>
          <a:p>
            <a:pPr marL="342900" indent="-342900" algn="just">
              <a:buAutoNum type="arabicPeriod"/>
            </a:pPr>
            <a:r>
              <a:rPr lang="es-MX" sz="1600" dirty="0">
                <a:highlight>
                  <a:srgbClr val="00FFFF"/>
                </a:highlight>
              </a:rPr>
              <a:t>Sala especial y protocolo de abordaje en el Poder Judicial: </a:t>
            </a:r>
            <a:r>
              <a:rPr lang="es-MX" sz="1600" dirty="0"/>
              <a:t>En el Año 2010 se venía desarrollando en el segundo Tribunal de Juicio Oral en lo Penal de Santiago un proyecto que logró ser aprobado por la Corte Suprema denominado: Proyecto de Sala Especial cuyo propósito era la implementación de sala especial en los tribunales orales en lo penal para recibir de manera diferenciada y estandarizada la declaración judicial DNNA víctimas de atentados sexuales. Este proyecto constituiría en la base de la edificación y tecnología que posteriormente utilizó la ley 21.057. </a:t>
            </a:r>
          </a:p>
          <a:p>
            <a:pPr marL="342900" indent="-342900" algn="just">
              <a:buAutoNum type="arabicPeriod"/>
            </a:pPr>
            <a:r>
              <a:rPr lang="es-MX" sz="1600" dirty="0">
                <a:highlight>
                  <a:srgbClr val="00FFFF"/>
                </a:highlight>
              </a:rPr>
              <a:t>Hacia una ley de “entrevista única”: </a:t>
            </a:r>
            <a:r>
              <a:rPr lang="es-MX" sz="1600" dirty="0"/>
              <a:t>El mensaje del Ejecutivo Contemplaba una entrevista investigativa videograbada única durante la fase de investigación sin una posterior declaración judicial del </a:t>
            </a:r>
            <a:r>
              <a:rPr lang="es-MX" sz="1600" dirty="0" err="1"/>
              <a:t>na</a:t>
            </a:r>
            <a:r>
              <a:rPr lang="es-MX" sz="1600" dirty="0"/>
              <a:t> ante los tribunales pues sólo admitía la posibilidad de que el Ministerio público y la parte querellante en representación de la víctima o el curador admiten solicitaron una entrevista judicial video grabada en el plazo más breve posible desde la formalización de la investigación como prueba anticipada.</a:t>
            </a:r>
            <a:endParaRPr lang="es-MX" dirty="0"/>
          </a:p>
          <a:p>
            <a:pPr marL="0" indent="0">
              <a:buNone/>
            </a:pPr>
            <a:endParaRPr lang="es-CL" dirty="0"/>
          </a:p>
        </p:txBody>
      </p:sp>
    </p:spTree>
    <p:extLst>
      <p:ext uri="{BB962C8B-B14F-4D97-AF65-F5344CB8AC3E}">
        <p14:creationId xmlns:p14="http://schemas.microsoft.com/office/powerpoint/2010/main" val="336267286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8225A3A-BAA8-C8B3-9943-CF20E2A25576}"/>
              </a:ext>
            </a:extLst>
          </p:cNvPr>
          <p:cNvSpPr>
            <a:spLocks noGrp="1"/>
          </p:cNvSpPr>
          <p:nvPr>
            <p:ph idx="1"/>
          </p:nvPr>
        </p:nvSpPr>
        <p:spPr>
          <a:xfrm>
            <a:off x="1192695" y="1063488"/>
            <a:ext cx="9998766" cy="5705060"/>
          </a:xfrm>
        </p:spPr>
        <p:txBody>
          <a:bodyPr/>
          <a:lstStyle/>
          <a:p>
            <a:pPr marL="0" indent="0" algn="just">
              <a:buNone/>
            </a:pPr>
            <a:r>
              <a:rPr lang="es-MX" dirty="0"/>
              <a:t>La ley número </a:t>
            </a:r>
            <a:r>
              <a:rPr lang="es-MX" dirty="0">
                <a:highlight>
                  <a:srgbClr val="00FFFF"/>
                </a:highlight>
              </a:rPr>
              <a:t>21.057 finalmente mantiene el criterio de reducir al mínimo el contacto de los NNA en  el proceso penal</a:t>
            </a:r>
            <a:r>
              <a:rPr lang="es-MX" dirty="0"/>
              <a:t> estableciendo una entrevista investigativa videograbada en una etapa temprana de la investigación que sólo puede ser complementada por otra entrevista investigativa pericial en casos muy excepcionales, pero igualmente contempla que el NNA comparezca posteriormente ante el Tribunal Oral en lo Penal para prestar declaración judicial en fase de juzgamiento. </a:t>
            </a:r>
          </a:p>
          <a:p>
            <a:pPr marL="0" indent="0" algn="just">
              <a:buNone/>
            </a:pPr>
            <a:r>
              <a:rPr lang="es-MX" dirty="0"/>
              <a:t>Los </a:t>
            </a:r>
            <a:r>
              <a:rPr lang="es-MX" dirty="0">
                <a:highlight>
                  <a:srgbClr val="00FFFF"/>
                </a:highlight>
              </a:rPr>
              <a:t>valores inherentes al juicio oral adversarial </a:t>
            </a:r>
            <a:r>
              <a:rPr lang="es-MX" dirty="0"/>
              <a:t>que pueden resultar menoscabados con la sustracción absoluta del NNA una comparecencia judicial no son únicamente derechos que interesen exclusivamente al imputado </a:t>
            </a:r>
            <a:r>
              <a:rPr lang="es-MX" dirty="0">
                <a:highlight>
                  <a:srgbClr val="00FFFF"/>
                </a:highlight>
              </a:rPr>
              <a:t>sino también respecto a la cantidad y calidad de información para la edición final de absolución a de condena </a:t>
            </a:r>
          </a:p>
          <a:p>
            <a:pPr marL="0" indent="0" algn="just">
              <a:buNone/>
            </a:pPr>
            <a:r>
              <a:rPr lang="es-MX" dirty="0"/>
              <a:t>La </a:t>
            </a:r>
            <a:r>
              <a:rPr lang="es-MX" dirty="0">
                <a:highlight>
                  <a:srgbClr val="00FFFF"/>
                </a:highlight>
              </a:rPr>
              <a:t>obligación de comparecencia en a en la etapa judicial no significa lisa y llanamente a sacrificar el fundamento protector que inspira a todo el articulado y por lo tanto el legislador ha tomado ciertos resguardos que facilitan la comparecencia judicial, </a:t>
            </a:r>
            <a:r>
              <a:rPr lang="es-MX" dirty="0"/>
              <a:t>dotada de condiciones que minimicen la victimización secundaria a la vez que maximiza la posibilidad del menor de edad de sentirse protegido de comprender el contexto. </a:t>
            </a:r>
            <a:endParaRPr lang="es-CL" dirty="0"/>
          </a:p>
        </p:txBody>
      </p:sp>
    </p:spTree>
    <p:extLst>
      <p:ext uri="{BB962C8B-B14F-4D97-AF65-F5344CB8AC3E}">
        <p14:creationId xmlns:p14="http://schemas.microsoft.com/office/powerpoint/2010/main" val="875961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37DBF5-2D6E-7D51-423B-F313EF74CE7E}"/>
              </a:ext>
            </a:extLst>
          </p:cNvPr>
          <p:cNvSpPr>
            <a:spLocks noGrp="1"/>
          </p:cNvSpPr>
          <p:nvPr>
            <p:ph type="title"/>
          </p:nvPr>
        </p:nvSpPr>
        <p:spPr>
          <a:xfrm>
            <a:off x="3160936" y="210713"/>
            <a:ext cx="5870127" cy="1188720"/>
          </a:xfrm>
        </p:spPr>
        <p:txBody>
          <a:bodyPr/>
          <a:lstStyle/>
          <a:p>
            <a:r>
              <a:rPr lang="es-CL" dirty="0"/>
              <a:t>Tipo objetivo</a:t>
            </a:r>
          </a:p>
        </p:txBody>
      </p:sp>
      <p:sp>
        <p:nvSpPr>
          <p:cNvPr id="3" name="Marcador de contenido 2">
            <a:extLst>
              <a:ext uri="{FF2B5EF4-FFF2-40B4-BE49-F238E27FC236}">
                <a16:creationId xmlns:a16="http://schemas.microsoft.com/office/drawing/2014/main" id="{5BE2613A-AD7F-A0DE-71D3-1EB192AE735E}"/>
              </a:ext>
            </a:extLst>
          </p:cNvPr>
          <p:cNvSpPr>
            <a:spLocks noGrp="1"/>
          </p:cNvSpPr>
          <p:nvPr>
            <p:ph idx="1"/>
          </p:nvPr>
        </p:nvSpPr>
        <p:spPr>
          <a:xfrm>
            <a:off x="417094" y="1620252"/>
            <a:ext cx="11357810" cy="4491789"/>
          </a:xfrm>
        </p:spPr>
        <p:txBody>
          <a:bodyPr/>
          <a:lstStyle/>
          <a:p>
            <a:pPr marL="0" indent="0" algn="just">
              <a:buNone/>
            </a:pPr>
            <a:r>
              <a:rPr lang="es-MX" sz="2400" dirty="0">
                <a:highlight>
                  <a:srgbClr val="00FFFF"/>
                </a:highlight>
              </a:rPr>
              <a:t>Acceso carnal: </a:t>
            </a:r>
            <a:r>
              <a:rPr lang="es-MX" sz="2400" dirty="0"/>
              <a:t>Debe ser entendido como introducción del miembro masculino en la vagina, el ano o la boca de la víctima.</a:t>
            </a:r>
          </a:p>
          <a:p>
            <a:pPr marL="0" indent="0" algn="just">
              <a:buNone/>
            </a:pPr>
            <a:r>
              <a:rPr lang="es-MX" sz="2400" dirty="0"/>
              <a:t>Tratándose el acceso carnal de una penetración, cabe concluir luego, que se trata de una acción cuya ejecución tiene un necesario carácter auto </a:t>
            </a:r>
            <a:r>
              <a:rPr lang="es-MX" sz="2400" dirty="0" err="1"/>
              <a:t>involucrante</a:t>
            </a:r>
            <a:r>
              <a:rPr lang="es-MX" sz="2400" dirty="0"/>
              <a:t> y, en consecuencia, no puede sino tratarse de lo que la doctrina ha llamado como delito de propia mano. (MAÑALICH. La violación como delito de propia mano. Año 2014.)</a:t>
            </a:r>
          </a:p>
          <a:p>
            <a:pPr marL="0" indent="0" algn="just">
              <a:buNone/>
            </a:pPr>
            <a:r>
              <a:rPr lang="es-MX" sz="2400" dirty="0">
                <a:highlight>
                  <a:srgbClr val="00FFFF"/>
                </a:highlight>
              </a:rPr>
              <a:t>¿Consecuencia dogmática de que el delito seas de propia mano? </a:t>
            </a:r>
            <a:r>
              <a:rPr lang="es-MX" sz="2400" dirty="0"/>
              <a:t>Se descarta la autoría mediata y la coautoría. Sin embargo, el punto es discutible y existen quienes, entendiendo la amplitud del artículo1 5, admiten la posibilidad autoría mediata del que, por ejemplo: mediante coacción (apuntar con pistola) determina a un tercero a acceder carnalmente a la víctima).</a:t>
            </a:r>
          </a:p>
          <a:p>
            <a:pPr marL="0" indent="0">
              <a:buNone/>
            </a:pPr>
            <a:endParaRPr lang="es-CL" dirty="0"/>
          </a:p>
        </p:txBody>
      </p:sp>
    </p:spTree>
    <p:extLst>
      <p:ext uri="{BB962C8B-B14F-4D97-AF65-F5344CB8AC3E}">
        <p14:creationId xmlns:p14="http://schemas.microsoft.com/office/powerpoint/2010/main" val="76266216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8F6CFF-1D43-6875-854D-DFE1A3671DC0}"/>
              </a:ext>
            </a:extLst>
          </p:cNvPr>
          <p:cNvSpPr>
            <a:spLocks noGrp="1"/>
          </p:cNvSpPr>
          <p:nvPr>
            <p:ph type="title"/>
          </p:nvPr>
        </p:nvSpPr>
        <p:spPr>
          <a:xfrm>
            <a:off x="2300710" y="239136"/>
            <a:ext cx="7729728" cy="1188720"/>
          </a:xfrm>
        </p:spPr>
        <p:txBody>
          <a:bodyPr/>
          <a:lstStyle/>
          <a:p>
            <a:r>
              <a:rPr lang="es-MX" dirty="0"/>
              <a:t>PILARES FUNDAMENTALES DE LA NUEVA NORMATIVA</a:t>
            </a:r>
            <a:endParaRPr lang="es-CL" dirty="0"/>
          </a:p>
        </p:txBody>
      </p:sp>
      <p:sp>
        <p:nvSpPr>
          <p:cNvPr id="3" name="Marcador de contenido 2">
            <a:extLst>
              <a:ext uri="{FF2B5EF4-FFF2-40B4-BE49-F238E27FC236}">
                <a16:creationId xmlns:a16="http://schemas.microsoft.com/office/drawing/2014/main" id="{2BD220BB-A7F2-85EF-7F8A-92FBE46CB843}"/>
              </a:ext>
            </a:extLst>
          </p:cNvPr>
          <p:cNvSpPr>
            <a:spLocks noGrp="1"/>
          </p:cNvSpPr>
          <p:nvPr>
            <p:ph idx="1"/>
          </p:nvPr>
        </p:nvSpPr>
        <p:spPr>
          <a:xfrm>
            <a:off x="1123121" y="1723644"/>
            <a:ext cx="10048461" cy="4239834"/>
          </a:xfrm>
        </p:spPr>
        <p:txBody>
          <a:bodyPr/>
          <a:lstStyle/>
          <a:p>
            <a:pPr marL="342900" indent="-342900">
              <a:buFont typeface="+mj-lt"/>
              <a:buAutoNum type="arabicPeriod"/>
            </a:pPr>
            <a:r>
              <a:rPr lang="es-MX" dirty="0">
                <a:highlight>
                  <a:srgbClr val="00FFFF"/>
                </a:highlight>
              </a:rPr>
              <a:t>El derecho a ser oído : </a:t>
            </a:r>
            <a:r>
              <a:rPr lang="es-MX" dirty="0"/>
              <a:t>El contacto del NNA con el sistema de persecución penal: entrevistarlo, recibir su declaración judicial en un entorno protegido constituido,  por una sala especial diseñada,  realizada una entrevista a través de un profesional altamente calificado, disminuye la victimización secundaria del menor de edad . Esto permite y favorece la concreción de otros dos valores : i)el derecho a ser oído y </a:t>
            </a:r>
            <a:r>
              <a:rPr lang="es-MX" dirty="0" err="1"/>
              <a:t>ii</a:t>
            </a:r>
            <a:r>
              <a:rPr lang="es-MX" dirty="0"/>
              <a:t>)el principio de calidad de la información como presupuesto una decisión justa en el conflicto penal. </a:t>
            </a:r>
          </a:p>
          <a:p>
            <a:pPr marL="342900" indent="-342900">
              <a:buFont typeface="+mj-lt"/>
              <a:buAutoNum type="arabicPeriod"/>
            </a:pPr>
            <a:r>
              <a:rPr lang="es-MX" dirty="0">
                <a:highlight>
                  <a:srgbClr val="00FFFF"/>
                </a:highlight>
              </a:rPr>
              <a:t>El aporte epistémico al proceso penal: más y mejor información</a:t>
            </a:r>
            <a:r>
              <a:rPr lang="es-MX" dirty="0"/>
              <a:t>: Las entrevistas múltiples y no estandarizadas a que eran sometidos los </a:t>
            </a:r>
            <a:r>
              <a:rPr lang="es-MX" dirty="0" err="1"/>
              <a:t>nna</a:t>
            </a:r>
            <a:r>
              <a:rPr lang="es-MX" dirty="0"/>
              <a:t> durante toda la investigación en el antiguo sistema no quedaban consignadas con certeza en ninguna parte las que sí eran formuladas generalmente en el contexto de entrevistas psicológicas o periciales tampoco eran registradas adecuadamente en soporte a los que pudiera acceder la defensa o que permitieran a su reproducción en un juicio. </a:t>
            </a:r>
          </a:p>
          <a:p>
            <a:pPr marL="342900" indent="-342900">
              <a:buFont typeface="+mj-lt"/>
              <a:buAutoNum type="arabicPeriod"/>
            </a:pPr>
            <a:r>
              <a:rPr lang="es-MX" dirty="0">
                <a:highlight>
                  <a:srgbClr val="00FFFF"/>
                </a:highlight>
              </a:rPr>
              <a:t>La tríada sala especial entrevistador especializado y protocolo de abordaje</a:t>
            </a:r>
            <a:endParaRPr lang="es-CL" dirty="0">
              <a:highlight>
                <a:srgbClr val="00FFFF"/>
              </a:highlight>
            </a:endParaRPr>
          </a:p>
        </p:txBody>
      </p:sp>
    </p:spTree>
    <p:extLst>
      <p:ext uri="{BB962C8B-B14F-4D97-AF65-F5344CB8AC3E}">
        <p14:creationId xmlns:p14="http://schemas.microsoft.com/office/powerpoint/2010/main" val="320858861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711640-1245-019C-B9B0-094BCAE88C7C}"/>
              </a:ext>
            </a:extLst>
          </p:cNvPr>
          <p:cNvSpPr>
            <a:spLocks noGrp="1"/>
          </p:cNvSpPr>
          <p:nvPr>
            <p:ph type="title"/>
          </p:nvPr>
        </p:nvSpPr>
        <p:spPr/>
        <p:txBody>
          <a:bodyPr/>
          <a:lstStyle/>
          <a:p>
            <a:r>
              <a:rPr lang="es-MX" dirty="0"/>
              <a:t>Objetivos de la ley 21.057 (Art. 1)</a:t>
            </a:r>
            <a:endParaRPr lang="es-CL" dirty="0"/>
          </a:p>
        </p:txBody>
      </p:sp>
      <p:sp>
        <p:nvSpPr>
          <p:cNvPr id="3" name="Marcador de contenido 2">
            <a:extLst>
              <a:ext uri="{FF2B5EF4-FFF2-40B4-BE49-F238E27FC236}">
                <a16:creationId xmlns:a16="http://schemas.microsoft.com/office/drawing/2014/main" id="{544713C2-356F-A87D-C185-764D847021F1}"/>
              </a:ext>
            </a:extLst>
          </p:cNvPr>
          <p:cNvSpPr>
            <a:spLocks noGrp="1"/>
          </p:cNvSpPr>
          <p:nvPr>
            <p:ph idx="1"/>
          </p:nvPr>
        </p:nvSpPr>
        <p:spPr/>
        <p:txBody>
          <a:bodyPr/>
          <a:lstStyle/>
          <a:p>
            <a:pPr marL="0" indent="0">
              <a:buNone/>
            </a:pPr>
            <a:r>
              <a:rPr lang="es-MX" dirty="0"/>
              <a:t>Artículo 1°.- Objeto de la ley. La presente ley regula la realización de la entrevista investigativa videograbada y de la declaración judicial con el objeto de prevenir la victimización secundaria de niños, niñas y adolescentes que hayan sido víctimas de los delitos contemplados en los Párrafos 5 y 6 del Título VII del Libro Segundo, y en los artículos 141, incisos cuarto y quinto; 142; 372 bis; 374 bis; 390; 390 bis; 390 ter; 391; 395; 397, número 1; 411 bis; 411 ter; 411 </a:t>
            </a:r>
            <a:r>
              <a:rPr lang="es-MX" dirty="0" err="1"/>
              <a:t>quáter</a:t>
            </a:r>
            <a:r>
              <a:rPr lang="es-MX" dirty="0"/>
              <a:t>, y 433, número 1, todos del Código Penal.</a:t>
            </a:r>
            <a:endParaRPr lang="es-CL" dirty="0"/>
          </a:p>
        </p:txBody>
      </p:sp>
    </p:spTree>
    <p:extLst>
      <p:ext uri="{BB962C8B-B14F-4D97-AF65-F5344CB8AC3E}">
        <p14:creationId xmlns:p14="http://schemas.microsoft.com/office/powerpoint/2010/main" val="153108768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3307C12-38A6-AAA6-72C6-C0794A3C2CCE}"/>
              </a:ext>
            </a:extLst>
          </p:cNvPr>
          <p:cNvSpPr>
            <a:spLocks noGrp="1"/>
          </p:cNvSpPr>
          <p:nvPr>
            <p:ph idx="1"/>
          </p:nvPr>
        </p:nvSpPr>
        <p:spPr>
          <a:xfrm>
            <a:off x="357809" y="288236"/>
            <a:ext cx="11340548" cy="5764694"/>
          </a:xfrm>
        </p:spPr>
        <p:txBody>
          <a:bodyPr/>
          <a:lstStyle/>
          <a:p>
            <a:pPr marL="342900" indent="-342900">
              <a:buFont typeface="+mj-lt"/>
              <a:buAutoNum type="arabicPeriod"/>
            </a:pPr>
            <a:r>
              <a:rPr lang="es-MX" dirty="0">
                <a:highlight>
                  <a:srgbClr val="00FFFF"/>
                </a:highlight>
              </a:rPr>
              <a:t>Entrevista investigativa videograbada</a:t>
            </a:r>
            <a:r>
              <a:rPr lang="es-MX" dirty="0"/>
              <a:t>:  se trata de una </a:t>
            </a:r>
            <a:r>
              <a:rPr lang="es-MX" dirty="0">
                <a:highlight>
                  <a:srgbClr val="00FF00"/>
                </a:highlight>
              </a:rPr>
              <a:t>entrevist</a:t>
            </a:r>
            <a:r>
              <a:rPr lang="es-MX" dirty="0"/>
              <a:t>a porque obedece a la interacción verbal que un especialista sostiene de un modo presencial con un NNA vinculado a una denuncia penal por determinados delitos de los que habría sido víctima y que se desarrolla sobre la base de ciertos protocolos preestablecidos para estos efectos con el propósito obtener antecedentes que puedan orientar el desarrollo de la investigación penal (el entrevistador debe estar debidamente acreditado ante el Ministerio de Justicia y Derechos Humanos . Es una entrevista i</a:t>
            </a:r>
            <a:r>
              <a:rPr lang="es-MX" dirty="0">
                <a:highlight>
                  <a:srgbClr val="00FF00"/>
                </a:highlight>
              </a:rPr>
              <a:t>nvestigativa</a:t>
            </a:r>
            <a:r>
              <a:rPr lang="es-MX" dirty="0"/>
              <a:t> por cuanto se realiza durante la fase de la investigación criminal y tiene por fin recabar información lo más objetiva y completa posible por parte del NNA que permita establecer la concurrencia o no de los hechos denunciados y la eventual participación del imputado. Es </a:t>
            </a:r>
            <a:r>
              <a:rPr lang="es-MX" dirty="0">
                <a:highlight>
                  <a:srgbClr val="00FF00"/>
                </a:highlight>
              </a:rPr>
              <a:t>videograbada </a:t>
            </a:r>
            <a:r>
              <a:rPr lang="es-MX" dirty="0"/>
              <a:t>porque se deja obligatoriamente un registro audiovisual único que permita ser reproducido. . </a:t>
            </a:r>
          </a:p>
          <a:p>
            <a:pPr marL="342900" indent="-342900">
              <a:buFont typeface="+mj-lt"/>
              <a:buAutoNum type="arabicPeriod"/>
            </a:pPr>
            <a:r>
              <a:rPr lang="es-MX" dirty="0">
                <a:highlight>
                  <a:srgbClr val="00FFFF"/>
                </a:highlight>
              </a:rPr>
              <a:t>Declaración judicial e intermediación la declaración judicial</a:t>
            </a:r>
            <a:r>
              <a:rPr lang="es-MX" dirty="0"/>
              <a:t>: consiste el testimonio que aquél vierte en el juicio oral o de modo anticipado al mismo en los casos previstos ante la ley ciñéndose también a determinados pasos o protocolos para su realización no se trata de una entrevista de investigación sino de un medio de prueba que se rinde en la fase de juzgamiento sirve de antecedente convicción para el que el Tribunal respectivo funde en ellos su decisión jurisdiccional de absolución o de condena Tiene algunos elementos especiales que nos sustraen los principios de oralidad a bilateralidad inmediación sino que suponen un entrevistador que no actúa autónomamente sino que lo hace como un intermediario entre el Tribunal los intervinientes y los NNA que prestan su testimonio. </a:t>
            </a:r>
          </a:p>
          <a:p>
            <a:pPr marL="342900" indent="-342900">
              <a:buFont typeface="+mj-lt"/>
              <a:buAutoNum type="arabicPeriod"/>
            </a:pPr>
            <a:r>
              <a:rPr lang="es-MX" dirty="0">
                <a:highlight>
                  <a:srgbClr val="00FFFF"/>
                </a:highlight>
              </a:rPr>
              <a:t>Prevenir la victimización secundaria: </a:t>
            </a:r>
            <a:r>
              <a:rPr lang="es-MX" dirty="0"/>
              <a:t>es el daño que se roba a la víctima con ocasión de su participación en el proceso de investigación y juzgamiento de los hechos que motivaron la denuncia daños que pueden incluso llegar a ser mayores que los perjuicios originados por el propio delito denunciado . </a:t>
            </a:r>
            <a:endParaRPr lang="es-CL" dirty="0"/>
          </a:p>
        </p:txBody>
      </p:sp>
    </p:spTree>
    <p:extLst>
      <p:ext uri="{BB962C8B-B14F-4D97-AF65-F5344CB8AC3E}">
        <p14:creationId xmlns:p14="http://schemas.microsoft.com/office/powerpoint/2010/main" val="137004975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4A89BC-613C-0987-CA7A-6B3EF96A035E}"/>
              </a:ext>
            </a:extLst>
          </p:cNvPr>
          <p:cNvSpPr>
            <a:spLocks noGrp="1"/>
          </p:cNvSpPr>
          <p:nvPr>
            <p:ph type="title"/>
          </p:nvPr>
        </p:nvSpPr>
        <p:spPr/>
        <p:txBody>
          <a:bodyPr/>
          <a:lstStyle/>
          <a:p>
            <a:r>
              <a:rPr lang="es-MX" dirty="0"/>
              <a:t>Ámbito de aplicación de la ley </a:t>
            </a:r>
            <a:endParaRPr lang="es-CL" dirty="0"/>
          </a:p>
        </p:txBody>
      </p:sp>
      <p:sp>
        <p:nvSpPr>
          <p:cNvPr id="3" name="Marcador de contenido 2">
            <a:extLst>
              <a:ext uri="{FF2B5EF4-FFF2-40B4-BE49-F238E27FC236}">
                <a16:creationId xmlns:a16="http://schemas.microsoft.com/office/drawing/2014/main" id="{34F3FD7D-2662-3580-03A6-858739923690}"/>
              </a:ext>
            </a:extLst>
          </p:cNvPr>
          <p:cNvSpPr>
            <a:spLocks noGrp="1"/>
          </p:cNvSpPr>
          <p:nvPr>
            <p:ph idx="1"/>
          </p:nvPr>
        </p:nvSpPr>
        <p:spPr/>
        <p:txBody>
          <a:bodyPr/>
          <a:lstStyle/>
          <a:p>
            <a:pPr marL="342900" indent="-342900">
              <a:buAutoNum type="arabicPeriod"/>
            </a:pPr>
            <a:r>
              <a:rPr lang="es-MX" dirty="0"/>
              <a:t>Niños niñas y adolescentes </a:t>
            </a:r>
          </a:p>
          <a:p>
            <a:pPr marL="342900" indent="-342900">
              <a:buAutoNum type="arabicPeriod"/>
            </a:pPr>
            <a:r>
              <a:rPr lang="es-MX" dirty="0"/>
              <a:t>Que hayan sido víctimas de determinados delitos </a:t>
            </a:r>
          </a:p>
          <a:p>
            <a:pPr marL="342900" indent="-342900">
              <a:buAutoNum type="arabicPeriod"/>
            </a:pPr>
            <a:r>
              <a:rPr lang="es-MX" dirty="0"/>
              <a:t>La situación de los niños niñas y adolescentes no víctimas </a:t>
            </a:r>
            <a:endParaRPr lang="es-CL" dirty="0"/>
          </a:p>
        </p:txBody>
      </p:sp>
    </p:spTree>
    <p:extLst>
      <p:ext uri="{BB962C8B-B14F-4D97-AF65-F5344CB8AC3E}">
        <p14:creationId xmlns:p14="http://schemas.microsoft.com/office/powerpoint/2010/main" val="248992723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D41E7B-5CC8-9B8B-CAB4-3593F31173C3}"/>
              </a:ext>
            </a:extLst>
          </p:cNvPr>
          <p:cNvSpPr>
            <a:spLocks noGrp="1"/>
          </p:cNvSpPr>
          <p:nvPr>
            <p:ph type="title"/>
          </p:nvPr>
        </p:nvSpPr>
        <p:spPr>
          <a:xfrm>
            <a:off x="2320588" y="328588"/>
            <a:ext cx="7729728" cy="1188720"/>
          </a:xfrm>
        </p:spPr>
        <p:txBody>
          <a:bodyPr/>
          <a:lstStyle/>
          <a:p>
            <a:r>
              <a:rPr lang="es-MX" dirty="0"/>
              <a:t>Principios generales que inspiran la ley (artículo 3) </a:t>
            </a:r>
            <a:endParaRPr lang="es-CL" dirty="0"/>
          </a:p>
        </p:txBody>
      </p:sp>
      <p:sp>
        <p:nvSpPr>
          <p:cNvPr id="3" name="Marcador de contenido 2">
            <a:extLst>
              <a:ext uri="{FF2B5EF4-FFF2-40B4-BE49-F238E27FC236}">
                <a16:creationId xmlns:a16="http://schemas.microsoft.com/office/drawing/2014/main" id="{E7E88F7C-59AC-80F2-3175-E600A7349C75}"/>
              </a:ext>
            </a:extLst>
          </p:cNvPr>
          <p:cNvSpPr>
            <a:spLocks noGrp="1"/>
          </p:cNvSpPr>
          <p:nvPr>
            <p:ph idx="1"/>
          </p:nvPr>
        </p:nvSpPr>
        <p:spPr>
          <a:xfrm>
            <a:off x="477077" y="2126974"/>
            <a:ext cx="10555357" cy="3613053"/>
          </a:xfrm>
        </p:spPr>
        <p:txBody>
          <a:bodyPr/>
          <a:lstStyle/>
          <a:p>
            <a:pPr marL="342900" indent="-342900">
              <a:buAutoNum type="arabicPeriod"/>
            </a:pPr>
            <a:r>
              <a:rPr lang="es-MX" dirty="0"/>
              <a:t>Interés superior </a:t>
            </a:r>
          </a:p>
          <a:p>
            <a:pPr marL="342900" indent="-342900">
              <a:buAutoNum type="arabicPeriod"/>
            </a:pPr>
            <a:r>
              <a:rPr lang="es-MX" dirty="0"/>
              <a:t>Autonomía progresiva </a:t>
            </a:r>
          </a:p>
          <a:p>
            <a:pPr marL="342900" indent="-342900">
              <a:buAutoNum type="arabicPeriod"/>
            </a:pPr>
            <a:r>
              <a:rPr lang="es-MX" dirty="0"/>
              <a:t>Participación voluntaria </a:t>
            </a:r>
          </a:p>
          <a:p>
            <a:pPr marL="342900" indent="-342900">
              <a:buAutoNum type="arabicPeriod"/>
            </a:pPr>
            <a:r>
              <a:rPr lang="es-MX" dirty="0"/>
              <a:t>Prevención de la victimización secundaria </a:t>
            </a:r>
          </a:p>
          <a:p>
            <a:pPr marL="342900" indent="-342900">
              <a:buAutoNum type="arabicPeriod"/>
            </a:pPr>
            <a:r>
              <a:rPr lang="es-MX" dirty="0"/>
              <a:t>Asistencia oportuna y tramitación preferente </a:t>
            </a:r>
          </a:p>
          <a:p>
            <a:pPr marL="342900" indent="-342900">
              <a:buAutoNum type="arabicPeriod"/>
            </a:pPr>
            <a:r>
              <a:rPr lang="es-MX" dirty="0"/>
              <a:t>Resguardo de su dignidad </a:t>
            </a:r>
          </a:p>
          <a:p>
            <a:pPr marL="342900" indent="-342900">
              <a:buAutoNum type="arabicPeriod"/>
            </a:pPr>
            <a:endParaRPr lang="es-CL" dirty="0"/>
          </a:p>
        </p:txBody>
      </p:sp>
    </p:spTree>
    <p:extLst>
      <p:ext uri="{BB962C8B-B14F-4D97-AF65-F5344CB8AC3E}">
        <p14:creationId xmlns:p14="http://schemas.microsoft.com/office/powerpoint/2010/main" val="21605318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53F8D8-0C8B-5013-B8D7-28B645A99A6A}"/>
              </a:ext>
            </a:extLst>
          </p:cNvPr>
          <p:cNvSpPr>
            <a:spLocks noGrp="1"/>
          </p:cNvSpPr>
          <p:nvPr>
            <p:ph type="title"/>
          </p:nvPr>
        </p:nvSpPr>
        <p:spPr>
          <a:xfrm>
            <a:off x="2231136" y="368344"/>
            <a:ext cx="7729728" cy="1188720"/>
          </a:xfrm>
        </p:spPr>
        <p:txBody>
          <a:bodyPr/>
          <a:lstStyle/>
          <a:p>
            <a:r>
              <a:rPr lang="es-MX" dirty="0"/>
              <a:t>La entrevista investigativa videograbada (EIV)</a:t>
            </a:r>
            <a:endParaRPr lang="es-CL" dirty="0"/>
          </a:p>
        </p:txBody>
      </p:sp>
      <p:sp>
        <p:nvSpPr>
          <p:cNvPr id="3" name="Marcador de contenido 2">
            <a:extLst>
              <a:ext uri="{FF2B5EF4-FFF2-40B4-BE49-F238E27FC236}">
                <a16:creationId xmlns:a16="http://schemas.microsoft.com/office/drawing/2014/main" id="{C884E878-D779-3ED4-A14A-9A77CE15D47B}"/>
              </a:ext>
            </a:extLst>
          </p:cNvPr>
          <p:cNvSpPr>
            <a:spLocks noGrp="1"/>
          </p:cNvSpPr>
          <p:nvPr>
            <p:ph idx="1"/>
          </p:nvPr>
        </p:nvSpPr>
        <p:spPr>
          <a:xfrm>
            <a:off x="357809" y="1818861"/>
            <a:ext cx="11280913" cy="4472609"/>
          </a:xfrm>
        </p:spPr>
        <p:txBody>
          <a:bodyPr/>
          <a:lstStyle/>
          <a:p>
            <a:pPr marL="342900" indent="-342900">
              <a:buAutoNum type="arabicPeriod"/>
            </a:pPr>
            <a:r>
              <a:rPr lang="es-MX" dirty="0">
                <a:highlight>
                  <a:srgbClr val="00FFFF"/>
                </a:highlight>
              </a:rPr>
              <a:t>Objetivo de la EIV</a:t>
            </a:r>
          </a:p>
          <a:p>
            <a:pPr marL="0" indent="0">
              <a:buNone/>
            </a:pPr>
            <a:r>
              <a:rPr lang="es-MX" dirty="0"/>
              <a:t>Artículo 5°.- Objeto de la entrevista investigativa videograbada. La entrevista investigativa videograbada tendrá como propósito disponer de antecedentes que puedan orientar el desarrollo de la investigación penal mediante la información que el niño, niña o adolescente entregue de los hechos denunciados y de sus partícipes, cualquiera sea la forma en que ésta se exprese, procurando, por esta vía, evitar la exposición reiterada e injustificada del niño, niña o adolescente a instancias que busquen establecer la ocurrencia de los hechos materia de la investigación y de la participación criminal. Esta entrevista deberá ser videograbada, según lo dispone el artículo 22.</a:t>
            </a:r>
          </a:p>
          <a:p>
            <a:pPr marL="0" indent="0">
              <a:buNone/>
            </a:pPr>
            <a:r>
              <a:rPr lang="es-MX" dirty="0"/>
              <a:t> </a:t>
            </a:r>
            <a:r>
              <a:rPr lang="es-MX" dirty="0">
                <a:highlight>
                  <a:srgbClr val="00FFFF"/>
                </a:highlight>
              </a:rPr>
              <a:t>2.  Designación del entrevistador </a:t>
            </a:r>
          </a:p>
          <a:p>
            <a:pPr marL="0" indent="0">
              <a:buNone/>
            </a:pPr>
            <a:r>
              <a:rPr lang="es-MX" dirty="0"/>
              <a:t>Artículo 6°.- Designación del entrevistador. La entrevista investigativa videograbada será realizada por un entrevistador designado por el fiscal, de entre los que cuenten con acreditación vigente en el registro de entrevistadores elaborado por el Ministerio de Justicia y Derechos Humanos.</a:t>
            </a:r>
            <a:endParaRPr lang="es-CL" dirty="0"/>
          </a:p>
        </p:txBody>
      </p:sp>
    </p:spTree>
    <p:extLst>
      <p:ext uri="{BB962C8B-B14F-4D97-AF65-F5344CB8AC3E}">
        <p14:creationId xmlns:p14="http://schemas.microsoft.com/office/powerpoint/2010/main" val="37321127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F5D66A4-F110-8F2E-AEF0-9F92BFDEA0FE}"/>
              </a:ext>
            </a:extLst>
          </p:cNvPr>
          <p:cNvSpPr>
            <a:spLocks noGrp="1"/>
          </p:cNvSpPr>
          <p:nvPr>
            <p:ph idx="1"/>
          </p:nvPr>
        </p:nvSpPr>
        <p:spPr>
          <a:xfrm>
            <a:off x="248478" y="337930"/>
            <a:ext cx="11430000" cy="6142383"/>
          </a:xfrm>
        </p:spPr>
        <p:txBody>
          <a:bodyPr/>
          <a:lstStyle/>
          <a:p>
            <a:pPr marL="0" indent="0">
              <a:buNone/>
            </a:pPr>
            <a:r>
              <a:rPr lang="es-MX" dirty="0"/>
              <a:t>3. </a:t>
            </a:r>
            <a:r>
              <a:rPr lang="es-MX" dirty="0">
                <a:highlight>
                  <a:srgbClr val="00FFFF"/>
                </a:highlight>
              </a:rPr>
              <a:t>Oportunidad de la entrevista investigativa videograbada</a:t>
            </a:r>
          </a:p>
          <a:p>
            <a:pPr marL="0" indent="0">
              <a:buNone/>
            </a:pPr>
            <a:r>
              <a:rPr lang="es-MX" dirty="0"/>
              <a:t>Artículo 7°.- Oportunidad de la entrevista investigativa videograbada. La entrevista investigativa videograbada se realizará en el tiempo más próximo a la denuncia, a menos que el niño, niña o adolescente no se encuentre disponible y en condiciones físicas y psíquicas para participar en ella, lo que deberá ser calificado por un profesional de la Unidad de Atención a Víctimas y Testigos de la fiscalía respectiva.</a:t>
            </a:r>
          </a:p>
          <a:p>
            <a:pPr marL="0" indent="0">
              <a:buNone/>
            </a:pPr>
            <a:r>
              <a:rPr lang="es-MX" dirty="0"/>
              <a:t>    La evaluación del profesional de la Unidad de Atención a Víctimas  y Testigos del Ministerio Público se realizará en el menor tiempo posible y en condiciones que garanticen la menor interacción presencial del niño, niña o adolescente. Los profesionales a cargo de esta evaluación en ningún caso podrán hacer al niño, niña o adolescente preguntas que busquen establecer la ocurrencia de los hechos o la determinación de sus partícipes.</a:t>
            </a:r>
          </a:p>
          <a:p>
            <a:pPr marL="0" indent="0">
              <a:buNone/>
            </a:pPr>
            <a:r>
              <a:rPr lang="es-MX" dirty="0"/>
              <a:t>    El Ministerio Público deberá adoptar las medidas de protección que resulten pertinentes atendidas las circunstancias personales del niño, niña o adolescente, y que propendan a su participación voluntaria en la investigación.</a:t>
            </a:r>
          </a:p>
          <a:p>
            <a:pPr marL="0" indent="0">
              <a:buNone/>
            </a:pPr>
            <a:endParaRPr lang="es-MX" dirty="0"/>
          </a:p>
          <a:p>
            <a:pPr marL="0" indent="0">
              <a:buNone/>
            </a:pPr>
            <a:r>
              <a:rPr lang="es-MX" dirty="0"/>
              <a:t>4. </a:t>
            </a:r>
            <a:r>
              <a:rPr lang="es-MX" dirty="0">
                <a:highlight>
                  <a:srgbClr val="00FFFF"/>
                </a:highlight>
              </a:rPr>
              <a:t>Desarrollo de la entre</a:t>
            </a:r>
            <a:r>
              <a:rPr lang="es-CL" dirty="0">
                <a:highlight>
                  <a:srgbClr val="00FFFF"/>
                </a:highlight>
              </a:rPr>
              <a:t>vista investigativa videograbada</a:t>
            </a:r>
          </a:p>
          <a:p>
            <a:pPr marL="0" indent="0">
              <a:buNone/>
            </a:pPr>
            <a:r>
              <a:rPr lang="es-MX" dirty="0"/>
              <a:t> Artículo 8°.- Del desarrollo de la entrevista investigativa videograbada. La entrevista investigativa videograbada se desarrollará en una sala que cumpla con lo previsto en los artículos 20 y 21 de esta ley, y en la que sólo estarán presentes el entrevistador y el niño, niña o adolescente. Sin perjuicio de lo anterior, en aquellos casos en que existan dificultades de comunicación con el entrevistado, el fiscal podrá autorizar la presencia de un traductor, intérprete u otro especialista profesional o técnico idóneo</a:t>
            </a:r>
            <a:endParaRPr lang="es-CL" dirty="0"/>
          </a:p>
        </p:txBody>
      </p:sp>
    </p:spTree>
    <p:extLst>
      <p:ext uri="{BB962C8B-B14F-4D97-AF65-F5344CB8AC3E}">
        <p14:creationId xmlns:p14="http://schemas.microsoft.com/office/powerpoint/2010/main" val="354915412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B5CDEB9-9BBC-D464-BF59-6CBCC639377D}"/>
              </a:ext>
            </a:extLst>
          </p:cNvPr>
          <p:cNvSpPr>
            <a:spLocks noGrp="1"/>
          </p:cNvSpPr>
          <p:nvPr>
            <p:ph idx="1"/>
          </p:nvPr>
        </p:nvSpPr>
        <p:spPr>
          <a:xfrm>
            <a:off x="620996" y="327017"/>
            <a:ext cx="11335777" cy="6222870"/>
          </a:xfrm>
        </p:spPr>
        <p:txBody>
          <a:bodyPr>
            <a:normAutofit fontScale="92500" lnSpcReduction="20000"/>
          </a:bodyPr>
          <a:lstStyle/>
          <a:p>
            <a:pPr marL="0" indent="0">
              <a:buNone/>
            </a:pPr>
            <a:r>
              <a:rPr lang="es-MX" dirty="0"/>
              <a:t>5. </a:t>
            </a:r>
            <a:r>
              <a:rPr lang="es-MX" dirty="0">
                <a:highlight>
                  <a:srgbClr val="00FFFF"/>
                </a:highlight>
              </a:rPr>
              <a:t>Suspensión de la entrevista investigativa videograbada</a:t>
            </a:r>
          </a:p>
          <a:p>
            <a:pPr marL="0" indent="0">
              <a:buNone/>
            </a:pPr>
            <a:r>
              <a:rPr lang="es-MX" dirty="0"/>
              <a:t>Artículo 9°.- Suspensión de la entrevista investigativa videograbada. Si surge algún motivo que impida al niño, niña o adolescente continuar interviniendo en el desarrollo de esta diligencia, el fiscal, a sugerencia del entrevistador, la suspenderá por el tiempo mínimo necesario de acuerdo con el motivo de la suspensión.</a:t>
            </a:r>
          </a:p>
          <a:p>
            <a:pPr marL="0" indent="0">
              <a:buNone/>
            </a:pPr>
            <a:r>
              <a:rPr lang="es-MX" dirty="0"/>
              <a:t>6. </a:t>
            </a:r>
            <a:r>
              <a:rPr lang="es-MX" dirty="0">
                <a:highlight>
                  <a:srgbClr val="00FFFF"/>
                </a:highlight>
              </a:rPr>
              <a:t>De la realización de otras entrevistas investigativas videograbadas</a:t>
            </a:r>
          </a:p>
          <a:p>
            <a:pPr marL="0" indent="0">
              <a:buNone/>
            </a:pPr>
            <a:r>
              <a:rPr lang="es-MX" dirty="0"/>
              <a:t>Artículo 10.- De la realización de otras entrevistas investigativas videograbadas. Sólo cuando aparezcan hechos o antecedentes que no hayan sido materia de la entrevista investigativa videograbada, que modifiquen lo expuesto en ella y puedan afectar sustancialmente el curso de la investigación, el fiscal, de oficio o a solicitud de cualquiera de los intervinientes, podrá disponer la realización de una segunda entrevista investigativa videograbada, la que, en todo caso, se sujetará a las disposiciones de esta ley. Se dejará constancia en la carpeta investigativa de la decisión del fiscal y de los hechos y antecedentes que se tuvieron en cuenta para adoptarla.</a:t>
            </a:r>
          </a:p>
          <a:p>
            <a:pPr marL="0" indent="0">
              <a:buNone/>
            </a:pPr>
            <a:r>
              <a:rPr lang="es-MX" dirty="0"/>
              <a:t>    No obstante lo señalado en el inciso anterior, la decisión del fiscal de disponer la realización de una segunda entrevista investigativa videograbada deberá someterse a la aprobación del Fiscal Regional.</a:t>
            </a:r>
          </a:p>
          <a:p>
            <a:pPr marL="0" indent="0">
              <a:buNone/>
            </a:pPr>
            <a:r>
              <a:rPr lang="es-MX" dirty="0"/>
              <a:t>    Si el niño, niña o adolescente manifestare espontáneamente su voluntad de realizar nuevas declaraciones, el fiscal tomará todas las providencias y medidas necesarias para la realización de una nueva entrevista investigativa videograbada conforme a las disposiciones de esta ley y, bajo ningún respecto, se deberá entorpecer su participación voluntaria en el proceso ni el ejercicio de sus derechos.</a:t>
            </a:r>
          </a:p>
          <a:p>
            <a:pPr marL="0" indent="0">
              <a:buNone/>
            </a:pPr>
            <a:r>
              <a:rPr lang="es-MX" dirty="0"/>
              <a:t>    En todo caso, previo a la realización de una nueva entrevista investigativa videograbada, se deberá verificar que el niño, niña o adolescente se encuentre disponible y en condiciones físicas y psíquicas para participar en ella, para lo cual el fiscal dispondrá una nueva evaluación de un profesional de la Unidad de Atención a Víctimas y Testigos de la fiscalía respectiva, en los términos previstos en el artículo 7º.</a:t>
            </a:r>
          </a:p>
          <a:p>
            <a:pPr marL="0" indent="0">
              <a:buNone/>
            </a:pPr>
            <a:r>
              <a:rPr lang="es-MX" dirty="0"/>
              <a:t>    La nueva entrevista investigativa videograbada será realizada por el mismo entrevistador que hubiere participado en la entrevista original y sólo excepcionalmente, en caso que éste se encontrare impedido por causa debidamente justificada, el fiscal designará un nuevo entrevistador.</a:t>
            </a:r>
          </a:p>
          <a:p>
            <a:pPr marL="0" indent="0">
              <a:buNone/>
            </a:pPr>
            <a:endParaRPr lang="es-CL" dirty="0"/>
          </a:p>
        </p:txBody>
      </p:sp>
    </p:spTree>
    <p:extLst>
      <p:ext uri="{BB962C8B-B14F-4D97-AF65-F5344CB8AC3E}">
        <p14:creationId xmlns:p14="http://schemas.microsoft.com/office/powerpoint/2010/main" val="264718673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E37DDCF-8EC1-A123-D0F5-C15AD499F95E}"/>
              </a:ext>
            </a:extLst>
          </p:cNvPr>
          <p:cNvSpPr>
            <a:spLocks noGrp="1"/>
          </p:cNvSpPr>
          <p:nvPr>
            <p:ph idx="1"/>
          </p:nvPr>
        </p:nvSpPr>
        <p:spPr>
          <a:xfrm>
            <a:off x="487017" y="248478"/>
            <a:ext cx="11300792" cy="6182139"/>
          </a:xfrm>
        </p:spPr>
        <p:txBody>
          <a:bodyPr/>
          <a:lstStyle/>
          <a:p>
            <a:pPr marL="0" indent="0">
              <a:buNone/>
            </a:pPr>
            <a:r>
              <a:rPr lang="es-MX" dirty="0">
                <a:highlight>
                  <a:srgbClr val="00FFFF"/>
                </a:highlight>
              </a:rPr>
              <a:t>7. Otras diligencias investigativas. </a:t>
            </a:r>
          </a:p>
          <a:p>
            <a:pPr marL="0" indent="0">
              <a:buNone/>
            </a:pPr>
            <a:r>
              <a:rPr lang="es-MX" dirty="0"/>
              <a:t>Artículo 11.- Otras diligencias investigativas. Las demás diligencias investigativas que supongan una interacción presencial con el niño, niña o adolescente serán realizadas excepcionalmente, y sólo cuando sean absolutamente necesarias. Se deberá dejar constancia en la carpeta investigativa de las razones y los fundamentos que se tuvieron en consideración para decretar estas diligencias.</a:t>
            </a:r>
          </a:p>
          <a:p>
            <a:pPr marL="0" indent="0">
              <a:buNone/>
            </a:pPr>
            <a:r>
              <a:rPr lang="es-MX" dirty="0"/>
              <a:t> Para los efectos de la elaboración de todo informe pericial médico legal, los profesionales a cargo de dichas diligencias deberán limitarse exclusivamente a practicar una anamnesis, los reconocimientos, pruebas biológicas y exámenes médicos que correspondan, y no podrán en caso alguno formular al niño, niña o adolescente preguntas relativas a la participación criminal, al relato de la agresión sufrida o, en general, que busquen establecer la ocurrencia de los hechos materia de la investigación.</a:t>
            </a:r>
          </a:p>
          <a:p>
            <a:pPr marL="0" indent="0">
              <a:buNone/>
            </a:pPr>
            <a:r>
              <a:rPr lang="es-MX" dirty="0"/>
              <a:t>En el caso que el fiscal ordene o autorice la realización de una pericia psicológica, deberá justificar su decisión según las instrucciones generales que dicte el Fiscal Nacional del Ministerio Público.</a:t>
            </a:r>
          </a:p>
          <a:p>
            <a:pPr marL="0" indent="0">
              <a:buNone/>
            </a:pPr>
            <a:r>
              <a:rPr lang="es-MX" dirty="0">
                <a:highlight>
                  <a:srgbClr val="00FFFF"/>
                </a:highlight>
              </a:rPr>
              <a:t>8. Prohibición de referirse al contenido de la entrevista investigativa</a:t>
            </a:r>
          </a:p>
          <a:p>
            <a:pPr marL="0" indent="0">
              <a:buNone/>
            </a:pPr>
            <a:r>
              <a:rPr lang="es-MX" dirty="0"/>
              <a:t> Artículo 12.- Prohibición de referirse al contenido de la entrevista investigativa. Los testigos citados a declarar al juicio oral no podrán hacer alusión al contenido de la entrevista investigativa que hubiere prestado el niño, niña o adolescente. Esta prohibición no se aplicará a los peritos.</a:t>
            </a:r>
            <a:endParaRPr lang="es-CL" dirty="0"/>
          </a:p>
        </p:txBody>
      </p:sp>
    </p:spTree>
    <p:extLst>
      <p:ext uri="{BB962C8B-B14F-4D97-AF65-F5344CB8AC3E}">
        <p14:creationId xmlns:p14="http://schemas.microsoft.com/office/powerpoint/2010/main" val="24778282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815485-51E1-8515-BB4A-FA0CD0AD6448}"/>
              </a:ext>
            </a:extLst>
          </p:cNvPr>
          <p:cNvSpPr>
            <a:spLocks noGrp="1"/>
          </p:cNvSpPr>
          <p:nvPr>
            <p:ph type="title"/>
          </p:nvPr>
        </p:nvSpPr>
        <p:spPr>
          <a:xfrm>
            <a:off x="1962779" y="288831"/>
            <a:ext cx="7729728" cy="1188720"/>
          </a:xfrm>
        </p:spPr>
        <p:txBody>
          <a:bodyPr/>
          <a:lstStyle/>
          <a:p>
            <a:r>
              <a:rPr lang="es-MX" dirty="0"/>
              <a:t>La declaración judicial del </a:t>
            </a:r>
            <a:r>
              <a:rPr lang="es-MX" dirty="0" err="1"/>
              <a:t>nna</a:t>
            </a:r>
            <a:r>
              <a:rPr lang="es-MX" dirty="0"/>
              <a:t> (art. 13)</a:t>
            </a:r>
            <a:endParaRPr lang="es-CL" dirty="0"/>
          </a:p>
        </p:txBody>
      </p:sp>
      <p:sp>
        <p:nvSpPr>
          <p:cNvPr id="3" name="Marcador de contenido 2">
            <a:extLst>
              <a:ext uri="{FF2B5EF4-FFF2-40B4-BE49-F238E27FC236}">
                <a16:creationId xmlns:a16="http://schemas.microsoft.com/office/drawing/2014/main" id="{ED85842B-51C8-AB61-8397-8FFD0FB3161E}"/>
              </a:ext>
            </a:extLst>
          </p:cNvPr>
          <p:cNvSpPr>
            <a:spLocks noGrp="1"/>
          </p:cNvSpPr>
          <p:nvPr>
            <p:ph idx="1"/>
          </p:nvPr>
        </p:nvSpPr>
        <p:spPr>
          <a:xfrm>
            <a:off x="1013790" y="1878008"/>
            <a:ext cx="10624931" cy="4483035"/>
          </a:xfrm>
        </p:spPr>
        <p:txBody>
          <a:bodyPr>
            <a:normAutofit fontScale="92500" lnSpcReduction="10000"/>
          </a:bodyPr>
          <a:lstStyle/>
          <a:p>
            <a:pPr marL="342900" indent="-342900">
              <a:buAutoNum type="arabicPeriod"/>
            </a:pPr>
            <a:r>
              <a:rPr lang="es-MX" dirty="0">
                <a:highlight>
                  <a:srgbClr val="00FFFF"/>
                </a:highlight>
              </a:rPr>
              <a:t>Objetivo de la declaración judicial </a:t>
            </a:r>
          </a:p>
          <a:p>
            <a:pPr marL="0" indent="0">
              <a:buNone/>
            </a:pPr>
            <a:r>
              <a:rPr lang="es-MX" dirty="0"/>
              <a:t>Artículo 13.- Objeto de la declaración judicial. Esta declaración tendrá como propósito que el niño, niña o adolescente preste declaración en juicio en una sala que cumpla con lo previsto en los artículos 20 y 21 de esta ley, y en la que sólo estarán presentes el entrevistador y el niño, niña o adolescente. Sin perjuicio de lo anterior, en aquellos casos en que existan dificultades de comunicación con el niño, niña o adolescente, el tribunal podrá autorizar la presencia de un traductor, intérprete u otro especialista profesional o técnico idóneo.</a:t>
            </a:r>
          </a:p>
          <a:p>
            <a:pPr marL="0" indent="0">
              <a:buNone/>
            </a:pPr>
            <a:r>
              <a:rPr lang="es-MX" dirty="0"/>
              <a:t>    Sin perjuicio del registro de la audiencia, esta declaración deberá ser videograbada de manera independiente, según lo dispone el artículo 22.</a:t>
            </a:r>
          </a:p>
          <a:p>
            <a:pPr marL="342900" indent="-342900">
              <a:buAutoNum type="arabicPeriod" startAt="2"/>
            </a:pPr>
            <a:r>
              <a:rPr lang="es-MX" dirty="0">
                <a:highlight>
                  <a:srgbClr val="00FFFF"/>
                </a:highlight>
              </a:rPr>
              <a:t>Lugar en que se lleva a efecto </a:t>
            </a:r>
          </a:p>
          <a:p>
            <a:pPr marL="0" indent="0">
              <a:buNone/>
            </a:pPr>
            <a:r>
              <a:rPr lang="es-MX" dirty="0"/>
              <a:t>Artículo 20.- Lugar donde deben efectuarse la entrevista investigativa videograbada y la declaración judicial. La entrevista investigativa videograbada y la declaración judicial serán realizadas en dependencias especialmente acondicionadas para ello, con los implementos adecuados en atención a la edad y a la etapa evolutiva del niño, niña o adolescente, y que reúnan las condiciones previstas en el artículo 21.</a:t>
            </a:r>
          </a:p>
          <a:p>
            <a:pPr marL="0" indent="0">
              <a:buNone/>
            </a:pPr>
            <a:r>
              <a:rPr lang="es-MX" dirty="0"/>
              <a:t>    Las instituciones públicas que dispongan de tales dependencias deberán facilitar su utilización para llevar a cabo dichas diligencias. Para estos efectos, el Ministerio Público, el Poder Judicial, Carabineros de Chile y la Policía de Investigaciones de Chile celebrarán convenios, a nivel nacional o regional, entre sí y con otras instituciones públicas.</a:t>
            </a:r>
            <a:endParaRPr lang="es-CL" dirty="0"/>
          </a:p>
        </p:txBody>
      </p:sp>
    </p:spTree>
    <p:extLst>
      <p:ext uri="{BB962C8B-B14F-4D97-AF65-F5344CB8AC3E}">
        <p14:creationId xmlns:p14="http://schemas.microsoft.com/office/powerpoint/2010/main" val="3662785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47A2DE-E492-7723-B879-0BCCFF0B4C7E}"/>
              </a:ext>
            </a:extLst>
          </p:cNvPr>
          <p:cNvSpPr>
            <a:spLocks noGrp="1"/>
          </p:cNvSpPr>
          <p:nvPr>
            <p:ph type="title"/>
          </p:nvPr>
        </p:nvSpPr>
        <p:spPr>
          <a:xfrm>
            <a:off x="2231136" y="371134"/>
            <a:ext cx="7729728" cy="1188720"/>
          </a:xfrm>
        </p:spPr>
        <p:txBody>
          <a:bodyPr/>
          <a:lstStyle/>
          <a:p>
            <a:r>
              <a:rPr lang="es-MX" dirty="0"/>
              <a:t>¿MUJER COMO SUJETO ACTIVO DE VIOLACIÓN?</a:t>
            </a:r>
            <a:endParaRPr lang="es-CL" dirty="0"/>
          </a:p>
        </p:txBody>
      </p:sp>
      <p:sp>
        <p:nvSpPr>
          <p:cNvPr id="3" name="Marcador de contenido 2">
            <a:extLst>
              <a:ext uri="{FF2B5EF4-FFF2-40B4-BE49-F238E27FC236}">
                <a16:creationId xmlns:a16="http://schemas.microsoft.com/office/drawing/2014/main" id="{DEB4A0EB-EB2B-A2E0-3AF0-067A876EFFC9}"/>
              </a:ext>
            </a:extLst>
          </p:cNvPr>
          <p:cNvSpPr>
            <a:spLocks noGrp="1"/>
          </p:cNvSpPr>
          <p:nvPr>
            <p:ph idx="1"/>
          </p:nvPr>
        </p:nvSpPr>
        <p:spPr>
          <a:xfrm>
            <a:off x="256673" y="1780674"/>
            <a:ext cx="11790947" cy="4706192"/>
          </a:xfrm>
        </p:spPr>
        <p:txBody>
          <a:bodyPr>
            <a:normAutofit lnSpcReduction="10000"/>
          </a:bodyPr>
          <a:lstStyle/>
          <a:p>
            <a:pPr marL="0" indent="0" algn="just">
              <a:buNone/>
            </a:pPr>
            <a:r>
              <a:rPr lang="es-MX" sz="2400" u="sng" dirty="0"/>
              <a:t>Existen dos posturas:</a:t>
            </a:r>
          </a:p>
          <a:p>
            <a:pPr marL="0" indent="0" algn="just">
              <a:buNone/>
            </a:pPr>
            <a:r>
              <a:rPr lang="es-MX" sz="2400" dirty="0">
                <a:highlight>
                  <a:srgbClr val="00FFFF"/>
                </a:highlight>
              </a:rPr>
              <a:t>Mayoritaria</a:t>
            </a:r>
            <a:r>
              <a:rPr lang="es-MX" sz="2400" dirty="0"/>
              <a:t>: Niega la posibilidad. (MATUS y RAMÍRTEZ, RODRÍGUEZ COLLAO </a:t>
            </a:r>
            <a:r>
              <a:rPr lang="es-MX" sz="2400" dirty="0" err="1"/>
              <a:t>etc</a:t>
            </a:r>
            <a:r>
              <a:rPr lang="es-MX" sz="2400" dirty="0"/>
              <a:t>…)</a:t>
            </a:r>
          </a:p>
          <a:p>
            <a:pPr marL="0" indent="0" algn="just">
              <a:buNone/>
            </a:pPr>
            <a:r>
              <a:rPr lang="es-MX" sz="2400" dirty="0"/>
              <a:t>No es posible que las mujeres sean autoras directas de este delito: se castiga el hecho de que una persona acceda carnalmente a otra en las circunstancias que se indican, no “el acceso carnal” ni que una persona “sea accedida”. Ello no obsta a que las personas que adoptan la identidad de género masculina y adquieren mediante cirugía equivalentes funcionales al pene también puedan entenderse como potenciales autores de este hecho. Y, viceversa, quienes adoptan la identidad de género femenina y adquieren mediante procedimientos análogos un equivalente funcional de vagina también pueden ser mujeres víctimas de violación por esa vía. En el caso de hermafroditas portadores de penes u órganos funcionalmente similares, podrán también cometer este delito, en la medida que sean ellos los que acceden carnalmente por las vías que la ley indica a otros. (MATUS y RAMÍREZ. Manual de derecho penal chileno. Parte especial. Año 2021. Pág. 189).</a:t>
            </a:r>
          </a:p>
          <a:p>
            <a:pPr marL="0" indent="0">
              <a:buNone/>
            </a:pPr>
            <a:endParaRPr lang="es-CL" dirty="0"/>
          </a:p>
        </p:txBody>
      </p:sp>
    </p:spTree>
    <p:extLst>
      <p:ext uri="{BB962C8B-B14F-4D97-AF65-F5344CB8AC3E}">
        <p14:creationId xmlns:p14="http://schemas.microsoft.com/office/powerpoint/2010/main" val="31312063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58230A4-192A-9037-3EA4-E12CEA3E7FA4}"/>
              </a:ext>
            </a:extLst>
          </p:cNvPr>
          <p:cNvSpPr>
            <a:spLocks noGrp="1"/>
          </p:cNvSpPr>
          <p:nvPr>
            <p:ph idx="1"/>
          </p:nvPr>
        </p:nvSpPr>
        <p:spPr>
          <a:xfrm>
            <a:off x="646043" y="208722"/>
            <a:ext cx="10923105" cy="6311348"/>
          </a:xfrm>
        </p:spPr>
        <p:txBody>
          <a:bodyPr/>
          <a:lstStyle/>
          <a:p>
            <a:pPr marL="0" indent="0">
              <a:buNone/>
            </a:pPr>
            <a:r>
              <a:rPr lang="es-MX" dirty="0">
                <a:highlight>
                  <a:srgbClr val="00FFFF"/>
                </a:highlight>
              </a:rPr>
              <a:t>4. Casos especiales de dificultades en la comunicación con el NNA</a:t>
            </a:r>
          </a:p>
          <a:p>
            <a:pPr marL="0" indent="0">
              <a:buNone/>
            </a:pPr>
            <a:r>
              <a:rPr lang="es-MX" dirty="0"/>
              <a:t>Art. 13 (…)en aquellos casos en que existan dificultades de comunicación con el niño, niña o adolescente, el tribunal podrá autorizar la presencia de un traductor, intérprete u otro especialista profesional o técnico idóneo.</a:t>
            </a:r>
          </a:p>
          <a:p>
            <a:pPr marL="0" indent="0">
              <a:buNone/>
            </a:pPr>
            <a:endParaRPr lang="es-MX" dirty="0"/>
          </a:p>
          <a:p>
            <a:pPr marL="0" indent="0">
              <a:buNone/>
            </a:pPr>
            <a:r>
              <a:rPr lang="es-MX" dirty="0">
                <a:highlight>
                  <a:srgbClr val="00FFFF"/>
                </a:highlight>
              </a:rPr>
              <a:t>5. Obligación de registro </a:t>
            </a:r>
          </a:p>
          <a:p>
            <a:pPr marL="0" indent="0">
              <a:buNone/>
            </a:pPr>
            <a:r>
              <a:rPr lang="es-MX" dirty="0"/>
              <a:t>-  Art. 13 (…)Sin perjuicio del registro de la audiencia, esta declaración deberá ser videograbada de manera independiente, según lo dispone el artículo 22.</a:t>
            </a:r>
          </a:p>
          <a:p>
            <a:pPr marL="0" indent="0">
              <a:buNone/>
            </a:pPr>
            <a:r>
              <a:rPr lang="es-MX"/>
              <a:t>- Artículo </a:t>
            </a:r>
            <a:r>
              <a:rPr lang="es-MX" dirty="0"/>
              <a:t>22.- Del registro de la entrevista investigativa videograbada y de la declaración judicial. La entrevista investigativa y la declaración judicial serán videograbadas a través de medios tecnológicos idóneos que permitan su reproducción íntegra y fidedigna.</a:t>
            </a:r>
          </a:p>
          <a:p>
            <a:pPr marL="0" indent="0">
              <a:buNone/>
            </a:pPr>
            <a:r>
              <a:rPr lang="es-MX" dirty="0"/>
              <a:t>    El reglamento a que se refiere el artículo 29 determinará los estándares mínimos para la producción, almacenamiento, custodia y disposición de los registros de las entrevistas investigativas videograbadas y de la declaración judicial.</a:t>
            </a:r>
            <a:endParaRPr lang="es-CL" dirty="0"/>
          </a:p>
        </p:txBody>
      </p:sp>
    </p:spTree>
    <p:extLst>
      <p:ext uri="{BB962C8B-B14F-4D97-AF65-F5344CB8AC3E}">
        <p14:creationId xmlns:p14="http://schemas.microsoft.com/office/powerpoint/2010/main" val="358098192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2CA03A-0E50-18C3-4C7F-5EAF1B48D2EC}"/>
              </a:ext>
            </a:extLst>
          </p:cNvPr>
          <p:cNvSpPr>
            <a:spLocks noGrp="1"/>
          </p:cNvSpPr>
          <p:nvPr>
            <p:ph type="title"/>
          </p:nvPr>
        </p:nvSpPr>
        <p:spPr/>
        <p:txBody>
          <a:bodyPr/>
          <a:lstStyle/>
          <a:p>
            <a:r>
              <a:rPr lang="es-MX" dirty="0"/>
              <a:t>Ejercicio</a:t>
            </a:r>
            <a:endParaRPr lang="es-CL" dirty="0"/>
          </a:p>
        </p:txBody>
      </p:sp>
      <p:sp>
        <p:nvSpPr>
          <p:cNvPr id="3" name="Marcador de contenido 2">
            <a:extLst>
              <a:ext uri="{FF2B5EF4-FFF2-40B4-BE49-F238E27FC236}">
                <a16:creationId xmlns:a16="http://schemas.microsoft.com/office/drawing/2014/main" id="{D9865934-DFD0-5299-7515-92712FCEFB90}"/>
              </a:ext>
            </a:extLst>
          </p:cNvPr>
          <p:cNvSpPr>
            <a:spLocks noGrp="1"/>
          </p:cNvSpPr>
          <p:nvPr>
            <p:ph idx="1"/>
          </p:nvPr>
        </p:nvSpPr>
        <p:spPr/>
        <p:txBody>
          <a:bodyPr/>
          <a:lstStyle/>
          <a:p>
            <a:pPr marL="0" indent="0">
              <a:buNone/>
            </a:pPr>
            <a:r>
              <a:rPr lang="es-MX" dirty="0"/>
              <a:t>Link: </a:t>
            </a:r>
          </a:p>
          <a:p>
            <a:pPr marL="0" indent="0">
              <a:buNone/>
            </a:pPr>
            <a:endParaRPr lang="es-MX" dirty="0"/>
          </a:p>
          <a:p>
            <a:pPr marL="0" indent="0">
              <a:buNone/>
            </a:pPr>
            <a:r>
              <a:rPr lang="es-MX"/>
              <a:t> </a:t>
            </a:r>
            <a:r>
              <a:rPr lang="es-MX">
                <a:hlinkClick r:id="rId2"/>
              </a:rPr>
              <a:t>https</a:t>
            </a:r>
            <a:r>
              <a:rPr lang="es-MX" dirty="0">
                <a:hlinkClick r:id="rId2"/>
              </a:rPr>
              <a:t>://www.youtube.com/watch?v</a:t>
            </a:r>
            <a:r>
              <a:rPr lang="es-MX">
                <a:hlinkClick r:id="rId2"/>
              </a:rPr>
              <a:t>=hPh5CsTROp8</a:t>
            </a:r>
            <a:endParaRPr lang="es-MX"/>
          </a:p>
          <a:p>
            <a:pPr marL="0" indent="0">
              <a:buNone/>
            </a:pPr>
            <a:endParaRPr lang="es-MX" dirty="0"/>
          </a:p>
          <a:p>
            <a:pPr marL="0" indent="0">
              <a:buNone/>
            </a:pPr>
            <a:endParaRPr lang="es-MX" dirty="0"/>
          </a:p>
          <a:p>
            <a:pPr marL="0" indent="0">
              <a:buNone/>
            </a:pPr>
            <a:r>
              <a:rPr lang="es-MX" dirty="0"/>
              <a:t>Minutos 18.55 minutos  a 29.39 minutos. </a:t>
            </a:r>
            <a:endParaRPr lang="es-CL" dirty="0"/>
          </a:p>
        </p:txBody>
      </p:sp>
    </p:spTree>
    <p:extLst>
      <p:ext uri="{BB962C8B-B14F-4D97-AF65-F5344CB8AC3E}">
        <p14:creationId xmlns:p14="http://schemas.microsoft.com/office/powerpoint/2010/main" val="1468948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93CC7A8-AADC-A3DC-9134-ADECDFC86D13}"/>
              </a:ext>
            </a:extLst>
          </p:cNvPr>
          <p:cNvSpPr>
            <a:spLocks noGrp="1"/>
          </p:cNvSpPr>
          <p:nvPr>
            <p:ph idx="1"/>
          </p:nvPr>
        </p:nvSpPr>
        <p:spPr>
          <a:xfrm>
            <a:off x="497305" y="320842"/>
            <a:ext cx="11181348" cy="6208295"/>
          </a:xfrm>
        </p:spPr>
        <p:txBody>
          <a:bodyPr>
            <a:normAutofit/>
          </a:bodyPr>
          <a:lstStyle/>
          <a:p>
            <a:pPr marL="0" indent="0" algn="just">
              <a:buNone/>
            </a:pPr>
            <a:r>
              <a:rPr lang="es-MX" sz="2800" dirty="0">
                <a:highlight>
                  <a:srgbClr val="00FFFF"/>
                </a:highlight>
              </a:rPr>
              <a:t>Minoritaria: </a:t>
            </a:r>
            <a:r>
              <a:rPr lang="es-MX" sz="2800" dirty="0"/>
              <a:t>(Garrido Montt y </a:t>
            </a:r>
            <a:r>
              <a:rPr lang="es-MX" sz="2800" dirty="0" err="1"/>
              <a:t>Carnevalli</a:t>
            </a:r>
            <a:r>
              <a:rPr lang="es-MX" sz="2800" dirty="0"/>
              <a:t>) La voluntad de la ley penal de marginar la posibilidad de distinguir el sexo del sujeto activo tiene respaldo en las expresiones empleadas por el artículo 361, el que accede carnalmente... a una persona, que no limita la acción a la penetración del órgano viril mediante una conducta activa del varón, sino que la extiende -entre otros casos- a la de una mujer que introduce ella misma el referido órgano a su vagina, ano o boca. Acceder carnalmente comprende los actos destinados a realizar la cópula, que asimila cualquiera de las modalidades enunciadas, y no únicamente al comportamiento activo de un hombre. El legislador fue cuidadoso y no se refirió derechamente a la actividad de un varón al describir el delito, sino que recurrió a una forma impersonal -el que- que no diferencia el género, criterio que reiteró al describir la sodomía en el art. 365. (GARRIDO MONTT, MARIO. Derecho penal. Parte especial. Año 2010. Tomo III. Pág. 274)</a:t>
            </a:r>
            <a:endParaRPr lang="es-CL" sz="2800" dirty="0"/>
          </a:p>
        </p:txBody>
      </p:sp>
    </p:spTree>
    <p:extLst>
      <p:ext uri="{BB962C8B-B14F-4D97-AF65-F5344CB8AC3E}">
        <p14:creationId xmlns:p14="http://schemas.microsoft.com/office/powerpoint/2010/main" val="1717919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422D01-0FB3-E577-604B-D931478537C8}"/>
              </a:ext>
            </a:extLst>
          </p:cNvPr>
          <p:cNvSpPr>
            <a:spLocks noGrp="1"/>
          </p:cNvSpPr>
          <p:nvPr>
            <p:ph type="title"/>
          </p:nvPr>
        </p:nvSpPr>
        <p:spPr>
          <a:xfrm>
            <a:off x="1958420" y="370332"/>
            <a:ext cx="7729728" cy="1188720"/>
          </a:xfrm>
        </p:spPr>
        <p:txBody>
          <a:bodyPr/>
          <a:lstStyle/>
          <a:p>
            <a:r>
              <a:rPr lang="es-MX" dirty="0"/>
              <a:t>Ausencia de la voluntad de la víctima</a:t>
            </a:r>
            <a:endParaRPr lang="es-CL" dirty="0"/>
          </a:p>
        </p:txBody>
      </p:sp>
      <p:sp>
        <p:nvSpPr>
          <p:cNvPr id="3" name="Marcador de contenido 2">
            <a:extLst>
              <a:ext uri="{FF2B5EF4-FFF2-40B4-BE49-F238E27FC236}">
                <a16:creationId xmlns:a16="http://schemas.microsoft.com/office/drawing/2014/main" id="{D5F4A08C-572D-002D-BBB2-6D4CD4706FC8}"/>
              </a:ext>
            </a:extLst>
          </p:cNvPr>
          <p:cNvSpPr>
            <a:spLocks noGrp="1"/>
          </p:cNvSpPr>
          <p:nvPr>
            <p:ph idx="1"/>
          </p:nvPr>
        </p:nvSpPr>
        <p:spPr>
          <a:xfrm>
            <a:off x="513347" y="2085474"/>
            <a:ext cx="10491537" cy="3807834"/>
          </a:xfrm>
        </p:spPr>
        <p:txBody>
          <a:bodyPr>
            <a:normAutofit lnSpcReduction="10000"/>
          </a:bodyPr>
          <a:lstStyle/>
          <a:p>
            <a:pPr marL="0" indent="0" algn="just">
              <a:buNone/>
            </a:pPr>
            <a:r>
              <a:rPr lang="es-MX" sz="2400" dirty="0"/>
              <a:t>Pese a que no se menciona expresamente en el tipo penal, la ausencia de voluntad de la víctima debe entenderse como un elemento subyacente al delito. Habrá ausencia de voluntad respecto de las modalidades comisivas de violación que impliquen el empleo de fuerza o intimidación, que supongan que la víctima se halle privada de sentido, que se verifique un aprovechamiento de </a:t>
            </a:r>
            <a:r>
              <a:rPr lang="es-MX" sz="2400" dirty="0">
                <a:highlight>
                  <a:srgbClr val="00FFFF"/>
                </a:highlight>
              </a:rPr>
              <a:t>su incapacidad para oponerse </a:t>
            </a:r>
            <a:r>
              <a:rPr lang="es-MX" sz="2400" dirty="0"/>
              <a:t>o que se abuse de su enajenación o trastorno mental. También faltará la voluntad jurídicamente requerida a estos efectos en aquellos supuestos en  que la víctima sea menor de catorce años. Fuera de los casos antes señalados, de concurrir una voluntad válida de parte del sujeto pasivo, la conducta será atípica. (RODRIGUEZ COLLAO, LUIS.(Director) Derecho penal. Parte especial. Volumen II. Año 2022. Pág. 90)</a:t>
            </a:r>
            <a:endParaRPr lang="es-CL" sz="2400" dirty="0"/>
          </a:p>
        </p:txBody>
      </p:sp>
    </p:spTree>
    <p:extLst>
      <p:ext uri="{BB962C8B-B14F-4D97-AF65-F5344CB8AC3E}">
        <p14:creationId xmlns:p14="http://schemas.microsoft.com/office/powerpoint/2010/main" val="2540022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0A20C0-CEA3-9A73-CE92-9C26CED4EAF1}"/>
              </a:ext>
            </a:extLst>
          </p:cNvPr>
          <p:cNvSpPr>
            <a:spLocks noGrp="1"/>
          </p:cNvSpPr>
          <p:nvPr>
            <p:ph type="title"/>
          </p:nvPr>
        </p:nvSpPr>
        <p:spPr>
          <a:xfrm>
            <a:off x="2976452" y="523613"/>
            <a:ext cx="6239096" cy="1188720"/>
          </a:xfrm>
        </p:spPr>
        <p:txBody>
          <a:bodyPr/>
          <a:lstStyle/>
          <a:p>
            <a:r>
              <a:rPr lang="es-CL" dirty="0"/>
              <a:t>Modalidades de comisión</a:t>
            </a:r>
          </a:p>
        </p:txBody>
      </p:sp>
      <p:sp>
        <p:nvSpPr>
          <p:cNvPr id="3" name="Marcador de contenido 2">
            <a:extLst>
              <a:ext uri="{FF2B5EF4-FFF2-40B4-BE49-F238E27FC236}">
                <a16:creationId xmlns:a16="http://schemas.microsoft.com/office/drawing/2014/main" id="{AF6F5E4D-8E75-ADE1-0956-BC9881887300}"/>
              </a:ext>
            </a:extLst>
          </p:cNvPr>
          <p:cNvSpPr>
            <a:spLocks noGrp="1"/>
          </p:cNvSpPr>
          <p:nvPr>
            <p:ph idx="1"/>
          </p:nvPr>
        </p:nvSpPr>
        <p:spPr>
          <a:xfrm>
            <a:off x="721894" y="2149642"/>
            <a:ext cx="10523621" cy="4184745"/>
          </a:xfrm>
        </p:spPr>
        <p:txBody>
          <a:bodyPr/>
          <a:lstStyle/>
          <a:p>
            <a:pPr marL="0" indent="0" algn="just">
              <a:buNone/>
            </a:pPr>
            <a:r>
              <a:rPr lang="es-MX" sz="2400" dirty="0">
                <a:highlight>
                  <a:srgbClr val="00FFFF"/>
                </a:highlight>
              </a:rPr>
              <a:t>FUERZA</a:t>
            </a:r>
            <a:endParaRPr lang="es-MX" sz="2400" dirty="0"/>
          </a:p>
          <a:p>
            <a:pPr marL="0" indent="0" algn="just">
              <a:buNone/>
            </a:pPr>
            <a:r>
              <a:rPr lang="es-MX" sz="2400" dirty="0"/>
              <a:t>La noción de fuerza alude a la violencia material ejercida sobre el cuerpo de la víctima, con la finalidad de anular o vencer su voluntad contraria a la realización del acceso carnal. Puede tratarse de vis absoluta (fuerza física irresistible) o simples vías de hecho, esto es, actos de violencia que, sin llegar a suprimir las facultades defensivas del sujeto pasivo, se ejercen con la amenaza de que a mayor resistencia que se oponga, mayor será la energía física que el agente despliegue en contra del sujeto pasivo. (RODRIGUEZ COLLAO, LUIS.(Director) Derecho penal. Parte especial. Volumen II. Año 2022. Pág. 91)</a:t>
            </a:r>
          </a:p>
          <a:p>
            <a:pPr marL="0" indent="0">
              <a:buNone/>
            </a:pPr>
            <a:endParaRPr lang="es-CL" dirty="0"/>
          </a:p>
        </p:txBody>
      </p:sp>
    </p:spTree>
    <p:extLst>
      <p:ext uri="{BB962C8B-B14F-4D97-AF65-F5344CB8AC3E}">
        <p14:creationId xmlns:p14="http://schemas.microsoft.com/office/powerpoint/2010/main" val="417471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1D19EB-9275-14E0-147A-ADBCCF9B913C}"/>
              </a:ext>
            </a:extLst>
          </p:cNvPr>
          <p:cNvSpPr>
            <a:spLocks noGrp="1"/>
          </p:cNvSpPr>
          <p:nvPr>
            <p:ph type="title"/>
          </p:nvPr>
        </p:nvSpPr>
        <p:spPr/>
        <p:txBody>
          <a:bodyPr/>
          <a:lstStyle/>
          <a:p>
            <a:r>
              <a:rPr lang="es-MX" dirty="0"/>
              <a:t>¿Resistencia de la víctima es requisito típico?</a:t>
            </a:r>
            <a:endParaRPr lang="es-CL" dirty="0"/>
          </a:p>
        </p:txBody>
      </p:sp>
      <p:sp>
        <p:nvSpPr>
          <p:cNvPr id="3" name="Marcador de contenido 2">
            <a:extLst>
              <a:ext uri="{FF2B5EF4-FFF2-40B4-BE49-F238E27FC236}">
                <a16:creationId xmlns:a16="http://schemas.microsoft.com/office/drawing/2014/main" id="{BD9AB5A3-CB11-7065-6988-C4C5FF1F00E0}"/>
              </a:ext>
            </a:extLst>
          </p:cNvPr>
          <p:cNvSpPr>
            <a:spLocks noGrp="1"/>
          </p:cNvSpPr>
          <p:nvPr>
            <p:ph idx="1"/>
          </p:nvPr>
        </p:nvSpPr>
        <p:spPr>
          <a:xfrm>
            <a:off x="465221" y="2638044"/>
            <a:ext cx="11020926" cy="3730672"/>
          </a:xfrm>
        </p:spPr>
        <p:txBody>
          <a:bodyPr>
            <a:normAutofit lnSpcReduction="10000"/>
          </a:bodyPr>
          <a:lstStyle/>
          <a:p>
            <a:pPr marL="0" indent="0" algn="just">
              <a:buNone/>
            </a:pPr>
            <a:r>
              <a:rPr lang="es-MX" sz="2800" u="sng" dirty="0"/>
              <a:t>Existen dos posturas en la doctrina:</a:t>
            </a:r>
          </a:p>
          <a:p>
            <a:pPr marL="0" indent="0" algn="just">
              <a:buNone/>
            </a:pPr>
            <a:endParaRPr lang="es-MX" sz="2800" dirty="0"/>
          </a:p>
          <a:p>
            <a:pPr marL="0" indent="0" algn="just">
              <a:buNone/>
            </a:pPr>
            <a:r>
              <a:rPr lang="es-MX" sz="2800" dirty="0">
                <a:highlight>
                  <a:srgbClr val="00FFFF"/>
                </a:highlight>
              </a:rPr>
              <a:t>Postura que entiende la resistencia como requisito típico</a:t>
            </a:r>
            <a:r>
              <a:rPr lang="es-MX" sz="2800" dirty="0"/>
              <a:t>: “Por fuerza se entiende la física, correspondiente a cualquier actividad material, que es ejercida sobre el cuerpo de la víctima para vencer su resistencia. La fuerza debe ser intensa, o sea, tener gravedad suficiente para vencer o impedir la resistencia de la víctima”. (GARRIDO MONTT, MARIO. Derecho penal. Parte especial. Año 2010. Tomo III. Pág. 281)</a:t>
            </a:r>
          </a:p>
          <a:p>
            <a:pPr marL="0" indent="0">
              <a:buNone/>
            </a:pPr>
            <a:endParaRPr lang="es-CL" dirty="0"/>
          </a:p>
        </p:txBody>
      </p:sp>
    </p:spTree>
    <p:extLst>
      <p:ext uri="{BB962C8B-B14F-4D97-AF65-F5344CB8AC3E}">
        <p14:creationId xmlns:p14="http://schemas.microsoft.com/office/powerpoint/2010/main" val="26449564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0981555-4967-B8F3-A305-256D484ED813}"/>
              </a:ext>
            </a:extLst>
          </p:cNvPr>
          <p:cNvSpPr>
            <a:spLocks noGrp="1"/>
          </p:cNvSpPr>
          <p:nvPr>
            <p:ph idx="1"/>
          </p:nvPr>
        </p:nvSpPr>
        <p:spPr>
          <a:xfrm>
            <a:off x="320841" y="449179"/>
            <a:ext cx="11486147" cy="5839325"/>
          </a:xfrm>
        </p:spPr>
        <p:txBody>
          <a:bodyPr>
            <a:normAutofit fontScale="92500"/>
          </a:bodyPr>
          <a:lstStyle/>
          <a:p>
            <a:pPr marL="0" indent="0" algn="just">
              <a:buNone/>
            </a:pPr>
            <a:r>
              <a:rPr lang="es-MX" sz="2800" dirty="0">
                <a:highlight>
                  <a:srgbClr val="00FFFF"/>
                </a:highlight>
              </a:rPr>
              <a:t>Postura que entiende que la resistencias no es requisito típico: </a:t>
            </a:r>
            <a:r>
              <a:rPr lang="es-MX" sz="2800" dirty="0"/>
              <a:t>“En relación con los requisitos previstos en el tipo de violación, es preciso señalar que este no contiene de modo explícito exigencias relativas a la que la víctima asuma una actitud de resistencia, así como tampoco prevé expresión alguna de la cual pueda inferirse un requerimiento en tal sentido, de modo que la pretensión de añadir dicho requisito implica transgredir el mandato de certeza inherente al pri8ncipio de legalidad. La descripción típica se limita a exigir la ejecución de un comportamiento sexual agresivo mediante el uso de la fuerza, la cual puede ser empleada para contrarrestar una reacción defensiva  del sujeto pasivo, como consecuencia de la simple voluntad contraria manifestada por este, sin que se requiera el ejercicio de actos constitutivos de resistencia o en virtud de la convicción o presunción que asiste al sujeto activo en torno a que sus designios encontrarán oposición por parte del sujeto al que pretende acceder carnalmente”. (RODRIGUEZ COLLAO, LUIS. (Director) Derecho penal. Parte especial. Volumen II. Año 2022. Pág. 92)</a:t>
            </a:r>
            <a:endParaRPr lang="es-CL" sz="2800" dirty="0"/>
          </a:p>
        </p:txBody>
      </p:sp>
    </p:spTree>
    <p:extLst>
      <p:ext uri="{BB962C8B-B14F-4D97-AF65-F5344CB8AC3E}">
        <p14:creationId xmlns:p14="http://schemas.microsoft.com/office/powerpoint/2010/main" val="1984795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1BDA1E8-9B5F-9990-165F-2D9C5E44623B}"/>
              </a:ext>
            </a:extLst>
          </p:cNvPr>
          <p:cNvSpPr>
            <a:spLocks noGrp="1"/>
          </p:cNvSpPr>
          <p:nvPr>
            <p:ph idx="1"/>
          </p:nvPr>
        </p:nvSpPr>
        <p:spPr>
          <a:xfrm>
            <a:off x="721895" y="625642"/>
            <a:ext cx="11069052" cy="5114385"/>
          </a:xfrm>
        </p:spPr>
        <p:txBody>
          <a:bodyPr>
            <a:normAutofit/>
          </a:bodyPr>
          <a:lstStyle/>
          <a:p>
            <a:pPr marL="0" indent="0" algn="just">
              <a:buNone/>
            </a:pPr>
            <a:r>
              <a:rPr lang="es-MX" sz="4400" dirty="0">
                <a:highlight>
                  <a:srgbClr val="00FFFF"/>
                </a:highlight>
              </a:rPr>
              <a:t>Argumento adicional que descarta la exigencia típica de resistencia de la víctima: </a:t>
            </a:r>
            <a:r>
              <a:rPr lang="es-MX" sz="4400" dirty="0"/>
              <a:t>La ley 20.480 de 18 de diciembre de 2010, sustituyó la frase “incapacidad para oponer resistencia”, por “incapacidad para oponerse”.</a:t>
            </a:r>
            <a:endParaRPr lang="es-CL" sz="4400" dirty="0"/>
          </a:p>
        </p:txBody>
      </p:sp>
    </p:spTree>
    <p:extLst>
      <p:ext uri="{BB962C8B-B14F-4D97-AF65-F5344CB8AC3E}">
        <p14:creationId xmlns:p14="http://schemas.microsoft.com/office/powerpoint/2010/main" val="41406630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6AB05D-928A-EF31-408A-0394BA48D424}"/>
              </a:ext>
            </a:extLst>
          </p:cNvPr>
          <p:cNvSpPr>
            <a:spLocks noGrp="1"/>
          </p:cNvSpPr>
          <p:nvPr>
            <p:ph type="title"/>
          </p:nvPr>
        </p:nvSpPr>
        <p:spPr>
          <a:xfrm>
            <a:off x="3690968" y="403219"/>
            <a:ext cx="4121538" cy="1188720"/>
          </a:xfrm>
        </p:spPr>
        <p:txBody>
          <a:bodyPr/>
          <a:lstStyle/>
          <a:p>
            <a:r>
              <a:rPr lang="es-CL" dirty="0"/>
              <a:t>INTIMIDACIÓN</a:t>
            </a:r>
          </a:p>
        </p:txBody>
      </p:sp>
      <p:sp>
        <p:nvSpPr>
          <p:cNvPr id="3" name="Marcador de contenido 2">
            <a:extLst>
              <a:ext uri="{FF2B5EF4-FFF2-40B4-BE49-F238E27FC236}">
                <a16:creationId xmlns:a16="http://schemas.microsoft.com/office/drawing/2014/main" id="{18B8074A-CE34-C021-FE7D-C37A1F3ECFFE}"/>
              </a:ext>
            </a:extLst>
          </p:cNvPr>
          <p:cNvSpPr>
            <a:spLocks noGrp="1"/>
          </p:cNvSpPr>
          <p:nvPr>
            <p:ph idx="1"/>
          </p:nvPr>
        </p:nvSpPr>
        <p:spPr>
          <a:xfrm>
            <a:off x="449179" y="2053389"/>
            <a:ext cx="11277600" cy="4170947"/>
          </a:xfrm>
        </p:spPr>
        <p:txBody>
          <a:bodyPr>
            <a:normAutofit lnSpcReduction="10000"/>
          </a:bodyPr>
          <a:lstStyle/>
          <a:p>
            <a:pPr marL="0" indent="0" algn="just">
              <a:buNone/>
            </a:pPr>
            <a:r>
              <a:rPr lang="es-MX" sz="2400" dirty="0"/>
              <a:t>Parte de la doctrina entiende la intimidación como sinónimo de amenaza. De esta forma, entienden que intimidar consiste en la presión psicológica de obra o de palabra que se ejerce sobre la víctima mediante la amenaza de verse expuesta a sufrir un mal próximo, sea que éste recaiga en ella misma o en una persona distinta de relevancia para ella.  Dicha amenaza debe ser inmediata a la comisión del atentado, y -al igual que en el caso de la fuerza- ha de revestir caracteres de gravedad objetiva que la hagan apta para que la víctima prefiera el abuso sexual ante el peligro de que el mal se concrete. La intimidación debe apreciarse considerando las circunstancias concurrentes en el caso específico, incluidos los caracteres propios de la víctima, sin perjuicio de partir teniendo como fundamento primero del análisis criterios objetivos y generales. (GARRIDO MONTT, MARIO. Derecho penal. Parte especial. Año 2010. Tomo III. Pág. 281). También: (MATUS y RAMÍREZ. Manual de derecho penal chileno. Parte especial. Año 2021. Pág. 192).</a:t>
            </a:r>
            <a:endParaRPr lang="es-CL" sz="2400" dirty="0"/>
          </a:p>
        </p:txBody>
      </p:sp>
    </p:spTree>
    <p:extLst>
      <p:ext uri="{BB962C8B-B14F-4D97-AF65-F5344CB8AC3E}">
        <p14:creationId xmlns:p14="http://schemas.microsoft.com/office/powerpoint/2010/main" val="1242056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DCA6D1-C003-A315-0092-81533D166D41}"/>
              </a:ext>
            </a:extLst>
          </p:cNvPr>
          <p:cNvSpPr>
            <a:spLocks noGrp="1"/>
          </p:cNvSpPr>
          <p:nvPr>
            <p:ph type="title"/>
          </p:nvPr>
        </p:nvSpPr>
        <p:spPr/>
        <p:txBody>
          <a:bodyPr/>
          <a:lstStyle/>
          <a:p>
            <a:r>
              <a:rPr lang="es-CL" dirty="0"/>
              <a:t>Aspectos generales.</a:t>
            </a:r>
          </a:p>
        </p:txBody>
      </p:sp>
      <p:sp>
        <p:nvSpPr>
          <p:cNvPr id="3" name="Marcador de contenido 2">
            <a:extLst>
              <a:ext uri="{FF2B5EF4-FFF2-40B4-BE49-F238E27FC236}">
                <a16:creationId xmlns:a16="http://schemas.microsoft.com/office/drawing/2014/main" id="{1012FB48-76D5-D738-13D7-38A5B7425777}"/>
              </a:ext>
            </a:extLst>
          </p:cNvPr>
          <p:cNvSpPr>
            <a:spLocks noGrp="1"/>
          </p:cNvSpPr>
          <p:nvPr>
            <p:ph idx="1"/>
          </p:nvPr>
        </p:nvSpPr>
        <p:spPr>
          <a:xfrm>
            <a:off x="934278" y="2638044"/>
            <a:ext cx="10605052" cy="3563973"/>
          </a:xfrm>
        </p:spPr>
        <p:txBody>
          <a:bodyPr>
            <a:normAutofit/>
          </a:bodyPr>
          <a:lstStyle/>
          <a:p>
            <a:pPr marL="0" indent="0">
              <a:buNone/>
            </a:pPr>
            <a:r>
              <a:rPr lang="es-MX" dirty="0">
                <a:highlight>
                  <a:srgbClr val="00FFFF"/>
                </a:highlight>
              </a:rPr>
              <a:t>Abusadores hombres       </a:t>
            </a:r>
            <a:r>
              <a:rPr lang="es-MX" dirty="0"/>
              <a:t>94%</a:t>
            </a:r>
          </a:p>
          <a:p>
            <a:pPr marL="0" indent="0">
              <a:buNone/>
            </a:pPr>
            <a:r>
              <a:rPr lang="es-MX" dirty="0">
                <a:highlight>
                  <a:srgbClr val="00FFFF"/>
                </a:highlight>
              </a:rPr>
              <a:t>Abusadores mujeres         </a:t>
            </a:r>
            <a:r>
              <a:rPr lang="es-MX" dirty="0"/>
              <a:t>6%</a:t>
            </a:r>
          </a:p>
          <a:p>
            <a:pPr marL="0" indent="0" algn="just">
              <a:buNone/>
            </a:pPr>
            <a:r>
              <a:rPr lang="es-MX" dirty="0"/>
              <a:t>(Fuente: MARÍN PARRA, F.: "Análisis estadístico de los delitos contra la libertad: en Índice (Revista de estadística y sociedad, INE-UAM), Madrid, 15, 2006, pp. 17-19.)</a:t>
            </a:r>
          </a:p>
          <a:p>
            <a:pPr marL="0" indent="0" algn="just">
              <a:buNone/>
            </a:pPr>
            <a:r>
              <a:rPr lang="es-MX" dirty="0">
                <a:highlight>
                  <a:srgbClr val="00FFFF"/>
                </a:highlight>
              </a:rPr>
              <a:t>Rango etario de abusadores: </a:t>
            </a:r>
            <a:r>
              <a:rPr lang="es-MX" dirty="0"/>
              <a:t>La mayor parte de los agresores sexuales son adultos de mediana edad, coincidiendo los estudios en que el segmento etario que va entre los 31 y los 50 años es el que registra una mayor incidencia estadística, seguido del segmento de quienes tienen entre 21 y 30 años. Se estima que, en conjunto, ambos segmentos reúnen a más del 70% del total de agresores, si bien muchos sitúan dicha cifra por sobre el 80%. (RODRIGUEZ COLLAO. Delitos sexuales. Segunda edición. Pág. 34)</a:t>
            </a:r>
          </a:p>
          <a:p>
            <a:pPr marL="0" indent="0">
              <a:buNone/>
            </a:pPr>
            <a:endParaRPr lang="es-CL" dirty="0"/>
          </a:p>
        </p:txBody>
      </p:sp>
    </p:spTree>
    <p:extLst>
      <p:ext uri="{BB962C8B-B14F-4D97-AF65-F5344CB8AC3E}">
        <p14:creationId xmlns:p14="http://schemas.microsoft.com/office/powerpoint/2010/main" val="10151432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4AAA6DB-DF60-9E6D-F17C-BD10E6B58C2E}"/>
              </a:ext>
            </a:extLst>
          </p:cNvPr>
          <p:cNvSpPr>
            <a:spLocks noGrp="1"/>
          </p:cNvSpPr>
          <p:nvPr>
            <p:ph idx="1"/>
          </p:nvPr>
        </p:nvSpPr>
        <p:spPr>
          <a:xfrm>
            <a:off x="561474" y="545432"/>
            <a:ext cx="11357810" cy="5194595"/>
          </a:xfrm>
        </p:spPr>
        <p:txBody>
          <a:bodyPr>
            <a:normAutofit fontScale="92500" lnSpcReduction="10000"/>
          </a:bodyPr>
          <a:lstStyle/>
          <a:p>
            <a:pPr marL="0" indent="0" algn="just">
              <a:buNone/>
            </a:pPr>
            <a:r>
              <a:rPr lang="es-MX" sz="2800" dirty="0"/>
              <a:t>Otra parte de la doctrina entiende que no hay razones para estimar que la exigencia típica “intimidación” sea sinónimo de “amenaza”. Al respecto se ha señalado que: “Sin perjuicio de que la intimidación, en la mayoría de los supuestos en que concurre se reputa como consecuencia de una amenaza ejercida en contra de la víctima, dicha dinámica no debe ser entendida como una condición necesaria de la relación entre ambas figuras, de modo que no toda amenaza produce el efecto de intimidar a la persona contra quien se dirige y no toda intimidación es consecuencia de una amenaza. A partir de lo anterior, cualquier exigencia que suponga que la intimidación debe venir antecedida de una amenaza implica limitar injustificadamente el ámbito de protección de la indemnidad sexual, desatendiendo la claridad del texto de la ley y, en consecuencia, transgrediendo el principio de legalidad”. (RODRIGUEZ COLLAO, LUIS. (Director) Derecho penal. Parte especial. Volumen II. Año 2022. Pág. 94)</a:t>
            </a:r>
            <a:endParaRPr lang="es-CL" sz="2800" dirty="0"/>
          </a:p>
        </p:txBody>
      </p:sp>
    </p:spTree>
    <p:extLst>
      <p:ext uri="{BB962C8B-B14F-4D97-AF65-F5344CB8AC3E}">
        <p14:creationId xmlns:p14="http://schemas.microsoft.com/office/powerpoint/2010/main" val="10468969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F0ED45-CDA4-8FAF-DF9F-CABE9F54FD10}"/>
              </a:ext>
            </a:extLst>
          </p:cNvPr>
          <p:cNvSpPr>
            <a:spLocks noGrp="1"/>
          </p:cNvSpPr>
          <p:nvPr>
            <p:ph type="title"/>
          </p:nvPr>
        </p:nvSpPr>
        <p:spPr>
          <a:xfrm>
            <a:off x="2231136" y="409073"/>
            <a:ext cx="7729728" cy="1188720"/>
          </a:xfrm>
        </p:spPr>
        <p:txBody>
          <a:bodyPr/>
          <a:lstStyle/>
          <a:p>
            <a:r>
              <a:rPr lang="es-CL" dirty="0"/>
              <a:t>PRIVACIÓN DE SENTIDO</a:t>
            </a:r>
          </a:p>
        </p:txBody>
      </p:sp>
      <p:sp>
        <p:nvSpPr>
          <p:cNvPr id="3" name="Marcador de contenido 2">
            <a:extLst>
              <a:ext uri="{FF2B5EF4-FFF2-40B4-BE49-F238E27FC236}">
                <a16:creationId xmlns:a16="http://schemas.microsoft.com/office/drawing/2014/main" id="{1D1AD06F-5964-04DE-1352-A68A7875D6B1}"/>
              </a:ext>
            </a:extLst>
          </p:cNvPr>
          <p:cNvSpPr>
            <a:spLocks noGrp="1"/>
          </p:cNvSpPr>
          <p:nvPr>
            <p:ph idx="1"/>
          </p:nvPr>
        </p:nvSpPr>
        <p:spPr>
          <a:xfrm>
            <a:off x="433137" y="2117558"/>
            <a:ext cx="11518231" cy="4331369"/>
          </a:xfrm>
        </p:spPr>
        <p:txBody>
          <a:bodyPr>
            <a:normAutofit fontScale="92500"/>
          </a:bodyPr>
          <a:lstStyle/>
          <a:p>
            <a:pPr marL="0" indent="0" algn="just">
              <a:buNone/>
            </a:pPr>
            <a:r>
              <a:rPr lang="es-MX" sz="2400" dirty="0"/>
              <a:t>Esta expresión alude a ciertas perturbaciones de las facultades cognitivas y volitivas de la víctima, las que, a pesar de no obedecer a causas patológicas, deben revestir cierta intensidad, aun cuando no es necesario que deriven en una pérdida total de sentido. La falta de conciencia típica puede originarse en un comportamiento del sujeto activo, una decisión de la propia víctima, acciones de terceros o, incluso, en causas accidentales. (RODRIGUEZ COLLAO, LUIS. (Director) Derecho penal. Parte especial. Volumen II. Año 2022. Pág. 95) </a:t>
            </a:r>
          </a:p>
          <a:p>
            <a:pPr marL="0" indent="0" algn="just">
              <a:buNone/>
            </a:pPr>
            <a:r>
              <a:rPr lang="es-MX" sz="2400" dirty="0"/>
              <a:t>Ejemplos: Víctima que ha consumido alcohol o drogas en exceso o que se encuentra hipnotizada.</a:t>
            </a:r>
          </a:p>
          <a:p>
            <a:pPr marL="0" indent="0" algn="just">
              <a:buNone/>
            </a:pPr>
            <a:r>
              <a:rPr lang="es-MX" sz="2400" dirty="0"/>
              <a:t>Ejemplo discutido: Sueño profundo. En términos generales, los autores se muestran reacios a admitir que se configure esta modalidad delictiva por el simple hecho de que la víctima se encuentre dormida, si bien hay quienes lo admiten tratándose de alguna situación excepcional, como la ingestión de somníferos. (RODRIGUEZ COLLAO. Delitos sexuales. Segunda edición. Pág. 199)</a:t>
            </a:r>
          </a:p>
          <a:p>
            <a:pPr marL="0" indent="0">
              <a:buNone/>
            </a:pPr>
            <a:endParaRPr lang="es-CL" dirty="0"/>
          </a:p>
        </p:txBody>
      </p:sp>
    </p:spTree>
    <p:extLst>
      <p:ext uri="{BB962C8B-B14F-4D97-AF65-F5344CB8AC3E}">
        <p14:creationId xmlns:p14="http://schemas.microsoft.com/office/powerpoint/2010/main" val="39851495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1544DA-0A04-CF27-A2DB-8241DB285FC9}"/>
              </a:ext>
            </a:extLst>
          </p:cNvPr>
          <p:cNvSpPr>
            <a:spLocks noGrp="1"/>
          </p:cNvSpPr>
          <p:nvPr>
            <p:ph type="title"/>
          </p:nvPr>
        </p:nvSpPr>
        <p:spPr>
          <a:xfrm>
            <a:off x="2231136" y="306966"/>
            <a:ext cx="7729728" cy="1188720"/>
          </a:xfrm>
        </p:spPr>
        <p:txBody>
          <a:bodyPr/>
          <a:lstStyle/>
          <a:p>
            <a:r>
              <a:rPr lang="es-CL" dirty="0"/>
              <a:t>INCAPACIDAD PARA OPONERSE</a:t>
            </a:r>
          </a:p>
        </p:txBody>
      </p:sp>
      <p:sp>
        <p:nvSpPr>
          <p:cNvPr id="3" name="Marcador de contenido 2">
            <a:extLst>
              <a:ext uri="{FF2B5EF4-FFF2-40B4-BE49-F238E27FC236}">
                <a16:creationId xmlns:a16="http://schemas.microsoft.com/office/drawing/2014/main" id="{07AD94F1-A3D5-B0B4-6A73-C999130058F7}"/>
              </a:ext>
            </a:extLst>
          </p:cNvPr>
          <p:cNvSpPr>
            <a:spLocks noGrp="1"/>
          </p:cNvSpPr>
          <p:nvPr>
            <p:ph idx="1"/>
          </p:nvPr>
        </p:nvSpPr>
        <p:spPr>
          <a:xfrm>
            <a:off x="625642" y="1780674"/>
            <a:ext cx="10908632" cy="4770360"/>
          </a:xfrm>
        </p:spPr>
        <p:txBody>
          <a:bodyPr>
            <a:normAutofit/>
          </a:bodyPr>
          <a:lstStyle/>
          <a:p>
            <a:pPr marL="0" indent="0" algn="just">
              <a:buNone/>
            </a:pPr>
            <a:r>
              <a:rPr lang="es-MX" sz="2000" dirty="0"/>
              <a:t>Tradicionalmente se entendió que esta circunstancia aludía a los casos en que la víctima padeciese de un impedimento físico que la inhabilitara para repeler el ataque de su agresor. Esta interpretación descansaba probablemente, en la redacción del artículo 361 </a:t>
            </a:r>
            <a:r>
              <a:rPr lang="es-MX" sz="2000" dirty="0" err="1"/>
              <a:t>N°</a:t>
            </a:r>
            <a:r>
              <a:rPr lang="es-MX" sz="2000" dirty="0"/>
              <a:t> 2 que aludía a la incapacidad “para oponer resistencia”. En la actualidad, a partir de la modificación legal de la ley </a:t>
            </a:r>
            <a:r>
              <a:rPr lang="es-MX" sz="2000" dirty="0" err="1"/>
              <a:t>N°</a:t>
            </a:r>
            <a:r>
              <a:rPr lang="es-MX" sz="2000" dirty="0"/>
              <a:t> 20.480, el precepto señala “incapacidad para oponerse</a:t>
            </a:r>
            <a:r>
              <a:rPr lang="es-MX" sz="2000"/>
              <a:t>”, lo </a:t>
            </a:r>
            <a:r>
              <a:rPr lang="es-MX" sz="2000" dirty="0"/>
              <a:t>que ha motivado a un importante sector de la doctrina para sostener que el impedimento que afecta a la víctima no debe restringirse a aquellos de índole física, sino que también puede ser, por ejemplo, una limitación psicológica. (Para mayores detalles se puede revisar: OXMAN, NICOLÁS. La incapacidad para oponerse en los delitos de violación y abuso sexual).</a:t>
            </a:r>
          </a:p>
          <a:p>
            <a:pPr marL="0" indent="0" algn="just">
              <a:buNone/>
            </a:pPr>
            <a:r>
              <a:rPr lang="es-MX" sz="2000" dirty="0"/>
              <a:t>Postura que solo contempla la incapacidad física: RODRIGUEZ COLLAO. Delitos sexuales. Segunda edición. Pág. 201</a:t>
            </a:r>
          </a:p>
          <a:p>
            <a:pPr marL="0" indent="0" algn="just">
              <a:buNone/>
            </a:pPr>
            <a:r>
              <a:rPr lang="es-MX" sz="2000" dirty="0"/>
              <a:t>Postura que contempla la incapacidad física y psíquica: OXMAN, NICOLÁS. La incapacidad para oponerse en los delitos de violación y abuso sexual. Pág. 103</a:t>
            </a:r>
          </a:p>
          <a:p>
            <a:pPr marL="0" indent="0" algn="just">
              <a:buNone/>
            </a:pPr>
            <a:r>
              <a:rPr lang="es-MX" sz="2000" dirty="0"/>
              <a:t>Ejemplo de caso dudoso de incapacidad psíquica de oposición: Sueño profundo.</a:t>
            </a:r>
          </a:p>
          <a:p>
            <a:pPr marL="0" indent="0">
              <a:buNone/>
            </a:pPr>
            <a:endParaRPr lang="es-CL" dirty="0"/>
          </a:p>
        </p:txBody>
      </p:sp>
    </p:spTree>
    <p:extLst>
      <p:ext uri="{BB962C8B-B14F-4D97-AF65-F5344CB8AC3E}">
        <p14:creationId xmlns:p14="http://schemas.microsoft.com/office/powerpoint/2010/main" val="41831976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792897-D392-6EE6-2B2F-99209B5280C0}"/>
              </a:ext>
            </a:extLst>
          </p:cNvPr>
          <p:cNvSpPr>
            <a:spLocks noGrp="1"/>
          </p:cNvSpPr>
          <p:nvPr>
            <p:ph type="title"/>
          </p:nvPr>
        </p:nvSpPr>
        <p:spPr/>
        <p:txBody>
          <a:bodyPr/>
          <a:lstStyle/>
          <a:p>
            <a:r>
              <a:rPr lang="es-MX" dirty="0"/>
              <a:t>VIOLACIÓN IMPROPIA (menor de 14 años)</a:t>
            </a:r>
            <a:endParaRPr lang="es-CL" dirty="0"/>
          </a:p>
        </p:txBody>
      </p:sp>
      <p:sp>
        <p:nvSpPr>
          <p:cNvPr id="3" name="Marcador de contenido 2">
            <a:extLst>
              <a:ext uri="{FF2B5EF4-FFF2-40B4-BE49-F238E27FC236}">
                <a16:creationId xmlns:a16="http://schemas.microsoft.com/office/drawing/2014/main" id="{E5D56F3E-4DED-A95A-4F32-768F1E21E91A}"/>
              </a:ext>
            </a:extLst>
          </p:cNvPr>
          <p:cNvSpPr>
            <a:spLocks noGrp="1"/>
          </p:cNvSpPr>
          <p:nvPr>
            <p:ph idx="1"/>
          </p:nvPr>
        </p:nvSpPr>
        <p:spPr>
          <a:xfrm>
            <a:off x="288757" y="2638044"/>
            <a:ext cx="11726779" cy="3101983"/>
          </a:xfrm>
        </p:spPr>
        <p:txBody>
          <a:bodyPr>
            <a:normAutofit/>
          </a:bodyPr>
          <a:lstStyle/>
          <a:p>
            <a:pPr marL="0" indent="0" algn="just">
              <a:buNone/>
            </a:pPr>
            <a:r>
              <a:rPr lang="es-MX" sz="2800" dirty="0"/>
              <a:t>Para que se configure la violación de acuerdo con este supuesto basta con que objetivamente se verifique la circunstancia de la edad del sujeto pasivo, la cual debe ser conocida por el autor. De esta forma, si el autor desconoce que la persona a quien accede carnalmente tiene menos de catorce años, se configura una hipótesis de error de tipo que excluye el dolo ya sea el error vencible o invencible, debido a que no existe figura culposa de violación</a:t>
            </a:r>
            <a:r>
              <a:rPr lang="es-MX" sz="2000" dirty="0"/>
              <a:t>.</a:t>
            </a:r>
            <a:endParaRPr lang="es-CL" sz="2000" dirty="0"/>
          </a:p>
        </p:txBody>
      </p:sp>
    </p:spTree>
    <p:extLst>
      <p:ext uri="{BB962C8B-B14F-4D97-AF65-F5344CB8AC3E}">
        <p14:creationId xmlns:p14="http://schemas.microsoft.com/office/powerpoint/2010/main" val="1480317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2DF303F-1050-6EB2-AAD2-9573C85CB3F3}"/>
              </a:ext>
            </a:extLst>
          </p:cNvPr>
          <p:cNvSpPr>
            <a:spLocks noGrp="1"/>
          </p:cNvSpPr>
          <p:nvPr>
            <p:ph idx="1"/>
          </p:nvPr>
        </p:nvSpPr>
        <p:spPr>
          <a:xfrm>
            <a:off x="160421" y="481264"/>
            <a:ext cx="11790947" cy="5258764"/>
          </a:xfrm>
        </p:spPr>
        <p:txBody>
          <a:bodyPr>
            <a:normAutofit/>
          </a:bodyPr>
          <a:lstStyle/>
          <a:p>
            <a:pPr marL="0" indent="0" algn="just">
              <a:buNone/>
            </a:pPr>
            <a:r>
              <a:rPr lang="es-MX" sz="2400" dirty="0"/>
              <a:t>Ahora bien, ¿qué sucede si el sujeto activo cree que la víctima es menor de 14 años pero en realidad tiene 18 años? ¿Es punible la conducta? Esta hipótesis constituye un error de tipo al revés, el cual, por definición, es una tentativa inidónea, con la diferencia que el elemento subjetivo dolo se encuentra presente en plenitud. Por lo tanto, su punibilidad dependerá de la concepción que se tenga de la tentativa inidónea y su punibilidad. En Chile solo ha defendido la relevancia penal de la tentativa absolutamente inidónea, CURY. La solución dependerá de si se defiende una postura subjetiva u objetiva de la tentativa. Por otra parte, hay quienes, como NAQUIRA, entienden que la distinción relevante debiese darse en la diferenciación entre </a:t>
            </a:r>
            <a:r>
              <a:rPr lang="es-MX" sz="2400" dirty="0" err="1"/>
              <a:t>inidoneidad</a:t>
            </a:r>
            <a:r>
              <a:rPr lang="es-MX" sz="2400" dirty="0"/>
              <a:t> de medios (disparar con pistola sin balas) y de objeto (disparar a un muerto). La primera, en principio sería punible, la segunda, por el contrario, impune, ya que el fin del derecho penal es la protección de bienes jurídicos y si el objeto del delito es inexistente, el bien jurídico jamás habría estado en peligro. (NAQUIRA, JAIME. Derecho penal chileno. Parte general. Tomo II. Pág. 160). Desde luego, de estimarse la conducta como punible, solo lo sería a título de tentativa.</a:t>
            </a:r>
            <a:endParaRPr lang="es-CL" sz="2400" dirty="0"/>
          </a:p>
        </p:txBody>
      </p:sp>
    </p:spTree>
    <p:extLst>
      <p:ext uri="{BB962C8B-B14F-4D97-AF65-F5344CB8AC3E}">
        <p14:creationId xmlns:p14="http://schemas.microsoft.com/office/powerpoint/2010/main" val="22266962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FD17EA-A9A6-2F07-6BD3-AE7377B3CD79}"/>
              </a:ext>
            </a:extLst>
          </p:cNvPr>
          <p:cNvSpPr>
            <a:spLocks noGrp="1"/>
          </p:cNvSpPr>
          <p:nvPr>
            <p:ph type="title"/>
          </p:nvPr>
        </p:nvSpPr>
        <p:spPr/>
        <p:txBody>
          <a:bodyPr/>
          <a:lstStyle/>
          <a:p>
            <a:r>
              <a:rPr lang="es-CL" dirty="0"/>
              <a:t>Tipo subjetivo.</a:t>
            </a:r>
          </a:p>
        </p:txBody>
      </p:sp>
      <p:sp>
        <p:nvSpPr>
          <p:cNvPr id="3" name="Marcador de contenido 2">
            <a:extLst>
              <a:ext uri="{FF2B5EF4-FFF2-40B4-BE49-F238E27FC236}">
                <a16:creationId xmlns:a16="http://schemas.microsoft.com/office/drawing/2014/main" id="{2A3B42D5-303D-6218-289B-F7957B2A3FB8}"/>
              </a:ext>
            </a:extLst>
          </p:cNvPr>
          <p:cNvSpPr>
            <a:spLocks noGrp="1"/>
          </p:cNvSpPr>
          <p:nvPr>
            <p:ph idx="1"/>
          </p:nvPr>
        </p:nvSpPr>
        <p:spPr>
          <a:xfrm>
            <a:off x="497305" y="2638044"/>
            <a:ext cx="11197390" cy="3101983"/>
          </a:xfrm>
        </p:spPr>
        <p:txBody>
          <a:bodyPr>
            <a:normAutofit lnSpcReduction="10000"/>
          </a:bodyPr>
          <a:lstStyle/>
          <a:p>
            <a:pPr marL="0" indent="0" algn="just">
              <a:buNone/>
            </a:pPr>
            <a:r>
              <a:rPr lang="es-MX" sz="2400" dirty="0"/>
              <a:t>No existiendo una exigencia adicional en el tipo, deben a este respecto aplicarse las reglas generales. En consecuencia, solo es punible el delito de violación a título de dolo y no a título de imprudencia. En cuanto al dolo requerido, la regla general será que se exija como mínimo dolo eventual, por ser la forma básica del dolo. Empero, las hipótesis contempladas en los numerales 2º y 3º del artículo 361, por exigirse la concurrencia de abuso de determinadas circunstancias, solo serían punibles si el autor hubiese actuado con dolo directo. Esto es en el entendido de que el abuso de una circunstancia implica valerse conscientemente de ella. (WINTER, JAIME. Delitos contra la indemnidad sexual. Año 2018. Pág. 25)</a:t>
            </a:r>
            <a:endParaRPr lang="es-CL" sz="2400" dirty="0"/>
          </a:p>
        </p:txBody>
      </p:sp>
    </p:spTree>
    <p:extLst>
      <p:ext uri="{BB962C8B-B14F-4D97-AF65-F5344CB8AC3E}">
        <p14:creationId xmlns:p14="http://schemas.microsoft.com/office/powerpoint/2010/main" val="38029650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CF9295-471B-E6D6-4C91-AF38E2464D2B}"/>
              </a:ext>
            </a:extLst>
          </p:cNvPr>
          <p:cNvSpPr>
            <a:spLocks noGrp="1"/>
          </p:cNvSpPr>
          <p:nvPr>
            <p:ph type="title"/>
          </p:nvPr>
        </p:nvSpPr>
        <p:spPr>
          <a:xfrm>
            <a:off x="2231136" y="563639"/>
            <a:ext cx="7729728" cy="1188720"/>
          </a:xfrm>
        </p:spPr>
        <p:txBody>
          <a:bodyPr>
            <a:normAutofit fontScale="90000"/>
          </a:bodyPr>
          <a:lstStyle/>
          <a:p>
            <a:r>
              <a:rPr lang="es-CL" dirty="0"/>
              <a:t/>
            </a:r>
            <a:br>
              <a:rPr lang="es-CL" dirty="0"/>
            </a:br>
            <a:r>
              <a:rPr lang="es-CL" dirty="0" err="1"/>
              <a:t>Iter</a:t>
            </a:r>
            <a:r>
              <a:rPr lang="es-CL" dirty="0"/>
              <a:t> </a:t>
            </a:r>
            <a:r>
              <a:rPr lang="es-CL" dirty="0" err="1"/>
              <a:t>criminis</a:t>
            </a:r>
            <a:r>
              <a:rPr lang="es-CL" dirty="0"/>
              <a:t/>
            </a:r>
            <a:br>
              <a:rPr lang="es-CL" dirty="0"/>
            </a:br>
            <a:endParaRPr lang="es-CL" dirty="0"/>
          </a:p>
        </p:txBody>
      </p:sp>
      <p:sp>
        <p:nvSpPr>
          <p:cNvPr id="3" name="Marcador de contenido 2">
            <a:extLst>
              <a:ext uri="{FF2B5EF4-FFF2-40B4-BE49-F238E27FC236}">
                <a16:creationId xmlns:a16="http://schemas.microsoft.com/office/drawing/2014/main" id="{D50C39E4-A7D5-2FB4-BAAA-814E75244EF9}"/>
              </a:ext>
            </a:extLst>
          </p:cNvPr>
          <p:cNvSpPr>
            <a:spLocks noGrp="1"/>
          </p:cNvSpPr>
          <p:nvPr>
            <p:ph idx="1"/>
          </p:nvPr>
        </p:nvSpPr>
        <p:spPr>
          <a:xfrm>
            <a:off x="593558" y="2518611"/>
            <a:ext cx="10972800" cy="3654553"/>
          </a:xfrm>
        </p:spPr>
        <p:txBody>
          <a:bodyPr/>
          <a:lstStyle/>
          <a:p>
            <a:pPr marL="0" indent="0">
              <a:buNone/>
            </a:pPr>
            <a:r>
              <a:rPr lang="es-MX" sz="2400" u="sng" dirty="0"/>
              <a:t>Momento de consumación del delito</a:t>
            </a:r>
          </a:p>
          <a:p>
            <a:pPr marL="0" indent="0">
              <a:buNone/>
            </a:pPr>
            <a:r>
              <a:rPr lang="es-MX" sz="2400" dirty="0"/>
              <a:t>Existen tres criterios:</a:t>
            </a:r>
          </a:p>
          <a:p>
            <a:pPr marL="0" indent="0">
              <a:buNone/>
            </a:pPr>
            <a:r>
              <a:rPr lang="es-MX" sz="2400" dirty="0">
                <a:highlight>
                  <a:srgbClr val="00FFFF"/>
                </a:highlight>
              </a:rPr>
              <a:t>Primer criterio</a:t>
            </a:r>
            <a:r>
              <a:rPr lang="es-MX" sz="2400" dirty="0"/>
              <a:t>: La “</a:t>
            </a:r>
            <a:r>
              <a:rPr lang="es-MX" sz="2400" dirty="0" err="1"/>
              <a:t>coniuntio</a:t>
            </a:r>
            <a:r>
              <a:rPr lang="es-MX" sz="2400" dirty="0"/>
              <a:t> </a:t>
            </a:r>
            <a:r>
              <a:rPr lang="es-MX" sz="2400" dirty="0" err="1"/>
              <a:t>membrorum</a:t>
            </a:r>
            <a:r>
              <a:rPr lang="es-MX" sz="2400" dirty="0"/>
              <a:t>”, o sea, el simple contacto del órgano sexual masculino con la boca, genitales o el ano de la víctima</a:t>
            </a:r>
          </a:p>
          <a:p>
            <a:pPr marL="0" indent="0">
              <a:buNone/>
            </a:pPr>
            <a:r>
              <a:rPr lang="es-MX" sz="2400" dirty="0">
                <a:highlight>
                  <a:srgbClr val="00FFFF"/>
                </a:highlight>
              </a:rPr>
              <a:t>Segundo criterio</a:t>
            </a:r>
            <a:r>
              <a:rPr lang="es-MX" sz="2400" dirty="0"/>
              <a:t>: La “</a:t>
            </a:r>
            <a:r>
              <a:rPr lang="es-MX" sz="2400" dirty="0" err="1"/>
              <a:t>inmissio</a:t>
            </a:r>
            <a:r>
              <a:rPr lang="es-MX" sz="2400" dirty="0"/>
              <a:t> </a:t>
            </a:r>
            <a:r>
              <a:rPr lang="es-MX" sz="2400" dirty="0" err="1"/>
              <a:t>penis</a:t>
            </a:r>
            <a:r>
              <a:rPr lang="es-MX" sz="2400" dirty="0"/>
              <a:t>”, penetración total o parcial del mismo en aquéllos; o, finalmente.</a:t>
            </a:r>
          </a:p>
          <a:p>
            <a:pPr marL="0" indent="0">
              <a:buNone/>
            </a:pPr>
            <a:r>
              <a:rPr lang="es-MX" sz="2400" dirty="0">
                <a:highlight>
                  <a:srgbClr val="00FFFF"/>
                </a:highlight>
              </a:rPr>
              <a:t>Tercer criterio</a:t>
            </a:r>
            <a:r>
              <a:rPr lang="es-MX" sz="2400" dirty="0"/>
              <a:t>: La “</a:t>
            </a:r>
            <a:r>
              <a:rPr lang="es-MX" sz="2400" dirty="0" err="1"/>
              <a:t>inmissio</a:t>
            </a:r>
            <a:r>
              <a:rPr lang="es-MX" sz="2400" dirty="0"/>
              <a:t> </a:t>
            </a:r>
            <a:r>
              <a:rPr lang="es-MX" sz="2400" dirty="0" err="1"/>
              <a:t>seminis</a:t>
            </a:r>
            <a:r>
              <a:rPr lang="es-MX" sz="2400" dirty="0"/>
              <a:t>”, que importa la invasión completa del órgano sexual masculino incluyendo la inseminación o eyaculación.</a:t>
            </a:r>
          </a:p>
          <a:p>
            <a:pPr marL="0" indent="0">
              <a:buNone/>
            </a:pPr>
            <a:endParaRPr lang="es-CL" dirty="0"/>
          </a:p>
        </p:txBody>
      </p:sp>
    </p:spTree>
    <p:extLst>
      <p:ext uri="{BB962C8B-B14F-4D97-AF65-F5344CB8AC3E}">
        <p14:creationId xmlns:p14="http://schemas.microsoft.com/office/powerpoint/2010/main" val="33427857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687217E-791B-36E6-1CEF-ABE02D1DB551}"/>
              </a:ext>
            </a:extLst>
          </p:cNvPr>
          <p:cNvSpPr>
            <a:spLocks noGrp="1"/>
          </p:cNvSpPr>
          <p:nvPr>
            <p:ph idx="1"/>
          </p:nvPr>
        </p:nvSpPr>
        <p:spPr>
          <a:xfrm>
            <a:off x="930441" y="834190"/>
            <a:ext cx="10266947" cy="4905838"/>
          </a:xfrm>
        </p:spPr>
        <p:txBody>
          <a:bodyPr>
            <a:normAutofit/>
          </a:bodyPr>
          <a:lstStyle/>
          <a:p>
            <a:pPr marL="0" indent="0" algn="just">
              <a:buNone/>
            </a:pPr>
            <a:r>
              <a:rPr lang="es-MX" sz="2800" dirty="0"/>
              <a:t>La exigencia debe compatibilizarse con el sentido literal que adquiere la expresión en el contexto de la descripción típica. La referencia al acceso debe implicar algo más que el simple contacto o frotación vaginal, anal o bucal y, al mismo tiempo, algo menos que la penetración, y mucho menos que la inseminación. Basta la existencia de una invasión de las cavidades mencionadas para que constituya algo más que un simple contacto, sin llegar a la exigencia de una penetración total (</a:t>
            </a:r>
            <a:r>
              <a:rPr lang="es-MX" sz="2800" dirty="0" err="1"/>
              <a:t>inmissio</a:t>
            </a:r>
            <a:r>
              <a:rPr lang="es-MX" sz="2800" dirty="0"/>
              <a:t> </a:t>
            </a:r>
            <a:r>
              <a:rPr lang="es-MX" sz="2800" dirty="0" err="1"/>
              <a:t>penis</a:t>
            </a:r>
            <a:r>
              <a:rPr lang="es-MX" sz="2800" dirty="0"/>
              <a:t>). (GARRIDO MONTT, MARIO. Derecho penal. Parte especial. Año 2010. Tomo III. Pág. 277)</a:t>
            </a:r>
            <a:endParaRPr lang="es-CL" sz="2800" dirty="0"/>
          </a:p>
        </p:txBody>
      </p:sp>
    </p:spTree>
    <p:extLst>
      <p:ext uri="{BB962C8B-B14F-4D97-AF65-F5344CB8AC3E}">
        <p14:creationId xmlns:p14="http://schemas.microsoft.com/office/powerpoint/2010/main" val="2009365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B4D87EC-83C4-B2D8-1A6A-5EB36320FA3C}"/>
              </a:ext>
            </a:extLst>
          </p:cNvPr>
          <p:cNvSpPr>
            <a:spLocks noGrp="1"/>
          </p:cNvSpPr>
          <p:nvPr>
            <p:ph idx="1"/>
          </p:nvPr>
        </p:nvSpPr>
        <p:spPr>
          <a:xfrm>
            <a:off x="737937" y="818148"/>
            <a:ext cx="10812379" cy="6039852"/>
          </a:xfrm>
        </p:spPr>
        <p:txBody>
          <a:bodyPr>
            <a:normAutofit lnSpcReduction="10000"/>
          </a:bodyPr>
          <a:lstStyle/>
          <a:p>
            <a:pPr marL="0" indent="0" algn="just">
              <a:buNone/>
            </a:pPr>
            <a:r>
              <a:rPr lang="es-MX" sz="2400" dirty="0"/>
              <a:t>Debe recordarse que la violación es un delito de mera actividad. Lo anterior trae como consecuencia que se admita la tentativa pero no la frustración. Lo anterior sin perjuicio de cierta tendencia jurisprudencial que ha aceptado la frustración en el delito de violación. (Ejemplo: la repentina llegada de los padres impidió que el sujeto materializara su propósito de acceder carnalmente a la menor, no obstante que él puso todo de su parte para consumar el delito.)(RAMÍREZ, MARÍA CECILIA. La frustración en delitos de mera actividad a la luz de determinadas sentencias).</a:t>
            </a:r>
          </a:p>
          <a:p>
            <a:pPr marL="0" indent="0" algn="just">
              <a:buNone/>
            </a:pPr>
            <a:r>
              <a:rPr lang="es-MX" sz="2400" dirty="0"/>
              <a:t>De otra parte, existe una postura minoritaria que entiende que la violación es un delito de resultado intrínseco (no causal). (MAÑALICH, JUAN PABLO. Estudios de derecho penal. Parte especial. Capítulo V “La violación como delito de propia mano. Una reconstrucción desde la teoría de la acción”. Pág. 254). </a:t>
            </a:r>
            <a:r>
              <a:rPr lang="es-MX" sz="2400" dirty="0" err="1"/>
              <a:t>EsTA</a:t>
            </a:r>
            <a:r>
              <a:rPr lang="es-MX" sz="2400" dirty="0"/>
              <a:t> propuesta se basa en la distinción entre estructuras causalmente complejas y estructuras constitutivamente complejas. Lo anterior puede consultarse en: OLAVE, ALEJANDRA. (2018) “El delito de hurto como tipo de delito de resultado”. Polít. </a:t>
            </a:r>
            <a:r>
              <a:rPr lang="es-MX" sz="2400" dirty="0" err="1"/>
              <a:t>crim</a:t>
            </a:r>
            <a:r>
              <a:rPr lang="es-MX" sz="2400" dirty="0"/>
              <a:t>. Vol. 13, </a:t>
            </a:r>
            <a:r>
              <a:rPr lang="es-MX" sz="2400" dirty="0" err="1"/>
              <a:t>Nº</a:t>
            </a:r>
            <a:r>
              <a:rPr lang="es-MX" sz="2400" dirty="0"/>
              <a:t> 25 (Julio 2018) Art. 5, pp. 175-207. [http://www.politicacriminal.cl/Vol_13/n_25/Vol13N25A5.pdf</a:t>
            </a:r>
          </a:p>
          <a:p>
            <a:pPr marL="0" indent="0">
              <a:buNone/>
            </a:pPr>
            <a:endParaRPr lang="es-CL" dirty="0"/>
          </a:p>
        </p:txBody>
      </p:sp>
    </p:spTree>
    <p:extLst>
      <p:ext uri="{BB962C8B-B14F-4D97-AF65-F5344CB8AC3E}">
        <p14:creationId xmlns:p14="http://schemas.microsoft.com/office/powerpoint/2010/main" val="7843791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71237E-C52E-3CB5-E17E-C5814D424BC5}"/>
              </a:ext>
            </a:extLst>
          </p:cNvPr>
          <p:cNvSpPr>
            <a:spLocks noGrp="1"/>
          </p:cNvSpPr>
          <p:nvPr>
            <p:ph type="title"/>
          </p:nvPr>
        </p:nvSpPr>
        <p:spPr/>
        <p:txBody>
          <a:bodyPr/>
          <a:lstStyle/>
          <a:p>
            <a:r>
              <a:rPr lang="es-MX" dirty="0"/>
              <a:t>VIOLACIÓN CON HOMICIDIO O FEMICIDIO</a:t>
            </a:r>
            <a:endParaRPr lang="es-CL" dirty="0"/>
          </a:p>
        </p:txBody>
      </p:sp>
      <p:sp>
        <p:nvSpPr>
          <p:cNvPr id="3" name="Marcador de contenido 2">
            <a:extLst>
              <a:ext uri="{FF2B5EF4-FFF2-40B4-BE49-F238E27FC236}">
                <a16:creationId xmlns:a16="http://schemas.microsoft.com/office/drawing/2014/main" id="{8EC34C71-66A1-E14A-5750-473B949B1100}"/>
              </a:ext>
            </a:extLst>
          </p:cNvPr>
          <p:cNvSpPr>
            <a:spLocks noGrp="1"/>
          </p:cNvSpPr>
          <p:nvPr>
            <p:ph idx="1"/>
          </p:nvPr>
        </p:nvSpPr>
        <p:spPr>
          <a:xfrm>
            <a:off x="561473" y="2638044"/>
            <a:ext cx="10860505" cy="3650461"/>
          </a:xfrm>
        </p:spPr>
        <p:txBody>
          <a:bodyPr>
            <a:normAutofit lnSpcReduction="10000"/>
          </a:bodyPr>
          <a:lstStyle/>
          <a:p>
            <a:pPr marL="0" indent="0">
              <a:buNone/>
            </a:pPr>
            <a:r>
              <a:rPr lang="es-MX" sz="2400" u="sng" dirty="0">
                <a:highlight>
                  <a:srgbClr val="00FFFF"/>
                </a:highlight>
              </a:rPr>
              <a:t>Descripción legal.</a:t>
            </a:r>
          </a:p>
          <a:p>
            <a:pPr marL="0" indent="0">
              <a:buNone/>
            </a:pPr>
            <a:endParaRPr lang="es-MX" sz="2400" dirty="0"/>
          </a:p>
          <a:p>
            <a:pPr marL="0" indent="0">
              <a:buNone/>
            </a:pPr>
            <a:r>
              <a:rPr lang="es-MX" sz="2400" dirty="0"/>
              <a:t> “ART. 372 BIS.</a:t>
            </a:r>
          </a:p>
          <a:p>
            <a:pPr marL="0" indent="0">
              <a:buNone/>
            </a:pPr>
            <a:endParaRPr lang="es-MX" sz="2400" dirty="0"/>
          </a:p>
          <a:p>
            <a:pPr marL="0" indent="0">
              <a:buNone/>
            </a:pPr>
            <a:r>
              <a:rPr lang="es-MX" sz="2400" dirty="0"/>
              <a:t>    El que, con ocasión de violación, cometiere además homicidio en la persona de la víctima, será castigado con presidio perpetuo a presidio perpetuo calificado.</a:t>
            </a:r>
          </a:p>
          <a:p>
            <a:pPr marL="0" indent="0">
              <a:buNone/>
            </a:pPr>
            <a:r>
              <a:rPr lang="es-MX" sz="2400" dirty="0"/>
              <a:t>    Si el autor del delito descrito en el inciso anterior es un hombre y la víctima una mujer, el delito tendrá el nombre de violación con femicidio.”</a:t>
            </a:r>
          </a:p>
          <a:p>
            <a:pPr marL="0" indent="0">
              <a:buNone/>
            </a:pPr>
            <a:endParaRPr lang="es-CL" dirty="0"/>
          </a:p>
        </p:txBody>
      </p:sp>
    </p:spTree>
    <p:extLst>
      <p:ext uri="{BB962C8B-B14F-4D97-AF65-F5344CB8AC3E}">
        <p14:creationId xmlns:p14="http://schemas.microsoft.com/office/powerpoint/2010/main" val="949169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BA34DC8-14D0-433B-CF18-5A7887138730}"/>
              </a:ext>
            </a:extLst>
          </p:cNvPr>
          <p:cNvSpPr>
            <a:spLocks noGrp="1"/>
          </p:cNvSpPr>
          <p:nvPr>
            <p:ph idx="1"/>
          </p:nvPr>
        </p:nvSpPr>
        <p:spPr>
          <a:xfrm>
            <a:off x="516835" y="337930"/>
            <a:ext cx="11310730" cy="6202018"/>
          </a:xfrm>
        </p:spPr>
        <p:txBody>
          <a:bodyPr/>
          <a:lstStyle/>
          <a:p>
            <a:pPr marL="0" indent="0" algn="just">
              <a:buNone/>
            </a:pPr>
            <a:r>
              <a:rPr lang="es-MX" sz="2400" dirty="0">
                <a:highlight>
                  <a:srgbClr val="00FFFF"/>
                </a:highlight>
              </a:rPr>
              <a:t>Rasgos o características de abusadores: </a:t>
            </a:r>
            <a:r>
              <a:rPr lang="es-MX" sz="2400" dirty="0"/>
              <a:t>Actualmente se asume como válido que los ofensores sexuales heterogéneos en sus niveles de riesgo, en su diversidad criminal, en sus necesidades de tratamiento y en las características de su personalidad. En relación con esto último, los investigadores concuerdan en que no es posible establecer parámetros psicológicos que permitan caracterizar al común de los agresores sexuales. Entre éstos existen personas altamente agresivas y otras sumamente pacíficas. Hay individuos intelectualmente brillantes, junto a personas con retardo mental. Sin embargo, en la mayor parte de los casos se trata de personas que llevan una vida normal y entre los autores de abuso sexual  infantil priman aquellos que mantienen un trato de absoluta cordialidad con los niños. (RODRIGUEZ COLLAO. Delitos sexuales. Segunda edición. Pág. 35)</a:t>
            </a:r>
          </a:p>
          <a:p>
            <a:pPr marL="0" indent="0" algn="just">
              <a:buNone/>
            </a:pPr>
            <a:r>
              <a:rPr lang="es-MX" sz="2400" dirty="0">
                <a:highlight>
                  <a:srgbClr val="00FFFF"/>
                </a:highlight>
              </a:rPr>
              <a:t>Otros rasgos estadísticos de abusadores</a:t>
            </a:r>
            <a:r>
              <a:rPr lang="es-MX" sz="2400" dirty="0"/>
              <a:t>: Un trabajo dirigido por GROTH hacia fines de la década de los años setenta, puso de manifiesto que la mitad de los agresores de varones eran heterosexuales; algunos, bisexuales y sólo una minoría, exclusivamente homosexuales. (GROTH; A. N.: "Male rape: </a:t>
            </a:r>
            <a:r>
              <a:rPr lang="es-MX" sz="2400" dirty="0" err="1"/>
              <a:t>offenders</a:t>
            </a:r>
            <a:r>
              <a:rPr lang="es-MX" sz="2400" dirty="0"/>
              <a:t> and </a:t>
            </a:r>
            <a:r>
              <a:rPr lang="es-MX" sz="2400" dirty="0" err="1"/>
              <a:t>victims</a:t>
            </a:r>
            <a:r>
              <a:rPr lang="es-MX" sz="2400" dirty="0"/>
              <a:t>", en American </a:t>
            </a:r>
            <a:r>
              <a:rPr lang="es-MX" sz="2400" dirty="0" err="1"/>
              <a:t>journal</a:t>
            </a:r>
            <a:r>
              <a:rPr lang="es-MX" sz="2400" dirty="0"/>
              <a:t> </a:t>
            </a:r>
            <a:r>
              <a:rPr lang="es-MX" sz="2400" dirty="0" err="1"/>
              <a:t>of</a:t>
            </a:r>
            <a:r>
              <a:rPr lang="es-MX" sz="2400" dirty="0"/>
              <a:t> </a:t>
            </a:r>
            <a:r>
              <a:rPr lang="es-MX" sz="2400" dirty="0" err="1"/>
              <a:t>Psychiatry</a:t>
            </a:r>
            <a:r>
              <a:rPr lang="es-MX" sz="2400" dirty="0"/>
              <a:t>, </a:t>
            </a:r>
            <a:r>
              <a:rPr lang="es-MX" sz="2400" dirty="0" err="1"/>
              <a:t>juiio</a:t>
            </a:r>
            <a:r>
              <a:rPr lang="es-MX" sz="2400" dirty="0"/>
              <a:t>, 1980, pp. 810-816.).</a:t>
            </a:r>
          </a:p>
          <a:p>
            <a:pPr marL="0" indent="0">
              <a:buNone/>
            </a:pPr>
            <a:endParaRPr lang="es-CL" dirty="0"/>
          </a:p>
        </p:txBody>
      </p:sp>
    </p:spTree>
    <p:extLst>
      <p:ext uri="{BB962C8B-B14F-4D97-AF65-F5344CB8AC3E}">
        <p14:creationId xmlns:p14="http://schemas.microsoft.com/office/powerpoint/2010/main" val="14456768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743845E-18A0-FADA-D985-C51EA47BA5E2}"/>
              </a:ext>
            </a:extLst>
          </p:cNvPr>
          <p:cNvSpPr>
            <a:spLocks noGrp="1"/>
          </p:cNvSpPr>
          <p:nvPr>
            <p:ph idx="1"/>
          </p:nvPr>
        </p:nvSpPr>
        <p:spPr>
          <a:xfrm>
            <a:off x="545431" y="818148"/>
            <a:ext cx="11261557" cy="4921880"/>
          </a:xfrm>
        </p:spPr>
        <p:txBody>
          <a:bodyPr>
            <a:normAutofit lnSpcReduction="10000"/>
          </a:bodyPr>
          <a:lstStyle/>
          <a:p>
            <a:pPr marL="0" indent="0" algn="just">
              <a:buNone/>
            </a:pPr>
            <a:r>
              <a:rPr lang="es-MX" sz="3200" dirty="0"/>
              <a:t>El tipo penal del art. 372 bis establece la pena de presidio perpetuo a presidio perpetuo calificado para el que, con ocasión de la violación, cometiere además el homicidio de la víctima. De esta manera se supera la abigarrada construcción anterior del tipo de violación con homicidio, que, para los efectos de la pena, distinguía si se trataba de una violación por vía anal para el caso de un hombre y por vía vaginal para el de una mujer. Pero la Ley 21.212 incorporó al tipo penal una nueva distinción: si la víctima es una mujer, el delito será de violación con femicidio, regla de subsidiariedad expresa con respecto a las figuras de los arts. 390 bis y ter.</a:t>
            </a:r>
            <a:endParaRPr lang="es-CL" sz="3200" dirty="0"/>
          </a:p>
        </p:txBody>
      </p:sp>
    </p:spTree>
    <p:extLst>
      <p:ext uri="{BB962C8B-B14F-4D97-AF65-F5344CB8AC3E}">
        <p14:creationId xmlns:p14="http://schemas.microsoft.com/office/powerpoint/2010/main" val="41627025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47997D-9FFD-D439-7F9F-7A0570480C5D}"/>
              </a:ext>
            </a:extLst>
          </p:cNvPr>
          <p:cNvSpPr>
            <a:spLocks noGrp="1"/>
          </p:cNvSpPr>
          <p:nvPr>
            <p:ph type="title"/>
          </p:nvPr>
        </p:nvSpPr>
        <p:spPr>
          <a:xfrm>
            <a:off x="2231136" y="371134"/>
            <a:ext cx="7729728" cy="1188720"/>
          </a:xfrm>
        </p:spPr>
        <p:txBody>
          <a:bodyPr/>
          <a:lstStyle/>
          <a:p>
            <a:r>
              <a:rPr lang="es-CL" dirty="0"/>
              <a:t>ABUSO SEXUAL PROPIO O DIRECTO</a:t>
            </a:r>
          </a:p>
        </p:txBody>
      </p:sp>
      <p:sp>
        <p:nvSpPr>
          <p:cNvPr id="3" name="Marcador de contenido 2">
            <a:extLst>
              <a:ext uri="{FF2B5EF4-FFF2-40B4-BE49-F238E27FC236}">
                <a16:creationId xmlns:a16="http://schemas.microsoft.com/office/drawing/2014/main" id="{784E2000-2F2F-F82B-08C3-DD95A1ADB580}"/>
              </a:ext>
            </a:extLst>
          </p:cNvPr>
          <p:cNvSpPr>
            <a:spLocks noGrp="1"/>
          </p:cNvSpPr>
          <p:nvPr>
            <p:ph idx="1"/>
          </p:nvPr>
        </p:nvSpPr>
        <p:spPr>
          <a:xfrm>
            <a:off x="609599" y="2021306"/>
            <a:ext cx="11069053" cy="3718722"/>
          </a:xfrm>
        </p:spPr>
        <p:txBody>
          <a:bodyPr>
            <a:normAutofit/>
          </a:bodyPr>
          <a:lstStyle/>
          <a:p>
            <a:pPr marL="0" indent="0">
              <a:buNone/>
            </a:pPr>
            <a:r>
              <a:rPr lang="es-MX" dirty="0">
                <a:highlight>
                  <a:srgbClr val="00FFFF"/>
                </a:highlight>
              </a:rPr>
              <a:t>Descripción legal.</a:t>
            </a:r>
          </a:p>
          <a:p>
            <a:pPr marL="0" indent="0">
              <a:buNone/>
            </a:pPr>
            <a:endParaRPr lang="es-MX" dirty="0"/>
          </a:p>
          <a:p>
            <a:pPr marL="0" indent="0">
              <a:buNone/>
            </a:pPr>
            <a:r>
              <a:rPr lang="es-MX" dirty="0"/>
              <a:t>ART. 366.  El que abusivamente realizare una acción sexual distinta del acceso carnal con una persona mayor de catorce años, será castigado con presidio menor en su grado máximo, cuando el abuso consistiere en la concurrencia de alguna de las circunstancias enumeradas en el artículo 361.</a:t>
            </a:r>
          </a:p>
          <a:p>
            <a:pPr marL="0" indent="0">
              <a:buNone/>
            </a:pPr>
            <a:r>
              <a:rPr lang="es-MX" dirty="0"/>
              <a:t>    Igual pena se aplicará cuando el abuso consistiere en la concurrencia de alguna de las circunstancias enumeradas en el artículo 363, siempre que la víctima fuere mayor de catorce y menor de dieciocho años.</a:t>
            </a:r>
          </a:p>
          <a:p>
            <a:pPr marL="0" indent="0">
              <a:buNone/>
            </a:pPr>
            <a:r>
              <a:rPr lang="es-MX" dirty="0"/>
              <a:t>    Se  aplicará la pena de presidio menor en su grado mínimo a medio, cuando el abuso consistiere en el empleo de sorpresa u otra maniobra que no suponga consentimiento de la víctima, siempre que ésta sea mayor de catorce años.</a:t>
            </a:r>
          </a:p>
          <a:p>
            <a:pPr marL="0" indent="0">
              <a:buNone/>
            </a:pPr>
            <a:endParaRPr lang="es-CL" dirty="0"/>
          </a:p>
        </p:txBody>
      </p:sp>
    </p:spTree>
    <p:extLst>
      <p:ext uri="{BB962C8B-B14F-4D97-AF65-F5344CB8AC3E}">
        <p14:creationId xmlns:p14="http://schemas.microsoft.com/office/powerpoint/2010/main" val="8587100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D8AB54E-F216-AC38-6715-0CD998D374C6}"/>
              </a:ext>
            </a:extLst>
          </p:cNvPr>
          <p:cNvSpPr>
            <a:spLocks noGrp="1"/>
          </p:cNvSpPr>
          <p:nvPr>
            <p:ph idx="1"/>
          </p:nvPr>
        </p:nvSpPr>
        <p:spPr>
          <a:xfrm>
            <a:off x="1074821" y="1315454"/>
            <a:ext cx="10122568" cy="4424574"/>
          </a:xfrm>
        </p:spPr>
        <p:txBody>
          <a:bodyPr/>
          <a:lstStyle/>
          <a:p>
            <a:pPr marL="0" indent="0">
              <a:buNone/>
            </a:pPr>
            <a:r>
              <a:rPr lang="es-MX" sz="2400" dirty="0"/>
              <a:t> ART. 366 bis.</a:t>
            </a:r>
          </a:p>
          <a:p>
            <a:pPr marL="0" indent="0">
              <a:buNone/>
            </a:pPr>
            <a:endParaRPr lang="es-MX" sz="2400" dirty="0"/>
          </a:p>
          <a:p>
            <a:pPr marL="0" indent="0" algn="just">
              <a:buNone/>
            </a:pPr>
            <a:r>
              <a:rPr lang="es-MX" sz="2400" dirty="0"/>
              <a:t>    El que realizare una acción sexual distinta del acceso carnal con una persona menor de catorce años, será castigado con la pena de presidio menor en su grado máximo a presidio mayor en su grado mínimo.</a:t>
            </a:r>
          </a:p>
          <a:p>
            <a:pPr marL="0" indent="0">
              <a:buNone/>
            </a:pPr>
            <a:endParaRPr lang="es-MX" dirty="0"/>
          </a:p>
          <a:p>
            <a:pPr marL="0" indent="0">
              <a:buNone/>
            </a:pPr>
            <a:r>
              <a:rPr lang="es-MX" dirty="0"/>
              <a:t> </a:t>
            </a:r>
            <a:endParaRPr lang="es-CL" dirty="0"/>
          </a:p>
        </p:txBody>
      </p:sp>
    </p:spTree>
    <p:extLst>
      <p:ext uri="{BB962C8B-B14F-4D97-AF65-F5344CB8AC3E}">
        <p14:creationId xmlns:p14="http://schemas.microsoft.com/office/powerpoint/2010/main" val="22018011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7A472C-C94E-8C6D-C9E8-28E0484ED2DE}"/>
              </a:ext>
            </a:extLst>
          </p:cNvPr>
          <p:cNvSpPr>
            <a:spLocks noGrp="1"/>
          </p:cNvSpPr>
          <p:nvPr>
            <p:ph type="title"/>
          </p:nvPr>
        </p:nvSpPr>
        <p:spPr/>
        <p:txBody>
          <a:bodyPr/>
          <a:lstStyle/>
          <a:p>
            <a:r>
              <a:rPr lang="es-MX" dirty="0"/>
              <a:t>Tipo objetivo</a:t>
            </a:r>
            <a:endParaRPr lang="es-CL" dirty="0"/>
          </a:p>
        </p:txBody>
      </p:sp>
      <p:sp>
        <p:nvSpPr>
          <p:cNvPr id="3" name="Marcador de contenido 2">
            <a:extLst>
              <a:ext uri="{FF2B5EF4-FFF2-40B4-BE49-F238E27FC236}">
                <a16:creationId xmlns:a16="http://schemas.microsoft.com/office/drawing/2014/main" id="{F99A79FC-E2BC-8395-4FC1-43A991048864}"/>
              </a:ext>
            </a:extLst>
          </p:cNvPr>
          <p:cNvSpPr>
            <a:spLocks noGrp="1"/>
          </p:cNvSpPr>
          <p:nvPr>
            <p:ph idx="1"/>
          </p:nvPr>
        </p:nvSpPr>
        <p:spPr>
          <a:xfrm>
            <a:off x="770021" y="2638044"/>
            <a:ext cx="10668000" cy="3987345"/>
          </a:xfrm>
        </p:spPr>
        <p:txBody>
          <a:bodyPr>
            <a:normAutofit lnSpcReduction="10000"/>
          </a:bodyPr>
          <a:lstStyle/>
          <a:p>
            <a:pPr marL="0" indent="0" algn="just">
              <a:buNone/>
            </a:pPr>
            <a:r>
              <a:rPr lang="es-MX" sz="2400" dirty="0"/>
              <a:t>Como se observa, con la modificación del año 1999 el delito pasa a estar constituido por la realización abusiva de una acción sexual distinta del acceso carnal (artículo 366 del Código Penal). Así, el concepto fundamental será el de acción sexual, teniendo como límite la realización de una violación. En cuanto a las circunstancias comisivas, se hace la misma división que en la violación, distinguiéndose entre la utilización de los medios comisivos del artículo 361, como lo establece el inciso primero del artículo 366 del Código Penal, para luego, en el inciso segundo del mismo artículo, contemplar los abusos sexuales con las circunstancias del estupro, si el menor tuviera entre catorce y dieciocho años. Finalmente, el artículo 366 bis sanciona la realización de una acción sexual con un menor de catorce años. (WINTER, JAIME. Delitos contra la indemnidad sexual. Año 2018. Pág. 39).</a:t>
            </a:r>
            <a:endParaRPr lang="es-CL" sz="2400" dirty="0"/>
          </a:p>
        </p:txBody>
      </p:sp>
    </p:spTree>
    <p:extLst>
      <p:ext uri="{BB962C8B-B14F-4D97-AF65-F5344CB8AC3E}">
        <p14:creationId xmlns:p14="http://schemas.microsoft.com/office/powerpoint/2010/main" val="26115704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61F35E-1134-3898-DBA9-1393999E5D7E}"/>
              </a:ext>
            </a:extLst>
          </p:cNvPr>
          <p:cNvSpPr>
            <a:spLocks noGrp="1"/>
          </p:cNvSpPr>
          <p:nvPr>
            <p:ph type="title"/>
          </p:nvPr>
        </p:nvSpPr>
        <p:spPr>
          <a:xfrm>
            <a:off x="2231136" y="523613"/>
            <a:ext cx="7729728" cy="1188720"/>
          </a:xfrm>
        </p:spPr>
        <p:txBody>
          <a:bodyPr/>
          <a:lstStyle/>
          <a:p>
            <a:r>
              <a:rPr lang="es-MX" dirty="0"/>
              <a:t>Concepto de acción sexual expresamente legislado</a:t>
            </a:r>
            <a:endParaRPr lang="es-CL" dirty="0"/>
          </a:p>
        </p:txBody>
      </p:sp>
      <p:sp>
        <p:nvSpPr>
          <p:cNvPr id="3" name="Marcador de contenido 2">
            <a:extLst>
              <a:ext uri="{FF2B5EF4-FFF2-40B4-BE49-F238E27FC236}">
                <a16:creationId xmlns:a16="http://schemas.microsoft.com/office/drawing/2014/main" id="{0DD9C49A-8B88-B400-EA39-EBC978739853}"/>
              </a:ext>
            </a:extLst>
          </p:cNvPr>
          <p:cNvSpPr>
            <a:spLocks noGrp="1"/>
          </p:cNvSpPr>
          <p:nvPr>
            <p:ph idx="1"/>
          </p:nvPr>
        </p:nvSpPr>
        <p:spPr>
          <a:xfrm>
            <a:off x="1459832" y="2053390"/>
            <a:ext cx="9865894" cy="3686638"/>
          </a:xfrm>
        </p:spPr>
        <p:txBody>
          <a:bodyPr>
            <a:normAutofit/>
          </a:bodyPr>
          <a:lstStyle/>
          <a:p>
            <a:pPr marL="0" indent="0">
              <a:buNone/>
            </a:pPr>
            <a:r>
              <a:rPr lang="es-MX" dirty="0"/>
              <a:t>ART. 366 ter.</a:t>
            </a:r>
          </a:p>
          <a:p>
            <a:pPr marL="0" indent="0">
              <a:buNone/>
            </a:pPr>
            <a:endParaRPr lang="es-MX" dirty="0"/>
          </a:p>
          <a:p>
            <a:pPr marL="0" indent="0">
              <a:buNone/>
            </a:pPr>
            <a:r>
              <a:rPr lang="es-MX" dirty="0"/>
              <a:t>    Para los efectos de los tres artículos anteriores, se entenderá por acción sexual cualquier acto de significación sexual y de relevancia realizado mediante contacto corporal con la víctima, o que haya afectado los genitales, el ano o la boca de la víctima, aun cuando no hubiere contacto corporal con ella.</a:t>
            </a:r>
          </a:p>
          <a:p>
            <a:pPr marL="0" indent="0">
              <a:buNone/>
            </a:pPr>
            <a:r>
              <a:rPr lang="es-MX" dirty="0"/>
              <a:t>De la definición legal antes señalada, se pueden extraer los siguientes elementos: a) el acto debe tener significación sexual b) debe ser de relevancia, c) debe realizarse mediante contacto corporal con la víctima d) afectar sus genitales, ano o boca, aun cuando no hubiere contacto corporal con ella.</a:t>
            </a:r>
          </a:p>
          <a:p>
            <a:pPr marL="0" indent="0">
              <a:buNone/>
            </a:pPr>
            <a:endParaRPr lang="es-CL" dirty="0"/>
          </a:p>
        </p:txBody>
      </p:sp>
    </p:spTree>
    <p:extLst>
      <p:ext uri="{BB962C8B-B14F-4D97-AF65-F5344CB8AC3E}">
        <p14:creationId xmlns:p14="http://schemas.microsoft.com/office/powerpoint/2010/main" val="21816067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247954-393B-0686-2D81-6B9F802BC590}"/>
              </a:ext>
            </a:extLst>
          </p:cNvPr>
          <p:cNvSpPr>
            <a:spLocks noGrp="1"/>
          </p:cNvSpPr>
          <p:nvPr>
            <p:ph type="title"/>
          </p:nvPr>
        </p:nvSpPr>
        <p:spPr>
          <a:xfrm>
            <a:off x="2231136" y="601579"/>
            <a:ext cx="7729728" cy="1188720"/>
          </a:xfrm>
        </p:spPr>
        <p:txBody>
          <a:bodyPr/>
          <a:lstStyle/>
          <a:p>
            <a:r>
              <a:rPr lang="es-CL" dirty="0"/>
              <a:t>Significación sexual</a:t>
            </a:r>
          </a:p>
        </p:txBody>
      </p:sp>
      <p:sp>
        <p:nvSpPr>
          <p:cNvPr id="3" name="Marcador de contenido 2">
            <a:extLst>
              <a:ext uri="{FF2B5EF4-FFF2-40B4-BE49-F238E27FC236}">
                <a16:creationId xmlns:a16="http://schemas.microsoft.com/office/drawing/2014/main" id="{2C4EF31B-CEAF-1950-41FA-DF7B1C6ADAAB}"/>
              </a:ext>
            </a:extLst>
          </p:cNvPr>
          <p:cNvSpPr>
            <a:spLocks noGrp="1"/>
          </p:cNvSpPr>
          <p:nvPr>
            <p:ph idx="1"/>
          </p:nvPr>
        </p:nvSpPr>
        <p:spPr>
          <a:xfrm>
            <a:off x="946484" y="2342148"/>
            <a:ext cx="10299032" cy="3914274"/>
          </a:xfrm>
        </p:spPr>
        <p:txBody>
          <a:bodyPr>
            <a:normAutofit fontScale="92500" lnSpcReduction="10000"/>
          </a:bodyPr>
          <a:lstStyle/>
          <a:p>
            <a:pPr marL="0" indent="0" algn="just">
              <a:buNone/>
            </a:pPr>
            <a:r>
              <a:rPr lang="es-MX" sz="2400" dirty="0"/>
              <a:t>Una primera aproximación al concepto es considerar que se trata de una conducta objetiva. Para determinar tal objetividad se recurre a distintos elementos potenciales. Por ejemplo, aquellas conductas que en determinada sociedad se consideren que son aptas para causar la excitación sexual de una persona. Igualmente se ha estimado que pueden estar constituidos por la simple intervención de los órganos genitales. Por otra parte, hay quienes han recurrido a elementos subjetivos para la determinación sexual. Por una parte, estaría el ánimo lúbrico, esto es, que el autor considere como sexual el acto. Por otra parte, es posible que estemos en presencia de un acto de significación sexual con la mera intención del autor de involucrar a la víctima en un acto sexual. (RODRIGUEZ COLLAO. Delitos sexuales. Segunda edición. Pág. 41)</a:t>
            </a:r>
          </a:p>
          <a:p>
            <a:pPr marL="0" indent="0" algn="just">
              <a:buNone/>
            </a:pPr>
            <a:r>
              <a:rPr lang="es-MX" sz="2400" dirty="0"/>
              <a:t>Existen también quienes creen que la significación sexual debe abarcar criterios objetivos y subjetivos.</a:t>
            </a:r>
          </a:p>
          <a:p>
            <a:pPr marL="0" indent="0">
              <a:buNone/>
            </a:pPr>
            <a:endParaRPr lang="es-CL" dirty="0"/>
          </a:p>
        </p:txBody>
      </p:sp>
    </p:spTree>
    <p:extLst>
      <p:ext uri="{BB962C8B-B14F-4D97-AF65-F5344CB8AC3E}">
        <p14:creationId xmlns:p14="http://schemas.microsoft.com/office/powerpoint/2010/main" val="9993873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1FA1580-1B3F-BB3E-4ADD-2AFE8861FDDD}"/>
              </a:ext>
            </a:extLst>
          </p:cNvPr>
          <p:cNvSpPr>
            <a:spLocks noGrp="1"/>
          </p:cNvSpPr>
          <p:nvPr>
            <p:ph idx="1"/>
          </p:nvPr>
        </p:nvSpPr>
        <p:spPr>
          <a:xfrm>
            <a:off x="737937" y="1058780"/>
            <a:ext cx="11069052" cy="4681248"/>
          </a:xfrm>
        </p:spPr>
        <p:txBody>
          <a:bodyPr>
            <a:normAutofit lnSpcReduction="10000"/>
          </a:bodyPr>
          <a:lstStyle/>
          <a:p>
            <a:pPr marL="0" indent="0" algn="just">
              <a:buNone/>
            </a:pPr>
            <a:r>
              <a:rPr lang="es-MX" sz="2400" dirty="0"/>
              <a:t>La diferencia entre optar por un criterio objetivo o subjetivo es de importancia. Por ejemplo, se señala el caso del doctor que en el contexto de un examen ginecológico procura su propia excitación, sin que esto implique realizar su labor médica de manera distinta a como señala la !ex </a:t>
            </a:r>
            <a:r>
              <a:rPr lang="es-MX" sz="2400" dirty="0" err="1"/>
              <a:t>artis</a:t>
            </a:r>
            <a:r>
              <a:rPr lang="es-MX" sz="2400" dirty="0"/>
              <a:t>. Si aceptamos un criterio subjetivo, en estos casos tendría que considerarse que estamos frente a un caso de abuso sexual. Igualmente, por ejemplo, sería complicado el caso de quien disfruta sexualmente tocar los pies de la víctima. Si se optara por una comprensión subjetiva de la connotación sexual del acto, estos hechos quedarían incluidos dentro de dicho concepto. Sin embargo, al final esto implicaría sancionar meramente una actividad sexual desviada, sin que exista realmente una aptitud para la afectación del bien jurídico. Igualmente, si la referencia se hiciera a la susceptibilidad de la víctima, esto implicaría la posibilidad de castigar nociones muy particulares respecto a la significación sexual del acto. (WINTER, JAIME. Delitos contra la indemnidad sexual. Año 2018. Pág. 41).</a:t>
            </a:r>
            <a:endParaRPr lang="es-CL" sz="2400" dirty="0"/>
          </a:p>
        </p:txBody>
      </p:sp>
    </p:spTree>
    <p:extLst>
      <p:ext uri="{BB962C8B-B14F-4D97-AF65-F5344CB8AC3E}">
        <p14:creationId xmlns:p14="http://schemas.microsoft.com/office/powerpoint/2010/main" val="40216507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45806EF-ECCC-6A56-2687-9863B19013D3}"/>
              </a:ext>
            </a:extLst>
          </p:cNvPr>
          <p:cNvSpPr>
            <a:spLocks noGrp="1"/>
          </p:cNvSpPr>
          <p:nvPr>
            <p:ph idx="1"/>
          </p:nvPr>
        </p:nvSpPr>
        <p:spPr>
          <a:xfrm>
            <a:off x="1187115" y="1155032"/>
            <a:ext cx="9897980" cy="4584995"/>
          </a:xfrm>
        </p:spPr>
        <p:txBody>
          <a:bodyPr>
            <a:normAutofit/>
          </a:bodyPr>
          <a:lstStyle/>
          <a:p>
            <a:pPr marL="0" indent="0" algn="just">
              <a:buNone/>
            </a:pPr>
            <a:r>
              <a:rPr lang="es-MX" sz="2800" dirty="0"/>
              <a:t>Por otra parte, la ausencia de un ánimo lúbrico, por sí sola, no debiera ser suficiente para excluir el abuso. Así, el hecho de que la conducta de evidente significado sexual no sea realizada por el autor para provocar su excitación sino que para, por ejemplo, humillar a la víctima, no debiera implicar que el significado sexual de dicha conducta desaparece. (WINTER, JAIME. Delitos contra la indemnidad sexual. Año 2018. Pág. 41).</a:t>
            </a:r>
          </a:p>
          <a:p>
            <a:pPr marL="0" indent="0" algn="just">
              <a:buNone/>
            </a:pPr>
            <a:r>
              <a:rPr lang="es-MX" sz="2800" dirty="0"/>
              <a:t>De esta forma, si bien pareciera que en líneas generales es más correcto seguir criterios objetivos, el análisis debe hacerse caso a caso, tomando en cuenta los elementos fácticos del mismo.</a:t>
            </a:r>
          </a:p>
          <a:p>
            <a:pPr marL="0" indent="0">
              <a:buNone/>
            </a:pPr>
            <a:endParaRPr lang="es-CL" dirty="0"/>
          </a:p>
        </p:txBody>
      </p:sp>
    </p:spTree>
    <p:extLst>
      <p:ext uri="{BB962C8B-B14F-4D97-AF65-F5344CB8AC3E}">
        <p14:creationId xmlns:p14="http://schemas.microsoft.com/office/powerpoint/2010/main" val="29244492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832E15-88A9-1EB0-A897-89B72785438F}"/>
              </a:ext>
            </a:extLst>
          </p:cNvPr>
          <p:cNvSpPr>
            <a:spLocks noGrp="1"/>
          </p:cNvSpPr>
          <p:nvPr>
            <p:ph type="title"/>
          </p:nvPr>
        </p:nvSpPr>
        <p:spPr>
          <a:xfrm>
            <a:off x="2231136" y="371134"/>
            <a:ext cx="7729728" cy="1188720"/>
          </a:xfrm>
        </p:spPr>
        <p:txBody>
          <a:bodyPr/>
          <a:lstStyle/>
          <a:p>
            <a:r>
              <a:rPr lang="es-MX" dirty="0"/>
              <a:t>Relevancia de la conducta sexual</a:t>
            </a:r>
            <a:endParaRPr lang="es-CL" dirty="0"/>
          </a:p>
        </p:txBody>
      </p:sp>
      <p:sp>
        <p:nvSpPr>
          <p:cNvPr id="3" name="Marcador de contenido 2">
            <a:extLst>
              <a:ext uri="{FF2B5EF4-FFF2-40B4-BE49-F238E27FC236}">
                <a16:creationId xmlns:a16="http://schemas.microsoft.com/office/drawing/2014/main" id="{7071B6AF-AA1D-3742-702A-51689950D3B2}"/>
              </a:ext>
            </a:extLst>
          </p:cNvPr>
          <p:cNvSpPr>
            <a:spLocks noGrp="1"/>
          </p:cNvSpPr>
          <p:nvPr>
            <p:ph idx="1"/>
          </p:nvPr>
        </p:nvSpPr>
        <p:spPr>
          <a:xfrm>
            <a:off x="1042737" y="2149642"/>
            <a:ext cx="10635916" cy="4459706"/>
          </a:xfrm>
        </p:spPr>
        <p:txBody>
          <a:bodyPr>
            <a:normAutofit fontScale="92500" lnSpcReduction="20000"/>
          </a:bodyPr>
          <a:lstStyle/>
          <a:p>
            <a:pPr marL="0" indent="0" algn="just">
              <a:buNone/>
            </a:pPr>
            <a:r>
              <a:rPr lang="es-MX" sz="2400" dirty="0"/>
              <a:t>El artículo 366 ter exige que el acto sea de relevancia, lo que es una referencia a la intensidad de la conducta de significación sexual. Evidentemente para considerar su relevancia no corresponde una referencia a los medios comisivos propios de la violación o estupro, puesto que estos ya están contemplados en el tipo penal como elemento independiente. Igualmente, la relevancia no está dada por la cercanía física, toda vez que ella es un elemento distinto de la acción sexual. En ese sentido, debe entenderse que es posible una acción sexual que implique contacto físico con la víctima, pero que no sea de relevancia. La relevancia, entonces, está en realidad referida a la importancia o gravedad de la conducta de significación sexual. Entendiendo que hay un gran número de conductas que objetivamente se vinculan a una actividad sexual, algunas de ellas no tienen [a entidad suficiente para ser constitutivas de abusos sexuales. Se suele citar el caso del beso, que se puede entender que lleva un contenido sexual en algunos casos explícito pero cuya entidad no es suficiente para ser constitutivo de relevancia, incluso si se utilizan los medios comisivos del artículo 361. (WINTER, JAIME. Delitos contra la indemnidad sexual. Año 2018. Pág. 42).</a:t>
            </a:r>
            <a:endParaRPr lang="es-CL" sz="2400" dirty="0"/>
          </a:p>
        </p:txBody>
      </p:sp>
    </p:spTree>
    <p:extLst>
      <p:ext uri="{BB962C8B-B14F-4D97-AF65-F5344CB8AC3E}">
        <p14:creationId xmlns:p14="http://schemas.microsoft.com/office/powerpoint/2010/main" val="10130462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65A220-3179-AACF-6074-8CD5D5CB874D}"/>
              </a:ext>
            </a:extLst>
          </p:cNvPr>
          <p:cNvSpPr>
            <a:spLocks noGrp="1"/>
          </p:cNvSpPr>
          <p:nvPr>
            <p:ph type="title"/>
          </p:nvPr>
        </p:nvSpPr>
        <p:spPr>
          <a:xfrm>
            <a:off x="2231136" y="521368"/>
            <a:ext cx="7729728" cy="1188720"/>
          </a:xfrm>
        </p:spPr>
        <p:txBody>
          <a:bodyPr/>
          <a:lstStyle/>
          <a:p>
            <a:r>
              <a:rPr lang="es-MX" dirty="0"/>
              <a:t>Contacto corporal con la víctima</a:t>
            </a:r>
            <a:endParaRPr lang="es-CL" dirty="0"/>
          </a:p>
        </p:txBody>
      </p:sp>
      <p:sp>
        <p:nvSpPr>
          <p:cNvPr id="3" name="Marcador de contenido 2">
            <a:extLst>
              <a:ext uri="{FF2B5EF4-FFF2-40B4-BE49-F238E27FC236}">
                <a16:creationId xmlns:a16="http://schemas.microsoft.com/office/drawing/2014/main" id="{F0422CBA-D930-FD83-5E13-2D8F7F25D466}"/>
              </a:ext>
            </a:extLst>
          </p:cNvPr>
          <p:cNvSpPr>
            <a:spLocks noGrp="1"/>
          </p:cNvSpPr>
          <p:nvPr>
            <p:ph idx="1"/>
          </p:nvPr>
        </p:nvSpPr>
        <p:spPr>
          <a:xfrm>
            <a:off x="1074821" y="2213811"/>
            <a:ext cx="10587790" cy="4122821"/>
          </a:xfrm>
        </p:spPr>
        <p:txBody>
          <a:bodyPr>
            <a:normAutofit/>
          </a:bodyPr>
          <a:lstStyle/>
          <a:p>
            <a:pPr marL="0" indent="0" algn="just">
              <a:buNone/>
            </a:pPr>
            <a:r>
              <a:rPr lang="es-MX" dirty="0"/>
              <a:t>	La acción ejecutada exige un grado de contacto corporal con la víctima, este elemento posibilita una delimitación más clara de la conducta incriminada, con un fundamento objetivo. Han de descartarse aquellas conductas que no se materializan mediante la interacción corporal de los intervinientes, sin perjuicio de su consideración a propósito de otro título incriminatorio. (GARRIDO MONTT, MARIO. Derecho penal. Parte especial. Año 2010. Tomo III. Pág. 316). </a:t>
            </a:r>
          </a:p>
          <a:p>
            <a:pPr marL="0" indent="0" algn="just">
              <a:buNone/>
            </a:pPr>
            <a:r>
              <a:rPr lang="es-MX" dirty="0"/>
              <a:t>	El contacto físico, por otro lado, no implica necesariamente que la piel se encuentre desnuda, esto es, puede darse en casos en que una capa de tela separa los cuerpos del autor y la víctima. En ese sentido, la sensación física del contacto se produce, como resulta evidente incluso si no es la  piel desnuda la que se conecta y en ese sentido no cabe exigir más que la presión propia que se produce con el tacto. (WINTER, JAIME. Delitos contra la indemnidad sexual. Año 2018. Pág. 43).</a:t>
            </a:r>
          </a:p>
          <a:p>
            <a:pPr marL="0" indent="0" algn="just">
              <a:buNone/>
            </a:pPr>
            <a:r>
              <a:rPr lang="es-MX" dirty="0"/>
              <a:t>Ejemplo de conducta discutible: Eyaculación sobre el cuerpo de la víctima( distinta al ano, boca o genitales). Técnicamente aquella se separa del cuerpo del agente. Por lo tanto, ¿ existe contacto corporal?. Pareciera que es una conducta sancionable a otro título, específicamente por el artículo 366 </a:t>
            </a:r>
            <a:r>
              <a:rPr lang="es-MX" dirty="0" err="1"/>
              <a:t>quater</a:t>
            </a:r>
            <a:r>
              <a:rPr lang="es-MX" dirty="0"/>
              <a:t>.</a:t>
            </a:r>
          </a:p>
          <a:p>
            <a:endParaRPr lang="es-CL" dirty="0"/>
          </a:p>
        </p:txBody>
      </p:sp>
    </p:spTree>
    <p:extLst>
      <p:ext uri="{BB962C8B-B14F-4D97-AF65-F5344CB8AC3E}">
        <p14:creationId xmlns:p14="http://schemas.microsoft.com/office/powerpoint/2010/main" val="599728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2F8FE9E-CF66-35E2-13E2-AC1364591B3E}"/>
              </a:ext>
            </a:extLst>
          </p:cNvPr>
          <p:cNvSpPr>
            <a:spLocks noGrp="1"/>
          </p:cNvSpPr>
          <p:nvPr>
            <p:ph idx="1"/>
          </p:nvPr>
        </p:nvSpPr>
        <p:spPr>
          <a:xfrm>
            <a:off x="944217" y="506896"/>
            <a:ext cx="10177670" cy="5233131"/>
          </a:xfrm>
        </p:spPr>
        <p:txBody>
          <a:bodyPr>
            <a:normAutofit lnSpcReduction="10000"/>
          </a:bodyPr>
          <a:lstStyle/>
          <a:p>
            <a:pPr marL="0" indent="0" algn="just">
              <a:buNone/>
            </a:pPr>
            <a:r>
              <a:rPr lang="es-MX" sz="2400" dirty="0">
                <a:highlight>
                  <a:srgbClr val="00FFFF"/>
                </a:highlight>
              </a:rPr>
              <a:t>Rasgos víctimas: </a:t>
            </a:r>
            <a:r>
              <a:rPr lang="es-MX" sz="2400" dirty="0"/>
              <a:t>Un estudio realizarlo en Chile hacia fines de la década de los años ochenta y comienzos de la década siguiente, señala que de un total 5.555 casos de agresiones sexuales analizados, 403 correspondían a víctimas menores de cuatro años; 1.364, a personas de entre cinco y nueve años; 1.414, a personas de entre diez' y catorce años; 1.194, a personas de entre quince y diecinueve anos; 803, a personas de entre veinte y veintinueve años, 223 a personas de entre treinta y treinta y nueve años; y, por último, 153, a personas de cuarenta o más años de edad. (RODRIGUEZ COLLAO. Delitos sexuales. Segunda edición. Pág. 39)</a:t>
            </a:r>
          </a:p>
          <a:p>
            <a:pPr marL="0" indent="0" algn="just">
              <a:buNone/>
            </a:pPr>
            <a:r>
              <a:rPr lang="es-MX" sz="2400" dirty="0"/>
              <a:t>Por otra parte, un estudio desarrollado en España en 1994, referido a situaciones que fueron objeto de denuncia y que tuvieron como víctima a personas de sexo femenino, revela que la mayor incidencia se da en el tramo que va de los dieciocho a los treinta y cinco años, lo cual se explica porque las mujeres en edad juvenil o de madurez joven resultan, en general, “más atractivas al sexo masculino". (RODRIGUEZ COLLAO. Delitos sexuales. Segunda edición. Pág. 35)</a:t>
            </a:r>
          </a:p>
          <a:p>
            <a:pPr marL="0" indent="0">
              <a:buNone/>
            </a:pPr>
            <a:endParaRPr lang="es-CL" dirty="0"/>
          </a:p>
        </p:txBody>
      </p:sp>
    </p:spTree>
    <p:extLst>
      <p:ext uri="{BB962C8B-B14F-4D97-AF65-F5344CB8AC3E}">
        <p14:creationId xmlns:p14="http://schemas.microsoft.com/office/powerpoint/2010/main" val="42845875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866E3B-5325-3074-2232-7FB59242D720}"/>
              </a:ext>
            </a:extLst>
          </p:cNvPr>
          <p:cNvSpPr>
            <a:spLocks noGrp="1"/>
          </p:cNvSpPr>
          <p:nvPr>
            <p:ph type="title"/>
          </p:nvPr>
        </p:nvSpPr>
        <p:spPr/>
        <p:txBody>
          <a:bodyPr>
            <a:normAutofit fontScale="90000"/>
          </a:bodyPr>
          <a:lstStyle/>
          <a:p>
            <a:r>
              <a:rPr lang="es-MX" dirty="0"/>
              <a:t>Afectar el ano, boca o genitales de la víctima, aun no existiendo contacto corporal</a:t>
            </a:r>
            <a:endParaRPr lang="es-CL" dirty="0"/>
          </a:p>
        </p:txBody>
      </p:sp>
      <p:sp>
        <p:nvSpPr>
          <p:cNvPr id="3" name="Marcador de contenido 2">
            <a:extLst>
              <a:ext uri="{FF2B5EF4-FFF2-40B4-BE49-F238E27FC236}">
                <a16:creationId xmlns:a16="http://schemas.microsoft.com/office/drawing/2014/main" id="{563ADE7B-37BE-A3B4-20E7-2A1B0DB0A347}"/>
              </a:ext>
            </a:extLst>
          </p:cNvPr>
          <p:cNvSpPr>
            <a:spLocks noGrp="1"/>
          </p:cNvSpPr>
          <p:nvPr>
            <p:ph idx="1"/>
          </p:nvPr>
        </p:nvSpPr>
        <p:spPr>
          <a:xfrm>
            <a:off x="1106905" y="2638044"/>
            <a:ext cx="10619874" cy="3101983"/>
          </a:xfrm>
        </p:spPr>
        <p:txBody>
          <a:bodyPr>
            <a:normAutofit fontScale="92500"/>
          </a:bodyPr>
          <a:lstStyle/>
          <a:p>
            <a:pPr marL="0" indent="0" algn="just">
              <a:buNone/>
            </a:pPr>
            <a:r>
              <a:rPr lang="es-MX" sz="3200" dirty="0"/>
              <a:t>Alternativamente, la conducta de significación sexual y relevancia será constitutiva de una acción sexual propia del delito de abuso sexual si se afecta los genitales, el ano o la boca de la víctima. A diferencia del caso anterior, no es necesario que exista un contacto entre ambos cuerpos, por lo que por ejemplo, se podría utilizar objetos para llevar a cabo dicho contacto. </a:t>
            </a:r>
            <a:endParaRPr lang="es-CL" sz="3200" dirty="0"/>
          </a:p>
        </p:txBody>
      </p:sp>
    </p:spTree>
    <p:extLst>
      <p:ext uri="{BB962C8B-B14F-4D97-AF65-F5344CB8AC3E}">
        <p14:creationId xmlns:p14="http://schemas.microsoft.com/office/powerpoint/2010/main" val="27021752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717283-F518-A78C-8609-5214D26A9881}"/>
              </a:ext>
            </a:extLst>
          </p:cNvPr>
          <p:cNvSpPr>
            <a:spLocks noGrp="1"/>
          </p:cNvSpPr>
          <p:nvPr>
            <p:ph type="title"/>
          </p:nvPr>
        </p:nvSpPr>
        <p:spPr>
          <a:xfrm>
            <a:off x="2231136" y="505326"/>
            <a:ext cx="7729728" cy="1188720"/>
          </a:xfrm>
        </p:spPr>
        <p:txBody>
          <a:bodyPr/>
          <a:lstStyle/>
          <a:p>
            <a:r>
              <a:rPr lang="es-CL" dirty="0"/>
              <a:t>Modalidades comisivas</a:t>
            </a:r>
          </a:p>
        </p:txBody>
      </p:sp>
      <p:sp>
        <p:nvSpPr>
          <p:cNvPr id="3" name="Marcador de contenido 2">
            <a:extLst>
              <a:ext uri="{FF2B5EF4-FFF2-40B4-BE49-F238E27FC236}">
                <a16:creationId xmlns:a16="http://schemas.microsoft.com/office/drawing/2014/main" id="{34B15B4A-8EB5-1911-C6CD-158421E72121}"/>
              </a:ext>
            </a:extLst>
          </p:cNvPr>
          <p:cNvSpPr>
            <a:spLocks noGrp="1"/>
          </p:cNvSpPr>
          <p:nvPr>
            <p:ph idx="1"/>
          </p:nvPr>
        </p:nvSpPr>
        <p:spPr>
          <a:xfrm>
            <a:off x="593558" y="2406316"/>
            <a:ext cx="11020926" cy="3946358"/>
          </a:xfrm>
        </p:spPr>
        <p:txBody>
          <a:bodyPr>
            <a:normAutofit/>
          </a:bodyPr>
          <a:lstStyle/>
          <a:p>
            <a:pPr marL="0" indent="0" algn="just">
              <a:buNone/>
            </a:pPr>
            <a:r>
              <a:rPr lang="es-MX" sz="2000" dirty="0">
                <a:highlight>
                  <a:srgbClr val="00FFFF"/>
                </a:highlight>
              </a:rPr>
              <a:t>Abuso sexual asociado a la violación (art. 366 inciso primero).</a:t>
            </a:r>
          </a:p>
          <a:p>
            <a:pPr marL="0" indent="0" algn="just">
              <a:buNone/>
            </a:pPr>
            <a:r>
              <a:rPr lang="es-MX" sz="2000" dirty="0"/>
              <a:t>Esta forma de abuso consiste en realizar una acción sexual respecto de una persona mayor de catorce años, cuando en dicha conducta concurra alguna de las circunstancias enumeradas en el artículo 361 del CP( a) Violencia o intimidación b) privación de sentido o incapacidad para oponerse y c) Enajenación o trastorno mental). Dichas circunstancias tienen el mismo alcance y sentido que para el delito de violación.</a:t>
            </a:r>
          </a:p>
          <a:p>
            <a:pPr marL="0" indent="0" algn="just">
              <a:buNone/>
            </a:pPr>
            <a:r>
              <a:rPr lang="es-MX" sz="2000" dirty="0"/>
              <a:t>Entendiendo que la figura está redactada en términos que no la vinculan con un sexo determinado, cabe concluir que el sujeto activo y la víctima pueden ser tanto hombre como mujer. En este sentido, podrían darse las cuatro formas de relación imaginables entre sujeto activo y pasivo: abuso de hombre a mujer, de hombre a hombre, de mujer a mujer y de mujer a hombre.</a:t>
            </a:r>
          </a:p>
          <a:p>
            <a:pPr marL="0" indent="0">
              <a:buNone/>
            </a:pPr>
            <a:endParaRPr lang="es-CL" dirty="0"/>
          </a:p>
        </p:txBody>
      </p:sp>
    </p:spTree>
    <p:extLst>
      <p:ext uri="{BB962C8B-B14F-4D97-AF65-F5344CB8AC3E}">
        <p14:creationId xmlns:p14="http://schemas.microsoft.com/office/powerpoint/2010/main" val="26001780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B57AD2C-83A3-ADF4-C16C-3C53F190B1C4}"/>
              </a:ext>
            </a:extLst>
          </p:cNvPr>
          <p:cNvSpPr>
            <a:spLocks noGrp="1"/>
          </p:cNvSpPr>
          <p:nvPr>
            <p:ph idx="1"/>
          </p:nvPr>
        </p:nvSpPr>
        <p:spPr>
          <a:xfrm>
            <a:off x="786063" y="737938"/>
            <a:ext cx="10812379" cy="5002090"/>
          </a:xfrm>
        </p:spPr>
        <p:txBody>
          <a:bodyPr/>
          <a:lstStyle/>
          <a:p>
            <a:pPr marL="0" indent="0" algn="just">
              <a:buNone/>
            </a:pPr>
            <a:r>
              <a:rPr lang="es-MX" sz="2800" dirty="0">
                <a:highlight>
                  <a:srgbClr val="00FFFF"/>
                </a:highlight>
              </a:rPr>
              <a:t>Abuso sexual asociado al estupro (art. 366 inciso segundo)</a:t>
            </a:r>
          </a:p>
          <a:p>
            <a:pPr marL="0" indent="0" algn="just">
              <a:buNone/>
            </a:pPr>
            <a:r>
              <a:rPr lang="es-MX" sz="2800" dirty="0"/>
              <a:t>Esta forma de abuso consiste en realizar una acción sexual con persona mayor de catorce años, pero menor de 18 años, siempre que concurra alguna de las circunstancias enumeradas en el artículo 363 del CP, es decir, que la víctima: a) Padecimiento de anomalía o perturbación mental b) Sometimiento a relación de dependencia y c) Estado de desamparo o existencia de engaño con abuso de inexperiencia sexual.</a:t>
            </a:r>
          </a:p>
          <a:p>
            <a:pPr marL="0" indent="0" algn="just">
              <a:buNone/>
            </a:pPr>
            <a:r>
              <a:rPr lang="es-MX" sz="2800" dirty="0"/>
              <a:t>Aunque parezca una obviedad, debe señalarse que la conducta no será típica si el sujeto pasivo tiene más de 18 años.</a:t>
            </a:r>
          </a:p>
          <a:p>
            <a:pPr marL="0" indent="0">
              <a:buNone/>
            </a:pPr>
            <a:endParaRPr lang="es-CL" dirty="0"/>
          </a:p>
        </p:txBody>
      </p:sp>
    </p:spTree>
    <p:extLst>
      <p:ext uri="{BB962C8B-B14F-4D97-AF65-F5344CB8AC3E}">
        <p14:creationId xmlns:p14="http://schemas.microsoft.com/office/powerpoint/2010/main" val="35619354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7D8D2D6-5AC2-7049-8A79-5D50D778FF9A}"/>
              </a:ext>
            </a:extLst>
          </p:cNvPr>
          <p:cNvSpPr>
            <a:spLocks noGrp="1"/>
          </p:cNvSpPr>
          <p:nvPr>
            <p:ph idx="1"/>
          </p:nvPr>
        </p:nvSpPr>
        <p:spPr>
          <a:xfrm>
            <a:off x="288758" y="609600"/>
            <a:ext cx="11646568" cy="5807242"/>
          </a:xfrm>
        </p:spPr>
        <p:txBody>
          <a:bodyPr>
            <a:normAutofit lnSpcReduction="10000"/>
          </a:bodyPr>
          <a:lstStyle/>
          <a:p>
            <a:pPr marL="0" indent="0" algn="just">
              <a:buNone/>
            </a:pPr>
            <a:r>
              <a:rPr lang="es-MX" sz="2400" dirty="0">
                <a:highlight>
                  <a:srgbClr val="00FFFF"/>
                </a:highlight>
              </a:rPr>
              <a:t>Abuso sexual por sorpresa (art. 366 inciso tercero)</a:t>
            </a:r>
          </a:p>
          <a:p>
            <a:pPr marL="0" indent="0" algn="just">
              <a:buNone/>
            </a:pPr>
            <a:r>
              <a:rPr lang="es-MX" sz="2400" dirty="0"/>
              <a:t>El inciso tercero del artículo 366 CP contempla una modalidad ejecutiva consistente en el “empleo de sorpresa u otra maniobra que no suponga consentimiento de la víctima”.( Hipótesis introducida por ley 21.153 de 3 de mayo de 2019).</a:t>
            </a:r>
          </a:p>
          <a:p>
            <a:pPr marL="0" indent="0" algn="just">
              <a:buNone/>
            </a:pPr>
            <a:r>
              <a:rPr lang="es-MX" sz="2400" dirty="0"/>
              <a:t>Por sorpresa debemos entender cualquier contexto de actuación en que el autor aproveche la situación de desprevención que afecta a la víctima. Esta modalidad ha sido objeto de críticas. Las razones son las siguientes: a) El establecer esta modalidad ejecutivamente con las que se describen en el artículo 361 CP, implícitamente  declara que entre estas últimas hipótesis no se encuentra la sorpresa. b)  El hecho de que el abuso sexual por sorpresa tenga asignada una pena inferior a la que corresponde a las otras modalidades comisivas parece carecer de justificación, ya que lo que determinante es la falta de voluntad de la víctima y no los medios utilizados para conseguirlo. c) Al mencionar la sorpresa en el artículo 366 inciso tercero CP, el legislador excluye la posibilidad de aplicar esta modalidad ejecutiva en la forma más grave de abuso sexual, contemplada en el artículo 365 bis del CP. (RODRIGUEZ COLLAO, LUIS. (Director) Derecho penal. Parte especial. Volumen II. Año 2022. Pág. 124)</a:t>
            </a:r>
          </a:p>
          <a:p>
            <a:pPr marL="0" indent="0">
              <a:buNone/>
            </a:pPr>
            <a:endParaRPr lang="es-CL" dirty="0"/>
          </a:p>
        </p:txBody>
      </p:sp>
    </p:spTree>
    <p:extLst>
      <p:ext uri="{BB962C8B-B14F-4D97-AF65-F5344CB8AC3E}">
        <p14:creationId xmlns:p14="http://schemas.microsoft.com/office/powerpoint/2010/main" val="21814195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2322C25-C375-595F-73C6-838366B9F803}"/>
              </a:ext>
            </a:extLst>
          </p:cNvPr>
          <p:cNvSpPr>
            <a:spLocks noGrp="1"/>
          </p:cNvSpPr>
          <p:nvPr>
            <p:ph idx="1"/>
          </p:nvPr>
        </p:nvSpPr>
        <p:spPr>
          <a:xfrm>
            <a:off x="385011" y="497305"/>
            <a:ext cx="11454063" cy="5743073"/>
          </a:xfrm>
        </p:spPr>
        <p:txBody>
          <a:bodyPr>
            <a:normAutofit/>
          </a:bodyPr>
          <a:lstStyle/>
          <a:p>
            <a:pPr marL="0" indent="0" algn="just">
              <a:buNone/>
            </a:pPr>
            <a:r>
              <a:rPr lang="es-MX" sz="3200" dirty="0">
                <a:highlight>
                  <a:srgbClr val="00FFFF"/>
                </a:highlight>
              </a:rPr>
              <a:t>Abuso sexual de persona menor de 14 años (art. 366 bis).</a:t>
            </a:r>
          </a:p>
          <a:p>
            <a:pPr marL="0" indent="0" algn="just">
              <a:buNone/>
            </a:pPr>
            <a:r>
              <a:rPr lang="es-MX" sz="3200" dirty="0"/>
              <a:t>Esta figura, en principio, no exige una modalidad ejecutiva especial, de manera que la acción sexual podrá ejecutarse bajo cualquier forma. A diferencia de las modalidades antes vistas, en este caso la ley presume que la víctima no cuenta con la capacidad para comprender los actos respecto de los cuales está consintiendo, por lo que, incluso si prestase su anuencia, esta no tiene efecto alguno respecto a la configuración del tipo. (RODRIGUEZ COLLAO, LUIS. (Director) Derecho penal. Parte especial. Volumen II. Año 2022. Pág. 124)</a:t>
            </a:r>
          </a:p>
          <a:p>
            <a:pPr marL="0" indent="0">
              <a:buNone/>
            </a:pPr>
            <a:endParaRPr lang="es-CL" dirty="0"/>
          </a:p>
        </p:txBody>
      </p:sp>
    </p:spTree>
    <p:extLst>
      <p:ext uri="{BB962C8B-B14F-4D97-AF65-F5344CB8AC3E}">
        <p14:creationId xmlns:p14="http://schemas.microsoft.com/office/powerpoint/2010/main" val="14375885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E963CE-03E7-B44C-B382-266A6C98849E}"/>
              </a:ext>
            </a:extLst>
          </p:cNvPr>
          <p:cNvSpPr>
            <a:spLocks noGrp="1"/>
          </p:cNvSpPr>
          <p:nvPr>
            <p:ph type="title"/>
          </p:nvPr>
        </p:nvSpPr>
        <p:spPr>
          <a:xfrm>
            <a:off x="3112168" y="523613"/>
            <a:ext cx="5404906" cy="1188720"/>
          </a:xfrm>
        </p:spPr>
        <p:txBody>
          <a:bodyPr/>
          <a:lstStyle/>
          <a:p>
            <a:r>
              <a:rPr lang="es-CL" dirty="0"/>
              <a:t>Tipo subjetivo</a:t>
            </a:r>
          </a:p>
        </p:txBody>
      </p:sp>
      <p:sp>
        <p:nvSpPr>
          <p:cNvPr id="3" name="Marcador de contenido 2">
            <a:extLst>
              <a:ext uri="{FF2B5EF4-FFF2-40B4-BE49-F238E27FC236}">
                <a16:creationId xmlns:a16="http://schemas.microsoft.com/office/drawing/2014/main" id="{12FBF820-9BB0-BC0D-CEEB-7C3B6B45404B}"/>
              </a:ext>
            </a:extLst>
          </p:cNvPr>
          <p:cNvSpPr>
            <a:spLocks noGrp="1"/>
          </p:cNvSpPr>
          <p:nvPr>
            <p:ph idx="1"/>
          </p:nvPr>
        </p:nvSpPr>
        <p:spPr>
          <a:xfrm>
            <a:off x="609599" y="2638044"/>
            <a:ext cx="10876547" cy="3101983"/>
          </a:xfrm>
        </p:spPr>
        <p:txBody>
          <a:bodyPr/>
          <a:lstStyle/>
          <a:p>
            <a:pPr marL="0" indent="0" algn="just">
              <a:buNone/>
            </a:pPr>
            <a:r>
              <a:rPr lang="es-MX" dirty="0"/>
              <a:t>El tipo penal requiere de dolo directo y queda excluida la posibilidad de dolo eventual o comisión culposa. El conocimiento de los presupuestos de hecho de cada una de las modalidades de ejecución del abuso supone que el sujeto activo actúe en forma abusiva o no consentida, lo que induce a exigir una intención dirigida a dicho fin. La violencia e intimidación, la prevalencia y, en su caso, el engaño, requieren una voluntad dirigida a la finalidad (la ejecución típica de la conducta) en forma inequívoca y directa. (GARRIDO MONTT, MARIO. Derecho penal. Parte especial. Año 2010. Tomo III. Pág. 320)</a:t>
            </a:r>
          </a:p>
          <a:p>
            <a:pPr marL="0" indent="0" algn="just">
              <a:buNone/>
            </a:pPr>
            <a:r>
              <a:rPr lang="es-MX" dirty="0"/>
              <a:t>Mayores dudas despierta la exigencia del elemento subjetivo distinto del dolo denominado “animo lascivo”.</a:t>
            </a:r>
          </a:p>
          <a:p>
            <a:pPr marL="0" indent="0">
              <a:buNone/>
            </a:pPr>
            <a:endParaRPr lang="es-CL" dirty="0"/>
          </a:p>
        </p:txBody>
      </p:sp>
    </p:spTree>
    <p:extLst>
      <p:ext uri="{BB962C8B-B14F-4D97-AF65-F5344CB8AC3E}">
        <p14:creationId xmlns:p14="http://schemas.microsoft.com/office/powerpoint/2010/main" val="4110856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336EBA-DD69-22C7-0F88-CD45A62C427A}"/>
              </a:ext>
            </a:extLst>
          </p:cNvPr>
          <p:cNvSpPr>
            <a:spLocks noGrp="1"/>
          </p:cNvSpPr>
          <p:nvPr>
            <p:ph type="title"/>
          </p:nvPr>
        </p:nvSpPr>
        <p:spPr>
          <a:xfrm>
            <a:off x="3192378" y="740102"/>
            <a:ext cx="4955727" cy="1188720"/>
          </a:xfrm>
        </p:spPr>
        <p:txBody>
          <a:bodyPr/>
          <a:lstStyle/>
          <a:p>
            <a:r>
              <a:rPr lang="es-CL" dirty="0"/>
              <a:t>Animo lascivo</a:t>
            </a:r>
          </a:p>
        </p:txBody>
      </p:sp>
      <p:sp>
        <p:nvSpPr>
          <p:cNvPr id="3" name="Marcador de contenido 2">
            <a:extLst>
              <a:ext uri="{FF2B5EF4-FFF2-40B4-BE49-F238E27FC236}">
                <a16:creationId xmlns:a16="http://schemas.microsoft.com/office/drawing/2014/main" id="{8175A8F5-8790-C5BC-468A-6319D573229D}"/>
              </a:ext>
            </a:extLst>
          </p:cNvPr>
          <p:cNvSpPr>
            <a:spLocks noGrp="1"/>
          </p:cNvSpPr>
          <p:nvPr>
            <p:ph idx="1"/>
          </p:nvPr>
        </p:nvSpPr>
        <p:spPr>
          <a:xfrm>
            <a:off x="1090863" y="2638044"/>
            <a:ext cx="10764253" cy="3479854"/>
          </a:xfrm>
        </p:spPr>
        <p:txBody>
          <a:bodyPr/>
          <a:lstStyle/>
          <a:p>
            <a:pPr marL="0" indent="0" algn="just">
              <a:buNone/>
            </a:pPr>
            <a:r>
              <a:rPr lang="es-MX" dirty="0"/>
              <a:t>Existen dos posturas:</a:t>
            </a:r>
          </a:p>
          <a:p>
            <a:pPr marL="0" indent="0" algn="just">
              <a:buNone/>
            </a:pPr>
            <a:r>
              <a:rPr lang="es-MX" dirty="0">
                <a:highlight>
                  <a:srgbClr val="00FFFF"/>
                </a:highlight>
              </a:rPr>
              <a:t> Exigen ánimo lascivo</a:t>
            </a:r>
            <a:r>
              <a:rPr lang="es-MX" dirty="0"/>
              <a:t>: “En efecto, el contacto corporal propio de un examen médico puede ser objetivamente idéntico a las caricias corporales de una relación afectiva de pareja. Hay diferencias en la percepción subjetiva del sujeto activo que permiten atribuir carácter eminentemente sexual a unas y no a las otras. La ausencia de criterios objetivos que hagan posible delimitar a cabalidad la conducta incriminada en el delito de abuso sexual ha sido sorteada mediante la incorporación de este elemento subjetivo especial, que atribuiría a la figura su contenido ilícito. El sentido de esta exigencia se vincula a la relevancia sexual del acto que se ejecuta. Adicionalmente, su incorporación permitiría excluir del tipo penal la realización de actos de índole sexual fundados en motivaciones diversas de aquellas que derivan del instinto erótico o lascivo”. (GARRIDO MONTT, MARIO. Derecho penal. Parte especial. Año 2010. Tomo III. Pág. 320)</a:t>
            </a:r>
          </a:p>
          <a:p>
            <a:pPr marL="0" indent="0">
              <a:buNone/>
            </a:pPr>
            <a:endParaRPr lang="es-CL" dirty="0"/>
          </a:p>
        </p:txBody>
      </p:sp>
    </p:spTree>
    <p:extLst>
      <p:ext uri="{BB962C8B-B14F-4D97-AF65-F5344CB8AC3E}">
        <p14:creationId xmlns:p14="http://schemas.microsoft.com/office/powerpoint/2010/main" val="22915320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3F72517-DF42-11B6-E0E0-9D790912D436}"/>
              </a:ext>
            </a:extLst>
          </p:cNvPr>
          <p:cNvSpPr>
            <a:spLocks noGrp="1"/>
          </p:cNvSpPr>
          <p:nvPr>
            <p:ph idx="1"/>
          </p:nvPr>
        </p:nvSpPr>
        <p:spPr>
          <a:xfrm>
            <a:off x="545431" y="545432"/>
            <a:ext cx="11421979" cy="5887452"/>
          </a:xfrm>
        </p:spPr>
        <p:txBody>
          <a:bodyPr>
            <a:normAutofit lnSpcReduction="10000"/>
          </a:bodyPr>
          <a:lstStyle/>
          <a:p>
            <a:pPr marL="0" indent="0" algn="just">
              <a:buNone/>
            </a:pPr>
            <a:r>
              <a:rPr lang="es-MX" sz="2400" dirty="0">
                <a:highlight>
                  <a:srgbClr val="00FFFF"/>
                </a:highlight>
              </a:rPr>
              <a:t>No exigen ánimo lascivo</a:t>
            </a:r>
            <a:r>
              <a:rPr lang="es-MX" sz="2400" dirty="0"/>
              <a:t>: “El ánimo lascivo no es un requisito exigido por el tipo, de manera que plantearlo como exigencia no sólo importa limitar injustificadamente el ámbito de protección de la indemnidad sexual sino que transgredir el principio de legalidad. En el caso específico del delito de abuso sexual, la pretensión de exigir un ánimo lascivo tiene su explicación en que dicho elemento sería, justamente, el que permitiría distinguir una autentica acción sexual respecto de otros actos que importan una aproximación corporal con la víctima, como es el caso del reconocimiento de las zonas erógenas que practica un facultativo con fines terapéuticos. Esta distinción, sin embargo, debe buscarse en la vertiente objetiva de la conducta, es decir, de lo que se trata es de determinar si estamos en presencia de un acto sexual, de un acto médico o de un acto de cualquier otra naturaleza, al margen de cuál haya sido la sensación que su realización produjo al agente. Esta afirmación adquiere pleno sentido si se tiene en cuenta que un acto sexual no pierde dicho carácter por el hecho de que el victimario haya sentido desagrado al realizarlo, así como tampoco un acto médico deja de serlo porque el facultativo percibiera su ejecución como algo placentero.” (RODRIGUEZ COLLAO, LUIS. (Director) Derecho penal. Parte especial. Volumen II. Año 2022. Pág. 125)</a:t>
            </a:r>
            <a:endParaRPr lang="es-CL" sz="2400" dirty="0"/>
          </a:p>
        </p:txBody>
      </p:sp>
    </p:spTree>
    <p:extLst>
      <p:ext uri="{BB962C8B-B14F-4D97-AF65-F5344CB8AC3E}">
        <p14:creationId xmlns:p14="http://schemas.microsoft.com/office/powerpoint/2010/main" val="37038410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C2FE43-B8DF-D1DA-B2F1-5D28E6AE96CC}"/>
              </a:ext>
            </a:extLst>
          </p:cNvPr>
          <p:cNvSpPr>
            <a:spLocks noGrp="1"/>
          </p:cNvSpPr>
          <p:nvPr>
            <p:ph type="title"/>
          </p:nvPr>
        </p:nvSpPr>
        <p:spPr>
          <a:xfrm>
            <a:off x="2231136" y="523613"/>
            <a:ext cx="7729728" cy="1188720"/>
          </a:xfrm>
        </p:spPr>
        <p:txBody>
          <a:bodyPr/>
          <a:lstStyle/>
          <a:p>
            <a:r>
              <a:rPr lang="es-CL" dirty="0"/>
              <a:t>Abusos sexuales agravados (Art. 365 bis)</a:t>
            </a:r>
          </a:p>
        </p:txBody>
      </p:sp>
      <p:sp>
        <p:nvSpPr>
          <p:cNvPr id="3" name="Marcador de contenido 2">
            <a:extLst>
              <a:ext uri="{FF2B5EF4-FFF2-40B4-BE49-F238E27FC236}">
                <a16:creationId xmlns:a16="http://schemas.microsoft.com/office/drawing/2014/main" id="{9D478C7C-5658-8A18-1027-0D11655601C3}"/>
              </a:ext>
            </a:extLst>
          </p:cNvPr>
          <p:cNvSpPr>
            <a:spLocks noGrp="1"/>
          </p:cNvSpPr>
          <p:nvPr>
            <p:ph idx="1"/>
          </p:nvPr>
        </p:nvSpPr>
        <p:spPr>
          <a:xfrm>
            <a:off x="786063" y="2261937"/>
            <a:ext cx="10700084" cy="4283242"/>
          </a:xfrm>
        </p:spPr>
        <p:txBody>
          <a:bodyPr>
            <a:normAutofit fontScale="92500" lnSpcReduction="20000"/>
          </a:bodyPr>
          <a:lstStyle/>
          <a:p>
            <a:pPr marL="0" indent="0" algn="just">
              <a:buNone/>
            </a:pPr>
            <a:r>
              <a:rPr lang="es-MX" sz="2400" dirty="0"/>
              <a:t>La agravación se produce cuando los abusos sexuales consisten en “la introducción de objetos de cualquier índole por vía anal, bucal o vaginal o en la utilización de animales en ello”. Tratándose de objetos propiamente tales, hay que insistir en que, siendo este delito una especie de abuso sexual, la significación y relevancia de este carácter de la conducta punible debe ser demostrada más allá de toda duda razonable por la acusación, dada la existencia de un sinnúmero de situaciones en las cuales ese carácter sexual no aparece en la intencionalidad del agente, p. ej., en la alimentación de niños menores y personas desvalidas, así como en numerosos procedimientos médicos. Sin embargo, a diferencia de los delitos de violación con los que se emparenta en la idea del acceso, aquí la ley no exige que el sujeto activo acceda a la víctima, sino que emplea la expresión impersonal del infinitivo “introducir”, por lo que es perfectamente posible que sea sujeto activo del delito cualquier persona y que esté comprendido en él incluso el hecho de que la propia víctima sea forzada a introducirse objetos. (MATUS/RAMÍREZ. Manual de derecho penal chileno. Parte especial. Año 2021. Pág. 215)</a:t>
            </a:r>
            <a:endParaRPr lang="es-CL" sz="2400" dirty="0"/>
          </a:p>
        </p:txBody>
      </p:sp>
    </p:spTree>
    <p:extLst>
      <p:ext uri="{BB962C8B-B14F-4D97-AF65-F5344CB8AC3E}">
        <p14:creationId xmlns:p14="http://schemas.microsoft.com/office/powerpoint/2010/main" val="1115071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182C007-71D0-8DE6-6E3F-D8C8C4866164}"/>
              </a:ext>
            </a:extLst>
          </p:cNvPr>
          <p:cNvSpPr>
            <a:spLocks noGrp="1"/>
          </p:cNvSpPr>
          <p:nvPr>
            <p:ph idx="1"/>
          </p:nvPr>
        </p:nvSpPr>
        <p:spPr>
          <a:xfrm>
            <a:off x="449179" y="737938"/>
            <a:ext cx="11373853" cy="5002090"/>
          </a:xfrm>
        </p:spPr>
        <p:txBody>
          <a:bodyPr>
            <a:normAutofit fontScale="92500" lnSpcReduction="10000"/>
          </a:bodyPr>
          <a:lstStyle/>
          <a:p>
            <a:pPr marL="0" indent="0" algn="just">
              <a:buNone/>
            </a:pPr>
            <a:r>
              <a:rPr lang="es-MX" sz="2400" dirty="0">
                <a:highlight>
                  <a:srgbClr val="00FFFF"/>
                </a:highlight>
              </a:rPr>
              <a:t>JURISPRUDENCIA</a:t>
            </a:r>
            <a:r>
              <a:rPr lang="es-MX" sz="2400" dirty="0"/>
              <a:t>: Respecto a la frase introducción de objetos, debemos entender “introducir” (según se lee en la 22a edición del Diccionario de la Real Academia Española) significa “1. </a:t>
            </a:r>
            <a:r>
              <a:rPr lang="es-MX" sz="2400" dirty="0" err="1"/>
              <a:t>tr</a:t>
            </a:r>
            <a:r>
              <a:rPr lang="es-MX" sz="2400" dirty="0"/>
              <a:t>. Conducir a alguien al interior de un lugar. 2. </a:t>
            </a:r>
            <a:r>
              <a:rPr lang="es-MX" sz="2400" dirty="0" err="1"/>
              <a:t>tr</a:t>
            </a:r>
            <a:r>
              <a:rPr lang="es-MX" sz="2400" dirty="0"/>
              <a:t>. Meter o hacer entrar algo en otra cosa”; y que, al discutirse el texto del proyecto de ley que estableció la figura penal del artículo 365 bis en examen, en la Comisión de Constitución, Legislación, Justicia y Reglamento del Senado se dejó constancia que “el concepto de ‘introducción de objetos de cualquier índole’, en los conductos vaginales o anales es comprensivo de la utilización de animales para ese efecto, así como cualquier parte del cuerpo humano distinta del órgano sexual masculino, como por ejemplo, una mano” (Boletín </a:t>
            </a:r>
            <a:r>
              <a:rPr lang="es-MX" sz="2400" dirty="0" err="1"/>
              <a:t>N°</a:t>
            </a:r>
            <a:r>
              <a:rPr lang="es-MX" sz="2400" dirty="0"/>
              <a:t> 2906-07, </a:t>
            </a:r>
            <a:r>
              <a:rPr lang="es-MX" sz="2400" dirty="0" err="1"/>
              <a:t>Ia</a:t>
            </a:r>
            <a:r>
              <a:rPr lang="es-MX" sz="2400" dirty="0"/>
              <a:t> sesión de la 350 Legislatura Extraordinaria, pág. 39). Es por eso que el que ejecute la maniobra de introducción de los dedos por la vía vaginal ha incurrido en dicho momento en una demostración de que el sujeto agente, actuó dolosamente, con dolo directo, y empleó en beneficio de su propósito delictual la oportunidad de encontrarse con la ofendida sedada, no inconsciente. El acusado, entonces, se aprovechó de la incapacidad de la ofendida para oponer resistencia y cometió la ya descrita introducción castigada por la ley (CS, 08/07/2008, ROL 2903-2008). </a:t>
            </a:r>
            <a:endParaRPr lang="es-CL" sz="2400" dirty="0"/>
          </a:p>
        </p:txBody>
      </p:sp>
    </p:spTree>
    <p:extLst>
      <p:ext uri="{BB962C8B-B14F-4D97-AF65-F5344CB8AC3E}">
        <p14:creationId xmlns:p14="http://schemas.microsoft.com/office/powerpoint/2010/main" val="4000507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0099E0-FA09-3604-A07D-7D5F35EE39AE}"/>
              </a:ext>
            </a:extLst>
          </p:cNvPr>
          <p:cNvSpPr>
            <a:spLocks noGrp="1"/>
          </p:cNvSpPr>
          <p:nvPr>
            <p:ph type="title"/>
          </p:nvPr>
        </p:nvSpPr>
        <p:spPr/>
        <p:txBody>
          <a:bodyPr/>
          <a:lstStyle/>
          <a:p>
            <a:r>
              <a:rPr lang="es-MX" dirty="0"/>
              <a:t>Bien jurídico protegido </a:t>
            </a:r>
            <a:endParaRPr lang="es-CL" dirty="0"/>
          </a:p>
        </p:txBody>
      </p:sp>
      <p:sp>
        <p:nvSpPr>
          <p:cNvPr id="3" name="Marcador de contenido 2">
            <a:extLst>
              <a:ext uri="{FF2B5EF4-FFF2-40B4-BE49-F238E27FC236}">
                <a16:creationId xmlns:a16="http://schemas.microsoft.com/office/drawing/2014/main" id="{C4672193-D29F-325A-539B-19A82061BA4D}"/>
              </a:ext>
            </a:extLst>
          </p:cNvPr>
          <p:cNvSpPr>
            <a:spLocks noGrp="1"/>
          </p:cNvSpPr>
          <p:nvPr>
            <p:ph idx="1"/>
          </p:nvPr>
        </p:nvSpPr>
        <p:spPr>
          <a:xfrm>
            <a:off x="545432" y="2638044"/>
            <a:ext cx="11277600" cy="3377745"/>
          </a:xfrm>
        </p:spPr>
        <p:txBody>
          <a:bodyPr>
            <a:normAutofit fontScale="92500"/>
          </a:bodyPr>
          <a:lstStyle/>
          <a:p>
            <a:pPr marL="0" indent="0" algn="just">
              <a:buNone/>
            </a:pPr>
            <a:r>
              <a:rPr lang="es-MX" sz="2400" dirty="0"/>
              <a:t>La regla general es que se identifique que en este tipo de delitos lo que existe es un atentado contra </a:t>
            </a:r>
            <a:r>
              <a:rPr lang="es-MX" sz="2400" dirty="0">
                <a:highlight>
                  <a:srgbClr val="00FFFF"/>
                </a:highlight>
              </a:rPr>
              <a:t>la libertad sexual, </a:t>
            </a:r>
            <a:r>
              <a:rPr lang="es-MX" sz="2400" dirty="0"/>
              <a:t>entendida como la posibilidad de auto determinarse en el plano sexual. En rigor, sin embargo, no es un derecho a auto determinarse en general en el plano sexual; así, si por ejemplo, una persona impide mediante medios coactivos a una pareja mantener relaciones sexuales, lo que habrá subyacente no será un delito sexual sino que un delito de coacción. Así, lo que existe en los delitos sexuales no es un atentado al desarrollo libre de la sexualidad en todos sus aspectos sino que un atentado al derecho de exclusión de terceros del ámbito de la interacción sexual, es decir, a la libertad sexual negativa o libertad de abstención sexual. (WINTER, JAIME. Delitos contra la indemnidad sexual. Año 2018. Pág. 5)</a:t>
            </a:r>
            <a:endParaRPr lang="es-CL" sz="2400" dirty="0"/>
          </a:p>
        </p:txBody>
      </p:sp>
    </p:spTree>
    <p:extLst>
      <p:ext uri="{BB962C8B-B14F-4D97-AF65-F5344CB8AC3E}">
        <p14:creationId xmlns:p14="http://schemas.microsoft.com/office/powerpoint/2010/main" val="29827933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ADAE9E9-B86B-C9F2-9424-CAF64F897813}"/>
              </a:ext>
            </a:extLst>
          </p:cNvPr>
          <p:cNvSpPr>
            <a:spLocks noGrp="1"/>
          </p:cNvSpPr>
          <p:nvPr>
            <p:ph idx="1"/>
          </p:nvPr>
        </p:nvSpPr>
        <p:spPr>
          <a:xfrm>
            <a:off x="705853" y="673768"/>
            <a:ext cx="10780294" cy="5694948"/>
          </a:xfrm>
        </p:spPr>
        <p:txBody>
          <a:bodyPr>
            <a:normAutofit fontScale="92500" lnSpcReduction="20000"/>
          </a:bodyPr>
          <a:lstStyle/>
          <a:p>
            <a:pPr marL="0" indent="0" algn="just">
              <a:buNone/>
            </a:pPr>
            <a:r>
              <a:rPr lang="es-MX" sz="2800" dirty="0"/>
              <a:t>Sin embargo, en doctrina se ha sostenido que la introducción de partes del cuerpo, como por ejemplo, la mano, no pueden ser considerados objetos. Se ha señalado lo siguiente: “La agravación se produce cuando los abusos sexuales consisten en “la introducción de objetos de cualquier índole por vía anal, bucal o vaginal o en la utilización de animales en ello”. Al discutirse el texto en el Primer Informe de la Comisión de Constitución, Legislación, Justicia y Reglamento del Senado se señaló que los objetos a que se hace referencia pueden ser animales y miembros corporales diferentes al pene, “p. ej., una mano” (Boletín N.º 2906-07, 39), y así lo ha aceptado alguna jurisprudencia (SCA Antofagasta 2.12.2008, RLJ 328). Sin embargo, a nuestro juicio, por una parte, dicha interpretación degrada la esencia del ser humano como sujeto, distinguible a todo nivel de las cosas del mundo y es contraria a la jurisprudencia que estima incompatible con el sentido natural y obvio de las palabras entender las partes del cuerpo humano como objeto”. (MATUS/RAMÍREZ. Manual de derecho penal chileno. Parte especial. Año 2021. Pág. 214)</a:t>
            </a:r>
            <a:endParaRPr lang="es-CL" sz="2800" dirty="0"/>
          </a:p>
        </p:txBody>
      </p:sp>
    </p:spTree>
    <p:extLst>
      <p:ext uri="{BB962C8B-B14F-4D97-AF65-F5344CB8AC3E}">
        <p14:creationId xmlns:p14="http://schemas.microsoft.com/office/powerpoint/2010/main" val="17298465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CAE2AD-D061-F0A8-D536-54A8B59ABB99}"/>
              </a:ext>
            </a:extLst>
          </p:cNvPr>
          <p:cNvSpPr>
            <a:spLocks noGrp="1"/>
          </p:cNvSpPr>
          <p:nvPr>
            <p:ph type="title"/>
          </p:nvPr>
        </p:nvSpPr>
        <p:spPr/>
        <p:txBody>
          <a:bodyPr/>
          <a:lstStyle/>
          <a:p>
            <a:r>
              <a:rPr lang="es-CL" dirty="0"/>
              <a:t>ABUSO SEXUAL IMPROPIO</a:t>
            </a:r>
          </a:p>
        </p:txBody>
      </p:sp>
      <p:sp>
        <p:nvSpPr>
          <p:cNvPr id="3" name="Marcador de contenido 2">
            <a:extLst>
              <a:ext uri="{FF2B5EF4-FFF2-40B4-BE49-F238E27FC236}">
                <a16:creationId xmlns:a16="http://schemas.microsoft.com/office/drawing/2014/main" id="{F0CEB09F-336D-93EF-FD4A-331C2A97A3B2}"/>
              </a:ext>
            </a:extLst>
          </p:cNvPr>
          <p:cNvSpPr>
            <a:spLocks noGrp="1"/>
          </p:cNvSpPr>
          <p:nvPr>
            <p:ph idx="1"/>
          </p:nvPr>
        </p:nvSpPr>
        <p:spPr>
          <a:xfrm>
            <a:off x="1491916" y="2638044"/>
            <a:ext cx="9432758" cy="3101983"/>
          </a:xfrm>
        </p:spPr>
        <p:txBody>
          <a:bodyPr/>
          <a:lstStyle/>
          <a:p>
            <a:pPr marL="0" indent="0" algn="just">
              <a:buNone/>
            </a:pPr>
            <a:r>
              <a:rPr lang="es-MX" dirty="0"/>
              <a:t>En lo que respecta a los abusos sexuales impropios, regulados en el artículo 366 bis del CP, no existen diferencias respecto del abuso sexual propio en cuanto a la conducta que se sanciona, y que, también, se configura por la conducta descrita en el artículo 366 ter. La diferencia entre uno y otro, como se señaló anteriormente, radica en que el sujeto pasivo de esta figura no debe ser un mayor de catorce años, lo que supone una agravación de la pena impuesta para el abusador. (BALMACEDA, GUSTAVO. Manual de Derecho Penal. Parte especial. Año 2014. Pág. 230)</a:t>
            </a:r>
            <a:endParaRPr lang="es-CL" dirty="0"/>
          </a:p>
        </p:txBody>
      </p:sp>
    </p:spTree>
    <p:extLst>
      <p:ext uri="{BB962C8B-B14F-4D97-AF65-F5344CB8AC3E}">
        <p14:creationId xmlns:p14="http://schemas.microsoft.com/office/powerpoint/2010/main" val="19134940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9129ED-EAAD-37D5-893A-A559915B9038}"/>
              </a:ext>
            </a:extLst>
          </p:cNvPr>
          <p:cNvSpPr>
            <a:spLocks noGrp="1"/>
          </p:cNvSpPr>
          <p:nvPr>
            <p:ph type="title"/>
          </p:nvPr>
        </p:nvSpPr>
        <p:spPr/>
        <p:txBody>
          <a:bodyPr>
            <a:normAutofit fontScale="90000"/>
          </a:bodyPr>
          <a:lstStyle/>
          <a:p>
            <a:r>
              <a:rPr lang="es-MX" dirty="0"/>
              <a:t>Corrupción y explotación sexual de menores (arts. 366 </a:t>
            </a:r>
            <a:r>
              <a:rPr lang="es-MX" dirty="0" err="1"/>
              <a:t>quáter</a:t>
            </a:r>
            <a:r>
              <a:rPr lang="es-MX" dirty="0"/>
              <a:t>, 367, 367 ter)</a:t>
            </a:r>
            <a:endParaRPr lang="es-CL" dirty="0"/>
          </a:p>
        </p:txBody>
      </p:sp>
      <p:sp>
        <p:nvSpPr>
          <p:cNvPr id="3" name="Marcador de contenido 2">
            <a:extLst>
              <a:ext uri="{FF2B5EF4-FFF2-40B4-BE49-F238E27FC236}">
                <a16:creationId xmlns:a16="http://schemas.microsoft.com/office/drawing/2014/main" id="{27E1A981-0DBA-B854-7075-50788ACE1892}"/>
              </a:ext>
            </a:extLst>
          </p:cNvPr>
          <p:cNvSpPr>
            <a:spLocks noGrp="1"/>
          </p:cNvSpPr>
          <p:nvPr>
            <p:ph idx="1"/>
          </p:nvPr>
        </p:nvSpPr>
        <p:spPr>
          <a:xfrm>
            <a:off x="1042737" y="2638044"/>
            <a:ext cx="10363200" cy="3101983"/>
          </a:xfrm>
        </p:spPr>
        <p:txBody>
          <a:bodyPr>
            <a:normAutofit/>
          </a:bodyPr>
          <a:lstStyle/>
          <a:p>
            <a:pPr marL="0" indent="0" algn="just">
              <a:buNone/>
            </a:pPr>
            <a:r>
              <a:rPr lang="es-MX" dirty="0"/>
              <a:t>Exposición del menor a actos de significación sexual (art. 366 </a:t>
            </a:r>
            <a:r>
              <a:rPr lang="es-MX" dirty="0" err="1"/>
              <a:t>quáter</a:t>
            </a:r>
            <a:r>
              <a:rPr lang="es-MX" dirty="0"/>
              <a:t>). Víctima en este delito es un menor de edad, distinguiendo la ley entre menores de 14 años y menores mayores de esa edad, para efectos de la penalidad. Además, tratándose de menores mayores de 14 años, para que se configure este delito la ley exige la concurrencia de alguna de las circunstancias del art. 361 N.º 1, del 363 o de alguna amenaza de los arts. 296 y 297. La inclusión de las amenazas como circunstancia que vicia el consentimiento del menor mayor de catorce años sigue la línea manifestada en el art. 411 </a:t>
            </a:r>
            <a:r>
              <a:rPr lang="es-MX" dirty="0" err="1"/>
              <a:t>quáter</a:t>
            </a:r>
            <a:r>
              <a:rPr lang="es-MX" dirty="0"/>
              <a:t> de entender que el consentimiento en materia penal se encuentra viciado también cuando concurren otras circunstancias que limitan la libertad de autodeterminación más allá de la fuerza, la intimidación y las que enumera el art. 363. (MATUS/RAMÍREZ. Manual de derecho penal chileno. Parte especial. Año 2021. Pág. 214)</a:t>
            </a:r>
            <a:endParaRPr lang="es-CL" dirty="0"/>
          </a:p>
        </p:txBody>
      </p:sp>
    </p:spTree>
    <p:extLst>
      <p:ext uri="{BB962C8B-B14F-4D97-AF65-F5344CB8AC3E}">
        <p14:creationId xmlns:p14="http://schemas.microsoft.com/office/powerpoint/2010/main" val="11245632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8D86C4-05DE-A157-79F6-B6AB91AE16A7}"/>
              </a:ext>
            </a:extLst>
          </p:cNvPr>
          <p:cNvSpPr>
            <a:spLocks noGrp="1"/>
          </p:cNvSpPr>
          <p:nvPr>
            <p:ph type="title"/>
          </p:nvPr>
        </p:nvSpPr>
        <p:spPr>
          <a:xfrm>
            <a:off x="2999874" y="387176"/>
            <a:ext cx="5453032" cy="1188720"/>
          </a:xfrm>
        </p:spPr>
        <p:txBody>
          <a:bodyPr>
            <a:normAutofit fontScale="90000"/>
          </a:bodyPr>
          <a:lstStyle/>
          <a:p>
            <a:r>
              <a:rPr lang="es-CL" dirty="0"/>
              <a:t>Descripción legal. REFORMADO EN LEY 21.522 (DIC. DE 2022)</a:t>
            </a:r>
          </a:p>
        </p:txBody>
      </p:sp>
      <p:sp>
        <p:nvSpPr>
          <p:cNvPr id="3" name="Marcador de contenido 2">
            <a:extLst>
              <a:ext uri="{FF2B5EF4-FFF2-40B4-BE49-F238E27FC236}">
                <a16:creationId xmlns:a16="http://schemas.microsoft.com/office/drawing/2014/main" id="{D038A5C7-7076-9D50-D5A3-0D7ECF421374}"/>
              </a:ext>
            </a:extLst>
          </p:cNvPr>
          <p:cNvSpPr>
            <a:spLocks noGrp="1"/>
          </p:cNvSpPr>
          <p:nvPr>
            <p:ph idx="1"/>
          </p:nvPr>
        </p:nvSpPr>
        <p:spPr>
          <a:xfrm>
            <a:off x="797786" y="1958372"/>
            <a:ext cx="10876548" cy="3734764"/>
          </a:xfrm>
        </p:spPr>
        <p:txBody>
          <a:bodyPr>
            <a:normAutofit fontScale="70000" lnSpcReduction="20000"/>
          </a:bodyPr>
          <a:lstStyle/>
          <a:p>
            <a:pPr marL="0" indent="0" algn="just">
              <a:buNone/>
            </a:pPr>
            <a:r>
              <a:rPr lang="es-CL" sz="3300" i="1" dirty="0"/>
              <a:t>ART. 366 </a:t>
            </a:r>
            <a:r>
              <a:rPr lang="es-CL" sz="3300" i="1" dirty="0" err="1"/>
              <a:t>quáter</a:t>
            </a:r>
            <a:r>
              <a:rPr lang="es-CL" sz="3300" i="1" dirty="0"/>
              <a:t>.</a:t>
            </a:r>
          </a:p>
          <a:p>
            <a:pPr algn="just"/>
            <a:endParaRPr lang="es-CL" sz="3300" i="1" dirty="0"/>
          </a:p>
          <a:p>
            <a:pPr marL="0" indent="0" algn="just">
              <a:buNone/>
            </a:pPr>
            <a:r>
              <a:rPr lang="es-CL" sz="3300" i="1" dirty="0"/>
              <a:t>    El que, sin realizar una acción sexual en los términos anteriores, para procurar su excitación sexual o la excitación sexual de otro, realizare acciones de significación sexual ante una persona menor de catorce años, será castigado con presidio menor en su grado medio a máximo.</a:t>
            </a:r>
          </a:p>
          <a:p>
            <a:pPr marL="0" indent="0" algn="just">
              <a:buNone/>
            </a:pPr>
            <a:r>
              <a:rPr lang="es-CL" sz="3300" i="1" dirty="0"/>
              <a:t> </a:t>
            </a:r>
          </a:p>
          <a:p>
            <a:pPr marL="0" indent="0" algn="just">
              <a:buNone/>
            </a:pPr>
            <a:r>
              <a:rPr lang="es-CL" sz="3300" i="1" dirty="0"/>
              <a:t>    Si se determinare a una persona menor de catorce años a realizar acciones de significación sexual delante suyo o de otro, o se la hiciere ver o escuchar material pornográfico o de explotación sexual o presenciar espectáculos del mismo carácter, la pena será presidio menor en su grado máximo.</a:t>
            </a:r>
          </a:p>
          <a:p>
            <a:endParaRPr lang="es-CL" sz="3700" dirty="0"/>
          </a:p>
          <a:p>
            <a:endParaRPr lang="es-CL" dirty="0"/>
          </a:p>
        </p:txBody>
      </p:sp>
    </p:spTree>
    <p:extLst>
      <p:ext uri="{BB962C8B-B14F-4D97-AF65-F5344CB8AC3E}">
        <p14:creationId xmlns:p14="http://schemas.microsoft.com/office/powerpoint/2010/main" val="32956877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ART. 366 QUATER</a:t>
            </a:r>
            <a:endParaRPr lang="es-CL" dirty="0"/>
          </a:p>
        </p:txBody>
      </p:sp>
      <p:sp>
        <p:nvSpPr>
          <p:cNvPr id="3" name="2 Marcador de contenido"/>
          <p:cNvSpPr>
            <a:spLocks noGrp="1"/>
          </p:cNvSpPr>
          <p:nvPr>
            <p:ph idx="1"/>
          </p:nvPr>
        </p:nvSpPr>
        <p:spPr/>
        <p:txBody>
          <a:bodyPr/>
          <a:lstStyle/>
          <a:p>
            <a:pPr marL="0" indent="0">
              <a:buNone/>
            </a:pPr>
            <a:r>
              <a:rPr lang="es-CL" sz="2000" i="1" dirty="0"/>
              <a:t>Será sancionado con la misma pena del inciso precedente al que determinare a una persona menor de catorce años a enviar, entregar o exhibir:</a:t>
            </a:r>
          </a:p>
          <a:p>
            <a:pPr marL="0" indent="0">
              <a:buNone/>
            </a:pPr>
            <a:r>
              <a:rPr lang="es-CL" sz="2000" i="1" dirty="0"/>
              <a:t>     </a:t>
            </a:r>
          </a:p>
          <a:p>
            <a:pPr marL="0" indent="0">
              <a:buNone/>
            </a:pPr>
            <a:r>
              <a:rPr lang="es-CL" sz="2000" i="1" dirty="0"/>
              <a:t>   a) Imágenes o grabaciones en que se representaren acciones de significación sexual de su persona o de otro menor de catorce años de edad.</a:t>
            </a:r>
          </a:p>
          <a:p>
            <a:pPr marL="0" indent="0">
              <a:buNone/>
            </a:pPr>
            <a:r>
              <a:rPr lang="es-CL" sz="2000" i="1" dirty="0"/>
              <a:t>   b) Imágenes o grabaciones de sus genitales o los de otra persona menor de catorce años.</a:t>
            </a:r>
          </a:p>
          <a:p>
            <a:endParaRPr lang="es-CL" dirty="0"/>
          </a:p>
        </p:txBody>
      </p:sp>
    </p:spTree>
    <p:extLst>
      <p:ext uri="{BB962C8B-B14F-4D97-AF65-F5344CB8AC3E}">
        <p14:creationId xmlns:p14="http://schemas.microsoft.com/office/powerpoint/2010/main" val="24653388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ART. 366 QUATER</a:t>
            </a:r>
            <a:endParaRPr lang="es-CL"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CL" sz="2000" i="1" dirty="0"/>
              <a:t>Quien realice alguna de las conductas  descritas en los incisos anteriores con una persona menor de edad pero mayor de catorce años, concurriendo cualquiera de las circunstancias del numerando 1º del artículo 361 o de las enumeradas en el artículo 363 o mediante amenazas en los términos de los artículos 296 y 297, tendrá las mismas penas señaladas en los incisos anteriores.</a:t>
            </a:r>
          </a:p>
          <a:p>
            <a:pPr marL="0" indent="0" algn="just">
              <a:buNone/>
            </a:pPr>
            <a:r>
              <a:rPr lang="es-CL" sz="2000" i="1" dirty="0"/>
              <a:t>Las penas señaladas  en el presente artículo se aplicarán también cuando los delitos descritos en él sean cometidos a distancia, mediante cualquier medio electrónico. </a:t>
            </a:r>
          </a:p>
          <a:p>
            <a:pPr marL="0" indent="0" algn="just">
              <a:buNone/>
            </a:pPr>
            <a:r>
              <a:rPr lang="es-CL" sz="2000" i="1" dirty="0"/>
              <a:t> Si en la comisión cualquiera de los delitos descritos en este artículo, el autor falseare su identidad o edad, se aumentará la pena aplicable en un grado.</a:t>
            </a:r>
          </a:p>
          <a:p>
            <a:endParaRPr lang="es-CL" dirty="0"/>
          </a:p>
        </p:txBody>
      </p:sp>
    </p:spTree>
    <p:extLst>
      <p:ext uri="{BB962C8B-B14F-4D97-AF65-F5344CB8AC3E}">
        <p14:creationId xmlns:p14="http://schemas.microsoft.com/office/powerpoint/2010/main" val="37565429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3993CC-D17C-DE81-F3B2-D0E30EFC9D1F}"/>
              </a:ext>
            </a:extLst>
          </p:cNvPr>
          <p:cNvSpPr>
            <a:spLocks noGrp="1"/>
          </p:cNvSpPr>
          <p:nvPr>
            <p:ph type="title"/>
          </p:nvPr>
        </p:nvSpPr>
        <p:spPr>
          <a:xfrm>
            <a:off x="2231136" y="387176"/>
            <a:ext cx="7729728" cy="1188720"/>
          </a:xfrm>
        </p:spPr>
        <p:txBody>
          <a:bodyPr/>
          <a:lstStyle/>
          <a:p>
            <a:r>
              <a:rPr lang="es-CL" dirty="0"/>
              <a:t>Conducta típica art. 366 </a:t>
            </a:r>
            <a:r>
              <a:rPr lang="es-CL" dirty="0" err="1"/>
              <a:t>quater</a:t>
            </a:r>
            <a:endParaRPr lang="es-CL" dirty="0"/>
          </a:p>
        </p:txBody>
      </p:sp>
      <p:sp>
        <p:nvSpPr>
          <p:cNvPr id="3" name="Marcador de contenido 2">
            <a:extLst>
              <a:ext uri="{FF2B5EF4-FFF2-40B4-BE49-F238E27FC236}">
                <a16:creationId xmlns:a16="http://schemas.microsoft.com/office/drawing/2014/main" id="{54243CB8-FC93-7102-C5A4-6165B3CFB198}"/>
              </a:ext>
            </a:extLst>
          </p:cNvPr>
          <p:cNvSpPr>
            <a:spLocks noGrp="1"/>
          </p:cNvSpPr>
          <p:nvPr>
            <p:ph idx="1"/>
          </p:nvPr>
        </p:nvSpPr>
        <p:spPr>
          <a:xfrm>
            <a:off x="449179" y="2133600"/>
            <a:ext cx="11325726" cy="4090737"/>
          </a:xfrm>
        </p:spPr>
        <p:txBody>
          <a:bodyPr/>
          <a:lstStyle/>
          <a:p>
            <a:pPr marL="0" indent="0" algn="just">
              <a:buNone/>
            </a:pPr>
            <a:r>
              <a:rPr lang="es-MX" dirty="0"/>
              <a:t>Realizando acciones de significación sexual ante el menor. Se trata de una forma grave del antiguo delito de exhibicionismo del art. 373, esto es, realizar actos sexuales, o tocamientos impúdicos (boca, genitales y ano), solo o con otros partícipes frente al menor, como la filmación de pornografía y la masturbación, aunque se realicen en privado (MATUS/RAMÍREZ. Manual de derecho penal chileno. Parte especial. Año 2021. Pág. 218)</a:t>
            </a:r>
          </a:p>
          <a:p>
            <a:pPr marL="0" indent="0" algn="just">
              <a:buNone/>
            </a:pPr>
            <a:endParaRPr lang="es-MX" dirty="0"/>
          </a:p>
          <a:p>
            <a:pPr marL="0" indent="0" algn="just">
              <a:buNone/>
            </a:pPr>
            <a:r>
              <a:rPr lang="es-MX" dirty="0"/>
              <a:t>Exponiéndolo a ver u oír material o espectáculos pornográficos. La ley no define aquí lo que ha de entenderse por “material o espectáculos pornográficos” (como sí se hace para el caso del delito contemplado en el art. 366 quinquies), pero diremos que se trata de algo “impúdico”, “ofensivo del pudor”, “una ofensa torpe, grosera y repugnante”, lo que se conoce habitualmente como “sexo explícito”, esto es, la exposición de los genitales masculinos o femeninos durante la actividad sexual (MATUS/RAMÍREZ. Manual de derecho penal chileno. Parte especial. Año 2021. Pág. 218)</a:t>
            </a:r>
          </a:p>
          <a:p>
            <a:pPr marL="0" indent="0">
              <a:buNone/>
            </a:pPr>
            <a:endParaRPr lang="es-CL" dirty="0"/>
          </a:p>
        </p:txBody>
      </p:sp>
    </p:spTree>
    <p:extLst>
      <p:ext uri="{BB962C8B-B14F-4D97-AF65-F5344CB8AC3E}">
        <p14:creationId xmlns:p14="http://schemas.microsoft.com/office/powerpoint/2010/main" val="352782407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6CF3D19-64E8-DE3E-EFA1-693ED7FB962A}"/>
              </a:ext>
            </a:extLst>
          </p:cNvPr>
          <p:cNvSpPr>
            <a:spLocks noGrp="1"/>
          </p:cNvSpPr>
          <p:nvPr>
            <p:ph idx="1"/>
          </p:nvPr>
        </p:nvSpPr>
        <p:spPr>
          <a:xfrm>
            <a:off x="465221" y="786063"/>
            <a:ext cx="11277600" cy="5454315"/>
          </a:xfrm>
        </p:spPr>
        <p:txBody>
          <a:bodyPr>
            <a:normAutofit fontScale="92500" lnSpcReduction="10000"/>
          </a:bodyPr>
          <a:lstStyle/>
          <a:p>
            <a:pPr marL="0" indent="0" algn="just">
              <a:buNone/>
            </a:pPr>
            <a:r>
              <a:rPr lang="es-MX" dirty="0">
                <a:highlight>
                  <a:srgbClr val="00FFFF"/>
                </a:highlight>
              </a:rPr>
              <a:t>Determinándolo a realizar acciones de significación sexual ante otros. </a:t>
            </a:r>
            <a:r>
              <a:rPr lang="es-MX" dirty="0"/>
              <a:t>Aquí sólo puede estar refiriéndose la ley a la realización en solitario por parte del menor de tocamientos impúdicos o de introducción de objetos (con significación sexual en la boca, genitales o ano). La realización de cualquier acto de significación sexual (acceso carnal o tocamientos libidinosos) con otros por parte del menor pone a quien lo determina como inductor de dicho acto sexual, y la pena ha de corresponder a la del acto sexual inducido. Así, si el acto consiste en el acceso carnal, habrá violación o estupro del menor y de ella responde el inductor. (MATUS/RAMÍREZ. Manual de derecho penal chileno. Parte especial. Año 2021. Pág. 218)</a:t>
            </a:r>
          </a:p>
          <a:p>
            <a:pPr marL="0" indent="0" algn="just">
              <a:buNone/>
            </a:pPr>
            <a:endParaRPr lang="es-MX" dirty="0"/>
          </a:p>
          <a:p>
            <a:pPr marL="0" indent="0" algn="just">
              <a:buNone/>
            </a:pPr>
            <a:r>
              <a:rPr lang="es-MX" dirty="0">
                <a:highlight>
                  <a:srgbClr val="00FFFF"/>
                </a:highlight>
              </a:rPr>
              <a:t>Determinándolo a enviar, entregar o exhibir imágenes o grabaciones de:</a:t>
            </a:r>
          </a:p>
          <a:p>
            <a:pPr marL="0" indent="0" algn="just">
              <a:buNone/>
            </a:pPr>
            <a:r>
              <a:rPr lang="es-MX" b="1" dirty="0"/>
              <a:t>Imágenes</a:t>
            </a:r>
            <a:r>
              <a:rPr lang="es-MX" dirty="0"/>
              <a:t> o </a:t>
            </a:r>
            <a:r>
              <a:rPr lang="es-MX" b="1" dirty="0"/>
              <a:t>grabaciones</a:t>
            </a:r>
            <a:r>
              <a:rPr lang="es-MX" dirty="0"/>
              <a:t> </a:t>
            </a:r>
            <a:r>
              <a:rPr lang="es-MX" b="1" dirty="0"/>
              <a:t>en</a:t>
            </a:r>
            <a:r>
              <a:rPr lang="es-MX" dirty="0"/>
              <a:t> </a:t>
            </a:r>
            <a:r>
              <a:rPr lang="es-MX" b="1" dirty="0"/>
              <a:t>que</a:t>
            </a:r>
            <a:r>
              <a:rPr lang="es-MX" dirty="0"/>
              <a:t> </a:t>
            </a:r>
            <a:r>
              <a:rPr lang="es-MX" b="1" dirty="0"/>
              <a:t>se</a:t>
            </a:r>
            <a:r>
              <a:rPr lang="es-MX" dirty="0"/>
              <a:t> </a:t>
            </a:r>
            <a:r>
              <a:rPr lang="es-MX" b="1" dirty="0"/>
              <a:t>representaren</a:t>
            </a:r>
            <a:r>
              <a:rPr lang="es-MX" dirty="0"/>
              <a:t> </a:t>
            </a:r>
            <a:r>
              <a:rPr lang="es-MX" b="1" dirty="0"/>
              <a:t>acciones</a:t>
            </a:r>
            <a:r>
              <a:rPr lang="es-MX" dirty="0"/>
              <a:t> </a:t>
            </a:r>
            <a:r>
              <a:rPr lang="es-MX" b="1" dirty="0"/>
              <a:t>de</a:t>
            </a:r>
            <a:r>
              <a:rPr lang="es-MX" dirty="0"/>
              <a:t> </a:t>
            </a:r>
            <a:r>
              <a:rPr lang="es-MX" b="1" dirty="0"/>
              <a:t>significación</a:t>
            </a:r>
            <a:r>
              <a:rPr lang="es-MX" dirty="0"/>
              <a:t> </a:t>
            </a:r>
            <a:r>
              <a:rPr lang="es-MX" b="1" dirty="0"/>
              <a:t>sexual</a:t>
            </a:r>
            <a:r>
              <a:rPr lang="es-MX" dirty="0"/>
              <a:t> de su persona o de otro menor de </a:t>
            </a:r>
            <a:r>
              <a:rPr lang="es-MX" b="1" dirty="0"/>
              <a:t>catorce</a:t>
            </a:r>
            <a:r>
              <a:rPr lang="es-MX" dirty="0"/>
              <a:t> años de edad</a:t>
            </a:r>
            <a:r>
              <a:rPr lang="es-MX" b="1" dirty="0"/>
              <a:t>. </a:t>
            </a:r>
          </a:p>
          <a:p>
            <a:pPr marL="0" indent="0" algn="just">
              <a:buNone/>
            </a:pPr>
            <a:r>
              <a:rPr lang="es-MX" b="1" dirty="0"/>
              <a:t>Imágenes o</a:t>
            </a:r>
            <a:r>
              <a:rPr lang="es-MX" dirty="0"/>
              <a:t> </a:t>
            </a:r>
            <a:r>
              <a:rPr lang="es-MX" b="1" dirty="0"/>
              <a:t>grabaciones</a:t>
            </a:r>
            <a:r>
              <a:rPr lang="es-MX" dirty="0"/>
              <a:t> </a:t>
            </a:r>
            <a:r>
              <a:rPr lang="es-MX" b="1" dirty="0"/>
              <a:t>de</a:t>
            </a:r>
            <a:r>
              <a:rPr lang="es-MX" dirty="0"/>
              <a:t> </a:t>
            </a:r>
            <a:r>
              <a:rPr lang="es-MX" b="1" dirty="0"/>
              <a:t>sus</a:t>
            </a:r>
            <a:r>
              <a:rPr lang="es-MX" dirty="0"/>
              <a:t> </a:t>
            </a:r>
            <a:r>
              <a:rPr lang="es-MX" b="1" dirty="0"/>
              <a:t>genitales</a:t>
            </a:r>
            <a:r>
              <a:rPr lang="es-MX" dirty="0"/>
              <a:t> </a:t>
            </a:r>
            <a:r>
              <a:rPr lang="es-MX" b="1" dirty="0"/>
              <a:t>o los de otra persona </a:t>
            </a:r>
            <a:r>
              <a:rPr lang="es-MX" dirty="0"/>
              <a:t>menor </a:t>
            </a:r>
            <a:r>
              <a:rPr lang="es-MX" b="1" dirty="0"/>
              <a:t>de</a:t>
            </a:r>
            <a:r>
              <a:rPr lang="es-MX" dirty="0"/>
              <a:t> </a:t>
            </a:r>
            <a:r>
              <a:rPr lang="es-MX" b="1" dirty="0"/>
              <a:t>catorce</a:t>
            </a:r>
            <a:r>
              <a:rPr lang="es-MX" dirty="0"/>
              <a:t> </a:t>
            </a:r>
            <a:r>
              <a:rPr lang="es-MX" b="1" dirty="0"/>
              <a:t>años</a:t>
            </a:r>
            <a:r>
              <a:rPr lang="es-MX" dirty="0"/>
              <a:t>.</a:t>
            </a:r>
          </a:p>
          <a:p>
            <a:pPr marL="0" indent="0" algn="just">
              <a:buNone/>
            </a:pPr>
            <a:r>
              <a:rPr lang="es-MX" dirty="0"/>
              <a:t>Esta modalidad de la conducta fue incorporada al texto legal por la Ley 20.526, de 13.8.2011, y pretende sancionar el denominado grooming o </a:t>
            </a:r>
            <a:r>
              <a:rPr lang="es-MX" dirty="0" err="1"/>
              <a:t>child</a:t>
            </a:r>
            <a:r>
              <a:rPr lang="es-MX" dirty="0"/>
              <a:t> grooming La expresión grooming se deriva de las conductas de los primates que preparan a sus compañeros durante el proceso de seducción, limpiándolos y quitándoles los parásitos, y que, según el Diccionario de Oxford, se emplea en el idioma inglés, como grooming of </a:t>
            </a:r>
            <a:r>
              <a:rPr lang="es-MX" dirty="0" err="1"/>
              <a:t>paedophile</a:t>
            </a:r>
            <a:r>
              <a:rPr lang="es-MX" dirty="0"/>
              <a:t> para identificar la conducta de quienes preparan a los niños para un encuentro, especialmente a través de salas de chat de Internet, con la intención de cometer un delito de carácter sexual. (MATUS/RAMÍREZ. Manual de derecho penal chileno. Parte especial. Año 2021. Pág. 219) Por otra parte, en la ley 21.522 incorporó expresamente la alusión a genitales. Sin embargo, se puede entender que ya se encontraba incorporada en la descripción “imágenes o grabaciones que representaren acciones de significación sexual. Probablemente se buscó reforzar la tipicidad, incorporando expresamente la mera exhibición de genitales.</a:t>
            </a:r>
          </a:p>
          <a:p>
            <a:pPr marL="0" indent="0">
              <a:buNone/>
            </a:pPr>
            <a:endParaRPr lang="es-MX" dirty="0"/>
          </a:p>
          <a:p>
            <a:pPr marL="0" indent="0">
              <a:buNone/>
            </a:pPr>
            <a:endParaRPr lang="es-CL" dirty="0"/>
          </a:p>
        </p:txBody>
      </p:sp>
    </p:spTree>
    <p:extLst>
      <p:ext uri="{BB962C8B-B14F-4D97-AF65-F5344CB8AC3E}">
        <p14:creationId xmlns:p14="http://schemas.microsoft.com/office/powerpoint/2010/main" val="226098550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6685A12-CA34-4A3A-F6EA-F0AFCB7AE586}"/>
              </a:ext>
            </a:extLst>
          </p:cNvPr>
          <p:cNvSpPr>
            <a:spLocks noGrp="1"/>
          </p:cNvSpPr>
          <p:nvPr>
            <p:ph idx="1"/>
          </p:nvPr>
        </p:nvSpPr>
        <p:spPr>
          <a:xfrm>
            <a:off x="625642" y="802106"/>
            <a:ext cx="10988842" cy="4937922"/>
          </a:xfrm>
        </p:spPr>
        <p:txBody>
          <a:bodyPr/>
          <a:lstStyle/>
          <a:p>
            <a:pPr marL="0" indent="0">
              <a:buNone/>
            </a:pPr>
            <a:endParaRPr lang="es-MX" dirty="0"/>
          </a:p>
          <a:p>
            <a:pPr marL="0" indent="0" algn="just">
              <a:buNone/>
            </a:pPr>
            <a:r>
              <a:rPr lang="es-MX" sz="2800" dirty="0"/>
              <a:t>Finalmente, este art. 366 </a:t>
            </a:r>
            <a:r>
              <a:rPr lang="es-MX" sz="2800" dirty="0" err="1"/>
              <a:t>quáter</a:t>
            </a:r>
            <a:r>
              <a:rPr lang="es-MX" sz="2800" dirty="0"/>
              <a:t> contempla un elemento subjetivo del tipo, sin el cual no se consuma la figura. Este elemento consiste en procurar la excitación sexual propia o de otro. Este elemento elimina el dolo eventual respecto a la conducta punible, que sin embargo subsiste respecto a la edad del menor.</a:t>
            </a:r>
          </a:p>
          <a:p>
            <a:pPr marL="0" indent="0">
              <a:buNone/>
            </a:pPr>
            <a:endParaRPr lang="es-CL" dirty="0"/>
          </a:p>
        </p:txBody>
      </p:sp>
    </p:spTree>
    <p:extLst>
      <p:ext uri="{BB962C8B-B14F-4D97-AF65-F5344CB8AC3E}">
        <p14:creationId xmlns:p14="http://schemas.microsoft.com/office/powerpoint/2010/main" val="25921845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CA5C3A-FC54-0493-04D4-B554C74BA8FB}"/>
              </a:ext>
            </a:extLst>
          </p:cNvPr>
          <p:cNvSpPr>
            <a:spLocks noGrp="1"/>
          </p:cNvSpPr>
          <p:nvPr>
            <p:ph type="title"/>
          </p:nvPr>
        </p:nvSpPr>
        <p:spPr/>
        <p:txBody>
          <a:bodyPr>
            <a:noAutofit/>
          </a:bodyPr>
          <a:lstStyle/>
          <a:p>
            <a:r>
              <a:rPr lang="es-MX" sz="1600" dirty="0"/>
              <a:t>§ 6 bis. Incorporado por  </a:t>
            </a:r>
            <a:r>
              <a:rPr lang="es-MX" sz="1600" dirty="0">
                <a:hlinkClick r:id="rId2"/>
              </a:rPr>
              <a:t>Ley 21522</a:t>
            </a:r>
            <a:br>
              <a:rPr lang="es-MX" sz="1600" dirty="0">
                <a:hlinkClick r:id="rId2"/>
              </a:rPr>
            </a:br>
            <a:r>
              <a:rPr lang="es-MX" sz="1600" dirty="0">
                <a:hlinkClick r:id="rId2"/>
              </a:rPr>
              <a:t/>
            </a:r>
            <a:br>
              <a:rPr lang="es-MX" sz="1600" dirty="0">
                <a:hlinkClick r:id="rId2"/>
              </a:rPr>
            </a:br>
            <a:r>
              <a:rPr lang="es-MX" sz="1600" dirty="0">
                <a:hlinkClick r:id="rId2"/>
              </a:rPr>
              <a:t>D.O. 30.12.2022</a:t>
            </a:r>
            <a:r>
              <a:rPr lang="es-MX" sz="1600" dirty="0"/>
              <a:t> Explotación sexual comercial y material pornográfico de niños, niñas y adolescentes(art. 367 y 367 ter) </a:t>
            </a:r>
            <a:endParaRPr lang="es-CL" sz="1600" dirty="0"/>
          </a:p>
        </p:txBody>
      </p:sp>
      <p:sp>
        <p:nvSpPr>
          <p:cNvPr id="3" name="Marcador de contenido 2">
            <a:extLst>
              <a:ext uri="{FF2B5EF4-FFF2-40B4-BE49-F238E27FC236}">
                <a16:creationId xmlns:a16="http://schemas.microsoft.com/office/drawing/2014/main" id="{C291DF26-D262-B6F2-EEC2-EB240C681797}"/>
              </a:ext>
            </a:extLst>
          </p:cNvPr>
          <p:cNvSpPr>
            <a:spLocks noGrp="1"/>
          </p:cNvSpPr>
          <p:nvPr>
            <p:ph idx="1"/>
          </p:nvPr>
        </p:nvSpPr>
        <p:spPr>
          <a:xfrm>
            <a:off x="1443789" y="2638044"/>
            <a:ext cx="9545053" cy="3506082"/>
          </a:xfrm>
        </p:spPr>
        <p:txBody>
          <a:bodyPr>
            <a:normAutofit/>
          </a:bodyPr>
          <a:lstStyle/>
          <a:p>
            <a:pPr marL="0" indent="0" algn="just">
              <a:buNone/>
            </a:pPr>
            <a:r>
              <a:rPr lang="es-MX" sz="2400" dirty="0"/>
              <a:t>La legislación chilena ha cambiado su orientación original en la materia, donde parecía proteger exclusivamente la honestidad sexual, profundizando en la protección de la indemnidad sexual del menor, tanto desde la perspectiva del desarrollo y formación sexual de éste (seguridad de la libertad) como del abuso ajeno y, sobre todo, de la explotación sexual comercial infantil, actividad incompatible con las valoraciones sociales dominantes no sólo en Chile sino también en el contexto de la sociedad occidental</a:t>
            </a:r>
            <a:endParaRPr lang="es-CL" sz="2400" dirty="0"/>
          </a:p>
        </p:txBody>
      </p:sp>
    </p:spTree>
    <p:extLst>
      <p:ext uri="{BB962C8B-B14F-4D97-AF65-F5344CB8AC3E}">
        <p14:creationId xmlns:p14="http://schemas.microsoft.com/office/powerpoint/2010/main" val="620049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C7DA8B7-BCD1-D699-C28C-BAF59CC722BE}"/>
              </a:ext>
            </a:extLst>
          </p:cNvPr>
          <p:cNvSpPr>
            <a:spLocks noGrp="1"/>
          </p:cNvSpPr>
          <p:nvPr>
            <p:ph idx="1"/>
          </p:nvPr>
        </p:nvSpPr>
        <p:spPr>
          <a:xfrm>
            <a:off x="721895" y="882316"/>
            <a:ext cx="10748209" cy="4857712"/>
          </a:xfrm>
        </p:spPr>
        <p:txBody>
          <a:bodyPr>
            <a:normAutofit/>
          </a:bodyPr>
          <a:lstStyle/>
          <a:p>
            <a:pPr marL="0" indent="0" algn="just">
              <a:buNone/>
            </a:pPr>
            <a:r>
              <a:rPr lang="es-MX" sz="3200" dirty="0"/>
              <a:t>En el caso de los menores de catorce años lo que hay, en realidad, es una protección de la </a:t>
            </a:r>
            <a:r>
              <a:rPr lang="es-MX" sz="3200" dirty="0">
                <a:highlight>
                  <a:srgbClr val="00FFFF"/>
                </a:highlight>
              </a:rPr>
              <a:t>intangibilidad sexual</a:t>
            </a:r>
            <a:r>
              <a:rPr lang="es-MX" sz="3200" dirty="0"/>
              <a:t>, esto es de su exclusión de cualquier forma de contacto sexual. Lo cierto es que, entendida la libertad sexual como el derecho al desarrollo de la propia sexualidad libre de los abusos de terceros, se deduce que en el caso de los menores de catorce años simplemente hay una ampliación mayor de la protección, en razón de su especial vulnerabilidad. (WINTER, JAIME. Delitos contra la indemnidad sexual. Año 2018. Pág. 6)</a:t>
            </a:r>
            <a:endParaRPr lang="es-CL" sz="3200" dirty="0"/>
          </a:p>
        </p:txBody>
      </p:sp>
    </p:spTree>
    <p:extLst>
      <p:ext uri="{BB962C8B-B14F-4D97-AF65-F5344CB8AC3E}">
        <p14:creationId xmlns:p14="http://schemas.microsoft.com/office/powerpoint/2010/main" val="428198435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2B5CD3-0902-074E-8033-272E57775D69}"/>
              </a:ext>
            </a:extLst>
          </p:cNvPr>
          <p:cNvSpPr>
            <a:spLocks noGrp="1"/>
          </p:cNvSpPr>
          <p:nvPr>
            <p:ph type="title"/>
          </p:nvPr>
        </p:nvSpPr>
        <p:spPr/>
        <p:txBody>
          <a:bodyPr/>
          <a:lstStyle/>
          <a:p>
            <a:r>
              <a:rPr lang="es-CL" dirty="0"/>
              <a:t>Incorporado por ley 21.522.</a:t>
            </a:r>
          </a:p>
        </p:txBody>
      </p:sp>
      <p:sp>
        <p:nvSpPr>
          <p:cNvPr id="3" name="Marcador de contenido 2">
            <a:extLst>
              <a:ext uri="{FF2B5EF4-FFF2-40B4-BE49-F238E27FC236}">
                <a16:creationId xmlns:a16="http://schemas.microsoft.com/office/drawing/2014/main" id="{B5E81DE8-D936-65EE-9E17-85E23A11C0B7}"/>
              </a:ext>
            </a:extLst>
          </p:cNvPr>
          <p:cNvSpPr>
            <a:spLocks noGrp="1"/>
          </p:cNvSpPr>
          <p:nvPr>
            <p:ph idx="1"/>
          </p:nvPr>
        </p:nvSpPr>
        <p:spPr>
          <a:xfrm>
            <a:off x="866273" y="2791325"/>
            <a:ext cx="10892589" cy="3352801"/>
          </a:xfrm>
        </p:spPr>
        <p:txBody>
          <a:bodyPr>
            <a:normAutofit lnSpcReduction="10000"/>
          </a:bodyPr>
          <a:lstStyle/>
          <a:p>
            <a:pPr algn="just"/>
            <a:r>
              <a:rPr lang="es-MX" i="1" dirty="0"/>
              <a:t>ART. 367.</a:t>
            </a:r>
          </a:p>
          <a:p>
            <a:pPr marL="0" indent="0" algn="just">
              <a:buNone/>
            </a:pPr>
            <a:r>
              <a:rPr lang="es-MX" i="1" dirty="0"/>
              <a:t/>
            </a:r>
            <a:br>
              <a:rPr lang="es-MX" i="1" dirty="0"/>
            </a:br>
            <a:r>
              <a:rPr lang="es-MX" i="1" dirty="0"/>
              <a:t>    El promoviere o facilitare la explotación sexual de una persona menor de dieciocho años sufrirá la pena de presidio mayor en su grado mínimo.</a:t>
            </a:r>
          </a:p>
          <a:p>
            <a:pPr marL="0" indent="0" algn="just">
              <a:buNone/>
            </a:pPr>
            <a:r>
              <a:rPr lang="es-MX" i="1" dirty="0"/>
              <a:t> Si se perpetrare el hecho explotándola en razón de su dependencia personal o económica o si concurriere habitualidad, la pena será de presidio mayor en cualquiera de sus grados y multa de treinta y una a treinta y cinco unidades tributarias mensuales.</a:t>
            </a:r>
          </a:p>
          <a:p>
            <a:pPr marL="0" indent="0" algn="just">
              <a:buNone/>
            </a:pPr>
            <a:r>
              <a:rPr lang="es-MX" i="1" dirty="0"/>
              <a:t> Para efectos de lo dispuesto en el inciso primero, se entenderá por explotación sexual la utilización de una persona menor de dieciocho años para la realización de una acción sexual o de una acción de significación sexual con ella a cambio de cualquier tipo de retribución hacia la víctima o un tercero.</a:t>
            </a:r>
          </a:p>
          <a:p>
            <a:pPr marL="0" indent="0" algn="just">
              <a:buNone/>
            </a:pPr>
            <a:r>
              <a:rPr lang="es-MX" i="1" dirty="0"/>
              <a:t>.</a:t>
            </a:r>
          </a:p>
          <a:p>
            <a:pPr marL="0" indent="0">
              <a:buNone/>
            </a:pPr>
            <a:endParaRPr lang="es-MX" dirty="0"/>
          </a:p>
          <a:p>
            <a:pPr marL="0" indent="0">
              <a:buNone/>
            </a:pPr>
            <a:endParaRPr lang="es-CL" dirty="0"/>
          </a:p>
        </p:txBody>
      </p:sp>
    </p:spTree>
    <p:extLst>
      <p:ext uri="{BB962C8B-B14F-4D97-AF65-F5344CB8AC3E}">
        <p14:creationId xmlns:p14="http://schemas.microsoft.com/office/powerpoint/2010/main" val="19674253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Nueva redacción del artículo 367 cambia la expresión “prostitución” por “explotación sexual”</a:t>
            </a:r>
            <a:endParaRPr lang="es-CL" dirty="0"/>
          </a:p>
        </p:txBody>
      </p:sp>
      <p:sp>
        <p:nvSpPr>
          <p:cNvPr id="3" name="2 Marcador de contenido"/>
          <p:cNvSpPr>
            <a:spLocks noGrp="1"/>
          </p:cNvSpPr>
          <p:nvPr>
            <p:ph idx="1"/>
          </p:nvPr>
        </p:nvSpPr>
        <p:spPr/>
        <p:txBody>
          <a:bodyPr>
            <a:normAutofit/>
          </a:bodyPr>
          <a:lstStyle/>
          <a:p>
            <a:r>
              <a:rPr lang="es-MX" dirty="0"/>
              <a:t>HISTORIA DE LA LEY 21.522.</a:t>
            </a:r>
          </a:p>
          <a:p>
            <a:pPr marL="0" indent="0" algn="just">
              <a:buNone/>
            </a:pPr>
            <a:r>
              <a:rPr lang="es-MX" dirty="0"/>
              <a:t>En el artículo 367 se hacen las siguientes modificaciones: a)Se cambia la figura desde la "prostitución" sexual“ de una a la "explotación persona menor de dieciocho años. Como, a diferencia del término "prostitución", el término "explotación sexual" no cuenta con un arraigo conceptual en materia penal, se establecen sus contornos precisos mediante una definición. b)Se define "explotación sexual" corno la </a:t>
            </a:r>
            <a:r>
              <a:rPr lang="es-MX" i="1" dirty="0"/>
              <a:t>utilización de una persona menor de dieciocho años para la realización de una acción sexual o de una acción de significación sexual con ella a cambio de cualquier tipo de retribución</a:t>
            </a:r>
            <a:r>
              <a:rPr lang="es-MX" dirty="0"/>
              <a:t>.  (Página 5 de la historia de la ley 21.522)</a:t>
            </a:r>
            <a:endParaRPr lang="es-CL" dirty="0"/>
          </a:p>
        </p:txBody>
      </p:sp>
    </p:spTree>
    <p:extLst>
      <p:ext uri="{BB962C8B-B14F-4D97-AF65-F5344CB8AC3E}">
        <p14:creationId xmlns:p14="http://schemas.microsoft.com/office/powerpoint/2010/main" val="260771730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Incorporado por ley 21.522</a:t>
            </a:r>
            <a:endParaRPr lang="es-CL" dirty="0"/>
          </a:p>
        </p:txBody>
      </p:sp>
      <p:sp>
        <p:nvSpPr>
          <p:cNvPr id="3" name="2 Marcador de contenido"/>
          <p:cNvSpPr>
            <a:spLocks noGrp="1"/>
          </p:cNvSpPr>
          <p:nvPr>
            <p:ph idx="1"/>
          </p:nvPr>
        </p:nvSpPr>
        <p:spPr/>
        <p:txBody>
          <a:bodyPr/>
          <a:lstStyle/>
          <a:p>
            <a:pPr marL="0" indent="0">
              <a:buNone/>
            </a:pPr>
            <a:r>
              <a:rPr lang="es-MX" dirty="0"/>
              <a:t>ART. 367 ter.</a:t>
            </a:r>
          </a:p>
          <a:p>
            <a:pPr marL="0" indent="0" algn="just">
              <a:buNone/>
            </a:pPr>
            <a:r>
              <a:rPr lang="es-MX" i="1" dirty="0"/>
              <a:t/>
            </a:r>
            <a:br>
              <a:rPr lang="es-MX" i="1" dirty="0"/>
            </a:br>
            <a:r>
              <a:rPr lang="es-MX" i="1" dirty="0"/>
              <a:t>    El que obtuviere la realización de una acción sexual de una persona menor de dieciocho años a cambio de cualquier tipo de retribución hacia la víctima o un tercero, será castigado con presidio menor en su grado máximo</a:t>
            </a:r>
          </a:p>
          <a:p>
            <a:endParaRPr lang="es-CL" dirty="0"/>
          </a:p>
        </p:txBody>
      </p:sp>
    </p:spTree>
    <p:extLst>
      <p:ext uri="{BB962C8B-B14F-4D97-AF65-F5344CB8AC3E}">
        <p14:creationId xmlns:p14="http://schemas.microsoft.com/office/powerpoint/2010/main" val="20337932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6FFF6D-37C9-98A3-8870-6E07EE6A45EB}"/>
              </a:ext>
            </a:extLst>
          </p:cNvPr>
          <p:cNvSpPr>
            <a:spLocks noGrp="1"/>
          </p:cNvSpPr>
          <p:nvPr>
            <p:ph type="title"/>
          </p:nvPr>
        </p:nvSpPr>
        <p:spPr>
          <a:xfrm>
            <a:off x="2231136" y="427281"/>
            <a:ext cx="7729728" cy="1188720"/>
          </a:xfrm>
        </p:spPr>
        <p:txBody>
          <a:bodyPr/>
          <a:lstStyle/>
          <a:p>
            <a:r>
              <a:rPr lang="es-CL" dirty="0"/>
              <a:t>Incorporado por ley 21.522</a:t>
            </a:r>
          </a:p>
        </p:txBody>
      </p:sp>
      <p:sp>
        <p:nvSpPr>
          <p:cNvPr id="3" name="Marcador de contenido 2">
            <a:extLst>
              <a:ext uri="{FF2B5EF4-FFF2-40B4-BE49-F238E27FC236}">
                <a16:creationId xmlns:a16="http://schemas.microsoft.com/office/drawing/2014/main" id="{9A881A87-A526-593E-0A6B-9C32EA8E23C6}"/>
              </a:ext>
            </a:extLst>
          </p:cNvPr>
          <p:cNvSpPr>
            <a:spLocks noGrp="1"/>
          </p:cNvSpPr>
          <p:nvPr>
            <p:ph idx="1"/>
          </p:nvPr>
        </p:nvSpPr>
        <p:spPr>
          <a:xfrm>
            <a:off x="914400" y="2085474"/>
            <a:ext cx="10122568" cy="4427621"/>
          </a:xfrm>
        </p:spPr>
        <p:txBody>
          <a:bodyPr>
            <a:normAutofit/>
          </a:bodyPr>
          <a:lstStyle/>
          <a:p>
            <a:pPr marL="0" indent="0">
              <a:buNone/>
            </a:pPr>
            <a:r>
              <a:rPr lang="es-MX" dirty="0"/>
              <a:t>ART. 367 </a:t>
            </a:r>
            <a:r>
              <a:rPr lang="es-MX" dirty="0" err="1"/>
              <a:t>quáter</a:t>
            </a:r>
            <a:r>
              <a:rPr lang="es-MX" dirty="0"/>
              <a:t>.</a:t>
            </a:r>
          </a:p>
          <a:p>
            <a:pPr marL="0" indent="0" algn="just">
              <a:buNone/>
            </a:pPr>
            <a:r>
              <a:rPr lang="es-MX" dirty="0"/>
              <a:t/>
            </a:r>
            <a:br>
              <a:rPr lang="es-MX" dirty="0"/>
            </a:br>
            <a:r>
              <a:rPr lang="es-MX" dirty="0"/>
              <a:t>    </a:t>
            </a:r>
            <a:r>
              <a:rPr lang="es-MX" i="1" dirty="0"/>
              <a:t>El comercializare, importare, exportare, distribuyere, difundiere o exhibiere material pornográfico o de explotación sexual, cualquiera sea su soporte, en cuya elaboración hayan sido utilizadas personas menores de dieciocho años, será sancionado con la pena de presidio menor en su grado máximo.</a:t>
            </a:r>
          </a:p>
          <a:p>
            <a:pPr marL="0" indent="0" algn="just">
              <a:buNone/>
            </a:pPr>
            <a:r>
              <a:rPr lang="es-MX" i="1" dirty="0"/>
              <a:t>    Con la misma pena señalada en el inciso anterior será sancionado el que participare en la producción de dicho material pornográfico o de explotación sexual.</a:t>
            </a:r>
          </a:p>
          <a:p>
            <a:pPr marL="0" indent="0" algn="just">
              <a:buNone/>
            </a:pPr>
            <a:r>
              <a:rPr lang="es-MX" i="1" dirty="0"/>
              <a:t>   El que maliciosamente almacenare o adquiriere material pornográfico o de explotación sexual, cualquiera sea su soporte, en cuya elaboración hayan sido utilizadas personas menores de dieciocho años, será castigado con presidio menor en su grado medio.</a:t>
            </a:r>
          </a:p>
          <a:p>
            <a:pPr marL="0" indent="0">
              <a:buNone/>
            </a:pPr>
            <a:endParaRPr lang="es-CL" dirty="0"/>
          </a:p>
        </p:txBody>
      </p:sp>
    </p:spTree>
    <p:extLst>
      <p:ext uri="{BB962C8B-B14F-4D97-AF65-F5344CB8AC3E}">
        <p14:creationId xmlns:p14="http://schemas.microsoft.com/office/powerpoint/2010/main" val="9658942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D6EC682-7CA9-8D5F-345F-AB2CC7BF0A32}"/>
              </a:ext>
            </a:extLst>
          </p:cNvPr>
          <p:cNvSpPr>
            <a:spLocks noGrp="1"/>
          </p:cNvSpPr>
          <p:nvPr>
            <p:ph idx="1"/>
          </p:nvPr>
        </p:nvSpPr>
        <p:spPr>
          <a:xfrm>
            <a:off x="802105" y="641684"/>
            <a:ext cx="10010274" cy="5098344"/>
          </a:xfrm>
        </p:spPr>
        <p:txBody>
          <a:bodyPr>
            <a:normAutofit/>
          </a:bodyPr>
          <a:lstStyle/>
          <a:p>
            <a:pPr marL="0" indent="0" algn="just">
              <a:buNone/>
            </a:pPr>
            <a:r>
              <a:rPr lang="es-MX" sz="2000" i="1" dirty="0"/>
              <a:t>Para los efectos de este artículo, se entenderá por material pornográfico o de explotación sexual en cuya elaboración hubieren sido utilizadas personas menores de dieciocho años, toda representación de éstos dedicados a actividades sexuales explícitas, reales o simuladas, o toda representación de sus partes genitales con fines primordialmente sexuales, o toda representación de dichos menores en que se emplee su voz o imagen, con los mismos fines.</a:t>
            </a:r>
          </a:p>
          <a:p>
            <a:pPr marL="0" indent="0" algn="just">
              <a:buNone/>
            </a:pPr>
            <a:endParaRPr lang="es-MX" sz="2000" i="1" dirty="0"/>
          </a:p>
          <a:p>
            <a:pPr marL="0" indent="0" algn="just">
              <a:buNone/>
            </a:pPr>
            <a:r>
              <a:rPr lang="es-MX" sz="2000" i="1" u="sng" dirty="0"/>
              <a:t>Historia de la ley: “</a:t>
            </a:r>
            <a:r>
              <a:rPr lang="es-MX" sz="2000" i="1" dirty="0"/>
              <a:t>Otra modificación relevante es la de la figura relacionada con la pornografía, contenida en el artículo 367 </a:t>
            </a:r>
            <a:r>
              <a:rPr lang="es-MX" sz="2000" i="1" dirty="0" err="1"/>
              <a:t>quáter</a:t>
            </a:r>
            <a:r>
              <a:rPr lang="es-MX" sz="2000" i="1" dirty="0"/>
              <a:t>. Inicialmente, la propuesta legislativa unifica en un solo inciso lo que actualmente está separado en dos figuras delictivas: la producción de material pornográfico, y la comercialización, distribución o difusión de pornografía. El Ministerio Público hizo presente que esto podía llevar a un efecto indeseado, que quien produjere y quien comercializare o distribuyere fuera sancionado por un solo delito y no entenderse aplicable un concurso real delitos con un efecto agravatorio. </a:t>
            </a:r>
            <a:r>
              <a:rPr lang="es-MX" sz="2000" b="1" i="1" u="sng" dirty="0"/>
              <a:t>En consecuencia, se separa en dos incisos diferentes.</a:t>
            </a:r>
            <a:r>
              <a:rPr lang="es-MX" sz="2000" i="1" dirty="0"/>
              <a:t>” (Página 23 de la historia de la ley 21.522)</a:t>
            </a:r>
            <a:endParaRPr lang="es-MX" sz="2000" i="1" u="sng" dirty="0"/>
          </a:p>
          <a:p>
            <a:pPr marL="0" indent="0" algn="just">
              <a:buNone/>
            </a:pPr>
            <a:endParaRPr lang="es-MX" sz="2000" i="1" dirty="0"/>
          </a:p>
          <a:p>
            <a:pPr marL="0" indent="0" algn="just">
              <a:buNone/>
            </a:pPr>
            <a:endParaRPr lang="es-MX" sz="2000" i="1" dirty="0"/>
          </a:p>
          <a:p>
            <a:pPr marL="0" indent="0" algn="just">
              <a:buNone/>
            </a:pPr>
            <a:endParaRPr lang="es-MX" sz="2000" i="1" dirty="0"/>
          </a:p>
          <a:p>
            <a:pPr marL="0" indent="0" algn="just">
              <a:buNone/>
            </a:pPr>
            <a:endParaRPr lang="es-MX" sz="2000" i="1" dirty="0"/>
          </a:p>
          <a:p>
            <a:pPr marL="0" indent="0" algn="just">
              <a:buNone/>
            </a:pPr>
            <a:endParaRPr lang="es-CL" sz="2000" i="1" dirty="0"/>
          </a:p>
        </p:txBody>
      </p:sp>
    </p:spTree>
    <p:extLst>
      <p:ext uri="{BB962C8B-B14F-4D97-AF65-F5344CB8AC3E}">
        <p14:creationId xmlns:p14="http://schemas.microsoft.com/office/powerpoint/2010/main" val="56577633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306B5E-0966-9E70-32E7-43619A8CE466}"/>
              </a:ext>
            </a:extLst>
          </p:cNvPr>
          <p:cNvSpPr>
            <a:spLocks noGrp="1"/>
          </p:cNvSpPr>
          <p:nvPr>
            <p:ph type="title"/>
          </p:nvPr>
        </p:nvSpPr>
        <p:spPr>
          <a:xfrm>
            <a:off x="2231136" y="483429"/>
            <a:ext cx="7729728" cy="1188720"/>
          </a:xfrm>
        </p:spPr>
        <p:txBody>
          <a:bodyPr/>
          <a:lstStyle/>
          <a:p>
            <a:r>
              <a:rPr lang="es-CL" dirty="0"/>
              <a:t>INCORPORADO POR LEY 21.522</a:t>
            </a:r>
          </a:p>
        </p:txBody>
      </p:sp>
      <p:sp>
        <p:nvSpPr>
          <p:cNvPr id="3" name="Marcador de contenido 2">
            <a:extLst>
              <a:ext uri="{FF2B5EF4-FFF2-40B4-BE49-F238E27FC236}">
                <a16:creationId xmlns:a16="http://schemas.microsoft.com/office/drawing/2014/main" id="{1CF18A26-A49B-FFA0-6491-B8B0FE333451}"/>
              </a:ext>
            </a:extLst>
          </p:cNvPr>
          <p:cNvSpPr>
            <a:spLocks noGrp="1"/>
          </p:cNvSpPr>
          <p:nvPr>
            <p:ph idx="1"/>
          </p:nvPr>
        </p:nvSpPr>
        <p:spPr>
          <a:xfrm>
            <a:off x="1235241" y="2342148"/>
            <a:ext cx="9962147" cy="4170948"/>
          </a:xfrm>
        </p:spPr>
        <p:txBody>
          <a:bodyPr>
            <a:normAutofit/>
          </a:bodyPr>
          <a:lstStyle/>
          <a:p>
            <a:pPr marL="0" indent="0">
              <a:buNone/>
            </a:pPr>
            <a:r>
              <a:rPr lang="es-MX" dirty="0"/>
              <a:t>ART. 367 </a:t>
            </a:r>
            <a:r>
              <a:rPr lang="es-MX" dirty="0" err="1"/>
              <a:t>quinquies</a:t>
            </a:r>
            <a:r>
              <a:rPr lang="es-MX" dirty="0"/>
              <a:t>.</a:t>
            </a:r>
          </a:p>
          <a:p>
            <a:pPr marL="0" indent="0" algn="just">
              <a:buNone/>
            </a:pPr>
            <a:r>
              <a:rPr lang="es-MX" dirty="0"/>
              <a:t/>
            </a:r>
            <a:br>
              <a:rPr lang="es-MX" dirty="0"/>
            </a:br>
            <a:r>
              <a:rPr lang="es-MX" dirty="0"/>
              <a:t>    </a:t>
            </a:r>
            <a:r>
              <a:rPr lang="es-MX" i="1" dirty="0"/>
              <a:t>Las conductas de comercialización, distribución, difusión y exhibición, señaladas en el artículo anterior, se entenderán cometidas en Chile cuando se realicen a través de un sistema de telecomunicaciones al que se tenga acceso desde territorio nacional.</a:t>
            </a:r>
          </a:p>
          <a:p>
            <a:pPr marL="0" indent="0">
              <a:buNone/>
            </a:pPr>
            <a:endParaRPr lang="es-MX" i="1" dirty="0"/>
          </a:p>
          <a:p>
            <a:pPr marL="0" indent="0">
              <a:buNone/>
            </a:pPr>
            <a:r>
              <a:rPr lang="es-MX" dirty="0"/>
              <a:t>Esta disposición da una solución expresa para posibles problemas de aplicación de la ley penal en el espacio.</a:t>
            </a:r>
          </a:p>
        </p:txBody>
      </p:sp>
    </p:spTree>
    <p:extLst>
      <p:ext uri="{BB962C8B-B14F-4D97-AF65-F5344CB8AC3E}">
        <p14:creationId xmlns:p14="http://schemas.microsoft.com/office/powerpoint/2010/main" val="32500478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99B5BB-635A-169B-DE8D-28D365E9A584}"/>
              </a:ext>
            </a:extLst>
          </p:cNvPr>
          <p:cNvSpPr>
            <a:spLocks noGrp="1"/>
          </p:cNvSpPr>
          <p:nvPr>
            <p:ph type="title"/>
          </p:nvPr>
        </p:nvSpPr>
        <p:spPr/>
        <p:txBody>
          <a:bodyPr>
            <a:normAutofit/>
          </a:bodyPr>
          <a:lstStyle/>
          <a:p>
            <a:r>
              <a:rPr lang="es-MX" dirty="0"/>
              <a:t>INCORPORADO POR LEY 21.522</a:t>
            </a:r>
            <a:endParaRPr lang="es-CL" dirty="0"/>
          </a:p>
        </p:txBody>
      </p:sp>
      <p:sp>
        <p:nvSpPr>
          <p:cNvPr id="3" name="Marcador de contenido 2">
            <a:extLst>
              <a:ext uri="{FF2B5EF4-FFF2-40B4-BE49-F238E27FC236}">
                <a16:creationId xmlns:a16="http://schemas.microsoft.com/office/drawing/2014/main" id="{05200E7C-E685-BA49-369B-FED30F5DC50C}"/>
              </a:ext>
            </a:extLst>
          </p:cNvPr>
          <p:cNvSpPr>
            <a:spLocks noGrp="1"/>
          </p:cNvSpPr>
          <p:nvPr>
            <p:ph idx="1"/>
          </p:nvPr>
        </p:nvSpPr>
        <p:spPr>
          <a:xfrm>
            <a:off x="657726" y="2638044"/>
            <a:ext cx="9303138" cy="3101983"/>
          </a:xfrm>
        </p:spPr>
        <p:txBody>
          <a:bodyPr>
            <a:normAutofit fontScale="92500" lnSpcReduction="20000"/>
          </a:bodyPr>
          <a:lstStyle/>
          <a:p>
            <a:pPr marL="0" indent="0" algn="just">
              <a:buNone/>
            </a:pPr>
            <a:r>
              <a:rPr lang="es-MX" dirty="0"/>
              <a:t>ART. 367 </a:t>
            </a:r>
            <a:r>
              <a:rPr lang="es-MX" dirty="0" err="1"/>
              <a:t>sexies</a:t>
            </a:r>
            <a:r>
              <a:rPr lang="es-MX" dirty="0"/>
              <a:t>.</a:t>
            </a:r>
          </a:p>
          <a:p>
            <a:pPr marL="0" indent="0" algn="just">
              <a:buNone/>
            </a:pPr>
            <a:r>
              <a:rPr lang="es-MX" dirty="0"/>
              <a:t/>
            </a:r>
            <a:br>
              <a:rPr lang="es-MX" dirty="0"/>
            </a:br>
            <a:r>
              <a:rPr lang="es-MX" dirty="0"/>
              <a:t>   </a:t>
            </a:r>
            <a:r>
              <a:rPr lang="es-MX" i="1" dirty="0"/>
              <a:t> Lo expresado en este párrafo no será aplicable si el hecho fuere constitutivo de un delito sancionado con igual o mayor pena por alguna disposición de los párrafos 5 o 6 del Título VII del Libro Segundo, en cuyo caso el ánimo de lucro, la entrega o promesa de entrega de dinero o especies susceptibles de valoración pecuniaria serán considerados como una sola circunstancia agravante</a:t>
            </a:r>
          </a:p>
          <a:p>
            <a:pPr marL="0" indent="0" algn="just">
              <a:buNone/>
            </a:pPr>
            <a:r>
              <a:rPr lang="es-MX" dirty="0"/>
              <a:t>Este artículo es una cláusula expresa de concurso de delitos. En la historia de la ley 21.522 se explica de la siguiente manera: “</a:t>
            </a:r>
            <a:r>
              <a:rPr lang="es-MX" i="1" dirty="0"/>
              <a:t>Se agrega una norma de concurso, el artículo 367 </a:t>
            </a:r>
            <a:r>
              <a:rPr lang="es-MX" i="1" dirty="0" err="1"/>
              <a:t>sexies</a:t>
            </a:r>
            <a:r>
              <a:rPr lang="es-MX" i="1" dirty="0"/>
              <a:t>, para los casos en que estos delitos concurrieren con los delitos propios de atentados sexuales contra niñas, niños y adolescentes, dando preferencia a la figura con mayor penalidad, pero considerando como agravante la concurrencia del ánimo de lucro, la entrega o promesa de entrega de dinero o especies susceptibles de valoración pecuniaria o la producción de pornografía.” (página 5 de historia de la ley 21.522)</a:t>
            </a:r>
          </a:p>
          <a:p>
            <a:pPr marL="0" indent="0">
              <a:buNone/>
            </a:pPr>
            <a:endParaRPr lang="es-MX" dirty="0"/>
          </a:p>
          <a:p>
            <a:pPr marL="0" indent="0">
              <a:buNone/>
            </a:pPr>
            <a:endParaRPr lang="es-CL" dirty="0"/>
          </a:p>
        </p:txBody>
      </p:sp>
    </p:spTree>
    <p:extLst>
      <p:ext uri="{BB962C8B-B14F-4D97-AF65-F5344CB8AC3E}">
        <p14:creationId xmlns:p14="http://schemas.microsoft.com/office/powerpoint/2010/main" val="89025733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7AF9660-19C8-3B49-8249-33281C9D8A12}"/>
              </a:ext>
            </a:extLst>
          </p:cNvPr>
          <p:cNvSpPr>
            <a:spLocks noGrp="1"/>
          </p:cNvSpPr>
          <p:nvPr>
            <p:ph idx="1"/>
          </p:nvPr>
        </p:nvSpPr>
        <p:spPr>
          <a:xfrm>
            <a:off x="385011" y="513348"/>
            <a:ext cx="11197389" cy="5226680"/>
          </a:xfrm>
        </p:spPr>
        <p:txBody>
          <a:bodyPr>
            <a:normAutofit/>
          </a:bodyPr>
          <a:lstStyle/>
          <a:p>
            <a:pPr marL="0" indent="0">
              <a:buNone/>
            </a:pPr>
            <a:r>
              <a:rPr lang="es-MX" dirty="0"/>
              <a:t>INCORPORADO POR LEY 21.522</a:t>
            </a:r>
          </a:p>
          <a:p>
            <a:pPr marL="0" indent="0">
              <a:buNone/>
            </a:pPr>
            <a:endParaRPr lang="es-MX" dirty="0"/>
          </a:p>
          <a:p>
            <a:pPr marL="0" indent="0" algn="just">
              <a:buNone/>
            </a:pPr>
            <a:r>
              <a:rPr lang="es-MX" dirty="0"/>
              <a:t>ART. 367 </a:t>
            </a:r>
            <a:r>
              <a:rPr lang="es-MX" dirty="0" err="1"/>
              <a:t>septies</a:t>
            </a:r>
            <a:r>
              <a:rPr lang="es-MX" dirty="0"/>
              <a:t>.</a:t>
            </a:r>
          </a:p>
          <a:p>
            <a:pPr marL="0" indent="0" algn="just">
              <a:buNone/>
            </a:pPr>
            <a:r>
              <a:rPr lang="es-MX" dirty="0"/>
              <a:t/>
            </a:r>
            <a:br>
              <a:rPr lang="es-MX" dirty="0"/>
            </a:br>
            <a:r>
              <a:rPr lang="es-MX" dirty="0"/>
              <a:t>  </a:t>
            </a:r>
            <a:r>
              <a:rPr lang="es-MX" b="1" dirty="0"/>
              <a:t>  </a:t>
            </a:r>
            <a:r>
              <a:rPr lang="es-MX" i="1" dirty="0"/>
              <a:t>El usando dispositivos técnicos transmitiere la imagen o sonido de una situación o interacción que permitiere presenciar, observar o escuchar la realización de una acción sexual o de una acción de significación sexual, por parte de una persona menor de dieciocho años, será sancionado con presidio menor en su grado máximo.</a:t>
            </a:r>
          </a:p>
          <a:p>
            <a:pPr marL="0" indent="0" algn="just">
              <a:buNone/>
            </a:pPr>
            <a:endParaRPr lang="es-MX" dirty="0"/>
          </a:p>
          <a:p>
            <a:pPr marL="0" indent="0" algn="just">
              <a:buNone/>
            </a:pPr>
            <a:r>
              <a:rPr lang="es-MX" dirty="0"/>
              <a:t>El sentido de la incorporación de este artículo es ampliar la tipicidad de conductas constitutivas de explotación sexual. En la historia de la ley 21.522 se explica de la siguiente manera:  “</a:t>
            </a:r>
            <a:r>
              <a:rPr lang="es-MX" i="1" dirty="0"/>
              <a:t>Seguidamente, el Ministerio Público hizo presente la necesidad de incorporar otras actividades de explotación sexual de niños, niñas y adolescentes a través de imágenes o videos que no implican necesariamente una elaboración de material pornográfico, por ejemplo, a través del uso de webcam, </a:t>
            </a:r>
            <a:r>
              <a:rPr lang="es-MX" i="1" dirty="0" err="1"/>
              <a:t>streaming</a:t>
            </a:r>
            <a:r>
              <a:rPr lang="es-MX" i="1" dirty="0"/>
              <a:t> o la transmisión a través de la plataforma zoom –donde no hay una grabación, no hay elaboración- pero sí se pudiera estar afectando a un niño, niña o adolescente en el ámbito de la sexualidad. Si la actividad implica la difusión o transmisión a un número considerable o indeterminado de personas, aumenta la pena. Así se recoge en el nuevo artículo 367 </a:t>
            </a:r>
            <a:r>
              <a:rPr lang="es-MX" i="1" dirty="0" err="1"/>
              <a:t>septies</a:t>
            </a:r>
            <a:r>
              <a:rPr lang="es-MX" i="1" dirty="0"/>
              <a:t>.” </a:t>
            </a:r>
            <a:r>
              <a:rPr lang="es-MX" dirty="0"/>
              <a:t>(Página 23 de la historia de la ley 21,522)</a:t>
            </a:r>
            <a:endParaRPr lang="es-CL" i="1" dirty="0"/>
          </a:p>
        </p:txBody>
      </p:sp>
    </p:spTree>
    <p:extLst>
      <p:ext uri="{BB962C8B-B14F-4D97-AF65-F5344CB8AC3E}">
        <p14:creationId xmlns:p14="http://schemas.microsoft.com/office/powerpoint/2010/main" val="7840794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CBC0DC-3425-5D04-B64B-A45DFCFA0274}"/>
              </a:ext>
            </a:extLst>
          </p:cNvPr>
          <p:cNvSpPr>
            <a:spLocks noGrp="1"/>
          </p:cNvSpPr>
          <p:nvPr>
            <p:ph type="title"/>
          </p:nvPr>
        </p:nvSpPr>
        <p:spPr/>
        <p:txBody>
          <a:bodyPr>
            <a:normAutofit/>
          </a:bodyPr>
          <a:lstStyle/>
          <a:p>
            <a:r>
              <a:rPr lang="es-MX" dirty="0"/>
              <a:t>INCORPORADO POR LEY 21.522</a:t>
            </a:r>
            <a:endParaRPr lang="es-CL" dirty="0"/>
          </a:p>
        </p:txBody>
      </p:sp>
      <p:sp>
        <p:nvSpPr>
          <p:cNvPr id="3" name="Marcador de contenido 2">
            <a:extLst>
              <a:ext uri="{FF2B5EF4-FFF2-40B4-BE49-F238E27FC236}">
                <a16:creationId xmlns:a16="http://schemas.microsoft.com/office/drawing/2014/main" id="{256D9019-810F-C193-9208-8F6766CA573D}"/>
              </a:ext>
            </a:extLst>
          </p:cNvPr>
          <p:cNvSpPr>
            <a:spLocks noGrp="1"/>
          </p:cNvSpPr>
          <p:nvPr>
            <p:ph idx="1"/>
          </p:nvPr>
        </p:nvSpPr>
        <p:spPr>
          <a:xfrm>
            <a:off x="1507957" y="2638044"/>
            <a:ext cx="9881937" cy="3101983"/>
          </a:xfrm>
        </p:spPr>
        <p:txBody>
          <a:bodyPr>
            <a:normAutofit fontScale="92500" lnSpcReduction="10000"/>
          </a:bodyPr>
          <a:lstStyle/>
          <a:p>
            <a:pPr marL="0" indent="0">
              <a:buNone/>
            </a:pPr>
            <a:r>
              <a:rPr lang="es-MX" sz="2400" dirty="0"/>
              <a:t>ART. 367 </a:t>
            </a:r>
            <a:r>
              <a:rPr lang="es-MX" sz="2400" dirty="0" err="1"/>
              <a:t>octies</a:t>
            </a:r>
            <a:r>
              <a:rPr lang="es-MX" sz="2400" dirty="0"/>
              <a:t>. </a:t>
            </a:r>
          </a:p>
          <a:p>
            <a:pPr marL="0" indent="0" algn="just">
              <a:buNone/>
            </a:pPr>
            <a:r>
              <a:rPr lang="es-MX" sz="2400" dirty="0"/>
              <a:t> </a:t>
            </a:r>
            <a:r>
              <a:rPr lang="es-MX" sz="2400" i="1" dirty="0"/>
              <a:t>Para efectos de determinar la reincidencia de la circunstancia 16 del artículo 12, en los delitos sancionados en este párrafo, se considerarán también las sentencias firmes dictadas en un Estado extranjero, aun cuando la pena impuesta no haya sido cumplida.</a:t>
            </a:r>
          </a:p>
          <a:p>
            <a:pPr marL="0" indent="0" algn="just">
              <a:buNone/>
            </a:pPr>
            <a:r>
              <a:rPr lang="es-MX" sz="2400" i="1" u="sng" dirty="0"/>
              <a:t>Historia de la ley 21.522: “</a:t>
            </a:r>
            <a:r>
              <a:rPr lang="es-MX" sz="2400" i="1" dirty="0"/>
              <a:t>En cuanto al artículo 367 </a:t>
            </a:r>
            <a:r>
              <a:rPr lang="es-MX" sz="2400" i="1" dirty="0" err="1"/>
              <a:t>octies</a:t>
            </a:r>
            <a:r>
              <a:rPr lang="es-MX" sz="2400" i="1" dirty="0"/>
              <a:t>, se sostuvo que es un traslado de la norma y fue una recomendación que se hizo de parte de la Defensoría de la Niñez sobre la posibilidad de considerar sentencias dictadas en el extranjero para efectos de reincidencia, ya que se entendió relevante enfatizar agravantes específicas relacionadas con la comisión de estos graves delitos.”</a:t>
            </a:r>
            <a:endParaRPr lang="es-MX" sz="2400" i="1" u="sng" dirty="0"/>
          </a:p>
          <a:p>
            <a:pPr marL="0" indent="0" algn="just">
              <a:buNone/>
            </a:pPr>
            <a:endParaRPr lang="es-MX" sz="2400" i="1" dirty="0"/>
          </a:p>
          <a:p>
            <a:pPr marL="0" indent="0">
              <a:buNone/>
            </a:pPr>
            <a:endParaRPr lang="es-CL" dirty="0"/>
          </a:p>
        </p:txBody>
      </p:sp>
    </p:spTree>
    <p:extLst>
      <p:ext uri="{BB962C8B-B14F-4D97-AF65-F5344CB8AC3E}">
        <p14:creationId xmlns:p14="http://schemas.microsoft.com/office/powerpoint/2010/main" val="382873287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Cuestionamientos al artículo 367 </a:t>
            </a:r>
            <a:r>
              <a:rPr lang="es-MX" dirty="0" err="1"/>
              <a:t>octies</a:t>
            </a:r>
            <a:r>
              <a:rPr lang="es-MX" dirty="0"/>
              <a:t>. Historia de la ley</a:t>
            </a:r>
            <a:endParaRPr lang="es-CL" dirty="0"/>
          </a:p>
        </p:txBody>
      </p:sp>
      <p:sp>
        <p:nvSpPr>
          <p:cNvPr id="3" name="2 Marcador de contenido"/>
          <p:cNvSpPr>
            <a:spLocks noGrp="1"/>
          </p:cNvSpPr>
          <p:nvPr>
            <p:ph idx="1"/>
          </p:nvPr>
        </p:nvSpPr>
        <p:spPr/>
        <p:txBody>
          <a:bodyPr>
            <a:noAutofit/>
          </a:bodyPr>
          <a:lstStyle/>
          <a:p>
            <a:pPr algn="just"/>
            <a:r>
              <a:rPr lang="es-MX" sz="1600" dirty="0"/>
              <a:t>Senador Araya:  </a:t>
            </a:r>
            <a:r>
              <a:rPr lang="es-MX" sz="1600" i="1" dirty="0"/>
              <a:t>“Sobre el artículo 367 </a:t>
            </a:r>
            <a:r>
              <a:rPr lang="es-MX" sz="1600" i="1" dirty="0" err="1"/>
              <a:t>octies</a:t>
            </a:r>
            <a:r>
              <a:rPr lang="es-MX" sz="1600" i="1" dirty="0"/>
              <a:t> (al tenor del cual para determinar la reincidencia de la circunstancia 16 del artículo 12 en esta clase de delitos se considerarán las sentencias firmes dictadas en un Estado extranjero, aun cuando la pena impuesta no haya sido cumplida), adujo que este aspecto se relaciona con el efecto de sentencias penales dictadas en país extranjero. Es conocido, añadió, que las legislaciones extranjeras en materia penal poseen tipologías y penas propias y diferenciadas. En ese orden, mediante la norma propuesta </a:t>
            </a:r>
            <a:r>
              <a:rPr lang="es-MX" sz="1600" b="1" i="1" dirty="0"/>
              <a:t>podría incurrirse en una vulneración del principio de tipicidad, lo que la tornaría inconstitucional.</a:t>
            </a:r>
            <a:r>
              <a:rPr lang="es-MX" sz="1600" i="1" dirty="0"/>
              <a:t> Además, no todos los países poseen los mismos registros de condenas, y no existe una base de datos en la que se pueda obtener información de condenas, por lo que, de requerirse información sobre un caso particular, deberá solicitarse directamente al Estado respectivo. Por tal razón, consultó si se estaba considerando celebrar un algún convenio internacional en la materia, pues en principio los países no están obligados a informar antecedentes procesales de sus ciudadanos (el acceso a la información de Interpol no sólo es restringido, tampoco es completa</a:t>
            </a:r>
            <a:r>
              <a:rPr lang="es-MX" sz="1600" dirty="0"/>
              <a:t>)”. (Página 65 de historia de la ley 21.522)</a:t>
            </a:r>
            <a:endParaRPr lang="es-CL" sz="1600" dirty="0"/>
          </a:p>
        </p:txBody>
      </p:sp>
    </p:spTree>
    <p:extLst>
      <p:ext uri="{BB962C8B-B14F-4D97-AF65-F5344CB8AC3E}">
        <p14:creationId xmlns:p14="http://schemas.microsoft.com/office/powerpoint/2010/main" val="579340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BFC9FB-21EA-C226-F581-D14EE1F31594}"/>
              </a:ext>
            </a:extLst>
          </p:cNvPr>
          <p:cNvSpPr>
            <a:spLocks noGrp="1"/>
          </p:cNvSpPr>
          <p:nvPr>
            <p:ph type="title"/>
          </p:nvPr>
        </p:nvSpPr>
        <p:spPr/>
        <p:txBody>
          <a:bodyPr>
            <a:normAutofit fontScale="90000"/>
          </a:bodyPr>
          <a:lstStyle/>
          <a:p>
            <a:r>
              <a:rPr lang="es-MX" dirty="0"/>
              <a:t>Problema asociado al entendimiento dualista del bien jurídico</a:t>
            </a:r>
            <a:endParaRPr lang="es-CL" dirty="0"/>
          </a:p>
        </p:txBody>
      </p:sp>
      <p:sp>
        <p:nvSpPr>
          <p:cNvPr id="3" name="Marcador de contenido 2">
            <a:extLst>
              <a:ext uri="{FF2B5EF4-FFF2-40B4-BE49-F238E27FC236}">
                <a16:creationId xmlns:a16="http://schemas.microsoft.com/office/drawing/2014/main" id="{E1CE3EDE-4D05-F3B2-5FC6-44ED5D382041}"/>
              </a:ext>
            </a:extLst>
          </p:cNvPr>
          <p:cNvSpPr>
            <a:spLocks noGrp="1"/>
          </p:cNvSpPr>
          <p:nvPr>
            <p:ph idx="1"/>
          </p:nvPr>
        </p:nvSpPr>
        <p:spPr>
          <a:xfrm>
            <a:off x="978568" y="2638044"/>
            <a:ext cx="10619874" cy="3441914"/>
          </a:xfrm>
        </p:spPr>
        <p:txBody>
          <a:bodyPr>
            <a:normAutofit fontScale="92500"/>
          </a:bodyPr>
          <a:lstStyle/>
          <a:p>
            <a:pPr marL="0" indent="0" algn="just">
              <a:buNone/>
            </a:pPr>
            <a:r>
              <a:rPr lang="es-MX" sz="2400" dirty="0">
                <a:highlight>
                  <a:srgbClr val="00FFFF"/>
                </a:highlight>
              </a:rPr>
              <a:t>Ejemplo</a:t>
            </a:r>
            <a:r>
              <a:rPr lang="es-MX" sz="2400" dirty="0"/>
              <a:t>: Si alguien razonablemente cree estar frente a un mayor de catorce años ( situación en la que el bien jurídico protegido sería la libertad sexual), pero que en realidad tiene menos edad (siendo, entonces, el bien jurídico protegido la indemnidad sexual) y lo accede carnalmente mediante una circunstancia comisiva de la violación de mayor de catorce. </a:t>
            </a:r>
          </a:p>
          <a:p>
            <a:pPr marL="0" indent="0" algn="just">
              <a:buNone/>
            </a:pPr>
            <a:r>
              <a:rPr lang="es-MX" sz="2400" u="sng" dirty="0"/>
              <a:t>Problema: </a:t>
            </a:r>
            <a:r>
              <a:rPr lang="es-MX" sz="2400" dirty="0"/>
              <a:t>No es violación de menor por ausencia del elemento cognoscitivo del tipo subjetivo (no sabía que era menor), pero tampoco podría ser violación de mayor de catorce años, porque el bien jurídico que se pretendía lesionar (libertad sexual) no resultaría afectado. (WINTER, JAIME. Delitos contra la indemnidad sexual. Año 2018. Pág. 6)</a:t>
            </a:r>
          </a:p>
          <a:p>
            <a:pPr marL="0" indent="0">
              <a:buNone/>
            </a:pPr>
            <a:endParaRPr lang="es-CL" dirty="0"/>
          </a:p>
        </p:txBody>
      </p:sp>
    </p:spTree>
    <p:extLst>
      <p:ext uri="{BB962C8B-B14F-4D97-AF65-F5344CB8AC3E}">
        <p14:creationId xmlns:p14="http://schemas.microsoft.com/office/powerpoint/2010/main" val="344884913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8A799A1-11FC-53C8-45C1-CEAEA8F56F0C}"/>
              </a:ext>
            </a:extLst>
          </p:cNvPr>
          <p:cNvSpPr>
            <a:spLocks noGrp="1"/>
          </p:cNvSpPr>
          <p:nvPr>
            <p:ph idx="1"/>
          </p:nvPr>
        </p:nvSpPr>
        <p:spPr>
          <a:xfrm>
            <a:off x="1267325" y="705853"/>
            <a:ext cx="9849853" cy="5034175"/>
          </a:xfrm>
        </p:spPr>
        <p:txBody>
          <a:bodyPr>
            <a:normAutofit fontScale="92500" lnSpcReduction="20000"/>
          </a:bodyPr>
          <a:lstStyle/>
          <a:p>
            <a:pPr marL="0" indent="0" algn="just">
              <a:buNone/>
            </a:pPr>
            <a:r>
              <a:rPr lang="es-MX" sz="2400" b="1" dirty="0"/>
              <a:t>Disposiciones comunes a los tres párrafos </a:t>
            </a:r>
            <a:r>
              <a:rPr lang="es-MX" sz="2400" b="1" dirty="0" err="1"/>
              <a:t>anterios</a:t>
            </a:r>
            <a:r>
              <a:rPr lang="es-MX" sz="2400" b="1" dirty="0"/>
              <a:t> ( V.  De la violación VI. Del estupro y otros delitos sexuales VI Bis. Explotación sexual, comercial y material pornográfico de niños, niñas y adolescentes.) INCORPORADOS /REFORMADOS POR LEY 21.522</a:t>
            </a:r>
          </a:p>
          <a:p>
            <a:pPr marL="0" indent="0" algn="just">
              <a:buNone/>
            </a:pPr>
            <a:endParaRPr lang="es-MX" sz="2400" dirty="0"/>
          </a:p>
          <a:p>
            <a:pPr marL="0" indent="0">
              <a:buNone/>
            </a:pPr>
            <a:r>
              <a:rPr lang="es-MX" sz="2400" dirty="0"/>
              <a:t>ART. 368.</a:t>
            </a:r>
          </a:p>
          <a:p>
            <a:pPr marL="0" indent="0" algn="just">
              <a:buNone/>
            </a:pPr>
            <a:r>
              <a:rPr lang="es-MX" sz="2400" dirty="0"/>
              <a:t/>
            </a:r>
            <a:br>
              <a:rPr lang="es-MX" sz="2400" dirty="0"/>
            </a:br>
            <a:r>
              <a:rPr lang="es-MX" sz="2400" dirty="0"/>
              <a:t>    </a:t>
            </a:r>
            <a:r>
              <a:rPr lang="es-MX" sz="2400" i="1" dirty="0"/>
              <a:t>Si los delitos previstos en los tres párrafos anteriores hubieren sido cometidos por autoridad pública, ministro de un culto religioso, guardador, maestro, empleado o encargado por cualquier título o causa de la educación, guarda, curación o cuidado del ofendido, se impondrá al responsable la pena señalada al delito con exclusión de su grado mínimo, si ella consta de dos o más grados, o de su mitad inferior, si la pena es un grado de una divisible. La regla se aplicará a quien hubiere cometido los mencionados delitos en contra de un menor de edad con ocasión de las funciones que desarrolle, aun en forma esporádica, en recintos educacionales, y al que los cometa con ocasión del servicio de transporte escolar que preste a cualquier título</a:t>
            </a:r>
            <a:r>
              <a:rPr lang="es-MX" sz="2400" dirty="0"/>
              <a:t>.</a:t>
            </a:r>
          </a:p>
          <a:p>
            <a:pPr marL="0" indent="0" algn="just">
              <a:buNone/>
            </a:pPr>
            <a:endParaRPr lang="es-CL" sz="2400" dirty="0"/>
          </a:p>
        </p:txBody>
      </p:sp>
    </p:spTree>
    <p:extLst>
      <p:ext uri="{BB962C8B-B14F-4D97-AF65-F5344CB8AC3E}">
        <p14:creationId xmlns:p14="http://schemas.microsoft.com/office/powerpoint/2010/main" val="197712297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6B2EC8F-A12C-1CC1-6D08-363DE5771E3E}"/>
              </a:ext>
            </a:extLst>
          </p:cNvPr>
          <p:cNvSpPr>
            <a:spLocks noGrp="1"/>
          </p:cNvSpPr>
          <p:nvPr>
            <p:ph idx="1"/>
          </p:nvPr>
        </p:nvSpPr>
        <p:spPr>
          <a:xfrm>
            <a:off x="882315" y="1491916"/>
            <a:ext cx="10218821" cy="4248111"/>
          </a:xfrm>
        </p:spPr>
        <p:txBody>
          <a:bodyPr>
            <a:normAutofit/>
          </a:bodyPr>
          <a:lstStyle/>
          <a:p>
            <a:pPr marL="0" indent="0" algn="just">
              <a:buNone/>
            </a:pPr>
            <a:r>
              <a:rPr lang="es-MX" sz="2000" i="1" dirty="0" err="1"/>
              <a:t>Exceptúanse</a:t>
            </a:r>
            <a:r>
              <a:rPr lang="es-MX" sz="2000" i="1" dirty="0"/>
              <a:t> los casos en que el delito sea de aquellos que la ley describe y pena expresando las circunstancias de usarse fuerza o intimidación, abusarse de una relación de dependencia de la víctima o abusarse de autoridad o confianza.</a:t>
            </a:r>
          </a:p>
          <a:p>
            <a:pPr marL="0" indent="0" algn="just">
              <a:buNone/>
            </a:pPr>
            <a:endParaRPr lang="es-MX" sz="2000" i="1" dirty="0"/>
          </a:p>
          <a:p>
            <a:pPr marL="0" indent="0" algn="just">
              <a:buNone/>
            </a:pPr>
            <a:r>
              <a:rPr lang="es-MX" sz="2000" dirty="0"/>
              <a:t>Este último inciso del nuevo artículo 368 del Código Penal contempla una cláusula expresa de prohibición de doble valoración (non bis in </a:t>
            </a:r>
            <a:r>
              <a:rPr lang="es-MX" sz="2000" dirty="0" err="1"/>
              <a:t>idem</a:t>
            </a:r>
            <a:r>
              <a:rPr lang="es-MX" sz="2000" dirty="0"/>
              <a:t>)</a:t>
            </a:r>
            <a:endParaRPr lang="es-CL" sz="2000" dirty="0"/>
          </a:p>
        </p:txBody>
      </p:sp>
    </p:spTree>
    <p:extLst>
      <p:ext uri="{BB962C8B-B14F-4D97-AF65-F5344CB8AC3E}">
        <p14:creationId xmlns:p14="http://schemas.microsoft.com/office/powerpoint/2010/main" val="20417876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dirty="0"/>
          </a:p>
        </p:txBody>
      </p:sp>
      <p:sp>
        <p:nvSpPr>
          <p:cNvPr id="3" name="2 Marcador de contenido"/>
          <p:cNvSpPr>
            <a:spLocks noGrp="1"/>
          </p:cNvSpPr>
          <p:nvPr>
            <p:ph idx="1"/>
          </p:nvPr>
        </p:nvSpPr>
        <p:spPr/>
        <p:txBody>
          <a:bodyPr>
            <a:normAutofit/>
          </a:bodyPr>
          <a:lstStyle/>
          <a:p>
            <a:pPr marL="0" indent="0">
              <a:buNone/>
            </a:pPr>
            <a:r>
              <a:rPr lang="es-MX" dirty="0"/>
              <a:t>ART. 368 bis.</a:t>
            </a:r>
          </a:p>
          <a:p>
            <a:pPr marL="0" indent="0">
              <a:buNone/>
            </a:pPr>
            <a:r>
              <a:rPr lang="es-MX" dirty="0"/>
              <a:t/>
            </a:r>
            <a:br>
              <a:rPr lang="es-MX" dirty="0"/>
            </a:br>
            <a:r>
              <a:rPr lang="es-MX" dirty="0"/>
              <a:t>    Sin perjuicio de lo dispuesto en el artículo 63, en los delitos señalados en tres párrafos anteriores, serán circunstancias agravantes las siguientes:</a:t>
            </a:r>
          </a:p>
          <a:p>
            <a:pPr marL="0" indent="0">
              <a:buNone/>
            </a:pPr>
            <a:r>
              <a:rPr lang="es-MX" dirty="0"/>
              <a:t/>
            </a:r>
            <a:br>
              <a:rPr lang="es-MX" dirty="0"/>
            </a:br>
            <a:r>
              <a:rPr lang="es-MX" dirty="0"/>
              <a:t>    1º La 1ª del artículo 12. (alevosía)</a:t>
            </a:r>
          </a:p>
          <a:p>
            <a:pPr marL="0" indent="0">
              <a:buNone/>
            </a:pPr>
            <a:r>
              <a:rPr lang="es-MX" dirty="0"/>
              <a:t>    2º Ser dos o más los autores del delito.</a:t>
            </a:r>
          </a:p>
          <a:p>
            <a:endParaRPr lang="es-CL" dirty="0"/>
          </a:p>
        </p:txBody>
      </p:sp>
    </p:spTree>
    <p:extLst>
      <p:ext uri="{BB962C8B-B14F-4D97-AF65-F5344CB8AC3E}">
        <p14:creationId xmlns:p14="http://schemas.microsoft.com/office/powerpoint/2010/main" val="249387705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INCORPORADO POR LEY 21.523</a:t>
            </a:r>
            <a:endParaRPr lang="es-CL" dirty="0"/>
          </a:p>
        </p:txBody>
      </p:sp>
      <p:sp>
        <p:nvSpPr>
          <p:cNvPr id="3" name="2 Marcador de contenido"/>
          <p:cNvSpPr>
            <a:spLocks noGrp="1"/>
          </p:cNvSpPr>
          <p:nvPr>
            <p:ph idx="1"/>
          </p:nvPr>
        </p:nvSpPr>
        <p:spPr/>
        <p:txBody>
          <a:bodyPr/>
          <a:lstStyle/>
          <a:p>
            <a:pPr marL="0" indent="0">
              <a:buNone/>
            </a:pPr>
            <a:r>
              <a:rPr lang="es-MX" dirty="0"/>
              <a:t>ART 368 bis A.</a:t>
            </a:r>
          </a:p>
          <a:p>
            <a:pPr marL="0" indent="0" algn="just">
              <a:buNone/>
            </a:pPr>
            <a:r>
              <a:rPr lang="es-MX" dirty="0"/>
              <a:t/>
            </a:r>
            <a:br>
              <a:rPr lang="es-MX" dirty="0"/>
            </a:br>
            <a:r>
              <a:rPr lang="es-MX" dirty="0"/>
              <a:t>    La circunstancia atenuante señalada en el N° 7 del artículo 11 no podrá aplicarse tratándose de los delitos previstos en los artículos 141, inciso final; 142, inciso final; 150 A, 150 D, 361, 362, 363, 365 bis; 366, incisos primero y segundo, 366 bis, 366 </a:t>
            </a:r>
            <a:r>
              <a:rPr lang="es-MX" dirty="0" err="1"/>
              <a:t>quáter</a:t>
            </a:r>
            <a:r>
              <a:rPr lang="es-MX" dirty="0"/>
              <a:t>, 367 y 367 ter, 372 bis, 411 </a:t>
            </a:r>
            <a:r>
              <a:rPr lang="es-MX" dirty="0" err="1"/>
              <a:t>quáter</a:t>
            </a:r>
            <a:r>
              <a:rPr lang="es-MX" dirty="0"/>
              <a:t> cuando se cometa con fines de explotación sexual, y 433, número 1, en relación con la violación.</a:t>
            </a:r>
          </a:p>
          <a:p>
            <a:endParaRPr lang="es-CL" dirty="0"/>
          </a:p>
        </p:txBody>
      </p:sp>
    </p:spTree>
    <p:extLst>
      <p:ext uri="{BB962C8B-B14F-4D97-AF65-F5344CB8AC3E}">
        <p14:creationId xmlns:p14="http://schemas.microsoft.com/office/powerpoint/2010/main" val="13738407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INCORPORADO POR LEY 21.523</a:t>
            </a:r>
            <a:endParaRPr lang="es-CL" dirty="0"/>
          </a:p>
        </p:txBody>
      </p:sp>
      <p:sp>
        <p:nvSpPr>
          <p:cNvPr id="3" name="2 Marcador de contenido"/>
          <p:cNvSpPr>
            <a:spLocks noGrp="1"/>
          </p:cNvSpPr>
          <p:nvPr>
            <p:ph idx="1"/>
          </p:nvPr>
        </p:nvSpPr>
        <p:spPr/>
        <p:txBody>
          <a:bodyPr>
            <a:normAutofit/>
          </a:bodyPr>
          <a:lstStyle/>
          <a:p>
            <a:pPr marL="0" indent="0" algn="just">
              <a:buNone/>
            </a:pPr>
            <a:r>
              <a:rPr lang="es-MX" sz="2000" i="1" dirty="0"/>
              <a:t>"Artículo 369 bis A.- Tratándose de los delitos previstos en los artículos 141, inciso final; 142, inciso final; 150 A, 150 D, 361, 362, 363, 365 bis; 366, incisos primero y segundo, 366 bis, 366 </a:t>
            </a:r>
            <a:r>
              <a:rPr lang="es-MX" sz="2000" i="1" dirty="0" err="1"/>
              <a:t>quáter</a:t>
            </a:r>
            <a:r>
              <a:rPr lang="es-MX" sz="2000" i="1" dirty="0"/>
              <a:t>, 367 y 367 ter, 372 bis, 411 </a:t>
            </a:r>
            <a:r>
              <a:rPr lang="es-MX" sz="2000" i="1" dirty="0" err="1"/>
              <a:t>quáter</a:t>
            </a:r>
            <a:r>
              <a:rPr lang="es-MX" sz="2000" i="1" dirty="0"/>
              <a:t> cuando se cometa con fines de explotación sexual, y 433, número 1, en relación con la violación, para la determinación de la cuantía de la pena en los términos dispuestos en el artículo 69, el tribunal tendrá en especial consideración la afectación psíquica o mental de la víctima para la calificación de la extensión del mal producido por el delito.".</a:t>
            </a:r>
            <a:endParaRPr lang="es-CL" sz="2000" i="1" dirty="0"/>
          </a:p>
        </p:txBody>
      </p:sp>
    </p:spTree>
    <p:extLst>
      <p:ext uri="{BB962C8B-B14F-4D97-AF65-F5344CB8AC3E}">
        <p14:creationId xmlns:p14="http://schemas.microsoft.com/office/powerpoint/2010/main" val="38719068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INCORPORADO POR LEY 21.523</a:t>
            </a:r>
            <a:endParaRPr lang="es-CL" dirty="0"/>
          </a:p>
        </p:txBody>
      </p:sp>
      <p:sp>
        <p:nvSpPr>
          <p:cNvPr id="3" name="2 Marcador de contenido"/>
          <p:cNvSpPr>
            <a:spLocks noGrp="1"/>
          </p:cNvSpPr>
          <p:nvPr>
            <p:ph idx="1"/>
          </p:nvPr>
        </p:nvSpPr>
        <p:spPr/>
        <p:txBody>
          <a:bodyPr>
            <a:noAutofit/>
          </a:bodyPr>
          <a:lstStyle/>
          <a:p>
            <a:pPr marL="0" indent="0" algn="just">
              <a:buNone/>
            </a:pPr>
            <a:r>
              <a:rPr lang="es-MX" dirty="0"/>
              <a:t>"Artículo 372 ter.- </a:t>
            </a:r>
            <a:r>
              <a:rPr lang="es-MX" i="1" dirty="0"/>
              <a:t>En los delitos contemplados en los artículos 141, inciso final; 142, inciso final; 150 A; 150 D; 361; 362; 363; 365 bis; 366; 366 bis; 366 </a:t>
            </a:r>
            <a:r>
              <a:rPr lang="es-MX" i="1" dirty="0" err="1"/>
              <a:t>quáter</a:t>
            </a:r>
            <a:r>
              <a:rPr lang="es-MX" i="1" dirty="0"/>
              <a:t>; 367; 367 ter; 372 bis; 411 </a:t>
            </a:r>
            <a:r>
              <a:rPr lang="es-MX" i="1" dirty="0" err="1"/>
              <a:t>quáter</a:t>
            </a:r>
            <a:r>
              <a:rPr lang="es-MX" i="1" dirty="0"/>
              <a:t>; cuando se cometan con fines de explotación sexual, y 433, número 1, en relación con la violación, el juez podrá en cualquier etapa de la investigación o del procedimiento, y aun antes de la formalización, a petición de parte, o de oficio por razones fundadas, disponer las medidas de protección de la víctima y su familia que estime convenientes, tales como la sujeción del imputado a la vigilancia de una persona o institución determinada, las que informarán periódicamente al tribunal; la prohibición de visitar el domicilio, el lugar de trabajo o el establecimiento educacional de la víctima; la prohibición de aproximarse a la víctima o a su familia, la prohibición de tomar contacto con la víctima o con su familia, y, en su caso, la obligación de abandonar el hogar que compartiere con la víctima.".</a:t>
            </a:r>
            <a:endParaRPr lang="es-CL" i="1" dirty="0"/>
          </a:p>
        </p:txBody>
      </p:sp>
    </p:spTree>
    <p:extLst>
      <p:ext uri="{BB962C8B-B14F-4D97-AF65-F5344CB8AC3E}">
        <p14:creationId xmlns:p14="http://schemas.microsoft.com/office/powerpoint/2010/main" val="287813239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0C1731-AC4F-8727-FFA9-4060054AEFAC}"/>
              </a:ext>
            </a:extLst>
          </p:cNvPr>
          <p:cNvSpPr>
            <a:spLocks noGrp="1"/>
          </p:cNvSpPr>
          <p:nvPr>
            <p:ph type="title"/>
          </p:nvPr>
        </p:nvSpPr>
        <p:spPr/>
        <p:txBody>
          <a:bodyPr/>
          <a:lstStyle/>
          <a:p>
            <a:r>
              <a:rPr lang="es-CL" dirty="0"/>
              <a:t>ESTUPRO</a:t>
            </a:r>
          </a:p>
        </p:txBody>
      </p:sp>
      <p:sp>
        <p:nvSpPr>
          <p:cNvPr id="3" name="Marcador de contenido 2">
            <a:extLst>
              <a:ext uri="{FF2B5EF4-FFF2-40B4-BE49-F238E27FC236}">
                <a16:creationId xmlns:a16="http://schemas.microsoft.com/office/drawing/2014/main" id="{6BCFCC2A-EE4B-34FF-CA99-BEC35B5D4688}"/>
              </a:ext>
            </a:extLst>
          </p:cNvPr>
          <p:cNvSpPr>
            <a:spLocks noGrp="1"/>
          </p:cNvSpPr>
          <p:nvPr>
            <p:ph idx="1"/>
          </p:nvPr>
        </p:nvSpPr>
        <p:spPr>
          <a:xfrm>
            <a:off x="705853" y="2638044"/>
            <a:ext cx="10860505" cy="3101983"/>
          </a:xfrm>
        </p:spPr>
        <p:txBody>
          <a:bodyPr>
            <a:normAutofit fontScale="85000" lnSpcReduction="20000"/>
          </a:bodyPr>
          <a:lstStyle/>
          <a:p>
            <a:pPr marL="0" indent="0">
              <a:buNone/>
            </a:pPr>
            <a:r>
              <a:rPr lang="es-MX" dirty="0">
                <a:highlight>
                  <a:srgbClr val="00FFFF"/>
                </a:highlight>
              </a:rPr>
              <a:t>Descripción legal.</a:t>
            </a:r>
          </a:p>
          <a:p>
            <a:pPr marL="0" indent="0">
              <a:buNone/>
            </a:pPr>
            <a:r>
              <a:rPr lang="es-MX" dirty="0"/>
              <a:t>ART. 363. Será castigado con presidio menor en su grado máximo a presidio mayor en su grado mínimo, el que accediere carnalmente, por vía vaginal, anal o bucal, a una persona menor de edad pero mayor de catorce años, concurriendo cualquiera de las circunstancias siguientes:</a:t>
            </a:r>
          </a:p>
          <a:p>
            <a:pPr marL="0" indent="0">
              <a:buNone/>
            </a:pPr>
            <a:endParaRPr lang="es-MX" dirty="0"/>
          </a:p>
          <a:p>
            <a:pPr marL="0" indent="0">
              <a:buNone/>
            </a:pPr>
            <a:r>
              <a:rPr lang="es-MX" dirty="0"/>
              <a:t>    1º Cuando se abusa de una anomalía o perturbación mental, aun transitoria, de la víctima, que por su menor entidad no sea constitutiva de enajenación o trastorno.</a:t>
            </a:r>
          </a:p>
          <a:p>
            <a:pPr marL="0" indent="0">
              <a:buNone/>
            </a:pPr>
            <a:r>
              <a:rPr lang="es-MX" dirty="0"/>
              <a:t>    2º Cuando se abusa de una relación de dependencia de la víctima, como en los casos en que el agresor está encargado de su custodia, educación o cuidado, o tiene con ella una relación laboral.</a:t>
            </a:r>
          </a:p>
          <a:p>
            <a:pPr marL="0" indent="0">
              <a:buNone/>
            </a:pPr>
            <a:r>
              <a:rPr lang="es-MX" dirty="0"/>
              <a:t>    3º Cuando se abusa del grave desamparo en que se encuentra la víctima.</a:t>
            </a:r>
          </a:p>
          <a:p>
            <a:pPr marL="0" indent="0">
              <a:buNone/>
            </a:pPr>
            <a:r>
              <a:rPr lang="es-MX" dirty="0"/>
              <a:t>    4º Cuando se engaña a la víctima abusando de su inexperiencia o ignorancia sexual.</a:t>
            </a:r>
          </a:p>
          <a:p>
            <a:pPr marL="0" indent="0">
              <a:buNone/>
            </a:pPr>
            <a:endParaRPr lang="es-MX" dirty="0"/>
          </a:p>
          <a:p>
            <a:pPr marL="0" indent="0">
              <a:buNone/>
            </a:pPr>
            <a:endParaRPr lang="es-CL" dirty="0"/>
          </a:p>
        </p:txBody>
      </p:sp>
    </p:spTree>
    <p:extLst>
      <p:ext uri="{BB962C8B-B14F-4D97-AF65-F5344CB8AC3E}">
        <p14:creationId xmlns:p14="http://schemas.microsoft.com/office/powerpoint/2010/main" val="224939076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DFAADB-A27F-6B56-0FFD-072B1BB45916}"/>
              </a:ext>
            </a:extLst>
          </p:cNvPr>
          <p:cNvSpPr>
            <a:spLocks noGrp="1"/>
          </p:cNvSpPr>
          <p:nvPr>
            <p:ph type="title"/>
          </p:nvPr>
        </p:nvSpPr>
        <p:spPr>
          <a:xfrm>
            <a:off x="3530546" y="523613"/>
            <a:ext cx="5693664" cy="1188720"/>
          </a:xfrm>
        </p:spPr>
        <p:txBody>
          <a:bodyPr/>
          <a:lstStyle/>
          <a:p>
            <a:r>
              <a:rPr lang="es-CL" dirty="0"/>
              <a:t>Tipo objetivo</a:t>
            </a:r>
          </a:p>
        </p:txBody>
      </p:sp>
      <p:sp>
        <p:nvSpPr>
          <p:cNvPr id="3" name="Marcador de contenido 2">
            <a:extLst>
              <a:ext uri="{FF2B5EF4-FFF2-40B4-BE49-F238E27FC236}">
                <a16:creationId xmlns:a16="http://schemas.microsoft.com/office/drawing/2014/main" id="{ADB43950-6823-FF14-9EC1-14A096091B45}"/>
              </a:ext>
            </a:extLst>
          </p:cNvPr>
          <p:cNvSpPr>
            <a:spLocks noGrp="1"/>
          </p:cNvSpPr>
          <p:nvPr>
            <p:ph idx="1"/>
          </p:nvPr>
        </p:nvSpPr>
        <p:spPr>
          <a:xfrm>
            <a:off x="1090863" y="2638044"/>
            <a:ext cx="10090484" cy="3101983"/>
          </a:xfrm>
        </p:spPr>
        <p:txBody>
          <a:bodyPr>
            <a:normAutofit/>
          </a:bodyPr>
          <a:lstStyle/>
          <a:p>
            <a:pPr marL="0" indent="0">
              <a:buNone/>
            </a:pPr>
            <a:r>
              <a:rPr lang="es-MX" sz="2800" dirty="0"/>
              <a:t>La conducta del delito de estupro es idéntica a la que se describe en el delito de violación. Resulta aplicable a este respecto todo lo señalado al estudiar esta última figura. La diferencia que existe entre este delito y el de violación radica en las modalidades que acompañan a su realización; son éstas -al igual que aquéllas- las que confieren a la conducta sancionada el carácter de ilícita.</a:t>
            </a:r>
            <a:endParaRPr lang="es-CL" sz="2800" dirty="0"/>
          </a:p>
        </p:txBody>
      </p:sp>
    </p:spTree>
    <p:extLst>
      <p:ext uri="{BB962C8B-B14F-4D97-AF65-F5344CB8AC3E}">
        <p14:creationId xmlns:p14="http://schemas.microsoft.com/office/powerpoint/2010/main" val="345369456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F54A7B2-D520-E65A-CE15-F8F8B583596B}"/>
              </a:ext>
            </a:extLst>
          </p:cNvPr>
          <p:cNvSpPr>
            <a:spLocks noGrp="1"/>
          </p:cNvSpPr>
          <p:nvPr>
            <p:ph idx="1"/>
          </p:nvPr>
        </p:nvSpPr>
        <p:spPr>
          <a:xfrm>
            <a:off x="898358" y="497306"/>
            <a:ext cx="10700084" cy="5242722"/>
          </a:xfrm>
        </p:spPr>
        <p:txBody>
          <a:bodyPr>
            <a:normAutofit/>
          </a:bodyPr>
          <a:lstStyle/>
          <a:p>
            <a:pPr marL="0" indent="0" algn="just">
              <a:buNone/>
            </a:pPr>
            <a:r>
              <a:rPr lang="es-MX" sz="2800" dirty="0"/>
              <a:t>La </a:t>
            </a:r>
            <a:r>
              <a:rPr lang="es-MX" sz="2800" dirty="0">
                <a:highlight>
                  <a:srgbClr val="00FFFF"/>
                </a:highlight>
              </a:rPr>
              <a:t>primera circunstancia </a:t>
            </a:r>
            <a:r>
              <a:rPr lang="es-MX" sz="2800" dirty="0"/>
              <a:t>es el abuso de una anomalía o perturbación mental que no es constitutiva de enajenación, señalada en el artículo 363 </a:t>
            </a:r>
            <a:r>
              <a:rPr lang="es-MX" sz="2800" dirty="0" err="1"/>
              <a:t>N°</a:t>
            </a:r>
            <a:r>
              <a:rPr lang="es-MX" sz="2800" dirty="0"/>
              <a:t> 1. En estos casos, la enajenación no debe ser total, pero debe ser suficiente para alterar la capacidad que tiene la víctima entender a cabalidad el sentido del acto sexual. Esta circunstancia no se configuraría en aquellos casos en que el agente no tiene conocimiento de la alteración ni cuando éste no se ha valido de dicha deficiencia en el entendimiento de la víctima para la obtención del consentimiento, de la misma forma que la circunstancia descrita en el artículo 361 </a:t>
            </a:r>
            <a:r>
              <a:rPr lang="es-MX" sz="2800" dirty="0" err="1"/>
              <a:t>N°</a:t>
            </a:r>
            <a:r>
              <a:rPr lang="es-MX" sz="2800" dirty="0"/>
              <a:t> 3. (BALMACEDA, GUSTAVO. Manual de Derecho Penal. Parte especial. Año 2014. Pág. 226)</a:t>
            </a:r>
            <a:endParaRPr lang="es-CL" sz="2800" dirty="0"/>
          </a:p>
        </p:txBody>
      </p:sp>
    </p:spTree>
    <p:extLst>
      <p:ext uri="{BB962C8B-B14F-4D97-AF65-F5344CB8AC3E}">
        <p14:creationId xmlns:p14="http://schemas.microsoft.com/office/powerpoint/2010/main" val="252850213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1981769-49C1-BCD0-79C5-5000DE1EC50B}"/>
              </a:ext>
            </a:extLst>
          </p:cNvPr>
          <p:cNvSpPr>
            <a:spLocks noGrp="1"/>
          </p:cNvSpPr>
          <p:nvPr>
            <p:ph idx="1"/>
          </p:nvPr>
        </p:nvSpPr>
        <p:spPr>
          <a:xfrm>
            <a:off x="625643" y="336884"/>
            <a:ext cx="10716126" cy="5451269"/>
          </a:xfrm>
        </p:spPr>
        <p:txBody>
          <a:bodyPr>
            <a:normAutofit fontScale="92500"/>
          </a:bodyPr>
          <a:lstStyle/>
          <a:p>
            <a:pPr marL="0" indent="0">
              <a:buNone/>
            </a:pPr>
            <a:r>
              <a:rPr lang="es-MX" sz="2800" dirty="0">
                <a:highlight>
                  <a:srgbClr val="00FFFF"/>
                </a:highlight>
              </a:rPr>
              <a:t>Las circunstancias contenidas en los numerales segundo y tercero </a:t>
            </a:r>
            <a:r>
              <a:rPr lang="es-MX" sz="2800" dirty="0"/>
              <a:t>del artículo 363 hacen referencia, respectivamente, a abusar de una relación de dependencia por parte de la víctima y a abusar de la situación de desamparo en que ésta se encuentra. El abuso en estos casos está constituido por el aprovechamiento de una situación de dependencia que supone una amenaza latente para la víctima sobre su seguridad personal o económica, que no es la amenaza grave propia de la intimidación del artículo 361 CP. Este es el típico caso de abuso de una relación de dependencia laboral o “acoso sexual”. La inclusión de la figura del abuso del desamparo, por otra parte, debe entenderse de la misma manera que el abuso por la relación de dependencia, diferenciándose únicamente en que la dependencia que se da por causa del desamparo es transitoria, como se señala en doctrina. (BALMACEDA, GUSTAVO. Manual de Derecho Penal. Parte especial. Año 2014. Pág. 227).</a:t>
            </a:r>
            <a:endParaRPr lang="es-CL" sz="2800" dirty="0"/>
          </a:p>
        </p:txBody>
      </p:sp>
    </p:spTree>
    <p:extLst>
      <p:ext uri="{BB962C8B-B14F-4D97-AF65-F5344CB8AC3E}">
        <p14:creationId xmlns:p14="http://schemas.microsoft.com/office/powerpoint/2010/main" val="2571987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56F279A-A60F-1555-F04C-72E1610C79C6}"/>
              </a:ext>
            </a:extLst>
          </p:cNvPr>
          <p:cNvSpPr>
            <a:spLocks noGrp="1"/>
          </p:cNvSpPr>
          <p:nvPr>
            <p:ph idx="1"/>
          </p:nvPr>
        </p:nvSpPr>
        <p:spPr>
          <a:xfrm>
            <a:off x="433137" y="497306"/>
            <a:ext cx="11197389" cy="5242722"/>
          </a:xfrm>
        </p:spPr>
        <p:txBody>
          <a:bodyPr>
            <a:normAutofit/>
          </a:bodyPr>
          <a:lstStyle/>
          <a:p>
            <a:pPr marL="0" indent="0" algn="just">
              <a:buNone/>
            </a:pPr>
            <a:r>
              <a:rPr lang="es-MX" sz="2800" dirty="0"/>
              <a:t>El problema anterior lleva a entender que hay un solo bien jurídico protegido por dichas normas de comportamiento, el cual sería la indemnidad sexual. Esto se condice con la idea de exclusión de terceros del propio ámbito de la actividad sexual. Lo que representa la indemnidad sexual es la posibilidad de que el propio cuerpo no se vea convertido en un objeto para un tercero. La indemnidad sexual implica un derecho negativo de exclusión de terceros y la posibilidad de un desarrollo libre de la propia sexualidad. (WINTER, JAIME. Delitos contra la indemnidad sexual. Año 2018. Pág. 7)</a:t>
            </a:r>
            <a:endParaRPr lang="es-CL" sz="2800" dirty="0"/>
          </a:p>
        </p:txBody>
      </p:sp>
    </p:spTree>
    <p:extLst>
      <p:ext uri="{BB962C8B-B14F-4D97-AF65-F5344CB8AC3E}">
        <p14:creationId xmlns:p14="http://schemas.microsoft.com/office/powerpoint/2010/main" val="299743316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18075E9-6AF3-5C8F-4FB0-75FC5EA72ACC}"/>
              </a:ext>
            </a:extLst>
          </p:cNvPr>
          <p:cNvSpPr>
            <a:spLocks noGrp="1"/>
          </p:cNvSpPr>
          <p:nvPr>
            <p:ph idx="1"/>
          </p:nvPr>
        </p:nvSpPr>
        <p:spPr>
          <a:xfrm>
            <a:off x="770021" y="433138"/>
            <a:ext cx="10860505" cy="5306890"/>
          </a:xfrm>
        </p:spPr>
        <p:txBody>
          <a:bodyPr>
            <a:normAutofit fontScale="92500" lnSpcReduction="10000"/>
          </a:bodyPr>
          <a:lstStyle/>
          <a:p>
            <a:pPr marL="0" indent="0" algn="just">
              <a:buNone/>
            </a:pPr>
            <a:r>
              <a:rPr lang="es-MX" sz="2800" dirty="0"/>
              <a:t>La cuarta circunstancia a la que se refiere el artículo 363 del CP es la del estupro por engaño, única circunstancia en la que la limitación de la edad tendría una razón de ser, como se adelantó en cierta forma. Esta figura radica en torno a la idea de la autodeterminación sexual, toda vez que se pretende sancionar el engaño que una persona mayor de edad -que sea experta- realiza sobre el menor -en teoría inexperto- respectó de la naturaleza del acto sexual. Esto supone que la víctima carece de experiencia, lo que implica una situación de desventaja frente al sujeto activo que tiene experiencia en el ámbito sexual; de esta forma, lo que se pretende castigar por medio de esta figura es la manipulación de la voluntad del sujeto pasivo realizada por el autor, que se ve en una situación disminuida respecto del agente, de modo que se trata de una forma específica de abuso dada por la ignorancia sexual de la víctima. (BALMACEDA, GUSTAVO. Manual de Derecho Penal. Parte especial. Año 2014. Pág. 227).</a:t>
            </a:r>
            <a:endParaRPr lang="es-CL" sz="2800" dirty="0"/>
          </a:p>
        </p:txBody>
      </p:sp>
    </p:spTree>
    <p:extLst>
      <p:ext uri="{BB962C8B-B14F-4D97-AF65-F5344CB8AC3E}">
        <p14:creationId xmlns:p14="http://schemas.microsoft.com/office/powerpoint/2010/main" val="314384238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B17AAC-0EF0-7B93-1970-8B1CDBEA3E51}"/>
              </a:ext>
            </a:extLst>
          </p:cNvPr>
          <p:cNvSpPr>
            <a:spLocks noGrp="1"/>
          </p:cNvSpPr>
          <p:nvPr>
            <p:ph type="title"/>
          </p:nvPr>
        </p:nvSpPr>
        <p:spPr/>
        <p:txBody>
          <a:bodyPr/>
          <a:lstStyle/>
          <a:p>
            <a:r>
              <a:rPr lang="pt-BR" dirty="0"/>
              <a:t>Tipo subjetivo e iter criminis</a:t>
            </a:r>
            <a:endParaRPr lang="es-CL" dirty="0"/>
          </a:p>
        </p:txBody>
      </p:sp>
      <p:sp>
        <p:nvSpPr>
          <p:cNvPr id="3" name="Marcador de contenido 2">
            <a:extLst>
              <a:ext uri="{FF2B5EF4-FFF2-40B4-BE49-F238E27FC236}">
                <a16:creationId xmlns:a16="http://schemas.microsoft.com/office/drawing/2014/main" id="{45E7C2CF-B973-9A69-C1F5-571D27A0817D}"/>
              </a:ext>
            </a:extLst>
          </p:cNvPr>
          <p:cNvSpPr>
            <a:spLocks noGrp="1"/>
          </p:cNvSpPr>
          <p:nvPr>
            <p:ph idx="1"/>
          </p:nvPr>
        </p:nvSpPr>
        <p:spPr>
          <a:xfrm>
            <a:off x="1588167" y="2638044"/>
            <a:ext cx="8983579" cy="3101983"/>
          </a:xfrm>
        </p:spPr>
        <p:txBody>
          <a:bodyPr>
            <a:normAutofit/>
          </a:bodyPr>
          <a:lstStyle/>
          <a:p>
            <a:pPr marL="0" indent="0">
              <a:buNone/>
            </a:pPr>
            <a:r>
              <a:rPr lang="es-MX" sz="2400" dirty="0"/>
              <a:t>El prevalimiento y el engaño suponen en su ejecución la conciencia y la intencionalidad de acceder sexualmente a la víctima, como sucede en el delito de violación, de modo que sólo es posible su comisión con dolo directo, se excluyen el dolo eventual y la culpa. Este delito es de mera actividad, de consiguiente sólo es posible la tentativa, pero la frustración queda excluida. (GARRIDO MONTT, MARIO. Derecho penal. Parte especial. Año 2010. Tomo III. Pág. 313).</a:t>
            </a:r>
            <a:endParaRPr lang="es-CL" sz="2400" dirty="0"/>
          </a:p>
        </p:txBody>
      </p:sp>
    </p:spTree>
    <p:extLst>
      <p:ext uri="{BB962C8B-B14F-4D97-AF65-F5344CB8AC3E}">
        <p14:creationId xmlns:p14="http://schemas.microsoft.com/office/powerpoint/2010/main" val="16305794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9A8BE3-68D2-2BE1-48C4-A2ED1976933B}"/>
              </a:ext>
            </a:extLst>
          </p:cNvPr>
          <p:cNvSpPr>
            <a:spLocks noGrp="1"/>
          </p:cNvSpPr>
          <p:nvPr>
            <p:ph type="title"/>
          </p:nvPr>
        </p:nvSpPr>
        <p:spPr/>
        <p:txBody>
          <a:bodyPr/>
          <a:lstStyle/>
          <a:p>
            <a:r>
              <a:rPr lang="es-CL" dirty="0"/>
              <a:t>INCESTO</a:t>
            </a:r>
          </a:p>
        </p:txBody>
      </p:sp>
      <p:sp>
        <p:nvSpPr>
          <p:cNvPr id="3" name="Marcador de contenido 2">
            <a:extLst>
              <a:ext uri="{FF2B5EF4-FFF2-40B4-BE49-F238E27FC236}">
                <a16:creationId xmlns:a16="http://schemas.microsoft.com/office/drawing/2014/main" id="{67FDD27F-F20F-0312-4F88-61CFAA92F867}"/>
              </a:ext>
            </a:extLst>
          </p:cNvPr>
          <p:cNvSpPr>
            <a:spLocks noGrp="1"/>
          </p:cNvSpPr>
          <p:nvPr>
            <p:ph idx="1"/>
          </p:nvPr>
        </p:nvSpPr>
        <p:spPr>
          <a:xfrm>
            <a:off x="737937" y="2622002"/>
            <a:ext cx="10475495" cy="3101983"/>
          </a:xfrm>
        </p:spPr>
        <p:txBody>
          <a:bodyPr>
            <a:normAutofit fontScale="92500" lnSpcReduction="20000"/>
          </a:bodyPr>
          <a:lstStyle/>
          <a:p>
            <a:pPr marL="0" indent="0">
              <a:buNone/>
            </a:pPr>
            <a:r>
              <a:rPr lang="es-MX" dirty="0">
                <a:highlight>
                  <a:srgbClr val="00FFFF"/>
                </a:highlight>
              </a:rPr>
              <a:t>Descripción legal.</a:t>
            </a:r>
          </a:p>
          <a:p>
            <a:pPr marL="0" indent="0">
              <a:buNone/>
            </a:pPr>
            <a:r>
              <a:rPr lang="es-MX" dirty="0"/>
              <a:t>ART. 375. El que, conociendo las relaciones que lo ligan, cometiere incesto con un ascendiente o descendiente por consanguinidad o con un hermano consanguíneo, será castigado con reclusión menor en sus grados mínimo a medio</a:t>
            </a:r>
          </a:p>
          <a:p>
            <a:pPr marL="0" indent="0">
              <a:buNone/>
            </a:pPr>
            <a:endParaRPr lang="es-MX" dirty="0"/>
          </a:p>
          <a:p>
            <a:pPr marL="0" indent="0">
              <a:buNone/>
            </a:pPr>
            <a:r>
              <a:rPr lang="es-MX" dirty="0">
                <a:highlight>
                  <a:srgbClr val="00FFFF"/>
                </a:highlight>
              </a:rPr>
              <a:t>Concepto.</a:t>
            </a:r>
          </a:p>
          <a:p>
            <a:pPr marL="0" indent="0">
              <a:buNone/>
            </a:pPr>
            <a:r>
              <a:rPr lang="es-MX" dirty="0"/>
              <a:t>Por incesto se entiende la cópula realizada voluntariamente entre personas de distinto sexo ligadas entre sí por vínculos de parentesco precisados por la ley penal. 6 7 4 En otros términos consiste en la ejecución de un acceso carnal entre personas que no pueden contraer matrimonio en razón de encontrarse unidos por una relación de parentesco por consanguinidad o afinidad. </a:t>
            </a:r>
          </a:p>
          <a:p>
            <a:pPr marL="0" indent="0">
              <a:buNone/>
            </a:pPr>
            <a:r>
              <a:rPr lang="es-MX" dirty="0"/>
              <a:t>Lo cierto es que este delito encaja dentro de lo que se denominan “delitos sin víctima” y ha sido derogado en diversas legislaciones penales.</a:t>
            </a:r>
          </a:p>
          <a:p>
            <a:pPr marL="0" indent="0">
              <a:buNone/>
            </a:pPr>
            <a:endParaRPr lang="es-CL" dirty="0"/>
          </a:p>
        </p:txBody>
      </p:sp>
    </p:spTree>
    <p:extLst>
      <p:ext uri="{BB962C8B-B14F-4D97-AF65-F5344CB8AC3E}">
        <p14:creationId xmlns:p14="http://schemas.microsoft.com/office/powerpoint/2010/main" val="8359951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F33055-29AC-0011-2DA8-719B3115C7FC}"/>
              </a:ext>
            </a:extLst>
          </p:cNvPr>
          <p:cNvSpPr>
            <a:spLocks noGrp="1"/>
          </p:cNvSpPr>
          <p:nvPr>
            <p:ph type="title"/>
          </p:nvPr>
        </p:nvSpPr>
        <p:spPr>
          <a:xfrm>
            <a:off x="3529905" y="514509"/>
            <a:ext cx="5132190" cy="1206928"/>
          </a:xfrm>
        </p:spPr>
        <p:txBody>
          <a:bodyPr/>
          <a:lstStyle/>
          <a:p>
            <a:r>
              <a:rPr lang="es-CL" dirty="0"/>
              <a:t>Tipo objetivo</a:t>
            </a:r>
          </a:p>
        </p:txBody>
      </p:sp>
      <p:sp>
        <p:nvSpPr>
          <p:cNvPr id="3" name="Marcador de contenido 2">
            <a:extLst>
              <a:ext uri="{FF2B5EF4-FFF2-40B4-BE49-F238E27FC236}">
                <a16:creationId xmlns:a16="http://schemas.microsoft.com/office/drawing/2014/main" id="{099B1A8A-C5A6-99EF-6B18-DC6D8D475083}"/>
              </a:ext>
            </a:extLst>
          </p:cNvPr>
          <p:cNvSpPr>
            <a:spLocks noGrp="1"/>
          </p:cNvSpPr>
          <p:nvPr>
            <p:ph idx="1"/>
          </p:nvPr>
        </p:nvSpPr>
        <p:spPr>
          <a:xfrm>
            <a:off x="930441" y="2310064"/>
            <a:ext cx="10507579" cy="3429964"/>
          </a:xfrm>
        </p:spPr>
        <p:txBody>
          <a:bodyPr>
            <a:normAutofit fontScale="92500" lnSpcReduction="10000"/>
          </a:bodyPr>
          <a:lstStyle/>
          <a:p>
            <a:pPr marL="0" indent="0" algn="just">
              <a:buNone/>
            </a:pPr>
            <a:r>
              <a:rPr lang="es-MX" sz="2400" dirty="0"/>
              <a:t>Llama la atención que el artículo 375 no haya definido con precisión la conducta en que consiste, que ha de determinarse por vía interpretativa. Se debe recurrir a los fundamentos de la figura, centrados en la protección del orden de las familias (manifestado en el hecho de establecerse límites al uso de la sexualidad entre personas que se encuentran unidas por ciertos vínculos familiares que imposibilitan su unión conyugal) y en el amparo de la integridad física y psíquica de la descendencia. Ambos fundamentos llevan a concentrar las alternativas en aquellas modalidades de vinculación sexual que pueden dar lugar a la descendencia, por lo cual debemos entender que la conducta corresponde a una conjunción o acceso carnal de carácter vaginal y heterosexual. (RODRIGUEZ COLLAO, LUIS. (Director) Derecho penal. Parte especial. Volumen II. Año 2022. Pág. 168)</a:t>
            </a:r>
            <a:endParaRPr lang="es-CL" sz="2400" dirty="0"/>
          </a:p>
        </p:txBody>
      </p:sp>
    </p:spTree>
    <p:extLst>
      <p:ext uri="{BB962C8B-B14F-4D97-AF65-F5344CB8AC3E}">
        <p14:creationId xmlns:p14="http://schemas.microsoft.com/office/powerpoint/2010/main" val="407520931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7831F7-D605-9F9D-58EE-64DBBFEB1C8E}"/>
              </a:ext>
            </a:extLst>
          </p:cNvPr>
          <p:cNvSpPr>
            <a:spLocks noGrp="1"/>
          </p:cNvSpPr>
          <p:nvPr>
            <p:ph type="title"/>
          </p:nvPr>
        </p:nvSpPr>
        <p:spPr>
          <a:xfrm>
            <a:off x="1990505" y="523613"/>
            <a:ext cx="7729728" cy="1188720"/>
          </a:xfrm>
        </p:spPr>
        <p:txBody>
          <a:bodyPr/>
          <a:lstStyle/>
          <a:p>
            <a:r>
              <a:rPr lang="es-CL" dirty="0"/>
              <a:t>Consentimiento</a:t>
            </a:r>
          </a:p>
        </p:txBody>
      </p:sp>
      <p:sp>
        <p:nvSpPr>
          <p:cNvPr id="3" name="Marcador de contenido 2">
            <a:extLst>
              <a:ext uri="{FF2B5EF4-FFF2-40B4-BE49-F238E27FC236}">
                <a16:creationId xmlns:a16="http://schemas.microsoft.com/office/drawing/2014/main" id="{3304DC82-812F-1F17-D651-9740AD336AF9}"/>
              </a:ext>
            </a:extLst>
          </p:cNvPr>
          <p:cNvSpPr>
            <a:spLocks noGrp="1"/>
          </p:cNvSpPr>
          <p:nvPr>
            <p:ph idx="1"/>
          </p:nvPr>
        </p:nvSpPr>
        <p:spPr>
          <a:xfrm>
            <a:off x="818147" y="2638044"/>
            <a:ext cx="10507579" cy="3101983"/>
          </a:xfrm>
        </p:spPr>
        <p:txBody>
          <a:bodyPr/>
          <a:lstStyle/>
          <a:p>
            <a:pPr marL="0" indent="0">
              <a:buNone/>
            </a:pPr>
            <a:r>
              <a:rPr lang="es-MX" sz="2400" dirty="0"/>
              <a:t>La conducta ha de ser realizada en forma voluntaria por los dos partícipes, lo que no implica que de ello derive responsabilidad criminal para ambos. Si no ha mediado el libre consentimiento de alguno de los partícipes, se darán las figuras de violación o estupro. En estos casos, se sanciona el hecho por el delito que corresponda, agravado en razón del artículo 13.</a:t>
            </a:r>
          </a:p>
          <a:p>
            <a:pPr marL="0" indent="0">
              <a:buNone/>
            </a:pPr>
            <a:endParaRPr lang="es-MX" dirty="0"/>
          </a:p>
          <a:p>
            <a:pPr marL="0" indent="0">
              <a:buNone/>
            </a:pPr>
            <a:endParaRPr lang="es-CL" dirty="0"/>
          </a:p>
        </p:txBody>
      </p:sp>
    </p:spTree>
    <p:extLst>
      <p:ext uri="{BB962C8B-B14F-4D97-AF65-F5344CB8AC3E}">
        <p14:creationId xmlns:p14="http://schemas.microsoft.com/office/powerpoint/2010/main" val="157022136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352535-B8A0-3C1B-91A9-B150364766B5}"/>
              </a:ext>
            </a:extLst>
          </p:cNvPr>
          <p:cNvSpPr>
            <a:spLocks noGrp="1"/>
          </p:cNvSpPr>
          <p:nvPr>
            <p:ph type="title"/>
          </p:nvPr>
        </p:nvSpPr>
        <p:spPr/>
        <p:txBody>
          <a:bodyPr/>
          <a:lstStyle/>
          <a:p>
            <a:r>
              <a:rPr lang="es-CL" dirty="0"/>
              <a:t>Tipo subjetivo</a:t>
            </a:r>
          </a:p>
        </p:txBody>
      </p:sp>
      <p:sp>
        <p:nvSpPr>
          <p:cNvPr id="3" name="Marcador de contenido 2">
            <a:extLst>
              <a:ext uri="{FF2B5EF4-FFF2-40B4-BE49-F238E27FC236}">
                <a16:creationId xmlns:a16="http://schemas.microsoft.com/office/drawing/2014/main" id="{448BBB6E-9D72-29A6-CDA0-3D47B4FF99C6}"/>
              </a:ext>
            </a:extLst>
          </p:cNvPr>
          <p:cNvSpPr>
            <a:spLocks noGrp="1"/>
          </p:cNvSpPr>
          <p:nvPr>
            <p:ph idx="1"/>
          </p:nvPr>
        </p:nvSpPr>
        <p:spPr>
          <a:xfrm>
            <a:off x="673768" y="2638044"/>
            <a:ext cx="10667999" cy="3101983"/>
          </a:xfrm>
        </p:spPr>
        <p:txBody>
          <a:bodyPr>
            <a:normAutofit/>
          </a:bodyPr>
          <a:lstStyle/>
          <a:p>
            <a:pPr marL="0" indent="0">
              <a:buNone/>
            </a:pPr>
            <a:r>
              <a:rPr lang="es-MX" dirty="0"/>
              <a:t>Se requiere de dolo directo, por la exigencia de que la cópula sea voluntaria, lo que supone una manifestación activa dirigida a una finalidad determinada (la cópula). El dolo se conforma con el conocimiento que deben tener ambos autores (mujer y hombre parientes) del vínculo de filiación que los une y la voluntad de cohabitar. El primer elemento es exigido expresamente en el texto de la ley: "El que, conociendo las relaciones que lo ligan... ". Se trata de un delito plurisubjetivo, de convergencia de voluntades y de participación necesaria, donde ambos partícipes son autores del hecho y donde no hay víctima. La ignorancia o el error de la existencia de la relación parental descarta el dolo y, por ende, el tipo penal. Sin embargo, existe incesto aunque sólo uno de los intervinientes tenga conocimiento del parentesco y no así el otro, siempre que la relación carnal sea voluntaria para ambos, alternativa en que habrá únicamente un autor. (GARRIDO MONTT, MARIO. Derecho penal. Parte especial. Año 2010. Tomo III. Pág. 360).</a:t>
            </a:r>
            <a:endParaRPr lang="es-CL" dirty="0"/>
          </a:p>
        </p:txBody>
      </p:sp>
    </p:spTree>
    <p:extLst>
      <p:ext uri="{BB962C8B-B14F-4D97-AF65-F5344CB8AC3E}">
        <p14:creationId xmlns:p14="http://schemas.microsoft.com/office/powerpoint/2010/main" val="91569060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0BF09D-26E6-D3B4-8C00-AEAF29E75E87}"/>
              </a:ext>
            </a:extLst>
          </p:cNvPr>
          <p:cNvSpPr>
            <a:spLocks noGrp="1"/>
          </p:cNvSpPr>
          <p:nvPr>
            <p:ph type="title"/>
          </p:nvPr>
        </p:nvSpPr>
        <p:spPr>
          <a:xfrm>
            <a:off x="3209062" y="523613"/>
            <a:ext cx="5773875" cy="1188720"/>
          </a:xfrm>
        </p:spPr>
        <p:txBody>
          <a:bodyPr/>
          <a:lstStyle/>
          <a:p>
            <a:r>
              <a:rPr lang="es-CL" dirty="0"/>
              <a:t>Otras figuras.</a:t>
            </a:r>
          </a:p>
        </p:txBody>
      </p:sp>
      <p:sp>
        <p:nvSpPr>
          <p:cNvPr id="3" name="Marcador de contenido 2">
            <a:extLst>
              <a:ext uri="{FF2B5EF4-FFF2-40B4-BE49-F238E27FC236}">
                <a16:creationId xmlns:a16="http://schemas.microsoft.com/office/drawing/2014/main" id="{CFF1EE98-B78E-376C-765E-9F0B0B7B5F14}"/>
              </a:ext>
            </a:extLst>
          </p:cNvPr>
          <p:cNvSpPr>
            <a:spLocks noGrp="1"/>
          </p:cNvSpPr>
          <p:nvPr>
            <p:ph idx="1"/>
          </p:nvPr>
        </p:nvSpPr>
        <p:spPr>
          <a:xfrm>
            <a:off x="705853" y="2277979"/>
            <a:ext cx="11069052" cy="4203031"/>
          </a:xfrm>
        </p:spPr>
        <p:txBody>
          <a:bodyPr/>
          <a:lstStyle/>
          <a:p>
            <a:pPr marL="0" indent="0">
              <a:buNone/>
            </a:pPr>
            <a:r>
              <a:rPr lang="es-MX" dirty="0">
                <a:highlight>
                  <a:srgbClr val="00FFFF"/>
                </a:highlight>
              </a:rPr>
              <a:t>Acoso sexual (arts. 161-C y 494 ter)</a:t>
            </a:r>
          </a:p>
          <a:p>
            <a:pPr marL="0" indent="0">
              <a:buNone/>
            </a:pPr>
            <a:r>
              <a:rPr lang="es-MX" dirty="0"/>
              <a:t>ART. 161-C.  Se  castigará con la pena de presidio menor en su grado mínimo y multa de cinco a diez unidades tributarias mensuales, al que en lugares públicos o de libre acceso público y que por cualquier medio capte, grabe, filme o fotografíe imágenes, videos o cualquier registro audiovisual, de los genitales u otra parte íntima del cuerpo de otra persona con fines de significación sexual y sin su consentimiento.</a:t>
            </a:r>
          </a:p>
          <a:p>
            <a:pPr marL="0" indent="0">
              <a:buNone/>
            </a:pPr>
            <a:r>
              <a:rPr lang="es-MX" dirty="0"/>
              <a:t>    Se impondrá la misma pena de presidio menor en su grado mínimo y multa de diez a veinte unidades tributarias mensuales, al que difunda dichas imágenes, videos o registro audiovisual a que se refiere el inciso anterior.</a:t>
            </a:r>
          </a:p>
          <a:p>
            <a:pPr marL="0" indent="0">
              <a:buNone/>
            </a:pPr>
            <a:r>
              <a:rPr lang="es-MX" dirty="0"/>
              <a:t>    En caso de ser una misma la persona que los haya obtenido y divulgado, se aplicarán a ésta, la pena de presidio menor en su grado mínimo a medio y multa de veinte a treinta unidades tributarias mensuales.</a:t>
            </a:r>
          </a:p>
          <a:p>
            <a:pPr marL="0" indent="0">
              <a:buNone/>
            </a:pPr>
            <a:endParaRPr lang="es-MX" dirty="0"/>
          </a:p>
          <a:p>
            <a:pPr marL="0" indent="0">
              <a:buNone/>
            </a:pPr>
            <a:endParaRPr lang="es-CL" dirty="0"/>
          </a:p>
        </p:txBody>
      </p:sp>
    </p:spTree>
    <p:extLst>
      <p:ext uri="{BB962C8B-B14F-4D97-AF65-F5344CB8AC3E}">
        <p14:creationId xmlns:p14="http://schemas.microsoft.com/office/powerpoint/2010/main" val="413996679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F3928C1-46BA-EE2E-4A1B-52046F7965F7}"/>
              </a:ext>
            </a:extLst>
          </p:cNvPr>
          <p:cNvSpPr>
            <a:spLocks noGrp="1"/>
          </p:cNvSpPr>
          <p:nvPr>
            <p:ph idx="1"/>
          </p:nvPr>
        </p:nvSpPr>
        <p:spPr>
          <a:xfrm>
            <a:off x="1074821" y="1299411"/>
            <a:ext cx="10812378" cy="4438129"/>
          </a:xfrm>
        </p:spPr>
        <p:txBody>
          <a:bodyPr>
            <a:normAutofit/>
          </a:bodyPr>
          <a:lstStyle/>
          <a:p>
            <a:pPr marL="0" indent="0">
              <a:buNone/>
            </a:pPr>
            <a:r>
              <a:rPr lang="es-MX" dirty="0"/>
              <a:t>ART. 494 ter. Comete  acoso sexual el que realizare, en lugares públicos o de libre acceso público, y sin mediar el consentimiento de la víctima, un acto de significación sexual capaz de provocar una situación objetivamente intimidatoria, hostil o humillante, y que no constituya una falta o delito al que se imponga una pena más grave, que consistiere en:</a:t>
            </a:r>
          </a:p>
          <a:p>
            <a:pPr marL="0" indent="0">
              <a:buNone/>
            </a:pPr>
            <a:r>
              <a:rPr lang="es-MX" dirty="0"/>
              <a:t>    1. Actos de carácter verbal o ejecutados por medio de gestos. En este caso se impondrá una multa de una a tres unidades tributarias mensuales.</a:t>
            </a:r>
          </a:p>
          <a:p>
            <a:pPr marL="0" indent="0">
              <a:buNone/>
            </a:pPr>
            <a:r>
              <a:rPr lang="es-MX" dirty="0"/>
              <a:t>    2. Conductas consistentes en acercamientos o persecuciones, o actos de exhibicionismo obsceno o de contenido sexual explícito. En cualquiera de estos casos se impondrá la pena de prisión en su grado medio a máximo y multa de cinco a diez unidades tributarias mensuales.</a:t>
            </a:r>
          </a:p>
          <a:p>
            <a:pPr marL="0" indent="0">
              <a:buNone/>
            </a:pPr>
            <a:endParaRPr lang="es-CL" dirty="0"/>
          </a:p>
        </p:txBody>
      </p:sp>
    </p:spTree>
    <p:extLst>
      <p:ext uri="{BB962C8B-B14F-4D97-AF65-F5344CB8AC3E}">
        <p14:creationId xmlns:p14="http://schemas.microsoft.com/office/powerpoint/2010/main" val="138723386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7E2C3E-5856-B68A-FB6F-49620F6548D0}"/>
              </a:ext>
            </a:extLst>
          </p:cNvPr>
          <p:cNvSpPr>
            <a:spLocks noGrp="1"/>
          </p:cNvSpPr>
          <p:nvPr>
            <p:ph type="title"/>
          </p:nvPr>
        </p:nvSpPr>
        <p:spPr/>
        <p:txBody>
          <a:bodyPr/>
          <a:lstStyle/>
          <a:p>
            <a:r>
              <a:rPr lang="es-MX" dirty="0"/>
              <a:t>DISPOSICIONES COMUNES A LOS DELITOS SEXUALES</a:t>
            </a:r>
            <a:endParaRPr lang="es-CL" dirty="0"/>
          </a:p>
        </p:txBody>
      </p:sp>
      <p:sp>
        <p:nvSpPr>
          <p:cNvPr id="3" name="Marcador de contenido 2">
            <a:extLst>
              <a:ext uri="{FF2B5EF4-FFF2-40B4-BE49-F238E27FC236}">
                <a16:creationId xmlns:a16="http://schemas.microsoft.com/office/drawing/2014/main" id="{6782DAA0-220A-3215-38FC-7AECE8EAC93A}"/>
              </a:ext>
            </a:extLst>
          </p:cNvPr>
          <p:cNvSpPr>
            <a:spLocks noGrp="1"/>
          </p:cNvSpPr>
          <p:nvPr>
            <p:ph idx="1"/>
          </p:nvPr>
        </p:nvSpPr>
        <p:spPr>
          <a:xfrm>
            <a:off x="914401" y="2598821"/>
            <a:ext cx="10716126" cy="3689683"/>
          </a:xfrm>
        </p:spPr>
        <p:txBody>
          <a:bodyPr/>
          <a:lstStyle/>
          <a:p>
            <a:pPr marL="0" indent="0">
              <a:buNone/>
            </a:pPr>
            <a:r>
              <a:rPr lang="es-MX" sz="2400" dirty="0">
                <a:highlight>
                  <a:srgbClr val="00FFFF"/>
                </a:highlight>
              </a:rPr>
              <a:t>Excusa legal absolutoria/ causal de atipicidad ley 20.084 de responsabilidad penal adolescente.</a:t>
            </a:r>
          </a:p>
          <a:p>
            <a:pPr marL="0" indent="0">
              <a:buNone/>
            </a:pPr>
            <a:r>
              <a:rPr lang="es-MX" sz="2400" dirty="0"/>
              <a:t>Artículo 4º.- Regla especial para delitos sexuales. No podrá procederse penalmente respecto de los delitos previstos en los artículos 362, 365, 366 bis, 366 </a:t>
            </a:r>
            <a:r>
              <a:rPr lang="es-MX" sz="2400" dirty="0" err="1"/>
              <a:t>quáter</a:t>
            </a:r>
            <a:r>
              <a:rPr lang="es-MX" sz="2400" dirty="0"/>
              <a:t> y 366 quinquies del Código Penal, cuando la conducta se hubiere realizado con una persona menor de 14 años y no concurra ninguna de las circunstancias enumeradas en los artículos 361 </a:t>
            </a:r>
            <a:r>
              <a:rPr lang="es-MX" sz="2400" dirty="0" err="1"/>
              <a:t>ó</a:t>
            </a:r>
            <a:r>
              <a:rPr lang="es-MX" sz="2400" dirty="0"/>
              <a:t> 363 de dicho Código, según sea el caso, a menos que exista entre aquélla y el imputado una diferencia de, a lo menos, dos años de edad, tratándose de la conducta descrita en el artículo 362, o de tres años en los demás casos.</a:t>
            </a:r>
          </a:p>
          <a:p>
            <a:pPr marL="0" indent="0">
              <a:buNone/>
            </a:pPr>
            <a:endParaRPr lang="es-CL" dirty="0"/>
          </a:p>
        </p:txBody>
      </p:sp>
    </p:spTree>
    <p:extLst>
      <p:ext uri="{BB962C8B-B14F-4D97-AF65-F5344CB8AC3E}">
        <p14:creationId xmlns:p14="http://schemas.microsoft.com/office/powerpoint/2010/main" val="327547455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7672068-35F2-5CD8-9C1C-095DD3412B75}"/>
              </a:ext>
            </a:extLst>
          </p:cNvPr>
          <p:cNvSpPr>
            <a:spLocks noGrp="1"/>
          </p:cNvSpPr>
          <p:nvPr>
            <p:ph idx="1"/>
          </p:nvPr>
        </p:nvSpPr>
        <p:spPr>
          <a:xfrm>
            <a:off x="1427747" y="1010654"/>
            <a:ext cx="10170695" cy="4729374"/>
          </a:xfrm>
        </p:spPr>
        <p:txBody>
          <a:bodyPr>
            <a:normAutofit lnSpcReduction="10000"/>
          </a:bodyPr>
          <a:lstStyle/>
          <a:p>
            <a:pPr marL="0" indent="0">
              <a:buNone/>
            </a:pPr>
            <a:r>
              <a:rPr lang="es-MX" sz="2800" dirty="0">
                <a:highlight>
                  <a:srgbClr val="00FFFF"/>
                </a:highlight>
              </a:rPr>
              <a:t>El art. 368 bis establece como circunstancias agravantes específicas de los delitos de violación, estupro y otros delitos sexuales, el actuar con alevosía y el hecho de ser dos o más los autores del delito. </a:t>
            </a:r>
          </a:p>
          <a:p>
            <a:pPr marL="0" indent="0">
              <a:buNone/>
            </a:pPr>
            <a:r>
              <a:rPr lang="es-MX" sz="2800" dirty="0"/>
              <a:t>Respecto de la alevosía, la modificación legal permite superar la limitación del texto del art. 12 N.º 1 que restringe está agravante de actuar a traición o sobre seguro a los delitos contra las personas, esto es, los del Título VDP III del Código. Por otra parte, la agravante de ser dos o más los autores, al no emplear el término malhechores del art. 456 bis N.º 3, permite su aplicación sin entrar a discutir sobre si deben ser los responsables reos contumaces o basta con el peligro de su participación conjunta para imponerla.</a:t>
            </a:r>
          </a:p>
          <a:p>
            <a:pPr marL="0" indent="0">
              <a:buNone/>
            </a:pPr>
            <a:endParaRPr lang="es-CL" dirty="0"/>
          </a:p>
        </p:txBody>
      </p:sp>
    </p:spTree>
    <p:extLst>
      <p:ext uri="{BB962C8B-B14F-4D97-AF65-F5344CB8AC3E}">
        <p14:creationId xmlns:p14="http://schemas.microsoft.com/office/powerpoint/2010/main" val="1225001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571455-A1EC-7713-C509-1F7DF057EE47}"/>
              </a:ext>
            </a:extLst>
          </p:cNvPr>
          <p:cNvSpPr>
            <a:spLocks noGrp="1"/>
          </p:cNvSpPr>
          <p:nvPr>
            <p:ph type="title"/>
          </p:nvPr>
        </p:nvSpPr>
        <p:spPr>
          <a:xfrm>
            <a:off x="3705727" y="387176"/>
            <a:ext cx="3864864" cy="1188720"/>
          </a:xfrm>
        </p:spPr>
        <p:txBody>
          <a:bodyPr/>
          <a:lstStyle/>
          <a:p>
            <a:r>
              <a:rPr lang="es-CL" dirty="0"/>
              <a:t>VIOLACIÓN</a:t>
            </a:r>
          </a:p>
        </p:txBody>
      </p:sp>
      <p:sp>
        <p:nvSpPr>
          <p:cNvPr id="3" name="Marcador de contenido 2">
            <a:extLst>
              <a:ext uri="{FF2B5EF4-FFF2-40B4-BE49-F238E27FC236}">
                <a16:creationId xmlns:a16="http://schemas.microsoft.com/office/drawing/2014/main" id="{6045D0C7-8141-3B3A-4483-6184AF030F54}"/>
              </a:ext>
            </a:extLst>
          </p:cNvPr>
          <p:cNvSpPr>
            <a:spLocks noGrp="1"/>
          </p:cNvSpPr>
          <p:nvPr>
            <p:ph idx="1"/>
          </p:nvPr>
        </p:nvSpPr>
        <p:spPr>
          <a:xfrm>
            <a:off x="449179" y="1933680"/>
            <a:ext cx="11293641" cy="4545770"/>
          </a:xfrm>
        </p:spPr>
        <p:txBody>
          <a:bodyPr>
            <a:normAutofit fontScale="62500" lnSpcReduction="20000"/>
          </a:bodyPr>
          <a:lstStyle/>
          <a:p>
            <a:pPr marL="0" indent="0">
              <a:buNone/>
            </a:pPr>
            <a:r>
              <a:rPr lang="es-MX" sz="3200" dirty="0">
                <a:highlight>
                  <a:srgbClr val="00FFFF"/>
                </a:highlight>
              </a:rPr>
              <a:t>Descripción legal.</a:t>
            </a:r>
          </a:p>
          <a:p>
            <a:pPr marL="0" indent="0">
              <a:buNone/>
            </a:pPr>
            <a:r>
              <a:rPr lang="es-MX" sz="3200" dirty="0"/>
              <a:t> ART. 361.</a:t>
            </a:r>
          </a:p>
          <a:p>
            <a:pPr marL="0" indent="0">
              <a:buNone/>
            </a:pPr>
            <a:r>
              <a:rPr lang="es-MX" sz="3200" dirty="0"/>
              <a:t>    La violación será castigada con la pena de presidio mayor en su grado mínimo a medio.</a:t>
            </a:r>
          </a:p>
          <a:p>
            <a:pPr marL="0" indent="0">
              <a:buNone/>
            </a:pPr>
            <a:r>
              <a:rPr lang="es-MX" sz="3200" dirty="0"/>
              <a:t>    Comete violación el que accede carnalmente, por vía vaginal, anal o bucal, a una persona mayor de catorce años, en alguno de los casos siguientes:</a:t>
            </a:r>
          </a:p>
          <a:p>
            <a:pPr marL="0" indent="0">
              <a:buNone/>
            </a:pPr>
            <a:r>
              <a:rPr lang="es-MX" sz="3200" dirty="0"/>
              <a:t>    1º Cuando se usa de fuerza o intimidación.</a:t>
            </a:r>
          </a:p>
          <a:p>
            <a:pPr marL="0" indent="0">
              <a:buNone/>
            </a:pPr>
            <a:r>
              <a:rPr lang="es-MX" sz="3200" dirty="0"/>
              <a:t>    2º Cuando la víctima se halla privada de sentido, o cuando se aprovecha su incapacidad  para oponerse.</a:t>
            </a:r>
          </a:p>
          <a:p>
            <a:pPr marL="0" indent="0">
              <a:buNone/>
            </a:pPr>
            <a:r>
              <a:rPr lang="es-MX" sz="3200" dirty="0"/>
              <a:t>    3º Cuando se abusa de la enajenación o trastorno mental de la víctima.</a:t>
            </a:r>
          </a:p>
          <a:p>
            <a:pPr marL="0" indent="0">
              <a:buNone/>
            </a:pPr>
            <a:endParaRPr lang="es-MX" sz="3200" dirty="0"/>
          </a:p>
          <a:p>
            <a:pPr marL="0" indent="0">
              <a:buNone/>
            </a:pPr>
            <a:r>
              <a:rPr lang="es-MX" sz="3200" dirty="0"/>
              <a:t>ART. 362.</a:t>
            </a:r>
          </a:p>
          <a:p>
            <a:pPr marL="0" indent="0">
              <a:buNone/>
            </a:pPr>
            <a:r>
              <a:rPr lang="es-MX" sz="3200" dirty="0"/>
              <a:t>    El que accediere carnalmente, por vía vaginal, anal o bucal, a una persona menor de catorce años, será castigado con presidio mayor en sus grados medio a máximo, aunque no concurra circunstancia alguna de las enumeradas en el artículo anterior.</a:t>
            </a:r>
          </a:p>
          <a:p>
            <a:pPr marL="0" indent="0">
              <a:buNone/>
            </a:pPr>
            <a:endParaRPr lang="es-MX" dirty="0"/>
          </a:p>
          <a:p>
            <a:pPr marL="0" indent="0">
              <a:buNone/>
            </a:pPr>
            <a:endParaRPr lang="es-CL" dirty="0"/>
          </a:p>
        </p:txBody>
      </p:sp>
    </p:spTree>
    <p:extLst>
      <p:ext uri="{BB962C8B-B14F-4D97-AF65-F5344CB8AC3E}">
        <p14:creationId xmlns:p14="http://schemas.microsoft.com/office/powerpoint/2010/main" val="21104303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B1AF534-CC16-B300-59B0-5D8936B90ED0}"/>
              </a:ext>
            </a:extLst>
          </p:cNvPr>
          <p:cNvSpPr>
            <a:spLocks noGrp="1"/>
          </p:cNvSpPr>
          <p:nvPr>
            <p:ph idx="1"/>
          </p:nvPr>
        </p:nvSpPr>
        <p:spPr>
          <a:xfrm>
            <a:off x="1026695" y="882316"/>
            <a:ext cx="10700084" cy="4857711"/>
          </a:xfrm>
        </p:spPr>
        <p:txBody>
          <a:bodyPr>
            <a:normAutofit lnSpcReduction="10000"/>
          </a:bodyPr>
          <a:lstStyle/>
          <a:p>
            <a:pPr marL="0" indent="0">
              <a:buNone/>
            </a:pPr>
            <a:r>
              <a:rPr lang="es-MX" sz="2400" dirty="0">
                <a:highlight>
                  <a:srgbClr val="00FFFF"/>
                </a:highlight>
              </a:rPr>
              <a:t>Reglas que establecen agravantes y penas especiales para quien se prevale de autoridad o poder (art. 368). </a:t>
            </a:r>
          </a:p>
          <a:p>
            <a:pPr marL="0" indent="0">
              <a:buNone/>
            </a:pPr>
            <a:r>
              <a:rPr lang="es-MX" sz="2400" dirty="0"/>
              <a:t>Cuando el delito de violación, estupro u otros de carácter sexual ha sido cometido por autoridad, ministro de culto religioso, guardador, maestro, empleado o encargado a cualquier título o causa de la educación, guarda, curación o cuidado del ofendido, no se tomará en cuenta para calcular la pena el grado o la mitad inferiores de la pena asignada al delito de que se trate, según si está compuesta de dos o más grados o no. La ley agrega que está agravación se aplica también a “quien hubiere cometido los mencionados delitos en contra de un menor de edad con ocasión de las funciones que desarrolle, aun en forma esporádica, en recintos educacionales, y al que los cometa con ocasión del servicio de transporte escolar que preste a cualquier título”. Sin embargo, está agravante no se aplicará cuando el prevalimiento de la relación de autoridad esté ínsito en la figura punible, por cometerse el delito mediante fuerza o intimidación o con abuso de autoridad o relación de dependencia. </a:t>
            </a:r>
          </a:p>
          <a:p>
            <a:pPr marL="0" indent="0">
              <a:buNone/>
            </a:pPr>
            <a:endParaRPr lang="es-CL" dirty="0"/>
          </a:p>
        </p:txBody>
      </p:sp>
    </p:spTree>
    <p:extLst>
      <p:ext uri="{BB962C8B-B14F-4D97-AF65-F5344CB8AC3E}">
        <p14:creationId xmlns:p14="http://schemas.microsoft.com/office/powerpoint/2010/main" val="111864433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D1BF562-426D-C58D-BEDD-C2F1A8969EF0}"/>
              </a:ext>
            </a:extLst>
          </p:cNvPr>
          <p:cNvSpPr>
            <a:spLocks noGrp="1"/>
          </p:cNvSpPr>
          <p:nvPr>
            <p:ph idx="1"/>
          </p:nvPr>
        </p:nvSpPr>
        <p:spPr>
          <a:xfrm>
            <a:off x="417095" y="368968"/>
            <a:ext cx="11582400" cy="5903495"/>
          </a:xfrm>
        </p:spPr>
        <p:txBody>
          <a:bodyPr>
            <a:normAutofit lnSpcReduction="10000"/>
          </a:bodyPr>
          <a:lstStyle/>
          <a:p>
            <a:pPr marL="0" indent="0">
              <a:buNone/>
            </a:pPr>
            <a:r>
              <a:rPr lang="es-MX" sz="2800" dirty="0"/>
              <a:t>R</a:t>
            </a:r>
            <a:r>
              <a:rPr lang="es-MX" sz="2800" dirty="0">
                <a:highlight>
                  <a:srgbClr val="00FFFF"/>
                </a:highlight>
              </a:rPr>
              <a:t>eglas relativas al ejercicio de la acción penal (art. 369)</a:t>
            </a:r>
          </a:p>
          <a:p>
            <a:pPr marL="0" indent="0">
              <a:buNone/>
            </a:pPr>
            <a:r>
              <a:rPr lang="es-MX" sz="2800" dirty="0"/>
              <a:t> En cuanto a la naturaleza de la acción penal, el art. 369 establece como regla general el carácter de ser pública previa instancia particular para los delitos de los arts. 361 a 366 </a:t>
            </a:r>
            <a:r>
              <a:rPr lang="es-MX" sz="2800" dirty="0" err="1"/>
              <a:t>quáter</a:t>
            </a:r>
            <a:r>
              <a:rPr lang="es-MX" sz="2800" dirty="0"/>
              <a:t>, excepto que se trate de delitos cometidos contra menores de edad, para las que se concede siempre acción pública, pero solo hasta que cumplan 18 años (arts. 53 CPP y 369 quinquies, donde estas reglas especiales se extienden a los delitos de los arts. 367 a 367 ter y de torturas, secuestro, sustracción de menores, trata de personas y robo con violación, pero solo en cuanto a la violación). Además, según el inc. 2 art. 369, si la persona ofendida no pudiere libremente hacer por sí misma la denuncia ni tuviere representante legal, o si, teniéndolo, estuviere imposibilitado o implicado en el delito, podrá procederse de oficio por el Ministerio Público, facultándose a cualquier persona que tome conocimiento del hecho para denunciarlo.</a:t>
            </a:r>
          </a:p>
          <a:p>
            <a:pPr marL="0" indent="0">
              <a:buNone/>
            </a:pPr>
            <a:endParaRPr lang="es-CL" dirty="0"/>
          </a:p>
        </p:txBody>
      </p:sp>
    </p:spTree>
    <p:extLst>
      <p:ext uri="{BB962C8B-B14F-4D97-AF65-F5344CB8AC3E}">
        <p14:creationId xmlns:p14="http://schemas.microsoft.com/office/powerpoint/2010/main" val="375037838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4940F8B-C475-926F-B4EA-EE8AD1C9C4A5}"/>
              </a:ext>
            </a:extLst>
          </p:cNvPr>
          <p:cNvSpPr>
            <a:spLocks noGrp="1"/>
          </p:cNvSpPr>
          <p:nvPr>
            <p:ph idx="1"/>
          </p:nvPr>
        </p:nvSpPr>
        <p:spPr>
          <a:xfrm>
            <a:off x="689811" y="737938"/>
            <a:ext cx="11165305" cy="5002090"/>
          </a:xfrm>
        </p:spPr>
        <p:txBody>
          <a:bodyPr>
            <a:normAutofit/>
          </a:bodyPr>
          <a:lstStyle/>
          <a:p>
            <a:pPr marL="0" indent="0">
              <a:buNone/>
            </a:pPr>
            <a:r>
              <a:rPr lang="es-MX" sz="2400" dirty="0">
                <a:highlight>
                  <a:srgbClr val="00FFFF"/>
                </a:highlight>
              </a:rPr>
              <a:t>Alteración de las reglas generales de prescripción, ejercicio de la acción penal, penas accesorias y otras consecuencias penales especiales contra la pedofilia</a:t>
            </a:r>
          </a:p>
          <a:p>
            <a:pPr marL="0" indent="0">
              <a:buNone/>
            </a:pPr>
            <a:r>
              <a:rPr lang="es-MX" sz="2400" dirty="0"/>
              <a:t> Según el art. 94 bis, introducido por la Ley 21.160, de 2019, “No prescribirá la acción penal respecto de los crímenes y simples delitos descritos y sancionados en los artículos 141, inciso final, y 142, inciso final, ambos en relación con la violación; los artículos 150 B y 150 E, ambos en relación con los artículos 361, 362 y 365 bis; los artículos 361, 362, 363, 365 bis, 366, 366 bis, 366 </a:t>
            </a:r>
            <a:r>
              <a:rPr lang="es-MX" sz="2400" dirty="0" err="1"/>
              <a:t>quáter</a:t>
            </a:r>
            <a:r>
              <a:rPr lang="es-MX" sz="2400" dirty="0"/>
              <a:t>, 366 quinquies, 367, 367 ter; el artículo 411 </a:t>
            </a:r>
            <a:r>
              <a:rPr lang="es-MX" sz="2400" dirty="0" err="1"/>
              <a:t>quáter</a:t>
            </a:r>
            <a:r>
              <a:rPr lang="es-MX" sz="2400" dirty="0"/>
              <a:t> en relación con la explotación sexual; y el artículo 433, N.º 1, en relación con la violación, cuando al momento de la perpetración del hecho la víctima fuere menor de edad”. De este modo, los delitos de este carácter contra menores de edad adquirieron la calidad de imprescriptibles, lo cual se complementa por su consideración como de acción penal pública, según el art. 53 CPP.</a:t>
            </a:r>
          </a:p>
          <a:p>
            <a:pPr marL="0" indent="0">
              <a:buNone/>
            </a:pPr>
            <a:endParaRPr lang="es-CL" dirty="0"/>
          </a:p>
        </p:txBody>
      </p:sp>
    </p:spTree>
    <p:extLst>
      <p:ext uri="{BB962C8B-B14F-4D97-AF65-F5344CB8AC3E}">
        <p14:creationId xmlns:p14="http://schemas.microsoft.com/office/powerpoint/2010/main" val="157318629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A93617D-0646-9E0C-316A-C741C9028AFF}"/>
              </a:ext>
            </a:extLst>
          </p:cNvPr>
          <p:cNvSpPr>
            <a:spLocks noGrp="1"/>
          </p:cNvSpPr>
          <p:nvPr>
            <p:ph idx="1"/>
          </p:nvPr>
        </p:nvSpPr>
        <p:spPr>
          <a:xfrm>
            <a:off x="882315" y="721895"/>
            <a:ext cx="10218822" cy="4889795"/>
          </a:xfrm>
        </p:spPr>
        <p:txBody>
          <a:bodyPr/>
          <a:lstStyle/>
          <a:p>
            <a:pPr marL="0" indent="0">
              <a:buNone/>
            </a:pPr>
            <a:r>
              <a:rPr lang="es-MX" sz="2000" dirty="0"/>
              <a:t>Por otra parte, el art. 372 inc. 1 reserva para los condenados a cualquier título por algún delito de carácter sexual cometido contra menores de edad, además de las penas correspondientes al delito cometido, las penas accesorias de interdicción del derecho a ejercer la guarda y ser oídos como parientes y sujeción a la vigilancia de la autoridad por diez años.</a:t>
            </a:r>
          </a:p>
          <a:p>
            <a:pPr marL="0" indent="0">
              <a:buNone/>
            </a:pPr>
            <a:r>
              <a:rPr lang="es-MX" sz="2000" dirty="0"/>
              <a:t>Tratándose los condenados por estos delitos de parientes de las víctimas menores de edad, según el art. 370 bis, perderán los derechos personales y patrimoniales sobre él. Ello incluye la privación de la patria potestad y de todos los derechos inherentes a la situación de parentesco, incluso el otorgamiento de la autorización para salir del país, quedando el responsable únicamente sujeto a las obligaciones que vayan en beneficio de la víctima y sus descendientes que de dicha relación se sigan. Por otro lado, el art. 370 dispone que todo condenado por los delitos de los arts. 361 a 366 bis, además del pago de la indemnización civil que corresponda, será obligado a dar alimentos a su víctima cuando proceda, esto es, en caso de que exista una relación de parentesco que así lo establezca. La regla también es aplicable a las relaciones entre cónyuges y no es exigible que la víctima sea menor de edad.</a:t>
            </a:r>
          </a:p>
          <a:p>
            <a:pPr marL="0" indent="0">
              <a:buNone/>
            </a:pPr>
            <a:endParaRPr lang="es-MX" dirty="0"/>
          </a:p>
          <a:p>
            <a:pPr marL="0" indent="0">
              <a:buNone/>
            </a:pPr>
            <a:endParaRPr lang="es-CL" dirty="0"/>
          </a:p>
        </p:txBody>
      </p:sp>
    </p:spTree>
    <p:extLst>
      <p:ext uri="{BB962C8B-B14F-4D97-AF65-F5344CB8AC3E}">
        <p14:creationId xmlns:p14="http://schemas.microsoft.com/office/powerpoint/2010/main" val="370539969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10E7E23-0619-180B-A1EF-814CE123F293}"/>
              </a:ext>
            </a:extLst>
          </p:cNvPr>
          <p:cNvSpPr>
            <a:spLocks noGrp="1"/>
          </p:cNvSpPr>
          <p:nvPr>
            <p:ph idx="1"/>
          </p:nvPr>
        </p:nvSpPr>
        <p:spPr>
          <a:xfrm>
            <a:off x="529389" y="930442"/>
            <a:ext cx="10940716" cy="4809585"/>
          </a:xfrm>
        </p:spPr>
        <p:txBody>
          <a:bodyPr>
            <a:normAutofit/>
          </a:bodyPr>
          <a:lstStyle/>
          <a:p>
            <a:pPr marL="0" indent="0">
              <a:buNone/>
            </a:pPr>
            <a:r>
              <a:rPr lang="es-MX" sz="3600" dirty="0"/>
              <a:t>Además, el inc. 2 art. 372, establece para todos los condenados por estos delitos cometidos contra menores de 14 años la pena de inhabilitación absoluta perpetua para cargos, empleos, oficios o profesiones ejercidos en ámbitos educacionales o que involucren una relación directa y habitual con menores de edad.</a:t>
            </a:r>
            <a:endParaRPr lang="es-CL" sz="3600" dirty="0"/>
          </a:p>
        </p:txBody>
      </p:sp>
    </p:spTree>
    <p:extLst>
      <p:ext uri="{BB962C8B-B14F-4D97-AF65-F5344CB8AC3E}">
        <p14:creationId xmlns:p14="http://schemas.microsoft.com/office/powerpoint/2010/main" val="319044071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F41D1B1-0B70-2E15-3D32-18CE2D6A5C46}"/>
              </a:ext>
            </a:extLst>
          </p:cNvPr>
          <p:cNvSpPr>
            <a:spLocks noGrp="1"/>
          </p:cNvSpPr>
          <p:nvPr>
            <p:ph idx="1"/>
          </p:nvPr>
        </p:nvSpPr>
        <p:spPr>
          <a:xfrm>
            <a:off x="625642" y="882316"/>
            <a:ext cx="10940716" cy="5085347"/>
          </a:xfrm>
        </p:spPr>
        <p:txBody>
          <a:bodyPr>
            <a:normAutofit/>
          </a:bodyPr>
          <a:lstStyle/>
          <a:p>
            <a:pPr marL="0" indent="0">
              <a:buNone/>
            </a:pPr>
            <a:r>
              <a:rPr lang="es-MX" sz="2000" dirty="0">
                <a:highlight>
                  <a:srgbClr val="00FFFF"/>
                </a:highlight>
              </a:rPr>
              <a:t>Limitación de la aplicación de las penas sustitutivas de la Ley 18.216 y del derecho a la libertad condicional en casos de pedofilia </a:t>
            </a:r>
          </a:p>
          <a:p>
            <a:pPr marL="0" indent="0">
              <a:buNone/>
            </a:pPr>
            <a:r>
              <a:rPr lang="es-MX" sz="2000" dirty="0"/>
              <a:t>La Ley 18.216 contempla ciertas limitaciones generales que, aunque no dirigidas específicamente contra los actos que se consideran de pedofilia, incluyen casos de delitos sexuales cometidos contra menores de edad. Así, el inc. 2 art. 1 de dicha Ley dispone que no se sustituirán las penas de los condenados por los delitos de violación impropia del art. 362, violación con homicidio del art. 372 y sustracción de menores del art. 142, así como tampoco a los condenados por otros delitos graves que allí se mencionan (secuestros agravados, parricidio y homicidios). Por otra parte, el inc. 2 art. 4 Ley 18.216 dispone que, si la condena se impusiere por alguno de los delitos contemplados en los arts. 363, 365 bis, 366, 366 bis, 366 </a:t>
            </a:r>
            <a:r>
              <a:rPr lang="es-MX" sz="2000" dirty="0" err="1"/>
              <a:t>quáter</a:t>
            </a:r>
            <a:r>
              <a:rPr lang="es-MX" sz="2000" dirty="0"/>
              <a:t>, 366 quinquies, 367 y 367 ter, no procederá la remisión condicional como pena sustitutiva, debiendo el tribunal, en estos casos, imponer la pena de reclusión parcial, libertad vigilada o libertad vigilada intensiva, si procediere.</a:t>
            </a:r>
          </a:p>
          <a:p>
            <a:pPr marL="0" indent="0">
              <a:buNone/>
            </a:pPr>
            <a:r>
              <a:rPr lang="es-MX" sz="2000" dirty="0"/>
              <a:t>En cuanto al derecho a solicitar la libertad condicional, el art. 1 Ley 20.685, lo limitó respecto de quienes cumplan penas por delitos de carácter sexual cometidos contra menores de edad, al incorporarlos al grupo de delitos que exigen que para ello se haya cumplido los dos tercios de la condena.</a:t>
            </a:r>
          </a:p>
          <a:p>
            <a:pPr marL="0" indent="0">
              <a:buNone/>
            </a:pPr>
            <a:endParaRPr lang="es-CL" dirty="0"/>
          </a:p>
        </p:txBody>
      </p:sp>
    </p:spTree>
    <p:extLst>
      <p:ext uri="{BB962C8B-B14F-4D97-AF65-F5344CB8AC3E}">
        <p14:creationId xmlns:p14="http://schemas.microsoft.com/office/powerpoint/2010/main" val="11040009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6724D25-60C3-02D2-E129-ACDB03437E5A}"/>
              </a:ext>
            </a:extLst>
          </p:cNvPr>
          <p:cNvSpPr>
            <a:spLocks noGrp="1"/>
          </p:cNvSpPr>
          <p:nvPr>
            <p:ph idx="1"/>
          </p:nvPr>
        </p:nvSpPr>
        <p:spPr>
          <a:xfrm>
            <a:off x="160421" y="663260"/>
            <a:ext cx="11598442" cy="5531480"/>
          </a:xfrm>
        </p:spPr>
        <p:txBody>
          <a:bodyPr>
            <a:normAutofit lnSpcReduction="10000"/>
          </a:bodyPr>
          <a:lstStyle/>
          <a:p>
            <a:pPr marL="0" indent="0">
              <a:buNone/>
            </a:pPr>
            <a:r>
              <a:rPr lang="es-MX" sz="2400" dirty="0">
                <a:highlight>
                  <a:srgbClr val="00FFFF"/>
                </a:highlight>
              </a:rPr>
              <a:t>Reglas especiales relativas a la imposición de medidas cautelares y otras relativas a la investigación de estos delitos </a:t>
            </a:r>
          </a:p>
          <a:p>
            <a:pPr marL="0" indent="0">
              <a:buNone/>
            </a:pPr>
            <a:r>
              <a:rPr lang="es-MX" sz="2400" dirty="0"/>
              <a:t>Finalmente, para hacer más eficaz la persecución de los delitos de carácter sexual que recaen sobre menores de edad, las sucesivas reformas al Código no sólo han incorporado penas y agravaciones adicionales, sino además variadas disposiciones de carácter puramente procesal, a saber: i) la que permite la clausura de los lugares donde se corrompe a menores, favorece su prostitución o se produce material pornográfico infantil, que puede imponerse como sanción y como medida provisional durante el proceso (art. 368 ter); </a:t>
            </a:r>
            <a:r>
              <a:rPr lang="es-MX" sz="2400" dirty="0" err="1"/>
              <a:t>ii</a:t>
            </a:r>
            <a:r>
              <a:rPr lang="es-MX" sz="2400" dirty="0"/>
              <a:t>) la que autoriza expresamente la imposición de medidas cautelares personales durante el procedimiento, tales como sujetar al imputado a la vigilancia de la autoridad, prohibirle visitar el domicilio del ofendido, su lugar de trabajo o estudio, acercarse a él o a su familia, e inclusive, obligarlo a abandonar el hogar común (art. 372 ter); y </a:t>
            </a:r>
            <a:r>
              <a:rPr lang="es-MX" sz="2400" dirty="0" err="1"/>
              <a:t>iii</a:t>
            </a:r>
            <a:r>
              <a:rPr lang="es-MX" sz="2400" dirty="0"/>
              <a:t>) la que autoriza en la investigación de los delitos de corrupción de menores, promoción y facilitación de su prostitución, y producción, tráfico y posesión de pornografía infantil interceptar comunicaciones, realizar vigilancias electrónicas, entregas vigiladas y disponer de agentes encubiertos.</a:t>
            </a:r>
          </a:p>
          <a:p>
            <a:pPr marL="0" indent="0">
              <a:buNone/>
            </a:pPr>
            <a:endParaRPr lang="es-CL" dirty="0"/>
          </a:p>
        </p:txBody>
      </p:sp>
    </p:spTree>
    <p:extLst>
      <p:ext uri="{BB962C8B-B14F-4D97-AF65-F5344CB8AC3E}">
        <p14:creationId xmlns:p14="http://schemas.microsoft.com/office/powerpoint/2010/main" val="93813250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52F80C-EA5D-B529-65FF-F4D83F4FADBB}"/>
              </a:ext>
            </a:extLst>
          </p:cNvPr>
          <p:cNvSpPr>
            <a:spLocks noGrp="1"/>
          </p:cNvSpPr>
          <p:nvPr>
            <p:ph type="title"/>
          </p:nvPr>
        </p:nvSpPr>
        <p:spPr>
          <a:xfrm>
            <a:off x="1441173" y="546652"/>
            <a:ext cx="9332843" cy="1123122"/>
          </a:xfrm>
          <a:solidFill>
            <a:schemeClr val="accent3">
              <a:lumMod val="20000"/>
              <a:lumOff val="80000"/>
            </a:schemeClr>
          </a:solidFill>
        </p:spPr>
        <p:txBody>
          <a:bodyPr/>
          <a:lstStyle/>
          <a:p>
            <a:r>
              <a:rPr lang="es-MX" dirty="0"/>
              <a:t>¿Cómo se investigan los delitos sexuales?</a:t>
            </a:r>
            <a:endParaRPr lang="es-CL" dirty="0"/>
          </a:p>
        </p:txBody>
      </p:sp>
      <p:sp>
        <p:nvSpPr>
          <p:cNvPr id="3" name="Marcador de contenido 2">
            <a:extLst>
              <a:ext uri="{FF2B5EF4-FFF2-40B4-BE49-F238E27FC236}">
                <a16:creationId xmlns:a16="http://schemas.microsoft.com/office/drawing/2014/main" id="{D7830DE9-C2E7-B723-1BE0-1C7C24AEEEA6}"/>
              </a:ext>
            </a:extLst>
          </p:cNvPr>
          <p:cNvSpPr>
            <a:spLocks noGrp="1"/>
          </p:cNvSpPr>
          <p:nvPr>
            <p:ph idx="1"/>
          </p:nvPr>
        </p:nvSpPr>
        <p:spPr>
          <a:xfrm>
            <a:off x="1033669" y="2027584"/>
            <a:ext cx="10177669" cy="4422912"/>
          </a:xfrm>
        </p:spPr>
        <p:txBody>
          <a:bodyPr>
            <a:normAutofit/>
          </a:bodyPr>
          <a:lstStyle/>
          <a:p>
            <a:pPr marL="0" indent="0" algn="just">
              <a:buNone/>
            </a:pPr>
            <a:r>
              <a:rPr lang="es-MX" sz="2400" dirty="0"/>
              <a:t>El </a:t>
            </a:r>
            <a:r>
              <a:rPr lang="es-MX" sz="2400" dirty="0">
                <a:highlight>
                  <a:srgbClr val="00FFFF"/>
                </a:highlight>
              </a:rPr>
              <a:t>Oficio del Fiscal Nacional N°277/2022, </a:t>
            </a:r>
            <a:r>
              <a:rPr lang="es-MX" sz="2400" dirty="0"/>
              <a:t>titulado “Instrucción General que imparte criterios de actuación en delitos de violencia sexual”, actualiza los estándares para la investigación penal, juzgamiento e interacción con víctimas de delitos sexuales, tomando en consideración las últimas reformas legales y la normativa internacional a la que Chile suscribe. En el documento se enfatizan las obligaciones de debida diligencia que recaen sobre el Estado y el Ministerio Público con las víctimas de violencia sexual, en especial si éstas son niñas, niños y adolescentes, en los ámbitos de prevención, investigación, sanción y reparación.</a:t>
            </a:r>
            <a:endParaRPr lang="es-CL" sz="2400" dirty="0"/>
          </a:p>
        </p:txBody>
      </p:sp>
    </p:spTree>
    <p:extLst>
      <p:ext uri="{BB962C8B-B14F-4D97-AF65-F5344CB8AC3E}">
        <p14:creationId xmlns:p14="http://schemas.microsoft.com/office/powerpoint/2010/main" val="257497857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0E59C8E-C52D-E790-0C60-B57E064E37FF}"/>
              </a:ext>
            </a:extLst>
          </p:cNvPr>
          <p:cNvSpPr>
            <a:spLocks noGrp="1"/>
          </p:cNvSpPr>
          <p:nvPr>
            <p:ph idx="1"/>
          </p:nvPr>
        </p:nvSpPr>
        <p:spPr>
          <a:xfrm>
            <a:off x="1113183" y="665922"/>
            <a:ext cx="8847681" cy="5074105"/>
          </a:xfrm>
        </p:spPr>
        <p:txBody>
          <a:bodyPr/>
          <a:lstStyle/>
          <a:p>
            <a:pPr marL="0" indent="0">
              <a:buNone/>
            </a:pPr>
            <a:r>
              <a:rPr lang="es-MX" b="1" dirty="0">
                <a:highlight>
                  <a:srgbClr val="00FFFF"/>
                </a:highlight>
              </a:rPr>
              <a:t>TÓPICOS DEL DOCUMENTO </a:t>
            </a:r>
          </a:p>
          <a:p>
            <a:pPr marL="0" indent="0">
              <a:buNone/>
            </a:pPr>
            <a:r>
              <a:rPr lang="es-MX" dirty="0"/>
              <a:t>I. Instrumentos internacionales de derechos humanos</a:t>
            </a:r>
          </a:p>
          <a:p>
            <a:pPr marL="0" indent="0">
              <a:buNone/>
            </a:pPr>
            <a:r>
              <a:rPr lang="es-MX" dirty="0"/>
              <a:t>II. Debida diligencia ante delitos de violencia sexual</a:t>
            </a:r>
          </a:p>
          <a:p>
            <a:pPr marL="0" indent="0">
              <a:buNone/>
            </a:pPr>
            <a:r>
              <a:rPr lang="es-MX" dirty="0"/>
              <a:t>III. Aspectos penales</a:t>
            </a:r>
          </a:p>
          <a:p>
            <a:pPr marL="0" indent="0">
              <a:buNone/>
            </a:pPr>
            <a:r>
              <a:rPr lang="es-MX" dirty="0"/>
              <a:t>IV. Coordinación y procesos de trabajo especiales</a:t>
            </a:r>
          </a:p>
          <a:p>
            <a:pPr marL="0" indent="0">
              <a:buNone/>
            </a:pPr>
            <a:r>
              <a:rPr lang="es-MX" dirty="0"/>
              <a:t>V. Diligencias de investigación</a:t>
            </a:r>
          </a:p>
          <a:p>
            <a:pPr marL="0" indent="0">
              <a:buNone/>
            </a:pPr>
            <a:r>
              <a:rPr lang="es-MX" dirty="0"/>
              <a:t>VI. Protección de víctimas y testigos</a:t>
            </a:r>
          </a:p>
          <a:p>
            <a:pPr marL="0" indent="0">
              <a:buNone/>
            </a:pPr>
            <a:r>
              <a:rPr lang="es-MX" dirty="0"/>
              <a:t>VII. Declaración judicial</a:t>
            </a:r>
          </a:p>
          <a:p>
            <a:pPr marL="0" indent="0">
              <a:buNone/>
            </a:pPr>
            <a:r>
              <a:rPr lang="es-MX" dirty="0"/>
              <a:t>VIII. Formas de término de las investigaciones</a:t>
            </a:r>
            <a:endParaRPr lang="es-CL" dirty="0"/>
          </a:p>
        </p:txBody>
      </p:sp>
    </p:spTree>
    <p:extLst>
      <p:ext uri="{BB962C8B-B14F-4D97-AF65-F5344CB8AC3E}">
        <p14:creationId xmlns:p14="http://schemas.microsoft.com/office/powerpoint/2010/main" val="363605769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D3BB06-0398-C905-3C44-D03B26A02A21}"/>
              </a:ext>
            </a:extLst>
          </p:cNvPr>
          <p:cNvSpPr>
            <a:spLocks noGrp="1"/>
          </p:cNvSpPr>
          <p:nvPr>
            <p:ph type="title"/>
          </p:nvPr>
        </p:nvSpPr>
        <p:spPr>
          <a:xfrm>
            <a:off x="1893206" y="219257"/>
            <a:ext cx="7729728" cy="1188720"/>
          </a:xfrm>
        </p:spPr>
        <p:txBody>
          <a:bodyPr/>
          <a:lstStyle/>
          <a:p>
            <a:r>
              <a:rPr lang="es-MX" dirty="0"/>
              <a:t>v. DILIGENCIGAS DE INVESTIGACIÓN</a:t>
            </a:r>
            <a:endParaRPr lang="es-CL" dirty="0"/>
          </a:p>
        </p:txBody>
      </p:sp>
      <p:sp>
        <p:nvSpPr>
          <p:cNvPr id="3" name="Marcador de contenido 2">
            <a:extLst>
              <a:ext uri="{FF2B5EF4-FFF2-40B4-BE49-F238E27FC236}">
                <a16:creationId xmlns:a16="http://schemas.microsoft.com/office/drawing/2014/main" id="{2DE650E2-536B-8D81-745C-EE41EC6C56C0}"/>
              </a:ext>
            </a:extLst>
          </p:cNvPr>
          <p:cNvSpPr>
            <a:spLocks noGrp="1"/>
          </p:cNvSpPr>
          <p:nvPr>
            <p:ph idx="1"/>
          </p:nvPr>
        </p:nvSpPr>
        <p:spPr>
          <a:xfrm>
            <a:off x="447261" y="1669774"/>
            <a:ext cx="9513603" cy="4790661"/>
          </a:xfrm>
        </p:spPr>
        <p:txBody>
          <a:bodyPr>
            <a:normAutofit/>
          </a:bodyPr>
          <a:lstStyle/>
          <a:p>
            <a:pPr marL="342900" indent="-342900" algn="just">
              <a:buAutoNum type="arabicPeriod"/>
            </a:pPr>
            <a:r>
              <a:rPr lang="es-MX" dirty="0"/>
              <a:t>Cabe indicar que no existen diligencias estándar para la investigación de este tipo de delitos. Las/os fiscales deben decretarlas según las particularidades de cada caso, de acuerdo a criterios de pertinencia, necesidad y oportunidad.</a:t>
            </a:r>
          </a:p>
          <a:p>
            <a:pPr marL="342900" indent="-342900" algn="just">
              <a:buAutoNum type="arabicPeriod"/>
            </a:pPr>
            <a:r>
              <a:rPr lang="es-MX" dirty="0"/>
              <a:t>Las investigaciones de los delitos de violencia sexual deberían asignarse lo más pronto posible a fiscales especializadas/os, contando siempre con el permanente apoyo de profesionales de la Unidad Regional de Atención a Victimas y Testigos (en adelante, URAVIT).</a:t>
            </a:r>
          </a:p>
          <a:p>
            <a:pPr marL="342900" indent="-342900" algn="just">
              <a:buAutoNum type="arabicPeriod"/>
            </a:pPr>
            <a:r>
              <a:rPr lang="es-MX" dirty="0"/>
              <a:t>Trabajo con las policías: Siempre que se requiera, la/el fiscal deberá preferir, en cuanto estén disponibles, los servicios de las unidades especializadas de cualquiera de las policías, para diligenciar órdenes de investigar o instrucciones particulares. En caso contrario, deberá privilegiar a las correspondientes unidades territoriales. </a:t>
            </a:r>
          </a:p>
          <a:p>
            <a:pPr marL="342900" indent="-342900" algn="just">
              <a:buAutoNum type="arabicPeriod"/>
            </a:pPr>
            <a:r>
              <a:rPr lang="es-MX" dirty="0"/>
              <a:t>La/el fiscal adoptará las medidas para evitar que la víctima participe presencialmente en diligencias que no sean absolutamente necesarias. Todas estas diligencias deben realizarse en un horario adecuado para la correcta participación de la víctima, y asegurando que en dicha comparecencia no se le exponga a situaciones que pueden ser </a:t>
            </a:r>
            <a:r>
              <a:rPr lang="es-MX" dirty="0" err="1"/>
              <a:t>victimizantes</a:t>
            </a:r>
            <a:r>
              <a:rPr lang="es-MX" dirty="0"/>
              <a:t> (por ejemplo, contacto con la persona imputada).</a:t>
            </a:r>
            <a:endParaRPr lang="es-CL" dirty="0"/>
          </a:p>
        </p:txBody>
      </p:sp>
    </p:spTree>
    <p:extLst>
      <p:ext uri="{BB962C8B-B14F-4D97-AF65-F5344CB8AC3E}">
        <p14:creationId xmlns:p14="http://schemas.microsoft.com/office/powerpoint/2010/main" val="3338312608"/>
      </p:ext>
    </p:extLst>
  </p:cSld>
  <p:clrMapOvr>
    <a:masterClrMapping/>
  </p:clrMapOvr>
</p:sld>
</file>

<file path=ppt/theme/theme1.xml><?xml version="1.0" encoding="utf-8"?>
<a:theme xmlns:a="http://schemas.openxmlformats.org/drawingml/2006/main" name="Paquete">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Paquete</Template>
  <TotalTime>384</TotalTime>
  <Words>17376</Words>
  <Application>Microsoft Office PowerPoint</Application>
  <PresentationFormat>Panorámica</PresentationFormat>
  <Paragraphs>425</Paragraphs>
  <Slides>121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121</vt:i4>
      </vt:variant>
    </vt:vector>
  </HeadingPairs>
  <TitlesOfParts>
    <vt:vector size="124" baseType="lpstr">
      <vt:lpstr>Arial</vt:lpstr>
      <vt:lpstr>Gill Sans MT</vt:lpstr>
      <vt:lpstr>Paquete</vt:lpstr>
      <vt:lpstr>Litigación en Delitos sexuales</vt:lpstr>
      <vt:lpstr>Aspectos generales.</vt:lpstr>
      <vt:lpstr>Presentación de PowerPoint</vt:lpstr>
      <vt:lpstr>Presentación de PowerPoint</vt:lpstr>
      <vt:lpstr>Bien jurídico protegido </vt:lpstr>
      <vt:lpstr>Presentación de PowerPoint</vt:lpstr>
      <vt:lpstr>Problema asociado al entendimiento dualista del bien jurídico</vt:lpstr>
      <vt:lpstr>Presentación de PowerPoint</vt:lpstr>
      <vt:lpstr>VIOLACIÓN</vt:lpstr>
      <vt:lpstr>VIOLACIÓN PROPIA (mayor de 14 años)</vt:lpstr>
      <vt:lpstr>Tipo objetivo</vt:lpstr>
      <vt:lpstr>¿MUJER COMO SUJETO ACTIVO DE VIOLACIÓN?</vt:lpstr>
      <vt:lpstr>Presentación de PowerPoint</vt:lpstr>
      <vt:lpstr>Ausencia de la voluntad de la víctima</vt:lpstr>
      <vt:lpstr>Modalidades de comisión</vt:lpstr>
      <vt:lpstr>¿Resistencia de la víctima es requisito típico?</vt:lpstr>
      <vt:lpstr>Presentación de PowerPoint</vt:lpstr>
      <vt:lpstr>Presentación de PowerPoint</vt:lpstr>
      <vt:lpstr>INTIMIDACIÓN</vt:lpstr>
      <vt:lpstr>Presentación de PowerPoint</vt:lpstr>
      <vt:lpstr>PRIVACIÓN DE SENTIDO</vt:lpstr>
      <vt:lpstr>INCAPACIDAD PARA OPONERSE</vt:lpstr>
      <vt:lpstr>VIOLACIÓN IMPROPIA (menor de 14 años)</vt:lpstr>
      <vt:lpstr>Presentación de PowerPoint</vt:lpstr>
      <vt:lpstr>Tipo subjetivo.</vt:lpstr>
      <vt:lpstr> Iter criminis </vt:lpstr>
      <vt:lpstr>Presentación de PowerPoint</vt:lpstr>
      <vt:lpstr>Presentación de PowerPoint</vt:lpstr>
      <vt:lpstr>VIOLACIÓN CON HOMICIDIO O FEMICIDIO</vt:lpstr>
      <vt:lpstr>Presentación de PowerPoint</vt:lpstr>
      <vt:lpstr>ABUSO SEXUAL PROPIO O DIRECTO</vt:lpstr>
      <vt:lpstr>Presentación de PowerPoint</vt:lpstr>
      <vt:lpstr>Tipo objetivo</vt:lpstr>
      <vt:lpstr>Concepto de acción sexual expresamente legislado</vt:lpstr>
      <vt:lpstr>Significación sexual</vt:lpstr>
      <vt:lpstr>Presentación de PowerPoint</vt:lpstr>
      <vt:lpstr>Presentación de PowerPoint</vt:lpstr>
      <vt:lpstr>Relevancia de la conducta sexual</vt:lpstr>
      <vt:lpstr>Contacto corporal con la víctima</vt:lpstr>
      <vt:lpstr>Afectar el ano, boca o genitales de la víctima, aun no existiendo contacto corporal</vt:lpstr>
      <vt:lpstr>Modalidades comisivas</vt:lpstr>
      <vt:lpstr>Presentación de PowerPoint</vt:lpstr>
      <vt:lpstr>Presentación de PowerPoint</vt:lpstr>
      <vt:lpstr>Presentación de PowerPoint</vt:lpstr>
      <vt:lpstr>Tipo subjetivo</vt:lpstr>
      <vt:lpstr>Animo lascivo</vt:lpstr>
      <vt:lpstr>Presentación de PowerPoint</vt:lpstr>
      <vt:lpstr>Abusos sexuales agravados (Art. 365 bis)</vt:lpstr>
      <vt:lpstr>Presentación de PowerPoint</vt:lpstr>
      <vt:lpstr>Presentación de PowerPoint</vt:lpstr>
      <vt:lpstr>ABUSO SEXUAL IMPROPIO</vt:lpstr>
      <vt:lpstr>Corrupción y explotación sexual de menores (arts. 366 quáter, 367, 367 ter)</vt:lpstr>
      <vt:lpstr>Descripción legal. REFORMADO EN LEY 21.522 (DIC. DE 2022)</vt:lpstr>
      <vt:lpstr>ART. 366 QUATER</vt:lpstr>
      <vt:lpstr>ART. 366 QUATER</vt:lpstr>
      <vt:lpstr>Conducta típica art. 366 quater</vt:lpstr>
      <vt:lpstr>Presentación de PowerPoint</vt:lpstr>
      <vt:lpstr>Presentación de PowerPoint</vt:lpstr>
      <vt:lpstr>§ 6 bis. Incorporado por  Ley 21522  D.O. 30.12.2022 Explotación sexual comercial y material pornográfico de niños, niñas y adolescentes(art. 367 y 367 ter) </vt:lpstr>
      <vt:lpstr>Incorporado por ley 21.522.</vt:lpstr>
      <vt:lpstr>Nueva redacción del artículo 367 cambia la expresión “prostitución” por “explotación sexual”</vt:lpstr>
      <vt:lpstr>Incorporado por ley 21.522</vt:lpstr>
      <vt:lpstr>Incorporado por ley 21.522</vt:lpstr>
      <vt:lpstr>Presentación de PowerPoint</vt:lpstr>
      <vt:lpstr>INCORPORADO POR LEY 21.522</vt:lpstr>
      <vt:lpstr>INCORPORADO POR LEY 21.522</vt:lpstr>
      <vt:lpstr>Presentación de PowerPoint</vt:lpstr>
      <vt:lpstr>INCORPORADO POR LEY 21.522</vt:lpstr>
      <vt:lpstr>Cuestionamientos al artículo 367 octies. Historia de la ley</vt:lpstr>
      <vt:lpstr>Presentación de PowerPoint</vt:lpstr>
      <vt:lpstr>Presentación de PowerPoint</vt:lpstr>
      <vt:lpstr>Presentación de PowerPoint</vt:lpstr>
      <vt:lpstr>INCORPORADO POR LEY 21.523</vt:lpstr>
      <vt:lpstr>INCORPORADO POR LEY 21.523</vt:lpstr>
      <vt:lpstr>INCORPORADO POR LEY 21.523</vt:lpstr>
      <vt:lpstr>ESTUPRO</vt:lpstr>
      <vt:lpstr>Tipo objetivo</vt:lpstr>
      <vt:lpstr>Presentación de PowerPoint</vt:lpstr>
      <vt:lpstr>Presentación de PowerPoint</vt:lpstr>
      <vt:lpstr>Presentación de PowerPoint</vt:lpstr>
      <vt:lpstr>Tipo subjetivo e iter criminis</vt:lpstr>
      <vt:lpstr>INCESTO</vt:lpstr>
      <vt:lpstr>Tipo objetivo</vt:lpstr>
      <vt:lpstr>Consentimiento</vt:lpstr>
      <vt:lpstr>Tipo subjetivo</vt:lpstr>
      <vt:lpstr>Otras figuras.</vt:lpstr>
      <vt:lpstr>Presentación de PowerPoint</vt:lpstr>
      <vt:lpstr>DISPOSICIONES COMUNES A LOS DELITOS SEXUALES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¿Cómo se investigan los delitos sexuales?</vt:lpstr>
      <vt:lpstr>Presentación de PowerPoint</vt:lpstr>
      <vt:lpstr>v. DILIGENCIGAS DE INVESTIGACIÓN</vt:lpstr>
      <vt:lpstr>Diligencias en casos de NNA</vt:lpstr>
      <vt:lpstr>Presentación de PowerPoint</vt:lpstr>
      <vt:lpstr>¿ Evaluaciones psicológicas y/o psiquiátricas?</vt:lpstr>
      <vt:lpstr>Presentación de PowerPoint</vt:lpstr>
      <vt:lpstr>Circunstancias modificatorias de responsabilidad penal </vt:lpstr>
      <vt:lpstr>Presentación de PowerPoint</vt:lpstr>
      <vt:lpstr>Régimen de sanciones</vt:lpstr>
      <vt:lpstr>Participación de nna: Ley n°21.057 sobre entrevista única</vt:lpstr>
      <vt:lpstr>Evolución y génesis de la ley n°21.057</vt:lpstr>
      <vt:lpstr>Presentación de PowerPoint</vt:lpstr>
      <vt:lpstr>PILARES FUNDAMENTALES DE LA NUEVA NORMATIVA</vt:lpstr>
      <vt:lpstr>Objetivos de la ley 21.057 (Art. 1)</vt:lpstr>
      <vt:lpstr>Presentación de PowerPoint</vt:lpstr>
      <vt:lpstr>Ámbito de aplicación de la ley </vt:lpstr>
      <vt:lpstr>Principios generales que inspiran la ley (artículo 3) </vt:lpstr>
      <vt:lpstr>La entrevista investigativa videograbada (EIV)</vt:lpstr>
      <vt:lpstr>Presentación de PowerPoint</vt:lpstr>
      <vt:lpstr>Presentación de PowerPoint</vt:lpstr>
      <vt:lpstr>Presentación de PowerPoint</vt:lpstr>
      <vt:lpstr>La declaración judicial del nna (art. 13)</vt:lpstr>
      <vt:lpstr>Presentación de PowerPoint</vt:lpstr>
      <vt:lpstr>Ejercicio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Delitos sexuales</dc:title>
  <dc:creator>JC</dc:creator>
  <cp:lastModifiedBy>Ricardo Pérez de Arce</cp:lastModifiedBy>
  <cp:revision>17</cp:revision>
  <dcterms:created xsi:type="dcterms:W3CDTF">2022-09-20T12:51:20Z</dcterms:created>
  <dcterms:modified xsi:type="dcterms:W3CDTF">2024-05-27T13:47:31Z</dcterms:modified>
</cp:coreProperties>
</file>