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82" r:id="rId2"/>
  </p:sldMasterIdLst>
  <p:notesMasterIdLst>
    <p:notesMasterId r:id="rId41"/>
  </p:notesMasterIdLst>
  <p:sldIdLst>
    <p:sldId id="271" r:id="rId3"/>
    <p:sldId id="260" r:id="rId4"/>
    <p:sldId id="263" r:id="rId5"/>
    <p:sldId id="278" r:id="rId6"/>
    <p:sldId id="265" r:id="rId7"/>
    <p:sldId id="279" r:id="rId8"/>
    <p:sldId id="282" r:id="rId9"/>
    <p:sldId id="258" r:id="rId10"/>
    <p:sldId id="262" r:id="rId11"/>
    <p:sldId id="266" r:id="rId12"/>
    <p:sldId id="283" r:id="rId13"/>
    <p:sldId id="270" r:id="rId14"/>
    <p:sldId id="259" r:id="rId15"/>
    <p:sldId id="330" r:id="rId16"/>
    <p:sldId id="331" r:id="rId17"/>
    <p:sldId id="285" r:id="rId18"/>
    <p:sldId id="318" r:id="rId19"/>
    <p:sldId id="281" r:id="rId20"/>
    <p:sldId id="319" r:id="rId21"/>
    <p:sldId id="317" r:id="rId22"/>
    <p:sldId id="264" r:id="rId23"/>
    <p:sldId id="321" r:id="rId24"/>
    <p:sldId id="322" r:id="rId25"/>
    <p:sldId id="324" r:id="rId26"/>
    <p:sldId id="326" r:id="rId27"/>
    <p:sldId id="325" r:id="rId28"/>
    <p:sldId id="269" r:id="rId29"/>
    <p:sldId id="630" r:id="rId30"/>
    <p:sldId id="332" r:id="rId31"/>
    <p:sldId id="629" r:id="rId32"/>
    <p:sldId id="628" r:id="rId33"/>
    <p:sldId id="274" r:id="rId34"/>
    <p:sldId id="261" r:id="rId35"/>
    <p:sldId id="284" r:id="rId36"/>
    <p:sldId id="268" r:id="rId37"/>
    <p:sldId id="276" r:id="rId38"/>
    <p:sldId id="280" r:id="rId39"/>
    <p:sldId id="272" r:id="rId40"/>
  </p:sldIdLst>
  <p:sldSz cx="12192000" cy="6858000"/>
  <p:notesSz cx="6858000" cy="9144000"/>
  <p:embeddedFontLst>
    <p:embeddedFont>
      <p:font typeface="Abadi Extra Light" panose="020B0204020104020204" pitchFamily="34" charset="0"/>
      <p:regular r:id="rId42"/>
    </p:embeddedFont>
    <p:embeddedFont>
      <p:font typeface="Arial Nova" panose="020B0504020202020204" pitchFamily="34" charset="0"/>
      <p:regular r:id="rId43"/>
      <p:bold r:id="rId44"/>
      <p:italic r:id="rId45"/>
      <p:boldItalic r:id="rId46"/>
    </p:embeddedFont>
    <p:embeddedFont>
      <p:font typeface="Avenir Next LT Pro" panose="020B0504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entury Gothic" panose="020B0502020202020204" pitchFamily="34" charset="0"/>
      <p:regular r:id="rId57"/>
      <p:bold r:id="rId58"/>
      <p:italic r:id="rId59"/>
      <p:boldItalic r:id="rId60"/>
    </p:embeddedFont>
    <p:embeddedFont>
      <p:font typeface="Impact" panose="020B0806030902050204" pitchFamily="34" charset="0"/>
      <p:regular r:id="rId61"/>
    </p:embeddedFont>
    <p:embeddedFont>
      <p:font typeface="Meiryo" panose="020B0604030504040204" pitchFamily="34" charset="-128"/>
      <p:regular r:id="rId62"/>
      <p:bold r:id="rId63"/>
      <p:italic r:id="rId64"/>
      <p:boldItalic r:id="rId65"/>
    </p:embeddedFont>
    <p:embeddedFont>
      <p:font typeface="Roboto Slab" pitchFamily="2"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gsiZ2oHjqVQjkpjV3FQR17SdMry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Alberto Soncini Araya" initials="JASA" lastIdx="1" clrIdx="0">
    <p:extLst>
      <p:ext uri="{19B8F6BF-5375-455C-9EA6-DF929625EA0E}">
        <p15:presenceInfo xmlns:p15="http://schemas.microsoft.com/office/powerpoint/2012/main" userId="79c0bf0891c2e0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339933"/>
    <a:srgbClr val="006600"/>
    <a:srgbClr val="0DC9C9"/>
    <a:srgbClr val="00CC99"/>
    <a:srgbClr val="0000FF"/>
    <a:srgbClr val="9C6AA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snapToObjects="1">
      <p:cViewPr varScale="1">
        <p:scale>
          <a:sx n="101" d="100"/>
          <a:sy n="101" d="100"/>
        </p:scale>
        <p:origin x="954" y="1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commentAuthors" Target="commentAuthors.xml"/><Relationship Id="rId7"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C71886-9380-44E1-B2E6-8CCF288256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L"/>
        </a:p>
      </dgm:t>
    </dgm:pt>
    <dgm:pt modelId="{194DF8C2-1F5E-4522-9022-FF6A234CF2CD}">
      <dgm:prSet phldrT="[Texto]"/>
      <dgm:spPr>
        <a:solidFill>
          <a:srgbClr val="0000FF"/>
        </a:solidFill>
        <a:effectLst/>
      </dgm:spPr>
      <dgm:t>
        <a:bodyPr/>
        <a:lstStyle/>
        <a:p>
          <a:r>
            <a:rPr lang="es-ES" dirty="0"/>
            <a:t>Mediación intercultural</a:t>
          </a:r>
          <a:endParaRPr lang="es-CL" dirty="0"/>
        </a:p>
      </dgm:t>
    </dgm:pt>
    <dgm:pt modelId="{5043EB98-AC68-43BA-BB60-F8516FC9E796}" type="parTrans" cxnId="{90EECEB8-5EFA-4A58-8DA2-783F5090288A}">
      <dgm:prSet/>
      <dgm:spPr/>
      <dgm:t>
        <a:bodyPr/>
        <a:lstStyle/>
        <a:p>
          <a:endParaRPr lang="es-CL"/>
        </a:p>
      </dgm:t>
    </dgm:pt>
    <dgm:pt modelId="{479396F7-8AED-4CB0-8478-2CE056927F0D}" type="sibTrans" cxnId="{90EECEB8-5EFA-4A58-8DA2-783F5090288A}">
      <dgm:prSet/>
      <dgm:spPr/>
      <dgm:t>
        <a:bodyPr/>
        <a:lstStyle/>
        <a:p>
          <a:endParaRPr lang="es-CL"/>
        </a:p>
      </dgm:t>
    </dgm:pt>
    <dgm:pt modelId="{0EBCEA8F-DBB0-4824-9BC1-328B34DB6C71}">
      <dgm:prSet phldrT="[Texto]"/>
      <dgm:spPr>
        <a:solidFill>
          <a:srgbClr val="990000"/>
        </a:solidFill>
        <a:effectLst>
          <a:glow rad="228600">
            <a:schemeClr val="accent2">
              <a:satMod val="175000"/>
              <a:alpha val="40000"/>
            </a:schemeClr>
          </a:glow>
        </a:effectLst>
      </dgm:spPr>
      <dgm:t>
        <a:bodyPr/>
        <a:lstStyle/>
        <a:p>
          <a:r>
            <a:rPr lang="es-ES" dirty="0"/>
            <a:t>Migraciones</a:t>
          </a:r>
          <a:endParaRPr lang="es-CL" dirty="0"/>
        </a:p>
      </dgm:t>
    </dgm:pt>
    <dgm:pt modelId="{5685EB29-7FAC-41E9-AD4B-794619642ACB}" type="parTrans" cxnId="{5661AF3B-2CD3-498D-8CAD-B14E093E580A}">
      <dgm:prSet/>
      <dgm:spPr/>
      <dgm:t>
        <a:bodyPr/>
        <a:lstStyle/>
        <a:p>
          <a:endParaRPr lang="es-CL"/>
        </a:p>
      </dgm:t>
    </dgm:pt>
    <dgm:pt modelId="{F7BC8AA6-8266-4280-9D19-E1DD4DF93822}" type="sibTrans" cxnId="{5661AF3B-2CD3-498D-8CAD-B14E093E580A}">
      <dgm:prSet/>
      <dgm:spPr/>
      <dgm:t>
        <a:bodyPr/>
        <a:lstStyle/>
        <a:p>
          <a:endParaRPr lang="es-CL"/>
        </a:p>
      </dgm:t>
    </dgm:pt>
    <dgm:pt modelId="{7C0DCCDB-0028-4C26-8EBC-BF68BEC6EFF4}">
      <dgm:prSet phldrT="[Texto]"/>
      <dgm:spPr>
        <a:solidFill>
          <a:srgbClr val="00B050"/>
        </a:solidFill>
        <a:effectLst>
          <a:glow rad="228600">
            <a:schemeClr val="accent1">
              <a:satMod val="175000"/>
              <a:alpha val="40000"/>
            </a:schemeClr>
          </a:glow>
        </a:effectLst>
      </dgm:spPr>
      <dgm:t>
        <a:bodyPr/>
        <a:lstStyle/>
        <a:p>
          <a:r>
            <a:rPr lang="es-ES" dirty="0"/>
            <a:t>Conflictos socio ambientales</a:t>
          </a:r>
          <a:endParaRPr lang="es-CL" dirty="0"/>
        </a:p>
      </dgm:t>
    </dgm:pt>
    <dgm:pt modelId="{6CC022C9-00D7-47C4-88ED-C7AA4ED07108}" type="parTrans" cxnId="{FBAB7411-8F09-40F9-B9C4-035840EEBF9A}">
      <dgm:prSet/>
      <dgm:spPr/>
      <dgm:t>
        <a:bodyPr/>
        <a:lstStyle/>
        <a:p>
          <a:endParaRPr lang="es-CL"/>
        </a:p>
      </dgm:t>
    </dgm:pt>
    <dgm:pt modelId="{84272307-C5E0-4EB1-9F82-72AA7F3390AC}" type="sibTrans" cxnId="{FBAB7411-8F09-40F9-B9C4-035840EEBF9A}">
      <dgm:prSet/>
      <dgm:spPr/>
      <dgm:t>
        <a:bodyPr/>
        <a:lstStyle/>
        <a:p>
          <a:endParaRPr lang="es-CL"/>
        </a:p>
      </dgm:t>
    </dgm:pt>
    <dgm:pt modelId="{D15252DB-3629-4B14-9AEE-348C1FA3CD95}">
      <dgm:prSet phldrT="[Texto]"/>
      <dgm:spPr>
        <a:solidFill>
          <a:srgbClr val="FF0000"/>
        </a:solidFill>
      </dgm:spPr>
      <dgm:t>
        <a:bodyPr/>
        <a:lstStyle/>
        <a:p>
          <a:r>
            <a:rPr lang="es-ES" dirty="0"/>
            <a:t>Conflictos socio políticos</a:t>
          </a:r>
          <a:endParaRPr lang="es-CL" dirty="0"/>
        </a:p>
      </dgm:t>
    </dgm:pt>
    <dgm:pt modelId="{4BC1EBA9-6641-4955-8F1B-F0705CB95279}" type="parTrans" cxnId="{C6F53BF8-F84C-48BB-999B-1C93711BD8BB}">
      <dgm:prSet/>
      <dgm:spPr/>
      <dgm:t>
        <a:bodyPr/>
        <a:lstStyle/>
        <a:p>
          <a:endParaRPr lang="es-CL"/>
        </a:p>
      </dgm:t>
    </dgm:pt>
    <dgm:pt modelId="{E705B556-9BB3-4EE7-8C8B-6E1BF56D359D}" type="sibTrans" cxnId="{C6F53BF8-F84C-48BB-999B-1C93711BD8BB}">
      <dgm:prSet/>
      <dgm:spPr/>
      <dgm:t>
        <a:bodyPr/>
        <a:lstStyle/>
        <a:p>
          <a:endParaRPr lang="es-CL"/>
        </a:p>
      </dgm:t>
    </dgm:pt>
    <dgm:pt modelId="{11AC088F-68BB-43CA-BAE3-A12003B5EDF2}">
      <dgm:prSet phldrT="[Texto]"/>
      <dgm:spPr>
        <a:solidFill>
          <a:srgbClr val="9C6AA6"/>
        </a:solidFill>
      </dgm:spPr>
      <dgm:t>
        <a:bodyPr/>
        <a:lstStyle/>
        <a:p>
          <a:r>
            <a:rPr lang="es-ES" dirty="0"/>
            <a:t>Minorías/ género, etc.</a:t>
          </a:r>
          <a:endParaRPr lang="es-CL" dirty="0"/>
        </a:p>
      </dgm:t>
    </dgm:pt>
    <dgm:pt modelId="{502A1AC3-467F-4CC3-9470-71352348A49A}" type="parTrans" cxnId="{89880957-B477-45BD-BF2D-5501C2A45BDE}">
      <dgm:prSet/>
      <dgm:spPr/>
      <dgm:t>
        <a:bodyPr/>
        <a:lstStyle/>
        <a:p>
          <a:endParaRPr lang="es-CL"/>
        </a:p>
      </dgm:t>
    </dgm:pt>
    <dgm:pt modelId="{29B90D11-03A8-497D-9B42-A9512A952598}" type="sibTrans" cxnId="{89880957-B477-45BD-BF2D-5501C2A45BDE}">
      <dgm:prSet/>
      <dgm:spPr/>
      <dgm:t>
        <a:bodyPr/>
        <a:lstStyle/>
        <a:p>
          <a:endParaRPr lang="es-CL"/>
        </a:p>
      </dgm:t>
    </dgm:pt>
    <dgm:pt modelId="{FF271CDC-B10C-4045-88A2-EF5CB4410A47}" type="pres">
      <dgm:prSet presAssocID="{BEC71886-9380-44E1-B2E6-8CCF28825679}" presName="diagram" presStyleCnt="0">
        <dgm:presLayoutVars>
          <dgm:dir/>
          <dgm:resizeHandles val="exact"/>
        </dgm:presLayoutVars>
      </dgm:prSet>
      <dgm:spPr/>
    </dgm:pt>
    <dgm:pt modelId="{26AC57AC-56C5-45D3-8314-A95B78775BBD}" type="pres">
      <dgm:prSet presAssocID="{194DF8C2-1F5E-4522-9022-FF6A234CF2CD}" presName="node" presStyleLbl="node1" presStyleIdx="0" presStyleCnt="5">
        <dgm:presLayoutVars>
          <dgm:bulletEnabled val="1"/>
        </dgm:presLayoutVars>
      </dgm:prSet>
      <dgm:spPr/>
    </dgm:pt>
    <dgm:pt modelId="{B96CE3CB-F0DC-403C-B2D0-267EB5AC0607}" type="pres">
      <dgm:prSet presAssocID="{479396F7-8AED-4CB0-8478-2CE056927F0D}" presName="sibTrans" presStyleCnt="0"/>
      <dgm:spPr/>
    </dgm:pt>
    <dgm:pt modelId="{DF666443-3A36-4660-921A-7428CE7453DC}" type="pres">
      <dgm:prSet presAssocID="{0EBCEA8F-DBB0-4824-9BC1-328B34DB6C71}" presName="node" presStyleLbl="node1" presStyleIdx="1" presStyleCnt="5">
        <dgm:presLayoutVars>
          <dgm:bulletEnabled val="1"/>
        </dgm:presLayoutVars>
      </dgm:prSet>
      <dgm:spPr/>
    </dgm:pt>
    <dgm:pt modelId="{80FF6D18-2BE8-437D-87AC-E1739F9CC7CB}" type="pres">
      <dgm:prSet presAssocID="{F7BC8AA6-8266-4280-9D19-E1DD4DF93822}" presName="sibTrans" presStyleCnt="0"/>
      <dgm:spPr/>
    </dgm:pt>
    <dgm:pt modelId="{D6A70226-0102-45DC-9489-C3D02A7CAC73}" type="pres">
      <dgm:prSet presAssocID="{7C0DCCDB-0028-4C26-8EBC-BF68BEC6EFF4}" presName="node" presStyleLbl="node1" presStyleIdx="2" presStyleCnt="5" custLinFactNeighborX="-1640" custLinFactNeighborY="-630">
        <dgm:presLayoutVars>
          <dgm:bulletEnabled val="1"/>
        </dgm:presLayoutVars>
      </dgm:prSet>
      <dgm:spPr/>
    </dgm:pt>
    <dgm:pt modelId="{703A4FDB-D4D8-49D1-ACC2-82B0B9451F58}" type="pres">
      <dgm:prSet presAssocID="{84272307-C5E0-4EB1-9F82-72AA7F3390AC}" presName="sibTrans" presStyleCnt="0"/>
      <dgm:spPr/>
    </dgm:pt>
    <dgm:pt modelId="{9C543627-0198-47E2-9695-5DF31E3368AA}" type="pres">
      <dgm:prSet presAssocID="{D15252DB-3629-4B14-9AEE-348C1FA3CD95}" presName="node" presStyleLbl="node1" presStyleIdx="3" presStyleCnt="5">
        <dgm:presLayoutVars>
          <dgm:bulletEnabled val="1"/>
        </dgm:presLayoutVars>
      </dgm:prSet>
      <dgm:spPr/>
    </dgm:pt>
    <dgm:pt modelId="{B3D26635-874E-43E8-A7E2-B500B8E00435}" type="pres">
      <dgm:prSet presAssocID="{E705B556-9BB3-4EE7-8C8B-6E1BF56D359D}" presName="sibTrans" presStyleCnt="0"/>
      <dgm:spPr/>
    </dgm:pt>
    <dgm:pt modelId="{72913C64-B95D-4DD4-9AE2-207B5E621B8B}" type="pres">
      <dgm:prSet presAssocID="{11AC088F-68BB-43CA-BAE3-A12003B5EDF2}" presName="node" presStyleLbl="node1" presStyleIdx="4" presStyleCnt="5">
        <dgm:presLayoutVars>
          <dgm:bulletEnabled val="1"/>
        </dgm:presLayoutVars>
      </dgm:prSet>
      <dgm:spPr/>
    </dgm:pt>
  </dgm:ptLst>
  <dgm:cxnLst>
    <dgm:cxn modelId="{FBAB7411-8F09-40F9-B9C4-035840EEBF9A}" srcId="{BEC71886-9380-44E1-B2E6-8CCF28825679}" destId="{7C0DCCDB-0028-4C26-8EBC-BF68BEC6EFF4}" srcOrd="2" destOrd="0" parTransId="{6CC022C9-00D7-47C4-88ED-C7AA4ED07108}" sibTransId="{84272307-C5E0-4EB1-9F82-72AA7F3390AC}"/>
    <dgm:cxn modelId="{378C901B-ED97-4E9E-BE28-63DC4EBF4AB7}" type="presOf" srcId="{D15252DB-3629-4B14-9AEE-348C1FA3CD95}" destId="{9C543627-0198-47E2-9695-5DF31E3368AA}" srcOrd="0" destOrd="0" presId="urn:microsoft.com/office/officeart/2005/8/layout/default"/>
    <dgm:cxn modelId="{121A0635-70D7-4953-A22E-0A21BBCE802A}" type="presOf" srcId="{11AC088F-68BB-43CA-BAE3-A12003B5EDF2}" destId="{72913C64-B95D-4DD4-9AE2-207B5E621B8B}" srcOrd="0" destOrd="0" presId="urn:microsoft.com/office/officeart/2005/8/layout/default"/>
    <dgm:cxn modelId="{5661AF3B-2CD3-498D-8CAD-B14E093E580A}" srcId="{BEC71886-9380-44E1-B2E6-8CCF28825679}" destId="{0EBCEA8F-DBB0-4824-9BC1-328B34DB6C71}" srcOrd="1" destOrd="0" parTransId="{5685EB29-7FAC-41E9-AD4B-794619642ACB}" sibTransId="{F7BC8AA6-8266-4280-9D19-E1DD4DF93822}"/>
    <dgm:cxn modelId="{89880957-B477-45BD-BF2D-5501C2A45BDE}" srcId="{BEC71886-9380-44E1-B2E6-8CCF28825679}" destId="{11AC088F-68BB-43CA-BAE3-A12003B5EDF2}" srcOrd="4" destOrd="0" parTransId="{502A1AC3-467F-4CC3-9470-71352348A49A}" sibTransId="{29B90D11-03A8-497D-9B42-A9512A952598}"/>
    <dgm:cxn modelId="{F8DC02B7-409E-45F9-990C-B5C45DD14640}" type="presOf" srcId="{194DF8C2-1F5E-4522-9022-FF6A234CF2CD}" destId="{26AC57AC-56C5-45D3-8314-A95B78775BBD}" srcOrd="0" destOrd="0" presId="urn:microsoft.com/office/officeart/2005/8/layout/default"/>
    <dgm:cxn modelId="{90EECEB8-5EFA-4A58-8DA2-783F5090288A}" srcId="{BEC71886-9380-44E1-B2E6-8CCF28825679}" destId="{194DF8C2-1F5E-4522-9022-FF6A234CF2CD}" srcOrd="0" destOrd="0" parTransId="{5043EB98-AC68-43BA-BB60-F8516FC9E796}" sibTransId="{479396F7-8AED-4CB0-8478-2CE056927F0D}"/>
    <dgm:cxn modelId="{814BB5DD-61CA-4EC3-B869-6F939AC7DD0B}" type="presOf" srcId="{7C0DCCDB-0028-4C26-8EBC-BF68BEC6EFF4}" destId="{D6A70226-0102-45DC-9489-C3D02A7CAC73}" srcOrd="0" destOrd="0" presId="urn:microsoft.com/office/officeart/2005/8/layout/default"/>
    <dgm:cxn modelId="{2806C3DE-A047-4A5F-B1A7-0EF2FD8C4CB6}" type="presOf" srcId="{BEC71886-9380-44E1-B2E6-8CCF28825679}" destId="{FF271CDC-B10C-4045-88A2-EF5CB4410A47}" srcOrd="0" destOrd="0" presId="urn:microsoft.com/office/officeart/2005/8/layout/default"/>
    <dgm:cxn modelId="{25C875F5-70CD-43E6-8D8C-450BCDECB8C5}" type="presOf" srcId="{0EBCEA8F-DBB0-4824-9BC1-328B34DB6C71}" destId="{DF666443-3A36-4660-921A-7428CE7453DC}" srcOrd="0" destOrd="0" presId="urn:microsoft.com/office/officeart/2005/8/layout/default"/>
    <dgm:cxn modelId="{C6F53BF8-F84C-48BB-999B-1C93711BD8BB}" srcId="{BEC71886-9380-44E1-B2E6-8CCF28825679}" destId="{D15252DB-3629-4B14-9AEE-348C1FA3CD95}" srcOrd="3" destOrd="0" parTransId="{4BC1EBA9-6641-4955-8F1B-F0705CB95279}" sibTransId="{E705B556-9BB3-4EE7-8C8B-6E1BF56D359D}"/>
    <dgm:cxn modelId="{DDBD1F82-A1EB-4BA5-831F-BC2D8572343E}" type="presParOf" srcId="{FF271CDC-B10C-4045-88A2-EF5CB4410A47}" destId="{26AC57AC-56C5-45D3-8314-A95B78775BBD}" srcOrd="0" destOrd="0" presId="urn:microsoft.com/office/officeart/2005/8/layout/default"/>
    <dgm:cxn modelId="{16D46368-4F64-41E3-9198-0ECAF5F5A989}" type="presParOf" srcId="{FF271CDC-B10C-4045-88A2-EF5CB4410A47}" destId="{B96CE3CB-F0DC-403C-B2D0-267EB5AC0607}" srcOrd="1" destOrd="0" presId="urn:microsoft.com/office/officeart/2005/8/layout/default"/>
    <dgm:cxn modelId="{0A1FDF6B-9A8A-4EA2-86FA-6A6C70E79FEF}" type="presParOf" srcId="{FF271CDC-B10C-4045-88A2-EF5CB4410A47}" destId="{DF666443-3A36-4660-921A-7428CE7453DC}" srcOrd="2" destOrd="0" presId="urn:microsoft.com/office/officeart/2005/8/layout/default"/>
    <dgm:cxn modelId="{BD5D64E7-CEAE-4140-BE73-B35C8EDDA2B1}" type="presParOf" srcId="{FF271CDC-B10C-4045-88A2-EF5CB4410A47}" destId="{80FF6D18-2BE8-437D-87AC-E1739F9CC7CB}" srcOrd="3" destOrd="0" presId="urn:microsoft.com/office/officeart/2005/8/layout/default"/>
    <dgm:cxn modelId="{C0E41A10-FD84-4564-9BD1-489CABC06675}" type="presParOf" srcId="{FF271CDC-B10C-4045-88A2-EF5CB4410A47}" destId="{D6A70226-0102-45DC-9489-C3D02A7CAC73}" srcOrd="4" destOrd="0" presId="urn:microsoft.com/office/officeart/2005/8/layout/default"/>
    <dgm:cxn modelId="{BF872D62-111F-469D-9E71-BBA1C62DD2D8}" type="presParOf" srcId="{FF271CDC-B10C-4045-88A2-EF5CB4410A47}" destId="{703A4FDB-D4D8-49D1-ACC2-82B0B9451F58}" srcOrd="5" destOrd="0" presId="urn:microsoft.com/office/officeart/2005/8/layout/default"/>
    <dgm:cxn modelId="{73944577-B73C-4AE5-8D23-7F5FDD07A375}" type="presParOf" srcId="{FF271CDC-B10C-4045-88A2-EF5CB4410A47}" destId="{9C543627-0198-47E2-9695-5DF31E3368AA}" srcOrd="6" destOrd="0" presId="urn:microsoft.com/office/officeart/2005/8/layout/default"/>
    <dgm:cxn modelId="{7B8F80C0-40B7-4228-9DFA-E6B975FBC415}" type="presParOf" srcId="{FF271CDC-B10C-4045-88A2-EF5CB4410A47}" destId="{B3D26635-874E-43E8-A7E2-B500B8E00435}" srcOrd="7" destOrd="0" presId="urn:microsoft.com/office/officeart/2005/8/layout/default"/>
    <dgm:cxn modelId="{E11233C6-1BB5-4BEE-A02A-2238E52C8139}" type="presParOf" srcId="{FF271CDC-B10C-4045-88A2-EF5CB4410A47}" destId="{72913C64-B95D-4DD4-9AE2-207B5E621B8B}"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0184AE-D53D-CE4C-B952-FFE735B0ADEB}"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s-ES"/>
        </a:p>
      </dgm:t>
    </dgm:pt>
    <dgm:pt modelId="{ED155CD1-87C8-8E4C-88AC-1B678B835C06}">
      <dgm:prSet phldrT="[Texto]"/>
      <dgm:spPr>
        <a:solidFill>
          <a:srgbClr val="FF0000">
            <a:alpha val="50000"/>
          </a:srgbClr>
        </a:solidFill>
      </dgm:spPr>
      <dgm:t>
        <a:bodyPr/>
        <a:lstStyle/>
        <a:p>
          <a:r>
            <a:rPr lang="es-ES" b="1" dirty="0">
              <a:solidFill>
                <a:schemeClr val="bg1"/>
              </a:solidFill>
            </a:rPr>
            <a:t>QUÉ ENTENDEMOS POR PDA?</a:t>
          </a:r>
        </a:p>
      </dgm:t>
    </dgm:pt>
    <dgm:pt modelId="{D9CBA5E0-0597-224B-B866-454BB6E1C26A}" type="parTrans" cxnId="{AE8C7BA5-54F5-E041-AD98-7D55096C788F}">
      <dgm:prSet/>
      <dgm:spPr/>
      <dgm:t>
        <a:bodyPr/>
        <a:lstStyle/>
        <a:p>
          <a:endParaRPr lang="es-ES"/>
        </a:p>
      </dgm:t>
    </dgm:pt>
    <dgm:pt modelId="{013B24B0-6F8D-A541-BC1E-ADE836C54433}" type="sibTrans" cxnId="{AE8C7BA5-54F5-E041-AD98-7D55096C788F}">
      <dgm:prSet/>
      <dgm:spPr/>
      <dgm:t>
        <a:bodyPr/>
        <a:lstStyle/>
        <a:p>
          <a:endParaRPr lang="es-ES"/>
        </a:p>
      </dgm:t>
    </dgm:pt>
    <dgm:pt modelId="{1FE5885A-9215-C243-98E2-EE855BDEA1DC}">
      <dgm:prSet phldrT="[Texto]"/>
      <dgm:spPr>
        <a:solidFill>
          <a:srgbClr val="FFFF00">
            <a:alpha val="50000"/>
          </a:srgbClr>
        </a:solidFill>
      </dgm:spPr>
      <dgm:t>
        <a:bodyPr/>
        <a:lstStyle/>
        <a:p>
          <a:r>
            <a:rPr lang="es-ES" b="1" dirty="0"/>
            <a:t>CUÁL ES SU FUNCIÓN?</a:t>
          </a:r>
        </a:p>
      </dgm:t>
    </dgm:pt>
    <dgm:pt modelId="{A780AC30-4881-6C41-9AFC-D3832208E07D}" type="parTrans" cxnId="{E50DDBB8-3E15-444B-B618-32B3E37CAC88}">
      <dgm:prSet/>
      <dgm:spPr/>
      <dgm:t>
        <a:bodyPr/>
        <a:lstStyle/>
        <a:p>
          <a:endParaRPr lang="es-ES"/>
        </a:p>
      </dgm:t>
    </dgm:pt>
    <dgm:pt modelId="{B5DE2CC2-9EA8-1544-A26F-D89BD1402DA8}" type="sibTrans" cxnId="{E50DDBB8-3E15-444B-B618-32B3E37CAC88}">
      <dgm:prSet/>
      <dgm:spPr/>
      <dgm:t>
        <a:bodyPr/>
        <a:lstStyle/>
        <a:p>
          <a:endParaRPr lang="es-ES"/>
        </a:p>
      </dgm:t>
    </dgm:pt>
    <dgm:pt modelId="{A1479B50-10DE-A443-AAC5-450B9515266E}">
      <dgm:prSet phldrT="[Texto]"/>
      <dgm:spPr>
        <a:solidFill>
          <a:srgbClr val="7030A0">
            <a:alpha val="50000"/>
          </a:srgbClr>
        </a:solidFill>
      </dgm:spPr>
      <dgm:t>
        <a:bodyPr/>
        <a:lstStyle/>
        <a:p>
          <a:r>
            <a:rPr lang="es-ES" b="1" dirty="0">
              <a:solidFill>
                <a:schemeClr val="bg1"/>
              </a:solidFill>
            </a:rPr>
            <a:t>TIPOS  DE  FUENTES?</a:t>
          </a:r>
        </a:p>
      </dgm:t>
    </dgm:pt>
    <dgm:pt modelId="{9E1E6A60-35D8-8E42-B1A8-D289DC4070D6}" type="parTrans" cxnId="{1BA40BAE-EA46-DC46-848F-4260C64829E6}">
      <dgm:prSet/>
      <dgm:spPr/>
      <dgm:t>
        <a:bodyPr/>
        <a:lstStyle/>
        <a:p>
          <a:endParaRPr lang="es-ES"/>
        </a:p>
      </dgm:t>
    </dgm:pt>
    <dgm:pt modelId="{57F06A13-8AD2-B74F-9D70-F6E420B4CC5F}" type="sibTrans" cxnId="{1BA40BAE-EA46-DC46-848F-4260C64829E6}">
      <dgm:prSet/>
      <dgm:spPr/>
      <dgm:t>
        <a:bodyPr/>
        <a:lstStyle/>
        <a:p>
          <a:endParaRPr lang="es-ES"/>
        </a:p>
      </dgm:t>
    </dgm:pt>
    <dgm:pt modelId="{34022E94-A070-3E4A-A43A-6C4F8493B37D}">
      <dgm:prSet phldrT="[Texto]"/>
      <dgm:spPr>
        <a:solidFill>
          <a:srgbClr val="006600"/>
        </a:solidFill>
      </dgm:spPr>
      <dgm:t>
        <a:bodyPr/>
        <a:lstStyle/>
        <a:p>
          <a:r>
            <a:rPr lang="es-ES" b="1" dirty="0">
              <a:solidFill>
                <a:schemeClr val="bg1"/>
              </a:solidFill>
            </a:rPr>
            <a:t>Cuáles</a:t>
          </a:r>
          <a:r>
            <a:rPr lang="es-ES" b="1" baseline="0" dirty="0">
              <a:solidFill>
                <a:schemeClr val="bg1"/>
              </a:solidFill>
            </a:rPr>
            <a:t> son?</a:t>
          </a:r>
          <a:endParaRPr lang="es-ES" b="1" dirty="0">
            <a:solidFill>
              <a:schemeClr val="bg1"/>
            </a:solidFill>
          </a:endParaRPr>
        </a:p>
      </dgm:t>
    </dgm:pt>
    <dgm:pt modelId="{C406FBBC-37F3-C440-A5AC-0057C2066506}" type="parTrans" cxnId="{2BF4735A-B55D-174A-91A7-FBE9FF45E071}">
      <dgm:prSet/>
      <dgm:spPr/>
      <dgm:t>
        <a:bodyPr/>
        <a:lstStyle/>
        <a:p>
          <a:endParaRPr lang="es-ES"/>
        </a:p>
      </dgm:t>
    </dgm:pt>
    <dgm:pt modelId="{10CE8548-0EEE-8E4A-A1C7-DEE89953E03C}" type="sibTrans" cxnId="{2BF4735A-B55D-174A-91A7-FBE9FF45E071}">
      <dgm:prSet/>
      <dgm:spPr/>
      <dgm:t>
        <a:bodyPr/>
        <a:lstStyle/>
        <a:p>
          <a:endParaRPr lang="es-ES"/>
        </a:p>
      </dgm:t>
    </dgm:pt>
    <dgm:pt modelId="{16B62459-85C6-BF43-B91D-178B9B03C0E3}" type="pres">
      <dgm:prSet presAssocID="{300184AE-D53D-CE4C-B952-FFE735B0ADEB}" presName="Name0" presStyleCnt="0">
        <dgm:presLayoutVars>
          <dgm:dir/>
          <dgm:resizeHandles val="exact"/>
        </dgm:presLayoutVars>
      </dgm:prSet>
      <dgm:spPr/>
    </dgm:pt>
    <dgm:pt modelId="{16B3AD91-2B8C-0D46-B45A-87038C34B39E}" type="pres">
      <dgm:prSet presAssocID="{ED155CD1-87C8-8E4C-88AC-1B678B835C06}" presName="Name5" presStyleLbl="vennNode1" presStyleIdx="0" presStyleCnt="4">
        <dgm:presLayoutVars>
          <dgm:bulletEnabled val="1"/>
        </dgm:presLayoutVars>
      </dgm:prSet>
      <dgm:spPr/>
    </dgm:pt>
    <dgm:pt modelId="{192DB21E-9813-9749-A6DB-0CACD63379F7}" type="pres">
      <dgm:prSet presAssocID="{013B24B0-6F8D-A541-BC1E-ADE836C54433}" presName="space" presStyleCnt="0"/>
      <dgm:spPr/>
    </dgm:pt>
    <dgm:pt modelId="{E8DD9752-4A3E-7E42-B2A9-0998FD5C6AAF}" type="pres">
      <dgm:prSet presAssocID="{1FE5885A-9215-C243-98E2-EE855BDEA1DC}" presName="Name5" presStyleLbl="vennNode1" presStyleIdx="1" presStyleCnt="4">
        <dgm:presLayoutVars>
          <dgm:bulletEnabled val="1"/>
        </dgm:presLayoutVars>
      </dgm:prSet>
      <dgm:spPr/>
    </dgm:pt>
    <dgm:pt modelId="{EE2077E1-D28B-8E43-8535-80DA748E49A6}" type="pres">
      <dgm:prSet presAssocID="{B5DE2CC2-9EA8-1544-A26F-D89BD1402DA8}" presName="space" presStyleCnt="0"/>
      <dgm:spPr/>
    </dgm:pt>
    <dgm:pt modelId="{DA4644D7-F915-7F4A-8D06-F45AB0627325}" type="pres">
      <dgm:prSet presAssocID="{A1479B50-10DE-A443-AAC5-450B9515266E}" presName="Name5" presStyleLbl="vennNode1" presStyleIdx="2" presStyleCnt="4">
        <dgm:presLayoutVars>
          <dgm:bulletEnabled val="1"/>
        </dgm:presLayoutVars>
      </dgm:prSet>
      <dgm:spPr/>
    </dgm:pt>
    <dgm:pt modelId="{A1F2C4FA-8965-A14D-BD86-C522B93226E6}" type="pres">
      <dgm:prSet presAssocID="{57F06A13-8AD2-B74F-9D70-F6E420B4CC5F}" presName="space" presStyleCnt="0"/>
      <dgm:spPr/>
    </dgm:pt>
    <dgm:pt modelId="{CFB23ADB-BAFF-6343-A07C-4E8EE85E567C}" type="pres">
      <dgm:prSet presAssocID="{34022E94-A070-3E4A-A43A-6C4F8493B37D}" presName="Name5" presStyleLbl="vennNode1" presStyleIdx="3" presStyleCnt="4">
        <dgm:presLayoutVars>
          <dgm:bulletEnabled val="1"/>
        </dgm:presLayoutVars>
      </dgm:prSet>
      <dgm:spPr/>
    </dgm:pt>
  </dgm:ptLst>
  <dgm:cxnLst>
    <dgm:cxn modelId="{EB28EF43-C37C-0047-AB1F-E3D122E92418}" type="presOf" srcId="{A1479B50-10DE-A443-AAC5-450B9515266E}" destId="{DA4644D7-F915-7F4A-8D06-F45AB0627325}" srcOrd="0" destOrd="0" presId="urn:microsoft.com/office/officeart/2005/8/layout/venn3"/>
    <dgm:cxn modelId="{AFFC136E-7AAC-764D-943A-711D8D72DD98}" type="presOf" srcId="{1FE5885A-9215-C243-98E2-EE855BDEA1DC}" destId="{E8DD9752-4A3E-7E42-B2A9-0998FD5C6AAF}" srcOrd="0" destOrd="0" presId="urn:microsoft.com/office/officeart/2005/8/layout/venn3"/>
    <dgm:cxn modelId="{6B971854-B27A-964E-8AF8-06F30AFB10A6}" type="presOf" srcId="{300184AE-D53D-CE4C-B952-FFE735B0ADEB}" destId="{16B62459-85C6-BF43-B91D-178B9B03C0E3}" srcOrd="0" destOrd="0" presId="urn:microsoft.com/office/officeart/2005/8/layout/venn3"/>
    <dgm:cxn modelId="{2BF4735A-B55D-174A-91A7-FBE9FF45E071}" srcId="{300184AE-D53D-CE4C-B952-FFE735B0ADEB}" destId="{34022E94-A070-3E4A-A43A-6C4F8493B37D}" srcOrd="3" destOrd="0" parTransId="{C406FBBC-37F3-C440-A5AC-0057C2066506}" sibTransId="{10CE8548-0EEE-8E4A-A1C7-DEE89953E03C}"/>
    <dgm:cxn modelId="{AE8C7BA5-54F5-E041-AD98-7D55096C788F}" srcId="{300184AE-D53D-CE4C-B952-FFE735B0ADEB}" destId="{ED155CD1-87C8-8E4C-88AC-1B678B835C06}" srcOrd="0" destOrd="0" parTransId="{D9CBA5E0-0597-224B-B866-454BB6E1C26A}" sibTransId="{013B24B0-6F8D-A541-BC1E-ADE836C54433}"/>
    <dgm:cxn modelId="{1BA40BAE-EA46-DC46-848F-4260C64829E6}" srcId="{300184AE-D53D-CE4C-B952-FFE735B0ADEB}" destId="{A1479B50-10DE-A443-AAC5-450B9515266E}" srcOrd="2" destOrd="0" parTransId="{9E1E6A60-35D8-8E42-B1A8-D289DC4070D6}" sibTransId="{57F06A13-8AD2-B74F-9D70-F6E420B4CC5F}"/>
    <dgm:cxn modelId="{E50DDBB8-3E15-444B-B618-32B3E37CAC88}" srcId="{300184AE-D53D-CE4C-B952-FFE735B0ADEB}" destId="{1FE5885A-9215-C243-98E2-EE855BDEA1DC}" srcOrd="1" destOrd="0" parTransId="{A780AC30-4881-6C41-9AFC-D3832208E07D}" sibTransId="{B5DE2CC2-9EA8-1544-A26F-D89BD1402DA8}"/>
    <dgm:cxn modelId="{025975BF-DFB8-B640-BEE0-E75A8169A0EC}" type="presOf" srcId="{34022E94-A070-3E4A-A43A-6C4F8493B37D}" destId="{CFB23ADB-BAFF-6343-A07C-4E8EE85E567C}" srcOrd="0" destOrd="0" presId="urn:microsoft.com/office/officeart/2005/8/layout/venn3"/>
    <dgm:cxn modelId="{AA385CDF-8C61-254E-BF6A-D85587B0D0E7}" type="presOf" srcId="{ED155CD1-87C8-8E4C-88AC-1B678B835C06}" destId="{16B3AD91-2B8C-0D46-B45A-87038C34B39E}" srcOrd="0" destOrd="0" presId="urn:microsoft.com/office/officeart/2005/8/layout/venn3"/>
    <dgm:cxn modelId="{60BCDA2B-0346-7146-AD12-F1964EF6181C}" type="presParOf" srcId="{16B62459-85C6-BF43-B91D-178B9B03C0E3}" destId="{16B3AD91-2B8C-0D46-B45A-87038C34B39E}" srcOrd="0" destOrd="0" presId="urn:microsoft.com/office/officeart/2005/8/layout/venn3"/>
    <dgm:cxn modelId="{94FD960F-A640-E042-83E1-0B9C6B41906E}" type="presParOf" srcId="{16B62459-85C6-BF43-B91D-178B9B03C0E3}" destId="{192DB21E-9813-9749-A6DB-0CACD63379F7}" srcOrd="1" destOrd="0" presId="urn:microsoft.com/office/officeart/2005/8/layout/venn3"/>
    <dgm:cxn modelId="{1BE309DE-2A9C-224B-8C4B-90882BE08C39}" type="presParOf" srcId="{16B62459-85C6-BF43-B91D-178B9B03C0E3}" destId="{E8DD9752-4A3E-7E42-B2A9-0998FD5C6AAF}" srcOrd="2" destOrd="0" presId="urn:microsoft.com/office/officeart/2005/8/layout/venn3"/>
    <dgm:cxn modelId="{EEDA3CBE-D56F-9849-9844-0D74E2BC559F}" type="presParOf" srcId="{16B62459-85C6-BF43-B91D-178B9B03C0E3}" destId="{EE2077E1-D28B-8E43-8535-80DA748E49A6}" srcOrd="3" destOrd="0" presId="urn:microsoft.com/office/officeart/2005/8/layout/venn3"/>
    <dgm:cxn modelId="{B8E01161-FD1C-3841-AC03-ABB13C760D99}" type="presParOf" srcId="{16B62459-85C6-BF43-B91D-178B9B03C0E3}" destId="{DA4644D7-F915-7F4A-8D06-F45AB0627325}" srcOrd="4" destOrd="0" presId="urn:microsoft.com/office/officeart/2005/8/layout/venn3"/>
    <dgm:cxn modelId="{2CF886B8-0EA2-604C-A669-A69F60FD3E52}" type="presParOf" srcId="{16B62459-85C6-BF43-B91D-178B9B03C0E3}" destId="{A1F2C4FA-8965-A14D-BD86-C522B93226E6}" srcOrd="5" destOrd="0" presId="urn:microsoft.com/office/officeart/2005/8/layout/venn3"/>
    <dgm:cxn modelId="{4605B57F-DEE7-B245-B7DA-6EC306BF379E}" type="presParOf" srcId="{16B62459-85C6-BF43-B91D-178B9B03C0E3}" destId="{CFB23ADB-BAFF-6343-A07C-4E8EE85E567C}"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22AF27-5AF1-4C60-BABD-F61AB27610CD}"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s-CL"/>
        </a:p>
      </dgm:t>
    </dgm:pt>
    <dgm:pt modelId="{049A9C49-E3C6-4951-9E72-8A3F8571FB02}">
      <dgm:prSet phldrT="[Texto]"/>
      <dgm:spPr>
        <a:solidFill>
          <a:schemeClr val="accent6">
            <a:lumMod val="60000"/>
            <a:lumOff val="40000"/>
          </a:schemeClr>
        </a:solidFill>
      </dgm:spPr>
      <dgm:t>
        <a:bodyPr/>
        <a:lstStyle/>
        <a:p>
          <a:r>
            <a:rPr lang="es-CL" dirty="0"/>
            <a:t>Económico</a:t>
          </a:r>
        </a:p>
      </dgm:t>
    </dgm:pt>
    <dgm:pt modelId="{7AE4FEE2-7F59-4676-AFD1-655F97E4A136}" type="parTrans" cxnId="{05FE5785-20C5-42CA-B098-25A47497083C}">
      <dgm:prSet/>
      <dgm:spPr/>
      <dgm:t>
        <a:bodyPr/>
        <a:lstStyle/>
        <a:p>
          <a:endParaRPr lang="es-CL"/>
        </a:p>
      </dgm:t>
    </dgm:pt>
    <dgm:pt modelId="{AEEF1E43-40DC-4DC4-8AD3-875DCC585182}" type="sibTrans" cxnId="{05FE5785-20C5-42CA-B098-25A47497083C}">
      <dgm:prSet/>
      <dgm:spPr/>
      <dgm:t>
        <a:bodyPr/>
        <a:lstStyle/>
        <a:p>
          <a:endParaRPr lang="es-CL"/>
        </a:p>
      </dgm:t>
    </dgm:pt>
    <dgm:pt modelId="{3AFF8A98-CC11-40A0-9BF8-60660526A362}">
      <dgm:prSet phldrT="[Texto]"/>
      <dgm:spPr>
        <a:solidFill>
          <a:srgbClr val="9C6AA6"/>
        </a:solidFill>
      </dgm:spPr>
      <dgm:t>
        <a:bodyPr/>
        <a:lstStyle/>
        <a:p>
          <a:r>
            <a:rPr lang="es-CL" dirty="0"/>
            <a:t>Social</a:t>
          </a:r>
        </a:p>
      </dgm:t>
    </dgm:pt>
    <dgm:pt modelId="{D468F951-20FB-4CF5-92B0-04CB68656F9C}" type="parTrans" cxnId="{86E8506B-7593-4E11-AF33-89986912FDEE}">
      <dgm:prSet/>
      <dgm:spPr/>
      <dgm:t>
        <a:bodyPr/>
        <a:lstStyle/>
        <a:p>
          <a:endParaRPr lang="es-CL"/>
        </a:p>
      </dgm:t>
    </dgm:pt>
    <dgm:pt modelId="{C013A26B-BD60-44A6-895A-E0AEB2AB741F}" type="sibTrans" cxnId="{86E8506B-7593-4E11-AF33-89986912FDEE}">
      <dgm:prSet/>
      <dgm:spPr/>
      <dgm:t>
        <a:bodyPr/>
        <a:lstStyle/>
        <a:p>
          <a:endParaRPr lang="es-CL"/>
        </a:p>
      </dgm:t>
    </dgm:pt>
    <dgm:pt modelId="{88C35C13-EDDA-4666-92BA-2B3731DADD27}">
      <dgm:prSet phldrT="[Texto]" phldr="1"/>
      <dgm:spPr/>
      <dgm:t>
        <a:bodyPr/>
        <a:lstStyle/>
        <a:p>
          <a:endParaRPr lang="es-CL"/>
        </a:p>
      </dgm:t>
    </dgm:pt>
    <dgm:pt modelId="{C42DEEC2-1550-487C-9046-BE5EAC022C76}" type="parTrans" cxnId="{14DA765D-6303-482C-8245-E5949BEF4B8F}">
      <dgm:prSet/>
      <dgm:spPr/>
      <dgm:t>
        <a:bodyPr/>
        <a:lstStyle/>
        <a:p>
          <a:endParaRPr lang="es-CL"/>
        </a:p>
      </dgm:t>
    </dgm:pt>
    <dgm:pt modelId="{011E13C3-A95E-4CE5-ABA4-5F98E96613FF}" type="sibTrans" cxnId="{14DA765D-6303-482C-8245-E5949BEF4B8F}">
      <dgm:prSet/>
      <dgm:spPr/>
      <dgm:t>
        <a:bodyPr/>
        <a:lstStyle/>
        <a:p>
          <a:endParaRPr lang="es-CL"/>
        </a:p>
      </dgm:t>
    </dgm:pt>
    <dgm:pt modelId="{BD3116D7-B15C-4554-A46F-A7E84895CD44}">
      <dgm:prSet phldrT="[Texto]" phldr="1"/>
      <dgm:spPr/>
      <dgm:t>
        <a:bodyPr/>
        <a:lstStyle/>
        <a:p>
          <a:endParaRPr lang="es-CL"/>
        </a:p>
      </dgm:t>
    </dgm:pt>
    <dgm:pt modelId="{1F39A0B5-C09E-4C03-B743-F4EB3A13FC14}" type="parTrans" cxnId="{D33C3992-3BE9-498F-8178-B01712467BCE}">
      <dgm:prSet/>
      <dgm:spPr/>
      <dgm:t>
        <a:bodyPr/>
        <a:lstStyle/>
        <a:p>
          <a:endParaRPr lang="es-CL"/>
        </a:p>
      </dgm:t>
    </dgm:pt>
    <dgm:pt modelId="{B2E8C67D-9AF1-415C-8F48-DB3C79FFE2E7}" type="sibTrans" cxnId="{D33C3992-3BE9-498F-8178-B01712467BCE}">
      <dgm:prSet/>
      <dgm:spPr/>
      <dgm:t>
        <a:bodyPr/>
        <a:lstStyle/>
        <a:p>
          <a:endParaRPr lang="es-CL"/>
        </a:p>
      </dgm:t>
    </dgm:pt>
    <dgm:pt modelId="{EC04B818-E13F-4580-9143-2196F5AC71A5}" type="pres">
      <dgm:prSet presAssocID="{F722AF27-5AF1-4C60-BABD-F61AB27610CD}" presName="Name0" presStyleCnt="0">
        <dgm:presLayoutVars>
          <dgm:chMax val="4"/>
          <dgm:resizeHandles val="exact"/>
        </dgm:presLayoutVars>
      </dgm:prSet>
      <dgm:spPr/>
    </dgm:pt>
    <dgm:pt modelId="{FEBC1D73-CC56-4FBD-BD53-1AE9F26A85BF}" type="pres">
      <dgm:prSet presAssocID="{F722AF27-5AF1-4C60-BABD-F61AB27610CD}" presName="ellipse" presStyleLbl="trBgShp" presStyleIdx="0" presStyleCnt="1"/>
      <dgm:spPr/>
    </dgm:pt>
    <dgm:pt modelId="{89C60D9F-6585-4036-B3AF-9F96B265AC30}" type="pres">
      <dgm:prSet presAssocID="{F722AF27-5AF1-4C60-BABD-F61AB27610CD}" presName="arrow1" presStyleLbl="fgShp" presStyleIdx="0" presStyleCnt="1"/>
      <dgm:spPr/>
    </dgm:pt>
    <dgm:pt modelId="{69144DCA-C358-4B01-AE56-D8247F9695C0}" type="pres">
      <dgm:prSet presAssocID="{F722AF27-5AF1-4C60-BABD-F61AB27610CD}" presName="rectangle" presStyleLbl="revTx" presStyleIdx="0" presStyleCnt="1">
        <dgm:presLayoutVars>
          <dgm:bulletEnabled val="1"/>
        </dgm:presLayoutVars>
      </dgm:prSet>
      <dgm:spPr/>
    </dgm:pt>
    <dgm:pt modelId="{1CDB1EB0-0C7C-4123-9BF2-CD98717FDA1C}" type="pres">
      <dgm:prSet presAssocID="{3AFF8A98-CC11-40A0-9BF8-60660526A362}" presName="item1" presStyleLbl="node1" presStyleIdx="0" presStyleCnt="3">
        <dgm:presLayoutVars>
          <dgm:bulletEnabled val="1"/>
        </dgm:presLayoutVars>
      </dgm:prSet>
      <dgm:spPr/>
    </dgm:pt>
    <dgm:pt modelId="{2E2B223F-C70E-4E2B-A8F7-69B4E0209740}" type="pres">
      <dgm:prSet presAssocID="{88C35C13-EDDA-4666-92BA-2B3731DADD27}" presName="item2" presStyleLbl="node1" presStyleIdx="1" presStyleCnt="3" custLinFactNeighborX="21655" custLinFactNeighborY="-2833">
        <dgm:presLayoutVars>
          <dgm:bulletEnabled val="1"/>
        </dgm:presLayoutVars>
      </dgm:prSet>
      <dgm:spPr/>
    </dgm:pt>
    <dgm:pt modelId="{E390F1E8-A966-4CBD-8318-DC4E1B69CAEF}" type="pres">
      <dgm:prSet presAssocID="{BD3116D7-B15C-4554-A46F-A7E84895CD44}" presName="item3" presStyleLbl="node1" presStyleIdx="2" presStyleCnt="3">
        <dgm:presLayoutVars>
          <dgm:bulletEnabled val="1"/>
        </dgm:presLayoutVars>
      </dgm:prSet>
      <dgm:spPr/>
    </dgm:pt>
    <dgm:pt modelId="{70E9291A-17A7-4791-8BB2-509611BC7836}" type="pres">
      <dgm:prSet presAssocID="{F722AF27-5AF1-4C60-BABD-F61AB27610CD}" presName="funnel" presStyleLbl="trAlignAcc1" presStyleIdx="0" presStyleCnt="1" custScaleX="78900" custLinFactNeighborX="2679" custLinFactNeighborY="-73341"/>
      <dgm:spPr/>
    </dgm:pt>
  </dgm:ptLst>
  <dgm:cxnLst>
    <dgm:cxn modelId="{14DA765D-6303-482C-8245-E5949BEF4B8F}" srcId="{F722AF27-5AF1-4C60-BABD-F61AB27610CD}" destId="{88C35C13-EDDA-4666-92BA-2B3731DADD27}" srcOrd="2" destOrd="0" parTransId="{C42DEEC2-1550-487C-9046-BE5EAC022C76}" sibTransId="{011E13C3-A95E-4CE5-ABA4-5F98E96613FF}"/>
    <dgm:cxn modelId="{F82EF443-DCDA-4E87-9EA3-C92D5F27A0B3}" type="presOf" srcId="{049A9C49-E3C6-4951-9E72-8A3F8571FB02}" destId="{E390F1E8-A966-4CBD-8318-DC4E1B69CAEF}" srcOrd="0" destOrd="0" presId="urn:microsoft.com/office/officeart/2005/8/layout/funnel1"/>
    <dgm:cxn modelId="{C326484A-E6BE-488A-B83C-7C5BF5936B49}" type="presOf" srcId="{BD3116D7-B15C-4554-A46F-A7E84895CD44}" destId="{69144DCA-C358-4B01-AE56-D8247F9695C0}" srcOrd="0" destOrd="0" presId="urn:microsoft.com/office/officeart/2005/8/layout/funnel1"/>
    <dgm:cxn modelId="{86E8506B-7593-4E11-AF33-89986912FDEE}" srcId="{F722AF27-5AF1-4C60-BABD-F61AB27610CD}" destId="{3AFF8A98-CC11-40A0-9BF8-60660526A362}" srcOrd="1" destOrd="0" parTransId="{D468F951-20FB-4CF5-92B0-04CB68656F9C}" sibTransId="{C013A26B-BD60-44A6-895A-E0AEB2AB741F}"/>
    <dgm:cxn modelId="{237F5F57-7E6D-4E9D-ADC9-5143E75D04C2}" type="presOf" srcId="{F722AF27-5AF1-4C60-BABD-F61AB27610CD}" destId="{EC04B818-E13F-4580-9143-2196F5AC71A5}" srcOrd="0" destOrd="0" presId="urn:microsoft.com/office/officeart/2005/8/layout/funnel1"/>
    <dgm:cxn modelId="{05FE5785-20C5-42CA-B098-25A47497083C}" srcId="{F722AF27-5AF1-4C60-BABD-F61AB27610CD}" destId="{049A9C49-E3C6-4951-9E72-8A3F8571FB02}" srcOrd="0" destOrd="0" parTransId="{7AE4FEE2-7F59-4676-AFD1-655F97E4A136}" sibTransId="{AEEF1E43-40DC-4DC4-8AD3-875DCC585182}"/>
    <dgm:cxn modelId="{D33C3992-3BE9-498F-8178-B01712467BCE}" srcId="{F722AF27-5AF1-4C60-BABD-F61AB27610CD}" destId="{BD3116D7-B15C-4554-A46F-A7E84895CD44}" srcOrd="3" destOrd="0" parTransId="{1F39A0B5-C09E-4C03-B743-F4EB3A13FC14}" sibTransId="{B2E8C67D-9AF1-415C-8F48-DB3C79FFE2E7}"/>
    <dgm:cxn modelId="{75A03DC0-F259-4051-AF3A-A952701DF206}" type="presOf" srcId="{3AFF8A98-CC11-40A0-9BF8-60660526A362}" destId="{2E2B223F-C70E-4E2B-A8F7-69B4E0209740}" srcOrd="0" destOrd="0" presId="urn:microsoft.com/office/officeart/2005/8/layout/funnel1"/>
    <dgm:cxn modelId="{7AAAE1DF-6711-4AF2-965A-92A707BF7038}" type="presOf" srcId="{88C35C13-EDDA-4666-92BA-2B3731DADD27}" destId="{1CDB1EB0-0C7C-4123-9BF2-CD98717FDA1C}" srcOrd="0" destOrd="0" presId="urn:microsoft.com/office/officeart/2005/8/layout/funnel1"/>
    <dgm:cxn modelId="{CA51857B-CC8A-4350-A966-A557D67023AD}" type="presParOf" srcId="{EC04B818-E13F-4580-9143-2196F5AC71A5}" destId="{FEBC1D73-CC56-4FBD-BD53-1AE9F26A85BF}" srcOrd="0" destOrd="0" presId="urn:microsoft.com/office/officeart/2005/8/layout/funnel1"/>
    <dgm:cxn modelId="{F9B62335-4665-4057-A322-FD18AC462B54}" type="presParOf" srcId="{EC04B818-E13F-4580-9143-2196F5AC71A5}" destId="{89C60D9F-6585-4036-B3AF-9F96B265AC30}" srcOrd="1" destOrd="0" presId="urn:microsoft.com/office/officeart/2005/8/layout/funnel1"/>
    <dgm:cxn modelId="{FDDEA75C-7D33-406C-B69A-43C5CBAC3B07}" type="presParOf" srcId="{EC04B818-E13F-4580-9143-2196F5AC71A5}" destId="{69144DCA-C358-4B01-AE56-D8247F9695C0}" srcOrd="2" destOrd="0" presId="urn:microsoft.com/office/officeart/2005/8/layout/funnel1"/>
    <dgm:cxn modelId="{1302BF9C-6C53-4E62-9144-C4D65022F941}" type="presParOf" srcId="{EC04B818-E13F-4580-9143-2196F5AC71A5}" destId="{1CDB1EB0-0C7C-4123-9BF2-CD98717FDA1C}" srcOrd="3" destOrd="0" presId="urn:microsoft.com/office/officeart/2005/8/layout/funnel1"/>
    <dgm:cxn modelId="{368CD0B4-9A43-47C6-846F-BE4BD505CCE8}" type="presParOf" srcId="{EC04B818-E13F-4580-9143-2196F5AC71A5}" destId="{2E2B223F-C70E-4E2B-A8F7-69B4E0209740}" srcOrd="4" destOrd="0" presId="urn:microsoft.com/office/officeart/2005/8/layout/funnel1"/>
    <dgm:cxn modelId="{2935983B-D129-440D-AEC4-5DCD32BCCB27}" type="presParOf" srcId="{EC04B818-E13F-4580-9143-2196F5AC71A5}" destId="{E390F1E8-A966-4CBD-8318-DC4E1B69CAEF}" srcOrd="5" destOrd="0" presId="urn:microsoft.com/office/officeart/2005/8/layout/funnel1"/>
    <dgm:cxn modelId="{6B4B89A4-78D5-49E4-B140-30E27EFBE478}" type="presParOf" srcId="{EC04B818-E13F-4580-9143-2196F5AC71A5}" destId="{70E9291A-17A7-4791-8BB2-509611BC7836}"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8376D5-15FA-4839-922A-D3D5BE84EEC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CL"/>
        </a:p>
      </dgm:t>
    </dgm:pt>
    <dgm:pt modelId="{48008EF4-DEE7-439F-B15D-8F12104A6995}">
      <dgm:prSet phldrT="[Texto]"/>
      <dgm:spPr/>
      <dgm:t>
        <a:bodyPr/>
        <a:lstStyle/>
        <a:p>
          <a:r>
            <a:rPr lang="es-ES" dirty="0"/>
            <a:t>Etapa 1</a:t>
          </a:r>
        </a:p>
        <a:p>
          <a:r>
            <a:rPr lang="es-ES" dirty="0"/>
            <a:t>Identificar a todas las partes</a:t>
          </a:r>
          <a:endParaRPr lang="es-CL" dirty="0"/>
        </a:p>
      </dgm:t>
    </dgm:pt>
    <dgm:pt modelId="{6F08691A-B941-4569-BB13-DACDE0AB6DCB}" type="parTrans" cxnId="{BB865641-4F65-4C9A-BA6B-C144EB5DFC70}">
      <dgm:prSet/>
      <dgm:spPr/>
      <dgm:t>
        <a:bodyPr/>
        <a:lstStyle/>
        <a:p>
          <a:endParaRPr lang="es-CL"/>
        </a:p>
      </dgm:t>
    </dgm:pt>
    <dgm:pt modelId="{585845BE-DA44-4969-9670-56CB83D963B3}" type="sibTrans" cxnId="{BB865641-4F65-4C9A-BA6B-C144EB5DFC70}">
      <dgm:prSet/>
      <dgm:spPr/>
      <dgm:t>
        <a:bodyPr/>
        <a:lstStyle/>
        <a:p>
          <a:endParaRPr lang="es-CL"/>
        </a:p>
      </dgm:t>
    </dgm:pt>
    <dgm:pt modelId="{0B2F31DA-920B-4E93-A785-7A8310092323}">
      <dgm:prSet phldrT="[Texto]"/>
      <dgm:spPr/>
      <dgm:t>
        <a:bodyPr/>
        <a:lstStyle/>
        <a:p>
          <a:r>
            <a:rPr lang="es-ES" dirty="0"/>
            <a:t>Etapa 2</a:t>
          </a:r>
        </a:p>
        <a:p>
          <a:r>
            <a:rPr lang="es-ES" dirty="0"/>
            <a:t>Elegir representante de todos los grupos participantes de la mesa</a:t>
          </a:r>
          <a:endParaRPr lang="es-CL" dirty="0"/>
        </a:p>
      </dgm:t>
    </dgm:pt>
    <dgm:pt modelId="{389541C6-30A3-4E4D-A612-59A02D11A5C3}" type="parTrans" cxnId="{CD8EF258-0A26-42CC-843D-190B10172C5A}">
      <dgm:prSet/>
      <dgm:spPr/>
      <dgm:t>
        <a:bodyPr/>
        <a:lstStyle/>
        <a:p>
          <a:endParaRPr lang="es-CL"/>
        </a:p>
      </dgm:t>
    </dgm:pt>
    <dgm:pt modelId="{24085E43-F1E1-44EB-B50B-75BEC555D938}" type="sibTrans" cxnId="{CD8EF258-0A26-42CC-843D-190B10172C5A}">
      <dgm:prSet/>
      <dgm:spPr/>
      <dgm:t>
        <a:bodyPr/>
        <a:lstStyle/>
        <a:p>
          <a:endParaRPr lang="es-CL"/>
        </a:p>
      </dgm:t>
    </dgm:pt>
    <dgm:pt modelId="{C5AD7490-8682-4B36-970E-F6FD4B44621C}">
      <dgm:prSet phldrT="[Texto]"/>
      <dgm:spPr/>
      <dgm:t>
        <a:bodyPr/>
        <a:lstStyle/>
        <a:p>
          <a:r>
            <a:rPr lang="es-ES" dirty="0"/>
            <a:t>Etapa 3</a:t>
          </a:r>
        </a:p>
        <a:p>
          <a:r>
            <a:rPr lang="es-ES" dirty="0"/>
            <a:t>Diseñar agenda de los temas clave de la mediación</a:t>
          </a:r>
        </a:p>
        <a:p>
          <a:r>
            <a:rPr lang="es-ES" dirty="0"/>
            <a:t>Los que se van a discutir en la mesa</a:t>
          </a:r>
          <a:endParaRPr lang="es-CL" dirty="0"/>
        </a:p>
      </dgm:t>
    </dgm:pt>
    <dgm:pt modelId="{E8C4D26D-A1C8-4DDF-94B8-CFF361D98488}" type="parTrans" cxnId="{40EEF4B4-DA6C-4D62-88F8-8C601BD786B3}">
      <dgm:prSet/>
      <dgm:spPr/>
      <dgm:t>
        <a:bodyPr/>
        <a:lstStyle/>
        <a:p>
          <a:endParaRPr lang="es-CL"/>
        </a:p>
      </dgm:t>
    </dgm:pt>
    <dgm:pt modelId="{3F8FBF1A-1213-4E77-A14A-93ABCDB71316}" type="sibTrans" cxnId="{40EEF4B4-DA6C-4D62-88F8-8C601BD786B3}">
      <dgm:prSet/>
      <dgm:spPr/>
      <dgm:t>
        <a:bodyPr/>
        <a:lstStyle/>
        <a:p>
          <a:endParaRPr lang="es-CL"/>
        </a:p>
      </dgm:t>
    </dgm:pt>
    <dgm:pt modelId="{E89E59A8-E1A0-4C86-B87B-E085EABB840D}">
      <dgm:prSet phldrT="[Texto]"/>
      <dgm:spPr/>
      <dgm:t>
        <a:bodyPr/>
        <a:lstStyle/>
        <a:p>
          <a:r>
            <a:rPr lang="es-ES" dirty="0"/>
            <a:t>Etapa 4</a:t>
          </a:r>
        </a:p>
        <a:p>
          <a:r>
            <a:rPr lang="es-ES" dirty="0"/>
            <a:t>Identificar opciones de acuerdos o soluciones</a:t>
          </a:r>
          <a:endParaRPr lang="es-CL" dirty="0"/>
        </a:p>
      </dgm:t>
    </dgm:pt>
    <dgm:pt modelId="{CA5CE9F6-E575-45AF-9233-5E93FCDD543F}" type="parTrans" cxnId="{C2C9F682-129A-46AC-8168-AB79F6FD8157}">
      <dgm:prSet/>
      <dgm:spPr/>
      <dgm:t>
        <a:bodyPr/>
        <a:lstStyle/>
        <a:p>
          <a:endParaRPr lang="es-CL"/>
        </a:p>
      </dgm:t>
    </dgm:pt>
    <dgm:pt modelId="{CF9F426A-6D5C-482A-83EB-710BBE516393}" type="sibTrans" cxnId="{C2C9F682-129A-46AC-8168-AB79F6FD8157}">
      <dgm:prSet/>
      <dgm:spPr/>
      <dgm:t>
        <a:bodyPr/>
        <a:lstStyle/>
        <a:p>
          <a:endParaRPr lang="es-CL"/>
        </a:p>
      </dgm:t>
    </dgm:pt>
    <dgm:pt modelId="{DFDB36D9-CCA2-4630-9ED4-096779BEEAE4}" type="pres">
      <dgm:prSet presAssocID="{C58376D5-15FA-4839-922A-D3D5BE84EECA}" presName="Name0" presStyleCnt="0">
        <dgm:presLayoutVars>
          <dgm:dir/>
          <dgm:resizeHandles val="exact"/>
        </dgm:presLayoutVars>
      </dgm:prSet>
      <dgm:spPr/>
    </dgm:pt>
    <dgm:pt modelId="{06B57713-00FF-42F3-A6BF-E626B419E8BF}" type="pres">
      <dgm:prSet presAssocID="{48008EF4-DEE7-439F-B15D-8F12104A6995}" presName="Name5" presStyleLbl="vennNode1" presStyleIdx="0" presStyleCnt="4" custScaleX="97900" custLinFactX="-4227" custLinFactNeighborX="-100000" custLinFactNeighborY="-38">
        <dgm:presLayoutVars>
          <dgm:bulletEnabled val="1"/>
        </dgm:presLayoutVars>
      </dgm:prSet>
      <dgm:spPr/>
    </dgm:pt>
    <dgm:pt modelId="{382567BD-1B1A-450C-9C9E-F83C1472E5F3}" type="pres">
      <dgm:prSet presAssocID="{585845BE-DA44-4969-9670-56CB83D963B3}" presName="space" presStyleCnt="0"/>
      <dgm:spPr/>
    </dgm:pt>
    <dgm:pt modelId="{032CD939-E624-428B-8C2C-222686AF6B66}" type="pres">
      <dgm:prSet presAssocID="{0B2F31DA-920B-4E93-A785-7A8310092323}" presName="Name5" presStyleLbl="vennNode1" presStyleIdx="1" presStyleCnt="4" custScaleX="100075" custLinFactNeighborX="-57388" custLinFactNeighborY="-38">
        <dgm:presLayoutVars>
          <dgm:bulletEnabled val="1"/>
        </dgm:presLayoutVars>
      </dgm:prSet>
      <dgm:spPr/>
    </dgm:pt>
    <dgm:pt modelId="{315659B6-80EC-49E9-8A4C-95B1CC17DBF2}" type="pres">
      <dgm:prSet presAssocID="{24085E43-F1E1-44EB-B50B-75BEC555D938}" presName="space" presStyleCnt="0"/>
      <dgm:spPr/>
    </dgm:pt>
    <dgm:pt modelId="{9F2D8B3E-94B3-4DAE-BF3F-941018BF24AB}" type="pres">
      <dgm:prSet presAssocID="{C5AD7490-8682-4B36-970E-F6FD4B44621C}" presName="Name5" presStyleLbl="vennNode1" presStyleIdx="2" presStyleCnt="4" custLinFactNeighborX="18859">
        <dgm:presLayoutVars>
          <dgm:bulletEnabled val="1"/>
        </dgm:presLayoutVars>
      </dgm:prSet>
      <dgm:spPr/>
    </dgm:pt>
    <dgm:pt modelId="{E3F7E60A-8499-4C1E-9360-E4B02E862AFE}" type="pres">
      <dgm:prSet presAssocID="{3F8FBF1A-1213-4E77-A14A-93ABCDB71316}" presName="space" presStyleCnt="0"/>
      <dgm:spPr/>
    </dgm:pt>
    <dgm:pt modelId="{7050A890-E42E-4499-A25F-F4B48AE61FE9}" type="pres">
      <dgm:prSet presAssocID="{E89E59A8-E1A0-4C86-B87B-E085EABB840D}" presName="Name5" presStyleLbl="vennNode1" presStyleIdx="3" presStyleCnt="4" custScaleX="98947" custLinFactX="1119" custLinFactNeighborX="100000" custLinFactNeighborY="104">
        <dgm:presLayoutVars>
          <dgm:bulletEnabled val="1"/>
        </dgm:presLayoutVars>
      </dgm:prSet>
      <dgm:spPr/>
    </dgm:pt>
  </dgm:ptLst>
  <dgm:cxnLst>
    <dgm:cxn modelId="{12B4715C-225D-4E85-AD7D-79FDF07F9A22}" type="presOf" srcId="{E89E59A8-E1A0-4C86-B87B-E085EABB840D}" destId="{7050A890-E42E-4499-A25F-F4B48AE61FE9}" srcOrd="0" destOrd="0" presId="urn:microsoft.com/office/officeart/2005/8/layout/venn3"/>
    <dgm:cxn modelId="{BB865641-4F65-4C9A-BA6B-C144EB5DFC70}" srcId="{C58376D5-15FA-4839-922A-D3D5BE84EECA}" destId="{48008EF4-DEE7-439F-B15D-8F12104A6995}" srcOrd="0" destOrd="0" parTransId="{6F08691A-B941-4569-BB13-DACDE0AB6DCB}" sibTransId="{585845BE-DA44-4969-9670-56CB83D963B3}"/>
    <dgm:cxn modelId="{931D0B45-BF4E-41A7-B3DE-D425C075CE9F}" type="presOf" srcId="{0B2F31DA-920B-4E93-A785-7A8310092323}" destId="{032CD939-E624-428B-8C2C-222686AF6B66}" srcOrd="0" destOrd="0" presId="urn:microsoft.com/office/officeart/2005/8/layout/venn3"/>
    <dgm:cxn modelId="{2BAFFE73-F9CF-4D5F-AD4E-58EBDBE8ABCA}" type="presOf" srcId="{C5AD7490-8682-4B36-970E-F6FD4B44621C}" destId="{9F2D8B3E-94B3-4DAE-BF3F-941018BF24AB}" srcOrd="0" destOrd="0" presId="urn:microsoft.com/office/officeart/2005/8/layout/venn3"/>
    <dgm:cxn modelId="{CD8EF258-0A26-42CC-843D-190B10172C5A}" srcId="{C58376D5-15FA-4839-922A-D3D5BE84EECA}" destId="{0B2F31DA-920B-4E93-A785-7A8310092323}" srcOrd="1" destOrd="0" parTransId="{389541C6-30A3-4E4D-A612-59A02D11A5C3}" sibTransId="{24085E43-F1E1-44EB-B50B-75BEC555D938}"/>
    <dgm:cxn modelId="{C2C9F682-129A-46AC-8168-AB79F6FD8157}" srcId="{C58376D5-15FA-4839-922A-D3D5BE84EECA}" destId="{E89E59A8-E1A0-4C86-B87B-E085EABB840D}" srcOrd="3" destOrd="0" parTransId="{CA5CE9F6-E575-45AF-9233-5E93FCDD543F}" sibTransId="{CF9F426A-6D5C-482A-83EB-710BBE516393}"/>
    <dgm:cxn modelId="{1655C5B0-B0E2-4EB8-A95C-C7E6BA53AAFE}" type="presOf" srcId="{C58376D5-15FA-4839-922A-D3D5BE84EECA}" destId="{DFDB36D9-CCA2-4630-9ED4-096779BEEAE4}" srcOrd="0" destOrd="0" presId="urn:microsoft.com/office/officeart/2005/8/layout/venn3"/>
    <dgm:cxn modelId="{40EEF4B4-DA6C-4D62-88F8-8C601BD786B3}" srcId="{C58376D5-15FA-4839-922A-D3D5BE84EECA}" destId="{C5AD7490-8682-4B36-970E-F6FD4B44621C}" srcOrd="2" destOrd="0" parTransId="{E8C4D26D-A1C8-4DDF-94B8-CFF361D98488}" sibTransId="{3F8FBF1A-1213-4E77-A14A-93ABCDB71316}"/>
    <dgm:cxn modelId="{44C8A1F5-E4CE-4221-9B28-3AA151A7603E}" type="presOf" srcId="{48008EF4-DEE7-439F-B15D-8F12104A6995}" destId="{06B57713-00FF-42F3-A6BF-E626B419E8BF}" srcOrd="0" destOrd="0" presId="urn:microsoft.com/office/officeart/2005/8/layout/venn3"/>
    <dgm:cxn modelId="{B88564BC-606A-419D-8DCC-EB4F398A6284}" type="presParOf" srcId="{DFDB36D9-CCA2-4630-9ED4-096779BEEAE4}" destId="{06B57713-00FF-42F3-A6BF-E626B419E8BF}" srcOrd="0" destOrd="0" presId="urn:microsoft.com/office/officeart/2005/8/layout/venn3"/>
    <dgm:cxn modelId="{816C50DC-C5DF-42AD-8782-9E0C61D39E32}" type="presParOf" srcId="{DFDB36D9-CCA2-4630-9ED4-096779BEEAE4}" destId="{382567BD-1B1A-450C-9C9E-F83C1472E5F3}" srcOrd="1" destOrd="0" presId="urn:microsoft.com/office/officeart/2005/8/layout/venn3"/>
    <dgm:cxn modelId="{82F59A01-0106-4DAC-94E5-4695519749D9}" type="presParOf" srcId="{DFDB36D9-CCA2-4630-9ED4-096779BEEAE4}" destId="{032CD939-E624-428B-8C2C-222686AF6B66}" srcOrd="2" destOrd="0" presId="urn:microsoft.com/office/officeart/2005/8/layout/venn3"/>
    <dgm:cxn modelId="{B3075D68-1ED0-4A41-80F1-312CFBE858DD}" type="presParOf" srcId="{DFDB36D9-CCA2-4630-9ED4-096779BEEAE4}" destId="{315659B6-80EC-49E9-8A4C-95B1CC17DBF2}" srcOrd="3" destOrd="0" presId="urn:microsoft.com/office/officeart/2005/8/layout/venn3"/>
    <dgm:cxn modelId="{2B9A2FDC-DB50-4233-A909-CAA91BC80D93}" type="presParOf" srcId="{DFDB36D9-CCA2-4630-9ED4-096779BEEAE4}" destId="{9F2D8B3E-94B3-4DAE-BF3F-941018BF24AB}" srcOrd="4" destOrd="0" presId="urn:microsoft.com/office/officeart/2005/8/layout/venn3"/>
    <dgm:cxn modelId="{B6A8BDDE-F6B7-4290-8890-02B7F8C089F8}" type="presParOf" srcId="{DFDB36D9-CCA2-4630-9ED4-096779BEEAE4}" destId="{E3F7E60A-8499-4C1E-9360-E4B02E862AFE}" srcOrd="5" destOrd="0" presId="urn:microsoft.com/office/officeart/2005/8/layout/venn3"/>
    <dgm:cxn modelId="{BABC8092-3396-4FF3-B453-7F73F1B8102E}" type="presParOf" srcId="{DFDB36D9-CCA2-4630-9ED4-096779BEEAE4}" destId="{7050A890-E42E-4499-A25F-F4B48AE61FE9}"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8376D5-15FA-4839-922A-D3D5BE84EEC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CL"/>
        </a:p>
      </dgm:t>
    </dgm:pt>
    <dgm:pt modelId="{48008EF4-DEE7-439F-B15D-8F12104A6995}">
      <dgm:prSet phldrT="[Texto]"/>
      <dgm:spPr/>
      <dgm:t>
        <a:bodyPr/>
        <a:lstStyle/>
        <a:p>
          <a:r>
            <a:rPr lang="es-ES" dirty="0"/>
            <a:t>Etapa 5</a:t>
          </a:r>
        </a:p>
        <a:p>
          <a:r>
            <a:rPr lang="es-ES" dirty="0"/>
            <a:t>Reflexionar sobre los límites de cada opción o acuerdo</a:t>
          </a:r>
          <a:endParaRPr lang="es-CL" dirty="0"/>
        </a:p>
      </dgm:t>
    </dgm:pt>
    <dgm:pt modelId="{6F08691A-B941-4569-BB13-DACDE0AB6DCB}" type="parTrans" cxnId="{BB865641-4F65-4C9A-BA6B-C144EB5DFC70}">
      <dgm:prSet/>
      <dgm:spPr/>
      <dgm:t>
        <a:bodyPr/>
        <a:lstStyle/>
        <a:p>
          <a:endParaRPr lang="es-CL"/>
        </a:p>
      </dgm:t>
    </dgm:pt>
    <dgm:pt modelId="{585845BE-DA44-4969-9670-56CB83D963B3}" type="sibTrans" cxnId="{BB865641-4F65-4C9A-BA6B-C144EB5DFC70}">
      <dgm:prSet/>
      <dgm:spPr/>
      <dgm:t>
        <a:bodyPr/>
        <a:lstStyle/>
        <a:p>
          <a:endParaRPr lang="es-CL"/>
        </a:p>
      </dgm:t>
    </dgm:pt>
    <dgm:pt modelId="{0B2F31DA-920B-4E93-A785-7A8310092323}">
      <dgm:prSet phldrT="[Texto]"/>
      <dgm:spPr/>
      <dgm:t>
        <a:bodyPr/>
        <a:lstStyle/>
        <a:p>
          <a:r>
            <a:rPr lang="es-ES" dirty="0"/>
            <a:t>Etapa 6</a:t>
          </a:r>
        </a:p>
        <a:p>
          <a:r>
            <a:rPr lang="es-ES" dirty="0"/>
            <a:t>Identificar ventajas e inconvenientes de las distintas soluciones propuestas</a:t>
          </a:r>
          <a:endParaRPr lang="es-CL" dirty="0"/>
        </a:p>
      </dgm:t>
    </dgm:pt>
    <dgm:pt modelId="{389541C6-30A3-4E4D-A612-59A02D11A5C3}" type="parTrans" cxnId="{CD8EF258-0A26-42CC-843D-190B10172C5A}">
      <dgm:prSet/>
      <dgm:spPr/>
      <dgm:t>
        <a:bodyPr/>
        <a:lstStyle/>
        <a:p>
          <a:endParaRPr lang="es-CL"/>
        </a:p>
      </dgm:t>
    </dgm:pt>
    <dgm:pt modelId="{24085E43-F1E1-44EB-B50B-75BEC555D938}" type="sibTrans" cxnId="{CD8EF258-0A26-42CC-843D-190B10172C5A}">
      <dgm:prSet/>
      <dgm:spPr/>
      <dgm:t>
        <a:bodyPr/>
        <a:lstStyle/>
        <a:p>
          <a:endParaRPr lang="es-CL"/>
        </a:p>
      </dgm:t>
    </dgm:pt>
    <dgm:pt modelId="{C5AD7490-8682-4B36-970E-F6FD4B44621C}">
      <dgm:prSet phldrT="[Texto]"/>
      <dgm:spPr/>
      <dgm:t>
        <a:bodyPr/>
        <a:lstStyle/>
        <a:p>
          <a:r>
            <a:rPr lang="es-ES" dirty="0"/>
            <a:t>Etapa 7 </a:t>
          </a:r>
        </a:p>
        <a:p>
          <a:r>
            <a:rPr lang="es-ES" dirty="0"/>
            <a:t>Cuantificar las prestaciones compensatorias en dinero</a:t>
          </a:r>
          <a:endParaRPr lang="es-CL" dirty="0"/>
        </a:p>
      </dgm:t>
    </dgm:pt>
    <dgm:pt modelId="{E8C4D26D-A1C8-4DDF-94B8-CFF361D98488}" type="parTrans" cxnId="{40EEF4B4-DA6C-4D62-88F8-8C601BD786B3}">
      <dgm:prSet/>
      <dgm:spPr/>
      <dgm:t>
        <a:bodyPr/>
        <a:lstStyle/>
        <a:p>
          <a:endParaRPr lang="es-CL"/>
        </a:p>
      </dgm:t>
    </dgm:pt>
    <dgm:pt modelId="{3F8FBF1A-1213-4E77-A14A-93ABCDB71316}" type="sibTrans" cxnId="{40EEF4B4-DA6C-4D62-88F8-8C601BD786B3}">
      <dgm:prSet/>
      <dgm:spPr/>
      <dgm:t>
        <a:bodyPr/>
        <a:lstStyle/>
        <a:p>
          <a:endParaRPr lang="es-CL"/>
        </a:p>
      </dgm:t>
    </dgm:pt>
    <dgm:pt modelId="{E89E59A8-E1A0-4C86-B87B-E085EABB840D}">
      <dgm:prSet phldrT="[Texto]"/>
      <dgm:spPr/>
      <dgm:t>
        <a:bodyPr/>
        <a:lstStyle/>
        <a:p>
          <a:r>
            <a:rPr lang="es-ES" dirty="0"/>
            <a:t>Etapa 8</a:t>
          </a:r>
        </a:p>
        <a:p>
          <a:r>
            <a:rPr lang="es-ES" dirty="0"/>
            <a:t>Evaluar los resultados para adaptar la solución a la realidad</a:t>
          </a:r>
          <a:endParaRPr lang="es-CL" dirty="0"/>
        </a:p>
      </dgm:t>
    </dgm:pt>
    <dgm:pt modelId="{CA5CE9F6-E575-45AF-9233-5E93FCDD543F}" type="parTrans" cxnId="{C2C9F682-129A-46AC-8168-AB79F6FD8157}">
      <dgm:prSet/>
      <dgm:spPr/>
      <dgm:t>
        <a:bodyPr/>
        <a:lstStyle/>
        <a:p>
          <a:endParaRPr lang="es-CL"/>
        </a:p>
      </dgm:t>
    </dgm:pt>
    <dgm:pt modelId="{CF9F426A-6D5C-482A-83EB-710BBE516393}" type="sibTrans" cxnId="{C2C9F682-129A-46AC-8168-AB79F6FD8157}">
      <dgm:prSet/>
      <dgm:spPr/>
      <dgm:t>
        <a:bodyPr/>
        <a:lstStyle/>
        <a:p>
          <a:endParaRPr lang="es-CL"/>
        </a:p>
      </dgm:t>
    </dgm:pt>
    <dgm:pt modelId="{DFDB36D9-CCA2-4630-9ED4-096779BEEAE4}" type="pres">
      <dgm:prSet presAssocID="{C58376D5-15FA-4839-922A-D3D5BE84EECA}" presName="Name0" presStyleCnt="0">
        <dgm:presLayoutVars>
          <dgm:dir/>
          <dgm:resizeHandles val="exact"/>
        </dgm:presLayoutVars>
      </dgm:prSet>
      <dgm:spPr/>
    </dgm:pt>
    <dgm:pt modelId="{06B57713-00FF-42F3-A6BF-E626B419E8BF}" type="pres">
      <dgm:prSet presAssocID="{48008EF4-DEE7-439F-B15D-8F12104A6995}" presName="Name5" presStyleLbl="vennNode1" presStyleIdx="0" presStyleCnt="4" custScaleX="102986" custLinFactX="-5364" custLinFactNeighborX="-100000" custLinFactNeighborY="-1123">
        <dgm:presLayoutVars>
          <dgm:bulletEnabled val="1"/>
        </dgm:presLayoutVars>
      </dgm:prSet>
      <dgm:spPr/>
    </dgm:pt>
    <dgm:pt modelId="{382567BD-1B1A-450C-9C9E-F83C1472E5F3}" type="pres">
      <dgm:prSet presAssocID="{585845BE-DA44-4969-9670-56CB83D963B3}" presName="space" presStyleCnt="0"/>
      <dgm:spPr/>
    </dgm:pt>
    <dgm:pt modelId="{032CD939-E624-428B-8C2C-222686AF6B66}" type="pres">
      <dgm:prSet presAssocID="{0B2F31DA-920B-4E93-A785-7A8310092323}" presName="Name5" presStyleLbl="vennNode1" presStyleIdx="1" presStyleCnt="4" custScaleX="112145" custScaleY="102206" custLinFactNeighborX="-23763" custLinFactNeighborY="833">
        <dgm:presLayoutVars>
          <dgm:bulletEnabled val="1"/>
        </dgm:presLayoutVars>
      </dgm:prSet>
      <dgm:spPr/>
    </dgm:pt>
    <dgm:pt modelId="{315659B6-80EC-49E9-8A4C-95B1CC17DBF2}" type="pres">
      <dgm:prSet presAssocID="{24085E43-F1E1-44EB-B50B-75BEC555D938}" presName="space" presStyleCnt="0"/>
      <dgm:spPr/>
    </dgm:pt>
    <dgm:pt modelId="{9F2D8B3E-94B3-4DAE-BF3F-941018BF24AB}" type="pres">
      <dgm:prSet presAssocID="{C5AD7490-8682-4B36-970E-F6FD4B44621C}" presName="Name5" presStyleLbl="vennNode1" presStyleIdx="2" presStyleCnt="4" custLinFactNeighborX="74490" custLinFactNeighborY="1123">
        <dgm:presLayoutVars>
          <dgm:bulletEnabled val="1"/>
        </dgm:presLayoutVars>
      </dgm:prSet>
      <dgm:spPr/>
    </dgm:pt>
    <dgm:pt modelId="{E3F7E60A-8499-4C1E-9360-E4B02E862AFE}" type="pres">
      <dgm:prSet presAssocID="{3F8FBF1A-1213-4E77-A14A-93ABCDB71316}" presName="space" presStyleCnt="0"/>
      <dgm:spPr/>
    </dgm:pt>
    <dgm:pt modelId="{7050A890-E42E-4499-A25F-F4B48AE61FE9}" type="pres">
      <dgm:prSet presAssocID="{E89E59A8-E1A0-4C86-B87B-E085EABB840D}" presName="Name5" presStyleLbl="vennNode1" presStyleIdx="3" presStyleCnt="4" custScaleX="90898" custLinFactX="11610" custLinFactNeighborX="100000" custLinFactNeighborY="2935">
        <dgm:presLayoutVars>
          <dgm:bulletEnabled val="1"/>
        </dgm:presLayoutVars>
      </dgm:prSet>
      <dgm:spPr/>
    </dgm:pt>
  </dgm:ptLst>
  <dgm:cxnLst>
    <dgm:cxn modelId="{12B4715C-225D-4E85-AD7D-79FDF07F9A22}" type="presOf" srcId="{E89E59A8-E1A0-4C86-B87B-E085EABB840D}" destId="{7050A890-E42E-4499-A25F-F4B48AE61FE9}" srcOrd="0" destOrd="0" presId="urn:microsoft.com/office/officeart/2005/8/layout/venn3"/>
    <dgm:cxn modelId="{BB865641-4F65-4C9A-BA6B-C144EB5DFC70}" srcId="{C58376D5-15FA-4839-922A-D3D5BE84EECA}" destId="{48008EF4-DEE7-439F-B15D-8F12104A6995}" srcOrd="0" destOrd="0" parTransId="{6F08691A-B941-4569-BB13-DACDE0AB6DCB}" sibTransId="{585845BE-DA44-4969-9670-56CB83D963B3}"/>
    <dgm:cxn modelId="{931D0B45-BF4E-41A7-B3DE-D425C075CE9F}" type="presOf" srcId="{0B2F31DA-920B-4E93-A785-7A8310092323}" destId="{032CD939-E624-428B-8C2C-222686AF6B66}" srcOrd="0" destOrd="0" presId="urn:microsoft.com/office/officeart/2005/8/layout/venn3"/>
    <dgm:cxn modelId="{2BAFFE73-F9CF-4D5F-AD4E-58EBDBE8ABCA}" type="presOf" srcId="{C5AD7490-8682-4B36-970E-F6FD4B44621C}" destId="{9F2D8B3E-94B3-4DAE-BF3F-941018BF24AB}" srcOrd="0" destOrd="0" presId="urn:microsoft.com/office/officeart/2005/8/layout/venn3"/>
    <dgm:cxn modelId="{CD8EF258-0A26-42CC-843D-190B10172C5A}" srcId="{C58376D5-15FA-4839-922A-D3D5BE84EECA}" destId="{0B2F31DA-920B-4E93-A785-7A8310092323}" srcOrd="1" destOrd="0" parTransId="{389541C6-30A3-4E4D-A612-59A02D11A5C3}" sibTransId="{24085E43-F1E1-44EB-B50B-75BEC555D938}"/>
    <dgm:cxn modelId="{C2C9F682-129A-46AC-8168-AB79F6FD8157}" srcId="{C58376D5-15FA-4839-922A-D3D5BE84EECA}" destId="{E89E59A8-E1A0-4C86-B87B-E085EABB840D}" srcOrd="3" destOrd="0" parTransId="{CA5CE9F6-E575-45AF-9233-5E93FCDD543F}" sibTransId="{CF9F426A-6D5C-482A-83EB-710BBE516393}"/>
    <dgm:cxn modelId="{1655C5B0-B0E2-4EB8-A95C-C7E6BA53AAFE}" type="presOf" srcId="{C58376D5-15FA-4839-922A-D3D5BE84EECA}" destId="{DFDB36D9-CCA2-4630-9ED4-096779BEEAE4}" srcOrd="0" destOrd="0" presId="urn:microsoft.com/office/officeart/2005/8/layout/venn3"/>
    <dgm:cxn modelId="{40EEF4B4-DA6C-4D62-88F8-8C601BD786B3}" srcId="{C58376D5-15FA-4839-922A-D3D5BE84EECA}" destId="{C5AD7490-8682-4B36-970E-F6FD4B44621C}" srcOrd="2" destOrd="0" parTransId="{E8C4D26D-A1C8-4DDF-94B8-CFF361D98488}" sibTransId="{3F8FBF1A-1213-4E77-A14A-93ABCDB71316}"/>
    <dgm:cxn modelId="{44C8A1F5-E4CE-4221-9B28-3AA151A7603E}" type="presOf" srcId="{48008EF4-DEE7-439F-B15D-8F12104A6995}" destId="{06B57713-00FF-42F3-A6BF-E626B419E8BF}" srcOrd="0" destOrd="0" presId="urn:microsoft.com/office/officeart/2005/8/layout/venn3"/>
    <dgm:cxn modelId="{B88564BC-606A-419D-8DCC-EB4F398A6284}" type="presParOf" srcId="{DFDB36D9-CCA2-4630-9ED4-096779BEEAE4}" destId="{06B57713-00FF-42F3-A6BF-E626B419E8BF}" srcOrd="0" destOrd="0" presId="urn:microsoft.com/office/officeart/2005/8/layout/venn3"/>
    <dgm:cxn modelId="{816C50DC-C5DF-42AD-8782-9E0C61D39E32}" type="presParOf" srcId="{DFDB36D9-CCA2-4630-9ED4-096779BEEAE4}" destId="{382567BD-1B1A-450C-9C9E-F83C1472E5F3}" srcOrd="1" destOrd="0" presId="urn:microsoft.com/office/officeart/2005/8/layout/venn3"/>
    <dgm:cxn modelId="{82F59A01-0106-4DAC-94E5-4695519749D9}" type="presParOf" srcId="{DFDB36D9-CCA2-4630-9ED4-096779BEEAE4}" destId="{032CD939-E624-428B-8C2C-222686AF6B66}" srcOrd="2" destOrd="0" presId="urn:microsoft.com/office/officeart/2005/8/layout/venn3"/>
    <dgm:cxn modelId="{B3075D68-1ED0-4A41-80F1-312CFBE858DD}" type="presParOf" srcId="{DFDB36D9-CCA2-4630-9ED4-096779BEEAE4}" destId="{315659B6-80EC-49E9-8A4C-95B1CC17DBF2}" srcOrd="3" destOrd="0" presId="urn:microsoft.com/office/officeart/2005/8/layout/venn3"/>
    <dgm:cxn modelId="{2B9A2FDC-DB50-4233-A909-CAA91BC80D93}" type="presParOf" srcId="{DFDB36D9-CCA2-4630-9ED4-096779BEEAE4}" destId="{9F2D8B3E-94B3-4DAE-BF3F-941018BF24AB}" srcOrd="4" destOrd="0" presId="urn:microsoft.com/office/officeart/2005/8/layout/venn3"/>
    <dgm:cxn modelId="{B6A8BDDE-F6B7-4290-8890-02B7F8C089F8}" type="presParOf" srcId="{DFDB36D9-CCA2-4630-9ED4-096779BEEAE4}" destId="{E3F7E60A-8499-4C1E-9360-E4B02E862AFE}" srcOrd="5" destOrd="0" presId="urn:microsoft.com/office/officeart/2005/8/layout/venn3"/>
    <dgm:cxn modelId="{BABC8092-3396-4FF3-B453-7F73F1B8102E}" type="presParOf" srcId="{DFDB36D9-CCA2-4630-9ED4-096779BEEAE4}" destId="{7050A890-E42E-4499-A25F-F4B48AE61FE9}" srcOrd="6"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A0E0F4-24F6-4983-8221-94215927AE25}"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CL"/>
        </a:p>
      </dgm:t>
    </dgm:pt>
    <dgm:pt modelId="{61D2C1B1-01E2-460C-8D31-06A40D434559}">
      <dgm:prSet phldrT="[Texto]"/>
      <dgm:spPr/>
      <dgm:t>
        <a:bodyPr/>
        <a:lstStyle/>
        <a:p>
          <a:r>
            <a:rPr lang="es-ES" dirty="0">
              <a:solidFill>
                <a:srgbClr val="006666"/>
              </a:solidFill>
            </a:rPr>
            <a:t>Primer nivel: De orden práctico orientador</a:t>
          </a:r>
          <a:endParaRPr lang="es-CL" dirty="0">
            <a:solidFill>
              <a:srgbClr val="006666"/>
            </a:solidFill>
          </a:endParaRPr>
        </a:p>
      </dgm:t>
    </dgm:pt>
    <dgm:pt modelId="{7CF87E48-D964-4D19-A6AB-7B50E251080D}" type="parTrans" cxnId="{755C6F2E-B900-42FE-9A8B-C974B24989F3}">
      <dgm:prSet/>
      <dgm:spPr/>
      <dgm:t>
        <a:bodyPr/>
        <a:lstStyle/>
        <a:p>
          <a:endParaRPr lang="es-CL"/>
        </a:p>
      </dgm:t>
    </dgm:pt>
    <dgm:pt modelId="{E43F244D-2A2A-4C8D-B6A0-C5754B306A70}" type="sibTrans" cxnId="{755C6F2E-B900-42FE-9A8B-C974B24989F3}">
      <dgm:prSet/>
      <dgm:spPr/>
      <dgm:t>
        <a:bodyPr/>
        <a:lstStyle/>
        <a:p>
          <a:endParaRPr lang="es-CL"/>
        </a:p>
      </dgm:t>
    </dgm:pt>
    <dgm:pt modelId="{7ED3F6D3-6F95-4D04-BFAF-10A096FC1AD3}">
      <dgm:prSet phldrT="[Texto]" custT="1"/>
      <dgm:spPr>
        <a:solidFill>
          <a:srgbClr val="006666"/>
        </a:solidFill>
      </dgm:spPr>
      <dgm:t>
        <a:bodyPr/>
        <a:lstStyle/>
        <a:p>
          <a:r>
            <a:rPr lang="es-ES" sz="1100" b="1" dirty="0">
              <a:solidFill>
                <a:schemeClr val="bg1"/>
              </a:solidFill>
            </a:rPr>
            <a:t>Informa, traduce la información, aproxima el servicio y lo hace más accesible y transparente.</a:t>
          </a:r>
        </a:p>
        <a:p>
          <a:r>
            <a:rPr lang="es-ES" sz="1100" b="1" dirty="0">
              <a:solidFill>
                <a:schemeClr val="bg1"/>
              </a:solidFill>
            </a:rPr>
            <a:t>Informa a operadores del servicio sobre especialidades culturales, diferencias o rasgos propios de la comunidad desplazada.</a:t>
          </a:r>
          <a:endParaRPr lang="es-CL" sz="1100" b="1" dirty="0">
            <a:solidFill>
              <a:schemeClr val="bg1"/>
            </a:solidFill>
          </a:endParaRPr>
        </a:p>
      </dgm:t>
    </dgm:pt>
    <dgm:pt modelId="{88926AA0-04E8-46A7-BF6D-7C208388EDE3}" type="parTrans" cxnId="{AD03C6A8-932C-456C-90D0-4DBA1A15EB9D}">
      <dgm:prSet/>
      <dgm:spPr/>
      <dgm:t>
        <a:bodyPr/>
        <a:lstStyle/>
        <a:p>
          <a:endParaRPr lang="es-CL"/>
        </a:p>
      </dgm:t>
    </dgm:pt>
    <dgm:pt modelId="{F1704C1D-6A21-4442-BDBD-5F5A3D3AA72A}" type="sibTrans" cxnId="{AD03C6A8-932C-456C-90D0-4DBA1A15EB9D}">
      <dgm:prSet/>
      <dgm:spPr/>
      <dgm:t>
        <a:bodyPr/>
        <a:lstStyle/>
        <a:p>
          <a:endParaRPr lang="es-CL"/>
        </a:p>
      </dgm:t>
    </dgm:pt>
    <dgm:pt modelId="{90BCDB7B-E620-4CE9-AE34-16E3618911FF}">
      <dgm:prSet phldrT="[Texto]"/>
      <dgm:spPr/>
      <dgm:t>
        <a:bodyPr/>
        <a:lstStyle/>
        <a:p>
          <a:r>
            <a:rPr lang="es-ES" dirty="0">
              <a:solidFill>
                <a:srgbClr val="006666"/>
              </a:solidFill>
            </a:rPr>
            <a:t>Segundo nivel: Lingüístico- Comunicativo</a:t>
          </a:r>
          <a:endParaRPr lang="es-CL" dirty="0">
            <a:solidFill>
              <a:srgbClr val="006666"/>
            </a:solidFill>
          </a:endParaRPr>
        </a:p>
      </dgm:t>
    </dgm:pt>
    <dgm:pt modelId="{F0B517A1-65CD-41EE-9AB1-ADD77F7E881B}" type="parTrans" cxnId="{D5D98724-7FE0-426B-A073-75BBE60DAE1B}">
      <dgm:prSet/>
      <dgm:spPr/>
      <dgm:t>
        <a:bodyPr/>
        <a:lstStyle/>
        <a:p>
          <a:endParaRPr lang="es-CL"/>
        </a:p>
      </dgm:t>
    </dgm:pt>
    <dgm:pt modelId="{8D2FA9AA-ED7F-4AFC-8FC7-5CA4A44242E7}" type="sibTrans" cxnId="{D5D98724-7FE0-426B-A073-75BBE60DAE1B}">
      <dgm:prSet/>
      <dgm:spPr/>
      <dgm:t>
        <a:bodyPr/>
        <a:lstStyle/>
        <a:p>
          <a:endParaRPr lang="es-CL"/>
        </a:p>
      </dgm:t>
    </dgm:pt>
    <dgm:pt modelId="{15293662-4337-44F7-8C11-3CC7BC0D85C0}">
      <dgm:prSet phldrT="[Texto]" custT="1"/>
      <dgm:spPr>
        <a:solidFill>
          <a:srgbClr val="006666"/>
        </a:solidFill>
      </dgm:spPr>
      <dgm:t>
        <a:bodyPr/>
        <a:lstStyle/>
        <a:p>
          <a:r>
            <a:rPr lang="es-ES" sz="1100" b="1" dirty="0">
              <a:solidFill>
                <a:schemeClr val="bg1"/>
              </a:solidFill>
            </a:rPr>
            <a:t>Asume rol de traducción, interpretación, prevención y gestión de malentendidos, errores de interpretación, y de las barreras de la comunicación. </a:t>
          </a:r>
        </a:p>
        <a:p>
          <a:r>
            <a:rPr lang="es-ES" sz="1100" b="1" dirty="0">
              <a:solidFill>
                <a:schemeClr val="bg1"/>
              </a:solidFill>
            </a:rPr>
            <a:t>Mediador aclara lo que está implícito en la literalidad de los menajes y la voz oculta y silenciosa de los mensajes.</a:t>
          </a:r>
          <a:endParaRPr lang="es-CL" sz="1100" b="1" dirty="0">
            <a:solidFill>
              <a:schemeClr val="bg1"/>
            </a:solidFill>
          </a:endParaRPr>
        </a:p>
      </dgm:t>
    </dgm:pt>
    <dgm:pt modelId="{851D331E-ED14-4596-A03E-F8DCEA7649A4}" type="parTrans" cxnId="{3F3ECEA3-8E92-4DBD-8D08-E3B4EF305994}">
      <dgm:prSet/>
      <dgm:spPr/>
      <dgm:t>
        <a:bodyPr/>
        <a:lstStyle/>
        <a:p>
          <a:endParaRPr lang="es-CL"/>
        </a:p>
      </dgm:t>
    </dgm:pt>
    <dgm:pt modelId="{79576E49-0825-4CB0-8484-0268FE2AA630}" type="sibTrans" cxnId="{3F3ECEA3-8E92-4DBD-8D08-E3B4EF305994}">
      <dgm:prSet/>
      <dgm:spPr/>
      <dgm:t>
        <a:bodyPr/>
        <a:lstStyle/>
        <a:p>
          <a:endParaRPr lang="es-CL"/>
        </a:p>
      </dgm:t>
    </dgm:pt>
    <dgm:pt modelId="{9B31893B-B79A-412A-AE56-85EAA43D130F}">
      <dgm:prSet phldrT="[Texto]"/>
      <dgm:spPr/>
      <dgm:t>
        <a:bodyPr/>
        <a:lstStyle/>
        <a:p>
          <a:r>
            <a:rPr lang="es-ES" dirty="0">
              <a:solidFill>
                <a:srgbClr val="006666"/>
              </a:solidFill>
            </a:rPr>
            <a:t>Tercer nivel: Psicológico- Social</a:t>
          </a:r>
          <a:endParaRPr lang="es-CL" dirty="0">
            <a:solidFill>
              <a:srgbClr val="006666"/>
            </a:solidFill>
          </a:endParaRPr>
        </a:p>
      </dgm:t>
    </dgm:pt>
    <dgm:pt modelId="{E139FE0B-5662-4B4F-8020-FDBB98FF2A39}" type="parTrans" cxnId="{0C381CA9-7A87-478B-9058-7047AA44A9A0}">
      <dgm:prSet/>
      <dgm:spPr/>
      <dgm:t>
        <a:bodyPr/>
        <a:lstStyle/>
        <a:p>
          <a:endParaRPr lang="es-CL"/>
        </a:p>
      </dgm:t>
    </dgm:pt>
    <dgm:pt modelId="{3A57E700-581E-47C0-AFE1-7402B1AB3257}" type="sibTrans" cxnId="{0C381CA9-7A87-478B-9058-7047AA44A9A0}">
      <dgm:prSet/>
      <dgm:spPr/>
      <dgm:t>
        <a:bodyPr/>
        <a:lstStyle/>
        <a:p>
          <a:endParaRPr lang="es-CL"/>
        </a:p>
      </dgm:t>
    </dgm:pt>
    <dgm:pt modelId="{BF791FC8-FFD5-400B-9646-82C0D963A374}">
      <dgm:prSet phldrT="[Texto]" custT="1"/>
      <dgm:spPr>
        <a:solidFill>
          <a:srgbClr val="006666"/>
        </a:solidFill>
      </dgm:spPr>
      <dgm:t>
        <a:bodyPr/>
        <a:lstStyle/>
        <a:p>
          <a:endParaRPr lang="es-ES" sz="1000" b="1" dirty="0">
            <a:solidFill>
              <a:schemeClr val="bg1"/>
            </a:solidFill>
          </a:endParaRPr>
        </a:p>
        <a:p>
          <a:r>
            <a:rPr lang="es-ES" sz="1000" b="1" dirty="0">
              <a:solidFill>
                <a:schemeClr val="bg1"/>
              </a:solidFill>
            </a:rPr>
            <a:t>Mediador opera como agente de cambio social, de estímulo a la reorganización social, enriqueciendo la programación y actividades del servicio.</a:t>
          </a:r>
        </a:p>
        <a:p>
          <a:r>
            <a:rPr lang="es-ES" sz="1000" b="1" dirty="0">
              <a:solidFill>
                <a:schemeClr val="bg1"/>
              </a:solidFill>
            </a:rPr>
            <a:t>El servicio se transforma y deviene en un espacio más acogedor, de reconocimiento de las diferencias y aportaciones culturales diferentes.</a:t>
          </a:r>
        </a:p>
        <a:p>
          <a:r>
            <a:rPr lang="es-ES" sz="1000" b="1" dirty="0">
              <a:solidFill>
                <a:schemeClr val="bg1"/>
              </a:solidFill>
            </a:rPr>
            <a:t>Mediador promueve el intercambio o cambio de valores, significados; instrumento.</a:t>
          </a:r>
        </a:p>
        <a:p>
          <a:endParaRPr lang="es-CL" sz="1200" dirty="0">
            <a:solidFill>
              <a:schemeClr val="tx1"/>
            </a:solidFill>
          </a:endParaRPr>
        </a:p>
      </dgm:t>
    </dgm:pt>
    <dgm:pt modelId="{FA5BA349-375D-4D16-AE71-4C1AC2BE5B6B}" type="parTrans" cxnId="{A28F708E-BD66-4815-BD26-BE3D8F2C3D47}">
      <dgm:prSet/>
      <dgm:spPr/>
      <dgm:t>
        <a:bodyPr/>
        <a:lstStyle/>
        <a:p>
          <a:endParaRPr lang="es-CL"/>
        </a:p>
      </dgm:t>
    </dgm:pt>
    <dgm:pt modelId="{0FC56AC2-07FF-4EB5-A96D-3044A134558B}" type="sibTrans" cxnId="{A28F708E-BD66-4815-BD26-BE3D8F2C3D47}">
      <dgm:prSet/>
      <dgm:spPr/>
      <dgm:t>
        <a:bodyPr/>
        <a:lstStyle/>
        <a:p>
          <a:endParaRPr lang="es-CL"/>
        </a:p>
      </dgm:t>
    </dgm:pt>
    <dgm:pt modelId="{4DDC961E-61F8-42E0-B5F7-B6CC102B65E9}" type="pres">
      <dgm:prSet presAssocID="{A0A0E0F4-24F6-4983-8221-94215927AE25}" presName="Name0" presStyleCnt="0">
        <dgm:presLayoutVars>
          <dgm:chMax/>
          <dgm:chPref/>
          <dgm:dir/>
        </dgm:presLayoutVars>
      </dgm:prSet>
      <dgm:spPr/>
    </dgm:pt>
    <dgm:pt modelId="{78BC56BA-35D5-4114-83C9-17CA270CB5D0}" type="pres">
      <dgm:prSet presAssocID="{61D2C1B1-01E2-460C-8D31-06A40D434559}" presName="parenttextcomposite" presStyleCnt="0"/>
      <dgm:spPr/>
    </dgm:pt>
    <dgm:pt modelId="{11ED35F2-D2A4-4161-A39B-EBB4A1B695C4}" type="pres">
      <dgm:prSet presAssocID="{61D2C1B1-01E2-460C-8D31-06A40D434559}" presName="parenttext" presStyleLbl="revTx" presStyleIdx="0" presStyleCnt="3">
        <dgm:presLayoutVars>
          <dgm:chMax/>
          <dgm:chPref val="2"/>
          <dgm:bulletEnabled val="1"/>
        </dgm:presLayoutVars>
      </dgm:prSet>
      <dgm:spPr/>
    </dgm:pt>
    <dgm:pt modelId="{5CE36EC2-8DC1-417F-A220-903F274ABDCE}" type="pres">
      <dgm:prSet presAssocID="{61D2C1B1-01E2-460C-8D31-06A40D434559}" presName="composite" presStyleCnt="0"/>
      <dgm:spPr/>
    </dgm:pt>
    <dgm:pt modelId="{CA43962C-0759-4664-B34B-3DC599D84EF4}" type="pres">
      <dgm:prSet presAssocID="{61D2C1B1-01E2-460C-8D31-06A40D434559}" presName="chevron1" presStyleLbl="alignNode1" presStyleIdx="0" presStyleCnt="21"/>
      <dgm:spPr>
        <a:solidFill>
          <a:srgbClr val="00CC99"/>
        </a:solidFill>
      </dgm:spPr>
    </dgm:pt>
    <dgm:pt modelId="{D48D524E-A2A9-4218-A935-283695E027BC}" type="pres">
      <dgm:prSet presAssocID="{61D2C1B1-01E2-460C-8D31-06A40D434559}" presName="chevron2" presStyleLbl="alignNode1" presStyleIdx="1" presStyleCnt="21"/>
      <dgm:spPr>
        <a:solidFill>
          <a:srgbClr val="00CC99"/>
        </a:solidFill>
      </dgm:spPr>
    </dgm:pt>
    <dgm:pt modelId="{A6CCA026-2ACD-4369-91E5-A2D1190D576C}" type="pres">
      <dgm:prSet presAssocID="{61D2C1B1-01E2-460C-8D31-06A40D434559}" presName="chevron3" presStyleLbl="alignNode1" presStyleIdx="2" presStyleCnt="21"/>
      <dgm:spPr>
        <a:solidFill>
          <a:srgbClr val="00CC99"/>
        </a:solidFill>
      </dgm:spPr>
    </dgm:pt>
    <dgm:pt modelId="{74540B23-69EF-411E-B497-A9C2A280B99F}" type="pres">
      <dgm:prSet presAssocID="{61D2C1B1-01E2-460C-8D31-06A40D434559}" presName="chevron4" presStyleLbl="alignNode1" presStyleIdx="3" presStyleCnt="21"/>
      <dgm:spPr>
        <a:solidFill>
          <a:srgbClr val="00CC99"/>
        </a:solidFill>
      </dgm:spPr>
    </dgm:pt>
    <dgm:pt modelId="{312E990F-CE54-46C9-B8C5-6F6936D267E4}" type="pres">
      <dgm:prSet presAssocID="{61D2C1B1-01E2-460C-8D31-06A40D434559}" presName="chevron5" presStyleLbl="alignNode1" presStyleIdx="4" presStyleCnt="21"/>
      <dgm:spPr>
        <a:solidFill>
          <a:srgbClr val="00CC99"/>
        </a:solidFill>
      </dgm:spPr>
    </dgm:pt>
    <dgm:pt modelId="{1AAC70C4-8B01-4B1E-9046-3D389F611DE6}" type="pres">
      <dgm:prSet presAssocID="{61D2C1B1-01E2-460C-8D31-06A40D434559}" presName="chevron6" presStyleLbl="alignNode1" presStyleIdx="5" presStyleCnt="21"/>
      <dgm:spPr>
        <a:solidFill>
          <a:srgbClr val="00CC99"/>
        </a:solidFill>
      </dgm:spPr>
    </dgm:pt>
    <dgm:pt modelId="{7CEB50AD-ED0A-40F9-8309-FEC762072077}" type="pres">
      <dgm:prSet presAssocID="{61D2C1B1-01E2-460C-8D31-06A40D434559}" presName="chevron7" presStyleLbl="alignNode1" presStyleIdx="6" presStyleCnt="21"/>
      <dgm:spPr>
        <a:solidFill>
          <a:srgbClr val="00CC99"/>
        </a:solidFill>
      </dgm:spPr>
    </dgm:pt>
    <dgm:pt modelId="{EBEB6E41-32BD-47E3-96F6-F1C2976BE85E}" type="pres">
      <dgm:prSet presAssocID="{61D2C1B1-01E2-460C-8D31-06A40D434559}" presName="childtext" presStyleLbl="solidFgAcc1" presStyleIdx="0" presStyleCnt="3" custScaleX="115460">
        <dgm:presLayoutVars>
          <dgm:chMax/>
          <dgm:chPref val="0"/>
          <dgm:bulletEnabled val="1"/>
        </dgm:presLayoutVars>
      </dgm:prSet>
      <dgm:spPr/>
    </dgm:pt>
    <dgm:pt modelId="{2FDF7AD4-2F15-426F-AEFA-B136D0B03A06}" type="pres">
      <dgm:prSet presAssocID="{E43F244D-2A2A-4C8D-B6A0-C5754B306A70}" presName="sibTrans" presStyleCnt="0"/>
      <dgm:spPr/>
    </dgm:pt>
    <dgm:pt modelId="{77DF30F1-1F7A-44DD-BA97-FBD3EA406FFC}" type="pres">
      <dgm:prSet presAssocID="{90BCDB7B-E620-4CE9-AE34-16E3618911FF}" presName="parenttextcomposite" presStyleCnt="0"/>
      <dgm:spPr/>
    </dgm:pt>
    <dgm:pt modelId="{4B75316B-A4B2-46EA-BBF8-99BC448B9543}" type="pres">
      <dgm:prSet presAssocID="{90BCDB7B-E620-4CE9-AE34-16E3618911FF}" presName="parenttext" presStyleLbl="revTx" presStyleIdx="1" presStyleCnt="3">
        <dgm:presLayoutVars>
          <dgm:chMax/>
          <dgm:chPref val="2"/>
          <dgm:bulletEnabled val="1"/>
        </dgm:presLayoutVars>
      </dgm:prSet>
      <dgm:spPr/>
    </dgm:pt>
    <dgm:pt modelId="{99EA4D2E-26EC-4DB2-B408-AA9A6D87A8B7}" type="pres">
      <dgm:prSet presAssocID="{90BCDB7B-E620-4CE9-AE34-16E3618911FF}" presName="composite" presStyleCnt="0"/>
      <dgm:spPr/>
    </dgm:pt>
    <dgm:pt modelId="{F147D15B-DA76-4F8B-9DD4-B5C445901FAE}" type="pres">
      <dgm:prSet presAssocID="{90BCDB7B-E620-4CE9-AE34-16E3618911FF}" presName="chevron1" presStyleLbl="alignNode1" presStyleIdx="7" presStyleCnt="21"/>
      <dgm:spPr>
        <a:solidFill>
          <a:srgbClr val="0DC9C9"/>
        </a:solidFill>
      </dgm:spPr>
    </dgm:pt>
    <dgm:pt modelId="{AC489083-727D-452D-BFA9-7F2B01080ABB}" type="pres">
      <dgm:prSet presAssocID="{90BCDB7B-E620-4CE9-AE34-16E3618911FF}" presName="chevron2" presStyleLbl="alignNode1" presStyleIdx="8" presStyleCnt="21"/>
      <dgm:spPr>
        <a:solidFill>
          <a:srgbClr val="0DC9C9"/>
        </a:solidFill>
      </dgm:spPr>
    </dgm:pt>
    <dgm:pt modelId="{82A35FDB-933C-46AF-9DB2-3AE0C783A859}" type="pres">
      <dgm:prSet presAssocID="{90BCDB7B-E620-4CE9-AE34-16E3618911FF}" presName="chevron3" presStyleLbl="alignNode1" presStyleIdx="9" presStyleCnt="21"/>
      <dgm:spPr>
        <a:solidFill>
          <a:srgbClr val="0DC9C9"/>
        </a:solidFill>
      </dgm:spPr>
    </dgm:pt>
    <dgm:pt modelId="{1E7613CD-FF1B-447B-9202-16AC5BA77E98}" type="pres">
      <dgm:prSet presAssocID="{90BCDB7B-E620-4CE9-AE34-16E3618911FF}" presName="chevron4" presStyleLbl="alignNode1" presStyleIdx="10" presStyleCnt="21"/>
      <dgm:spPr>
        <a:solidFill>
          <a:srgbClr val="0DC9C9"/>
        </a:solidFill>
      </dgm:spPr>
    </dgm:pt>
    <dgm:pt modelId="{BD6F2DAD-2DD4-4327-AF5C-974F981451FD}" type="pres">
      <dgm:prSet presAssocID="{90BCDB7B-E620-4CE9-AE34-16E3618911FF}" presName="chevron5" presStyleLbl="alignNode1" presStyleIdx="11" presStyleCnt="21"/>
      <dgm:spPr>
        <a:solidFill>
          <a:srgbClr val="0DC9C9"/>
        </a:solidFill>
      </dgm:spPr>
    </dgm:pt>
    <dgm:pt modelId="{F17947A7-D6D8-4E9C-9471-2300A5B55884}" type="pres">
      <dgm:prSet presAssocID="{90BCDB7B-E620-4CE9-AE34-16E3618911FF}" presName="chevron6" presStyleLbl="alignNode1" presStyleIdx="12" presStyleCnt="21"/>
      <dgm:spPr>
        <a:solidFill>
          <a:srgbClr val="0DC9C9"/>
        </a:solidFill>
      </dgm:spPr>
    </dgm:pt>
    <dgm:pt modelId="{15573F0F-6679-4C4D-B00A-7929B91EBFA4}" type="pres">
      <dgm:prSet presAssocID="{90BCDB7B-E620-4CE9-AE34-16E3618911FF}" presName="chevron7" presStyleLbl="alignNode1" presStyleIdx="13" presStyleCnt="21"/>
      <dgm:spPr>
        <a:solidFill>
          <a:srgbClr val="0DC9C9"/>
        </a:solidFill>
      </dgm:spPr>
    </dgm:pt>
    <dgm:pt modelId="{948953E3-2780-45BF-AD7D-8A285A8A2960}" type="pres">
      <dgm:prSet presAssocID="{90BCDB7B-E620-4CE9-AE34-16E3618911FF}" presName="childtext" presStyleLbl="solidFgAcc1" presStyleIdx="1" presStyleCnt="3" custScaleX="116038" custLinFactNeighborX="-786" custLinFactNeighborY="2266">
        <dgm:presLayoutVars>
          <dgm:chMax/>
          <dgm:chPref val="0"/>
          <dgm:bulletEnabled val="1"/>
        </dgm:presLayoutVars>
      </dgm:prSet>
      <dgm:spPr/>
    </dgm:pt>
    <dgm:pt modelId="{B4C01B77-5EE5-4DFB-A9AC-7B2ED8E2164D}" type="pres">
      <dgm:prSet presAssocID="{8D2FA9AA-ED7F-4AFC-8FC7-5CA4A44242E7}" presName="sibTrans" presStyleCnt="0"/>
      <dgm:spPr/>
    </dgm:pt>
    <dgm:pt modelId="{271B01DC-0E06-4EBF-8C86-9B44EB94DB97}" type="pres">
      <dgm:prSet presAssocID="{9B31893B-B79A-412A-AE56-85EAA43D130F}" presName="parenttextcomposite" presStyleCnt="0"/>
      <dgm:spPr/>
    </dgm:pt>
    <dgm:pt modelId="{B609C63E-3D05-4F46-B4FA-2A572D7D6763}" type="pres">
      <dgm:prSet presAssocID="{9B31893B-B79A-412A-AE56-85EAA43D130F}" presName="parenttext" presStyleLbl="revTx" presStyleIdx="2" presStyleCnt="3">
        <dgm:presLayoutVars>
          <dgm:chMax/>
          <dgm:chPref val="2"/>
          <dgm:bulletEnabled val="1"/>
        </dgm:presLayoutVars>
      </dgm:prSet>
      <dgm:spPr/>
    </dgm:pt>
    <dgm:pt modelId="{A694BCC1-61E4-4D34-B180-2FB5B1794210}" type="pres">
      <dgm:prSet presAssocID="{9B31893B-B79A-412A-AE56-85EAA43D130F}" presName="composite" presStyleCnt="0"/>
      <dgm:spPr/>
    </dgm:pt>
    <dgm:pt modelId="{A900160C-EE50-4397-8922-014FCB93F970}" type="pres">
      <dgm:prSet presAssocID="{9B31893B-B79A-412A-AE56-85EAA43D130F}" presName="chevron1" presStyleLbl="alignNode1" presStyleIdx="14" presStyleCnt="21"/>
      <dgm:spPr/>
    </dgm:pt>
    <dgm:pt modelId="{A525BCE2-5D97-43F7-8412-449854FE4CE8}" type="pres">
      <dgm:prSet presAssocID="{9B31893B-B79A-412A-AE56-85EAA43D130F}" presName="chevron2" presStyleLbl="alignNode1" presStyleIdx="15" presStyleCnt="21"/>
      <dgm:spPr/>
    </dgm:pt>
    <dgm:pt modelId="{694ECF98-36D4-41C0-B319-3001324E081F}" type="pres">
      <dgm:prSet presAssocID="{9B31893B-B79A-412A-AE56-85EAA43D130F}" presName="chevron3" presStyleLbl="alignNode1" presStyleIdx="16" presStyleCnt="21"/>
      <dgm:spPr/>
    </dgm:pt>
    <dgm:pt modelId="{49611952-8525-43C6-A5B2-5EC6471B1A58}" type="pres">
      <dgm:prSet presAssocID="{9B31893B-B79A-412A-AE56-85EAA43D130F}" presName="chevron4" presStyleLbl="alignNode1" presStyleIdx="17" presStyleCnt="21"/>
      <dgm:spPr/>
    </dgm:pt>
    <dgm:pt modelId="{21A68894-0423-4663-8C40-9E30631D08C1}" type="pres">
      <dgm:prSet presAssocID="{9B31893B-B79A-412A-AE56-85EAA43D130F}" presName="chevron5" presStyleLbl="alignNode1" presStyleIdx="18" presStyleCnt="21"/>
      <dgm:spPr/>
    </dgm:pt>
    <dgm:pt modelId="{EA318AD8-3A7B-409F-95E0-4D18EF6E1879}" type="pres">
      <dgm:prSet presAssocID="{9B31893B-B79A-412A-AE56-85EAA43D130F}" presName="chevron6" presStyleLbl="alignNode1" presStyleIdx="19" presStyleCnt="21"/>
      <dgm:spPr/>
    </dgm:pt>
    <dgm:pt modelId="{84C1BF8B-8427-4008-B531-40D3C67EB0A8}" type="pres">
      <dgm:prSet presAssocID="{9B31893B-B79A-412A-AE56-85EAA43D130F}" presName="chevron7" presStyleLbl="alignNode1" presStyleIdx="20" presStyleCnt="21"/>
      <dgm:spPr/>
    </dgm:pt>
    <dgm:pt modelId="{1F91418A-866C-4E3F-BF73-DA18E996946A}" type="pres">
      <dgm:prSet presAssocID="{9B31893B-B79A-412A-AE56-85EAA43D130F}" presName="childtext" presStyleLbl="solidFgAcc1" presStyleIdx="2" presStyleCnt="3" custScaleX="116369" custLinFactNeighborX="995">
        <dgm:presLayoutVars>
          <dgm:chMax/>
          <dgm:chPref val="0"/>
          <dgm:bulletEnabled val="1"/>
        </dgm:presLayoutVars>
      </dgm:prSet>
      <dgm:spPr/>
    </dgm:pt>
  </dgm:ptLst>
  <dgm:cxnLst>
    <dgm:cxn modelId="{D5D98724-7FE0-426B-A073-75BBE60DAE1B}" srcId="{A0A0E0F4-24F6-4983-8221-94215927AE25}" destId="{90BCDB7B-E620-4CE9-AE34-16E3618911FF}" srcOrd="1" destOrd="0" parTransId="{F0B517A1-65CD-41EE-9AB1-ADD77F7E881B}" sibTransId="{8D2FA9AA-ED7F-4AFC-8FC7-5CA4A44242E7}"/>
    <dgm:cxn modelId="{755C6F2E-B900-42FE-9A8B-C974B24989F3}" srcId="{A0A0E0F4-24F6-4983-8221-94215927AE25}" destId="{61D2C1B1-01E2-460C-8D31-06A40D434559}" srcOrd="0" destOrd="0" parTransId="{7CF87E48-D964-4D19-A6AB-7B50E251080D}" sibTransId="{E43F244D-2A2A-4C8D-B6A0-C5754B306A70}"/>
    <dgm:cxn modelId="{ADBDBE31-5EA8-4891-8271-3859B3827378}" type="presOf" srcId="{61D2C1B1-01E2-460C-8D31-06A40D434559}" destId="{11ED35F2-D2A4-4161-A39B-EBB4A1B695C4}" srcOrd="0" destOrd="0" presId="urn:microsoft.com/office/officeart/2008/layout/VerticalAccentList"/>
    <dgm:cxn modelId="{1B70C131-27CB-4B62-9090-278850620F65}" type="presOf" srcId="{A0A0E0F4-24F6-4983-8221-94215927AE25}" destId="{4DDC961E-61F8-42E0-B5F7-B6CC102B65E9}" srcOrd="0" destOrd="0" presId="urn:microsoft.com/office/officeart/2008/layout/VerticalAccentList"/>
    <dgm:cxn modelId="{7B01543A-0307-40E5-B4D5-EA7CB24A8A83}" type="presOf" srcId="{90BCDB7B-E620-4CE9-AE34-16E3618911FF}" destId="{4B75316B-A4B2-46EA-BBF8-99BC448B9543}" srcOrd="0" destOrd="0" presId="urn:microsoft.com/office/officeart/2008/layout/VerticalAccentList"/>
    <dgm:cxn modelId="{DE949C5E-05D1-4602-B7E3-17A0F452FB73}" type="presOf" srcId="{15293662-4337-44F7-8C11-3CC7BC0D85C0}" destId="{948953E3-2780-45BF-AD7D-8A285A8A2960}" srcOrd="0" destOrd="0" presId="urn:microsoft.com/office/officeart/2008/layout/VerticalAccentList"/>
    <dgm:cxn modelId="{21866F7A-CCFC-42B5-A730-82CABE514E1F}" type="presOf" srcId="{9B31893B-B79A-412A-AE56-85EAA43D130F}" destId="{B609C63E-3D05-4F46-B4FA-2A572D7D6763}" srcOrd="0" destOrd="0" presId="urn:microsoft.com/office/officeart/2008/layout/VerticalAccentList"/>
    <dgm:cxn modelId="{D0A04E8A-3DAD-411F-A105-A1A11BD51582}" type="presOf" srcId="{7ED3F6D3-6F95-4D04-BFAF-10A096FC1AD3}" destId="{EBEB6E41-32BD-47E3-96F6-F1C2976BE85E}" srcOrd="0" destOrd="0" presId="urn:microsoft.com/office/officeart/2008/layout/VerticalAccentList"/>
    <dgm:cxn modelId="{A28F708E-BD66-4815-BD26-BE3D8F2C3D47}" srcId="{9B31893B-B79A-412A-AE56-85EAA43D130F}" destId="{BF791FC8-FFD5-400B-9646-82C0D963A374}" srcOrd="0" destOrd="0" parTransId="{FA5BA349-375D-4D16-AE71-4C1AC2BE5B6B}" sibTransId="{0FC56AC2-07FF-4EB5-A96D-3044A134558B}"/>
    <dgm:cxn modelId="{3F3ECEA3-8E92-4DBD-8D08-E3B4EF305994}" srcId="{90BCDB7B-E620-4CE9-AE34-16E3618911FF}" destId="{15293662-4337-44F7-8C11-3CC7BC0D85C0}" srcOrd="0" destOrd="0" parTransId="{851D331E-ED14-4596-A03E-F8DCEA7649A4}" sibTransId="{79576E49-0825-4CB0-8484-0268FE2AA630}"/>
    <dgm:cxn modelId="{AD03C6A8-932C-456C-90D0-4DBA1A15EB9D}" srcId="{61D2C1B1-01E2-460C-8D31-06A40D434559}" destId="{7ED3F6D3-6F95-4D04-BFAF-10A096FC1AD3}" srcOrd="0" destOrd="0" parTransId="{88926AA0-04E8-46A7-BF6D-7C208388EDE3}" sibTransId="{F1704C1D-6A21-4442-BDBD-5F5A3D3AA72A}"/>
    <dgm:cxn modelId="{0C381CA9-7A87-478B-9058-7047AA44A9A0}" srcId="{A0A0E0F4-24F6-4983-8221-94215927AE25}" destId="{9B31893B-B79A-412A-AE56-85EAA43D130F}" srcOrd="2" destOrd="0" parTransId="{E139FE0B-5662-4B4F-8020-FDBB98FF2A39}" sibTransId="{3A57E700-581E-47C0-AFE1-7402B1AB3257}"/>
    <dgm:cxn modelId="{8CB82CE0-EBA6-41DF-8878-C57B6E956FA1}" type="presOf" srcId="{BF791FC8-FFD5-400B-9646-82C0D963A374}" destId="{1F91418A-866C-4E3F-BF73-DA18E996946A}" srcOrd="0" destOrd="0" presId="urn:microsoft.com/office/officeart/2008/layout/VerticalAccentList"/>
    <dgm:cxn modelId="{1740993F-3F4A-4D6F-B015-F39F2DAE07D1}" type="presParOf" srcId="{4DDC961E-61F8-42E0-B5F7-B6CC102B65E9}" destId="{78BC56BA-35D5-4114-83C9-17CA270CB5D0}" srcOrd="0" destOrd="0" presId="urn:microsoft.com/office/officeart/2008/layout/VerticalAccentList"/>
    <dgm:cxn modelId="{E1AEEA64-2F7A-4CC5-B867-79B4927E591B}" type="presParOf" srcId="{78BC56BA-35D5-4114-83C9-17CA270CB5D0}" destId="{11ED35F2-D2A4-4161-A39B-EBB4A1B695C4}" srcOrd="0" destOrd="0" presId="urn:microsoft.com/office/officeart/2008/layout/VerticalAccentList"/>
    <dgm:cxn modelId="{73146F2B-076B-47DB-ABAC-72C0F3220C8E}" type="presParOf" srcId="{4DDC961E-61F8-42E0-B5F7-B6CC102B65E9}" destId="{5CE36EC2-8DC1-417F-A220-903F274ABDCE}" srcOrd="1" destOrd="0" presId="urn:microsoft.com/office/officeart/2008/layout/VerticalAccentList"/>
    <dgm:cxn modelId="{E9FE7E72-FD59-4FE7-BF10-7CAE8D06264E}" type="presParOf" srcId="{5CE36EC2-8DC1-417F-A220-903F274ABDCE}" destId="{CA43962C-0759-4664-B34B-3DC599D84EF4}" srcOrd="0" destOrd="0" presId="urn:microsoft.com/office/officeart/2008/layout/VerticalAccentList"/>
    <dgm:cxn modelId="{23EB9181-114F-4C18-8A59-C3FC5F3B26B5}" type="presParOf" srcId="{5CE36EC2-8DC1-417F-A220-903F274ABDCE}" destId="{D48D524E-A2A9-4218-A935-283695E027BC}" srcOrd="1" destOrd="0" presId="urn:microsoft.com/office/officeart/2008/layout/VerticalAccentList"/>
    <dgm:cxn modelId="{FB90968C-7A0B-437E-9C0E-6712C6CB3C83}" type="presParOf" srcId="{5CE36EC2-8DC1-417F-A220-903F274ABDCE}" destId="{A6CCA026-2ACD-4369-91E5-A2D1190D576C}" srcOrd="2" destOrd="0" presId="urn:microsoft.com/office/officeart/2008/layout/VerticalAccentList"/>
    <dgm:cxn modelId="{1C25403A-98A3-40DD-9550-6E717D1BBB57}" type="presParOf" srcId="{5CE36EC2-8DC1-417F-A220-903F274ABDCE}" destId="{74540B23-69EF-411E-B497-A9C2A280B99F}" srcOrd="3" destOrd="0" presId="urn:microsoft.com/office/officeart/2008/layout/VerticalAccentList"/>
    <dgm:cxn modelId="{014C8669-6C75-4C9B-B66D-EFB47AA4C0E8}" type="presParOf" srcId="{5CE36EC2-8DC1-417F-A220-903F274ABDCE}" destId="{312E990F-CE54-46C9-B8C5-6F6936D267E4}" srcOrd="4" destOrd="0" presId="urn:microsoft.com/office/officeart/2008/layout/VerticalAccentList"/>
    <dgm:cxn modelId="{51752CF0-AAA8-4FB6-A99A-D5B17F3F83BD}" type="presParOf" srcId="{5CE36EC2-8DC1-417F-A220-903F274ABDCE}" destId="{1AAC70C4-8B01-4B1E-9046-3D389F611DE6}" srcOrd="5" destOrd="0" presId="urn:microsoft.com/office/officeart/2008/layout/VerticalAccentList"/>
    <dgm:cxn modelId="{8ED47BA4-F3C7-4484-B8C0-D92670DCE748}" type="presParOf" srcId="{5CE36EC2-8DC1-417F-A220-903F274ABDCE}" destId="{7CEB50AD-ED0A-40F9-8309-FEC762072077}" srcOrd="6" destOrd="0" presId="urn:microsoft.com/office/officeart/2008/layout/VerticalAccentList"/>
    <dgm:cxn modelId="{3267CA1D-233B-4378-9AA9-934DCAFEF9D5}" type="presParOf" srcId="{5CE36EC2-8DC1-417F-A220-903F274ABDCE}" destId="{EBEB6E41-32BD-47E3-96F6-F1C2976BE85E}" srcOrd="7" destOrd="0" presId="urn:microsoft.com/office/officeart/2008/layout/VerticalAccentList"/>
    <dgm:cxn modelId="{3057E18C-CA44-4089-A350-BB79F8FB1008}" type="presParOf" srcId="{4DDC961E-61F8-42E0-B5F7-B6CC102B65E9}" destId="{2FDF7AD4-2F15-426F-AEFA-B136D0B03A06}" srcOrd="2" destOrd="0" presId="urn:microsoft.com/office/officeart/2008/layout/VerticalAccentList"/>
    <dgm:cxn modelId="{8F8CD174-6E2D-4B41-AEF0-CF0457BCDFCD}" type="presParOf" srcId="{4DDC961E-61F8-42E0-B5F7-B6CC102B65E9}" destId="{77DF30F1-1F7A-44DD-BA97-FBD3EA406FFC}" srcOrd="3" destOrd="0" presId="urn:microsoft.com/office/officeart/2008/layout/VerticalAccentList"/>
    <dgm:cxn modelId="{1F2F3B9D-9DBA-4D7B-881B-204E95D30659}" type="presParOf" srcId="{77DF30F1-1F7A-44DD-BA97-FBD3EA406FFC}" destId="{4B75316B-A4B2-46EA-BBF8-99BC448B9543}" srcOrd="0" destOrd="0" presId="urn:microsoft.com/office/officeart/2008/layout/VerticalAccentList"/>
    <dgm:cxn modelId="{1B4DFCB0-77FF-4ED5-87D7-FF6BA2F3D100}" type="presParOf" srcId="{4DDC961E-61F8-42E0-B5F7-B6CC102B65E9}" destId="{99EA4D2E-26EC-4DB2-B408-AA9A6D87A8B7}" srcOrd="4" destOrd="0" presId="urn:microsoft.com/office/officeart/2008/layout/VerticalAccentList"/>
    <dgm:cxn modelId="{17263FCB-16A9-4FF2-ADF1-75DD7F21DCD7}" type="presParOf" srcId="{99EA4D2E-26EC-4DB2-B408-AA9A6D87A8B7}" destId="{F147D15B-DA76-4F8B-9DD4-B5C445901FAE}" srcOrd="0" destOrd="0" presId="urn:microsoft.com/office/officeart/2008/layout/VerticalAccentList"/>
    <dgm:cxn modelId="{CB308E69-3850-4C62-B07F-7272D2B73457}" type="presParOf" srcId="{99EA4D2E-26EC-4DB2-B408-AA9A6D87A8B7}" destId="{AC489083-727D-452D-BFA9-7F2B01080ABB}" srcOrd="1" destOrd="0" presId="urn:microsoft.com/office/officeart/2008/layout/VerticalAccentList"/>
    <dgm:cxn modelId="{92F6CAFD-57E0-4D75-8600-54D52CE4E61F}" type="presParOf" srcId="{99EA4D2E-26EC-4DB2-B408-AA9A6D87A8B7}" destId="{82A35FDB-933C-46AF-9DB2-3AE0C783A859}" srcOrd="2" destOrd="0" presId="urn:microsoft.com/office/officeart/2008/layout/VerticalAccentList"/>
    <dgm:cxn modelId="{584771CC-5880-4230-A150-2EC8464DCFC9}" type="presParOf" srcId="{99EA4D2E-26EC-4DB2-B408-AA9A6D87A8B7}" destId="{1E7613CD-FF1B-447B-9202-16AC5BA77E98}" srcOrd="3" destOrd="0" presId="urn:microsoft.com/office/officeart/2008/layout/VerticalAccentList"/>
    <dgm:cxn modelId="{514540F7-FE02-4D84-8D13-63AB16C7B081}" type="presParOf" srcId="{99EA4D2E-26EC-4DB2-B408-AA9A6D87A8B7}" destId="{BD6F2DAD-2DD4-4327-AF5C-974F981451FD}" srcOrd="4" destOrd="0" presId="urn:microsoft.com/office/officeart/2008/layout/VerticalAccentList"/>
    <dgm:cxn modelId="{67869B00-8492-4A0D-951A-9F5F82801308}" type="presParOf" srcId="{99EA4D2E-26EC-4DB2-B408-AA9A6D87A8B7}" destId="{F17947A7-D6D8-4E9C-9471-2300A5B55884}" srcOrd="5" destOrd="0" presId="urn:microsoft.com/office/officeart/2008/layout/VerticalAccentList"/>
    <dgm:cxn modelId="{E4B646EB-052F-40EA-9198-A03C5E40E31E}" type="presParOf" srcId="{99EA4D2E-26EC-4DB2-B408-AA9A6D87A8B7}" destId="{15573F0F-6679-4C4D-B00A-7929B91EBFA4}" srcOrd="6" destOrd="0" presId="urn:microsoft.com/office/officeart/2008/layout/VerticalAccentList"/>
    <dgm:cxn modelId="{73B2DB2D-B9FB-4997-A690-9F1753600A76}" type="presParOf" srcId="{99EA4D2E-26EC-4DB2-B408-AA9A6D87A8B7}" destId="{948953E3-2780-45BF-AD7D-8A285A8A2960}" srcOrd="7" destOrd="0" presId="urn:microsoft.com/office/officeart/2008/layout/VerticalAccentList"/>
    <dgm:cxn modelId="{9F3EF212-10E3-4910-8F8B-258F3266F233}" type="presParOf" srcId="{4DDC961E-61F8-42E0-B5F7-B6CC102B65E9}" destId="{B4C01B77-5EE5-4DFB-A9AC-7B2ED8E2164D}" srcOrd="5" destOrd="0" presId="urn:microsoft.com/office/officeart/2008/layout/VerticalAccentList"/>
    <dgm:cxn modelId="{779447C7-0FDD-48B0-B740-6E9E33363DF6}" type="presParOf" srcId="{4DDC961E-61F8-42E0-B5F7-B6CC102B65E9}" destId="{271B01DC-0E06-4EBF-8C86-9B44EB94DB97}" srcOrd="6" destOrd="0" presId="urn:microsoft.com/office/officeart/2008/layout/VerticalAccentList"/>
    <dgm:cxn modelId="{FA2A38FB-75E2-427C-9696-66FBCCF67CD2}" type="presParOf" srcId="{271B01DC-0E06-4EBF-8C86-9B44EB94DB97}" destId="{B609C63E-3D05-4F46-B4FA-2A572D7D6763}" srcOrd="0" destOrd="0" presId="urn:microsoft.com/office/officeart/2008/layout/VerticalAccentList"/>
    <dgm:cxn modelId="{3CD921EC-1E41-4C04-993C-610B5ADD8128}" type="presParOf" srcId="{4DDC961E-61F8-42E0-B5F7-B6CC102B65E9}" destId="{A694BCC1-61E4-4D34-B180-2FB5B1794210}" srcOrd="7" destOrd="0" presId="urn:microsoft.com/office/officeart/2008/layout/VerticalAccentList"/>
    <dgm:cxn modelId="{674D175E-1DC2-4F9E-A856-3422E6AB1A83}" type="presParOf" srcId="{A694BCC1-61E4-4D34-B180-2FB5B1794210}" destId="{A900160C-EE50-4397-8922-014FCB93F970}" srcOrd="0" destOrd="0" presId="urn:microsoft.com/office/officeart/2008/layout/VerticalAccentList"/>
    <dgm:cxn modelId="{51A14770-6820-45ED-9DCD-7A4E6BF702CF}" type="presParOf" srcId="{A694BCC1-61E4-4D34-B180-2FB5B1794210}" destId="{A525BCE2-5D97-43F7-8412-449854FE4CE8}" srcOrd="1" destOrd="0" presId="urn:microsoft.com/office/officeart/2008/layout/VerticalAccentList"/>
    <dgm:cxn modelId="{7BEEE7D5-8FA1-45B0-8048-BC69C028251B}" type="presParOf" srcId="{A694BCC1-61E4-4D34-B180-2FB5B1794210}" destId="{694ECF98-36D4-41C0-B319-3001324E081F}" srcOrd="2" destOrd="0" presId="urn:microsoft.com/office/officeart/2008/layout/VerticalAccentList"/>
    <dgm:cxn modelId="{E98F5994-DA64-4408-825E-73F6C414A29E}" type="presParOf" srcId="{A694BCC1-61E4-4D34-B180-2FB5B1794210}" destId="{49611952-8525-43C6-A5B2-5EC6471B1A58}" srcOrd="3" destOrd="0" presId="urn:microsoft.com/office/officeart/2008/layout/VerticalAccentList"/>
    <dgm:cxn modelId="{6FDBE5B1-8A58-4001-9C60-AED082A1D71A}" type="presParOf" srcId="{A694BCC1-61E4-4D34-B180-2FB5B1794210}" destId="{21A68894-0423-4663-8C40-9E30631D08C1}" srcOrd="4" destOrd="0" presId="urn:microsoft.com/office/officeart/2008/layout/VerticalAccentList"/>
    <dgm:cxn modelId="{4AD36E51-EB77-4F57-98C7-2BA980661B0C}" type="presParOf" srcId="{A694BCC1-61E4-4D34-B180-2FB5B1794210}" destId="{EA318AD8-3A7B-409F-95E0-4D18EF6E1879}" srcOrd="5" destOrd="0" presId="urn:microsoft.com/office/officeart/2008/layout/VerticalAccentList"/>
    <dgm:cxn modelId="{33E2C3A1-C581-49CA-BA48-43ED332EDB4D}" type="presParOf" srcId="{A694BCC1-61E4-4D34-B180-2FB5B1794210}" destId="{84C1BF8B-8427-4008-B531-40D3C67EB0A8}" srcOrd="6" destOrd="0" presId="urn:microsoft.com/office/officeart/2008/layout/VerticalAccentList"/>
    <dgm:cxn modelId="{34BDC1E4-D181-4EB5-83F6-BF441E44C920}" type="presParOf" srcId="{A694BCC1-61E4-4D34-B180-2FB5B1794210}" destId="{1F91418A-866C-4E3F-BF73-DA18E996946A}"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C57AC-56C5-45D3-8314-A95B78775BBD}">
      <dsp:nvSpPr>
        <dsp:cNvPr id="0" name=""/>
        <dsp:cNvSpPr/>
      </dsp:nvSpPr>
      <dsp:spPr>
        <a:xfrm>
          <a:off x="0" y="613585"/>
          <a:ext cx="2179836" cy="1307901"/>
        </a:xfrm>
        <a:prstGeom prst="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Mediación intercultural</a:t>
          </a:r>
          <a:endParaRPr lang="es-CL" sz="2700" kern="1200" dirty="0"/>
        </a:p>
      </dsp:txBody>
      <dsp:txXfrm>
        <a:off x="0" y="613585"/>
        <a:ext cx="2179836" cy="1307901"/>
      </dsp:txXfrm>
    </dsp:sp>
    <dsp:sp modelId="{DF666443-3A36-4660-921A-7428CE7453DC}">
      <dsp:nvSpPr>
        <dsp:cNvPr id="0" name=""/>
        <dsp:cNvSpPr/>
      </dsp:nvSpPr>
      <dsp:spPr>
        <a:xfrm>
          <a:off x="2397820" y="613585"/>
          <a:ext cx="2179836" cy="1307901"/>
        </a:xfrm>
        <a:prstGeom prst="rect">
          <a:avLst/>
        </a:prstGeom>
        <a:solidFill>
          <a:srgbClr val="990000"/>
        </a:solidFill>
        <a:ln w="25400" cap="flat" cmpd="sng" algn="ctr">
          <a:solidFill>
            <a:schemeClr val="lt1">
              <a:hueOff val="0"/>
              <a:satOff val="0"/>
              <a:lumOff val="0"/>
              <a:alphaOff val="0"/>
            </a:schemeClr>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Migraciones</a:t>
          </a:r>
          <a:endParaRPr lang="es-CL" sz="2700" kern="1200" dirty="0"/>
        </a:p>
      </dsp:txBody>
      <dsp:txXfrm>
        <a:off x="2397820" y="613585"/>
        <a:ext cx="2179836" cy="1307901"/>
      </dsp:txXfrm>
    </dsp:sp>
    <dsp:sp modelId="{D6A70226-0102-45DC-9489-C3D02A7CAC73}">
      <dsp:nvSpPr>
        <dsp:cNvPr id="0" name=""/>
        <dsp:cNvSpPr/>
      </dsp:nvSpPr>
      <dsp:spPr>
        <a:xfrm>
          <a:off x="4759891" y="605345"/>
          <a:ext cx="2179836" cy="1307901"/>
        </a:xfrm>
        <a:prstGeom prst="rect">
          <a:avLst/>
        </a:prstGeom>
        <a:solidFill>
          <a:srgbClr val="00B050"/>
        </a:solidFill>
        <a:ln w="254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Conflictos socio ambientales</a:t>
          </a:r>
          <a:endParaRPr lang="es-CL" sz="2700" kern="1200" dirty="0"/>
        </a:p>
      </dsp:txBody>
      <dsp:txXfrm>
        <a:off x="4759891" y="605345"/>
        <a:ext cx="2179836" cy="1307901"/>
      </dsp:txXfrm>
    </dsp:sp>
    <dsp:sp modelId="{9C543627-0198-47E2-9695-5DF31E3368AA}">
      <dsp:nvSpPr>
        <dsp:cNvPr id="0" name=""/>
        <dsp:cNvSpPr/>
      </dsp:nvSpPr>
      <dsp:spPr>
        <a:xfrm>
          <a:off x="1198910" y="2139470"/>
          <a:ext cx="2179836" cy="1307901"/>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Conflictos socio políticos</a:t>
          </a:r>
          <a:endParaRPr lang="es-CL" sz="2700" kern="1200" dirty="0"/>
        </a:p>
      </dsp:txBody>
      <dsp:txXfrm>
        <a:off x="1198910" y="2139470"/>
        <a:ext cx="2179836" cy="1307901"/>
      </dsp:txXfrm>
    </dsp:sp>
    <dsp:sp modelId="{72913C64-B95D-4DD4-9AE2-207B5E621B8B}">
      <dsp:nvSpPr>
        <dsp:cNvPr id="0" name=""/>
        <dsp:cNvSpPr/>
      </dsp:nvSpPr>
      <dsp:spPr>
        <a:xfrm>
          <a:off x="3596730" y="2139470"/>
          <a:ext cx="2179836" cy="1307901"/>
        </a:xfrm>
        <a:prstGeom prst="rect">
          <a:avLst/>
        </a:prstGeom>
        <a:solidFill>
          <a:srgbClr val="9C6A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Minorías/ género, etc.</a:t>
          </a:r>
          <a:endParaRPr lang="es-CL" sz="2700" kern="1200" dirty="0"/>
        </a:p>
      </dsp:txBody>
      <dsp:txXfrm>
        <a:off x="3596730" y="2139470"/>
        <a:ext cx="2179836" cy="1307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3AD91-2B8C-0D46-B45A-87038C34B39E}">
      <dsp:nvSpPr>
        <dsp:cNvPr id="0" name=""/>
        <dsp:cNvSpPr/>
      </dsp:nvSpPr>
      <dsp:spPr>
        <a:xfrm>
          <a:off x="2103" y="1654295"/>
          <a:ext cx="2110075" cy="211007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6124" tIns="17780" rIns="116124"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bg1"/>
              </a:solidFill>
            </a:rPr>
            <a:t>QUÉ ENTENDEMOS POR PDA?</a:t>
          </a:r>
        </a:p>
      </dsp:txBody>
      <dsp:txXfrm>
        <a:off x="311116" y="1963308"/>
        <a:ext cx="1492049" cy="1492049"/>
      </dsp:txXfrm>
    </dsp:sp>
    <dsp:sp modelId="{E8DD9752-4A3E-7E42-B2A9-0998FD5C6AAF}">
      <dsp:nvSpPr>
        <dsp:cNvPr id="0" name=""/>
        <dsp:cNvSpPr/>
      </dsp:nvSpPr>
      <dsp:spPr>
        <a:xfrm>
          <a:off x="1690163" y="1654295"/>
          <a:ext cx="2110075" cy="2110075"/>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6124" tIns="17780" rIns="116124"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t>CUÁL ES SU FUNCIÓN?</a:t>
          </a:r>
        </a:p>
      </dsp:txBody>
      <dsp:txXfrm>
        <a:off x="1999176" y="1963308"/>
        <a:ext cx="1492049" cy="1492049"/>
      </dsp:txXfrm>
    </dsp:sp>
    <dsp:sp modelId="{DA4644D7-F915-7F4A-8D06-F45AB0627325}">
      <dsp:nvSpPr>
        <dsp:cNvPr id="0" name=""/>
        <dsp:cNvSpPr/>
      </dsp:nvSpPr>
      <dsp:spPr>
        <a:xfrm>
          <a:off x="3378223" y="1654295"/>
          <a:ext cx="2110075" cy="2110075"/>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6124" tIns="17780" rIns="116124"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bg1"/>
              </a:solidFill>
            </a:rPr>
            <a:t>TIPOS  DE  FUENTES?</a:t>
          </a:r>
        </a:p>
      </dsp:txBody>
      <dsp:txXfrm>
        <a:off x="3687236" y="1963308"/>
        <a:ext cx="1492049" cy="1492049"/>
      </dsp:txXfrm>
    </dsp:sp>
    <dsp:sp modelId="{CFB23ADB-BAFF-6343-A07C-4E8EE85E567C}">
      <dsp:nvSpPr>
        <dsp:cNvPr id="0" name=""/>
        <dsp:cNvSpPr/>
      </dsp:nvSpPr>
      <dsp:spPr>
        <a:xfrm>
          <a:off x="5066284" y="1654295"/>
          <a:ext cx="2110075" cy="2110075"/>
        </a:xfrm>
        <a:prstGeom prst="ellipse">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6124" tIns="17780" rIns="116124"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bg1"/>
              </a:solidFill>
            </a:rPr>
            <a:t>Cuáles</a:t>
          </a:r>
          <a:r>
            <a:rPr lang="es-ES" sz="1400" b="1" kern="1200" baseline="0" dirty="0">
              <a:solidFill>
                <a:schemeClr val="bg1"/>
              </a:solidFill>
            </a:rPr>
            <a:t> son?</a:t>
          </a:r>
          <a:endParaRPr lang="es-ES" sz="1400" b="1" kern="1200" dirty="0">
            <a:solidFill>
              <a:schemeClr val="bg1"/>
            </a:solidFill>
          </a:endParaRPr>
        </a:p>
      </dsp:txBody>
      <dsp:txXfrm>
        <a:off x="5375297" y="1963308"/>
        <a:ext cx="1492049" cy="1492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C1D73-CC56-4FBD-BD53-1AE9F26A85BF}">
      <dsp:nvSpPr>
        <dsp:cNvPr id="0" name=""/>
        <dsp:cNvSpPr/>
      </dsp:nvSpPr>
      <dsp:spPr>
        <a:xfrm>
          <a:off x="1193556" y="205913"/>
          <a:ext cx="4086600" cy="141922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60D9F-6585-4036-B3AF-9F96B265AC30}">
      <dsp:nvSpPr>
        <dsp:cNvPr id="0" name=""/>
        <dsp:cNvSpPr/>
      </dsp:nvSpPr>
      <dsp:spPr>
        <a:xfrm>
          <a:off x="2847203" y="3681108"/>
          <a:ext cx="791976" cy="506865"/>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144DCA-C358-4B01-AE56-D8247F9695C0}">
      <dsp:nvSpPr>
        <dsp:cNvPr id="0" name=""/>
        <dsp:cNvSpPr/>
      </dsp:nvSpPr>
      <dsp:spPr>
        <a:xfrm>
          <a:off x="1342447" y="4086600"/>
          <a:ext cx="3801489" cy="950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endParaRPr lang="es-CL" sz="3400" kern="1200"/>
        </a:p>
      </dsp:txBody>
      <dsp:txXfrm>
        <a:off x="1342447" y="4086600"/>
        <a:ext cx="3801489" cy="950372"/>
      </dsp:txXfrm>
    </dsp:sp>
    <dsp:sp modelId="{1CDB1EB0-0C7C-4123-9BF2-CD98717FDA1C}">
      <dsp:nvSpPr>
        <dsp:cNvPr id="0" name=""/>
        <dsp:cNvSpPr/>
      </dsp:nvSpPr>
      <dsp:spPr>
        <a:xfrm>
          <a:off x="2679304" y="1734746"/>
          <a:ext cx="1425558" cy="14255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s-CL" sz="1500" kern="1200"/>
        </a:p>
      </dsp:txBody>
      <dsp:txXfrm>
        <a:off x="2888072" y="1943514"/>
        <a:ext cx="1008022" cy="1008022"/>
      </dsp:txXfrm>
    </dsp:sp>
    <dsp:sp modelId="{2E2B223F-C70E-4E2B-A8F7-69B4E0209740}">
      <dsp:nvSpPr>
        <dsp:cNvPr id="0" name=""/>
        <dsp:cNvSpPr/>
      </dsp:nvSpPr>
      <dsp:spPr>
        <a:xfrm>
          <a:off x="1967943" y="624874"/>
          <a:ext cx="1425558" cy="1425558"/>
        </a:xfrm>
        <a:prstGeom prst="ellipse">
          <a:avLst/>
        </a:prstGeom>
        <a:solidFill>
          <a:srgbClr val="9C6A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L" sz="1500" kern="1200" dirty="0"/>
            <a:t>Social</a:t>
          </a:r>
        </a:p>
      </dsp:txBody>
      <dsp:txXfrm>
        <a:off x="2176711" y="833642"/>
        <a:ext cx="1008022" cy="1008022"/>
      </dsp:txXfrm>
    </dsp:sp>
    <dsp:sp modelId="{E390F1E8-A966-4CBD-8318-DC4E1B69CAEF}">
      <dsp:nvSpPr>
        <dsp:cNvPr id="0" name=""/>
        <dsp:cNvSpPr/>
      </dsp:nvSpPr>
      <dsp:spPr>
        <a:xfrm>
          <a:off x="3116476" y="320592"/>
          <a:ext cx="1425558" cy="1425558"/>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L" sz="1500" kern="1200" dirty="0"/>
            <a:t>Económico</a:t>
          </a:r>
        </a:p>
      </dsp:txBody>
      <dsp:txXfrm>
        <a:off x="3325244" y="529360"/>
        <a:ext cx="1008022" cy="1008022"/>
      </dsp:txXfrm>
    </dsp:sp>
    <dsp:sp modelId="{70E9291A-17A7-4791-8BB2-509611BC7836}">
      <dsp:nvSpPr>
        <dsp:cNvPr id="0" name=""/>
        <dsp:cNvSpPr/>
      </dsp:nvSpPr>
      <dsp:spPr>
        <a:xfrm>
          <a:off x="1612372" y="0"/>
          <a:ext cx="3499270" cy="354805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57713-00FF-42F3-A6BF-E626B419E8BF}">
      <dsp:nvSpPr>
        <dsp:cNvPr id="0" name=""/>
        <dsp:cNvSpPr/>
      </dsp:nvSpPr>
      <dsp:spPr>
        <a:xfrm>
          <a:off x="93317" y="0"/>
          <a:ext cx="1398238" cy="14282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600" tIns="11430" rIns="78600"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1</a:t>
          </a:r>
        </a:p>
        <a:p>
          <a:pPr marL="0" lvl="0" indent="0" algn="ctr" defTabSz="400050">
            <a:lnSpc>
              <a:spcPct val="90000"/>
            </a:lnSpc>
            <a:spcBef>
              <a:spcPct val="0"/>
            </a:spcBef>
            <a:spcAft>
              <a:spcPct val="35000"/>
            </a:spcAft>
            <a:buNone/>
          </a:pPr>
          <a:r>
            <a:rPr lang="es-ES" sz="900" kern="1200" dirty="0"/>
            <a:t>Identificar a todas las partes</a:t>
          </a:r>
          <a:endParaRPr lang="es-CL" sz="900" kern="1200" dirty="0"/>
        </a:p>
      </dsp:txBody>
      <dsp:txXfrm>
        <a:off x="298084" y="209160"/>
        <a:ext cx="988704" cy="1009911"/>
      </dsp:txXfrm>
    </dsp:sp>
    <dsp:sp modelId="{032CD939-E624-428B-8C2C-222686AF6B66}">
      <dsp:nvSpPr>
        <dsp:cNvPr id="0" name=""/>
        <dsp:cNvSpPr/>
      </dsp:nvSpPr>
      <dsp:spPr>
        <a:xfrm>
          <a:off x="1388000" y="0"/>
          <a:ext cx="1429302" cy="14282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600" tIns="11430" rIns="78600"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2</a:t>
          </a:r>
        </a:p>
        <a:p>
          <a:pPr marL="0" lvl="0" indent="0" algn="ctr" defTabSz="400050">
            <a:lnSpc>
              <a:spcPct val="90000"/>
            </a:lnSpc>
            <a:spcBef>
              <a:spcPct val="0"/>
            </a:spcBef>
            <a:spcAft>
              <a:spcPct val="35000"/>
            </a:spcAft>
            <a:buNone/>
          </a:pPr>
          <a:r>
            <a:rPr lang="es-ES" sz="900" kern="1200" dirty="0"/>
            <a:t>Elegir representante de todos los grupos participantes de la mesa</a:t>
          </a:r>
          <a:endParaRPr lang="es-CL" sz="900" kern="1200" dirty="0"/>
        </a:p>
      </dsp:txBody>
      <dsp:txXfrm>
        <a:off x="1597316" y="209160"/>
        <a:ext cx="1010670" cy="1009911"/>
      </dsp:txXfrm>
    </dsp:sp>
    <dsp:sp modelId="{9F2D8B3E-94B3-4DAE-BF3F-941018BF24AB}">
      <dsp:nvSpPr>
        <dsp:cNvPr id="0" name=""/>
        <dsp:cNvSpPr/>
      </dsp:nvSpPr>
      <dsp:spPr>
        <a:xfrm>
          <a:off x="2749453" y="536"/>
          <a:ext cx="1428231" cy="14282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600" tIns="11430" rIns="78600"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3</a:t>
          </a:r>
        </a:p>
        <a:p>
          <a:pPr marL="0" lvl="0" indent="0" algn="ctr" defTabSz="400050">
            <a:lnSpc>
              <a:spcPct val="90000"/>
            </a:lnSpc>
            <a:spcBef>
              <a:spcPct val="0"/>
            </a:spcBef>
            <a:spcAft>
              <a:spcPct val="35000"/>
            </a:spcAft>
            <a:buNone/>
          </a:pPr>
          <a:r>
            <a:rPr lang="es-ES" sz="900" kern="1200" dirty="0"/>
            <a:t>Diseñar agenda de los temas clave de la mediación</a:t>
          </a:r>
        </a:p>
        <a:p>
          <a:pPr marL="0" lvl="0" indent="0" algn="ctr" defTabSz="400050">
            <a:lnSpc>
              <a:spcPct val="90000"/>
            </a:lnSpc>
            <a:spcBef>
              <a:spcPct val="0"/>
            </a:spcBef>
            <a:spcAft>
              <a:spcPct val="35000"/>
            </a:spcAft>
            <a:buNone/>
          </a:pPr>
          <a:r>
            <a:rPr lang="es-ES" sz="900" kern="1200" dirty="0"/>
            <a:t>Los que se van a discutir en la mesa</a:t>
          </a:r>
          <a:endParaRPr lang="es-CL" sz="900" kern="1200" dirty="0"/>
        </a:p>
      </dsp:txBody>
      <dsp:txXfrm>
        <a:off x="2958613" y="209696"/>
        <a:ext cx="1009911" cy="1009911"/>
      </dsp:txXfrm>
    </dsp:sp>
    <dsp:sp modelId="{7050A890-E42E-4499-A25F-F4B48AE61FE9}">
      <dsp:nvSpPr>
        <dsp:cNvPr id="0" name=""/>
        <dsp:cNvSpPr/>
      </dsp:nvSpPr>
      <dsp:spPr>
        <a:xfrm>
          <a:off x="4139796" y="1073"/>
          <a:ext cx="1413191" cy="14282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600" tIns="11430" rIns="78600"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4</a:t>
          </a:r>
        </a:p>
        <a:p>
          <a:pPr marL="0" lvl="0" indent="0" algn="ctr" defTabSz="400050">
            <a:lnSpc>
              <a:spcPct val="90000"/>
            </a:lnSpc>
            <a:spcBef>
              <a:spcPct val="0"/>
            </a:spcBef>
            <a:spcAft>
              <a:spcPct val="35000"/>
            </a:spcAft>
            <a:buNone/>
          </a:pPr>
          <a:r>
            <a:rPr lang="es-ES" sz="900" kern="1200" dirty="0"/>
            <a:t>Identificar opciones de acuerdos o soluciones</a:t>
          </a:r>
          <a:endParaRPr lang="es-CL" sz="900" kern="1200" dirty="0"/>
        </a:p>
      </dsp:txBody>
      <dsp:txXfrm>
        <a:off x="4346753" y="210233"/>
        <a:ext cx="999277" cy="10099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57713-00FF-42F3-A6BF-E626B419E8BF}">
      <dsp:nvSpPr>
        <dsp:cNvPr id="0" name=""/>
        <dsp:cNvSpPr/>
      </dsp:nvSpPr>
      <dsp:spPr>
        <a:xfrm>
          <a:off x="850793" y="1"/>
          <a:ext cx="1439647" cy="13979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931" tIns="11430" rIns="76931"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5</a:t>
          </a:r>
        </a:p>
        <a:p>
          <a:pPr marL="0" lvl="0" indent="0" algn="ctr" defTabSz="400050">
            <a:lnSpc>
              <a:spcPct val="90000"/>
            </a:lnSpc>
            <a:spcBef>
              <a:spcPct val="0"/>
            </a:spcBef>
            <a:spcAft>
              <a:spcPct val="35000"/>
            </a:spcAft>
            <a:buNone/>
          </a:pPr>
          <a:r>
            <a:rPr lang="es-ES" sz="900" kern="1200" dirty="0"/>
            <a:t>Reflexionar sobre los límites de cada opción o acuerdo</a:t>
          </a:r>
          <a:endParaRPr lang="es-CL" sz="900" kern="1200" dirty="0"/>
        </a:p>
      </dsp:txBody>
      <dsp:txXfrm>
        <a:off x="1061624" y="204719"/>
        <a:ext cx="1017985" cy="988469"/>
      </dsp:txXfrm>
    </dsp:sp>
    <dsp:sp modelId="{032CD939-E624-428B-8C2C-222686AF6B66}">
      <dsp:nvSpPr>
        <dsp:cNvPr id="0" name=""/>
        <dsp:cNvSpPr/>
      </dsp:nvSpPr>
      <dsp:spPr>
        <a:xfrm>
          <a:off x="2298987" y="561"/>
          <a:ext cx="1567681" cy="14287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931" tIns="11430" rIns="76931"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6</a:t>
          </a:r>
        </a:p>
        <a:p>
          <a:pPr marL="0" lvl="0" indent="0" algn="ctr" defTabSz="400050">
            <a:lnSpc>
              <a:spcPct val="90000"/>
            </a:lnSpc>
            <a:spcBef>
              <a:spcPct val="0"/>
            </a:spcBef>
            <a:spcAft>
              <a:spcPct val="35000"/>
            </a:spcAft>
            <a:buNone/>
          </a:pPr>
          <a:r>
            <a:rPr lang="es-ES" sz="900" kern="1200" dirty="0"/>
            <a:t>Identificar ventajas e inconvenientes de las distintas soluciones propuestas</a:t>
          </a:r>
          <a:endParaRPr lang="es-CL" sz="900" kern="1200" dirty="0"/>
        </a:p>
      </dsp:txBody>
      <dsp:txXfrm>
        <a:off x="2528569" y="209796"/>
        <a:ext cx="1108517" cy="1010273"/>
      </dsp:txXfrm>
    </dsp:sp>
    <dsp:sp modelId="{9F2D8B3E-94B3-4DAE-BF3F-941018BF24AB}">
      <dsp:nvSpPr>
        <dsp:cNvPr id="0" name=""/>
        <dsp:cNvSpPr/>
      </dsp:nvSpPr>
      <dsp:spPr>
        <a:xfrm>
          <a:off x="3861785" y="31398"/>
          <a:ext cx="1397905" cy="13979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931" tIns="11430" rIns="76931"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7 </a:t>
          </a:r>
        </a:p>
        <a:p>
          <a:pPr marL="0" lvl="0" indent="0" algn="ctr" defTabSz="400050">
            <a:lnSpc>
              <a:spcPct val="90000"/>
            </a:lnSpc>
            <a:spcBef>
              <a:spcPct val="0"/>
            </a:spcBef>
            <a:spcAft>
              <a:spcPct val="35000"/>
            </a:spcAft>
            <a:buNone/>
          </a:pPr>
          <a:r>
            <a:rPr lang="es-ES" sz="900" kern="1200" dirty="0"/>
            <a:t>Cuantificar las prestaciones compensatorias en dinero</a:t>
          </a:r>
          <a:endParaRPr lang="es-CL" sz="900" kern="1200" dirty="0"/>
        </a:p>
      </dsp:txBody>
      <dsp:txXfrm>
        <a:off x="4066503" y="236116"/>
        <a:ext cx="988469" cy="988469"/>
      </dsp:txXfrm>
    </dsp:sp>
    <dsp:sp modelId="{7050A890-E42E-4499-A25F-F4B48AE61FE9}">
      <dsp:nvSpPr>
        <dsp:cNvPr id="0" name=""/>
        <dsp:cNvSpPr/>
      </dsp:nvSpPr>
      <dsp:spPr>
        <a:xfrm>
          <a:off x="5213728" y="31399"/>
          <a:ext cx="1270668" cy="13979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931" tIns="11430" rIns="76931"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8</a:t>
          </a:r>
        </a:p>
        <a:p>
          <a:pPr marL="0" lvl="0" indent="0" algn="ctr" defTabSz="400050">
            <a:lnSpc>
              <a:spcPct val="90000"/>
            </a:lnSpc>
            <a:spcBef>
              <a:spcPct val="0"/>
            </a:spcBef>
            <a:spcAft>
              <a:spcPct val="35000"/>
            </a:spcAft>
            <a:buNone/>
          </a:pPr>
          <a:r>
            <a:rPr lang="es-ES" sz="900" kern="1200" dirty="0"/>
            <a:t>Evaluar los resultados para adaptar la solución a la realidad</a:t>
          </a:r>
          <a:endParaRPr lang="es-CL" sz="900" kern="1200" dirty="0"/>
        </a:p>
      </dsp:txBody>
      <dsp:txXfrm>
        <a:off x="5399813" y="236117"/>
        <a:ext cx="898498" cy="9884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D35F2-D2A4-4161-A39B-EBB4A1B695C4}">
      <dsp:nvSpPr>
        <dsp:cNvPr id="0" name=""/>
        <dsp:cNvSpPr/>
      </dsp:nvSpPr>
      <dsp:spPr>
        <a:xfrm>
          <a:off x="1418893" y="1645"/>
          <a:ext cx="5544849" cy="50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r>
            <a:rPr lang="es-ES" sz="2200" kern="1200" dirty="0">
              <a:solidFill>
                <a:srgbClr val="006666"/>
              </a:solidFill>
            </a:rPr>
            <a:t>Primer nivel: De orden práctico orientador</a:t>
          </a:r>
          <a:endParaRPr lang="es-CL" sz="2200" kern="1200" dirty="0">
            <a:solidFill>
              <a:srgbClr val="006666"/>
            </a:solidFill>
          </a:endParaRPr>
        </a:p>
      </dsp:txBody>
      <dsp:txXfrm>
        <a:off x="1418893" y="1645"/>
        <a:ext cx="5544849" cy="504077"/>
      </dsp:txXfrm>
    </dsp:sp>
    <dsp:sp modelId="{CA43962C-0759-4664-B34B-3DC599D84EF4}">
      <dsp:nvSpPr>
        <dsp:cNvPr id="0" name=""/>
        <dsp:cNvSpPr/>
      </dsp:nvSpPr>
      <dsp:spPr>
        <a:xfrm>
          <a:off x="1853082"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D524E-A2A9-4218-A935-283695E027BC}">
      <dsp:nvSpPr>
        <dsp:cNvPr id="0" name=""/>
        <dsp:cNvSpPr/>
      </dsp:nvSpPr>
      <dsp:spPr>
        <a:xfrm>
          <a:off x="2632441"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CCA026-2ACD-4369-91E5-A2D1190D576C}">
      <dsp:nvSpPr>
        <dsp:cNvPr id="0" name=""/>
        <dsp:cNvSpPr/>
      </dsp:nvSpPr>
      <dsp:spPr>
        <a:xfrm>
          <a:off x="3412417"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540B23-69EF-411E-B497-A9C2A280B99F}">
      <dsp:nvSpPr>
        <dsp:cNvPr id="0" name=""/>
        <dsp:cNvSpPr/>
      </dsp:nvSpPr>
      <dsp:spPr>
        <a:xfrm>
          <a:off x="4191776"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E990F-CE54-46C9-B8C5-6F6936D267E4}">
      <dsp:nvSpPr>
        <dsp:cNvPr id="0" name=""/>
        <dsp:cNvSpPr/>
      </dsp:nvSpPr>
      <dsp:spPr>
        <a:xfrm>
          <a:off x="4971752"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AC70C4-8B01-4B1E-9046-3D389F611DE6}">
      <dsp:nvSpPr>
        <dsp:cNvPr id="0" name=""/>
        <dsp:cNvSpPr/>
      </dsp:nvSpPr>
      <dsp:spPr>
        <a:xfrm>
          <a:off x="5751111"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B50AD-ED0A-40F9-8309-FEC762072077}">
      <dsp:nvSpPr>
        <dsp:cNvPr id="0" name=""/>
        <dsp:cNvSpPr/>
      </dsp:nvSpPr>
      <dsp:spPr>
        <a:xfrm>
          <a:off x="6531086"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EB6E41-32BD-47E3-96F6-F1C2976BE85E}">
      <dsp:nvSpPr>
        <dsp:cNvPr id="0" name=""/>
        <dsp:cNvSpPr/>
      </dsp:nvSpPr>
      <dsp:spPr>
        <a:xfrm>
          <a:off x="1418893" y="608404"/>
          <a:ext cx="6485310" cy="821459"/>
        </a:xfrm>
        <a:prstGeom prst="rect">
          <a:avLst/>
        </a:prstGeom>
        <a:solidFill>
          <a:srgbClr val="00666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488950">
            <a:lnSpc>
              <a:spcPct val="90000"/>
            </a:lnSpc>
            <a:spcBef>
              <a:spcPct val="0"/>
            </a:spcBef>
            <a:spcAft>
              <a:spcPct val="35000"/>
            </a:spcAft>
            <a:buNone/>
          </a:pPr>
          <a:r>
            <a:rPr lang="es-ES" sz="1100" b="1" kern="1200" dirty="0">
              <a:solidFill>
                <a:schemeClr val="bg1"/>
              </a:solidFill>
            </a:rPr>
            <a:t>Informa, traduce la información, aproxima el servicio y lo hace más accesible y transparente.</a:t>
          </a:r>
        </a:p>
        <a:p>
          <a:pPr marL="0" lvl="0" indent="0" algn="l" defTabSz="488950">
            <a:lnSpc>
              <a:spcPct val="90000"/>
            </a:lnSpc>
            <a:spcBef>
              <a:spcPct val="0"/>
            </a:spcBef>
            <a:spcAft>
              <a:spcPct val="35000"/>
            </a:spcAft>
            <a:buNone/>
          </a:pPr>
          <a:r>
            <a:rPr lang="es-ES" sz="1100" b="1" kern="1200" dirty="0">
              <a:solidFill>
                <a:schemeClr val="bg1"/>
              </a:solidFill>
            </a:rPr>
            <a:t>Informa a operadores del servicio sobre especialidades culturales, diferencias o rasgos propios de la comunidad desplazada.</a:t>
          </a:r>
          <a:endParaRPr lang="es-CL" sz="1100" b="1" kern="1200" dirty="0">
            <a:solidFill>
              <a:schemeClr val="bg1"/>
            </a:solidFill>
          </a:endParaRPr>
        </a:p>
      </dsp:txBody>
      <dsp:txXfrm>
        <a:off x="1418893" y="608404"/>
        <a:ext cx="6485310" cy="821459"/>
      </dsp:txXfrm>
    </dsp:sp>
    <dsp:sp modelId="{4B75316B-A4B2-46EA-BBF8-99BC448B9543}">
      <dsp:nvSpPr>
        <dsp:cNvPr id="0" name=""/>
        <dsp:cNvSpPr/>
      </dsp:nvSpPr>
      <dsp:spPr>
        <a:xfrm>
          <a:off x="1418893" y="1594589"/>
          <a:ext cx="5544849" cy="50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r>
            <a:rPr lang="es-ES" sz="2200" kern="1200" dirty="0">
              <a:solidFill>
                <a:srgbClr val="006666"/>
              </a:solidFill>
            </a:rPr>
            <a:t>Segundo nivel: Lingüístico- Comunicativo</a:t>
          </a:r>
          <a:endParaRPr lang="es-CL" sz="2200" kern="1200" dirty="0">
            <a:solidFill>
              <a:srgbClr val="006666"/>
            </a:solidFill>
          </a:endParaRPr>
        </a:p>
      </dsp:txBody>
      <dsp:txXfrm>
        <a:off x="1418893" y="1594589"/>
        <a:ext cx="5544849" cy="504077"/>
      </dsp:txXfrm>
    </dsp:sp>
    <dsp:sp modelId="{F147D15B-DA76-4F8B-9DD4-B5C445901FAE}">
      <dsp:nvSpPr>
        <dsp:cNvPr id="0" name=""/>
        <dsp:cNvSpPr/>
      </dsp:nvSpPr>
      <dsp:spPr>
        <a:xfrm>
          <a:off x="1869315"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489083-727D-452D-BFA9-7F2B01080ABB}">
      <dsp:nvSpPr>
        <dsp:cNvPr id="0" name=""/>
        <dsp:cNvSpPr/>
      </dsp:nvSpPr>
      <dsp:spPr>
        <a:xfrm>
          <a:off x="2648674"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A35FDB-933C-46AF-9DB2-3AE0C783A859}">
      <dsp:nvSpPr>
        <dsp:cNvPr id="0" name=""/>
        <dsp:cNvSpPr/>
      </dsp:nvSpPr>
      <dsp:spPr>
        <a:xfrm>
          <a:off x="3428650"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7613CD-FF1B-447B-9202-16AC5BA77E98}">
      <dsp:nvSpPr>
        <dsp:cNvPr id="0" name=""/>
        <dsp:cNvSpPr/>
      </dsp:nvSpPr>
      <dsp:spPr>
        <a:xfrm>
          <a:off x="4208009"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F2DAD-2DD4-4327-AF5C-974F981451FD}">
      <dsp:nvSpPr>
        <dsp:cNvPr id="0" name=""/>
        <dsp:cNvSpPr/>
      </dsp:nvSpPr>
      <dsp:spPr>
        <a:xfrm>
          <a:off x="4987984"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947A7-D6D8-4E9C-9471-2300A5B55884}">
      <dsp:nvSpPr>
        <dsp:cNvPr id="0" name=""/>
        <dsp:cNvSpPr/>
      </dsp:nvSpPr>
      <dsp:spPr>
        <a:xfrm>
          <a:off x="5767344"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573F0F-6679-4C4D-B00A-7929B91EBFA4}">
      <dsp:nvSpPr>
        <dsp:cNvPr id="0" name=""/>
        <dsp:cNvSpPr/>
      </dsp:nvSpPr>
      <dsp:spPr>
        <a:xfrm>
          <a:off x="6547319"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953E3-2780-45BF-AD7D-8A285A8A2960}">
      <dsp:nvSpPr>
        <dsp:cNvPr id="0" name=""/>
        <dsp:cNvSpPr/>
      </dsp:nvSpPr>
      <dsp:spPr>
        <a:xfrm>
          <a:off x="1374744" y="2219963"/>
          <a:ext cx="6517775" cy="821459"/>
        </a:xfrm>
        <a:prstGeom prst="rect">
          <a:avLst/>
        </a:prstGeom>
        <a:solidFill>
          <a:srgbClr val="00666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488950">
            <a:lnSpc>
              <a:spcPct val="90000"/>
            </a:lnSpc>
            <a:spcBef>
              <a:spcPct val="0"/>
            </a:spcBef>
            <a:spcAft>
              <a:spcPct val="35000"/>
            </a:spcAft>
            <a:buNone/>
          </a:pPr>
          <a:r>
            <a:rPr lang="es-ES" sz="1100" b="1" kern="1200" dirty="0">
              <a:solidFill>
                <a:schemeClr val="bg1"/>
              </a:solidFill>
            </a:rPr>
            <a:t>Asume rol de traducción, interpretación, prevención y gestión de malentendidos, errores de interpretación, y de las barreras de la comunicación. </a:t>
          </a:r>
        </a:p>
        <a:p>
          <a:pPr marL="0" lvl="0" indent="0" algn="l" defTabSz="488950">
            <a:lnSpc>
              <a:spcPct val="90000"/>
            </a:lnSpc>
            <a:spcBef>
              <a:spcPct val="0"/>
            </a:spcBef>
            <a:spcAft>
              <a:spcPct val="35000"/>
            </a:spcAft>
            <a:buNone/>
          </a:pPr>
          <a:r>
            <a:rPr lang="es-ES" sz="1100" b="1" kern="1200" dirty="0">
              <a:solidFill>
                <a:schemeClr val="bg1"/>
              </a:solidFill>
            </a:rPr>
            <a:t>Mediador aclara lo que está implícito en la literalidad de los menajes y la voz oculta y silenciosa de los mensajes.</a:t>
          </a:r>
          <a:endParaRPr lang="es-CL" sz="1100" b="1" kern="1200" dirty="0">
            <a:solidFill>
              <a:schemeClr val="bg1"/>
            </a:solidFill>
          </a:endParaRPr>
        </a:p>
      </dsp:txBody>
      <dsp:txXfrm>
        <a:off x="1374744" y="2219963"/>
        <a:ext cx="6517775" cy="821459"/>
      </dsp:txXfrm>
    </dsp:sp>
    <dsp:sp modelId="{B609C63E-3D05-4F46-B4FA-2A572D7D6763}">
      <dsp:nvSpPr>
        <dsp:cNvPr id="0" name=""/>
        <dsp:cNvSpPr/>
      </dsp:nvSpPr>
      <dsp:spPr>
        <a:xfrm>
          <a:off x="1418893" y="3187533"/>
          <a:ext cx="5544849" cy="50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r>
            <a:rPr lang="es-ES" sz="2200" kern="1200" dirty="0">
              <a:solidFill>
                <a:srgbClr val="006666"/>
              </a:solidFill>
            </a:rPr>
            <a:t>Tercer nivel: Psicológico- Social</a:t>
          </a:r>
          <a:endParaRPr lang="es-CL" sz="2200" kern="1200" dirty="0">
            <a:solidFill>
              <a:srgbClr val="006666"/>
            </a:solidFill>
          </a:endParaRPr>
        </a:p>
      </dsp:txBody>
      <dsp:txXfrm>
        <a:off x="1418893" y="3187533"/>
        <a:ext cx="5544849" cy="504077"/>
      </dsp:txXfrm>
    </dsp:sp>
    <dsp:sp modelId="{A900160C-EE50-4397-8922-014FCB93F970}">
      <dsp:nvSpPr>
        <dsp:cNvPr id="0" name=""/>
        <dsp:cNvSpPr/>
      </dsp:nvSpPr>
      <dsp:spPr>
        <a:xfrm>
          <a:off x="1878611"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5BCE2-5D97-43F7-8412-449854FE4CE8}">
      <dsp:nvSpPr>
        <dsp:cNvPr id="0" name=""/>
        <dsp:cNvSpPr/>
      </dsp:nvSpPr>
      <dsp:spPr>
        <a:xfrm>
          <a:off x="2657970"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4ECF98-36D4-41C0-B319-3001324E081F}">
      <dsp:nvSpPr>
        <dsp:cNvPr id="0" name=""/>
        <dsp:cNvSpPr/>
      </dsp:nvSpPr>
      <dsp:spPr>
        <a:xfrm>
          <a:off x="3437946"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611952-8525-43C6-A5B2-5EC6471B1A58}">
      <dsp:nvSpPr>
        <dsp:cNvPr id="0" name=""/>
        <dsp:cNvSpPr/>
      </dsp:nvSpPr>
      <dsp:spPr>
        <a:xfrm>
          <a:off x="4217305"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A68894-0423-4663-8C40-9E30631D08C1}">
      <dsp:nvSpPr>
        <dsp:cNvPr id="0" name=""/>
        <dsp:cNvSpPr/>
      </dsp:nvSpPr>
      <dsp:spPr>
        <a:xfrm>
          <a:off x="4997281"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18AD8-3A7B-409F-95E0-4D18EF6E1879}">
      <dsp:nvSpPr>
        <dsp:cNvPr id="0" name=""/>
        <dsp:cNvSpPr/>
      </dsp:nvSpPr>
      <dsp:spPr>
        <a:xfrm>
          <a:off x="5776640"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C1BF8B-8427-4008-B531-40D3C67EB0A8}">
      <dsp:nvSpPr>
        <dsp:cNvPr id="0" name=""/>
        <dsp:cNvSpPr/>
      </dsp:nvSpPr>
      <dsp:spPr>
        <a:xfrm>
          <a:off x="6556615"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1418A-866C-4E3F-BF73-DA18E996946A}">
      <dsp:nvSpPr>
        <dsp:cNvPr id="0" name=""/>
        <dsp:cNvSpPr/>
      </dsp:nvSpPr>
      <dsp:spPr>
        <a:xfrm>
          <a:off x="1474781" y="3794293"/>
          <a:ext cx="6536367" cy="821459"/>
        </a:xfrm>
        <a:prstGeom prst="rect">
          <a:avLst/>
        </a:prstGeom>
        <a:solidFill>
          <a:srgbClr val="00666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444500">
            <a:lnSpc>
              <a:spcPct val="90000"/>
            </a:lnSpc>
            <a:spcBef>
              <a:spcPct val="0"/>
            </a:spcBef>
            <a:spcAft>
              <a:spcPct val="35000"/>
            </a:spcAft>
            <a:buNone/>
          </a:pPr>
          <a:endParaRPr lang="es-ES" sz="1000" b="1" kern="1200" dirty="0">
            <a:solidFill>
              <a:schemeClr val="bg1"/>
            </a:solidFill>
          </a:endParaRPr>
        </a:p>
        <a:p>
          <a:pPr marL="0" lvl="0" indent="0" algn="l" defTabSz="444500">
            <a:lnSpc>
              <a:spcPct val="90000"/>
            </a:lnSpc>
            <a:spcBef>
              <a:spcPct val="0"/>
            </a:spcBef>
            <a:spcAft>
              <a:spcPct val="35000"/>
            </a:spcAft>
            <a:buNone/>
          </a:pPr>
          <a:r>
            <a:rPr lang="es-ES" sz="1000" b="1" kern="1200" dirty="0">
              <a:solidFill>
                <a:schemeClr val="bg1"/>
              </a:solidFill>
            </a:rPr>
            <a:t>Mediador opera como agente de cambio social, de estímulo a la reorganización social, enriqueciendo la programación y actividades del servicio.</a:t>
          </a:r>
        </a:p>
        <a:p>
          <a:pPr marL="0" lvl="0" indent="0" algn="l" defTabSz="444500">
            <a:lnSpc>
              <a:spcPct val="90000"/>
            </a:lnSpc>
            <a:spcBef>
              <a:spcPct val="0"/>
            </a:spcBef>
            <a:spcAft>
              <a:spcPct val="35000"/>
            </a:spcAft>
            <a:buNone/>
          </a:pPr>
          <a:r>
            <a:rPr lang="es-ES" sz="1000" b="1" kern="1200" dirty="0">
              <a:solidFill>
                <a:schemeClr val="bg1"/>
              </a:solidFill>
            </a:rPr>
            <a:t>El servicio se transforma y deviene en un espacio más acogedor, de reconocimiento de las diferencias y aportaciones culturales diferentes.</a:t>
          </a:r>
        </a:p>
        <a:p>
          <a:pPr marL="0" lvl="0" indent="0" algn="l" defTabSz="444500">
            <a:lnSpc>
              <a:spcPct val="90000"/>
            </a:lnSpc>
            <a:spcBef>
              <a:spcPct val="0"/>
            </a:spcBef>
            <a:spcAft>
              <a:spcPct val="35000"/>
            </a:spcAft>
            <a:buNone/>
          </a:pPr>
          <a:r>
            <a:rPr lang="es-ES" sz="1000" b="1" kern="1200" dirty="0">
              <a:solidFill>
                <a:schemeClr val="bg1"/>
              </a:solidFill>
            </a:rPr>
            <a:t>Mediador promueve el intercambio o cambio de valores, significados; instrumento.</a:t>
          </a:r>
        </a:p>
        <a:p>
          <a:pPr marL="0" lvl="0" indent="0" algn="l" defTabSz="444500">
            <a:lnSpc>
              <a:spcPct val="90000"/>
            </a:lnSpc>
            <a:spcBef>
              <a:spcPct val="0"/>
            </a:spcBef>
            <a:spcAft>
              <a:spcPct val="35000"/>
            </a:spcAft>
            <a:buNone/>
          </a:pPr>
          <a:endParaRPr lang="es-CL" sz="1200" kern="1200" dirty="0">
            <a:solidFill>
              <a:schemeClr val="tx1"/>
            </a:solidFill>
          </a:endParaRPr>
        </a:p>
      </dsp:txBody>
      <dsp:txXfrm>
        <a:off x="1474781" y="3794293"/>
        <a:ext cx="6536367" cy="8214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19" name="Google Shape;19;p4"/>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20" name="Google Shape;20;p4"/>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104" name="Google Shape;104;p14"/>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105" name="Google Shape;105;p14"/>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3" b="0" i="0">
                <a:solidFill>
                  <a:srgbClr val="009051"/>
                </a:solidFill>
                <a:latin typeface="Calibri"/>
                <a:cs typeface="Calibri"/>
              </a:defRPr>
            </a:lvl1pPr>
          </a:lstStyle>
          <a:p>
            <a:endParaRPr/>
          </a:p>
        </p:txBody>
      </p:sp>
      <p:sp>
        <p:nvSpPr>
          <p:cNvPr id="3" name="Holder 3"/>
          <p:cNvSpPr>
            <a:spLocks noGrp="1"/>
          </p:cNvSpPr>
          <p:nvPr>
            <p:ph sz="half" idx="2"/>
          </p:nvPr>
        </p:nvSpPr>
        <p:spPr>
          <a:xfrm>
            <a:off x="609600" y="1577340"/>
            <a:ext cx="5303520" cy="4606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492209" y="1898180"/>
            <a:ext cx="3577550" cy="287130"/>
          </a:xfrm>
          <a:prstGeom prst="rect">
            <a:avLst/>
          </a:prstGeom>
        </p:spPr>
        <p:txBody>
          <a:bodyPr wrap="square" lIns="0" tIns="0" rIns="0" bIns="0">
            <a:spAutoFit/>
          </a:bodyPr>
          <a:lstStyle>
            <a:lvl1pPr>
              <a:defRPr sz="1147" b="1" i="0">
                <a:solidFill>
                  <a:srgbClr val="00905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208352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7DDB4E-7204-7E4F-86DD-0B953D2316F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92C32F9C-8B04-B24E-A7CD-48E0AF3BD8D5}"/>
              </a:ext>
            </a:extLst>
          </p:cNvPr>
          <p:cNvSpPr>
            <a:spLocks noGrp="1"/>
          </p:cNvSpPr>
          <p:nvPr>
            <p:ph type="dt" sz="half" idx="10"/>
          </p:nvPr>
        </p:nvSpPr>
        <p:spPr/>
        <p:txBody>
          <a:bodyPr/>
          <a:lstStyle/>
          <a:p>
            <a:endParaRPr lang="es-CL"/>
          </a:p>
        </p:txBody>
      </p:sp>
      <p:sp>
        <p:nvSpPr>
          <p:cNvPr id="4" name="Marcador de pie de página 3">
            <a:extLst>
              <a:ext uri="{FF2B5EF4-FFF2-40B4-BE49-F238E27FC236}">
                <a16:creationId xmlns:a16="http://schemas.microsoft.com/office/drawing/2014/main" id="{204CB278-C5C0-F34E-A5D7-0A6A2B403AE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7714519-9495-3C46-ABCD-0F8753D78DE0}"/>
              </a:ext>
            </a:extLst>
          </p:cNvPr>
          <p:cNvSpPr>
            <a:spLocks noGrp="1"/>
          </p:cNvSpPr>
          <p:nvPr>
            <p:ph type="sldNum" sz="quarter" idx="12"/>
          </p:nvPr>
        </p:nvSpPr>
        <p:spPr/>
        <p:txBody>
          <a:bodyPr/>
          <a:lstStyle/>
          <a:p>
            <a:fld id="{09B0C2D5-5C1B-6F42-BF3C-E134A015E6F2}" type="slidenum">
              <a:rPr lang="es-CL" smtClean="0"/>
              <a:t>‹Nº›</a:t>
            </a:fld>
            <a:endParaRPr lang="es-CL"/>
          </a:p>
        </p:txBody>
      </p:sp>
    </p:spTree>
    <p:extLst>
      <p:ext uri="{BB962C8B-B14F-4D97-AF65-F5344CB8AC3E}">
        <p14:creationId xmlns:p14="http://schemas.microsoft.com/office/powerpoint/2010/main" val="308382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672B99-7956-F540-ACBE-61A68D0213CE}"/>
              </a:ext>
            </a:extLst>
          </p:cNvPr>
          <p:cNvSpPr>
            <a:spLocks noGrp="1"/>
          </p:cNvSpPr>
          <p:nvPr>
            <p:ph type="dt" sz="half" idx="10"/>
          </p:nvPr>
        </p:nvSpPr>
        <p:spPr/>
        <p:txBody>
          <a:bodyPr/>
          <a:lstStyle/>
          <a:p>
            <a:endParaRPr lang="es-CL"/>
          </a:p>
        </p:txBody>
      </p:sp>
      <p:sp>
        <p:nvSpPr>
          <p:cNvPr id="3" name="Marcador de pie de página 2">
            <a:extLst>
              <a:ext uri="{FF2B5EF4-FFF2-40B4-BE49-F238E27FC236}">
                <a16:creationId xmlns:a16="http://schemas.microsoft.com/office/drawing/2014/main" id="{6339A6A5-2A60-D14F-9CE6-A06231BEDFF2}"/>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8448C9E5-F55D-3C40-BADC-FDCA813E3ECC}"/>
              </a:ext>
            </a:extLst>
          </p:cNvPr>
          <p:cNvSpPr>
            <a:spLocks noGrp="1"/>
          </p:cNvSpPr>
          <p:nvPr>
            <p:ph type="sldNum" sz="quarter" idx="12"/>
          </p:nvPr>
        </p:nvSpPr>
        <p:spPr/>
        <p:txBody>
          <a:bodyPr/>
          <a:lstStyle/>
          <a:p>
            <a:fld id="{09B0C2D5-5C1B-6F42-BF3C-E134A015E6F2}" type="slidenum">
              <a:rPr lang="es-CL" smtClean="0"/>
              <a:t>‹Nº›</a:t>
            </a:fld>
            <a:endParaRPr lang="es-CL"/>
          </a:p>
        </p:txBody>
      </p:sp>
    </p:spTree>
    <p:extLst>
      <p:ext uri="{BB962C8B-B14F-4D97-AF65-F5344CB8AC3E}">
        <p14:creationId xmlns:p14="http://schemas.microsoft.com/office/powerpoint/2010/main" val="416911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35" name="Google Shape;35;p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
        <p:nvSpPr>
          <p:cNvPr id="36" name="Google Shape;36;p6"/>
          <p:cNvSpPr/>
          <p:nvPr/>
        </p:nvSpPr>
        <p:spPr>
          <a:xfrm flipH="1">
            <a:off x="555710" y="106482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838200" y="1825625"/>
            <a:ext cx="10515600" cy="385974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43" name="Google Shape;43;p7"/>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
        <p:nvSpPr>
          <p:cNvPr id="44" name="Google Shape;44;p7"/>
          <p:cNvSpPr/>
          <p:nvPr/>
        </p:nvSpPr>
        <p:spPr>
          <a:xfrm flipH="1">
            <a:off x="123536" y="5717905"/>
            <a:ext cx="1771609" cy="1140095"/>
          </a:xfrm>
          <a:custGeom>
            <a:avLst/>
            <a:gdLst/>
            <a:ahLst/>
            <a:cxnLst/>
            <a:rect l="l" t="t" r="r" b="b"/>
            <a:pathLst>
              <a:path w="1771609" h="1140095"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52" name="Google Shape;52;p8"/>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53" name="Google Shape;53;p8"/>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63" name="Google Shape;63;p9"/>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64" name="Google Shape;64;p9"/>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70" name="Google Shape;70;p10"/>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71" name="Google Shape;71;p10"/>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79" name="Google Shape;79;p11"/>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80" name="Google Shape;80;p11"/>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2"/>
          <p:cNvSpPr>
            <a:spLocks noGrp="1"/>
          </p:cNvSpPr>
          <p:nvPr>
            <p:ph type="pic" idx="2"/>
          </p:nvPr>
        </p:nvSpPr>
        <p:spPr>
          <a:xfrm>
            <a:off x="5183188" y="987425"/>
            <a:ext cx="6172200" cy="4873625"/>
          </a:xfrm>
          <a:prstGeom prst="rect">
            <a:avLst/>
          </a:prstGeom>
          <a:noFill/>
          <a:ln>
            <a:noFill/>
          </a:ln>
        </p:spPr>
      </p:sp>
      <p:sp>
        <p:nvSpPr>
          <p:cNvPr id="84" name="Google Shape;8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88" name="Google Shape;88;p12"/>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89" name="Google Shape;89;p12"/>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96" name="Google Shape;96;p13"/>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97" name="Google Shape;97;p13"/>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Century Gothic"/>
              <a:buNone/>
              <a:defRPr sz="32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2" r:id="rId5"/>
    <p:sldLayoutId id="2147483661" r:id="rId6"/>
    <p:sldLayoutId id="2147483656" r:id="rId7"/>
    <p:sldLayoutId id="2147483657" r:id="rId8"/>
    <p:sldLayoutId id="2147483658" r:id="rId9"/>
    <p:sldLayoutId id="2147483659"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CFAF5F-A65F-114C-8CC4-5C0EF3B81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771DC1A-04D8-4348-BAE9-CF3E79F86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014B7CE-5F62-5341-816F-E1A971B36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CL"/>
          </a:p>
        </p:txBody>
      </p:sp>
      <p:sp>
        <p:nvSpPr>
          <p:cNvPr id="5" name="Marcador de pie de página 4">
            <a:extLst>
              <a:ext uri="{FF2B5EF4-FFF2-40B4-BE49-F238E27FC236}">
                <a16:creationId xmlns:a16="http://schemas.microsoft.com/office/drawing/2014/main" id="{0455CDF9-F22B-3340-A559-66936D00F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DD5A86A3-C48A-D642-8719-C8C664215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0C2D5-5C1B-6F42-BF3C-E134A015E6F2}" type="slidenum">
              <a:rPr lang="es-CL" smtClean="0"/>
              <a:t>‹Nº›</a:t>
            </a:fld>
            <a:endParaRPr lang="es-CL"/>
          </a:p>
        </p:txBody>
      </p:sp>
    </p:spTree>
    <p:extLst>
      <p:ext uri="{BB962C8B-B14F-4D97-AF65-F5344CB8AC3E}">
        <p14:creationId xmlns:p14="http://schemas.microsoft.com/office/powerpoint/2010/main" val="375423218"/>
      </p:ext>
    </p:extLst>
  </p:cSld>
  <p:clrMap bg1="lt1" tx1="dk1" bg2="lt2" tx2="dk2" accent1="accent1" accent2="accent2" accent3="accent3" accent4="accent4" accent5="accent5" accent6="accent6" hlink="hlink" folHlink="folHlink"/>
  <p:sldLayoutIdLst>
    <p:sldLayoutId id="2147483654" r:id="rId1"/>
    <p:sldLayoutId id="214748365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s/photo/925987" TargetMode="External"/><Relationship Id="rId2" Type="http://schemas.openxmlformats.org/officeDocument/2006/relationships/image" Target="../media/image1.jpg!d"/><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unpinguinorojo.blogspot.com/2011/02/historia-de-una-familia-de-pajaros.html" TargetMode="External"/><Relationship Id="rId7" Type="http://schemas.openxmlformats.org/officeDocument/2006/relationships/diagramQuickStyle" Target="../diagrams/quickStyle1.xml"/><Relationship Id="rId2" Type="http://schemas.openxmlformats.org/officeDocument/2006/relationships/image" Target="../media/image15.jpg"/><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creativecommons.org/licenses/by/3.0/" TargetMode="Externa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unpinguinorojo.blogspot.com/2011/02/historia-de-una-familia-de-pajaros.html" TargetMode="External"/><Relationship Id="rId7" Type="http://schemas.openxmlformats.org/officeDocument/2006/relationships/diagramQuickStyle" Target="../diagrams/quickStyle2.xml"/><Relationship Id="rId2" Type="http://schemas.openxmlformats.org/officeDocument/2006/relationships/image" Target="../media/image15.jpg"/><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creativecommons.org/licenses/by/3.0/" TargetMode="Externa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misiglo.wordpress.com/2010/01/22/musica-de-pajaros/"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pjud.cl/" TargetMode="External"/><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zoomgraf.blogspot.com.es/2012/04/pajaros-exoticoswallpapers-o-fondosaves.html" TargetMode="Externa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pxfuel.com/es/free-photo-oziry" TargetMode="External"/><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7/06/relationships/model3d" Target="../media/model3d1.glb"/><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scc.cl/pagina/participacion_temprana"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31.jp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s://www.pxfuel.com/es/free-photo-oziry" TargetMode="External"/><Relationship Id="rId7" Type="http://schemas.openxmlformats.org/officeDocument/2006/relationships/diagramColors" Target="../diagrams/colors6.xml"/><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zoomgraf.blogspot.com.es/2012/04/pajaros-exoticoswallpapers-o-fondosaves.html"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pxhere.com/es/photo/925987" TargetMode="External"/><Relationship Id="rId2" Type="http://schemas.openxmlformats.org/officeDocument/2006/relationships/image" Target="../media/image1.jpg!d"/><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pájaro parado encima de colores&#10;&#10;Descripción generada automáticamente con confianza baja">
            <a:extLst>
              <a:ext uri="{FF2B5EF4-FFF2-40B4-BE49-F238E27FC236}">
                <a16:creationId xmlns:a16="http://schemas.microsoft.com/office/drawing/2014/main" id="{A7F6A53C-63F2-8F47-A527-54F4E6493F1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5701553" cy="6858000"/>
          </a:xfrm>
          <a:prstGeom prst="rect">
            <a:avLst/>
          </a:prstGeom>
        </p:spPr>
      </p:pic>
      <p:sp>
        <p:nvSpPr>
          <p:cNvPr id="6" name="CuadroTexto 5">
            <a:extLst>
              <a:ext uri="{FF2B5EF4-FFF2-40B4-BE49-F238E27FC236}">
                <a16:creationId xmlns:a16="http://schemas.microsoft.com/office/drawing/2014/main" id="{569DC424-1724-B749-9300-4D002A69E111}"/>
              </a:ext>
            </a:extLst>
          </p:cNvPr>
          <p:cNvSpPr txBox="1"/>
          <p:nvPr/>
        </p:nvSpPr>
        <p:spPr>
          <a:xfrm>
            <a:off x="5562601" y="255494"/>
            <a:ext cx="6499412" cy="677108"/>
          </a:xfrm>
          <a:prstGeom prst="rect">
            <a:avLst/>
          </a:prstGeom>
          <a:noFill/>
        </p:spPr>
        <p:txBody>
          <a:bodyPr wrap="square" rtlCol="0">
            <a:spAutoFit/>
          </a:bodyPr>
          <a:lstStyle/>
          <a:p>
            <a:pPr algn="ctr"/>
            <a:r>
              <a:rPr lang="es-ES" sz="2400" b="1" dirty="0">
                <a:solidFill>
                  <a:schemeClr val="tx1"/>
                </a:solidFill>
                <a:latin typeface="Arial Nova" panose="020B0504020202020204" pitchFamily="34" charset="0"/>
                <a:ea typeface="Century Gothic"/>
                <a:cs typeface="Century Gothic"/>
                <a:sym typeface="Century Gothic"/>
              </a:rPr>
              <a:t>Diplomado en  Negociación y Mediación </a:t>
            </a:r>
          </a:p>
          <a:p>
            <a:endParaRPr lang="es-CL" dirty="0"/>
          </a:p>
        </p:txBody>
      </p:sp>
      <p:sp>
        <p:nvSpPr>
          <p:cNvPr id="7" name="CuadroTexto 6">
            <a:extLst>
              <a:ext uri="{FF2B5EF4-FFF2-40B4-BE49-F238E27FC236}">
                <a16:creationId xmlns:a16="http://schemas.microsoft.com/office/drawing/2014/main" id="{863EAD13-6151-B44E-ABD3-E1148E499EEF}"/>
              </a:ext>
            </a:extLst>
          </p:cNvPr>
          <p:cNvSpPr txBox="1"/>
          <p:nvPr/>
        </p:nvSpPr>
        <p:spPr>
          <a:xfrm>
            <a:off x="6714699" y="2043953"/>
            <a:ext cx="4930454" cy="2616101"/>
          </a:xfrm>
          <a:prstGeom prst="rect">
            <a:avLst/>
          </a:prstGeom>
          <a:noFill/>
        </p:spPr>
        <p:txBody>
          <a:bodyPr wrap="square" rtlCol="0">
            <a:spAutoFit/>
          </a:bodyPr>
          <a:lstStyle/>
          <a:p>
            <a:pPr algn="ctr"/>
            <a:endParaRPr lang="es-ES" sz="3200" b="1" dirty="0">
              <a:solidFill>
                <a:srgbClr val="C00000"/>
              </a:solidFill>
              <a:latin typeface="Century Gothic"/>
              <a:ea typeface="Century Gothic"/>
              <a:cs typeface="Century Gothic"/>
              <a:sym typeface="Century Gothic"/>
            </a:endParaRPr>
          </a:p>
          <a:p>
            <a:pPr algn="ctr"/>
            <a:r>
              <a:rPr lang="es-ES" sz="4000" b="1" dirty="0">
                <a:solidFill>
                  <a:srgbClr val="C00000"/>
                </a:solidFill>
                <a:latin typeface="Arial Nova" panose="020B0504020202020204" pitchFamily="34" charset="0"/>
                <a:ea typeface="Century Gothic"/>
                <a:cs typeface="Century Gothic"/>
                <a:sym typeface="Century Gothic"/>
              </a:rPr>
              <a:t>Mediación Social. Dimensión ambiental</a:t>
            </a:r>
          </a:p>
          <a:p>
            <a:pPr algn="ctr"/>
            <a:r>
              <a:rPr lang="es-ES" sz="1200">
                <a:solidFill>
                  <a:srgbClr val="C00000"/>
                </a:solidFill>
                <a:latin typeface="Arial Nova" panose="020B0504020202020204" pitchFamily="34" charset="0"/>
                <a:ea typeface="Century Gothic"/>
                <a:cs typeface="Century Gothic"/>
                <a:sym typeface="Century Gothic"/>
              </a:rPr>
              <a:t>8 de agosto de 2023</a:t>
            </a:r>
            <a:endParaRPr lang="es-ES" sz="1200" dirty="0">
              <a:solidFill>
                <a:schemeClr val="tx1"/>
              </a:solidFill>
              <a:latin typeface="Arial Nova" panose="020B0504020202020204" pitchFamily="34" charset="0"/>
              <a:ea typeface="Century Gothic"/>
              <a:cs typeface="Century Gothic"/>
              <a:sym typeface="Century Gothic"/>
            </a:endParaRPr>
          </a:p>
        </p:txBody>
      </p:sp>
      <p:sp>
        <p:nvSpPr>
          <p:cNvPr id="8" name="CuadroTexto 7">
            <a:extLst>
              <a:ext uri="{FF2B5EF4-FFF2-40B4-BE49-F238E27FC236}">
                <a16:creationId xmlns:a16="http://schemas.microsoft.com/office/drawing/2014/main" id="{0506DAC3-3B34-E143-8210-24C0AC2F7676}"/>
              </a:ext>
            </a:extLst>
          </p:cNvPr>
          <p:cNvSpPr txBox="1"/>
          <p:nvPr/>
        </p:nvSpPr>
        <p:spPr>
          <a:xfrm>
            <a:off x="5562600" y="5338482"/>
            <a:ext cx="6082553" cy="830997"/>
          </a:xfrm>
          <a:prstGeom prst="rect">
            <a:avLst/>
          </a:prstGeom>
          <a:noFill/>
        </p:spPr>
        <p:txBody>
          <a:bodyPr wrap="square" rtlCol="0">
            <a:spAutoFit/>
          </a:bodyPr>
          <a:lstStyle/>
          <a:p>
            <a:pPr lvl="0" algn="ctr"/>
            <a:r>
              <a:rPr lang="es-ES" sz="1600" b="1" dirty="0">
                <a:solidFill>
                  <a:schemeClr val="tx1"/>
                </a:solidFill>
                <a:latin typeface="Arial Nova" panose="020B0504020202020204" pitchFamily="34" charset="0"/>
                <a:ea typeface="Century Gothic"/>
                <a:cs typeface="Century Gothic"/>
                <a:sym typeface="Century Gothic"/>
              </a:rPr>
              <a:t>Prof. Ma. Nora González Jaraquemada</a:t>
            </a:r>
            <a:endParaRPr lang="es-ES" sz="1600" b="1" dirty="0">
              <a:solidFill>
                <a:schemeClr val="tx1"/>
              </a:solidFill>
              <a:latin typeface="Arial Nova" panose="020B0504020202020204" pitchFamily="34" charset="0"/>
            </a:endParaRPr>
          </a:p>
          <a:p>
            <a:pPr lvl="0" algn="ctr"/>
            <a:r>
              <a:rPr lang="es-ES" sz="1600" b="1" dirty="0">
                <a:solidFill>
                  <a:schemeClr val="tx1"/>
                </a:solidFill>
                <a:latin typeface="Arial Nova" panose="020B0504020202020204" pitchFamily="34" charset="0"/>
                <a:ea typeface="Century Gothic"/>
                <a:cs typeface="Century Gothic"/>
                <a:sym typeface="Century Gothic"/>
              </a:rPr>
              <a:t>Profesora Asociada Facultad de Derecho U. de Chile</a:t>
            </a:r>
            <a:endParaRPr lang="es-ES" sz="1600" b="1" dirty="0">
              <a:solidFill>
                <a:schemeClr val="tx1"/>
              </a:solidFill>
              <a:latin typeface="Arial Nova" panose="020B0504020202020204" pitchFamily="34" charset="0"/>
            </a:endParaRPr>
          </a:p>
          <a:p>
            <a:pPr lvl="0" algn="ctr"/>
            <a:r>
              <a:rPr lang="es-ES" sz="1600" b="1" dirty="0">
                <a:solidFill>
                  <a:schemeClr val="tx1"/>
                </a:solidFill>
                <a:latin typeface="Arial Nova" panose="020B0504020202020204" pitchFamily="34" charset="0"/>
                <a:ea typeface="Century Gothic"/>
                <a:cs typeface="Century Gothic"/>
                <a:sym typeface="Century Gothic"/>
              </a:rPr>
              <a:t>Doctora© por la U. de Chile</a:t>
            </a:r>
            <a:endParaRPr lang="es-CL" sz="1600" b="1" dirty="0">
              <a:solidFill>
                <a:schemeClr val="tx1"/>
              </a:solidFill>
              <a:latin typeface="Arial Nova" panose="020B0504020202020204" pitchFamily="34" charset="0"/>
            </a:endParaRPr>
          </a:p>
        </p:txBody>
      </p:sp>
      <p:sp>
        <p:nvSpPr>
          <p:cNvPr id="2" name="Marcador de número de diapositiva 1">
            <a:extLst>
              <a:ext uri="{FF2B5EF4-FFF2-40B4-BE49-F238E27FC236}">
                <a16:creationId xmlns:a16="http://schemas.microsoft.com/office/drawing/2014/main" id="{B0962778-6BA2-408B-A2DB-44613F2CD3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a:t>
            </a:fld>
            <a:endParaRPr lang="es-ES"/>
          </a:p>
        </p:txBody>
      </p:sp>
    </p:spTree>
    <p:extLst>
      <p:ext uri="{BB962C8B-B14F-4D97-AF65-F5344CB8AC3E}">
        <p14:creationId xmlns:p14="http://schemas.microsoft.com/office/powerpoint/2010/main" val="26839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32B3C-456B-9246-8F27-79C8B60B119B}"/>
              </a:ext>
            </a:extLst>
          </p:cNvPr>
          <p:cNvSpPr>
            <a:spLocks noGrp="1"/>
          </p:cNvSpPr>
          <p:nvPr>
            <p:ph type="title"/>
          </p:nvPr>
        </p:nvSpPr>
        <p:spPr>
          <a:xfrm>
            <a:off x="838200" y="92365"/>
            <a:ext cx="6264564" cy="1598324"/>
          </a:xfrm>
        </p:spPr>
        <p:txBody>
          <a:bodyPr>
            <a:normAutofit fontScale="90000"/>
          </a:bodyPr>
          <a:lstStyle/>
          <a:p>
            <a:pPr algn="ctr"/>
            <a:r>
              <a:rPr lang="es-CL" sz="3200" b="1" dirty="0">
                <a:solidFill>
                  <a:srgbClr val="006666"/>
                </a:solidFill>
                <a:latin typeface="Calibri Light" panose="020F0302020204030204" pitchFamily="34" charset="0"/>
                <a:cs typeface="Calibri Light" panose="020F0302020204030204" pitchFamily="34" charset="0"/>
              </a:rPr>
              <a:t>Algunas especificidades de la Mediación social </a:t>
            </a:r>
            <a:br>
              <a:rPr lang="es-CL" sz="3200" dirty="0"/>
            </a:br>
            <a:br>
              <a:rPr lang="es-CL" sz="3200" dirty="0">
                <a:solidFill>
                  <a:srgbClr val="006666"/>
                </a:solidFill>
                <a:latin typeface="Calibri" panose="020F0502020204030204" pitchFamily="34" charset="0"/>
                <a:cs typeface="Calibri" panose="020F0502020204030204" pitchFamily="34" charset="0"/>
              </a:rPr>
            </a:br>
            <a:endParaRPr lang="es-CL" dirty="0"/>
          </a:p>
        </p:txBody>
      </p:sp>
      <p:sp>
        <p:nvSpPr>
          <p:cNvPr id="3" name="Marcador de número de diapositiva 2">
            <a:extLst>
              <a:ext uri="{FF2B5EF4-FFF2-40B4-BE49-F238E27FC236}">
                <a16:creationId xmlns:a16="http://schemas.microsoft.com/office/drawing/2014/main" id="{78F95C52-A44B-451C-BA32-1147633FEF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10</a:t>
            </a:fld>
            <a:endParaRPr lang="es-ES"/>
          </a:p>
        </p:txBody>
      </p:sp>
      <p:sp>
        <p:nvSpPr>
          <p:cNvPr id="6" name="CuadroTexto 5">
            <a:extLst>
              <a:ext uri="{FF2B5EF4-FFF2-40B4-BE49-F238E27FC236}">
                <a16:creationId xmlns:a16="http://schemas.microsoft.com/office/drawing/2014/main" id="{33219120-2929-4BEB-AC29-BF6418D27C36}"/>
              </a:ext>
            </a:extLst>
          </p:cNvPr>
          <p:cNvSpPr txBox="1"/>
          <p:nvPr/>
        </p:nvSpPr>
        <p:spPr>
          <a:xfrm>
            <a:off x="591127" y="6207096"/>
            <a:ext cx="7004627" cy="369332"/>
          </a:xfrm>
          <a:prstGeom prst="rect">
            <a:avLst/>
          </a:prstGeom>
          <a:noFill/>
        </p:spPr>
        <p:txBody>
          <a:bodyPr wrap="square">
            <a:spAutoFit/>
          </a:bodyPr>
          <a:lstStyle/>
          <a:p>
            <a:r>
              <a:rPr lang="es-ES" sz="900" dirty="0"/>
              <a:t>(3) </a:t>
            </a:r>
            <a:r>
              <a:rPr lang="es-ES" sz="900" dirty="0">
                <a:solidFill>
                  <a:schemeClr val="tx1"/>
                </a:solidFill>
                <a:latin typeface="Calibri Light" panose="020F0302020204030204" pitchFamily="34" charset="0"/>
                <a:cs typeface="Calibri Light" panose="020F0302020204030204" pitchFamily="34" charset="0"/>
              </a:rPr>
              <a:t>Berger y Luckmann, 1967). Modernidad, pluralismo y crisis de sentido.  La orientación del hombre moderno. Editorial </a:t>
            </a:r>
            <a:r>
              <a:rPr lang="es-ES" sz="900" dirty="0" err="1">
                <a:solidFill>
                  <a:schemeClr val="tx1"/>
                </a:solidFill>
                <a:latin typeface="Calibri Light" panose="020F0302020204030204" pitchFamily="34" charset="0"/>
                <a:cs typeface="Calibri Light" panose="020F0302020204030204" pitchFamily="34" charset="0"/>
              </a:rPr>
              <a:t>Paidos</a:t>
            </a:r>
            <a:r>
              <a:rPr lang="es-ES" sz="900" dirty="0">
                <a:solidFill>
                  <a:schemeClr val="tx1"/>
                </a:solidFill>
                <a:latin typeface="Calibri Light" panose="020F0302020204030204" pitchFamily="34" charset="0"/>
                <a:cs typeface="Calibri Light" panose="020F0302020204030204" pitchFamily="34" charset="0"/>
              </a:rPr>
              <a:t> Studio, 1995, 1ra. Edición. Pp. 47 a 57.-</a:t>
            </a:r>
            <a:r>
              <a:rPr lang="es-ES" sz="900" dirty="0">
                <a:latin typeface="Calibri Light" panose="020F0302020204030204" pitchFamily="34" charset="0"/>
                <a:cs typeface="Calibri Light" panose="020F0302020204030204" pitchFamily="34" charset="0"/>
              </a:rPr>
              <a:t> </a:t>
            </a:r>
          </a:p>
        </p:txBody>
      </p:sp>
      <p:sp>
        <p:nvSpPr>
          <p:cNvPr id="5" name="CuadroTexto 4">
            <a:extLst>
              <a:ext uri="{FF2B5EF4-FFF2-40B4-BE49-F238E27FC236}">
                <a16:creationId xmlns:a16="http://schemas.microsoft.com/office/drawing/2014/main" id="{5D0CD3CF-DC45-4BF6-99C4-BDF0A38AA8FD}"/>
              </a:ext>
            </a:extLst>
          </p:cNvPr>
          <p:cNvSpPr txBox="1"/>
          <p:nvPr/>
        </p:nvSpPr>
        <p:spPr>
          <a:xfrm>
            <a:off x="1140977" y="1163782"/>
            <a:ext cx="6300069" cy="5724644"/>
          </a:xfrm>
          <a:prstGeom prst="rect">
            <a:avLst/>
          </a:prstGeom>
          <a:noFill/>
        </p:spPr>
        <p:txBody>
          <a:bodyPr wrap="square" rtlCol="0">
            <a:spAutoFit/>
          </a:bodyPr>
          <a:lstStyle/>
          <a:p>
            <a:pPr marL="285750" indent="-285750" algn="just">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Elemento relacional: </a:t>
            </a:r>
            <a:r>
              <a:rPr lang="es-ES" sz="1600" b="1" dirty="0">
                <a:solidFill>
                  <a:srgbClr val="C00000"/>
                </a:solidFill>
                <a:latin typeface="Calibri Light" panose="020F0302020204030204" pitchFamily="34" charset="0"/>
                <a:cs typeface="Calibri Light" panose="020F0302020204030204" pitchFamily="34" charset="0"/>
              </a:rPr>
              <a:t>vínculos y relaciones sociales. </a:t>
            </a:r>
            <a:r>
              <a:rPr lang="es-ES" sz="1600" dirty="0">
                <a:solidFill>
                  <a:schemeClr val="tx1"/>
                </a:solidFill>
                <a:latin typeface="Calibri Light" panose="020F0302020204030204" pitchFamily="34" charset="0"/>
                <a:cs typeface="Calibri Light" panose="020F0302020204030204" pitchFamily="34" charset="0"/>
              </a:rPr>
              <a:t>Las bases de la construcción social están constituidas por una trama de vínculos y relaciones sociales.</a:t>
            </a:r>
          </a:p>
          <a:p>
            <a:pPr marL="285750" indent="-285750" algn="just">
              <a:buFont typeface="Courier New" panose="02070309020205020404" pitchFamily="49" charset="0"/>
              <a:buChar char="o"/>
            </a:pPr>
            <a:r>
              <a:rPr lang="es-ES" sz="1600" dirty="0">
                <a:solidFill>
                  <a:schemeClr val="tx1"/>
                </a:solidFill>
                <a:latin typeface="Calibri Light" panose="020F0302020204030204" pitchFamily="34" charset="0"/>
                <a:cs typeface="Calibri Light" panose="020F0302020204030204" pitchFamily="34" charset="0"/>
              </a:rPr>
              <a:t>De ellas surgen las </a:t>
            </a:r>
            <a:r>
              <a:rPr lang="es-ES" sz="1600" dirty="0">
                <a:solidFill>
                  <a:srgbClr val="C00000"/>
                </a:solidFill>
                <a:latin typeface="Calibri Light" panose="020F0302020204030204" pitchFamily="34" charset="0"/>
                <a:cs typeface="Calibri Light" panose="020F0302020204030204" pitchFamily="34" charset="0"/>
              </a:rPr>
              <a:t>“</a:t>
            </a:r>
            <a:r>
              <a:rPr lang="es-ES" sz="1600" b="1" dirty="0">
                <a:solidFill>
                  <a:srgbClr val="C00000"/>
                </a:solidFill>
                <a:latin typeface="Calibri Light" panose="020F0302020204030204" pitchFamily="34" charset="0"/>
                <a:cs typeface="Calibri Light" panose="020F0302020204030204" pitchFamily="34" charset="0"/>
              </a:rPr>
              <a:t>comunidades de vida” </a:t>
            </a:r>
            <a:r>
              <a:rPr lang="es-ES" sz="1600" dirty="0">
                <a:solidFill>
                  <a:schemeClr val="tx1"/>
                </a:solidFill>
                <a:latin typeface="Calibri Light" panose="020F0302020204030204" pitchFamily="34" charset="0"/>
                <a:cs typeface="Calibri Light" panose="020F0302020204030204" pitchFamily="34" charset="0"/>
              </a:rPr>
              <a:t>en las que uno nace o por las cuales es adoptado, y de las cuales se presupone la existencia de un mínimo grado de sentido compartido (Berger y Luckmann, 1967). Parten de la hipótesis que “[u]</a:t>
            </a:r>
            <a:r>
              <a:rPr lang="es-ES" sz="1600" dirty="0" err="1">
                <a:solidFill>
                  <a:schemeClr val="tx1"/>
                </a:solidFill>
                <a:latin typeface="Calibri Light" panose="020F0302020204030204" pitchFamily="34" charset="0"/>
                <a:cs typeface="Calibri Light" panose="020F0302020204030204" pitchFamily="34" charset="0"/>
              </a:rPr>
              <a:t>na</a:t>
            </a:r>
            <a:r>
              <a:rPr lang="es-ES" sz="1600" dirty="0">
                <a:solidFill>
                  <a:schemeClr val="tx1"/>
                </a:solidFill>
                <a:latin typeface="Calibri Light" panose="020F0302020204030204" pitchFamily="34" charset="0"/>
                <a:cs typeface="Calibri Light" panose="020F0302020204030204" pitchFamily="34" charset="0"/>
              </a:rPr>
              <a:t> sociedad es absolutamente inconcebible sin valores comunes e interpretaciones compartidas de la realidad”(Pp. 55) (3)</a:t>
            </a:r>
          </a:p>
          <a:p>
            <a:pPr marL="285750" indent="-285750" algn="just">
              <a:buFont typeface="Courier New" panose="02070309020205020404" pitchFamily="49" charset="0"/>
              <a:buChar char="o"/>
            </a:pPr>
            <a:r>
              <a:rPr lang="es-ES" sz="1600" dirty="0">
                <a:solidFill>
                  <a:schemeClr val="tx1"/>
                </a:solidFill>
                <a:latin typeface="Calibri Light" panose="020F0302020204030204" pitchFamily="34" charset="0"/>
                <a:cs typeface="Calibri Light" panose="020F0302020204030204" pitchFamily="34" charset="0"/>
              </a:rPr>
              <a:t>Para Berger y Luckmann existen dos tipos básicos de estructura social: </a:t>
            </a:r>
            <a:r>
              <a:rPr lang="es-ES" sz="1600" b="1" dirty="0">
                <a:solidFill>
                  <a:schemeClr val="tx1"/>
                </a:solidFill>
                <a:latin typeface="Calibri Light" panose="020F0302020204030204" pitchFamily="34" charset="0"/>
                <a:cs typeface="Calibri Light" panose="020F0302020204030204" pitchFamily="34" charset="0"/>
              </a:rPr>
              <a:t>las Arcaicas</a:t>
            </a:r>
            <a:r>
              <a:rPr lang="es-ES" sz="1600" dirty="0">
                <a:solidFill>
                  <a:schemeClr val="tx1"/>
                </a:solidFill>
                <a:latin typeface="Calibri Light" panose="020F0302020204030204" pitchFamily="34" charset="0"/>
                <a:cs typeface="Calibri Light" panose="020F0302020204030204" pitchFamily="34" charset="0"/>
              </a:rPr>
              <a:t>, onde se cuenta con un sistema de valores único y de aplicación general. La reserva total de sentido se administra y almacena a través de instituciones, y las “</a:t>
            </a:r>
            <a:r>
              <a:rPr lang="es-ES" sz="1600" b="1" dirty="0">
                <a:solidFill>
                  <a:schemeClr val="tx1"/>
                </a:solidFill>
                <a:latin typeface="Calibri Light" panose="020F0302020204030204" pitchFamily="34" charset="0"/>
                <a:cs typeface="Calibri Light" panose="020F0302020204030204" pitchFamily="34" charset="0"/>
              </a:rPr>
              <a:t>complejas o de culturas superiores</a:t>
            </a:r>
            <a:r>
              <a:rPr lang="es-ES" sz="1600" dirty="0">
                <a:solidFill>
                  <a:schemeClr val="tx1"/>
                </a:solidFill>
                <a:latin typeface="Calibri Light" panose="020F0302020204030204" pitchFamily="34" charset="0"/>
                <a:cs typeface="Calibri Light" panose="020F0302020204030204" pitchFamily="34" charset="0"/>
              </a:rPr>
              <a:t>”.  En ellas, los valores compartidos dejan de ser válidos para todos y ya no están socialmente asegurados. Subyace la idea del pluralismo y de la individualidad. (3)</a:t>
            </a:r>
          </a:p>
          <a:p>
            <a:pPr marL="285750" indent="-285750" algn="just">
              <a:buFont typeface="Courier New" panose="02070309020205020404" pitchFamily="49" charset="0"/>
              <a:buChar char="o"/>
            </a:pPr>
            <a:r>
              <a:rPr lang="es-ES" sz="1600" dirty="0">
                <a:solidFill>
                  <a:schemeClr val="tx1"/>
                </a:solidFill>
                <a:latin typeface="Calibri Light" panose="020F0302020204030204" pitchFamily="34" charset="0"/>
                <a:cs typeface="Calibri Light" panose="020F0302020204030204" pitchFamily="34" charset="0"/>
              </a:rPr>
              <a:t>En las sociedades complejas, “[l]as “grades instituciones” (económicas, políticas y religiosas), se han separado del sistema de valores </a:t>
            </a:r>
            <a:r>
              <a:rPr lang="es-ES" sz="1600" dirty="0" err="1">
                <a:solidFill>
                  <a:schemeClr val="tx1"/>
                </a:solidFill>
                <a:latin typeface="Calibri Light" panose="020F0302020204030204" pitchFamily="34" charset="0"/>
                <a:cs typeface="Calibri Light" panose="020F0302020204030204" pitchFamily="34" charset="0"/>
              </a:rPr>
              <a:t>supraordinales</a:t>
            </a:r>
            <a:r>
              <a:rPr lang="es-ES" sz="1600" dirty="0">
                <a:solidFill>
                  <a:schemeClr val="tx1"/>
                </a:solidFill>
                <a:latin typeface="Calibri Light" panose="020F0302020204030204" pitchFamily="34" charset="0"/>
                <a:cs typeface="Calibri Light" panose="020F0302020204030204" pitchFamily="34" charset="0"/>
              </a:rPr>
              <a:t>, y determinan la acción del individuo en el área funcional que ellas determinan”. (3)</a:t>
            </a:r>
          </a:p>
          <a:p>
            <a:pPr marL="285750" indent="-285750" algn="just">
              <a:buFont typeface="Courier New" panose="02070309020205020404" pitchFamily="49" charset="0"/>
              <a:buChar char="o"/>
            </a:pPr>
            <a:endParaRPr lang="es-ES" dirty="0">
              <a:solidFill>
                <a:schemeClr val="tx1"/>
              </a:solidFill>
              <a:latin typeface="Calibri Light" panose="020F0302020204030204" pitchFamily="34" charset="0"/>
              <a:cs typeface="Calibri Light" panose="020F0302020204030204" pitchFamily="34" charset="0"/>
            </a:endParaRPr>
          </a:p>
          <a:p>
            <a:pPr algn="just"/>
            <a:endParaRPr lang="es-ES" sz="900" dirty="0">
              <a:solidFill>
                <a:schemeClr val="tx1"/>
              </a:solidFill>
              <a:latin typeface="Calibri Light" panose="020F0302020204030204" pitchFamily="34" charset="0"/>
              <a:cs typeface="Calibri Light" panose="020F0302020204030204" pitchFamily="34" charset="0"/>
            </a:endParaRPr>
          </a:p>
          <a:p>
            <a:pPr algn="just"/>
            <a:endParaRPr lang="es-ES" sz="900" dirty="0">
              <a:solidFill>
                <a:schemeClr val="tx1"/>
              </a:solidFill>
              <a:latin typeface="Calibri Light" panose="020F0302020204030204" pitchFamily="34" charset="0"/>
              <a:cs typeface="Calibri Light" panose="020F0302020204030204" pitchFamily="34" charset="0"/>
            </a:endParaRPr>
          </a:p>
          <a:p>
            <a:endParaRPr lang="es-CL" dirty="0">
              <a:solidFill>
                <a:srgbClr val="C00000"/>
              </a:solidFill>
              <a:latin typeface="Calibri Light" panose="020F0302020204030204" pitchFamily="34" charset="0"/>
              <a:cs typeface="Calibri Light" panose="020F0302020204030204" pitchFamily="34" charset="0"/>
            </a:endParaRPr>
          </a:p>
        </p:txBody>
      </p:sp>
      <p:pic>
        <p:nvPicPr>
          <p:cNvPr id="7" name="Imagen 6"/>
          <p:cNvPicPr>
            <a:picLocks noChangeAspect="1"/>
          </p:cNvPicPr>
          <p:nvPr/>
        </p:nvPicPr>
        <p:blipFill>
          <a:blip r:embed="rId2"/>
          <a:stretch>
            <a:fillRect/>
          </a:stretch>
        </p:blipFill>
        <p:spPr>
          <a:xfrm>
            <a:off x="7743824" y="631421"/>
            <a:ext cx="4108892" cy="6090054"/>
          </a:xfrm>
          <a:prstGeom prst="rect">
            <a:avLst/>
          </a:prstGeom>
        </p:spPr>
      </p:pic>
    </p:spTree>
    <p:extLst>
      <p:ext uri="{BB962C8B-B14F-4D97-AF65-F5344CB8AC3E}">
        <p14:creationId xmlns:p14="http://schemas.microsoft.com/office/powerpoint/2010/main" val="9104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32B3C-456B-9246-8F27-79C8B60B119B}"/>
              </a:ext>
            </a:extLst>
          </p:cNvPr>
          <p:cNvSpPr>
            <a:spLocks noGrp="1"/>
          </p:cNvSpPr>
          <p:nvPr>
            <p:ph type="title"/>
          </p:nvPr>
        </p:nvSpPr>
        <p:spPr>
          <a:xfrm>
            <a:off x="838200" y="92365"/>
            <a:ext cx="6264564" cy="1598324"/>
          </a:xfrm>
        </p:spPr>
        <p:txBody>
          <a:bodyPr>
            <a:normAutofit fontScale="90000"/>
          </a:bodyPr>
          <a:lstStyle/>
          <a:p>
            <a:pPr algn="ctr"/>
            <a:r>
              <a:rPr lang="es-CL" sz="3200" b="1" dirty="0">
                <a:solidFill>
                  <a:srgbClr val="006666"/>
                </a:solidFill>
                <a:latin typeface="Calibri Light" panose="020F0302020204030204" pitchFamily="34" charset="0"/>
                <a:cs typeface="Calibri Light" panose="020F0302020204030204" pitchFamily="34" charset="0"/>
              </a:rPr>
              <a:t>Algunas especificidades de la Mediación social </a:t>
            </a:r>
            <a:br>
              <a:rPr lang="es-CL" sz="3200" dirty="0"/>
            </a:br>
            <a:br>
              <a:rPr lang="es-CL" sz="3200" dirty="0">
                <a:solidFill>
                  <a:srgbClr val="006666"/>
                </a:solidFill>
                <a:latin typeface="Calibri" panose="020F0502020204030204" pitchFamily="34" charset="0"/>
                <a:cs typeface="Calibri" panose="020F0502020204030204" pitchFamily="34" charset="0"/>
              </a:rPr>
            </a:br>
            <a:endParaRPr lang="es-CL" dirty="0"/>
          </a:p>
        </p:txBody>
      </p:sp>
      <p:sp>
        <p:nvSpPr>
          <p:cNvPr id="3" name="Marcador de número de diapositiva 2">
            <a:extLst>
              <a:ext uri="{FF2B5EF4-FFF2-40B4-BE49-F238E27FC236}">
                <a16:creationId xmlns:a16="http://schemas.microsoft.com/office/drawing/2014/main" id="{78F95C52-A44B-451C-BA32-1147633FEF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11</a:t>
            </a:fld>
            <a:endParaRPr lang="es-ES"/>
          </a:p>
        </p:txBody>
      </p:sp>
      <p:sp>
        <p:nvSpPr>
          <p:cNvPr id="6" name="CuadroTexto 5">
            <a:extLst>
              <a:ext uri="{FF2B5EF4-FFF2-40B4-BE49-F238E27FC236}">
                <a16:creationId xmlns:a16="http://schemas.microsoft.com/office/drawing/2014/main" id="{33219120-2929-4BEB-AC29-BF6418D27C36}"/>
              </a:ext>
            </a:extLst>
          </p:cNvPr>
          <p:cNvSpPr txBox="1"/>
          <p:nvPr/>
        </p:nvSpPr>
        <p:spPr>
          <a:xfrm>
            <a:off x="591127" y="6207096"/>
            <a:ext cx="7004627" cy="230832"/>
          </a:xfrm>
          <a:prstGeom prst="rect">
            <a:avLst/>
          </a:prstGeom>
          <a:noFill/>
        </p:spPr>
        <p:txBody>
          <a:bodyPr wrap="square">
            <a:spAutoFit/>
          </a:bodyPr>
          <a:lstStyle/>
          <a:p>
            <a:r>
              <a:rPr lang="es-ES" sz="900" dirty="0"/>
              <a:t>( </a:t>
            </a:r>
            <a:r>
              <a:rPr lang="es-ES" sz="900" dirty="0">
                <a:latin typeface="Calibri Light" panose="020F0302020204030204" pitchFamily="34" charset="0"/>
                <a:cs typeface="Calibri Light" panose="020F0302020204030204" pitchFamily="34" charset="0"/>
              </a:rPr>
              <a:t>(4) Basado en Modelo Analítico  propuesto por </a:t>
            </a:r>
            <a:r>
              <a:rPr lang="es-CL" sz="900" dirty="0">
                <a:latin typeface="Calibri Light" panose="020F0302020204030204" pitchFamily="34" charset="0"/>
                <a:cs typeface="Calibri Light" panose="020F0302020204030204" pitchFamily="34" charset="0"/>
              </a:rPr>
              <a:t> Julia Eslava Rincón, Mediación Social (2015: 175- 2014)</a:t>
            </a:r>
            <a:r>
              <a:rPr lang="es-ES" sz="900" dirty="0">
                <a:latin typeface="Calibri Light" panose="020F0302020204030204" pitchFamily="34" charset="0"/>
                <a:cs typeface="Calibri Light" panose="020F0302020204030204" pitchFamily="34" charset="0"/>
              </a:rPr>
              <a:t> </a:t>
            </a:r>
            <a:endParaRPr lang="es-CL" sz="900" dirty="0">
              <a:latin typeface="Calibri Light" panose="020F0302020204030204" pitchFamily="34" charset="0"/>
              <a:cs typeface="Calibri Light" panose="020F0302020204030204" pitchFamily="34" charset="0"/>
            </a:endParaRPr>
          </a:p>
        </p:txBody>
      </p:sp>
      <p:sp>
        <p:nvSpPr>
          <p:cNvPr id="5" name="CuadroTexto 4">
            <a:extLst>
              <a:ext uri="{FF2B5EF4-FFF2-40B4-BE49-F238E27FC236}">
                <a16:creationId xmlns:a16="http://schemas.microsoft.com/office/drawing/2014/main" id="{5D0CD3CF-DC45-4BF6-99C4-BDF0A38AA8FD}"/>
              </a:ext>
            </a:extLst>
          </p:cNvPr>
          <p:cNvSpPr txBox="1"/>
          <p:nvPr/>
        </p:nvSpPr>
        <p:spPr>
          <a:xfrm>
            <a:off x="1019596" y="1163782"/>
            <a:ext cx="6083168" cy="4001095"/>
          </a:xfrm>
          <a:prstGeom prst="rect">
            <a:avLst/>
          </a:prstGeom>
          <a:noFill/>
        </p:spPr>
        <p:txBody>
          <a:bodyPr wrap="square" rtlCol="0">
            <a:spAutoFit/>
          </a:bodyPr>
          <a:lstStyle/>
          <a:p>
            <a:pPr marL="285750" indent="-285750" algn="just">
              <a:buFont typeface="Courier New" panose="02070309020205020404" pitchFamily="49" charset="0"/>
              <a:buChar char="o"/>
            </a:pPr>
            <a:r>
              <a:rPr lang="es-ES" sz="1600" dirty="0">
                <a:solidFill>
                  <a:schemeClr val="tx1"/>
                </a:solidFill>
                <a:latin typeface="Calibri Light" panose="020F0302020204030204" pitchFamily="34" charset="0"/>
                <a:cs typeface="Calibri Light" panose="020F0302020204030204" pitchFamily="34" charset="0"/>
              </a:rPr>
              <a:t>Idea de “vínculo” remite a una forma de relación “[e]n que las personas se conectan con otras y crea procesos comunicacionales de sentido que tienen lugar en interacciones formales o informales de intercambios”. (4)</a:t>
            </a:r>
          </a:p>
          <a:p>
            <a:pPr marL="285750" indent="-285750" algn="just">
              <a:buFont typeface="Courier New" panose="02070309020205020404" pitchFamily="49" charset="0"/>
              <a:buChar char="o"/>
            </a:pPr>
            <a:r>
              <a:rPr lang="es-ES" sz="1600" dirty="0">
                <a:solidFill>
                  <a:schemeClr val="tx1"/>
                </a:solidFill>
                <a:latin typeface="Calibri Light" panose="020F0302020204030204" pitchFamily="34" charset="0"/>
                <a:cs typeface="Calibri Light" panose="020F0302020204030204" pitchFamily="34" charset="0"/>
              </a:rPr>
              <a:t>En los procesos vinculares están presentes </a:t>
            </a:r>
            <a:r>
              <a:rPr lang="es-ES" sz="1600" dirty="0">
                <a:solidFill>
                  <a:srgbClr val="FF0000"/>
                </a:solidFill>
                <a:latin typeface="Calibri Light" panose="020F0302020204030204" pitchFamily="34" charset="0"/>
                <a:cs typeface="Calibri Light" panose="020F0302020204030204" pitchFamily="34" charset="0"/>
              </a:rPr>
              <a:t>diversas dimensiones que impactan recíprocamente</a:t>
            </a:r>
            <a:r>
              <a:rPr lang="es-ES" sz="1600" dirty="0">
                <a:solidFill>
                  <a:schemeClr val="tx1"/>
                </a:solidFill>
                <a:latin typeface="Calibri Light" panose="020F0302020204030204" pitchFamily="34" charset="0"/>
                <a:cs typeface="Calibri Light" panose="020F0302020204030204" pitchFamily="34" charset="0"/>
              </a:rPr>
              <a:t>:  socioemocionales, valóricas, políticas, religiosas, símbolos, diferencias, contradicciones, motivaciones, relaciones de amistad, parentesco, pertenencia a un grupo, ideología, identidad territorial, y </a:t>
            </a:r>
          </a:p>
          <a:p>
            <a:pPr marL="285750" indent="-285750" algn="just">
              <a:buFont typeface="Courier New" panose="02070309020205020404" pitchFamily="49" charset="0"/>
              <a:buChar char="o"/>
            </a:pPr>
            <a:r>
              <a:rPr lang="es-ES" sz="1600" dirty="0">
                <a:solidFill>
                  <a:schemeClr val="tx1"/>
                </a:solidFill>
                <a:latin typeface="Calibri Light" panose="020F0302020204030204" pitchFamily="34" charset="0"/>
                <a:cs typeface="Calibri Light" panose="020F0302020204030204" pitchFamily="34" charset="0"/>
              </a:rPr>
              <a:t>Suponen la asignación o cumplimiento de determinados </a:t>
            </a:r>
            <a:r>
              <a:rPr lang="es-ES" sz="1600" b="1" dirty="0">
                <a:solidFill>
                  <a:srgbClr val="C00000"/>
                </a:solidFill>
                <a:latin typeface="Calibri Light" panose="020F0302020204030204" pitchFamily="34" charset="0"/>
                <a:cs typeface="Calibri Light" panose="020F0302020204030204" pitchFamily="34" charset="0"/>
              </a:rPr>
              <a:t>“roles sociales”</a:t>
            </a:r>
          </a:p>
          <a:p>
            <a:pPr marL="285750" indent="-285750" algn="just">
              <a:buFont typeface="Courier New" panose="02070309020205020404" pitchFamily="49" charset="0"/>
              <a:buChar char="o"/>
            </a:pPr>
            <a:r>
              <a:rPr lang="es-ES" sz="1600" dirty="0">
                <a:solidFill>
                  <a:schemeClr val="tx1"/>
                </a:solidFill>
                <a:latin typeface="Calibri Light" panose="020F0302020204030204" pitchFamily="34" charset="0"/>
                <a:cs typeface="Calibri Light" panose="020F0302020204030204" pitchFamily="34" charset="0"/>
              </a:rPr>
              <a:t>Por lo mismo, la causalidad lineal es superada por la causalidad sistémica circular de las interacciones  sociales.</a:t>
            </a:r>
          </a:p>
          <a:p>
            <a:pPr marL="285750" indent="-285750" algn="just">
              <a:buFont typeface="Courier New" panose="02070309020205020404" pitchFamily="49" charset="0"/>
              <a:buChar char="o"/>
            </a:pPr>
            <a:endParaRPr lang="es-ES" dirty="0">
              <a:solidFill>
                <a:schemeClr val="tx1"/>
              </a:solidFill>
              <a:latin typeface="Calibri Light" panose="020F0302020204030204" pitchFamily="34" charset="0"/>
              <a:cs typeface="Calibri Light" panose="020F0302020204030204" pitchFamily="34" charset="0"/>
            </a:endParaRPr>
          </a:p>
          <a:p>
            <a:pPr algn="just"/>
            <a:endParaRPr lang="es-ES" sz="900" dirty="0">
              <a:solidFill>
                <a:schemeClr val="tx1"/>
              </a:solidFill>
              <a:latin typeface="Calibri Light" panose="020F0302020204030204" pitchFamily="34" charset="0"/>
              <a:cs typeface="Calibri Light" panose="020F0302020204030204" pitchFamily="34" charset="0"/>
            </a:endParaRPr>
          </a:p>
          <a:p>
            <a:pPr algn="just"/>
            <a:endParaRPr lang="es-ES" sz="900" dirty="0">
              <a:solidFill>
                <a:schemeClr val="tx1"/>
              </a:solidFill>
              <a:latin typeface="Calibri Light" panose="020F0302020204030204" pitchFamily="34" charset="0"/>
              <a:cs typeface="Calibri Light" panose="020F0302020204030204" pitchFamily="34" charset="0"/>
            </a:endParaRPr>
          </a:p>
          <a:p>
            <a:endParaRPr lang="es-CL" dirty="0">
              <a:solidFill>
                <a:srgbClr val="C00000"/>
              </a:solidFill>
              <a:latin typeface="Calibri Light" panose="020F0302020204030204" pitchFamily="34" charset="0"/>
              <a:cs typeface="Calibri Light" panose="020F0302020204030204" pitchFamily="34" charset="0"/>
            </a:endParaRPr>
          </a:p>
        </p:txBody>
      </p:sp>
      <p:pic>
        <p:nvPicPr>
          <p:cNvPr id="7" name="Imagen 6"/>
          <p:cNvPicPr>
            <a:picLocks noChangeAspect="1"/>
          </p:cNvPicPr>
          <p:nvPr/>
        </p:nvPicPr>
        <p:blipFill>
          <a:blip r:embed="rId2"/>
          <a:stretch>
            <a:fillRect/>
          </a:stretch>
        </p:blipFill>
        <p:spPr>
          <a:xfrm>
            <a:off x="7284160" y="123825"/>
            <a:ext cx="4762500" cy="6610350"/>
          </a:xfrm>
          <a:prstGeom prst="rect">
            <a:avLst/>
          </a:prstGeom>
        </p:spPr>
      </p:pic>
    </p:spTree>
    <p:extLst>
      <p:ext uri="{BB962C8B-B14F-4D97-AF65-F5344CB8AC3E}">
        <p14:creationId xmlns:p14="http://schemas.microsoft.com/office/powerpoint/2010/main" val="20772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9B195-2717-DE49-BC9D-E1A275118E71}"/>
              </a:ext>
            </a:extLst>
          </p:cNvPr>
          <p:cNvSpPr>
            <a:spLocks noGrp="1"/>
          </p:cNvSpPr>
          <p:nvPr>
            <p:ph type="title"/>
          </p:nvPr>
        </p:nvSpPr>
        <p:spPr>
          <a:xfrm>
            <a:off x="6172200" y="365125"/>
            <a:ext cx="5181600" cy="1325563"/>
          </a:xfrm>
        </p:spPr>
        <p:txBody>
          <a:bodyPr>
            <a:normAutofit/>
          </a:bodyPr>
          <a:lstStyle/>
          <a:p>
            <a:pPr algn="ctr"/>
            <a:r>
              <a:rPr lang="es-ES" sz="2800" b="1" dirty="0">
                <a:solidFill>
                  <a:srgbClr val="006600"/>
                </a:solidFill>
                <a:latin typeface="Calibri Light" panose="020F0302020204030204" pitchFamily="34" charset="0"/>
                <a:cs typeface="Calibri Light" panose="020F0302020204030204" pitchFamily="34" charset="0"/>
              </a:rPr>
              <a:t>Notas sobre los Principios de la Mediación Social   </a:t>
            </a:r>
            <a:r>
              <a:rPr lang="es-ES" sz="1800" dirty="0">
                <a:solidFill>
                  <a:srgbClr val="006600"/>
                </a:solidFill>
                <a:latin typeface="Calibri Light" panose="020F0302020204030204" pitchFamily="34" charset="0"/>
                <a:cs typeface="Calibri Light" panose="020F0302020204030204" pitchFamily="34" charset="0"/>
              </a:rPr>
              <a:t>(Silvio </a:t>
            </a:r>
            <a:r>
              <a:rPr lang="es-ES" sz="1800" dirty="0" err="1">
                <a:solidFill>
                  <a:srgbClr val="006600"/>
                </a:solidFill>
                <a:latin typeface="Calibri Light" panose="020F0302020204030204" pitchFamily="34" charset="0"/>
                <a:cs typeface="Calibri Light" panose="020F0302020204030204" pitchFamily="34" charset="0"/>
              </a:rPr>
              <a:t>Ciappi</a:t>
            </a:r>
            <a:r>
              <a:rPr lang="es-ES" sz="1800" dirty="0">
                <a:solidFill>
                  <a:srgbClr val="006600"/>
                </a:solidFill>
                <a:latin typeface="Calibri Light" panose="020F0302020204030204" pitchFamily="34" charset="0"/>
                <a:cs typeface="Calibri Light" panose="020F0302020204030204" pitchFamily="34" charset="0"/>
              </a:rPr>
              <a:t>, 2016)</a:t>
            </a:r>
            <a:endParaRPr lang="es-CL" sz="1800" dirty="0">
              <a:solidFill>
                <a:srgbClr val="006600"/>
              </a:solidFill>
              <a:latin typeface="Calibri Light" panose="020F0302020204030204" pitchFamily="34" charset="0"/>
              <a:cs typeface="Calibri Light" panose="020F0302020204030204" pitchFamily="34" charset="0"/>
            </a:endParaRPr>
          </a:p>
        </p:txBody>
      </p:sp>
      <p:sp>
        <p:nvSpPr>
          <p:cNvPr id="3" name="Marcador de texto 2">
            <a:extLst>
              <a:ext uri="{FF2B5EF4-FFF2-40B4-BE49-F238E27FC236}">
                <a16:creationId xmlns:a16="http://schemas.microsoft.com/office/drawing/2014/main" id="{CBBA3334-BAB9-0B44-9343-1E6C0D1AEACB}"/>
              </a:ext>
            </a:extLst>
          </p:cNvPr>
          <p:cNvSpPr>
            <a:spLocks noGrp="1"/>
          </p:cNvSpPr>
          <p:nvPr>
            <p:ph type="body" idx="1"/>
          </p:nvPr>
        </p:nvSpPr>
        <p:spPr/>
        <p:txBody>
          <a:bodyPr/>
          <a:lstStyle/>
          <a:p>
            <a:endParaRPr lang="es-CL" dirty="0"/>
          </a:p>
        </p:txBody>
      </p:sp>
      <p:sp>
        <p:nvSpPr>
          <p:cNvPr id="4" name="Marcador de texto 3">
            <a:extLst>
              <a:ext uri="{FF2B5EF4-FFF2-40B4-BE49-F238E27FC236}">
                <a16:creationId xmlns:a16="http://schemas.microsoft.com/office/drawing/2014/main" id="{BA0B21AA-9B18-6543-9444-879D7AEB5CB5}"/>
              </a:ext>
            </a:extLst>
          </p:cNvPr>
          <p:cNvSpPr>
            <a:spLocks noGrp="1"/>
          </p:cNvSpPr>
          <p:nvPr>
            <p:ph type="body" idx="2"/>
          </p:nvPr>
        </p:nvSpPr>
        <p:spPr>
          <a:xfrm>
            <a:off x="6019800" y="1825625"/>
            <a:ext cx="5796379" cy="4351338"/>
          </a:xfrm>
        </p:spPr>
        <p:txBody>
          <a:bodyPr>
            <a:normAutofit fontScale="92500" lnSpcReduction="10000"/>
          </a:bodyPr>
          <a:lstStyle/>
          <a:p>
            <a:pPr>
              <a:buFont typeface="Courier New" panose="02070309020205020404" pitchFamily="49" charset="0"/>
              <a:buChar char="o"/>
            </a:pPr>
            <a:r>
              <a:rPr lang="es-ES" sz="1800" dirty="0">
                <a:latin typeface="Calibri Light" panose="020F0302020204030204" pitchFamily="34" charset="0"/>
                <a:cs typeface="Calibri Light" panose="020F0302020204030204" pitchFamily="34" charset="0"/>
              </a:rPr>
              <a:t>Siempre es necesario buscar aspectos positivos en cualquier conflicto</a:t>
            </a:r>
          </a:p>
          <a:p>
            <a:pPr>
              <a:buFont typeface="Courier New" panose="02070309020205020404" pitchFamily="49" charset="0"/>
              <a:buChar char="o"/>
            </a:pPr>
            <a:r>
              <a:rPr lang="es-ES" sz="1800" dirty="0">
                <a:latin typeface="Calibri Light" panose="020F0302020204030204" pitchFamily="34" charset="0"/>
                <a:cs typeface="Calibri Light" panose="020F0302020204030204" pitchFamily="34" charset="0"/>
              </a:rPr>
              <a:t>Las manifestaciones políticas dentro de la ciudad reducen las tensiones existentes y aumentan las posibilidades de encontrar una solución real</a:t>
            </a:r>
          </a:p>
          <a:p>
            <a:pPr>
              <a:buFont typeface="Courier New" panose="02070309020205020404" pitchFamily="49" charset="0"/>
              <a:buChar char="o"/>
            </a:pPr>
            <a:r>
              <a:rPr lang="es-ES" sz="1800" dirty="0">
                <a:latin typeface="Calibri Light" panose="020F0302020204030204" pitchFamily="34" charset="0"/>
                <a:cs typeface="Calibri Light" panose="020F0302020204030204" pitchFamily="34" charset="0"/>
              </a:rPr>
              <a:t>Necesidad que el individuo y la comunidad acepten su responsabilidad de sus propios conflictos</a:t>
            </a:r>
          </a:p>
          <a:p>
            <a:pPr>
              <a:buFont typeface="Courier New" panose="02070309020205020404" pitchFamily="49" charset="0"/>
              <a:buChar char="o"/>
            </a:pPr>
            <a:r>
              <a:rPr lang="es-ES" sz="1800" dirty="0">
                <a:latin typeface="Calibri Light" panose="020F0302020204030204" pitchFamily="34" charset="0"/>
                <a:cs typeface="Calibri Light" panose="020F0302020204030204" pitchFamily="34" charset="0"/>
              </a:rPr>
              <a:t>La gestión voluntaria de un conflicto es necesaria y alienta el espíritu de cooperación dentro de la misma comunidad</a:t>
            </a:r>
          </a:p>
          <a:p>
            <a:pPr marL="114300" indent="0" algn="ctr">
              <a:buNone/>
            </a:pPr>
            <a:r>
              <a:rPr lang="es-ES" sz="1800" dirty="0">
                <a:latin typeface="Calibri Light" panose="020F0302020204030204" pitchFamily="34" charset="0"/>
                <a:cs typeface="Calibri Light" panose="020F0302020204030204" pitchFamily="34" charset="0"/>
              </a:rPr>
              <a:t>____________</a:t>
            </a:r>
          </a:p>
          <a:p>
            <a:pPr>
              <a:buFont typeface="Wingdings" panose="05000000000000000000" pitchFamily="2" charset="2"/>
              <a:buChar char="§"/>
            </a:pPr>
            <a:r>
              <a:rPr lang="es-ES" sz="1800" dirty="0">
                <a:latin typeface="Calibri Light" panose="020F0302020204030204" pitchFamily="34" charset="0"/>
                <a:cs typeface="Calibri Light" panose="020F0302020204030204" pitchFamily="34" charset="0"/>
              </a:rPr>
              <a:t>Los conflictos sociales surgen en contextos histórico- culturales y políticos</a:t>
            </a:r>
          </a:p>
          <a:p>
            <a:pPr>
              <a:buFont typeface="Wingdings" panose="05000000000000000000" pitchFamily="2" charset="2"/>
              <a:buChar char="§"/>
            </a:pPr>
            <a:r>
              <a:rPr lang="es-ES" sz="1800" dirty="0">
                <a:latin typeface="Calibri Light" panose="020F0302020204030204" pitchFamily="34" charset="0"/>
                <a:cs typeface="Calibri Light" panose="020F0302020204030204" pitchFamily="34" charset="0"/>
              </a:rPr>
              <a:t>La gestión y diseño de soluciones integradoras requiere participación ciudadana en las distintas etapas del conflicto y niveles de decisión</a:t>
            </a:r>
          </a:p>
          <a:p>
            <a:pPr marL="114300" indent="0">
              <a:buNone/>
            </a:pPr>
            <a:endParaRPr lang="es-ES" sz="1800" dirty="0">
              <a:latin typeface="Calibri Light" panose="020F0302020204030204" pitchFamily="34" charset="0"/>
              <a:cs typeface="Calibri Light" panose="020F0302020204030204" pitchFamily="34" charset="0"/>
            </a:endParaRPr>
          </a:p>
          <a:p>
            <a:pPr marL="114300" indent="0">
              <a:buNone/>
            </a:pPr>
            <a:endParaRPr lang="es-CL" sz="2000" dirty="0"/>
          </a:p>
        </p:txBody>
      </p:sp>
      <p:sp>
        <p:nvSpPr>
          <p:cNvPr id="6" name="Marcador de número de diapositiva 5">
            <a:extLst>
              <a:ext uri="{FF2B5EF4-FFF2-40B4-BE49-F238E27FC236}">
                <a16:creationId xmlns:a16="http://schemas.microsoft.com/office/drawing/2014/main" id="{5E795BD9-E7A9-43AF-8D1E-2DC378E20D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12</a:t>
            </a:fld>
            <a:endParaRPr lang="es-ES" dirty="0"/>
          </a:p>
        </p:txBody>
      </p:sp>
      <p:pic>
        <p:nvPicPr>
          <p:cNvPr id="8" name="Imagen 7"/>
          <p:cNvPicPr>
            <a:picLocks noChangeAspect="1"/>
          </p:cNvPicPr>
          <p:nvPr/>
        </p:nvPicPr>
        <p:blipFill>
          <a:blip r:embed="rId2"/>
          <a:stretch>
            <a:fillRect/>
          </a:stretch>
        </p:blipFill>
        <p:spPr>
          <a:xfrm>
            <a:off x="838200" y="459190"/>
            <a:ext cx="5334000" cy="5334000"/>
          </a:xfrm>
          <a:prstGeom prst="rect">
            <a:avLst/>
          </a:prstGeom>
        </p:spPr>
      </p:pic>
    </p:spTree>
    <p:extLst>
      <p:ext uri="{BB962C8B-B14F-4D97-AF65-F5344CB8AC3E}">
        <p14:creationId xmlns:p14="http://schemas.microsoft.com/office/powerpoint/2010/main" val="16056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923F5-5463-C24B-B9CB-2E25BD639740}"/>
              </a:ext>
            </a:extLst>
          </p:cNvPr>
          <p:cNvSpPr>
            <a:spLocks noGrp="1"/>
          </p:cNvSpPr>
          <p:nvPr>
            <p:ph type="title"/>
          </p:nvPr>
        </p:nvSpPr>
        <p:spPr>
          <a:xfrm>
            <a:off x="5009740" y="365125"/>
            <a:ext cx="6344059" cy="1325563"/>
          </a:xfrm>
        </p:spPr>
        <p:txBody>
          <a:bodyPr>
            <a:normAutofit/>
          </a:bodyPr>
          <a:lstStyle/>
          <a:p>
            <a:pPr algn="ctr"/>
            <a:r>
              <a:rPr lang="es-ES" sz="2800" b="1" dirty="0">
                <a:solidFill>
                  <a:srgbClr val="006600"/>
                </a:solidFill>
                <a:latin typeface="Calibri Light" panose="020F0302020204030204" pitchFamily="34" charset="0"/>
                <a:cs typeface="Calibri Light" panose="020F0302020204030204" pitchFamily="34" charset="0"/>
              </a:rPr>
              <a:t>Algunas experiencias de aplicaciones de la Mediación Social</a:t>
            </a:r>
            <a:endParaRPr lang="es-CL" sz="2800" b="1" dirty="0">
              <a:solidFill>
                <a:srgbClr val="006600"/>
              </a:solidFill>
              <a:latin typeface="Calibri Light" panose="020F0302020204030204" pitchFamily="34" charset="0"/>
              <a:cs typeface="Calibri Light" panose="020F0302020204030204" pitchFamily="34" charset="0"/>
            </a:endParaRPr>
          </a:p>
        </p:txBody>
      </p:sp>
      <p:pic>
        <p:nvPicPr>
          <p:cNvPr id="7" name="Imagen 6" descr="Imagen que contiene tabla, hecho de madera, comida, nido&#10;&#10;Descripción generada automáticamente">
            <a:extLst>
              <a:ext uri="{FF2B5EF4-FFF2-40B4-BE49-F238E27FC236}">
                <a16:creationId xmlns:a16="http://schemas.microsoft.com/office/drawing/2014/main" id="{EEEE6C3A-883A-9149-8C08-5A9FF62763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963" y="-10225"/>
            <a:ext cx="4748212" cy="6858000"/>
          </a:xfrm>
          <a:prstGeom prst="rect">
            <a:avLst/>
          </a:prstGeom>
          <a:ln w="28575">
            <a:solidFill>
              <a:schemeClr val="bg1">
                <a:lumMod val="65000"/>
              </a:schemeClr>
            </a:solidFill>
          </a:ln>
          <a:effectLst>
            <a:softEdge rad="635000"/>
          </a:effectLst>
        </p:spPr>
      </p:pic>
      <p:sp>
        <p:nvSpPr>
          <p:cNvPr id="8" name="CuadroTexto 7">
            <a:extLst>
              <a:ext uri="{FF2B5EF4-FFF2-40B4-BE49-F238E27FC236}">
                <a16:creationId xmlns:a16="http://schemas.microsoft.com/office/drawing/2014/main" id="{5C21E961-D4B1-574F-89DF-06A6ADEA998D}"/>
              </a:ext>
            </a:extLst>
          </p:cNvPr>
          <p:cNvSpPr txBox="1"/>
          <p:nvPr/>
        </p:nvSpPr>
        <p:spPr>
          <a:xfrm>
            <a:off x="8678048" y="6858000"/>
            <a:ext cx="3513952" cy="230832"/>
          </a:xfrm>
          <a:prstGeom prst="rect">
            <a:avLst/>
          </a:prstGeom>
          <a:noFill/>
        </p:spPr>
        <p:txBody>
          <a:bodyPr wrap="square" rtlCol="0">
            <a:spAutoFit/>
          </a:bodyPr>
          <a:lstStyle/>
          <a:p>
            <a:r>
              <a:rPr lang="es-CL" sz="900">
                <a:hlinkClick r:id="rId3" tooltip="https://unpinguinorojo.blogspot.com/2011/02/historia-de-una-familia-de-pajaros.html"/>
              </a:rPr>
              <a:t>Esta foto</a:t>
            </a:r>
            <a:r>
              <a:rPr lang="es-CL" sz="900"/>
              <a:t> de Autor desconocido está bajo licencia </a:t>
            </a:r>
            <a:r>
              <a:rPr lang="es-CL" sz="900">
                <a:hlinkClick r:id="rId4" tooltip="https://creativecommons.org/licenses/by/3.0/"/>
              </a:rPr>
              <a:t>CC BY</a:t>
            </a:r>
            <a:endParaRPr lang="es-CL" sz="900"/>
          </a:p>
        </p:txBody>
      </p:sp>
      <p:sp>
        <p:nvSpPr>
          <p:cNvPr id="24" name="CuadroTexto 23">
            <a:extLst>
              <a:ext uri="{FF2B5EF4-FFF2-40B4-BE49-F238E27FC236}">
                <a16:creationId xmlns:a16="http://schemas.microsoft.com/office/drawing/2014/main" id="{553D3E04-CC08-4E45-A1E7-A9E3B57E4063}"/>
              </a:ext>
            </a:extLst>
          </p:cNvPr>
          <p:cNvSpPr txBox="1"/>
          <p:nvPr/>
        </p:nvSpPr>
        <p:spPr>
          <a:xfrm>
            <a:off x="9448800" y="4765964"/>
            <a:ext cx="1498307" cy="584775"/>
          </a:xfrm>
          <a:prstGeom prst="rect">
            <a:avLst/>
          </a:prstGeom>
          <a:noFill/>
        </p:spPr>
        <p:txBody>
          <a:bodyPr wrap="square" rtlCol="0">
            <a:spAutoFit/>
          </a:bodyPr>
          <a:lstStyle/>
          <a:p>
            <a:r>
              <a:rPr lang="es-ES" sz="3200" b="1" dirty="0" err="1"/>
              <a:t>ó</a:t>
            </a:r>
            <a:endParaRPr lang="es-CL" sz="3200" b="1" dirty="0"/>
          </a:p>
        </p:txBody>
      </p:sp>
      <p:graphicFrame>
        <p:nvGraphicFramePr>
          <p:cNvPr id="3" name="Diagrama 2">
            <a:extLst>
              <a:ext uri="{FF2B5EF4-FFF2-40B4-BE49-F238E27FC236}">
                <a16:creationId xmlns:a16="http://schemas.microsoft.com/office/drawing/2014/main" id="{1EFADCB6-3E40-49CC-B342-8CD4F5293C72}"/>
              </a:ext>
            </a:extLst>
          </p:cNvPr>
          <p:cNvGraphicFramePr/>
          <p:nvPr>
            <p:extLst>
              <p:ext uri="{D42A27DB-BD31-4B8C-83A1-F6EECF244321}">
                <p14:modId xmlns:p14="http://schemas.microsoft.com/office/powerpoint/2010/main" val="2847073896"/>
              </p:ext>
            </p:extLst>
          </p:nvPr>
        </p:nvGraphicFramePr>
        <p:xfrm>
          <a:off x="5184559" y="2077375"/>
          <a:ext cx="6975477" cy="40609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lecha: a la izquierda y derecha 3">
            <a:extLst>
              <a:ext uri="{FF2B5EF4-FFF2-40B4-BE49-F238E27FC236}">
                <a16:creationId xmlns:a16="http://schemas.microsoft.com/office/drawing/2014/main" id="{594622F4-3F5F-4DC2-92FD-163F5DB4E0D6}"/>
              </a:ext>
            </a:extLst>
          </p:cNvPr>
          <p:cNvSpPr/>
          <p:nvPr/>
        </p:nvSpPr>
        <p:spPr>
          <a:xfrm>
            <a:off x="7288567" y="3266983"/>
            <a:ext cx="419621" cy="1620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Flecha: a la izquierda y derecha 4">
            <a:extLst>
              <a:ext uri="{FF2B5EF4-FFF2-40B4-BE49-F238E27FC236}">
                <a16:creationId xmlns:a16="http://schemas.microsoft.com/office/drawing/2014/main" id="{4A24DDC0-4422-4A6C-B963-051691AD715A}"/>
              </a:ext>
            </a:extLst>
          </p:cNvPr>
          <p:cNvSpPr/>
          <p:nvPr/>
        </p:nvSpPr>
        <p:spPr>
          <a:xfrm>
            <a:off x="9694416" y="3266983"/>
            <a:ext cx="337350" cy="1620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Flecha: cuádruple 5">
            <a:extLst>
              <a:ext uri="{FF2B5EF4-FFF2-40B4-BE49-F238E27FC236}">
                <a16:creationId xmlns:a16="http://schemas.microsoft.com/office/drawing/2014/main" id="{A7CA3C9A-BFBB-43B6-9C3A-95CE9C3EFA3E}"/>
              </a:ext>
            </a:extLst>
          </p:cNvPr>
          <p:cNvSpPr/>
          <p:nvPr/>
        </p:nvSpPr>
        <p:spPr>
          <a:xfrm>
            <a:off x="8552448" y="3934739"/>
            <a:ext cx="239697" cy="346230"/>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Marcador de número de diapositiva 8">
            <a:extLst>
              <a:ext uri="{FF2B5EF4-FFF2-40B4-BE49-F238E27FC236}">
                <a16:creationId xmlns:a16="http://schemas.microsoft.com/office/drawing/2014/main" id="{BC3CA681-62F0-4A90-98C0-5E2275FE67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13</a:t>
            </a:fld>
            <a:endParaRPr lang="es-ES"/>
          </a:p>
        </p:txBody>
      </p:sp>
    </p:spTree>
    <p:extLst>
      <p:ext uri="{BB962C8B-B14F-4D97-AF65-F5344CB8AC3E}">
        <p14:creationId xmlns:p14="http://schemas.microsoft.com/office/powerpoint/2010/main" val="22704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8CCCB-751C-DE09-83D3-5BC19D440053}"/>
              </a:ext>
            </a:extLst>
          </p:cNvPr>
          <p:cNvSpPr>
            <a:spLocks noGrp="1"/>
          </p:cNvSpPr>
          <p:nvPr>
            <p:ph type="title"/>
          </p:nvPr>
        </p:nvSpPr>
        <p:spPr>
          <a:xfrm>
            <a:off x="175492" y="501650"/>
            <a:ext cx="3430684" cy="3562350"/>
          </a:xfrm>
        </p:spPr>
        <p:txBody>
          <a:bodyPr>
            <a:normAutofit/>
          </a:bodyPr>
          <a:lstStyle/>
          <a:p>
            <a:pPr algn="ctr"/>
            <a:r>
              <a:rPr lang="es-ES" sz="2400" dirty="0">
                <a:solidFill>
                  <a:srgbClr val="006666"/>
                </a:solidFill>
              </a:rPr>
              <a:t>Principios de la mediación ambiental</a:t>
            </a:r>
            <a:endParaRPr lang="es-CL" sz="2400" dirty="0">
              <a:solidFill>
                <a:srgbClr val="006666"/>
              </a:solidFill>
            </a:endParaRPr>
          </a:p>
        </p:txBody>
      </p:sp>
      <p:sp>
        <p:nvSpPr>
          <p:cNvPr id="3" name="Marcador de posición de imagen 2">
            <a:extLst>
              <a:ext uri="{FF2B5EF4-FFF2-40B4-BE49-F238E27FC236}">
                <a16:creationId xmlns:a16="http://schemas.microsoft.com/office/drawing/2014/main" id="{1E363169-C3CB-900E-3463-549FB33D6E2A}"/>
              </a:ext>
            </a:extLst>
          </p:cNvPr>
          <p:cNvSpPr>
            <a:spLocks noGrp="1"/>
          </p:cNvSpPr>
          <p:nvPr>
            <p:ph type="pic" idx="2"/>
          </p:nvPr>
        </p:nvSpPr>
        <p:spPr>
          <a:xfrm>
            <a:off x="7215188" y="1137587"/>
            <a:ext cx="4635067" cy="4873625"/>
          </a:xfrm>
        </p:spPr>
        <p:txBody>
          <a:bodyPr/>
          <a:lstStyle/>
          <a:p>
            <a:endParaRPr lang="es-CL"/>
          </a:p>
        </p:txBody>
      </p:sp>
      <p:sp>
        <p:nvSpPr>
          <p:cNvPr id="5" name="Marcador de número de diapositiva 4">
            <a:extLst>
              <a:ext uri="{FF2B5EF4-FFF2-40B4-BE49-F238E27FC236}">
                <a16:creationId xmlns:a16="http://schemas.microsoft.com/office/drawing/2014/main" id="{03053C85-B016-B5C6-0EEA-21D933A334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14</a:t>
            </a:fld>
            <a:endParaRPr lang="es-ES"/>
          </a:p>
        </p:txBody>
      </p:sp>
      <p:sp>
        <p:nvSpPr>
          <p:cNvPr id="8" name="Marcador de texto 7">
            <a:extLst>
              <a:ext uri="{FF2B5EF4-FFF2-40B4-BE49-F238E27FC236}">
                <a16:creationId xmlns:a16="http://schemas.microsoft.com/office/drawing/2014/main" id="{3A7DF4E2-2A24-3D3A-B4E3-D5AB09B4E0C3}"/>
              </a:ext>
            </a:extLst>
          </p:cNvPr>
          <p:cNvSpPr>
            <a:spLocks noGrp="1"/>
          </p:cNvSpPr>
          <p:nvPr>
            <p:ph type="body" idx="1"/>
          </p:nvPr>
        </p:nvSpPr>
        <p:spPr>
          <a:xfrm>
            <a:off x="175493" y="2057400"/>
            <a:ext cx="4091708" cy="3811588"/>
          </a:xfrm>
        </p:spPr>
        <p:txBody>
          <a:bodyPr/>
          <a:lstStyle/>
          <a:p>
            <a:endParaRPr lang="es-CL" dirty="0"/>
          </a:p>
        </p:txBody>
      </p:sp>
      <p:cxnSp>
        <p:nvCxnSpPr>
          <p:cNvPr id="10" name="Conector recto de flecha 9">
            <a:extLst>
              <a:ext uri="{FF2B5EF4-FFF2-40B4-BE49-F238E27FC236}">
                <a16:creationId xmlns:a16="http://schemas.microsoft.com/office/drawing/2014/main" id="{86047D1F-6CF3-00F1-F26C-85A953659CDA}"/>
              </a:ext>
            </a:extLst>
          </p:cNvPr>
          <p:cNvCxnSpPr>
            <a:cxnSpLocks/>
          </p:cNvCxnSpPr>
          <p:nvPr/>
        </p:nvCxnSpPr>
        <p:spPr>
          <a:xfrm flipV="1">
            <a:off x="3842327" y="2957946"/>
            <a:ext cx="1420089" cy="8197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76654EA5-1B68-1BA5-918B-72F5B7FD133F}"/>
              </a:ext>
            </a:extLst>
          </p:cNvPr>
          <p:cNvCxnSpPr>
            <a:cxnSpLocks/>
          </p:cNvCxnSpPr>
          <p:nvPr/>
        </p:nvCxnSpPr>
        <p:spPr>
          <a:xfrm>
            <a:off x="3842327" y="3963194"/>
            <a:ext cx="1399988" cy="9597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8BE15FBC-FDE7-666C-DD60-EA85FA38B21A}"/>
              </a:ext>
            </a:extLst>
          </p:cNvPr>
          <p:cNvSpPr txBox="1"/>
          <p:nvPr/>
        </p:nvSpPr>
        <p:spPr>
          <a:xfrm>
            <a:off x="5394035" y="2623127"/>
            <a:ext cx="1653309" cy="523220"/>
          </a:xfrm>
          <a:prstGeom prst="rect">
            <a:avLst/>
          </a:prstGeom>
          <a:solidFill>
            <a:srgbClr val="006666"/>
          </a:solidFill>
        </p:spPr>
        <p:txBody>
          <a:bodyPr wrap="square" rtlCol="0">
            <a:spAutoFit/>
          </a:bodyPr>
          <a:lstStyle/>
          <a:p>
            <a:r>
              <a:rPr lang="es-ES" dirty="0">
                <a:solidFill>
                  <a:schemeClr val="bg1"/>
                </a:solidFill>
              </a:rPr>
              <a:t>Propios de la mediación social</a:t>
            </a:r>
            <a:endParaRPr lang="es-CL" dirty="0">
              <a:solidFill>
                <a:schemeClr val="bg1"/>
              </a:solidFill>
            </a:endParaRPr>
          </a:p>
        </p:txBody>
      </p:sp>
      <p:sp>
        <p:nvSpPr>
          <p:cNvPr id="17" name="CuadroTexto 16">
            <a:extLst>
              <a:ext uri="{FF2B5EF4-FFF2-40B4-BE49-F238E27FC236}">
                <a16:creationId xmlns:a16="http://schemas.microsoft.com/office/drawing/2014/main" id="{5D07392A-F5FF-D1A8-F4D0-D696B32AE585}"/>
              </a:ext>
            </a:extLst>
          </p:cNvPr>
          <p:cNvSpPr txBox="1"/>
          <p:nvPr/>
        </p:nvSpPr>
        <p:spPr>
          <a:xfrm>
            <a:off x="5403557" y="4661372"/>
            <a:ext cx="1811631" cy="523220"/>
          </a:xfrm>
          <a:prstGeom prst="rect">
            <a:avLst/>
          </a:prstGeom>
          <a:solidFill>
            <a:srgbClr val="006666"/>
          </a:solidFill>
        </p:spPr>
        <p:txBody>
          <a:bodyPr wrap="square" rtlCol="0">
            <a:spAutoFit/>
          </a:bodyPr>
          <a:lstStyle/>
          <a:p>
            <a:r>
              <a:rPr lang="es-ES" dirty="0">
                <a:solidFill>
                  <a:schemeClr val="bg1"/>
                </a:solidFill>
              </a:rPr>
              <a:t>Propios del Derecho Ambiental</a:t>
            </a:r>
            <a:endParaRPr lang="es-CL" dirty="0">
              <a:solidFill>
                <a:schemeClr val="bg1"/>
              </a:solidFill>
            </a:endParaRPr>
          </a:p>
        </p:txBody>
      </p:sp>
      <p:pic>
        <p:nvPicPr>
          <p:cNvPr id="7" name="Imagen 6"/>
          <p:cNvPicPr>
            <a:picLocks noChangeAspect="1"/>
          </p:cNvPicPr>
          <p:nvPr/>
        </p:nvPicPr>
        <p:blipFill>
          <a:blip r:embed="rId2"/>
          <a:stretch>
            <a:fillRect/>
          </a:stretch>
        </p:blipFill>
        <p:spPr>
          <a:xfrm>
            <a:off x="7235288" y="110259"/>
            <a:ext cx="4983483" cy="6515100"/>
          </a:xfrm>
          <a:prstGeom prst="rect">
            <a:avLst/>
          </a:prstGeom>
        </p:spPr>
      </p:pic>
    </p:spTree>
    <p:extLst>
      <p:ext uri="{BB962C8B-B14F-4D97-AF65-F5344CB8AC3E}">
        <p14:creationId xmlns:p14="http://schemas.microsoft.com/office/powerpoint/2010/main" val="190584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923F5-5463-C24B-B9CB-2E25BD639740}"/>
              </a:ext>
            </a:extLst>
          </p:cNvPr>
          <p:cNvSpPr>
            <a:spLocks noGrp="1"/>
          </p:cNvSpPr>
          <p:nvPr>
            <p:ph type="title"/>
          </p:nvPr>
        </p:nvSpPr>
        <p:spPr>
          <a:xfrm>
            <a:off x="5009740" y="365125"/>
            <a:ext cx="6344059" cy="1325563"/>
          </a:xfrm>
        </p:spPr>
        <p:txBody>
          <a:bodyPr>
            <a:normAutofit/>
          </a:bodyPr>
          <a:lstStyle/>
          <a:p>
            <a:pPr algn="ctr"/>
            <a:r>
              <a:rPr lang="es-CL" sz="3600" b="1" dirty="0">
                <a:solidFill>
                  <a:srgbClr val="006600"/>
                </a:solidFill>
                <a:latin typeface="Calibri Light" panose="020F0302020204030204" pitchFamily="34" charset="0"/>
                <a:cs typeface="Calibri Light" panose="020F0302020204030204" pitchFamily="34" charset="0"/>
              </a:rPr>
              <a:t>Qué sabemos acerca de los principios del derecho ambiental?</a:t>
            </a:r>
          </a:p>
        </p:txBody>
      </p:sp>
      <p:pic>
        <p:nvPicPr>
          <p:cNvPr id="7" name="Imagen 6" descr="Imagen que contiene tabla, hecho de madera, comida, nido&#10;&#10;Descripción generada automáticamente">
            <a:extLst>
              <a:ext uri="{FF2B5EF4-FFF2-40B4-BE49-F238E27FC236}">
                <a16:creationId xmlns:a16="http://schemas.microsoft.com/office/drawing/2014/main" id="{EEEE6C3A-883A-9149-8C08-5A9FF62763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963" y="-10225"/>
            <a:ext cx="4748212" cy="6858000"/>
          </a:xfrm>
          <a:prstGeom prst="rect">
            <a:avLst/>
          </a:prstGeom>
          <a:ln w="28575">
            <a:solidFill>
              <a:schemeClr val="bg1">
                <a:lumMod val="65000"/>
              </a:schemeClr>
            </a:solidFill>
          </a:ln>
          <a:effectLst>
            <a:glow rad="63500">
              <a:schemeClr val="accent6">
                <a:satMod val="175000"/>
                <a:alpha val="40000"/>
              </a:schemeClr>
            </a:glow>
          </a:effectLst>
        </p:spPr>
      </p:pic>
      <p:sp>
        <p:nvSpPr>
          <p:cNvPr id="8" name="CuadroTexto 7">
            <a:extLst>
              <a:ext uri="{FF2B5EF4-FFF2-40B4-BE49-F238E27FC236}">
                <a16:creationId xmlns:a16="http://schemas.microsoft.com/office/drawing/2014/main" id="{5C21E961-D4B1-574F-89DF-06A6ADEA998D}"/>
              </a:ext>
            </a:extLst>
          </p:cNvPr>
          <p:cNvSpPr txBox="1"/>
          <p:nvPr/>
        </p:nvSpPr>
        <p:spPr>
          <a:xfrm>
            <a:off x="8678048" y="6858000"/>
            <a:ext cx="3513952" cy="230832"/>
          </a:xfrm>
          <a:prstGeom prst="rect">
            <a:avLst/>
          </a:prstGeom>
          <a:noFill/>
        </p:spPr>
        <p:txBody>
          <a:bodyPr wrap="square" rtlCol="0">
            <a:spAutoFit/>
          </a:bodyPr>
          <a:lstStyle/>
          <a:p>
            <a:r>
              <a:rPr lang="es-CL" sz="900">
                <a:hlinkClick r:id="rId3" tooltip="https://unpinguinorojo.blogspot.com/2011/02/historia-de-una-familia-de-pajaros.html"/>
              </a:rPr>
              <a:t>Esta foto</a:t>
            </a:r>
            <a:r>
              <a:rPr lang="es-CL" sz="900"/>
              <a:t> de Autor desconocido está bajo licencia </a:t>
            </a:r>
            <a:r>
              <a:rPr lang="es-CL" sz="900">
                <a:hlinkClick r:id="rId4" tooltip="https://creativecommons.org/licenses/by/3.0/"/>
              </a:rPr>
              <a:t>CC BY</a:t>
            </a:r>
            <a:endParaRPr lang="es-CL" sz="900"/>
          </a:p>
        </p:txBody>
      </p:sp>
      <p:graphicFrame>
        <p:nvGraphicFramePr>
          <p:cNvPr id="9" name="Diagrama 8">
            <a:extLst>
              <a:ext uri="{FF2B5EF4-FFF2-40B4-BE49-F238E27FC236}">
                <a16:creationId xmlns:a16="http://schemas.microsoft.com/office/drawing/2014/main" id="{3CDEAF31-735B-0049-9463-A632A7BB1E85}"/>
              </a:ext>
            </a:extLst>
          </p:cNvPr>
          <p:cNvGraphicFramePr/>
          <p:nvPr>
            <p:extLst>
              <p:ext uri="{D42A27DB-BD31-4B8C-83A1-F6EECF244321}">
                <p14:modId xmlns:p14="http://schemas.microsoft.com/office/powerpoint/2010/main" val="1995369154"/>
              </p:ext>
            </p:extLst>
          </p:nvPr>
        </p:nvGraphicFramePr>
        <p:xfrm>
          <a:off x="4780174" y="719666"/>
          <a:ext cx="7178463"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2113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61EF49-28B6-A447-B86A-F4DF5EAE82C4}"/>
              </a:ext>
            </a:extLst>
          </p:cNvPr>
          <p:cNvSpPr>
            <a:spLocks noGrp="1"/>
          </p:cNvSpPr>
          <p:nvPr>
            <p:ph type="title"/>
          </p:nvPr>
        </p:nvSpPr>
        <p:spPr>
          <a:xfrm>
            <a:off x="277091" y="187325"/>
            <a:ext cx="4878388" cy="1004166"/>
          </a:xfrm>
        </p:spPr>
        <p:txBody>
          <a:bodyPr>
            <a:normAutofit/>
          </a:bodyPr>
          <a:lstStyle/>
          <a:p>
            <a:pPr algn="ctr"/>
            <a:r>
              <a:rPr lang="es-CL" b="1" dirty="0">
                <a:solidFill>
                  <a:srgbClr val="006666"/>
                </a:solidFill>
                <a:latin typeface="Calibri Light" panose="020F0302020204030204" pitchFamily="34" charset="0"/>
                <a:cs typeface="Calibri Light" panose="020F0302020204030204" pitchFamily="34" charset="0"/>
              </a:rPr>
              <a:t>Hacia un concepto de  los PDA</a:t>
            </a:r>
          </a:p>
        </p:txBody>
      </p:sp>
      <p:sp>
        <p:nvSpPr>
          <p:cNvPr id="3" name="Marcador de texto 2">
            <a:extLst>
              <a:ext uri="{FF2B5EF4-FFF2-40B4-BE49-F238E27FC236}">
                <a16:creationId xmlns:a16="http://schemas.microsoft.com/office/drawing/2014/main" id="{B14D9471-54D7-A045-AE28-F3811DDB7BA7}"/>
              </a:ext>
            </a:extLst>
          </p:cNvPr>
          <p:cNvSpPr>
            <a:spLocks noGrp="1"/>
          </p:cNvSpPr>
          <p:nvPr>
            <p:ph type="body" idx="1"/>
          </p:nvPr>
        </p:nvSpPr>
        <p:spPr>
          <a:xfrm>
            <a:off x="6220690" y="987425"/>
            <a:ext cx="5134697" cy="4873625"/>
          </a:xfrm>
        </p:spPr>
        <p:txBody>
          <a:bodyPr/>
          <a:lstStyle/>
          <a:p>
            <a:endParaRPr lang="es-CL" dirty="0"/>
          </a:p>
        </p:txBody>
      </p:sp>
      <p:sp>
        <p:nvSpPr>
          <p:cNvPr id="4" name="Marcador de texto 3">
            <a:extLst>
              <a:ext uri="{FF2B5EF4-FFF2-40B4-BE49-F238E27FC236}">
                <a16:creationId xmlns:a16="http://schemas.microsoft.com/office/drawing/2014/main" id="{960A8772-9F52-B749-BCAB-759EB7D85E51}"/>
              </a:ext>
            </a:extLst>
          </p:cNvPr>
          <p:cNvSpPr>
            <a:spLocks noGrp="1"/>
          </p:cNvSpPr>
          <p:nvPr>
            <p:ph type="body" idx="2"/>
          </p:nvPr>
        </p:nvSpPr>
        <p:spPr>
          <a:xfrm>
            <a:off x="277091" y="2057399"/>
            <a:ext cx="5818909" cy="4613275"/>
          </a:xfrm>
        </p:spPr>
        <p:txBody>
          <a:bodyPr>
            <a:normAutofit/>
          </a:bodyPr>
          <a:lstStyle/>
          <a:p>
            <a:pPr algn="just"/>
            <a:r>
              <a:rPr lang="es-CL" sz="1200" dirty="0"/>
              <a:t>“En este contexto de crisis, es evidente la centralidad discursiva que ha adquirido la cuestión ambiental, de modo </a:t>
            </a:r>
            <a:r>
              <a:rPr lang="es-CL" sz="1200" b="1" dirty="0"/>
              <a:t>que ha tendido a generar principios que ponen de manifiesto su impacto en la caracterización del derecho contemporáneo</a:t>
            </a:r>
            <a:r>
              <a:rPr lang="es-CL" sz="1200" dirty="0"/>
              <a:t>. Estos principios, sin embargo, no han eclosionado en un núcleo axiológico que se proyecte nítidamente en la generación y en la interpretación de las normas jurídicas en el marco de la crisis civilizatoria que afrontan las sociedades contemporáneas”. (</a:t>
            </a:r>
            <a:r>
              <a:rPr lang="es-CL" sz="1200" dirty="0" err="1"/>
              <a:t>Jaria</a:t>
            </a:r>
            <a:r>
              <a:rPr lang="es-CL" sz="1200" dirty="0"/>
              <a:t>, 2019,  Los principios del derecho ambiental: Concreciones, insuficiencias y reconstrucción).</a:t>
            </a:r>
          </a:p>
          <a:p>
            <a:endParaRPr lang="es-CL" sz="1200" dirty="0"/>
          </a:p>
          <a:p>
            <a:endParaRPr lang="es-CL" sz="1200" dirty="0"/>
          </a:p>
          <a:p>
            <a:pPr algn="just"/>
            <a:r>
              <a:rPr lang="es-CL" sz="1200" dirty="0"/>
              <a:t>“Los principios en este contexto tienen un sentido más bien ambiguo, en la medida en que, como hemos de ver, nos estamos refiriendo </a:t>
            </a:r>
            <a:r>
              <a:rPr lang="es-CL" sz="1200" b="1" dirty="0"/>
              <a:t>a </a:t>
            </a:r>
            <a:r>
              <a:rPr lang="es-CL" sz="1400" b="1" dirty="0"/>
              <a:t>proposiciones jurídicas de naturaleza diversa, cuyo único punto en común es que no se trata de reglas en el sentido de definición de un supuesto de hecho al que se apareja una consecuencia jurídica</a:t>
            </a:r>
            <a:r>
              <a:rPr lang="es-CL" sz="1200" b="1" dirty="0"/>
              <a:t>.</a:t>
            </a:r>
            <a:r>
              <a:rPr lang="es-CL" sz="1200" dirty="0"/>
              <a:t> Por supuesto, el debate en relación con la caracterización de los principios en la teoría del derecho es mucho más matizado que esta distinción grosera, pero, en cualquier caso, la distinción entre reglas y principios define buena parte de la reflexión sobre la naturaleza de las normas jurídicas en las últimas décadas, sobre todo a partir de la obra de </a:t>
            </a:r>
            <a:r>
              <a:rPr lang="es-CL" sz="1200" dirty="0" err="1"/>
              <a:t>Dworkin</a:t>
            </a:r>
            <a:r>
              <a:rPr lang="es-CL" sz="1200" dirty="0"/>
              <a:t> (1978). “ (Citado por </a:t>
            </a:r>
            <a:r>
              <a:rPr lang="es-CL" sz="1200" dirty="0" err="1"/>
              <a:t>Jaria</a:t>
            </a:r>
            <a:r>
              <a:rPr lang="es-CL" sz="1200" dirty="0"/>
              <a:t>, 2019)</a:t>
            </a:r>
          </a:p>
        </p:txBody>
      </p:sp>
      <p:sp>
        <p:nvSpPr>
          <p:cNvPr id="10" name="CuadroTexto 9">
            <a:extLst>
              <a:ext uri="{FF2B5EF4-FFF2-40B4-BE49-F238E27FC236}">
                <a16:creationId xmlns:a16="http://schemas.microsoft.com/office/drawing/2014/main" id="{D06AD8CC-4392-D943-AD48-BA0C63C11E08}"/>
              </a:ext>
            </a:extLst>
          </p:cNvPr>
          <p:cNvSpPr txBox="1"/>
          <p:nvPr/>
        </p:nvSpPr>
        <p:spPr>
          <a:xfrm>
            <a:off x="6712724" y="6858000"/>
            <a:ext cx="4945875" cy="230832"/>
          </a:xfrm>
          <a:prstGeom prst="rect">
            <a:avLst/>
          </a:prstGeom>
          <a:noFill/>
        </p:spPr>
        <p:txBody>
          <a:bodyPr wrap="square" rtlCol="0">
            <a:spAutoFit/>
          </a:bodyPr>
          <a:lstStyle/>
          <a:p>
            <a:r>
              <a:rPr lang="es-CL" sz="900">
                <a:hlinkClick r:id="rId2" tooltip="http://misiglo.wordpress.com/2010/01/22/musica-de-pajaros/"/>
              </a:rPr>
              <a:t>Esta foto</a:t>
            </a:r>
            <a:r>
              <a:rPr lang="es-CL" sz="900"/>
              <a:t> de Autor desconocido está bajo licencia </a:t>
            </a:r>
            <a:r>
              <a:rPr lang="es-CL" sz="900">
                <a:hlinkClick r:id="rId3" tooltip="https://creativecommons.org/licenses/by-nc-nd/3.0/"/>
              </a:rPr>
              <a:t>CC BY-NC-ND</a:t>
            </a:r>
            <a:endParaRPr lang="es-CL" sz="900"/>
          </a:p>
        </p:txBody>
      </p:sp>
      <p:pic>
        <p:nvPicPr>
          <p:cNvPr id="8" name="Imagen 7"/>
          <p:cNvPicPr>
            <a:picLocks noChangeAspect="1"/>
          </p:cNvPicPr>
          <p:nvPr/>
        </p:nvPicPr>
        <p:blipFill>
          <a:blip r:embed="rId4"/>
          <a:stretch>
            <a:fillRect/>
          </a:stretch>
        </p:blipFill>
        <p:spPr>
          <a:xfrm>
            <a:off x="6263529" y="644949"/>
            <a:ext cx="5049017" cy="6328467"/>
          </a:xfrm>
          <a:prstGeom prst="rect">
            <a:avLst/>
          </a:prstGeom>
        </p:spPr>
      </p:pic>
    </p:spTree>
    <p:extLst>
      <p:ext uri="{BB962C8B-B14F-4D97-AF65-F5344CB8AC3E}">
        <p14:creationId xmlns:p14="http://schemas.microsoft.com/office/powerpoint/2010/main" val="84629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dirty="0"/>
          </a:p>
        </p:txBody>
      </p:sp>
      <p:sp>
        <p:nvSpPr>
          <p:cNvPr id="3" name="Marcador de texto 2"/>
          <p:cNvSpPr>
            <a:spLocks noGrp="1"/>
          </p:cNvSpPr>
          <p:nvPr>
            <p:ph type="body" idx="1"/>
          </p:nvPr>
        </p:nvSpPr>
        <p:spPr/>
        <p:txBody>
          <a:bodyPr>
            <a:normAutofit lnSpcReduction="10000"/>
          </a:bodyPr>
          <a:lstStyle/>
          <a:p>
            <a:pPr algn="just"/>
            <a:r>
              <a:rPr lang="es-CL" sz="2000" dirty="0">
                <a:latin typeface="Calibri" panose="020F0502020204030204" pitchFamily="34" charset="0"/>
              </a:rPr>
              <a:t>El primer hito del desarrollo del derecho internacional del medio ambiente es la </a:t>
            </a:r>
            <a:r>
              <a:rPr lang="es-CL" sz="2000" b="1" dirty="0">
                <a:latin typeface="Calibri" panose="020F0502020204030204" pitchFamily="34" charset="0"/>
              </a:rPr>
              <a:t>Conferencia de Estocolmo de 1972.</a:t>
            </a:r>
          </a:p>
          <a:p>
            <a:pPr algn="just"/>
            <a:r>
              <a:rPr lang="es-CL" sz="2000" dirty="0">
                <a:latin typeface="Calibri" panose="020F0502020204030204" pitchFamily="34" charset="0"/>
              </a:rPr>
              <a:t>Uno de sus resultados es la constitución del </a:t>
            </a:r>
            <a:r>
              <a:rPr lang="es-CL" sz="2000" b="1" dirty="0">
                <a:latin typeface="Calibri" panose="020F0502020204030204" pitchFamily="34" charset="0"/>
              </a:rPr>
              <a:t>Programa de las Naciones Unidas para el Medio Ambiente (PNUMA)</a:t>
            </a:r>
            <a:endParaRPr lang="es-CL" sz="2000" dirty="0">
              <a:latin typeface="Calibri" panose="020F0502020204030204" pitchFamily="34" charset="0"/>
            </a:endParaRPr>
          </a:p>
          <a:p>
            <a:pPr algn="just"/>
            <a:r>
              <a:rPr lang="es-CL" sz="2000" b="1" dirty="0">
                <a:latin typeface="Calibri" panose="020F0502020204030204" pitchFamily="34" charset="0"/>
              </a:rPr>
              <a:t>Declaración de Naciones Unidas sobre el Medio Ambiente Humano</a:t>
            </a:r>
            <a:r>
              <a:rPr lang="es-CL" sz="2000" dirty="0">
                <a:latin typeface="Calibri" panose="020F0502020204030204" pitchFamily="34" charset="0"/>
              </a:rPr>
              <a:t>. Es el primer documento internacional en el que se propone un conjunto de principios dirigidos a definir el núcleo axiológico y la orientación teleológica del derecho del medio ambiente, </a:t>
            </a:r>
          </a:p>
          <a:p>
            <a:pPr algn="just"/>
            <a:r>
              <a:rPr lang="es-CL" sz="2000" dirty="0">
                <a:latin typeface="Calibri" panose="020F0502020204030204" pitchFamily="34" charset="0"/>
              </a:rPr>
              <a:t>En dicha declaración se consagran veintiséis principios de contenido y alcance variados, de los que se derivan los llamados </a:t>
            </a:r>
            <a:r>
              <a:rPr lang="es-CL" sz="2000" b="1" i="1" dirty="0">
                <a:latin typeface="Calibri" panose="020F0502020204030204" pitchFamily="34" charset="0"/>
              </a:rPr>
              <a:t>Principios Básicos del Derecho Ambiental</a:t>
            </a:r>
          </a:p>
        </p:txBody>
      </p:sp>
      <p:sp>
        <p:nvSpPr>
          <p:cNvPr id="4" name="Marcador de texto 3"/>
          <p:cNvSpPr>
            <a:spLocks noGrp="1"/>
          </p:cNvSpPr>
          <p:nvPr>
            <p:ph type="body" idx="2"/>
          </p:nvPr>
        </p:nvSpPr>
        <p:spPr/>
        <p:txBody>
          <a:bodyPr/>
          <a:lstStyle/>
          <a:p>
            <a:endParaRPr lang="es-CL" dirty="0"/>
          </a:p>
        </p:txBody>
      </p:sp>
      <p:pic>
        <p:nvPicPr>
          <p:cNvPr id="7" name="Imagen 6"/>
          <p:cNvPicPr>
            <a:picLocks noChangeAspect="1"/>
          </p:cNvPicPr>
          <p:nvPr/>
        </p:nvPicPr>
        <p:blipFill>
          <a:blip r:embed="rId2"/>
          <a:stretch>
            <a:fillRect/>
          </a:stretch>
        </p:blipFill>
        <p:spPr>
          <a:xfrm>
            <a:off x="839787" y="78658"/>
            <a:ext cx="3932237" cy="6686155"/>
          </a:xfrm>
          <a:prstGeom prst="rect">
            <a:avLst/>
          </a:prstGeom>
        </p:spPr>
      </p:pic>
    </p:spTree>
    <p:extLst>
      <p:ext uri="{BB962C8B-B14F-4D97-AF65-F5344CB8AC3E}">
        <p14:creationId xmlns:p14="http://schemas.microsoft.com/office/powerpoint/2010/main" val="3970430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docshapegroup520"/>
          <p:cNvGrpSpPr>
            <a:grpSpLocks/>
          </p:cNvGrpSpPr>
          <p:nvPr/>
        </p:nvGrpSpPr>
        <p:grpSpPr bwMode="auto">
          <a:xfrm>
            <a:off x="7943161" y="1269333"/>
            <a:ext cx="4123832" cy="5198944"/>
            <a:chOff x="333" y="1346"/>
            <a:chExt cx="13738" cy="9454"/>
          </a:xfrm>
        </p:grpSpPr>
        <p:sp>
          <p:nvSpPr>
            <p:cNvPr id="6" name="docshape522"/>
            <p:cNvSpPr>
              <a:spLocks/>
            </p:cNvSpPr>
            <p:nvPr/>
          </p:nvSpPr>
          <p:spPr bwMode="auto">
            <a:xfrm>
              <a:off x="9523" y="2873"/>
              <a:ext cx="4530" cy="1125"/>
            </a:xfrm>
            <a:custGeom>
              <a:avLst/>
              <a:gdLst>
                <a:gd name="T0" fmla="+- 0 14053 9524"/>
                <a:gd name="T1" fmla="*/ T0 w 4530"/>
                <a:gd name="T2" fmla="+- 0 2873 2873"/>
                <a:gd name="T3" fmla="*/ 2873 h 1125"/>
                <a:gd name="T4" fmla="+- 0 14043 9524"/>
                <a:gd name="T5" fmla="*/ T4 w 4530"/>
                <a:gd name="T6" fmla="+- 0 2873 2873"/>
                <a:gd name="T7" fmla="*/ 2873 h 1125"/>
                <a:gd name="T8" fmla="+- 0 13852 9524"/>
                <a:gd name="T9" fmla="*/ T8 w 4530"/>
                <a:gd name="T10" fmla="+- 0 2905 2873"/>
                <a:gd name="T11" fmla="*/ 2905 h 1125"/>
                <a:gd name="T12" fmla="+- 0 13658 9524"/>
                <a:gd name="T13" fmla="*/ T12 w 4530"/>
                <a:gd name="T14" fmla="+- 0 2940 2873"/>
                <a:gd name="T15" fmla="*/ 2940 h 1125"/>
                <a:gd name="T16" fmla="+- 0 13257 9524"/>
                <a:gd name="T17" fmla="*/ T16 w 4530"/>
                <a:gd name="T18" fmla="+- 0 3017 2873"/>
                <a:gd name="T19" fmla="*/ 3017 h 1125"/>
                <a:gd name="T20" fmla="+- 0 12835 9524"/>
                <a:gd name="T21" fmla="*/ T20 w 4530"/>
                <a:gd name="T22" fmla="+- 0 3109 2873"/>
                <a:gd name="T23" fmla="*/ 3109 h 1125"/>
                <a:gd name="T24" fmla="+- 0 12393 9524"/>
                <a:gd name="T25" fmla="*/ T24 w 4530"/>
                <a:gd name="T26" fmla="+- 0 3214 2873"/>
                <a:gd name="T27" fmla="*/ 3214 h 1125"/>
                <a:gd name="T28" fmla="+- 0 11988 9524"/>
                <a:gd name="T29" fmla="*/ T28 w 4530"/>
                <a:gd name="T30" fmla="+- 0 3316 2873"/>
                <a:gd name="T31" fmla="*/ 3316 h 1125"/>
                <a:gd name="T32" fmla="+- 0 10849 9524"/>
                <a:gd name="T33" fmla="*/ T32 w 4530"/>
                <a:gd name="T34" fmla="+- 0 3572 2873"/>
                <a:gd name="T35" fmla="*/ 3572 h 1125"/>
                <a:gd name="T36" fmla="+- 0 10501 9524"/>
                <a:gd name="T37" fmla="*/ T36 w 4530"/>
                <a:gd name="T38" fmla="+- 0 3643 2873"/>
                <a:gd name="T39" fmla="*/ 3643 h 1125"/>
                <a:gd name="T40" fmla="+- 0 9838 9524"/>
                <a:gd name="T41" fmla="*/ T40 w 4530"/>
                <a:gd name="T42" fmla="+- 0 3766 2873"/>
                <a:gd name="T43" fmla="*/ 3766 h 1125"/>
                <a:gd name="T44" fmla="+- 0 9524 9524"/>
                <a:gd name="T45" fmla="*/ T44 w 4530"/>
                <a:gd name="T46" fmla="+- 0 3818 2873"/>
                <a:gd name="T47" fmla="*/ 3818 h 1125"/>
                <a:gd name="T48" fmla="+- 0 9949 9524"/>
                <a:gd name="T49" fmla="*/ T48 w 4530"/>
                <a:gd name="T50" fmla="+- 0 3878 2873"/>
                <a:gd name="T51" fmla="*/ 3878 h 1125"/>
                <a:gd name="T52" fmla="+- 0 10150 9524"/>
                <a:gd name="T53" fmla="*/ T52 w 4530"/>
                <a:gd name="T54" fmla="+- 0 3903 2873"/>
                <a:gd name="T55" fmla="*/ 3903 h 1125"/>
                <a:gd name="T56" fmla="+- 0 10538 9524"/>
                <a:gd name="T57" fmla="*/ T56 w 4530"/>
                <a:gd name="T58" fmla="+- 0 3945 2873"/>
                <a:gd name="T59" fmla="*/ 3945 h 1125"/>
                <a:gd name="T60" fmla="+- 0 10900 9524"/>
                <a:gd name="T61" fmla="*/ T60 w 4530"/>
                <a:gd name="T62" fmla="+- 0 3973 2873"/>
                <a:gd name="T63" fmla="*/ 3973 h 1125"/>
                <a:gd name="T64" fmla="+- 0 11074 9524"/>
                <a:gd name="T65" fmla="*/ T64 w 4530"/>
                <a:gd name="T66" fmla="+- 0 3984 2873"/>
                <a:gd name="T67" fmla="*/ 3984 h 1125"/>
                <a:gd name="T68" fmla="+- 0 11244 9524"/>
                <a:gd name="T69" fmla="*/ T68 w 4530"/>
                <a:gd name="T70" fmla="+- 0 3991 2873"/>
                <a:gd name="T71" fmla="*/ 3991 h 1125"/>
                <a:gd name="T72" fmla="+- 0 11566 9524"/>
                <a:gd name="T73" fmla="*/ T72 w 4530"/>
                <a:gd name="T74" fmla="+- 0 3998 2873"/>
                <a:gd name="T75" fmla="*/ 3998 h 1125"/>
                <a:gd name="T76" fmla="+- 0 11720 9524"/>
                <a:gd name="T77" fmla="*/ T76 w 4530"/>
                <a:gd name="T78" fmla="+- 0 3998 2873"/>
                <a:gd name="T79" fmla="*/ 3998 h 1125"/>
                <a:gd name="T80" fmla="+- 0 12018 9524"/>
                <a:gd name="T81" fmla="*/ T80 w 4530"/>
                <a:gd name="T82" fmla="+- 0 3991 2873"/>
                <a:gd name="T83" fmla="*/ 3991 h 1125"/>
                <a:gd name="T84" fmla="+- 0 12158 9524"/>
                <a:gd name="T85" fmla="*/ T84 w 4530"/>
                <a:gd name="T86" fmla="+- 0 3984 2873"/>
                <a:gd name="T87" fmla="*/ 3984 h 1125"/>
                <a:gd name="T88" fmla="+- 0 12426 9524"/>
                <a:gd name="T89" fmla="*/ T88 w 4530"/>
                <a:gd name="T90" fmla="+- 0 3962 2873"/>
                <a:gd name="T91" fmla="*/ 3962 h 1125"/>
                <a:gd name="T92" fmla="+- 0 12557 9524"/>
                <a:gd name="T93" fmla="*/ T92 w 4530"/>
                <a:gd name="T94" fmla="+- 0 3948 2873"/>
                <a:gd name="T95" fmla="*/ 3948 h 1125"/>
                <a:gd name="T96" fmla="+- 0 12805 9524"/>
                <a:gd name="T97" fmla="*/ T96 w 4530"/>
                <a:gd name="T98" fmla="+- 0 3913 2873"/>
                <a:gd name="T99" fmla="*/ 3913 h 1125"/>
                <a:gd name="T100" fmla="+- 0 13039 9524"/>
                <a:gd name="T101" fmla="*/ T100 w 4530"/>
                <a:gd name="T102" fmla="+- 0 3871 2873"/>
                <a:gd name="T103" fmla="*/ 3871 h 1125"/>
                <a:gd name="T104" fmla="+- 0 13260 9524"/>
                <a:gd name="T105" fmla="*/ T104 w 4530"/>
                <a:gd name="T106" fmla="+- 0 3822 2873"/>
                <a:gd name="T107" fmla="*/ 3822 h 1125"/>
                <a:gd name="T108" fmla="+- 0 13471 9524"/>
                <a:gd name="T109" fmla="*/ T108 w 4530"/>
                <a:gd name="T110" fmla="+- 0 3766 2873"/>
                <a:gd name="T111" fmla="*/ 3766 h 1125"/>
                <a:gd name="T112" fmla="+- 0 13672 9524"/>
                <a:gd name="T113" fmla="*/ T112 w 4530"/>
                <a:gd name="T114" fmla="+- 0 3702 2873"/>
                <a:gd name="T115" fmla="*/ 3702 h 1125"/>
                <a:gd name="T116" fmla="+- 0 13862 9524"/>
                <a:gd name="T117" fmla="*/ T116 w 4530"/>
                <a:gd name="T118" fmla="+- 0 3632 2873"/>
                <a:gd name="T119" fmla="*/ 3632 h 1125"/>
                <a:gd name="T120" fmla="+- 0 14047 9524"/>
                <a:gd name="T121" fmla="*/ T120 w 4530"/>
                <a:gd name="T122" fmla="+- 0 3558 2873"/>
                <a:gd name="T123" fmla="*/ 3558 h 1125"/>
                <a:gd name="T124" fmla="+- 0 14053 9524"/>
                <a:gd name="T125" fmla="*/ T124 w 4530"/>
                <a:gd name="T126" fmla="+- 0 3555 2873"/>
                <a:gd name="T127" fmla="*/ 3555 h 1125"/>
                <a:gd name="T128" fmla="+- 0 14053 9524"/>
                <a:gd name="T129" fmla="*/ T128 w 4530"/>
                <a:gd name="T130" fmla="+- 0 2873 2873"/>
                <a:gd name="T131" fmla="*/ 2873 h 11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530" h="1125">
                  <a:moveTo>
                    <a:pt x="4529" y="0"/>
                  </a:moveTo>
                  <a:lnTo>
                    <a:pt x="4519" y="0"/>
                  </a:lnTo>
                  <a:lnTo>
                    <a:pt x="4328" y="32"/>
                  </a:lnTo>
                  <a:lnTo>
                    <a:pt x="4134" y="67"/>
                  </a:lnTo>
                  <a:lnTo>
                    <a:pt x="3733" y="144"/>
                  </a:lnTo>
                  <a:lnTo>
                    <a:pt x="3311" y="236"/>
                  </a:lnTo>
                  <a:lnTo>
                    <a:pt x="2869" y="341"/>
                  </a:lnTo>
                  <a:lnTo>
                    <a:pt x="2464" y="443"/>
                  </a:lnTo>
                  <a:lnTo>
                    <a:pt x="1325" y="699"/>
                  </a:lnTo>
                  <a:lnTo>
                    <a:pt x="977" y="770"/>
                  </a:lnTo>
                  <a:lnTo>
                    <a:pt x="314" y="893"/>
                  </a:lnTo>
                  <a:lnTo>
                    <a:pt x="0" y="945"/>
                  </a:lnTo>
                  <a:lnTo>
                    <a:pt x="425" y="1005"/>
                  </a:lnTo>
                  <a:lnTo>
                    <a:pt x="626" y="1030"/>
                  </a:lnTo>
                  <a:lnTo>
                    <a:pt x="1014" y="1072"/>
                  </a:lnTo>
                  <a:lnTo>
                    <a:pt x="1376" y="1100"/>
                  </a:lnTo>
                  <a:lnTo>
                    <a:pt x="1550" y="1111"/>
                  </a:lnTo>
                  <a:lnTo>
                    <a:pt x="1720" y="1118"/>
                  </a:lnTo>
                  <a:lnTo>
                    <a:pt x="2042" y="1125"/>
                  </a:lnTo>
                  <a:lnTo>
                    <a:pt x="2196" y="1125"/>
                  </a:lnTo>
                  <a:lnTo>
                    <a:pt x="2494" y="1118"/>
                  </a:lnTo>
                  <a:lnTo>
                    <a:pt x="2634" y="1111"/>
                  </a:lnTo>
                  <a:lnTo>
                    <a:pt x="2902" y="1089"/>
                  </a:lnTo>
                  <a:lnTo>
                    <a:pt x="3033" y="1075"/>
                  </a:lnTo>
                  <a:lnTo>
                    <a:pt x="3281" y="1040"/>
                  </a:lnTo>
                  <a:lnTo>
                    <a:pt x="3515" y="998"/>
                  </a:lnTo>
                  <a:lnTo>
                    <a:pt x="3736" y="949"/>
                  </a:lnTo>
                  <a:lnTo>
                    <a:pt x="3947" y="893"/>
                  </a:lnTo>
                  <a:lnTo>
                    <a:pt x="4148" y="829"/>
                  </a:lnTo>
                  <a:lnTo>
                    <a:pt x="4338" y="759"/>
                  </a:lnTo>
                  <a:lnTo>
                    <a:pt x="4523" y="685"/>
                  </a:lnTo>
                  <a:lnTo>
                    <a:pt x="4529" y="682"/>
                  </a:lnTo>
                  <a:lnTo>
                    <a:pt x="4529" y="0"/>
                  </a:lnTo>
                  <a:close/>
                </a:path>
              </a:pathLst>
            </a:custGeom>
            <a:solidFill>
              <a:srgbClr val="E7E6E6">
                <a:alpha val="2901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CL"/>
            </a:p>
          </p:txBody>
        </p:sp>
        <p:sp>
          <p:nvSpPr>
            <p:cNvPr id="7" name="docshape523"/>
            <p:cNvSpPr>
              <a:spLocks/>
            </p:cNvSpPr>
            <p:nvPr/>
          </p:nvSpPr>
          <p:spPr bwMode="auto">
            <a:xfrm>
              <a:off x="4124" y="2671"/>
              <a:ext cx="8732" cy="1339"/>
            </a:xfrm>
            <a:custGeom>
              <a:avLst/>
              <a:gdLst>
                <a:gd name="T0" fmla="+- 0 5467 4125"/>
                <a:gd name="T1" fmla="*/ T0 w 8732"/>
                <a:gd name="T2" fmla="+- 0 2671 2671"/>
                <a:gd name="T3" fmla="*/ 2671 h 1339"/>
                <a:gd name="T4" fmla="+- 0 5203 4125"/>
                <a:gd name="T5" fmla="*/ T4 w 8732"/>
                <a:gd name="T6" fmla="+- 0 2671 2671"/>
                <a:gd name="T7" fmla="*/ 2671 h 1339"/>
                <a:gd name="T8" fmla="+- 0 4955 4125"/>
                <a:gd name="T9" fmla="*/ T8 w 8732"/>
                <a:gd name="T10" fmla="+- 0 2678 2671"/>
                <a:gd name="T11" fmla="*/ 2678 h 1339"/>
                <a:gd name="T12" fmla="+- 0 4724 4125"/>
                <a:gd name="T13" fmla="*/ T12 w 8732"/>
                <a:gd name="T14" fmla="+- 0 2689 2671"/>
                <a:gd name="T15" fmla="*/ 2689 h 1339"/>
                <a:gd name="T16" fmla="+- 0 4510 4125"/>
                <a:gd name="T17" fmla="*/ T16 w 8732"/>
                <a:gd name="T18" fmla="+- 0 2706 2671"/>
                <a:gd name="T19" fmla="*/ 2706 h 1339"/>
                <a:gd name="T20" fmla="+- 0 4309 4125"/>
                <a:gd name="T21" fmla="*/ T20 w 8732"/>
                <a:gd name="T22" fmla="+- 0 2727 2671"/>
                <a:gd name="T23" fmla="*/ 2727 h 1339"/>
                <a:gd name="T24" fmla="+- 0 4125 4125"/>
                <a:gd name="T25" fmla="*/ T24 w 8732"/>
                <a:gd name="T26" fmla="+- 0 2755 2671"/>
                <a:gd name="T27" fmla="*/ 2755 h 1339"/>
                <a:gd name="T28" fmla="+- 0 4651 4125"/>
                <a:gd name="T29" fmla="*/ T28 w 8732"/>
                <a:gd name="T30" fmla="+- 0 2822 2671"/>
                <a:gd name="T31" fmla="*/ 2822 h 1339"/>
                <a:gd name="T32" fmla="+- 0 5216 4125"/>
                <a:gd name="T33" fmla="*/ T32 w 8732"/>
                <a:gd name="T34" fmla="+- 0 2917 2671"/>
                <a:gd name="T35" fmla="*/ 2917 h 1339"/>
                <a:gd name="T36" fmla="+- 0 5822 4125"/>
                <a:gd name="T37" fmla="*/ T36 w 8732"/>
                <a:gd name="T38" fmla="+- 0 3040 2671"/>
                <a:gd name="T39" fmla="*/ 3040 h 1339"/>
                <a:gd name="T40" fmla="+- 0 6144 4125"/>
                <a:gd name="T41" fmla="*/ T40 w 8732"/>
                <a:gd name="T42" fmla="+- 0 3110 2671"/>
                <a:gd name="T43" fmla="*/ 3110 h 1339"/>
                <a:gd name="T44" fmla="+- 0 7064 4125"/>
                <a:gd name="T45" fmla="*/ T44 w 8732"/>
                <a:gd name="T46" fmla="+- 0 3335 2671"/>
                <a:gd name="T47" fmla="*/ 3335 h 1339"/>
                <a:gd name="T48" fmla="+- 0 8156 4125"/>
                <a:gd name="T49" fmla="*/ T48 w 8732"/>
                <a:gd name="T50" fmla="+- 0 3578 2671"/>
                <a:gd name="T51" fmla="*/ 3578 h 1339"/>
                <a:gd name="T52" fmla="+- 0 8414 4125"/>
                <a:gd name="T53" fmla="*/ T52 w 8732"/>
                <a:gd name="T54" fmla="+- 0 3627 2671"/>
                <a:gd name="T55" fmla="*/ 3627 h 1339"/>
                <a:gd name="T56" fmla="+- 0 8658 4125"/>
                <a:gd name="T57" fmla="*/ T56 w 8732"/>
                <a:gd name="T58" fmla="+- 0 3676 2671"/>
                <a:gd name="T59" fmla="*/ 3676 h 1339"/>
                <a:gd name="T60" fmla="+- 0 8899 4125"/>
                <a:gd name="T61" fmla="*/ T60 w 8732"/>
                <a:gd name="T62" fmla="+- 0 3722 2671"/>
                <a:gd name="T63" fmla="*/ 3722 h 1339"/>
                <a:gd name="T64" fmla="+- 0 9361 4125"/>
                <a:gd name="T65" fmla="*/ T64 w 8732"/>
                <a:gd name="T66" fmla="+- 0 3799 2671"/>
                <a:gd name="T67" fmla="*/ 3799 h 1339"/>
                <a:gd name="T68" fmla="+- 0 9582 4125"/>
                <a:gd name="T69" fmla="*/ T68 w 8732"/>
                <a:gd name="T70" fmla="+- 0 3834 2671"/>
                <a:gd name="T71" fmla="*/ 3834 h 1339"/>
                <a:gd name="T72" fmla="+- 0 10004 4125"/>
                <a:gd name="T73" fmla="*/ T72 w 8732"/>
                <a:gd name="T74" fmla="+- 0 3890 2671"/>
                <a:gd name="T75" fmla="*/ 3890 h 1339"/>
                <a:gd name="T76" fmla="+- 0 10402 4125"/>
                <a:gd name="T77" fmla="*/ T76 w 8732"/>
                <a:gd name="T78" fmla="+- 0 3940 2671"/>
                <a:gd name="T79" fmla="*/ 3940 h 1339"/>
                <a:gd name="T80" fmla="+- 0 10593 4125"/>
                <a:gd name="T81" fmla="*/ T80 w 8732"/>
                <a:gd name="T82" fmla="+- 0 3957 2671"/>
                <a:gd name="T83" fmla="*/ 3957 h 1339"/>
                <a:gd name="T84" fmla="+- 0 10955 4125"/>
                <a:gd name="T85" fmla="*/ T84 w 8732"/>
                <a:gd name="T86" fmla="+- 0 3985 2671"/>
                <a:gd name="T87" fmla="*/ 3985 h 1339"/>
                <a:gd name="T88" fmla="+- 0 11129 4125"/>
                <a:gd name="T89" fmla="*/ T88 w 8732"/>
                <a:gd name="T90" fmla="+- 0 3996 2671"/>
                <a:gd name="T91" fmla="*/ 3996 h 1339"/>
                <a:gd name="T92" fmla="+- 0 11464 4125"/>
                <a:gd name="T93" fmla="*/ T92 w 8732"/>
                <a:gd name="T94" fmla="+- 0 4010 2671"/>
                <a:gd name="T95" fmla="*/ 4010 h 1339"/>
                <a:gd name="T96" fmla="+- 0 11775 4125"/>
                <a:gd name="T97" fmla="*/ T96 w 8732"/>
                <a:gd name="T98" fmla="+- 0 4010 2671"/>
                <a:gd name="T99" fmla="*/ 4010 h 1339"/>
                <a:gd name="T100" fmla="+- 0 12070 4125"/>
                <a:gd name="T101" fmla="*/ T100 w 8732"/>
                <a:gd name="T102" fmla="+- 0 4003 2671"/>
                <a:gd name="T103" fmla="*/ 4003 h 1339"/>
                <a:gd name="T104" fmla="+- 0 12210 4125"/>
                <a:gd name="T105" fmla="*/ T104 w 8732"/>
                <a:gd name="T106" fmla="+- 0 3996 2671"/>
                <a:gd name="T107" fmla="*/ 3996 h 1339"/>
                <a:gd name="T108" fmla="+- 0 12348 4125"/>
                <a:gd name="T109" fmla="*/ T108 w 8732"/>
                <a:gd name="T110" fmla="+- 0 3985 2671"/>
                <a:gd name="T111" fmla="*/ 3985 h 1339"/>
                <a:gd name="T112" fmla="+- 0 12736 4125"/>
                <a:gd name="T113" fmla="*/ T112 w 8732"/>
                <a:gd name="T114" fmla="+- 0 3943 2671"/>
                <a:gd name="T115" fmla="*/ 3943 h 1339"/>
                <a:gd name="T116" fmla="+- 0 12856 4125"/>
                <a:gd name="T117" fmla="*/ T116 w 8732"/>
                <a:gd name="T118" fmla="+- 0 3926 2671"/>
                <a:gd name="T119" fmla="*/ 3926 h 1339"/>
                <a:gd name="T120" fmla="+- 0 12468 4125"/>
                <a:gd name="T121" fmla="*/ T120 w 8732"/>
                <a:gd name="T122" fmla="+- 0 3876 2671"/>
                <a:gd name="T123" fmla="*/ 3876 h 1339"/>
                <a:gd name="T124" fmla="+- 0 12056 4125"/>
                <a:gd name="T125" fmla="*/ T124 w 8732"/>
                <a:gd name="T126" fmla="+- 0 3817 2671"/>
                <a:gd name="T127" fmla="*/ 3817 h 1339"/>
                <a:gd name="T128" fmla="+- 0 11162 4125"/>
                <a:gd name="T129" fmla="*/ T128 w 8732"/>
                <a:gd name="T130" fmla="+- 0 3662 2671"/>
                <a:gd name="T131" fmla="*/ 3662 h 1339"/>
                <a:gd name="T132" fmla="+- 0 10165 4125"/>
                <a:gd name="T133" fmla="*/ T132 w 8732"/>
                <a:gd name="T134" fmla="+- 0 3455 2671"/>
                <a:gd name="T135" fmla="*/ 3455 h 1339"/>
                <a:gd name="T136" fmla="+- 0 8615 4125"/>
                <a:gd name="T137" fmla="*/ T136 w 8732"/>
                <a:gd name="T138" fmla="+- 0 3086 2671"/>
                <a:gd name="T139" fmla="*/ 3086 h 1339"/>
                <a:gd name="T140" fmla="+- 0 8193 4125"/>
                <a:gd name="T141" fmla="*/ T140 w 8732"/>
                <a:gd name="T142" fmla="+- 0 2994 2671"/>
                <a:gd name="T143" fmla="*/ 2994 h 1339"/>
                <a:gd name="T144" fmla="+- 0 7791 4125"/>
                <a:gd name="T145" fmla="*/ T144 w 8732"/>
                <a:gd name="T146" fmla="+- 0 2917 2671"/>
                <a:gd name="T147" fmla="*/ 2917 h 1339"/>
                <a:gd name="T148" fmla="+- 0 7597 4125"/>
                <a:gd name="T149" fmla="*/ T148 w 8732"/>
                <a:gd name="T150" fmla="+- 0 2882 2671"/>
                <a:gd name="T151" fmla="*/ 2882 h 1339"/>
                <a:gd name="T152" fmla="+- 0 7406 4125"/>
                <a:gd name="T153" fmla="*/ T152 w 8732"/>
                <a:gd name="T154" fmla="+- 0 2850 2671"/>
                <a:gd name="T155" fmla="*/ 2850 h 1339"/>
                <a:gd name="T156" fmla="+- 0 7222 4125"/>
                <a:gd name="T157" fmla="*/ T156 w 8732"/>
                <a:gd name="T158" fmla="+- 0 2822 2671"/>
                <a:gd name="T159" fmla="*/ 2822 h 1339"/>
                <a:gd name="T160" fmla="+- 0 6689 4125"/>
                <a:gd name="T161" fmla="*/ T160 w 8732"/>
                <a:gd name="T162" fmla="+- 0 2752 2671"/>
                <a:gd name="T163" fmla="*/ 2752 h 1339"/>
                <a:gd name="T164" fmla="+- 0 6358 4125"/>
                <a:gd name="T165" fmla="*/ T164 w 8732"/>
                <a:gd name="T166" fmla="+- 0 2720 2671"/>
                <a:gd name="T167" fmla="*/ 2720 h 1339"/>
                <a:gd name="T168" fmla="+- 0 6047 4125"/>
                <a:gd name="T169" fmla="*/ T168 w 8732"/>
                <a:gd name="T170" fmla="+- 0 2696 2671"/>
                <a:gd name="T171" fmla="*/ 2696 h 1339"/>
                <a:gd name="T172" fmla="+- 0 5749 4125"/>
                <a:gd name="T173" fmla="*/ T172 w 8732"/>
                <a:gd name="T174" fmla="+- 0 2678 2671"/>
                <a:gd name="T175" fmla="*/ 2678 h 1339"/>
                <a:gd name="T176" fmla="+- 0 5467 4125"/>
                <a:gd name="T177" fmla="*/ T176 w 8732"/>
                <a:gd name="T178" fmla="+- 0 2671 2671"/>
                <a:gd name="T179" fmla="*/ 2671 h 1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8732" h="1339">
                  <a:moveTo>
                    <a:pt x="1342" y="0"/>
                  </a:moveTo>
                  <a:lnTo>
                    <a:pt x="1078" y="0"/>
                  </a:lnTo>
                  <a:lnTo>
                    <a:pt x="830" y="7"/>
                  </a:lnTo>
                  <a:lnTo>
                    <a:pt x="599" y="18"/>
                  </a:lnTo>
                  <a:lnTo>
                    <a:pt x="385" y="35"/>
                  </a:lnTo>
                  <a:lnTo>
                    <a:pt x="184" y="56"/>
                  </a:lnTo>
                  <a:lnTo>
                    <a:pt x="0" y="84"/>
                  </a:lnTo>
                  <a:lnTo>
                    <a:pt x="526" y="151"/>
                  </a:lnTo>
                  <a:lnTo>
                    <a:pt x="1091" y="246"/>
                  </a:lnTo>
                  <a:lnTo>
                    <a:pt x="1697" y="369"/>
                  </a:lnTo>
                  <a:lnTo>
                    <a:pt x="2019" y="439"/>
                  </a:lnTo>
                  <a:lnTo>
                    <a:pt x="2939" y="664"/>
                  </a:lnTo>
                  <a:lnTo>
                    <a:pt x="4031" y="907"/>
                  </a:lnTo>
                  <a:lnTo>
                    <a:pt x="4289" y="956"/>
                  </a:lnTo>
                  <a:lnTo>
                    <a:pt x="4533" y="1005"/>
                  </a:lnTo>
                  <a:lnTo>
                    <a:pt x="4774" y="1051"/>
                  </a:lnTo>
                  <a:lnTo>
                    <a:pt x="5236" y="1128"/>
                  </a:lnTo>
                  <a:lnTo>
                    <a:pt x="5457" y="1163"/>
                  </a:lnTo>
                  <a:lnTo>
                    <a:pt x="5879" y="1219"/>
                  </a:lnTo>
                  <a:lnTo>
                    <a:pt x="6277" y="1269"/>
                  </a:lnTo>
                  <a:lnTo>
                    <a:pt x="6468" y="1286"/>
                  </a:lnTo>
                  <a:lnTo>
                    <a:pt x="6830" y="1314"/>
                  </a:lnTo>
                  <a:lnTo>
                    <a:pt x="7004" y="1325"/>
                  </a:lnTo>
                  <a:lnTo>
                    <a:pt x="7339" y="1339"/>
                  </a:lnTo>
                  <a:lnTo>
                    <a:pt x="7650" y="1339"/>
                  </a:lnTo>
                  <a:lnTo>
                    <a:pt x="7945" y="1332"/>
                  </a:lnTo>
                  <a:lnTo>
                    <a:pt x="8085" y="1325"/>
                  </a:lnTo>
                  <a:lnTo>
                    <a:pt x="8223" y="1314"/>
                  </a:lnTo>
                  <a:lnTo>
                    <a:pt x="8611" y="1272"/>
                  </a:lnTo>
                  <a:lnTo>
                    <a:pt x="8731" y="1255"/>
                  </a:lnTo>
                  <a:lnTo>
                    <a:pt x="8343" y="1205"/>
                  </a:lnTo>
                  <a:lnTo>
                    <a:pt x="7931" y="1146"/>
                  </a:lnTo>
                  <a:lnTo>
                    <a:pt x="7037" y="991"/>
                  </a:lnTo>
                  <a:lnTo>
                    <a:pt x="6040" y="784"/>
                  </a:lnTo>
                  <a:lnTo>
                    <a:pt x="4490" y="415"/>
                  </a:lnTo>
                  <a:lnTo>
                    <a:pt x="4068" y="323"/>
                  </a:lnTo>
                  <a:lnTo>
                    <a:pt x="3666" y="246"/>
                  </a:lnTo>
                  <a:lnTo>
                    <a:pt x="3472" y="211"/>
                  </a:lnTo>
                  <a:lnTo>
                    <a:pt x="3281" y="179"/>
                  </a:lnTo>
                  <a:lnTo>
                    <a:pt x="3097" y="151"/>
                  </a:lnTo>
                  <a:lnTo>
                    <a:pt x="2564" y="81"/>
                  </a:lnTo>
                  <a:lnTo>
                    <a:pt x="2233" y="49"/>
                  </a:lnTo>
                  <a:lnTo>
                    <a:pt x="1922" y="25"/>
                  </a:lnTo>
                  <a:lnTo>
                    <a:pt x="1624" y="7"/>
                  </a:lnTo>
                  <a:lnTo>
                    <a:pt x="1342" y="0"/>
                  </a:lnTo>
                  <a:close/>
                </a:path>
              </a:pathLst>
            </a:custGeom>
            <a:solidFill>
              <a:srgbClr val="E7E6E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CL"/>
            </a:p>
          </p:txBody>
        </p:sp>
        <p:sp>
          <p:nvSpPr>
            <p:cNvPr id="8" name="docshape524"/>
            <p:cNvSpPr>
              <a:spLocks/>
            </p:cNvSpPr>
            <p:nvPr/>
          </p:nvSpPr>
          <p:spPr bwMode="auto">
            <a:xfrm>
              <a:off x="4454" y="2690"/>
              <a:ext cx="8611" cy="1220"/>
            </a:xfrm>
            <a:custGeom>
              <a:avLst/>
              <a:gdLst>
                <a:gd name="T0" fmla="+- 0 4455 4455"/>
                <a:gd name="T1" fmla="*/ T0 w 8611"/>
                <a:gd name="T2" fmla="+- 0 2813 2690"/>
                <a:gd name="T3" fmla="*/ 2813 h 1220"/>
                <a:gd name="T4" fmla="+- 0 4485 4455"/>
                <a:gd name="T5" fmla="*/ T4 w 8611"/>
                <a:gd name="T6" fmla="+- 0 2806 2690"/>
                <a:gd name="T7" fmla="*/ 2806 h 1220"/>
                <a:gd name="T8" fmla="+- 0 4575 4455"/>
                <a:gd name="T9" fmla="*/ T8 w 8611"/>
                <a:gd name="T10" fmla="+- 0 2789 2690"/>
                <a:gd name="T11" fmla="*/ 2789 h 1220"/>
                <a:gd name="T12" fmla="+- 0 4729 4455"/>
                <a:gd name="T13" fmla="*/ T12 w 8611"/>
                <a:gd name="T14" fmla="+- 0 2764 2690"/>
                <a:gd name="T15" fmla="*/ 2764 h 1220"/>
                <a:gd name="T16" fmla="+- 0 4830 4455"/>
                <a:gd name="T17" fmla="*/ T16 w 8611"/>
                <a:gd name="T18" fmla="+- 0 2750 2690"/>
                <a:gd name="T19" fmla="*/ 2750 h 1220"/>
                <a:gd name="T20" fmla="+- 0 4947 4455"/>
                <a:gd name="T21" fmla="*/ T20 w 8611"/>
                <a:gd name="T22" fmla="+- 0 2736 2690"/>
                <a:gd name="T23" fmla="*/ 2736 h 1220"/>
                <a:gd name="T24" fmla="+- 0 5077 4455"/>
                <a:gd name="T25" fmla="*/ T24 w 8611"/>
                <a:gd name="T26" fmla="+- 0 2726 2690"/>
                <a:gd name="T27" fmla="*/ 2726 h 1220"/>
                <a:gd name="T28" fmla="+- 0 5228 4455"/>
                <a:gd name="T29" fmla="*/ T28 w 8611"/>
                <a:gd name="T30" fmla="+- 0 2715 2690"/>
                <a:gd name="T31" fmla="*/ 2715 h 1220"/>
                <a:gd name="T32" fmla="+- 0 5392 4455"/>
                <a:gd name="T33" fmla="*/ T32 w 8611"/>
                <a:gd name="T34" fmla="+- 0 2705 2690"/>
                <a:gd name="T35" fmla="*/ 2705 h 1220"/>
                <a:gd name="T36" fmla="+- 0 5576 4455"/>
                <a:gd name="T37" fmla="*/ T36 w 8611"/>
                <a:gd name="T38" fmla="+- 0 2697 2690"/>
                <a:gd name="T39" fmla="*/ 2697 h 1220"/>
                <a:gd name="T40" fmla="+- 0 5777 4455"/>
                <a:gd name="T41" fmla="*/ T40 w 8611"/>
                <a:gd name="T42" fmla="+- 0 2694 2690"/>
                <a:gd name="T43" fmla="*/ 2694 h 1220"/>
                <a:gd name="T44" fmla="+- 0 5995 4455"/>
                <a:gd name="T45" fmla="*/ T44 w 8611"/>
                <a:gd name="T46" fmla="+- 0 2690 2690"/>
                <a:gd name="T47" fmla="*/ 2690 h 1220"/>
                <a:gd name="T48" fmla="+- 0 6229 4455"/>
                <a:gd name="T49" fmla="*/ T48 w 8611"/>
                <a:gd name="T50" fmla="+- 0 2694 2690"/>
                <a:gd name="T51" fmla="*/ 2694 h 1220"/>
                <a:gd name="T52" fmla="+- 0 6480 4455"/>
                <a:gd name="T53" fmla="*/ T52 w 8611"/>
                <a:gd name="T54" fmla="+- 0 2701 2690"/>
                <a:gd name="T55" fmla="*/ 2701 h 1220"/>
                <a:gd name="T56" fmla="+- 0 6751 4455"/>
                <a:gd name="T57" fmla="*/ T56 w 8611"/>
                <a:gd name="T58" fmla="+- 0 2715 2690"/>
                <a:gd name="T59" fmla="*/ 2715 h 1220"/>
                <a:gd name="T60" fmla="+- 0 7039 4455"/>
                <a:gd name="T61" fmla="*/ T60 w 8611"/>
                <a:gd name="T62" fmla="+- 0 2733 2690"/>
                <a:gd name="T63" fmla="*/ 2733 h 1220"/>
                <a:gd name="T64" fmla="+- 0 7344 4455"/>
                <a:gd name="T65" fmla="*/ T64 w 8611"/>
                <a:gd name="T66" fmla="+- 0 2761 2690"/>
                <a:gd name="T67" fmla="*/ 2761 h 1220"/>
                <a:gd name="T68" fmla="+- 0 7669 4455"/>
                <a:gd name="T69" fmla="*/ T68 w 8611"/>
                <a:gd name="T70" fmla="+- 0 2792 2690"/>
                <a:gd name="T71" fmla="*/ 2792 h 1220"/>
                <a:gd name="T72" fmla="+- 0 8014 4455"/>
                <a:gd name="T73" fmla="*/ T72 w 8611"/>
                <a:gd name="T74" fmla="+- 0 2831 2690"/>
                <a:gd name="T75" fmla="*/ 2831 h 1220"/>
                <a:gd name="T76" fmla="+- 0 8375 4455"/>
                <a:gd name="T77" fmla="*/ T76 w 8611"/>
                <a:gd name="T78" fmla="+- 0 2877 2690"/>
                <a:gd name="T79" fmla="*/ 2877 h 1220"/>
                <a:gd name="T80" fmla="+- 0 8757 4455"/>
                <a:gd name="T81" fmla="*/ T80 w 8611"/>
                <a:gd name="T82" fmla="+- 0 2933 2690"/>
                <a:gd name="T83" fmla="*/ 2933 h 1220"/>
                <a:gd name="T84" fmla="+- 0 9155 4455"/>
                <a:gd name="T85" fmla="*/ T84 w 8611"/>
                <a:gd name="T86" fmla="+- 0 2996 2690"/>
                <a:gd name="T87" fmla="*/ 2996 h 1220"/>
                <a:gd name="T88" fmla="+- 0 9574 4455"/>
                <a:gd name="T89" fmla="*/ T88 w 8611"/>
                <a:gd name="T90" fmla="+- 0 3070 2690"/>
                <a:gd name="T91" fmla="*/ 3070 h 1220"/>
                <a:gd name="T92" fmla="+- 0 10012 4455"/>
                <a:gd name="T93" fmla="*/ T92 w 8611"/>
                <a:gd name="T94" fmla="+- 0 3158 2690"/>
                <a:gd name="T95" fmla="*/ 3158 h 1220"/>
                <a:gd name="T96" fmla="+- 0 10471 4455"/>
                <a:gd name="T97" fmla="*/ T96 w 8611"/>
                <a:gd name="T98" fmla="+- 0 3253 2690"/>
                <a:gd name="T99" fmla="*/ 3253 h 1220"/>
                <a:gd name="T100" fmla="+- 0 10950 4455"/>
                <a:gd name="T101" fmla="*/ T100 w 8611"/>
                <a:gd name="T102" fmla="+- 0 3358 2690"/>
                <a:gd name="T103" fmla="*/ 3358 h 1220"/>
                <a:gd name="T104" fmla="+- 0 11449 4455"/>
                <a:gd name="T105" fmla="*/ T104 w 8611"/>
                <a:gd name="T106" fmla="+- 0 3478 2690"/>
                <a:gd name="T107" fmla="*/ 3478 h 1220"/>
                <a:gd name="T108" fmla="+- 0 11968 4455"/>
                <a:gd name="T109" fmla="*/ T108 w 8611"/>
                <a:gd name="T110" fmla="+- 0 3608 2690"/>
                <a:gd name="T111" fmla="*/ 3608 h 1220"/>
                <a:gd name="T112" fmla="+- 0 12507 4455"/>
                <a:gd name="T113" fmla="*/ T112 w 8611"/>
                <a:gd name="T114" fmla="+- 0 3752 2690"/>
                <a:gd name="T115" fmla="*/ 3752 h 1220"/>
                <a:gd name="T116" fmla="+- 0 13066 4455"/>
                <a:gd name="T117" fmla="*/ T116 w 8611"/>
                <a:gd name="T118" fmla="+- 0 3910 2690"/>
                <a:gd name="T119" fmla="*/ 3910 h 12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8611" h="1220">
                  <a:moveTo>
                    <a:pt x="0" y="123"/>
                  </a:moveTo>
                  <a:lnTo>
                    <a:pt x="30" y="116"/>
                  </a:lnTo>
                  <a:lnTo>
                    <a:pt x="120" y="99"/>
                  </a:lnTo>
                  <a:lnTo>
                    <a:pt x="274" y="74"/>
                  </a:lnTo>
                  <a:lnTo>
                    <a:pt x="375" y="60"/>
                  </a:lnTo>
                  <a:lnTo>
                    <a:pt x="492" y="46"/>
                  </a:lnTo>
                  <a:lnTo>
                    <a:pt x="622" y="36"/>
                  </a:lnTo>
                  <a:lnTo>
                    <a:pt x="773" y="25"/>
                  </a:lnTo>
                  <a:lnTo>
                    <a:pt x="937" y="15"/>
                  </a:lnTo>
                  <a:lnTo>
                    <a:pt x="1121" y="7"/>
                  </a:lnTo>
                  <a:lnTo>
                    <a:pt x="1322" y="4"/>
                  </a:lnTo>
                  <a:lnTo>
                    <a:pt x="1540" y="0"/>
                  </a:lnTo>
                  <a:lnTo>
                    <a:pt x="1774" y="4"/>
                  </a:lnTo>
                  <a:lnTo>
                    <a:pt x="2025" y="11"/>
                  </a:lnTo>
                  <a:lnTo>
                    <a:pt x="2296" y="25"/>
                  </a:lnTo>
                  <a:lnTo>
                    <a:pt x="2584" y="43"/>
                  </a:lnTo>
                  <a:lnTo>
                    <a:pt x="2889" y="71"/>
                  </a:lnTo>
                  <a:lnTo>
                    <a:pt x="3214" y="102"/>
                  </a:lnTo>
                  <a:lnTo>
                    <a:pt x="3559" y="141"/>
                  </a:lnTo>
                  <a:lnTo>
                    <a:pt x="3920" y="187"/>
                  </a:lnTo>
                  <a:lnTo>
                    <a:pt x="4302" y="243"/>
                  </a:lnTo>
                  <a:lnTo>
                    <a:pt x="4700" y="306"/>
                  </a:lnTo>
                  <a:lnTo>
                    <a:pt x="5119" y="380"/>
                  </a:lnTo>
                  <a:lnTo>
                    <a:pt x="5557" y="468"/>
                  </a:lnTo>
                  <a:lnTo>
                    <a:pt x="6016" y="563"/>
                  </a:lnTo>
                  <a:lnTo>
                    <a:pt x="6495" y="668"/>
                  </a:lnTo>
                  <a:lnTo>
                    <a:pt x="6994" y="788"/>
                  </a:lnTo>
                  <a:lnTo>
                    <a:pt x="7513" y="918"/>
                  </a:lnTo>
                  <a:lnTo>
                    <a:pt x="8052" y="1062"/>
                  </a:lnTo>
                  <a:lnTo>
                    <a:pt x="8611" y="122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CL"/>
            </a:p>
          </p:txBody>
        </p:sp>
        <p:sp>
          <p:nvSpPr>
            <p:cNvPr id="9" name="docshape525"/>
            <p:cNvSpPr>
              <a:spLocks/>
            </p:cNvSpPr>
            <p:nvPr/>
          </p:nvSpPr>
          <p:spPr bwMode="auto">
            <a:xfrm>
              <a:off x="8833" y="2669"/>
              <a:ext cx="5210" cy="1027"/>
            </a:xfrm>
            <a:custGeom>
              <a:avLst/>
              <a:gdLst>
                <a:gd name="T0" fmla="+- 0 8834 8834"/>
                <a:gd name="T1" fmla="*/ T0 w 5210"/>
                <a:gd name="T2" fmla="+- 0 3695 2669"/>
                <a:gd name="T3" fmla="*/ 3695 h 1027"/>
                <a:gd name="T4" fmla="+- 0 8984 8834"/>
                <a:gd name="T5" fmla="*/ T4 w 5210"/>
                <a:gd name="T6" fmla="+- 0 3653 2669"/>
                <a:gd name="T7" fmla="*/ 3653 h 1027"/>
                <a:gd name="T8" fmla="+- 0 9396 8834"/>
                <a:gd name="T9" fmla="*/ T8 w 5210"/>
                <a:gd name="T10" fmla="+- 0 3544 2669"/>
                <a:gd name="T11" fmla="*/ 3544 h 1027"/>
                <a:gd name="T12" fmla="+- 0 9681 8834"/>
                <a:gd name="T13" fmla="*/ T12 w 5210"/>
                <a:gd name="T14" fmla="+- 0 3471 2669"/>
                <a:gd name="T15" fmla="*/ 3471 h 1027"/>
                <a:gd name="T16" fmla="+- 0 10009 8834"/>
                <a:gd name="T17" fmla="*/ T16 w 5210"/>
                <a:gd name="T18" fmla="+- 0 3390 2669"/>
                <a:gd name="T19" fmla="*/ 3390 h 1027"/>
                <a:gd name="T20" fmla="+- 0 10374 8834"/>
                <a:gd name="T21" fmla="*/ T20 w 5210"/>
                <a:gd name="T22" fmla="+- 0 3302 2669"/>
                <a:gd name="T23" fmla="*/ 3302 h 1027"/>
                <a:gd name="T24" fmla="+- 0 10766 8834"/>
                <a:gd name="T25" fmla="*/ T24 w 5210"/>
                <a:gd name="T26" fmla="+- 0 3207 2669"/>
                <a:gd name="T27" fmla="*/ 3207 h 1027"/>
                <a:gd name="T28" fmla="+- 0 11181 8834"/>
                <a:gd name="T29" fmla="*/ T28 w 5210"/>
                <a:gd name="T30" fmla="+- 0 3116 2669"/>
                <a:gd name="T31" fmla="*/ 3116 h 1027"/>
                <a:gd name="T32" fmla="+- 0 11606 8834"/>
                <a:gd name="T33" fmla="*/ T32 w 5210"/>
                <a:gd name="T34" fmla="+- 0 3024 2669"/>
                <a:gd name="T35" fmla="*/ 3024 h 1027"/>
                <a:gd name="T36" fmla="+- 0 12041 8834"/>
                <a:gd name="T37" fmla="*/ T36 w 5210"/>
                <a:gd name="T38" fmla="+- 0 2940 2669"/>
                <a:gd name="T39" fmla="*/ 2940 h 1027"/>
                <a:gd name="T40" fmla="+- 0 12473 8834"/>
                <a:gd name="T41" fmla="*/ T40 w 5210"/>
                <a:gd name="T42" fmla="+- 0 2859 2669"/>
                <a:gd name="T43" fmla="*/ 2859 h 1027"/>
                <a:gd name="T44" fmla="+- 0 12687 8834"/>
                <a:gd name="T45" fmla="*/ T44 w 5210"/>
                <a:gd name="T46" fmla="+- 0 2824 2669"/>
                <a:gd name="T47" fmla="*/ 2824 h 1027"/>
                <a:gd name="T48" fmla="+- 0 12895 8834"/>
                <a:gd name="T49" fmla="*/ T48 w 5210"/>
                <a:gd name="T50" fmla="+- 0 2789 2669"/>
                <a:gd name="T51" fmla="*/ 2789 h 1027"/>
                <a:gd name="T52" fmla="+- 0 13103 8834"/>
                <a:gd name="T53" fmla="*/ T52 w 5210"/>
                <a:gd name="T54" fmla="+- 0 2761 2669"/>
                <a:gd name="T55" fmla="*/ 2761 h 1027"/>
                <a:gd name="T56" fmla="+- 0 13303 8834"/>
                <a:gd name="T57" fmla="*/ T56 w 5210"/>
                <a:gd name="T58" fmla="+- 0 2733 2669"/>
                <a:gd name="T59" fmla="*/ 2733 h 1027"/>
                <a:gd name="T60" fmla="+- 0 13501 8834"/>
                <a:gd name="T61" fmla="*/ T60 w 5210"/>
                <a:gd name="T62" fmla="+- 0 2712 2669"/>
                <a:gd name="T63" fmla="*/ 2712 h 1027"/>
                <a:gd name="T64" fmla="+- 0 13688 8834"/>
                <a:gd name="T65" fmla="*/ T64 w 5210"/>
                <a:gd name="T66" fmla="+- 0 2694 2669"/>
                <a:gd name="T67" fmla="*/ 2694 h 1027"/>
                <a:gd name="T68" fmla="+- 0 13869 8834"/>
                <a:gd name="T69" fmla="*/ T68 w 5210"/>
                <a:gd name="T70" fmla="+- 0 2680 2669"/>
                <a:gd name="T71" fmla="*/ 2680 h 1027"/>
                <a:gd name="T72" fmla="+- 0 14043 8834"/>
                <a:gd name="T73" fmla="*/ T72 w 5210"/>
                <a:gd name="T74" fmla="+- 0 2669 2669"/>
                <a:gd name="T75" fmla="*/ 2669 h 10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210" h="1027">
                  <a:moveTo>
                    <a:pt x="0" y="1026"/>
                  </a:moveTo>
                  <a:lnTo>
                    <a:pt x="150" y="984"/>
                  </a:lnTo>
                  <a:lnTo>
                    <a:pt x="562" y="875"/>
                  </a:lnTo>
                  <a:lnTo>
                    <a:pt x="847" y="802"/>
                  </a:lnTo>
                  <a:lnTo>
                    <a:pt x="1175" y="721"/>
                  </a:lnTo>
                  <a:lnTo>
                    <a:pt x="1540" y="633"/>
                  </a:lnTo>
                  <a:lnTo>
                    <a:pt x="1932" y="538"/>
                  </a:lnTo>
                  <a:lnTo>
                    <a:pt x="2347" y="447"/>
                  </a:lnTo>
                  <a:lnTo>
                    <a:pt x="2772" y="355"/>
                  </a:lnTo>
                  <a:lnTo>
                    <a:pt x="3207" y="271"/>
                  </a:lnTo>
                  <a:lnTo>
                    <a:pt x="3639" y="190"/>
                  </a:lnTo>
                  <a:lnTo>
                    <a:pt x="3853" y="155"/>
                  </a:lnTo>
                  <a:lnTo>
                    <a:pt x="4061" y="120"/>
                  </a:lnTo>
                  <a:lnTo>
                    <a:pt x="4269" y="92"/>
                  </a:lnTo>
                  <a:lnTo>
                    <a:pt x="4469" y="64"/>
                  </a:lnTo>
                  <a:lnTo>
                    <a:pt x="4667" y="43"/>
                  </a:lnTo>
                  <a:lnTo>
                    <a:pt x="4854" y="25"/>
                  </a:lnTo>
                  <a:lnTo>
                    <a:pt x="5035" y="11"/>
                  </a:lnTo>
                  <a:lnTo>
                    <a:pt x="5209"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CL"/>
            </a:p>
          </p:txBody>
        </p:sp>
        <p:sp>
          <p:nvSpPr>
            <p:cNvPr id="10" name="docshape526"/>
            <p:cNvSpPr>
              <a:spLocks/>
            </p:cNvSpPr>
            <p:nvPr/>
          </p:nvSpPr>
          <p:spPr bwMode="auto">
            <a:xfrm>
              <a:off x="333" y="2644"/>
              <a:ext cx="13738" cy="2095"/>
            </a:xfrm>
            <a:custGeom>
              <a:avLst/>
              <a:gdLst>
                <a:gd name="T0" fmla="+- 0 2784 333"/>
                <a:gd name="T1" fmla="*/ T0 w 13738"/>
                <a:gd name="T2" fmla="+- 0 2645 2645"/>
                <a:gd name="T3" fmla="*/ 2645 h 2095"/>
                <a:gd name="T4" fmla="+- 0 2542 333"/>
                <a:gd name="T5" fmla="*/ T4 w 13738"/>
                <a:gd name="T6" fmla="+- 0 2645 2645"/>
                <a:gd name="T7" fmla="*/ 2645 h 2095"/>
                <a:gd name="T8" fmla="+- 0 2315 333"/>
                <a:gd name="T9" fmla="*/ T8 w 13738"/>
                <a:gd name="T10" fmla="+- 0 2652 2645"/>
                <a:gd name="T11" fmla="*/ 2652 h 2095"/>
                <a:gd name="T12" fmla="+- 0 2100 333"/>
                <a:gd name="T13" fmla="*/ T12 w 13738"/>
                <a:gd name="T14" fmla="+- 0 2662 2645"/>
                <a:gd name="T15" fmla="*/ 2662 h 2095"/>
                <a:gd name="T16" fmla="+- 0 1711 333"/>
                <a:gd name="T17" fmla="*/ T16 w 13738"/>
                <a:gd name="T18" fmla="+- 0 2697 2645"/>
                <a:gd name="T19" fmla="*/ 2697 h 2095"/>
                <a:gd name="T20" fmla="+- 0 1533 333"/>
                <a:gd name="T21" fmla="*/ T20 w 13738"/>
                <a:gd name="T22" fmla="+- 0 2722 2645"/>
                <a:gd name="T23" fmla="*/ 2722 h 2095"/>
                <a:gd name="T24" fmla="+- 0 1373 333"/>
                <a:gd name="T25" fmla="*/ T24 w 13738"/>
                <a:gd name="T26" fmla="+- 0 2747 2645"/>
                <a:gd name="T27" fmla="*/ 2747 h 2095"/>
                <a:gd name="T28" fmla="+- 0 1222 333"/>
                <a:gd name="T29" fmla="*/ T28 w 13738"/>
                <a:gd name="T30" fmla="+- 0 2775 2645"/>
                <a:gd name="T31" fmla="*/ 2775 h 2095"/>
                <a:gd name="T32" fmla="+- 0 1088 333"/>
                <a:gd name="T33" fmla="*/ T32 w 13738"/>
                <a:gd name="T34" fmla="+- 0 2806 2645"/>
                <a:gd name="T35" fmla="*/ 2806 h 2095"/>
                <a:gd name="T36" fmla="+- 0 960 333"/>
                <a:gd name="T37" fmla="*/ T36 w 13738"/>
                <a:gd name="T38" fmla="+- 0 2835 2645"/>
                <a:gd name="T39" fmla="*/ 2835 h 2095"/>
                <a:gd name="T40" fmla="+- 0 850 333"/>
                <a:gd name="T41" fmla="*/ T40 w 13738"/>
                <a:gd name="T42" fmla="+- 0 2866 2645"/>
                <a:gd name="T43" fmla="*/ 2866 h 2095"/>
                <a:gd name="T44" fmla="+- 0 659 333"/>
                <a:gd name="T45" fmla="*/ T44 w 13738"/>
                <a:gd name="T46" fmla="+- 0 2926 2645"/>
                <a:gd name="T47" fmla="*/ 2926 h 2095"/>
                <a:gd name="T48" fmla="+- 0 581 333"/>
                <a:gd name="T49" fmla="*/ T48 w 13738"/>
                <a:gd name="T50" fmla="+- 0 2954 2645"/>
                <a:gd name="T51" fmla="*/ 2954 h 2095"/>
                <a:gd name="T52" fmla="+- 0 414 333"/>
                <a:gd name="T53" fmla="*/ T52 w 13738"/>
                <a:gd name="T54" fmla="+- 0 3024 2645"/>
                <a:gd name="T55" fmla="*/ 3024 h 2095"/>
                <a:gd name="T56" fmla="+- 0 333 333"/>
                <a:gd name="T57" fmla="*/ T56 w 13738"/>
                <a:gd name="T58" fmla="+- 0 3066 2645"/>
                <a:gd name="T59" fmla="*/ 3066 h 2095"/>
                <a:gd name="T60" fmla="+- 0 333 333"/>
                <a:gd name="T61" fmla="*/ T60 w 13738"/>
                <a:gd name="T62" fmla="+- 0 4739 2645"/>
                <a:gd name="T63" fmla="*/ 4739 h 2095"/>
                <a:gd name="T64" fmla="+- 0 14064 333"/>
                <a:gd name="T65" fmla="*/ T64 w 13738"/>
                <a:gd name="T66" fmla="+- 0 4739 2645"/>
                <a:gd name="T67" fmla="*/ 4739 h 2095"/>
                <a:gd name="T68" fmla="+- 0 14071 333"/>
                <a:gd name="T69" fmla="*/ T68 w 13738"/>
                <a:gd name="T70" fmla="+- 0 4729 2645"/>
                <a:gd name="T71" fmla="*/ 4729 h 2095"/>
                <a:gd name="T72" fmla="+- 0 14071 333"/>
                <a:gd name="T73" fmla="*/ T72 w 13738"/>
                <a:gd name="T74" fmla="+- 0 3984 2645"/>
                <a:gd name="T75" fmla="*/ 3984 h 2095"/>
                <a:gd name="T76" fmla="+- 0 11644 333"/>
                <a:gd name="T77" fmla="*/ T76 w 13738"/>
                <a:gd name="T78" fmla="+- 0 3984 2645"/>
                <a:gd name="T79" fmla="*/ 3984 h 2095"/>
                <a:gd name="T80" fmla="+- 0 11426 333"/>
                <a:gd name="T81" fmla="*/ T80 w 13738"/>
                <a:gd name="T82" fmla="+- 0 3980 2645"/>
                <a:gd name="T83" fmla="*/ 3980 h 2095"/>
                <a:gd name="T84" fmla="+- 0 11198 333"/>
                <a:gd name="T85" fmla="*/ T84 w 13738"/>
                <a:gd name="T86" fmla="+- 0 3973 2645"/>
                <a:gd name="T87" fmla="*/ 3973 h 2095"/>
                <a:gd name="T88" fmla="+- 0 10963 333"/>
                <a:gd name="T89" fmla="*/ T88 w 13738"/>
                <a:gd name="T90" fmla="+- 0 3962 2645"/>
                <a:gd name="T91" fmla="*/ 3962 h 2095"/>
                <a:gd name="T92" fmla="+- 0 10719 333"/>
                <a:gd name="T93" fmla="*/ T92 w 13738"/>
                <a:gd name="T94" fmla="+- 0 3945 2645"/>
                <a:gd name="T95" fmla="*/ 3945 h 2095"/>
                <a:gd name="T96" fmla="+- 0 10192 333"/>
                <a:gd name="T97" fmla="*/ T96 w 13738"/>
                <a:gd name="T98" fmla="+- 0 3892 2645"/>
                <a:gd name="T99" fmla="*/ 3892 h 2095"/>
                <a:gd name="T100" fmla="+- 0 9626 333"/>
                <a:gd name="T101" fmla="*/ T100 w 13738"/>
                <a:gd name="T102" fmla="+- 0 3818 2645"/>
                <a:gd name="T103" fmla="*/ 3818 h 2095"/>
                <a:gd name="T104" fmla="+- 0 9324 333"/>
                <a:gd name="T105" fmla="*/ T104 w 13738"/>
                <a:gd name="T106" fmla="+- 0 3773 2645"/>
                <a:gd name="T107" fmla="*/ 3773 h 2095"/>
                <a:gd name="T108" fmla="+- 0 9009 333"/>
                <a:gd name="T109" fmla="*/ T108 w 13738"/>
                <a:gd name="T110" fmla="+- 0 3720 2645"/>
                <a:gd name="T111" fmla="*/ 3720 h 2095"/>
                <a:gd name="T112" fmla="+- 0 8684 333"/>
                <a:gd name="T113" fmla="*/ T112 w 13738"/>
                <a:gd name="T114" fmla="+- 0 3660 2645"/>
                <a:gd name="T115" fmla="*/ 3660 h 2095"/>
                <a:gd name="T116" fmla="+- 0 7990 333"/>
                <a:gd name="T117" fmla="*/ T116 w 13738"/>
                <a:gd name="T118" fmla="+- 0 3523 2645"/>
                <a:gd name="T119" fmla="*/ 3523 h 2095"/>
                <a:gd name="T120" fmla="+- 0 7242 333"/>
                <a:gd name="T121" fmla="*/ T120 w 13738"/>
                <a:gd name="T122" fmla="+- 0 3358 2645"/>
                <a:gd name="T123" fmla="*/ 3358 h 2095"/>
                <a:gd name="T124" fmla="+- 0 6847 333"/>
                <a:gd name="T125" fmla="*/ T124 w 13738"/>
                <a:gd name="T126" fmla="+- 0 3267 2645"/>
                <a:gd name="T127" fmla="*/ 3267 h 2095"/>
                <a:gd name="T128" fmla="+- 0 6025 333"/>
                <a:gd name="T129" fmla="*/ T128 w 13738"/>
                <a:gd name="T130" fmla="+- 0 3066 2645"/>
                <a:gd name="T131" fmla="*/ 3066 h 2095"/>
                <a:gd name="T132" fmla="+- 0 5251 333"/>
                <a:gd name="T133" fmla="*/ T132 w 13738"/>
                <a:gd name="T134" fmla="+- 0 2905 2645"/>
                <a:gd name="T135" fmla="*/ 2905 h 2095"/>
                <a:gd name="T136" fmla="+- 0 4889 333"/>
                <a:gd name="T137" fmla="*/ T136 w 13738"/>
                <a:gd name="T138" fmla="+- 0 2842 2645"/>
                <a:gd name="T139" fmla="*/ 2842 h 2095"/>
                <a:gd name="T140" fmla="+- 0 4544 333"/>
                <a:gd name="T141" fmla="*/ T140 w 13738"/>
                <a:gd name="T142" fmla="+- 0 2789 2645"/>
                <a:gd name="T143" fmla="*/ 2789 h 2095"/>
                <a:gd name="T144" fmla="+- 0 4212 333"/>
                <a:gd name="T145" fmla="*/ T144 w 13738"/>
                <a:gd name="T146" fmla="+- 0 2743 2645"/>
                <a:gd name="T147" fmla="*/ 2743 h 2095"/>
                <a:gd name="T148" fmla="+- 0 3897 333"/>
                <a:gd name="T149" fmla="*/ T148 w 13738"/>
                <a:gd name="T150" fmla="+- 0 2708 2645"/>
                <a:gd name="T151" fmla="*/ 2708 h 2095"/>
                <a:gd name="T152" fmla="+- 0 3598 333"/>
                <a:gd name="T153" fmla="*/ T152 w 13738"/>
                <a:gd name="T154" fmla="+- 0 2680 2645"/>
                <a:gd name="T155" fmla="*/ 2680 h 2095"/>
                <a:gd name="T156" fmla="+- 0 3042 333"/>
                <a:gd name="T157" fmla="*/ T156 w 13738"/>
                <a:gd name="T158" fmla="+- 0 2648 2645"/>
                <a:gd name="T159" fmla="*/ 2648 h 2095"/>
                <a:gd name="T160" fmla="+- 0 2784 333"/>
                <a:gd name="T161" fmla="*/ T160 w 13738"/>
                <a:gd name="T162" fmla="+- 0 2645 2645"/>
                <a:gd name="T163" fmla="*/ 2645 h 2095"/>
                <a:gd name="T164" fmla="+- 0 14071 333"/>
                <a:gd name="T165" fmla="*/ T164 w 13738"/>
                <a:gd name="T166" fmla="+- 0 3541 2645"/>
                <a:gd name="T167" fmla="*/ 3541 h 2095"/>
                <a:gd name="T168" fmla="+- 0 14064 333"/>
                <a:gd name="T169" fmla="*/ T168 w 13738"/>
                <a:gd name="T170" fmla="+- 0 3544 2645"/>
                <a:gd name="T171" fmla="*/ 3544 h 2095"/>
                <a:gd name="T172" fmla="+- 0 13937 333"/>
                <a:gd name="T173" fmla="*/ T172 w 13738"/>
                <a:gd name="T174" fmla="+- 0 3597 2645"/>
                <a:gd name="T175" fmla="*/ 3597 h 2095"/>
                <a:gd name="T176" fmla="+- 0 13809 333"/>
                <a:gd name="T177" fmla="*/ T176 w 13738"/>
                <a:gd name="T178" fmla="+- 0 3646 2645"/>
                <a:gd name="T179" fmla="*/ 3646 h 2095"/>
                <a:gd name="T180" fmla="+- 0 13675 333"/>
                <a:gd name="T181" fmla="*/ T180 w 13738"/>
                <a:gd name="T182" fmla="+- 0 3692 2645"/>
                <a:gd name="T183" fmla="*/ 3692 h 2095"/>
                <a:gd name="T184" fmla="+- 0 13397 333"/>
                <a:gd name="T185" fmla="*/ T184 w 13738"/>
                <a:gd name="T186" fmla="+- 0 3776 2645"/>
                <a:gd name="T187" fmla="*/ 3776 h 2095"/>
                <a:gd name="T188" fmla="+- 0 13250 333"/>
                <a:gd name="T189" fmla="*/ T188 w 13738"/>
                <a:gd name="T190" fmla="+- 0 3815 2645"/>
                <a:gd name="T191" fmla="*/ 3815 h 2095"/>
                <a:gd name="T192" fmla="+- 0 12941 333"/>
                <a:gd name="T193" fmla="*/ T192 w 13738"/>
                <a:gd name="T194" fmla="+- 0 3878 2645"/>
                <a:gd name="T195" fmla="*/ 3878 h 2095"/>
                <a:gd name="T196" fmla="+- 0 12777 333"/>
                <a:gd name="T197" fmla="*/ T196 w 13738"/>
                <a:gd name="T198" fmla="+- 0 3906 2645"/>
                <a:gd name="T199" fmla="*/ 3906 h 2095"/>
                <a:gd name="T200" fmla="+- 0 12428 333"/>
                <a:gd name="T201" fmla="*/ T200 w 13738"/>
                <a:gd name="T202" fmla="+- 0 3948 2645"/>
                <a:gd name="T203" fmla="*/ 3948 h 2095"/>
                <a:gd name="T204" fmla="+- 0 12053 333"/>
                <a:gd name="T205" fmla="*/ T204 w 13738"/>
                <a:gd name="T206" fmla="+- 0 3977 2645"/>
                <a:gd name="T207" fmla="*/ 3977 h 2095"/>
                <a:gd name="T208" fmla="+- 0 11852 333"/>
                <a:gd name="T209" fmla="*/ T208 w 13738"/>
                <a:gd name="T210" fmla="+- 0 3984 2645"/>
                <a:gd name="T211" fmla="*/ 3984 h 2095"/>
                <a:gd name="T212" fmla="+- 0 14071 333"/>
                <a:gd name="T213" fmla="*/ T212 w 13738"/>
                <a:gd name="T214" fmla="+- 0 3984 2645"/>
                <a:gd name="T215" fmla="*/ 3984 h 2095"/>
                <a:gd name="T216" fmla="+- 0 14071 333"/>
                <a:gd name="T217" fmla="*/ T216 w 13738"/>
                <a:gd name="T218" fmla="+- 0 3541 2645"/>
                <a:gd name="T219" fmla="*/ 3541 h 20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13738" h="2095">
                  <a:moveTo>
                    <a:pt x="2451" y="0"/>
                  </a:moveTo>
                  <a:lnTo>
                    <a:pt x="2209" y="0"/>
                  </a:lnTo>
                  <a:lnTo>
                    <a:pt x="1982" y="7"/>
                  </a:lnTo>
                  <a:lnTo>
                    <a:pt x="1767" y="17"/>
                  </a:lnTo>
                  <a:lnTo>
                    <a:pt x="1378" y="52"/>
                  </a:lnTo>
                  <a:lnTo>
                    <a:pt x="1200" y="77"/>
                  </a:lnTo>
                  <a:lnTo>
                    <a:pt x="1040" y="102"/>
                  </a:lnTo>
                  <a:lnTo>
                    <a:pt x="889" y="130"/>
                  </a:lnTo>
                  <a:lnTo>
                    <a:pt x="755" y="161"/>
                  </a:lnTo>
                  <a:lnTo>
                    <a:pt x="627" y="190"/>
                  </a:lnTo>
                  <a:lnTo>
                    <a:pt x="517" y="221"/>
                  </a:lnTo>
                  <a:lnTo>
                    <a:pt x="326" y="281"/>
                  </a:lnTo>
                  <a:lnTo>
                    <a:pt x="248" y="309"/>
                  </a:lnTo>
                  <a:lnTo>
                    <a:pt x="81" y="379"/>
                  </a:lnTo>
                  <a:lnTo>
                    <a:pt x="0" y="421"/>
                  </a:lnTo>
                  <a:lnTo>
                    <a:pt x="0" y="2094"/>
                  </a:lnTo>
                  <a:lnTo>
                    <a:pt x="13731" y="2094"/>
                  </a:lnTo>
                  <a:lnTo>
                    <a:pt x="13738" y="2084"/>
                  </a:lnTo>
                  <a:lnTo>
                    <a:pt x="13738" y="1339"/>
                  </a:lnTo>
                  <a:lnTo>
                    <a:pt x="11311" y="1339"/>
                  </a:lnTo>
                  <a:lnTo>
                    <a:pt x="11093" y="1335"/>
                  </a:lnTo>
                  <a:lnTo>
                    <a:pt x="10865" y="1328"/>
                  </a:lnTo>
                  <a:lnTo>
                    <a:pt x="10630" y="1317"/>
                  </a:lnTo>
                  <a:lnTo>
                    <a:pt x="10386" y="1300"/>
                  </a:lnTo>
                  <a:lnTo>
                    <a:pt x="9859" y="1247"/>
                  </a:lnTo>
                  <a:lnTo>
                    <a:pt x="9293" y="1173"/>
                  </a:lnTo>
                  <a:lnTo>
                    <a:pt x="8991" y="1128"/>
                  </a:lnTo>
                  <a:lnTo>
                    <a:pt x="8676" y="1075"/>
                  </a:lnTo>
                  <a:lnTo>
                    <a:pt x="8351" y="1015"/>
                  </a:lnTo>
                  <a:lnTo>
                    <a:pt x="7657" y="878"/>
                  </a:lnTo>
                  <a:lnTo>
                    <a:pt x="6909" y="713"/>
                  </a:lnTo>
                  <a:lnTo>
                    <a:pt x="6514" y="622"/>
                  </a:lnTo>
                  <a:lnTo>
                    <a:pt x="5692" y="421"/>
                  </a:lnTo>
                  <a:lnTo>
                    <a:pt x="4918" y="260"/>
                  </a:lnTo>
                  <a:lnTo>
                    <a:pt x="4556" y="197"/>
                  </a:lnTo>
                  <a:lnTo>
                    <a:pt x="4211" y="144"/>
                  </a:lnTo>
                  <a:lnTo>
                    <a:pt x="3879" y="98"/>
                  </a:lnTo>
                  <a:lnTo>
                    <a:pt x="3564" y="63"/>
                  </a:lnTo>
                  <a:lnTo>
                    <a:pt x="3265" y="35"/>
                  </a:lnTo>
                  <a:lnTo>
                    <a:pt x="2709" y="3"/>
                  </a:lnTo>
                  <a:lnTo>
                    <a:pt x="2451" y="0"/>
                  </a:lnTo>
                  <a:close/>
                  <a:moveTo>
                    <a:pt x="13738" y="896"/>
                  </a:moveTo>
                  <a:lnTo>
                    <a:pt x="13731" y="899"/>
                  </a:lnTo>
                  <a:lnTo>
                    <a:pt x="13604" y="952"/>
                  </a:lnTo>
                  <a:lnTo>
                    <a:pt x="13476" y="1001"/>
                  </a:lnTo>
                  <a:lnTo>
                    <a:pt x="13342" y="1047"/>
                  </a:lnTo>
                  <a:lnTo>
                    <a:pt x="13064" y="1131"/>
                  </a:lnTo>
                  <a:lnTo>
                    <a:pt x="12917" y="1170"/>
                  </a:lnTo>
                  <a:lnTo>
                    <a:pt x="12608" y="1233"/>
                  </a:lnTo>
                  <a:lnTo>
                    <a:pt x="12444" y="1261"/>
                  </a:lnTo>
                  <a:lnTo>
                    <a:pt x="12095" y="1303"/>
                  </a:lnTo>
                  <a:lnTo>
                    <a:pt x="11720" y="1332"/>
                  </a:lnTo>
                  <a:lnTo>
                    <a:pt x="11519" y="1339"/>
                  </a:lnTo>
                  <a:lnTo>
                    <a:pt x="13738" y="1339"/>
                  </a:lnTo>
                  <a:lnTo>
                    <a:pt x="13738" y="8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CL"/>
            </a:p>
          </p:txBody>
        </p:sp>
        <p:pic>
          <p:nvPicPr>
            <p:cNvPr id="11" name="docshape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 y="1346"/>
              <a:ext cx="11454" cy="9454"/>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lipse 2"/>
          <p:cNvSpPr/>
          <p:nvPr/>
        </p:nvSpPr>
        <p:spPr>
          <a:xfrm>
            <a:off x="594911" y="1817783"/>
            <a:ext cx="2610997" cy="2291509"/>
          </a:xfrm>
          <a:prstGeom prst="ellipse">
            <a:avLst/>
          </a:prstGeom>
          <a:solidFill>
            <a:srgbClr val="0066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p:cNvSpPr txBox="1"/>
          <p:nvPr/>
        </p:nvSpPr>
        <p:spPr>
          <a:xfrm>
            <a:off x="980790" y="2368627"/>
            <a:ext cx="1817494" cy="1415772"/>
          </a:xfrm>
          <a:prstGeom prst="rect">
            <a:avLst/>
          </a:prstGeom>
          <a:noFill/>
        </p:spPr>
        <p:txBody>
          <a:bodyPr wrap="square" rtlCol="0">
            <a:spAutoFit/>
          </a:bodyPr>
          <a:lstStyle/>
          <a:p>
            <a:r>
              <a:rPr lang="es-CL" sz="2400" dirty="0">
                <a:solidFill>
                  <a:schemeClr val="bg1"/>
                </a:solidFill>
                <a:latin typeface="Calibri" panose="020F0502020204030204" pitchFamily="34" charset="0"/>
              </a:rPr>
              <a:t>Qué función juegan los PDA?</a:t>
            </a:r>
          </a:p>
          <a:p>
            <a:endParaRPr lang="es-CL" dirty="0"/>
          </a:p>
        </p:txBody>
      </p:sp>
      <p:sp>
        <p:nvSpPr>
          <p:cNvPr id="13" name="CuadroTexto 12"/>
          <p:cNvSpPr txBox="1"/>
          <p:nvPr/>
        </p:nvSpPr>
        <p:spPr>
          <a:xfrm>
            <a:off x="594911" y="6092328"/>
            <a:ext cx="3349128" cy="738664"/>
          </a:xfrm>
          <a:prstGeom prst="rect">
            <a:avLst/>
          </a:prstGeom>
          <a:noFill/>
        </p:spPr>
        <p:txBody>
          <a:bodyPr wrap="square" rtlCol="0">
            <a:spAutoFit/>
          </a:bodyPr>
          <a:lstStyle/>
          <a:p>
            <a:r>
              <a:rPr lang="es-CL" dirty="0"/>
              <a:t>Fuente: Foro Iberoamericano de Justicia Ambiental. </a:t>
            </a:r>
            <a:r>
              <a:rPr lang="es-CL" dirty="0">
                <a:hlinkClick r:id="rId3"/>
              </a:rPr>
              <a:t>www.pjud.cl</a:t>
            </a:r>
            <a:endParaRPr lang="es-CL" dirty="0"/>
          </a:p>
          <a:p>
            <a:endParaRPr lang="es-CL" dirty="0"/>
          </a:p>
        </p:txBody>
      </p:sp>
      <p:pic>
        <p:nvPicPr>
          <p:cNvPr id="14" name="Imagen 13"/>
          <p:cNvPicPr>
            <a:picLocks noChangeAspect="1"/>
          </p:cNvPicPr>
          <p:nvPr/>
        </p:nvPicPr>
        <p:blipFill>
          <a:blip r:embed="rId4"/>
          <a:stretch>
            <a:fillRect/>
          </a:stretch>
        </p:blipFill>
        <p:spPr>
          <a:xfrm>
            <a:off x="3251166" y="270410"/>
            <a:ext cx="4829175" cy="6191250"/>
          </a:xfrm>
          <a:prstGeom prst="rect">
            <a:avLst/>
          </a:prstGeom>
        </p:spPr>
      </p:pic>
    </p:spTree>
    <p:extLst>
      <p:ext uri="{BB962C8B-B14F-4D97-AF65-F5344CB8AC3E}">
        <p14:creationId xmlns:p14="http://schemas.microsoft.com/office/powerpoint/2010/main" val="2920691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A4D1609B-102A-4C77-86A2-ACB29FB9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52050"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38CA0C41-9332-42E9-BF4A-5DB3363BE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4051"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uadroTexto 3"/>
          <p:cNvSpPr txBox="1"/>
          <p:nvPr/>
        </p:nvSpPr>
        <p:spPr>
          <a:xfrm>
            <a:off x="3110190" y="2657645"/>
            <a:ext cx="7208322" cy="3360716"/>
          </a:xfrm>
          <a:prstGeom prst="rect">
            <a:avLst/>
          </a:prstGeom>
          <a:noFill/>
        </p:spPr>
        <p:txBody>
          <a:bodyPr wrap="square" rtlCol="0">
            <a:spAutoFit/>
          </a:bodyPr>
          <a:lstStyle/>
          <a:p>
            <a:endParaRPr lang="es-CL" dirty="0"/>
          </a:p>
        </p:txBody>
      </p:sp>
      <p:sp>
        <p:nvSpPr>
          <p:cNvPr id="5" name="CuadroTexto 4"/>
          <p:cNvSpPr txBox="1"/>
          <p:nvPr/>
        </p:nvSpPr>
        <p:spPr>
          <a:xfrm>
            <a:off x="385590" y="1377108"/>
            <a:ext cx="3966460" cy="1569660"/>
          </a:xfrm>
          <a:prstGeom prst="rect">
            <a:avLst/>
          </a:prstGeom>
          <a:noFill/>
        </p:spPr>
        <p:txBody>
          <a:bodyPr wrap="square" rtlCol="0">
            <a:spAutoFit/>
          </a:bodyPr>
          <a:lstStyle/>
          <a:p>
            <a:r>
              <a:rPr lang="es-CL" sz="3200" dirty="0">
                <a:solidFill>
                  <a:schemeClr val="bg1"/>
                </a:solidFill>
                <a:latin typeface="Calibri" panose="020F0502020204030204" pitchFamily="34" charset="0"/>
              </a:rPr>
              <a:t>Fuentes de los Principios del derecho Ambiental</a:t>
            </a:r>
          </a:p>
        </p:txBody>
      </p:sp>
      <p:sp>
        <p:nvSpPr>
          <p:cNvPr id="6" name="Pentágono 5"/>
          <p:cNvSpPr/>
          <p:nvPr/>
        </p:nvSpPr>
        <p:spPr>
          <a:xfrm>
            <a:off x="517793" y="3701667"/>
            <a:ext cx="2776250" cy="1498294"/>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solidFill>
                <a:srgbClr val="FFC000"/>
              </a:solidFill>
            </a:endParaRPr>
          </a:p>
        </p:txBody>
      </p:sp>
      <p:sp>
        <p:nvSpPr>
          <p:cNvPr id="15" name="CuadroTexto 14"/>
          <p:cNvSpPr txBox="1"/>
          <p:nvPr/>
        </p:nvSpPr>
        <p:spPr>
          <a:xfrm>
            <a:off x="517793" y="3687869"/>
            <a:ext cx="2592397" cy="1323439"/>
          </a:xfrm>
          <a:prstGeom prst="rect">
            <a:avLst/>
          </a:prstGeom>
          <a:noFill/>
        </p:spPr>
        <p:txBody>
          <a:bodyPr wrap="square" rtlCol="0">
            <a:spAutoFit/>
          </a:bodyPr>
          <a:lstStyle/>
          <a:p>
            <a:r>
              <a:rPr lang="es-CL" sz="1600" dirty="0">
                <a:solidFill>
                  <a:schemeClr val="bg1"/>
                </a:solidFill>
                <a:latin typeface="Calibri" panose="020F0502020204030204" pitchFamily="34" charset="0"/>
              </a:rPr>
              <a:t>Tratados Internacionales</a:t>
            </a:r>
          </a:p>
          <a:p>
            <a:r>
              <a:rPr lang="es-CL" sz="1600" dirty="0">
                <a:solidFill>
                  <a:schemeClr val="bg1"/>
                </a:solidFill>
                <a:latin typeface="Calibri" panose="020F0502020204030204" pitchFamily="34" charset="0"/>
              </a:rPr>
              <a:t>Declaraciones de organismos internacionales</a:t>
            </a:r>
          </a:p>
          <a:p>
            <a:r>
              <a:rPr lang="es-CL" sz="1600" dirty="0">
                <a:solidFill>
                  <a:schemeClr val="bg1"/>
                </a:solidFill>
                <a:latin typeface="Calibri" panose="020F0502020204030204" pitchFamily="34" charset="0"/>
              </a:rPr>
              <a:t>e Instrumentos Internacionales</a:t>
            </a:r>
          </a:p>
        </p:txBody>
      </p:sp>
      <p:sp>
        <p:nvSpPr>
          <p:cNvPr id="16" name="Pentágono 15"/>
          <p:cNvSpPr/>
          <p:nvPr/>
        </p:nvSpPr>
        <p:spPr>
          <a:xfrm>
            <a:off x="2543646" y="4927534"/>
            <a:ext cx="3205521" cy="167734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17" name="CuadroTexto 16"/>
          <p:cNvSpPr txBox="1"/>
          <p:nvPr/>
        </p:nvSpPr>
        <p:spPr>
          <a:xfrm>
            <a:off x="2836455" y="5016363"/>
            <a:ext cx="2604021" cy="1384995"/>
          </a:xfrm>
          <a:prstGeom prst="rect">
            <a:avLst/>
          </a:prstGeom>
          <a:noFill/>
        </p:spPr>
        <p:txBody>
          <a:bodyPr wrap="square" rtlCol="0">
            <a:spAutoFit/>
          </a:bodyPr>
          <a:lstStyle/>
          <a:p>
            <a:r>
              <a:rPr lang="es-CL" dirty="0">
                <a:solidFill>
                  <a:schemeClr val="bg1"/>
                </a:solidFill>
              </a:rPr>
              <a:t>Normas Constitucionales</a:t>
            </a:r>
          </a:p>
          <a:p>
            <a:r>
              <a:rPr lang="es-CL" dirty="0">
                <a:solidFill>
                  <a:schemeClr val="bg1"/>
                </a:solidFill>
              </a:rPr>
              <a:t>Leyes Orgánicas Constitucionales</a:t>
            </a:r>
          </a:p>
          <a:p>
            <a:r>
              <a:rPr lang="es-CL" dirty="0">
                <a:solidFill>
                  <a:schemeClr val="bg1"/>
                </a:solidFill>
              </a:rPr>
              <a:t>Leyes generales </a:t>
            </a:r>
          </a:p>
          <a:p>
            <a:r>
              <a:rPr lang="es-CL" dirty="0">
                <a:solidFill>
                  <a:schemeClr val="bg1"/>
                </a:solidFill>
              </a:rPr>
              <a:t>Otras fuentes: jurisprudencia y doctrina</a:t>
            </a:r>
          </a:p>
        </p:txBody>
      </p:sp>
      <p:pic>
        <p:nvPicPr>
          <p:cNvPr id="7" name="Imagen 6"/>
          <p:cNvPicPr>
            <a:picLocks noChangeAspect="1"/>
          </p:cNvPicPr>
          <p:nvPr/>
        </p:nvPicPr>
        <p:blipFill>
          <a:blip r:embed="rId2"/>
          <a:stretch>
            <a:fillRect/>
          </a:stretch>
        </p:blipFill>
        <p:spPr>
          <a:xfrm>
            <a:off x="7076650" y="763633"/>
            <a:ext cx="4343535" cy="5331212"/>
          </a:xfrm>
          <a:prstGeom prst="rect">
            <a:avLst/>
          </a:prstGeom>
        </p:spPr>
      </p:pic>
    </p:spTree>
    <p:extLst>
      <p:ext uri="{BB962C8B-B14F-4D97-AF65-F5344CB8AC3E}">
        <p14:creationId xmlns:p14="http://schemas.microsoft.com/office/powerpoint/2010/main" val="279585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61EF49-28B6-A447-B86A-F4DF5EAE82C4}"/>
              </a:ext>
            </a:extLst>
          </p:cNvPr>
          <p:cNvSpPr>
            <a:spLocks noGrp="1"/>
          </p:cNvSpPr>
          <p:nvPr>
            <p:ph type="title"/>
          </p:nvPr>
        </p:nvSpPr>
        <p:spPr>
          <a:xfrm>
            <a:off x="277091" y="187325"/>
            <a:ext cx="4878388" cy="1004166"/>
          </a:xfrm>
        </p:spPr>
        <p:txBody>
          <a:bodyPr>
            <a:normAutofit/>
          </a:bodyPr>
          <a:lstStyle/>
          <a:p>
            <a:pPr algn="ctr"/>
            <a:r>
              <a:rPr lang="es-ES" sz="2800" b="1" dirty="0">
                <a:solidFill>
                  <a:srgbClr val="006600"/>
                </a:solidFill>
                <a:latin typeface="Calibri Light" panose="020F0302020204030204" pitchFamily="34" charset="0"/>
                <a:cs typeface="Calibri Light" panose="020F0302020204030204" pitchFamily="34" charset="0"/>
              </a:rPr>
              <a:t>Aproximaciones al concepto de Mediación</a:t>
            </a:r>
            <a:endParaRPr lang="es-CL" sz="2800" dirty="0">
              <a:latin typeface="Calibri Light" panose="020F0302020204030204" pitchFamily="34" charset="0"/>
              <a:cs typeface="Calibri Light" panose="020F0302020204030204" pitchFamily="34" charset="0"/>
            </a:endParaRPr>
          </a:p>
        </p:txBody>
      </p:sp>
      <p:sp>
        <p:nvSpPr>
          <p:cNvPr id="3" name="Marcador de texto 2">
            <a:extLst>
              <a:ext uri="{FF2B5EF4-FFF2-40B4-BE49-F238E27FC236}">
                <a16:creationId xmlns:a16="http://schemas.microsoft.com/office/drawing/2014/main" id="{B14D9471-54D7-A045-AE28-F3811DDB7BA7}"/>
              </a:ext>
            </a:extLst>
          </p:cNvPr>
          <p:cNvSpPr>
            <a:spLocks noGrp="1"/>
          </p:cNvSpPr>
          <p:nvPr>
            <p:ph type="body" idx="1"/>
          </p:nvPr>
        </p:nvSpPr>
        <p:spPr>
          <a:xfrm>
            <a:off x="6220690" y="987425"/>
            <a:ext cx="5134697" cy="4873625"/>
          </a:xfrm>
        </p:spPr>
        <p:txBody>
          <a:bodyPr/>
          <a:lstStyle/>
          <a:p>
            <a:endParaRPr lang="es-CL" dirty="0"/>
          </a:p>
        </p:txBody>
      </p:sp>
      <p:sp>
        <p:nvSpPr>
          <p:cNvPr id="4" name="Marcador de texto 3">
            <a:extLst>
              <a:ext uri="{FF2B5EF4-FFF2-40B4-BE49-F238E27FC236}">
                <a16:creationId xmlns:a16="http://schemas.microsoft.com/office/drawing/2014/main" id="{960A8772-9F52-B749-BCAB-759EB7D85E51}"/>
              </a:ext>
            </a:extLst>
          </p:cNvPr>
          <p:cNvSpPr>
            <a:spLocks noGrp="1"/>
          </p:cNvSpPr>
          <p:nvPr>
            <p:ph type="body" idx="2"/>
          </p:nvPr>
        </p:nvSpPr>
        <p:spPr>
          <a:xfrm>
            <a:off x="277091" y="2057399"/>
            <a:ext cx="5818909" cy="4613275"/>
          </a:xfrm>
        </p:spPr>
        <p:txBody>
          <a:bodyPr/>
          <a:lstStyle/>
          <a:p>
            <a:pPr marL="514350" indent="-285750">
              <a:buFont typeface="Courier New" panose="02070309020205020404" pitchFamily="49" charset="0"/>
              <a:buChar char="o"/>
            </a:pPr>
            <a:r>
              <a:rPr lang="es-ES" dirty="0"/>
              <a:t>La Mediación Social constituye un proceso participativo de consensos y democracia social</a:t>
            </a:r>
          </a:p>
          <a:p>
            <a:pPr marL="514350" indent="-285750">
              <a:buFont typeface="Courier New" panose="02070309020205020404" pitchFamily="49" charset="0"/>
              <a:buChar char="o"/>
            </a:pPr>
            <a:r>
              <a:rPr lang="es-ES" dirty="0"/>
              <a:t>Metáfora de la Bisagra</a:t>
            </a:r>
          </a:p>
          <a:p>
            <a:pPr marL="514350" indent="-285750">
              <a:buFont typeface="Courier New" panose="02070309020205020404" pitchFamily="49" charset="0"/>
              <a:buChar char="o"/>
            </a:pPr>
            <a:r>
              <a:rPr lang="es-ES" dirty="0"/>
              <a:t>Metáfora del Hermes, mediador universal</a:t>
            </a:r>
          </a:p>
          <a:p>
            <a:pPr marL="514350" indent="-285750">
              <a:buFont typeface="Courier New" panose="02070309020205020404" pitchFamily="49" charset="0"/>
              <a:buChar char="o"/>
            </a:pPr>
            <a:r>
              <a:rPr lang="es-ES" dirty="0"/>
              <a:t>Metáfora de la interfaz</a:t>
            </a:r>
          </a:p>
          <a:p>
            <a:pPr marL="514350" indent="-285750">
              <a:buFont typeface="Courier New" panose="02070309020205020404" pitchFamily="49" charset="0"/>
              <a:buChar char="o"/>
            </a:pPr>
            <a:r>
              <a:rPr lang="es-ES" dirty="0"/>
              <a:t>Introduce la perspectiva del tercero neutral, imparcial o “</a:t>
            </a:r>
            <a:r>
              <a:rPr lang="es-ES" dirty="0" err="1"/>
              <a:t>multiparcial</a:t>
            </a:r>
            <a:r>
              <a:rPr lang="es-ES" dirty="0"/>
              <a:t>”: el mediador </a:t>
            </a:r>
          </a:p>
          <a:p>
            <a:pPr marL="514350" indent="-285750">
              <a:buFont typeface="Courier New" panose="02070309020205020404" pitchFamily="49" charset="0"/>
              <a:buChar char="o"/>
            </a:pPr>
            <a:r>
              <a:rPr lang="es-ES" dirty="0"/>
              <a:t>Idea de aproximación con dos partes para:</a:t>
            </a:r>
          </a:p>
          <a:p>
            <a:pPr marL="971550" lvl="1" indent="-285750">
              <a:buFont typeface="Courier New" panose="02070309020205020404" pitchFamily="49" charset="0"/>
              <a:buChar char="o"/>
            </a:pPr>
            <a:r>
              <a:rPr lang="es-ES" dirty="0"/>
              <a:t>Intermediar</a:t>
            </a:r>
          </a:p>
          <a:p>
            <a:pPr marL="971550" lvl="1" indent="-285750">
              <a:buFont typeface="Courier New" panose="02070309020205020404" pitchFamily="49" charset="0"/>
              <a:buChar char="o"/>
            </a:pPr>
            <a:r>
              <a:rPr lang="es-ES" dirty="0"/>
              <a:t>Interconectar</a:t>
            </a:r>
          </a:p>
          <a:p>
            <a:pPr marL="971550" lvl="1" indent="-285750">
              <a:buFont typeface="Courier New" panose="02070309020205020404" pitchFamily="49" charset="0"/>
              <a:buChar char="o"/>
            </a:pPr>
            <a:r>
              <a:rPr lang="es-ES" dirty="0"/>
              <a:t>Acercar intereses, o</a:t>
            </a:r>
          </a:p>
          <a:p>
            <a:pPr marL="971550" lvl="1" indent="-285750">
              <a:buFont typeface="Courier New" panose="02070309020205020404" pitchFamily="49" charset="0"/>
              <a:buChar char="o"/>
            </a:pPr>
            <a:r>
              <a:rPr lang="es-ES" dirty="0"/>
              <a:t>Representar intereses</a:t>
            </a:r>
          </a:p>
          <a:p>
            <a:pPr marL="685800" lvl="1" indent="0"/>
            <a:endParaRPr lang="es-CL" dirty="0"/>
          </a:p>
        </p:txBody>
      </p:sp>
      <p:sp>
        <p:nvSpPr>
          <p:cNvPr id="5" name="Marcador de número de diapositiva 4">
            <a:extLst>
              <a:ext uri="{FF2B5EF4-FFF2-40B4-BE49-F238E27FC236}">
                <a16:creationId xmlns:a16="http://schemas.microsoft.com/office/drawing/2014/main" id="{B8F9073A-4967-4E45-B25B-B51E21BF12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a:t>
            </a:fld>
            <a:endParaRPr lang="es-ES"/>
          </a:p>
        </p:txBody>
      </p:sp>
      <p:pic>
        <p:nvPicPr>
          <p:cNvPr id="10" name="Imagen 9" descr="Un pájaro azul sobre una rama&#10;&#10;Descripción generada automáticamente con confianza media">
            <a:extLst>
              <a:ext uri="{FF2B5EF4-FFF2-40B4-BE49-F238E27FC236}">
                <a16:creationId xmlns:a16="http://schemas.microsoft.com/office/drawing/2014/main" id="{53D58420-4DF5-31CA-470A-CDFBF7EC7951}"/>
              </a:ext>
            </a:extLst>
          </p:cNvPr>
          <p:cNvPicPr>
            <a:picLocks noChangeAspect="1"/>
          </p:cNvPicPr>
          <p:nvPr/>
        </p:nvPicPr>
        <p:blipFill>
          <a:blip r:embed="rId2"/>
          <a:stretch>
            <a:fillRect/>
          </a:stretch>
        </p:blipFill>
        <p:spPr>
          <a:xfrm>
            <a:off x="5567321" y="-237901"/>
            <a:ext cx="5332651" cy="6858000"/>
          </a:xfrm>
          <a:prstGeom prst="rect">
            <a:avLst/>
          </a:prstGeom>
          <a:effectLst>
            <a:softEdge rad="635000"/>
          </a:effectLst>
        </p:spPr>
      </p:pic>
    </p:spTree>
    <p:extLst>
      <p:ext uri="{BB962C8B-B14F-4D97-AF65-F5344CB8AC3E}">
        <p14:creationId xmlns:p14="http://schemas.microsoft.com/office/powerpoint/2010/main" val="8931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379" y="237506"/>
            <a:ext cx="5028809" cy="1819893"/>
          </a:xfrm>
        </p:spPr>
        <p:txBody>
          <a:bodyPr>
            <a:normAutofit fontScale="90000"/>
          </a:bodyPr>
          <a:lstStyle/>
          <a:p>
            <a:br>
              <a:rPr lang="es-ES" dirty="0"/>
            </a:br>
            <a:br>
              <a:rPr lang="es-ES" dirty="0"/>
            </a:br>
            <a:br>
              <a:rPr lang="es-ES" dirty="0"/>
            </a:br>
            <a:br>
              <a:rPr lang="es-ES" dirty="0"/>
            </a:br>
            <a:br>
              <a:rPr lang="es-ES" dirty="0"/>
            </a:br>
            <a:br>
              <a:rPr lang="es-ES" dirty="0"/>
            </a:br>
            <a:br>
              <a:rPr lang="es-ES" dirty="0"/>
            </a:br>
            <a:br>
              <a:rPr lang="es-ES" dirty="0"/>
            </a:br>
            <a:r>
              <a:rPr lang="es-ES" dirty="0"/>
              <a:t> </a:t>
            </a:r>
            <a:br>
              <a:rPr lang="es-CL" dirty="0"/>
            </a:br>
            <a:endParaRPr lang="es-CL" dirty="0"/>
          </a:p>
        </p:txBody>
      </p:sp>
      <p:sp>
        <p:nvSpPr>
          <p:cNvPr id="3" name="Marcador de texto 2"/>
          <p:cNvSpPr>
            <a:spLocks noGrp="1"/>
          </p:cNvSpPr>
          <p:nvPr>
            <p:ph type="body" idx="1"/>
          </p:nvPr>
        </p:nvSpPr>
        <p:spPr/>
        <p:txBody>
          <a:bodyPr>
            <a:normAutofit/>
          </a:bodyPr>
          <a:lstStyle/>
          <a:p>
            <a:pPr lvl="0"/>
            <a:r>
              <a:rPr lang="es-ES" sz="1800" dirty="0">
                <a:latin typeface="Calibri" panose="020F0502020204030204" pitchFamily="34" charset="0"/>
              </a:rPr>
              <a:t>El deber de los Estados de </a:t>
            </a:r>
            <a:r>
              <a:rPr lang="es-ES" sz="1800" u="sng" dirty="0">
                <a:latin typeface="Calibri" panose="020F0502020204030204" pitchFamily="34" charset="0"/>
              </a:rPr>
              <a:t>Asegurar el uso sustentable de los recursos naturales</a:t>
            </a:r>
            <a:endParaRPr lang="es-CL" sz="1800" u="sng" dirty="0">
              <a:latin typeface="Calibri" panose="020F0502020204030204" pitchFamily="34" charset="0"/>
            </a:endParaRPr>
          </a:p>
          <a:p>
            <a:pPr lvl="0"/>
            <a:r>
              <a:rPr lang="es-ES" sz="1800" dirty="0">
                <a:latin typeface="Calibri" panose="020F0502020204030204" pitchFamily="34" charset="0"/>
              </a:rPr>
              <a:t>El principio de </a:t>
            </a:r>
            <a:r>
              <a:rPr lang="es-ES" sz="1800" u="sng" dirty="0">
                <a:latin typeface="Calibri" panose="020F0502020204030204" pitchFamily="34" charset="0"/>
              </a:rPr>
              <a:t>equidad y erradicación </a:t>
            </a:r>
            <a:r>
              <a:rPr lang="es-ES" sz="1800" dirty="0">
                <a:latin typeface="Calibri" panose="020F0502020204030204" pitchFamily="34" charset="0"/>
              </a:rPr>
              <a:t>de la pobreza</a:t>
            </a:r>
            <a:endParaRPr lang="es-CL" sz="1800" dirty="0">
              <a:latin typeface="Calibri" panose="020F0502020204030204" pitchFamily="34" charset="0"/>
            </a:endParaRPr>
          </a:p>
          <a:p>
            <a:pPr lvl="0"/>
            <a:r>
              <a:rPr lang="es-ES" sz="1800" dirty="0">
                <a:latin typeface="Calibri" panose="020F0502020204030204" pitchFamily="34" charset="0"/>
              </a:rPr>
              <a:t>El principio de las </a:t>
            </a:r>
            <a:r>
              <a:rPr lang="es-ES" sz="1800" u="sng" dirty="0">
                <a:latin typeface="Calibri" panose="020F0502020204030204" pitchFamily="34" charset="0"/>
              </a:rPr>
              <a:t>responsabilidades comunes pero diferenciadas</a:t>
            </a:r>
            <a:endParaRPr lang="es-CL" sz="1800" u="sng" dirty="0">
              <a:latin typeface="Calibri" panose="020F0502020204030204" pitchFamily="34" charset="0"/>
            </a:endParaRPr>
          </a:p>
          <a:p>
            <a:pPr lvl="0"/>
            <a:r>
              <a:rPr lang="es-ES" sz="1800" dirty="0">
                <a:latin typeface="Calibri" panose="020F0502020204030204" pitchFamily="34" charset="0"/>
              </a:rPr>
              <a:t>El principio del </a:t>
            </a:r>
            <a:r>
              <a:rPr lang="es-ES" sz="1800" u="sng" dirty="0">
                <a:latin typeface="Calibri" panose="020F0502020204030204" pitchFamily="34" charset="0"/>
              </a:rPr>
              <a:t>enfoque precautorio a la salud humana</a:t>
            </a:r>
            <a:r>
              <a:rPr lang="es-ES" sz="1800" dirty="0">
                <a:latin typeface="Calibri" panose="020F0502020204030204" pitchFamily="34" charset="0"/>
              </a:rPr>
              <a:t>, los recursos naturales y los ecosistemas</a:t>
            </a:r>
            <a:endParaRPr lang="es-CL" sz="1800" dirty="0">
              <a:latin typeface="Calibri" panose="020F0502020204030204" pitchFamily="34" charset="0"/>
            </a:endParaRPr>
          </a:p>
          <a:p>
            <a:pPr lvl="0"/>
            <a:r>
              <a:rPr lang="es-ES" sz="1800" dirty="0">
                <a:latin typeface="Calibri" panose="020F0502020204030204" pitchFamily="34" charset="0"/>
              </a:rPr>
              <a:t>El principio de </a:t>
            </a:r>
            <a:r>
              <a:rPr lang="es-ES" sz="1800" u="sng" dirty="0">
                <a:latin typeface="Calibri" panose="020F0502020204030204" pitchFamily="34" charset="0"/>
              </a:rPr>
              <a:t>gobernabilidad</a:t>
            </a:r>
            <a:endParaRPr lang="es-CL" sz="1800" u="sng" dirty="0">
              <a:latin typeface="Calibri" panose="020F0502020204030204" pitchFamily="34" charset="0"/>
            </a:endParaRPr>
          </a:p>
          <a:p>
            <a:pPr lvl="0"/>
            <a:r>
              <a:rPr lang="es-ES" sz="1800" dirty="0">
                <a:latin typeface="Calibri" panose="020F0502020204030204" pitchFamily="34" charset="0"/>
              </a:rPr>
              <a:t>El principio de </a:t>
            </a:r>
            <a:r>
              <a:rPr lang="es-ES" sz="1800" u="sng" dirty="0">
                <a:latin typeface="Calibri" panose="020F0502020204030204" pitchFamily="34" charset="0"/>
              </a:rPr>
              <a:t>integración e interrelación </a:t>
            </a:r>
            <a:r>
              <a:rPr lang="es-ES" sz="1800" dirty="0">
                <a:latin typeface="Calibri" panose="020F0502020204030204" pitchFamily="34" charset="0"/>
              </a:rPr>
              <a:t>en particular de los derechos humanos y objetivos sociales, económicos y ambientales</a:t>
            </a:r>
            <a:endParaRPr lang="es-CL" sz="1800" dirty="0">
              <a:latin typeface="Calibri" panose="020F0502020204030204" pitchFamily="34" charset="0"/>
            </a:endParaRPr>
          </a:p>
          <a:p>
            <a:pPr lvl="0"/>
            <a:r>
              <a:rPr lang="es-ES" sz="1800" dirty="0">
                <a:latin typeface="Calibri" panose="020F0502020204030204" pitchFamily="34" charset="0"/>
              </a:rPr>
              <a:t>Principio de la participación pública y acceso a la información y a la justicia ( derechos de acceso en materia ambiental)</a:t>
            </a:r>
            <a:endParaRPr lang="es-CL" sz="1800" dirty="0">
              <a:latin typeface="Calibri" panose="020F0502020204030204" pitchFamily="34" charset="0"/>
            </a:endParaRPr>
          </a:p>
          <a:p>
            <a:endParaRPr lang="es-CL" sz="1800" dirty="0">
              <a:latin typeface="Calibri" panose="020F0502020204030204" pitchFamily="34" charset="0"/>
            </a:endParaRPr>
          </a:p>
        </p:txBody>
      </p:sp>
      <p:sp>
        <p:nvSpPr>
          <p:cNvPr id="4" name="Marcador de texto 3"/>
          <p:cNvSpPr>
            <a:spLocks noGrp="1"/>
          </p:cNvSpPr>
          <p:nvPr>
            <p:ph type="body" idx="2"/>
          </p:nvPr>
        </p:nvSpPr>
        <p:spPr>
          <a:xfrm>
            <a:off x="451262" y="2057400"/>
            <a:ext cx="4320763" cy="3811588"/>
          </a:xfrm>
        </p:spPr>
        <p:txBody>
          <a:bodyPr>
            <a:normAutofit/>
          </a:bodyPr>
          <a:lstStyle/>
          <a:p>
            <a:r>
              <a:rPr lang="es-ES" sz="3200" b="1" dirty="0">
                <a:latin typeface="Calibri" panose="020F0502020204030204" pitchFamily="34" charset="0"/>
              </a:rPr>
              <a:t>Se habla de principios del Derecho</a:t>
            </a:r>
            <a:br>
              <a:rPr lang="es-CL" sz="3200" b="1" dirty="0">
                <a:latin typeface="Calibri" panose="020F0502020204030204" pitchFamily="34" charset="0"/>
              </a:rPr>
            </a:br>
            <a:r>
              <a:rPr lang="es-ES" sz="3200" b="1" dirty="0">
                <a:latin typeface="Calibri" panose="020F0502020204030204" pitchFamily="34" charset="0"/>
              </a:rPr>
              <a:t>Internacional del Desarrollo Sostenible</a:t>
            </a:r>
            <a:br>
              <a:rPr lang="es-CL" sz="3200" b="1" dirty="0">
                <a:latin typeface="Calibri" panose="020F0502020204030204" pitchFamily="34" charset="0"/>
              </a:rPr>
            </a:br>
            <a:endParaRPr lang="es-CL" sz="3200" b="1" dirty="0">
              <a:latin typeface="Calibri" panose="020F0502020204030204" pitchFamily="34" charset="0"/>
            </a:endParaRPr>
          </a:p>
          <a:p>
            <a:endParaRPr lang="es-CL" sz="3200" b="1" dirty="0">
              <a:latin typeface="Calibri" panose="020F0502020204030204" pitchFamily="34" charset="0"/>
            </a:endParaRPr>
          </a:p>
          <a:p>
            <a:r>
              <a:rPr lang="es-ES" sz="1300" dirty="0"/>
              <a:t>Declaración Nueva </a:t>
            </a:r>
            <a:r>
              <a:rPr lang="es-ES" sz="1300" dirty="0" err="1"/>
              <a:t>Dehli</a:t>
            </a:r>
            <a:r>
              <a:rPr lang="es-ES" sz="1300" dirty="0"/>
              <a:t> 2002 Asociación Internacional de Derecho Internacional. (v. Durán, 2021)</a:t>
            </a:r>
            <a:endParaRPr lang="es-CL" sz="1300" dirty="0"/>
          </a:p>
          <a:p>
            <a:endParaRPr lang="es-CL" sz="3200" b="1" dirty="0">
              <a:latin typeface="Calibri" panose="020F0502020204030204" pitchFamily="34" charset="0"/>
            </a:endParaRPr>
          </a:p>
        </p:txBody>
      </p:sp>
    </p:spTree>
    <p:extLst>
      <p:ext uri="{BB962C8B-B14F-4D97-AF65-F5344CB8AC3E}">
        <p14:creationId xmlns:p14="http://schemas.microsoft.com/office/powerpoint/2010/main" val="362248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3268CAD-8F06-2A48-8EAA-69D284996801}"/>
              </a:ext>
            </a:extLst>
          </p:cNvPr>
          <p:cNvSpPr txBox="1"/>
          <p:nvPr/>
        </p:nvSpPr>
        <p:spPr>
          <a:xfrm>
            <a:off x="1524000" y="6858000"/>
            <a:ext cx="9144000" cy="230832"/>
          </a:xfrm>
          <a:prstGeom prst="rect">
            <a:avLst/>
          </a:prstGeom>
          <a:noFill/>
        </p:spPr>
        <p:txBody>
          <a:bodyPr wrap="square" rtlCol="0">
            <a:spAutoFit/>
          </a:bodyPr>
          <a:lstStyle/>
          <a:p>
            <a:r>
              <a:rPr lang="es-CL" sz="900">
                <a:hlinkClick r:id="rId2" tooltip="http://zoomgraf.blogspot.com.es/2012/04/pajaros-exoticoswallpapers-o-fondosaves.html"/>
              </a:rPr>
              <a:t>Esta foto</a:t>
            </a:r>
            <a:r>
              <a:rPr lang="es-CL" sz="900"/>
              <a:t> de Autor desconocido está bajo licencia </a:t>
            </a:r>
            <a:r>
              <a:rPr lang="es-CL" sz="900">
                <a:hlinkClick r:id="rId3" tooltip="https://creativecommons.org/licenses/by-nc-nd/3.0/"/>
              </a:rPr>
              <a:t>CC BY-NC-ND</a:t>
            </a:r>
            <a:endParaRPr lang="es-CL" sz="900"/>
          </a:p>
        </p:txBody>
      </p:sp>
      <p:sp>
        <p:nvSpPr>
          <p:cNvPr id="2" name="CuadroTexto 1"/>
          <p:cNvSpPr txBox="1"/>
          <p:nvPr/>
        </p:nvSpPr>
        <p:spPr>
          <a:xfrm>
            <a:off x="517793" y="881349"/>
            <a:ext cx="4638101" cy="954107"/>
          </a:xfrm>
          <a:prstGeom prst="rect">
            <a:avLst/>
          </a:prstGeom>
          <a:noFill/>
        </p:spPr>
        <p:txBody>
          <a:bodyPr wrap="square" rtlCol="0">
            <a:spAutoFit/>
          </a:bodyPr>
          <a:lstStyle/>
          <a:p>
            <a:pPr algn="ctr"/>
            <a:r>
              <a:rPr lang="es-CL" sz="2800" dirty="0">
                <a:solidFill>
                  <a:srgbClr val="006600"/>
                </a:solidFill>
                <a:latin typeface="Calibri" panose="020F0502020204030204" pitchFamily="34" charset="0"/>
              </a:rPr>
              <a:t>Principios básicos en materia ambiental</a:t>
            </a:r>
          </a:p>
        </p:txBody>
      </p:sp>
      <p:sp>
        <p:nvSpPr>
          <p:cNvPr id="4" name="Llamada de flecha hacia arriba 3"/>
          <p:cNvSpPr/>
          <p:nvPr/>
        </p:nvSpPr>
        <p:spPr>
          <a:xfrm>
            <a:off x="848156" y="2346593"/>
            <a:ext cx="3668760" cy="3327094"/>
          </a:xfrm>
          <a:prstGeom prst="upArrowCallout">
            <a:avLst/>
          </a:prstGeom>
          <a:solidFill>
            <a:srgbClr val="92D050"/>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sp>
        <p:nvSpPr>
          <p:cNvPr id="8" name="CuadroTexto 7"/>
          <p:cNvSpPr txBox="1"/>
          <p:nvPr/>
        </p:nvSpPr>
        <p:spPr>
          <a:xfrm>
            <a:off x="848156" y="3429000"/>
            <a:ext cx="3910988" cy="2462213"/>
          </a:xfrm>
          <a:prstGeom prst="rect">
            <a:avLst/>
          </a:prstGeom>
          <a:noFill/>
        </p:spPr>
        <p:txBody>
          <a:bodyPr wrap="square" rtlCol="0">
            <a:spAutoFit/>
          </a:bodyPr>
          <a:lstStyle/>
          <a:p>
            <a:r>
              <a:rPr lang="es-CL" dirty="0"/>
              <a:t>Preventivo</a:t>
            </a:r>
          </a:p>
          <a:p>
            <a:r>
              <a:rPr lang="es-CL" dirty="0"/>
              <a:t>Precautorio</a:t>
            </a:r>
          </a:p>
          <a:p>
            <a:r>
              <a:rPr lang="es-CL" dirty="0"/>
              <a:t>Desarrollo sostenible</a:t>
            </a:r>
          </a:p>
          <a:p>
            <a:r>
              <a:rPr lang="es-CL" dirty="0"/>
              <a:t>Responsabilidad y equidad </a:t>
            </a:r>
          </a:p>
          <a:p>
            <a:r>
              <a:rPr lang="es-CL" dirty="0"/>
              <a:t>intergeneracional</a:t>
            </a:r>
          </a:p>
          <a:p>
            <a:r>
              <a:rPr lang="es-CL" dirty="0"/>
              <a:t>Contaminador pagador</a:t>
            </a:r>
          </a:p>
          <a:p>
            <a:r>
              <a:rPr lang="es-CL" dirty="0"/>
              <a:t>Justicia y democracia ambiental</a:t>
            </a:r>
          </a:p>
          <a:p>
            <a:r>
              <a:rPr lang="es-CL" dirty="0"/>
              <a:t>Gradualidad</a:t>
            </a:r>
          </a:p>
          <a:p>
            <a:r>
              <a:rPr lang="es-CL" dirty="0"/>
              <a:t>No regresión y progresividad</a:t>
            </a:r>
          </a:p>
          <a:p>
            <a:r>
              <a:rPr lang="es-CL" dirty="0" err="1"/>
              <a:t>Indubio</a:t>
            </a:r>
            <a:r>
              <a:rPr lang="es-CL" dirty="0"/>
              <a:t> Pro Natura</a:t>
            </a:r>
          </a:p>
          <a:p>
            <a:endParaRPr lang="es-CL" dirty="0"/>
          </a:p>
        </p:txBody>
      </p:sp>
      <p:pic>
        <p:nvPicPr>
          <p:cNvPr id="5" name="Imagen 4"/>
          <p:cNvPicPr>
            <a:picLocks noChangeAspect="1"/>
          </p:cNvPicPr>
          <p:nvPr/>
        </p:nvPicPr>
        <p:blipFill>
          <a:blip r:embed="rId4"/>
          <a:stretch>
            <a:fillRect/>
          </a:stretch>
        </p:blipFill>
        <p:spPr>
          <a:xfrm>
            <a:off x="5789984" y="264255"/>
            <a:ext cx="6402016" cy="6402016"/>
          </a:xfrm>
          <a:prstGeom prst="rect">
            <a:avLst/>
          </a:prstGeom>
        </p:spPr>
      </p:pic>
    </p:spTree>
    <p:extLst>
      <p:ext uri="{BB962C8B-B14F-4D97-AF65-F5344CB8AC3E}">
        <p14:creationId xmlns:p14="http://schemas.microsoft.com/office/powerpoint/2010/main" val="2661122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 name="Rectangle 1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 name="CuadroTexto 2"/>
          <p:cNvSpPr txBox="1"/>
          <p:nvPr/>
        </p:nvSpPr>
        <p:spPr>
          <a:xfrm>
            <a:off x="1068779" y="2636322"/>
            <a:ext cx="3075709" cy="1815882"/>
          </a:xfrm>
          <a:prstGeom prst="rect">
            <a:avLst/>
          </a:prstGeom>
          <a:noFill/>
        </p:spPr>
        <p:txBody>
          <a:bodyPr wrap="square" rtlCol="0">
            <a:spAutoFit/>
          </a:bodyPr>
          <a:lstStyle/>
          <a:p>
            <a:pPr algn="just"/>
            <a:r>
              <a:rPr lang="es-ES" i="1" dirty="0"/>
              <a:t>“Es aquel desarrollo que procura satisfacer las necesidades presentes sin comprometer la capacidad de las generaciones futuras de satisfacer las suyas.”</a:t>
            </a:r>
          </a:p>
          <a:p>
            <a:pPr algn="just"/>
            <a:r>
              <a:rPr lang="es-ES" dirty="0"/>
              <a:t>Informe </a:t>
            </a:r>
            <a:r>
              <a:rPr lang="es-ES" dirty="0" err="1"/>
              <a:t>Brundtland</a:t>
            </a:r>
            <a:r>
              <a:rPr lang="es-ES" dirty="0"/>
              <a:t> 1983-1987 “Nuestro futuro común”.</a:t>
            </a:r>
            <a:endParaRPr lang="es-CL" dirty="0"/>
          </a:p>
          <a:p>
            <a:endParaRPr lang="es-CL" dirty="0"/>
          </a:p>
        </p:txBody>
      </p:sp>
      <p:sp>
        <p:nvSpPr>
          <p:cNvPr id="4" name="CuadroTexto 3"/>
          <p:cNvSpPr txBox="1"/>
          <p:nvPr/>
        </p:nvSpPr>
        <p:spPr>
          <a:xfrm>
            <a:off x="1068779" y="1092530"/>
            <a:ext cx="3075709" cy="830997"/>
          </a:xfrm>
          <a:prstGeom prst="rect">
            <a:avLst/>
          </a:prstGeom>
          <a:noFill/>
        </p:spPr>
        <p:txBody>
          <a:bodyPr wrap="square" rtlCol="0">
            <a:spAutoFit/>
          </a:bodyPr>
          <a:lstStyle/>
          <a:p>
            <a:r>
              <a:rPr lang="es-CL" sz="2400" dirty="0">
                <a:solidFill>
                  <a:srgbClr val="006600"/>
                </a:solidFill>
                <a:latin typeface="Calibri" panose="020F0502020204030204" pitchFamily="34" charset="0"/>
              </a:rPr>
              <a:t>Principio del desarrollo Sostenible</a:t>
            </a:r>
          </a:p>
        </p:txBody>
      </p:sp>
      <p:graphicFrame>
        <p:nvGraphicFramePr>
          <p:cNvPr id="5" name="Diagrama 4"/>
          <p:cNvGraphicFramePr/>
          <p:nvPr>
            <p:extLst>
              <p:ext uri="{D42A27DB-BD31-4B8C-83A1-F6EECF244321}">
                <p14:modId xmlns:p14="http://schemas.microsoft.com/office/powerpoint/2010/main" val="3838738236"/>
              </p:ext>
            </p:extLst>
          </p:nvPr>
        </p:nvGraphicFramePr>
        <p:xfrm>
          <a:off x="4994031" y="1352246"/>
          <a:ext cx="6473713" cy="506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9440883" y="3907689"/>
            <a:ext cx="1104405" cy="307777"/>
          </a:xfrm>
          <a:prstGeom prst="rect">
            <a:avLst/>
          </a:prstGeom>
          <a:noFill/>
        </p:spPr>
        <p:txBody>
          <a:bodyPr wrap="square" rtlCol="0">
            <a:spAutoFit/>
          </a:bodyPr>
          <a:lstStyle/>
          <a:p>
            <a:r>
              <a:rPr lang="es-CL" dirty="0">
                <a:solidFill>
                  <a:schemeClr val="bg1"/>
                </a:solidFill>
              </a:rPr>
              <a:t>Ambiental</a:t>
            </a:r>
          </a:p>
        </p:txBody>
      </p:sp>
    </p:spTree>
    <p:extLst>
      <p:ext uri="{BB962C8B-B14F-4D97-AF65-F5344CB8AC3E}">
        <p14:creationId xmlns:p14="http://schemas.microsoft.com/office/powerpoint/2010/main" val="785030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7F4505A9-819F-4340-B658-1CCC5D9AEFBF}"/>
              </a:ext>
            </a:extLst>
          </p:cNvPr>
          <p:cNvSpPr>
            <a:spLocks noGrp="1"/>
          </p:cNvSpPr>
          <p:nvPr>
            <p:ph type="title"/>
          </p:nvPr>
        </p:nvSpPr>
        <p:spPr>
          <a:xfrm>
            <a:off x="8235777" y="3230089"/>
            <a:ext cx="3852041" cy="3106558"/>
          </a:xfrm>
        </p:spPr>
        <p:txBody>
          <a:bodyPr vert="horz" lIns="91440" tIns="45720" rIns="91440" bIns="45720" rtlCol="0" anchor="b">
            <a:normAutofit fontScale="90000"/>
          </a:bodyPr>
          <a:lstStyle/>
          <a:p>
            <a:br>
              <a:rPr lang="es-ES" sz="4000" dirty="0">
                <a:solidFill>
                  <a:srgbClr val="006600"/>
                </a:solidFill>
              </a:rPr>
            </a:br>
            <a:br>
              <a:rPr lang="es-ES" sz="4000" dirty="0">
                <a:solidFill>
                  <a:srgbClr val="006600"/>
                </a:solidFill>
              </a:rPr>
            </a:br>
            <a:br>
              <a:rPr lang="es-ES" sz="4000" dirty="0">
                <a:solidFill>
                  <a:srgbClr val="006600"/>
                </a:solidFill>
              </a:rPr>
            </a:br>
            <a:r>
              <a:rPr lang="es-ES" sz="4000" dirty="0">
                <a:solidFill>
                  <a:srgbClr val="006600"/>
                </a:solidFill>
              </a:rPr>
              <a:t>Cooperación con responsabilidades comunes pero diferenciadas</a:t>
            </a:r>
            <a:br>
              <a:rPr lang="es-CL" sz="4000" dirty="0">
                <a:solidFill>
                  <a:srgbClr val="006600"/>
                </a:solidFill>
              </a:rPr>
            </a:br>
            <a:r>
              <a:rPr lang="es-ES" sz="4000" dirty="0">
                <a:solidFill>
                  <a:srgbClr val="006600"/>
                </a:solidFill>
              </a:rPr>
              <a:t>(principio 7)</a:t>
            </a:r>
            <a:br>
              <a:rPr lang="es-CL" sz="4000" dirty="0">
                <a:solidFill>
                  <a:srgbClr val="006600"/>
                </a:solidFill>
              </a:rPr>
            </a:br>
            <a:endParaRPr lang="en-US" sz="4000" dirty="0">
              <a:solidFill>
                <a:srgbClr val="006600"/>
              </a:solidFill>
            </a:endParaRP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878774" y="3598223"/>
            <a:ext cx="6388925" cy="1785104"/>
          </a:xfrm>
          <a:prstGeom prst="rect">
            <a:avLst/>
          </a:prstGeom>
          <a:noFill/>
        </p:spPr>
        <p:txBody>
          <a:bodyPr wrap="square" rtlCol="0">
            <a:spAutoFit/>
          </a:bodyPr>
          <a:lstStyle/>
          <a:p>
            <a:r>
              <a:rPr lang="es-ES" sz="1600" b="1" dirty="0">
                <a:solidFill>
                  <a:schemeClr val="bg1"/>
                </a:solidFill>
              </a:rPr>
              <a:t>“</a:t>
            </a:r>
            <a:r>
              <a:rPr lang="es-ES" sz="1600" b="1" dirty="0">
                <a:solidFill>
                  <a:srgbClr val="FF0000"/>
                </a:solidFill>
              </a:rPr>
              <a:t>Los estados deberán cooperar con espíritu de solidaridad mundial para conservar, proteger y restablecer la salud y la integridad del ecosistema de la tierra. En vista de que han contribuido en distinta medida a la degradación del medio ambiente mundial, los estados tienen responsabilidades comunes pero diferenciadas...”</a:t>
            </a:r>
            <a:endParaRPr lang="es-CL" sz="1600" b="1" dirty="0">
              <a:solidFill>
                <a:srgbClr val="FF0000"/>
              </a:solidFill>
            </a:endParaRPr>
          </a:p>
          <a:p>
            <a:endParaRPr lang="es-CL" dirty="0">
              <a:solidFill>
                <a:srgbClr val="FF0000"/>
              </a:solidFill>
            </a:endParaRPr>
          </a:p>
        </p:txBody>
      </p:sp>
      <p:sp>
        <p:nvSpPr>
          <p:cNvPr id="5" name="Flecha izquierda 4"/>
          <p:cNvSpPr/>
          <p:nvPr/>
        </p:nvSpPr>
        <p:spPr>
          <a:xfrm>
            <a:off x="6970816" y="4049486"/>
            <a:ext cx="1086506" cy="733882"/>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L"/>
          </a:p>
        </p:txBody>
      </p:sp>
      <p:pic>
        <p:nvPicPr>
          <p:cNvPr id="7" name="Imagen 6"/>
          <p:cNvPicPr>
            <a:picLocks noChangeAspect="1"/>
          </p:cNvPicPr>
          <p:nvPr/>
        </p:nvPicPr>
        <p:blipFill>
          <a:blip r:embed="rId2"/>
          <a:stretch>
            <a:fillRect/>
          </a:stretch>
        </p:blipFill>
        <p:spPr>
          <a:xfrm>
            <a:off x="388067" y="95250"/>
            <a:ext cx="3333750" cy="3333750"/>
          </a:xfrm>
          <a:prstGeom prst="rect">
            <a:avLst/>
          </a:prstGeom>
        </p:spPr>
      </p:pic>
    </p:spTree>
    <p:extLst>
      <p:ext uri="{BB962C8B-B14F-4D97-AF65-F5344CB8AC3E}">
        <p14:creationId xmlns:p14="http://schemas.microsoft.com/office/powerpoint/2010/main" val="259876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32B3C-456B-9246-8F27-79C8B60B119B}"/>
              </a:ext>
            </a:extLst>
          </p:cNvPr>
          <p:cNvSpPr>
            <a:spLocks noGrp="1"/>
          </p:cNvSpPr>
          <p:nvPr>
            <p:ph type="title"/>
          </p:nvPr>
        </p:nvSpPr>
        <p:spPr/>
        <p:txBody>
          <a:bodyPr/>
          <a:lstStyle/>
          <a:p>
            <a:r>
              <a:rPr lang="es-ES" dirty="0">
                <a:solidFill>
                  <a:srgbClr val="006600"/>
                </a:solidFill>
                <a:latin typeface="Calibri" panose="020F0502020204030204" pitchFamily="34" charset="0"/>
              </a:rPr>
              <a:t>PRINCIPIO 16 de Río 1992</a:t>
            </a:r>
            <a:br>
              <a:rPr lang="es-CL" dirty="0">
                <a:solidFill>
                  <a:srgbClr val="006600"/>
                </a:solidFill>
                <a:latin typeface="Calibri" panose="020F0502020204030204" pitchFamily="34" charset="0"/>
              </a:rPr>
            </a:br>
            <a:r>
              <a:rPr lang="es-CL" dirty="0">
                <a:solidFill>
                  <a:srgbClr val="006600"/>
                </a:solidFill>
                <a:latin typeface="Calibri" panose="020F0502020204030204" pitchFamily="34" charset="0"/>
              </a:rPr>
              <a:t>El que contamina paga</a:t>
            </a:r>
          </a:p>
        </p:txBody>
      </p:sp>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480" tIns="596712" rIns="91440" bIns="177744" numCol="1" anchor="ctr" anchorCtr="0" compatLnSpc="1">
            <a:prstTxWarp prst="textNoShape">
              <a:avLst/>
            </a:prstTxWarp>
            <a:spAutoFit/>
          </a:bodyPr>
          <a:lstStyle/>
          <a:p>
            <a:endParaRPr lang="es-CL"/>
          </a:p>
        </p:txBody>
      </p:sp>
      <p:sp>
        <p:nvSpPr>
          <p:cNvPr id="7" name="docshape373"/>
          <p:cNvSpPr>
            <a:spLocks noChangeArrowheads="1"/>
          </p:cNvSpPr>
          <p:nvPr/>
        </p:nvSpPr>
        <p:spPr bwMode="auto">
          <a:xfrm>
            <a:off x="922512" y="1979295"/>
            <a:ext cx="7240987" cy="3755390"/>
          </a:xfrm>
          <a:prstGeom prst="rect">
            <a:avLst/>
          </a:prstGeom>
          <a:solidFill>
            <a:srgbClr val="FFFFFF"/>
          </a:solidFill>
          <a:ln>
            <a:noFill/>
          </a:ln>
          <a:effectLst>
            <a:innerShdw blurRad="63500" dist="50800" dir="81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285750" lvl="0" indent="-285750" eaLnBrk="0" fontAlgn="base" hangingPunct="0">
              <a:spcBef>
                <a:spcPct val="0"/>
              </a:spcBef>
              <a:spcAft>
                <a:spcPct val="0"/>
              </a:spcAft>
              <a:buClrTx/>
              <a:buFont typeface="Wingdings" panose="05000000000000000000" pitchFamily="2" charset="2"/>
              <a:buChar char="§"/>
            </a:pPr>
            <a:endParaRPr lang="es-ES" altLang="es-CL" dirty="0">
              <a:solidFill>
                <a:srgbClr val="4472C4"/>
              </a:solidFill>
              <a:latin typeface="Arial" panose="020B0604020202020204" pitchFamily="34" charset="0"/>
              <a:ea typeface="Candara" panose="020E0502030303020204" pitchFamily="34" charset="0"/>
              <a:cs typeface="Candara" panose="020E0502030303020204" pitchFamily="34" charset="0"/>
            </a:endParaRPr>
          </a:p>
          <a:p>
            <a:pPr marL="285750" lvl="0" indent="-285750" eaLnBrk="0" fontAlgn="base" hangingPunct="0">
              <a:spcBef>
                <a:spcPct val="0"/>
              </a:spcBef>
              <a:spcAft>
                <a:spcPct val="0"/>
              </a:spcAft>
              <a:buClrTx/>
              <a:buFont typeface="Wingdings" panose="05000000000000000000" pitchFamily="2" charset="2"/>
              <a:buChar char="§"/>
            </a:pPr>
            <a:endParaRPr lang="es-ES" altLang="es-CL" dirty="0">
              <a:solidFill>
                <a:srgbClr val="4472C4"/>
              </a:solidFill>
              <a:latin typeface="Arial" panose="020B0604020202020204" pitchFamily="34" charset="0"/>
              <a:ea typeface="Candara" panose="020E0502030303020204" pitchFamily="34" charset="0"/>
              <a:cs typeface="Candara" panose="020E0502030303020204" pitchFamily="34" charset="0"/>
            </a:endParaRPr>
          </a:p>
          <a:p>
            <a:pPr marL="285750" lvl="0" indent="-285750" eaLnBrk="0" fontAlgn="base" hangingPunct="0">
              <a:spcBef>
                <a:spcPct val="0"/>
              </a:spcBef>
              <a:spcAft>
                <a:spcPct val="0"/>
              </a:spcAft>
              <a:buClrTx/>
              <a:buFont typeface="Wingdings" panose="05000000000000000000" pitchFamily="2" charset="2"/>
              <a:buChar char="§"/>
            </a:pPr>
            <a:r>
              <a:rPr lang="es-ES" altLang="es-CL" dirty="0">
                <a:solidFill>
                  <a:srgbClr val="3333CC"/>
                </a:solidFill>
                <a:latin typeface="Calibri" panose="020F0502020204030204" pitchFamily="34" charset="0"/>
                <a:ea typeface="Candara" panose="020E0502030303020204" pitchFamily="34" charset="0"/>
                <a:cs typeface="Candara" panose="020E0502030303020204" pitchFamily="34" charset="0"/>
              </a:rPr>
              <a:t>Las autoridades nacionales deberían procurar fomentar la internalización de los costos ambientales y el uso de instrumentos económicos, teniendo en cuenta el criterio de que el que contamina debe, en principio, cargar con los costos de la contaminación, teniendo debidamente en cuenta el interés público y sin distorsionar el comercio ni las inversiones internacionales.</a:t>
            </a:r>
            <a:endParaRPr lang="es-CL" altLang="es-CL" dirty="0">
              <a:solidFill>
                <a:srgbClr val="3333CC"/>
              </a:solidFill>
              <a:latin typeface="Calibri" panose="020F0502020204030204" pitchFamily="34" charset="0"/>
            </a:endParaRPr>
          </a:p>
          <a:p>
            <a:pPr marL="285750" lvl="0" indent="-285750" eaLnBrk="0" fontAlgn="base" hangingPunct="0">
              <a:spcBef>
                <a:spcPct val="0"/>
              </a:spcBef>
              <a:spcAft>
                <a:spcPct val="0"/>
              </a:spcAft>
              <a:buClrTx/>
              <a:buFont typeface="Wingdings" panose="05000000000000000000" pitchFamily="2" charset="2"/>
              <a:buChar char="§"/>
            </a:pPr>
            <a:r>
              <a:rPr lang="es-ES" altLang="es-CL" dirty="0">
                <a:solidFill>
                  <a:srgbClr val="3333CC"/>
                </a:solidFill>
                <a:latin typeface="Calibri" panose="020F0502020204030204" pitchFamily="34" charset="0"/>
                <a:ea typeface="Candara" panose="020E0502030303020204" pitchFamily="34" charset="0"/>
                <a:cs typeface="Candara" panose="020E0502030303020204" pitchFamily="34" charset="0"/>
              </a:rPr>
              <a:t>Los costos asociados a la contaminación deben ser asumidos por el causante de la misma.</a:t>
            </a:r>
            <a:endParaRPr lang="es-CL" altLang="es-CL" dirty="0">
              <a:solidFill>
                <a:srgbClr val="3333CC"/>
              </a:solidFill>
              <a:latin typeface="Calibri" panose="020F0502020204030204" pitchFamily="34" charset="0"/>
            </a:endParaRPr>
          </a:p>
          <a:p>
            <a:pPr marL="285750" lvl="0" indent="-285750" eaLnBrk="0" fontAlgn="base" hangingPunct="0">
              <a:spcBef>
                <a:spcPct val="0"/>
              </a:spcBef>
              <a:spcAft>
                <a:spcPct val="0"/>
              </a:spcAft>
              <a:buClrTx/>
              <a:buFont typeface="Wingdings" panose="05000000000000000000" pitchFamily="2" charset="2"/>
              <a:buChar char="§"/>
            </a:pPr>
            <a:r>
              <a:rPr lang="es-ES" altLang="es-CL" dirty="0">
                <a:solidFill>
                  <a:srgbClr val="3333CC"/>
                </a:solidFill>
                <a:latin typeface="Calibri" panose="020F0502020204030204" pitchFamily="34" charset="0"/>
                <a:ea typeface="Candara" panose="020E0502030303020204" pitchFamily="34" charset="0"/>
                <a:cs typeface="Candara" panose="020E0502030303020204" pitchFamily="34" charset="0"/>
              </a:rPr>
              <a:t>Internalización de externalidad negativa.</a:t>
            </a:r>
          </a:p>
          <a:p>
            <a:pPr marL="285750" lvl="0" indent="-285750" eaLnBrk="0" fontAlgn="base" hangingPunct="0">
              <a:spcBef>
                <a:spcPct val="0"/>
              </a:spcBef>
              <a:spcAft>
                <a:spcPct val="0"/>
              </a:spcAft>
              <a:buClrTx/>
              <a:buFont typeface="Wingdings" panose="05000000000000000000" pitchFamily="2" charset="2"/>
              <a:buChar char="§"/>
            </a:pPr>
            <a:r>
              <a:rPr lang="es-ES" dirty="0">
                <a:solidFill>
                  <a:srgbClr val="3333CC"/>
                </a:solidFill>
                <a:latin typeface="Calibri" panose="020F0502020204030204" pitchFamily="34" charset="0"/>
              </a:rPr>
              <a:t>Algunos de los tratados internacionales que han incorporado este principio son el Convenio de Basilea sobre el Control de los Movimientos Transfronterizos de los Desechos Peligrosos y su Eliminación, y su Protocolo sobre Responsabilidad, y el Convenio Internacional sobre Responsabilidad Civil por daños causados por la contaminación de las aguas del mar por hidrocarburos .</a:t>
            </a:r>
          </a:p>
          <a:p>
            <a:pPr marL="285750" lvl="0" indent="-285750" eaLnBrk="0" fontAlgn="base" hangingPunct="0">
              <a:spcBef>
                <a:spcPct val="0"/>
              </a:spcBef>
              <a:spcAft>
                <a:spcPct val="0"/>
              </a:spcAft>
              <a:buClrTx/>
              <a:buFont typeface="Wingdings" panose="05000000000000000000" pitchFamily="2" charset="2"/>
              <a:buChar char="§"/>
            </a:pPr>
            <a:r>
              <a:rPr lang="es-ES" dirty="0">
                <a:solidFill>
                  <a:srgbClr val="3333CC"/>
                </a:solidFill>
                <a:latin typeface="Calibri" panose="020F0502020204030204" pitchFamily="34" charset="0"/>
              </a:rPr>
              <a:t>Consagrado en las legislaciones de países como Brasil, Canadá, Colombia, Ecuador, y México, en nuestra región .</a:t>
            </a:r>
            <a:endParaRPr lang="es-CL" dirty="0">
              <a:solidFill>
                <a:srgbClr val="3333CC"/>
              </a:solidFill>
              <a:latin typeface="Calibri" panose="020F0502020204030204" pitchFamily="34" charset="0"/>
            </a:endParaRPr>
          </a:p>
          <a:p>
            <a:pPr marL="285750" lvl="0" indent="-285750" eaLnBrk="0" fontAlgn="base" hangingPunct="0">
              <a:spcBef>
                <a:spcPct val="0"/>
              </a:spcBef>
              <a:spcAft>
                <a:spcPct val="0"/>
              </a:spcAft>
              <a:buClrTx/>
              <a:buFont typeface="Wingdings" panose="05000000000000000000" pitchFamily="2" charset="2"/>
              <a:buChar char="§"/>
            </a:pPr>
            <a:endParaRPr lang="es-ES" altLang="es-CL" dirty="0">
              <a:solidFill>
                <a:schemeClr val="tx1"/>
              </a:solidFill>
              <a:latin typeface="Arial" panose="020B0604020202020204" pitchFamily="34" charset="0"/>
              <a:ea typeface="Candara" panose="020E0502030303020204" pitchFamily="34" charset="0"/>
              <a:cs typeface="Candara" panose="020E0502030303020204" pitchFamily="34" charset="0"/>
            </a:endParaRPr>
          </a:p>
          <a:p>
            <a:endParaRPr lang="es-CL" dirty="0"/>
          </a:p>
        </p:txBody>
      </p:sp>
      <p:sp>
        <p:nvSpPr>
          <p:cNvPr id="5" name="Rectangle 6"/>
          <p:cNvSpPr>
            <a:spLocks noChangeArrowheads="1"/>
          </p:cNvSpPr>
          <p:nvPr/>
        </p:nvSpPr>
        <p:spPr bwMode="auto">
          <a:xfrm>
            <a:off x="0" y="118646"/>
            <a:ext cx="18473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CL" sz="2000" b="0" i="0" u="none" strike="noStrike" cap="none" normalizeH="0" baseline="0" dirty="0">
                <a:ln>
                  <a:noFill/>
                </a:ln>
                <a:solidFill>
                  <a:schemeClr val="tx1"/>
                </a:solidFill>
                <a:effectLst/>
                <a:latin typeface="Arial" panose="020B0604020202020204" pitchFamily="34" charset="0"/>
                <a:ea typeface="Candara" panose="020E0502030303020204" pitchFamily="34" charset="0"/>
                <a:cs typeface="Candara" panose="020E0502030303020204" pitchFamily="34" charset="0"/>
              </a:rPr>
            </a:br>
            <a:endParaRPr kumimoji="0" lang="es-ES" altLang="es-CL" sz="1800" b="0" i="0" u="none" strike="noStrike" cap="none" normalizeH="0" baseline="0" dirty="0">
              <a:ln>
                <a:noFill/>
              </a:ln>
              <a:solidFill>
                <a:schemeClr val="tx1"/>
              </a:solidFill>
              <a:effectLst/>
              <a:latin typeface="Arial" panose="020B0604020202020204" pitchFamily="34" charset="0"/>
            </a:endParaRPr>
          </a:p>
        </p:txBody>
      </p:sp>
      <p:sp>
        <p:nvSpPr>
          <p:cNvPr id="10" name="Flecha abajo 9"/>
          <p:cNvSpPr/>
          <p:nvPr/>
        </p:nvSpPr>
        <p:spPr>
          <a:xfrm>
            <a:off x="3283027" y="1520328"/>
            <a:ext cx="539826" cy="694062"/>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p:cNvPicPr>
            <a:picLocks noChangeAspect="1"/>
          </p:cNvPicPr>
          <p:nvPr/>
        </p:nvPicPr>
        <p:blipFill>
          <a:blip r:embed="rId2"/>
          <a:stretch>
            <a:fillRect/>
          </a:stretch>
        </p:blipFill>
        <p:spPr>
          <a:xfrm>
            <a:off x="8701548" y="18722"/>
            <a:ext cx="3490452" cy="6864410"/>
          </a:xfrm>
          <a:prstGeom prst="rect">
            <a:avLst/>
          </a:prstGeom>
        </p:spPr>
      </p:pic>
    </p:spTree>
    <p:extLst>
      <p:ext uri="{BB962C8B-B14F-4D97-AF65-F5344CB8AC3E}">
        <p14:creationId xmlns:p14="http://schemas.microsoft.com/office/powerpoint/2010/main" val="3735003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ágono 3"/>
          <p:cNvSpPr/>
          <p:nvPr/>
        </p:nvSpPr>
        <p:spPr>
          <a:xfrm>
            <a:off x="638979" y="2543019"/>
            <a:ext cx="2820318" cy="1707614"/>
          </a:xfrm>
          <a:prstGeom prst="homePlate">
            <a:avLst/>
          </a:prstGeom>
          <a:solidFill>
            <a:schemeClr val="accent4">
              <a:lumMod val="60000"/>
              <a:lumOff val="4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p:cNvSpPr txBox="1"/>
          <p:nvPr/>
        </p:nvSpPr>
        <p:spPr>
          <a:xfrm>
            <a:off x="936434" y="2917103"/>
            <a:ext cx="2225407" cy="830997"/>
          </a:xfrm>
          <a:prstGeom prst="rect">
            <a:avLst/>
          </a:prstGeom>
          <a:noFill/>
        </p:spPr>
        <p:txBody>
          <a:bodyPr wrap="square" rtlCol="0">
            <a:spAutoFit/>
          </a:bodyPr>
          <a:lstStyle/>
          <a:p>
            <a:r>
              <a:rPr lang="es-CL" sz="2400" b="1" dirty="0">
                <a:solidFill>
                  <a:srgbClr val="006600"/>
                </a:solidFill>
                <a:latin typeface="Calibri" panose="020F0502020204030204" pitchFamily="34" charset="0"/>
                <a:cs typeface="Arial" panose="020B0604020202020204" pitchFamily="34" charset="0"/>
              </a:rPr>
              <a:t>Otros Principios Ambientales</a:t>
            </a:r>
          </a:p>
        </p:txBody>
      </p:sp>
      <p:sp>
        <p:nvSpPr>
          <p:cNvPr id="6" name="Llamada de flecha a la izquierda 5"/>
          <p:cNvSpPr/>
          <p:nvPr/>
        </p:nvSpPr>
        <p:spPr>
          <a:xfrm>
            <a:off x="7610820" y="1385371"/>
            <a:ext cx="3339947" cy="4087258"/>
          </a:xfrm>
          <a:prstGeom prst="leftArrowCallout">
            <a:avLst/>
          </a:prstGeom>
          <a:effectLst>
            <a:softEdge rad="1270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L"/>
          </a:p>
        </p:txBody>
      </p:sp>
      <p:sp>
        <p:nvSpPr>
          <p:cNvPr id="16" name="CuadroTexto 15"/>
          <p:cNvSpPr txBox="1"/>
          <p:nvPr/>
        </p:nvSpPr>
        <p:spPr>
          <a:xfrm>
            <a:off x="8890612" y="1013551"/>
            <a:ext cx="2159306" cy="4893647"/>
          </a:xfrm>
          <a:prstGeom prst="rect">
            <a:avLst/>
          </a:prstGeom>
          <a:noFill/>
          <a:effectLst>
            <a:softEdge rad="127000"/>
          </a:effectLst>
        </p:spPr>
        <p:txBody>
          <a:bodyPr wrap="square" rtlCol="0">
            <a:spAutoFit/>
          </a:bodyPr>
          <a:lstStyle/>
          <a:p>
            <a:endParaRPr lang="es-CL" dirty="0"/>
          </a:p>
          <a:p>
            <a:endParaRPr lang="es-CL" sz="1600" b="1" dirty="0">
              <a:solidFill>
                <a:srgbClr val="FFC000"/>
              </a:solidFill>
              <a:latin typeface="Calibri" panose="020F0502020204030204" pitchFamily="34" charset="0"/>
            </a:endParaRPr>
          </a:p>
          <a:p>
            <a:pPr marL="285750" indent="-285750">
              <a:buFont typeface="Wingdings" panose="05000000000000000000" pitchFamily="2" charset="2"/>
              <a:buChar char="§"/>
            </a:pPr>
            <a:r>
              <a:rPr lang="es-CL" sz="1600" b="1" dirty="0">
                <a:solidFill>
                  <a:srgbClr val="FFC000"/>
                </a:solidFill>
                <a:latin typeface="Calibri" panose="020F0502020204030204" pitchFamily="34" charset="0"/>
              </a:rPr>
              <a:t>Función ecológica de la propiedad</a:t>
            </a:r>
          </a:p>
          <a:p>
            <a:pPr marL="285750" indent="-285750">
              <a:buFont typeface="Wingdings" panose="05000000000000000000" pitchFamily="2" charset="2"/>
              <a:buChar char="§"/>
            </a:pPr>
            <a:endParaRPr lang="es-CL" sz="1600" b="1" dirty="0">
              <a:solidFill>
                <a:srgbClr val="FFC000"/>
              </a:solidFill>
              <a:latin typeface="Calibri" panose="020F0502020204030204" pitchFamily="34" charset="0"/>
            </a:endParaRPr>
          </a:p>
          <a:p>
            <a:pPr marL="285750" indent="-285750">
              <a:buFont typeface="Wingdings" panose="05000000000000000000" pitchFamily="2" charset="2"/>
              <a:buChar char="§"/>
            </a:pPr>
            <a:r>
              <a:rPr lang="es-ES" sz="1600" b="1" dirty="0">
                <a:solidFill>
                  <a:srgbClr val="FFC000"/>
                </a:solidFill>
                <a:latin typeface="Calibri" panose="020F0502020204030204" pitchFamily="34" charset="0"/>
              </a:rPr>
              <a:t>Principio de no regresión /</a:t>
            </a:r>
            <a:r>
              <a:rPr lang="es-ES" sz="1600" b="1" dirty="0" err="1">
                <a:solidFill>
                  <a:srgbClr val="FFC000"/>
                </a:solidFill>
                <a:latin typeface="Calibri" panose="020F0502020204030204" pitchFamily="34" charset="0"/>
              </a:rPr>
              <a:t>gradualismo</a:t>
            </a:r>
            <a:endParaRPr lang="es-CL" sz="1600" b="1" dirty="0">
              <a:solidFill>
                <a:srgbClr val="FFC000"/>
              </a:solidFill>
              <a:latin typeface="Calibri" panose="020F0502020204030204" pitchFamily="34" charset="0"/>
            </a:endParaRPr>
          </a:p>
          <a:p>
            <a:pPr marL="285750" indent="-285750">
              <a:buFont typeface="Wingdings" panose="05000000000000000000" pitchFamily="2" charset="2"/>
              <a:buChar char="§"/>
            </a:pPr>
            <a:endParaRPr lang="es-CL" sz="1600" b="1" dirty="0">
              <a:solidFill>
                <a:srgbClr val="FFC000"/>
              </a:solidFill>
              <a:latin typeface="Calibri" panose="020F0502020204030204" pitchFamily="34" charset="0"/>
            </a:endParaRPr>
          </a:p>
          <a:p>
            <a:pPr marL="285750" indent="-285750">
              <a:buFont typeface="Wingdings" panose="05000000000000000000" pitchFamily="2" charset="2"/>
              <a:buChar char="§"/>
            </a:pPr>
            <a:r>
              <a:rPr lang="es-CL" sz="1600" b="1" dirty="0">
                <a:solidFill>
                  <a:srgbClr val="FFC000"/>
                </a:solidFill>
                <a:latin typeface="Calibri" panose="020F0502020204030204" pitchFamily="34" charset="0"/>
              </a:rPr>
              <a:t>Buen Vivir</a:t>
            </a:r>
          </a:p>
          <a:p>
            <a:pPr marL="285750" indent="-285750">
              <a:buFont typeface="Wingdings" panose="05000000000000000000" pitchFamily="2" charset="2"/>
              <a:buChar char="§"/>
            </a:pPr>
            <a:endParaRPr lang="es-CL" sz="1600" b="1" dirty="0">
              <a:solidFill>
                <a:srgbClr val="FFC000"/>
              </a:solidFill>
              <a:latin typeface="Calibri" panose="020F0502020204030204" pitchFamily="34" charset="0"/>
            </a:endParaRPr>
          </a:p>
          <a:p>
            <a:pPr marL="285750" indent="-285750">
              <a:buFont typeface="Wingdings" panose="05000000000000000000" pitchFamily="2" charset="2"/>
              <a:buChar char="§"/>
            </a:pPr>
            <a:r>
              <a:rPr lang="es-ES" sz="1600" b="1" dirty="0">
                <a:solidFill>
                  <a:srgbClr val="FFC000"/>
                </a:solidFill>
                <a:latin typeface="Calibri" panose="020F0502020204030204" pitchFamily="34" charset="0"/>
              </a:rPr>
              <a:t>Principio in dubio pro natura</a:t>
            </a:r>
          </a:p>
          <a:p>
            <a:pPr marL="285750" indent="-285750">
              <a:buFont typeface="Wingdings" panose="05000000000000000000" pitchFamily="2" charset="2"/>
              <a:buChar char="§"/>
            </a:pPr>
            <a:endParaRPr lang="es-ES" sz="1600" b="1" dirty="0">
              <a:solidFill>
                <a:srgbClr val="FFC000"/>
              </a:solidFill>
              <a:latin typeface="Calibri" panose="020F0502020204030204" pitchFamily="34" charset="0"/>
            </a:endParaRPr>
          </a:p>
          <a:p>
            <a:pPr marL="285750" indent="-285750">
              <a:buFont typeface="Wingdings" panose="05000000000000000000" pitchFamily="2" charset="2"/>
              <a:buChar char="§"/>
            </a:pPr>
            <a:r>
              <a:rPr lang="es-ES" sz="1600" b="1" dirty="0">
                <a:solidFill>
                  <a:srgbClr val="FFC000"/>
                </a:solidFill>
                <a:latin typeface="Calibri" panose="020F0502020204030204" pitchFamily="34" charset="0"/>
              </a:rPr>
              <a:t>Principio pro persona / pro hominem</a:t>
            </a:r>
            <a:endParaRPr lang="es-CL" sz="1600" b="1" dirty="0">
              <a:solidFill>
                <a:srgbClr val="FFC000"/>
              </a:solidFill>
              <a:latin typeface="Calibri" panose="020F0502020204030204" pitchFamily="34" charset="0"/>
            </a:endParaRPr>
          </a:p>
          <a:p>
            <a:endParaRPr lang="es-CL" dirty="0"/>
          </a:p>
          <a:p>
            <a:r>
              <a:rPr lang="es-ES" i="1" dirty="0"/>
              <a:t> </a:t>
            </a:r>
            <a:endParaRPr lang="es-CL" dirty="0"/>
          </a:p>
          <a:p>
            <a:endParaRPr lang="es-CL" dirty="0"/>
          </a:p>
        </p:txBody>
      </p:sp>
      <p:pic>
        <p:nvPicPr>
          <p:cNvPr id="7" name="Imagen 6"/>
          <p:cNvPicPr>
            <a:picLocks noChangeAspect="1"/>
          </p:cNvPicPr>
          <p:nvPr/>
        </p:nvPicPr>
        <p:blipFill>
          <a:blip r:embed="rId2"/>
          <a:stretch>
            <a:fillRect/>
          </a:stretch>
        </p:blipFill>
        <p:spPr>
          <a:xfrm>
            <a:off x="3756752" y="412955"/>
            <a:ext cx="4020564" cy="6086168"/>
          </a:xfrm>
          <a:prstGeom prst="rect">
            <a:avLst/>
          </a:prstGeom>
        </p:spPr>
      </p:pic>
    </p:spTree>
    <p:extLst>
      <p:ext uri="{BB962C8B-B14F-4D97-AF65-F5344CB8AC3E}">
        <p14:creationId xmlns:p14="http://schemas.microsoft.com/office/powerpoint/2010/main" val="3450916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6BA628-7127-9B4F-81B6-C6B6E1E90EC2}"/>
              </a:ext>
            </a:extLst>
          </p:cNvPr>
          <p:cNvSpPr>
            <a:spLocks noGrp="1"/>
          </p:cNvSpPr>
          <p:nvPr>
            <p:ph type="title"/>
          </p:nvPr>
        </p:nvSpPr>
        <p:spPr/>
        <p:txBody>
          <a:bodyPr/>
          <a:lstStyle/>
          <a:p>
            <a:r>
              <a:rPr lang="es-CL" dirty="0"/>
              <a:t>                                                                                                                                                                                                                                                                                                                                    </a:t>
            </a:r>
          </a:p>
        </p:txBody>
      </p:sp>
      <p:pic>
        <p:nvPicPr>
          <p:cNvPr id="3" name="Imagen 2" descr="Un pájaro verde sobre un tronco&#10;&#10;Descripción generada automáticamente con confianza baja">
            <a:extLst>
              <a:ext uri="{FF2B5EF4-FFF2-40B4-BE49-F238E27FC236}">
                <a16:creationId xmlns:a16="http://schemas.microsoft.com/office/drawing/2014/main" id="{0150E7D0-F5D0-9747-A8D9-9430160A12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0986" y="1277047"/>
            <a:ext cx="3736257" cy="4729158"/>
          </a:xfrm>
          <a:prstGeom prst="rect">
            <a:avLst/>
          </a:prstGeom>
          <a:effectLst>
            <a:softEdge rad="635000"/>
          </a:effectLst>
        </p:spPr>
      </p:pic>
      <p:sp>
        <p:nvSpPr>
          <p:cNvPr id="4" name="CuadroTexto 3"/>
          <p:cNvSpPr txBox="1"/>
          <p:nvPr/>
        </p:nvSpPr>
        <p:spPr>
          <a:xfrm>
            <a:off x="5387480" y="1524001"/>
            <a:ext cx="6804521" cy="5262979"/>
          </a:xfrm>
          <a:prstGeom prst="rect">
            <a:avLst/>
          </a:prstGeom>
          <a:noFill/>
        </p:spPr>
        <p:txBody>
          <a:bodyPr wrap="square" rtlCol="0">
            <a:spAutoFit/>
          </a:bodyPr>
          <a:lstStyle/>
          <a:p>
            <a:pPr algn="just"/>
            <a:r>
              <a:rPr lang="es-ES" sz="1600" dirty="0">
                <a:latin typeface="Calibri" panose="020F0502020204030204" pitchFamily="34" charset="0"/>
              </a:rPr>
              <a:t>En el plano nacional, toda persona deberá tener </a:t>
            </a:r>
            <a:r>
              <a:rPr lang="es-ES" sz="1600" b="1" dirty="0">
                <a:latin typeface="Calibri" panose="020F0502020204030204" pitchFamily="34" charset="0"/>
              </a:rPr>
              <a:t>acceso adecuado a la información </a:t>
            </a:r>
            <a:r>
              <a:rPr lang="es-ES" sz="1600" dirty="0">
                <a:latin typeface="Calibri" panose="020F0502020204030204" pitchFamily="34" charset="0"/>
              </a:rPr>
              <a:t>sobre el medio ambiente de que dispongan las autoridades públicas, incluida la información sobre los materiales y las actividades que encierran peligro en sus comunidades, así como la oportunidad de participar en los procesos de adopción de decisiones.</a:t>
            </a:r>
          </a:p>
          <a:p>
            <a:pPr algn="just"/>
            <a:endParaRPr lang="es-ES" sz="1600" dirty="0">
              <a:latin typeface="Calibri" panose="020F0502020204030204" pitchFamily="34" charset="0"/>
            </a:endParaRPr>
          </a:p>
          <a:p>
            <a:pPr algn="just"/>
            <a:r>
              <a:rPr lang="es-ES" sz="1600" dirty="0">
                <a:latin typeface="Calibri" panose="020F0502020204030204" pitchFamily="34" charset="0"/>
              </a:rPr>
              <a:t>El mejor modo de tratar las cuestiones ambientales es con </a:t>
            </a:r>
            <a:r>
              <a:rPr lang="es-ES" sz="1600" b="1" dirty="0">
                <a:latin typeface="Calibri" panose="020F0502020204030204" pitchFamily="34" charset="0"/>
              </a:rPr>
              <a:t>la participación de todos los ciudadanos </a:t>
            </a:r>
            <a:r>
              <a:rPr lang="es-ES" sz="1600" dirty="0">
                <a:latin typeface="Calibri" panose="020F0502020204030204" pitchFamily="34" charset="0"/>
              </a:rPr>
              <a:t>interesados, en el nivel que corresponda.</a:t>
            </a:r>
            <a:endParaRPr lang="es-ES" sz="1600" dirty="0"/>
          </a:p>
          <a:p>
            <a:pPr algn="just"/>
            <a:r>
              <a:rPr lang="es-ES" sz="1600" dirty="0"/>
              <a:t>Artículo 4° Ley 19.300.- Es deber del Estado facilitar la participación ciudadana, permitir el acceso a la información ambiental y promover campañas educativas destinadas a la protección del medio ambiente.</a:t>
            </a:r>
            <a:endParaRPr lang="es-CL" sz="1600" dirty="0">
              <a:latin typeface="Calibri" panose="020F0502020204030204" pitchFamily="34" charset="0"/>
            </a:endParaRPr>
          </a:p>
          <a:p>
            <a:pPr algn="just"/>
            <a:r>
              <a:rPr lang="es-ES" sz="1600" dirty="0">
                <a:latin typeface="Calibri" panose="020F0502020204030204" pitchFamily="34" charset="0"/>
              </a:rPr>
              <a:t>Los estados deberán facilitar y fomentar la sensibilización y la participación de la población poniendo la información a disposición de todos.</a:t>
            </a:r>
          </a:p>
          <a:p>
            <a:pPr algn="just"/>
            <a:r>
              <a:rPr lang="es-ES" sz="1600" dirty="0"/>
              <a:t>Artículo 26.- Corresponderá a las Comisiones de Evaluación o el Director Ejecutivo, según el caso, establecer los mecanismos que aseguren la participación informada de la comunidad en el proceso de calificación de los Estudios de Impacto Ambiental y de las Declaraciones cuando correspondan. </a:t>
            </a:r>
            <a:endParaRPr lang="es-ES" sz="1600" dirty="0">
              <a:latin typeface="Calibri" panose="020F0502020204030204" pitchFamily="34" charset="0"/>
            </a:endParaRPr>
          </a:p>
          <a:p>
            <a:pPr algn="just"/>
            <a:r>
              <a:rPr lang="es-ES" sz="1600" b="1" dirty="0">
                <a:latin typeface="Calibri" panose="020F0502020204030204" pitchFamily="34" charset="0"/>
              </a:rPr>
              <a:t>Deberá proporcionarse acceso efectivo a los procedimientos judiciales y administrativos, entre éstos el resarcimiento de daños y los recursos pertinentes.</a:t>
            </a:r>
            <a:endParaRPr lang="es-CL" sz="1600" dirty="0">
              <a:latin typeface="Calibri" panose="020F0502020204030204" pitchFamily="34" charset="0"/>
            </a:endParaRPr>
          </a:p>
        </p:txBody>
      </p:sp>
      <p:sp>
        <p:nvSpPr>
          <p:cNvPr id="5" name="Elipse 4"/>
          <p:cNvSpPr/>
          <p:nvPr/>
        </p:nvSpPr>
        <p:spPr>
          <a:xfrm>
            <a:off x="3718080" y="1701016"/>
            <a:ext cx="1496291" cy="1401289"/>
          </a:xfrm>
          <a:prstGeom prst="ellipse">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sp>
        <p:nvSpPr>
          <p:cNvPr id="6" name="Elipse 5"/>
          <p:cNvSpPr/>
          <p:nvPr/>
        </p:nvSpPr>
        <p:spPr>
          <a:xfrm>
            <a:off x="3701830" y="3442699"/>
            <a:ext cx="1496291" cy="1401289"/>
          </a:xfrm>
          <a:prstGeom prst="ellipse">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Elipse 6"/>
          <p:cNvSpPr/>
          <p:nvPr/>
        </p:nvSpPr>
        <p:spPr>
          <a:xfrm>
            <a:off x="3676871" y="5231340"/>
            <a:ext cx="1496291" cy="1401289"/>
          </a:xfrm>
          <a:prstGeom prst="ellipse">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p:cNvSpPr txBox="1"/>
          <p:nvPr/>
        </p:nvSpPr>
        <p:spPr>
          <a:xfrm>
            <a:off x="3976446" y="1784071"/>
            <a:ext cx="1080066" cy="1169551"/>
          </a:xfrm>
          <a:prstGeom prst="rect">
            <a:avLst/>
          </a:prstGeom>
          <a:noFill/>
        </p:spPr>
        <p:txBody>
          <a:bodyPr wrap="square" rtlCol="0">
            <a:spAutoFit/>
          </a:bodyPr>
          <a:lstStyle/>
          <a:p>
            <a:r>
              <a:rPr lang="es-ES" b="1" dirty="0">
                <a:solidFill>
                  <a:schemeClr val="bg1"/>
                </a:solidFill>
              </a:rPr>
              <a:t>Acceso a la información ambiental</a:t>
            </a:r>
            <a:endParaRPr lang="es-CL" dirty="0">
              <a:solidFill>
                <a:schemeClr val="bg1"/>
              </a:solidFill>
            </a:endParaRPr>
          </a:p>
        </p:txBody>
      </p:sp>
      <p:sp>
        <p:nvSpPr>
          <p:cNvPr id="9" name="CuadroTexto 8"/>
          <p:cNvSpPr txBox="1"/>
          <p:nvPr/>
        </p:nvSpPr>
        <p:spPr>
          <a:xfrm>
            <a:off x="3866230" y="3846052"/>
            <a:ext cx="1331891" cy="1384995"/>
          </a:xfrm>
          <a:prstGeom prst="rect">
            <a:avLst/>
          </a:prstGeom>
          <a:noFill/>
        </p:spPr>
        <p:txBody>
          <a:bodyPr wrap="square" rtlCol="0">
            <a:spAutoFit/>
          </a:bodyPr>
          <a:lstStyle/>
          <a:p>
            <a:r>
              <a:rPr lang="es-ES" b="1" dirty="0">
                <a:solidFill>
                  <a:schemeClr val="bg1"/>
                </a:solidFill>
              </a:rPr>
              <a:t>Acceso a la Participación ciudadana en materia ambiental</a:t>
            </a:r>
            <a:endParaRPr lang="es-CL" dirty="0">
              <a:solidFill>
                <a:schemeClr val="bg1"/>
              </a:solidFill>
            </a:endParaRPr>
          </a:p>
          <a:p>
            <a:endParaRPr lang="es-CL" dirty="0"/>
          </a:p>
        </p:txBody>
      </p:sp>
      <p:sp>
        <p:nvSpPr>
          <p:cNvPr id="10" name="CuadroTexto 9"/>
          <p:cNvSpPr txBox="1"/>
          <p:nvPr/>
        </p:nvSpPr>
        <p:spPr>
          <a:xfrm>
            <a:off x="3969403" y="5562359"/>
            <a:ext cx="1195256" cy="738664"/>
          </a:xfrm>
          <a:prstGeom prst="rect">
            <a:avLst/>
          </a:prstGeom>
          <a:noFill/>
        </p:spPr>
        <p:txBody>
          <a:bodyPr wrap="square" rtlCol="0">
            <a:spAutoFit/>
          </a:bodyPr>
          <a:lstStyle/>
          <a:p>
            <a:r>
              <a:rPr lang="es-ES" b="1" dirty="0">
                <a:solidFill>
                  <a:schemeClr val="bg1"/>
                </a:solidFill>
              </a:rPr>
              <a:t>Acceso a la Justicia ambiental</a:t>
            </a:r>
            <a:endParaRPr lang="es-CL" dirty="0">
              <a:solidFill>
                <a:schemeClr val="bg1"/>
              </a:solidFill>
            </a:endParaRPr>
          </a:p>
        </p:txBody>
      </p:sp>
      <p:sp>
        <p:nvSpPr>
          <p:cNvPr id="11" name="Flecha abajo 10"/>
          <p:cNvSpPr/>
          <p:nvPr/>
        </p:nvSpPr>
        <p:spPr>
          <a:xfrm>
            <a:off x="4228961" y="3090937"/>
            <a:ext cx="165755" cy="3288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Flecha abajo 11"/>
          <p:cNvSpPr/>
          <p:nvPr/>
        </p:nvSpPr>
        <p:spPr>
          <a:xfrm>
            <a:off x="4202668" y="4921386"/>
            <a:ext cx="165755" cy="309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Flecha arriba 12"/>
          <p:cNvSpPr/>
          <p:nvPr/>
        </p:nvSpPr>
        <p:spPr>
          <a:xfrm flipH="1">
            <a:off x="4444055" y="4921386"/>
            <a:ext cx="160956" cy="2883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Flecha arriba 13"/>
          <p:cNvSpPr/>
          <p:nvPr/>
        </p:nvSpPr>
        <p:spPr>
          <a:xfrm>
            <a:off x="4425017" y="3111202"/>
            <a:ext cx="199033" cy="2883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CuadroTexto 14"/>
          <p:cNvSpPr txBox="1"/>
          <p:nvPr/>
        </p:nvSpPr>
        <p:spPr>
          <a:xfrm>
            <a:off x="2478795" y="365125"/>
            <a:ext cx="6268598" cy="954107"/>
          </a:xfrm>
          <a:prstGeom prst="rect">
            <a:avLst/>
          </a:prstGeom>
          <a:noFill/>
        </p:spPr>
        <p:txBody>
          <a:bodyPr wrap="square" rtlCol="0">
            <a:spAutoFit/>
          </a:bodyPr>
          <a:lstStyle/>
          <a:p>
            <a:pPr algn="ctr"/>
            <a:r>
              <a:rPr lang="es-CL" sz="2800" dirty="0">
                <a:solidFill>
                  <a:srgbClr val="006600"/>
                </a:solidFill>
                <a:latin typeface="Calibri" panose="020F0502020204030204" pitchFamily="34" charset="0"/>
              </a:rPr>
              <a:t>Principios de Justicia Ambiental: Derechos de Acceso en Chile / Acuerdo de Escazú</a:t>
            </a:r>
          </a:p>
        </p:txBody>
      </p:sp>
    </p:spTree>
    <p:extLst>
      <p:ext uri="{BB962C8B-B14F-4D97-AF65-F5344CB8AC3E}">
        <p14:creationId xmlns:p14="http://schemas.microsoft.com/office/powerpoint/2010/main" val="275230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3DD79-9A29-D740-99EE-05273116F55F}"/>
              </a:ext>
            </a:extLst>
          </p:cNvPr>
          <p:cNvSpPr>
            <a:spLocks noGrp="1"/>
          </p:cNvSpPr>
          <p:nvPr>
            <p:ph type="title"/>
          </p:nvPr>
        </p:nvSpPr>
        <p:spPr>
          <a:xfrm>
            <a:off x="1862137" y="336740"/>
            <a:ext cx="12492365" cy="572989"/>
          </a:xfrm>
        </p:spPr>
        <p:txBody>
          <a:bodyPr>
            <a:normAutofit/>
          </a:bodyPr>
          <a:lstStyle/>
          <a:p>
            <a:pPr algn="ctr"/>
            <a:r>
              <a:rPr lang="es-ES" sz="2800" b="1" dirty="0">
                <a:solidFill>
                  <a:srgbClr val="006600"/>
                </a:solidFill>
                <a:latin typeface="Calibri Light" panose="020F0302020204030204" pitchFamily="34" charset="0"/>
                <a:cs typeface="Calibri Light" panose="020F0302020204030204" pitchFamily="34" charset="0"/>
              </a:rPr>
              <a:t>MS y conflictos socio ambientales</a:t>
            </a:r>
            <a:endParaRPr lang="es-CL" sz="2800" b="1" dirty="0">
              <a:solidFill>
                <a:srgbClr val="006600"/>
              </a:solidFill>
              <a:latin typeface="Calibri Light" panose="020F0302020204030204" pitchFamily="34" charset="0"/>
              <a:cs typeface="Calibri Light" panose="020F0302020204030204" pitchFamily="34" charset="0"/>
            </a:endParaRPr>
          </a:p>
        </p:txBody>
      </p:sp>
      <p:sp>
        <p:nvSpPr>
          <p:cNvPr id="3" name="Marcador de texto 2">
            <a:extLst>
              <a:ext uri="{FF2B5EF4-FFF2-40B4-BE49-F238E27FC236}">
                <a16:creationId xmlns:a16="http://schemas.microsoft.com/office/drawing/2014/main" id="{4484347E-B700-C040-8053-E3035F5A0FFA}"/>
              </a:ext>
            </a:extLst>
          </p:cNvPr>
          <p:cNvSpPr>
            <a:spLocks noGrp="1"/>
          </p:cNvSpPr>
          <p:nvPr>
            <p:ph type="body" idx="1"/>
          </p:nvPr>
        </p:nvSpPr>
        <p:spPr>
          <a:xfrm>
            <a:off x="4210051" y="1615736"/>
            <a:ext cx="3495766" cy="4245314"/>
          </a:xfrm>
        </p:spPr>
        <p:txBody>
          <a:bodyPr>
            <a:normAutofit/>
          </a:bodyPr>
          <a:lstStyle/>
          <a:p>
            <a:pPr marL="25400" indent="0" algn="ctr">
              <a:buSzPct val="100000"/>
              <a:buNone/>
            </a:pPr>
            <a:r>
              <a:rPr lang="es-ES" sz="1400" b="1" dirty="0">
                <a:solidFill>
                  <a:srgbClr val="006600"/>
                </a:solidFill>
                <a:latin typeface="Calibri Light" panose="020F0302020204030204" pitchFamily="34" charset="0"/>
                <a:cs typeface="Calibri Light" panose="020F0302020204030204" pitchFamily="34" charset="0"/>
              </a:rPr>
              <a:t>Fortalezas</a:t>
            </a:r>
          </a:p>
          <a:p>
            <a:pPr algn="just">
              <a:buSzPct val="100000"/>
              <a:buFont typeface="Courier New" panose="02070309020205020404" pitchFamily="49" charset="0"/>
              <a:buChar char="o"/>
            </a:pPr>
            <a:r>
              <a:rPr lang="es-ES" sz="1400" dirty="0">
                <a:latin typeface="Calibri Light" panose="020F0302020204030204" pitchFamily="34" charset="0"/>
                <a:cs typeface="Calibri Light" panose="020F0302020204030204" pitchFamily="34" charset="0"/>
              </a:rPr>
              <a:t>La flexibilidad e informalidad del método permite la participación de distintos afectados por el CA y posibilita discusión sobre cuestiones técnicas y científicas de modo fácil y con menor costo</a:t>
            </a:r>
          </a:p>
          <a:p>
            <a:pPr algn="just">
              <a:buSzPct val="100000"/>
              <a:buFont typeface="Courier New" panose="02070309020205020404" pitchFamily="49" charset="0"/>
              <a:buChar char="o"/>
            </a:pPr>
            <a:r>
              <a:rPr lang="es-ES" sz="1400" dirty="0">
                <a:latin typeface="Calibri Light" panose="020F0302020204030204" pitchFamily="34" charset="0"/>
                <a:cs typeface="Calibri Light" panose="020F0302020204030204" pitchFamily="34" charset="0"/>
              </a:rPr>
              <a:t>Permite resolver las especificidades de los CA que no son atendidas por las formas jurisdiccionales, especialmente:</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 su carácter </a:t>
            </a:r>
            <a:r>
              <a:rPr lang="es-ES" sz="1000" dirty="0" err="1">
                <a:latin typeface="Calibri Light" panose="020F0302020204030204" pitchFamily="34" charset="0"/>
                <a:cs typeface="Calibri Light" panose="020F0302020204030204" pitchFamily="34" charset="0"/>
              </a:rPr>
              <a:t>multiparte</a:t>
            </a:r>
            <a:r>
              <a:rPr lang="es-ES" sz="1000" dirty="0">
                <a:latin typeface="Calibri Light" panose="020F0302020204030204" pitchFamily="34" charset="0"/>
                <a:cs typeface="Calibri Light" panose="020F0302020204030204" pitchFamily="34" charset="0"/>
              </a:rPr>
              <a:t>, </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la colisión de interese público/ privado; </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las complejidades técnico científicas implicadas; </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los efectos de las decisiones en las generaciones futuras,  y </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la urgencia de la solución</a:t>
            </a:r>
            <a:endParaRPr lang="es-CL" sz="1000" dirty="0">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29C9E13C-41A5-43DB-A5C0-555703C32B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27</a:t>
            </a:fld>
            <a:endParaRPr lang="es-ES"/>
          </a:p>
        </p:txBody>
      </p:sp>
      <p:sp>
        <p:nvSpPr>
          <p:cNvPr id="8" name="CuadroTexto 7">
            <a:extLst>
              <a:ext uri="{FF2B5EF4-FFF2-40B4-BE49-F238E27FC236}">
                <a16:creationId xmlns:a16="http://schemas.microsoft.com/office/drawing/2014/main" id="{6B886D72-BEFD-41B6-A1F4-C8AEA1EF35E5}"/>
              </a:ext>
            </a:extLst>
          </p:cNvPr>
          <p:cNvSpPr txBox="1"/>
          <p:nvPr/>
        </p:nvSpPr>
        <p:spPr>
          <a:xfrm>
            <a:off x="8540317" y="1305017"/>
            <a:ext cx="3098307" cy="3754874"/>
          </a:xfrm>
          <a:prstGeom prst="rect">
            <a:avLst/>
          </a:prstGeom>
          <a:noFill/>
        </p:spPr>
        <p:txBody>
          <a:bodyPr wrap="square">
            <a:spAutoFit/>
          </a:bodyPr>
          <a:lstStyle/>
          <a:p>
            <a:pPr marL="25400" indent="0" algn="ctr">
              <a:buSzPct val="100000"/>
              <a:buNone/>
            </a:pPr>
            <a:endParaRPr lang="es-ES" b="1" dirty="0">
              <a:solidFill>
                <a:srgbClr val="006600"/>
              </a:solidFill>
              <a:latin typeface="Calibri Light" panose="020F0302020204030204" pitchFamily="34" charset="0"/>
              <a:cs typeface="Calibri Light" panose="020F0302020204030204" pitchFamily="34" charset="0"/>
            </a:endParaRPr>
          </a:p>
          <a:p>
            <a:pPr marL="25400" indent="0" algn="ctr">
              <a:buSzPct val="100000"/>
              <a:buNone/>
            </a:pPr>
            <a:endParaRPr lang="es-ES" b="1" dirty="0">
              <a:solidFill>
                <a:srgbClr val="006600"/>
              </a:solidFill>
              <a:latin typeface="Calibri Light" panose="020F0302020204030204" pitchFamily="34" charset="0"/>
              <a:cs typeface="Calibri Light" panose="020F0302020204030204" pitchFamily="34" charset="0"/>
            </a:endParaRPr>
          </a:p>
          <a:p>
            <a:pPr marL="25400" indent="0" algn="ctr">
              <a:buSzPct val="100000"/>
              <a:buNone/>
            </a:pPr>
            <a:r>
              <a:rPr lang="es-ES" b="1" dirty="0">
                <a:solidFill>
                  <a:srgbClr val="006600"/>
                </a:solidFill>
                <a:latin typeface="Calibri Light" panose="020F0302020204030204" pitchFamily="34" charset="0"/>
                <a:cs typeface="Calibri Light" panose="020F0302020204030204" pitchFamily="34" charset="0"/>
              </a:rPr>
              <a:t>Debilidades</a:t>
            </a:r>
            <a:endParaRPr lang="es-ES" sz="1400" b="1" dirty="0">
              <a:solidFill>
                <a:srgbClr val="006600"/>
              </a:solidFill>
              <a:latin typeface="Calibri Light" panose="020F0302020204030204" pitchFamily="34" charset="0"/>
              <a:cs typeface="Calibri Light" panose="020F0302020204030204" pitchFamily="34" charset="0"/>
            </a:endParaRPr>
          </a:p>
          <a:p>
            <a:pPr algn="just">
              <a:buSzPct val="100000"/>
              <a:buFont typeface="Courier New" panose="02070309020205020404" pitchFamily="49" charset="0"/>
              <a:buChar char="o"/>
            </a:pPr>
            <a:r>
              <a:rPr lang="es-ES" sz="1400" dirty="0">
                <a:latin typeface="Calibri Light" panose="020F0302020204030204" pitchFamily="34" charset="0"/>
                <a:cs typeface="Calibri Light" panose="020F0302020204030204" pitchFamily="34" charset="0"/>
              </a:rPr>
              <a:t> Presencia de ciertos límites y riesgos, a saber:</a:t>
            </a:r>
          </a:p>
          <a:p>
            <a:pPr algn="just">
              <a:buSzPct val="100000"/>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Posible falta de transparencia en el proceso,</a:t>
            </a:r>
          </a:p>
          <a:p>
            <a:pPr algn="just">
              <a:buSzPct val="100000"/>
              <a:buFont typeface="Courier New" panose="02070309020205020404" pitchFamily="49" charset="0"/>
              <a:buChar char="o"/>
            </a:pPr>
            <a:r>
              <a:rPr lang="es-ES" sz="1400" dirty="0">
                <a:latin typeface="Calibri Light" panose="020F0302020204030204" pitchFamily="34" charset="0"/>
                <a:cs typeface="Calibri Light" panose="020F0302020204030204" pitchFamily="34" charset="0"/>
              </a:rPr>
              <a:t>Posibilidad de omisión o exclusión de partes interesadas</a:t>
            </a:r>
          </a:p>
          <a:p>
            <a:pPr algn="just">
              <a:buSzPct val="100000"/>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Abuso del poder por parte del mediador para obtener acuerdo ( presiones o injerencias indebidas en los asuntos tratados)</a:t>
            </a:r>
          </a:p>
          <a:p>
            <a:pPr algn="just">
              <a:buSzPct val="100000"/>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Asimetrías de poder que no pueden ser corregidas por el mediador</a:t>
            </a:r>
          </a:p>
          <a:p>
            <a:pPr algn="just">
              <a:buSzPct val="100000"/>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Falta de cualificación de los mediadores </a:t>
            </a:r>
            <a:endParaRPr lang="es-ES" sz="1400" dirty="0">
              <a:latin typeface="Calibri Light" panose="020F0302020204030204" pitchFamily="34" charset="0"/>
              <a:cs typeface="Calibri Light" panose="020F0302020204030204" pitchFamily="34" charset="0"/>
            </a:endParaRPr>
          </a:p>
        </p:txBody>
      </p:sp>
      <p:cxnSp>
        <p:nvCxnSpPr>
          <p:cNvPr id="10" name="Conector recto 9">
            <a:extLst>
              <a:ext uri="{FF2B5EF4-FFF2-40B4-BE49-F238E27FC236}">
                <a16:creationId xmlns:a16="http://schemas.microsoft.com/office/drawing/2014/main" id="{2D36DE41-6687-4F12-9924-F63CDAD4B518}"/>
              </a:ext>
            </a:extLst>
          </p:cNvPr>
          <p:cNvCxnSpPr/>
          <p:nvPr/>
        </p:nvCxnSpPr>
        <p:spPr>
          <a:xfrm>
            <a:off x="7897091" y="1209964"/>
            <a:ext cx="0" cy="514638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Imagen 8" descr="Un pájaro azul sobre una rama&#10;&#10;Descripción generada automáticamente con confianza media">
            <a:extLst>
              <a:ext uri="{FF2B5EF4-FFF2-40B4-BE49-F238E27FC236}">
                <a16:creationId xmlns:a16="http://schemas.microsoft.com/office/drawing/2014/main" id="{5D7CC1D7-2A50-85EE-34D7-85C44029B3CA}"/>
              </a:ext>
            </a:extLst>
          </p:cNvPr>
          <p:cNvPicPr>
            <a:picLocks noChangeAspect="1"/>
          </p:cNvPicPr>
          <p:nvPr/>
        </p:nvPicPr>
        <p:blipFill>
          <a:blip r:embed="rId2"/>
          <a:stretch>
            <a:fillRect/>
          </a:stretch>
        </p:blipFill>
        <p:spPr>
          <a:xfrm>
            <a:off x="0" y="82378"/>
            <a:ext cx="4519198" cy="6858000"/>
          </a:xfrm>
          <a:prstGeom prst="rect">
            <a:avLst/>
          </a:prstGeom>
          <a:effectLst>
            <a:softEdge rad="317500"/>
          </a:effectLst>
        </p:spPr>
      </p:pic>
    </p:spTree>
    <p:extLst>
      <p:ext uri="{BB962C8B-B14F-4D97-AF65-F5344CB8AC3E}">
        <p14:creationId xmlns:p14="http://schemas.microsoft.com/office/powerpoint/2010/main" val="3547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A180F2-9E77-2A4F-8187-E2CC612E7738}"/>
              </a:ext>
            </a:extLst>
          </p:cNvPr>
          <p:cNvSpPr>
            <a:spLocks noGrp="1"/>
          </p:cNvSpPr>
          <p:nvPr>
            <p:ph type="title"/>
          </p:nvPr>
        </p:nvSpPr>
        <p:spPr/>
        <p:txBody>
          <a:bodyPr/>
          <a:lstStyle/>
          <a:p>
            <a:r>
              <a:rPr lang="es-ES" dirty="0"/>
              <a:t>ADR en los conflictos socioambientales. El caso de Chile</a:t>
            </a:r>
            <a:endParaRPr lang="es-CL" dirty="0"/>
          </a:p>
        </p:txBody>
      </p:sp>
      <p:sp>
        <p:nvSpPr>
          <p:cNvPr id="3" name="Marcador de texto 2">
            <a:extLst>
              <a:ext uri="{FF2B5EF4-FFF2-40B4-BE49-F238E27FC236}">
                <a16:creationId xmlns:a16="http://schemas.microsoft.com/office/drawing/2014/main" id="{7D23E3C3-96BB-62F9-86C4-A3438288A9F7}"/>
              </a:ext>
            </a:extLst>
          </p:cNvPr>
          <p:cNvSpPr>
            <a:spLocks noGrp="1"/>
          </p:cNvSpPr>
          <p:nvPr>
            <p:ph type="body" idx="1"/>
          </p:nvPr>
        </p:nvSpPr>
        <p:spPr>
          <a:xfrm>
            <a:off x="1023666" y="1975234"/>
            <a:ext cx="7943850" cy="3859742"/>
          </a:xfrm>
        </p:spPr>
        <p:txBody>
          <a:bodyPr>
            <a:normAutofit/>
          </a:bodyPr>
          <a:lstStyle/>
          <a:p>
            <a:pPr algn="just"/>
            <a:r>
              <a:rPr lang="es-ES" sz="1800" b="1" dirty="0">
                <a:solidFill>
                  <a:srgbClr val="FF0000"/>
                </a:solidFill>
                <a:latin typeface="Calibri" panose="020F0502020204030204" pitchFamily="34" charset="0"/>
                <a:cs typeface="Calibri" panose="020F0502020204030204" pitchFamily="34" charset="0"/>
              </a:rPr>
              <a:t>Negociación ambiental</a:t>
            </a:r>
            <a:r>
              <a:rPr lang="es-ES" sz="1800" dirty="0">
                <a:latin typeface="Calibri" panose="020F0502020204030204" pitchFamily="34" charset="0"/>
                <a:cs typeface="Calibri" panose="020F0502020204030204" pitchFamily="34" charset="0"/>
              </a:rPr>
              <a:t>: art. 13 bis de la Ley 19.300: </a:t>
            </a:r>
            <a:r>
              <a:rPr lang="es-ES" sz="1600" i="1" dirty="0">
                <a:latin typeface="Calibri" panose="020F0502020204030204" pitchFamily="34" charset="0"/>
                <a:cs typeface="Calibri" panose="020F0502020204030204" pitchFamily="34" charset="0"/>
              </a:rPr>
              <a:t>“</a:t>
            </a:r>
            <a:r>
              <a:rPr lang="es-ES" sz="1600" b="1" i="1" dirty="0"/>
              <a:t>Los proponentes </a:t>
            </a:r>
            <a:r>
              <a:rPr lang="es-ES" sz="1600" i="1" dirty="0"/>
              <a:t>deberán informar a la autoridad ambiental si han establecido, antes o durante el proceso de evaluación, negociaciones con los interesados con el objeto de acordar medidas de compensación o mitigación ambiental. En el evento de existir tales acuerdos, </a:t>
            </a:r>
            <a:r>
              <a:rPr lang="es-ES" sz="1600" i="1" u="sng" dirty="0"/>
              <a:t>éstos no serán vinculantes para la calificación ambiental </a:t>
            </a:r>
            <a:r>
              <a:rPr lang="es-ES" sz="1600" i="1" dirty="0"/>
              <a:t>del proyecto o actividad.”</a:t>
            </a:r>
          </a:p>
          <a:p>
            <a:pPr marL="114300" indent="0" algn="just">
              <a:buNone/>
            </a:pPr>
            <a:endParaRPr lang="es-ES" sz="1600" i="1" dirty="0">
              <a:latin typeface="Calibri" panose="020F0502020204030204" pitchFamily="34" charset="0"/>
              <a:cs typeface="Calibri" panose="020F0502020204030204" pitchFamily="34" charset="0"/>
            </a:endParaRPr>
          </a:p>
          <a:p>
            <a:pPr algn="just"/>
            <a:r>
              <a:rPr lang="es-ES" sz="1800" b="1" dirty="0">
                <a:solidFill>
                  <a:srgbClr val="FF0000"/>
                </a:solidFill>
                <a:latin typeface="Calibri" panose="020F0502020204030204" pitchFamily="34" charset="0"/>
                <a:cs typeface="Calibri" panose="020F0502020204030204" pitchFamily="34" charset="0"/>
              </a:rPr>
              <a:t>Conciliación</a:t>
            </a:r>
            <a:r>
              <a:rPr lang="es-ES" sz="1800" dirty="0">
                <a:latin typeface="Calibri" panose="020F0502020204030204" pitchFamily="34" charset="0"/>
                <a:cs typeface="Calibri" panose="020F0502020204030204" pitchFamily="34" charset="0"/>
              </a:rPr>
              <a:t>: En el ámbito de la Justicia Ambiental, especialmente en los procesos por daño ambiental. Ejemplo: Rol D-6-2020 del Primer TA</a:t>
            </a:r>
          </a:p>
          <a:p>
            <a:pPr algn="just"/>
            <a:endParaRPr lang="es-ES" sz="1800" b="1" dirty="0">
              <a:solidFill>
                <a:srgbClr val="FF0000"/>
              </a:solidFill>
              <a:latin typeface="Calibri" panose="020F0502020204030204" pitchFamily="34" charset="0"/>
              <a:cs typeface="Calibri" panose="020F0502020204030204" pitchFamily="34" charset="0"/>
            </a:endParaRPr>
          </a:p>
          <a:p>
            <a:endParaRPr lang="es-CL" dirty="0"/>
          </a:p>
        </p:txBody>
      </p:sp>
      <p:sp>
        <p:nvSpPr>
          <p:cNvPr id="4" name="Marcador de número de diapositiva 3">
            <a:extLst>
              <a:ext uri="{FF2B5EF4-FFF2-40B4-BE49-F238E27FC236}">
                <a16:creationId xmlns:a16="http://schemas.microsoft.com/office/drawing/2014/main" id="{83072AB6-78F8-F73B-5101-CCA161DAB3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28</a:t>
            </a:fld>
            <a:endParaRPr lang="es-ES"/>
          </a:p>
        </p:txBody>
      </p:sp>
      <p:pic>
        <p:nvPicPr>
          <p:cNvPr id="6" name="Imagen 5"/>
          <p:cNvPicPr>
            <a:picLocks noChangeAspect="1"/>
          </p:cNvPicPr>
          <p:nvPr/>
        </p:nvPicPr>
        <p:blipFill>
          <a:blip r:embed="rId2"/>
          <a:stretch>
            <a:fillRect/>
          </a:stretch>
        </p:blipFill>
        <p:spPr>
          <a:xfrm>
            <a:off x="9324431" y="1012723"/>
            <a:ext cx="2867569" cy="5784765"/>
          </a:xfrm>
          <a:prstGeom prst="rect">
            <a:avLst/>
          </a:prstGeom>
        </p:spPr>
      </p:pic>
    </p:spTree>
    <p:extLst>
      <p:ext uri="{BB962C8B-B14F-4D97-AF65-F5344CB8AC3E}">
        <p14:creationId xmlns:p14="http://schemas.microsoft.com/office/powerpoint/2010/main" val="3437012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A180F2-9E77-2A4F-8187-E2CC612E7738}"/>
              </a:ext>
            </a:extLst>
          </p:cNvPr>
          <p:cNvSpPr>
            <a:spLocks noGrp="1"/>
          </p:cNvSpPr>
          <p:nvPr>
            <p:ph type="title"/>
          </p:nvPr>
        </p:nvSpPr>
        <p:spPr/>
        <p:txBody>
          <a:bodyPr/>
          <a:lstStyle/>
          <a:p>
            <a:r>
              <a:rPr lang="es-ES" dirty="0"/>
              <a:t>ADR en los conflictos socioambientales. El caso de Chile</a:t>
            </a:r>
            <a:endParaRPr lang="es-CL" dirty="0"/>
          </a:p>
        </p:txBody>
      </p:sp>
      <p:sp>
        <p:nvSpPr>
          <p:cNvPr id="3" name="Marcador de texto 2">
            <a:extLst>
              <a:ext uri="{FF2B5EF4-FFF2-40B4-BE49-F238E27FC236}">
                <a16:creationId xmlns:a16="http://schemas.microsoft.com/office/drawing/2014/main" id="{7D23E3C3-96BB-62F9-86C4-A3438288A9F7}"/>
              </a:ext>
            </a:extLst>
          </p:cNvPr>
          <p:cNvSpPr>
            <a:spLocks noGrp="1"/>
          </p:cNvSpPr>
          <p:nvPr>
            <p:ph type="body" idx="1"/>
          </p:nvPr>
        </p:nvSpPr>
        <p:spPr>
          <a:xfrm>
            <a:off x="1023666" y="1975234"/>
            <a:ext cx="7943850" cy="3859742"/>
          </a:xfrm>
        </p:spPr>
        <p:txBody>
          <a:bodyPr>
            <a:normAutofit lnSpcReduction="10000"/>
          </a:bodyPr>
          <a:lstStyle/>
          <a:p>
            <a:pPr algn="just"/>
            <a:r>
              <a:rPr lang="es-ES" sz="1800" b="1" dirty="0">
                <a:solidFill>
                  <a:srgbClr val="FF0000"/>
                </a:solidFill>
                <a:latin typeface="Calibri" panose="020F0502020204030204" pitchFamily="34" charset="0"/>
                <a:cs typeface="Calibri" panose="020F0502020204030204" pitchFamily="34" charset="0"/>
              </a:rPr>
              <a:t>Mediación y facilitación ambiental</a:t>
            </a:r>
            <a:r>
              <a:rPr lang="es-ES" sz="1800" dirty="0">
                <a:latin typeface="Calibri" panose="020F0502020204030204" pitchFamily="34" charset="0"/>
                <a:cs typeface="Calibri" panose="020F0502020204030204" pitchFamily="34" charset="0"/>
              </a:rPr>
              <a:t>: Se dan en el marco de los acuerdos de producción limpia: </a:t>
            </a:r>
            <a:endParaRPr lang="es-CL" sz="1800" b="0" i="0" u="none" strike="noStrike" baseline="0" dirty="0">
              <a:solidFill>
                <a:srgbClr val="000000"/>
              </a:solidFill>
              <a:latin typeface="Calibri" panose="020F0502020204030204" pitchFamily="34" charset="0"/>
              <a:cs typeface="Calibri" panose="020F0502020204030204" pitchFamily="34" charset="0"/>
            </a:endParaRPr>
          </a:p>
          <a:p>
            <a:pPr algn="just"/>
            <a:r>
              <a:rPr lang="es-CL" sz="1800" dirty="0">
                <a:solidFill>
                  <a:srgbClr val="000000"/>
                </a:solidFill>
                <a:latin typeface="Calibri" panose="020F0502020204030204" pitchFamily="34" charset="0"/>
                <a:cs typeface="Calibri" panose="020F0502020204030204" pitchFamily="34" charset="0"/>
              </a:rPr>
              <a:t>E</a:t>
            </a:r>
            <a:r>
              <a:rPr lang="es-ES" sz="1800" b="0" i="0" u="none" strike="noStrike" baseline="0" dirty="0">
                <a:solidFill>
                  <a:srgbClr val="000000"/>
                </a:solidFill>
                <a:latin typeface="Calibri" panose="020F0502020204030204" pitchFamily="34" charset="0"/>
                <a:cs typeface="Calibri" panose="020F0502020204030204" pitchFamily="34" charset="0"/>
              </a:rPr>
              <a:t>l Artículo 10° de la Ley de Empresas de menor tamaño (Ley 20.416), se refiere a los Acuerdos de Producción Limpia.</a:t>
            </a:r>
          </a:p>
          <a:p>
            <a:pPr algn="just"/>
            <a:r>
              <a:rPr lang="es-ES" sz="1800" dirty="0">
                <a:solidFill>
                  <a:srgbClr val="000000"/>
                </a:solidFill>
                <a:latin typeface="Calibri" panose="020F0502020204030204" pitchFamily="34" charset="0"/>
                <a:cs typeface="Calibri" panose="020F0502020204030204" pitchFamily="34" charset="0"/>
              </a:rPr>
              <a:t>Art. 1. D</a:t>
            </a:r>
            <a:r>
              <a:rPr lang="es-ES" sz="1800" b="0" i="0" u="none" strike="noStrike" baseline="0" dirty="0">
                <a:solidFill>
                  <a:srgbClr val="000000"/>
                </a:solidFill>
                <a:latin typeface="Calibri" panose="020F0502020204030204" pitchFamily="34" charset="0"/>
                <a:cs typeface="Calibri" panose="020F0502020204030204" pitchFamily="34" charset="0"/>
              </a:rPr>
              <a:t>efine “producción limpia” como una estrategia de gestión productiva y ambiental, aplicada a las actividades productivas, con el objeto de incrementar la eficiencia, la productividad, reducir los riesgos y minimizar los impactos para el ser humano y el medio ambiente. </a:t>
            </a:r>
          </a:p>
          <a:p>
            <a:pPr algn="just"/>
            <a:r>
              <a:rPr lang="es-ES" sz="1800" b="0" i="0" u="none" strike="noStrike" baseline="0" dirty="0">
                <a:solidFill>
                  <a:srgbClr val="000000"/>
                </a:solidFill>
                <a:latin typeface="Calibri" panose="020F0502020204030204" pitchFamily="34" charset="0"/>
                <a:cs typeface="Calibri" panose="020F0502020204030204" pitchFamily="34" charset="0"/>
              </a:rPr>
              <a:t>Que de acuerdo con la Ley 20.416, la Agencia </a:t>
            </a:r>
            <a:r>
              <a:rPr lang="es-ES" sz="1800" b="0" i="0" u="none" strike="noStrike" baseline="0" dirty="0">
                <a:solidFill>
                  <a:srgbClr val="000000"/>
                </a:solidFill>
                <a:latin typeface="Calibri" panose="020F0502020204030204" pitchFamily="34" charset="0"/>
              </a:rPr>
              <a:t>de Sustentabilidad y Cambio Climático</a:t>
            </a:r>
            <a:r>
              <a:rPr lang="es-ES" sz="1800" b="0" i="0" u="none" strike="noStrike" baseline="0" dirty="0">
                <a:solidFill>
                  <a:srgbClr val="000000"/>
                </a:solidFill>
                <a:latin typeface="Calibri" panose="020F0502020204030204" pitchFamily="34" charset="0"/>
                <a:cs typeface="Calibri" panose="020F0502020204030204" pitchFamily="34" charset="0"/>
              </a:rPr>
              <a:t> tendrá a su cargo los registros que sean necesarios para la correcta aplicación del articulado que la rige, en particular el Registro de Facilitadores de Proyectos de Inversión para la mejora de sus estándares socio-ambientales, entre ellos, el registro de Facilitadores y Mediadores Ambientales. </a:t>
            </a:r>
          </a:p>
          <a:p>
            <a:pPr algn="just"/>
            <a:endParaRPr lang="es-ES" sz="1800" b="0" i="0" u="none" strike="noStrike" baseline="0" dirty="0">
              <a:solidFill>
                <a:srgbClr val="000000"/>
              </a:solidFill>
              <a:latin typeface="Calibri" panose="020F0502020204030204" pitchFamily="34" charset="0"/>
            </a:endParaRPr>
          </a:p>
          <a:p>
            <a:endParaRPr lang="es-CL" dirty="0"/>
          </a:p>
        </p:txBody>
      </p:sp>
      <p:sp>
        <p:nvSpPr>
          <p:cNvPr id="4" name="Marcador de número de diapositiva 3">
            <a:extLst>
              <a:ext uri="{FF2B5EF4-FFF2-40B4-BE49-F238E27FC236}">
                <a16:creationId xmlns:a16="http://schemas.microsoft.com/office/drawing/2014/main" id="{83072AB6-78F8-F73B-5101-CCA161DAB3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29</a:t>
            </a:fld>
            <a:endParaRPr lang="es-ES"/>
          </a:p>
        </p:txBody>
      </p:sp>
      <p:pic>
        <p:nvPicPr>
          <p:cNvPr id="6" name="Imagen 5"/>
          <p:cNvPicPr>
            <a:picLocks noChangeAspect="1"/>
          </p:cNvPicPr>
          <p:nvPr/>
        </p:nvPicPr>
        <p:blipFill>
          <a:blip r:embed="rId2"/>
          <a:stretch>
            <a:fillRect/>
          </a:stretch>
        </p:blipFill>
        <p:spPr>
          <a:xfrm>
            <a:off x="9324431" y="1012723"/>
            <a:ext cx="2867569" cy="5784765"/>
          </a:xfrm>
          <a:prstGeom prst="rect">
            <a:avLst/>
          </a:prstGeom>
        </p:spPr>
      </p:pic>
    </p:spTree>
    <p:extLst>
      <p:ext uri="{BB962C8B-B14F-4D97-AF65-F5344CB8AC3E}">
        <p14:creationId xmlns:p14="http://schemas.microsoft.com/office/powerpoint/2010/main" val="35035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 name="Modelo 3D 1" descr="Vínculos">
                <a:extLst>
                  <a:ext uri="{FF2B5EF4-FFF2-40B4-BE49-F238E27FC236}">
                    <a16:creationId xmlns:a16="http://schemas.microsoft.com/office/drawing/2014/main" id="{45A35B58-6086-4795-ADED-AA281B23272D}"/>
                  </a:ext>
                </a:extLst>
              </p:cNvPr>
              <p:cNvGraphicFramePr/>
              <p:nvPr>
                <p:extLst>
                  <p:ext uri="{D42A27DB-BD31-4B8C-83A1-F6EECF244321}">
                    <p14:modId xmlns:p14="http://schemas.microsoft.com/office/powerpoint/2010/main" val="3295294271"/>
                  </p:ext>
                </p:extLst>
              </p:nvPr>
            </p:nvGraphicFramePr>
            <p:xfrm>
              <a:off x="6455435" y="816311"/>
              <a:ext cx="3572003" cy="2813580"/>
            </p:xfrm>
            <a:graphic>
              <a:graphicData uri="http://schemas.microsoft.com/office/drawing/2017/model3d">
                <am3d:model3d r:embed="rId2">
                  <am3d:spPr>
                    <a:xfrm>
                      <a:off x="0" y="0"/>
                      <a:ext cx="3572003" cy="2813580"/>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elo 3D 1" descr="Vínculos">
                <a:extLst>
                  <a:ext uri="{FF2B5EF4-FFF2-40B4-BE49-F238E27FC236}">
                    <a16:creationId xmlns:a16="http://schemas.microsoft.com/office/drawing/2014/main" id="{45A35B58-6086-4795-ADED-AA281B23272D}"/>
                  </a:ext>
                </a:extLst>
              </p:cNvPr>
              <p:cNvPicPr>
                <a:picLocks noGrp="1" noRot="1" noChangeAspect="1" noMove="1" noResize="1" noEditPoints="1" noAdjustHandles="1" noChangeArrowheads="1" noChangeShapeType="1" noCrop="1"/>
              </p:cNvPicPr>
              <p:nvPr/>
            </p:nvPicPr>
            <p:blipFill>
              <a:blip r:embed="rId3"/>
              <a:stretch>
                <a:fillRect/>
              </a:stretch>
            </p:blipFill>
            <p:spPr>
              <a:xfrm>
                <a:off x="6455435" y="816311"/>
                <a:ext cx="3572003" cy="2813580"/>
              </a:xfrm>
              <a:prstGeom prst="rect">
                <a:avLst/>
              </a:prstGeom>
            </p:spPr>
          </p:pic>
        </mc:Fallback>
      </mc:AlternateContent>
      <p:pic>
        <p:nvPicPr>
          <p:cNvPr id="4" name="Imagen 3">
            <a:extLst>
              <a:ext uri="{FF2B5EF4-FFF2-40B4-BE49-F238E27FC236}">
                <a16:creationId xmlns:a16="http://schemas.microsoft.com/office/drawing/2014/main" id="{0E4A19B2-9E9C-4E36-9473-3FD54BBE5683}"/>
              </a:ext>
            </a:extLst>
          </p:cNvPr>
          <p:cNvPicPr>
            <a:picLocks noChangeAspect="1"/>
          </p:cNvPicPr>
          <p:nvPr/>
        </p:nvPicPr>
        <p:blipFill>
          <a:blip r:embed="rId4"/>
          <a:stretch>
            <a:fillRect/>
          </a:stretch>
        </p:blipFill>
        <p:spPr>
          <a:xfrm>
            <a:off x="5402628" y="3313582"/>
            <a:ext cx="6502400" cy="2997277"/>
          </a:xfrm>
          <a:prstGeom prst="rect">
            <a:avLst/>
          </a:prstGeom>
          <a:effectLst>
            <a:glow rad="228600">
              <a:schemeClr val="accent1">
                <a:satMod val="175000"/>
                <a:alpha val="40000"/>
              </a:schemeClr>
            </a:glow>
          </a:effectLst>
        </p:spPr>
      </p:pic>
      <p:sp>
        <p:nvSpPr>
          <p:cNvPr id="3" name="Marcador de número de diapositiva 2">
            <a:extLst>
              <a:ext uri="{FF2B5EF4-FFF2-40B4-BE49-F238E27FC236}">
                <a16:creationId xmlns:a16="http://schemas.microsoft.com/office/drawing/2014/main" id="{D30E376F-89D4-4ABB-A02B-E8540CE42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3</a:t>
            </a:fld>
            <a:endParaRPr lang="es-ES"/>
          </a:p>
        </p:txBody>
      </p:sp>
      <p:pic>
        <p:nvPicPr>
          <p:cNvPr id="6" name="Imagen 5" descr="Un dibujo de una persona&#10;&#10;Descripción generada automáticamente con confianza baja">
            <a:extLst>
              <a:ext uri="{FF2B5EF4-FFF2-40B4-BE49-F238E27FC236}">
                <a16:creationId xmlns:a16="http://schemas.microsoft.com/office/drawing/2014/main" id="{AD600584-C06D-A1B0-F4E2-7CF00BF05255}"/>
              </a:ext>
            </a:extLst>
          </p:cNvPr>
          <p:cNvPicPr>
            <a:picLocks noChangeAspect="1"/>
          </p:cNvPicPr>
          <p:nvPr/>
        </p:nvPicPr>
        <p:blipFill>
          <a:blip r:embed="rId5"/>
          <a:stretch>
            <a:fillRect/>
          </a:stretch>
        </p:blipFill>
        <p:spPr>
          <a:xfrm>
            <a:off x="0" y="0"/>
            <a:ext cx="4577845" cy="6858000"/>
          </a:xfrm>
          <a:prstGeom prst="rect">
            <a:avLst/>
          </a:prstGeom>
          <a:effectLst>
            <a:softEdge rad="317500"/>
          </a:effectLst>
        </p:spPr>
      </p:pic>
    </p:spTree>
    <p:extLst>
      <p:ext uri="{BB962C8B-B14F-4D97-AF65-F5344CB8AC3E}">
        <p14:creationId xmlns:p14="http://schemas.microsoft.com/office/powerpoint/2010/main" val="134686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2"/>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33675" y="437030"/>
            <a:ext cx="8258175" cy="470647"/>
          </a:xfrm>
        </p:spPr>
        <p:txBody>
          <a:bodyPr>
            <a:noAutofit/>
          </a:bodyPr>
          <a:lstStyle/>
          <a:p>
            <a:r>
              <a:rPr lang="es-CL" sz="3200" dirty="0">
                <a:solidFill>
                  <a:schemeClr val="tx1"/>
                </a:solidFill>
              </a:rPr>
              <a:t>Mediación y Facilitación ambiental en Chile</a:t>
            </a:r>
          </a:p>
        </p:txBody>
      </p:sp>
      <p:sp>
        <p:nvSpPr>
          <p:cNvPr id="3" name="Marcador de contenido 2"/>
          <p:cNvSpPr>
            <a:spLocks noGrp="1"/>
          </p:cNvSpPr>
          <p:nvPr>
            <p:ph sz="half" idx="2"/>
          </p:nvPr>
        </p:nvSpPr>
        <p:spPr>
          <a:xfrm>
            <a:off x="742949" y="1600199"/>
            <a:ext cx="6581775" cy="4332468"/>
          </a:xfrm>
        </p:spPr>
        <p:txBody>
          <a:bodyPr/>
          <a:lstStyle/>
          <a:p>
            <a:pPr algn="just"/>
            <a:endParaRPr lang="es-ES" dirty="0"/>
          </a:p>
          <a:p>
            <a:pPr algn="just"/>
            <a:r>
              <a:rPr lang="es-ES" sz="1400" b="1" dirty="0"/>
              <a:t>Acuerdo Voluntario de Participación Temprana (AVPT)</a:t>
            </a:r>
          </a:p>
          <a:p>
            <a:pPr algn="just"/>
            <a:r>
              <a:rPr lang="es-ES" sz="1400" dirty="0"/>
              <a:t>Es un instrumento de participación temprana en el marco de proyectos de inversión, con el Estado como garante de proceso de diálogo y que busca adoptar altos estándares socio ambientales por parte de las empresas, llevado a cabo por el Ministerio de Economía y la Agencia de Sustentabilidad y Cambio Climático.</a:t>
            </a:r>
          </a:p>
          <a:p>
            <a:pPr algn="just"/>
            <a:endParaRPr lang="es-ES" sz="1400" dirty="0"/>
          </a:p>
          <a:p>
            <a:pPr algn="just"/>
            <a:r>
              <a:rPr lang="es-ES" sz="1400" dirty="0">
                <a:hlinkClick r:id="rId2"/>
              </a:rPr>
              <a:t>El nuevo modelo de desarrollo productivo para Chile incorpora de forma incipiente a las comunidades al momento de enfrentar nuevos proyectos de inversión en sus territorios. Bajo esa premisa, abordamos el desafío de la participación temprana.</a:t>
            </a:r>
            <a:endParaRPr lang="es-ES" sz="1400" dirty="0"/>
          </a:p>
          <a:p>
            <a:pPr algn="just"/>
            <a:endParaRPr lang="es-ES" sz="1400" dirty="0"/>
          </a:p>
          <a:p>
            <a:pPr algn="just"/>
            <a:r>
              <a:rPr lang="es-ES" sz="1400" dirty="0"/>
              <a:t>Se busca contar con un grupo de facilitadores que serán quienes realicen las actividades para implementar, facilitar y generar acuerdos; resolver controversias y coordinar la implementación de los Acuerdos Voluntarios de Participación Temprana (AVPT).</a:t>
            </a:r>
            <a:endParaRPr lang="es-CL" sz="1400" dirty="0"/>
          </a:p>
        </p:txBody>
      </p:sp>
      <p:pic>
        <p:nvPicPr>
          <p:cNvPr id="5" name="Imagen 4"/>
          <p:cNvPicPr>
            <a:picLocks noChangeAspect="1"/>
          </p:cNvPicPr>
          <p:nvPr/>
        </p:nvPicPr>
        <p:blipFill>
          <a:blip r:embed="rId3"/>
          <a:stretch>
            <a:fillRect/>
          </a:stretch>
        </p:blipFill>
        <p:spPr>
          <a:xfrm>
            <a:off x="7895670" y="907677"/>
            <a:ext cx="3903039" cy="5565733"/>
          </a:xfrm>
          <a:prstGeom prst="rect">
            <a:avLst/>
          </a:prstGeom>
        </p:spPr>
      </p:pic>
    </p:spTree>
    <p:extLst>
      <p:ext uri="{BB962C8B-B14F-4D97-AF65-F5344CB8AC3E}">
        <p14:creationId xmlns:p14="http://schemas.microsoft.com/office/powerpoint/2010/main" val="3778244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96876C0-585E-5564-A0F6-8D22E7600F85}"/>
              </a:ext>
            </a:extLst>
          </p:cNvPr>
          <p:cNvSpPr>
            <a:spLocks noGrp="1"/>
          </p:cNvSpPr>
          <p:nvPr>
            <p:ph type="sldNum" sz="quarter" idx="12"/>
          </p:nvPr>
        </p:nvSpPr>
        <p:spPr/>
        <p:txBody>
          <a:bodyPr/>
          <a:lstStyle/>
          <a:p>
            <a:fld id="{09B0C2D5-5C1B-6F42-BF3C-E134A015E6F2}" type="slidenum">
              <a:rPr lang="es-CL" smtClean="0"/>
              <a:t>31</a:t>
            </a:fld>
            <a:endParaRPr lang="es-CL"/>
          </a:p>
        </p:txBody>
      </p:sp>
      <p:sp>
        <p:nvSpPr>
          <p:cNvPr id="3" name="AutoShape 10" descr="ASCC">
            <a:extLst>
              <a:ext uri="{FF2B5EF4-FFF2-40B4-BE49-F238E27FC236}">
                <a16:creationId xmlns:a16="http://schemas.microsoft.com/office/drawing/2014/main" id="{3627AFD9-23A9-74CE-3369-8CDE3E8F834E}"/>
              </a:ext>
            </a:extLst>
          </p:cNvPr>
          <p:cNvSpPr txBox="1">
            <a:spLocks noChangeAspect="1" noChangeArrowheads="1"/>
          </p:cNvSpPr>
          <p:nvPr/>
        </p:nvSpPr>
        <p:spPr bwMode="auto">
          <a:xfrm>
            <a:off x="523875" y="1726398"/>
            <a:ext cx="6449681" cy="5096176"/>
          </a:xfrm>
          <a:prstGeom prst="rect">
            <a:avLst/>
          </a:prstGeom>
          <a:noFill/>
          <a:extLst>
            <a:ext uri="{909E8E84-426E-40DD-AFC4-6F175D3DCCD1}">
              <a14:hiddenFill xmlns:a14="http://schemas.microsoft.com/office/drawing/2010/main">
                <a:solidFill>
                  <a:srgbClr val="FFFFFF"/>
                </a:solidFill>
              </a14:hiddenFill>
            </a:ext>
          </a:extLst>
        </p:spPr>
        <p:txBody>
          <a:bodyPr spcFirstLastPara="1" vert="horz" wrap="square" lIns="80682" tIns="40341" rIns="80682" bIns="40341" numCol="1" anchor="t"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Tx/>
            </a:pPr>
            <a:endParaRPr lang="es-ES" sz="1600" dirty="0"/>
          </a:p>
          <a:p>
            <a:pPr algn="just">
              <a:buClrTx/>
            </a:pPr>
            <a:endParaRPr lang="es-ES" sz="1600" dirty="0"/>
          </a:p>
          <a:p>
            <a:pPr algn="just">
              <a:buClrTx/>
            </a:pPr>
            <a:r>
              <a:rPr lang="es-ES" sz="1600" dirty="0"/>
              <a:t>Para efectos de estas bases, se entenderá por: </a:t>
            </a:r>
          </a:p>
          <a:p>
            <a:pPr marL="302575" indent="-302575" algn="just">
              <a:buClrTx/>
              <a:buFont typeface="Arial" panose="020B0604020202020204" pitchFamily="34" charset="0"/>
              <a:buAutoNum type="alphaLcPeriod"/>
            </a:pPr>
            <a:r>
              <a:rPr lang="es-ES" sz="1600" dirty="0"/>
              <a:t>Mediador: Profesional especializado que, de manera neutral o imparcial, asiste a las partes en conflicto o controversia para llegar a una solución viable, a través de opciones que pone a consideración de las partes. </a:t>
            </a:r>
          </a:p>
          <a:p>
            <a:pPr marL="302575" indent="-302575" algn="just">
              <a:buClrTx/>
              <a:buFont typeface="Arial" panose="020B0604020202020204" pitchFamily="34" charset="0"/>
              <a:buAutoNum type="alphaLcPeriod"/>
            </a:pPr>
            <a:endParaRPr lang="es-ES" sz="1600" dirty="0"/>
          </a:p>
          <a:p>
            <a:pPr marL="302575" indent="-302575" algn="just">
              <a:buClrTx/>
              <a:buFont typeface="Arial" panose="020B0604020202020204" pitchFamily="34" charset="0"/>
              <a:buAutoNum type="alphaLcPeriod"/>
            </a:pPr>
            <a:r>
              <a:rPr lang="es-ES" sz="1600" dirty="0"/>
              <a:t>b. Facilitador: Profesional especializado que asiste a las partes a través de un proceso de diálogo, para la búsqueda de acuerdos o soluciones compartidas; trabaja en la relación de todas las partes, las empodera y busca construir consenso para arribar a soluciones donde todos ganen.</a:t>
            </a:r>
          </a:p>
          <a:p>
            <a:pPr marL="302575" indent="-302575" algn="just">
              <a:buClrTx/>
              <a:buFont typeface="Arial" panose="020B0604020202020204" pitchFamily="34" charset="0"/>
              <a:buAutoNum type="alphaLcPeriod"/>
            </a:pPr>
            <a:endParaRPr lang="es-ES" sz="1600" dirty="0"/>
          </a:p>
          <a:p>
            <a:pPr marL="302575" indent="-302575" algn="just">
              <a:buClrTx/>
              <a:buFont typeface="Arial" panose="020B0604020202020204" pitchFamily="34" charset="0"/>
              <a:buAutoNum type="alphaLcPeriod"/>
            </a:pPr>
            <a:r>
              <a:rPr lang="es-ES" sz="1600" dirty="0"/>
              <a:t> c. Asesor Técnico Ambiental: Profesional especializado que busca entregar sus conocimientos sobre tecnologías específicas, en términos comprensibles para cualquier trasfondo cultural, buscando eliminar asimetrías de información asociadas a las mismas y a posibles externalidades (positivas y/o negativas), que se puedan generar a partir de su aplicación. </a:t>
            </a:r>
            <a:endParaRPr lang="es-CL" sz="1600" dirty="0"/>
          </a:p>
        </p:txBody>
      </p:sp>
      <p:pic>
        <p:nvPicPr>
          <p:cNvPr id="4" name="Imagen 3">
            <a:extLst>
              <a:ext uri="{FF2B5EF4-FFF2-40B4-BE49-F238E27FC236}">
                <a16:creationId xmlns:a16="http://schemas.microsoft.com/office/drawing/2014/main" id="{685E2134-E944-8DB9-9F3D-F662B4C78E4D}"/>
              </a:ext>
            </a:extLst>
          </p:cNvPr>
          <p:cNvPicPr>
            <a:picLocks noChangeAspect="1"/>
          </p:cNvPicPr>
          <p:nvPr/>
        </p:nvPicPr>
        <p:blipFill>
          <a:blip r:embed="rId2"/>
          <a:stretch>
            <a:fillRect/>
          </a:stretch>
        </p:blipFill>
        <p:spPr>
          <a:xfrm>
            <a:off x="911742" y="314632"/>
            <a:ext cx="4840129" cy="1977562"/>
          </a:xfrm>
          <a:prstGeom prst="rect">
            <a:avLst/>
          </a:prstGeom>
        </p:spPr>
      </p:pic>
      <p:pic>
        <p:nvPicPr>
          <p:cNvPr id="3074" name="Picture 2" descr="https://mma.gob.cl/wp-content/uploads/2018/09/Firma-APL-Cero-Residuos-a-Eliminaci%C3%B3n-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310" y="2930621"/>
            <a:ext cx="4477133" cy="298839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119310" y="1951273"/>
            <a:ext cx="4826979" cy="542018"/>
          </a:xfrm>
          <a:prstGeom prst="rect">
            <a:avLst/>
          </a:prstGeom>
        </p:spPr>
        <p:txBody>
          <a:bodyPr wrap="square">
            <a:spAutoFit/>
          </a:bodyPr>
          <a:lstStyle/>
          <a:p>
            <a:pPr fontAlgn="base"/>
            <a:r>
              <a:rPr lang="es-ES" b="1" dirty="0">
                <a:solidFill>
                  <a:srgbClr val="111111"/>
                </a:solidFill>
                <a:latin typeface="Roboto Slab"/>
              </a:rPr>
              <a:t>30 empresas suscriben inédito Acuerdo de Producción Limpia para disminuir residuos a cero</a:t>
            </a:r>
          </a:p>
        </p:txBody>
      </p:sp>
    </p:spTree>
    <p:extLst>
      <p:ext uri="{BB962C8B-B14F-4D97-AF65-F5344CB8AC3E}">
        <p14:creationId xmlns:p14="http://schemas.microsoft.com/office/powerpoint/2010/main" val="4240322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6B298B9-AA3F-4E48-9ADE-DD1A49F4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8A6362C-DAA2-46F0-8F9D-238EA1E6F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Marcador de número de diapositiva 2">
            <a:extLst>
              <a:ext uri="{FF2B5EF4-FFF2-40B4-BE49-F238E27FC236}">
                <a16:creationId xmlns:a16="http://schemas.microsoft.com/office/drawing/2014/main" id="{4DA7BDC3-33BC-4601-BCB2-ADBC0D73C0C4}"/>
              </a:ext>
            </a:extLst>
          </p:cNvPr>
          <p:cNvSpPr>
            <a:spLocks noGrp="1"/>
          </p:cNvSpPr>
          <p:nvPr>
            <p:ph type="sldNum" sz="quarter" idx="12"/>
          </p:nvPr>
        </p:nvSpPr>
        <p:spPr>
          <a:xfrm>
            <a:off x="8610600" y="6356350"/>
            <a:ext cx="2743200" cy="365125"/>
          </a:xfrm>
        </p:spPr>
        <p:txBody>
          <a:bodyPr>
            <a:normAutofit/>
          </a:bodyPr>
          <a:lstStyle/>
          <a:p>
            <a:pPr>
              <a:spcAft>
                <a:spcPts val="600"/>
              </a:spcAft>
            </a:pPr>
            <a:fld id="{09B0C2D5-5C1B-6F42-BF3C-E134A015E6F2}" type="slidenum">
              <a:rPr lang="es-CL" smtClean="0"/>
              <a:pPr>
                <a:spcAft>
                  <a:spcPts val="600"/>
                </a:spcAft>
              </a:pPr>
              <a:t>32</a:t>
            </a:fld>
            <a:endParaRPr lang="es-CL"/>
          </a:p>
        </p:txBody>
      </p:sp>
      <p:sp>
        <p:nvSpPr>
          <p:cNvPr id="4" name="CuadroTexto 3">
            <a:extLst>
              <a:ext uri="{FF2B5EF4-FFF2-40B4-BE49-F238E27FC236}">
                <a16:creationId xmlns:a16="http://schemas.microsoft.com/office/drawing/2014/main" id="{5325B616-4892-4FD0-BDC2-D6DF005BFBC8}"/>
              </a:ext>
            </a:extLst>
          </p:cNvPr>
          <p:cNvSpPr txBox="1"/>
          <p:nvPr/>
        </p:nvSpPr>
        <p:spPr>
          <a:xfrm>
            <a:off x="3649508" y="204186"/>
            <a:ext cx="7545234" cy="523220"/>
          </a:xfrm>
          <a:prstGeom prst="rect">
            <a:avLst/>
          </a:prstGeom>
          <a:noFill/>
        </p:spPr>
        <p:txBody>
          <a:bodyPr wrap="square" rtlCol="0">
            <a:spAutoFit/>
          </a:bodyPr>
          <a:lstStyle/>
          <a:p>
            <a:r>
              <a:rPr lang="es-ES" sz="2800" b="1" dirty="0">
                <a:solidFill>
                  <a:srgbClr val="006600"/>
                </a:solidFill>
                <a:latin typeface="Calibri Light" panose="020F0302020204030204" pitchFamily="34" charset="0"/>
                <a:cs typeface="Calibri Light" panose="020F0302020204030204" pitchFamily="34" charset="0"/>
              </a:rPr>
              <a:t>Medición Ambiental MA en Estados Unidos</a:t>
            </a:r>
            <a:endParaRPr lang="es-CL" sz="2800" b="1" dirty="0">
              <a:solidFill>
                <a:srgbClr val="006600"/>
              </a:solidFill>
              <a:latin typeface="Calibri Light" panose="020F0302020204030204" pitchFamily="34" charset="0"/>
              <a:cs typeface="Calibri Light" panose="020F0302020204030204" pitchFamily="34" charset="0"/>
            </a:endParaRPr>
          </a:p>
        </p:txBody>
      </p:sp>
      <p:sp>
        <p:nvSpPr>
          <p:cNvPr id="5" name="CuadroTexto 4">
            <a:extLst>
              <a:ext uri="{FF2B5EF4-FFF2-40B4-BE49-F238E27FC236}">
                <a16:creationId xmlns:a16="http://schemas.microsoft.com/office/drawing/2014/main" id="{078671AE-7941-4F8D-B941-E613EF61FF2E}"/>
              </a:ext>
            </a:extLst>
          </p:cNvPr>
          <p:cNvSpPr txBox="1"/>
          <p:nvPr/>
        </p:nvSpPr>
        <p:spPr>
          <a:xfrm>
            <a:off x="5842450" y="1127464"/>
            <a:ext cx="5707399" cy="1231106"/>
          </a:xfrm>
          <a:prstGeom prst="rect">
            <a:avLst/>
          </a:prstGeom>
          <a:noFill/>
        </p:spPr>
        <p:txBody>
          <a:bodyPr wrap="square" rtlCol="0">
            <a:spAutoFit/>
          </a:bodyPr>
          <a:lstStyle/>
          <a:p>
            <a:pPr marL="171450" indent="-171450" algn="just">
              <a:buFont typeface="Courier New" panose="02070309020205020404" pitchFamily="49" charset="0"/>
              <a:buChar char="o"/>
            </a:pPr>
            <a:r>
              <a:rPr lang="es-ES" sz="1200" dirty="0">
                <a:latin typeface="Calibri Light" panose="020F0302020204030204" pitchFamily="34" charset="0"/>
                <a:cs typeface="Calibri Light" panose="020F0302020204030204" pitchFamily="34" charset="0"/>
              </a:rPr>
              <a:t>Se desarrolla paralelo a las RAD, desde 1973, en </a:t>
            </a:r>
            <a:r>
              <a:rPr lang="es-ES" sz="1200" dirty="0" err="1">
                <a:latin typeface="Calibri Light" panose="020F0302020204030204" pitchFamily="34" charset="0"/>
                <a:cs typeface="Calibri Light" panose="020F0302020204030204" pitchFamily="34" charset="0"/>
              </a:rPr>
              <a:t>Seatle</a:t>
            </a:r>
            <a:r>
              <a:rPr lang="es-ES" sz="1200" dirty="0">
                <a:latin typeface="Calibri Light" panose="020F0302020204030204" pitchFamily="34" charset="0"/>
                <a:cs typeface="Calibri Light" panose="020F0302020204030204" pitchFamily="34" charset="0"/>
              </a:rPr>
              <a:t>, a partir del caso “</a:t>
            </a:r>
            <a:r>
              <a:rPr lang="es-ES" sz="1200" dirty="0" err="1">
                <a:latin typeface="Calibri Light" panose="020F0302020204030204" pitchFamily="34" charset="0"/>
                <a:cs typeface="Calibri Light" panose="020F0302020204030204" pitchFamily="34" charset="0"/>
              </a:rPr>
              <a:t>Snoqualmie</a:t>
            </a:r>
            <a:r>
              <a:rPr lang="es-ES" sz="1200" dirty="0">
                <a:latin typeface="Calibri Light" panose="020F0302020204030204" pitchFamily="34" charset="0"/>
                <a:cs typeface="Calibri Light" panose="020F0302020204030204" pitchFamily="34" charset="0"/>
              </a:rPr>
              <a:t>”</a:t>
            </a:r>
          </a:p>
          <a:p>
            <a:pPr marL="171450" indent="-171450" algn="just">
              <a:buFont typeface="Courier New" panose="02070309020205020404" pitchFamily="49" charset="0"/>
              <a:buChar char="o"/>
            </a:pPr>
            <a:r>
              <a:rPr lang="es-ES" sz="1200" dirty="0">
                <a:latin typeface="Calibri Light" panose="020F0302020204030204" pitchFamily="34" charset="0"/>
                <a:cs typeface="Calibri Light" panose="020F0302020204030204" pitchFamily="34" charset="0"/>
              </a:rPr>
              <a:t>Dado su éxito se esparce el modelo por toda USA y es acogido por la EPA a crear el “</a:t>
            </a:r>
            <a:r>
              <a:rPr lang="es-ES" sz="1200" dirty="0" err="1">
                <a:latin typeface="Calibri Light" panose="020F0302020204030204" pitchFamily="34" charset="0"/>
                <a:cs typeface="Calibri Light" panose="020F0302020204030204" pitchFamily="34" charset="0"/>
              </a:rPr>
              <a:t>Conflict</a:t>
            </a:r>
            <a:r>
              <a:rPr lang="es-ES" sz="1200" dirty="0">
                <a:latin typeface="Calibri Light" panose="020F0302020204030204" pitchFamily="34" charset="0"/>
                <a:cs typeface="Calibri Light" panose="020F0302020204030204" pitchFamily="34" charset="0"/>
              </a:rPr>
              <a:t> </a:t>
            </a:r>
            <a:r>
              <a:rPr lang="es-ES" sz="1200" dirty="0" err="1">
                <a:latin typeface="Calibri Light" panose="020F0302020204030204" pitchFamily="34" charset="0"/>
                <a:cs typeface="Calibri Light" panose="020F0302020204030204" pitchFamily="34" charset="0"/>
              </a:rPr>
              <a:t>Prevention</a:t>
            </a:r>
            <a:r>
              <a:rPr lang="es-ES" sz="1200" dirty="0">
                <a:latin typeface="Calibri Light" panose="020F0302020204030204" pitchFamily="34" charset="0"/>
                <a:cs typeface="Calibri Light" panose="020F0302020204030204" pitchFamily="34" charset="0"/>
              </a:rPr>
              <a:t> and </a:t>
            </a:r>
            <a:r>
              <a:rPr lang="es-ES" sz="1200" dirty="0" err="1">
                <a:latin typeface="Calibri Light" panose="020F0302020204030204" pitchFamily="34" charset="0"/>
                <a:cs typeface="Calibri Light" panose="020F0302020204030204" pitchFamily="34" charset="0"/>
              </a:rPr>
              <a:t>Resolution</a:t>
            </a:r>
            <a:r>
              <a:rPr lang="es-ES" sz="1200" dirty="0">
                <a:latin typeface="Calibri Light" panose="020F0302020204030204" pitchFamily="34" charset="0"/>
                <a:cs typeface="Calibri Light" panose="020F0302020204030204" pitchFamily="34" charset="0"/>
              </a:rPr>
              <a:t> Center”, cuya finalidad es ofrecer soluciones extrajudiciales a los CA</a:t>
            </a:r>
          </a:p>
          <a:p>
            <a:pPr marL="171450" indent="-171450" algn="just">
              <a:buFont typeface="Courier New" panose="02070309020205020404" pitchFamily="49" charset="0"/>
              <a:buChar char="o"/>
            </a:pPr>
            <a:r>
              <a:rPr lang="es-ES" sz="1200" dirty="0">
                <a:latin typeface="Calibri Light" panose="020F0302020204030204" pitchFamily="34" charset="0"/>
                <a:cs typeface="Calibri Light" panose="020F0302020204030204" pitchFamily="34" charset="0"/>
              </a:rPr>
              <a:t>Se rescatan sus fortalezas y se sistematiza el Modelo de Mediación Ambiental</a:t>
            </a:r>
          </a:p>
          <a:p>
            <a:endParaRPr lang="es-CL" dirty="0"/>
          </a:p>
        </p:txBody>
      </p:sp>
      <p:graphicFrame>
        <p:nvGraphicFramePr>
          <p:cNvPr id="6" name="Diagrama 5">
            <a:extLst>
              <a:ext uri="{FF2B5EF4-FFF2-40B4-BE49-F238E27FC236}">
                <a16:creationId xmlns:a16="http://schemas.microsoft.com/office/drawing/2014/main" id="{B1ECAA32-45E4-4796-9B47-74131AC88B34}"/>
              </a:ext>
            </a:extLst>
          </p:cNvPr>
          <p:cNvGraphicFramePr/>
          <p:nvPr>
            <p:extLst>
              <p:ext uri="{D42A27DB-BD31-4B8C-83A1-F6EECF244321}">
                <p14:modId xmlns:p14="http://schemas.microsoft.com/office/powerpoint/2010/main" val="2489071645"/>
              </p:ext>
            </p:extLst>
          </p:nvPr>
        </p:nvGraphicFramePr>
        <p:xfrm>
          <a:off x="-124397" y="4136994"/>
          <a:ext cx="5690695" cy="1429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EF7D1917-27BC-40DC-8AAD-BFEE5E4AE8CB}"/>
              </a:ext>
            </a:extLst>
          </p:cNvPr>
          <p:cNvGraphicFramePr/>
          <p:nvPr>
            <p:extLst>
              <p:ext uri="{D42A27DB-BD31-4B8C-83A1-F6EECF244321}">
                <p14:modId xmlns:p14="http://schemas.microsoft.com/office/powerpoint/2010/main" val="715394188"/>
              </p:ext>
            </p:extLst>
          </p:nvPr>
        </p:nvGraphicFramePr>
        <p:xfrm>
          <a:off x="4572000" y="4136994"/>
          <a:ext cx="7247877" cy="14293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Diagrama de flujo: retraso 6">
            <a:extLst>
              <a:ext uri="{FF2B5EF4-FFF2-40B4-BE49-F238E27FC236}">
                <a16:creationId xmlns:a16="http://schemas.microsoft.com/office/drawing/2014/main" id="{258B3DD3-9C6F-4D4B-A6FB-9D2FF4E9958A}"/>
              </a:ext>
            </a:extLst>
          </p:cNvPr>
          <p:cNvSpPr/>
          <p:nvPr/>
        </p:nvSpPr>
        <p:spPr>
          <a:xfrm>
            <a:off x="11079331" y="4219051"/>
            <a:ext cx="1047565" cy="1347248"/>
          </a:xfrm>
          <a:prstGeom prst="flowChartDelay">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35FBA810-E562-40F0-90E6-BDF75DB02DAF}"/>
              </a:ext>
            </a:extLst>
          </p:cNvPr>
          <p:cNvSpPr txBox="1"/>
          <p:nvPr/>
        </p:nvSpPr>
        <p:spPr>
          <a:xfrm>
            <a:off x="2780145" y="2573962"/>
            <a:ext cx="6188364" cy="668002"/>
          </a:xfrm>
          <a:prstGeom prst="rect">
            <a:avLst/>
          </a:prstGeom>
          <a:noFill/>
        </p:spPr>
        <p:txBody>
          <a:bodyPr wrap="square" rtlCol="0">
            <a:spAutoFit/>
          </a:bodyPr>
          <a:lstStyle/>
          <a:p>
            <a:pPr algn="ctr"/>
            <a:r>
              <a:rPr lang="es-ES" sz="1800" b="1" dirty="0">
                <a:solidFill>
                  <a:srgbClr val="006600"/>
                </a:solidFill>
                <a:latin typeface="Calibri Light" panose="020F0302020204030204" pitchFamily="34" charset="0"/>
                <a:cs typeface="Calibri Light" panose="020F0302020204030204" pitchFamily="34" charset="0"/>
              </a:rPr>
              <a:t>Modelamiento Metodológico elaborado por  Laurence </a:t>
            </a:r>
            <a:r>
              <a:rPr lang="es-ES" sz="1800" b="1" dirty="0" err="1">
                <a:solidFill>
                  <a:srgbClr val="006600"/>
                </a:solidFill>
                <a:latin typeface="Calibri Light" panose="020F0302020204030204" pitchFamily="34" charset="0"/>
                <a:cs typeface="Calibri Light" panose="020F0302020204030204" pitchFamily="34" charset="0"/>
              </a:rPr>
              <a:t>Susskind</a:t>
            </a:r>
            <a:r>
              <a:rPr lang="es-ES" sz="1800" b="1" dirty="0">
                <a:solidFill>
                  <a:srgbClr val="006600"/>
                </a:solidFill>
                <a:latin typeface="Calibri Light" panose="020F0302020204030204" pitchFamily="34" charset="0"/>
                <a:cs typeface="Calibri Light" panose="020F0302020204030204" pitchFamily="34" charset="0"/>
                <a:sym typeface="Wingdings" panose="05000000000000000000" pitchFamily="2" charset="2"/>
              </a:rPr>
              <a:t> </a:t>
            </a:r>
            <a:r>
              <a:rPr lang="es-ES" sz="900" b="1" dirty="0">
                <a:solidFill>
                  <a:srgbClr val="006600"/>
                </a:solidFill>
                <a:latin typeface="Calibri Light" panose="020F0302020204030204" pitchFamily="34" charset="0"/>
                <a:cs typeface="Calibri Light" panose="020F0302020204030204" pitchFamily="34" charset="0"/>
                <a:sym typeface="Wingdings" panose="05000000000000000000" pitchFamily="2" charset="2"/>
              </a:rPr>
              <a:t>(6)</a:t>
            </a:r>
            <a:r>
              <a:rPr lang="es-ES" sz="1800" b="1" dirty="0">
                <a:solidFill>
                  <a:srgbClr val="006600"/>
                </a:solidFill>
                <a:latin typeface="Calibri Light" panose="020F0302020204030204" pitchFamily="34" charset="0"/>
                <a:cs typeface="Calibri Light" panose="020F0302020204030204" pitchFamily="34" charset="0"/>
              </a:rPr>
              <a:t> identifica nueve etapas de la MA</a:t>
            </a:r>
            <a:endParaRPr lang="es-CL" sz="1800" b="1" dirty="0">
              <a:solidFill>
                <a:srgbClr val="006600"/>
              </a:solidFill>
              <a:latin typeface="Calibri Light" panose="020F0302020204030204" pitchFamily="34" charset="0"/>
              <a:cs typeface="Calibri Light" panose="020F0302020204030204" pitchFamily="34" charset="0"/>
            </a:endParaRPr>
          </a:p>
        </p:txBody>
      </p:sp>
      <p:sp>
        <p:nvSpPr>
          <p:cNvPr id="10" name="CuadroTexto 9">
            <a:extLst>
              <a:ext uri="{FF2B5EF4-FFF2-40B4-BE49-F238E27FC236}">
                <a16:creationId xmlns:a16="http://schemas.microsoft.com/office/drawing/2014/main" id="{4FDC5768-9E13-440B-87CF-82ADE8531254}"/>
              </a:ext>
            </a:extLst>
          </p:cNvPr>
          <p:cNvSpPr txBox="1"/>
          <p:nvPr/>
        </p:nvSpPr>
        <p:spPr>
          <a:xfrm>
            <a:off x="11194742" y="4584176"/>
            <a:ext cx="816745" cy="1138773"/>
          </a:xfrm>
          <a:prstGeom prst="rect">
            <a:avLst/>
          </a:prstGeom>
          <a:noFill/>
        </p:spPr>
        <p:txBody>
          <a:bodyPr wrap="square" rtlCol="0">
            <a:spAutoFit/>
          </a:bodyPr>
          <a:lstStyle/>
          <a:p>
            <a:r>
              <a:rPr lang="es-ES" sz="900" dirty="0"/>
              <a:t>Etapa 9</a:t>
            </a:r>
          </a:p>
          <a:p>
            <a:r>
              <a:rPr lang="es-ES" sz="900" dirty="0"/>
              <a:t>Vinculación de las partes a los acuerdos adoptados</a:t>
            </a:r>
          </a:p>
          <a:p>
            <a:endParaRPr lang="es-CL" dirty="0"/>
          </a:p>
        </p:txBody>
      </p:sp>
      <p:sp>
        <p:nvSpPr>
          <p:cNvPr id="11" name="Flecha: hacia abajo 10">
            <a:extLst>
              <a:ext uri="{FF2B5EF4-FFF2-40B4-BE49-F238E27FC236}">
                <a16:creationId xmlns:a16="http://schemas.microsoft.com/office/drawing/2014/main" id="{E9CD8827-99D4-4FB7-8F37-B03DFECF2F10}"/>
              </a:ext>
            </a:extLst>
          </p:cNvPr>
          <p:cNvSpPr/>
          <p:nvPr/>
        </p:nvSpPr>
        <p:spPr>
          <a:xfrm>
            <a:off x="11353800" y="5566299"/>
            <a:ext cx="196049" cy="633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CB6D8DCB-9967-486C-B8BA-A31F9F5CB8BA}"/>
              </a:ext>
            </a:extLst>
          </p:cNvPr>
          <p:cNvSpPr txBox="1"/>
          <p:nvPr/>
        </p:nvSpPr>
        <p:spPr>
          <a:xfrm>
            <a:off x="8610600" y="6199700"/>
            <a:ext cx="3516296" cy="307777"/>
          </a:xfrm>
          <a:prstGeom prst="rect">
            <a:avLst/>
          </a:prstGeom>
          <a:noFill/>
        </p:spPr>
        <p:txBody>
          <a:bodyPr wrap="square" rtlCol="0">
            <a:spAutoFit/>
          </a:bodyPr>
          <a:lstStyle/>
          <a:p>
            <a:r>
              <a:rPr lang="es-ES" dirty="0"/>
              <a:t>“Holding </a:t>
            </a:r>
            <a:r>
              <a:rPr lang="es-ES" dirty="0" err="1"/>
              <a:t>the</a:t>
            </a:r>
            <a:r>
              <a:rPr lang="es-ES" dirty="0"/>
              <a:t> </a:t>
            </a:r>
            <a:r>
              <a:rPr lang="es-ES" dirty="0" err="1"/>
              <a:t>parties</a:t>
            </a:r>
            <a:r>
              <a:rPr lang="es-ES" dirty="0"/>
              <a:t> </a:t>
            </a:r>
            <a:r>
              <a:rPr lang="es-ES" dirty="0" err="1"/>
              <a:t>to</a:t>
            </a:r>
            <a:r>
              <a:rPr lang="es-ES" dirty="0"/>
              <a:t> </a:t>
            </a:r>
            <a:r>
              <a:rPr lang="es-ES" dirty="0" err="1"/>
              <a:t>their</a:t>
            </a:r>
            <a:r>
              <a:rPr lang="es-ES" dirty="0"/>
              <a:t> </a:t>
            </a:r>
            <a:r>
              <a:rPr lang="es-ES" dirty="0" err="1"/>
              <a:t>commitiments</a:t>
            </a:r>
            <a:r>
              <a:rPr lang="es-ES" dirty="0"/>
              <a:t>”</a:t>
            </a:r>
            <a:endParaRPr lang="es-CL" dirty="0"/>
          </a:p>
        </p:txBody>
      </p:sp>
      <p:sp>
        <p:nvSpPr>
          <p:cNvPr id="13" name="CuadroTexto 12">
            <a:extLst>
              <a:ext uri="{FF2B5EF4-FFF2-40B4-BE49-F238E27FC236}">
                <a16:creationId xmlns:a16="http://schemas.microsoft.com/office/drawing/2014/main" id="{82165F58-B9E8-40C5-8BFB-9B34FCA78CCD}"/>
              </a:ext>
            </a:extLst>
          </p:cNvPr>
          <p:cNvSpPr txBox="1"/>
          <p:nvPr/>
        </p:nvSpPr>
        <p:spPr>
          <a:xfrm>
            <a:off x="1309254" y="6094720"/>
            <a:ext cx="5781964" cy="246221"/>
          </a:xfrm>
          <a:prstGeom prst="rect">
            <a:avLst/>
          </a:prstGeom>
          <a:noFill/>
        </p:spPr>
        <p:txBody>
          <a:bodyPr wrap="square" rtlCol="0">
            <a:spAutoFit/>
          </a:bodyPr>
          <a:lstStyle/>
          <a:p>
            <a:r>
              <a:rPr lang="es-ES" sz="1000" dirty="0"/>
              <a:t>(</a:t>
            </a:r>
            <a:r>
              <a:rPr lang="es-ES" sz="900" dirty="0">
                <a:latin typeface="+mj-lt"/>
              </a:rPr>
              <a:t>6) </a:t>
            </a:r>
            <a:r>
              <a:rPr lang="es-ES" sz="900" dirty="0" err="1">
                <a:latin typeface="+mj-lt"/>
              </a:rPr>
              <a:t>Susskind</a:t>
            </a:r>
            <a:r>
              <a:rPr lang="es-ES" sz="900" dirty="0">
                <a:latin typeface="+mj-lt"/>
              </a:rPr>
              <a:t>, Laurence y Weinstein, Alan. </a:t>
            </a:r>
            <a:r>
              <a:rPr lang="es-ES" sz="900" dirty="0" err="1">
                <a:latin typeface="+mj-lt"/>
              </a:rPr>
              <a:t>Towards</a:t>
            </a:r>
            <a:r>
              <a:rPr lang="es-ES" sz="900" dirty="0">
                <a:latin typeface="+mj-lt"/>
              </a:rPr>
              <a:t> a </a:t>
            </a:r>
            <a:r>
              <a:rPr lang="es-ES" sz="900" dirty="0" err="1">
                <a:latin typeface="+mj-lt"/>
              </a:rPr>
              <a:t>Theory</a:t>
            </a:r>
            <a:r>
              <a:rPr lang="es-ES" sz="900" dirty="0">
                <a:latin typeface="+mj-lt"/>
              </a:rPr>
              <a:t> </a:t>
            </a:r>
            <a:r>
              <a:rPr lang="es-ES" sz="900" dirty="0" err="1">
                <a:latin typeface="+mj-lt"/>
              </a:rPr>
              <a:t>of</a:t>
            </a:r>
            <a:r>
              <a:rPr lang="es-ES" sz="900" dirty="0">
                <a:latin typeface="+mj-lt"/>
              </a:rPr>
              <a:t> </a:t>
            </a:r>
            <a:r>
              <a:rPr lang="es-ES" sz="900" dirty="0" err="1">
                <a:latin typeface="+mj-lt"/>
              </a:rPr>
              <a:t>Enviromental</a:t>
            </a:r>
            <a:r>
              <a:rPr lang="es-ES" sz="900" dirty="0">
                <a:latin typeface="+mj-lt"/>
              </a:rPr>
              <a:t> Dispute </a:t>
            </a:r>
            <a:r>
              <a:rPr lang="es-ES" sz="900" dirty="0" err="1">
                <a:latin typeface="+mj-lt"/>
              </a:rPr>
              <a:t>Resolution</a:t>
            </a:r>
            <a:r>
              <a:rPr lang="es-ES" sz="900" dirty="0">
                <a:latin typeface="+mj-lt"/>
              </a:rPr>
              <a:t>”. PP. 336-346</a:t>
            </a:r>
            <a:endParaRPr lang="es-CL" sz="900" dirty="0">
              <a:latin typeface="+mj-lt"/>
            </a:endParaRPr>
          </a:p>
        </p:txBody>
      </p:sp>
      <p:pic>
        <p:nvPicPr>
          <p:cNvPr id="15" name="Imagen 14" descr="Una flor rosada en una planta&#10;&#10;Descripción generada automáticamente">
            <a:extLst>
              <a:ext uri="{FF2B5EF4-FFF2-40B4-BE49-F238E27FC236}">
                <a16:creationId xmlns:a16="http://schemas.microsoft.com/office/drawing/2014/main" id="{59FB1454-9555-9064-3EF9-5DA5D5028E08}"/>
              </a:ext>
            </a:extLst>
          </p:cNvPr>
          <p:cNvPicPr>
            <a:picLocks noChangeAspect="1"/>
          </p:cNvPicPr>
          <p:nvPr/>
        </p:nvPicPr>
        <p:blipFill>
          <a:blip r:embed="rId12"/>
          <a:stretch>
            <a:fillRect/>
          </a:stretch>
        </p:blipFill>
        <p:spPr>
          <a:xfrm>
            <a:off x="53829" y="0"/>
            <a:ext cx="2726315" cy="4136994"/>
          </a:xfrm>
          <a:prstGeom prst="rect">
            <a:avLst/>
          </a:prstGeom>
          <a:effectLst>
            <a:softEdge rad="635000"/>
          </a:effectLst>
        </p:spPr>
      </p:pic>
    </p:spTree>
    <p:extLst>
      <p:ext uri="{BB962C8B-B14F-4D97-AF65-F5344CB8AC3E}">
        <p14:creationId xmlns:p14="http://schemas.microsoft.com/office/powerpoint/2010/main" val="7998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Graphic spid="9" grpId="0">
        <p:bldAsOne/>
      </p:bldGraphic>
      <p:bldP spid="7" grpId="0" animBg="1"/>
      <p:bldP spid="1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4C60D0C-8F41-4BE7-A7D6-D946D73C7D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33</a:t>
            </a:fld>
            <a:endParaRPr lang="es-ES"/>
          </a:p>
        </p:txBody>
      </p:sp>
      <p:sp>
        <p:nvSpPr>
          <p:cNvPr id="3" name="CuadroTexto 2">
            <a:extLst>
              <a:ext uri="{FF2B5EF4-FFF2-40B4-BE49-F238E27FC236}">
                <a16:creationId xmlns:a16="http://schemas.microsoft.com/office/drawing/2014/main" id="{85BEA7C1-2950-4826-B9B1-C0442773EE9B}"/>
              </a:ext>
            </a:extLst>
          </p:cNvPr>
          <p:cNvSpPr txBox="1"/>
          <p:nvPr/>
        </p:nvSpPr>
        <p:spPr>
          <a:xfrm>
            <a:off x="317242" y="75001"/>
            <a:ext cx="4562668" cy="830997"/>
          </a:xfrm>
          <a:prstGeom prst="rect">
            <a:avLst/>
          </a:prstGeom>
          <a:noFill/>
        </p:spPr>
        <p:txBody>
          <a:bodyPr wrap="square" rtlCol="0">
            <a:spAutoFit/>
          </a:bodyPr>
          <a:lstStyle/>
          <a:p>
            <a:pPr algn="ctr"/>
            <a:r>
              <a:rPr lang="es-ES" sz="2400" b="1" dirty="0">
                <a:solidFill>
                  <a:srgbClr val="006666"/>
                </a:solidFill>
                <a:latin typeface="Calibri Light" panose="020F0302020204030204" pitchFamily="34" charset="0"/>
                <a:cs typeface="Calibri Light" panose="020F0302020204030204" pitchFamily="34" charset="0"/>
              </a:rPr>
              <a:t>Mediación social y Migrantes / Modelo de Roma</a:t>
            </a:r>
            <a:endParaRPr lang="es-CL" sz="2400" b="1" dirty="0">
              <a:solidFill>
                <a:srgbClr val="006666"/>
              </a:solidFill>
              <a:latin typeface="Calibri Light" panose="020F0302020204030204" pitchFamily="34" charset="0"/>
              <a:cs typeface="Calibri Light" panose="020F0302020204030204" pitchFamily="34" charset="0"/>
            </a:endParaRPr>
          </a:p>
        </p:txBody>
      </p:sp>
      <p:sp>
        <p:nvSpPr>
          <p:cNvPr id="4" name="CuadroTexto 3">
            <a:extLst>
              <a:ext uri="{FF2B5EF4-FFF2-40B4-BE49-F238E27FC236}">
                <a16:creationId xmlns:a16="http://schemas.microsoft.com/office/drawing/2014/main" id="{27A7D1D1-6CD2-4295-BBF8-2A7B03C55EC8}"/>
              </a:ext>
            </a:extLst>
          </p:cNvPr>
          <p:cNvSpPr txBox="1"/>
          <p:nvPr/>
        </p:nvSpPr>
        <p:spPr>
          <a:xfrm>
            <a:off x="525981" y="1497027"/>
            <a:ext cx="6530273" cy="3970318"/>
          </a:xfrm>
          <a:prstGeom prst="rect">
            <a:avLst/>
          </a:prstGeom>
          <a:noFill/>
        </p:spPr>
        <p:txBody>
          <a:bodyPr wrap="square" rtlCol="0">
            <a:spAutoFit/>
          </a:bodyPr>
          <a:lstStyle/>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Se crea en Roma en 1999</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Obedece a un modelo de articulación intercultural e institucional</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Se trabaja acercando y “poniendo en  comunicación” a los ciudadanos y migrantes con los servicios institucionales</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El foco es propiciar el diálogo intercultural que permita una ciudad segura</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El territorio constituye un elemento de la mediación, para adoptar en ellos acciones concretas destinadas a disminuir la percepción de inseguridad urbana</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Las medidas son resultado de investigación de campo en los territorios, a través de entrevistas en profundidad, su análisis y devolución de los resultados a la comunidad, lo que permite generar adherencia a las medidas</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El modelo afirma la tesis que trabajar de manera compartida, en la escucha activa, en la aceptación y participación de la comunidad permite crear un fuerte tejido asociativo y la inseguridad ciudadana pasa de ser un problema a un recurso consolidado mancomunadamente.</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     Permite otorgar ciudadanía a partir de las exigencias y necesidades de muchos, entendiendo que en una ciudad segura  o una ciudad que se cuida, se viven relaciones.</a:t>
            </a:r>
          </a:p>
          <a:p>
            <a:pPr marL="285750" indent="-285750">
              <a:buFont typeface="Courier New" panose="02070309020205020404" pitchFamily="49" charset="0"/>
              <a:buChar char="o"/>
            </a:pPr>
            <a:endParaRPr lang="es-ES" dirty="0">
              <a:latin typeface="Calibri Light" panose="020F0302020204030204" pitchFamily="34" charset="0"/>
              <a:cs typeface="Calibri Light" panose="020F0302020204030204" pitchFamily="34" charset="0"/>
            </a:endParaRPr>
          </a:p>
        </p:txBody>
      </p:sp>
      <p:sp>
        <p:nvSpPr>
          <p:cNvPr id="8" name="CuadroTexto 7">
            <a:extLst>
              <a:ext uri="{FF2B5EF4-FFF2-40B4-BE49-F238E27FC236}">
                <a16:creationId xmlns:a16="http://schemas.microsoft.com/office/drawing/2014/main" id="{C2EDFDDF-EA31-4A14-A65D-433A235B7E4D}"/>
              </a:ext>
            </a:extLst>
          </p:cNvPr>
          <p:cNvSpPr txBox="1"/>
          <p:nvPr/>
        </p:nvSpPr>
        <p:spPr>
          <a:xfrm>
            <a:off x="8808286" y="1040395"/>
            <a:ext cx="2966947" cy="738664"/>
          </a:xfrm>
          <a:prstGeom prst="rect">
            <a:avLst/>
          </a:prstGeom>
          <a:noFill/>
        </p:spPr>
        <p:txBody>
          <a:bodyPr wrap="square">
            <a:spAutoFit/>
          </a:bodyPr>
          <a:lstStyle/>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	de los 	conflictos</a:t>
            </a:r>
          </a:p>
          <a:p>
            <a:pPr marL="285750" indent="-285750">
              <a:buFont typeface="Courier New" panose="02070309020205020404" pitchFamily="49" charset="0"/>
              <a:buChar char="o"/>
            </a:pPr>
            <a:endParaRPr lang="es-ES" dirty="0">
              <a:latin typeface="Calibri Light" panose="020F0302020204030204" pitchFamily="34" charset="0"/>
              <a:cs typeface="Calibri Light" panose="020F0302020204030204" pitchFamily="34" charset="0"/>
            </a:endParaRPr>
          </a:p>
          <a:p>
            <a:pPr marL="285750" indent="-285750">
              <a:buFont typeface="Courier New" panose="02070309020205020404" pitchFamily="49" charset="0"/>
              <a:buChar char="o"/>
            </a:pPr>
            <a:endParaRPr lang="es-ES" dirty="0">
              <a:latin typeface="Calibri Light" panose="020F0302020204030204" pitchFamily="34" charset="0"/>
              <a:cs typeface="Calibri Light" panose="020F0302020204030204" pitchFamily="34" charset="0"/>
            </a:endParaRPr>
          </a:p>
        </p:txBody>
      </p:sp>
      <p:pic>
        <p:nvPicPr>
          <p:cNvPr id="9" name="Imagen 8" descr="Pájaro de color azul con verde&#10;&#10;Descripción generada automáticamente con confianza media">
            <a:extLst>
              <a:ext uri="{FF2B5EF4-FFF2-40B4-BE49-F238E27FC236}">
                <a16:creationId xmlns:a16="http://schemas.microsoft.com/office/drawing/2014/main" id="{40BECA36-355F-87B6-E057-7C905BD62F31}"/>
              </a:ext>
            </a:extLst>
          </p:cNvPr>
          <p:cNvPicPr>
            <a:picLocks noChangeAspect="1"/>
          </p:cNvPicPr>
          <p:nvPr/>
        </p:nvPicPr>
        <p:blipFill>
          <a:blip r:embed="rId2"/>
          <a:stretch>
            <a:fillRect/>
          </a:stretch>
        </p:blipFill>
        <p:spPr>
          <a:xfrm>
            <a:off x="7312092" y="-1"/>
            <a:ext cx="4623250" cy="6949706"/>
          </a:xfrm>
          <a:prstGeom prst="rect">
            <a:avLst/>
          </a:prstGeom>
          <a:effectLst>
            <a:softEdge rad="317500"/>
          </a:effectLst>
        </p:spPr>
      </p:pic>
    </p:spTree>
    <p:extLst>
      <p:ext uri="{BB962C8B-B14F-4D97-AF65-F5344CB8AC3E}">
        <p14:creationId xmlns:p14="http://schemas.microsoft.com/office/powerpoint/2010/main" val="41353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4C60D0C-8F41-4BE7-A7D6-D946D73C7D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34</a:t>
            </a:fld>
            <a:endParaRPr lang="es-ES"/>
          </a:p>
        </p:txBody>
      </p:sp>
      <p:sp>
        <p:nvSpPr>
          <p:cNvPr id="3" name="CuadroTexto 2">
            <a:extLst>
              <a:ext uri="{FF2B5EF4-FFF2-40B4-BE49-F238E27FC236}">
                <a16:creationId xmlns:a16="http://schemas.microsoft.com/office/drawing/2014/main" id="{85BEA7C1-2950-4826-B9B1-C0442773EE9B}"/>
              </a:ext>
            </a:extLst>
          </p:cNvPr>
          <p:cNvSpPr txBox="1"/>
          <p:nvPr/>
        </p:nvSpPr>
        <p:spPr>
          <a:xfrm>
            <a:off x="317242" y="75001"/>
            <a:ext cx="4562668" cy="830997"/>
          </a:xfrm>
          <a:prstGeom prst="rect">
            <a:avLst/>
          </a:prstGeom>
          <a:noFill/>
        </p:spPr>
        <p:txBody>
          <a:bodyPr wrap="square" rtlCol="0">
            <a:spAutoFit/>
          </a:bodyPr>
          <a:lstStyle/>
          <a:p>
            <a:pPr algn="ctr"/>
            <a:r>
              <a:rPr lang="es-ES" sz="2400" b="1" dirty="0">
                <a:solidFill>
                  <a:srgbClr val="006666"/>
                </a:solidFill>
                <a:latin typeface="Calibri Light" panose="020F0302020204030204" pitchFamily="34" charset="0"/>
                <a:cs typeface="Calibri Light" panose="020F0302020204030204" pitchFamily="34" charset="0"/>
              </a:rPr>
              <a:t>Mediación social y Migrantes / Modelo de Roma </a:t>
            </a:r>
            <a:r>
              <a:rPr lang="es-ES" sz="1000" b="1" dirty="0">
                <a:solidFill>
                  <a:srgbClr val="006666"/>
                </a:solidFill>
                <a:latin typeface="Calibri Light" panose="020F0302020204030204" pitchFamily="34" charset="0"/>
                <a:cs typeface="Calibri Light" panose="020F0302020204030204" pitchFamily="34" charset="0"/>
              </a:rPr>
              <a:t>(2)</a:t>
            </a:r>
            <a:endParaRPr lang="es-CL" sz="2400" b="1" dirty="0">
              <a:solidFill>
                <a:srgbClr val="006666"/>
              </a:solidFill>
              <a:latin typeface="Calibri Light" panose="020F0302020204030204" pitchFamily="34" charset="0"/>
              <a:cs typeface="Calibri Light" panose="020F0302020204030204" pitchFamily="34" charset="0"/>
            </a:endParaRPr>
          </a:p>
        </p:txBody>
      </p:sp>
      <p:sp>
        <p:nvSpPr>
          <p:cNvPr id="8" name="CuadroTexto 7">
            <a:extLst>
              <a:ext uri="{FF2B5EF4-FFF2-40B4-BE49-F238E27FC236}">
                <a16:creationId xmlns:a16="http://schemas.microsoft.com/office/drawing/2014/main" id="{C2EDFDDF-EA31-4A14-A65D-433A235B7E4D}"/>
              </a:ext>
            </a:extLst>
          </p:cNvPr>
          <p:cNvSpPr txBox="1"/>
          <p:nvPr/>
        </p:nvSpPr>
        <p:spPr>
          <a:xfrm>
            <a:off x="6319880" y="1040395"/>
            <a:ext cx="5455353" cy="4401205"/>
          </a:xfrm>
          <a:prstGeom prst="rect">
            <a:avLst/>
          </a:prstGeom>
          <a:noFill/>
        </p:spPr>
        <p:txBody>
          <a:bodyPr wrap="square">
            <a:spAutoFit/>
          </a:bodyPr>
          <a:lstStyle/>
          <a:p>
            <a:pPr algn="just"/>
            <a:r>
              <a:rPr lang="es-ES" b="1" u="sng" dirty="0">
                <a:latin typeface="Calibri Light" panose="020F0302020204030204" pitchFamily="34" charset="0"/>
                <a:cs typeface="Calibri Light" panose="020F0302020204030204" pitchFamily="34" charset="0"/>
              </a:rPr>
              <a:t>Los objetivos de este modelo </a:t>
            </a:r>
            <a:r>
              <a:rPr lang="es-ES" dirty="0">
                <a:latin typeface="Calibri Light" panose="020F0302020204030204" pitchFamily="34" charset="0"/>
                <a:cs typeface="Calibri Light" panose="020F0302020204030204" pitchFamily="34" charset="0"/>
              </a:rPr>
              <a:t>de MS aplicada en contextos interculturales son:</a:t>
            </a:r>
          </a:p>
          <a:p>
            <a:pPr algn="just"/>
            <a:endParaRPr lang="es-ES" dirty="0">
              <a:latin typeface="Calibri Light" panose="020F0302020204030204" pitchFamily="34" charset="0"/>
              <a:cs typeface="Calibri Light" panose="020F0302020204030204" pitchFamily="34" charset="0"/>
            </a:endParaRPr>
          </a:p>
          <a:p>
            <a:pPr algn="just"/>
            <a:endParaRPr lang="es-ES" dirty="0">
              <a:latin typeface="Calibri Light" panose="020F0302020204030204" pitchFamily="34" charset="0"/>
              <a:cs typeface="Calibri Light" panose="020F0302020204030204" pitchFamily="34" charset="0"/>
            </a:endParaRPr>
          </a:p>
          <a:p>
            <a:pPr marL="285750" lvl="5" indent="-285750" algn="just">
              <a:buFont typeface="Wingdings" panose="05000000000000000000" pitchFamily="2" charset="2"/>
              <a:buChar char="ü"/>
            </a:pPr>
            <a:r>
              <a:rPr lang="es-ES" dirty="0">
                <a:latin typeface="Calibri Light" panose="020F0302020204030204" pitchFamily="34" charset="0"/>
                <a:cs typeface="Calibri Light" panose="020F0302020204030204" pitchFamily="34" charset="0"/>
              </a:rPr>
              <a:t>	Eliminar los obstáculos 	culturales que impiden la 	comunicación entre los 	servicios/instituciones y 	los 	desplazados, 	entendidos como 	usuarios</a:t>
            </a:r>
          </a:p>
          <a:p>
            <a:pPr marL="285750" lvl="5" indent="-285750" algn="just">
              <a:buFont typeface="Wingdings" panose="05000000000000000000" pitchFamily="2" charset="2"/>
              <a:buChar char="ü"/>
            </a:pPr>
            <a:endParaRPr lang="es-ES" dirty="0">
              <a:latin typeface="Calibri Light" panose="020F0302020204030204" pitchFamily="34" charset="0"/>
              <a:cs typeface="Calibri Light" panose="020F0302020204030204" pitchFamily="34" charset="0"/>
            </a:endParaRPr>
          </a:p>
          <a:p>
            <a:pPr marL="285750" lvl="1" indent="-285750" algn="just">
              <a:buFont typeface="Wingdings" panose="05000000000000000000" pitchFamily="2" charset="2"/>
              <a:buChar char="ü"/>
            </a:pPr>
            <a:r>
              <a:rPr lang="es-ES" dirty="0">
                <a:latin typeface="Calibri Light" panose="020F0302020204030204" pitchFamily="34" charset="0"/>
                <a:cs typeface="Calibri Light" panose="020F0302020204030204" pitchFamily="34" charset="0"/>
              </a:rPr>
              <a:t>	Promover una más amplia 	y racional utilización 	de 	los 	servicios.</a:t>
            </a:r>
          </a:p>
          <a:p>
            <a:pPr lvl="1" algn="just"/>
            <a:endParaRPr lang="es-ES" dirty="0">
              <a:latin typeface="Calibri Light" panose="020F0302020204030204" pitchFamily="34" charset="0"/>
              <a:cs typeface="Calibri Light" panose="020F0302020204030204" pitchFamily="34" charset="0"/>
            </a:endParaRPr>
          </a:p>
          <a:p>
            <a:pPr lvl="1" algn="just"/>
            <a:endParaRPr lang="es-ES" dirty="0">
              <a:latin typeface="Calibri Light" panose="020F0302020204030204" pitchFamily="34" charset="0"/>
              <a:cs typeface="Calibri Light" panose="020F0302020204030204" pitchFamily="34" charset="0"/>
            </a:endParaRPr>
          </a:p>
          <a:p>
            <a:pPr marL="285750" lvl="1" indent="-285750" algn="just">
              <a:buFont typeface="Wingdings" panose="05000000000000000000" pitchFamily="2" charset="2"/>
              <a:buChar char="ü"/>
            </a:pPr>
            <a:r>
              <a:rPr lang="es-ES" dirty="0">
                <a:latin typeface="Calibri Light" panose="020F0302020204030204" pitchFamily="34" charset="0"/>
                <a:cs typeface="Calibri Light" panose="020F0302020204030204" pitchFamily="34" charset="0"/>
              </a:rPr>
              <a:t>	Favorecer la integración 	social	de la 	población 	desplazada en 	la comunidad local en 	todos los 	ámbitos de 	la vida humana</a:t>
            </a:r>
          </a:p>
          <a:p>
            <a:pPr lvl="1" algn="just"/>
            <a:endParaRPr lang="es-ES" dirty="0">
              <a:latin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ü"/>
            </a:pPr>
            <a:r>
              <a:rPr lang="es-ES" dirty="0">
                <a:latin typeface="Calibri Light" panose="020F0302020204030204" pitchFamily="34" charset="0"/>
                <a:cs typeface="Calibri Light" panose="020F0302020204030204" pitchFamily="34" charset="0"/>
              </a:rPr>
              <a:t>	Ofrecer oportunidades y 	procesos positivos de 	prevención y superación 	de los 	conflictos</a:t>
            </a:r>
          </a:p>
          <a:p>
            <a:pPr marL="285750" indent="-285750">
              <a:buFont typeface="Courier New" panose="02070309020205020404" pitchFamily="49" charset="0"/>
              <a:buChar char="o"/>
            </a:pPr>
            <a:endParaRPr lang="es-ES" dirty="0">
              <a:latin typeface="Calibri Light" panose="020F0302020204030204" pitchFamily="34" charset="0"/>
              <a:cs typeface="Calibri Light" panose="020F0302020204030204" pitchFamily="34" charset="0"/>
            </a:endParaRPr>
          </a:p>
          <a:p>
            <a:pPr marL="285750" indent="-285750">
              <a:buFont typeface="Courier New" panose="02070309020205020404" pitchFamily="49" charset="0"/>
              <a:buChar char="o"/>
            </a:pPr>
            <a:endParaRPr lang="es-ES" dirty="0">
              <a:latin typeface="Calibri Light" panose="020F0302020204030204" pitchFamily="34" charset="0"/>
              <a:cs typeface="Calibri Light" panose="020F0302020204030204" pitchFamily="34" charset="0"/>
            </a:endParaRPr>
          </a:p>
        </p:txBody>
      </p:sp>
      <p:pic>
        <p:nvPicPr>
          <p:cNvPr id="5" name="Imagen 4"/>
          <p:cNvPicPr>
            <a:picLocks noChangeAspect="1"/>
          </p:cNvPicPr>
          <p:nvPr/>
        </p:nvPicPr>
        <p:blipFill>
          <a:blip r:embed="rId2"/>
          <a:stretch>
            <a:fillRect/>
          </a:stretch>
        </p:blipFill>
        <p:spPr>
          <a:xfrm>
            <a:off x="0" y="905998"/>
            <a:ext cx="5419725" cy="5952002"/>
          </a:xfrm>
          <a:prstGeom prst="rect">
            <a:avLst/>
          </a:prstGeom>
        </p:spPr>
      </p:pic>
    </p:spTree>
    <p:extLst>
      <p:ext uri="{BB962C8B-B14F-4D97-AF65-F5344CB8AC3E}">
        <p14:creationId xmlns:p14="http://schemas.microsoft.com/office/powerpoint/2010/main" val="190178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6BA628-7127-9B4F-81B6-C6B6E1E90EC2}"/>
              </a:ext>
            </a:extLst>
          </p:cNvPr>
          <p:cNvSpPr>
            <a:spLocks noGrp="1"/>
          </p:cNvSpPr>
          <p:nvPr>
            <p:ph type="title"/>
          </p:nvPr>
        </p:nvSpPr>
        <p:spPr>
          <a:xfrm>
            <a:off x="838200" y="365126"/>
            <a:ext cx="10515600" cy="773210"/>
          </a:xfrm>
        </p:spPr>
        <p:txBody>
          <a:bodyPr>
            <a:normAutofit/>
          </a:bodyPr>
          <a:lstStyle/>
          <a:p>
            <a:pPr algn="ctr"/>
            <a:r>
              <a:rPr lang="es-ES" sz="2800" b="1" dirty="0">
                <a:solidFill>
                  <a:srgbClr val="006666"/>
                </a:solidFill>
                <a:latin typeface="Calibri Light" panose="020F0302020204030204" pitchFamily="34" charset="0"/>
                <a:cs typeface="Calibri Light" panose="020F0302020204030204" pitchFamily="34" charset="0"/>
              </a:rPr>
              <a:t>Niveles del Modelo de MS intercultural de Roma</a:t>
            </a:r>
            <a:r>
              <a:rPr lang="es-ES" sz="900" b="1" dirty="0">
                <a:solidFill>
                  <a:srgbClr val="006666"/>
                </a:solidFill>
                <a:latin typeface="Calibri Light" panose="020F0302020204030204" pitchFamily="34" charset="0"/>
                <a:cs typeface="Calibri Light" panose="020F0302020204030204" pitchFamily="34" charset="0"/>
              </a:rPr>
              <a:t> (5)</a:t>
            </a:r>
            <a:endParaRPr lang="es-CL" sz="2800" b="1" dirty="0">
              <a:solidFill>
                <a:srgbClr val="006666"/>
              </a:solidFill>
              <a:latin typeface="Calibri Light" panose="020F0302020204030204" pitchFamily="34" charset="0"/>
              <a:cs typeface="Calibri Light" panose="020F0302020204030204" pitchFamily="34" charset="0"/>
            </a:endParaRPr>
          </a:p>
        </p:txBody>
      </p:sp>
      <p:pic>
        <p:nvPicPr>
          <p:cNvPr id="3" name="Imagen 2" descr="Un pájaro verde sobre un tronco&#10;&#10;Descripción generada automáticamente con confianza baja">
            <a:extLst>
              <a:ext uri="{FF2B5EF4-FFF2-40B4-BE49-F238E27FC236}">
                <a16:creationId xmlns:a16="http://schemas.microsoft.com/office/drawing/2014/main" id="{0150E7D0-F5D0-9747-A8D9-9430160A12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0587" y="1294726"/>
            <a:ext cx="3694509" cy="5426749"/>
          </a:xfrm>
          <a:prstGeom prst="rect">
            <a:avLst/>
          </a:prstGeom>
          <a:ln>
            <a:solidFill>
              <a:srgbClr val="006600"/>
            </a:solidFill>
          </a:ln>
          <a:effectLst>
            <a:softEdge rad="635000"/>
          </a:effectLst>
        </p:spPr>
      </p:pic>
      <p:sp>
        <p:nvSpPr>
          <p:cNvPr id="4" name="Marcador de número de diapositiva 3">
            <a:extLst>
              <a:ext uri="{FF2B5EF4-FFF2-40B4-BE49-F238E27FC236}">
                <a16:creationId xmlns:a16="http://schemas.microsoft.com/office/drawing/2014/main" id="{60FAA89A-7C90-4477-8759-0396A48806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35</a:t>
            </a:fld>
            <a:endParaRPr lang="es-ES"/>
          </a:p>
        </p:txBody>
      </p:sp>
      <p:graphicFrame>
        <p:nvGraphicFramePr>
          <p:cNvPr id="5" name="Diagrama 4">
            <a:extLst>
              <a:ext uri="{FF2B5EF4-FFF2-40B4-BE49-F238E27FC236}">
                <a16:creationId xmlns:a16="http://schemas.microsoft.com/office/drawing/2014/main" id="{DEA224AB-A54B-48C6-9FD4-0CAAA56C3ECD}"/>
              </a:ext>
            </a:extLst>
          </p:cNvPr>
          <p:cNvGraphicFramePr/>
          <p:nvPr>
            <p:extLst>
              <p:ext uri="{D42A27DB-BD31-4B8C-83A1-F6EECF244321}">
                <p14:modId xmlns:p14="http://schemas.microsoft.com/office/powerpoint/2010/main" val="16555085"/>
              </p:ext>
            </p:extLst>
          </p:nvPr>
        </p:nvGraphicFramePr>
        <p:xfrm>
          <a:off x="2817845" y="1387303"/>
          <a:ext cx="9374155" cy="4720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D5490DAD-FFCC-4563-B1D1-1BD3057AC6C6}"/>
              </a:ext>
            </a:extLst>
          </p:cNvPr>
          <p:cNvSpPr txBox="1"/>
          <p:nvPr/>
        </p:nvSpPr>
        <p:spPr>
          <a:xfrm>
            <a:off x="4777272" y="6356350"/>
            <a:ext cx="6102221" cy="230832"/>
          </a:xfrm>
          <a:prstGeom prst="rect">
            <a:avLst/>
          </a:prstGeom>
          <a:noFill/>
        </p:spPr>
        <p:txBody>
          <a:bodyPr wrap="square" rtlCol="0">
            <a:spAutoFit/>
          </a:bodyPr>
          <a:lstStyle/>
          <a:p>
            <a:r>
              <a:rPr lang="es-ES" sz="900" dirty="0">
                <a:latin typeface="Calibri Light" panose="020F0302020204030204" pitchFamily="34" charset="0"/>
                <a:cs typeface="Calibri Light" panose="020F0302020204030204" pitchFamily="34" charset="0"/>
              </a:rPr>
              <a:t>Basado en: Campos emergentes de la intervención. Silvio </a:t>
            </a:r>
            <a:r>
              <a:rPr lang="es-ES" sz="900" dirty="0" err="1">
                <a:latin typeface="Calibri Light" panose="020F0302020204030204" pitchFamily="34" charset="0"/>
                <a:cs typeface="Calibri Light" panose="020F0302020204030204" pitchFamily="34" charset="0"/>
              </a:rPr>
              <a:t>Ciappi</a:t>
            </a:r>
            <a:r>
              <a:rPr lang="es-ES" sz="900" dirty="0">
                <a:latin typeface="Calibri Light" panose="020F0302020204030204" pitchFamily="34" charset="0"/>
                <a:cs typeface="Calibri Light" panose="020F0302020204030204" pitchFamily="34" charset="0"/>
              </a:rPr>
              <a:t> y Alessandro </a:t>
            </a:r>
            <a:r>
              <a:rPr lang="es-ES" sz="900" dirty="0" err="1">
                <a:latin typeface="Calibri Light" panose="020F0302020204030204" pitchFamily="34" charset="0"/>
                <a:cs typeface="Calibri Light" panose="020F0302020204030204" pitchFamily="34" charset="0"/>
              </a:rPr>
              <a:t>Padovani</a:t>
            </a:r>
            <a:r>
              <a:rPr lang="es-ES" sz="900" dirty="0">
                <a:latin typeface="Calibri Light" panose="020F0302020204030204" pitchFamily="34" charset="0"/>
                <a:cs typeface="Calibri Light" panose="020F0302020204030204" pitchFamily="34" charset="0"/>
              </a:rPr>
              <a:t>. </a:t>
            </a:r>
            <a:r>
              <a:rPr lang="es-ES" sz="900" dirty="0" err="1">
                <a:latin typeface="Calibri Light" panose="020F0302020204030204" pitchFamily="34" charset="0"/>
                <a:cs typeface="Calibri Light" panose="020F0302020204030204" pitchFamily="34" charset="0"/>
              </a:rPr>
              <a:t>Op</a:t>
            </a:r>
            <a:r>
              <a:rPr lang="es-ES" sz="900" dirty="0">
                <a:latin typeface="Calibri Light" panose="020F0302020204030204" pitchFamily="34" charset="0"/>
                <a:cs typeface="Calibri Light" panose="020F0302020204030204" pitchFamily="34" charset="0"/>
              </a:rPr>
              <a:t>. Cit. Pp. 383-395</a:t>
            </a:r>
            <a:endParaRPr lang="es-CL" sz="9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0557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9AC32A4-30D8-7045-92DA-9A7867DD12DA}"/>
              </a:ext>
            </a:extLst>
          </p:cNvPr>
          <p:cNvSpPr>
            <a:spLocks noGrp="1"/>
          </p:cNvSpPr>
          <p:nvPr>
            <p:ph type="title"/>
          </p:nvPr>
        </p:nvSpPr>
        <p:spPr>
          <a:xfrm>
            <a:off x="4833257" y="447870"/>
            <a:ext cx="7201179" cy="1054359"/>
          </a:xfrm>
          <a:prstGeom prst="ellipse">
            <a:avLst/>
          </a:prstGeom>
        </p:spPr>
        <p:txBody>
          <a:bodyPr vert="horz" lIns="91440" tIns="45720" rIns="91440" bIns="45720" rtlCol="0" anchor="b">
            <a:noAutofit/>
          </a:bodyPr>
          <a:lstStyle/>
          <a:p>
            <a:r>
              <a:rPr lang="en-US" sz="2800" b="1" dirty="0" err="1">
                <a:solidFill>
                  <a:srgbClr val="006666"/>
                </a:solidFill>
              </a:rPr>
              <a:t>Otras</a:t>
            </a:r>
            <a:r>
              <a:rPr lang="en-US" sz="2800" b="1" dirty="0">
                <a:solidFill>
                  <a:srgbClr val="006666"/>
                </a:solidFill>
              </a:rPr>
              <a:t> </a:t>
            </a:r>
            <a:r>
              <a:rPr lang="en-US" sz="2800" b="1" dirty="0" err="1">
                <a:solidFill>
                  <a:srgbClr val="006666"/>
                </a:solidFill>
              </a:rPr>
              <a:t>ventajas</a:t>
            </a:r>
            <a:r>
              <a:rPr lang="en-US" sz="2800" b="1" dirty="0">
                <a:solidFill>
                  <a:srgbClr val="006666"/>
                </a:solidFill>
              </a:rPr>
              <a:t> de la MS </a:t>
            </a:r>
            <a:r>
              <a:rPr lang="en-US" sz="2800" b="1" dirty="0" err="1">
                <a:solidFill>
                  <a:srgbClr val="006666"/>
                </a:solidFill>
              </a:rPr>
              <a:t>en</a:t>
            </a:r>
            <a:r>
              <a:rPr lang="en-US" sz="2800" b="1" dirty="0">
                <a:solidFill>
                  <a:srgbClr val="006666"/>
                </a:solidFill>
              </a:rPr>
              <a:t> </a:t>
            </a:r>
            <a:r>
              <a:rPr lang="en-US" sz="2800" b="1" dirty="0" err="1">
                <a:solidFill>
                  <a:srgbClr val="006666"/>
                </a:solidFill>
              </a:rPr>
              <a:t>su</a:t>
            </a:r>
            <a:r>
              <a:rPr lang="en-US" sz="2800" b="1" dirty="0">
                <a:solidFill>
                  <a:srgbClr val="006666"/>
                </a:solidFill>
              </a:rPr>
              <a:t> </a:t>
            </a:r>
            <a:r>
              <a:rPr lang="en-US" sz="2800" b="1" dirty="0" err="1">
                <a:solidFill>
                  <a:srgbClr val="006666"/>
                </a:solidFill>
              </a:rPr>
              <a:t>aplicación</a:t>
            </a:r>
            <a:r>
              <a:rPr lang="en-US" sz="2800" b="1" dirty="0">
                <a:solidFill>
                  <a:srgbClr val="006666"/>
                </a:solidFill>
              </a:rPr>
              <a:t> al  </a:t>
            </a:r>
            <a:r>
              <a:rPr lang="en-US" sz="2800" b="1" dirty="0" err="1">
                <a:solidFill>
                  <a:srgbClr val="006666"/>
                </a:solidFill>
              </a:rPr>
              <a:t>contexto</a:t>
            </a:r>
            <a:r>
              <a:rPr lang="en-US" sz="2800" b="1" dirty="0">
                <a:solidFill>
                  <a:srgbClr val="006666"/>
                </a:solidFill>
              </a:rPr>
              <a:t> de migrates</a:t>
            </a:r>
          </a:p>
        </p:txBody>
      </p:sp>
      <p:sp>
        <p:nvSpPr>
          <p:cNvPr id="17"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número de diapositiva 3">
            <a:extLst>
              <a:ext uri="{FF2B5EF4-FFF2-40B4-BE49-F238E27FC236}">
                <a16:creationId xmlns:a16="http://schemas.microsoft.com/office/drawing/2014/main" id="{42BAA10A-3311-46CC-B878-38E99482E6B1}"/>
              </a:ext>
            </a:extLst>
          </p:cNvPr>
          <p:cNvSpPr>
            <a:spLocks noGrp="1"/>
          </p:cNvSpPr>
          <p:nvPr>
            <p:ph type="sldNum" sz="quarter" idx="12"/>
          </p:nvPr>
        </p:nvSpPr>
        <p:spPr/>
        <p:txBody>
          <a:bodyPr/>
          <a:lstStyle/>
          <a:p>
            <a:fld id="{09B0C2D5-5C1B-6F42-BF3C-E134A015E6F2}" type="slidenum">
              <a:rPr lang="es-CL" smtClean="0"/>
              <a:t>36</a:t>
            </a:fld>
            <a:endParaRPr lang="es-CL"/>
          </a:p>
        </p:txBody>
      </p:sp>
      <p:sp>
        <p:nvSpPr>
          <p:cNvPr id="5" name="CuadroTexto 4">
            <a:extLst>
              <a:ext uri="{FF2B5EF4-FFF2-40B4-BE49-F238E27FC236}">
                <a16:creationId xmlns:a16="http://schemas.microsoft.com/office/drawing/2014/main" id="{275150E6-FA64-40B5-AA4D-DEACEF149F4F}"/>
              </a:ext>
            </a:extLst>
          </p:cNvPr>
          <p:cNvSpPr txBox="1"/>
          <p:nvPr/>
        </p:nvSpPr>
        <p:spPr>
          <a:xfrm>
            <a:off x="6095999" y="1861932"/>
            <a:ext cx="5095286" cy="4832092"/>
          </a:xfrm>
          <a:prstGeom prst="rect">
            <a:avLst/>
          </a:prstGeom>
          <a:noFill/>
        </p:spPr>
        <p:txBody>
          <a:bodyPr wrap="square" rtlCol="0">
            <a:spAutoFit/>
          </a:bodyPr>
          <a:lstStyle/>
          <a:p>
            <a:pPr marL="285750" indent="-285750">
              <a:buFont typeface="Wingdings" panose="05000000000000000000" pitchFamily="2" charset="2"/>
              <a:buChar char="ü"/>
            </a:pPr>
            <a:r>
              <a:rPr lang="es-ES" dirty="0">
                <a:latin typeface="+mj-lt"/>
              </a:rPr>
              <a:t>Puede representar una función cada vez más central: representar el primer contacto de los migrantes con el territorio, sus instituciones, servicios, comunidades, sistemas de salud, escolar, de Justicia, etc.</a:t>
            </a:r>
          </a:p>
          <a:p>
            <a:endParaRPr lang="es-ES" dirty="0">
              <a:latin typeface="+mj-lt"/>
            </a:endParaRPr>
          </a:p>
          <a:p>
            <a:pPr marL="285750" indent="-285750">
              <a:buFont typeface="Wingdings" panose="05000000000000000000" pitchFamily="2" charset="2"/>
              <a:buChar char="ü"/>
            </a:pPr>
            <a:r>
              <a:rPr lang="es-ES" dirty="0">
                <a:latin typeface="+mj-lt"/>
              </a:rPr>
              <a:t>Contribuye al empoderamiento y  promoción de derechos mediante actividades de educación en ciudadanía, formación de competencias, habilidades laborales, etc., necesarias para la inserción en el territorio.</a:t>
            </a:r>
          </a:p>
          <a:p>
            <a:endParaRPr lang="es-ES" dirty="0">
              <a:latin typeface="+mj-lt"/>
            </a:endParaRPr>
          </a:p>
          <a:p>
            <a:pPr marL="285750" indent="-285750">
              <a:buFont typeface="Wingdings" panose="05000000000000000000" pitchFamily="2" charset="2"/>
              <a:buChar char="ü"/>
            </a:pPr>
            <a:r>
              <a:rPr lang="es-ES" dirty="0">
                <a:latin typeface="+mj-lt"/>
              </a:rPr>
              <a:t>Dar asesoría social, para el acompañamiento de los desplazados en una revisión de sus derechos y deberes de ciudadanía, favoreciendo su integración social.</a:t>
            </a:r>
          </a:p>
          <a:p>
            <a:endParaRPr lang="es-ES" dirty="0">
              <a:latin typeface="+mj-lt"/>
            </a:endParaRPr>
          </a:p>
          <a:p>
            <a:pPr marL="285750" indent="-285750">
              <a:buFont typeface="Wingdings" panose="05000000000000000000" pitchFamily="2" charset="2"/>
              <a:buChar char="ü"/>
            </a:pPr>
            <a:r>
              <a:rPr lang="es-ES" dirty="0">
                <a:latin typeface="+mj-lt"/>
              </a:rPr>
              <a:t>Gestionar la obtención de derechos, como viviendas sociales, acceso a la salud, etc.</a:t>
            </a:r>
          </a:p>
          <a:p>
            <a:endParaRPr lang="es-ES" dirty="0">
              <a:latin typeface="+mj-lt"/>
            </a:endParaRPr>
          </a:p>
          <a:p>
            <a:pPr marL="285750" indent="-285750">
              <a:buFont typeface="Wingdings" panose="05000000000000000000" pitchFamily="2" charset="2"/>
              <a:buChar char="ü"/>
            </a:pPr>
            <a:r>
              <a:rPr lang="es-ES" dirty="0">
                <a:latin typeface="+mj-lt"/>
              </a:rPr>
              <a:t>Favorecer la solución de conflictos comunitarios o de barrio, mediante la promoción de actividades de resolución de problemas.</a:t>
            </a:r>
          </a:p>
          <a:p>
            <a:endParaRPr lang="es-ES" dirty="0">
              <a:latin typeface="+mj-lt"/>
            </a:endParaRPr>
          </a:p>
          <a:p>
            <a:endParaRPr lang="es-CL" dirty="0">
              <a:latin typeface="+mj-lt"/>
            </a:endParaRPr>
          </a:p>
        </p:txBody>
      </p:sp>
      <p:pic>
        <p:nvPicPr>
          <p:cNvPr id="7" name="Imagen 6"/>
          <p:cNvPicPr>
            <a:picLocks noChangeAspect="1"/>
          </p:cNvPicPr>
          <p:nvPr/>
        </p:nvPicPr>
        <p:blipFill>
          <a:blip r:embed="rId2"/>
          <a:stretch>
            <a:fillRect/>
          </a:stretch>
        </p:blipFill>
        <p:spPr>
          <a:xfrm>
            <a:off x="491613" y="204468"/>
            <a:ext cx="3790028" cy="6353648"/>
          </a:xfrm>
          <a:prstGeom prst="rect">
            <a:avLst/>
          </a:prstGeom>
        </p:spPr>
      </p:pic>
    </p:spTree>
    <p:extLst>
      <p:ext uri="{BB962C8B-B14F-4D97-AF65-F5344CB8AC3E}">
        <p14:creationId xmlns:p14="http://schemas.microsoft.com/office/powerpoint/2010/main" val="7442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Freeform: Shape 10">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12">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979C9E9-1B8F-4C46-98E2-CF829E9C15EB}"/>
              </a:ext>
            </a:extLst>
          </p:cNvPr>
          <p:cNvSpPr>
            <a:spLocks noGrp="1"/>
          </p:cNvSpPr>
          <p:nvPr>
            <p:ph type="title"/>
          </p:nvPr>
        </p:nvSpPr>
        <p:spPr>
          <a:xfrm>
            <a:off x="683490" y="18323"/>
            <a:ext cx="6317673" cy="905313"/>
          </a:xfrm>
        </p:spPr>
        <p:txBody>
          <a:bodyPr vert="horz" lIns="91440" tIns="45720" rIns="91440" bIns="45720" rtlCol="0" anchor="b">
            <a:noAutofit/>
          </a:bodyPr>
          <a:lstStyle/>
          <a:p>
            <a:pPr algn="ctr"/>
            <a:r>
              <a:rPr lang="en-US" sz="2800" b="1" kern="1200" dirty="0" err="1">
                <a:solidFill>
                  <a:schemeClr val="accent6">
                    <a:lumMod val="50000"/>
                  </a:schemeClr>
                </a:solidFill>
              </a:rPr>
              <a:t>Algunas</a:t>
            </a:r>
            <a:r>
              <a:rPr lang="en-US" sz="2800" b="1" kern="1200" dirty="0">
                <a:solidFill>
                  <a:schemeClr val="accent6">
                    <a:lumMod val="50000"/>
                  </a:schemeClr>
                </a:solidFill>
              </a:rPr>
              <a:t> conclusions finales</a:t>
            </a:r>
          </a:p>
        </p:txBody>
      </p:sp>
      <p:sp>
        <p:nvSpPr>
          <p:cNvPr id="40" name="Rectangle 1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1" name="Rectangle 1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7A174878-8F46-43C7-B010-18F423891488}"/>
              </a:ext>
            </a:extLst>
          </p:cNvPr>
          <p:cNvSpPr txBox="1"/>
          <p:nvPr/>
        </p:nvSpPr>
        <p:spPr>
          <a:xfrm>
            <a:off x="838201" y="1625416"/>
            <a:ext cx="5752268" cy="4832092"/>
          </a:xfrm>
          <a:prstGeom prst="rect">
            <a:avLst/>
          </a:prstGeom>
          <a:noFill/>
        </p:spPr>
        <p:txBody>
          <a:bodyPr wrap="square" rtlCol="0">
            <a:spAutoFit/>
          </a:bodyPr>
          <a:lstStyle/>
          <a:p>
            <a:pPr marL="285750" indent="-285750" algn="just">
              <a:buFont typeface="Courier New" panose="02070309020205020404" pitchFamily="49" charset="0"/>
              <a:buChar char="o"/>
            </a:pPr>
            <a:r>
              <a:rPr lang="es-ES" dirty="0">
                <a:latin typeface="+mj-lt"/>
              </a:rPr>
              <a:t>La MS ofrece múltiples aplicaciones en diversa tipología de conflictos sociales</a:t>
            </a:r>
          </a:p>
          <a:p>
            <a:pPr marL="285750" indent="-285750" algn="just">
              <a:buFont typeface="Courier New" panose="02070309020205020404" pitchFamily="49" charset="0"/>
              <a:buChar char="o"/>
            </a:pPr>
            <a:r>
              <a:rPr lang="es-ES" dirty="0">
                <a:latin typeface="+mj-lt"/>
              </a:rPr>
              <a:t>Con independencia de las ideologías imperantes, el núcleo central de la MS es la participación social y la comprensión de la complejidad de las relaciones sociales</a:t>
            </a:r>
          </a:p>
          <a:p>
            <a:pPr marL="285750" indent="-285750" algn="just">
              <a:buFont typeface="Courier New" panose="02070309020205020404" pitchFamily="49" charset="0"/>
              <a:buChar char="o"/>
            </a:pPr>
            <a:r>
              <a:rPr lang="es-ES" dirty="0">
                <a:latin typeface="+mj-lt"/>
              </a:rPr>
              <a:t>Prevalece la relevancia contextual en la MS, reconociendo el valor e la tradición histórica, social, cultural y valórica de una comunidad o territorio</a:t>
            </a:r>
          </a:p>
          <a:p>
            <a:pPr marL="285750" indent="-285750" algn="just">
              <a:buFont typeface="Courier New" panose="02070309020205020404" pitchFamily="49" charset="0"/>
              <a:buChar char="o"/>
            </a:pPr>
            <a:r>
              <a:rPr lang="es-ES" dirty="0">
                <a:latin typeface="+mj-lt"/>
              </a:rPr>
              <a:t>La relevancia de la </a:t>
            </a:r>
            <a:r>
              <a:rPr lang="es-ES" dirty="0" err="1">
                <a:latin typeface="+mj-lt"/>
              </a:rPr>
              <a:t>co</a:t>
            </a:r>
            <a:r>
              <a:rPr lang="es-ES" dirty="0">
                <a:latin typeface="+mj-lt"/>
              </a:rPr>
              <a:t>- construcción de una agenda para la mesa de mediación social, que incluya un completo  diagnóstico que reconozca las problemáticas que afectan a un territorio, los actores y partes interesadas, sus intereses concretos, asignación de recursos y responsabilidades  y  las instituciones que deben participar en la mesa o intervenir en la aprobación y/o ejecución de los acuerdos </a:t>
            </a:r>
          </a:p>
          <a:p>
            <a:pPr marL="285750" indent="-285750" algn="just">
              <a:buFont typeface="Courier New" panose="02070309020205020404" pitchFamily="49" charset="0"/>
              <a:buChar char="o"/>
            </a:pPr>
            <a:r>
              <a:rPr lang="es-ES" dirty="0">
                <a:latin typeface="+mj-lt"/>
              </a:rPr>
              <a:t>La relevancia de la comprensión de la “</a:t>
            </a:r>
            <a:r>
              <a:rPr lang="es-ES" dirty="0" err="1">
                <a:latin typeface="+mj-lt"/>
              </a:rPr>
              <a:t>terceridad</a:t>
            </a:r>
            <a:r>
              <a:rPr lang="es-ES" dirty="0">
                <a:latin typeface="+mj-lt"/>
              </a:rPr>
              <a:t>” y las relaciones sociales y vinculares,  como  factores determinantes para la construcción de acuerdos inclusivos, satisfactorios, viables, completos y legítimos que protejan a las generaciones futuras, fortalezcan las relaciones y formas de comunicación y significación compartida por una comunidad</a:t>
            </a:r>
          </a:p>
          <a:p>
            <a:pPr marL="285750" indent="-285750" algn="just">
              <a:buFont typeface="Courier New" panose="02070309020205020404" pitchFamily="49" charset="0"/>
              <a:buChar char="o"/>
            </a:pPr>
            <a:endParaRPr lang="es-ES" dirty="0">
              <a:latin typeface="+mj-lt"/>
            </a:endParaRPr>
          </a:p>
          <a:p>
            <a:endParaRPr lang="es-ES" dirty="0">
              <a:latin typeface="+mj-lt"/>
            </a:endParaRPr>
          </a:p>
          <a:p>
            <a:endParaRPr lang="es-CL" dirty="0">
              <a:latin typeface="+mj-lt"/>
            </a:endParaRPr>
          </a:p>
        </p:txBody>
      </p:sp>
      <p:sp>
        <p:nvSpPr>
          <p:cNvPr id="6" name="Marcador de número de diapositiva 5">
            <a:extLst>
              <a:ext uri="{FF2B5EF4-FFF2-40B4-BE49-F238E27FC236}">
                <a16:creationId xmlns:a16="http://schemas.microsoft.com/office/drawing/2014/main" id="{6DA6C1A0-FCC9-461F-8FFB-BFF85D7A5EB8}"/>
              </a:ext>
            </a:extLst>
          </p:cNvPr>
          <p:cNvSpPr>
            <a:spLocks noGrp="1"/>
          </p:cNvSpPr>
          <p:nvPr>
            <p:ph type="sldNum" sz="quarter" idx="12"/>
          </p:nvPr>
        </p:nvSpPr>
        <p:spPr/>
        <p:txBody>
          <a:bodyPr/>
          <a:lstStyle/>
          <a:p>
            <a:fld id="{09B0C2D5-5C1B-6F42-BF3C-E134A015E6F2}" type="slidenum">
              <a:rPr lang="es-CL" smtClean="0"/>
              <a:t>37</a:t>
            </a:fld>
            <a:endParaRPr lang="es-CL"/>
          </a:p>
        </p:txBody>
      </p:sp>
      <p:pic>
        <p:nvPicPr>
          <p:cNvPr id="5" name="Imagen 4"/>
          <p:cNvPicPr>
            <a:picLocks noChangeAspect="1"/>
          </p:cNvPicPr>
          <p:nvPr/>
        </p:nvPicPr>
        <p:blipFill>
          <a:blip r:embed="rId2"/>
          <a:stretch>
            <a:fillRect/>
          </a:stretch>
        </p:blipFill>
        <p:spPr>
          <a:xfrm>
            <a:off x="7396628" y="406863"/>
            <a:ext cx="4399906" cy="5949487"/>
          </a:xfrm>
          <a:prstGeom prst="rect">
            <a:avLst/>
          </a:prstGeom>
        </p:spPr>
      </p:pic>
    </p:spTree>
    <p:extLst>
      <p:ext uri="{BB962C8B-B14F-4D97-AF65-F5344CB8AC3E}">
        <p14:creationId xmlns:p14="http://schemas.microsoft.com/office/powerpoint/2010/main" val="139653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 name="Freeform: Shape 8">
            <a:extLst>
              <a:ext uri="{FF2B5EF4-FFF2-40B4-BE49-F238E27FC236}">
                <a16:creationId xmlns:a16="http://schemas.microsoft.com/office/drawing/2014/main" id="{DEAEE08D-A745-4391-9073-9E99767E0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4539" y="266074"/>
            <a:ext cx="7489662" cy="625218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10">
            <a:extLst>
              <a:ext uri="{FF2B5EF4-FFF2-40B4-BE49-F238E27FC236}">
                <a16:creationId xmlns:a16="http://schemas.microsoft.com/office/drawing/2014/main" id="{7E862DF0-097D-4BBD-A1A1-35B522C5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59414" y="339746"/>
            <a:ext cx="7203799" cy="6030364"/>
          </a:xfrm>
          <a:custGeom>
            <a:avLst/>
            <a:gdLst>
              <a:gd name="connsiteX0" fmla="*/ 4090459 w 7203799"/>
              <a:gd name="connsiteY0" fmla="*/ 146611 h 6030364"/>
              <a:gd name="connsiteX1" fmla="*/ 2634463 w 7203799"/>
              <a:gd name="connsiteY1" fmla="*/ 392518 h 6030364"/>
              <a:gd name="connsiteX2" fmla="*/ 1340972 w 7203799"/>
              <a:gd name="connsiteY2" fmla="*/ 1068045 h 6030364"/>
              <a:gd name="connsiteX3" fmla="*/ 446301 w 7203799"/>
              <a:gd name="connsiteY3" fmla="*/ 2042135 h 6030364"/>
              <a:gd name="connsiteX4" fmla="*/ 121886 w 7203799"/>
              <a:gd name="connsiteY4" fmla="*/ 3175764 h 6030364"/>
              <a:gd name="connsiteX5" fmla="*/ 658808 w 7203799"/>
              <a:gd name="connsiteY5" fmla="*/ 4228382 h 6030364"/>
              <a:gd name="connsiteX6" fmla="*/ 929352 w 7203799"/>
              <a:gd name="connsiteY6" fmla="*/ 4562487 h 6030364"/>
              <a:gd name="connsiteX7" fmla="*/ 3467971 w 7203799"/>
              <a:gd name="connsiteY7" fmla="*/ 5868460 h 6030364"/>
              <a:gd name="connsiteX8" fmla="*/ 5395115 w 7203799"/>
              <a:gd name="connsiteY8" fmla="*/ 5065016 h 6030364"/>
              <a:gd name="connsiteX9" fmla="*/ 5629645 w 7203799"/>
              <a:gd name="connsiteY9" fmla="*/ 4905476 h 6030364"/>
              <a:gd name="connsiteX10" fmla="*/ 6696345 w 7203799"/>
              <a:gd name="connsiteY10" fmla="*/ 4071455 h 6030364"/>
              <a:gd name="connsiteX11" fmla="*/ 7056622 w 7203799"/>
              <a:gd name="connsiteY11" fmla="*/ 3175764 h 6030364"/>
              <a:gd name="connsiteX12" fmla="*/ 6247816 w 7203799"/>
              <a:gd name="connsiteY12" fmla="*/ 991737 h 6030364"/>
              <a:gd name="connsiteX13" fmla="*/ 5337969 w 7203799"/>
              <a:gd name="connsiteY13" fmla="*/ 375142 h 6030364"/>
              <a:gd name="connsiteX14" fmla="*/ 4090459 w 7203799"/>
              <a:gd name="connsiteY14" fmla="*/ 146611 h 6030364"/>
              <a:gd name="connsiteX15" fmla="*/ 4122552 w 7203799"/>
              <a:gd name="connsiteY15" fmla="*/ 0 h 6030364"/>
              <a:gd name="connsiteX16" fmla="*/ 5418463 w 7203799"/>
              <a:gd name="connsiteY16" fmla="*/ 240852 h 6030364"/>
              <a:gd name="connsiteX17" fmla="*/ 6363612 w 7203799"/>
              <a:gd name="connsiteY17" fmla="*/ 890695 h 6030364"/>
              <a:gd name="connsiteX18" fmla="*/ 7203799 w 7203799"/>
              <a:gd name="connsiteY18" fmla="*/ 3192481 h 6030364"/>
              <a:gd name="connsiteX19" fmla="*/ 6829541 w 7203799"/>
              <a:gd name="connsiteY19" fmla="*/ 4136467 h 6030364"/>
              <a:gd name="connsiteX20" fmla="*/ 5721456 w 7203799"/>
              <a:gd name="connsiteY20" fmla="*/ 5015457 h 6030364"/>
              <a:gd name="connsiteX21" fmla="*/ 5477826 w 7203799"/>
              <a:gd name="connsiteY21" fmla="*/ 5183599 h 6030364"/>
              <a:gd name="connsiteX22" fmla="*/ 3475911 w 7203799"/>
              <a:gd name="connsiteY22" fmla="*/ 6030364 h 6030364"/>
              <a:gd name="connsiteX23" fmla="*/ 838794 w 7203799"/>
              <a:gd name="connsiteY23" fmla="*/ 4653974 h 6030364"/>
              <a:gd name="connsiteX24" fmla="*/ 557754 w 7203799"/>
              <a:gd name="connsiteY24" fmla="*/ 4301854 h 6030364"/>
              <a:gd name="connsiteX25" fmla="*/ 0 w 7203799"/>
              <a:gd name="connsiteY25" fmla="*/ 3192481 h 6030364"/>
              <a:gd name="connsiteX26" fmla="*/ 337002 w 7203799"/>
              <a:gd name="connsiteY26" fmla="*/ 1997729 h 6030364"/>
              <a:gd name="connsiteX27" fmla="*/ 1266386 w 7203799"/>
              <a:gd name="connsiteY27" fmla="*/ 971116 h 6030364"/>
              <a:gd name="connsiteX28" fmla="*/ 2610064 w 7203799"/>
              <a:gd name="connsiteY28" fmla="*/ 259166 h 6030364"/>
              <a:gd name="connsiteX29" fmla="*/ 4122552 w 7203799"/>
              <a:gd name="connsiteY29" fmla="*/ 0 h 60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03799" h="6030364">
                <a:moveTo>
                  <a:pt x="4090459" y="146611"/>
                </a:moveTo>
                <a:cubicBezTo>
                  <a:pt x="3606963" y="146611"/>
                  <a:pt x="3116919" y="229322"/>
                  <a:pt x="2634463" y="392518"/>
                </a:cubicBezTo>
                <a:cubicBezTo>
                  <a:pt x="2164657" y="551144"/>
                  <a:pt x="1717473" y="784767"/>
                  <a:pt x="1340972" y="1068045"/>
                </a:cubicBezTo>
                <a:cubicBezTo>
                  <a:pt x="957924" y="1356158"/>
                  <a:pt x="656874" y="1683987"/>
                  <a:pt x="446301" y="2042135"/>
                </a:cubicBezTo>
                <a:cubicBezTo>
                  <a:pt x="231114" y="2408251"/>
                  <a:pt x="121886" y="2789658"/>
                  <a:pt x="121886" y="3175764"/>
                </a:cubicBezTo>
                <a:cubicBezTo>
                  <a:pt x="121886" y="3564616"/>
                  <a:pt x="296147" y="3791707"/>
                  <a:pt x="658808" y="4228382"/>
                </a:cubicBezTo>
                <a:cubicBezTo>
                  <a:pt x="746310" y="4333697"/>
                  <a:pt x="836791" y="4442668"/>
                  <a:pt x="929352" y="4562487"/>
                </a:cubicBezTo>
                <a:cubicBezTo>
                  <a:pt x="1636666" y="5477909"/>
                  <a:pt x="2395913" y="5868460"/>
                  <a:pt x="3467971" y="5868460"/>
                </a:cubicBezTo>
                <a:cubicBezTo>
                  <a:pt x="4171563" y="5868460"/>
                  <a:pt x="4687799" y="5550298"/>
                  <a:pt x="5395115" y="5065016"/>
                </a:cubicBezTo>
                <a:cubicBezTo>
                  <a:pt x="5474133" y="5010792"/>
                  <a:pt x="5553154" y="4957219"/>
                  <a:pt x="5629645" y="4905476"/>
                </a:cubicBezTo>
                <a:cubicBezTo>
                  <a:pt x="6044240" y="4624684"/>
                  <a:pt x="6435769" y="4359438"/>
                  <a:pt x="6696345" y="4071455"/>
                </a:cubicBezTo>
                <a:cubicBezTo>
                  <a:pt x="6945459" y="3796151"/>
                  <a:pt x="7056622" y="3519931"/>
                  <a:pt x="7056622" y="3175764"/>
                </a:cubicBezTo>
                <a:cubicBezTo>
                  <a:pt x="7056622" y="2313128"/>
                  <a:pt x="6769413" y="1537514"/>
                  <a:pt x="6247816" y="991737"/>
                </a:cubicBezTo>
                <a:cubicBezTo>
                  <a:pt x="5992603" y="724794"/>
                  <a:pt x="5686492" y="517301"/>
                  <a:pt x="5337969" y="375142"/>
                </a:cubicBezTo>
                <a:cubicBezTo>
                  <a:pt x="4966082" y="223571"/>
                  <a:pt x="4546427" y="146611"/>
                  <a:pt x="4090459" y="146611"/>
                </a:cubicBezTo>
                <a:close/>
                <a:moveTo>
                  <a:pt x="4122552" y="0"/>
                </a:moveTo>
                <a:cubicBezTo>
                  <a:pt x="4596209"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7" y="5695047"/>
                  <a:pt x="4206801" y="6030364"/>
                  <a:pt x="3475911" y="6030364"/>
                </a:cubicBezTo>
                <a:cubicBezTo>
                  <a:pt x="2362258" y="6030364"/>
                  <a:pt x="1573553" y="5618755"/>
                  <a:pt x="838794" y="4653974"/>
                </a:cubicBezTo>
                <a:cubicBezTo>
                  <a:pt x="742641" y="4527696"/>
                  <a:pt x="648651" y="4412849"/>
                  <a:pt x="557754" y="4301854"/>
                </a:cubicBezTo>
                <a:cubicBezTo>
                  <a:pt x="181022" y="3841635"/>
                  <a:pt x="0" y="3602300"/>
                  <a:pt x="0" y="3192481"/>
                </a:cubicBezTo>
                <a:cubicBezTo>
                  <a:pt x="0" y="2785556"/>
                  <a:pt x="113467" y="2383584"/>
                  <a:pt x="337002" y="1997729"/>
                </a:cubicBezTo>
                <a:cubicBezTo>
                  <a:pt x="555744" y="1620270"/>
                  <a:pt x="868475" y="1274763"/>
                  <a:pt x="1266386" y="971116"/>
                </a:cubicBezTo>
                <a:cubicBezTo>
                  <a:pt x="1657494" y="672565"/>
                  <a:pt x="2122028" y="426344"/>
                  <a:pt x="2610064" y="259166"/>
                </a:cubicBezTo>
                <a:cubicBezTo>
                  <a:pt x="3111237" y="87171"/>
                  <a:pt x="3620296" y="0"/>
                  <a:pt x="4122552"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Bocadillo: ovalado 3">
            <a:extLst>
              <a:ext uri="{FF2B5EF4-FFF2-40B4-BE49-F238E27FC236}">
                <a16:creationId xmlns:a16="http://schemas.microsoft.com/office/drawing/2014/main" id="{650E8039-52DA-416A-A8E4-B27BD2835C4A}"/>
              </a:ext>
            </a:extLst>
          </p:cNvPr>
          <p:cNvSpPr/>
          <p:nvPr/>
        </p:nvSpPr>
        <p:spPr>
          <a:xfrm>
            <a:off x="5931277" y="71021"/>
            <a:ext cx="3944157" cy="1477400"/>
          </a:xfrm>
          <a:prstGeom prst="wedgeEllipse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t>Gracias por su participación</a:t>
            </a:r>
          </a:p>
          <a:p>
            <a:endParaRPr lang="es-ES" sz="1400" dirty="0"/>
          </a:p>
          <a:p>
            <a:r>
              <a:rPr lang="es-ES" sz="1400" dirty="0"/>
              <a:t>Nos vemos pronto !!!</a:t>
            </a:r>
            <a:endParaRPr lang="es-CL" sz="1400" dirty="0"/>
          </a:p>
        </p:txBody>
      </p:sp>
      <p:sp>
        <p:nvSpPr>
          <p:cNvPr id="5" name="Marcador de número de diapositiva 4">
            <a:extLst>
              <a:ext uri="{FF2B5EF4-FFF2-40B4-BE49-F238E27FC236}">
                <a16:creationId xmlns:a16="http://schemas.microsoft.com/office/drawing/2014/main" id="{60992D43-77B6-4023-9171-079AF8BD66D5}"/>
              </a:ext>
            </a:extLst>
          </p:cNvPr>
          <p:cNvSpPr>
            <a:spLocks noGrp="1"/>
          </p:cNvSpPr>
          <p:nvPr>
            <p:ph type="sldNum" sz="quarter" idx="12"/>
          </p:nvPr>
        </p:nvSpPr>
        <p:spPr/>
        <p:txBody>
          <a:bodyPr/>
          <a:lstStyle/>
          <a:p>
            <a:fld id="{09B0C2D5-5C1B-6F42-BF3C-E134A015E6F2}" type="slidenum">
              <a:rPr lang="es-CL" smtClean="0"/>
              <a:t>38</a:t>
            </a:fld>
            <a:endParaRPr lang="es-CL"/>
          </a:p>
        </p:txBody>
      </p:sp>
      <p:pic>
        <p:nvPicPr>
          <p:cNvPr id="6" name="Imagen 5"/>
          <p:cNvPicPr>
            <a:picLocks noChangeAspect="1"/>
          </p:cNvPicPr>
          <p:nvPr/>
        </p:nvPicPr>
        <p:blipFill>
          <a:blip r:embed="rId2"/>
          <a:stretch>
            <a:fillRect/>
          </a:stretch>
        </p:blipFill>
        <p:spPr>
          <a:xfrm>
            <a:off x="0" y="-14595"/>
            <a:ext cx="5668211" cy="6813518"/>
          </a:xfrm>
          <a:prstGeom prst="rect">
            <a:avLst/>
          </a:prstGeom>
        </p:spPr>
      </p:pic>
    </p:spTree>
    <p:extLst>
      <p:ext uri="{BB962C8B-B14F-4D97-AF65-F5344CB8AC3E}">
        <p14:creationId xmlns:p14="http://schemas.microsoft.com/office/powerpoint/2010/main" val="4292285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34FC372-4DE0-4B53-91EC-68BE48C5054B}"/>
              </a:ext>
            </a:extLst>
          </p:cNvPr>
          <p:cNvSpPr txBox="1"/>
          <p:nvPr/>
        </p:nvSpPr>
        <p:spPr>
          <a:xfrm>
            <a:off x="923278" y="3635405"/>
            <a:ext cx="4429957" cy="861774"/>
          </a:xfrm>
          <a:prstGeom prst="rect">
            <a:avLst/>
          </a:prstGeom>
          <a:noFill/>
        </p:spPr>
        <p:txBody>
          <a:bodyPr wrap="square" rtlCol="0">
            <a:spAutoFit/>
          </a:bodyPr>
          <a:lstStyle/>
          <a:p>
            <a:pPr algn="ctr"/>
            <a:r>
              <a:rPr lang="es-ES" sz="1800" b="1" dirty="0">
                <a:solidFill>
                  <a:srgbClr val="0000FF"/>
                </a:solidFill>
                <a:latin typeface="Calibri Light" panose="020F0302020204030204" pitchFamily="34" charset="0"/>
                <a:cs typeface="Calibri Light" panose="020F0302020204030204" pitchFamily="34" charset="0"/>
              </a:rPr>
              <a:t>Como modalidad de resolución de conflictos</a:t>
            </a:r>
          </a:p>
          <a:p>
            <a:pPr algn="ctr"/>
            <a:r>
              <a:rPr lang="es-ES" sz="1800" b="1" dirty="0">
                <a:solidFill>
                  <a:srgbClr val="0000FF"/>
                </a:solidFill>
                <a:latin typeface="Calibri Light" panose="020F0302020204030204" pitchFamily="34" charset="0"/>
                <a:cs typeface="Calibri Light" panose="020F0302020204030204" pitchFamily="34" charset="0"/>
              </a:rPr>
              <a:t>Frente a la crisis de la Justicia</a:t>
            </a:r>
          </a:p>
          <a:p>
            <a:endParaRPr lang="es-CL" dirty="0"/>
          </a:p>
        </p:txBody>
      </p:sp>
      <p:sp>
        <p:nvSpPr>
          <p:cNvPr id="6" name="CuadroTexto 5">
            <a:extLst>
              <a:ext uri="{FF2B5EF4-FFF2-40B4-BE49-F238E27FC236}">
                <a16:creationId xmlns:a16="http://schemas.microsoft.com/office/drawing/2014/main" id="{170338E5-0775-4175-A8C6-F22311274C93}"/>
              </a:ext>
            </a:extLst>
          </p:cNvPr>
          <p:cNvSpPr txBox="1"/>
          <p:nvPr/>
        </p:nvSpPr>
        <p:spPr>
          <a:xfrm>
            <a:off x="6776624" y="3573849"/>
            <a:ext cx="5104658" cy="923330"/>
          </a:xfrm>
          <a:prstGeom prst="rect">
            <a:avLst/>
          </a:prstGeom>
          <a:noFill/>
        </p:spPr>
        <p:txBody>
          <a:bodyPr wrap="square" rtlCol="0">
            <a:spAutoFit/>
          </a:bodyPr>
          <a:lstStyle/>
          <a:p>
            <a:pPr algn="just"/>
            <a:r>
              <a:rPr lang="es-ES" sz="1800" b="1" dirty="0">
                <a:solidFill>
                  <a:srgbClr val="C00000"/>
                </a:solidFill>
                <a:latin typeface="Calibri Light" panose="020F0302020204030204" pitchFamily="34" charset="0"/>
                <a:cs typeface="Calibri Light" panose="020F0302020204030204" pitchFamily="34" charset="0"/>
              </a:rPr>
              <a:t>Como práctica de intervención en la </a:t>
            </a:r>
            <a:r>
              <a:rPr lang="es-ES" sz="1800" b="1" dirty="0">
                <a:solidFill>
                  <a:srgbClr val="FF0000"/>
                </a:solidFill>
                <a:latin typeface="Calibri Light" panose="020F0302020204030204" pitchFamily="34" charset="0"/>
                <a:cs typeface="Calibri Light" panose="020F0302020204030204" pitchFamily="34" charset="0"/>
              </a:rPr>
              <a:t>reconstrucción de </a:t>
            </a:r>
            <a:r>
              <a:rPr lang="es-ES" sz="1800" b="1" u="sng" dirty="0">
                <a:solidFill>
                  <a:srgbClr val="FF0000"/>
                </a:solidFill>
                <a:latin typeface="Calibri Light" panose="020F0302020204030204" pitchFamily="34" charset="0"/>
                <a:cs typeface="Calibri Light" panose="020F0302020204030204" pitchFamily="34" charset="0"/>
              </a:rPr>
              <a:t>vínculos sociale</a:t>
            </a:r>
            <a:r>
              <a:rPr lang="es-ES" sz="1800" b="1" u="sng" dirty="0">
                <a:solidFill>
                  <a:srgbClr val="C00000"/>
                </a:solidFill>
                <a:latin typeface="Calibri Light" panose="020F0302020204030204" pitchFamily="34" charset="0"/>
                <a:cs typeface="Calibri Light" panose="020F0302020204030204" pitchFamily="34" charset="0"/>
              </a:rPr>
              <a:t>s </a:t>
            </a:r>
            <a:r>
              <a:rPr lang="es-ES" sz="1800" b="1" dirty="0">
                <a:solidFill>
                  <a:srgbClr val="C00000"/>
                </a:solidFill>
                <a:latin typeface="Calibri Light" panose="020F0302020204030204" pitchFamily="34" charset="0"/>
                <a:cs typeface="Calibri Light" panose="020F0302020204030204" pitchFamily="34" charset="0"/>
              </a:rPr>
              <a:t>y resocialización de los individuos para las transformaciones sociales</a:t>
            </a:r>
            <a:endParaRPr lang="es-CL" sz="1800" b="1" dirty="0">
              <a:solidFill>
                <a:srgbClr val="C00000"/>
              </a:solidFill>
              <a:latin typeface="Calibri Light" panose="020F0302020204030204" pitchFamily="34" charset="0"/>
              <a:cs typeface="Calibri Light" panose="020F0302020204030204" pitchFamily="34" charset="0"/>
            </a:endParaRPr>
          </a:p>
        </p:txBody>
      </p:sp>
      <p:sp>
        <p:nvSpPr>
          <p:cNvPr id="7" name="CuadroTexto 6">
            <a:extLst>
              <a:ext uri="{FF2B5EF4-FFF2-40B4-BE49-F238E27FC236}">
                <a16:creationId xmlns:a16="http://schemas.microsoft.com/office/drawing/2014/main" id="{9FE6206E-5201-40DC-9957-78A49C9E0EA1}"/>
              </a:ext>
            </a:extLst>
          </p:cNvPr>
          <p:cNvSpPr txBox="1"/>
          <p:nvPr/>
        </p:nvSpPr>
        <p:spPr>
          <a:xfrm>
            <a:off x="923278" y="4760276"/>
            <a:ext cx="5672831" cy="523220"/>
          </a:xfrm>
          <a:prstGeom prst="rect">
            <a:avLst/>
          </a:prstGeom>
          <a:noFill/>
        </p:spPr>
        <p:txBody>
          <a:bodyPr wrap="square" rtlCol="0">
            <a:spAutoFit/>
          </a:bodyPr>
          <a:lstStyle/>
          <a:p>
            <a:pPr marL="285750" indent="-285750">
              <a:buFont typeface="Wingdings" panose="05000000000000000000" pitchFamily="2" charset="2"/>
              <a:buChar char="ü"/>
            </a:pPr>
            <a:r>
              <a:rPr lang="es-ES" dirty="0"/>
              <a:t>Se intervienen conflictos manifiestos</a:t>
            </a:r>
          </a:p>
          <a:p>
            <a:pPr marL="285750" indent="-285750">
              <a:buFont typeface="Wingdings" panose="05000000000000000000" pitchFamily="2" charset="2"/>
              <a:buChar char="ü"/>
            </a:pPr>
            <a:r>
              <a:rPr lang="es-ES" dirty="0"/>
              <a:t>El objetivo es la resolución/ solución de problemas</a:t>
            </a:r>
            <a:endParaRPr lang="es-CL" dirty="0"/>
          </a:p>
        </p:txBody>
      </p:sp>
      <p:sp>
        <p:nvSpPr>
          <p:cNvPr id="8" name="CuadroTexto 7">
            <a:extLst>
              <a:ext uri="{FF2B5EF4-FFF2-40B4-BE49-F238E27FC236}">
                <a16:creationId xmlns:a16="http://schemas.microsoft.com/office/drawing/2014/main" id="{BCC0DF4E-0A36-474A-990B-2AB6F22952D8}"/>
              </a:ext>
            </a:extLst>
          </p:cNvPr>
          <p:cNvSpPr txBox="1"/>
          <p:nvPr/>
        </p:nvSpPr>
        <p:spPr>
          <a:xfrm>
            <a:off x="6951216" y="4580878"/>
            <a:ext cx="4930066" cy="1384995"/>
          </a:xfrm>
          <a:prstGeom prst="rect">
            <a:avLst/>
          </a:prstGeom>
          <a:noFill/>
        </p:spPr>
        <p:txBody>
          <a:bodyPr wrap="square" rtlCol="0">
            <a:spAutoFit/>
          </a:bodyPr>
          <a:lstStyle/>
          <a:p>
            <a:pPr marL="285750" indent="-285750">
              <a:buFont typeface="Wingdings" panose="05000000000000000000" pitchFamily="2" charset="2"/>
              <a:buChar char="ü"/>
            </a:pPr>
            <a:r>
              <a:rPr lang="es-ES" dirty="0"/>
              <a:t>Se interviene en estados tempranos del conflicto</a:t>
            </a:r>
          </a:p>
          <a:p>
            <a:pPr marL="285750" indent="-285750">
              <a:buFont typeface="Wingdings" panose="05000000000000000000" pitchFamily="2" charset="2"/>
              <a:buChar char="ü"/>
            </a:pPr>
            <a:r>
              <a:rPr lang="es-ES" dirty="0"/>
              <a:t>Se trabaja en la gestión, participación y  transformación del conflicto</a:t>
            </a:r>
          </a:p>
          <a:p>
            <a:pPr marL="285750" indent="-285750">
              <a:buFont typeface="Wingdings" panose="05000000000000000000" pitchFamily="2" charset="2"/>
              <a:buChar char="ü"/>
            </a:pPr>
            <a:r>
              <a:rPr lang="es-ES" dirty="0"/>
              <a:t>Reduce su intensidad </a:t>
            </a:r>
          </a:p>
          <a:p>
            <a:pPr marL="285750" indent="-285750">
              <a:buFont typeface="Wingdings" panose="05000000000000000000" pitchFamily="2" charset="2"/>
              <a:buChar char="ü"/>
            </a:pPr>
            <a:r>
              <a:rPr lang="es-ES" dirty="0"/>
              <a:t>Escenario para la formación de ciudadanía y democracia</a:t>
            </a:r>
            <a:endParaRPr lang="es-CL" dirty="0"/>
          </a:p>
        </p:txBody>
      </p:sp>
      <p:sp>
        <p:nvSpPr>
          <p:cNvPr id="9" name="Flecha: a la izquierda y derecha 8">
            <a:extLst>
              <a:ext uri="{FF2B5EF4-FFF2-40B4-BE49-F238E27FC236}">
                <a16:creationId xmlns:a16="http://schemas.microsoft.com/office/drawing/2014/main" id="{5AB72E49-A543-477B-B828-A672C8FF0775}"/>
              </a:ext>
            </a:extLst>
          </p:cNvPr>
          <p:cNvSpPr/>
          <p:nvPr/>
        </p:nvSpPr>
        <p:spPr>
          <a:xfrm>
            <a:off x="4687410" y="1171852"/>
            <a:ext cx="2858609" cy="729627"/>
          </a:xfrm>
          <a:prstGeom prst="lef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4D59C170-6CBD-493F-9F99-D3A9CF71E5E2}"/>
              </a:ext>
            </a:extLst>
          </p:cNvPr>
          <p:cNvSpPr txBox="1"/>
          <p:nvPr/>
        </p:nvSpPr>
        <p:spPr>
          <a:xfrm>
            <a:off x="4687411" y="1393794"/>
            <a:ext cx="3116062" cy="523220"/>
          </a:xfrm>
          <a:prstGeom prst="rect">
            <a:avLst/>
          </a:prstGeom>
          <a:noFill/>
        </p:spPr>
        <p:txBody>
          <a:bodyPr wrap="square" rtlCol="0">
            <a:spAutoFit/>
          </a:bodyPr>
          <a:lstStyle/>
          <a:p>
            <a:pPr algn="ctr"/>
            <a:r>
              <a:rPr lang="es-ES" sz="1400" b="1" dirty="0">
                <a:solidFill>
                  <a:schemeClr val="bg1"/>
                </a:solidFill>
                <a:latin typeface="Calibri Light" panose="020F0302020204030204" pitchFamily="34" charset="0"/>
                <a:cs typeface="Calibri Light" panose="020F0302020204030204" pitchFamily="34" charset="0"/>
              </a:rPr>
              <a:t>Dos perfiles de mediación</a:t>
            </a:r>
            <a:endParaRPr lang="es-CL" sz="1400" b="1" dirty="0">
              <a:solidFill>
                <a:schemeClr val="bg1"/>
              </a:solidFill>
              <a:latin typeface="Calibri Light" panose="020F0302020204030204" pitchFamily="34" charset="0"/>
              <a:cs typeface="Calibri Light" panose="020F0302020204030204" pitchFamily="34" charset="0"/>
            </a:endParaRPr>
          </a:p>
          <a:p>
            <a:endParaRPr lang="es-CL" dirty="0"/>
          </a:p>
        </p:txBody>
      </p:sp>
      <p:sp>
        <p:nvSpPr>
          <p:cNvPr id="4" name="Marcador de número de diapositiva 3">
            <a:extLst>
              <a:ext uri="{FF2B5EF4-FFF2-40B4-BE49-F238E27FC236}">
                <a16:creationId xmlns:a16="http://schemas.microsoft.com/office/drawing/2014/main" id="{DD57B1FB-B742-40F1-8992-397CDEE23CB7}"/>
              </a:ext>
            </a:extLst>
          </p:cNvPr>
          <p:cNvSpPr>
            <a:spLocks noGrp="1"/>
          </p:cNvSpPr>
          <p:nvPr>
            <p:ph type="sldNum" sz="quarter" idx="12"/>
          </p:nvPr>
        </p:nvSpPr>
        <p:spPr/>
        <p:txBody>
          <a:bodyPr/>
          <a:lstStyle/>
          <a:p>
            <a:fld id="{09B0C2D5-5C1B-6F42-BF3C-E134A015E6F2}" type="slidenum">
              <a:rPr lang="es-CL" smtClean="0"/>
              <a:t>4</a:t>
            </a:fld>
            <a:endParaRPr lang="es-CL"/>
          </a:p>
        </p:txBody>
      </p:sp>
      <p:pic>
        <p:nvPicPr>
          <p:cNvPr id="12" name="Imagen 11"/>
          <p:cNvPicPr>
            <a:picLocks noChangeAspect="1"/>
          </p:cNvPicPr>
          <p:nvPr/>
        </p:nvPicPr>
        <p:blipFill>
          <a:blip r:embed="rId2"/>
          <a:stretch>
            <a:fillRect/>
          </a:stretch>
        </p:blipFill>
        <p:spPr>
          <a:xfrm>
            <a:off x="1897626" y="198425"/>
            <a:ext cx="2438400" cy="29535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n 13"/>
          <p:cNvPicPr>
            <a:picLocks noChangeAspect="1"/>
          </p:cNvPicPr>
          <p:nvPr/>
        </p:nvPicPr>
        <p:blipFill>
          <a:blip r:embed="rId3"/>
          <a:stretch>
            <a:fillRect/>
          </a:stretch>
        </p:blipFill>
        <p:spPr>
          <a:xfrm>
            <a:off x="7803473" y="245200"/>
            <a:ext cx="2205766" cy="2932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89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10">
          <a:fgClr>
            <a:schemeClr val="l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39E39-72A9-8C4A-B86F-BDE9ECDA9045}"/>
              </a:ext>
            </a:extLst>
          </p:cNvPr>
          <p:cNvSpPr>
            <a:spLocks noGrp="1"/>
          </p:cNvSpPr>
          <p:nvPr>
            <p:ph type="title"/>
          </p:nvPr>
        </p:nvSpPr>
        <p:spPr>
          <a:xfrm>
            <a:off x="871861" y="365125"/>
            <a:ext cx="7080682" cy="763879"/>
          </a:xfrm>
        </p:spPr>
        <p:txBody>
          <a:bodyPr/>
          <a:lstStyle/>
          <a:p>
            <a:pPr algn="ctr"/>
            <a:r>
              <a:rPr lang="es-ES" b="1" dirty="0">
                <a:solidFill>
                  <a:srgbClr val="006600"/>
                </a:solidFill>
                <a:latin typeface="Abadi Extra Light" panose="020B0604020202020204" pitchFamily="34" charset="0"/>
              </a:rPr>
              <a:t>Diferencias de los modelos</a:t>
            </a:r>
            <a:endParaRPr lang="es-CL" b="1" dirty="0">
              <a:solidFill>
                <a:srgbClr val="006600"/>
              </a:solidFill>
              <a:latin typeface="Abadi Extra Light" panose="020B0604020202020204" pitchFamily="34" charset="0"/>
            </a:endParaRPr>
          </a:p>
        </p:txBody>
      </p:sp>
      <p:sp>
        <p:nvSpPr>
          <p:cNvPr id="3" name="Marcador de texto 2">
            <a:extLst>
              <a:ext uri="{FF2B5EF4-FFF2-40B4-BE49-F238E27FC236}">
                <a16:creationId xmlns:a16="http://schemas.microsoft.com/office/drawing/2014/main" id="{A844F5EA-ED4D-BA46-B45A-49F17ADE6AEE}"/>
              </a:ext>
            </a:extLst>
          </p:cNvPr>
          <p:cNvSpPr>
            <a:spLocks noGrp="1"/>
          </p:cNvSpPr>
          <p:nvPr>
            <p:ph type="body" idx="1"/>
          </p:nvPr>
        </p:nvSpPr>
        <p:spPr>
          <a:xfrm>
            <a:off x="221942" y="1825625"/>
            <a:ext cx="4705165" cy="4351338"/>
          </a:xfrm>
        </p:spPr>
        <p:txBody>
          <a:bodyPr>
            <a:normAutofit lnSpcReduction="10000"/>
          </a:bodyPr>
          <a:lstStyle/>
          <a:p>
            <a:r>
              <a:rPr lang="es-ES" sz="1600" dirty="0">
                <a:solidFill>
                  <a:schemeClr val="tx1"/>
                </a:solidFill>
                <a:latin typeface="Calibri Light" panose="020F0302020204030204" pitchFamily="34" charset="0"/>
                <a:cs typeface="Calibri Light" panose="020F0302020204030204" pitchFamily="34" charset="0"/>
              </a:rPr>
              <a:t>Separa el problema de las personas</a:t>
            </a:r>
          </a:p>
          <a:p>
            <a:r>
              <a:rPr lang="es-ES" sz="1600" dirty="0">
                <a:solidFill>
                  <a:schemeClr val="tx1"/>
                </a:solidFill>
                <a:latin typeface="Calibri Light" panose="020F0302020204030204" pitchFamily="34" charset="0"/>
                <a:cs typeface="Calibri Light" panose="020F0302020204030204" pitchFamily="34" charset="0"/>
              </a:rPr>
              <a:t>Entiende el conflicto no como algo negativo, sino como  un problema que solucionar; un obstáculo para la satisfacción de necesidades</a:t>
            </a:r>
          </a:p>
          <a:p>
            <a:r>
              <a:rPr lang="es-ES" sz="1600" dirty="0">
                <a:solidFill>
                  <a:schemeClr val="tx1"/>
                </a:solidFill>
                <a:latin typeface="Calibri Light" panose="020F0302020204030204" pitchFamily="34" charset="0"/>
                <a:cs typeface="Calibri Light" panose="020F0302020204030204" pitchFamily="34" charset="0"/>
              </a:rPr>
              <a:t>Lógica colaborativa. </a:t>
            </a:r>
            <a:r>
              <a:rPr lang="es-ES" sz="1600" b="1" dirty="0">
                <a:solidFill>
                  <a:schemeClr val="tx1"/>
                </a:solidFill>
                <a:latin typeface="Calibri Light" panose="020F0302020204030204" pitchFamily="34" charset="0"/>
                <a:cs typeface="Calibri Light" panose="020F0302020204030204" pitchFamily="34" charset="0"/>
              </a:rPr>
              <a:t>Estrategia ganar - ganar</a:t>
            </a:r>
          </a:p>
          <a:p>
            <a:r>
              <a:rPr lang="es-ES" sz="1600" dirty="0">
                <a:solidFill>
                  <a:schemeClr val="tx1"/>
                </a:solidFill>
                <a:latin typeface="Calibri Light" panose="020F0302020204030204" pitchFamily="34" charset="0"/>
                <a:cs typeface="Calibri Light" panose="020F0302020204030204" pitchFamily="34" charset="0"/>
              </a:rPr>
              <a:t>Se basa en negociar intereses, no posiciones</a:t>
            </a:r>
          </a:p>
          <a:p>
            <a:r>
              <a:rPr lang="es-ES" sz="1600" dirty="0">
                <a:solidFill>
                  <a:schemeClr val="tx1"/>
                </a:solidFill>
                <a:latin typeface="Calibri Light" panose="020F0302020204030204" pitchFamily="34" charset="0"/>
                <a:cs typeface="Calibri Light" panose="020F0302020204030204" pitchFamily="34" charset="0"/>
              </a:rPr>
              <a:t>Generación de opciones de mutuo beneficio</a:t>
            </a:r>
          </a:p>
          <a:p>
            <a:r>
              <a:rPr lang="es-ES" sz="1600" dirty="0">
                <a:solidFill>
                  <a:schemeClr val="tx1"/>
                </a:solidFill>
                <a:latin typeface="Calibri Light" panose="020F0302020204030204" pitchFamily="34" charset="0"/>
                <a:cs typeface="Calibri Light" panose="020F0302020204030204" pitchFamily="34" charset="0"/>
              </a:rPr>
              <a:t>La meta del modelo es </a:t>
            </a:r>
            <a:r>
              <a:rPr lang="es-ES" sz="1600" dirty="0" err="1">
                <a:solidFill>
                  <a:schemeClr val="tx1"/>
                </a:solidFill>
                <a:latin typeface="Calibri Light" panose="020F0302020204030204" pitchFamily="34" charset="0"/>
                <a:cs typeface="Calibri Light" panose="020F0302020204030204" pitchFamily="34" charset="0"/>
              </a:rPr>
              <a:t>co</a:t>
            </a:r>
            <a:r>
              <a:rPr lang="es-ES" sz="1600" dirty="0">
                <a:solidFill>
                  <a:schemeClr val="tx1"/>
                </a:solidFill>
                <a:latin typeface="Calibri Light" panose="020F0302020204030204" pitchFamily="34" charset="0"/>
                <a:cs typeface="Calibri Light" panose="020F0302020204030204" pitchFamily="34" charset="0"/>
              </a:rPr>
              <a:t>- construir una solución integradora a través del acuerdo</a:t>
            </a:r>
          </a:p>
          <a:p>
            <a:r>
              <a:rPr lang="es-ES" sz="1600" dirty="0">
                <a:solidFill>
                  <a:schemeClr val="tx1"/>
                </a:solidFill>
                <a:latin typeface="Calibri Light" panose="020F0302020204030204" pitchFamily="34" charset="0"/>
                <a:cs typeface="Calibri Light" panose="020F0302020204030204" pitchFamily="34" charset="0"/>
              </a:rPr>
              <a:t>El acuerdo debe ser satisfactorio/ frontera de Pareto</a:t>
            </a:r>
          </a:p>
          <a:p>
            <a:r>
              <a:rPr lang="es-ES" sz="1600" dirty="0">
                <a:solidFill>
                  <a:schemeClr val="tx1"/>
                </a:solidFill>
                <a:latin typeface="Calibri Light" panose="020F0302020204030204" pitchFamily="34" charset="0"/>
                <a:cs typeface="Calibri Light" panose="020F0302020204030204" pitchFamily="34" charset="0"/>
              </a:rPr>
              <a:t>El trabajo de mediación / negociación obedece a una lógica lineal/ secuencial</a:t>
            </a:r>
          </a:p>
          <a:p>
            <a:r>
              <a:rPr lang="es-ES" sz="1600" dirty="0">
                <a:solidFill>
                  <a:schemeClr val="tx1"/>
                </a:solidFill>
                <a:latin typeface="Calibri Light" panose="020F0302020204030204" pitchFamily="34" charset="0"/>
                <a:cs typeface="Calibri Light" panose="020F0302020204030204" pitchFamily="34" charset="0"/>
              </a:rPr>
              <a:t>El mediador es neutral/ conductor del proceso de negociación</a:t>
            </a:r>
          </a:p>
          <a:p>
            <a:endParaRPr lang="es-CL" b="1" dirty="0">
              <a:solidFill>
                <a:srgbClr val="006600"/>
              </a:solidFill>
              <a:latin typeface="Calibri Light" panose="020F0302020204030204" pitchFamily="34" charset="0"/>
              <a:cs typeface="Calibri Light" panose="020F0302020204030204" pitchFamily="34" charset="0"/>
            </a:endParaRPr>
          </a:p>
        </p:txBody>
      </p:sp>
      <p:sp>
        <p:nvSpPr>
          <p:cNvPr id="4" name="Marcador de texto 3">
            <a:extLst>
              <a:ext uri="{FF2B5EF4-FFF2-40B4-BE49-F238E27FC236}">
                <a16:creationId xmlns:a16="http://schemas.microsoft.com/office/drawing/2014/main" id="{4ACF3A01-5421-5344-B57E-5DE5B1C46C61}"/>
              </a:ext>
            </a:extLst>
          </p:cNvPr>
          <p:cNvSpPr>
            <a:spLocks noGrp="1"/>
          </p:cNvSpPr>
          <p:nvPr>
            <p:ph type="body" idx="2"/>
          </p:nvPr>
        </p:nvSpPr>
        <p:spPr>
          <a:xfrm>
            <a:off x="7630791" y="1825625"/>
            <a:ext cx="4339267" cy="4351338"/>
          </a:xfrm>
        </p:spPr>
        <p:txBody>
          <a:bodyPr>
            <a:normAutofit fontScale="77500" lnSpcReduction="20000"/>
          </a:bodyPr>
          <a:lstStyle/>
          <a:p>
            <a:r>
              <a:rPr lang="es-ES" sz="1800" dirty="0">
                <a:solidFill>
                  <a:schemeClr val="tx1"/>
                </a:solidFill>
                <a:latin typeface="Calibri Light" panose="020F0302020204030204" pitchFamily="34" charset="0"/>
                <a:cs typeface="Calibri Light" panose="020F0302020204030204" pitchFamily="34" charset="0"/>
              </a:rPr>
              <a:t>Separa el problema de las personas</a:t>
            </a:r>
          </a:p>
          <a:p>
            <a:r>
              <a:rPr lang="es-ES" sz="1800" dirty="0">
                <a:solidFill>
                  <a:schemeClr val="tx1"/>
                </a:solidFill>
                <a:latin typeface="Calibri Light" panose="020F0302020204030204" pitchFamily="34" charset="0"/>
                <a:cs typeface="Calibri Light" panose="020F0302020204030204" pitchFamily="34" charset="0"/>
              </a:rPr>
              <a:t>Relevancia del contexto social y del territorio en que se produce el conflicto</a:t>
            </a:r>
          </a:p>
          <a:p>
            <a:r>
              <a:rPr lang="es-ES" sz="1800" dirty="0">
                <a:solidFill>
                  <a:schemeClr val="tx1"/>
                </a:solidFill>
                <a:latin typeface="Calibri Light" panose="020F0302020204030204" pitchFamily="34" charset="0"/>
                <a:cs typeface="Calibri Light" panose="020F0302020204030204" pitchFamily="34" charset="0"/>
              </a:rPr>
              <a:t>Entiende el conflicto no como algo negativo, ni tampoco como un  un problema que solucionar. El conflicto es algo positivo, una oportunidad de Cambio/ crisis</a:t>
            </a:r>
          </a:p>
          <a:p>
            <a:r>
              <a:rPr lang="es-ES" sz="1800" dirty="0">
                <a:solidFill>
                  <a:schemeClr val="tx1"/>
                </a:solidFill>
                <a:latin typeface="Calibri Light" panose="020F0302020204030204" pitchFamily="34" charset="0"/>
                <a:cs typeface="Calibri Light" panose="020F0302020204030204" pitchFamily="34" charset="0"/>
              </a:rPr>
              <a:t>La meta del modelo es la transformación: el cambio:  de las personas y de las relaciones más que el acuerdo</a:t>
            </a:r>
          </a:p>
          <a:p>
            <a:r>
              <a:rPr lang="es-ES" sz="1800" dirty="0">
                <a:solidFill>
                  <a:schemeClr val="tx1"/>
                </a:solidFill>
                <a:latin typeface="Calibri Light" panose="020F0302020204030204" pitchFamily="34" charset="0"/>
                <a:cs typeface="Calibri Light" panose="020F0302020204030204" pitchFamily="34" charset="0"/>
              </a:rPr>
              <a:t>Relevancia de la legitimación relaciona, entre el mediador, las partes, el método y modelo de mediación</a:t>
            </a:r>
          </a:p>
          <a:p>
            <a:r>
              <a:rPr lang="es-ES" sz="1800" dirty="0">
                <a:solidFill>
                  <a:schemeClr val="tx1"/>
                </a:solidFill>
                <a:latin typeface="Calibri Light" panose="020F0302020204030204" pitchFamily="34" charset="0"/>
                <a:cs typeface="Calibri Light" panose="020F0302020204030204" pitchFamily="34" charset="0"/>
              </a:rPr>
              <a:t>La transformación se produce en dos niveles:</a:t>
            </a:r>
          </a:p>
          <a:p>
            <a:pPr lvl="1"/>
            <a:r>
              <a:rPr lang="es-ES" sz="1400" dirty="0">
                <a:solidFill>
                  <a:schemeClr val="tx1"/>
                </a:solidFill>
                <a:latin typeface="Calibri Light" panose="020F0302020204030204" pitchFamily="34" charset="0"/>
                <a:cs typeface="Calibri Light" panose="020F0302020204030204" pitchFamily="34" charset="0"/>
              </a:rPr>
              <a:t>Intersubjetivo: revalorización/ empoderamiento</a:t>
            </a:r>
          </a:p>
          <a:p>
            <a:pPr lvl="1"/>
            <a:r>
              <a:rPr lang="es-ES" sz="1400" dirty="0">
                <a:solidFill>
                  <a:schemeClr val="tx1"/>
                </a:solidFill>
                <a:latin typeface="Calibri Light" panose="020F0302020204030204" pitchFamily="34" charset="0"/>
                <a:cs typeface="Calibri Light" panose="020F0302020204030204" pitchFamily="34" charset="0"/>
              </a:rPr>
              <a:t>Intra subjetivo: reconocimiento recíproco</a:t>
            </a:r>
          </a:p>
          <a:p>
            <a:r>
              <a:rPr lang="es-ES" sz="1800" dirty="0">
                <a:solidFill>
                  <a:schemeClr val="tx1"/>
                </a:solidFill>
                <a:latin typeface="Calibri Light" panose="020F0302020204030204" pitchFamily="34" charset="0"/>
                <a:cs typeface="Calibri Light" panose="020F0302020204030204" pitchFamily="34" charset="0"/>
              </a:rPr>
              <a:t>El trabajo de mediación / negociación obedece a una lógica circular/ de interconexión entre intervenciones</a:t>
            </a:r>
          </a:p>
          <a:p>
            <a:r>
              <a:rPr lang="es-ES" sz="1800" dirty="0">
                <a:solidFill>
                  <a:schemeClr val="tx1"/>
                </a:solidFill>
                <a:latin typeface="Calibri Light" panose="020F0302020204030204" pitchFamily="34" charset="0"/>
                <a:cs typeface="Calibri Light" panose="020F0302020204030204" pitchFamily="34" charset="0"/>
              </a:rPr>
              <a:t>El mediador participa en generar un proceso de transformación. Rol más activo</a:t>
            </a:r>
          </a:p>
          <a:p>
            <a:endParaRPr lang="es-CL" dirty="0"/>
          </a:p>
        </p:txBody>
      </p:sp>
      <p:sp>
        <p:nvSpPr>
          <p:cNvPr id="5" name="CuadroTexto 4">
            <a:extLst>
              <a:ext uri="{FF2B5EF4-FFF2-40B4-BE49-F238E27FC236}">
                <a16:creationId xmlns:a16="http://schemas.microsoft.com/office/drawing/2014/main" id="{949549B5-3CC6-496F-B318-4D34D880F9E4}"/>
              </a:ext>
            </a:extLst>
          </p:cNvPr>
          <p:cNvSpPr txBox="1"/>
          <p:nvPr/>
        </p:nvSpPr>
        <p:spPr>
          <a:xfrm>
            <a:off x="838200" y="1231641"/>
            <a:ext cx="3434919" cy="461665"/>
          </a:xfrm>
          <a:prstGeom prst="rect">
            <a:avLst/>
          </a:prstGeom>
          <a:noFill/>
        </p:spPr>
        <p:txBody>
          <a:bodyPr wrap="square" rtlCol="0">
            <a:spAutoFit/>
          </a:bodyPr>
          <a:lstStyle/>
          <a:p>
            <a:r>
              <a:rPr lang="es-ES" sz="2400" dirty="0">
                <a:solidFill>
                  <a:srgbClr val="00B050"/>
                </a:solidFill>
              </a:rPr>
              <a:t>Modelo lineal</a:t>
            </a:r>
            <a:endParaRPr lang="es-CL" sz="2400" dirty="0">
              <a:solidFill>
                <a:srgbClr val="00B050"/>
              </a:solidFill>
            </a:endParaRPr>
          </a:p>
        </p:txBody>
      </p:sp>
      <p:sp>
        <p:nvSpPr>
          <p:cNvPr id="8" name="CuadroTexto 7">
            <a:extLst>
              <a:ext uri="{FF2B5EF4-FFF2-40B4-BE49-F238E27FC236}">
                <a16:creationId xmlns:a16="http://schemas.microsoft.com/office/drawing/2014/main" id="{BD3FB9A5-7E74-4850-8750-5B722D95DF20}"/>
              </a:ext>
            </a:extLst>
          </p:cNvPr>
          <p:cNvSpPr txBox="1"/>
          <p:nvPr/>
        </p:nvSpPr>
        <p:spPr>
          <a:xfrm>
            <a:off x="8374923" y="1231483"/>
            <a:ext cx="2979198" cy="400110"/>
          </a:xfrm>
          <a:prstGeom prst="rect">
            <a:avLst/>
          </a:prstGeom>
          <a:noFill/>
        </p:spPr>
        <p:txBody>
          <a:bodyPr wrap="square" rtlCol="0">
            <a:spAutoFit/>
          </a:bodyPr>
          <a:lstStyle/>
          <a:p>
            <a:r>
              <a:rPr lang="es-ES" sz="2000" dirty="0">
                <a:solidFill>
                  <a:srgbClr val="00B050"/>
                </a:solidFill>
              </a:rPr>
              <a:t>Modelo Transformativo</a:t>
            </a:r>
            <a:endParaRPr lang="es-CL" sz="2000" dirty="0">
              <a:solidFill>
                <a:srgbClr val="00B050"/>
              </a:solidFill>
            </a:endParaRPr>
          </a:p>
        </p:txBody>
      </p:sp>
      <p:cxnSp>
        <p:nvCxnSpPr>
          <p:cNvPr id="10" name="Conector recto 9">
            <a:extLst>
              <a:ext uri="{FF2B5EF4-FFF2-40B4-BE49-F238E27FC236}">
                <a16:creationId xmlns:a16="http://schemas.microsoft.com/office/drawing/2014/main" id="{BEC33C16-491C-47F7-AAB2-C75CEB8B8FA1}"/>
              </a:ext>
            </a:extLst>
          </p:cNvPr>
          <p:cNvCxnSpPr>
            <a:cxnSpLocks/>
          </p:cNvCxnSpPr>
          <p:nvPr/>
        </p:nvCxnSpPr>
        <p:spPr>
          <a:xfrm>
            <a:off x="5149049" y="1278384"/>
            <a:ext cx="0" cy="498037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Marcador de número de diapositiva 12">
            <a:extLst>
              <a:ext uri="{FF2B5EF4-FFF2-40B4-BE49-F238E27FC236}">
                <a16:creationId xmlns:a16="http://schemas.microsoft.com/office/drawing/2014/main" id="{D6A487D7-67C2-45E3-BAA3-83DB91174C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5</a:t>
            </a:fld>
            <a:endParaRPr lang="es-ES"/>
          </a:p>
        </p:txBody>
      </p:sp>
      <p:pic>
        <p:nvPicPr>
          <p:cNvPr id="7" name="Imagen 6"/>
          <p:cNvPicPr>
            <a:picLocks noChangeAspect="1"/>
          </p:cNvPicPr>
          <p:nvPr/>
        </p:nvPicPr>
        <p:blipFill>
          <a:blip r:embed="rId2"/>
          <a:stretch>
            <a:fillRect/>
          </a:stretch>
        </p:blipFill>
        <p:spPr>
          <a:xfrm>
            <a:off x="5328474" y="2176642"/>
            <a:ext cx="2423138" cy="3649304"/>
          </a:xfrm>
          <a:prstGeom prst="rect">
            <a:avLst/>
          </a:prstGeom>
        </p:spPr>
      </p:pic>
    </p:spTree>
    <p:extLst>
      <p:ext uri="{BB962C8B-B14F-4D97-AF65-F5344CB8AC3E}">
        <p14:creationId xmlns:p14="http://schemas.microsoft.com/office/powerpoint/2010/main" val="4753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4">
                                            <p:txEl>
                                              <p:pRg st="5" end="5"/>
                                            </p:txEl>
                                          </p:spTgt>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
                                            <p:txEl>
                                              <p:pRg st="6" end="6"/>
                                            </p:txEl>
                                          </p:spTgt>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Freeform: Shape 10">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12">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979C9E9-1B8F-4C46-98E2-CF829E9C15EB}"/>
              </a:ext>
            </a:extLst>
          </p:cNvPr>
          <p:cNvSpPr>
            <a:spLocks noGrp="1"/>
          </p:cNvSpPr>
          <p:nvPr>
            <p:ph type="title"/>
          </p:nvPr>
        </p:nvSpPr>
        <p:spPr>
          <a:xfrm>
            <a:off x="489096" y="18323"/>
            <a:ext cx="4154156" cy="1886242"/>
          </a:xfrm>
        </p:spPr>
        <p:txBody>
          <a:bodyPr vert="horz" lIns="91440" tIns="45720" rIns="91440" bIns="45720" rtlCol="0" anchor="b">
            <a:noAutofit/>
          </a:bodyPr>
          <a:lstStyle/>
          <a:p>
            <a:pPr algn="ctr"/>
            <a:r>
              <a:rPr lang="en-US" sz="2800" b="1" kern="1200" dirty="0" err="1">
                <a:solidFill>
                  <a:schemeClr val="accent6">
                    <a:lumMod val="50000"/>
                  </a:schemeClr>
                </a:solidFill>
              </a:rPr>
              <a:t>Conceptos</a:t>
            </a:r>
            <a:r>
              <a:rPr lang="en-US" sz="2800" b="1" kern="1200" dirty="0">
                <a:solidFill>
                  <a:schemeClr val="accent6">
                    <a:lumMod val="50000"/>
                  </a:schemeClr>
                </a:solidFill>
              </a:rPr>
              <a:t> de </a:t>
            </a:r>
            <a:r>
              <a:rPr lang="en-US" sz="2800" b="1" dirty="0" err="1">
                <a:solidFill>
                  <a:schemeClr val="accent6">
                    <a:lumMod val="50000"/>
                  </a:schemeClr>
                </a:solidFill>
              </a:rPr>
              <a:t>M</a:t>
            </a:r>
            <a:r>
              <a:rPr lang="en-US" sz="2800" b="1" kern="1200" dirty="0" err="1">
                <a:solidFill>
                  <a:schemeClr val="accent6">
                    <a:lumMod val="50000"/>
                  </a:schemeClr>
                </a:solidFill>
              </a:rPr>
              <a:t>ediación</a:t>
            </a:r>
            <a:r>
              <a:rPr lang="en-US" sz="2800" b="1" kern="1200" dirty="0">
                <a:solidFill>
                  <a:schemeClr val="accent6">
                    <a:lumMod val="50000"/>
                  </a:schemeClr>
                </a:solidFill>
              </a:rPr>
              <a:t> </a:t>
            </a:r>
            <a:r>
              <a:rPr lang="en-US" sz="2800" b="1" dirty="0">
                <a:solidFill>
                  <a:schemeClr val="accent6">
                    <a:lumMod val="50000"/>
                  </a:schemeClr>
                </a:solidFill>
              </a:rPr>
              <a:t>s</a:t>
            </a:r>
            <a:r>
              <a:rPr lang="en-US" sz="2800" b="1" kern="1200" dirty="0">
                <a:solidFill>
                  <a:schemeClr val="accent6">
                    <a:lumMod val="50000"/>
                  </a:schemeClr>
                </a:solidFill>
              </a:rPr>
              <a:t>ocial</a:t>
            </a:r>
          </a:p>
        </p:txBody>
      </p:sp>
      <p:sp>
        <p:nvSpPr>
          <p:cNvPr id="40" name="Rectangle 1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1" name="Rectangle 1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7A174878-8F46-43C7-B010-18F423891488}"/>
              </a:ext>
            </a:extLst>
          </p:cNvPr>
          <p:cNvSpPr txBox="1"/>
          <p:nvPr/>
        </p:nvSpPr>
        <p:spPr>
          <a:xfrm>
            <a:off x="997527" y="2642735"/>
            <a:ext cx="2836084" cy="1384995"/>
          </a:xfrm>
          <a:prstGeom prst="rect">
            <a:avLst/>
          </a:prstGeom>
          <a:noFill/>
        </p:spPr>
        <p:txBody>
          <a:bodyPr wrap="square" rtlCol="0">
            <a:spAutoFit/>
          </a:bodyPr>
          <a:lstStyle/>
          <a:p>
            <a:r>
              <a:rPr lang="es-ES" dirty="0"/>
              <a:t>Núcleo central – “[e]</a:t>
            </a:r>
            <a:r>
              <a:rPr lang="es-ES" dirty="0" err="1"/>
              <a:t>xperiencia</a:t>
            </a:r>
            <a:r>
              <a:rPr lang="es-ES" dirty="0"/>
              <a:t> relacional de los seres humanos para solucionar conflictos como fenómeno social”. </a:t>
            </a:r>
            <a:r>
              <a:rPr lang="es-CL" dirty="0"/>
              <a:t>( Julia Eslava Rincón, 2015: 23)</a:t>
            </a:r>
            <a:endParaRPr lang="es-ES" dirty="0"/>
          </a:p>
          <a:p>
            <a:endParaRPr lang="es-CL" dirty="0"/>
          </a:p>
        </p:txBody>
      </p:sp>
      <p:sp>
        <p:nvSpPr>
          <p:cNvPr id="5" name="CuadroTexto 4">
            <a:extLst>
              <a:ext uri="{FF2B5EF4-FFF2-40B4-BE49-F238E27FC236}">
                <a16:creationId xmlns:a16="http://schemas.microsoft.com/office/drawing/2014/main" id="{2C809F4D-4818-CD40-9293-962CDFCFAD26}"/>
              </a:ext>
            </a:extLst>
          </p:cNvPr>
          <p:cNvSpPr txBox="1"/>
          <p:nvPr/>
        </p:nvSpPr>
        <p:spPr>
          <a:xfrm>
            <a:off x="9108375" y="2030681"/>
            <a:ext cx="2624446" cy="2462213"/>
          </a:xfrm>
          <a:prstGeom prst="rect">
            <a:avLst/>
          </a:prstGeom>
          <a:noFill/>
        </p:spPr>
        <p:txBody>
          <a:bodyPr wrap="square" rtlCol="0">
            <a:spAutoFit/>
          </a:bodyPr>
          <a:lstStyle/>
          <a:p>
            <a:r>
              <a:rPr lang="es-CL" dirty="0"/>
              <a:t>“Es un concepto que trasciende la perspectiva diádica de las relaciones sociales y nos remite a un tercero que anuncia, en el contexto de la interacción social, </a:t>
            </a:r>
            <a:r>
              <a:rPr lang="es-CL" b="1" dirty="0">
                <a:solidFill>
                  <a:srgbClr val="FF0000"/>
                </a:solidFill>
              </a:rPr>
              <a:t>la ausencia de </a:t>
            </a:r>
            <a:r>
              <a:rPr lang="es-CL" dirty="0"/>
              <a:t>reciprocidad, de equilibrios, de simetrías,  o de acuerdo bilateral.” ( Julia Eslava Rincón, 2015: 176)</a:t>
            </a:r>
          </a:p>
        </p:txBody>
      </p:sp>
      <p:sp>
        <p:nvSpPr>
          <p:cNvPr id="6" name="Marcador de número de diapositiva 5">
            <a:extLst>
              <a:ext uri="{FF2B5EF4-FFF2-40B4-BE49-F238E27FC236}">
                <a16:creationId xmlns:a16="http://schemas.microsoft.com/office/drawing/2014/main" id="{6DA6C1A0-FCC9-461F-8FFB-BFF85D7A5EB8}"/>
              </a:ext>
            </a:extLst>
          </p:cNvPr>
          <p:cNvSpPr>
            <a:spLocks noGrp="1"/>
          </p:cNvSpPr>
          <p:nvPr>
            <p:ph type="sldNum" sz="quarter" idx="12"/>
          </p:nvPr>
        </p:nvSpPr>
        <p:spPr/>
        <p:txBody>
          <a:bodyPr/>
          <a:lstStyle/>
          <a:p>
            <a:fld id="{09B0C2D5-5C1B-6F42-BF3C-E134A015E6F2}" type="slidenum">
              <a:rPr lang="es-CL" smtClean="0"/>
              <a:t>6</a:t>
            </a:fld>
            <a:endParaRPr lang="es-CL"/>
          </a:p>
        </p:txBody>
      </p:sp>
      <p:pic>
        <p:nvPicPr>
          <p:cNvPr id="8" name="Imagen 7" descr="Un pájaro posado en una rama&#10;&#10;Descripción generada automáticamente con confianza media">
            <a:extLst>
              <a:ext uri="{FF2B5EF4-FFF2-40B4-BE49-F238E27FC236}">
                <a16:creationId xmlns:a16="http://schemas.microsoft.com/office/drawing/2014/main" id="{82AA6188-4206-EAC7-0B04-B0BB758B11BC}"/>
              </a:ext>
            </a:extLst>
          </p:cNvPr>
          <p:cNvPicPr>
            <a:picLocks noChangeAspect="1"/>
          </p:cNvPicPr>
          <p:nvPr/>
        </p:nvPicPr>
        <p:blipFill>
          <a:blip r:embed="rId2"/>
          <a:stretch>
            <a:fillRect/>
          </a:stretch>
        </p:blipFill>
        <p:spPr>
          <a:xfrm>
            <a:off x="4386504" y="27521"/>
            <a:ext cx="4586288" cy="6858000"/>
          </a:xfrm>
          <a:prstGeom prst="rect">
            <a:avLst/>
          </a:prstGeom>
          <a:effectLst>
            <a:softEdge rad="635000"/>
          </a:effectLst>
        </p:spPr>
      </p:pic>
    </p:spTree>
    <p:extLst>
      <p:ext uri="{BB962C8B-B14F-4D97-AF65-F5344CB8AC3E}">
        <p14:creationId xmlns:p14="http://schemas.microsoft.com/office/powerpoint/2010/main" val="376338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3268CAD-8F06-2A48-8EAA-69D284996801}"/>
              </a:ext>
            </a:extLst>
          </p:cNvPr>
          <p:cNvSpPr txBox="1"/>
          <p:nvPr/>
        </p:nvSpPr>
        <p:spPr>
          <a:xfrm>
            <a:off x="214604" y="6550090"/>
            <a:ext cx="3489649" cy="230832"/>
          </a:xfrm>
          <a:prstGeom prst="rect">
            <a:avLst/>
          </a:prstGeom>
          <a:noFill/>
        </p:spPr>
        <p:txBody>
          <a:bodyPr wrap="square" rtlCol="0">
            <a:spAutoFit/>
          </a:bodyPr>
          <a:lstStyle/>
          <a:p>
            <a:r>
              <a:rPr lang="es-CL" sz="900">
                <a:hlinkClick r:id="rId2" tooltip="http://zoomgraf.blogspot.com.es/2012/04/pajaros-exoticoswallpapers-o-fondosaves.html"/>
              </a:rPr>
              <a:t>Esta foto</a:t>
            </a:r>
            <a:r>
              <a:rPr lang="es-CL" sz="900"/>
              <a:t> de Autor desconocido está bajo licencia </a:t>
            </a:r>
            <a:r>
              <a:rPr lang="es-CL" sz="900">
                <a:hlinkClick r:id="rId3" tooltip="https://creativecommons.org/licenses/by-nc-nd/3.0/"/>
              </a:rPr>
              <a:t>CC BY-NC-ND</a:t>
            </a:r>
            <a:endParaRPr lang="es-CL" sz="900"/>
          </a:p>
        </p:txBody>
      </p:sp>
      <p:sp>
        <p:nvSpPr>
          <p:cNvPr id="2" name="Marcador de número de diapositiva 1">
            <a:extLst>
              <a:ext uri="{FF2B5EF4-FFF2-40B4-BE49-F238E27FC236}">
                <a16:creationId xmlns:a16="http://schemas.microsoft.com/office/drawing/2014/main" id="{06D79EFC-E8FB-4D31-9E10-AC273D21A3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7</a:t>
            </a:fld>
            <a:endParaRPr lang="es-ES"/>
          </a:p>
        </p:txBody>
      </p:sp>
      <p:sp>
        <p:nvSpPr>
          <p:cNvPr id="3" name="CuadroTexto 2">
            <a:extLst>
              <a:ext uri="{FF2B5EF4-FFF2-40B4-BE49-F238E27FC236}">
                <a16:creationId xmlns:a16="http://schemas.microsoft.com/office/drawing/2014/main" id="{D48BB5D9-B418-49DF-80E5-7831E9215B9C}"/>
              </a:ext>
            </a:extLst>
          </p:cNvPr>
          <p:cNvSpPr txBox="1"/>
          <p:nvPr/>
        </p:nvSpPr>
        <p:spPr>
          <a:xfrm>
            <a:off x="6639339" y="467139"/>
            <a:ext cx="3796748" cy="523220"/>
          </a:xfrm>
          <a:prstGeom prst="rect">
            <a:avLst/>
          </a:prstGeom>
          <a:noFill/>
        </p:spPr>
        <p:txBody>
          <a:bodyPr wrap="square" rtlCol="0">
            <a:spAutoFit/>
          </a:bodyPr>
          <a:lstStyle/>
          <a:p>
            <a:r>
              <a:rPr lang="es-ES" sz="2800" b="1" dirty="0">
                <a:solidFill>
                  <a:srgbClr val="006600"/>
                </a:solidFill>
                <a:latin typeface="Calibri Light" panose="020F0302020204030204" pitchFamily="34" charset="0"/>
                <a:cs typeface="Calibri Light" panose="020F0302020204030204" pitchFamily="34" charset="0"/>
              </a:rPr>
              <a:t>Otros conceptos de MS</a:t>
            </a:r>
            <a:endParaRPr lang="es-CL" sz="2800" b="1" dirty="0">
              <a:solidFill>
                <a:srgbClr val="006600"/>
              </a:solidFill>
              <a:latin typeface="Calibri Light" panose="020F0302020204030204" pitchFamily="34" charset="0"/>
              <a:cs typeface="Calibri Light" panose="020F0302020204030204" pitchFamily="34" charset="0"/>
            </a:endParaRPr>
          </a:p>
        </p:txBody>
      </p:sp>
      <p:sp>
        <p:nvSpPr>
          <p:cNvPr id="4" name="CuadroTexto 3">
            <a:extLst>
              <a:ext uri="{FF2B5EF4-FFF2-40B4-BE49-F238E27FC236}">
                <a16:creationId xmlns:a16="http://schemas.microsoft.com/office/drawing/2014/main" id="{E2B0E039-847E-43EF-AF04-2664B8006D26}"/>
              </a:ext>
            </a:extLst>
          </p:cNvPr>
          <p:cNvSpPr txBox="1"/>
          <p:nvPr/>
        </p:nvSpPr>
        <p:spPr>
          <a:xfrm>
            <a:off x="5953539" y="1252329"/>
            <a:ext cx="5605670" cy="3108543"/>
          </a:xfrm>
          <a:prstGeom prst="rect">
            <a:avLst/>
          </a:prstGeom>
          <a:noFill/>
        </p:spPr>
        <p:txBody>
          <a:bodyPr wrap="square" rtlCol="0">
            <a:spAutoFit/>
          </a:bodyPr>
          <a:lstStyle/>
          <a:p>
            <a:endParaRPr lang="es-ES" dirty="0">
              <a:latin typeface="Calibri Light" panose="020F0302020204030204" pitchFamily="34" charset="0"/>
              <a:cs typeface="Calibri Light" panose="020F0302020204030204" pitchFamily="34" charset="0"/>
            </a:endParaRPr>
          </a:p>
          <a:p>
            <a:endParaRPr lang="es-ES" b="1" dirty="0">
              <a:solidFill>
                <a:srgbClr val="006600"/>
              </a:solidFill>
              <a:latin typeface="Calibri Light" panose="020F0302020204030204" pitchFamily="34" charset="0"/>
              <a:cs typeface="Calibri Light" panose="020F0302020204030204" pitchFamily="34" charset="0"/>
            </a:endParaRPr>
          </a:p>
          <a:p>
            <a:endParaRPr lang="es-ES" b="1" dirty="0">
              <a:solidFill>
                <a:srgbClr val="006600"/>
              </a:solidFill>
              <a:latin typeface="Calibri Light" panose="020F0302020204030204" pitchFamily="34" charset="0"/>
              <a:cs typeface="Calibri Light" panose="020F0302020204030204" pitchFamily="34" charset="0"/>
            </a:endParaRPr>
          </a:p>
          <a:p>
            <a:r>
              <a:rPr lang="es-ES" b="1" dirty="0">
                <a:solidFill>
                  <a:srgbClr val="006600"/>
                </a:solidFill>
                <a:latin typeface="Calibri Light" panose="020F0302020204030204" pitchFamily="34" charset="0"/>
                <a:cs typeface="Calibri Light" panose="020F0302020204030204" pitchFamily="34" charset="0"/>
              </a:rPr>
              <a:t>Unión Europea:</a:t>
            </a:r>
          </a:p>
          <a:p>
            <a:endParaRPr lang="es-ES" b="1" dirty="0">
              <a:solidFill>
                <a:srgbClr val="006600"/>
              </a:solidFill>
              <a:latin typeface="Calibri Light" panose="020F0302020204030204" pitchFamily="34" charset="0"/>
              <a:cs typeface="Calibri Light" panose="020F0302020204030204" pitchFamily="34" charset="0"/>
            </a:endParaRPr>
          </a:p>
          <a:p>
            <a:endParaRPr lang="es-ES" b="1" dirty="0">
              <a:solidFill>
                <a:srgbClr val="006600"/>
              </a:solidFill>
              <a:latin typeface="Calibri Light" panose="020F0302020204030204" pitchFamily="34" charset="0"/>
              <a:cs typeface="Calibri Light" panose="020F0302020204030204" pitchFamily="34" charset="0"/>
            </a:endParaRPr>
          </a:p>
          <a:p>
            <a:pPr algn="just"/>
            <a:r>
              <a:rPr lang="es-ES" dirty="0">
                <a:latin typeface="Calibri Light" panose="020F0302020204030204" pitchFamily="34" charset="0"/>
                <a:cs typeface="Calibri Light" panose="020F0302020204030204" pitchFamily="34" charset="0"/>
              </a:rPr>
              <a:t>“La MS debe ayudar a las personas a vivir juntas en mayor armonía, facilitando la comunicación entre todos los miembros de la sociedad[…] debe alimentar los lazos, las comprensiones entre los individuos y los grupos sociales y debe facilitar la integración social y el reconocimiento de las culturas. Los procesos de mediación social  en el curso  de su propia aplicación deben asegurarse sobre todo el respeto del principio de igualdad con el fin de evitar el aislamiento y la exclusión”. (</a:t>
            </a:r>
            <a:r>
              <a:rPr lang="es-ES" dirty="0" err="1">
                <a:latin typeface="Calibri Light" panose="020F0302020204030204" pitchFamily="34" charset="0"/>
                <a:cs typeface="Calibri Light" panose="020F0302020204030204" pitchFamily="34" charset="0"/>
              </a:rPr>
              <a:t>Délegation</a:t>
            </a:r>
            <a:r>
              <a:rPr lang="es-ES" dirty="0">
                <a:latin typeface="Calibri Light" panose="020F0302020204030204" pitchFamily="34" charset="0"/>
                <a:cs typeface="Calibri Light" panose="020F0302020204030204" pitchFamily="34" charset="0"/>
              </a:rPr>
              <a:t> </a:t>
            </a:r>
            <a:r>
              <a:rPr lang="es-ES" dirty="0" err="1">
                <a:latin typeface="Calibri Light" panose="020F0302020204030204" pitchFamily="34" charset="0"/>
                <a:cs typeface="Calibri Light" panose="020F0302020204030204" pitchFamily="34" charset="0"/>
              </a:rPr>
              <a:t>Interministérielle</a:t>
            </a:r>
            <a:r>
              <a:rPr lang="es-ES" dirty="0">
                <a:latin typeface="Calibri Light" panose="020F0302020204030204" pitchFamily="34" charset="0"/>
                <a:cs typeface="Calibri Light" panose="020F0302020204030204" pitchFamily="34" charset="0"/>
              </a:rPr>
              <a:t> á la </a:t>
            </a:r>
            <a:r>
              <a:rPr lang="es-ES" dirty="0" err="1">
                <a:latin typeface="Calibri Light" panose="020F0302020204030204" pitchFamily="34" charset="0"/>
                <a:cs typeface="Calibri Light" panose="020F0302020204030204" pitchFamily="34" charset="0"/>
              </a:rPr>
              <a:t>ville</a:t>
            </a:r>
            <a:r>
              <a:rPr lang="es-ES" dirty="0">
                <a:latin typeface="Calibri Light" panose="020F0302020204030204" pitchFamily="34" charset="0"/>
                <a:cs typeface="Calibri Light" panose="020F0302020204030204" pitchFamily="34" charset="0"/>
              </a:rPr>
              <a:t>, 2001, pp. 129)</a:t>
            </a:r>
            <a:endParaRPr lang="es-CL" dirty="0">
              <a:latin typeface="Calibri Light" panose="020F0302020204030204" pitchFamily="34" charset="0"/>
              <a:cs typeface="Calibri Light" panose="020F0302020204030204" pitchFamily="34" charset="0"/>
            </a:endParaRPr>
          </a:p>
        </p:txBody>
      </p:sp>
      <p:pic>
        <p:nvPicPr>
          <p:cNvPr id="8" name="Imagen 7"/>
          <p:cNvPicPr>
            <a:picLocks noChangeAspect="1"/>
          </p:cNvPicPr>
          <p:nvPr/>
        </p:nvPicPr>
        <p:blipFill>
          <a:blip r:embed="rId4"/>
          <a:stretch>
            <a:fillRect/>
          </a:stretch>
        </p:blipFill>
        <p:spPr>
          <a:xfrm>
            <a:off x="816384" y="1252329"/>
            <a:ext cx="4286250" cy="4295775"/>
          </a:xfrm>
          <a:prstGeom prst="rect">
            <a:avLst/>
          </a:prstGeom>
        </p:spPr>
      </p:pic>
    </p:spTree>
    <p:extLst>
      <p:ext uri="{BB962C8B-B14F-4D97-AF65-F5344CB8AC3E}">
        <p14:creationId xmlns:p14="http://schemas.microsoft.com/office/powerpoint/2010/main" val="9396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ájaro parado encima de colores&#10;&#10;Descripción generada automáticamente con confianza baja">
            <a:extLst>
              <a:ext uri="{FF2B5EF4-FFF2-40B4-BE49-F238E27FC236}">
                <a16:creationId xmlns:a16="http://schemas.microsoft.com/office/drawing/2014/main" id="{F610D37A-E04F-DE41-A7C5-2BB5F5990B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81801" y="0"/>
            <a:ext cx="5410199" cy="6858000"/>
          </a:xfrm>
          <a:prstGeom prst="rect">
            <a:avLst/>
          </a:prstGeom>
          <a:effectLst>
            <a:softEdge rad="317500"/>
          </a:effectLst>
        </p:spPr>
      </p:pic>
      <p:sp>
        <p:nvSpPr>
          <p:cNvPr id="2" name="CuadroTexto 1">
            <a:extLst>
              <a:ext uri="{FF2B5EF4-FFF2-40B4-BE49-F238E27FC236}">
                <a16:creationId xmlns:a16="http://schemas.microsoft.com/office/drawing/2014/main" id="{ACFAB374-58A9-8948-8992-C27BB6987A87}"/>
              </a:ext>
            </a:extLst>
          </p:cNvPr>
          <p:cNvSpPr txBox="1"/>
          <p:nvPr/>
        </p:nvSpPr>
        <p:spPr>
          <a:xfrm>
            <a:off x="415636" y="320634"/>
            <a:ext cx="6366165" cy="954107"/>
          </a:xfrm>
          <a:prstGeom prst="rect">
            <a:avLst/>
          </a:prstGeom>
          <a:noFill/>
        </p:spPr>
        <p:txBody>
          <a:bodyPr wrap="square" rtlCol="0">
            <a:spAutoFit/>
          </a:bodyPr>
          <a:lstStyle/>
          <a:p>
            <a:pPr algn="ctr"/>
            <a:r>
              <a:rPr lang="es-CL" sz="2800" b="1" dirty="0">
                <a:solidFill>
                  <a:srgbClr val="006666"/>
                </a:solidFill>
                <a:latin typeface="Calibri Light" panose="020F0302020204030204" pitchFamily="34" charset="0"/>
                <a:cs typeface="Calibri Light" panose="020F0302020204030204" pitchFamily="34" charset="0"/>
              </a:rPr>
              <a:t>Algunas especificidades de la Mediación social (MS) </a:t>
            </a:r>
            <a:r>
              <a:rPr lang="es-CL" sz="900" b="1" dirty="0">
                <a:solidFill>
                  <a:srgbClr val="006666"/>
                </a:solidFill>
                <a:latin typeface="Calibri Light" panose="020F0302020204030204" pitchFamily="34" charset="0"/>
                <a:cs typeface="Calibri Light" panose="020F0302020204030204" pitchFamily="34" charset="0"/>
              </a:rPr>
              <a:t>(1)</a:t>
            </a:r>
          </a:p>
        </p:txBody>
      </p:sp>
      <p:sp>
        <p:nvSpPr>
          <p:cNvPr id="3" name="CuadroTexto 2">
            <a:extLst>
              <a:ext uri="{FF2B5EF4-FFF2-40B4-BE49-F238E27FC236}">
                <a16:creationId xmlns:a16="http://schemas.microsoft.com/office/drawing/2014/main" id="{DAB43868-0F9F-1C4D-93E6-CD1363EB07C8}"/>
              </a:ext>
            </a:extLst>
          </p:cNvPr>
          <p:cNvSpPr txBox="1"/>
          <p:nvPr/>
        </p:nvSpPr>
        <p:spPr>
          <a:xfrm>
            <a:off x="506027" y="1733797"/>
            <a:ext cx="5764145" cy="5262979"/>
          </a:xfrm>
          <a:prstGeom prst="rect">
            <a:avLst/>
          </a:prstGeom>
          <a:noFill/>
        </p:spPr>
        <p:txBody>
          <a:bodyPr wrap="square" rtlCol="0">
            <a:spAutoFit/>
          </a:bodyPr>
          <a:lstStyle/>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Articula distintos elementos de las relaciones sociales, permite una interacción y visión holística a la comprensión de las relaciones sociales y un enfoque interdisciplinar  y de distintas orientaciones, procesos  y prácticas</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Elementos centrales de la MS: a) </a:t>
            </a:r>
            <a:r>
              <a:rPr lang="es-CL" dirty="0" err="1">
                <a:latin typeface="Calibri" panose="020F0502020204030204" pitchFamily="34" charset="0"/>
                <a:cs typeface="Calibri" panose="020F0502020204030204" pitchFamily="34" charset="0"/>
              </a:rPr>
              <a:t>terceridad</a:t>
            </a:r>
            <a:r>
              <a:rPr lang="es-CL" dirty="0">
                <a:latin typeface="Calibri" panose="020F0502020204030204" pitchFamily="34" charset="0"/>
                <a:cs typeface="Calibri" panose="020F0502020204030204" pitchFamily="34" charset="0"/>
              </a:rPr>
              <a:t>, b) el consenso y c) los vínculos y las relaciones sociales</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Supone un abandono de la lógica binaria del conflicto y su solución para introducir la lógica  de la </a:t>
            </a:r>
            <a:r>
              <a:rPr lang="es-CL" dirty="0" err="1">
                <a:latin typeface="Calibri" panose="020F0502020204030204" pitchFamily="34" charset="0"/>
                <a:cs typeface="Calibri" panose="020F0502020204030204" pitchFamily="34" charset="0"/>
              </a:rPr>
              <a:t>terceridad</a:t>
            </a:r>
            <a:r>
              <a:rPr lang="es-CL" dirty="0">
                <a:latin typeface="Calibri" panose="020F0502020204030204" pitchFamily="34" charset="0"/>
                <a:cs typeface="Calibri" panose="020F0502020204030204" pitchFamily="34" charset="0"/>
              </a:rPr>
              <a:t>. </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Abandonar la perspectiva diádica de las relaciones sociales y remitir al tercero, en una comprensión </a:t>
            </a:r>
            <a:r>
              <a:rPr lang="es-CL" dirty="0">
                <a:solidFill>
                  <a:srgbClr val="FF0000"/>
                </a:solidFill>
                <a:latin typeface="Calibri" panose="020F0502020204030204" pitchFamily="34" charset="0"/>
                <a:cs typeface="Calibri" panose="020F0502020204030204" pitchFamily="34" charset="0"/>
              </a:rPr>
              <a:t>que trasciende la idea reduccionista del Tercero como Mediador, imparcial que conduce el proceso</a:t>
            </a:r>
            <a:r>
              <a:rPr lang="es-CL" dirty="0">
                <a:latin typeface="Calibri" panose="020F0502020204030204" pitchFamily="34" charset="0"/>
                <a:cs typeface="Calibri" panose="020F0502020204030204" pitchFamily="34" charset="0"/>
              </a:rPr>
              <a:t>.</a:t>
            </a:r>
          </a:p>
          <a:p>
            <a:pPr marL="285750" indent="-285750" algn="just">
              <a:buFont typeface="Courier New" panose="02070309020205020404" pitchFamily="49" charset="0"/>
              <a:buChar char="o"/>
            </a:pPr>
            <a:r>
              <a:rPr lang="es-CL" dirty="0" err="1">
                <a:latin typeface="Calibri" panose="020F0502020204030204" pitchFamily="34" charset="0"/>
                <a:cs typeface="Calibri" panose="020F0502020204030204" pitchFamily="34" charset="0"/>
              </a:rPr>
              <a:t>Peirce</a:t>
            </a:r>
            <a:r>
              <a:rPr lang="es-CL" dirty="0">
                <a:latin typeface="Calibri" panose="020F0502020204030204" pitchFamily="34" charset="0"/>
                <a:cs typeface="Calibri" panose="020F0502020204030204" pitchFamily="34" charset="0"/>
              </a:rPr>
              <a:t>, (1978): “El tercero es un término que hace posible elaborar sentido, pues pone en relación y permite la comunicación, la comparación y unión  de eslabones.</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Este tercero abre una dinámica de intercambios posibles, y de relaciones que no surgen de manera espontánea, sino que se establecen de forma negociada. </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Comprensión de la </a:t>
            </a:r>
            <a:r>
              <a:rPr lang="es-CL" b="1" dirty="0" err="1">
                <a:solidFill>
                  <a:srgbClr val="C00000"/>
                </a:solidFill>
                <a:latin typeface="Calibri" panose="020F0502020204030204" pitchFamily="34" charset="0"/>
                <a:cs typeface="Calibri" panose="020F0502020204030204" pitchFamily="34" charset="0"/>
              </a:rPr>
              <a:t>terceridad</a:t>
            </a:r>
            <a:r>
              <a:rPr lang="es-CL" dirty="0">
                <a:latin typeface="Calibri" panose="020F0502020204030204" pitchFamily="34" charset="0"/>
                <a:cs typeface="Calibri" panose="020F0502020204030204" pitchFamily="34" charset="0"/>
              </a:rPr>
              <a:t> no solo como presencia, sino como reconocimiento, existencia de normas jurídicas, morales, sociales, que proporcionan sentido a las relaciones sociales. </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Idea de “</a:t>
            </a:r>
            <a:r>
              <a:rPr lang="es-CL" dirty="0" err="1">
                <a:latin typeface="Calibri" panose="020F0502020204030204" pitchFamily="34" charset="0"/>
                <a:cs typeface="Calibri" panose="020F0502020204030204" pitchFamily="34" charset="0"/>
              </a:rPr>
              <a:t>Terceridades</a:t>
            </a:r>
            <a:r>
              <a:rPr lang="es-CL" dirty="0">
                <a:latin typeface="Calibri" panose="020F0502020204030204" pitchFamily="34" charset="0"/>
                <a:cs typeface="Calibri" panose="020F0502020204030204" pitchFamily="34" charset="0"/>
              </a:rPr>
              <a:t>” como subjetividades, normas, motivaciones y valores</a:t>
            </a:r>
          </a:p>
          <a:p>
            <a:pPr algn="just"/>
            <a:endParaRPr lang="es-CL" dirty="0">
              <a:latin typeface="Calibri" panose="020F0502020204030204" pitchFamily="34" charset="0"/>
              <a:cs typeface="Calibri" panose="020F0502020204030204" pitchFamily="34" charset="0"/>
            </a:endParaRPr>
          </a:p>
          <a:p>
            <a:endParaRPr lang="es-CL" dirty="0">
              <a:latin typeface="Calibri" panose="020F0502020204030204" pitchFamily="34" charset="0"/>
              <a:cs typeface="Calibri" panose="020F0502020204030204" pitchFamily="34" charset="0"/>
            </a:endParaRPr>
          </a:p>
        </p:txBody>
      </p:sp>
      <p:sp>
        <p:nvSpPr>
          <p:cNvPr id="4" name="Marcador de número de diapositiva 3">
            <a:extLst>
              <a:ext uri="{FF2B5EF4-FFF2-40B4-BE49-F238E27FC236}">
                <a16:creationId xmlns:a16="http://schemas.microsoft.com/office/drawing/2014/main" id="{3DE1E1B9-512B-436D-9304-4C99EE3FEA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8</a:t>
            </a:fld>
            <a:endParaRPr lang="es-ES"/>
          </a:p>
        </p:txBody>
      </p:sp>
      <p:sp>
        <p:nvSpPr>
          <p:cNvPr id="5" name="CuadroTexto 4">
            <a:extLst>
              <a:ext uri="{FF2B5EF4-FFF2-40B4-BE49-F238E27FC236}">
                <a16:creationId xmlns:a16="http://schemas.microsoft.com/office/drawing/2014/main" id="{056F94E8-51DC-4745-8FB3-45173B960B36}"/>
              </a:ext>
            </a:extLst>
          </p:cNvPr>
          <p:cNvSpPr txBox="1"/>
          <p:nvPr/>
        </p:nvSpPr>
        <p:spPr>
          <a:xfrm>
            <a:off x="2262433" y="6485641"/>
            <a:ext cx="4449452" cy="400110"/>
          </a:xfrm>
          <a:prstGeom prst="rect">
            <a:avLst/>
          </a:prstGeom>
          <a:noFill/>
        </p:spPr>
        <p:txBody>
          <a:bodyPr wrap="square" rtlCol="0">
            <a:spAutoFit/>
          </a:bodyPr>
          <a:lstStyle/>
          <a:p>
            <a:r>
              <a:rPr lang="es-ES" sz="1000" dirty="0"/>
              <a:t>(1) Basado en Modelo Analítico ”propuesto por </a:t>
            </a:r>
            <a:r>
              <a:rPr lang="es-CL" sz="1000" dirty="0"/>
              <a:t> Julia Eslava Rincón, Mediación Social (2015: 175- 2014)</a:t>
            </a:r>
            <a:r>
              <a:rPr lang="es-ES" sz="1000" dirty="0"/>
              <a:t> </a:t>
            </a:r>
            <a:endParaRPr lang="es-CL" sz="1000" dirty="0"/>
          </a:p>
        </p:txBody>
      </p:sp>
    </p:spTree>
    <p:extLst>
      <p:ext uri="{BB962C8B-B14F-4D97-AF65-F5344CB8AC3E}">
        <p14:creationId xmlns:p14="http://schemas.microsoft.com/office/powerpoint/2010/main" val="410396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D1D52-CE70-A944-A68C-EB8A69AF1BDE}"/>
              </a:ext>
            </a:extLst>
          </p:cNvPr>
          <p:cNvSpPr>
            <a:spLocks noGrp="1"/>
          </p:cNvSpPr>
          <p:nvPr>
            <p:ph type="title"/>
          </p:nvPr>
        </p:nvSpPr>
        <p:spPr>
          <a:xfrm>
            <a:off x="226243" y="59377"/>
            <a:ext cx="6730738" cy="926276"/>
          </a:xfrm>
        </p:spPr>
        <p:txBody>
          <a:bodyPr>
            <a:normAutofit fontScale="90000"/>
          </a:bodyPr>
          <a:lstStyle/>
          <a:p>
            <a:pPr algn="ctr"/>
            <a:br>
              <a:rPr lang="es-CL" sz="2800" dirty="0">
                <a:solidFill>
                  <a:srgbClr val="006666"/>
                </a:solidFill>
                <a:latin typeface="Calibri" panose="020F0502020204030204" pitchFamily="34" charset="0"/>
                <a:cs typeface="Calibri" panose="020F0502020204030204" pitchFamily="34" charset="0"/>
              </a:rPr>
            </a:br>
            <a:br>
              <a:rPr lang="es-CL" sz="2800" dirty="0">
                <a:solidFill>
                  <a:srgbClr val="006666"/>
                </a:solidFill>
                <a:latin typeface="Calibri" panose="020F0502020204030204" pitchFamily="34" charset="0"/>
                <a:cs typeface="Calibri" panose="020F0502020204030204" pitchFamily="34" charset="0"/>
              </a:rPr>
            </a:br>
            <a:br>
              <a:rPr lang="es-CL" sz="2800" dirty="0">
                <a:solidFill>
                  <a:srgbClr val="006666"/>
                </a:solidFill>
                <a:latin typeface="Calibri" panose="020F0502020204030204" pitchFamily="34" charset="0"/>
                <a:cs typeface="Calibri" panose="020F0502020204030204" pitchFamily="34" charset="0"/>
              </a:rPr>
            </a:br>
            <a:r>
              <a:rPr lang="es-CL" sz="2800" b="1" dirty="0">
                <a:solidFill>
                  <a:srgbClr val="006666"/>
                </a:solidFill>
                <a:latin typeface="Calibri Light" panose="020F0302020204030204" pitchFamily="34" charset="0"/>
                <a:cs typeface="Calibri Light" panose="020F0302020204030204" pitchFamily="34" charset="0"/>
              </a:rPr>
              <a:t>Algunas especificidades de la Mediación social </a:t>
            </a:r>
            <a:r>
              <a:rPr lang="es-CL" sz="1000" b="1" dirty="0">
                <a:solidFill>
                  <a:srgbClr val="006666"/>
                </a:solidFill>
                <a:latin typeface="Calibri Light" panose="020F0302020204030204" pitchFamily="34" charset="0"/>
                <a:cs typeface="Calibri Light" panose="020F0302020204030204" pitchFamily="34" charset="0"/>
              </a:rPr>
              <a:t>(2)</a:t>
            </a:r>
            <a:br>
              <a:rPr lang="es-CL" sz="2800" dirty="0"/>
            </a:br>
            <a:br>
              <a:rPr lang="es-CL" sz="2800" dirty="0">
                <a:solidFill>
                  <a:srgbClr val="006666"/>
                </a:solidFill>
                <a:latin typeface="Calibri" panose="020F0502020204030204" pitchFamily="34" charset="0"/>
                <a:cs typeface="Calibri" panose="020F0502020204030204" pitchFamily="34" charset="0"/>
              </a:rPr>
            </a:br>
            <a:endParaRPr lang="es-CL" sz="2800" dirty="0">
              <a:solidFill>
                <a:srgbClr val="006600"/>
              </a:solidFill>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878E3422-48C4-E040-8087-CD578F01D8FB}"/>
              </a:ext>
            </a:extLst>
          </p:cNvPr>
          <p:cNvSpPr txBox="1"/>
          <p:nvPr/>
        </p:nvSpPr>
        <p:spPr>
          <a:xfrm>
            <a:off x="565608" y="1246909"/>
            <a:ext cx="6391373" cy="5262979"/>
          </a:xfrm>
          <a:prstGeom prst="rect">
            <a:avLst/>
          </a:prstGeom>
          <a:noFill/>
        </p:spPr>
        <p:txBody>
          <a:bodyPr wrap="square" rtlCol="0">
            <a:spAutoFit/>
          </a:bodyPr>
          <a:lstStyle/>
          <a:p>
            <a:pPr marL="285750" indent="-285750" algn="just">
              <a:buFont typeface="Courier New" panose="02070309020205020404" pitchFamily="49" charset="0"/>
              <a:buChar char="o"/>
            </a:pPr>
            <a:r>
              <a:rPr lang="es-ES" sz="1600" b="1" dirty="0">
                <a:solidFill>
                  <a:srgbClr val="C00000"/>
                </a:solidFill>
                <a:latin typeface="Calibri Light" panose="020F0302020204030204" pitchFamily="34" charset="0"/>
                <a:cs typeface="Calibri Light" panose="020F0302020204030204" pitchFamily="34" charset="0"/>
              </a:rPr>
              <a:t>Principio de consensualidad </a:t>
            </a:r>
            <a:r>
              <a:rPr lang="es-ES" sz="1600" dirty="0">
                <a:latin typeface="Calibri Light" panose="020F0302020204030204" pitchFamily="34" charset="0"/>
                <a:cs typeface="Calibri Light" panose="020F0302020204030204" pitchFamily="34" charset="0"/>
              </a:rPr>
              <a:t>remite genéricamente a idea de libre y mutuo acuerdo- Autonomía de las partes.</a:t>
            </a:r>
          </a:p>
          <a:p>
            <a:pPr marL="285750" indent="-285750" algn="just">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Contractualmente es aceptación de derechos y obligaciones o su modificación o extinción, mediados por garantías de efectividad,  desde el derecho.</a:t>
            </a:r>
          </a:p>
          <a:p>
            <a:pPr marL="285750" indent="-285750" algn="just">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En MS, consenso alude a idea que son las partes quienes cooperan para elaborar acuerdos sobre su participación en el proceso y sobre el conflicto que afecta las relaciones o vínculos acerca de ellas: idea de bien común.</a:t>
            </a:r>
          </a:p>
          <a:p>
            <a:pPr marL="285750" indent="-285750" algn="just">
              <a:buFont typeface="Courier New" panose="02070309020205020404" pitchFamily="49" charset="0"/>
              <a:buChar char="o"/>
            </a:pPr>
            <a:r>
              <a:rPr lang="es-ES" sz="1600" dirty="0">
                <a:solidFill>
                  <a:srgbClr val="FF0000"/>
                </a:solidFill>
                <a:latin typeface="Calibri Light" panose="020F0302020204030204" pitchFamily="34" charset="0"/>
                <a:cs typeface="Calibri Light" panose="020F0302020204030204" pitchFamily="34" charset="0"/>
              </a:rPr>
              <a:t>Consenso requiere cumplir estándares</a:t>
            </a:r>
            <a:r>
              <a:rPr lang="es-ES" sz="1600" dirty="0">
                <a:latin typeface="Calibri Light" panose="020F0302020204030204" pitchFamily="34" charset="0"/>
                <a:cs typeface="Calibri Light" panose="020F0302020204030204" pitchFamily="34" charset="0"/>
              </a:rPr>
              <a:t>: ser informado, libre, retractable, implica reconocimiento de la autodeterminación de las personas que lo prestan.</a:t>
            </a:r>
          </a:p>
          <a:p>
            <a:pPr marL="285750" indent="-285750" algn="just">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En la MS, </a:t>
            </a:r>
            <a:r>
              <a:rPr lang="es-ES" sz="1600" dirty="0">
                <a:solidFill>
                  <a:srgbClr val="FF0000"/>
                </a:solidFill>
                <a:latin typeface="Calibri Light" panose="020F0302020204030204" pitchFamily="34" charset="0"/>
                <a:cs typeface="Calibri Light" panose="020F0302020204030204" pitchFamily="34" charset="0"/>
              </a:rPr>
              <a:t>la validez  y legitimidad no está basada en la legalidad</a:t>
            </a:r>
            <a:r>
              <a:rPr lang="es-ES" sz="1600" dirty="0">
                <a:latin typeface="Calibri Light" panose="020F0302020204030204" pitchFamily="34" charset="0"/>
                <a:cs typeface="Calibri Light" panose="020F0302020204030204" pitchFamily="34" charset="0"/>
              </a:rPr>
              <a:t>, sino en las expectativas acera de los vínculos, intereses comunes, en la reciprocidad de los compromisos, en la confianza mutua y en la buena fe.</a:t>
            </a:r>
          </a:p>
          <a:p>
            <a:pPr marL="285750" indent="-285750" algn="just">
              <a:buFont typeface="Courier New" panose="02070309020205020404" pitchFamily="49" charset="0"/>
              <a:buChar char="o"/>
            </a:pPr>
            <a:r>
              <a:rPr lang="es-ES" sz="1600" dirty="0">
                <a:solidFill>
                  <a:srgbClr val="FF0000"/>
                </a:solidFill>
                <a:latin typeface="Calibri Light" panose="020F0302020204030204" pitchFamily="34" charset="0"/>
                <a:cs typeface="Calibri Light" panose="020F0302020204030204" pitchFamily="34" charset="0"/>
              </a:rPr>
              <a:t>Obedecen a criterios de legitimación relacional</a:t>
            </a:r>
            <a:r>
              <a:rPr lang="es-ES" sz="1600" dirty="0">
                <a:latin typeface="Calibri Light" panose="020F0302020204030204" pitchFamily="34" charset="0"/>
                <a:cs typeface="Calibri Light" panose="020F0302020204030204" pitchFamily="34" charset="0"/>
              </a:rPr>
              <a:t>, de reconocimiento de la otredad y su legítimo derecho a encarnar intereses y motivaciones distintas.</a:t>
            </a:r>
          </a:p>
          <a:p>
            <a:pPr marL="285750" indent="-285750" algn="just">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Propicia estrategias participativas de construcción de agendas temáticas consensuadas.</a:t>
            </a:r>
            <a:endParaRPr lang="es-CL" sz="1600" dirty="0">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E0C8E763-DC96-49CD-9BE6-A3F3723D31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9</a:t>
            </a:fld>
            <a:endParaRPr lang="es-ES"/>
          </a:p>
        </p:txBody>
      </p:sp>
      <p:sp>
        <p:nvSpPr>
          <p:cNvPr id="9" name="CuadroTexto 8">
            <a:extLst>
              <a:ext uri="{FF2B5EF4-FFF2-40B4-BE49-F238E27FC236}">
                <a16:creationId xmlns:a16="http://schemas.microsoft.com/office/drawing/2014/main" id="{48B2F34D-B193-4066-BB12-CD790E9AFCBE}"/>
              </a:ext>
            </a:extLst>
          </p:cNvPr>
          <p:cNvSpPr txBox="1"/>
          <p:nvPr/>
        </p:nvSpPr>
        <p:spPr>
          <a:xfrm>
            <a:off x="1277124" y="6475254"/>
            <a:ext cx="5148262" cy="400110"/>
          </a:xfrm>
          <a:prstGeom prst="rect">
            <a:avLst/>
          </a:prstGeom>
          <a:noFill/>
        </p:spPr>
        <p:txBody>
          <a:bodyPr wrap="square">
            <a:spAutoFit/>
          </a:bodyPr>
          <a:lstStyle/>
          <a:p>
            <a:r>
              <a:rPr lang="es-ES" sz="1000" dirty="0"/>
              <a:t>(2) Basado en Modelo Analítico  ”propuesto por </a:t>
            </a:r>
            <a:r>
              <a:rPr lang="es-CL" sz="1000" dirty="0"/>
              <a:t> Julia Eslava Rincón, Mediación Social (2015: 175- 2014)</a:t>
            </a:r>
            <a:r>
              <a:rPr lang="es-ES" sz="1000" dirty="0"/>
              <a:t> </a:t>
            </a:r>
            <a:endParaRPr lang="es-CL" sz="1000" dirty="0"/>
          </a:p>
        </p:txBody>
      </p:sp>
      <p:pic>
        <p:nvPicPr>
          <p:cNvPr id="7" name="Imagen 6"/>
          <p:cNvPicPr>
            <a:picLocks noChangeAspect="1"/>
          </p:cNvPicPr>
          <p:nvPr/>
        </p:nvPicPr>
        <p:blipFill>
          <a:blip r:embed="rId2"/>
          <a:stretch>
            <a:fillRect/>
          </a:stretch>
        </p:blipFill>
        <p:spPr>
          <a:xfrm>
            <a:off x="7748654" y="522515"/>
            <a:ext cx="4080780" cy="5973809"/>
          </a:xfrm>
          <a:prstGeom prst="rect">
            <a:avLst/>
          </a:prstGeom>
        </p:spPr>
      </p:pic>
    </p:spTree>
    <p:extLst>
      <p:ext uri="{BB962C8B-B14F-4D97-AF65-F5344CB8AC3E}">
        <p14:creationId xmlns:p14="http://schemas.microsoft.com/office/powerpoint/2010/main" val="293244209"/>
      </p:ext>
    </p:extLst>
  </p:cSld>
  <p:clrMapOvr>
    <a:masterClrMapping/>
  </p:clrMapOvr>
</p:sld>
</file>

<file path=ppt/theme/theme1.xml><?xml version="1.0" encoding="utf-8"?>
<a:theme xmlns:a="http://schemas.openxmlformats.org/drawingml/2006/main" name="ShapesVTI">
  <a:themeElements>
    <a:clrScheme name="AnalogousFromRegularSeedLeftStep">
      <a:dk1>
        <a:srgbClr val="000000"/>
      </a:dk1>
      <a:lt1>
        <a:srgbClr val="FFFFFF"/>
      </a:lt1>
      <a:dk2>
        <a:srgbClr val="292441"/>
      </a:dk2>
      <a:lt2>
        <a:srgbClr val="E2E5E8"/>
      </a:lt2>
      <a:accent1>
        <a:srgbClr val="C38E4D"/>
      </a:accent1>
      <a:accent2>
        <a:srgbClr val="B14B3B"/>
      </a:accent2>
      <a:accent3>
        <a:srgbClr val="C34D6E"/>
      </a:accent3>
      <a:accent4>
        <a:srgbClr val="B13B8E"/>
      </a:accent4>
      <a:accent5>
        <a:srgbClr val="B54DC3"/>
      </a:accent5>
      <a:accent6>
        <a:srgbClr val="723BB1"/>
      </a:accent6>
      <a:hlink>
        <a:srgbClr val="3F79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TotalTime>
  <Words>4635</Words>
  <Application>Microsoft Office PowerPoint</Application>
  <PresentationFormat>Panorámica</PresentationFormat>
  <Paragraphs>360</Paragraphs>
  <Slides>38</Slides>
  <Notes>0</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38</vt:i4>
      </vt:variant>
    </vt:vector>
  </HeadingPairs>
  <TitlesOfParts>
    <vt:vector size="52" baseType="lpstr">
      <vt:lpstr>Impact</vt:lpstr>
      <vt:lpstr>Courier New</vt:lpstr>
      <vt:lpstr>Century Gothic</vt:lpstr>
      <vt:lpstr>Roboto Slab</vt:lpstr>
      <vt:lpstr>Arial Nova</vt:lpstr>
      <vt:lpstr>Meiryo</vt:lpstr>
      <vt:lpstr>Wingdings</vt:lpstr>
      <vt:lpstr>Abadi Extra Light</vt:lpstr>
      <vt:lpstr>Calibri</vt:lpstr>
      <vt:lpstr>Avenir Next LT Pro</vt:lpstr>
      <vt:lpstr>Calibri Light</vt:lpstr>
      <vt:lpstr>Arial</vt:lpstr>
      <vt:lpstr>ShapesVTI</vt:lpstr>
      <vt:lpstr>Tema de Office</vt:lpstr>
      <vt:lpstr>Presentación de PowerPoint</vt:lpstr>
      <vt:lpstr>Aproximaciones al concepto de Mediación</vt:lpstr>
      <vt:lpstr>Presentación de PowerPoint</vt:lpstr>
      <vt:lpstr>Presentación de PowerPoint</vt:lpstr>
      <vt:lpstr>Diferencias de los modelos</vt:lpstr>
      <vt:lpstr>Conceptos de Mediación social</vt:lpstr>
      <vt:lpstr>Presentación de PowerPoint</vt:lpstr>
      <vt:lpstr>Presentación de PowerPoint</vt:lpstr>
      <vt:lpstr>   Algunas especificidades de la Mediación social (2)  </vt:lpstr>
      <vt:lpstr>Algunas especificidades de la Mediación social   </vt:lpstr>
      <vt:lpstr>Algunas especificidades de la Mediación social   </vt:lpstr>
      <vt:lpstr>Notas sobre los Principios de la Mediación Social   (Silvio Ciappi, 2016)</vt:lpstr>
      <vt:lpstr>Algunas experiencias de aplicaciones de la Mediación Social</vt:lpstr>
      <vt:lpstr>Principios de la mediación ambiental</vt:lpstr>
      <vt:lpstr>Qué sabemos acerca de los principios del derecho ambiental?</vt:lpstr>
      <vt:lpstr>Hacia un concepto de  los PDA</vt:lpstr>
      <vt:lpstr>Presentación de PowerPoint</vt:lpstr>
      <vt:lpstr>Presentación de PowerPoint</vt:lpstr>
      <vt:lpstr>Presentación de PowerPoint</vt:lpstr>
      <vt:lpstr>          </vt:lpstr>
      <vt:lpstr>Presentación de PowerPoint</vt:lpstr>
      <vt:lpstr>Presentación de PowerPoint</vt:lpstr>
      <vt:lpstr>   Cooperación con responsabilidades comunes pero diferenciadas (principio 7) </vt:lpstr>
      <vt:lpstr>PRINCIPIO 16 de Río 1992 El que contamina paga</vt:lpstr>
      <vt:lpstr>Presentación de PowerPoint</vt:lpstr>
      <vt:lpstr>                                                                                                                                                                                                                                                                                                                                    </vt:lpstr>
      <vt:lpstr>MS y conflictos socio ambientales</vt:lpstr>
      <vt:lpstr>ADR en los conflictos socioambientales. El caso de Chile</vt:lpstr>
      <vt:lpstr>ADR en los conflictos socioambientales. El caso de Chile</vt:lpstr>
      <vt:lpstr>Mediación y Facilitación ambiental en Chile</vt:lpstr>
      <vt:lpstr>Presentación de PowerPoint</vt:lpstr>
      <vt:lpstr>Presentación de PowerPoint</vt:lpstr>
      <vt:lpstr>Presentación de PowerPoint</vt:lpstr>
      <vt:lpstr>Presentación de PowerPoint</vt:lpstr>
      <vt:lpstr>Niveles del Modelo de MS intercultural de Roma (5)</vt:lpstr>
      <vt:lpstr>Otras ventajas de la MS en su aplicación al  contexto de migrates</vt:lpstr>
      <vt:lpstr>Algunas conclusions finales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Nora Gonzalez</dc:creator>
  <cp:lastModifiedBy>Juan Alberto Soncini Araya</cp:lastModifiedBy>
  <cp:revision>54</cp:revision>
  <dcterms:created xsi:type="dcterms:W3CDTF">2021-10-07T14:22:34Z</dcterms:created>
  <dcterms:modified xsi:type="dcterms:W3CDTF">2023-09-20T23:52:42Z</dcterms:modified>
</cp:coreProperties>
</file>