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5" r:id="rId3"/>
    <p:sldId id="258" r:id="rId4"/>
    <p:sldId id="259" r:id="rId5"/>
    <p:sldId id="269" r:id="rId6"/>
    <p:sldId id="260" r:id="rId7"/>
    <p:sldId id="261" r:id="rId8"/>
    <p:sldId id="262" r:id="rId9"/>
    <p:sldId id="264" r:id="rId10"/>
    <p:sldId id="263" r:id="rId11"/>
    <p:sldId id="272" r:id="rId12"/>
    <p:sldId id="273" r:id="rId13"/>
    <p:sldId id="274" r:id="rId14"/>
    <p:sldId id="265" r:id="rId15"/>
    <p:sldId id="266" r:id="rId16"/>
    <p:sldId id="267" r:id="rId17"/>
    <p:sldId id="268" r:id="rId18"/>
    <p:sldId id="270" r:id="rId19"/>
    <p:sldId id="271" r:id="rId20"/>
    <p:sldId id="277" r:id="rId21"/>
    <p:sldId id="278" r:id="rId22"/>
    <p:sldId id="257" r:id="rId23"/>
    <p:sldId id="279" r:id="rId24"/>
    <p:sldId id="280" r:id="rId25"/>
    <p:sldId id="281" r:id="rId26"/>
    <p:sldId id="282" r:id="rId27"/>
    <p:sldId id="283" r:id="rId28"/>
    <p:sldId id="284" r:id="rId29"/>
    <p:sldId id="338" r:id="rId30"/>
    <p:sldId id="285" r:id="rId31"/>
    <p:sldId id="339" r:id="rId32"/>
    <p:sldId id="286" r:id="rId33"/>
    <p:sldId id="287" r:id="rId34"/>
    <p:sldId id="288" r:id="rId35"/>
    <p:sldId id="289" r:id="rId36"/>
    <p:sldId id="290" r:id="rId37"/>
    <p:sldId id="291" r:id="rId38"/>
    <p:sldId id="292" r:id="rId39"/>
    <p:sldId id="293" r:id="rId40"/>
    <p:sldId id="340" r:id="rId41"/>
    <p:sldId id="312" r:id="rId42"/>
    <p:sldId id="313" r:id="rId43"/>
    <p:sldId id="314" r:id="rId44"/>
    <p:sldId id="315" r:id="rId45"/>
    <p:sldId id="316" r:id="rId46"/>
    <p:sldId id="341" r:id="rId47"/>
    <p:sldId id="342" r:id="rId48"/>
    <p:sldId id="343" r:id="rId49"/>
    <p:sldId id="344" r:id="rId50"/>
    <p:sldId id="295" r:id="rId51"/>
    <p:sldId id="294" r:id="rId52"/>
    <p:sldId id="345" r:id="rId53"/>
    <p:sldId id="296"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3" r:id="rId69"/>
    <p:sldId id="364" r:id="rId70"/>
    <p:sldId id="365" r:id="rId71"/>
    <p:sldId id="366" r:id="rId72"/>
    <p:sldId id="367" r:id="rId73"/>
    <p:sldId id="368" r:id="rId74"/>
    <p:sldId id="369" r:id="rId75"/>
    <p:sldId id="370" r:id="rId76"/>
    <p:sldId id="360" r:id="rId77"/>
    <p:sldId id="362" r:id="rId78"/>
    <p:sldId id="361"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54"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9FE9A74C-9FA1-43FF-8C11-9602160CA921}"/>
    <pc:docChg chg="delSld">
      <pc:chgData name="Rafael Plaza" userId="6d823b37fb43ba68" providerId="LiveId" clId="{9FE9A74C-9FA1-43FF-8C11-9602160CA921}" dt="2022-09-13T03:35:47.963" v="0" actId="2696"/>
      <pc:docMkLst>
        <pc:docMk/>
      </pc:docMkLst>
      <pc:sldChg chg="del">
        <pc:chgData name="Rafael Plaza" userId="6d823b37fb43ba68" providerId="LiveId" clId="{9FE9A74C-9FA1-43FF-8C11-9602160CA921}" dt="2022-09-13T03:35:47.963" v="0" actId="2696"/>
        <pc:sldMkLst>
          <pc:docMk/>
          <pc:sldMk cId="1708167320"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9/13/2022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9/13/2022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298448"/>
            <a:ext cx="7315200" cy="2571529"/>
          </a:xfrm>
        </p:spPr>
        <p:txBody>
          <a:bodyPr/>
          <a:lstStyle/>
          <a:p>
            <a:r>
              <a:rPr lang="es-ES" dirty="0"/>
              <a:t>Macroeconomía y Políticas Públicas</a:t>
            </a:r>
          </a:p>
        </p:txBody>
      </p:sp>
      <p:sp>
        <p:nvSpPr>
          <p:cNvPr id="3" name="Subtítulo 2"/>
          <p:cNvSpPr>
            <a:spLocks noGrp="1"/>
          </p:cNvSpPr>
          <p:nvPr>
            <p:ph type="subTitle" idx="1"/>
          </p:nvPr>
        </p:nvSpPr>
        <p:spPr>
          <a:xfrm>
            <a:off x="1100015" y="4170844"/>
            <a:ext cx="7315200" cy="1413802"/>
          </a:xfrm>
        </p:spPr>
        <p:txBody>
          <a:bodyPr>
            <a:normAutofit fontScale="85000" lnSpcReduction="20000"/>
          </a:bodyPr>
          <a:lstStyle/>
          <a:p>
            <a:r>
              <a:rPr lang="es-ES" dirty="0"/>
              <a:t>2022 Segundo Semestre - Semana I</a:t>
            </a:r>
          </a:p>
          <a:p>
            <a:r>
              <a:rPr lang="es-ES" dirty="0"/>
              <a:t>Rafael Plaza</a:t>
            </a:r>
          </a:p>
          <a:p>
            <a:endParaRPr lang="es-ES" dirty="0"/>
          </a:p>
          <a:p>
            <a:r>
              <a:rPr lang="es-ES" dirty="0"/>
              <a:t>Prohibida su reproducción total o parcial</a:t>
            </a:r>
          </a:p>
        </p:txBody>
      </p:sp>
    </p:spTree>
    <p:extLst>
      <p:ext uri="{BB962C8B-B14F-4D97-AF65-F5344CB8AC3E}">
        <p14:creationId xmlns:p14="http://schemas.microsoft.com/office/powerpoint/2010/main" val="361116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dirty="0"/>
              <a:t>John Maynard Keynes</a:t>
            </a:r>
          </a:p>
        </p:txBody>
      </p:sp>
      <p:sp>
        <p:nvSpPr>
          <p:cNvPr id="3" name="Marcador de contenido 2"/>
          <p:cNvSpPr>
            <a:spLocks noGrp="1"/>
          </p:cNvSpPr>
          <p:nvPr>
            <p:ph idx="1"/>
          </p:nvPr>
        </p:nvSpPr>
        <p:spPr>
          <a:xfrm>
            <a:off x="3869268" y="864108"/>
            <a:ext cx="6961864" cy="5120640"/>
          </a:xfrm>
        </p:spPr>
        <p:txBody>
          <a:bodyPr>
            <a:normAutofit/>
          </a:bodyPr>
          <a:lstStyle/>
          <a:p>
            <a:pPr>
              <a:buFont typeface="Wingdings" panose="05000000000000000000" pitchFamily="2" charset="2"/>
              <a:buChar char="§"/>
            </a:pPr>
            <a:r>
              <a:rPr lang="es-ES" dirty="0"/>
              <a:t>Nace el 5 de junio de 1883, en Cambridge – muere el 21 de abril de 1946, en East Sussex.</a:t>
            </a:r>
          </a:p>
          <a:p>
            <a:pPr>
              <a:buFont typeface="Wingdings" panose="05000000000000000000" pitchFamily="2" charset="2"/>
              <a:buChar char="§"/>
            </a:pPr>
            <a:r>
              <a:rPr lang="es-ES" dirty="0"/>
              <a:t>Notoriedad pública: Tratado de Versalles 1919 (</a:t>
            </a:r>
            <a:r>
              <a:rPr lang="es-ES" i="1" dirty="0" err="1"/>
              <a:t>punitive</a:t>
            </a:r>
            <a:r>
              <a:rPr lang="es-ES" i="1" dirty="0"/>
              <a:t> </a:t>
            </a:r>
            <a:r>
              <a:rPr lang="es-ES" i="1" dirty="0" err="1"/>
              <a:t>war</a:t>
            </a:r>
            <a:r>
              <a:rPr lang="es-ES" i="1" dirty="0"/>
              <a:t> </a:t>
            </a:r>
            <a:r>
              <a:rPr lang="es-ES" i="1" dirty="0" err="1"/>
              <a:t>commpensations</a:t>
            </a:r>
            <a:r>
              <a:rPr lang="es-ES" i="1" dirty="0"/>
              <a:t> </a:t>
            </a:r>
            <a:r>
              <a:rPr lang="es-ES" i="1" dirty="0" err="1"/>
              <a:t>too</a:t>
            </a:r>
            <a:r>
              <a:rPr lang="es-ES" i="1" dirty="0"/>
              <a:t> </a:t>
            </a:r>
            <a:r>
              <a:rPr lang="es-ES" i="1" dirty="0" err="1"/>
              <a:t>tough</a:t>
            </a:r>
            <a:r>
              <a:rPr lang="es-ES" i="1" dirty="0"/>
              <a:t> </a:t>
            </a:r>
            <a:r>
              <a:rPr lang="es-ES" i="1" dirty="0" err="1"/>
              <a:t>for</a:t>
            </a:r>
            <a:r>
              <a:rPr lang="es-ES" i="1" dirty="0"/>
              <a:t> </a:t>
            </a:r>
            <a:r>
              <a:rPr lang="es-ES" i="1" dirty="0" err="1"/>
              <a:t>Germany`s</a:t>
            </a:r>
            <a:r>
              <a:rPr lang="es-ES" i="1" dirty="0"/>
              <a:t> </a:t>
            </a:r>
            <a:r>
              <a:rPr lang="es-ES" i="1" dirty="0" err="1"/>
              <a:t>economy</a:t>
            </a:r>
            <a:r>
              <a:rPr lang="es-ES" dirty="0"/>
              <a:t>).</a:t>
            </a:r>
          </a:p>
          <a:p>
            <a:pPr>
              <a:buFont typeface="Wingdings" panose="05000000000000000000" pitchFamily="2" charset="2"/>
              <a:buChar char="§"/>
            </a:pPr>
            <a:r>
              <a:rPr lang="es-ES" dirty="0"/>
              <a:t>A diferencia de los clásicos, no cree en la </a:t>
            </a:r>
            <a:r>
              <a:rPr lang="es-ES" dirty="0" err="1"/>
              <a:t>autoregulación</a:t>
            </a:r>
            <a:r>
              <a:rPr lang="es-ES" dirty="0"/>
              <a:t> del mercado sino en la necesidad de ajustarlo –a veces- a través de la intervención gubernamental.</a:t>
            </a:r>
          </a:p>
          <a:p>
            <a:pPr>
              <a:buFont typeface="Wingdings" panose="05000000000000000000" pitchFamily="2" charset="2"/>
              <a:buChar char="§"/>
            </a:pPr>
            <a:r>
              <a:rPr lang="es-ES" dirty="0"/>
              <a:t>Obras: Las Consecuencias económicas de la Paz (1919),Tratado sobre la probabilidad (1920), Tratado sobre la reforma monetaria (1923), Tratado sobre el dinero (1930), Los medios para la prosperidad (1933) y Teoría general del empleo, el interés y el dinero (1936, </a:t>
            </a:r>
            <a:r>
              <a:rPr lang="es-ES" dirty="0" err="1"/>
              <a:t>best-seller</a:t>
            </a:r>
            <a:r>
              <a:rPr lang="es-ES" dirty="0"/>
              <a:t>).</a:t>
            </a:r>
          </a:p>
          <a:p>
            <a:pPr>
              <a:buFont typeface="Wingdings" panose="05000000000000000000" pitchFamily="2" charset="2"/>
              <a:buChar char="§"/>
            </a:pPr>
            <a:r>
              <a:rPr lang="es-ES" dirty="0"/>
              <a:t>Encabeza delegación británica en </a:t>
            </a:r>
            <a:r>
              <a:rPr lang="es-ES" dirty="0" err="1"/>
              <a:t>Bretton</a:t>
            </a:r>
            <a:r>
              <a:rPr lang="es-ES" dirty="0"/>
              <a:t> Woods (1944).</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78" y="1005775"/>
            <a:ext cx="2687363" cy="3847408"/>
          </a:xfrm>
          <a:prstGeom prst="rect">
            <a:avLst/>
          </a:prstGeom>
        </p:spPr>
      </p:pic>
    </p:spTree>
    <p:extLst>
      <p:ext uri="{BB962C8B-B14F-4D97-AF65-F5344CB8AC3E}">
        <p14:creationId xmlns:p14="http://schemas.microsoft.com/office/powerpoint/2010/main" val="193681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Keynesianismo</a:t>
            </a:r>
          </a:p>
        </p:txBody>
      </p:sp>
      <p:sp>
        <p:nvSpPr>
          <p:cNvPr id="3" name="Marcador de contenido 2"/>
          <p:cNvSpPr>
            <a:spLocks noGrp="1"/>
          </p:cNvSpPr>
          <p:nvPr>
            <p:ph idx="1"/>
          </p:nvPr>
        </p:nvSpPr>
        <p:spPr/>
        <p:txBody>
          <a:bodyPr>
            <a:normAutofit lnSpcReduction="10000"/>
          </a:bodyPr>
          <a:lstStyle/>
          <a:p>
            <a:pPr>
              <a:buFont typeface="Wingdings" panose="05000000000000000000" pitchFamily="2" charset="2"/>
              <a:buChar char="§"/>
            </a:pPr>
            <a:r>
              <a:rPr lang="es-ES" dirty="0"/>
              <a:t>Gran Depresión 1929 = Destacó la inestabilidad de la DA, producto de los shocks de los mercados, a raíz de los altibajos en la confianza de los inversores.</a:t>
            </a:r>
          </a:p>
          <a:p>
            <a:pPr>
              <a:buFont typeface="Wingdings" panose="05000000000000000000" pitchFamily="2" charset="2"/>
              <a:buChar char="§"/>
            </a:pPr>
            <a:r>
              <a:rPr lang="es-ES" dirty="0"/>
              <a:t>En una recesión la demanda agregada (DA) tiende a caer, empeora el CE y causa largos períodos de desempleo innecesario.</a:t>
            </a:r>
          </a:p>
          <a:p>
            <a:pPr>
              <a:buFont typeface="Wingdings" panose="05000000000000000000" pitchFamily="2" charset="2"/>
              <a:buChar char="§"/>
            </a:pPr>
            <a:r>
              <a:rPr lang="es-ES" dirty="0"/>
              <a:t> Manipulando la DA, los gobiernos pueden influir en el CE.</a:t>
            </a:r>
          </a:p>
          <a:p>
            <a:pPr>
              <a:buFont typeface="Wingdings" panose="05000000000000000000" pitchFamily="2" charset="2"/>
              <a:buChar char="§"/>
            </a:pPr>
            <a:r>
              <a:rPr lang="es-ES" dirty="0"/>
              <a:t>Fomenta un ciclo virtuoso de activación pública de la DA en CP que sacaría a la economía de la recesión y reduciría el desempleo.</a:t>
            </a:r>
          </a:p>
          <a:p>
            <a:pPr>
              <a:buFont typeface="Wingdings" panose="05000000000000000000" pitchFamily="2" charset="2"/>
              <a:buChar char="§"/>
            </a:pPr>
            <a:r>
              <a:rPr lang="es-ES" dirty="0"/>
              <a:t>Teoría del gasto gubernamental </a:t>
            </a:r>
            <a:r>
              <a:rPr lang="es-ES" dirty="0" err="1"/>
              <a:t>anticíclico</a:t>
            </a:r>
            <a:r>
              <a:rPr lang="es-ES" dirty="0"/>
              <a:t>: Apostó por la intervención pública directa a CP en materia de gasto público en recesiones, que permita cubrir el déficit (privado) de la demanda agregada (invirtiendo en nuevos proyectos de infraestructura, programas asistenciales a personas necesitadas, reduciendo impuestos); y cuando a la economía le va bien, el gobierno debería gastar menos y ahorrar para tiempos difíciles. </a:t>
            </a:r>
          </a:p>
          <a:p>
            <a:pPr>
              <a:buFont typeface="Wingdings" panose="05000000000000000000" pitchFamily="2" charset="2"/>
              <a:buChar char="§"/>
            </a:pPr>
            <a:r>
              <a:rPr lang="es-ES" dirty="0"/>
              <a:t>A LP, inversión e innovación son fundamentales.</a:t>
            </a:r>
          </a:p>
        </p:txBody>
      </p:sp>
      <p:sp>
        <p:nvSpPr>
          <p:cNvPr id="4" name="Marcador de texto 3"/>
          <p:cNvSpPr>
            <a:spLocks noGrp="1"/>
          </p:cNvSpPr>
          <p:nvPr>
            <p:ph type="body" sz="half" idx="2"/>
          </p:nvPr>
        </p:nvSpPr>
        <p:spPr/>
        <p:txBody>
          <a:bodyPr/>
          <a:lstStyle/>
          <a:p>
            <a:endParaRPr lang="es-ES" dirty="0"/>
          </a:p>
          <a:p>
            <a:r>
              <a:rPr lang="es-ES" dirty="0"/>
              <a:t>“El gobierno debería pagar a la gente para cavar zanjas y rellenarlas después”. J.M. Keynes</a:t>
            </a:r>
          </a:p>
        </p:txBody>
      </p:sp>
    </p:spTree>
    <p:extLst>
      <p:ext uri="{BB962C8B-B14F-4D97-AF65-F5344CB8AC3E}">
        <p14:creationId xmlns:p14="http://schemas.microsoft.com/office/powerpoint/2010/main" val="57991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ES" dirty="0"/>
            </a:br>
            <a:r>
              <a:rPr lang="es-ES" dirty="0"/>
              <a:t>Keynesianismo</a:t>
            </a:r>
            <a:br>
              <a:rPr lang="es-ES" dirty="0"/>
            </a:b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Destacó asimismo el carácter ascendente de la oferta agregada (</a:t>
            </a:r>
            <a:r>
              <a:rPr lang="es-ES" dirty="0" err="1"/>
              <a:t>ofertistas</a:t>
            </a:r>
            <a:r>
              <a:rPr lang="es-ES" dirty="0"/>
              <a:t>).</a:t>
            </a:r>
          </a:p>
          <a:p>
            <a:pPr>
              <a:buFont typeface="Wingdings" panose="05000000000000000000" pitchFamily="2" charset="2"/>
              <a:buChar char="§"/>
            </a:pPr>
            <a:r>
              <a:rPr lang="es-ES" dirty="0"/>
              <a:t>En empleo, se opuso a los economistas clásicos. Keynes creía que la causa real del desempleo era el insuficiente gasto en inversión. Por eso, los gobiernos tienen que intervenir para garantizar el pleno empleo (a través de gasto público, reducciones fiscales para trabajadores y transferencias directas). </a:t>
            </a:r>
          </a:p>
          <a:p>
            <a:pPr>
              <a:buFont typeface="Wingdings" panose="05000000000000000000" pitchFamily="2" charset="2"/>
              <a:buChar char="§"/>
            </a:pPr>
            <a:r>
              <a:rPr lang="es-ES" dirty="0"/>
              <a:t>Teoría económica más popular de la edad de oro del capitalismo (1945-1973 =&gt; estanflación).</a:t>
            </a:r>
          </a:p>
          <a:p>
            <a:endParaRPr lang="es-ES" dirty="0"/>
          </a:p>
        </p:txBody>
      </p:sp>
      <p:sp>
        <p:nvSpPr>
          <p:cNvPr id="4" name="Marcador de texto 3"/>
          <p:cNvSpPr>
            <a:spLocks noGrp="1"/>
          </p:cNvSpPr>
          <p:nvPr>
            <p:ph type="body" sz="half" idx="2"/>
          </p:nvPr>
        </p:nvSpPr>
        <p:spPr/>
        <p:txBody>
          <a:bodyPr/>
          <a:lstStyle/>
          <a:p>
            <a:r>
              <a:rPr lang="es-ES" dirty="0"/>
              <a:t>“Los defectos más destacados de la sociedad económica actual… son su incapacidad para mantener el pleno empleo y su arbitraria e injusta distribución de la riqueza y los ingresos”. J.M. Keynes.</a:t>
            </a:r>
          </a:p>
          <a:p>
            <a:r>
              <a:rPr lang="es-ES" dirty="0"/>
              <a:t>Lectura: Posner, Por qué me convertí en keynesiano.</a:t>
            </a:r>
          </a:p>
          <a:p>
            <a:endParaRPr lang="es-ES" dirty="0"/>
          </a:p>
        </p:txBody>
      </p:sp>
    </p:spTree>
    <p:extLst>
      <p:ext uri="{BB962C8B-B14F-4D97-AF65-F5344CB8AC3E}">
        <p14:creationId xmlns:p14="http://schemas.microsoft.com/office/powerpoint/2010/main" val="2720139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Neo</a:t>
            </a:r>
            <a:br>
              <a:rPr lang="es-ES" dirty="0"/>
            </a:br>
            <a:r>
              <a:rPr lang="es-ES" dirty="0"/>
              <a:t>Keynesianismo</a:t>
            </a:r>
            <a:br>
              <a:rPr lang="es-ES" dirty="0"/>
            </a:br>
            <a:br>
              <a:rPr lang="es-ES" dirty="0"/>
            </a:br>
            <a:r>
              <a:rPr lang="es-ES" dirty="0"/>
              <a:t>Escuela Neoclásica</a:t>
            </a:r>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Antecedente: John </a:t>
            </a:r>
            <a:r>
              <a:rPr lang="es-ES" dirty="0" err="1"/>
              <a:t>Hicks</a:t>
            </a:r>
            <a:r>
              <a:rPr lang="es-ES" dirty="0"/>
              <a:t> (1904-1989). Matematizó a Keynes (1937).</a:t>
            </a:r>
          </a:p>
          <a:p>
            <a:pPr>
              <a:buFont typeface="Wingdings" panose="05000000000000000000" pitchFamily="2" charset="2"/>
              <a:buChar char="§"/>
            </a:pPr>
            <a:r>
              <a:rPr lang="es-ES" dirty="0"/>
              <a:t>Síntesis de posguerra entre la escuela clásica y el keynesianismo = Escuela Neoclásica o </a:t>
            </a:r>
            <a:r>
              <a:rPr lang="es-ES" dirty="0" err="1"/>
              <a:t>Neokeynesianismo</a:t>
            </a:r>
            <a:r>
              <a:rPr lang="es-ES" dirty="0"/>
              <a:t>.</a:t>
            </a:r>
          </a:p>
          <a:p>
            <a:pPr>
              <a:buFont typeface="Wingdings" panose="05000000000000000000" pitchFamily="2" charset="2"/>
              <a:buChar char="§"/>
            </a:pPr>
            <a:r>
              <a:rPr lang="es-ES" dirty="0"/>
              <a:t>A CP los mercados pueden ser imperfectos y no responder a los modelos clásicos, principalmente a causa de la rigidez de salarios y efecto distorsionador de los monopolios. Por tanto, el gobierno puede intervenir para corregir esas imperfecciones. Pero, una vez hecho, no hay motivo para desechar la idea del auto-equilibrio de los mercados o la de que la expansión de la capacidad productiva determina el crecimiento de una economía. </a:t>
            </a:r>
          </a:p>
          <a:p>
            <a:pPr>
              <a:buFont typeface="Wingdings" panose="05000000000000000000" pitchFamily="2" charset="2"/>
              <a:buChar char="§"/>
            </a:pPr>
            <a:r>
              <a:rPr lang="es-ES" dirty="0"/>
              <a:t>Tras corregir imperfecciones, la “mano invisible” (clásica) queda incólume.</a:t>
            </a:r>
          </a:p>
          <a:p>
            <a:pPr>
              <a:buFont typeface="Wingdings" panose="05000000000000000000" pitchFamily="2" charset="2"/>
              <a:buChar char="§"/>
            </a:pPr>
            <a:r>
              <a:rPr lang="es-ES" dirty="0"/>
              <a:t>Exponente principal: Paul </a:t>
            </a:r>
            <a:r>
              <a:rPr lang="es-ES" dirty="0" err="1"/>
              <a:t>Samuelson</a:t>
            </a:r>
            <a:r>
              <a:rPr lang="es-ES" dirty="0"/>
              <a:t> (1915-2009), MIT, Nobel 1970.</a:t>
            </a:r>
          </a:p>
        </p:txBody>
      </p:sp>
      <p:sp>
        <p:nvSpPr>
          <p:cNvPr id="4" name="Marcador de texto 3"/>
          <p:cNvSpPr>
            <a:spLocks noGrp="1"/>
          </p:cNvSpPr>
          <p:nvPr>
            <p:ph type="body" sz="half" idx="2"/>
          </p:nvPr>
        </p:nvSpPr>
        <p:spPr/>
        <p:txBody>
          <a:bodyPr/>
          <a:lstStyle/>
          <a:p>
            <a:endParaRPr lang="es-ES" dirty="0"/>
          </a:p>
          <a:p>
            <a:r>
              <a:rPr lang="es-ES" dirty="0"/>
              <a:t>“Si tuviéramos que cortar la cabeza de todo aquel que es un competidor imperfecto, pocas cabezas quedarían”. P. </a:t>
            </a:r>
            <a:r>
              <a:rPr lang="es-ES" dirty="0" err="1"/>
              <a:t>Samuelson</a:t>
            </a:r>
            <a:r>
              <a:rPr lang="es-ES" dirty="0"/>
              <a:t>.. </a:t>
            </a:r>
          </a:p>
        </p:txBody>
      </p:sp>
    </p:spTree>
    <p:extLst>
      <p:ext uri="{BB962C8B-B14F-4D97-AF65-F5344CB8AC3E}">
        <p14:creationId xmlns:p14="http://schemas.microsoft.com/office/powerpoint/2010/main" val="43201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8" y="1123837"/>
            <a:ext cx="3156909" cy="4601183"/>
          </a:xfrm>
        </p:spPr>
        <p:txBody>
          <a:bodyPr/>
          <a:lstStyle/>
          <a:p>
            <a:r>
              <a:rPr lang="es-ES" dirty="0"/>
              <a:t>Gran “Recesión” </a:t>
            </a:r>
            <a:br>
              <a:rPr lang="es-ES" dirty="0"/>
            </a:br>
            <a:r>
              <a:rPr lang="es-ES" dirty="0"/>
              <a:t>de 2008</a:t>
            </a:r>
            <a:br>
              <a:rPr lang="es-ES" dirty="0"/>
            </a:br>
            <a:br>
              <a:rPr lang="es-ES" dirty="0"/>
            </a:br>
            <a:r>
              <a:rPr lang="es-ES" sz="1600" dirty="0"/>
              <a:t>Crisis </a:t>
            </a:r>
            <a:r>
              <a:rPr lang="es-ES" sz="1600" dirty="0" err="1"/>
              <a:t>subprime</a:t>
            </a:r>
            <a:endParaRPr lang="es-ES" sz="1600" dirty="0"/>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Crisis de países desarrollados, los más ricos. Origen: EEUU. Hasta 2010.</a:t>
            </a:r>
          </a:p>
          <a:p>
            <a:pPr>
              <a:buFont typeface="Wingdings" panose="05000000000000000000" pitchFamily="2" charset="2"/>
              <a:buChar char="§"/>
            </a:pPr>
            <a:r>
              <a:rPr lang="es-ES" dirty="0"/>
              <a:t>2007 quiebra de varios bancos menores de inversión.</a:t>
            </a:r>
          </a:p>
          <a:p>
            <a:pPr>
              <a:buFont typeface="Wingdings" panose="05000000000000000000" pitchFamily="2" charset="2"/>
              <a:buChar char="§"/>
            </a:pPr>
            <a:r>
              <a:rPr lang="es-ES" dirty="0"/>
              <a:t>2008 quiebra de </a:t>
            </a:r>
            <a:r>
              <a:rPr lang="es-ES" dirty="0" err="1"/>
              <a:t>Lehman</a:t>
            </a:r>
            <a:r>
              <a:rPr lang="es-ES" dirty="0"/>
              <a:t> </a:t>
            </a:r>
            <a:r>
              <a:rPr lang="es-ES" dirty="0" err="1"/>
              <a:t>Brothers</a:t>
            </a:r>
            <a:r>
              <a:rPr lang="es-ES" dirty="0"/>
              <a:t>, gran banco de inversión.</a:t>
            </a:r>
          </a:p>
          <a:p>
            <a:pPr>
              <a:buFont typeface="Wingdings" panose="05000000000000000000" pitchFamily="2" charset="2"/>
              <a:buChar char="§"/>
            </a:pPr>
            <a:r>
              <a:rPr lang="es-ES" dirty="0"/>
              <a:t>Causas: Fallas en regulación económica, delitos bancarios, sobrevalorización de productos financieros derivados, crisis crediticia-hipotecaria y de confianza en los mercados.</a:t>
            </a:r>
          </a:p>
          <a:p>
            <a:pPr>
              <a:buFont typeface="Wingdings" panose="05000000000000000000" pitchFamily="2" charset="2"/>
              <a:buChar char="§"/>
            </a:pPr>
            <a:r>
              <a:rPr lang="es-ES" dirty="0"/>
              <a:t>Gobiernos, lección aprendida: 1. incrementos de gasto, 2. reducción temporal de impuestos, 3. préstamos estatales a la banca, ayudas y garantías.</a:t>
            </a:r>
          </a:p>
          <a:p>
            <a:pPr>
              <a:buFont typeface="Wingdings" panose="05000000000000000000" pitchFamily="2" charset="2"/>
              <a:buChar char="§"/>
            </a:pPr>
            <a:r>
              <a:rPr lang="es-ES" dirty="0"/>
              <a:t>Efecto: Producción mundial se niveló y retomó el crecimiento.</a:t>
            </a:r>
          </a:p>
          <a:p>
            <a:pPr>
              <a:buFont typeface="Wingdings" panose="05000000000000000000" pitchFamily="2" charset="2"/>
              <a:buChar char="§"/>
            </a:pPr>
            <a:endParaRPr lang="es-ES" dirty="0"/>
          </a:p>
          <a:p>
            <a:endParaRPr lang="es-ES" dirty="0"/>
          </a:p>
        </p:txBody>
      </p:sp>
    </p:spTree>
    <p:extLst>
      <p:ext uri="{BB962C8B-B14F-4D97-AF65-F5344CB8AC3E}">
        <p14:creationId xmlns:p14="http://schemas.microsoft.com/office/powerpoint/2010/main" val="359846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Reformas en Am. Latina </a:t>
            </a:r>
            <a:br>
              <a:rPr lang="es-ES" dirty="0"/>
            </a:br>
            <a:r>
              <a:rPr lang="es-ES" sz="1400" dirty="0"/>
              <a:t>(</a:t>
            </a:r>
            <a:r>
              <a:rPr lang="el-GR" sz="1400" dirty="0"/>
              <a:t>Δ</a:t>
            </a:r>
            <a:r>
              <a:rPr lang="es-ES" sz="1400" dirty="0"/>
              <a:t>+ </a:t>
            </a:r>
            <a:r>
              <a:rPr lang="es-ES" sz="1400" dirty="0" err="1"/>
              <a:t>Crec</a:t>
            </a:r>
            <a:r>
              <a:rPr lang="es-ES" sz="1400" dirty="0"/>
              <a:t> si mantiene estabilidad macro con políticas…)</a:t>
            </a:r>
            <a:br>
              <a:rPr lang="es-ES" sz="1400" dirty="0"/>
            </a:br>
            <a:r>
              <a:rPr lang="es-ES" sz="1400" dirty="0"/>
              <a:t>G. </a:t>
            </a:r>
            <a:r>
              <a:rPr lang="es-ES" sz="1400" dirty="0" err="1"/>
              <a:t>Mankiw</a:t>
            </a:r>
            <a:r>
              <a:rPr lang="es-ES" sz="1400" dirty="0"/>
              <a:t>, Macro versión AL, p.32)</a:t>
            </a:r>
          </a:p>
        </p:txBody>
      </p:sp>
      <p:sp>
        <p:nvSpPr>
          <p:cNvPr id="3" name="Marcador de texto 2"/>
          <p:cNvSpPr>
            <a:spLocks noGrp="1"/>
          </p:cNvSpPr>
          <p:nvPr>
            <p:ph type="body" idx="1"/>
          </p:nvPr>
        </p:nvSpPr>
        <p:spPr>
          <a:xfrm>
            <a:off x="3867912" y="1023586"/>
            <a:ext cx="3474720" cy="483242"/>
          </a:xfrm>
        </p:spPr>
        <p:txBody>
          <a:bodyPr/>
          <a:lstStyle/>
          <a:p>
            <a:r>
              <a:rPr lang="es-ES" dirty="0"/>
              <a:t>Orientadas al mercado</a:t>
            </a:r>
          </a:p>
        </p:txBody>
      </p:sp>
      <p:sp>
        <p:nvSpPr>
          <p:cNvPr id="4" name="Marcador de contenido 3"/>
          <p:cNvSpPr>
            <a:spLocks noGrp="1"/>
          </p:cNvSpPr>
          <p:nvPr>
            <p:ph sz="half" idx="2"/>
          </p:nvPr>
        </p:nvSpPr>
        <p:spPr/>
        <p:txBody>
          <a:bodyPr>
            <a:normAutofit fontScale="92500" lnSpcReduction="20000"/>
          </a:bodyPr>
          <a:lstStyle/>
          <a:p>
            <a:pPr>
              <a:buFont typeface="Wingdings" panose="05000000000000000000" pitchFamily="2" charset="2"/>
              <a:buChar char="§"/>
            </a:pPr>
            <a:r>
              <a:rPr lang="es-ES" dirty="0"/>
              <a:t>Control déficit fiscal.</a:t>
            </a:r>
          </a:p>
          <a:p>
            <a:pPr>
              <a:buFont typeface="Wingdings" panose="05000000000000000000" pitchFamily="2" charset="2"/>
              <a:buChar char="§"/>
            </a:pPr>
            <a:r>
              <a:rPr lang="es-ES" dirty="0"/>
              <a:t>Liberalización comercio internacional.</a:t>
            </a:r>
          </a:p>
          <a:p>
            <a:pPr>
              <a:buFont typeface="Wingdings" panose="05000000000000000000" pitchFamily="2" charset="2"/>
              <a:buChar char="§"/>
            </a:pPr>
            <a:r>
              <a:rPr lang="es-ES" dirty="0"/>
              <a:t>Atracción inversión extranjera.</a:t>
            </a:r>
          </a:p>
          <a:p>
            <a:pPr>
              <a:buFont typeface="Wingdings" panose="05000000000000000000" pitchFamily="2" charset="2"/>
              <a:buChar char="§"/>
            </a:pPr>
            <a:r>
              <a:rPr lang="es-ES" dirty="0"/>
              <a:t>Libre determinación tasas de interés.</a:t>
            </a:r>
          </a:p>
          <a:p>
            <a:pPr>
              <a:buFont typeface="Wingdings" panose="05000000000000000000" pitchFamily="2" charset="2"/>
              <a:buChar char="§"/>
            </a:pPr>
            <a:r>
              <a:rPr lang="es-ES" dirty="0"/>
              <a:t>Desregulación actividades productivas privadas.</a:t>
            </a:r>
          </a:p>
          <a:p>
            <a:pPr>
              <a:buFont typeface="Wingdings" panose="05000000000000000000" pitchFamily="2" charset="2"/>
              <a:buChar char="§"/>
            </a:pPr>
            <a:r>
              <a:rPr lang="es-ES" dirty="0"/>
              <a:t>Estabilidad y nivel adecuado del tipo de cambio.</a:t>
            </a:r>
          </a:p>
          <a:p>
            <a:pPr>
              <a:buFont typeface="Wingdings" panose="05000000000000000000" pitchFamily="2" charset="2"/>
              <a:buChar char="§"/>
            </a:pPr>
            <a:r>
              <a:rPr lang="es-ES" dirty="0"/>
              <a:t>Inversión en educación e infraestructura.</a:t>
            </a:r>
          </a:p>
          <a:p>
            <a:pPr>
              <a:buFont typeface="Wingdings" panose="05000000000000000000" pitchFamily="2" charset="2"/>
              <a:buChar char="§"/>
            </a:pPr>
            <a:r>
              <a:rPr lang="es-ES" dirty="0"/>
              <a:t>Resguardo institucional de la propiedad privada.</a:t>
            </a:r>
          </a:p>
          <a:p>
            <a:endParaRPr lang="es-ES" dirty="0"/>
          </a:p>
        </p:txBody>
      </p:sp>
      <p:sp>
        <p:nvSpPr>
          <p:cNvPr id="5" name="Marcador de texto 4"/>
          <p:cNvSpPr>
            <a:spLocks noGrp="1"/>
          </p:cNvSpPr>
          <p:nvPr>
            <p:ph type="body" sz="quarter" idx="3"/>
          </p:nvPr>
        </p:nvSpPr>
        <p:spPr>
          <a:xfrm>
            <a:off x="7818463" y="1023587"/>
            <a:ext cx="3474720" cy="483242"/>
          </a:xfrm>
        </p:spPr>
        <p:txBody>
          <a:bodyPr/>
          <a:lstStyle/>
          <a:p>
            <a:r>
              <a:rPr lang="es-ES" dirty="0"/>
              <a:t>Intervencionismo estatal</a:t>
            </a:r>
          </a:p>
        </p:txBody>
      </p:sp>
      <p:sp>
        <p:nvSpPr>
          <p:cNvPr id="6" name="Marcador de contenido 5"/>
          <p:cNvSpPr>
            <a:spLocks noGrp="1"/>
          </p:cNvSpPr>
          <p:nvPr>
            <p:ph sz="quarter" idx="4"/>
          </p:nvPr>
        </p:nvSpPr>
        <p:spPr/>
        <p:txBody>
          <a:bodyPr>
            <a:normAutofit lnSpcReduction="10000"/>
          </a:bodyPr>
          <a:lstStyle/>
          <a:p>
            <a:pPr>
              <a:buFont typeface="Wingdings" panose="05000000000000000000" pitchFamily="2" charset="2"/>
              <a:buChar char="§"/>
            </a:pPr>
            <a:r>
              <a:rPr lang="es-ES" dirty="0"/>
              <a:t>Incremento en el gasto público (falta de control de déficit fiscal).</a:t>
            </a:r>
          </a:p>
          <a:p>
            <a:pPr>
              <a:buFont typeface="Wingdings" panose="05000000000000000000" pitchFamily="2" charset="2"/>
              <a:buChar char="§"/>
            </a:pPr>
            <a:r>
              <a:rPr lang="es-ES" dirty="0"/>
              <a:t>Proteccionismo, barreras comerciales (aranceles, cuotas, </a:t>
            </a:r>
            <a:r>
              <a:rPr lang="es-ES" dirty="0" err="1"/>
              <a:t>etc</a:t>
            </a:r>
            <a:r>
              <a:rPr lang="es-ES" dirty="0"/>
              <a:t>).</a:t>
            </a:r>
          </a:p>
          <a:p>
            <a:pPr>
              <a:buFont typeface="Wingdings" panose="05000000000000000000" pitchFamily="2" charset="2"/>
              <a:buChar char="§"/>
            </a:pPr>
            <a:r>
              <a:rPr lang="es-ES" dirty="0"/>
              <a:t>Controles de precios (incluida la tasa de interés).</a:t>
            </a:r>
          </a:p>
          <a:p>
            <a:pPr>
              <a:buFont typeface="Wingdings" panose="05000000000000000000" pitchFamily="2" charset="2"/>
              <a:buChar char="§"/>
            </a:pPr>
            <a:r>
              <a:rPr lang="es-ES" dirty="0"/>
              <a:t>Control cambiario (tipo de cambio).</a:t>
            </a:r>
          </a:p>
          <a:p>
            <a:pPr>
              <a:buFont typeface="Wingdings" panose="05000000000000000000" pitchFamily="2" charset="2"/>
              <a:buChar char="§"/>
            </a:pPr>
            <a:r>
              <a:rPr lang="es-ES" dirty="0"/>
              <a:t>Inversión en infraestructura..</a:t>
            </a:r>
          </a:p>
          <a:p>
            <a:pPr>
              <a:buFont typeface="Wingdings" panose="05000000000000000000" pitchFamily="2" charset="2"/>
              <a:buChar char="§"/>
            </a:pPr>
            <a:r>
              <a:rPr lang="es-ES" dirty="0"/>
              <a:t>Nacionalizaciones (versus propiedad privada).</a:t>
            </a:r>
          </a:p>
          <a:p>
            <a:pPr>
              <a:buFont typeface="Wingdings" panose="05000000000000000000" pitchFamily="2" charset="2"/>
              <a:buChar char="§"/>
            </a:pPr>
            <a:endParaRPr lang="es-ES" dirty="0"/>
          </a:p>
        </p:txBody>
      </p:sp>
    </p:spTree>
    <p:extLst>
      <p:ext uri="{BB962C8B-B14F-4D97-AF65-F5344CB8AC3E}">
        <p14:creationId xmlns:p14="http://schemas.microsoft.com/office/powerpoint/2010/main" val="234725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Reformas económicas en Chile</a:t>
            </a:r>
          </a:p>
        </p:txBody>
      </p:sp>
      <p:sp>
        <p:nvSpPr>
          <p:cNvPr id="3" name="Marcador de contenido 2"/>
          <p:cNvSpPr>
            <a:spLocks noGrp="1"/>
          </p:cNvSpPr>
          <p:nvPr>
            <p:ph idx="1"/>
          </p:nvPr>
        </p:nvSpPr>
        <p:spPr>
          <a:xfrm>
            <a:off x="3869267" y="864108"/>
            <a:ext cx="7000501" cy="5120640"/>
          </a:xfrm>
        </p:spPr>
        <p:txBody>
          <a:bodyPr>
            <a:normAutofit fontScale="92500" lnSpcReduction="20000"/>
          </a:bodyPr>
          <a:lstStyle/>
          <a:p>
            <a:r>
              <a:rPr lang="es-ES" dirty="0"/>
              <a:t>Ricardo </a:t>
            </a:r>
            <a:r>
              <a:rPr lang="es-ES" dirty="0" err="1"/>
              <a:t>Ffrench</a:t>
            </a:r>
            <a:r>
              <a:rPr lang="es-ES" dirty="0"/>
              <a:t>-Davis. Reformas económicas en Chile (1973 - 2017). Neoliberalismo, crecimiento con equidad, inclusión (Taurus, 2018) p. 598. Visión de un reconocido economista social de mercado.</a:t>
            </a:r>
          </a:p>
          <a:p>
            <a:r>
              <a:rPr lang="es-ES" dirty="0"/>
              <a:t>Panorama de la evolución de la economía chilena durante los últimos cincuenta años. Divide el período en tres ciclos de políticas y reformas.</a:t>
            </a:r>
          </a:p>
          <a:p>
            <a:r>
              <a:rPr lang="es-ES" dirty="0"/>
              <a:t>El primero, shock neoliberal, con crecimiento variable pero deterioro en la distribución del ingreso.</a:t>
            </a:r>
          </a:p>
          <a:p>
            <a:r>
              <a:rPr lang="es-ES" dirty="0"/>
              <a:t>Segundo, vuelta a la democracia, con crecimiento mayor y reducción de la pobreza.</a:t>
            </a:r>
          </a:p>
          <a:p>
            <a:r>
              <a:rPr lang="es-ES" dirty="0"/>
              <a:t>Y un tercer ciclo, desde fines década 1990, con baja expansión de la economía y pocos avances en materia de inclusión. </a:t>
            </a:r>
          </a:p>
          <a:p>
            <a:r>
              <a:rPr lang="es-ES" dirty="0"/>
              <a:t>Esto último, muy discutible precisamente a partir de 2017 y hasta 2020 al menos, con indicadores de disminución de la desigualdad (Gini, por ejemplo), PIB y movilidad social.</a:t>
            </a:r>
          </a:p>
          <a:p>
            <a:r>
              <a:rPr lang="es-ES" dirty="0"/>
              <a:t>Luego… vino la insurrección de 2019, la pandemia COVID-19, el asalto a los fondos de pensiones, la inestabilidad política, etc.</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1153020"/>
            <a:ext cx="2857500" cy="4572000"/>
          </a:xfrm>
          <a:prstGeom prst="rect">
            <a:avLst/>
          </a:prstGeom>
        </p:spPr>
      </p:pic>
    </p:spTree>
    <p:extLst>
      <p:ext uri="{BB962C8B-B14F-4D97-AF65-F5344CB8AC3E}">
        <p14:creationId xmlns:p14="http://schemas.microsoft.com/office/powerpoint/2010/main" val="134986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 macro</a:t>
            </a:r>
            <a:br>
              <a:rPr lang="es-ES" dirty="0"/>
            </a:br>
            <a:r>
              <a:rPr lang="es-ES" sz="1400" dirty="0"/>
              <a:t>(Programa)</a:t>
            </a:r>
          </a:p>
        </p:txBody>
      </p:sp>
      <p:sp>
        <p:nvSpPr>
          <p:cNvPr id="3" name="Marcador de texto 2"/>
          <p:cNvSpPr>
            <a:spLocks noGrp="1"/>
          </p:cNvSpPr>
          <p:nvPr>
            <p:ph type="body" idx="1"/>
          </p:nvPr>
        </p:nvSpPr>
        <p:spPr>
          <a:xfrm>
            <a:off x="3867912" y="1023585"/>
            <a:ext cx="3474720" cy="547637"/>
          </a:xfrm>
        </p:spPr>
        <p:txBody>
          <a:bodyPr/>
          <a:lstStyle/>
          <a:p>
            <a:r>
              <a:rPr lang="es-ES" dirty="0"/>
              <a:t>Alto nivel de empleo</a:t>
            </a:r>
          </a:p>
        </p:txBody>
      </p:sp>
      <p:sp>
        <p:nvSpPr>
          <p:cNvPr id="4" name="Marcador de contenido 3"/>
          <p:cNvSpPr>
            <a:spLocks noGrp="1"/>
          </p:cNvSpPr>
          <p:nvPr>
            <p:ph sz="half" idx="2"/>
          </p:nvPr>
        </p:nvSpPr>
        <p:spPr/>
        <p:txBody>
          <a:bodyPr/>
          <a:lstStyle/>
          <a:p>
            <a:endParaRPr lang="es-ES" dirty="0"/>
          </a:p>
          <a:p>
            <a:r>
              <a:rPr lang="es-ES" dirty="0"/>
              <a:t>Desempleo: Efecto doloroso de las recesiones. Cae la producción </a:t>
            </a:r>
            <a:r>
              <a:rPr lang="es-ES" i="1" dirty="0"/>
              <a:t>ergo</a:t>
            </a:r>
            <a:r>
              <a:rPr lang="es-ES" dirty="0"/>
              <a:t> más difícil hallar empleo. Nivel de vida cae.</a:t>
            </a:r>
          </a:p>
          <a:p>
            <a:r>
              <a:rPr lang="es-ES" dirty="0"/>
              <a:t>Indicador: Tasa de desempleo (TD).</a:t>
            </a:r>
          </a:p>
          <a:p>
            <a:r>
              <a:rPr lang="es-ES" dirty="0"/>
              <a:t>TD </a:t>
            </a:r>
            <a:r>
              <a:rPr lang="el-GR" dirty="0"/>
              <a:t>Δ</a:t>
            </a:r>
            <a:r>
              <a:rPr lang="es-ES" dirty="0"/>
              <a:t>+ durante y después de recesiones.</a:t>
            </a:r>
          </a:p>
          <a:p>
            <a:r>
              <a:rPr lang="es-ES" dirty="0"/>
              <a:t>TD Δ- durante expansiones.</a:t>
            </a:r>
          </a:p>
          <a:p>
            <a:endParaRPr lang="es-ES" dirty="0"/>
          </a:p>
          <a:p>
            <a:endParaRPr lang="es-ES" dirty="0"/>
          </a:p>
        </p:txBody>
      </p:sp>
      <p:sp>
        <p:nvSpPr>
          <p:cNvPr id="5" name="Marcador de texto 4"/>
          <p:cNvSpPr>
            <a:spLocks noGrp="1"/>
          </p:cNvSpPr>
          <p:nvPr>
            <p:ph type="body" sz="quarter" idx="3"/>
          </p:nvPr>
        </p:nvSpPr>
        <p:spPr>
          <a:xfrm>
            <a:off x="7818463" y="1023587"/>
            <a:ext cx="3474720" cy="547636"/>
          </a:xfrm>
        </p:spPr>
        <p:txBody>
          <a:bodyPr/>
          <a:lstStyle/>
          <a:p>
            <a:r>
              <a:rPr lang="es-ES" dirty="0"/>
              <a:t>Crecimiento económico a LP</a:t>
            </a:r>
          </a:p>
        </p:txBody>
      </p:sp>
      <p:sp>
        <p:nvSpPr>
          <p:cNvPr id="6" name="Marcador de contenido 5"/>
          <p:cNvSpPr>
            <a:spLocks noGrp="1"/>
          </p:cNvSpPr>
          <p:nvPr>
            <p:ph sz="quarter" idx="4"/>
          </p:nvPr>
        </p:nvSpPr>
        <p:spPr/>
        <p:txBody>
          <a:bodyPr>
            <a:normAutofit fontScale="92500" lnSpcReduction="20000"/>
          </a:bodyPr>
          <a:lstStyle/>
          <a:p>
            <a:r>
              <a:rPr lang="es-ES" dirty="0"/>
              <a:t>CRE: Incremento de la cantidad de bienes y servicios producidos por una economía en un período determinado.</a:t>
            </a:r>
          </a:p>
          <a:p>
            <a:r>
              <a:rPr lang="es-ES" dirty="0"/>
              <a:t>Indicadores: Varios, PIB, PIN, PIB per cápita, felicidad, etc.</a:t>
            </a:r>
          </a:p>
          <a:p>
            <a:r>
              <a:rPr lang="es-ES" dirty="0"/>
              <a:t>Factores coetáneos: población y fuerza de trabajo activa.</a:t>
            </a:r>
          </a:p>
          <a:p>
            <a:r>
              <a:rPr lang="es-ES" dirty="0"/>
              <a:t>Importancia: Capacidad de un país para asumir costos futuros de programas gubernamentales (educación, salud, defensa, </a:t>
            </a:r>
            <a:r>
              <a:rPr lang="es-ES" dirty="0" err="1"/>
              <a:t>etc</a:t>
            </a:r>
            <a:r>
              <a:rPr lang="es-ES" dirty="0"/>
              <a:t>).</a:t>
            </a:r>
          </a:p>
          <a:p>
            <a:r>
              <a:rPr lang="es-ES" dirty="0"/>
              <a:t>Urgente en países pobres y menos desarrollados. </a:t>
            </a:r>
          </a:p>
        </p:txBody>
      </p:sp>
    </p:spTree>
    <p:extLst>
      <p:ext uri="{BB962C8B-B14F-4D97-AF65-F5344CB8AC3E}">
        <p14:creationId xmlns:p14="http://schemas.microsoft.com/office/powerpoint/2010/main" val="226834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Objetivos macro</a:t>
            </a:r>
          </a:p>
        </p:txBody>
      </p:sp>
      <p:sp>
        <p:nvSpPr>
          <p:cNvPr id="3" name="Marcador de texto 2"/>
          <p:cNvSpPr>
            <a:spLocks noGrp="1"/>
          </p:cNvSpPr>
          <p:nvPr>
            <p:ph type="body" idx="1"/>
          </p:nvPr>
        </p:nvSpPr>
        <p:spPr>
          <a:xfrm>
            <a:off x="3867912" y="1023586"/>
            <a:ext cx="3474720" cy="547637"/>
          </a:xfrm>
        </p:spPr>
        <p:txBody>
          <a:bodyPr/>
          <a:lstStyle/>
          <a:p>
            <a:r>
              <a:rPr lang="es-ES" dirty="0"/>
              <a:t>Eficiencia económica</a:t>
            </a:r>
          </a:p>
        </p:txBody>
      </p:sp>
      <p:sp>
        <p:nvSpPr>
          <p:cNvPr id="4" name="Marcador de contenido 3"/>
          <p:cNvSpPr>
            <a:spLocks noGrp="1"/>
          </p:cNvSpPr>
          <p:nvPr>
            <p:ph sz="half" idx="2"/>
          </p:nvPr>
        </p:nvSpPr>
        <p:spPr>
          <a:xfrm>
            <a:off x="3867912" y="1571223"/>
            <a:ext cx="3474720" cy="4383073"/>
          </a:xfrm>
        </p:spPr>
        <p:txBody>
          <a:bodyPr/>
          <a:lstStyle/>
          <a:p>
            <a:pPr>
              <a:buFont typeface="Wingdings" panose="05000000000000000000" pitchFamily="2" charset="2"/>
              <a:buChar char="§"/>
            </a:pPr>
            <a:r>
              <a:rPr lang="es-ES" dirty="0"/>
              <a:t>En micro: La maximización de utilidad. En el plano individual, más satisfacción por menos precio; o, más producción con menos factores productivos. </a:t>
            </a:r>
          </a:p>
          <a:p>
            <a:pPr>
              <a:buFont typeface="Wingdings" panose="05000000000000000000" pitchFamily="2" charset="2"/>
              <a:buChar char="§"/>
            </a:pPr>
            <a:r>
              <a:rPr lang="es-ES" dirty="0"/>
              <a:t>En macro: En el plano general, más de ambas (satisfacción y producción al menor costo de precios y factores), de manera estable y a largo plazo. </a:t>
            </a:r>
          </a:p>
        </p:txBody>
      </p:sp>
      <p:sp>
        <p:nvSpPr>
          <p:cNvPr id="5" name="Marcador de texto 4"/>
          <p:cNvSpPr>
            <a:spLocks noGrp="1"/>
          </p:cNvSpPr>
          <p:nvPr>
            <p:ph type="body" sz="quarter" idx="3"/>
          </p:nvPr>
        </p:nvSpPr>
        <p:spPr/>
        <p:txBody>
          <a:bodyPr/>
          <a:lstStyle/>
          <a:p>
            <a:r>
              <a:rPr lang="es-ES" dirty="0"/>
              <a:t>Estabilidad nivel general de precios (NGP).</a:t>
            </a:r>
          </a:p>
        </p:txBody>
      </p:sp>
      <p:sp>
        <p:nvSpPr>
          <p:cNvPr id="6" name="Marcador de contenido 5"/>
          <p:cNvSpPr>
            <a:spLocks noGrp="1"/>
          </p:cNvSpPr>
          <p:nvPr>
            <p:ph sz="quarter" idx="4"/>
          </p:nvPr>
        </p:nvSpPr>
        <p:spPr/>
        <p:txBody>
          <a:bodyPr>
            <a:normAutofit fontScale="70000" lnSpcReduction="20000"/>
          </a:bodyPr>
          <a:lstStyle/>
          <a:p>
            <a:pPr>
              <a:buFont typeface="Wingdings" panose="05000000000000000000" pitchFamily="2" charset="2"/>
              <a:buChar char="§"/>
            </a:pPr>
            <a:r>
              <a:rPr lang="es-ES" dirty="0"/>
              <a:t>Inflación y deflación causan problemas macro.</a:t>
            </a:r>
          </a:p>
          <a:p>
            <a:pPr>
              <a:buFont typeface="Wingdings" panose="05000000000000000000" pitchFamily="2" charset="2"/>
              <a:buChar char="§"/>
            </a:pPr>
            <a:r>
              <a:rPr lang="es-ES" dirty="0"/>
              <a:t>Con inflación, el nivel de vida de un trabajador se estanca o desmejora, dinero se deja de usar y retorna el trueque.</a:t>
            </a:r>
          </a:p>
          <a:p>
            <a:pPr>
              <a:buFont typeface="Wingdings" panose="05000000000000000000" pitchFamily="2" charset="2"/>
              <a:buChar char="§"/>
            </a:pPr>
            <a:r>
              <a:rPr lang="es-ES" dirty="0"/>
              <a:t>Modelo oferta/demanda sólo explica el precio de un artículo en relación con otros (precios relativos). No explica por qué suben los precios a lo largo del tiempo (paradoja del pollo).</a:t>
            </a:r>
          </a:p>
          <a:p>
            <a:pPr>
              <a:buFont typeface="Wingdings" panose="05000000000000000000" pitchFamily="2" charset="2"/>
              <a:buChar char="§"/>
            </a:pPr>
            <a:r>
              <a:rPr lang="es-ES" dirty="0"/>
              <a:t>Movimientos de inflación están vinculados a CP con el ciclo económico (CE). Con recesión la inflación cae; en expansión, sube.</a:t>
            </a:r>
          </a:p>
          <a:p>
            <a:pPr>
              <a:buFont typeface="Wingdings" panose="05000000000000000000" pitchFamily="2" charset="2"/>
              <a:buChar char="§"/>
            </a:pPr>
            <a:r>
              <a:rPr lang="es-ES" dirty="0"/>
              <a:t>Deflación. Efectivo gana valor con el tiempo, conservarlo se torna más atractivo que invertirlo. Y ello puede agravar una recesión.</a:t>
            </a:r>
          </a:p>
          <a:p>
            <a:pPr>
              <a:buFont typeface="Wingdings" panose="05000000000000000000" pitchFamily="2" charset="2"/>
              <a:buChar char="§"/>
            </a:pPr>
            <a:r>
              <a:rPr lang="es-ES" dirty="0"/>
              <a:t>A LP, el NGP esta determinada por la Oferta Monetaria (Q de activos </a:t>
            </a:r>
            <a:r>
              <a:rPr lang="es-ES" dirty="0" err="1"/>
              <a:t>empleables</a:t>
            </a:r>
            <a:r>
              <a:rPr lang="es-ES" dirty="0"/>
              <a:t> como medios de pago).</a:t>
            </a:r>
          </a:p>
        </p:txBody>
      </p:sp>
    </p:spTree>
    <p:extLst>
      <p:ext uri="{BB962C8B-B14F-4D97-AF65-F5344CB8AC3E}">
        <p14:creationId xmlns:p14="http://schemas.microsoft.com/office/powerpoint/2010/main" val="94079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S" dirty="0"/>
              <a:t>Objetivos macro</a:t>
            </a:r>
          </a:p>
        </p:txBody>
      </p:sp>
      <p:sp>
        <p:nvSpPr>
          <p:cNvPr id="9" name="Marcador de texto 8"/>
          <p:cNvSpPr>
            <a:spLocks noGrp="1"/>
          </p:cNvSpPr>
          <p:nvPr>
            <p:ph type="body" idx="1"/>
          </p:nvPr>
        </p:nvSpPr>
        <p:spPr/>
        <p:txBody>
          <a:bodyPr/>
          <a:lstStyle/>
          <a:p>
            <a:r>
              <a:rPr lang="es-ES" dirty="0"/>
              <a:t>Equilibrio/desequilibrio  comercial internacional</a:t>
            </a:r>
          </a:p>
        </p:txBody>
      </p:sp>
      <p:sp>
        <p:nvSpPr>
          <p:cNvPr id="10" name="Marcador de contenido 9"/>
          <p:cNvSpPr>
            <a:spLocks noGrp="1"/>
          </p:cNvSpPr>
          <p:nvPr>
            <p:ph sz="half" idx="2"/>
          </p:nvPr>
        </p:nvSpPr>
        <p:spPr>
          <a:xfrm>
            <a:off x="3867912" y="2271252"/>
            <a:ext cx="3474720" cy="3683044"/>
          </a:xfrm>
        </p:spPr>
        <p:txBody>
          <a:bodyPr/>
          <a:lstStyle/>
          <a:p>
            <a:pPr>
              <a:buFont typeface="Wingdings" panose="05000000000000000000" pitchFamily="2" charset="2"/>
              <a:buChar char="§"/>
            </a:pPr>
            <a:r>
              <a:rPr lang="es-ES" dirty="0"/>
              <a:t>Déficit comercial.</a:t>
            </a:r>
          </a:p>
          <a:p>
            <a:pPr>
              <a:buFont typeface="Wingdings" panose="05000000000000000000" pitchFamily="2" charset="2"/>
              <a:buChar char="§"/>
            </a:pPr>
            <a:r>
              <a:rPr lang="es-ES" dirty="0"/>
              <a:t>Valor de bienes y servicios comprados por los locales es mayor que el de sus productos vendidos al exterior.</a:t>
            </a:r>
          </a:p>
          <a:p>
            <a:pPr>
              <a:buFont typeface="Wingdings" panose="05000000000000000000" pitchFamily="2" charset="2"/>
              <a:buChar char="§"/>
            </a:pPr>
            <a:endParaRPr lang="es-ES" dirty="0"/>
          </a:p>
        </p:txBody>
      </p:sp>
      <p:sp>
        <p:nvSpPr>
          <p:cNvPr id="11" name="Marcador de texto 10"/>
          <p:cNvSpPr>
            <a:spLocks noGrp="1"/>
          </p:cNvSpPr>
          <p:nvPr>
            <p:ph type="body" sz="quarter" idx="3"/>
          </p:nvPr>
        </p:nvSpPr>
        <p:spPr/>
        <p:txBody>
          <a:bodyPr/>
          <a:lstStyle/>
          <a:p>
            <a:endParaRPr lang="es-ES" dirty="0"/>
          </a:p>
        </p:txBody>
      </p:sp>
      <p:sp>
        <p:nvSpPr>
          <p:cNvPr id="12" name="Marcador de contenido 11"/>
          <p:cNvSpPr>
            <a:spLocks noGrp="1"/>
          </p:cNvSpPr>
          <p:nvPr>
            <p:ph sz="quarter" idx="4"/>
          </p:nvPr>
        </p:nvSpPr>
        <p:spPr/>
        <p:txBody>
          <a:bodyPr/>
          <a:lstStyle/>
          <a:p>
            <a:pPr>
              <a:buFont typeface="Wingdings" panose="05000000000000000000" pitchFamily="2" charset="2"/>
              <a:buChar char="§"/>
            </a:pPr>
            <a:r>
              <a:rPr lang="es-ES" dirty="0"/>
              <a:t>Superávit comercial.</a:t>
            </a:r>
          </a:p>
          <a:p>
            <a:pPr>
              <a:buFont typeface="Wingdings" panose="05000000000000000000" pitchFamily="2" charset="2"/>
              <a:buChar char="§"/>
            </a:pPr>
            <a:r>
              <a:rPr lang="es-ES" dirty="0"/>
              <a:t>Valor de bienes y servicios comprados por los locales es menor al de los productos que venden al exterior.</a:t>
            </a:r>
          </a:p>
          <a:p>
            <a:pPr>
              <a:buFont typeface="Wingdings" panose="05000000000000000000" pitchFamily="2" charset="2"/>
              <a:buChar char="§"/>
            </a:pPr>
            <a:endParaRPr lang="es-ES" dirty="0"/>
          </a:p>
        </p:txBody>
      </p:sp>
    </p:spTree>
    <p:extLst>
      <p:ext uri="{BB962C8B-B14F-4D97-AF65-F5344CB8AC3E}">
        <p14:creationId xmlns:p14="http://schemas.microsoft.com/office/powerpoint/2010/main" val="123917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6507-4DF5-DB97-E213-E6FD6A29F6F8}"/>
              </a:ext>
            </a:extLst>
          </p:cNvPr>
          <p:cNvSpPr>
            <a:spLocks noGrp="1"/>
          </p:cNvSpPr>
          <p:nvPr>
            <p:ph type="title"/>
          </p:nvPr>
        </p:nvSpPr>
        <p:spPr/>
        <p:txBody>
          <a:bodyPr/>
          <a:lstStyle/>
          <a:p>
            <a:r>
              <a:rPr lang="es-MX" dirty="0"/>
              <a:t>El ser humano y su conducta frente al medio</a:t>
            </a:r>
          </a:p>
        </p:txBody>
      </p:sp>
      <p:pic>
        <p:nvPicPr>
          <p:cNvPr id="5" name="Marcador de contenido 4">
            <a:extLst>
              <a:ext uri="{FF2B5EF4-FFF2-40B4-BE49-F238E27FC236}">
                <a16:creationId xmlns:a16="http://schemas.microsoft.com/office/drawing/2014/main" id="{94CA898D-8A73-73EF-AA8D-94B9A59EBAF4}"/>
              </a:ext>
            </a:extLst>
          </p:cNvPr>
          <p:cNvPicPr>
            <a:picLocks noGrp="1" noChangeAspect="1"/>
          </p:cNvPicPr>
          <p:nvPr>
            <p:ph idx="1"/>
          </p:nvPr>
        </p:nvPicPr>
        <p:blipFill>
          <a:blip r:embed="rId2"/>
          <a:stretch>
            <a:fillRect/>
          </a:stretch>
        </p:blipFill>
        <p:spPr>
          <a:xfrm>
            <a:off x="3867150" y="900684"/>
            <a:ext cx="7315200" cy="5056632"/>
          </a:xfrm>
          <a:prstGeom prst="rect">
            <a:avLst/>
          </a:prstGeom>
        </p:spPr>
      </p:pic>
      <p:sp>
        <p:nvSpPr>
          <p:cNvPr id="4" name="Marcador de texto 3">
            <a:extLst>
              <a:ext uri="{FF2B5EF4-FFF2-40B4-BE49-F238E27FC236}">
                <a16:creationId xmlns:a16="http://schemas.microsoft.com/office/drawing/2014/main" id="{229C9238-A573-162A-41D9-3806C1D7C2BF}"/>
              </a:ext>
            </a:extLst>
          </p:cNvPr>
          <p:cNvSpPr>
            <a:spLocks noGrp="1"/>
          </p:cNvSpPr>
          <p:nvPr>
            <p:ph type="body" sz="half" idx="2"/>
          </p:nvPr>
        </p:nvSpPr>
        <p:spPr/>
        <p:txBody>
          <a:bodyPr/>
          <a:lstStyle/>
          <a:p>
            <a:r>
              <a:rPr lang="es-MX" dirty="0"/>
              <a:t>El caso del hombre de Neandertal, características y diferencias, entorno, las tecnologías (líticas, sociales, </a:t>
            </a:r>
            <a:r>
              <a:rPr lang="es-MX" dirty="0" err="1"/>
              <a:t>etc</a:t>
            </a:r>
            <a:r>
              <a:rPr lang="es-MX" dirty="0"/>
              <a:t>) que empleó y su extinción. </a:t>
            </a:r>
          </a:p>
          <a:p>
            <a:r>
              <a:rPr lang="es-MX" dirty="0"/>
              <a:t>¿Un </a:t>
            </a:r>
            <a:r>
              <a:rPr lang="es-MX" i="1" dirty="0"/>
              <a:t>homo </a:t>
            </a:r>
            <a:r>
              <a:rPr lang="es-MX" i="1" dirty="0" err="1"/>
              <a:t>aeconomicus</a:t>
            </a:r>
            <a:r>
              <a:rPr lang="es-MX" dirty="0"/>
              <a:t>?</a:t>
            </a:r>
          </a:p>
        </p:txBody>
      </p:sp>
    </p:spTree>
    <p:extLst>
      <p:ext uri="{BB962C8B-B14F-4D97-AF65-F5344CB8AC3E}">
        <p14:creationId xmlns:p14="http://schemas.microsoft.com/office/powerpoint/2010/main" val="152792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Crecimiento Económico</a:t>
            </a:r>
          </a:p>
        </p:txBody>
      </p:sp>
      <p:sp>
        <p:nvSpPr>
          <p:cNvPr id="3" name="Marcador de texto 2"/>
          <p:cNvSpPr>
            <a:spLocks noGrp="1"/>
          </p:cNvSpPr>
          <p:nvPr>
            <p:ph type="body" idx="1"/>
          </p:nvPr>
        </p:nvSpPr>
        <p:spPr/>
        <p:txBody>
          <a:bodyPr/>
          <a:lstStyle/>
          <a:p>
            <a:r>
              <a:rPr lang="es-ES" dirty="0"/>
              <a:t>Y las formas de medirlo.</a:t>
            </a:r>
          </a:p>
        </p:txBody>
      </p:sp>
    </p:spTree>
    <p:extLst>
      <p:ext uri="{BB962C8B-B14F-4D97-AF65-F5344CB8AC3E}">
        <p14:creationId xmlns:p14="http://schemas.microsoft.com/office/powerpoint/2010/main" val="399766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Crecimiento económico (CRE) – PI/PN</a:t>
            </a:r>
            <a:br>
              <a:rPr lang="es-ES" dirty="0"/>
            </a:br>
            <a:br>
              <a:rPr lang="es-ES" dirty="0"/>
            </a:br>
            <a:r>
              <a:rPr lang="es-ES" sz="1400" dirty="0"/>
              <a:t>Lecturas: </a:t>
            </a:r>
            <a:br>
              <a:rPr lang="es-ES" sz="1400" dirty="0"/>
            </a:br>
            <a:r>
              <a:rPr lang="es-ES" sz="1400" dirty="0"/>
              <a:t>1. </a:t>
            </a:r>
            <a:r>
              <a:rPr lang="es-ES" sz="1400" dirty="0" err="1"/>
              <a:t>Morettini</a:t>
            </a:r>
            <a:r>
              <a:rPr lang="es-ES" sz="1400" dirty="0"/>
              <a:t>, El modelo Solow de crecimiento.</a:t>
            </a:r>
            <a:br>
              <a:rPr lang="es-ES" sz="1400" dirty="0"/>
            </a:br>
            <a:r>
              <a:rPr lang="es-ES" sz="1400" dirty="0"/>
              <a:t>2. Ibarra, El modelo Solow aplicado a la contaminación.</a:t>
            </a:r>
            <a:br>
              <a:rPr lang="es-ES" sz="1400" dirty="0"/>
            </a:br>
            <a:r>
              <a:rPr lang="es-ES" sz="1400" dirty="0"/>
              <a:t>3. CEPAL, Crecimiento y Desarrollo Humano.</a:t>
            </a:r>
            <a:endParaRPr lang="es-ES" dirty="0"/>
          </a:p>
        </p:txBody>
      </p:sp>
      <p:sp>
        <p:nvSpPr>
          <p:cNvPr id="3" name="Marcador de contenido 2"/>
          <p:cNvSpPr>
            <a:spLocks noGrp="1"/>
          </p:cNvSpPr>
          <p:nvPr>
            <p:ph idx="1"/>
          </p:nvPr>
        </p:nvSpPr>
        <p:spPr/>
        <p:txBody>
          <a:bodyPr>
            <a:normAutofit fontScale="70000" lnSpcReduction="20000"/>
          </a:bodyPr>
          <a:lstStyle/>
          <a:p>
            <a:pPr>
              <a:buFont typeface="Wingdings" panose="05000000000000000000" pitchFamily="2" charset="2"/>
              <a:buChar char="§"/>
            </a:pPr>
            <a:endParaRPr lang="es-ES" dirty="0"/>
          </a:p>
          <a:p>
            <a:pPr>
              <a:buFont typeface="Wingdings" panose="05000000000000000000" pitchFamily="2" charset="2"/>
              <a:buChar char="§"/>
            </a:pPr>
            <a:endParaRPr lang="es-ES" dirty="0"/>
          </a:p>
          <a:p>
            <a:pPr>
              <a:buFont typeface="Wingdings" panose="05000000000000000000" pitchFamily="2" charset="2"/>
              <a:buChar char="§"/>
            </a:pPr>
            <a:r>
              <a:rPr lang="es-ES" dirty="0"/>
              <a:t>CRE es un objetivo macro. Expansión convexa de la curva FPP (desplazamiento contrario al origen). Estándar de vida </a:t>
            </a:r>
            <a:r>
              <a:rPr lang="el-GR" dirty="0"/>
              <a:t>Δ</a:t>
            </a:r>
            <a:r>
              <a:rPr lang="es-ES" dirty="0"/>
              <a:t>+ cuando el ingreso de las personas aumenta y tienen capacidad para adquirir más bienes y servicios. Pero para ello, es preciso que </a:t>
            </a:r>
            <a:r>
              <a:rPr lang="el-GR" dirty="0"/>
              <a:t>Δ</a:t>
            </a:r>
            <a:r>
              <a:rPr lang="es-ES" dirty="0"/>
              <a:t>+ la producción de bs. y </a:t>
            </a:r>
            <a:r>
              <a:rPr lang="es-ES" dirty="0" err="1"/>
              <a:t>servs</a:t>
            </a:r>
            <a:r>
              <a:rPr lang="es-ES" dirty="0"/>
              <a:t>.</a:t>
            </a:r>
          </a:p>
          <a:p>
            <a:pPr>
              <a:buFont typeface="Wingdings" panose="05000000000000000000" pitchFamily="2" charset="2"/>
              <a:buChar char="§"/>
            </a:pPr>
            <a:r>
              <a:rPr lang="es-ES" dirty="0"/>
              <a:t> Varias teorías (y algunos modelos, como el de CEPAL).</a:t>
            </a:r>
          </a:p>
          <a:p>
            <a:pPr>
              <a:buFont typeface="Wingdings" panose="05000000000000000000" pitchFamily="2" charset="2"/>
              <a:buChar char="§"/>
            </a:pPr>
            <a:r>
              <a:rPr lang="es-ES" dirty="0"/>
              <a:t>Teoría neoclásica CRE: </a:t>
            </a:r>
          </a:p>
          <a:p>
            <a:pPr lvl="1">
              <a:buFont typeface="Wingdings" panose="05000000000000000000" pitchFamily="2" charset="2"/>
              <a:buChar char="§"/>
            </a:pPr>
            <a:r>
              <a:rPr lang="es-ES" dirty="0"/>
              <a:t>Modelo (Robert) </a:t>
            </a:r>
            <a:r>
              <a:rPr lang="es-ES" dirty="0" err="1"/>
              <a:t>Solow</a:t>
            </a:r>
            <a:r>
              <a:rPr lang="es-ES" dirty="0"/>
              <a:t> - (Trevor) </a:t>
            </a:r>
            <a:r>
              <a:rPr lang="es-ES" dirty="0" err="1"/>
              <a:t>Swan</a:t>
            </a:r>
            <a:r>
              <a:rPr lang="es-ES" dirty="0"/>
              <a:t> (1956): cambio tecnológico (factor exógeno) + acumulación de K + crecimiento de T (mano de obra) + idea de rendimientos decrecientes. </a:t>
            </a:r>
          </a:p>
          <a:p>
            <a:pPr lvl="1">
              <a:buFont typeface="Wingdings" panose="05000000000000000000" pitchFamily="2" charset="2"/>
              <a:buChar char="§"/>
            </a:pPr>
            <a:r>
              <a:rPr lang="es-ES" dirty="0"/>
              <a:t>Predicción: Hipótesis de convergencia (estrechamiento de brecha entre países pobres y ricos) hasta un nivel de economía estacionaria (no igual entre ellos).</a:t>
            </a:r>
          </a:p>
          <a:p>
            <a:pPr lvl="1">
              <a:buFont typeface="Wingdings" panose="05000000000000000000" pitchFamily="2" charset="2"/>
              <a:buChar char="§"/>
            </a:pPr>
            <a:r>
              <a:rPr lang="es-ES" dirty="0"/>
              <a:t>Crítica: No toma en cuenta las habilidades empresariales, el K humano, la competencia ni la calidad de las políticas gubernamentales.</a:t>
            </a:r>
          </a:p>
          <a:p>
            <a:pPr>
              <a:buFont typeface="Wingdings" panose="05000000000000000000" pitchFamily="2" charset="2"/>
              <a:buChar char="§"/>
            </a:pPr>
            <a:r>
              <a:rPr lang="es-ES" dirty="0"/>
              <a:t>Teoría CRE endógeno:</a:t>
            </a:r>
          </a:p>
          <a:p>
            <a:pPr lvl="1">
              <a:buFont typeface="Wingdings" panose="05000000000000000000" pitchFamily="2" charset="2"/>
              <a:buChar char="§"/>
            </a:pPr>
            <a:r>
              <a:rPr lang="es-ES" dirty="0"/>
              <a:t>Paul </a:t>
            </a:r>
            <a:r>
              <a:rPr lang="es-ES" dirty="0" err="1"/>
              <a:t>Romer</a:t>
            </a:r>
            <a:r>
              <a:rPr lang="es-ES" dirty="0"/>
              <a:t>, Nobel 2018. Origen del cambio tecnológico: los agentes dentro de la economía (endógeno), su innovación producto de trabajo duro e inversión.</a:t>
            </a:r>
          </a:p>
          <a:p>
            <a:pPr lvl="1">
              <a:buFont typeface="Wingdings" panose="05000000000000000000" pitchFamily="2" charset="2"/>
              <a:buChar char="§"/>
            </a:pPr>
            <a:r>
              <a:rPr lang="es-ES" dirty="0"/>
              <a:t>La inversión en innovación explicaría las disparidades de CRE entre países.</a:t>
            </a:r>
          </a:p>
          <a:p>
            <a:pPr lvl="1">
              <a:buFont typeface="Wingdings" panose="05000000000000000000" pitchFamily="2" charset="2"/>
              <a:buChar char="§"/>
            </a:pPr>
            <a:r>
              <a:rPr lang="es-ES" dirty="0"/>
              <a:t>Gobiernos deberían fomentar la inversión en innovación y el entorno que la haga posible. Ej.: propiedad intelectual.</a:t>
            </a:r>
          </a:p>
          <a:p>
            <a:pPr>
              <a:buFont typeface="Wingdings" panose="05000000000000000000" pitchFamily="2" charset="2"/>
              <a:buChar char="§"/>
            </a:pPr>
            <a:r>
              <a:rPr lang="es-ES" dirty="0"/>
              <a:t>Teoría de la CEPAL: Crecimiento y Desarrollo Humano.</a:t>
            </a:r>
          </a:p>
          <a:p>
            <a:pPr>
              <a:buFont typeface="Wingdings" panose="05000000000000000000" pitchFamily="2" charset="2"/>
              <a:buChar char="§"/>
            </a:pPr>
            <a:r>
              <a:rPr lang="es-ES" dirty="0"/>
              <a:t>¿Cómo se mide?. 1. La contabilidad. 2. Producto Interno (PI), ya sea bruto (PIB) real o nominal, neto (PIN) y per cápita; 3. Producto Nacional (PN), ya sea bruto (PNB) real o nominal, neto (PNN) y per </a:t>
            </a:r>
            <a:r>
              <a:rPr lang="es-ES" dirty="0" err="1"/>
              <a:t>càpita</a:t>
            </a:r>
            <a:r>
              <a:rPr lang="es-ES" dirty="0"/>
              <a:t>. </a:t>
            </a:r>
          </a:p>
          <a:p>
            <a:pPr>
              <a:buFont typeface="Wingdings" panose="05000000000000000000" pitchFamily="2" charset="2"/>
              <a:buChar char="§"/>
            </a:pPr>
            <a:endParaRPr lang="es-ES" dirty="0"/>
          </a:p>
        </p:txBody>
      </p:sp>
    </p:spTree>
    <p:extLst>
      <p:ext uri="{BB962C8B-B14F-4D97-AF65-F5344CB8AC3E}">
        <p14:creationId xmlns:p14="http://schemas.microsoft.com/office/powerpoint/2010/main" val="48657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032" y="1142999"/>
            <a:ext cx="2834640" cy="4291149"/>
          </a:xfrm>
        </p:spPr>
        <p:txBody>
          <a:bodyPr/>
          <a:lstStyle/>
          <a:p>
            <a:br>
              <a:rPr lang="es-ES" dirty="0"/>
            </a:br>
            <a:r>
              <a:rPr lang="es-ES" dirty="0"/>
              <a:t>Contabilidad nacional</a:t>
            </a:r>
          </a:p>
        </p:txBody>
      </p:sp>
      <p:sp>
        <p:nvSpPr>
          <p:cNvPr id="3" name="Marcador de contenido 2"/>
          <p:cNvSpPr>
            <a:spLocks noGrp="1"/>
          </p:cNvSpPr>
          <p:nvPr>
            <p:ph idx="1"/>
          </p:nvPr>
        </p:nvSpPr>
        <p:spPr/>
        <p:txBody>
          <a:bodyPr>
            <a:normAutofit fontScale="70000" lnSpcReduction="20000"/>
          </a:bodyPr>
          <a:lstStyle/>
          <a:p>
            <a:pPr>
              <a:buFont typeface="Wingdings" panose="05000000000000000000" pitchFamily="2" charset="2"/>
              <a:buChar char="§"/>
            </a:pPr>
            <a:r>
              <a:rPr lang="es-ES" dirty="0"/>
              <a:t>Tablillas sumerias y escritura cuneiforme (contabilidad originaria).</a:t>
            </a:r>
          </a:p>
          <a:p>
            <a:pPr>
              <a:buFont typeface="Wingdings" panose="05000000000000000000" pitchFamily="2" charset="2"/>
              <a:buChar char="§"/>
            </a:pPr>
            <a:r>
              <a:rPr lang="es-ES" dirty="0"/>
              <a:t>Contabilidad para efectos </a:t>
            </a:r>
            <a:r>
              <a:rPr lang="es-ES" dirty="0" err="1"/>
              <a:t>burocrátricos</a:t>
            </a:r>
            <a:r>
              <a:rPr lang="es-ES" dirty="0"/>
              <a:t>, en China; indicios milenarios en India y en el mundo árabe.</a:t>
            </a:r>
          </a:p>
          <a:p>
            <a:pPr>
              <a:buFont typeface="Wingdings" panose="05000000000000000000" pitchFamily="2" charset="2"/>
              <a:buChar char="§"/>
            </a:pPr>
            <a:r>
              <a:rPr lang="es-ES" dirty="0"/>
              <a:t>Estados feudales requerían poder registrar gastos. El contador y los auditores. Ej.: palos de </a:t>
            </a:r>
            <a:r>
              <a:rPr lang="es-ES" dirty="0" err="1"/>
              <a:t>Exchequer</a:t>
            </a:r>
            <a:r>
              <a:rPr lang="es-ES" dirty="0"/>
              <a:t> (</a:t>
            </a:r>
            <a:r>
              <a:rPr lang="es-ES" dirty="0" err="1"/>
              <a:t>foil</a:t>
            </a:r>
            <a:r>
              <a:rPr lang="es-ES" dirty="0"/>
              <a:t> &amp; stock=deuda pública). Incendio del Parlamento británico, en 1834.</a:t>
            </a:r>
          </a:p>
          <a:p>
            <a:pPr>
              <a:buFont typeface="Wingdings" panose="05000000000000000000" pitchFamily="2" charset="2"/>
              <a:buChar char="§"/>
            </a:pPr>
            <a:r>
              <a:rPr lang="es-ES" dirty="0"/>
              <a:t>Ciudades-estado italianas, más dependientes de instrumentos financieros v.gr. créditos y tasa de cambio. Requerían gestión más exacta.</a:t>
            </a:r>
          </a:p>
          <a:p>
            <a:pPr>
              <a:buFont typeface="Wingdings" panose="05000000000000000000" pitchFamily="2" charset="2"/>
              <a:buChar char="§"/>
            </a:pPr>
            <a:r>
              <a:rPr lang="es-ES" dirty="0"/>
              <a:t>Sistema de partida doble “</a:t>
            </a:r>
            <a:r>
              <a:rPr lang="es-ES" dirty="0" err="1"/>
              <a:t>alla</a:t>
            </a:r>
            <a:r>
              <a:rPr lang="es-ES" dirty="0"/>
              <a:t> </a:t>
            </a:r>
            <a:r>
              <a:rPr lang="es-ES" dirty="0" err="1"/>
              <a:t>veneziana</a:t>
            </a:r>
            <a:r>
              <a:rPr lang="es-ES" dirty="0"/>
              <a:t>”, c. 1300, para fines netamente comerciales. </a:t>
            </a:r>
          </a:p>
          <a:p>
            <a:pPr>
              <a:buFont typeface="Wingdings" panose="05000000000000000000" pitchFamily="2" charset="2"/>
              <a:buChar char="§"/>
            </a:pPr>
            <a:r>
              <a:rPr lang="es-ES" dirty="0"/>
              <a:t>Luca, admirado por Leonardo Da Vinci.</a:t>
            </a:r>
          </a:p>
          <a:p>
            <a:pPr>
              <a:buFont typeface="Wingdings" panose="05000000000000000000" pitchFamily="2" charset="2"/>
              <a:buChar char="§"/>
            </a:pPr>
            <a:r>
              <a:rPr lang="es-ES" dirty="0"/>
              <a:t>Obra: </a:t>
            </a:r>
            <a:r>
              <a:rPr lang="es-ES" i="1" dirty="0" err="1"/>
              <a:t>Summa</a:t>
            </a:r>
            <a:r>
              <a:rPr lang="es-ES" i="1" dirty="0"/>
              <a:t> de </a:t>
            </a:r>
            <a:r>
              <a:rPr lang="es-ES" i="1" dirty="0" err="1"/>
              <a:t>Arithmetica</a:t>
            </a:r>
            <a:r>
              <a:rPr lang="es-ES" i="1" dirty="0"/>
              <a:t>, </a:t>
            </a:r>
            <a:r>
              <a:rPr lang="es-ES" i="1" dirty="0" err="1"/>
              <a:t>Geometrica</a:t>
            </a:r>
            <a:r>
              <a:rPr lang="es-ES" i="1" dirty="0"/>
              <a:t>, </a:t>
            </a:r>
            <a:r>
              <a:rPr lang="es-ES" i="1" dirty="0" err="1"/>
              <a:t>Proportioni</a:t>
            </a:r>
            <a:r>
              <a:rPr lang="es-ES" i="1" dirty="0"/>
              <a:t> et </a:t>
            </a:r>
            <a:r>
              <a:rPr lang="es-ES" i="1" dirty="0" err="1"/>
              <a:t>Proportionalita</a:t>
            </a:r>
            <a:r>
              <a:rPr lang="es-ES" i="1" dirty="0"/>
              <a:t> </a:t>
            </a:r>
            <a:r>
              <a:rPr lang="es-ES" dirty="0"/>
              <a:t>(Venecia, 1494). Incluye 27 páginas más influyentes de la historia del capitalismo. Primera descripción clara del sistema contable de doble partida.</a:t>
            </a:r>
          </a:p>
          <a:p>
            <a:pPr>
              <a:buFont typeface="Wingdings" panose="05000000000000000000" pitchFamily="2" charset="2"/>
              <a:buChar char="§"/>
            </a:pPr>
            <a:r>
              <a:rPr lang="es-ES" dirty="0"/>
              <a:t>Funciones: Satisfacer obligaciones básicas como créditos y deudas, cuidar de los negocios, calibrar y gestionar costos, garantizar que los accionistas reciban parte justa de los beneficios corporativos.</a:t>
            </a:r>
          </a:p>
          <a:p>
            <a:pPr>
              <a:buFont typeface="Wingdings" panose="05000000000000000000" pitchFamily="2" charset="2"/>
              <a:buChar char="§"/>
            </a:pPr>
            <a:r>
              <a:rPr lang="es-ES" dirty="0"/>
              <a:t>Éxito en la Revolución Industrial. Cerámicas </a:t>
            </a:r>
            <a:r>
              <a:rPr lang="es-ES" dirty="0" err="1"/>
              <a:t>Wedgwood</a:t>
            </a:r>
            <a:r>
              <a:rPr lang="es-ES" dirty="0"/>
              <a:t> =&gt; Contabilidad de gestión.</a:t>
            </a:r>
          </a:p>
          <a:p>
            <a:pPr>
              <a:buFont typeface="Wingdings" panose="05000000000000000000" pitchFamily="2" charset="2"/>
              <a:buChar char="§"/>
            </a:pPr>
            <a:r>
              <a:rPr lang="es-ES" dirty="0"/>
              <a:t> Cada entrada con su contrapartida. Simetría renacentista. Un flujo que ayuda a evitar errores, aunque no proteja del todo contra el fraude. Ej.: Enron, </a:t>
            </a:r>
            <a:r>
              <a:rPr lang="es-ES" dirty="0" err="1"/>
              <a:t>Worldcom</a:t>
            </a:r>
            <a:r>
              <a:rPr lang="es-ES" dirty="0"/>
              <a:t>, Parmalat, crisis </a:t>
            </a:r>
            <a:r>
              <a:rPr lang="es-ES" dirty="0" err="1"/>
              <a:t>subprime</a:t>
            </a:r>
            <a:r>
              <a:rPr lang="es-ES" dirty="0"/>
              <a:t> 2008. </a:t>
            </a:r>
          </a:p>
          <a:p>
            <a:pPr>
              <a:buFont typeface="Wingdings" panose="05000000000000000000" pitchFamily="2" charset="2"/>
              <a:buChar char="§"/>
            </a:pPr>
            <a:r>
              <a:rPr lang="es-ES" dirty="0"/>
              <a:t>Moraleja: para tomar decisiones (adecuadas), el marco contable “</a:t>
            </a:r>
            <a:r>
              <a:rPr lang="es-ES" i="1" dirty="0" err="1"/>
              <a:t>matters</a:t>
            </a:r>
            <a:r>
              <a:rPr lang="es-ES" dirty="0"/>
              <a:t>”.</a:t>
            </a:r>
          </a:p>
          <a:p>
            <a:pPr>
              <a:buFont typeface="Wingdings" panose="05000000000000000000" pitchFamily="2" charset="2"/>
              <a:buChar char="§"/>
            </a:pPr>
            <a:endParaRPr lang="es-ES" dirty="0"/>
          </a:p>
        </p:txBody>
      </p:sp>
      <p:sp>
        <p:nvSpPr>
          <p:cNvPr id="4" name="Marcador de texto 3"/>
          <p:cNvSpPr>
            <a:spLocks noGrp="1"/>
          </p:cNvSpPr>
          <p:nvPr>
            <p:ph type="body" sz="half" idx="2"/>
          </p:nvPr>
        </p:nvSpPr>
        <p:spPr/>
        <p:txBody>
          <a:bodyPr/>
          <a:lstStyle/>
          <a:p>
            <a:endParaRPr lang="es-ES" dirty="0"/>
          </a:p>
          <a:p>
            <a:r>
              <a:rPr lang="es-ES" dirty="0"/>
              <a:t>Fray Luca </a:t>
            </a:r>
            <a:r>
              <a:rPr lang="es-ES" dirty="0" err="1"/>
              <a:t>Pacioli</a:t>
            </a:r>
            <a:r>
              <a:rPr lang="es-ES" dirty="0"/>
              <a:t>, el Maestro (1445 – 1517)</a:t>
            </a:r>
          </a:p>
          <a:p>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 y="868680"/>
            <a:ext cx="2968570" cy="2968570"/>
          </a:xfrm>
          <a:prstGeom prst="rect">
            <a:avLst/>
          </a:prstGeom>
        </p:spPr>
      </p:pic>
    </p:spTree>
    <p:extLst>
      <p:ext uri="{BB962C8B-B14F-4D97-AF65-F5344CB8AC3E}">
        <p14:creationId xmlns:p14="http://schemas.microsoft.com/office/powerpoint/2010/main" val="628073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 cómo se mide. </a:t>
            </a: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
            </a:pPr>
            <a:r>
              <a:rPr lang="es-ES" dirty="0"/>
              <a:t>Contabilidad nacional. Flujos monetarios entre sectores. </a:t>
            </a:r>
          </a:p>
          <a:p>
            <a:pPr>
              <a:buFont typeface="Wingdings" panose="05000000000000000000" pitchFamily="2" charset="2"/>
              <a:buChar char="§"/>
            </a:pPr>
            <a:r>
              <a:rPr lang="es-ES" dirty="0"/>
              <a:t>Luca </a:t>
            </a:r>
            <a:r>
              <a:rPr lang="es-ES" dirty="0" err="1"/>
              <a:t>Pacioli</a:t>
            </a:r>
            <a:r>
              <a:rPr lang="es-ES" dirty="0"/>
              <a:t> (</a:t>
            </a:r>
            <a:r>
              <a:rPr lang="es-ES" dirty="0" err="1"/>
              <a:t>n.c</a:t>
            </a:r>
            <a:r>
              <a:rPr lang="es-ES" dirty="0"/>
              <a:t>. 1445) =&gt; contabilidad, </a:t>
            </a:r>
            <a:r>
              <a:rPr lang="es-ES" u="sng" dirty="0"/>
              <a:t>tecnología</a:t>
            </a:r>
            <a:r>
              <a:rPr lang="es-ES" dirty="0"/>
              <a:t> financiera muy importante.</a:t>
            </a:r>
          </a:p>
          <a:p>
            <a:pPr>
              <a:buFont typeface="Wingdings" panose="05000000000000000000" pitchFamily="2" charset="2"/>
              <a:buChar char="§"/>
            </a:pPr>
            <a:r>
              <a:rPr lang="es-ES" dirty="0"/>
              <a:t>Recordar: Flujo circular de la economía + Estado. Donde, la renta total pagada por las empresas nacionales a los FP debe ser igual al gasto total en bienes y servicios finales de producción nacional.</a:t>
            </a:r>
          </a:p>
          <a:p>
            <a:pPr>
              <a:buFont typeface="Wingdings" panose="05000000000000000000" pitchFamily="2" charset="2"/>
              <a:buChar char="§"/>
            </a:pPr>
            <a:r>
              <a:rPr lang="es-ES" dirty="0"/>
              <a:t>Ecuación económica-contable: Ingresos = Gastos </a:t>
            </a:r>
          </a:p>
          <a:p>
            <a:pPr>
              <a:buFont typeface="Wingdings" panose="05000000000000000000" pitchFamily="2" charset="2"/>
              <a:buChar char="§"/>
            </a:pPr>
            <a:r>
              <a:rPr lang="es-ES" dirty="0"/>
              <a:t>Cómo obtienen rentas (ingresos) los agentes económicos: vendiendo o arrendando los FP de que son dueños. </a:t>
            </a:r>
          </a:p>
          <a:p>
            <a:pPr>
              <a:buFont typeface="Wingdings" panose="05000000000000000000" pitchFamily="2" charset="2"/>
              <a:buChar char="§"/>
            </a:pPr>
            <a:r>
              <a:rPr lang="es-ES" dirty="0"/>
              <a:t>Por T, salarios (S), por K financiero (bonos) intereses (I), por acciones dividendos (D), por la Tierra rentas (R), utilidades o beneficios (B) por habilidades empresariales. Más transferencias gubernamentales (TG) desde el gobierno.</a:t>
            </a:r>
          </a:p>
          <a:p>
            <a:pPr>
              <a:buFont typeface="Wingdings" panose="05000000000000000000" pitchFamily="2" charset="2"/>
              <a:buChar char="§"/>
            </a:pPr>
            <a:r>
              <a:rPr lang="es-ES" dirty="0"/>
              <a:t>La Renta Total de un agente (S+I+D+R+B) – Impuestos + TG = Renta Disponible (RD).</a:t>
            </a:r>
          </a:p>
          <a:p>
            <a:pPr>
              <a:buFont typeface="Wingdings" panose="05000000000000000000" pitchFamily="2" charset="2"/>
              <a:buChar char="§"/>
            </a:pPr>
            <a:r>
              <a:rPr lang="es-ES" dirty="0"/>
              <a:t>RD privada puede tener dos destinos:</a:t>
            </a:r>
          </a:p>
          <a:p>
            <a:pPr lvl="1">
              <a:buFont typeface="Wingdings" panose="05000000000000000000" pitchFamily="2" charset="2"/>
              <a:buChar char="§"/>
            </a:pPr>
            <a:r>
              <a:rPr lang="es-ES" dirty="0"/>
              <a:t>1. Gasto (C); y </a:t>
            </a:r>
          </a:p>
          <a:p>
            <a:pPr lvl="1">
              <a:buFont typeface="Wingdings" panose="05000000000000000000" pitchFamily="2" charset="2"/>
              <a:buChar char="§"/>
            </a:pPr>
            <a:r>
              <a:rPr lang="es-ES" dirty="0"/>
              <a:t>2. Ahorro (S).</a:t>
            </a:r>
          </a:p>
        </p:txBody>
      </p:sp>
    </p:spTree>
    <p:extLst>
      <p:ext uri="{BB962C8B-B14F-4D97-AF65-F5344CB8AC3E}">
        <p14:creationId xmlns:p14="http://schemas.microsoft.com/office/powerpoint/2010/main" val="295603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CRE, cómo se mide</a:t>
            </a:r>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
            </a:pPr>
            <a:r>
              <a:rPr lang="es-ES" dirty="0"/>
              <a:t>El ahorro privado (S) + Préstamos exteriores (PE) pueden canalizarse a:</a:t>
            </a:r>
          </a:p>
          <a:p>
            <a:pPr lvl="1">
              <a:buFont typeface="Wingdings" panose="05000000000000000000" pitchFamily="2" charset="2"/>
              <a:buChar char="§"/>
            </a:pPr>
            <a:r>
              <a:rPr lang="es-ES" dirty="0"/>
              <a:t>Inversión (I)</a:t>
            </a:r>
          </a:p>
          <a:p>
            <a:pPr lvl="1">
              <a:buFont typeface="Wingdings" panose="05000000000000000000" pitchFamily="2" charset="2"/>
              <a:buChar char="§"/>
            </a:pPr>
            <a:r>
              <a:rPr lang="es-ES" dirty="0"/>
              <a:t>Préstamos: a) al gobierno local; b) al extranjero (privado o público).    </a:t>
            </a:r>
          </a:p>
          <a:p>
            <a:pPr>
              <a:buFont typeface="Wingdings" panose="05000000000000000000" pitchFamily="2" charset="2"/>
              <a:buChar char="§"/>
            </a:pPr>
            <a:r>
              <a:rPr lang="es-ES" dirty="0"/>
              <a:t>La RD del Estado (RDE) = Ingresos fiscales (Impuestos) + Deuda Pública (empréstitos gubernamentales).</a:t>
            </a:r>
          </a:p>
          <a:p>
            <a:pPr>
              <a:buFont typeface="Wingdings" panose="05000000000000000000" pitchFamily="2" charset="2"/>
              <a:buChar char="§"/>
            </a:pPr>
            <a:r>
              <a:rPr lang="es-ES" dirty="0"/>
              <a:t>La RDE se asigna al Gasto (C) Público. </a:t>
            </a:r>
          </a:p>
          <a:p>
            <a:pPr>
              <a:buFont typeface="Wingdings" panose="05000000000000000000" pitchFamily="2" charset="2"/>
              <a:buChar char="§"/>
            </a:pPr>
            <a:r>
              <a:rPr lang="es-ES" dirty="0"/>
              <a:t>Reflexión: Es notable que la economía sea lo suficientemente realista para no asignar –como función del Estado- parte alguna de su RDE al ahorro. Asume que el Estado gastará (apuntalará la DA), pero no le sobrará nada para ahorrar (ni ergo invertir). Así, el peso de la inversión en innovación, por ejemplo, recae sólo sobre los hombros del sector privado. Parece asumir que el Estado es imprudente (no previsor, al futuro) y dispendioso (hoy). Paradoja: El Estado como un conductista “ser real” y a los seres reales como un neoclásico “</a:t>
            </a:r>
            <a:r>
              <a:rPr lang="es-ES" i="1" dirty="0"/>
              <a:t>homo </a:t>
            </a:r>
            <a:r>
              <a:rPr lang="es-ES" i="1" dirty="0" err="1"/>
              <a:t>oeconomicus</a:t>
            </a:r>
            <a:r>
              <a:rPr lang="es-ES" dirty="0"/>
              <a:t>”.</a:t>
            </a:r>
          </a:p>
          <a:p>
            <a:pPr>
              <a:buFont typeface="Wingdings" panose="05000000000000000000" pitchFamily="2" charset="2"/>
              <a:buChar char="§"/>
            </a:pPr>
            <a:r>
              <a:rPr lang="es-ES" dirty="0"/>
              <a:t>Exportaciones (X) conllevan flujo de fondo hacia el país.</a:t>
            </a:r>
          </a:p>
          <a:p>
            <a:pPr>
              <a:buFont typeface="Wingdings" panose="05000000000000000000" pitchFamily="2" charset="2"/>
              <a:buChar char="§"/>
            </a:pPr>
            <a:r>
              <a:rPr lang="es-ES" dirty="0"/>
              <a:t>Importaciones (IM), lo contrario.</a:t>
            </a:r>
          </a:p>
        </p:txBody>
      </p:sp>
    </p:spTree>
    <p:extLst>
      <p:ext uri="{BB962C8B-B14F-4D97-AF65-F5344CB8AC3E}">
        <p14:creationId xmlns:p14="http://schemas.microsoft.com/office/powerpoint/2010/main" val="110830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PIB</a:t>
            </a:r>
          </a:p>
        </p:txBody>
      </p:sp>
      <p:sp>
        <p:nvSpPr>
          <p:cNvPr id="3" name="Marcador de contenido 2"/>
          <p:cNvSpPr>
            <a:spLocks noGrp="1"/>
          </p:cNvSpPr>
          <p:nvPr>
            <p:ph idx="1"/>
          </p:nvPr>
        </p:nvSpPr>
        <p:spPr/>
        <p:txBody>
          <a:bodyPr>
            <a:normAutofit fontScale="92500"/>
          </a:bodyPr>
          <a:lstStyle/>
          <a:p>
            <a:pPr>
              <a:buFont typeface="Wingdings" panose="05000000000000000000" pitchFamily="2" charset="2"/>
              <a:buChar char="§"/>
            </a:pPr>
            <a:r>
              <a:rPr lang="es-ES" dirty="0"/>
              <a:t>PIB es el “valor de mercado de los bienes y servicios finales producidos en un país durante un período de tiempo determinado”. </a:t>
            </a:r>
            <a:r>
              <a:rPr lang="es-ES" dirty="0" err="1"/>
              <a:t>Parkin</a:t>
            </a:r>
            <a:r>
              <a:rPr lang="es-ES" dirty="0"/>
              <a:t>.</a:t>
            </a:r>
          </a:p>
          <a:p>
            <a:pPr>
              <a:buFont typeface="Wingdings" panose="05000000000000000000" pitchFamily="2" charset="2"/>
              <a:buChar char="§"/>
            </a:pPr>
            <a:r>
              <a:rPr lang="es-ES" dirty="0"/>
              <a:t>Elementos:</a:t>
            </a:r>
          </a:p>
          <a:p>
            <a:pPr lvl="1">
              <a:buFont typeface="Wingdings" panose="05000000000000000000" pitchFamily="2" charset="2"/>
              <a:buChar char="§"/>
            </a:pPr>
            <a:r>
              <a:rPr lang="es-ES" dirty="0"/>
              <a:t>Valor de mercado: Permite unificar y sumar bs y </a:t>
            </a:r>
            <a:r>
              <a:rPr lang="es-ES" dirty="0" err="1"/>
              <a:t>servs</a:t>
            </a:r>
            <a:r>
              <a:rPr lang="es-ES" dirty="0"/>
              <a:t> distintos.</a:t>
            </a:r>
          </a:p>
          <a:p>
            <a:pPr lvl="1">
              <a:buFont typeface="Wingdings" panose="05000000000000000000" pitchFamily="2" charset="2"/>
              <a:buChar char="§"/>
            </a:pPr>
            <a:r>
              <a:rPr lang="es-ES" dirty="0"/>
              <a:t>Bienes y servicios finales: Aquellos comprados por un usuario final durante un lapso determinado. No incluye bienes intermedios, componentes de otros; ni usados o readquiridos (salvo en el período de su producción).</a:t>
            </a:r>
          </a:p>
          <a:p>
            <a:pPr lvl="1">
              <a:buFont typeface="Wingdings" panose="05000000000000000000" pitchFamily="2" charset="2"/>
              <a:buChar char="§"/>
            </a:pPr>
            <a:r>
              <a:rPr lang="es-ES" dirty="0"/>
              <a:t>Producidos en un país: El valor de mercado de la producción se contabiliza in situ, incluye toda la producción dentro de las fronteras de un país, con independencia de la nacionalidad de los productores.  PIB incluye inventarios y exportaciones netas (X-IM).</a:t>
            </a:r>
          </a:p>
          <a:p>
            <a:pPr lvl="1">
              <a:buFont typeface="Wingdings" panose="05000000000000000000" pitchFamily="2" charset="2"/>
              <a:buChar char="§"/>
            </a:pPr>
            <a:r>
              <a:rPr lang="es-ES" dirty="0"/>
              <a:t>Durante un período determinado: Trimestral o anual.</a:t>
            </a:r>
          </a:p>
          <a:p>
            <a:pPr>
              <a:buFont typeface="Wingdings" panose="05000000000000000000" pitchFamily="2" charset="2"/>
              <a:buChar char="§"/>
            </a:pPr>
            <a:r>
              <a:rPr lang="es-ES" dirty="0"/>
              <a:t>¿Por qué “bruto”?. Porque aún contiene (aún no se desagrega) valores por uso y desgaste de bienes de capital (K fijo), su depreciación.</a:t>
            </a:r>
          </a:p>
          <a:p>
            <a:pPr>
              <a:buFont typeface="Wingdings" panose="05000000000000000000" pitchFamily="2" charset="2"/>
              <a:buChar char="§"/>
            </a:pPr>
            <a:r>
              <a:rPr lang="es-ES" dirty="0"/>
              <a:t>Formas de cálculo: Tres, valor añadido, rentas pagadas y gasto agregado.</a:t>
            </a:r>
          </a:p>
        </p:txBody>
      </p:sp>
    </p:spTree>
    <p:extLst>
      <p:ext uri="{BB962C8B-B14F-4D97-AF65-F5344CB8AC3E}">
        <p14:creationId xmlns:p14="http://schemas.microsoft.com/office/powerpoint/2010/main" val="1345967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PIB. Formas de cálculo.</a:t>
            </a:r>
          </a:p>
        </p:txBody>
      </p:sp>
      <p:sp>
        <p:nvSpPr>
          <p:cNvPr id="3" name="Marcador de texto 2"/>
          <p:cNvSpPr>
            <a:spLocks noGrp="1"/>
          </p:cNvSpPr>
          <p:nvPr>
            <p:ph type="body" idx="1"/>
          </p:nvPr>
        </p:nvSpPr>
        <p:spPr/>
        <p:txBody>
          <a:bodyPr/>
          <a:lstStyle/>
          <a:p>
            <a:r>
              <a:rPr lang="el-GR" dirty="0"/>
              <a:t>Σ</a:t>
            </a:r>
            <a:r>
              <a:rPr lang="es-ES" dirty="0"/>
              <a:t> valor añadido</a:t>
            </a:r>
          </a:p>
        </p:txBody>
      </p:sp>
      <p:sp>
        <p:nvSpPr>
          <p:cNvPr id="4" name="Marcador de contenido 3"/>
          <p:cNvSpPr>
            <a:spLocks noGrp="1"/>
          </p:cNvSpPr>
          <p:nvPr>
            <p:ph sz="half" idx="2"/>
          </p:nvPr>
        </p:nvSpPr>
        <p:spPr>
          <a:xfrm>
            <a:off x="3867912" y="1930936"/>
            <a:ext cx="3782140" cy="4276681"/>
          </a:xfrm>
        </p:spPr>
        <p:txBody>
          <a:bodyPr>
            <a:normAutofit fontScale="92500" lnSpcReduction="20000"/>
          </a:bodyPr>
          <a:lstStyle/>
          <a:p>
            <a:pPr>
              <a:buFont typeface="Wingdings" panose="05000000000000000000" pitchFamily="2" charset="2"/>
              <a:buChar char="§"/>
            </a:pPr>
            <a:r>
              <a:rPr lang="es-ES" dirty="0"/>
              <a:t>Ve el tema desde el lado de la Oferta.</a:t>
            </a:r>
          </a:p>
          <a:p>
            <a:pPr>
              <a:buFont typeface="Wingdings" panose="05000000000000000000" pitchFamily="2" charset="2"/>
              <a:buChar char="§"/>
            </a:pPr>
            <a:r>
              <a:rPr lang="es-ES" dirty="0"/>
              <a:t>Sumando el valor (de mercado) añadido (VA) por todos los productores nacionales.</a:t>
            </a:r>
          </a:p>
          <a:p>
            <a:pPr>
              <a:buFont typeface="Wingdings" panose="05000000000000000000" pitchFamily="2" charset="2"/>
              <a:buChar char="§"/>
            </a:pPr>
            <a:r>
              <a:rPr lang="es-ES" dirty="0"/>
              <a:t>VA=Valor de lo producido menos valor de insumos (bienes y servicios) intermedios utilizados. Regla de oro tosca: VA es aprox.  1/3 de las ventas (rendimiento de la empresa).</a:t>
            </a:r>
          </a:p>
          <a:p>
            <a:pPr>
              <a:buFont typeface="Wingdings" panose="05000000000000000000" pitchFamily="2" charset="2"/>
              <a:buChar char="§"/>
            </a:pPr>
            <a:r>
              <a:rPr lang="es-ES" dirty="0"/>
              <a:t>PIB = VA1 + VA2 + VA3 …</a:t>
            </a:r>
          </a:p>
          <a:p>
            <a:pPr>
              <a:buFont typeface="Wingdings" panose="05000000000000000000" pitchFamily="2" charset="2"/>
              <a:buChar char="§"/>
            </a:pPr>
            <a:r>
              <a:rPr lang="es-ES" dirty="0"/>
              <a:t>Debe incluir impuestos (transferencias al gobierno).</a:t>
            </a:r>
          </a:p>
          <a:p>
            <a:pPr>
              <a:buFont typeface="Wingdings" panose="05000000000000000000" pitchFamily="2" charset="2"/>
              <a:buChar char="§"/>
            </a:pPr>
            <a:r>
              <a:rPr lang="es-ES" dirty="0"/>
              <a:t>Debe excluir subvenciones (transferencias del gobierno, TG).</a:t>
            </a:r>
          </a:p>
        </p:txBody>
      </p:sp>
      <p:sp>
        <p:nvSpPr>
          <p:cNvPr id="5" name="Marcador de texto 4"/>
          <p:cNvSpPr>
            <a:spLocks noGrp="1"/>
          </p:cNvSpPr>
          <p:nvPr>
            <p:ph type="body" sz="quarter" idx="3"/>
          </p:nvPr>
        </p:nvSpPr>
        <p:spPr/>
        <p:txBody>
          <a:bodyPr/>
          <a:lstStyle/>
          <a:p>
            <a:r>
              <a:rPr lang="el-GR" dirty="0"/>
              <a:t>Σ</a:t>
            </a:r>
            <a:r>
              <a:rPr lang="es-ES" dirty="0"/>
              <a:t> rentas pagadas</a:t>
            </a:r>
          </a:p>
        </p:txBody>
      </p:sp>
      <p:sp>
        <p:nvSpPr>
          <p:cNvPr id="6" name="Marcador de contenido 5"/>
          <p:cNvSpPr>
            <a:spLocks noGrp="1"/>
          </p:cNvSpPr>
          <p:nvPr>
            <p:ph sz="quarter" idx="4"/>
          </p:nvPr>
        </p:nvSpPr>
        <p:spPr>
          <a:xfrm>
            <a:off x="7818463" y="1930936"/>
            <a:ext cx="3474720" cy="4276682"/>
          </a:xfrm>
        </p:spPr>
        <p:txBody>
          <a:bodyPr>
            <a:normAutofit fontScale="92500" lnSpcReduction="20000"/>
          </a:bodyPr>
          <a:lstStyle/>
          <a:p>
            <a:pPr>
              <a:buFont typeface="Wingdings" panose="05000000000000000000" pitchFamily="2" charset="2"/>
              <a:buChar char="§"/>
            </a:pPr>
            <a:r>
              <a:rPr lang="es-ES" dirty="0"/>
              <a:t>Ve el tema desde la óptica de las rentas pagadas (ingresos).</a:t>
            </a:r>
          </a:p>
          <a:p>
            <a:pPr>
              <a:buFont typeface="Wingdings" panose="05000000000000000000" pitchFamily="2" charset="2"/>
              <a:buChar char="§"/>
            </a:pPr>
            <a:r>
              <a:rPr lang="es-ES" dirty="0"/>
              <a:t>Sumando todas las rentas pagadas por los agentes económicos nacionales a los factores de producción.</a:t>
            </a:r>
          </a:p>
          <a:p>
            <a:pPr>
              <a:buFont typeface="Wingdings" panose="05000000000000000000" pitchFamily="2" charset="2"/>
              <a:buChar char="§"/>
            </a:pPr>
            <a:r>
              <a:rPr lang="es-ES" dirty="0"/>
              <a:t>PIB = </a:t>
            </a:r>
            <a:r>
              <a:rPr lang="es-ES" dirty="0" err="1"/>
              <a:t>RTi</a:t>
            </a:r>
            <a:r>
              <a:rPr lang="es-ES" dirty="0"/>
              <a:t> + RK + </a:t>
            </a:r>
            <a:r>
              <a:rPr lang="es-ES" dirty="0" err="1"/>
              <a:t>RTr</a:t>
            </a:r>
            <a:r>
              <a:rPr lang="es-ES" dirty="0"/>
              <a:t> + RHE</a:t>
            </a:r>
          </a:p>
          <a:p>
            <a:pPr>
              <a:buFont typeface="Wingdings" panose="05000000000000000000" pitchFamily="2" charset="2"/>
              <a:buChar char="§"/>
            </a:pPr>
            <a:r>
              <a:rPr lang="es-ES" dirty="0"/>
              <a:t>Debe incluir impuestos.</a:t>
            </a:r>
          </a:p>
          <a:p>
            <a:pPr>
              <a:buFont typeface="Wingdings" panose="05000000000000000000" pitchFamily="2" charset="2"/>
              <a:buChar char="§"/>
            </a:pPr>
            <a:r>
              <a:rPr lang="es-ES" dirty="0"/>
              <a:t>Debe excluir subvenciones (TG). </a:t>
            </a:r>
          </a:p>
          <a:p>
            <a:pPr>
              <a:buFont typeface="Wingdings" panose="05000000000000000000" pitchFamily="2" charset="2"/>
              <a:buChar char="§"/>
            </a:pPr>
            <a:r>
              <a:rPr lang="es-ES" dirty="0"/>
              <a:t>Indicadores: Renta Interior Bruta (RIB)/ Renta Nacional Bruta (RNB). En teoría, deberían ser idénticas al PIB y PNB, respectivamente.</a:t>
            </a:r>
          </a:p>
          <a:p>
            <a:pPr>
              <a:buFont typeface="Wingdings" panose="05000000000000000000" pitchFamily="2" charset="2"/>
              <a:buChar char="§"/>
            </a:pPr>
            <a:endParaRPr lang="es-ES" dirty="0"/>
          </a:p>
        </p:txBody>
      </p:sp>
    </p:spTree>
    <p:extLst>
      <p:ext uri="{BB962C8B-B14F-4D97-AF65-F5344CB8AC3E}">
        <p14:creationId xmlns:p14="http://schemas.microsoft.com/office/powerpoint/2010/main" val="63824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PIB. Formas de cálculo.</a:t>
            </a:r>
          </a:p>
        </p:txBody>
      </p:sp>
      <p:sp>
        <p:nvSpPr>
          <p:cNvPr id="6" name="Marcador de texto 5"/>
          <p:cNvSpPr>
            <a:spLocks noGrp="1"/>
          </p:cNvSpPr>
          <p:nvPr>
            <p:ph type="body" idx="1"/>
          </p:nvPr>
        </p:nvSpPr>
        <p:spPr/>
        <p:txBody>
          <a:bodyPr/>
          <a:lstStyle/>
          <a:p>
            <a:r>
              <a:rPr lang="el-GR" dirty="0"/>
              <a:t>Σ</a:t>
            </a:r>
            <a:r>
              <a:rPr lang="es-ES" dirty="0"/>
              <a:t> gasto agregado</a:t>
            </a:r>
          </a:p>
          <a:p>
            <a:endParaRPr lang="es-ES" dirty="0"/>
          </a:p>
        </p:txBody>
      </p:sp>
      <p:sp>
        <p:nvSpPr>
          <p:cNvPr id="7" name="Marcador de contenido 6"/>
          <p:cNvSpPr>
            <a:spLocks noGrp="1"/>
          </p:cNvSpPr>
          <p:nvPr>
            <p:ph sz="half" idx="2"/>
          </p:nvPr>
        </p:nvSpPr>
        <p:spPr/>
        <p:txBody>
          <a:bodyPr/>
          <a:lstStyle/>
          <a:p>
            <a:pPr>
              <a:buFont typeface="Wingdings" panose="05000000000000000000" pitchFamily="2" charset="2"/>
              <a:buChar char="§"/>
            </a:pPr>
            <a:r>
              <a:rPr lang="es-ES" dirty="0"/>
              <a:t>Ve el asunto desde la perspectiva de la Demanda (el gasto).</a:t>
            </a:r>
          </a:p>
          <a:p>
            <a:pPr>
              <a:buFont typeface="Wingdings" panose="05000000000000000000" pitchFamily="2" charset="2"/>
              <a:buChar char="§"/>
            </a:pPr>
            <a:r>
              <a:rPr lang="es-ES" dirty="0"/>
              <a:t>Sumando todos los gastos en bienes y servicios finales de producción nacional.</a:t>
            </a:r>
          </a:p>
          <a:p>
            <a:pPr>
              <a:buFont typeface="Wingdings" panose="05000000000000000000" pitchFamily="2" charset="2"/>
              <a:buChar char="§"/>
            </a:pPr>
            <a:r>
              <a:rPr lang="es-ES" dirty="0"/>
              <a:t>PIB = C+I+G+X-IM</a:t>
            </a:r>
          </a:p>
          <a:p>
            <a:pPr>
              <a:buFont typeface="Wingdings" panose="05000000000000000000" pitchFamily="2" charset="2"/>
              <a:buChar char="§"/>
            </a:pPr>
            <a:r>
              <a:rPr lang="es-ES" dirty="0"/>
              <a:t>Ventaja: Ya expresa valor de mercado, por lo que no requiere ajustes por impuestos ni subvenciones.</a:t>
            </a:r>
          </a:p>
          <a:p>
            <a:pPr>
              <a:buFont typeface="Wingdings" panose="05000000000000000000" pitchFamily="2" charset="2"/>
              <a:buChar char="§"/>
            </a:pPr>
            <a:endParaRPr lang="es-ES" dirty="0"/>
          </a:p>
        </p:txBody>
      </p:sp>
      <p:sp>
        <p:nvSpPr>
          <p:cNvPr id="8" name="Marcador de texto 7"/>
          <p:cNvSpPr>
            <a:spLocks noGrp="1"/>
          </p:cNvSpPr>
          <p:nvPr>
            <p:ph type="body" sz="quarter" idx="3"/>
          </p:nvPr>
        </p:nvSpPr>
        <p:spPr>
          <a:xfrm>
            <a:off x="7818463" y="1023586"/>
            <a:ext cx="3474720" cy="547637"/>
          </a:xfrm>
        </p:spPr>
        <p:txBody>
          <a:bodyPr/>
          <a:lstStyle/>
          <a:p>
            <a:r>
              <a:rPr lang="es-ES" dirty="0"/>
              <a:t>Gráfico formas de cálculo PIB</a:t>
            </a:r>
          </a:p>
        </p:txBody>
      </p:sp>
      <p:pic>
        <p:nvPicPr>
          <p:cNvPr id="10" name="Marcador de contenido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245838" y="1930937"/>
            <a:ext cx="4171788" cy="3632736"/>
          </a:xfrm>
        </p:spPr>
      </p:pic>
    </p:spTree>
    <p:extLst>
      <p:ext uri="{BB962C8B-B14F-4D97-AF65-F5344CB8AC3E}">
        <p14:creationId xmlns:p14="http://schemas.microsoft.com/office/powerpoint/2010/main" val="3057156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PIB.</a:t>
            </a:r>
          </a:p>
        </p:txBody>
      </p:sp>
      <p:sp>
        <p:nvSpPr>
          <p:cNvPr id="3" name="Marcador de texto 2"/>
          <p:cNvSpPr>
            <a:spLocks noGrp="1"/>
          </p:cNvSpPr>
          <p:nvPr>
            <p:ph type="body" idx="1"/>
          </p:nvPr>
        </p:nvSpPr>
        <p:spPr/>
        <p:txBody>
          <a:bodyPr/>
          <a:lstStyle/>
          <a:p>
            <a:r>
              <a:rPr lang="es-ES" dirty="0"/>
              <a:t>PIB Real</a:t>
            </a:r>
          </a:p>
        </p:txBody>
      </p:sp>
      <p:sp>
        <p:nvSpPr>
          <p:cNvPr id="4" name="Marcador de contenido 3"/>
          <p:cNvSpPr>
            <a:spLocks noGrp="1"/>
          </p:cNvSpPr>
          <p:nvPr>
            <p:ph sz="half" idx="2"/>
          </p:nvPr>
        </p:nvSpPr>
        <p:spPr/>
        <p:txBody>
          <a:bodyPr>
            <a:normAutofit lnSpcReduction="10000"/>
          </a:bodyPr>
          <a:lstStyle/>
          <a:p>
            <a:pPr>
              <a:buFont typeface="Wingdings" panose="05000000000000000000" pitchFamily="2" charset="2"/>
              <a:buChar char="§"/>
            </a:pPr>
            <a:r>
              <a:rPr lang="es-ES" dirty="0"/>
              <a:t>Valor (de mercado) añadido de bs. y </a:t>
            </a:r>
            <a:r>
              <a:rPr lang="es-ES" dirty="0" err="1"/>
              <a:t>servs</a:t>
            </a:r>
            <a:r>
              <a:rPr lang="es-ES" dirty="0"/>
              <a:t>. finales (output) producidos calculado en base a los precios de un año base seleccionado.</a:t>
            </a:r>
          </a:p>
          <a:p>
            <a:pPr>
              <a:buFont typeface="Wingdings" panose="05000000000000000000" pitchFamily="2" charset="2"/>
              <a:buChar char="§"/>
            </a:pPr>
            <a:r>
              <a:rPr lang="es-ES" dirty="0"/>
              <a:t>PIB Real y nominal sólo son iguales en el año base (obvio).</a:t>
            </a:r>
          </a:p>
          <a:p>
            <a:pPr>
              <a:buFont typeface="Wingdings" panose="05000000000000000000" pitchFamily="2" charset="2"/>
              <a:buChar char="§"/>
            </a:pPr>
            <a:r>
              <a:rPr lang="es-ES" dirty="0"/>
              <a:t>Ventaja: Elimina distorsión derivada de variación de precio. Permite comparar (con respecto al año base).</a:t>
            </a:r>
          </a:p>
          <a:p>
            <a:pPr>
              <a:buFont typeface="Wingdings" panose="05000000000000000000" pitchFamily="2" charset="2"/>
              <a:buChar char="§"/>
            </a:pPr>
            <a:r>
              <a:rPr lang="es-ES" dirty="0"/>
              <a:t>Por ello, el análisis de Tasa CRE debe usar PIB Real.</a:t>
            </a:r>
          </a:p>
        </p:txBody>
      </p:sp>
      <p:sp>
        <p:nvSpPr>
          <p:cNvPr id="5" name="Marcador de texto 4"/>
          <p:cNvSpPr>
            <a:spLocks noGrp="1"/>
          </p:cNvSpPr>
          <p:nvPr>
            <p:ph type="body" sz="quarter" idx="3"/>
          </p:nvPr>
        </p:nvSpPr>
        <p:spPr/>
        <p:txBody>
          <a:bodyPr/>
          <a:lstStyle/>
          <a:p>
            <a:r>
              <a:rPr lang="es-ES" dirty="0"/>
              <a:t>PIB Nominal</a:t>
            </a:r>
          </a:p>
        </p:txBody>
      </p:sp>
      <p:sp>
        <p:nvSpPr>
          <p:cNvPr id="6" name="Marcador de contenido 5"/>
          <p:cNvSpPr>
            <a:spLocks noGrp="1"/>
          </p:cNvSpPr>
          <p:nvPr>
            <p:ph sz="quarter" idx="4"/>
          </p:nvPr>
        </p:nvSpPr>
        <p:spPr/>
        <p:txBody>
          <a:bodyPr/>
          <a:lstStyle/>
          <a:p>
            <a:pPr>
              <a:buFont typeface="Wingdings" panose="05000000000000000000" pitchFamily="2" charset="2"/>
              <a:buChar char="§"/>
            </a:pPr>
            <a:r>
              <a:rPr lang="es-ES" dirty="0"/>
              <a:t>Valor (de mercado) agregado de una producción (de bs. y </a:t>
            </a:r>
            <a:r>
              <a:rPr lang="es-ES" dirty="0" err="1"/>
              <a:t>servs</a:t>
            </a:r>
            <a:r>
              <a:rPr lang="es-ES" dirty="0"/>
              <a:t>. finales, output) calculado usando precios corrientes (del momento del cálculo).</a:t>
            </a:r>
          </a:p>
          <a:p>
            <a:pPr>
              <a:buFont typeface="Wingdings" panose="05000000000000000000" pitchFamily="2" charset="2"/>
              <a:buChar char="§"/>
            </a:pPr>
            <a:r>
              <a:rPr lang="es-ES" dirty="0"/>
              <a:t>Desventaja: No elimina los cambios en el output agregado causado únicamente por variación de los precios. Comparar no es posible.</a:t>
            </a:r>
          </a:p>
        </p:txBody>
      </p:sp>
    </p:spTree>
    <p:extLst>
      <p:ext uri="{BB962C8B-B14F-4D97-AF65-F5344CB8AC3E}">
        <p14:creationId xmlns:p14="http://schemas.microsoft.com/office/powerpoint/2010/main" val="304633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17AFD-B879-771F-BC94-B8018C6882CC}"/>
              </a:ext>
            </a:extLst>
          </p:cNvPr>
          <p:cNvSpPr>
            <a:spLocks noGrp="1"/>
          </p:cNvSpPr>
          <p:nvPr>
            <p:ph type="title"/>
          </p:nvPr>
        </p:nvSpPr>
        <p:spPr/>
        <p:txBody>
          <a:bodyPr/>
          <a:lstStyle/>
          <a:p>
            <a:r>
              <a:rPr lang="es-MX" dirty="0"/>
              <a:t>Tipos de PIB</a:t>
            </a:r>
          </a:p>
        </p:txBody>
      </p:sp>
      <p:sp>
        <p:nvSpPr>
          <p:cNvPr id="3" name="Marcador de texto 2">
            <a:extLst>
              <a:ext uri="{FF2B5EF4-FFF2-40B4-BE49-F238E27FC236}">
                <a16:creationId xmlns:a16="http://schemas.microsoft.com/office/drawing/2014/main" id="{1F7A5193-811D-A2DB-42C5-0204623BA0FE}"/>
              </a:ext>
            </a:extLst>
          </p:cNvPr>
          <p:cNvSpPr>
            <a:spLocks noGrp="1"/>
          </p:cNvSpPr>
          <p:nvPr>
            <p:ph type="body" idx="1"/>
          </p:nvPr>
        </p:nvSpPr>
        <p:spPr/>
        <p:txBody>
          <a:bodyPr/>
          <a:lstStyle/>
          <a:p>
            <a:r>
              <a:rPr lang="es-MX" dirty="0"/>
              <a:t>PIB real </a:t>
            </a:r>
          </a:p>
        </p:txBody>
      </p:sp>
      <p:sp>
        <p:nvSpPr>
          <p:cNvPr id="4" name="Marcador de contenido 3">
            <a:extLst>
              <a:ext uri="{FF2B5EF4-FFF2-40B4-BE49-F238E27FC236}">
                <a16:creationId xmlns:a16="http://schemas.microsoft.com/office/drawing/2014/main" id="{8B714220-39B5-6C93-D44D-709CAE065E2F}"/>
              </a:ext>
            </a:extLst>
          </p:cNvPr>
          <p:cNvSpPr>
            <a:spLocks noGrp="1"/>
          </p:cNvSpPr>
          <p:nvPr>
            <p:ph sz="half" idx="2"/>
          </p:nvPr>
        </p:nvSpPr>
        <p:spPr/>
        <p:txBody>
          <a:bodyPr/>
          <a:lstStyle/>
          <a:p>
            <a:r>
              <a:rPr lang="es-MX" dirty="0"/>
              <a:t>Es el PIB calculado en función de los precios de un año base.</a:t>
            </a:r>
          </a:p>
          <a:p>
            <a:r>
              <a:rPr lang="es-MX" dirty="0"/>
              <a:t>Por lo mismo, permite las comparaciones a lo largo del tiempo, ya que todos los resultados se equiparan con precios del año tomado como base.</a:t>
            </a:r>
          </a:p>
          <a:p>
            <a:r>
              <a:rPr lang="es-MX" dirty="0"/>
              <a:t>Dividido por la población pertinente, resulta el PIB real per cápita.</a:t>
            </a:r>
          </a:p>
        </p:txBody>
      </p:sp>
      <p:sp>
        <p:nvSpPr>
          <p:cNvPr id="5" name="Marcador de texto 4">
            <a:extLst>
              <a:ext uri="{FF2B5EF4-FFF2-40B4-BE49-F238E27FC236}">
                <a16:creationId xmlns:a16="http://schemas.microsoft.com/office/drawing/2014/main" id="{86678763-72F2-82CC-3940-15270D00662F}"/>
              </a:ext>
            </a:extLst>
          </p:cNvPr>
          <p:cNvSpPr>
            <a:spLocks noGrp="1"/>
          </p:cNvSpPr>
          <p:nvPr>
            <p:ph type="body" sz="quarter" idx="3"/>
          </p:nvPr>
        </p:nvSpPr>
        <p:spPr/>
        <p:txBody>
          <a:bodyPr/>
          <a:lstStyle/>
          <a:p>
            <a:r>
              <a:rPr lang="es-MX" dirty="0"/>
              <a:t>PIB nominal</a:t>
            </a:r>
          </a:p>
        </p:txBody>
      </p:sp>
      <p:sp>
        <p:nvSpPr>
          <p:cNvPr id="6" name="Marcador de contenido 5">
            <a:extLst>
              <a:ext uri="{FF2B5EF4-FFF2-40B4-BE49-F238E27FC236}">
                <a16:creationId xmlns:a16="http://schemas.microsoft.com/office/drawing/2014/main" id="{C4F43681-6C20-BCB7-032F-2B1F2E7009C2}"/>
              </a:ext>
            </a:extLst>
          </p:cNvPr>
          <p:cNvSpPr>
            <a:spLocks noGrp="1"/>
          </p:cNvSpPr>
          <p:nvPr>
            <p:ph sz="quarter" idx="4"/>
          </p:nvPr>
        </p:nvSpPr>
        <p:spPr/>
        <p:txBody>
          <a:bodyPr/>
          <a:lstStyle/>
          <a:p>
            <a:r>
              <a:rPr lang="es-MX" dirty="0"/>
              <a:t>Es el PIB calculado en función de los precios actuales o corrientes.</a:t>
            </a:r>
          </a:p>
          <a:p>
            <a:r>
              <a:rPr lang="es-MX" dirty="0"/>
              <a:t>Dado el efecto de la inflación sobre los precios en el tiempo (recordar paradoja del pollo y/o velas) no permite comparaciones.</a:t>
            </a:r>
          </a:p>
          <a:p>
            <a:r>
              <a:rPr lang="es-MX" dirty="0"/>
              <a:t>Dividido por la población pertinente, resulta el PIB nominal per cápita.</a:t>
            </a:r>
          </a:p>
        </p:txBody>
      </p:sp>
    </p:spTree>
    <p:extLst>
      <p:ext uri="{BB962C8B-B14F-4D97-AF65-F5344CB8AC3E}">
        <p14:creationId xmlns:p14="http://schemas.microsoft.com/office/powerpoint/2010/main" val="15254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Concepto y alcance</a:t>
            </a:r>
          </a:p>
        </p:txBody>
      </p:sp>
      <p:sp>
        <p:nvSpPr>
          <p:cNvPr id="3" name="Marcador de texto 2"/>
          <p:cNvSpPr>
            <a:spLocks noGrp="1"/>
          </p:cNvSpPr>
          <p:nvPr>
            <p:ph type="body" idx="1"/>
          </p:nvPr>
        </p:nvSpPr>
        <p:spPr/>
        <p:txBody>
          <a:bodyPr/>
          <a:lstStyle/>
          <a:p>
            <a:r>
              <a:rPr lang="es-ES" dirty="0"/>
              <a:t>Diferencias con la microeconomía</a:t>
            </a:r>
          </a:p>
        </p:txBody>
      </p:sp>
    </p:spTree>
    <p:extLst>
      <p:ext uri="{BB962C8B-B14F-4D97-AF65-F5344CB8AC3E}">
        <p14:creationId xmlns:p14="http://schemas.microsoft.com/office/powerpoint/2010/main" val="3719583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PIB.</a:t>
            </a:r>
          </a:p>
        </p:txBody>
      </p:sp>
      <p:sp>
        <p:nvSpPr>
          <p:cNvPr id="3" name="Marcador de texto 2"/>
          <p:cNvSpPr>
            <a:spLocks noGrp="1"/>
          </p:cNvSpPr>
          <p:nvPr>
            <p:ph type="body" idx="1"/>
          </p:nvPr>
        </p:nvSpPr>
        <p:spPr/>
        <p:txBody>
          <a:bodyPr/>
          <a:lstStyle/>
          <a:p>
            <a:r>
              <a:rPr lang="es-ES" dirty="0"/>
              <a:t>PIB Real per cápita</a:t>
            </a:r>
          </a:p>
        </p:txBody>
      </p:sp>
      <p:sp>
        <p:nvSpPr>
          <p:cNvPr id="4" name="Marcador de contenido 3"/>
          <p:cNvSpPr>
            <a:spLocks noGrp="1"/>
          </p:cNvSpPr>
          <p:nvPr>
            <p:ph sz="half" idx="2"/>
          </p:nvPr>
        </p:nvSpPr>
        <p:spPr>
          <a:xfrm>
            <a:off x="3438659" y="1930936"/>
            <a:ext cx="4005330" cy="4611532"/>
          </a:xfrm>
        </p:spPr>
        <p:txBody>
          <a:bodyPr/>
          <a:lstStyle/>
          <a:p>
            <a:pPr>
              <a:buFont typeface="Wingdings" panose="05000000000000000000" pitchFamily="2" charset="2"/>
              <a:buChar char="§"/>
            </a:pPr>
            <a:r>
              <a:rPr lang="es-ES" dirty="0"/>
              <a:t>Medida promedio del PIB Real, dividido por la población.</a:t>
            </a:r>
          </a:p>
          <a:p>
            <a:pPr>
              <a:buFont typeface="Wingdings" panose="05000000000000000000" pitchFamily="2" charset="2"/>
              <a:buChar char="§"/>
            </a:pPr>
            <a:r>
              <a:rPr lang="es-ES" dirty="0"/>
              <a:t>No es per se un objetivo político apropiado, sólo un indicador promedio.</a:t>
            </a:r>
          </a:p>
          <a:p>
            <a:pPr>
              <a:buFont typeface="Wingdings" panose="05000000000000000000" pitchFamily="2" charset="2"/>
              <a:buChar char="§"/>
            </a:pPr>
            <a:r>
              <a:rPr lang="es-ES" dirty="0"/>
              <a:t>Ventaja: Permite comparar el nivel de las actividades productivas de países con distintos niveles de población.</a:t>
            </a:r>
          </a:p>
          <a:p>
            <a:pPr>
              <a:buFont typeface="Wingdings" panose="05000000000000000000" pitchFamily="2" charset="2"/>
              <a:buChar char="§"/>
            </a:pPr>
            <a:r>
              <a:rPr lang="es-ES" dirty="0"/>
              <a:t>Óptimo difícil: PIB /</a:t>
            </a:r>
            <a:r>
              <a:rPr lang="es-ES" dirty="0" err="1"/>
              <a:t>hr</a:t>
            </a:r>
            <a:r>
              <a:rPr lang="es-ES" dirty="0"/>
              <a:t>. trabajada.</a:t>
            </a:r>
          </a:p>
          <a:p>
            <a:pPr>
              <a:buFont typeface="Wingdings" panose="05000000000000000000" pitchFamily="2" charset="2"/>
              <a:buChar char="§"/>
            </a:pPr>
            <a:endParaRPr lang="es-ES" dirty="0"/>
          </a:p>
        </p:txBody>
      </p:sp>
      <p:sp>
        <p:nvSpPr>
          <p:cNvPr id="5" name="Marcador de texto 4"/>
          <p:cNvSpPr>
            <a:spLocks noGrp="1"/>
          </p:cNvSpPr>
          <p:nvPr>
            <p:ph type="body" sz="quarter" idx="3"/>
          </p:nvPr>
        </p:nvSpPr>
        <p:spPr/>
        <p:txBody>
          <a:bodyPr/>
          <a:lstStyle/>
          <a:p>
            <a:r>
              <a:rPr lang="es-ES" dirty="0"/>
              <a:t>Fórmulas PIB Real y Nominal</a:t>
            </a:r>
          </a:p>
        </p:txBody>
      </p:sp>
      <p:pic>
        <p:nvPicPr>
          <p:cNvPr id="7" name="Marcador de contenido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342632" y="2073500"/>
            <a:ext cx="4426330" cy="3528810"/>
          </a:xfrm>
        </p:spPr>
      </p:pic>
    </p:spTree>
    <p:extLst>
      <p:ext uri="{BB962C8B-B14F-4D97-AF65-F5344CB8AC3E}">
        <p14:creationId xmlns:p14="http://schemas.microsoft.com/office/powerpoint/2010/main" val="98111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F68B2-D6B6-29D0-7D47-526C10736C5E}"/>
              </a:ext>
            </a:extLst>
          </p:cNvPr>
          <p:cNvSpPr>
            <a:spLocks noGrp="1"/>
          </p:cNvSpPr>
          <p:nvPr>
            <p:ph type="title"/>
          </p:nvPr>
        </p:nvSpPr>
        <p:spPr/>
        <p:txBody>
          <a:bodyPr/>
          <a:lstStyle/>
          <a:p>
            <a:r>
              <a:rPr lang="es-MX" dirty="0"/>
              <a:t>Tipos de PIB</a:t>
            </a:r>
          </a:p>
        </p:txBody>
      </p:sp>
      <p:sp>
        <p:nvSpPr>
          <p:cNvPr id="3" name="Marcador de contenido 2">
            <a:extLst>
              <a:ext uri="{FF2B5EF4-FFF2-40B4-BE49-F238E27FC236}">
                <a16:creationId xmlns:a16="http://schemas.microsoft.com/office/drawing/2014/main" id="{934ECFB7-563D-F76A-AE49-A6BDB3B4F375}"/>
              </a:ext>
            </a:extLst>
          </p:cNvPr>
          <p:cNvSpPr>
            <a:spLocks noGrp="1"/>
          </p:cNvSpPr>
          <p:nvPr>
            <p:ph idx="1"/>
          </p:nvPr>
        </p:nvSpPr>
        <p:spPr/>
        <p:txBody>
          <a:bodyPr/>
          <a:lstStyle/>
          <a:p>
            <a:r>
              <a:rPr lang="es-MX" dirty="0"/>
              <a:t>PIB real per cápita.</a:t>
            </a:r>
          </a:p>
          <a:p>
            <a:r>
              <a:rPr lang="es-MX" dirty="0"/>
              <a:t>El PIB real per cápita depende de: 1. Tasa de crecimiento económico; y 2. Nivel de la población. </a:t>
            </a:r>
          </a:p>
          <a:p>
            <a:r>
              <a:rPr lang="es-MX" dirty="0"/>
              <a:t>Evidentemente, el PIB real per cápita crece sólo si el PIB real crece más rápido y a una tasa mayor que la de la población.</a:t>
            </a:r>
          </a:p>
          <a:p>
            <a:r>
              <a:rPr lang="es-MX" dirty="0"/>
              <a:t>Ventaja del PIB real per cápita: Es una medida más ajustada, pero un promedio. </a:t>
            </a:r>
          </a:p>
          <a:p>
            <a:r>
              <a:rPr lang="es-MX" dirty="0"/>
              <a:t>Desventaja: No dice relación con que Ud. efectivamente reciba esa suma, puede recibir más… o menos.</a:t>
            </a:r>
          </a:p>
          <a:p>
            <a:r>
              <a:rPr lang="es-MX" dirty="0"/>
              <a:t>Se imbrica, aquí, el gran tema de la desigualdad de los ingresos; y si ella forma o no parte de la economía (redistribución de los ingresos), aunque las herramientas económicas puedan servir para ese objeto.</a:t>
            </a:r>
          </a:p>
        </p:txBody>
      </p:sp>
    </p:spTree>
    <p:extLst>
      <p:ext uri="{BB962C8B-B14F-4D97-AF65-F5344CB8AC3E}">
        <p14:creationId xmlns:p14="http://schemas.microsoft.com/office/powerpoint/2010/main" val="306512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PIN</a:t>
            </a:r>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Producto Interno Neto (PIN) es el PIB al que se ha desagregado valores por uso y desgaste de bienes de capital (K fijo), su depreciación.</a:t>
            </a:r>
          </a:p>
          <a:p>
            <a:pPr>
              <a:buFont typeface="Wingdings" panose="05000000000000000000" pitchFamily="2" charset="2"/>
              <a:buChar char="§"/>
            </a:pPr>
            <a:r>
              <a:rPr lang="es-ES" dirty="0"/>
              <a:t>PIN da una visión más depurada que el PIB acerca del CRE.</a:t>
            </a:r>
          </a:p>
          <a:p>
            <a:pPr>
              <a:buFont typeface="Wingdings" panose="05000000000000000000" pitchFamily="2" charset="2"/>
              <a:buChar char="§"/>
            </a:pPr>
            <a:r>
              <a:rPr lang="es-ES" dirty="0"/>
              <a:t>Desventaja: No hay una sola forma de calcular la depreciación, por lo que se usa más el PIB.</a:t>
            </a:r>
          </a:p>
        </p:txBody>
      </p:sp>
    </p:spTree>
    <p:extLst>
      <p:ext uri="{BB962C8B-B14F-4D97-AF65-F5344CB8AC3E}">
        <p14:creationId xmlns:p14="http://schemas.microsoft.com/office/powerpoint/2010/main" val="281525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PNB</a:t>
            </a:r>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Producto Nacional Bruto (PNB) es el indicador que mide todo lo producido por los nacionales de un país (individuos o empresas nacionales), sin considerar las fronteras nacionales. </a:t>
            </a:r>
          </a:p>
          <a:p>
            <a:pPr>
              <a:buFont typeface="Wingdings" panose="05000000000000000000" pitchFamily="2" charset="2"/>
              <a:buChar char="§"/>
            </a:pPr>
            <a:r>
              <a:rPr lang="es-ES" dirty="0"/>
              <a:t>Ventaja: Prefiere al PIB como un mejor índice de la fortaleza de una economía a largo plazo.</a:t>
            </a:r>
          </a:p>
          <a:p>
            <a:pPr>
              <a:buFont typeface="Wingdings" panose="05000000000000000000" pitchFamily="2" charset="2"/>
              <a:buChar char="§"/>
            </a:pPr>
            <a:r>
              <a:rPr lang="es-ES" dirty="0"/>
              <a:t>Desventaja: No es tan certero como el PIB sobre el nivel de actividades productivas de un país en el corto plazo.</a:t>
            </a:r>
          </a:p>
        </p:txBody>
      </p:sp>
    </p:spTree>
    <p:extLst>
      <p:ext uri="{BB962C8B-B14F-4D97-AF65-F5344CB8AC3E}">
        <p14:creationId xmlns:p14="http://schemas.microsoft.com/office/powerpoint/2010/main" val="3421364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Implicancia de la medición del crecimiento</a:t>
            </a:r>
          </a:p>
        </p:txBody>
      </p:sp>
      <p:sp>
        <p:nvSpPr>
          <p:cNvPr id="3" name="Marcador de texto 2"/>
          <p:cNvSpPr>
            <a:spLocks noGrp="1"/>
          </p:cNvSpPr>
          <p:nvPr>
            <p:ph type="body" idx="1"/>
          </p:nvPr>
        </p:nvSpPr>
        <p:spPr/>
        <p:txBody>
          <a:bodyPr/>
          <a:lstStyle/>
          <a:p>
            <a:r>
              <a:rPr lang="es-CL" dirty="0"/>
              <a:t>Ley de rendimientos acumulados</a:t>
            </a:r>
          </a:p>
        </p:txBody>
      </p:sp>
      <p:sp>
        <p:nvSpPr>
          <p:cNvPr id="4" name="Marcador de contenido 3"/>
          <p:cNvSpPr>
            <a:spLocks noGrp="1"/>
          </p:cNvSpPr>
          <p:nvPr>
            <p:ph sz="half" idx="2"/>
          </p:nvPr>
        </p:nvSpPr>
        <p:spPr/>
        <p:txBody>
          <a:bodyPr>
            <a:normAutofit fontScale="92500" lnSpcReduction="10000"/>
          </a:bodyPr>
          <a:lstStyle/>
          <a:p>
            <a:r>
              <a:rPr lang="es-CL" dirty="0"/>
              <a:t>Relacionar con tasas de interés compuesto, por ejemplo.</a:t>
            </a:r>
          </a:p>
          <a:p>
            <a:r>
              <a:rPr lang="es-CL" dirty="0"/>
              <a:t>Una tasa de rendimiento anual de algunos puntos, acumulada (reinvertida) sobre varias décadas, lleva a un incremento significativo del capital inicial.</a:t>
            </a:r>
          </a:p>
          <a:p>
            <a:r>
              <a:rPr lang="es-CL" dirty="0"/>
              <a:t>La condición es que el rendimiento sea contantemente reinvertido. O que, al menos, lo que se consuma no sea demasiado en comparación con la tasa de crecimiento de la sociedad.</a:t>
            </a:r>
          </a:p>
        </p:txBody>
      </p:sp>
      <p:sp>
        <p:nvSpPr>
          <p:cNvPr id="5" name="Marcador de texto 4"/>
          <p:cNvSpPr>
            <a:spLocks noGrp="1"/>
          </p:cNvSpPr>
          <p:nvPr>
            <p:ph type="body" sz="quarter" idx="3"/>
          </p:nvPr>
        </p:nvSpPr>
        <p:spPr/>
        <p:txBody>
          <a:bodyPr/>
          <a:lstStyle/>
          <a:p>
            <a:r>
              <a:rPr lang="es-CL" dirty="0"/>
              <a:t>Ley del crecimiento acumulado</a:t>
            </a:r>
          </a:p>
        </p:txBody>
      </p:sp>
      <p:sp>
        <p:nvSpPr>
          <p:cNvPr id="6" name="Marcador de contenido 5"/>
          <p:cNvSpPr>
            <a:spLocks noGrp="1"/>
          </p:cNvSpPr>
          <p:nvPr>
            <p:ph sz="quarter" idx="4"/>
          </p:nvPr>
        </p:nvSpPr>
        <p:spPr/>
        <p:txBody>
          <a:bodyPr/>
          <a:lstStyle/>
          <a:p>
            <a:r>
              <a:rPr lang="es-CL" dirty="0"/>
              <a:t>Se deriva de la anterior.</a:t>
            </a:r>
          </a:p>
          <a:p>
            <a:r>
              <a:rPr lang="es-CL" dirty="0"/>
              <a:t>Da cuenta del hecho que aún un bajo crecimiento anual (tasa de crecimiento baja) acumulado durante un período largo de tiempo conlleva un incremento considerable.</a:t>
            </a:r>
          </a:p>
          <a:p>
            <a:r>
              <a:rPr lang="es-CL" dirty="0"/>
              <a:t>Ej.: Tasa de CE de 1%, en 30 años, reporta un </a:t>
            </a:r>
            <a:r>
              <a:rPr lang="el-GR" dirty="0"/>
              <a:t>Δ</a:t>
            </a:r>
            <a:r>
              <a:rPr lang="es-CL" dirty="0"/>
              <a:t>+ 35%.</a:t>
            </a:r>
          </a:p>
        </p:txBody>
      </p:sp>
    </p:spTree>
    <p:extLst>
      <p:ext uri="{BB962C8B-B14F-4D97-AF65-F5344CB8AC3E}">
        <p14:creationId xmlns:p14="http://schemas.microsoft.com/office/powerpoint/2010/main" val="2372802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Limitaciones de PIB y PNB</a:t>
            </a:r>
            <a:br>
              <a:rPr lang="es-ES" dirty="0"/>
            </a:br>
            <a:r>
              <a:rPr lang="es-ES" sz="1400" dirty="0"/>
              <a:t>Importan porque afectan el estándar de vida y el bienestar general de los países.</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Si bien el PIB/PNB se usan para llevar registro de las alzas y bajas de la actividad económica y son indicadores útiles para adoptar decisiones (políticas) para estabilización macroeconómica…</a:t>
            </a:r>
          </a:p>
          <a:p>
            <a:pPr>
              <a:buFont typeface="Wingdings" panose="05000000000000000000" pitchFamily="2" charset="2"/>
              <a:buChar char="§"/>
            </a:pPr>
            <a:r>
              <a:rPr lang="es-ES" dirty="0"/>
              <a:t>Valoran lo producido a precios de mercado. Y hay muchas actividades económicas que ocurren fuera del mercado (actividad económica informal).</a:t>
            </a:r>
          </a:p>
          <a:p>
            <a:pPr>
              <a:buFont typeface="Wingdings" panose="05000000000000000000" pitchFamily="2" charset="2"/>
              <a:buChar char="§"/>
            </a:pPr>
            <a:r>
              <a:rPr lang="es-ES" dirty="0"/>
              <a:t>Se requiere “imputar” valores a ciertas actividades. Ej.: servicios de vivienda a los propietarios y producción para autoconsumo de subsistencia (producción de las familias).</a:t>
            </a:r>
          </a:p>
          <a:p>
            <a:pPr>
              <a:buFont typeface="Wingdings" panose="05000000000000000000" pitchFamily="2" charset="2"/>
              <a:buChar char="§"/>
            </a:pPr>
            <a:r>
              <a:rPr lang="es-ES" dirty="0"/>
              <a:t>Otras actividades productivas ni siquiera son imputables. Ej.: trabajo doméstico (algunas estimaciones lo sitúan c. 30 % PIB), tiempo libre, la calidad del medioambiente (el costo de la contaminación no se resta del PIB, por ejemplo).</a:t>
            </a:r>
          </a:p>
        </p:txBody>
      </p:sp>
    </p:spTree>
    <p:extLst>
      <p:ext uri="{BB962C8B-B14F-4D97-AF65-F5344CB8AC3E}">
        <p14:creationId xmlns:p14="http://schemas.microsoft.com/office/powerpoint/2010/main" val="173128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Paliativos a las limitaciones</a:t>
            </a:r>
          </a:p>
        </p:txBody>
      </p:sp>
      <p:sp>
        <p:nvSpPr>
          <p:cNvPr id="3" name="Marcador de contenido 2"/>
          <p:cNvSpPr>
            <a:spLocks noGrp="1"/>
          </p:cNvSpPr>
          <p:nvPr>
            <p:ph idx="1"/>
          </p:nvPr>
        </p:nvSpPr>
        <p:spPr/>
        <p:txBody>
          <a:bodyPr/>
          <a:lstStyle/>
          <a:p>
            <a:r>
              <a:rPr lang="es-CL" dirty="0"/>
              <a:t>Índices alternativos.</a:t>
            </a:r>
          </a:p>
          <a:p>
            <a:r>
              <a:rPr lang="es-CL" dirty="0"/>
              <a:t>ONU, Índice de desarrollo Humano (IDH): Combina PIB real (por persona) con indicadores de salud, esperanza de vida y educación.</a:t>
            </a:r>
          </a:p>
          <a:p>
            <a:pPr lvl="1"/>
            <a:r>
              <a:rPr lang="es-CL" dirty="0" err="1"/>
              <a:t>Amartya</a:t>
            </a:r>
            <a:r>
              <a:rPr lang="es-CL" dirty="0"/>
              <a:t> </a:t>
            </a:r>
            <a:r>
              <a:rPr lang="es-CL" dirty="0" err="1"/>
              <a:t>Sen</a:t>
            </a:r>
            <a:r>
              <a:rPr lang="es-CL" dirty="0"/>
              <a:t> (Harvard, Nobel 1998). </a:t>
            </a:r>
            <a:r>
              <a:rPr lang="es-ES" i="1" dirty="0" err="1"/>
              <a:t>Poverty</a:t>
            </a:r>
            <a:r>
              <a:rPr lang="es-ES" i="1" dirty="0"/>
              <a:t> and </a:t>
            </a:r>
            <a:r>
              <a:rPr lang="es-ES" i="1" dirty="0" err="1"/>
              <a:t>Famines</a:t>
            </a:r>
            <a:r>
              <a:rPr lang="es-ES" i="1" dirty="0"/>
              <a:t>: </a:t>
            </a:r>
            <a:r>
              <a:rPr lang="es-ES" i="1" dirty="0" err="1"/>
              <a:t>An</a:t>
            </a:r>
            <a:r>
              <a:rPr lang="es-ES" i="1" dirty="0"/>
              <a:t> </a:t>
            </a:r>
            <a:r>
              <a:rPr lang="es-ES" i="1" dirty="0" err="1"/>
              <a:t>Essay</a:t>
            </a:r>
            <a:r>
              <a:rPr lang="es-ES" i="1" dirty="0"/>
              <a:t> </a:t>
            </a:r>
            <a:r>
              <a:rPr lang="es-ES" i="1" dirty="0" err="1"/>
              <a:t>on</a:t>
            </a:r>
            <a:r>
              <a:rPr lang="es-ES" i="1" dirty="0"/>
              <a:t> </a:t>
            </a:r>
            <a:r>
              <a:rPr lang="es-ES" i="1" dirty="0" err="1"/>
              <a:t>Entitlements</a:t>
            </a:r>
            <a:r>
              <a:rPr lang="es-ES" i="1" dirty="0"/>
              <a:t> and </a:t>
            </a:r>
            <a:r>
              <a:rPr lang="es-ES" i="1" dirty="0" err="1"/>
              <a:t>Deprivation</a:t>
            </a:r>
            <a:r>
              <a:rPr lang="es-ES" i="1" dirty="0"/>
              <a:t> </a:t>
            </a:r>
            <a:r>
              <a:rPr lang="es-ES" dirty="0"/>
              <a:t>(1981).</a:t>
            </a:r>
            <a:endParaRPr lang="es-CL" dirty="0"/>
          </a:p>
          <a:p>
            <a:r>
              <a:rPr lang="es-CL" dirty="0"/>
              <a:t>J. </a:t>
            </a:r>
            <a:r>
              <a:rPr lang="es-CL" dirty="0" err="1"/>
              <a:t>Stiglitz</a:t>
            </a:r>
            <a:r>
              <a:rPr lang="es-CL" dirty="0"/>
              <a:t>, Producto Nacional Neto Verde (PNNV). </a:t>
            </a:r>
            <a:r>
              <a:rPr lang="es-CL" dirty="0" err="1"/>
              <a:t>Stiglitz</a:t>
            </a:r>
            <a:r>
              <a:rPr lang="es-CL" dirty="0"/>
              <a:t> reniega de la medición interna y bruta y demanda una medición verde, que tome en cuenta el daño ecológico resultante de la producción. Adicionalmente, pone de relieve la importancia del “marco contable adecuado” en que se basen las decisiones (políticas) macroeconómicas.</a:t>
            </a:r>
          </a:p>
          <a:p>
            <a:r>
              <a:rPr lang="es-CL" dirty="0"/>
              <a:t>Otros desean incorporar a un índice la variable “felicidad”.</a:t>
            </a:r>
          </a:p>
        </p:txBody>
      </p:sp>
    </p:spTree>
    <p:extLst>
      <p:ext uri="{BB962C8B-B14F-4D97-AF65-F5344CB8AC3E}">
        <p14:creationId xmlns:p14="http://schemas.microsoft.com/office/powerpoint/2010/main" val="103765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Paliativos a las limitaciones</a:t>
            </a:r>
            <a:br>
              <a:rPr lang="es-CL" dirty="0"/>
            </a:br>
            <a:r>
              <a:rPr lang="es-CL" sz="1400" dirty="0"/>
              <a:t>PIB per </a:t>
            </a:r>
            <a:r>
              <a:rPr lang="es-CL" sz="1400" dirty="0" err="1"/>
              <a:t>capita</a:t>
            </a:r>
            <a:r>
              <a:rPr lang="es-CL" sz="1400" dirty="0"/>
              <a:t> por hora</a:t>
            </a:r>
            <a:br>
              <a:rPr lang="es-CL" sz="1400" dirty="0"/>
            </a:br>
            <a:r>
              <a:rPr lang="es-CL" sz="1400" dirty="0"/>
              <a:t>PIB potencial</a:t>
            </a:r>
            <a:endParaRPr lang="es-CL" dirty="0"/>
          </a:p>
        </p:txBody>
      </p:sp>
      <p:sp>
        <p:nvSpPr>
          <p:cNvPr id="3" name="Marcador de contenido 2"/>
          <p:cNvSpPr>
            <a:spLocks noGrp="1"/>
          </p:cNvSpPr>
          <p:nvPr>
            <p:ph idx="1"/>
          </p:nvPr>
        </p:nvSpPr>
        <p:spPr/>
        <p:txBody>
          <a:bodyPr>
            <a:normAutofit/>
          </a:bodyPr>
          <a:lstStyle/>
          <a:p>
            <a:endParaRPr lang="es-CL" dirty="0"/>
          </a:p>
          <a:p>
            <a:r>
              <a:rPr lang="es-CL" dirty="0"/>
              <a:t>PIB real </a:t>
            </a:r>
            <a:r>
              <a:rPr lang="es-CL" i="1" dirty="0"/>
              <a:t>per </a:t>
            </a:r>
            <a:r>
              <a:rPr lang="es-CL" i="1" dirty="0" err="1"/>
              <a:t>capita</a:t>
            </a:r>
            <a:r>
              <a:rPr lang="es-CL" i="1" dirty="0"/>
              <a:t> </a:t>
            </a:r>
            <a:r>
              <a:rPr lang="es-CL" dirty="0"/>
              <a:t>por hora.</a:t>
            </a:r>
          </a:p>
          <a:p>
            <a:pPr lvl="1"/>
            <a:r>
              <a:rPr lang="es-ES" dirty="0"/>
              <a:t>Lo vimos, óptimo difícil de conseguir. Ej.: Prof. corrigiendo pruebas Macro.</a:t>
            </a:r>
          </a:p>
          <a:p>
            <a:r>
              <a:rPr lang="es-ES" dirty="0"/>
              <a:t>PIB potencial.</a:t>
            </a:r>
          </a:p>
          <a:p>
            <a:pPr lvl="1"/>
            <a:r>
              <a:rPr lang="es-ES" dirty="0"/>
              <a:t>Nivel máximo del PIB real alcanzable, evitando déficits de factores productivos (faltas de Trabajo, K, Tierra y HE) que pudieren detonar un aumento inflacionario.</a:t>
            </a:r>
          </a:p>
          <a:p>
            <a:pPr lvl="1"/>
            <a:r>
              <a:rPr lang="es-ES" dirty="0"/>
              <a:t>PIB potencial </a:t>
            </a:r>
            <a:r>
              <a:rPr lang="es-ES" i="1" dirty="0"/>
              <a:t>per </a:t>
            </a:r>
            <a:r>
              <a:rPr lang="es-ES" i="1" dirty="0" err="1"/>
              <a:t>capita</a:t>
            </a:r>
            <a:r>
              <a:rPr lang="es-ES" dirty="0"/>
              <a:t>. El mismo, dividido por la población. Sigue la tendencia (expansiva o recesiva del PIB real), pero su falencia es que no lo hace a un ritmo constante por efecto de la desaceleración del crecimiento de la productividad (desaceleración de la tasa de crecimiento).</a:t>
            </a:r>
          </a:p>
        </p:txBody>
      </p:sp>
    </p:spTree>
    <p:extLst>
      <p:ext uri="{BB962C8B-B14F-4D97-AF65-F5344CB8AC3E}">
        <p14:creationId xmlns:p14="http://schemas.microsoft.com/office/powerpoint/2010/main" val="4251926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es-CL" dirty="0"/>
            </a:br>
            <a:br>
              <a:rPr lang="es-CL" dirty="0"/>
            </a:br>
            <a:br>
              <a:rPr lang="es-CL" dirty="0"/>
            </a:br>
            <a:r>
              <a:rPr lang="es-CL" dirty="0"/>
              <a:t>Paliativos a las limitaciones</a:t>
            </a:r>
            <a:br>
              <a:rPr lang="es-CL" dirty="0"/>
            </a:br>
            <a:r>
              <a:rPr lang="es-CL" sz="1400" dirty="0"/>
              <a:t>PIB potencial per </a:t>
            </a:r>
            <a:r>
              <a:rPr lang="es-CL" sz="1400" dirty="0" err="1"/>
              <a:t>capita</a:t>
            </a:r>
            <a:br>
              <a:rPr lang="es-CL" sz="1400" dirty="0"/>
            </a:br>
            <a:br>
              <a:rPr lang="es-CL" sz="1400" dirty="0"/>
            </a:br>
            <a:r>
              <a:rPr lang="es-ES" sz="1400" dirty="0"/>
              <a:t>Robert E. Lucas </a:t>
            </a:r>
            <a:r>
              <a:rPr lang="es-ES" sz="1400" dirty="0" err="1"/>
              <a:t>Jr</a:t>
            </a:r>
            <a:r>
              <a:rPr lang="es-ES" sz="1400" dirty="0"/>
              <a:t>, Nobel 1995. Recordado por la Teoría de las Expectativas Racionales.</a:t>
            </a:r>
            <a:endParaRPr lang="es-CL" sz="1400" dirty="0"/>
          </a:p>
        </p:txBody>
      </p:sp>
      <p:sp>
        <p:nvSpPr>
          <p:cNvPr id="4" name="Marcador de contenido 3"/>
          <p:cNvSpPr>
            <a:spLocks noGrp="1"/>
          </p:cNvSpPr>
          <p:nvPr>
            <p:ph sz="half" idx="1"/>
          </p:nvPr>
        </p:nvSpPr>
        <p:spPr>
          <a:xfrm>
            <a:off x="3867912" y="868680"/>
            <a:ext cx="2637391" cy="5120640"/>
          </a:xfrm>
        </p:spPr>
        <p:txBody>
          <a:bodyPr>
            <a:normAutofit fontScale="92500" lnSpcReduction="20000"/>
          </a:bodyPr>
          <a:lstStyle/>
          <a:p>
            <a:endParaRPr lang="es-ES" dirty="0"/>
          </a:p>
          <a:p>
            <a:r>
              <a:rPr lang="es-ES" dirty="0"/>
              <a:t>Relacionar con el Ciclo Económico (CE): Fluctuaciones del ritmo de expansión del PIB real.</a:t>
            </a:r>
          </a:p>
          <a:p>
            <a:r>
              <a:rPr lang="es-ES" dirty="0"/>
              <a:t>Brecha de Lucas. Brecha acumulada entre PIB real </a:t>
            </a:r>
            <a:r>
              <a:rPr lang="es-ES" i="1" dirty="0"/>
              <a:t>per </a:t>
            </a:r>
            <a:r>
              <a:rPr lang="es-ES" i="1" dirty="0" err="1"/>
              <a:t>capita</a:t>
            </a:r>
            <a:r>
              <a:rPr lang="es-ES" i="1" dirty="0"/>
              <a:t> </a:t>
            </a:r>
            <a:r>
              <a:rPr lang="es-ES" dirty="0"/>
              <a:t>de haberse mantenido una tasa de crecimiento determinada (proyección tasa de crecimiento teórica) y el PIB real </a:t>
            </a:r>
            <a:r>
              <a:rPr lang="es-ES" i="1" dirty="0"/>
              <a:t>per </a:t>
            </a:r>
            <a:r>
              <a:rPr lang="es-ES" i="1" dirty="0" err="1"/>
              <a:t>capita</a:t>
            </a:r>
            <a:r>
              <a:rPr lang="es-ES" i="1" dirty="0"/>
              <a:t> </a:t>
            </a:r>
            <a:r>
              <a:rPr lang="es-ES" dirty="0"/>
              <a:t>efectivo. </a:t>
            </a:r>
          </a:p>
          <a:p>
            <a:r>
              <a:rPr lang="es-ES" dirty="0"/>
              <a:t>Básicamente, mide el costo de la desaceleración del crecimiento (de la tasa de crecimiento).</a:t>
            </a:r>
            <a:endParaRPr lang="es-CL" dirty="0"/>
          </a:p>
          <a:p>
            <a:endParaRPr lang="es-CL" dirty="0"/>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4674" y="600891"/>
            <a:ext cx="4918802" cy="5124129"/>
          </a:xfrm>
        </p:spPr>
      </p:pic>
    </p:spTree>
    <p:extLst>
      <p:ext uri="{BB962C8B-B14F-4D97-AF65-F5344CB8AC3E}">
        <p14:creationId xmlns:p14="http://schemas.microsoft.com/office/powerpoint/2010/main" val="1636723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Paridad Poder Adquisitivo (PPA) y otros ajustes</a:t>
            </a:r>
            <a:br>
              <a:rPr lang="es-ES" dirty="0"/>
            </a:br>
            <a:r>
              <a:rPr lang="es-ES" sz="1400" dirty="0"/>
              <a:t>Comparación del PIB real internacional</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
            </a:pPr>
            <a:r>
              <a:rPr lang="es-ES" dirty="0"/>
              <a:t>Origen del problema: Los tipos de cambio flexibles, en gran parte determinados por la O/D de bs y </a:t>
            </a:r>
            <a:r>
              <a:rPr lang="es-ES" dirty="0" err="1"/>
              <a:t>servs</a:t>
            </a:r>
            <a:r>
              <a:rPr lang="es-ES" dirty="0"/>
              <a:t> comercializables internacionalmente vs el nivel general de precios de bs y </a:t>
            </a:r>
            <a:r>
              <a:rPr lang="es-ES" dirty="0" err="1"/>
              <a:t>servs</a:t>
            </a:r>
            <a:r>
              <a:rPr lang="es-ES" dirty="0"/>
              <a:t> locales. </a:t>
            </a:r>
          </a:p>
          <a:p>
            <a:pPr>
              <a:buFont typeface="Wingdings" panose="05000000000000000000" pitchFamily="2" charset="2"/>
              <a:buChar char="§"/>
            </a:pPr>
            <a:r>
              <a:rPr lang="es-ES" dirty="0"/>
              <a:t>Ajuste del PIB/RNB por existir diferentes niveles de precios en países distintos.</a:t>
            </a:r>
          </a:p>
          <a:p>
            <a:pPr>
              <a:buFont typeface="Wingdings" panose="05000000000000000000" pitchFamily="2" charset="2"/>
              <a:buChar char="§"/>
            </a:pPr>
            <a:r>
              <a:rPr lang="es-ES" dirty="0"/>
              <a:t>Las comparaciones del PIB real internacional emplean PPA.</a:t>
            </a:r>
          </a:p>
          <a:p>
            <a:pPr>
              <a:buFont typeface="Wingdings" panose="05000000000000000000" pitchFamily="2" charset="2"/>
              <a:buChar char="§"/>
            </a:pPr>
            <a:r>
              <a:rPr lang="es-ES" dirty="0"/>
              <a:t>PPA: Especie de dólar internacional ficticio o “ajustado”, calculando su valor según la cantidad de un conjunto de bienes y servicios (la “canasta de compra”) que pueda comprar en diferentes países. Supuesto (peregrino): que en todos los países se consume la canasta. Ej.: índice Big Mac.</a:t>
            </a:r>
          </a:p>
          <a:p>
            <a:pPr>
              <a:buFont typeface="Wingdings" panose="05000000000000000000" pitchFamily="2" charset="2"/>
              <a:buChar char="§"/>
            </a:pPr>
            <a:r>
              <a:rPr lang="es-ES" dirty="0"/>
              <a:t> Otros ajustes: Ni aún con PPA el PNB per cápita o la RNB per cápita reflejan plenamente los niveles de vida, el trabajo doméstico, las cosas que no se pueden comprar con dinero, el efecto de bienes posicionales, la felicidad, etc.</a:t>
            </a:r>
          </a:p>
        </p:txBody>
      </p:sp>
    </p:spTree>
    <p:extLst>
      <p:ext uri="{BB962C8B-B14F-4D97-AF65-F5344CB8AC3E}">
        <p14:creationId xmlns:p14="http://schemas.microsoft.com/office/powerpoint/2010/main" val="68276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Diferencias</a:t>
            </a:r>
            <a:br>
              <a:rPr lang="es-ES" dirty="0"/>
            </a:br>
            <a:br>
              <a:rPr lang="es-ES" dirty="0"/>
            </a:br>
            <a:r>
              <a:rPr lang="es-ES" sz="1400" dirty="0"/>
              <a:t>Lectura: Schelling, T. </a:t>
            </a:r>
            <a:r>
              <a:rPr lang="es-ES" sz="1400" dirty="0" err="1"/>
              <a:t>Micromotivos</a:t>
            </a:r>
            <a:r>
              <a:rPr lang="es-ES" sz="1400" dirty="0"/>
              <a:t> y </a:t>
            </a:r>
            <a:r>
              <a:rPr lang="es-ES" sz="1400" dirty="0" err="1"/>
              <a:t>macroconductas</a:t>
            </a:r>
            <a:br>
              <a:rPr lang="es-ES" dirty="0"/>
            </a:br>
            <a:endParaRPr lang="es-ES" dirty="0"/>
          </a:p>
        </p:txBody>
      </p:sp>
      <p:sp>
        <p:nvSpPr>
          <p:cNvPr id="3" name="Marcador de texto 2"/>
          <p:cNvSpPr>
            <a:spLocks noGrp="1"/>
          </p:cNvSpPr>
          <p:nvPr>
            <p:ph type="body" idx="1"/>
          </p:nvPr>
        </p:nvSpPr>
        <p:spPr/>
        <p:txBody>
          <a:bodyPr/>
          <a:lstStyle/>
          <a:p>
            <a:r>
              <a:rPr lang="es-ES" dirty="0"/>
              <a:t>Microeconomía</a:t>
            </a:r>
          </a:p>
        </p:txBody>
      </p:sp>
      <p:sp>
        <p:nvSpPr>
          <p:cNvPr id="4" name="Marcador de contenido 3"/>
          <p:cNvSpPr>
            <a:spLocks noGrp="1"/>
          </p:cNvSpPr>
          <p:nvPr>
            <p:ph sz="half" idx="2"/>
          </p:nvPr>
        </p:nvSpPr>
        <p:spPr>
          <a:xfrm>
            <a:off x="3867912" y="1297858"/>
            <a:ext cx="3474720" cy="4656438"/>
          </a:xfrm>
        </p:spPr>
        <p:txBody>
          <a:bodyPr>
            <a:normAutofit fontScale="70000" lnSpcReduction="20000"/>
          </a:bodyPr>
          <a:lstStyle/>
          <a:p>
            <a:pPr algn="just">
              <a:buFont typeface="Wingdings" panose="05000000000000000000" pitchFamily="2" charset="2"/>
              <a:buChar char="§"/>
            </a:pPr>
            <a:r>
              <a:rPr lang="es-ES" dirty="0"/>
              <a:t>Enfoque: Individual, personal, singular.</a:t>
            </a:r>
          </a:p>
          <a:p>
            <a:pPr algn="just">
              <a:buFont typeface="Wingdings" panose="05000000000000000000" pitchFamily="2" charset="2"/>
              <a:buChar char="§"/>
            </a:pPr>
            <a:r>
              <a:rPr lang="es-ES" dirty="0"/>
              <a:t>Objeto: Toma de decisiones (costos y beneficios) e interacciones </a:t>
            </a:r>
            <a:r>
              <a:rPr lang="es-ES" u="sng" dirty="0"/>
              <a:t>limitadas</a:t>
            </a:r>
            <a:r>
              <a:rPr lang="es-ES" dirty="0"/>
              <a:t> entre ellas.</a:t>
            </a:r>
          </a:p>
          <a:p>
            <a:pPr algn="just">
              <a:buFont typeface="Wingdings" panose="05000000000000000000" pitchFamily="2" charset="2"/>
              <a:buChar char="§"/>
            </a:pPr>
            <a:r>
              <a:rPr lang="es-ES" dirty="0"/>
              <a:t>Sujetos: Individuos y empresas.</a:t>
            </a:r>
          </a:p>
          <a:p>
            <a:pPr algn="just">
              <a:buFont typeface="Wingdings" panose="05000000000000000000" pitchFamily="2" charset="2"/>
              <a:buChar char="§"/>
            </a:pPr>
            <a:r>
              <a:rPr lang="es-ES" dirty="0"/>
              <a:t>Objetivo: Eficiencia económica, maximización de utilidad individual (Esc. Neoclásica). </a:t>
            </a:r>
            <a:r>
              <a:rPr lang="es-ES" dirty="0" err="1"/>
              <a:t>UMg</a:t>
            </a:r>
            <a:r>
              <a:rPr lang="es-ES" dirty="0"/>
              <a:t> </a:t>
            </a:r>
            <a:r>
              <a:rPr lang="es-ES" dirty="0" err="1"/>
              <a:t>indiv</a:t>
            </a:r>
            <a:r>
              <a:rPr lang="es-ES" dirty="0"/>
              <a:t>.</a:t>
            </a:r>
          </a:p>
          <a:p>
            <a:pPr algn="just">
              <a:buFont typeface="Wingdings" panose="05000000000000000000" pitchFamily="2" charset="2"/>
              <a:buChar char="§"/>
            </a:pPr>
            <a:r>
              <a:rPr lang="es-ES" dirty="0"/>
              <a:t>Preguntas: Qué, cómo, cuánto, para quién (producir).</a:t>
            </a:r>
          </a:p>
          <a:p>
            <a:pPr algn="just">
              <a:buFont typeface="Wingdings" panose="05000000000000000000" pitchFamily="2" charset="2"/>
              <a:buChar char="§"/>
            </a:pPr>
            <a:r>
              <a:rPr lang="es-ES" dirty="0"/>
              <a:t>Historia (científica): Desde A. Smith.</a:t>
            </a:r>
          </a:p>
          <a:p>
            <a:pPr algn="just">
              <a:buFont typeface="Wingdings" panose="05000000000000000000" pitchFamily="2" charset="2"/>
              <a:buChar char="§"/>
            </a:pPr>
            <a:r>
              <a:rPr lang="es-ES" dirty="0"/>
              <a:t>Modelos: </a:t>
            </a:r>
            <a:r>
              <a:rPr lang="es-ES" i="1" dirty="0"/>
              <a:t>Homo </a:t>
            </a:r>
            <a:r>
              <a:rPr lang="es-ES" i="1" dirty="0" err="1"/>
              <a:t>economicus</a:t>
            </a:r>
            <a:r>
              <a:rPr lang="es-ES" i="1" dirty="0"/>
              <a:t>, </a:t>
            </a:r>
            <a:r>
              <a:rPr lang="es-ES" dirty="0"/>
              <a:t>teoría del costo beneficio, teoría de utilidad marginal, etc.</a:t>
            </a:r>
            <a:endParaRPr lang="es-ES" i="1" dirty="0"/>
          </a:p>
        </p:txBody>
      </p:sp>
      <p:sp>
        <p:nvSpPr>
          <p:cNvPr id="5" name="Marcador de texto 4"/>
          <p:cNvSpPr>
            <a:spLocks noGrp="1"/>
          </p:cNvSpPr>
          <p:nvPr>
            <p:ph type="body" sz="quarter" idx="3"/>
          </p:nvPr>
        </p:nvSpPr>
        <p:spPr/>
        <p:txBody>
          <a:bodyPr/>
          <a:lstStyle/>
          <a:p>
            <a:r>
              <a:rPr lang="es-ES" dirty="0"/>
              <a:t>Macroeconomía</a:t>
            </a:r>
          </a:p>
        </p:txBody>
      </p:sp>
      <p:sp>
        <p:nvSpPr>
          <p:cNvPr id="6" name="Marcador de contenido 5"/>
          <p:cNvSpPr>
            <a:spLocks noGrp="1"/>
          </p:cNvSpPr>
          <p:nvPr>
            <p:ph sz="quarter" idx="4"/>
          </p:nvPr>
        </p:nvSpPr>
        <p:spPr/>
        <p:txBody>
          <a:bodyPr>
            <a:normAutofit fontScale="70000" lnSpcReduction="20000"/>
          </a:bodyPr>
          <a:lstStyle/>
          <a:p>
            <a:pPr algn="just">
              <a:buFont typeface="Wingdings" panose="05000000000000000000" pitchFamily="2" charset="2"/>
              <a:buChar char="§"/>
            </a:pPr>
            <a:r>
              <a:rPr lang="es-ES" dirty="0"/>
              <a:t>Enfoque: Global, de conjunto, de agregados.</a:t>
            </a:r>
          </a:p>
          <a:p>
            <a:pPr algn="just">
              <a:buFont typeface="Wingdings" panose="05000000000000000000" pitchFamily="2" charset="2"/>
              <a:buChar char="§"/>
            </a:pPr>
            <a:r>
              <a:rPr lang="es-ES" dirty="0"/>
              <a:t>Objeto: Comportamiento general de la economía e interacción de las decisiones de todos.</a:t>
            </a:r>
          </a:p>
          <a:p>
            <a:pPr algn="just">
              <a:buFont typeface="Wingdings" panose="05000000000000000000" pitchFamily="2" charset="2"/>
              <a:buChar char="§"/>
            </a:pPr>
            <a:r>
              <a:rPr lang="es-ES" dirty="0"/>
              <a:t>Sujetos. Todos los individuos, empresas y Estados.</a:t>
            </a:r>
          </a:p>
          <a:p>
            <a:pPr algn="just">
              <a:buFont typeface="Wingdings" panose="05000000000000000000" pitchFamily="2" charset="2"/>
              <a:buChar char="§"/>
            </a:pPr>
            <a:r>
              <a:rPr lang="es-ES" dirty="0"/>
              <a:t>Objetivo: Nivel concreto de eficiencia económica general, en toda la economía. </a:t>
            </a:r>
            <a:r>
              <a:rPr lang="es-ES" dirty="0" err="1"/>
              <a:t>UMg</a:t>
            </a:r>
            <a:r>
              <a:rPr lang="es-ES" dirty="0"/>
              <a:t> Social.</a:t>
            </a:r>
          </a:p>
          <a:p>
            <a:pPr algn="just">
              <a:buFont typeface="Wingdings" panose="05000000000000000000" pitchFamily="2" charset="2"/>
              <a:buChar char="§"/>
            </a:pPr>
            <a:r>
              <a:rPr lang="es-ES" dirty="0"/>
              <a:t>Preguntas: Ciclos económicos (recesión/expansión), niveles generales de empleo, ingreso medio, precios medios, políticas (monetaria y fiscal), factores de intercambio global y activos financieros. </a:t>
            </a:r>
          </a:p>
          <a:p>
            <a:pPr algn="just">
              <a:buFont typeface="Wingdings" panose="05000000000000000000" pitchFamily="2" charset="2"/>
              <a:buChar char="§"/>
            </a:pPr>
            <a:r>
              <a:rPr lang="es-ES" dirty="0"/>
              <a:t>Historia (científica): Desde la Gran Depresión de 1929.</a:t>
            </a:r>
          </a:p>
          <a:p>
            <a:pPr algn="just">
              <a:buFont typeface="Wingdings" panose="05000000000000000000" pitchFamily="2" charset="2"/>
              <a:buChar char="§"/>
            </a:pPr>
            <a:r>
              <a:rPr lang="es-ES" dirty="0"/>
              <a:t>Modelos: Teoría del crecimiento verde, etc.</a:t>
            </a:r>
          </a:p>
        </p:txBody>
      </p:sp>
    </p:spTree>
    <p:extLst>
      <p:ext uri="{BB962C8B-B14F-4D97-AF65-F5344CB8AC3E}">
        <p14:creationId xmlns:p14="http://schemas.microsoft.com/office/powerpoint/2010/main" val="3790893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F4CD0-8E5C-6F44-873D-09BD49DD8439}"/>
              </a:ext>
            </a:extLst>
          </p:cNvPr>
          <p:cNvSpPr>
            <a:spLocks noGrp="1"/>
          </p:cNvSpPr>
          <p:nvPr>
            <p:ph type="title"/>
          </p:nvPr>
        </p:nvSpPr>
        <p:spPr/>
        <p:txBody>
          <a:bodyPr/>
          <a:lstStyle/>
          <a:p>
            <a:r>
              <a:rPr lang="es-MX" dirty="0"/>
              <a:t>Escenarios de aumento del PIB real</a:t>
            </a:r>
            <a:br>
              <a:rPr lang="es-MX" dirty="0"/>
            </a:br>
            <a:r>
              <a:rPr lang="es-MX" sz="1400" dirty="0"/>
              <a:t>¿En cuál de los dos escenarios hay </a:t>
            </a:r>
            <a:r>
              <a:rPr lang="es-MX" sz="1400" dirty="0" err="1"/>
              <a:t>cerdadero</a:t>
            </a:r>
            <a:r>
              <a:rPr lang="es-MX" sz="1400" dirty="0"/>
              <a:t> crecimiento económico?</a:t>
            </a:r>
            <a:endParaRPr lang="es-MX" dirty="0"/>
          </a:p>
        </p:txBody>
      </p:sp>
      <p:sp>
        <p:nvSpPr>
          <p:cNvPr id="3" name="Marcador de texto 2">
            <a:extLst>
              <a:ext uri="{FF2B5EF4-FFF2-40B4-BE49-F238E27FC236}">
                <a16:creationId xmlns:a16="http://schemas.microsoft.com/office/drawing/2014/main" id="{41E2FD03-41BF-F286-6CEE-9A7C30FFDBDF}"/>
              </a:ext>
            </a:extLst>
          </p:cNvPr>
          <p:cNvSpPr>
            <a:spLocks noGrp="1"/>
          </p:cNvSpPr>
          <p:nvPr>
            <p:ph type="body" idx="1"/>
          </p:nvPr>
        </p:nvSpPr>
        <p:spPr/>
        <p:txBody>
          <a:bodyPr>
            <a:normAutofit fontScale="92500" lnSpcReduction="10000"/>
          </a:bodyPr>
          <a:lstStyle/>
          <a:p>
            <a:r>
              <a:rPr lang="es-MX" dirty="0"/>
              <a:t>Aumento de PIB real que no implica crecimiento económico (CE)</a:t>
            </a:r>
          </a:p>
        </p:txBody>
      </p:sp>
      <p:sp>
        <p:nvSpPr>
          <p:cNvPr id="4" name="Marcador de contenido 3">
            <a:extLst>
              <a:ext uri="{FF2B5EF4-FFF2-40B4-BE49-F238E27FC236}">
                <a16:creationId xmlns:a16="http://schemas.microsoft.com/office/drawing/2014/main" id="{47B98D40-B20C-4AE4-4C22-F45AEAA90B87}"/>
              </a:ext>
            </a:extLst>
          </p:cNvPr>
          <p:cNvSpPr>
            <a:spLocks noGrp="1"/>
          </p:cNvSpPr>
          <p:nvPr>
            <p:ph sz="half" idx="2"/>
          </p:nvPr>
        </p:nvSpPr>
        <p:spPr/>
        <p:txBody>
          <a:bodyPr>
            <a:normAutofit lnSpcReduction="10000"/>
          </a:bodyPr>
          <a:lstStyle/>
          <a:p>
            <a:r>
              <a:rPr lang="es-MX" dirty="0" err="1"/>
              <a:t>Peak</a:t>
            </a:r>
            <a:r>
              <a:rPr lang="es-MX" dirty="0"/>
              <a:t> de la recesión (producción ha caído al punto más bajo del ciclo económico)</a:t>
            </a:r>
          </a:p>
          <a:p>
            <a:r>
              <a:rPr lang="es-MX" dirty="0"/>
              <a:t>Producción repunta, regresando al pleno empleo en la fase de expansión del ciclo.</a:t>
            </a:r>
          </a:p>
          <a:p>
            <a:r>
              <a:rPr lang="es-MX" dirty="0"/>
              <a:t>No implica CE porque, en términos de la frontera de posibilidades de producción, FPP) sólo se retorna a un nivel en que ya se estuvo antes. </a:t>
            </a:r>
          </a:p>
        </p:txBody>
      </p:sp>
      <p:sp>
        <p:nvSpPr>
          <p:cNvPr id="5" name="Marcador de texto 4">
            <a:extLst>
              <a:ext uri="{FF2B5EF4-FFF2-40B4-BE49-F238E27FC236}">
                <a16:creationId xmlns:a16="http://schemas.microsoft.com/office/drawing/2014/main" id="{93BF2FA0-A43C-E664-0A83-44657A1AC0B4}"/>
              </a:ext>
            </a:extLst>
          </p:cNvPr>
          <p:cNvSpPr>
            <a:spLocks noGrp="1"/>
          </p:cNvSpPr>
          <p:nvPr>
            <p:ph type="body" sz="quarter" idx="3"/>
          </p:nvPr>
        </p:nvSpPr>
        <p:spPr/>
        <p:txBody>
          <a:bodyPr>
            <a:normAutofit fontScale="92500" lnSpcReduction="10000"/>
          </a:bodyPr>
          <a:lstStyle/>
          <a:p>
            <a:r>
              <a:rPr lang="es-MX" dirty="0"/>
              <a:t>Aumento de PIB real que sí implica crecimiento económico (CE)</a:t>
            </a:r>
          </a:p>
        </p:txBody>
      </p:sp>
      <p:sp>
        <p:nvSpPr>
          <p:cNvPr id="6" name="Marcador de contenido 5">
            <a:extLst>
              <a:ext uri="{FF2B5EF4-FFF2-40B4-BE49-F238E27FC236}">
                <a16:creationId xmlns:a16="http://schemas.microsoft.com/office/drawing/2014/main" id="{5F988E10-F682-8EF4-7718-3B45AF1AFB8B}"/>
              </a:ext>
            </a:extLst>
          </p:cNvPr>
          <p:cNvSpPr>
            <a:spLocks noGrp="1"/>
          </p:cNvSpPr>
          <p:nvPr>
            <p:ph sz="quarter" idx="4"/>
          </p:nvPr>
        </p:nvSpPr>
        <p:spPr/>
        <p:txBody>
          <a:bodyPr>
            <a:normAutofit lnSpcReduction="10000"/>
          </a:bodyPr>
          <a:lstStyle/>
          <a:p>
            <a:r>
              <a:rPr lang="es-MX" dirty="0"/>
              <a:t>Cuando el PIB potencial podría estar aumentando (</a:t>
            </a:r>
            <a:r>
              <a:rPr lang="es-MX" i="1" dirty="0"/>
              <a:t>vid infra</a:t>
            </a:r>
            <a:r>
              <a:rPr lang="es-MX" dirty="0"/>
              <a:t> PIB Potencial).</a:t>
            </a:r>
          </a:p>
          <a:p>
            <a:r>
              <a:rPr lang="es-MX" dirty="0"/>
              <a:t>En este caso sí hay propiamente CE, porque la FPP estaría desplazándose hasta niveles no alcanzados previamente.</a:t>
            </a:r>
          </a:p>
        </p:txBody>
      </p:sp>
    </p:spTree>
    <p:extLst>
      <p:ext uri="{BB962C8B-B14F-4D97-AF65-F5344CB8AC3E}">
        <p14:creationId xmlns:p14="http://schemas.microsoft.com/office/powerpoint/2010/main" val="200282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Crecimiento, ciclo, escollos y políticas</a:t>
            </a:r>
          </a:p>
        </p:txBody>
      </p:sp>
      <p:sp>
        <p:nvSpPr>
          <p:cNvPr id="3" name="Marcador de contenido 2"/>
          <p:cNvSpPr>
            <a:spLocks noGrp="1"/>
          </p:cNvSpPr>
          <p:nvPr>
            <p:ph idx="1"/>
          </p:nvPr>
        </p:nvSpPr>
        <p:spPr/>
        <p:txBody>
          <a:bodyPr>
            <a:normAutofit fontScale="85000" lnSpcReduction="20000"/>
          </a:bodyPr>
          <a:lstStyle/>
          <a:p>
            <a:r>
              <a:rPr lang="es-CL" dirty="0"/>
              <a:t>El CE se asemeja a un velero en alta mar que enfrenta dos escollos formidables: el desempleo y la inflación.</a:t>
            </a:r>
          </a:p>
          <a:p>
            <a:r>
              <a:rPr lang="es-CL" dirty="0"/>
              <a:t>Hemos visto que en el escenario de una economía a corto plazo, el crecimiento no es uniforme, está jalonado de altibajos (años buenos, años malos).</a:t>
            </a:r>
          </a:p>
          <a:p>
            <a:r>
              <a:rPr lang="es-CL" dirty="0"/>
              <a:t>Esta sucesión o alternancia de fases de expansión (</a:t>
            </a:r>
            <a:r>
              <a:rPr lang="es-CL" dirty="0" err="1"/>
              <a:t>crecim</a:t>
            </a:r>
            <a:r>
              <a:rPr lang="es-CL" dirty="0"/>
              <a:t>. positivo) y recesión (</a:t>
            </a:r>
            <a:r>
              <a:rPr lang="es-CL" dirty="0" err="1"/>
              <a:t>crecim</a:t>
            </a:r>
            <a:r>
              <a:rPr lang="es-CL" dirty="0"/>
              <a:t>. negativo) configura el ciclo económico.</a:t>
            </a:r>
          </a:p>
          <a:p>
            <a:r>
              <a:rPr lang="es-CL" dirty="0"/>
              <a:t>Sabemos que los ciclos económicos son inherentes a las economías de mercado.</a:t>
            </a:r>
          </a:p>
          <a:p>
            <a:r>
              <a:rPr lang="es-CL" dirty="0"/>
              <a:t>Una forma de explicarlos es sostener que las empresas y familias –los agentes económicos- toman decisiones de ahorro (S) e inversión (I) sin consultarse unos a otros, lo que provoca desajustes en la O y D; y, como consecuencia, altibajos en la producción (P) y el empleo (E).</a:t>
            </a:r>
          </a:p>
          <a:p>
            <a:r>
              <a:rPr lang="es-CL" dirty="0"/>
              <a:t>Desde la segunda posguerra mundial, las políticas de estabilización (monetaria y fiscal) y la política económica (PE) en general se han abocado a tratar de mitigar la amplitud de dichas fluctuaciones y así obtener un CE lo más constante posible.</a:t>
            </a:r>
          </a:p>
          <a:p>
            <a:r>
              <a:rPr lang="es-CL" dirty="0"/>
              <a:t>Desventajas potenciales de la PE: mal diagnóstico, mal diseño, mala implementación y tardanza de su efecto.</a:t>
            </a:r>
          </a:p>
          <a:p>
            <a:r>
              <a:rPr lang="es-CL" dirty="0"/>
              <a:t>Instrumento/concepto útil: el Crecimiento Potencial (</a:t>
            </a:r>
            <a:r>
              <a:rPr lang="es-CL" dirty="0" err="1"/>
              <a:t>CrP</a:t>
            </a:r>
            <a:r>
              <a:rPr lang="es-CL" dirty="0"/>
              <a:t>). </a:t>
            </a:r>
          </a:p>
        </p:txBody>
      </p:sp>
    </p:spTree>
    <p:extLst>
      <p:ext uri="{BB962C8B-B14F-4D97-AF65-F5344CB8AC3E}">
        <p14:creationId xmlns:p14="http://schemas.microsoft.com/office/powerpoint/2010/main" val="1145258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Crecimiento potencial (</a:t>
            </a:r>
            <a:r>
              <a:rPr lang="es-CL" dirty="0" err="1"/>
              <a:t>CrP</a:t>
            </a:r>
            <a:r>
              <a:rPr lang="es-CL" dirty="0"/>
              <a:t>)	</a:t>
            </a:r>
          </a:p>
        </p:txBody>
      </p:sp>
      <p:sp>
        <p:nvSpPr>
          <p:cNvPr id="3" name="Marcador de contenido 2"/>
          <p:cNvSpPr>
            <a:spLocks noGrp="1"/>
          </p:cNvSpPr>
          <p:nvPr>
            <p:ph idx="1"/>
          </p:nvPr>
        </p:nvSpPr>
        <p:spPr/>
        <p:txBody>
          <a:bodyPr>
            <a:normAutofit lnSpcReduction="10000"/>
          </a:bodyPr>
          <a:lstStyle/>
          <a:p>
            <a:r>
              <a:rPr lang="es-CL" dirty="0"/>
              <a:t>Vimos que el PIB potencial = PIB real con pleno empleo (de factores productivos, especialmente del factor trabajo en el corto plazo).</a:t>
            </a:r>
          </a:p>
          <a:p>
            <a:r>
              <a:rPr lang="es-CL" dirty="0"/>
              <a:t>Se trata entonces, en el corto plazo, de alinear el PIB/</a:t>
            </a:r>
            <a:r>
              <a:rPr lang="es-CL" dirty="0" err="1"/>
              <a:t>prod</a:t>
            </a:r>
            <a:r>
              <a:rPr lang="es-CL" dirty="0"/>
              <a:t>/</a:t>
            </a:r>
            <a:r>
              <a:rPr lang="es-CL" dirty="0" err="1"/>
              <a:t>crecim</a:t>
            </a:r>
            <a:r>
              <a:rPr lang="es-CL" dirty="0"/>
              <a:t>. real con el potencial. Esta dinámica se asemeja a la de funcionamiento de un motor.</a:t>
            </a:r>
          </a:p>
          <a:p>
            <a:r>
              <a:rPr lang="es-CL" dirty="0"/>
              <a:t>Pero si en ese empeño el crecimiento real supera al potencial, porque la economía esta muy dinámica, va demasiado rápido, en el corto plazo los factores productivos escasearán, no tendrán el tiempo suficiente para adaptarse y sus precios subirán: se generará inflación. En este caso se dice que la economía muestra signos de “recalentamiento”; y, por lo mismo, los instrumentos de política económica (PE) se enfocarán a “enfriarla”.</a:t>
            </a:r>
          </a:p>
          <a:p>
            <a:r>
              <a:rPr lang="es-CL" dirty="0"/>
              <a:t>Si por el contrario el crecimiento no alcanza su potencial, esto es, la productividad va demasiado lento que no basta para absorber la mano de obra disponible (factor trabajo), se generará desempleo. Y en este caso diremos que hay un “enfriamiento” de la economía a la que hay “animar” con instrumentos adecuados de PE.    </a:t>
            </a:r>
          </a:p>
        </p:txBody>
      </p:sp>
    </p:spTree>
    <p:extLst>
      <p:ext uri="{BB962C8B-B14F-4D97-AF65-F5344CB8AC3E}">
        <p14:creationId xmlns:p14="http://schemas.microsoft.com/office/powerpoint/2010/main" val="1777818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Crecimiento potencial (</a:t>
            </a:r>
            <a:r>
              <a:rPr lang="es-CL" dirty="0" err="1"/>
              <a:t>CrP</a:t>
            </a:r>
            <a:r>
              <a:rPr lang="es-CL" dirty="0"/>
              <a:t>)	</a:t>
            </a:r>
          </a:p>
        </p:txBody>
      </p:sp>
      <p:sp>
        <p:nvSpPr>
          <p:cNvPr id="3" name="Marcador de contenido 2"/>
          <p:cNvSpPr>
            <a:spLocks noGrp="1"/>
          </p:cNvSpPr>
          <p:nvPr>
            <p:ph idx="1"/>
          </p:nvPr>
        </p:nvSpPr>
        <p:spPr/>
        <p:txBody>
          <a:bodyPr>
            <a:normAutofit/>
          </a:bodyPr>
          <a:lstStyle/>
          <a:p>
            <a:pPr lvl="0">
              <a:buClr>
                <a:srgbClr val="40BAD2"/>
              </a:buClr>
            </a:pPr>
            <a:r>
              <a:rPr lang="es-CL" sz="1900" dirty="0">
                <a:solidFill>
                  <a:srgbClr val="000000">
                    <a:lumMod val="65000"/>
                    <a:lumOff val="35000"/>
                  </a:srgbClr>
                </a:solidFill>
              </a:rPr>
              <a:t>Así, si el crecimiento es muy rápido se genera inflación; pero si es muy lento, desempleo.</a:t>
            </a:r>
          </a:p>
          <a:p>
            <a:pPr lvl="0">
              <a:buClr>
                <a:srgbClr val="40BAD2"/>
              </a:buClr>
            </a:pPr>
            <a:r>
              <a:rPr lang="es-CL" sz="1900" dirty="0">
                <a:solidFill>
                  <a:srgbClr val="000000">
                    <a:lumMod val="65000"/>
                    <a:lumOff val="35000"/>
                  </a:srgbClr>
                </a:solidFill>
              </a:rPr>
              <a:t>Parece entonces existir un número áureo, un ritmo mágico de crecimiento que permita evitar aquellos dos escollos de manera estable.</a:t>
            </a:r>
          </a:p>
          <a:p>
            <a:pPr lvl="0">
              <a:buClr>
                <a:srgbClr val="40BAD2"/>
              </a:buClr>
            </a:pPr>
            <a:r>
              <a:rPr lang="es-CL" sz="1900" dirty="0">
                <a:solidFill>
                  <a:srgbClr val="000000">
                    <a:lumMod val="65000"/>
                    <a:lumOff val="35000"/>
                  </a:srgbClr>
                </a:solidFill>
              </a:rPr>
              <a:t>Ejemplo: El </a:t>
            </a:r>
            <a:r>
              <a:rPr lang="es-CL" sz="1900" dirty="0" err="1">
                <a:solidFill>
                  <a:srgbClr val="000000">
                    <a:lumMod val="65000"/>
                    <a:lumOff val="35000"/>
                  </a:srgbClr>
                </a:solidFill>
              </a:rPr>
              <a:t>CrP</a:t>
            </a:r>
            <a:r>
              <a:rPr lang="es-CL" sz="1900" dirty="0">
                <a:solidFill>
                  <a:srgbClr val="000000">
                    <a:lumMod val="65000"/>
                    <a:lumOff val="35000"/>
                  </a:srgbClr>
                </a:solidFill>
              </a:rPr>
              <a:t> se parece mucho a la experiencia de beber bebidas alcohólicas. </a:t>
            </a:r>
          </a:p>
          <a:p>
            <a:pPr lvl="1">
              <a:buClr>
                <a:srgbClr val="40BAD2"/>
              </a:buClr>
            </a:pPr>
            <a:r>
              <a:rPr lang="es-CL" sz="1700" dirty="0">
                <a:solidFill>
                  <a:srgbClr val="000000">
                    <a:lumMod val="65000"/>
                    <a:lumOff val="35000"/>
                  </a:srgbClr>
                </a:solidFill>
              </a:rPr>
              <a:t>Todos sabemos que existe un límite (</a:t>
            </a:r>
            <a:r>
              <a:rPr lang="es-CL" sz="1700" dirty="0" err="1">
                <a:solidFill>
                  <a:srgbClr val="000000">
                    <a:lumMod val="65000"/>
                    <a:lumOff val="35000"/>
                  </a:srgbClr>
                </a:solidFill>
              </a:rPr>
              <a:t>CrP</a:t>
            </a:r>
            <a:r>
              <a:rPr lang="es-CL" sz="1700" dirty="0">
                <a:solidFill>
                  <a:srgbClr val="000000">
                    <a:lumMod val="65000"/>
                    <a:lumOff val="35000"/>
                  </a:srgbClr>
                </a:solidFill>
              </a:rPr>
              <a:t>) al cual uno se aplica (CE real),</a:t>
            </a:r>
          </a:p>
          <a:p>
            <a:pPr lvl="1">
              <a:buClr>
                <a:srgbClr val="40BAD2"/>
              </a:buClr>
            </a:pPr>
            <a:r>
              <a:rPr lang="es-CL" sz="1700" dirty="0">
                <a:solidFill>
                  <a:srgbClr val="000000">
                    <a:lumMod val="65000"/>
                    <a:lumOff val="35000"/>
                  </a:srgbClr>
                </a:solidFill>
              </a:rPr>
              <a:t> pero también sabemos que no es un límite fijo sino que depende de muchas variables: varía de persona a persona (</a:t>
            </a:r>
            <a:r>
              <a:rPr lang="es-CL" sz="1700" i="1" dirty="0">
                <a:solidFill>
                  <a:srgbClr val="000000">
                    <a:lumMod val="65000"/>
                    <a:lumOff val="35000"/>
                  </a:srgbClr>
                </a:solidFill>
              </a:rPr>
              <a:t>mutatis </a:t>
            </a:r>
            <a:r>
              <a:rPr lang="es-CL" sz="1700" i="1" dirty="0" err="1">
                <a:solidFill>
                  <a:srgbClr val="000000">
                    <a:lumMod val="65000"/>
                    <a:lumOff val="35000"/>
                  </a:srgbClr>
                </a:solidFill>
              </a:rPr>
              <a:t>mutandi</a:t>
            </a:r>
            <a:r>
              <a:rPr lang="es-CL" sz="1700" i="1" dirty="0">
                <a:solidFill>
                  <a:srgbClr val="000000">
                    <a:lumMod val="65000"/>
                    <a:lumOff val="35000"/>
                  </a:srgbClr>
                </a:solidFill>
              </a:rPr>
              <a:t> </a:t>
            </a:r>
            <a:r>
              <a:rPr lang="es-CL" sz="1700" dirty="0">
                <a:solidFill>
                  <a:srgbClr val="000000">
                    <a:lumMod val="65000"/>
                    <a:lumOff val="35000"/>
                  </a:srgbClr>
                </a:solidFill>
              </a:rPr>
              <a:t>economías), varía con el tiempo (CE 2% de ayer no es lo mismo que 5% de hoy), con el consumo (y cualquier otra variable del cálculo del PIB: inversión, gasto público y otros) </a:t>
            </a:r>
            <a:r>
              <a:rPr lang="es-CL" sz="1700" dirty="0" err="1">
                <a:solidFill>
                  <a:srgbClr val="000000">
                    <a:lumMod val="65000"/>
                    <a:lumOff val="35000"/>
                  </a:srgbClr>
                </a:solidFill>
              </a:rPr>
              <a:t>etc</a:t>
            </a:r>
            <a:r>
              <a:rPr lang="es-CL" sz="1700" dirty="0">
                <a:solidFill>
                  <a:srgbClr val="000000">
                    <a:lumMod val="65000"/>
                    <a:lumOff val="35000"/>
                  </a:srgbClr>
                </a:solidFill>
              </a:rPr>
              <a:t>; y </a:t>
            </a:r>
          </a:p>
          <a:p>
            <a:pPr lvl="1">
              <a:buClr>
                <a:srgbClr val="40BAD2"/>
              </a:buClr>
            </a:pPr>
            <a:r>
              <a:rPr lang="es-CL" sz="1700" dirty="0">
                <a:solidFill>
                  <a:srgbClr val="000000">
                    <a:lumMod val="65000"/>
                    <a:lumOff val="35000"/>
                  </a:srgbClr>
                </a:solidFill>
              </a:rPr>
              <a:t>que cuando se ha traspasado (dicho límite) es generalmente demasiado tarde ya para volver atrás (espiral inflacionaria, por ejemplo) </a:t>
            </a:r>
          </a:p>
          <a:p>
            <a:pPr lvl="1">
              <a:buClr>
                <a:srgbClr val="40BAD2"/>
              </a:buClr>
            </a:pPr>
            <a:r>
              <a:rPr lang="es-CL" sz="1700" dirty="0">
                <a:solidFill>
                  <a:srgbClr val="000000">
                    <a:lumMod val="65000"/>
                    <a:lumOff val="35000"/>
                  </a:srgbClr>
                </a:solidFill>
              </a:rPr>
              <a:t>y que todo lo que uno haga para remediar la resaca inevitablemente va a tomar tiempo en surtir efecto (efecto normalmente retardado de las políticas económicas; excepto las de shock).</a:t>
            </a:r>
          </a:p>
          <a:p>
            <a:endParaRPr lang="es-CL" dirty="0"/>
          </a:p>
        </p:txBody>
      </p:sp>
    </p:spTree>
    <p:extLst>
      <p:ext uri="{BB962C8B-B14F-4D97-AF65-F5344CB8AC3E}">
        <p14:creationId xmlns:p14="http://schemas.microsoft.com/office/powerpoint/2010/main" val="3237395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Crecimiento potencial (</a:t>
            </a:r>
            <a:r>
              <a:rPr lang="es-CL" dirty="0" err="1"/>
              <a:t>CrP</a:t>
            </a:r>
            <a:r>
              <a:rPr lang="es-CL" dirty="0"/>
              <a:t>)	</a:t>
            </a:r>
          </a:p>
        </p:txBody>
      </p:sp>
      <p:sp>
        <p:nvSpPr>
          <p:cNvPr id="3" name="Marcador de contenido 2"/>
          <p:cNvSpPr>
            <a:spLocks noGrp="1"/>
          </p:cNvSpPr>
          <p:nvPr>
            <p:ph idx="1"/>
          </p:nvPr>
        </p:nvSpPr>
        <p:spPr/>
        <p:txBody>
          <a:bodyPr/>
          <a:lstStyle/>
          <a:p>
            <a:pPr lvl="0">
              <a:buClr>
                <a:srgbClr val="40BAD2"/>
              </a:buClr>
            </a:pPr>
            <a:r>
              <a:rPr lang="es-CL" sz="1800" dirty="0">
                <a:solidFill>
                  <a:srgbClr val="000000">
                    <a:lumMod val="65000"/>
                    <a:lumOff val="35000"/>
                  </a:srgbClr>
                </a:solidFill>
              </a:rPr>
              <a:t>Así, podemos definir el Crecimiento/productividad potencial como: el ritmo al que puede crecer una economía durante un período de tiempo no demasiado corto (una década, por ejemplo) sin aumentar ni la inflación ni el desempleo.</a:t>
            </a:r>
          </a:p>
          <a:p>
            <a:pPr lvl="0">
              <a:buClr>
                <a:srgbClr val="40BAD2"/>
              </a:buClr>
            </a:pPr>
            <a:r>
              <a:rPr lang="es-CL" sz="1800" dirty="0">
                <a:solidFill>
                  <a:srgbClr val="000000">
                    <a:lumMod val="65000"/>
                    <a:lumOff val="35000"/>
                  </a:srgbClr>
                </a:solidFill>
              </a:rPr>
              <a:t>Afortunadamente, lo que sí sabemos es que los límites del </a:t>
            </a:r>
            <a:r>
              <a:rPr lang="es-CL" sz="1800" dirty="0" err="1">
                <a:solidFill>
                  <a:srgbClr val="000000">
                    <a:lumMod val="65000"/>
                    <a:lumOff val="35000"/>
                  </a:srgbClr>
                </a:solidFill>
              </a:rPr>
              <a:t>CrP</a:t>
            </a:r>
            <a:r>
              <a:rPr lang="es-CL" sz="1800" dirty="0">
                <a:solidFill>
                  <a:srgbClr val="000000">
                    <a:lumMod val="65000"/>
                    <a:lumOff val="35000"/>
                  </a:srgbClr>
                </a:solidFill>
              </a:rPr>
              <a:t> tienen que ver con la oferta. Porque el </a:t>
            </a:r>
            <a:r>
              <a:rPr lang="es-CL" sz="1800" dirty="0" err="1">
                <a:solidFill>
                  <a:srgbClr val="000000">
                    <a:lumMod val="65000"/>
                    <a:lumOff val="35000"/>
                  </a:srgbClr>
                </a:solidFill>
              </a:rPr>
              <a:t>CrP</a:t>
            </a:r>
            <a:r>
              <a:rPr lang="es-CL" sz="1800" dirty="0">
                <a:solidFill>
                  <a:srgbClr val="000000">
                    <a:lumMod val="65000"/>
                    <a:lumOff val="35000"/>
                  </a:srgbClr>
                </a:solidFill>
              </a:rPr>
              <a:t> está restringido por la Q de FP a mano que, por definición, es la oferta (O).</a:t>
            </a:r>
          </a:p>
          <a:p>
            <a:pPr lvl="0">
              <a:buClr>
                <a:srgbClr val="40BAD2"/>
              </a:buClr>
            </a:pPr>
            <a:r>
              <a:rPr lang="es-CL" sz="1800" dirty="0">
                <a:solidFill>
                  <a:srgbClr val="000000">
                    <a:lumMod val="65000"/>
                    <a:lumOff val="35000"/>
                  </a:srgbClr>
                </a:solidFill>
              </a:rPr>
              <a:t>Así, los objetivos de políticas económicas de oferta son los que tratan de aumentar la  capacidad productiva de la economía, aumentar el </a:t>
            </a:r>
            <a:r>
              <a:rPr lang="es-CL" sz="1800" dirty="0" err="1">
                <a:solidFill>
                  <a:srgbClr val="000000">
                    <a:lumMod val="65000"/>
                    <a:lumOff val="35000"/>
                  </a:srgbClr>
                </a:solidFill>
              </a:rPr>
              <a:t>CrP</a:t>
            </a:r>
            <a:r>
              <a:rPr lang="es-CL" sz="1800" dirty="0">
                <a:solidFill>
                  <a:srgbClr val="000000">
                    <a:lumMod val="65000"/>
                    <a:lumOff val="35000"/>
                  </a:srgbClr>
                </a:solidFill>
              </a:rPr>
              <a:t> en un horizonte más largo de tiempo (LP).</a:t>
            </a:r>
          </a:p>
          <a:p>
            <a:endParaRPr lang="es-CL" dirty="0"/>
          </a:p>
        </p:txBody>
      </p:sp>
    </p:spTree>
    <p:extLst>
      <p:ext uri="{BB962C8B-B14F-4D97-AF65-F5344CB8AC3E}">
        <p14:creationId xmlns:p14="http://schemas.microsoft.com/office/powerpoint/2010/main" val="3686902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Crecimiento potencial (</a:t>
            </a:r>
            <a:r>
              <a:rPr lang="es-CL" dirty="0" err="1"/>
              <a:t>CrP</a:t>
            </a:r>
            <a:r>
              <a:rPr lang="es-CL" dirty="0"/>
              <a:t>)	</a:t>
            </a:r>
          </a:p>
        </p:txBody>
      </p:sp>
      <p:sp>
        <p:nvSpPr>
          <p:cNvPr id="3" name="Marcador de contenido 2"/>
          <p:cNvSpPr>
            <a:spLocks noGrp="1"/>
          </p:cNvSpPr>
          <p:nvPr>
            <p:ph idx="1"/>
          </p:nvPr>
        </p:nvSpPr>
        <p:spPr/>
        <p:txBody>
          <a:bodyPr/>
          <a:lstStyle/>
          <a:p>
            <a:pPr lvl="0">
              <a:buClr>
                <a:srgbClr val="40BAD2"/>
              </a:buClr>
            </a:pPr>
            <a:r>
              <a:rPr lang="es-CL" sz="1800" dirty="0">
                <a:solidFill>
                  <a:srgbClr val="000000">
                    <a:lumMod val="65000"/>
                    <a:lumOff val="35000"/>
                  </a:srgbClr>
                </a:solidFill>
              </a:rPr>
              <a:t>Pero ya sabemos que la tasa de crecimiento real (PIB real) de una economía de mercado -en el corto plazo- fluctúa de forma irregular en torno a su </a:t>
            </a:r>
            <a:r>
              <a:rPr lang="es-CL" sz="1800" dirty="0" err="1">
                <a:solidFill>
                  <a:srgbClr val="000000">
                    <a:lumMod val="65000"/>
                    <a:lumOff val="35000"/>
                  </a:srgbClr>
                </a:solidFill>
              </a:rPr>
              <a:t>prod</a:t>
            </a:r>
            <a:r>
              <a:rPr lang="es-CL" sz="1800" dirty="0">
                <a:solidFill>
                  <a:srgbClr val="000000">
                    <a:lumMod val="65000"/>
                    <a:lumOff val="35000"/>
                  </a:srgbClr>
                </a:solidFill>
              </a:rPr>
              <a:t>/</a:t>
            </a:r>
            <a:r>
              <a:rPr lang="es-CL" sz="1800" dirty="0" err="1">
                <a:solidFill>
                  <a:srgbClr val="000000">
                    <a:lumMod val="65000"/>
                    <a:lumOff val="35000"/>
                  </a:srgbClr>
                </a:solidFill>
              </a:rPr>
              <a:t>crecim</a:t>
            </a:r>
            <a:r>
              <a:rPr lang="es-CL" sz="1800" dirty="0">
                <a:solidFill>
                  <a:srgbClr val="000000">
                    <a:lumMod val="65000"/>
                    <a:lumOff val="35000"/>
                  </a:srgbClr>
                </a:solidFill>
              </a:rPr>
              <a:t>. potencial.</a:t>
            </a:r>
          </a:p>
          <a:p>
            <a:pPr lvl="0">
              <a:buClr>
                <a:srgbClr val="40BAD2"/>
              </a:buClr>
            </a:pPr>
            <a:r>
              <a:rPr lang="es-CL" sz="1800" dirty="0">
                <a:solidFill>
                  <a:srgbClr val="000000">
                    <a:lumMod val="65000"/>
                    <a:lumOff val="35000"/>
                  </a:srgbClr>
                </a:solidFill>
              </a:rPr>
              <a:t>Siendo, entonces, el objetivo de las políticas económicas (</a:t>
            </a:r>
            <a:r>
              <a:rPr lang="es-CL" sz="1800" dirty="0" err="1">
                <a:solidFill>
                  <a:srgbClr val="000000">
                    <a:lumMod val="65000"/>
                    <a:lumOff val="35000"/>
                  </a:srgbClr>
                </a:solidFill>
              </a:rPr>
              <a:t>monet</a:t>
            </a:r>
            <a:r>
              <a:rPr lang="es-CL" sz="1800" dirty="0">
                <a:solidFill>
                  <a:srgbClr val="000000">
                    <a:lumMod val="65000"/>
                    <a:lumOff val="35000"/>
                  </a:srgbClr>
                </a:solidFill>
              </a:rPr>
              <a:t>. y fiscal) tratar de influir sobre la demanda (D) para mantener la tasa de crecimiento del PIB lo más cerca posible de su potencial. De aquí su nombre de “políticas de estabilización”.</a:t>
            </a:r>
          </a:p>
          <a:p>
            <a:r>
              <a:rPr lang="es-CL" dirty="0"/>
              <a:t>Volviendo al símil inicial de la navegación, podemos decir que –a corto plazo- la economía navega impulsada por variaciones de la demanda (y el empeño es sortear exitosamente los escollos del desempleo y la inflación).</a:t>
            </a:r>
          </a:p>
        </p:txBody>
      </p:sp>
    </p:spTree>
    <p:extLst>
      <p:ext uri="{BB962C8B-B14F-4D97-AF65-F5344CB8AC3E}">
        <p14:creationId xmlns:p14="http://schemas.microsoft.com/office/powerpoint/2010/main" val="3229404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50FE5-2773-E7D9-363E-540CB109B19D}"/>
              </a:ext>
            </a:extLst>
          </p:cNvPr>
          <p:cNvSpPr>
            <a:spLocks noGrp="1"/>
          </p:cNvSpPr>
          <p:nvPr>
            <p:ph type="title"/>
          </p:nvPr>
        </p:nvSpPr>
        <p:spPr/>
        <p:txBody>
          <a:bodyPr/>
          <a:lstStyle/>
          <a:p>
            <a:r>
              <a:rPr lang="es-MX" dirty="0"/>
              <a:t>PIB Potencial</a:t>
            </a:r>
            <a:br>
              <a:rPr lang="es-MX" dirty="0"/>
            </a:br>
            <a:r>
              <a:rPr lang="es-MX" sz="1400" dirty="0"/>
              <a:t>El PIB potencial viene a ser la cantidad de PIB real  determinada por la función de producción a la cantidad de tasa salarial real del factor trabajo con pleno empleo.</a:t>
            </a:r>
            <a:endParaRPr lang="es-MX" dirty="0"/>
          </a:p>
        </p:txBody>
      </p:sp>
      <p:sp>
        <p:nvSpPr>
          <p:cNvPr id="3" name="Marcador de contenido 2">
            <a:extLst>
              <a:ext uri="{FF2B5EF4-FFF2-40B4-BE49-F238E27FC236}">
                <a16:creationId xmlns:a16="http://schemas.microsoft.com/office/drawing/2014/main" id="{B79F8AC0-0E02-4F95-DC6A-B48431C2177E}"/>
              </a:ext>
            </a:extLst>
          </p:cNvPr>
          <p:cNvSpPr>
            <a:spLocks noGrp="1"/>
          </p:cNvSpPr>
          <p:nvPr>
            <p:ph idx="1"/>
          </p:nvPr>
        </p:nvSpPr>
        <p:spPr/>
        <p:txBody>
          <a:bodyPr>
            <a:normAutofit fontScale="85000" lnSpcReduction="20000"/>
          </a:bodyPr>
          <a:lstStyle/>
          <a:p>
            <a:r>
              <a:rPr lang="es-MX" dirty="0"/>
              <a:t>PIB potencial es la tendencia subyacente a la variabilidad del PIB real a lo largo del ciclo económico, cuando hay pleno empleo de los factores productivos.</a:t>
            </a:r>
          </a:p>
          <a:p>
            <a:r>
              <a:rPr lang="es-MX" dirty="0"/>
              <a:t>Si el PIB potencial estuviese aumentando, dicho escenario implica CE.</a:t>
            </a:r>
          </a:p>
          <a:p>
            <a:r>
              <a:rPr lang="es-MX" dirty="0"/>
              <a:t>¿Cómo crece el PIB potencial?.</a:t>
            </a:r>
          </a:p>
          <a:p>
            <a:r>
              <a:rPr lang="es-MX" dirty="0"/>
              <a:t>El crecimiento del PIB potencial viene determinado por la cantidad (Q) de factor trabajo (</a:t>
            </a:r>
            <a:r>
              <a:rPr lang="es-MX" dirty="0" err="1"/>
              <a:t>Tr</a:t>
            </a:r>
            <a:r>
              <a:rPr lang="es-MX" dirty="0"/>
              <a:t>), el único factor productivo variable en el corto plazo.</a:t>
            </a:r>
          </a:p>
          <a:p>
            <a:r>
              <a:rPr lang="es-MX" dirty="0"/>
              <a:t>¿Cuándo hay pleno empleo del factor trabajo?. O, si se quiere, ¿cuándo hay equilibrio en el mercado del (factor) trabajo?. Cuando la cantidad demandada de trabajo es igual a la cantidad ofrecida de trabajo (de puestos de trabajo).  Expliquemos por qué: </a:t>
            </a:r>
          </a:p>
          <a:p>
            <a:r>
              <a:rPr lang="es-MX" dirty="0"/>
              <a:t>El PIB potencial se determina por un modelo de dos componentes:</a:t>
            </a:r>
          </a:p>
          <a:p>
            <a:pPr lvl="1"/>
            <a:r>
              <a:rPr lang="es-MX" dirty="0"/>
              <a:t>La función de producción agregada: En el fondo, esta función equivale a la FPP con PIB real versus la cantidad de horas libres (no trabajadas). La función indica qué tanto varía el PIB real a medida que varía la cantidad de trabajo (factor Trabajo).</a:t>
            </a:r>
          </a:p>
          <a:p>
            <a:pPr lvl="1"/>
            <a:r>
              <a:rPr lang="es-MX" dirty="0"/>
              <a:t>El mercado de trabajo agregado: Este mercado, por su parte, depende de variables conocidas: 1. La demanda de trabajo: La relación (razón, proporción) existente entre la cantidad de trabajo demandada y la tasa salarial real (TSR); y 2. La oferta de trabajo, que es la relación (razón, proporción) existente entre la cantidad de (puestos de) trabajo ofrecidos y la TSR. Estas dos variables graficadas, cuando se intersectan, determinan el nivel de equilibrio (de pleno empleo) del mercado del trabajo (no hay excedentes ni faltantes de trabajo); en este escenario, el precio del factor trabajo es la TSR.  </a:t>
            </a:r>
          </a:p>
        </p:txBody>
      </p:sp>
    </p:spTree>
    <p:extLst>
      <p:ext uri="{BB962C8B-B14F-4D97-AF65-F5344CB8AC3E}">
        <p14:creationId xmlns:p14="http://schemas.microsoft.com/office/powerpoint/2010/main" val="53168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7D01-A5FF-936A-EB24-3AA868C2A3DD}"/>
              </a:ext>
            </a:extLst>
          </p:cNvPr>
          <p:cNvSpPr>
            <a:spLocks noGrp="1"/>
          </p:cNvSpPr>
          <p:nvPr>
            <p:ph type="title"/>
          </p:nvPr>
        </p:nvSpPr>
        <p:spPr/>
        <p:txBody>
          <a:bodyPr/>
          <a:lstStyle/>
          <a:p>
            <a:r>
              <a:rPr lang="es-MX" dirty="0"/>
              <a:t>¿Qué hace que el PIB potencial crezca?</a:t>
            </a:r>
          </a:p>
        </p:txBody>
      </p:sp>
      <p:sp>
        <p:nvSpPr>
          <p:cNvPr id="4" name="Marcador de texto 3">
            <a:extLst>
              <a:ext uri="{FF2B5EF4-FFF2-40B4-BE49-F238E27FC236}">
                <a16:creationId xmlns:a16="http://schemas.microsoft.com/office/drawing/2014/main" id="{C3FB3E63-DCB9-FED3-A3EE-470296FCF182}"/>
              </a:ext>
            </a:extLst>
          </p:cNvPr>
          <p:cNvSpPr>
            <a:spLocks noGrp="1"/>
          </p:cNvSpPr>
          <p:nvPr>
            <p:ph type="body" idx="1"/>
          </p:nvPr>
        </p:nvSpPr>
        <p:spPr/>
        <p:txBody>
          <a:bodyPr/>
          <a:lstStyle/>
          <a:p>
            <a:r>
              <a:rPr lang="es-MX" dirty="0"/>
              <a:t>1. Crecimiento de la oferta de trabajo.</a:t>
            </a:r>
          </a:p>
          <a:p>
            <a:endParaRPr lang="es-MX" dirty="0"/>
          </a:p>
        </p:txBody>
      </p:sp>
      <p:sp>
        <p:nvSpPr>
          <p:cNvPr id="3" name="Marcador de contenido 2">
            <a:extLst>
              <a:ext uri="{FF2B5EF4-FFF2-40B4-BE49-F238E27FC236}">
                <a16:creationId xmlns:a16="http://schemas.microsoft.com/office/drawing/2014/main" id="{686C67E8-6EF0-6D16-5DD8-F6D8CB563F3D}"/>
              </a:ext>
            </a:extLst>
          </p:cNvPr>
          <p:cNvSpPr>
            <a:spLocks noGrp="1"/>
          </p:cNvSpPr>
          <p:nvPr>
            <p:ph sz="half" idx="2"/>
          </p:nvPr>
        </p:nvSpPr>
        <p:spPr>
          <a:xfrm>
            <a:off x="3867912" y="1179871"/>
            <a:ext cx="3394194" cy="4105951"/>
          </a:xfrm>
        </p:spPr>
        <p:txBody>
          <a:bodyPr>
            <a:normAutofit fontScale="55000" lnSpcReduction="20000"/>
          </a:bodyPr>
          <a:lstStyle/>
          <a:p>
            <a:pPr algn="just"/>
            <a:r>
              <a:rPr lang="es-MX" dirty="0"/>
              <a:t>Factores de crecimiento de la oferta de trabajo:</a:t>
            </a:r>
          </a:p>
          <a:p>
            <a:pPr lvl="1" algn="just"/>
            <a:r>
              <a:rPr lang="es-MX" dirty="0"/>
              <a:t>Horas promedio por trabajador. Ej.: Semana laboral más corta.</a:t>
            </a:r>
          </a:p>
          <a:p>
            <a:pPr lvl="1" algn="just"/>
            <a:r>
              <a:rPr lang="es-MX" dirty="0"/>
              <a:t>Proporción empleo/población. Ej.: Mujeres integrándose a la fuerza laboral.</a:t>
            </a:r>
          </a:p>
          <a:p>
            <a:pPr lvl="1" algn="just"/>
            <a:r>
              <a:rPr lang="es-MX" dirty="0"/>
              <a:t>Población en edad productiva.</a:t>
            </a:r>
          </a:p>
          <a:p>
            <a:pPr algn="just"/>
            <a:r>
              <a:rPr lang="es-MX" dirty="0"/>
              <a:t>Ejemplo: Efectos de un aumento de la población en la TSR y en las horas de trabajo (agregadas). </a:t>
            </a:r>
          </a:p>
          <a:p>
            <a:pPr algn="just"/>
            <a:r>
              <a:rPr lang="es-MX" dirty="0"/>
              <a:t>Al fin del día, el crecimiento de la oferta de trabajo viene determinada por una mayor inversión (I). </a:t>
            </a:r>
          </a:p>
          <a:p>
            <a:pPr algn="just"/>
            <a:r>
              <a:rPr lang="es-MX" dirty="0"/>
              <a:t>La inversión, según de dónde provenga, puede ser interna (derivada de ahorro interno); o  externa (derivada de ahorro externo).</a:t>
            </a:r>
          </a:p>
          <a:p>
            <a:pPr algn="just"/>
            <a:r>
              <a:rPr lang="es-MX" dirty="0"/>
              <a:t>El ahorro, se sabe… implica menor consumo actual.</a:t>
            </a:r>
          </a:p>
        </p:txBody>
      </p:sp>
      <p:sp>
        <p:nvSpPr>
          <p:cNvPr id="5" name="Marcador de texto 4">
            <a:extLst>
              <a:ext uri="{FF2B5EF4-FFF2-40B4-BE49-F238E27FC236}">
                <a16:creationId xmlns:a16="http://schemas.microsoft.com/office/drawing/2014/main" id="{44A03B63-9566-F4D7-8E71-C0ACAEA9346F}"/>
              </a:ext>
            </a:extLst>
          </p:cNvPr>
          <p:cNvSpPr>
            <a:spLocks noGrp="1"/>
          </p:cNvSpPr>
          <p:nvPr>
            <p:ph type="body" sz="quarter" idx="3"/>
          </p:nvPr>
        </p:nvSpPr>
        <p:spPr>
          <a:xfrm>
            <a:off x="7498080" y="1023586"/>
            <a:ext cx="3795103" cy="813171"/>
          </a:xfrm>
        </p:spPr>
        <p:txBody>
          <a:bodyPr/>
          <a:lstStyle/>
          <a:p>
            <a:r>
              <a:rPr lang="es-MX" dirty="0"/>
              <a:t>2. Crecimiento de la productividad laboral.</a:t>
            </a:r>
          </a:p>
          <a:p>
            <a:endParaRPr lang="es-MX" dirty="0"/>
          </a:p>
        </p:txBody>
      </p:sp>
      <p:sp>
        <p:nvSpPr>
          <p:cNvPr id="6" name="Marcador de contenido 5">
            <a:extLst>
              <a:ext uri="{FF2B5EF4-FFF2-40B4-BE49-F238E27FC236}">
                <a16:creationId xmlns:a16="http://schemas.microsoft.com/office/drawing/2014/main" id="{A61A88BA-8C8C-D396-9C30-E1D5B8344369}"/>
              </a:ext>
            </a:extLst>
          </p:cNvPr>
          <p:cNvSpPr>
            <a:spLocks noGrp="1"/>
          </p:cNvSpPr>
          <p:nvPr>
            <p:ph sz="quarter" idx="4"/>
          </p:nvPr>
        </p:nvSpPr>
        <p:spPr>
          <a:xfrm>
            <a:off x="7498080" y="1704914"/>
            <a:ext cx="4253435" cy="4249382"/>
          </a:xfrm>
        </p:spPr>
        <p:txBody>
          <a:bodyPr>
            <a:normAutofit fontScale="55000" lnSpcReduction="20000"/>
          </a:bodyPr>
          <a:lstStyle/>
          <a:p>
            <a:pPr algn="just"/>
            <a:r>
              <a:rPr lang="es-MX" dirty="0"/>
              <a:t>Factores de crecimiento de la productividad laboral:</a:t>
            </a:r>
          </a:p>
          <a:p>
            <a:pPr lvl="1" algn="just"/>
            <a:r>
              <a:rPr lang="es-MX" dirty="0"/>
              <a:t>Un sistema de incentivos (normalmente creado por las empresas privadas; ejemplo mal diseñado en lo público: los bonos de desempeño de los fiscales del Ministerio Público, que incentivan el archivo y cierre anticipado de casos).</a:t>
            </a:r>
          </a:p>
          <a:p>
            <a:pPr lvl="1" algn="just"/>
            <a:r>
              <a:rPr lang="es-MX" dirty="0"/>
              <a:t>La existencia de mercados (asignadores de recursos).</a:t>
            </a:r>
          </a:p>
          <a:p>
            <a:pPr lvl="1" algn="just"/>
            <a:r>
              <a:rPr lang="es-MX" dirty="0"/>
              <a:t>El derecho (y la garantía) del derecho de propiedad. Ej.: Derechos de propiedad intelectual en Reino Unido (y Revolución Industrial) y en África (productividad laboral estancada)</a:t>
            </a:r>
          </a:p>
          <a:p>
            <a:pPr lvl="1" algn="just"/>
            <a:r>
              <a:rPr lang="es-MX" dirty="0"/>
              <a:t>El dinero</a:t>
            </a:r>
          </a:p>
          <a:p>
            <a:pPr algn="just"/>
            <a:r>
              <a:rPr lang="es-MX" dirty="0"/>
              <a:t>Los cuatro factores, en el fondo, favorecen el intercambio comercial y la especialización.</a:t>
            </a:r>
          </a:p>
          <a:p>
            <a:pPr algn="just"/>
            <a:r>
              <a:rPr lang="es-MX" dirty="0"/>
              <a:t>A su vez, hay ciertas influencias que afectan el ritmo de cada uno de esos factores: 1. El crecimiento del capital (K) físico, ej.: películas del oeste (John Wayne); 2. El crecimiento del K Humano, ej.: el acervo de conocimientos y habilidades del ser humano; y 3. Los avances tecnológicos (que, a su vez, requieren aumento de K).</a:t>
            </a:r>
          </a:p>
          <a:p>
            <a:pPr algn="just"/>
            <a:r>
              <a:rPr lang="es-MX" dirty="0"/>
              <a:t>Efectos de un aumento de la productividad laboral:</a:t>
            </a:r>
          </a:p>
          <a:p>
            <a:pPr lvl="1" algn="just"/>
            <a:r>
              <a:rPr lang="es-MX" dirty="0"/>
              <a:t>PIB real aumenta.</a:t>
            </a:r>
          </a:p>
          <a:p>
            <a:pPr lvl="1" algn="just"/>
            <a:r>
              <a:rPr lang="es-MX" dirty="0"/>
              <a:t>Desplaza hacia afuera la FPP.</a:t>
            </a:r>
          </a:p>
          <a:p>
            <a:pPr algn="just"/>
            <a:r>
              <a:rPr lang="es-MX" dirty="0"/>
              <a:t>Desplaza hacia la derecha la curva de demanda de trabajo, lo que –</a:t>
            </a:r>
            <a:r>
              <a:rPr lang="es-MX" dirty="0" err="1"/>
              <a:t>ceteris</a:t>
            </a:r>
            <a:r>
              <a:rPr lang="es-MX" dirty="0"/>
              <a:t> </a:t>
            </a:r>
            <a:r>
              <a:rPr lang="es-MX" dirty="0" err="1"/>
              <a:t>paribus</a:t>
            </a:r>
            <a:r>
              <a:rPr lang="es-MX" dirty="0"/>
              <a:t>- implica: 1. que la TSR aumenta; y 2. que la Q de horas trabajadas también aumenta.</a:t>
            </a:r>
          </a:p>
        </p:txBody>
      </p:sp>
    </p:spTree>
    <p:extLst>
      <p:ext uri="{BB962C8B-B14F-4D97-AF65-F5344CB8AC3E}">
        <p14:creationId xmlns:p14="http://schemas.microsoft.com/office/powerpoint/2010/main" val="1601633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0000C5-AE53-5F5F-1BF7-DAC6BF587495}"/>
              </a:ext>
            </a:extLst>
          </p:cNvPr>
          <p:cNvSpPr>
            <a:spLocks noGrp="1"/>
          </p:cNvSpPr>
          <p:nvPr>
            <p:ph type="title"/>
          </p:nvPr>
        </p:nvSpPr>
        <p:spPr/>
        <p:txBody>
          <a:bodyPr/>
          <a:lstStyle/>
          <a:p>
            <a:r>
              <a:rPr lang="es-MX" dirty="0"/>
              <a:t>Fuentes del Crecimiento Económico</a:t>
            </a:r>
          </a:p>
        </p:txBody>
      </p:sp>
      <p:graphicFrame>
        <p:nvGraphicFramePr>
          <p:cNvPr id="4" name="Tabla 4">
            <a:extLst>
              <a:ext uri="{FF2B5EF4-FFF2-40B4-BE49-F238E27FC236}">
                <a16:creationId xmlns:a16="http://schemas.microsoft.com/office/drawing/2014/main" id="{FB94CD5F-9BAB-1821-17E3-0032E4978B89}"/>
              </a:ext>
            </a:extLst>
          </p:cNvPr>
          <p:cNvGraphicFramePr>
            <a:graphicFrameLocks noGrp="1"/>
          </p:cNvGraphicFramePr>
          <p:nvPr>
            <p:ph idx="1"/>
            <p:extLst>
              <p:ext uri="{D42A27DB-BD31-4B8C-83A1-F6EECF244321}">
                <p14:modId xmlns:p14="http://schemas.microsoft.com/office/powerpoint/2010/main" val="559402761"/>
              </p:ext>
            </p:extLst>
          </p:nvPr>
        </p:nvGraphicFramePr>
        <p:xfrm>
          <a:off x="3868738" y="719721"/>
          <a:ext cx="7315200" cy="5371199"/>
        </p:xfrm>
        <a:graphic>
          <a:graphicData uri="http://schemas.openxmlformats.org/drawingml/2006/table">
            <a:tbl>
              <a:tblPr firstRow="1" bandRow="1">
                <a:tableStyleId>{5C22544A-7EE6-4342-B048-85BDC9FD1C3A}</a:tableStyleId>
              </a:tblPr>
              <a:tblGrid>
                <a:gridCol w="2638250">
                  <a:extLst>
                    <a:ext uri="{9D8B030D-6E8A-4147-A177-3AD203B41FA5}">
                      <a16:colId xmlns:a16="http://schemas.microsoft.com/office/drawing/2014/main" val="1647123433"/>
                    </a:ext>
                  </a:extLst>
                </a:gridCol>
                <a:gridCol w="1763907">
                  <a:extLst>
                    <a:ext uri="{9D8B030D-6E8A-4147-A177-3AD203B41FA5}">
                      <a16:colId xmlns:a16="http://schemas.microsoft.com/office/drawing/2014/main" val="2594083979"/>
                    </a:ext>
                  </a:extLst>
                </a:gridCol>
                <a:gridCol w="1504336">
                  <a:extLst>
                    <a:ext uri="{9D8B030D-6E8A-4147-A177-3AD203B41FA5}">
                      <a16:colId xmlns:a16="http://schemas.microsoft.com/office/drawing/2014/main" val="3145199179"/>
                    </a:ext>
                  </a:extLst>
                </a:gridCol>
                <a:gridCol w="1408707">
                  <a:extLst>
                    <a:ext uri="{9D8B030D-6E8A-4147-A177-3AD203B41FA5}">
                      <a16:colId xmlns:a16="http://schemas.microsoft.com/office/drawing/2014/main" val="3516116709"/>
                    </a:ext>
                  </a:extLst>
                </a:gridCol>
              </a:tblGrid>
              <a:tr h="381047">
                <a:tc gridSpan="4">
                  <a:txBody>
                    <a:bodyPr/>
                    <a:lstStyle/>
                    <a:p>
                      <a:r>
                        <a:rPr lang="es-MX" dirty="0"/>
                        <a:t>Esquema de las fuentes del crecimiento económico</a:t>
                      </a:r>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2397800459"/>
                  </a:ext>
                </a:extLst>
              </a:tr>
              <a:tr h="657698">
                <a:tc>
                  <a:txBody>
                    <a:bodyPr/>
                    <a:lstStyle/>
                    <a:p>
                      <a:pPr algn="l"/>
                      <a:r>
                        <a:rPr lang="es-MX" dirty="0"/>
                        <a:t>∆ </a:t>
                      </a:r>
                      <a:r>
                        <a:rPr lang="es-MX" dirty="0" err="1"/>
                        <a:t>hrs</a:t>
                      </a:r>
                      <a:r>
                        <a:rPr lang="es-MX" dirty="0"/>
                        <a:t>. promedio trabajadas</a:t>
                      </a:r>
                    </a:p>
                  </a:txBody>
                  <a:tcPr/>
                </a:tc>
                <a:tc rowSpan="3">
                  <a:txBody>
                    <a:bodyPr/>
                    <a:lstStyle/>
                    <a:p>
                      <a:pPr algn="ctr"/>
                      <a:endParaRPr lang="es-MX" dirty="0"/>
                    </a:p>
                    <a:p>
                      <a:pPr algn="ctr"/>
                      <a:endParaRPr lang="es-MX" dirty="0"/>
                    </a:p>
                    <a:p>
                      <a:pPr algn="ctr"/>
                      <a:r>
                        <a:rPr lang="es-MX" dirty="0"/>
                        <a:t>∆+ en oferta de trabajo</a:t>
                      </a:r>
                    </a:p>
                  </a:txBody>
                  <a:tcPr/>
                </a:tc>
                <a:tc rowSpan="8">
                  <a:txBody>
                    <a:bodyPr/>
                    <a:lstStyle/>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r>
                        <a:rPr lang="es-MX" dirty="0"/>
                        <a:t>∆+ del PIB real</a:t>
                      </a:r>
                    </a:p>
                    <a:p>
                      <a:pPr algn="ctr"/>
                      <a:endParaRPr lang="es-MX" dirty="0"/>
                    </a:p>
                  </a:txBody>
                  <a:tcPr/>
                </a:tc>
                <a:tc rowSpan="8">
                  <a:txBody>
                    <a:bodyPr/>
                    <a:lstStyle/>
                    <a:p>
                      <a:pPr algn="ctr"/>
                      <a:endParaRPr lang="es-MX" dirty="0"/>
                    </a:p>
                    <a:p>
                      <a:pPr algn="ctr"/>
                      <a:endParaRPr lang="es-MX" dirty="0"/>
                    </a:p>
                    <a:p>
                      <a:pPr algn="ctr"/>
                      <a:endParaRPr lang="es-MX" dirty="0"/>
                    </a:p>
                    <a:p>
                      <a:pPr algn="ctr"/>
                      <a:endParaRPr lang="es-MX" dirty="0"/>
                    </a:p>
                    <a:p>
                      <a:pPr algn="ctr"/>
                      <a:endParaRPr lang="es-MX" dirty="0"/>
                    </a:p>
                    <a:p>
                      <a:pPr algn="ctr"/>
                      <a:r>
                        <a:rPr lang="es-MX" dirty="0"/>
                        <a:t>∆+ de la población</a:t>
                      </a:r>
                    </a:p>
                    <a:p>
                      <a:pPr algn="ctr"/>
                      <a:endParaRPr lang="es-MX" dirty="0"/>
                    </a:p>
                    <a:p>
                      <a:pPr algn="ctr"/>
                      <a:endParaRPr lang="es-MX" dirty="0"/>
                    </a:p>
                    <a:p>
                      <a:pPr algn="ctr"/>
                      <a:endParaRPr lang="es-MX" dirty="0"/>
                    </a:p>
                    <a:p>
                      <a:pPr algn="ctr"/>
                      <a:endParaRPr lang="es-MX" dirty="0"/>
                    </a:p>
                    <a:p>
                      <a:pPr algn="ctr"/>
                      <a:r>
                        <a:rPr lang="es-MX" dirty="0"/>
                        <a:t>∆+ del PIB real per cápita</a:t>
                      </a:r>
                    </a:p>
                    <a:p>
                      <a:pPr algn="ctr"/>
                      <a:endParaRPr lang="es-MX" dirty="0"/>
                    </a:p>
                    <a:p>
                      <a:pPr algn="ctr"/>
                      <a:endParaRPr lang="es-MX" dirty="0"/>
                    </a:p>
                  </a:txBody>
                  <a:tcPr/>
                </a:tc>
                <a:extLst>
                  <a:ext uri="{0D108BD9-81ED-4DB2-BD59-A6C34878D82A}">
                    <a16:rowId xmlns:a16="http://schemas.microsoft.com/office/drawing/2014/main" val="4159611610"/>
                  </a:ext>
                </a:extLst>
              </a:tr>
              <a:tr h="657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 % empleo / población</a:t>
                      </a:r>
                    </a:p>
                    <a:p>
                      <a:pPr algn="l"/>
                      <a:endParaRPr lang="es-MX" dirty="0"/>
                    </a:p>
                  </a:txBody>
                  <a:tcPr/>
                </a:tc>
                <a:tc vMerge="1">
                  <a:txBody>
                    <a:bodyPr/>
                    <a:lstStyle/>
                    <a:p>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4226410508"/>
                  </a:ext>
                </a:extLst>
              </a:tr>
              <a:tr h="939568">
                <a:tc>
                  <a:txBody>
                    <a:bodyPr/>
                    <a:lstStyle/>
                    <a:p>
                      <a:pPr algn="l"/>
                      <a:r>
                        <a:rPr lang="es-MX" dirty="0"/>
                        <a:t>∆+ población en edad productiva</a:t>
                      </a:r>
                    </a:p>
                    <a:p>
                      <a:pPr algn="l"/>
                      <a:endParaRPr lang="es-MX" dirty="0"/>
                    </a:p>
                  </a:txBody>
                  <a:tcPr/>
                </a:tc>
                <a:tc vMerge="1">
                  <a:txBody>
                    <a:bodyPr/>
                    <a:lstStyle/>
                    <a:p>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3686289770"/>
                  </a:ext>
                </a:extLst>
              </a:tr>
              <a:tr h="657698">
                <a:tc>
                  <a:txBody>
                    <a:bodyPr/>
                    <a:lstStyle/>
                    <a:p>
                      <a:pPr algn="l"/>
                      <a:r>
                        <a:rPr lang="es-MX" dirty="0"/>
                        <a:t>∆+ capital físico (KF)</a:t>
                      </a:r>
                    </a:p>
                    <a:p>
                      <a:pPr algn="l"/>
                      <a:endParaRPr lang="es-MX" dirty="0"/>
                    </a:p>
                  </a:txBody>
                  <a:tcPr/>
                </a:tc>
                <a:tc rowSpan="5">
                  <a:txBody>
                    <a:bodyPr/>
                    <a:lstStyle/>
                    <a:p>
                      <a:pPr algn="ctr"/>
                      <a:endParaRPr lang="es-MX" dirty="0"/>
                    </a:p>
                    <a:p>
                      <a:pPr algn="ctr"/>
                      <a:endParaRPr lang="es-MX" dirty="0"/>
                    </a:p>
                    <a:p>
                      <a:pPr algn="ctr"/>
                      <a:endParaRPr lang="es-MX" dirty="0"/>
                    </a:p>
                    <a:p>
                      <a:pPr algn="ctr"/>
                      <a:r>
                        <a:rPr lang="es-MX" dirty="0"/>
                        <a:t>∆+ de la productividad laboral</a:t>
                      </a:r>
                    </a:p>
                    <a:p>
                      <a:pPr algn="ctr"/>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2502039357"/>
                  </a:ext>
                </a:extLst>
              </a:tr>
              <a:tr h="657698">
                <a:tc>
                  <a:txBody>
                    <a:bodyPr/>
                    <a:lstStyle/>
                    <a:p>
                      <a:pPr algn="l"/>
                      <a:r>
                        <a:rPr lang="es-MX" dirty="0"/>
                        <a:t>∆+ capital humano</a:t>
                      </a:r>
                    </a:p>
                    <a:p>
                      <a:pPr algn="l"/>
                      <a:endParaRPr lang="es-MX" dirty="0"/>
                    </a:p>
                  </a:txBody>
                  <a:tcPr/>
                </a:tc>
                <a:tc vMerge="1">
                  <a:txBody>
                    <a:bodyPr/>
                    <a:lstStyle/>
                    <a:p>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1520277396"/>
                  </a:ext>
                </a:extLst>
              </a:tr>
              <a:tr h="381047">
                <a:tc>
                  <a:txBody>
                    <a:bodyPr/>
                    <a:lstStyle/>
                    <a:p>
                      <a:pPr algn="l"/>
                      <a:r>
                        <a:rPr lang="es-MX" dirty="0"/>
                        <a:t>Educación y capacitación</a:t>
                      </a:r>
                    </a:p>
                  </a:txBody>
                  <a:tcPr/>
                </a:tc>
                <a:tc vMerge="1">
                  <a:txBody>
                    <a:bodyPr/>
                    <a:lstStyle/>
                    <a:p>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197715443"/>
                  </a:ext>
                </a:extLst>
              </a:tr>
              <a:tr h="381047">
                <a:tc>
                  <a:txBody>
                    <a:bodyPr/>
                    <a:lstStyle/>
                    <a:p>
                      <a:pPr algn="l"/>
                      <a:r>
                        <a:rPr lang="es-MX" dirty="0"/>
                        <a:t>Experiencia laboral</a:t>
                      </a:r>
                    </a:p>
                  </a:txBody>
                  <a:tcPr/>
                </a:tc>
                <a:tc vMerge="1">
                  <a:txBody>
                    <a:bodyPr/>
                    <a:lstStyle/>
                    <a:p>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1014391806"/>
                  </a:ext>
                </a:extLst>
              </a:tr>
              <a:tr h="657698">
                <a:tc>
                  <a:txBody>
                    <a:bodyPr/>
                    <a:lstStyle/>
                    <a:p>
                      <a:pPr algn="l"/>
                      <a:r>
                        <a:rPr lang="es-MX" dirty="0"/>
                        <a:t>Avances tecnológicos</a:t>
                      </a:r>
                    </a:p>
                    <a:p>
                      <a:pPr algn="l"/>
                      <a:endParaRPr lang="es-MX" dirty="0"/>
                    </a:p>
                  </a:txBody>
                  <a:tcPr/>
                </a:tc>
                <a:tc vMerge="1">
                  <a:txBody>
                    <a:bodyPr/>
                    <a:lstStyle/>
                    <a:p>
                      <a:endParaRPr lang="es-MX" dirty="0"/>
                    </a:p>
                  </a:txBody>
                  <a:tcPr/>
                </a:tc>
                <a:tc vMerge="1">
                  <a:txBody>
                    <a:bodyPr/>
                    <a:lstStyle/>
                    <a:p>
                      <a:endParaRPr lang="es-MX" dirty="0"/>
                    </a:p>
                  </a:txBody>
                  <a:tcPr/>
                </a:tc>
                <a:tc vMerge="1">
                  <a:txBody>
                    <a:bodyPr/>
                    <a:lstStyle/>
                    <a:p>
                      <a:endParaRPr lang="es-MX" dirty="0"/>
                    </a:p>
                  </a:txBody>
                  <a:tcPr/>
                </a:tc>
                <a:extLst>
                  <a:ext uri="{0D108BD9-81ED-4DB2-BD59-A6C34878D82A}">
                    <a16:rowId xmlns:a16="http://schemas.microsoft.com/office/drawing/2014/main" val="240742492"/>
                  </a:ext>
                </a:extLst>
              </a:tr>
            </a:tbl>
          </a:graphicData>
        </a:graphic>
      </p:graphicFrame>
    </p:spTree>
    <p:extLst>
      <p:ext uri="{BB962C8B-B14F-4D97-AF65-F5344CB8AC3E}">
        <p14:creationId xmlns:p14="http://schemas.microsoft.com/office/powerpoint/2010/main" val="4185794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2DDD1-DD9B-1CF0-D8D6-8DC2AF3AD7C7}"/>
              </a:ext>
            </a:extLst>
          </p:cNvPr>
          <p:cNvSpPr>
            <a:spLocks noGrp="1"/>
          </p:cNvSpPr>
          <p:nvPr>
            <p:ph type="title"/>
          </p:nvPr>
        </p:nvSpPr>
        <p:spPr/>
        <p:txBody>
          <a:bodyPr/>
          <a:lstStyle/>
          <a:p>
            <a:r>
              <a:rPr lang="es-MX" dirty="0"/>
              <a:t>Teorías sobre el Crecimiento Económico… ¿y sus límites?</a:t>
            </a:r>
            <a:br>
              <a:rPr lang="es-MX" dirty="0"/>
            </a:br>
            <a:r>
              <a:rPr lang="es-MX" sz="1800" dirty="0"/>
              <a:t>Lecturas: </a:t>
            </a:r>
            <a:r>
              <a:rPr lang="es-MX" sz="1800" dirty="0" err="1"/>
              <a:t>Morettini</a:t>
            </a:r>
            <a:r>
              <a:rPr lang="es-MX" sz="1800" dirty="0"/>
              <a:t> + Ibarra (sobre el modelo Solow)</a:t>
            </a:r>
            <a:endParaRPr lang="es-MX" dirty="0"/>
          </a:p>
        </p:txBody>
      </p:sp>
      <p:sp>
        <p:nvSpPr>
          <p:cNvPr id="3" name="Marcador de texto 2">
            <a:extLst>
              <a:ext uri="{FF2B5EF4-FFF2-40B4-BE49-F238E27FC236}">
                <a16:creationId xmlns:a16="http://schemas.microsoft.com/office/drawing/2014/main" id="{4C9BB3C3-5351-FDCE-44CB-38FB6A69A3EF}"/>
              </a:ext>
            </a:extLst>
          </p:cNvPr>
          <p:cNvSpPr>
            <a:spLocks noGrp="1"/>
          </p:cNvSpPr>
          <p:nvPr>
            <p:ph type="body" idx="1"/>
          </p:nvPr>
        </p:nvSpPr>
        <p:spPr/>
        <p:txBody>
          <a:bodyPr/>
          <a:lstStyle/>
          <a:p>
            <a:r>
              <a:rPr lang="es-MX" dirty="0"/>
              <a:t>Teoría Malthusiana </a:t>
            </a:r>
          </a:p>
          <a:p>
            <a:r>
              <a:rPr lang="es-MX" dirty="0"/>
              <a:t>(clásica, original)</a:t>
            </a:r>
          </a:p>
        </p:txBody>
      </p:sp>
      <p:sp>
        <p:nvSpPr>
          <p:cNvPr id="4" name="Marcador de contenido 3">
            <a:extLst>
              <a:ext uri="{FF2B5EF4-FFF2-40B4-BE49-F238E27FC236}">
                <a16:creationId xmlns:a16="http://schemas.microsoft.com/office/drawing/2014/main" id="{D74F8369-2A5F-8F59-9CE1-FADAA5B5A38B}"/>
              </a:ext>
            </a:extLst>
          </p:cNvPr>
          <p:cNvSpPr>
            <a:spLocks noGrp="1"/>
          </p:cNvSpPr>
          <p:nvPr>
            <p:ph sz="half" idx="2"/>
          </p:nvPr>
        </p:nvSpPr>
        <p:spPr>
          <a:xfrm>
            <a:off x="3867912" y="903704"/>
            <a:ext cx="3474720" cy="5050592"/>
          </a:xfrm>
        </p:spPr>
        <p:txBody>
          <a:bodyPr>
            <a:normAutofit fontScale="55000" lnSpcReduction="20000"/>
          </a:bodyPr>
          <a:lstStyle/>
          <a:p>
            <a:r>
              <a:rPr lang="es-MX" dirty="0"/>
              <a:t>“Pop” Malthus. </a:t>
            </a:r>
          </a:p>
          <a:p>
            <a:r>
              <a:rPr lang="es-MX" dirty="0"/>
              <a:t>Darwin a favor. Shelley en contra.</a:t>
            </a:r>
          </a:p>
          <a:p>
            <a:r>
              <a:rPr lang="es-MX" dirty="0"/>
              <a:t>Recursos limitados.</a:t>
            </a:r>
          </a:p>
          <a:p>
            <a:r>
              <a:rPr lang="es-MX" dirty="0"/>
              <a:t>Rendimientos decrecientes.</a:t>
            </a:r>
          </a:p>
          <a:p>
            <a:r>
              <a:rPr lang="es-MX" dirty="0"/>
              <a:t>Aumento de la población, exponencial.</a:t>
            </a:r>
          </a:p>
          <a:p>
            <a:r>
              <a:rPr lang="es-MX" dirty="0"/>
              <a:t>Aumento de los recursos, aritméticamente.</a:t>
            </a:r>
          </a:p>
          <a:p>
            <a:r>
              <a:rPr lang="es-MX" dirty="0"/>
              <a:t>No advirtió el efecto de los avances en la tecnología. Ni explica las diferencias entre los países.</a:t>
            </a:r>
          </a:p>
          <a:p>
            <a:r>
              <a:rPr lang="es-MX" dirty="0"/>
              <a:t>Resumen: El crecimiento tiene límites, la catástrofe resulta inminente e inevitable.</a:t>
            </a:r>
          </a:p>
        </p:txBody>
      </p:sp>
      <p:sp>
        <p:nvSpPr>
          <p:cNvPr id="5" name="Marcador de texto 4">
            <a:extLst>
              <a:ext uri="{FF2B5EF4-FFF2-40B4-BE49-F238E27FC236}">
                <a16:creationId xmlns:a16="http://schemas.microsoft.com/office/drawing/2014/main" id="{03E712E3-11B6-9F1A-3432-179DB39474DA}"/>
              </a:ext>
            </a:extLst>
          </p:cNvPr>
          <p:cNvSpPr>
            <a:spLocks noGrp="1"/>
          </p:cNvSpPr>
          <p:nvPr>
            <p:ph type="body" sz="quarter" idx="3"/>
          </p:nvPr>
        </p:nvSpPr>
        <p:spPr>
          <a:xfrm>
            <a:off x="7197213" y="1023586"/>
            <a:ext cx="4095970" cy="813171"/>
          </a:xfrm>
        </p:spPr>
        <p:txBody>
          <a:bodyPr/>
          <a:lstStyle/>
          <a:p>
            <a:r>
              <a:rPr lang="es-MX" dirty="0"/>
              <a:t>Teoría neoclásica. Modelo de CE Solow-</a:t>
            </a:r>
            <a:r>
              <a:rPr lang="es-MX" dirty="0" err="1"/>
              <a:t>Swan</a:t>
            </a:r>
            <a:endParaRPr lang="es-MX" dirty="0"/>
          </a:p>
        </p:txBody>
      </p:sp>
      <p:sp>
        <p:nvSpPr>
          <p:cNvPr id="6" name="Marcador de contenido 5">
            <a:extLst>
              <a:ext uri="{FF2B5EF4-FFF2-40B4-BE49-F238E27FC236}">
                <a16:creationId xmlns:a16="http://schemas.microsoft.com/office/drawing/2014/main" id="{97C16837-F954-D83F-BFA8-F32D7CDF50AC}"/>
              </a:ext>
            </a:extLst>
          </p:cNvPr>
          <p:cNvSpPr>
            <a:spLocks noGrp="1"/>
          </p:cNvSpPr>
          <p:nvPr>
            <p:ph sz="quarter" idx="4"/>
          </p:nvPr>
        </p:nvSpPr>
        <p:spPr>
          <a:xfrm>
            <a:off x="7197213" y="1930936"/>
            <a:ext cx="4095970" cy="4023360"/>
          </a:xfrm>
        </p:spPr>
        <p:txBody>
          <a:bodyPr>
            <a:normAutofit fontScale="55000" lnSpcReduction="20000"/>
          </a:bodyPr>
          <a:lstStyle/>
          <a:p>
            <a:r>
              <a:rPr lang="es-MX" dirty="0"/>
              <a:t>Ok, los recursos son limitados (no en otra cosa reside el problema económico).</a:t>
            </a:r>
          </a:p>
          <a:p>
            <a:r>
              <a:rPr lang="es-MX" dirty="0"/>
              <a:t>Ok, los rendimientos también son decrecientes, pero…</a:t>
            </a:r>
          </a:p>
          <a:p>
            <a:r>
              <a:rPr lang="es-MX" dirty="0"/>
              <a:t>Los avances tecnológicos pueden modificar lo anterior. Puede relativizar la escasez de un recurso; y, además, ralentizar o incluso anular la tasa de decrecimiento de los rendimientos (¿Cómo es esto?. Porque el conocimiento escapa a la ley de rendimientos decrecientes y es el fundamento de los avances tecnológicos).</a:t>
            </a:r>
          </a:p>
          <a:p>
            <a:r>
              <a:rPr lang="es-MX" dirty="0"/>
              <a:t>El CE no esta limitado, en la medida que se desarrollen avances tecnológicos. La cuestión es que éstos vienen determinados por el nivel de inversión (I) (específicamente en investigación, desarrollo e innovación, I+D+I).</a:t>
            </a:r>
          </a:p>
          <a:p>
            <a:r>
              <a:rPr lang="es-MX" dirty="0"/>
              <a:t>Por otro lado, el modelo permite explicar las diferencias en el crecimiento económico de los países a través de la llamada “teoría de la convergencia”.</a:t>
            </a:r>
          </a:p>
          <a:p>
            <a:r>
              <a:rPr lang="es-MX" dirty="0"/>
              <a:t>Según aquella, las tasa de crecimiento del PIB real y los niveles de ingreso per cápita </a:t>
            </a:r>
            <a:r>
              <a:rPr lang="es-MX" b="1" dirty="0"/>
              <a:t>convergerán</a:t>
            </a:r>
            <a:r>
              <a:rPr lang="es-MX" dirty="0"/>
              <a:t> a nivel global. Hay alguna convergencia (cierre de la brecha) con los países ricos , pero es lenta (vid infra Teoría de la Convergencia).</a:t>
            </a:r>
          </a:p>
          <a:p>
            <a:r>
              <a:rPr lang="es-MX" dirty="0"/>
              <a:t> Resumen: El PIB real por persona aumenta por los avances tecnológicos, últimamente inducidos por el ahorro y la inversión.</a:t>
            </a:r>
          </a:p>
        </p:txBody>
      </p:sp>
    </p:spTree>
    <p:extLst>
      <p:ext uri="{BB962C8B-B14F-4D97-AF65-F5344CB8AC3E}">
        <p14:creationId xmlns:p14="http://schemas.microsoft.com/office/powerpoint/2010/main" val="147327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Paradojas que explica la Macro.</a:t>
            </a:r>
            <a:br>
              <a:rPr lang="es-ES" dirty="0"/>
            </a:br>
            <a:br>
              <a:rPr lang="es-ES" dirty="0"/>
            </a:br>
            <a:r>
              <a:rPr lang="es-ES" sz="2200" dirty="0"/>
              <a:t>Efecto mariposa (carretera)</a:t>
            </a:r>
            <a:br>
              <a:rPr lang="es-ES" sz="2200" dirty="0"/>
            </a:br>
            <a:r>
              <a:rPr lang="es-ES" sz="2200" dirty="0"/>
              <a:t>Paradoja del ahorro y la colmena de Mandeville (casas)</a:t>
            </a:r>
            <a:br>
              <a:rPr lang="es-ES" sz="2200" dirty="0"/>
            </a:br>
            <a:r>
              <a:rPr lang="es-ES" sz="2200" dirty="0"/>
              <a:t>Paradoja del precio en el tiempo (pollo vs velas)</a:t>
            </a:r>
            <a:br>
              <a:rPr lang="es-ES" sz="2200" dirty="0"/>
            </a:br>
            <a:endParaRPr lang="es-ES" sz="2200" dirty="0"/>
          </a:p>
        </p:txBody>
      </p:sp>
      <p:sp>
        <p:nvSpPr>
          <p:cNvPr id="3" name="Marcador de contenido 2"/>
          <p:cNvSpPr>
            <a:spLocks noGrp="1"/>
          </p:cNvSpPr>
          <p:nvPr>
            <p:ph idx="1"/>
          </p:nvPr>
        </p:nvSpPr>
        <p:spPr/>
        <p:txBody>
          <a:bodyPr>
            <a:normAutofit fontScale="85000" lnSpcReduction="10000"/>
          </a:bodyPr>
          <a:lstStyle/>
          <a:p>
            <a:pPr>
              <a:buFont typeface="Wingdings" panose="05000000000000000000" pitchFamily="2" charset="2"/>
              <a:buChar char="§"/>
            </a:pPr>
            <a:r>
              <a:rPr lang="es-ES" dirty="0"/>
              <a:t>Accidente en carretera. Todos disminuyen para observar. Causa nimia; efecto vial enorme. El efecto agregado puede ser enorme.</a:t>
            </a:r>
          </a:p>
          <a:p>
            <a:pPr>
              <a:buFont typeface="Wingdings" panose="05000000000000000000" pitchFamily="2" charset="2"/>
              <a:buChar char="§"/>
            </a:pPr>
            <a:r>
              <a:rPr lang="es-ES" dirty="0"/>
              <a:t>Los esfuerzos por incrementar sus ahorros, por parte de las personas deseosas de adquirir casas, puede provocar una recesión. La reducción del gasto deprime la economía y las empresas reaccionan despidiendo trabajadores.</a:t>
            </a:r>
          </a:p>
          <a:p>
            <a:pPr>
              <a:buFont typeface="Wingdings" panose="05000000000000000000" pitchFamily="2" charset="2"/>
              <a:buChar char="§"/>
            </a:pPr>
            <a:r>
              <a:rPr lang="es-ES" dirty="0"/>
              <a:t>Paradoja porque el comportamiento aparentemente previsor y correcto de unos agentes, ahorrando más, acaba perjudicando a todos (la virtud privada que acaba destruyendo a la sociedad, según Mandeville).</a:t>
            </a:r>
          </a:p>
          <a:p>
            <a:pPr>
              <a:buFont typeface="Wingdings" panose="05000000000000000000" pitchFamily="2" charset="2"/>
              <a:buChar char="§"/>
            </a:pPr>
            <a:r>
              <a:rPr lang="es-ES" dirty="0"/>
              <a:t>¿Por qué el precio del pollo ha subido a LP si producirlos hoy es más eficiente que antes?. O, ¿por qué, en cambio, el precio de las velas (para la corte imperial de Brasil) ha disminuido?</a:t>
            </a:r>
          </a:p>
          <a:p>
            <a:pPr>
              <a:buFont typeface="Wingdings" panose="05000000000000000000" pitchFamily="2" charset="2"/>
              <a:buChar char="§"/>
            </a:pPr>
            <a:r>
              <a:rPr lang="es-ES" dirty="0"/>
              <a:t>Porque lo que es bueno a LP, no lo es necesariamente a CP.</a:t>
            </a:r>
          </a:p>
          <a:p>
            <a:pPr>
              <a:buFont typeface="Wingdings" panose="05000000000000000000" pitchFamily="2" charset="2"/>
              <a:buChar char="§"/>
            </a:pPr>
            <a:r>
              <a:rPr lang="es-ES" dirty="0"/>
              <a:t>Moraleja: La suma de las partes no explica el todo (o la microeconomía -con sus interacciones limitadas- no basta; la realidad es mucho más compleja).</a:t>
            </a:r>
          </a:p>
          <a:p>
            <a:pPr>
              <a:buFont typeface="Wingdings" panose="05000000000000000000" pitchFamily="2" charset="2"/>
              <a:buChar char="§"/>
            </a:pPr>
            <a:r>
              <a:rPr lang="es-ES" dirty="0"/>
              <a:t>Representación gráfica: 1. Diagrama de flujo circular de la economía; 2. DFCE + Estado; 3. </a:t>
            </a:r>
            <a:r>
              <a:rPr lang="es-ES" dirty="0" err="1"/>
              <a:t>DFCE+E+Comercio</a:t>
            </a:r>
            <a:r>
              <a:rPr lang="es-ES" dirty="0"/>
              <a:t> Internacional (globalización); modelos gráficos en 2D y 3D (econometría + algoritmos bursátiles + computadores/internet + Inteligencia Artificial (IA) + criptografía (activos digitales) + computación cuántica).</a:t>
            </a:r>
          </a:p>
          <a:p>
            <a:pPr>
              <a:buFont typeface="Wingdings" panose="05000000000000000000" pitchFamily="2" charset="2"/>
              <a:buChar char="§"/>
            </a:pPr>
            <a:endParaRPr lang="es-ES" dirty="0"/>
          </a:p>
        </p:txBody>
      </p:sp>
    </p:spTree>
    <p:extLst>
      <p:ext uri="{BB962C8B-B14F-4D97-AF65-F5344CB8AC3E}">
        <p14:creationId xmlns:p14="http://schemas.microsoft.com/office/powerpoint/2010/main" val="4146834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CL" dirty="0"/>
            </a:br>
            <a:br>
              <a:rPr lang="es-CL" dirty="0"/>
            </a:br>
            <a:br>
              <a:rPr lang="es-CL" dirty="0"/>
            </a:br>
            <a:br>
              <a:rPr lang="es-CL" dirty="0"/>
            </a:br>
            <a:br>
              <a:rPr lang="es-CL" dirty="0"/>
            </a:br>
            <a:br>
              <a:rPr lang="es-CL" dirty="0"/>
            </a:br>
            <a:br>
              <a:rPr lang="es-CL" dirty="0"/>
            </a:br>
            <a:r>
              <a:rPr lang="es-CL" dirty="0"/>
              <a:t>Crecimiento y </a:t>
            </a:r>
            <a:br>
              <a:rPr lang="es-CL" dirty="0"/>
            </a:br>
            <a:r>
              <a:rPr lang="es-CL" dirty="0"/>
              <a:t>población.</a:t>
            </a:r>
            <a:br>
              <a:rPr lang="es-CL" dirty="0"/>
            </a:br>
            <a:r>
              <a:rPr lang="es-CL" sz="1400" dirty="0"/>
              <a:t>Thomas “Pop” Malthus (1766-1834), sacerdote anglicano.</a:t>
            </a:r>
            <a:endParaRPr lang="es-CL" dirty="0"/>
          </a:p>
        </p:txBody>
      </p:sp>
      <p:sp>
        <p:nvSpPr>
          <p:cNvPr id="5" name="Marcador de contenido 4"/>
          <p:cNvSpPr>
            <a:spLocks noGrp="1"/>
          </p:cNvSpPr>
          <p:nvPr>
            <p:ph sz="half" idx="2"/>
          </p:nvPr>
        </p:nvSpPr>
        <p:spPr>
          <a:xfrm>
            <a:off x="7818120" y="764177"/>
            <a:ext cx="3860074" cy="5120640"/>
          </a:xfrm>
        </p:spPr>
        <p:txBody>
          <a:bodyPr>
            <a:normAutofit fontScale="85000" lnSpcReduction="20000"/>
          </a:bodyPr>
          <a:lstStyle/>
          <a:p>
            <a:pPr marL="0" indent="0" algn="ctr">
              <a:buNone/>
            </a:pPr>
            <a:endParaRPr lang="es-CL" b="1" dirty="0"/>
          </a:p>
          <a:p>
            <a:pPr marL="0" indent="0" algn="ctr">
              <a:buNone/>
            </a:pPr>
            <a:r>
              <a:rPr lang="es-CL" b="1" dirty="0"/>
              <a:t>Teoría de Límites del Crecimiento (Revival contemporáneo)</a:t>
            </a:r>
          </a:p>
          <a:p>
            <a:r>
              <a:rPr lang="es-CL" dirty="0"/>
              <a:t>Pero sus ideas sobre el crecimiento de la población se reflotaron los 70’s a propósito de la indagación de los límites del crecimiento.</a:t>
            </a:r>
          </a:p>
          <a:p>
            <a:r>
              <a:rPr lang="es-CL" dirty="0"/>
              <a:t>Y vuelven a estar en el orden del día (control de la natalidad, negativa a tener hijos, fertilidad asistida, </a:t>
            </a:r>
            <a:r>
              <a:rPr lang="es-CL" dirty="0" err="1"/>
              <a:t>etc</a:t>
            </a:r>
            <a:r>
              <a:rPr lang="es-CL" dirty="0"/>
              <a:t>) cuando se hace hincapié en la sostenibilidad económica (el hombre debe reducir su impacto en el medio ambiente y en el crecimiento de la población.</a:t>
            </a:r>
          </a:p>
          <a:p>
            <a:r>
              <a:rPr lang="es-CL" dirty="0"/>
              <a:t>Radicalmente, el objetivo de crecimiento a LP es inherentemente insostenible; y se debe pensar en consumir menos (…¿cómo?... queda abierto), porque no hay suficiente para todos.</a:t>
            </a:r>
          </a:p>
          <a:p>
            <a:r>
              <a:rPr lang="es-CL" dirty="0"/>
              <a:t>Malthus. “</a:t>
            </a:r>
            <a:r>
              <a:rPr lang="es-CL" i="1" dirty="0" err="1"/>
              <a:t>Told</a:t>
            </a:r>
            <a:r>
              <a:rPr lang="es-CL" i="1" dirty="0"/>
              <a:t> </a:t>
            </a:r>
            <a:r>
              <a:rPr lang="es-CL" i="1" dirty="0" err="1"/>
              <a:t>you</a:t>
            </a:r>
            <a:r>
              <a:rPr lang="es-CL" dirty="0"/>
              <a:t>”, “Quien ríe al último, ríe mejor”.</a:t>
            </a:r>
          </a:p>
          <a:p>
            <a:endParaRPr lang="es-CL" dirty="0"/>
          </a:p>
        </p:txBody>
      </p:sp>
      <p:sp>
        <p:nvSpPr>
          <p:cNvPr id="7" name="Marcador de contenido 6"/>
          <p:cNvSpPr>
            <a:spLocks noGrp="1"/>
          </p:cNvSpPr>
          <p:nvPr>
            <p:ph sz="half" idx="1"/>
          </p:nvPr>
        </p:nvSpPr>
        <p:spPr>
          <a:xfrm>
            <a:off x="3867912" y="1123836"/>
            <a:ext cx="3950208" cy="4865483"/>
          </a:xfrm>
        </p:spPr>
        <p:txBody>
          <a:bodyPr>
            <a:normAutofit fontScale="85000" lnSpcReduction="20000"/>
          </a:bodyPr>
          <a:lstStyle/>
          <a:p>
            <a:r>
              <a:rPr lang="es-CL" dirty="0"/>
              <a:t>Ideas muy controversiales en su tiempo.</a:t>
            </a:r>
          </a:p>
          <a:p>
            <a:r>
              <a:rPr lang="es-CL" dirty="0"/>
              <a:t>“El poder de la población es superior al poder de la tierra para proveer a la subsistencia del hombre”.</a:t>
            </a:r>
          </a:p>
          <a:p>
            <a:r>
              <a:rPr lang="es-CL" dirty="0"/>
              <a:t>“La población, sin restricción, se incrementa en proporción geométrica. La subsistencia sólo se incrementa (linealmente) en proporción aritmética” (1798).</a:t>
            </a:r>
          </a:p>
          <a:p>
            <a:r>
              <a:rPr lang="es-CL" dirty="0"/>
              <a:t>No, a las “leyes de pobreza” (asistenciales). </a:t>
            </a:r>
          </a:p>
          <a:p>
            <a:r>
              <a:rPr lang="es-ES" dirty="0"/>
              <a:t>Ley de Malthus predecía la ocurrencia de una catástrofe alimentaria, hambruna, enfermedades, guerra, en que los recursos  serían insuficientes para mantener a la población mundial.</a:t>
            </a:r>
            <a:endParaRPr lang="es-CL" dirty="0"/>
          </a:p>
          <a:p>
            <a:r>
              <a:rPr lang="es-CL" dirty="0"/>
              <a:t>Discutible si sus ideas tienen relevancia hoy en día.</a:t>
            </a:r>
          </a:p>
          <a:p>
            <a:r>
              <a:rPr lang="es-CL" dirty="0"/>
              <a:t>Detractores: Shelley, Marx.</a:t>
            </a:r>
          </a:p>
          <a:p>
            <a:r>
              <a:rPr lang="es-CL" dirty="0"/>
              <a:t>Admiradores: Ch. Darwin, J.M. Keynes.</a:t>
            </a:r>
          </a:p>
          <a:p>
            <a:endParaRPr lang="es-CL" dirty="0"/>
          </a:p>
        </p:txBody>
      </p:sp>
      <p:pic>
        <p:nvPicPr>
          <p:cNvPr id="8" name="Imagen 7"/>
          <p:cNvPicPr>
            <a:picLocks noChangeAspect="1"/>
          </p:cNvPicPr>
          <p:nvPr/>
        </p:nvPicPr>
        <p:blipFill>
          <a:blip r:embed="rId2"/>
          <a:stretch>
            <a:fillRect/>
          </a:stretch>
        </p:blipFill>
        <p:spPr>
          <a:xfrm>
            <a:off x="413423" y="868680"/>
            <a:ext cx="2626473" cy="3442063"/>
          </a:xfrm>
          <a:prstGeom prst="rect">
            <a:avLst/>
          </a:prstGeom>
        </p:spPr>
      </p:pic>
    </p:spTree>
    <p:extLst>
      <p:ext uri="{BB962C8B-B14F-4D97-AF65-F5344CB8AC3E}">
        <p14:creationId xmlns:p14="http://schemas.microsoft.com/office/powerpoint/2010/main" val="3293628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Brechas de crecimiento</a:t>
            </a:r>
          </a:p>
        </p:txBody>
      </p:sp>
      <p:sp>
        <p:nvSpPr>
          <p:cNvPr id="3" name="Marcador de contenido 2"/>
          <p:cNvSpPr>
            <a:spLocks noGrp="1"/>
          </p:cNvSpPr>
          <p:nvPr>
            <p:ph idx="1"/>
          </p:nvPr>
        </p:nvSpPr>
        <p:spPr/>
        <p:txBody>
          <a:bodyPr>
            <a:normAutofit lnSpcReduction="10000"/>
          </a:bodyPr>
          <a:lstStyle/>
          <a:p>
            <a:r>
              <a:rPr lang="es-CL" b="1" dirty="0"/>
              <a:t>Teoría de la convergencia.</a:t>
            </a:r>
          </a:p>
          <a:p>
            <a:pPr lvl="1"/>
            <a:r>
              <a:rPr lang="es-CL" dirty="0"/>
              <a:t>Países pobres pueden alcanzar a los países ricos.</a:t>
            </a:r>
          </a:p>
          <a:p>
            <a:pPr lvl="1"/>
            <a:r>
              <a:rPr lang="es-CL" dirty="0"/>
              <a:t>Reducción tendencial de las desigualdades.</a:t>
            </a:r>
          </a:p>
          <a:p>
            <a:pPr lvl="1"/>
            <a:r>
              <a:rPr lang="es-CL" dirty="0"/>
              <a:t>Fase de crecimiento estacionario.</a:t>
            </a:r>
          </a:p>
          <a:p>
            <a:r>
              <a:rPr lang="es-CL" dirty="0"/>
              <a:t>Supuestos: libre circulación de K e igualación de productividad marginal del K a nivel mundial.</a:t>
            </a:r>
          </a:p>
          <a:p>
            <a:r>
              <a:rPr lang="es-CL" dirty="0"/>
              <a:t>Críticos: Vistas las tasas de crecimiento de unos y otros y analizada la tasa de rendimiento del K que los países pobres deben reembolsar a los ricos,  en realidad, existe crecimiento en los países pobres no por igualación de productividad marginal, sino porque se vuelven propiedad de los países ricos (en términos de K y de explotación de sus recursos naturales).</a:t>
            </a:r>
          </a:p>
          <a:p>
            <a:r>
              <a:rPr lang="es-CL" dirty="0"/>
              <a:t>Thomas </a:t>
            </a:r>
            <a:r>
              <a:rPr lang="es-CL" dirty="0" err="1"/>
              <a:t>Piketty</a:t>
            </a:r>
            <a:r>
              <a:rPr lang="es-CL" dirty="0"/>
              <a:t> sostiene que: “una diferencia aparentemente limitada entre tasa de rendimiento del capital y tasa de crecimiento puede producir en el largo plazo efectos muy potentes y </a:t>
            </a:r>
            <a:r>
              <a:rPr lang="es-CL" dirty="0" err="1"/>
              <a:t>desetabilizadores</a:t>
            </a:r>
            <a:r>
              <a:rPr lang="es-CL" dirty="0"/>
              <a:t> en la estructura y la dinámica de las desigualdades en una sociedad determinada”. El Capital en el siglo XXI. (Paidós, 2018) p. 130.</a:t>
            </a:r>
          </a:p>
        </p:txBody>
      </p:sp>
    </p:spTree>
    <p:extLst>
      <p:ext uri="{BB962C8B-B14F-4D97-AF65-F5344CB8AC3E}">
        <p14:creationId xmlns:p14="http://schemas.microsoft.com/office/powerpoint/2010/main" val="3146906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E35DC7-1791-DBA1-4208-EE0800DAD398}"/>
              </a:ext>
            </a:extLst>
          </p:cNvPr>
          <p:cNvSpPr>
            <a:spLocks noGrp="1"/>
          </p:cNvSpPr>
          <p:nvPr>
            <p:ph type="title"/>
          </p:nvPr>
        </p:nvSpPr>
        <p:spPr/>
        <p:txBody>
          <a:bodyPr/>
          <a:lstStyle/>
          <a:p>
            <a:r>
              <a:rPr lang="es-MX" dirty="0"/>
              <a:t>Teorías sobre el Crecimiento Económico</a:t>
            </a:r>
          </a:p>
        </p:txBody>
      </p:sp>
      <p:sp>
        <p:nvSpPr>
          <p:cNvPr id="6" name="Marcador de contenido 5">
            <a:extLst>
              <a:ext uri="{FF2B5EF4-FFF2-40B4-BE49-F238E27FC236}">
                <a16:creationId xmlns:a16="http://schemas.microsoft.com/office/drawing/2014/main" id="{BE79A237-9B36-901D-DA49-F50E1A54526F}"/>
              </a:ext>
            </a:extLst>
          </p:cNvPr>
          <p:cNvSpPr>
            <a:spLocks noGrp="1"/>
          </p:cNvSpPr>
          <p:nvPr>
            <p:ph idx="1"/>
          </p:nvPr>
        </p:nvSpPr>
        <p:spPr>
          <a:xfrm>
            <a:off x="3869268" y="1427644"/>
            <a:ext cx="7315200" cy="4557104"/>
          </a:xfrm>
        </p:spPr>
        <p:txBody>
          <a:bodyPr>
            <a:normAutofit fontScale="85000" lnSpcReduction="20000"/>
          </a:bodyPr>
          <a:lstStyle/>
          <a:p>
            <a:r>
              <a:rPr lang="es-MX" dirty="0"/>
              <a:t>Antecedente: Teoría de la destrucción creativa, de J. Schumpeter.</a:t>
            </a:r>
          </a:p>
          <a:p>
            <a:r>
              <a:rPr lang="es-MX" dirty="0"/>
              <a:t>Paul </a:t>
            </a:r>
            <a:r>
              <a:rPr lang="es-MX" dirty="0" err="1"/>
              <a:t>Romer</a:t>
            </a:r>
            <a:r>
              <a:rPr lang="es-MX" dirty="0"/>
              <a:t>, U. Stanford.</a:t>
            </a:r>
          </a:p>
          <a:p>
            <a:r>
              <a:rPr lang="es-MX" dirty="0"/>
              <a:t>El PIB real per cápita aumenta porque las personas hacen sus elecciones con intención de obtener beneficios. </a:t>
            </a:r>
          </a:p>
          <a:p>
            <a:r>
              <a:rPr lang="es-MX" dirty="0"/>
              <a:t>Por eso, las personas eligen desarrollar tecnologías. Recordar: Hombre de Neandertal y uso de tecnología lítica.</a:t>
            </a:r>
          </a:p>
          <a:p>
            <a:r>
              <a:rPr lang="es-MX" dirty="0"/>
              <a:t>Mientras lo hagan así (desarrollen tecnologías para obtener un beneficio), el crecimiento persistirá en forma indefinida.</a:t>
            </a:r>
          </a:p>
          <a:p>
            <a:r>
              <a:rPr lang="es-MX" dirty="0"/>
              <a:t>Ello porque, para esta teoría, las utilidades son el estímulo del cambio tecnológico. Y éste impacta a los métodos de producción.</a:t>
            </a:r>
          </a:p>
          <a:p>
            <a:r>
              <a:rPr lang="es-MX" dirty="0"/>
              <a:t>Utilidades mayores se consiguen de dos formas: 1. Desarrollando mejores productos por los cuales los agentes económicos estén dispuestos a pagar un mayor precio. Ej.: Apps de citas (como Tinder) y sus modalidades; y 2. Disminuir los costos (de producción) de los bienes y servicios económicos.</a:t>
            </a:r>
          </a:p>
          <a:p>
            <a:r>
              <a:rPr lang="es-MX" dirty="0"/>
              <a:t>Recordar: Valor e incentivo de los monopolios temporales, como los de propiedad intelectual (patentes de invención y marcas), industrial (modelos industriales) y derechos de autor. </a:t>
            </a:r>
          </a:p>
          <a:p>
            <a:endParaRPr lang="es-MX" dirty="0"/>
          </a:p>
        </p:txBody>
      </p:sp>
      <p:sp>
        <p:nvSpPr>
          <p:cNvPr id="5" name="Marcador de texto 4">
            <a:extLst>
              <a:ext uri="{FF2B5EF4-FFF2-40B4-BE49-F238E27FC236}">
                <a16:creationId xmlns:a16="http://schemas.microsoft.com/office/drawing/2014/main" id="{ABF1B491-E0CA-A79D-4A08-0EF867648C2B}"/>
              </a:ext>
            </a:extLst>
          </p:cNvPr>
          <p:cNvSpPr>
            <a:spLocks noGrp="1"/>
          </p:cNvSpPr>
          <p:nvPr>
            <p:ph type="body" idx="4294967295"/>
          </p:nvPr>
        </p:nvSpPr>
        <p:spPr>
          <a:xfrm>
            <a:off x="3869267" y="224176"/>
            <a:ext cx="5139047" cy="1333254"/>
          </a:xfrm>
        </p:spPr>
        <p:txBody>
          <a:bodyPr/>
          <a:lstStyle/>
          <a:p>
            <a:pPr marL="0" indent="0">
              <a:buNone/>
            </a:pPr>
            <a:r>
              <a:rPr lang="es-MX" b="1" dirty="0"/>
              <a:t>Teoría nueva del crecimiento económico</a:t>
            </a:r>
          </a:p>
        </p:txBody>
      </p:sp>
    </p:spTree>
    <p:extLst>
      <p:ext uri="{BB962C8B-B14F-4D97-AF65-F5344CB8AC3E}">
        <p14:creationId xmlns:p14="http://schemas.microsoft.com/office/powerpoint/2010/main" val="822722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br>
              <a:rPr lang="es-CL" dirty="0"/>
            </a:br>
            <a:br>
              <a:rPr lang="es-CL" dirty="0"/>
            </a:br>
            <a:br>
              <a:rPr lang="es-CL" dirty="0"/>
            </a:br>
            <a:br>
              <a:rPr lang="es-CL" dirty="0"/>
            </a:br>
            <a:br>
              <a:rPr lang="es-CL" dirty="0"/>
            </a:br>
            <a:br>
              <a:rPr lang="es-CL" dirty="0"/>
            </a:br>
            <a:r>
              <a:rPr lang="es-CL" dirty="0"/>
              <a:t>Crecimiento e innovación</a:t>
            </a:r>
            <a:br>
              <a:rPr lang="es-CL" dirty="0"/>
            </a:br>
            <a:r>
              <a:rPr lang="es-CL" sz="1400" dirty="0"/>
              <a:t>Joseph </a:t>
            </a:r>
            <a:r>
              <a:rPr lang="es-CL" sz="1400" dirty="0" err="1"/>
              <a:t>Schumpeter</a:t>
            </a:r>
            <a:r>
              <a:rPr lang="es-CL" sz="1400" dirty="0"/>
              <a:t> (1883-1950).</a:t>
            </a:r>
            <a:br>
              <a:rPr lang="es-CL" sz="1400" dirty="0"/>
            </a:br>
            <a:r>
              <a:rPr lang="es-CL" sz="1400" dirty="0"/>
              <a:t>Escuela Austríaca.</a:t>
            </a:r>
            <a:endParaRPr lang="es-CL" dirty="0"/>
          </a:p>
        </p:txBody>
      </p:sp>
      <p:sp>
        <p:nvSpPr>
          <p:cNvPr id="5" name="Marcador de contenido 4"/>
          <p:cNvSpPr>
            <a:spLocks noGrp="1"/>
          </p:cNvSpPr>
          <p:nvPr>
            <p:ph idx="1"/>
          </p:nvPr>
        </p:nvSpPr>
        <p:spPr/>
        <p:txBody>
          <a:bodyPr>
            <a:normAutofit/>
          </a:bodyPr>
          <a:lstStyle/>
          <a:p>
            <a:pPr marL="0" indent="0">
              <a:buNone/>
            </a:pPr>
            <a:r>
              <a:rPr lang="es-CL" b="1" dirty="0"/>
              <a:t>Teoría de la Destrucción Creativa.</a:t>
            </a:r>
          </a:p>
          <a:p>
            <a:r>
              <a:rPr lang="es-CL" dirty="0"/>
              <a:t>Productos nuevos y tecnología (mejores fuentes de suministros, mejora en procesos o modelos de organización industrial, </a:t>
            </a:r>
            <a:r>
              <a:rPr lang="es-CL" dirty="0" err="1"/>
              <a:t>etc</a:t>
            </a:r>
            <a:r>
              <a:rPr lang="es-CL" dirty="0"/>
              <a:t>) son el motor del Crecimiento Económico. Quien los incorpora primero, destruye creativamente a la competencia. </a:t>
            </a:r>
          </a:p>
          <a:p>
            <a:r>
              <a:rPr lang="es-CL" dirty="0"/>
              <a:t>En el fondo, la innovación (“el hecho fundamental del capitalismo”) es el motor del crecimiento a LP.</a:t>
            </a:r>
          </a:p>
          <a:p>
            <a:r>
              <a:rPr lang="es-CL" dirty="0"/>
              <a:t>Empresas deberían reconvertirse o quebrar cuando aparezca una mejor, con nuevos productos o mejor tecnología. </a:t>
            </a:r>
          </a:p>
          <a:p>
            <a:r>
              <a:rPr lang="es-CL" dirty="0"/>
              <a:t>Morir es parte del juego. Es doloroso e inevitable, pero necesario.</a:t>
            </a:r>
          </a:p>
          <a:p>
            <a:r>
              <a:rPr lang="es-CL" dirty="0"/>
              <a:t>¿Todas?. Excepto los bancos cuando son demasiado grandes para permitirles quebrar (pues ello supondría un golpe demasiado grande para toda la economía).</a:t>
            </a:r>
          </a:p>
          <a:p>
            <a:r>
              <a:rPr lang="es-CL" dirty="0"/>
              <a:t>El gobierno no debería ayudar en la reconversión; ni menos entorpecer el recambio tecnológico.</a:t>
            </a:r>
          </a:p>
        </p:txBody>
      </p:sp>
      <p:pic>
        <p:nvPicPr>
          <p:cNvPr id="6" name="Imagen 5"/>
          <p:cNvPicPr>
            <a:picLocks noChangeAspect="1"/>
          </p:cNvPicPr>
          <p:nvPr/>
        </p:nvPicPr>
        <p:blipFill>
          <a:blip r:embed="rId2"/>
          <a:stretch>
            <a:fillRect/>
          </a:stretch>
        </p:blipFill>
        <p:spPr>
          <a:xfrm>
            <a:off x="297024" y="980145"/>
            <a:ext cx="2859272" cy="2859272"/>
          </a:xfrm>
          <a:prstGeom prst="rect">
            <a:avLst/>
          </a:prstGeom>
        </p:spPr>
      </p:pic>
    </p:spTree>
    <p:extLst>
      <p:ext uri="{BB962C8B-B14F-4D97-AF65-F5344CB8AC3E}">
        <p14:creationId xmlns:p14="http://schemas.microsoft.com/office/powerpoint/2010/main" val="1556985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E35DC7-1791-DBA1-4208-EE0800DAD398}"/>
              </a:ext>
            </a:extLst>
          </p:cNvPr>
          <p:cNvSpPr>
            <a:spLocks noGrp="1"/>
          </p:cNvSpPr>
          <p:nvPr>
            <p:ph type="title"/>
          </p:nvPr>
        </p:nvSpPr>
        <p:spPr/>
        <p:txBody>
          <a:bodyPr/>
          <a:lstStyle/>
          <a:p>
            <a:r>
              <a:rPr lang="es-MX" dirty="0"/>
              <a:t>Teorías sobre el Crecimiento Económico</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BE79A237-9B36-901D-DA49-F50E1A54526F}"/>
                  </a:ext>
                </a:extLst>
              </p:cNvPr>
              <p:cNvSpPr>
                <a:spLocks noGrp="1"/>
              </p:cNvSpPr>
              <p:nvPr>
                <p:ph idx="1"/>
              </p:nvPr>
            </p:nvSpPr>
            <p:spPr>
              <a:xfrm>
                <a:off x="3869268" y="1427644"/>
                <a:ext cx="7315200" cy="4557104"/>
              </a:xfrm>
            </p:spPr>
            <p:txBody>
              <a:bodyPr>
                <a:normAutofit fontScale="77500" lnSpcReduction="20000"/>
              </a:bodyPr>
              <a:lstStyle/>
              <a:p>
                <a:r>
                  <a:rPr lang="es-MX" dirty="0"/>
                  <a:t>Dos ideas / hechos clave:</a:t>
                </a:r>
              </a:p>
              <a:p>
                <a:r>
                  <a:rPr lang="es-MX" dirty="0"/>
                  <a:t>Los descubrimientos son (o llegan a ser) bienes (de K) públicos. Esto es, de acuerdo con P. Samuelson, no exclusivos (todos pueden usarlos) y no excluyentes (el uso de uno no impide el uso por otros). Ej.: Programa “Dominio público” en el canal de TV de la U. Chile (exhibe películas de Hollywood cuyo dominio privado ha expirado).</a:t>
                </a:r>
              </a:p>
              <a:p>
                <a:pPr lvl="1"/>
                <a:r>
                  <a:rPr lang="es-MX" dirty="0"/>
                  <a:t>Condición de eficiencia Bowen-</a:t>
                </a:r>
                <a:r>
                  <a:rPr lang="es-MX" dirty="0" err="1"/>
                  <a:t>Lindahl</a:t>
                </a:r>
                <a:r>
                  <a:rPr lang="es-MX" dirty="0"/>
                  <a:t>-Samuelson: En el contexto de la Economía del Bienestar es la relación óptima de producción y distribución entre bienes privados y bienes públicos.</a:t>
                </a:r>
              </a:p>
              <a:p>
                <a:pPr lvl="1"/>
                <a14:m>
                  <m:oMath xmlns:m="http://schemas.openxmlformats.org/officeDocument/2006/math">
                    <m:nary>
                      <m:naryPr>
                        <m:chr m:val="∑"/>
                        <m:ctrlPr>
                          <a:rPr lang="pt-BR" i="1" smtClean="0">
                            <a:latin typeface="Cambria Math" panose="02040503050406030204" pitchFamily="18" charset="0"/>
                          </a:rPr>
                        </m:ctrlPr>
                      </m:naryPr>
                      <m:sub/>
                      <m:sup>
                        <m:r>
                          <a:rPr lang="es-MX" b="0" i="1" smtClean="0">
                            <a:latin typeface="Cambria Math" panose="02040503050406030204" pitchFamily="18" charset="0"/>
                          </a:rPr>
                          <m:t>𝑛</m:t>
                        </m:r>
                      </m:sup>
                      <m:e>
                        <m:r>
                          <a:rPr lang="es-MX" b="0" i="1" smtClean="0">
                            <a:latin typeface="Cambria Math" panose="02040503050406030204" pitchFamily="18" charset="0"/>
                          </a:rPr>
                          <m:t>𝑚𝑟𝑠𝑖</m:t>
                        </m:r>
                        <m:r>
                          <a:rPr lang="es-MX" b="0" i="1" smtClean="0">
                            <a:latin typeface="Cambria Math" panose="02040503050406030204" pitchFamily="18" charset="0"/>
                          </a:rPr>
                          <m:t>=</m:t>
                        </m:r>
                        <m:r>
                          <a:rPr lang="es-MX" b="0" i="1" smtClean="0">
                            <a:latin typeface="Cambria Math" panose="02040503050406030204" pitchFamily="18" charset="0"/>
                          </a:rPr>
                          <m:t>𝑀𝑅𝑇</m:t>
                        </m:r>
                      </m:e>
                    </m:nary>
                  </m:oMath>
                </a14:m>
                <a:endParaRPr lang="es-MX" dirty="0"/>
              </a:p>
              <a:p>
                <a:pPr lvl="1"/>
                <a:r>
                  <a:rPr lang="es-MX" dirty="0"/>
                  <a:t>Donde</a:t>
                </a:r>
              </a:p>
              <a:p>
                <a:pPr lvl="1"/>
                <a:r>
                  <a:rPr lang="es-MX" dirty="0"/>
                  <a:t>n = número de consumidores.</a:t>
                </a:r>
              </a:p>
              <a:p>
                <a:pPr lvl="1"/>
                <a:r>
                  <a:rPr lang="es-MX" dirty="0" err="1"/>
                  <a:t>mrsi</a:t>
                </a:r>
                <a:r>
                  <a:rPr lang="es-MX" dirty="0"/>
                  <a:t> = relación marginal de sustitución para un individuo (i) cualquiera.</a:t>
                </a:r>
              </a:p>
              <a:p>
                <a:pPr lvl="1"/>
                <a:r>
                  <a:rPr lang="es-MX" dirty="0"/>
                  <a:t>MRT = FPP entre bienes públicos y bienes privados.</a:t>
                </a:r>
              </a:p>
              <a:p>
                <a:r>
                  <a:rPr lang="es-MX" dirty="0"/>
                  <a:t>Concibe al “conocimiento” como K no sujeto a la ley de rendimientos marginales decrecientes. Ej.: la utilidad de una unidad adicional de “conocimiento” no es inferior a la utilidad de la unidad que antecede. El conocimiento, en definitiva, es paradojal: no sólo “no ocupa espacio”; sino que, a medida que aumenta, su utilidad total y marginal aumentan también.</a:t>
                </a:r>
              </a:p>
              <a:p>
                <a:r>
                  <a:rPr lang="es-MX" dirty="0"/>
                  <a:t>Lo anterior implica que aumentar el conocimiento sí hace más productivo al (factor) trabajo (recordar aquí por qué crece la productividad laboral) y al (factor) K (máquinas, por ejemplo).</a:t>
                </a:r>
              </a:p>
              <a:p>
                <a:endParaRPr lang="es-MX" dirty="0"/>
              </a:p>
              <a:p>
                <a:endParaRPr lang="es-MX" dirty="0"/>
              </a:p>
            </p:txBody>
          </p:sp>
        </mc:Choice>
        <mc:Fallback xmlns="">
          <p:sp>
            <p:nvSpPr>
              <p:cNvPr id="6" name="Marcador de contenido 5">
                <a:extLst>
                  <a:ext uri="{FF2B5EF4-FFF2-40B4-BE49-F238E27FC236}">
                    <a16:creationId xmlns:a16="http://schemas.microsoft.com/office/drawing/2014/main" id="{BE79A237-9B36-901D-DA49-F50E1A54526F}"/>
                  </a:ext>
                </a:extLst>
              </p:cNvPr>
              <p:cNvSpPr>
                <a:spLocks noGrp="1" noRot="1" noChangeAspect="1" noMove="1" noResize="1" noEditPoints="1" noAdjustHandles="1" noChangeArrowheads="1" noChangeShapeType="1" noTextEdit="1"/>
              </p:cNvSpPr>
              <p:nvPr>
                <p:ph idx="1"/>
              </p:nvPr>
            </p:nvSpPr>
            <p:spPr>
              <a:xfrm>
                <a:off x="3869268" y="1427644"/>
                <a:ext cx="7315200" cy="4557104"/>
              </a:xfrm>
              <a:blipFill>
                <a:blip r:embed="rId2"/>
                <a:stretch>
                  <a:fillRect l="-250" t="-7888" r="-500"/>
                </a:stretch>
              </a:blipFill>
            </p:spPr>
            <p:txBody>
              <a:bodyPr/>
              <a:lstStyle/>
              <a:p>
                <a:r>
                  <a:rPr lang="es-MX">
                    <a:noFill/>
                  </a:rPr>
                  <a:t> </a:t>
                </a:r>
              </a:p>
            </p:txBody>
          </p:sp>
        </mc:Fallback>
      </mc:AlternateContent>
      <p:sp>
        <p:nvSpPr>
          <p:cNvPr id="5" name="Marcador de texto 4">
            <a:extLst>
              <a:ext uri="{FF2B5EF4-FFF2-40B4-BE49-F238E27FC236}">
                <a16:creationId xmlns:a16="http://schemas.microsoft.com/office/drawing/2014/main" id="{ABF1B491-E0CA-A79D-4A08-0EF867648C2B}"/>
              </a:ext>
            </a:extLst>
          </p:cNvPr>
          <p:cNvSpPr>
            <a:spLocks noGrp="1"/>
          </p:cNvSpPr>
          <p:nvPr>
            <p:ph type="body" idx="4294967295"/>
          </p:nvPr>
        </p:nvSpPr>
        <p:spPr>
          <a:xfrm>
            <a:off x="3869267" y="224176"/>
            <a:ext cx="5139047" cy="1333254"/>
          </a:xfrm>
        </p:spPr>
        <p:txBody>
          <a:bodyPr/>
          <a:lstStyle/>
          <a:p>
            <a:pPr marL="0" indent="0">
              <a:buNone/>
            </a:pPr>
            <a:r>
              <a:rPr lang="es-MX" b="1" dirty="0"/>
              <a:t>Teoría nueva del crecimiento económico</a:t>
            </a:r>
          </a:p>
        </p:txBody>
      </p:sp>
    </p:spTree>
    <p:extLst>
      <p:ext uri="{BB962C8B-B14F-4D97-AF65-F5344CB8AC3E}">
        <p14:creationId xmlns:p14="http://schemas.microsoft.com/office/powerpoint/2010/main" val="547433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E35DC7-1791-DBA1-4208-EE0800DAD398}"/>
              </a:ext>
            </a:extLst>
          </p:cNvPr>
          <p:cNvSpPr>
            <a:spLocks noGrp="1"/>
          </p:cNvSpPr>
          <p:nvPr>
            <p:ph type="title"/>
          </p:nvPr>
        </p:nvSpPr>
        <p:spPr/>
        <p:txBody>
          <a:bodyPr/>
          <a:lstStyle/>
          <a:p>
            <a:r>
              <a:rPr lang="es-MX" dirty="0"/>
              <a:t>Teorías sobre el Crecimiento Económico</a:t>
            </a:r>
          </a:p>
        </p:txBody>
      </p:sp>
      <p:sp>
        <p:nvSpPr>
          <p:cNvPr id="6" name="Marcador de contenido 5">
            <a:extLst>
              <a:ext uri="{FF2B5EF4-FFF2-40B4-BE49-F238E27FC236}">
                <a16:creationId xmlns:a16="http://schemas.microsoft.com/office/drawing/2014/main" id="{BE79A237-9B36-901D-DA49-F50E1A54526F}"/>
              </a:ext>
            </a:extLst>
          </p:cNvPr>
          <p:cNvSpPr>
            <a:spLocks noGrp="1"/>
          </p:cNvSpPr>
          <p:nvPr>
            <p:ph idx="1"/>
          </p:nvPr>
        </p:nvSpPr>
        <p:spPr>
          <a:xfrm>
            <a:off x="3869268" y="1427644"/>
            <a:ext cx="7315200" cy="4557104"/>
          </a:xfrm>
        </p:spPr>
        <p:txBody>
          <a:bodyPr>
            <a:normAutofit fontScale="55000" lnSpcReduction="20000"/>
          </a:bodyPr>
          <a:lstStyle/>
          <a:p>
            <a:r>
              <a:rPr lang="es-MX" dirty="0"/>
              <a:t>La máquina de movimiento perpetuo…</a:t>
            </a:r>
          </a:p>
          <a:p>
            <a:r>
              <a:rPr lang="es-MX" dirty="0"/>
              <a:t>Motor: El “deseo”… siempre mayor a nuestra capacidad de satisfacerlo.</a:t>
            </a:r>
          </a:p>
          <a:p>
            <a:r>
              <a:rPr lang="es-MX" dirty="0"/>
              <a:t>Cómo funciona: </a:t>
            </a:r>
          </a:p>
          <a:p>
            <a:r>
              <a:rPr lang="es-MX" dirty="0"/>
              <a:t>1. Deseo de un estándar de vida más alto. Ej. contrario: El “decrecimiento” económico, como en los Amish / Menonitas.</a:t>
            </a:r>
          </a:p>
          <a:p>
            <a:r>
              <a:rPr lang="es-MX" dirty="0"/>
              <a:t>2. Incentivos (sistema de).</a:t>
            </a:r>
          </a:p>
          <a:p>
            <a:r>
              <a:rPr lang="es-MX" dirty="0"/>
              <a:t>3. Innovación. Ya en productos nuevos y/o mejores; ya en técnicas (de producción) nuevas y/o mejores. Ambas cosas generan nuevas empresas y producen la extinción de las antiguas (recordar a J. Schumpeter) y aquellas, generan a su vez empleos nuevos y/o mejorados. </a:t>
            </a:r>
          </a:p>
          <a:p>
            <a:r>
              <a:rPr lang="es-MX" dirty="0"/>
              <a:t>Adicionalmente, la innovación en nuevas y/o mejores técnicas produce más tiempo libre u ocio (creativo) o, lo que es equivalente, menos horas de trabajo humano (recordar a los robots). </a:t>
            </a:r>
          </a:p>
          <a:p>
            <a:r>
              <a:rPr lang="es-MX" dirty="0"/>
              <a:t>Por su parte, los productos nuevos y/o mejores generan más y nuevos y/o mejorados bienes y servicios de consumo.</a:t>
            </a:r>
          </a:p>
          <a:p>
            <a:r>
              <a:rPr lang="es-MX" dirty="0"/>
              <a:t>Tanto disponer de más tiempo libre (ocio), como poseer un empleo nuevo y/o mejor, como acceder a más y nuevos y/o mejorados bienes y servicio de consumo representan un estándar de vida más alto.</a:t>
            </a:r>
          </a:p>
          <a:p>
            <a:r>
              <a:rPr lang="es-MX" dirty="0"/>
              <a:t>Este estándar de vida más alto alimenta nuevamente el deseo de acceder a él… y vuelta a empezar.</a:t>
            </a:r>
          </a:p>
          <a:p>
            <a:r>
              <a:rPr lang="es-MX" dirty="0"/>
              <a:t>Resumen: Deseamos e ideamos (innovamos) cosas (bienes y/o técnicas) para trabajar menos (más ocio creativo, más jardín de delicias), para conjurar la maldición bíblica de tener que ganar el pan con el sudor de nuestra frente (al ser expulsados del jardín). </a:t>
            </a:r>
          </a:p>
          <a:p>
            <a:r>
              <a:rPr lang="es-MX" dirty="0"/>
              <a:t>Para un Amish llevado al extremo, deberíamos decrecer hasta el estado de la expulsión. Así, idear, innovar resulta herético.</a:t>
            </a:r>
          </a:p>
          <a:p>
            <a:endParaRPr lang="es-MX" dirty="0"/>
          </a:p>
        </p:txBody>
      </p:sp>
      <p:sp>
        <p:nvSpPr>
          <p:cNvPr id="5" name="Marcador de texto 4">
            <a:extLst>
              <a:ext uri="{FF2B5EF4-FFF2-40B4-BE49-F238E27FC236}">
                <a16:creationId xmlns:a16="http://schemas.microsoft.com/office/drawing/2014/main" id="{ABF1B491-E0CA-A79D-4A08-0EF867648C2B}"/>
              </a:ext>
            </a:extLst>
          </p:cNvPr>
          <p:cNvSpPr>
            <a:spLocks noGrp="1"/>
          </p:cNvSpPr>
          <p:nvPr>
            <p:ph type="body" idx="4294967295"/>
          </p:nvPr>
        </p:nvSpPr>
        <p:spPr>
          <a:xfrm>
            <a:off x="3869267" y="224176"/>
            <a:ext cx="5139047" cy="1333254"/>
          </a:xfrm>
        </p:spPr>
        <p:txBody>
          <a:bodyPr/>
          <a:lstStyle/>
          <a:p>
            <a:pPr marL="0" indent="0">
              <a:buNone/>
            </a:pPr>
            <a:r>
              <a:rPr lang="es-MX" b="1" dirty="0"/>
              <a:t>Teoría nueva del crecimiento económico</a:t>
            </a:r>
          </a:p>
        </p:txBody>
      </p:sp>
    </p:spTree>
    <p:extLst>
      <p:ext uri="{BB962C8B-B14F-4D97-AF65-F5344CB8AC3E}">
        <p14:creationId xmlns:p14="http://schemas.microsoft.com/office/powerpoint/2010/main" val="3655724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4E35DC7-1791-DBA1-4208-EE0800DAD398}"/>
              </a:ext>
            </a:extLst>
          </p:cNvPr>
          <p:cNvSpPr>
            <a:spLocks noGrp="1"/>
          </p:cNvSpPr>
          <p:nvPr>
            <p:ph type="title"/>
          </p:nvPr>
        </p:nvSpPr>
        <p:spPr/>
        <p:txBody>
          <a:bodyPr/>
          <a:lstStyle/>
          <a:p>
            <a:r>
              <a:rPr lang="es-MX" dirty="0"/>
              <a:t>Teorías sobre el Crecimiento Económico</a:t>
            </a:r>
            <a:br>
              <a:rPr lang="es-MX" dirty="0"/>
            </a:br>
            <a:br>
              <a:rPr lang="es-MX" dirty="0"/>
            </a:br>
            <a:r>
              <a:rPr lang="es-MX" sz="1400" dirty="0"/>
              <a:t>Dos enfoques de la economía (en relación con el crecimiento y el desarrollo sustentable): Economía Verde y Economía Circular (ambos enfoques apuntan a las funciones principales de la economía: función de producción y función de consumo).</a:t>
            </a:r>
            <a:endParaRPr lang="es-MX" dirty="0"/>
          </a:p>
        </p:txBody>
      </p:sp>
      <p:sp>
        <p:nvSpPr>
          <p:cNvPr id="6" name="Marcador de contenido 5">
            <a:extLst>
              <a:ext uri="{FF2B5EF4-FFF2-40B4-BE49-F238E27FC236}">
                <a16:creationId xmlns:a16="http://schemas.microsoft.com/office/drawing/2014/main" id="{BE79A237-9B36-901D-DA49-F50E1A54526F}"/>
              </a:ext>
            </a:extLst>
          </p:cNvPr>
          <p:cNvSpPr>
            <a:spLocks noGrp="1"/>
          </p:cNvSpPr>
          <p:nvPr>
            <p:ph idx="1"/>
          </p:nvPr>
        </p:nvSpPr>
        <p:spPr>
          <a:xfrm>
            <a:off x="3869268" y="2153264"/>
            <a:ext cx="7315200" cy="3831483"/>
          </a:xfrm>
        </p:spPr>
        <p:txBody>
          <a:bodyPr>
            <a:normAutofit fontScale="85000" lnSpcReduction="10000"/>
          </a:bodyPr>
          <a:lstStyle/>
          <a:p>
            <a:pPr algn="just">
              <a:lnSpc>
                <a:spcPct val="115000"/>
              </a:lnSpc>
              <a:spcAft>
                <a:spcPts val="1000"/>
              </a:spcAft>
            </a:pPr>
            <a:r>
              <a:rPr lang="es-CL" sz="1900" dirty="0">
                <a:effectLst/>
                <a:ea typeface="SimSun" panose="02010600030101010101" pitchFamily="2" charset="-122"/>
                <a:cs typeface="Times New Roman" panose="02020603050405020304" pitchFamily="18" charset="0"/>
              </a:rPr>
              <a:t>Por </a:t>
            </a:r>
            <a:r>
              <a:rPr lang="es-CL" sz="1900" b="1" dirty="0">
                <a:effectLst/>
                <a:ea typeface="SimSun" panose="02010600030101010101" pitchFamily="2" charset="-122"/>
                <a:cs typeface="Times New Roman" panose="02020603050405020304" pitchFamily="18" charset="0"/>
              </a:rPr>
              <a:t>economía verde </a:t>
            </a:r>
            <a:r>
              <a:rPr lang="es-CL" sz="1900" dirty="0">
                <a:effectLst/>
                <a:ea typeface="SimSun" panose="02010600030101010101" pitchFamily="2" charset="-122"/>
                <a:cs typeface="Times New Roman" panose="02020603050405020304" pitchFamily="18" charset="0"/>
              </a:rPr>
              <a:t>se entiende aquella que -junto con abordar el problema económico general- apunta a reducir riesgos ambientales y/o a suplir carencias ecológicas, sin degradar el medio ambiente en el proceso productivo y en aras de un desarrollo sostenible que genere también rentabilidades. En términos aún más sencillos una economía verde es aquella baja en carbono, eficiente en el uso de los recursos naturales y socialmente inclusiva.</a:t>
            </a:r>
          </a:p>
          <a:p>
            <a:pPr algn="just">
              <a:lnSpc>
                <a:spcPct val="115000"/>
              </a:lnSpc>
              <a:spcAft>
                <a:spcPts val="1000"/>
              </a:spcAft>
            </a:pPr>
            <a:r>
              <a:rPr lang="es-MX" sz="1900" dirty="0">
                <a:effectLst/>
                <a:ea typeface="SimSun" panose="02010600030101010101" pitchFamily="2" charset="-122"/>
                <a:cs typeface="Times New Roman" panose="02020603050405020304" pitchFamily="18" charset="0"/>
              </a:rPr>
              <a:t>El Programa de la ONU para el Medio Ambiente (PNUMA) ha definido la </a:t>
            </a:r>
            <a:r>
              <a:rPr lang="es-MX" sz="1900" b="1" dirty="0">
                <a:effectLst/>
                <a:ea typeface="SimSun" panose="02010600030101010101" pitchFamily="2" charset="-122"/>
                <a:cs typeface="Times New Roman" panose="02020603050405020304" pitchFamily="18" charset="0"/>
              </a:rPr>
              <a:t>economía verde</a:t>
            </a:r>
            <a:r>
              <a:rPr lang="es-MX" sz="1900" dirty="0">
                <a:effectLst/>
                <a:ea typeface="SimSun" panose="02010600030101010101" pitchFamily="2" charset="-122"/>
                <a:cs typeface="Times New Roman" panose="02020603050405020304" pitchFamily="18" charset="0"/>
              </a:rPr>
              <a:t> como “aquella economía que resulta en un mejor bienestar humano y equidad social, reduciendo significativamente los riesgos ambientales y las escaseces ecológicas”. En: https://www.unep.org/es/regiones/america-latina-y-el-caribe/iniciativas-regionales/promoviendo-la-eficiencia-de-recursos-1 (acceso 06.08.22).</a:t>
            </a:r>
          </a:p>
          <a:p>
            <a:pPr algn="just">
              <a:lnSpc>
                <a:spcPct val="115000"/>
              </a:lnSpc>
              <a:spcAft>
                <a:spcPts val="1000"/>
              </a:spcAft>
            </a:pPr>
            <a:endParaRPr lang="es-MX"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s-MX" dirty="0"/>
          </a:p>
          <a:p>
            <a:endParaRPr lang="es-MX" dirty="0"/>
          </a:p>
        </p:txBody>
      </p:sp>
      <p:sp>
        <p:nvSpPr>
          <p:cNvPr id="5" name="Marcador de texto 4">
            <a:extLst>
              <a:ext uri="{FF2B5EF4-FFF2-40B4-BE49-F238E27FC236}">
                <a16:creationId xmlns:a16="http://schemas.microsoft.com/office/drawing/2014/main" id="{ABF1B491-E0CA-A79D-4A08-0EF867648C2B}"/>
              </a:ext>
            </a:extLst>
          </p:cNvPr>
          <p:cNvSpPr>
            <a:spLocks noGrp="1"/>
          </p:cNvSpPr>
          <p:nvPr>
            <p:ph type="body" idx="4294967295"/>
          </p:nvPr>
        </p:nvSpPr>
        <p:spPr>
          <a:xfrm>
            <a:off x="3869267" y="719720"/>
            <a:ext cx="5139047" cy="837709"/>
          </a:xfrm>
        </p:spPr>
        <p:txBody>
          <a:bodyPr/>
          <a:lstStyle/>
          <a:p>
            <a:pPr marL="0" indent="0">
              <a:buNone/>
            </a:pPr>
            <a:r>
              <a:rPr lang="es-MX" b="1" dirty="0"/>
              <a:t>Economía verde y economía circular</a:t>
            </a:r>
          </a:p>
        </p:txBody>
      </p:sp>
    </p:spTree>
    <p:extLst>
      <p:ext uri="{BB962C8B-B14F-4D97-AF65-F5344CB8AC3E}">
        <p14:creationId xmlns:p14="http://schemas.microsoft.com/office/powerpoint/2010/main" val="141859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F7E0F-40C9-816E-F330-5F7F1EF0623E}"/>
              </a:ext>
            </a:extLst>
          </p:cNvPr>
          <p:cNvSpPr>
            <a:spLocks noGrp="1"/>
          </p:cNvSpPr>
          <p:nvPr>
            <p:ph type="title"/>
          </p:nvPr>
        </p:nvSpPr>
        <p:spPr/>
        <p:txBody>
          <a:bodyPr/>
          <a:lstStyle/>
          <a:p>
            <a: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t>Teorías sobre el Crecimiento Económico</a:t>
            </a:r>
            <a:b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br>
            <a:b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s-MX" sz="1400" b="0" i="0" u="none" strike="noStrike" kern="1200" cap="none" spc="-60" normalizeH="0" baseline="0" noProof="0" dirty="0">
                <a:ln>
                  <a:noFill/>
                </a:ln>
                <a:solidFill>
                  <a:srgbClr val="FFFFFF"/>
                </a:solidFill>
                <a:effectLst/>
                <a:uLnTx/>
                <a:uFillTx/>
                <a:latin typeface="Corbel" panose="020B0503020204020204"/>
                <a:ea typeface="+mj-ea"/>
                <a:cs typeface="+mj-cs"/>
              </a:rPr>
              <a:t>Dos enfoques de la economía (en relación con el crecimiento y el desarrollo sustentable): Economía Verde y Economía Circular (ambos enfoques apuntan a las funciones principales de la economía: función de producción y función de consumo).</a:t>
            </a:r>
            <a:endParaRPr lang="es-MX" dirty="0"/>
          </a:p>
        </p:txBody>
      </p:sp>
      <p:sp>
        <p:nvSpPr>
          <p:cNvPr id="3" name="Marcador de contenido 2">
            <a:extLst>
              <a:ext uri="{FF2B5EF4-FFF2-40B4-BE49-F238E27FC236}">
                <a16:creationId xmlns:a16="http://schemas.microsoft.com/office/drawing/2014/main" id="{BCF132AB-A0E5-A0E1-E9CE-7D21DEBA3441}"/>
              </a:ext>
            </a:extLst>
          </p:cNvPr>
          <p:cNvSpPr>
            <a:spLocks noGrp="1"/>
          </p:cNvSpPr>
          <p:nvPr>
            <p:ph idx="1"/>
          </p:nvPr>
        </p:nvSpPr>
        <p:spPr/>
        <p:txBody>
          <a:bodyPr>
            <a:normAutofit fontScale="47500" lnSpcReduction="20000"/>
          </a:bodyPr>
          <a:lstStyle/>
          <a:p>
            <a:pPr marL="0" marR="0" lvl="0" indent="0" algn="l" defTabSz="914400" rtl="0" eaLnBrk="1" fontAlgn="auto" latinLnBrk="0" hangingPunct="1">
              <a:lnSpc>
                <a:spcPct val="90000"/>
              </a:lnSpc>
              <a:spcBef>
                <a:spcPts val="1200"/>
              </a:spcBef>
              <a:spcAft>
                <a:spcPts val="0"/>
              </a:spcAft>
              <a:buClr>
                <a:srgbClr val="40BAD2"/>
              </a:buClr>
              <a:buSzTx/>
              <a:buFont typeface="Wingdings 2" pitchFamily="18" charset="2"/>
              <a:buNone/>
              <a:tabLst/>
              <a:defRPr/>
            </a:pPr>
            <a:r>
              <a:rPr kumimoji="0" lang="es-MX" sz="4200" b="1"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Economía verde y economía circular</a:t>
            </a:r>
          </a:p>
          <a:p>
            <a:pPr algn="just">
              <a:lnSpc>
                <a:spcPct val="115000"/>
              </a:lnSpc>
              <a:spcAft>
                <a:spcPts val="1000"/>
              </a:spcAft>
            </a:pPr>
            <a:r>
              <a:rPr lang="es-CL" sz="1800" dirty="0">
                <a:effectLst/>
                <a:latin typeface="Arial" panose="020B0604020202020204" pitchFamily="34" charset="0"/>
                <a:ea typeface="SimSun" panose="02010600030101010101" pitchFamily="2" charset="-122"/>
                <a:cs typeface="Times New Roman" panose="02020603050405020304" pitchFamily="18" charset="0"/>
              </a:rPr>
              <a:t>La economía circular, por otro lado, es aquella que promueve un modelo de las funciones de producción y también de consumo que implica compartir, reutilizar y reciclar los productos generados; y, en lo posible, renovar los recursos (insumos o materiales) empleados durante el mayor lapso posible, con el fin de propiciar un desarrollo económico sostenible en el largo plazo. Como resulta sencillo colegir, el modelo circular se aparta del modelo económico tradicional predominante caracterizado por una visión cortoplacista y lineal en la explotación de los recursos y en la producción y consumo de bienes económicos de un solo uso, lo que no se condice con el modelo de desarrollo sostenible.</a:t>
            </a:r>
          </a:p>
          <a:p>
            <a:pPr algn="just">
              <a:lnSpc>
                <a:spcPct val="115000"/>
              </a:lnSpc>
              <a:spcAft>
                <a:spcPts val="1000"/>
              </a:spcAft>
            </a:pPr>
            <a:r>
              <a:rPr lang="es-CL" sz="1800" dirty="0">
                <a:effectLst/>
                <a:latin typeface="Arial" panose="020B0604020202020204" pitchFamily="34" charset="0"/>
                <a:ea typeface="SimSun" panose="02010600030101010101" pitchFamily="2" charset="-122"/>
                <a:cs typeface="Times New Roman" panose="02020603050405020304" pitchFamily="18" charset="0"/>
              </a:rPr>
              <a:t>El enfoque circular de la economía se basa en tres principios: usar flujos de capital natural, esto es, recursos naturales renovables, preservándoles y mejorándoles en lo posible; optimizar el uso de los mismos expandiendo al máximo y de la manera más eficiente su ciclo de uso; y, por último, fomentar la eficacia general del sistema reduciendo externalidades y favoreciendo sinergias entre los agentes económicos.</a:t>
            </a:r>
            <a:endParaRPr lang="es-MX" sz="18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s-CL" sz="1800" dirty="0">
                <a:latin typeface="Arial" panose="020B0604020202020204" pitchFamily="34" charset="0"/>
                <a:ea typeface="SimSun" panose="02010600030101010101" pitchFamily="2" charset="-122"/>
                <a:cs typeface="Times New Roman" panose="02020603050405020304" pitchFamily="18" charset="0"/>
              </a:rPr>
              <a:t>Bien implementado -a través de la focalización en renovables, diseño óptimo de procesos productivos y de reciclaje y/o reutilización de productos de vida extendida- el modelo circular debería no sólo reducir gastos; sino que también provocar un ahorro final de recursos en las dos funciones económicas principales: producción y consumo, en las cuales el empleo de energía es crucial.</a:t>
            </a:r>
            <a:endParaRPr lang="es-MX" sz="18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s-CL" sz="1800" dirty="0">
                <a:latin typeface="Arial" panose="020B0604020202020204" pitchFamily="34" charset="0"/>
                <a:ea typeface="SimSun" panose="02010600030101010101" pitchFamily="2" charset="-122"/>
                <a:cs typeface="Times New Roman" panose="02020603050405020304" pitchFamily="18" charset="0"/>
              </a:rPr>
              <a:t>Efectivamente, usar la menor cantidad de energía posible durante la producción de bienes no desechables, esto es, susceptibles de ser usados más de una vez; y lograr que aquella proceda de fuentes no agotables, impacta directamente el proceso económico completo, tanto en el flujo físico de bienes y servicios (producción-consumo) como en el flujo monetario asociado a la remuneración de los factores productivos involucrados.</a:t>
            </a:r>
            <a:endParaRPr lang="es-MX" sz="18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s-CL" sz="1800" dirty="0">
                <a:latin typeface="Arial" panose="020B0604020202020204" pitchFamily="34" charset="0"/>
                <a:ea typeface="SimSun" panose="02010600030101010101" pitchFamily="2" charset="-122"/>
                <a:cs typeface="Times New Roman" panose="02020603050405020304" pitchFamily="18" charset="0"/>
              </a:rPr>
              <a:t>Para finalizar, tanto la economía verde como la circular comparten el objetivo mediato de sustentabilidad en el uso de los recursos naturales; pero difieren en amplitud de enfoque: así, la economía verde se caracteriza por tener uno más aplicado políticamente, en otros términos, vinculado más con las estrategias de sustentabilidad general de los países u organismos supranacionales; en tanto que la economía circular, englobada en el marco de la economía verde, se enfoca particularmente en proyectos determinados con valor de conservación y/o mejoramiento ecosistémico como, por ejemplo, la descarbonización de la matriz energética. Pero, más allá de esto, es fundamental la complementariedad de estos dos enfoques en cuanto a las funciones económicas esenciales que abordan: producción y consumo.</a:t>
            </a:r>
          </a:p>
          <a:p>
            <a:pPr algn="just">
              <a:lnSpc>
                <a:spcPct val="107000"/>
              </a:lnSpc>
              <a:spcAft>
                <a:spcPts val="800"/>
              </a:spcAft>
            </a:pPr>
            <a:endParaRPr lang="es-MX" sz="1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67909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8443A-3804-85FD-C00F-DD244A7CC591}"/>
              </a:ext>
            </a:extLst>
          </p:cNvPr>
          <p:cNvSpPr>
            <a:spLocks noGrp="1"/>
          </p:cNvSpPr>
          <p:nvPr>
            <p:ph type="title"/>
          </p:nvPr>
        </p:nvSpPr>
        <p:spPr/>
        <p:txBody>
          <a:bodyPr/>
          <a:lstStyle/>
          <a:p>
            <a:r>
              <a:rPr lang="es-MX" dirty="0"/>
              <a:t>Crecimiento económico y Estado de bienestar</a:t>
            </a:r>
          </a:p>
        </p:txBody>
      </p:sp>
      <p:sp>
        <p:nvSpPr>
          <p:cNvPr id="3" name="Marcador de contenido 2">
            <a:extLst>
              <a:ext uri="{FF2B5EF4-FFF2-40B4-BE49-F238E27FC236}">
                <a16:creationId xmlns:a16="http://schemas.microsoft.com/office/drawing/2014/main" id="{CC0C0A3B-466A-6965-D0A0-986EF460BD8B}"/>
              </a:ext>
            </a:extLst>
          </p:cNvPr>
          <p:cNvSpPr>
            <a:spLocks noGrp="1"/>
          </p:cNvSpPr>
          <p:nvPr>
            <p:ph idx="1"/>
          </p:nvPr>
        </p:nvSpPr>
        <p:spPr/>
        <p:txBody>
          <a:bodyPr>
            <a:normAutofit fontScale="85000" lnSpcReduction="20000"/>
          </a:bodyPr>
          <a:lstStyle/>
          <a:p>
            <a:r>
              <a:rPr lang="es-MX" dirty="0"/>
              <a:t>Reflexión sobre nuestra materia (CE) y los resultados del plebiscito constitucional (04.09.22).</a:t>
            </a:r>
          </a:p>
          <a:p>
            <a:r>
              <a:rPr lang="es-MX" dirty="0"/>
              <a:t>Rechazo popular a una propuesta constitucional plagada de derechos sociales no financiados.</a:t>
            </a:r>
          </a:p>
          <a:p>
            <a:r>
              <a:rPr lang="es-MX" dirty="0"/>
              <a:t> La razón de ser del origen del Estado de Bienestar esta en combatir las ideas de Marx y Engels (en la Alemania de </a:t>
            </a:r>
            <a:r>
              <a:rPr lang="es-MX" dirty="0" err="1"/>
              <a:t>von</a:t>
            </a:r>
            <a:r>
              <a:rPr lang="es-MX" dirty="0"/>
              <a:t> Bismarck) y del socialismo (en la Italia de Mussolini).</a:t>
            </a:r>
          </a:p>
          <a:p>
            <a:r>
              <a:rPr lang="es-MX" dirty="0"/>
              <a:t>Se trata de un concepto de ciencia política y económica que trata un modelo general del Estado y la organización social, según el cual al estado corresponde suministrar servicios en cumplimiento de “derechos sociales” a la totalidad de los habitantes de un país. Económicamente, supone un modelo de economía mixta a la que corresponde proveer pensiones, seguridad social, subsidios de desempleo, renta universal (más contemporáneamente), etc.</a:t>
            </a:r>
          </a:p>
          <a:p>
            <a:r>
              <a:rPr lang="es-MX" dirty="0"/>
              <a:t>Thomas Marshall (sociólogo inglés): Mezcla de democracia, bienestar social y capitalismo.</a:t>
            </a:r>
          </a:p>
          <a:p>
            <a:r>
              <a:rPr lang="es-MX" dirty="0" err="1"/>
              <a:t>Graffiti</a:t>
            </a:r>
            <a:r>
              <a:rPr lang="es-MX" dirty="0"/>
              <a:t> en metro Universidad Católica… Frances (“Fanny”) Perkins, secretaria del trabajo de Franklin D. Roosevelt, gran impulsora de la Ley de Seguridad Social (1935) de Estados Unidos (subsidios de desempleo, pensiones, leyes contra la explotación infantil, leyes de salario mínimo y no exclusión de las mujeres de la fuerza laboral).</a:t>
            </a:r>
          </a:p>
          <a:p>
            <a:r>
              <a:rPr lang="es-MX" dirty="0"/>
              <a:t>Huey Long, Gob. de </a:t>
            </a:r>
            <a:r>
              <a:rPr lang="es-MX" dirty="0" err="1"/>
              <a:t>Louisiana</a:t>
            </a:r>
            <a:r>
              <a:rPr lang="es-MX" dirty="0"/>
              <a:t>: “Fanny” se quedó corta. “Compartamos la riqueza” (slogan de campaña). Murió acribillado.</a:t>
            </a:r>
          </a:p>
          <a:p>
            <a:endParaRPr lang="es-MX" dirty="0"/>
          </a:p>
        </p:txBody>
      </p:sp>
    </p:spTree>
    <p:extLst>
      <p:ext uri="{BB962C8B-B14F-4D97-AF65-F5344CB8AC3E}">
        <p14:creationId xmlns:p14="http://schemas.microsoft.com/office/powerpoint/2010/main" val="2875368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9C121-57CE-66E0-A581-5A24D7C42705}"/>
              </a:ext>
            </a:extLst>
          </p:cNvPr>
          <p:cNvSpPr>
            <a:spLocks noGrp="1"/>
          </p:cNvSpPr>
          <p:nvPr>
            <p:ph type="title"/>
          </p:nvPr>
        </p:nvSpPr>
        <p:spPr/>
        <p:txBody>
          <a:bodyPr/>
          <a:lstStyle/>
          <a:p>
            <a: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t>Crecimiento económico y Estado de bienestar</a:t>
            </a:r>
            <a:endParaRPr lang="es-MX" dirty="0"/>
          </a:p>
        </p:txBody>
      </p:sp>
      <p:sp>
        <p:nvSpPr>
          <p:cNvPr id="3" name="Marcador de contenido 2">
            <a:extLst>
              <a:ext uri="{FF2B5EF4-FFF2-40B4-BE49-F238E27FC236}">
                <a16:creationId xmlns:a16="http://schemas.microsoft.com/office/drawing/2014/main" id="{D608EFFD-7D37-2EB8-9C5C-6536091510C4}"/>
              </a:ext>
            </a:extLst>
          </p:cNvPr>
          <p:cNvSpPr>
            <a:spLocks noGrp="1"/>
          </p:cNvSpPr>
          <p:nvPr>
            <p:ph idx="1"/>
          </p:nvPr>
        </p:nvSpPr>
        <p:spPr/>
        <p:txBody>
          <a:bodyPr>
            <a:normAutofit fontScale="85000" lnSpcReduction="20000"/>
          </a:bodyPr>
          <a:lstStyle/>
          <a:p>
            <a:r>
              <a:rPr lang="es-MX" dirty="0"/>
              <a:t>Ventaja de la idea: En última instancia, la responsabilidad de que las personas no mueran de hambre y frío en la calle no es de Ud., ni de su familia, ni de las organizaciones de caridad o de las compañías privadas (como las de seguros) sino del Estado.</a:t>
            </a:r>
          </a:p>
          <a:p>
            <a:r>
              <a:rPr lang="es-MX" dirty="0"/>
              <a:t>Véalo de este modo: la gran idea del Estado de Bienestar saca de su esfera de responsabilidad la consideración del prójimo y le permite a Ud. seguir transitando tranquilamente por la calle, sin culpa y sin prestar atención a los indigentes. Esto no lo aprobaría A. Smith (en su Teoría de los Sentimientos Morales) ni el buen Jesús (en su parábola del buen samaritano). Cuando no existía el Estado y menos el de bienestar, la responsabilidad era suya… pero es siempre mejor endilgársela a alguien más, ¿no?.</a:t>
            </a:r>
          </a:p>
          <a:p>
            <a:r>
              <a:rPr lang="es-MX" dirty="0"/>
              <a:t>Desventaja de la idea: ¿Un Estado demasiado generoso puede perjudicar el crecimiento económico?, ¿el Estado de Bienestar favorece o perjudica el crecimiento económico?. Ej.: Padres y “NINIS”. La búsqueda del equilibrio entre proteger, pero no mimar/malcriar; entre fomentar resiliencia e independencia y no la abulia ni la dependencia.</a:t>
            </a:r>
          </a:p>
          <a:p>
            <a:r>
              <a:rPr lang="es-MX" dirty="0"/>
              <a:t>No hay evidencias concluyentes aún sobre el efecto beneficioso o nefasto neto del Estado de Bienestar sobre el crecimiento económico. Aunque parece no aumentarlo (no hace crecer el pastel), sí parece haber indicios de que modifica la distribución (el tamaño de las porciones que distribuye) aunque no asegure tampoco su equidad. En el fondo, parece ser un mecanismo más funcional a la lucha contra la desigualdad (si se la considera un tema económico; o la disminución de mi propio problema económico micro) que a la solución del problema económico como tema macro).    </a:t>
            </a:r>
          </a:p>
        </p:txBody>
      </p:sp>
    </p:spTree>
    <p:extLst>
      <p:ext uri="{BB962C8B-B14F-4D97-AF65-F5344CB8AC3E}">
        <p14:creationId xmlns:p14="http://schemas.microsoft.com/office/powerpoint/2010/main" val="7709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Concepto Macro</a:t>
            </a:r>
          </a:p>
        </p:txBody>
      </p:sp>
      <p:sp>
        <p:nvSpPr>
          <p:cNvPr id="3" name="Marcador de contenido 2"/>
          <p:cNvSpPr>
            <a:spLocks noGrp="1"/>
          </p:cNvSpPr>
          <p:nvPr>
            <p:ph idx="1"/>
          </p:nvPr>
        </p:nvSpPr>
        <p:spPr/>
        <p:txBody>
          <a:bodyPr/>
          <a:lstStyle/>
          <a:p>
            <a:pPr algn="just">
              <a:buFont typeface="Wingdings" panose="05000000000000000000" pitchFamily="2" charset="2"/>
              <a:buChar char="§"/>
            </a:pPr>
            <a:r>
              <a:rPr lang="es-ES" dirty="0"/>
              <a:t>“La Macroeconomía es el estudio del comportamiento de la economía como un conjunto, que puede ser diferente de la suma de sus partes… difiere de la microeconomía en el tipo de preguntas que trata de responder… y tiene un fuerte enfoque político…” (política monetaria y política fiscal). Paul </a:t>
            </a:r>
            <a:r>
              <a:rPr lang="es-ES" dirty="0" err="1"/>
              <a:t>Krugman</a:t>
            </a:r>
            <a:r>
              <a:rPr lang="es-ES" dirty="0"/>
              <a:t> &amp; </a:t>
            </a:r>
            <a:r>
              <a:rPr lang="es-ES" dirty="0" err="1"/>
              <a:t>Robin</a:t>
            </a:r>
            <a:r>
              <a:rPr lang="es-ES" dirty="0"/>
              <a:t> Wells. Macroeconomía (Ed. </a:t>
            </a:r>
            <a:r>
              <a:rPr lang="es-ES" dirty="0" err="1"/>
              <a:t>Reverté</a:t>
            </a:r>
            <a:r>
              <a:rPr lang="es-ES" dirty="0"/>
              <a:t>, 2ª ed. 2014) p.183.</a:t>
            </a:r>
          </a:p>
          <a:p>
            <a:pPr algn="just">
              <a:buFont typeface="Wingdings" panose="05000000000000000000" pitchFamily="2" charset="2"/>
              <a:buChar char="§"/>
            </a:pPr>
            <a:r>
              <a:rPr lang="es-ES" dirty="0"/>
              <a:t>La Macroeconomía es el estudio de la economía como un todo. Su meta es explicar los cambios económicos que afectan de forma simultánea a muchos (hogares, familias, empresas y mercados)… que interaccionan en numerosos mercados. Micro y macro poseen herramientas básicas comunes (ej.: oferta y demanda), por lo que se interrelacionan; pero también otras distintas (ej.: medición de datos para monitorear el comportamiento de la economía). Modificado de Gregory </a:t>
            </a:r>
            <a:r>
              <a:rPr lang="es-ES" dirty="0" err="1"/>
              <a:t>Mankiw</a:t>
            </a:r>
            <a:r>
              <a:rPr lang="es-ES" dirty="0"/>
              <a:t>. Principios de Economía (</a:t>
            </a:r>
            <a:r>
              <a:rPr lang="es-ES" dirty="0" err="1"/>
              <a:t>Cengage</a:t>
            </a:r>
            <a:r>
              <a:rPr lang="es-ES" dirty="0"/>
              <a:t> </a:t>
            </a:r>
            <a:r>
              <a:rPr lang="es-ES" dirty="0" err="1"/>
              <a:t>Learning</a:t>
            </a:r>
            <a:r>
              <a:rPr lang="es-ES" dirty="0"/>
              <a:t>, 7ª ed., 2017) p. 484.</a:t>
            </a:r>
          </a:p>
        </p:txBody>
      </p:sp>
    </p:spTree>
    <p:extLst>
      <p:ext uri="{BB962C8B-B14F-4D97-AF65-F5344CB8AC3E}">
        <p14:creationId xmlns:p14="http://schemas.microsoft.com/office/powerpoint/2010/main" val="1388823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6C573-5436-5149-EF20-0069B4CC63D9}"/>
              </a:ext>
            </a:extLst>
          </p:cNvPr>
          <p:cNvSpPr>
            <a:spLocks noGrp="1"/>
          </p:cNvSpPr>
          <p:nvPr>
            <p:ph type="title"/>
          </p:nvPr>
        </p:nvSpPr>
        <p:spPr/>
        <p:txBody>
          <a:bodyPr/>
          <a:lstStyle/>
          <a:p>
            <a: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t>Crecimiento económico y Estado de bienestar</a:t>
            </a:r>
            <a:endParaRPr lang="es-MX" dirty="0"/>
          </a:p>
        </p:txBody>
      </p:sp>
      <p:sp>
        <p:nvSpPr>
          <p:cNvPr id="3" name="Marcador de contenido 2">
            <a:extLst>
              <a:ext uri="{FF2B5EF4-FFF2-40B4-BE49-F238E27FC236}">
                <a16:creationId xmlns:a16="http://schemas.microsoft.com/office/drawing/2014/main" id="{097757D4-067F-67B9-978C-4A9C51DE94C3}"/>
              </a:ext>
            </a:extLst>
          </p:cNvPr>
          <p:cNvSpPr>
            <a:spLocks noGrp="1"/>
          </p:cNvSpPr>
          <p:nvPr>
            <p:ph idx="1"/>
          </p:nvPr>
        </p:nvSpPr>
        <p:spPr/>
        <p:txBody>
          <a:bodyPr/>
          <a:lstStyle/>
          <a:p>
            <a:r>
              <a:rPr lang="es-MX" dirty="0"/>
              <a:t>Factores de cambio (por los cuales el Estado de Bienestar resulta cada vez más financieramente insostenible):</a:t>
            </a:r>
          </a:p>
          <a:p>
            <a:r>
              <a:rPr lang="es-MX" dirty="0"/>
              <a:t>Demografía: Más gente.</a:t>
            </a:r>
          </a:p>
          <a:p>
            <a:r>
              <a:rPr lang="es-MX" dirty="0"/>
              <a:t>Mayor esperanza de vida. Más personas de tercera edad.</a:t>
            </a:r>
          </a:p>
          <a:p>
            <a:r>
              <a:rPr lang="es-MX" dirty="0"/>
              <a:t>Incorporación de la mujer a la fuerza laboral. Brecha salarial.</a:t>
            </a:r>
          </a:p>
          <a:p>
            <a:r>
              <a:rPr lang="es-MX" dirty="0"/>
              <a:t>Duración de la jornada laboral. Menos horas de trabajo y productividad laboral en declive o estacionaria.</a:t>
            </a:r>
          </a:p>
          <a:p>
            <a:r>
              <a:rPr lang="es-MX" dirty="0"/>
              <a:t>Tecnología. Eventual. Dependiente de niveles de ahorro e inversión (en I+D+I), del menor número de horas trabajado (ocio creativo) y de la cantidad de personas dedicadas a innovar/desarrollar tecnología.</a:t>
            </a:r>
          </a:p>
          <a:p>
            <a:r>
              <a:rPr lang="es-MX" dirty="0"/>
              <a:t>Globalización: movilidad laboral, de transnacionales y capitales.</a:t>
            </a:r>
          </a:p>
        </p:txBody>
      </p:sp>
    </p:spTree>
    <p:extLst>
      <p:ext uri="{BB962C8B-B14F-4D97-AF65-F5344CB8AC3E}">
        <p14:creationId xmlns:p14="http://schemas.microsoft.com/office/powerpoint/2010/main" val="1085407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487B9-0E0E-4E03-FBC7-100303788FAD}"/>
              </a:ext>
            </a:extLst>
          </p:cNvPr>
          <p:cNvSpPr>
            <a:spLocks noGrp="1"/>
          </p:cNvSpPr>
          <p:nvPr>
            <p:ph type="title"/>
          </p:nvPr>
        </p:nvSpPr>
        <p:spPr/>
        <p:txBody>
          <a:bodyPr/>
          <a:lstStyle/>
          <a:p>
            <a:r>
              <a:rPr lang="es-MX" dirty="0"/>
              <a:t>Crecimiento y funciones económicas</a:t>
            </a:r>
            <a:br>
              <a:rPr lang="es-MX" dirty="0"/>
            </a:br>
            <a:br>
              <a:rPr lang="es-MX" dirty="0"/>
            </a:br>
            <a:r>
              <a:rPr lang="es-MX" sz="1400" dirty="0"/>
              <a:t>Función de consumo (aprox. micro/macro)</a:t>
            </a:r>
            <a:br>
              <a:rPr lang="es-MX" sz="1400" dirty="0"/>
            </a:br>
            <a:r>
              <a:rPr lang="es-MX" sz="1400" dirty="0"/>
              <a:t>Función de gasto en inversión (aprox. macro)</a:t>
            </a:r>
            <a:br>
              <a:rPr lang="es-MX" sz="1400" dirty="0"/>
            </a:br>
            <a:r>
              <a:rPr lang="es-MX" sz="1400" dirty="0"/>
              <a:t>Recordar: Diagrama de flujo circular de la economía (flujos de bienes y servicios y de remuneración de factores productivos).</a:t>
            </a:r>
            <a:endParaRPr lang="es-MX" dirty="0"/>
          </a:p>
        </p:txBody>
      </p:sp>
      <p:sp>
        <p:nvSpPr>
          <p:cNvPr id="4" name="Marcador de texto 3">
            <a:extLst>
              <a:ext uri="{FF2B5EF4-FFF2-40B4-BE49-F238E27FC236}">
                <a16:creationId xmlns:a16="http://schemas.microsoft.com/office/drawing/2014/main" id="{0E2AC389-07D7-A9A9-33B1-A6BD935032A1}"/>
              </a:ext>
            </a:extLst>
          </p:cNvPr>
          <p:cNvSpPr>
            <a:spLocks noGrp="1"/>
          </p:cNvSpPr>
          <p:nvPr>
            <p:ph type="body" idx="1"/>
          </p:nvPr>
        </p:nvSpPr>
        <p:spPr>
          <a:xfrm>
            <a:off x="3867912" y="737420"/>
            <a:ext cx="3474720" cy="386418"/>
          </a:xfrm>
        </p:spPr>
        <p:txBody>
          <a:bodyPr>
            <a:normAutofit fontScale="85000" lnSpcReduction="10000"/>
          </a:bodyPr>
          <a:lstStyle/>
          <a:p>
            <a:r>
              <a:rPr lang="es-MX" dirty="0"/>
              <a:t>Función de consumo f(C)</a:t>
            </a:r>
          </a:p>
        </p:txBody>
      </p:sp>
      <p:sp>
        <p:nvSpPr>
          <p:cNvPr id="5" name="Marcador de contenido 4">
            <a:extLst>
              <a:ext uri="{FF2B5EF4-FFF2-40B4-BE49-F238E27FC236}">
                <a16:creationId xmlns:a16="http://schemas.microsoft.com/office/drawing/2014/main" id="{68F8CEC3-6F76-F98C-6826-938B3E0AF2F6}"/>
              </a:ext>
            </a:extLst>
          </p:cNvPr>
          <p:cNvSpPr>
            <a:spLocks noGrp="1"/>
          </p:cNvSpPr>
          <p:nvPr>
            <p:ph sz="half" idx="2"/>
          </p:nvPr>
        </p:nvSpPr>
        <p:spPr>
          <a:xfrm>
            <a:off x="3676232" y="1699014"/>
            <a:ext cx="3666400" cy="4255282"/>
          </a:xfrm>
        </p:spPr>
        <p:txBody>
          <a:bodyPr>
            <a:normAutofit fontScale="55000" lnSpcReduction="20000"/>
          </a:bodyPr>
          <a:lstStyle/>
          <a:p>
            <a:r>
              <a:rPr lang="es-MX" dirty="0"/>
              <a:t>Óptica micro:</a:t>
            </a:r>
          </a:p>
          <a:p>
            <a:pPr lvl="1"/>
            <a:r>
              <a:rPr lang="es-MX" dirty="0"/>
              <a:t>La f(C) es una ecuación que representa de qué manera el consumo privado de una familia varía con la renta disponible corriente de la misma familia.</a:t>
            </a:r>
          </a:p>
          <a:p>
            <a:pPr lvl="1"/>
            <a:r>
              <a:rPr lang="es-MX" dirty="0"/>
              <a:t>Así, la pendiente de la recta de la f(C) es la propensión marginal al consumo (</a:t>
            </a:r>
            <a:r>
              <a:rPr lang="es-MX" dirty="0" err="1"/>
              <a:t>PMgC</a:t>
            </a:r>
            <a:r>
              <a:rPr lang="es-MX" dirty="0"/>
              <a:t>).</a:t>
            </a:r>
          </a:p>
          <a:p>
            <a:r>
              <a:rPr lang="es-MX" dirty="0"/>
              <a:t>Óptica macro: f(C) agregada.</a:t>
            </a:r>
          </a:p>
          <a:p>
            <a:r>
              <a:rPr lang="es-MX" i="1" dirty="0" err="1"/>
              <a:t>Ceteris</a:t>
            </a:r>
            <a:r>
              <a:rPr lang="es-MX" i="1" dirty="0"/>
              <a:t> </a:t>
            </a:r>
            <a:r>
              <a:rPr lang="es-MX" i="1" dirty="0" err="1"/>
              <a:t>paribus</a:t>
            </a:r>
            <a:r>
              <a:rPr lang="es-MX" dirty="0"/>
              <a:t>, muestra la relación entre la renta disponible y el consumo privado para la economía en su conjunto.</a:t>
            </a:r>
          </a:p>
          <a:p>
            <a:r>
              <a:rPr lang="es-MX" dirty="0"/>
              <a:t>Cuando otras variables distintas de la renta disponible cambian, la f(C) agregada se desplaza.</a:t>
            </a:r>
          </a:p>
          <a:p>
            <a:r>
              <a:rPr lang="es-MX" dirty="0"/>
              <a:t>Las causas de desplazamiento son dos:</a:t>
            </a:r>
          </a:p>
          <a:p>
            <a:pPr lvl="1"/>
            <a:r>
              <a:rPr lang="es-MX" dirty="0"/>
              <a:t>Cambios en la renta disponible futura esperada. Ej.: Previsión de alza de impuestos.</a:t>
            </a:r>
          </a:p>
          <a:p>
            <a:pPr lvl="2"/>
            <a:r>
              <a:rPr lang="es-MX" dirty="0"/>
              <a:t>Hipótesis de la renta permanente (M. Friedman). El consumo privado depende –en última instancia- de la renta que la gente espera tener a largo plazo, más que de su renta corriente,</a:t>
            </a:r>
          </a:p>
          <a:p>
            <a:pPr lvl="1"/>
            <a:r>
              <a:rPr lang="es-MX" dirty="0"/>
              <a:t>Cambios en la riqueza agregada (patrimonio).</a:t>
            </a:r>
          </a:p>
          <a:p>
            <a:pPr lvl="2"/>
            <a:r>
              <a:rPr lang="es-MX" dirty="0"/>
              <a:t>Hipótesis del ciclo de vida (Modigliani): Los consumidores planean sus gastos en su vida no sólo en respuesta a su renta disponible.</a:t>
            </a:r>
          </a:p>
          <a:p>
            <a:endParaRPr lang="es-MX" dirty="0"/>
          </a:p>
          <a:p>
            <a:endParaRPr lang="es-MX" dirty="0"/>
          </a:p>
          <a:p>
            <a:endParaRPr lang="es-MX" dirty="0"/>
          </a:p>
        </p:txBody>
      </p:sp>
      <p:sp>
        <p:nvSpPr>
          <p:cNvPr id="6" name="Marcador de texto 5">
            <a:extLst>
              <a:ext uri="{FF2B5EF4-FFF2-40B4-BE49-F238E27FC236}">
                <a16:creationId xmlns:a16="http://schemas.microsoft.com/office/drawing/2014/main" id="{F20AC381-077F-15D0-E119-B75AF05C3C78}"/>
              </a:ext>
            </a:extLst>
          </p:cNvPr>
          <p:cNvSpPr>
            <a:spLocks noGrp="1"/>
          </p:cNvSpPr>
          <p:nvPr>
            <p:ph type="body" sz="quarter" idx="3"/>
          </p:nvPr>
        </p:nvSpPr>
        <p:spPr>
          <a:xfrm>
            <a:off x="7818463" y="737420"/>
            <a:ext cx="3474720" cy="386417"/>
          </a:xfrm>
        </p:spPr>
        <p:txBody>
          <a:bodyPr>
            <a:normAutofit fontScale="85000" lnSpcReduction="10000"/>
          </a:bodyPr>
          <a:lstStyle/>
          <a:p>
            <a:r>
              <a:rPr lang="es-MX" dirty="0"/>
              <a:t>Función de gasto en inversión f(I)</a:t>
            </a:r>
          </a:p>
        </p:txBody>
      </p:sp>
      <p:sp>
        <p:nvSpPr>
          <p:cNvPr id="7" name="Marcador de contenido 6">
            <a:extLst>
              <a:ext uri="{FF2B5EF4-FFF2-40B4-BE49-F238E27FC236}">
                <a16:creationId xmlns:a16="http://schemas.microsoft.com/office/drawing/2014/main" id="{DF6F2158-DB50-FAD4-B298-314129DBAD74}"/>
              </a:ext>
            </a:extLst>
          </p:cNvPr>
          <p:cNvSpPr>
            <a:spLocks noGrp="1"/>
          </p:cNvSpPr>
          <p:nvPr>
            <p:ph sz="quarter" idx="4"/>
          </p:nvPr>
        </p:nvSpPr>
        <p:spPr>
          <a:xfrm>
            <a:off x="7342632" y="1050085"/>
            <a:ext cx="3950551" cy="4904212"/>
          </a:xfrm>
        </p:spPr>
        <p:txBody>
          <a:bodyPr>
            <a:normAutofit fontScale="55000" lnSpcReduction="20000"/>
          </a:bodyPr>
          <a:lstStyle/>
          <a:p>
            <a:r>
              <a:rPr lang="es-MX" dirty="0"/>
              <a:t>Observación: Recesiones (caída del producto) parecen ser precedidas de una caída en la inversión.</a:t>
            </a:r>
          </a:p>
          <a:p>
            <a:r>
              <a:rPr lang="es-MX" dirty="0"/>
              <a:t>Las oscilaciones de la Inversión (I) suelen ser más drásticas (pronunciadas) que las del consumo privado.</a:t>
            </a:r>
          </a:p>
          <a:p>
            <a:r>
              <a:rPr lang="es-MX" dirty="0"/>
              <a:t>Por efecto del multiplicador se cree que las disminuciones del consumo privado comienzan con un colapso de la inversión.</a:t>
            </a:r>
          </a:p>
          <a:p>
            <a:r>
              <a:rPr lang="es-MX" dirty="0"/>
              <a:t>Factores que determinan la inversión:</a:t>
            </a:r>
          </a:p>
          <a:p>
            <a:pPr lvl="1"/>
            <a:r>
              <a:rPr lang="es-MX" dirty="0"/>
              <a:t>Tipos/Tasas de interés.</a:t>
            </a:r>
          </a:p>
          <a:p>
            <a:pPr lvl="1"/>
            <a:r>
              <a:rPr lang="es-MX" dirty="0"/>
              <a:t>PIB real futuro esperado: las empresas llevan a cabo mayores inversiones cuando esperan que sus ventas futuras crezcan. Aquí aplica el Principio del Acelerador (de la Inversión). Una tasa de crecimiento alta del PIB real implicará una inversión planeada alta; en cambio, una tasa de crecimiento del PIB real baja implicará una inversión planeada baja.</a:t>
            </a:r>
          </a:p>
          <a:p>
            <a:pPr lvl="1"/>
            <a:r>
              <a:rPr lang="es-MX" dirty="0"/>
              <a:t>Diferencial entre inversión real: Inversión planeada + Inversión no planeada en inventarios.</a:t>
            </a:r>
          </a:p>
          <a:p>
            <a:r>
              <a:rPr lang="es-MX" dirty="0"/>
              <a:t>Fuentes o fondos que financian inversión (I):</a:t>
            </a:r>
          </a:p>
          <a:p>
            <a:pPr lvl="1"/>
            <a:r>
              <a:rPr lang="es-MX" dirty="0"/>
              <a:t>Ahorro familiar</a:t>
            </a:r>
          </a:p>
          <a:p>
            <a:pPr lvl="1"/>
            <a:r>
              <a:rPr lang="es-MX" dirty="0"/>
              <a:t>Superávit del presupuesto del gobierno</a:t>
            </a:r>
          </a:p>
          <a:p>
            <a:pPr lvl="1"/>
            <a:r>
              <a:rPr lang="es-MX" dirty="0"/>
              <a:t>Créditos del resto del mundo (ahorros familiares, privados externos; o bien, superávit presupuestario de gobiernos extranjeros).</a:t>
            </a:r>
          </a:p>
        </p:txBody>
      </p:sp>
    </p:spTree>
    <p:extLst>
      <p:ext uri="{BB962C8B-B14F-4D97-AF65-F5344CB8AC3E}">
        <p14:creationId xmlns:p14="http://schemas.microsoft.com/office/powerpoint/2010/main" val="1322718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4F57A-BA05-29A5-B199-DAA23FE6C8C2}"/>
              </a:ext>
            </a:extLst>
          </p:cNvPr>
          <p:cNvSpPr>
            <a:spLocks noGrp="1"/>
          </p:cNvSpPr>
          <p:nvPr>
            <p:ph type="title"/>
          </p:nvPr>
        </p:nvSpPr>
        <p:spPr/>
        <p:txBody>
          <a:bodyPr/>
          <a:lstStyle/>
          <a:p>
            <a:r>
              <a:rPr lang="es-MX" dirty="0"/>
              <a:t>Finanzas, ahorro e inversión</a:t>
            </a:r>
          </a:p>
        </p:txBody>
      </p:sp>
      <p:sp>
        <p:nvSpPr>
          <p:cNvPr id="3" name="Marcador de contenido 2">
            <a:extLst>
              <a:ext uri="{FF2B5EF4-FFF2-40B4-BE49-F238E27FC236}">
                <a16:creationId xmlns:a16="http://schemas.microsoft.com/office/drawing/2014/main" id="{FE5E54B2-BAC5-1249-F0D8-F868C0A2D197}"/>
              </a:ext>
            </a:extLst>
          </p:cNvPr>
          <p:cNvSpPr>
            <a:spLocks noGrp="1"/>
          </p:cNvSpPr>
          <p:nvPr>
            <p:ph idx="1"/>
          </p:nvPr>
        </p:nvSpPr>
        <p:spPr/>
        <p:txBody>
          <a:bodyPr/>
          <a:lstStyle/>
          <a:p>
            <a:pPr marL="0" indent="0">
              <a:buNone/>
            </a:pPr>
            <a:r>
              <a:rPr lang="es-MX" dirty="0"/>
              <a:t>Objetivos:</a:t>
            </a:r>
          </a:p>
          <a:p>
            <a:r>
              <a:rPr lang="es-MX" dirty="0"/>
              <a:t>Describir los flujos de fondos en los mercados financieros.</a:t>
            </a:r>
          </a:p>
          <a:p>
            <a:r>
              <a:rPr lang="es-MX" dirty="0"/>
              <a:t>Analizar la interacción de las decisiones de ahorro e inversión.</a:t>
            </a:r>
          </a:p>
          <a:p>
            <a:r>
              <a:rPr lang="es-MX" dirty="0"/>
              <a:t>Analizar la influencia de los gobiernos en los mercados financieros.</a:t>
            </a:r>
          </a:p>
          <a:p>
            <a:r>
              <a:rPr lang="es-MX" dirty="0"/>
              <a:t>Analizar la influencia de los créditos internacionales en los mercados financieros.</a:t>
            </a:r>
          </a:p>
        </p:txBody>
      </p:sp>
    </p:spTree>
    <p:extLst>
      <p:ext uri="{BB962C8B-B14F-4D97-AF65-F5344CB8AC3E}">
        <p14:creationId xmlns:p14="http://schemas.microsoft.com/office/powerpoint/2010/main" val="394150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6FEAF-F40A-7A7A-5931-0728D2C175F0}"/>
              </a:ext>
            </a:extLst>
          </p:cNvPr>
          <p:cNvSpPr>
            <a:spLocks noGrp="1"/>
          </p:cNvSpPr>
          <p:nvPr>
            <p:ph type="title"/>
          </p:nvPr>
        </p:nvSpPr>
        <p:spPr/>
        <p:txBody>
          <a:bodyPr/>
          <a:lstStyle/>
          <a:p>
            <a: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t>Finanzas, ahorro e inversión</a:t>
            </a:r>
            <a:endParaRPr lang="es-MX" dirty="0"/>
          </a:p>
        </p:txBody>
      </p:sp>
      <p:sp>
        <p:nvSpPr>
          <p:cNvPr id="3" name="Marcador de contenido 2">
            <a:extLst>
              <a:ext uri="{FF2B5EF4-FFF2-40B4-BE49-F238E27FC236}">
                <a16:creationId xmlns:a16="http://schemas.microsoft.com/office/drawing/2014/main" id="{E52F1EA1-4719-CEC0-7562-F47646EA4615}"/>
              </a:ext>
            </a:extLst>
          </p:cNvPr>
          <p:cNvSpPr>
            <a:spLocks noGrp="1"/>
          </p:cNvSpPr>
          <p:nvPr>
            <p:ph idx="1"/>
          </p:nvPr>
        </p:nvSpPr>
        <p:spPr/>
        <p:txBody>
          <a:bodyPr>
            <a:normAutofit fontScale="92500" lnSpcReduction="10000"/>
          </a:bodyPr>
          <a:lstStyle/>
          <a:p>
            <a:pPr marL="0" indent="0">
              <a:buNone/>
            </a:pPr>
            <a:r>
              <a:rPr lang="es-MX" b="1" dirty="0"/>
              <a:t>Distinción entre finanzas y dinero.</a:t>
            </a:r>
          </a:p>
          <a:p>
            <a:r>
              <a:rPr lang="es-MX" dirty="0"/>
              <a:t>Finanzas: Es suministrar fondos para sufragar gastos en capital (K).</a:t>
            </a:r>
          </a:p>
          <a:p>
            <a:r>
              <a:rPr lang="es-MX" dirty="0"/>
              <a:t>Dinero (sin perjuicio que se analizará en detalle más adelante): Es lo que usamos para pagar bienes, servicios y factores productivos.</a:t>
            </a:r>
          </a:p>
          <a:p>
            <a:pPr marL="0" indent="0">
              <a:buNone/>
            </a:pPr>
            <a:r>
              <a:rPr lang="es-MX" b="1" dirty="0"/>
              <a:t>Distinción entre K físico y K financiero.</a:t>
            </a:r>
          </a:p>
          <a:p>
            <a:r>
              <a:rPr lang="es-MX" dirty="0"/>
              <a:t>K físico: Artículos producidos en el pasado que se emplean hoy para producir bienes y servicios. Ej.: Inventarios, bienes </a:t>
            </a:r>
            <a:r>
              <a:rPr lang="es-MX" dirty="0" err="1"/>
              <a:t>semi-terminados</a:t>
            </a:r>
            <a:r>
              <a:rPr lang="es-MX" dirty="0"/>
              <a:t>, máquinas, instrumentos, muebles, inmuebles, componentes, insumos, etc.</a:t>
            </a:r>
          </a:p>
          <a:p>
            <a:r>
              <a:rPr lang="es-MX" dirty="0"/>
              <a:t>K financiero: Son los fondos que las empresas usan para adquirir K físico.</a:t>
            </a:r>
          </a:p>
          <a:p>
            <a:r>
              <a:rPr lang="es-MX" b="1" dirty="0"/>
              <a:t>Importancia de la distinción: </a:t>
            </a:r>
            <a:r>
              <a:rPr lang="es-MX" dirty="0"/>
              <a:t>Un aumento de K implica un aumento en las posibilidades de producción de bienes y servicios y desplaza arriba la función de producción agregada (porque en el corto plazo y a lo largo de la función de producción agregada la cantidad de K es fija).</a:t>
            </a:r>
          </a:p>
          <a:p>
            <a:r>
              <a:rPr lang="es-MX" b="1" dirty="0"/>
              <a:t>Recordar aquí: </a:t>
            </a:r>
            <a:r>
              <a:rPr lang="es-MX" dirty="0"/>
              <a:t>la función de gasto en inversión f(</a:t>
            </a:r>
            <a:r>
              <a:rPr lang="es-MX"/>
              <a:t>I)</a:t>
            </a:r>
            <a:r>
              <a:rPr lang="es-MX" dirty="0"/>
              <a:t>.</a:t>
            </a:r>
          </a:p>
        </p:txBody>
      </p:sp>
    </p:spTree>
    <p:extLst>
      <p:ext uri="{BB962C8B-B14F-4D97-AF65-F5344CB8AC3E}">
        <p14:creationId xmlns:p14="http://schemas.microsoft.com/office/powerpoint/2010/main" val="2203075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288DB-8BC0-A94F-7DF7-5DEA03A6398C}"/>
              </a:ext>
            </a:extLst>
          </p:cNvPr>
          <p:cNvSpPr>
            <a:spLocks noGrp="1"/>
          </p:cNvSpPr>
          <p:nvPr>
            <p:ph type="title"/>
          </p:nvPr>
        </p:nvSpPr>
        <p:spPr/>
        <p:txBody>
          <a:bodyPr/>
          <a:lstStyle/>
          <a:p>
            <a:r>
              <a:rPr lang="es-MX" dirty="0"/>
              <a:t>Finanzas, ahorro e inversión</a:t>
            </a:r>
          </a:p>
        </p:txBody>
      </p:sp>
      <p:sp>
        <p:nvSpPr>
          <p:cNvPr id="4" name="Marcador de texto 3">
            <a:extLst>
              <a:ext uri="{FF2B5EF4-FFF2-40B4-BE49-F238E27FC236}">
                <a16:creationId xmlns:a16="http://schemas.microsoft.com/office/drawing/2014/main" id="{1C5681AD-0033-28AD-93C8-DB53130F4F1C}"/>
              </a:ext>
            </a:extLst>
          </p:cNvPr>
          <p:cNvSpPr>
            <a:spLocks noGrp="1"/>
          </p:cNvSpPr>
          <p:nvPr>
            <p:ph type="body" idx="1"/>
          </p:nvPr>
        </p:nvSpPr>
        <p:spPr/>
        <p:txBody>
          <a:bodyPr/>
          <a:lstStyle/>
          <a:p>
            <a:r>
              <a:rPr lang="es-MX" dirty="0"/>
              <a:t>Capital (K)</a:t>
            </a:r>
          </a:p>
        </p:txBody>
      </p:sp>
      <p:sp>
        <p:nvSpPr>
          <p:cNvPr id="5" name="Marcador de contenido 4">
            <a:extLst>
              <a:ext uri="{FF2B5EF4-FFF2-40B4-BE49-F238E27FC236}">
                <a16:creationId xmlns:a16="http://schemas.microsoft.com/office/drawing/2014/main" id="{0A0DE9A9-3106-816F-CE29-B8C492A850EB}"/>
              </a:ext>
            </a:extLst>
          </p:cNvPr>
          <p:cNvSpPr>
            <a:spLocks noGrp="1"/>
          </p:cNvSpPr>
          <p:nvPr>
            <p:ph sz="half" idx="2"/>
          </p:nvPr>
        </p:nvSpPr>
        <p:spPr/>
        <p:txBody>
          <a:bodyPr/>
          <a:lstStyle/>
          <a:p>
            <a:r>
              <a:rPr lang="es-MX" dirty="0"/>
              <a:t>La cantidad (Q) de capital (K) varía por variaciones en:</a:t>
            </a:r>
          </a:p>
          <a:p>
            <a:pPr lvl="1"/>
            <a:r>
              <a:rPr lang="es-MX" dirty="0"/>
              <a:t>Inversión (I): La cual implica un aumento en la QK.</a:t>
            </a:r>
          </a:p>
          <a:p>
            <a:pPr lvl="1"/>
            <a:r>
              <a:rPr lang="es-MX" dirty="0"/>
              <a:t>Depreciación (D): La cual implica una disminución en la QK.</a:t>
            </a:r>
          </a:p>
          <a:p>
            <a:endParaRPr lang="es-MX" dirty="0"/>
          </a:p>
        </p:txBody>
      </p:sp>
      <p:sp>
        <p:nvSpPr>
          <p:cNvPr id="6" name="Marcador de texto 5">
            <a:extLst>
              <a:ext uri="{FF2B5EF4-FFF2-40B4-BE49-F238E27FC236}">
                <a16:creationId xmlns:a16="http://schemas.microsoft.com/office/drawing/2014/main" id="{5873C093-2987-FFD1-97B4-27EEFF9356EB}"/>
              </a:ext>
            </a:extLst>
          </p:cNvPr>
          <p:cNvSpPr>
            <a:spLocks noGrp="1"/>
          </p:cNvSpPr>
          <p:nvPr>
            <p:ph type="body" sz="quarter" idx="3"/>
          </p:nvPr>
        </p:nvSpPr>
        <p:spPr/>
        <p:txBody>
          <a:bodyPr/>
          <a:lstStyle/>
          <a:p>
            <a:r>
              <a:rPr lang="es-MX" dirty="0"/>
              <a:t>Inversión (I)</a:t>
            </a:r>
          </a:p>
        </p:txBody>
      </p:sp>
      <p:sp>
        <p:nvSpPr>
          <p:cNvPr id="7" name="Marcador de contenido 6">
            <a:extLst>
              <a:ext uri="{FF2B5EF4-FFF2-40B4-BE49-F238E27FC236}">
                <a16:creationId xmlns:a16="http://schemas.microsoft.com/office/drawing/2014/main" id="{D4C71304-799C-454F-5AE0-BF3D1DFD2873}"/>
              </a:ext>
            </a:extLst>
          </p:cNvPr>
          <p:cNvSpPr>
            <a:spLocks noGrp="1"/>
          </p:cNvSpPr>
          <p:nvPr>
            <p:ph sz="quarter" idx="4"/>
          </p:nvPr>
        </p:nvSpPr>
        <p:spPr/>
        <p:txBody>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Dado que la inversión (I) implica un aumento en la QK.</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s-MX" dirty="0">
                <a:solidFill>
                  <a:srgbClr val="000000">
                    <a:lumMod val="65000"/>
                    <a:lumOff val="35000"/>
                  </a:srgbClr>
                </a:solidFill>
                <a:latin typeface="Corbel" panose="020B0503020204020204"/>
              </a:rPr>
              <a:t>Esta inversión puede ser de dos tipos:</a:t>
            </a:r>
          </a:p>
          <a:p>
            <a:pPr lvl="1">
              <a:spcBef>
                <a:spcPts val="1200"/>
              </a:spcBef>
              <a:spcAft>
                <a:spcPts val="0"/>
              </a:spcAft>
              <a:buClr>
                <a:srgbClr val="40BAD2"/>
              </a:buClr>
              <a:defRPr/>
            </a:pPr>
            <a:r>
              <a:rPr kumimoji="0" lang="es-MX"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 Bruta: Q total gastada e</a:t>
            </a:r>
            <a:r>
              <a:rPr lang="es-MX" dirty="0">
                <a:solidFill>
                  <a:srgbClr val="000000">
                    <a:lumMod val="65000"/>
                    <a:lumOff val="35000"/>
                  </a:srgbClr>
                </a:solidFill>
                <a:latin typeface="Corbel" panose="020B0503020204020204"/>
              </a:rPr>
              <a:t>n K nuevo.</a:t>
            </a:r>
          </a:p>
          <a:p>
            <a:pPr lvl="1">
              <a:spcBef>
                <a:spcPts val="1200"/>
              </a:spcBef>
              <a:spcAft>
                <a:spcPts val="0"/>
              </a:spcAft>
              <a:buClr>
                <a:srgbClr val="40BAD2"/>
              </a:buClr>
              <a:defRPr/>
            </a:pPr>
            <a:r>
              <a:rPr kumimoji="0" lang="es-MX"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 Neta: I. Bruta – Depreciación (D).</a:t>
            </a:r>
          </a:p>
          <a:p>
            <a:endParaRPr lang="es-MX" dirty="0"/>
          </a:p>
        </p:txBody>
      </p:sp>
    </p:spTree>
    <p:extLst>
      <p:ext uri="{BB962C8B-B14F-4D97-AF65-F5344CB8AC3E}">
        <p14:creationId xmlns:p14="http://schemas.microsoft.com/office/powerpoint/2010/main" val="1607313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83C8E-E97A-5EFC-148F-1BF8C3B3D453}"/>
              </a:ext>
            </a:extLst>
          </p:cNvPr>
          <p:cNvSpPr>
            <a:spLocks noGrp="1"/>
          </p:cNvSpPr>
          <p:nvPr>
            <p:ph type="title"/>
          </p:nvPr>
        </p:nvSpPr>
        <p:spPr/>
        <p:txBody>
          <a:bodyPr/>
          <a:lstStyle/>
          <a:p>
            <a:r>
              <a:rPr lang="es-MX" dirty="0"/>
              <a:t>Finanzas, ahorro e inversión</a:t>
            </a:r>
          </a:p>
        </p:txBody>
      </p:sp>
      <p:sp>
        <p:nvSpPr>
          <p:cNvPr id="3" name="Marcador de texto 2">
            <a:extLst>
              <a:ext uri="{FF2B5EF4-FFF2-40B4-BE49-F238E27FC236}">
                <a16:creationId xmlns:a16="http://schemas.microsoft.com/office/drawing/2014/main" id="{D365D5C3-D136-C393-DC55-FB158B050907}"/>
              </a:ext>
            </a:extLst>
          </p:cNvPr>
          <p:cNvSpPr>
            <a:spLocks noGrp="1"/>
          </p:cNvSpPr>
          <p:nvPr>
            <p:ph type="body" idx="1"/>
          </p:nvPr>
        </p:nvSpPr>
        <p:spPr/>
        <p:txBody>
          <a:bodyPr/>
          <a:lstStyle/>
          <a:p>
            <a:r>
              <a:rPr lang="es-MX" dirty="0"/>
              <a:t>Riqueza (Patrimonio)</a:t>
            </a:r>
          </a:p>
        </p:txBody>
      </p:sp>
      <p:sp>
        <p:nvSpPr>
          <p:cNvPr id="4" name="Marcador de contenido 3">
            <a:extLst>
              <a:ext uri="{FF2B5EF4-FFF2-40B4-BE49-F238E27FC236}">
                <a16:creationId xmlns:a16="http://schemas.microsoft.com/office/drawing/2014/main" id="{D44AC35D-FE52-41FD-A5D5-C40009D5F313}"/>
              </a:ext>
            </a:extLst>
          </p:cNvPr>
          <p:cNvSpPr>
            <a:spLocks noGrp="1"/>
          </p:cNvSpPr>
          <p:nvPr>
            <p:ph sz="half" idx="2"/>
          </p:nvPr>
        </p:nvSpPr>
        <p:spPr/>
        <p:txBody>
          <a:bodyPr/>
          <a:lstStyle/>
          <a:p>
            <a:r>
              <a:rPr lang="es-MX" dirty="0"/>
              <a:t>Es el valor de todas las posesiones de una persona (en último término, los factores productivos acumulados).</a:t>
            </a:r>
          </a:p>
          <a:p>
            <a:r>
              <a:rPr lang="es-MX" dirty="0"/>
              <a:t>Se relaciona con lo que ganan/perciben/con sus ingresos (Y) pero… es algo distinto a los ingresos (que son flujos derivados de las retribuciones a los factores productivos que se poseen)</a:t>
            </a:r>
          </a:p>
        </p:txBody>
      </p:sp>
      <p:sp>
        <p:nvSpPr>
          <p:cNvPr id="5" name="Marcador de texto 4">
            <a:extLst>
              <a:ext uri="{FF2B5EF4-FFF2-40B4-BE49-F238E27FC236}">
                <a16:creationId xmlns:a16="http://schemas.microsoft.com/office/drawing/2014/main" id="{035E3758-88FD-6F0D-4AAC-DEC26AF65E46}"/>
              </a:ext>
            </a:extLst>
          </p:cNvPr>
          <p:cNvSpPr>
            <a:spLocks noGrp="1"/>
          </p:cNvSpPr>
          <p:nvPr>
            <p:ph type="body" sz="quarter" idx="3"/>
          </p:nvPr>
        </p:nvSpPr>
        <p:spPr/>
        <p:txBody>
          <a:bodyPr/>
          <a:lstStyle/>
          <a:p>
            <a:r>
              <a:rPr lang="es-MX" dirty="0"/>
              <a:t>Ahorro (S)</a:t>
            </a:r>
          </a:p>
        </p:txBody>
      </p:sp>
      <p:sp>
        <p:nvSpPr>
          <p:cNvPr id="6" name="Marcador de contenido 5">
            <a:extLst>
              <a:ext uri="{FF2B5EF4-FFF2-40B4-BE49-F238E27FC236}">
                <a16:creationId xmlns:a16="http://schemas.microsoft.com/office/drawing/2014/main" id="{C198268D-1376-5900-5F9E-69DFD8954056}"/>
              </a:ext>
            </a:extLst>
          </p:cNvPr>
          <p:cNvSpPr>
            <a:spLocks noGrp="1"/>
          </p:cNvSpPr>
          <p:nvPr>
            <p:ph sz="quarter" idx="4"/>
          </p:nvPr>
        </p:nvSpPr>
        <p:spPr/>
        <p:txBody>
          <a:bodyPr/>
          <a:lstStyle/>
          <a:p>
            <a:r>
              <a:rPr lang="es-MX" dirty="0"/>
              <a:t>Es la Q de los Y que no se paga en impuestos ni se gasta en consumo (C) de bienes y servicios.</a:t>
            </a:r>
          </a:p>
          <a:p>
            <a:r>
              <a:rPr lang="es-MX" dirty="0"/>
              <a:t>O bien, la parte de la renta (Y) líquida (post pago de impuestos y suma de transferencias de gobierno) disponible que no se gasta en consumo (C).</a:t>
            </a:r>
          </a:p>
        </p:txBody>
      </p:sp>
    </p:spTree>
    <p:extLst>
      <p:ext uri="{BB962C8B-B14F-4D97-AF65-F5344CB8AC3E}">
        <p14:creationId xmlns:p14="http://schemas.microsoft.com/office/powerpoint/2010/main" val="3361391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8A9078E-18EE-A0C9-2BB6-F12E6F68CAB9}"/>
              </a:ext>
            </a:extLst>
          </p:cNvPr>
          <p:cNvSpPr>
            <a:spLocks noGrp="1"/>
          </p:cNvSpPr>
          <p:nvPr>
            <p:ph type="title"/>
          </p:nvPr>
        </p:nvSpPr>
        <p:spPr/>
        <p:txBody>
          <a:bodyPr/>
          <a:lstStyle/>
          <a:p>
            <a:r>
              <a:rPr lang="es-MX" dirty="0"/>
              <a:t>Finanzas, ahorro e inversión</a:t>
            </a:r>
          </a:p>
        </p:txBody>
      </p:sp>
      <p:sp>
        <p:nvSpPr>
          <p:cNvPr id="8" name="Marcador de contenido 7">
            <a:extLst>
              <a:ext uri="{FF2B5EF4-FFF2-40B4-BE49-F238E27FC236}">
                <a16:creationId xmlns:a16="http://schemas.microsoft.com/office/drawing/2014/main" id="{3CE8E772-BF48-0AF4-BB86-4E2683BCE193}"/>
              </a:ext>
            </a:extLst>
          </p:cNvPr>
          <p:cNvSpPr>
            <a:spLocks noGrp="1"/>
          </p:cNvSpPr>
          <p:nvPr>
            <p:ph idx="1"/>
          </p:nvPr>
        </p:nvSpPr>
        <p:spPr/>
        <p:txBody>
          <a:bodyPr/>
          <a:lstStyle/>
          <a:p>
            <a:pPr marL="0" indent="0">
              <a:buNone/>
            </a:pPr>
            <a:r>
              <a:rPr lang="es-MX" b="1" dirty="0"/>
              <a:t>Los mercados financieros.</a:t>
            </a:r>
          </a:p>
          <a:p>
            <a:r>
              <a:rPr lang="es-MX" dirty="0"/>
              <a:t>Recordar la distinción entre K financiero y K físico.</a:t>
            </a:r>
          </a:p>
          <a:p>
            <a:r>
              <a:rPr lang="es-MX" dirty="0"/>
              <a:t>Nos enfocaremos en los mercados de K financiero.</a:t>
            </a:r>
          </a:p>
          <a:p>
            <a:r>
              <a:rPr lang="es-MX" dirty="0"/>
              <a:t>Recordar definición de mercado (género próximo) y de K financiero (diferencia específica).</a:t>
            </a:r>
          </a:p>
          <a:p>
            <a:r>
              <a:rPr lang="es-MX" dirty="0"/>
              <a:t>Tipos de mercados de capital financiero:</a:t>
            </a:r>
          </a:p>
          <a:p>
            <a:pPr lvl="1"/>
            <a:r>
              <a:rPr lang="es-MX" dirty="0"/>
              <a:t>Mercados de crédito (financiero)</a:t>
            </a:r>
          </a:p>
          <a:p>
            <a:pPr lvl="1"/>
            <a:r>
              <a:rPr lang="es-MX" dirty="0"/>
              <a:t>Mercados de bonos</a:t>
            </a:r>
          </a:p>
          <a:p>
            <a:pPr lvl="1"/>
            <a:r>
              <a:rPr lang="es-MX" dirty="0"/>
              <a:t>Mercados de acciones</a:t>
            </a:r>
          </a:p>
          <a:p>
            <a:r>
              <a:rPr lang="es-MX" dirty="0"/>
              <a:t>Los tres, en general, se conocen como “</a:t>
            </a:r>
            <a:r>
              <a:rPr lang="es-MX" b="1" dirty="0"/>
              <a:t>Mercados de Fondos Prestables</a:t>
            </a:r>
            <a:r>
              <a:rPr lang="es-MX" dirty="0"/>
              <a:t>” (MFP).</a:t>
            </a:r>
          </a:p>
        </p:txBody>
      </p:sp>
    </p:spTree>
    <p:extLst>
      <p:ext uri="{BB962C8B-B14F-4D97-AF65-F5344CB8AC3E}">
        <p14:creationId xmlns:p14="http://schemas.microsoft.com/office/powerpoint/2010/main" val="2056378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F0BE3-647F-02EC-E630-E0CD2E17A0AE}"/>
              </a:ext>
            </a:extLst>
          </p:cNvPr>
          <p:cNvSpPr>
            <a:spLocks noGrp="1"/>
          </p:cNvSpPr>
          <p:nvPr>
            <p:ph type="title"/>
          </p:nvPr>
        </p:nvSpPr>
        <p:spPr/>
        <p:txBody>
          <a:bodyPr/>
          <a:lstStyle/>
          <a:p>
            <a:r>
              <a:rPr lang="es-MX" dirty="0"/>
              <a:t>Finanzas, ahorro e inversión</a:t>
            </a:r>
          </a:p>
        </p:txBody>
      </p:sp>
      <p:sp>
        <p:nvSpPr>
          <p:cNvPr id="3" name="Marcador de contenido 2">
            <a:extLst>
              <a:ext uri="{FF2B5EF4-FFF2-40B4-BE49-F238E27FC236}">
                <a16:creationId xmlns:a16="http://schemas.microsoft.com/office/drawing/2014/main" id="{74545E2F-2C89-5F28-67C1-B372058620A9}"/>
              </a:ext>
            </a:extLst>
          </p:cNvPr>
          <p:cNvSpPr>
            <a:spLocks noGrp="1"/>
          </p:cNvSpPr>
          <p:nvPr>
            <p:ph idx="1"/>
          </p:nvPr>
        </p:nvSpPr>
        <p:spPr/>
        <p:txBody>
          <a:bodyPr>
            <a:normAutofit fontScale="92500" lnSpcReduction="20000"/>
          </a:bodyPr>
          <a:lstStyle/>
          <a:p>
            <a:pPr marL="0" indent="0">
              <a:buNone/>
            </a:pPr>
            <a:r>
              <a:rPr lang="es-MX" b="1" dirty="0"/>
              <a:t>Instituciones financieras.</a:t>
            </a:r>
          </a:p>
          <a:p>
            <a:r>
              <a:rPr lang="es-MX" dirty="0"/>
              <a:t>Bancos.</a:t>
            </a:r>
          </a:p>
          <a:p>
            <a:pPr lvl="1"/>
            <a:r>
              <a:rPr lang="es-MX" dirty="0"/>
              <a:t>Los hay de dos tipos (principales):</a:t>
            </a:r>
          </a:p>
          <a:p>
            <a:pPr lvl="2"/>
            <a:r>
              <a:rPr lang="es-MX" dirty="0"/>
              <a:t>Bancos comerciales: Reciben depósitos (captaciones) y prestan dinero (colocaciones). Ej.: Banco de Chile, Banco Itaú, etc.</a:t>
            </a:r>
          </a:p>
          <a:p>
            <a:pPr lvl="2"/>
            <a:r>
              <a:rPr lang="es-MX" dirty="0"/>
              <a:t>Bancos de inversión: Financian negocios, proyectos de envergadura como giro principal. Ej.: Morgan P. Chase, Merrill Lynch, etc.</a:t>
            </a:r>
          </a:p>
          <a:p>
            <a:r>
              <a:rPr lang="es-MX" dirty="0"/>
              <a:t>Prestamistas hipotecarios patrocinados por el gobierno. </a:t>
            </a:r>
          </a:p>
          <a:p>
            <a:pPr lvl="1"/>
            <a:r>
              <a:rPr lang="es-MX" dirty="0"/>
              <a:t>Ej.: En Estados Unidos, Fannie Mae (</a:t>
            </a:r>
            <a:r>
              <a:rPr lang="es-MX" dirty="0" err="1"/>
              <a:t>Mortgage</a:t>
            </a:r>
            <a:r>
              <a:rPr lang="es-MX" dirty="0"/>
              <a:t> </a:t>
            </a:r>
            <a:r>
              <a:rPr lang="es-MX" dirty="0" err="1"/>
              <a:t>Association</a:t>
            </a:r>
            <a:r>
              <a:rPr lang="es-MX" dirty="0"/>
              <a:t>) y Freddy Mac (Home Loan </a:t>
            </a:r>
            <a:r>
              <a:rPr lang="es-MX" dirty="0" err="1"/>
              <a:t>Mortgage</a:t>
            </a:r>
            <a:r>
              <a:rPr lang="es-MX" dirty="0"/>
              <a:t> Corp.).</a:t>
            </a:r>
          </a:p>
          <a:p>
            <a:r>
              <a:rPr lang="es-MX" dirty="0"/>
              <a:t>Fondos de pensiones. </a:t>
            </a:r>
          </a:p>
          <a:p>
            <a:pPr lvl="1"/>
            <a:r>
              <a:rPr lang="es-MX" dirty="0"/>
              <a:t>Ej.: AFP Hábitat, Provida, etc.</a:t>
            </a:r>
          </a:p>
          <a:p>
            <a:r>
              <a:rPr lang="es-MX" dirty="0"/>
              <a:t>Compañías de seguros. </a:t>
            </a:r>
          </a:p>
          <a:p>
            <a:pPr lvl="1"/>
            <a:r>
              <a:rPr lang="es-MX" dirty="0"/>
              <a:t>Ej.: Sura.</a:t>
            </a:r>
          </a:p>
          <a:p>
            <a:r>
              <a:rPr lang="es-MX" dirty="0"/>
              <a:t>Diferencia entre insolvencia (patrimonio/activos insuficiente(s) para sufragar el cúmulo de obligaciones/pasivos, como situación permanente) y liquidez (capacidad de transformar activos fijos en activos circulantes con relativa rapidez, ej.: déficit transitorios de caja versus insolvencia permanente).</a:t>
            </a:r>
          </a:p>
        </p:txBody>
      </p:sp>
    </p:spTree>
    <p:extLst>
      <p:ext uri="{BB962C8B-B14F-4D97-AF65-F5344CB8AC3E}">
        <p14:creationId xmlns:p14="http://schemas.microsoft.com/office/powerpoint/2010/main" val="3014518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1C3D0-CCF0-66A0-566F-2EDD3FE7EE49}"/>
              </a:ext>
            </a:extLst>
          </p:cNvPr>
          <p:cNvSpPr>
            <a:spLocks noGrp="1"/>
          </p:cNvSpPr>
          <p:nvPr>
            <p:ph type="title"/>
          </p:nvPr>
        </p:nvSpPr>
        <p:spPr/>
        <p:txBody>
          <a:bodyPr/>
          <a:lstStyle/>
          <a:p>
            <a:r>
              <a:rPr lang="es-MX" dirty="0"/>
              <a:t>Mercado de fondos prestables (MFP)</a:t>
            </a:r>
          </a:p>
        </p:txBody>
      </p:sp>
      <p:sp>
        <p:nvSpPr>
          <p:cNvPr id="3" name="Marcador de contenido 2">
            <a:extLst>
              <a:ext uri="{FF2B5EF4-FFF2-40B4-BE49-F238E27FC236}">
                <a16:creationId xmlns:a16="http://schemas.microsoft.com/office/drawing/2014/main" id="{86DF5F78-CD60-6709-412D-121B02EB244A}"/>
              </a:ext>
            </a:extLst>
          </p:cNvPr>
          <p:cNvSpPr>
            <a:spLocks noGrp="1"/>
          </p:cNvSpPr>
          <p:nvPr>
            <p:ph idx="1"/>
          </p:nvPr>
        </p:nvSpPr>
        <p:spPr/>
        <p:txBody>
          <a:bodyPr>
            <a:normAutofit/>
          </a:bodyPr>
          <a:lstStyle/>
          <a:p>
            <a:r>
              <a:rPr lang="es-MX" dirty="0"/>
              <a:t>El MFP es la reunión de todos los mercados financieros (de crédito, de bonos, de acciones, </a:t>
            </a:r>
            <a:r>
              <a:rPr lang="es-MX" dirty="0" err="1"/>
              <a:t>etc</a:t>
            </a:r>
            <a:r>
              <a:rPr lang="es-MX" dirty="0"/>
              <a:t>).</a:t>
            </a:r>
          </a:p>
          <a:p>
            <a:r>
              <a:rPr lang="es-MX" dirty="0"/>
              <a:t>El MFP puede, perfectamente, incluirse en el diagrama de flujo circular de la economía.</a:t>
            </a:r>
          </a:p>
          <a:p>
            <a:r>
              <a:rPr lang="es-MX" dirty="0"/>
              <a:t>Recordar aquí lo que se dijo sobre los flujos que financian la inversión (I): 1. Ahorro familiar, 2. Superávit del presupuesto del gobierno, y 3. Créditos del resto del mundo.</a:t>
            </a:r>
          </a:p>
          <a:p>
            <a:r>
              <a:rPr lang="es-MX" dirty="0"/>
              <a:t>En términos micro: Los destinos del ingreso (Y) familiar (YF): 1. Consumo (C) en bienes y servicios, 2. Ahorro (S), y 3. Impuestos netos (IN): Impuestos pagados al gobierno – transferencias del gobierno (ej.: seguridad social. Subsidios por desempleo, etc.).</a:t>
            </a:r>
          </a:p>
          <a:p>
            <a:r>
              <a:rPr lang="es-MX" dirty="0"/>
              <a:t>Por lo tanto, YF = C + S + IN</a:t>
            </a:r>
          </a:p>
          <a:p>
            <a:endParaRPr lang="es-MX" dirty="0"/>
          </a:p>
        </p:txBody>
      </p:sp>
    </p:spTree>
    <p:extLst>
      <p:ext uri="{BB962C8B-B14F-4D97-AF65-F5344CB8AC3E}">
        <p14:creationId xmlns:p14="http://schemas.microsoft.com/office/powerpoint/2010/main" val="2341516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0E3A1-C396-7F42-F503-C66967820825}"/>
              </a:ext>
            </a:extLst>
          </p:cNvPr>
          <p:cNvSpPr>
            <a:spLocks noGrp="1"/>
          </p:cNvSpPr>
          <p:nvPr>
            <p:ph type="title"/>
          </p:nvPr>
        </p:nvSpPr>
        <p:spPr/>
        <p:txBody>
          <a:bodyPr/>
          <a:lstStyle/>
          <a:p>
            <a:r>
              <a:rPr lang="es-MX" dirty="0"/>
              <a:t>Mercado de fondos prestables</a:t>
            </a:r>
          </a:p>
        </p:txBody>
      </p:sp>
      <p:sp>
        <p:nvSpPr>
          <p:cNvPr id="3" name="Marcador de contenido 2">
            <a:extLst>
              <a:ext uri="{FF2B5EF4-FFF2-40B4-BE49-F238E27FC236}">
                <a16:creationId xmlns:a16="http://schemas.microsoft.com/office/drawing/2014/main" id="{6287CDB9-BD24-4F86-54A4-74087234E69A}"/>
              </a:ext>
            </a:extLst>
          </p:cNvPr>
          <p:cNvSpPr>
            <a:spLocks noGrp="1"/>
          </p:cNvSpPr>
          <p:nvPr>
            <p:ph idx="1"/>
          </p:nvPr>
        </p:nvSpPr>
        <p:spPr/>
        <p:txBody>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Ahora, en términos macro (o de agregados macro), lo anterior se traduce en que el ingreso (Y) de la nación es:</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Y = C + I + G + (X-I)</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Donde:</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 = Consumo</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 = Inversión (privada)</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G = Gasto del gobierno</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(X-I) = Saldo neto del comercio internacional (exportaciones – importaciones)</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s-MX" sz="1600" dirty="0">
                <a:solidFill>
                  <a:srgbClr val="000000">
                    <a:lumMod val="65000"/>
                    <a:lumOff val="35000"/>
                  </a:srgbClr>
                </a:solidFill>
                <a:latin typeface="Corbel" panose="020B0503020204020204"/>
              </a:rPr>
              <a:t>Tras despejar lo pertinente, se tiene que:</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s-MX" sz="1600" dirty="0">
                <a:solidFill>
                  <a:srgbClr val="000000">
                    <a:lumMod val="65000"/>
                    <a:lumOff val="35000"/>
                  </a:srgbClr>
                </a:solidFill>
                <a:latin typeface="Corbel" panose="020B0503020204020204"/>
              </a:rPr>
              <a:t>Superávit del presupuesto del gobierno: IN &gt; G (en esta situación, el gobierno contribuye con fondos a financiar la inversión).</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Déficit del presupuesto del gobierno: IN &lt; G (acá, por el contrario, el gobierno requiere y deberá competir con los agentes privados por los fondos prestables).</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s-MX" sz="1600" dirty="0">
                <a:solidFill>
                  <a:srgbClr val="000000">
                    <a:lumMod val="65000"/>
                    <a:lumOff val="35000"/>
                  </a:srgbClr>
                </a:solidFill>
                <a:latin typeface="Corbel" panose="020B0503020204020204"/>
              </a:rPr>
              <a:t>La sumatoria de ahorro (S) privado y ahorro gubernamental (IN – G) = Ahorro nacional (que, ulteriormente, determina la inversión total).</a:t>
            </a:r>
            <a:endPar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endParaRPr lang="es-MX" dirty="0"/>
          </a:p>
        </p:txBody>
      </p:sp>
    </p:spTree>
    <p:extLst>
      <p:ext uri="{BB962C8B-B14F-4D97-AF65-F5344CB8AC3E}">
        <p14:creationId xmlns:p14="http://schemas.microsoft.com/office/powerpoint/2010/main" val="388176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Principios Macro</a:t>
            </a:r>
            <a:br>
              <a:rPr lang="es-ES" dirty="0"/>
            </a:br>
            <a:r>
              <a:rPr lang="es-ES" sz="1400" dirty="0" err="1"/>
              <a:t>Mankiw</a:t>
            </a:r>
            <a:r>
              <a:rPr lang="es-ES" sz="1400" dirty="0"/>
              <a:t>, G. Macroeconomía.  Versión para América Latina (</a:t>
            </a:r>
            <a:r>
              <a:rPr lang="es-ES" sz="1400" dirty="0" err="1"/>
              <a:t>Cengage</a:t>
            </a:r>
            <a:r>
              <a:rPr lang="es-ES" sz="1400" dirty="0"/>
              <a:t> </a:t>
            </a:r>
            <a:r>
              <a:rPr lang="es-ES" sz="1400" dirty="0" err="1"/>
              <a:t>Learning</a:t>
            </a:r>
            <a:r>
              <a:rPr lang="es-ES" sz="1400" dirty="0"/>
              <a:t>, 6ª ed., 2015) p. 14. </a:t>
            </a: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
            </a:pPr>
            <a:r>
              <a:rPr lang="es-ES" dirty="0"/>
              <a:t>Productividad / Crecimiento.</a:t>
            </a:r>
          </a:p>
          <a:p>
            <a:pPr lvl="1">
              <a:buFont typeface="Wingdings" panose="05000000000000000000" pitchFamily="2" charset="2"/>
              <a:buChar char="§"/>
            </a:pPr>
            <a:r>
              <a:rPr lang="es-ES" dirty="0"/>
              <a:t>Diferencias de ingreso y nivel de vida entre países, que se incrementan con el tiempo.</a:t>
            </a:r>
          </a:p>
          <a:p>
            <a:pPr lvl="1">
              <a:buFont typeface="Wingdings" panose="05000000000000000000" pitchFamily="2" charset="2"/>
              <a:buChar char="§"/>
            </a:pPr>
            <a:r>
              <a:rPr lang="es-ES" dirty="0"/>
              <a:t>Explicables por el nivel de productividad (Q de bs. + </a:t>
            </a:r>
            <a:r>
              <a:rPr lang="es-ES" dirty="0" err="1"/>
              <a:t>servs</a:t>
            </a:r>
            <a:r>
              <a:rPr lang="es-ES" dirty="0"/>
              <a:t>. Producidos por unidad de T, K, </a:t>
            </a:r>
            <a:r>
              <a:rPr lang="es-ES" dirty="0" err="1"/>
              <a:t>Tec</a:t>
            </a:r>
            <a:r>
              <a:rPr lang="es-ES" dirty="0"/>
              <a:t>, Habs. Empres., Tierra (factor productivo).</a:t>
            </a:r>
          </a:p>
          <a:p>
            <a:pPr lvl="1">
              <a:buFont typeface="Wingdings" panose="05000000000000000000" pitchFamily="2" charset="2"/>
              <a:buChar char="§"/>
            </a:pPr>
            <a:r>
              <a:rPr lang="es-ES" dirty="0"/>
              <a:t>La tasa de crecimiento de la productividad de un país determina la tasa de crecimiento del ingreso promedio. Héroe real: el crecimiento de la productividad.</a:t>
            </a:r>
          </a:p>
          <a:p>
            <a:pPr>
              <a:buFont typeface="Wingdings" panose="05000000000000000000" pitchFamily="2" charset="2"/>
              <a:buChar char="§"/>
            </a:pPr>
            <a:r>
              <a:rPr lang="es-ES" dirty="0"/>
              <a:t>Dinero / Política monetaria y fiscal.</a:t>
            </a:r>
          </a:p>
          <a:p>
            <a:pPr lvl="1">
              <a:buFont typeface="Wingdings" panose="05000000000000000000" pitchFamily="2" charset="2"/>
              <a:buChar char="§"/>
            </a:pPr>
            <a:r>
              <a:rPr lang="es-ES" dirty="0"/>
              <a:t>Si el Estado imprime demasiado (ej.: para financiar inversión privada o alta deuda pública), los precios aumentan.</a:t>
            </a:r>
          </a:p>
          <a:p>
            <a:pPr lvl="1">
              <a:buFont typeface="Wingdings" panose="05000000000000000000" pitchFamily="2" charset="2"/>
              <a:buChar char="§"/>
            </a:pPr>
            <a:r>
              <a:rPr lang="es-ES" dirty="0"/>
              <a:t>Inflación: Aumento generalizado en el nivel de precios. Tasa y velocidad de crecimiento de los precios importa.</a:t>
            </a:r>
          </a:p>
          <a:p>
            <a:pPr lvl="1">
              <a:buFont typeface="Wingdings" panose="05000000000000000000" pitchFamily="2" charset="2"/>
              <a:buChar char="§"/>
            </a:pPr>
            <a:r>
              <a:rPr lang="es-ES" dirty="0"/>
              <a:t>Alta tasa de inflación supone costo para la sociedad. Por eso, objetivo de mantener una baja inflación es objetivo macro de las autoridades económicas.</a:t>
            </a:r>
          </a:p>
          <a:p>
            <a:pPr>
              <a:buFont typeface="Wingdings" panose="05000000000000000000" pitchFamily="2" charset="2"/>
              <a:buChar char="§"/>
            </a:pPr>
            <a:r>
              <a:rPr lang="es-ES" dirty="0"/>
              <a:t>Disyuntiva a corto plazo: Inflación vs desempleo.</a:t>
            </a:r>
          </a:p>
          <a:p>
            <a:pPr lvl="1">
              <a:buFont typeface="Wingdings" panose="05000000000000000000" pitchFamily="2" charset="2"/>
              <a:buChar char="§"/>
            </a:pPr>
            <a:r>
              <a:rPr lang="es-ES" dirty="0"/>
              <a:t>Efectos en CP de un </a:t>
            </a:r>
            <a:r>
              <a:rPr lang="el-GR" dirty="0"/>
              <a:t>Δ</a:t>
            </a:r>
            <a:r>
              <a:rPr lang="es-ES" dirty="0"/>
              <a:t>+ dinero: Estimula gasto </a:t>
            </a:r>
            <a:r>
              <a:rPr lang="es-ES" i="1" dirty="0"/>
              <a:t>ergo</a:t>
            </a:r>
            <a:r>
              <a:rPr lang="es-ES" dirty="0"/>
              <a:t> también la demanda de bienes y servicios. Sin modificar el factor T en CP, ese </a:t>
            </a:r>
            <a:r>
              <a:rPr lang="el-GR" dirty="0"/>
              <a:t>Δ+ </a:t>
            </a:r>
            <a:r>
              <a:rPr lang="es-ES" dirty="0"/>
              <a:t>dinero podría ocasionar </a:t>
            </a:r>
            <a:r>
              <a:rPr lang="el-GR" dirty="0"/>
              <a:t>Δ+ </a:t>
            </a:r>
            <a:r>
              <a:rPr lang="es-ES" dirty="0"/>
              <a:t>precios. Pero el  </a:t>
            </a:r>
            <a:r>
              <a:rPr lang="el-GR" dirty="0"/>
              <a:t>Δ+ </a:t>
            </a:r>
            <a:r>
              <a:rPr lang="es-ES" dirty="0"/>
              <a:t>Dda. es señal para que Es. produzcan más bs. y </a:t>
            </a:r>
            <a:r>
              <a:rPr lang="es-ES" dirty="0" err="1"/>
              <a:t>servs</a:t>
            </a:r>
            <a:r>
              <a:rPr lang="es-ES" dirty="0"/>
              <a:t>. y contraten más trabajadores, </a:t>
            </a:r>
            <a:r>
              <a:rPr lang="el-GR" dirty="0"/>
              <a:t>Δ</a:t>
            </a:r>
            <a:r>
              <a:rPr lang="es-ES" dirty="0"/>
              <a:t>- desempleo.</a:t>
            </a:r>
          </a:p>
        </p:txBody>
      </p:sp>
    </p:spTree>
    <p:extLst>
      <p:ext uri="{BB962C8B-B14F-4D97-AF65-F5344CB8AC3E}">
        <p14:creationId xmlns:p14="http://schemas.microsoft.com/office/powerpoint/2010/main" val="6436973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E5CA61-FB41-2DF5-8F03-E9F8BBA3C623}"/>
              </a:ext>
            </a:extLst>
          </p:cNvPr>
          <p:cNvSpPr>
            <a:spLocks noGrp="1"/>
          </p:cNvSpPr>
          <p:nvPr>
            <p:ph type="title"/>
          </p:nvPr>
        </p:nvSpPr>
        <p:spPr/>
        <p:txBody>
          <a:bodyPr/>
          <a:lstStyle/>
          <a:p>
            <a:r>
              <a:rPr lang="es-MX" dirty="0"/>
              <a:t>MFP y Demanda de fondos prestables (DFP)</a:t>
            </a:r>
          </a:p>
        </p:txBody>
      </p:sp>
      <p:sp>
        <p:nvSpPr>
          <p:cNvPr id="3" name="Marcador de contenido 2">
            <a:extLst>
              <a:ext uri="{FF2B5EF4-FFF2-40B4-BE49-F238E27FC236}">
                <a16:creationId xmlns:a16="http://schemas.microsoft.com/office/drawing/2014/main" id="{666BE4BB-012B-E6E3-389B-FE5F10BE223C}"/>
              </a:ext>
            </a:extLst>
          </p:cNvPr>
          <p:cNvSpPr>
            <a:spLocks noGrp="1"/>
          </p:cNvSpPr>
          <p:nvPr>
            <p:ph idx="1"/>
          </p:nvPr>
        </p:nvSpPr>
        <p:spPr/>
        <p:txBody>
          <a:bodyPr>
            <a:normAutofit/>
          </a:bodyPr>
          <a:lstStyle/>
          <a:p>
            <a:r>
              <a:rPr lang="es-MX" dirty="0"/>
              <a:t>DFP es la Q total de fondos que se demandan para financiar la inversión (I), el déficit presupuestario del gobierno (IN&lt; G) y la inversión internacional (o concesión de préstamos) durante un período determinado.</a:t>
            </a:r>
          </a:p>
          <a:p>
            <a:r>
              <a:rPr lang="es-MX" dirty="0"/>
              <a:t>Factores que determinan la (I) y la DFP para financiarla:</a:t>
            </a:r>
          </a:p>
          <a:p>
            <a:pPr lvl="1"/>
            <a:r>
              <a:rPr lang="es-MX" dirty="0"/>
              <a:t>Tasa de interés real (TIR).</a:t>
            </a:r>
          </a:p>
          <a:p>
            <a:pPr lvl="2"/>
            <a:r>
              <a:rPr lang="es-MX" dirty="0"/>
              <a:t>A mayor TIP, menos DFP</a:t>
            </a:r>
          </a:p>
          <a:p>
            <a:pPr lvl="2"/>
            <a:r>
              <a:rPr lang="es-MX" dirty="0"/>
              <a:t>A menos TIR, más DFP</a:t>
            </a:r>
          </a:p>
          <a:p>
            <a:pPr lvl="1"/>
            <a:r>
              <a:rPr lang="es-MX" dirty="0"/>
              <a:t>Utilidades esperadas (</a:t>
            </a:r>
            <a:r>
              <a:rPr lang="es-MX" dirty="0" err="1"/>
              <a:t>UTe</a:t>
            </a:r>
            <a:r>
              <a:rPr lang="es-MX" dirty="0"/>
              <a:t>).</a:t>
            </a:r>
          </a:p>
          <a:p>
            <a:pPr lvl="2"/>
            <a:r>
              <a:rPr lang="es-MX" dirty="0"/>
              <a:t>Mayor </a:t>
            </a:r>
            <a:r>
              <a:rPr lang="es-MX" dirty="0" err="1"/>
              <a:t>UTe</a:t>
            </a:r>
            <a:r>
              <a:rPr lang="es-MX" dirty="0"/>
              <a:t> =&gt; más (I) </a:t>
            </a:r>
            <a:r>
              <a:rPr kumimoji="0" lang="es-MX"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=&gt; Aumento DFP</a:t>
            </a:r>
          </a:p>
          <a:p>
            <a:pPr lvl="2"/>
            <a:r>
              <a:rPr lang="es-MX" dirty="0">
                <a:solidFill>
                  <a:srgbClr val="000000">
                    <a:lumMod val="65000"/>
                    <a:lumOff val="35000"/>
                  </a:srgbClr>
                </a:solidFill>
                <a:latin typeface="Corbel" panose="020B0503020204020204"/>
              </a:rPr>
              <a:t>Menor </a:t>
            </a:r>
            <a:r>
              <a:rPr lang="es-MX" dirty="0" err="1">
                <a:solidFill>
                  <a:srgbClr val="000000">
                    <a:lumMod val="65000"/>
                    <a:lumOff val="35000"/>
                  </a:srgbClr>
                </a:solidFill>
                <a:latin typeface="Corbel" panose="020B0503020204020204"/>
              </a:rPr>
              <a:t>UTe</a:t>
            </a:r>
            <a:r>
              <a:rPr kumimoji="0" lang="es-MX"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 =&gt; menos (I) =&gt; Disminución DFP</a:t>
            </a:r>
          </a:p>
          <a:p>
            <a:r>
              <a:rPr lang="es-MX" dirty="0">
                <a:solidFill>
                  <a:srgbClr val="000000">
                    <a:lumMod val="65000"/>
                    <a:lumOff val="35000"/>
                  </a:srgbClr>
                </a:solidFill>
                <a:latin typeface="Corbel" panose="020B0503020204020204"/>
              </a:rPr>
              <a:t>Naturalmente, la DFP puede graficarse en una curva de DFP</a:t>
            </a:r>
          </a:p>
          <a:p>
            <a:r>
              <a:rPr lang="es-MX" dirty="0">
                <a:solidFill>
                  <a:srgbClr val="000000">
                    <a:lumMod val="65000"/>
                    <a:lumOff val="35000"/>
                  </a:srgbClr>
                </a:solidFill>
                <a:latin typeface="Corbel" panose="020B0503020204020204"/>
              </a:rPr>
              <a:t>Y esta curva DFP puede experimentar movimientos (hacia la derecho o la izquierda).</a:t>
            </a:r>
            <a:endParaRPr lang="es-MX" dirty="0"/>
          </a:p>
        </p:txBody>
      </p:sp>
    </p:spTree>
    <p:extLst>
      <p:ext uri="{BB962C8B-B14F-4D97-AF65-F5344CB8AC3E}">
        <p14:creationId xmlns:p14="http://schemas.microsoft.com/office/powerpoint/2010/main" val="1214069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BC99C-C1B2-DA3E-996A-861D472384DF}"/>
              </a:ext>
            </a:extLst>
          </p:cNvPr>
          <p:cNvSpPr>
            <a:spLocks noGrp="1"/>
          </p:cNvSpPr>
          <p:nvPr>
            <p:ph type="title"/>
          </p:nvPr>
        </p:nvSpPr>
        <p:spPr/>
        <p:txBody>
          <a:bodyPr/>
          <a:lstStyle/>
          <a:p>
            <a:r>
              <a:rPr lang="es-MX" dirty="0"/>
              <a:t>MFP y Oferta de fondos prestables (OFP)</a:t>
            </a:r>
          </a:p>
        </p:txBody>
      </p:sp>
      <p:sp>
        <p:nvSpPr>
          <p:cNvPr id="3" name="Marcador de contenido 2">
            <a:extLst>
              <a:ext uri="{FF2B5EF4-FFF2-40B4-BE49-F238E27FC236}">
                <a16:creationId xmlns:a16="http://schemas.microsoft.com/office/drawing/2014/main" id="{4814C96F-AD27-1CC2-EA14-9362EA5174D4}"/>
              </a:ext>
            </a:extLst>
          </p:cNvPr>
          <p:cNvSpPr>
            <a:spLocks noGrp="1"/>
          </p:cNvSpPr>
          <p:nvPr>
            <p:ph idx="1"/>
          </p:nvPr>
        </p:nvSpPr>
        <p:spPr/>
        <p:txBody>
          <a:bodyPr/>
          <a:lstStyle/>
          <a:p>
            <a:r>
              <a:rPr lang="es-MX" dirty="0"/>
              <a:t>OFP es la Q total de los fondos disponibles (para prestar) a partir del ahorro privado, el superávit del presupuesto del gobierno y el crédito internacional durante un período dado.</a:t>
            </a:r>
          </a:p>
          <a:p>
            <a:r>
              <a:rPr lang="es-MX" dirty="0"/>
              <a:t>Factores que determinan la OFP:</a:t>
            </a:r>
          </a:p>
          <a:p>
            <a:pPr lvl="1"/>
            <a:r>
              <a:rPr lang="es-MX" dirty="0"/>
              <a:t>Tasa de interés real (TIR)</a:t>
            </a:r>
          </a:p>
          <a:p>
            <a:pPr lvl="1"/>
            <a:r>
              <a:rPr lang="es-MX" dirty="0"/>
              <a:t>Ingreso disponible (Yd)</a:t>
            </a:r>
          </a:p>
          <a:p>
            <a:pPr lvl="1"/>
            <a:r>
              <a:rPr lang="es-MX" dirty="0"/>
              <a:t>Ingreso futuro esperado (</a:t>
            </a:r>
            <a:r>
              <a:rPr lang="es-MX" dirty="0" err="1"/>
              <a:t>YFe</a:t>
            </a:r>
            <a:r>
              <a:rPr lang="es-MX" dirty="0"/>
              <a:t>)</a:t>
            </a:r>
          </a:p>
          <a:p>
            <a:pPr lvl="1"/>
            <a:r>
              <a:rPr lang="es-MX" dirty="0"/>
              <a:t>Riqueza (patrimonio)</a:t>
            </a:r>
          </a:p>
          <a:p>
            <a:pPr lvl="1"/>
            <a:r>
              <a:rPr lang="es-MX" dirty="0"/>
              <a:t>Riesgo de insolvencia (</a:t>
            </a:r>
            <a:r>
              <a:rPr lang="es-MX" dirty="0" err="1"/>
              <a:t>Ri</a:t>
            </a:r>
            <a:r>
              <a:rPr lang="es-MX" dirty="0"/>
              <a:t>)</a:t>
            </a:r>
          </a:p>
          <a:p>
            <a:r>
              <a:rPr lang="es-MX" dirty="0"/>
              <a:t>Asimismo, la OFD puede graficarse en una curva de OFD.</a:t>
            </a:r>
          </a:p>
          <a:p>
            <a:r>
              <a:rPr lang="es-MX" dirty="0"/>
              <a:t>La cual, también, puede experimentar movimientos (a derecha o izquierda).</a:t>
            </a:r>
          </a:p>
        </p:txBody>
      </p:sp>
    </p:spTree>
    <p:extLst>
      <p:ext uri="{BB962C8B-B14F-4D97-AF65-F5344CB8AC3E}">
        <p14:creationId xmlns:p14="http://schemas.microsoft.com/office/powerpoint/2010/main" val="32891125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68791-B000-09A9-DA9A-AD8E3CC36736}"/>
              </a:ext>
            </a:extLst>
          </p:cNvPr>
          <p:cNvSpPr>
            <a:spLocks noGrp="1"/>
          </p:cNvSpPr>
          <p:nvPr>
            <p:ph type="title"/>
          </p:nvPr>
        </p:nvSpPr>
        <p:spPr/>
        <p:txBody>
          <a:bodyPr/>
          <a:lstStyle/>
          <a:p>
            <a:r>
              <a:rPr lang="es-MX" dirty="0"/>
              <a:t>Equilibrio en el MFP. La tasa de interés real (TIR)</a:t>
            </a:r>
            <a:br>
              <a:rPr lang="es-MX" dirty="0"/>
            </a:br>
            <a:endParaRPr lang="es-MX"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2E0AEE6D-22C5-CD93-66ED-E9281D5DFA7B}"/>
                  </a:ext>
                </a:extLst>
              </p:cNvPr>
              <p:cNvSpPr>
                <a:spLocks noGrp="1"/>
              </p:cNvSpPr>
              <p:nvPr>
                <p:ph idx="1"/>
              </p:nvPr>
            </p:nvSpPr>
            <p:spPr/>
            <p:txBody>
              <a:bodyPr>
                <a:normAutofit fontScale="85000" lnSpcReduction="10000"/>
              </a:bodyPr>
              <a:lstStyle/>
              <a:p>
                <a:r>
                  <a:rPr lang="es-MX" dirty="0"/>
                  <a:t>La TIR es el precio de equilibrio que se alcanza en el MFP, como consecuencia de la intersección de las curvas de DFP y OFP. </a:t>
                </a:r>
              </a:p>
              <a:p>
                <a:r>
                  <a:rPr lang="es-MX" dirty="0"/>
                  <a:t>En otros términos, la TIR es el precio del dinero prestable.</a:t>
                </a:r>
              </a:p>
              <a:p>
                <a:r>
                  <a:rPr lang="es-MX" dirty="0"/>
                  <a:t>El equilibrio determinará una Q de fondos prestables para cada nivel de precio (de los fondos prestables disponibles y solicitados).</a:t>
                </a:r>
              </a:p>
              <a:p>
                <a:r>
                  <a:rPr lang="es-MX" dirty="0"/>
                  <a:t>En el MFP sólo existe una tasa de interés, porque ella refleja el promedio de todos los títulos que se transan en él (deudas, bonos, acciones, </a:t>
                </a:r>
                <a:r>
                  <a:rPr lang="es-MX" dirty="0" err="1"/>
                  <a:t>etc</a:t>
                </a:r>
                <a:r>
                  <a:rPr lang="es-MX" dirty="0"/>
                  <a:t>).</a:t>
                </a:r>
              </a:p>
              <a:p>
                <a:r>
                  <a:rPr lang="es-MX" dirty="0"/>
                  <a:t>La tasa de interés se mide en términos reales (TIR, precio deflactado), por oposición a hacerlo en términos nominales (precios corrientes, con inflación o no deflactados) que sería la tasa de interés nominal (TIN).</a:t>
                </a:r>
              </a:p>
              <a:p>
                <a:r>
                  <a:rPr lang="es-MX" dirty="0"/>
                  <a:t>La TIN es la Q de dinero que paga un prestatario (un deudor) y que recibe el prestamista (el acreedor) como interés anual, expresado como un porcentaje (%) del monto monetario (corriente) prestado originalmente.</a:t>
                </a:r>
              </a:p>
              <a:p>
                <a:r>
                  <a:rPr lang="es-MX" dirty="0"/>
                  <a:t>Fórmula TIR = </a:t>
                </a:r>
                <a14:m>
                  <m:oMath xmlns:m="http://schemas.openxmlformats.org/officeDocument/2006/math">
                    <m:r>
                      <a:rPr lang="es-MX" b="0" i="0" smtClean="0">
                        <a:latin typeface="Cambria Math" panose="02040503050406030204" pitchFamily="18" charset="0"/>
                      </a:rPr>
                      <m:t> </m:t>
                    </m:r>
                    <m:f>
                      <m:fPr>
                        <m:ctrlPr>
                          <a:rPr lang="pt-BR" i="1" smtClean="0">
                            <a:latin typeface="Cambria Math" panose="02040503050406030204" pitchFamily="18" charset="0"/>
                          </a:rPr>
                        </m:ctrlPr>
                      </m:fPr>
                      <m:num>
                        <m:r>
                          <a:rPr lang="es-MX" b="0" i="1" smtClean="0">
                            <a:latin typeface="Cambria Math" panose="02040503050406030204" pitchFamily="18" charset="0"/>
                          </a:rPr>
                          <m:t>𝑇𝐼𝑁</m:t>
                        </m:r>
                        <m:r>
                          <a:rPr lang="es-MX" b="0" i="1" smtClean="0">
                            <a:latin typeface="Cambria Math" panose="02040503050406030204" pitchFamily="18" charset="0"/>
                          </a:rPr>
                          <m:t> −</m:t>
                        </m:r>
                        <m:r>
                          <a:rPr lang="es-MX" b="0" i="1" smtClean="0">
                            <a:latin typeface="Cambria Math" panose="02040503050406030204" pitchFamily="18" charset="0"/>
                          </a:rPr>
                          <m:t>𝑇𝑎𝑠𝑎</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𝑖𝑛𝑓𝑙𝑎𝑐𝑖</m:t>
                        </m:r>
                        <m:r>
                          <a:rPr lang="es-MX" b="0" i="1" smtClean="0">
                            <a:latin typeface="Cambria Math" panose="02040503050406030204" pitchFamily="18" charset="0"/>
                          </a:rPr>
                          <m:t>ó</m:t>
                        </m:r>
                        <m:r>
                          <a:rPr lang="es-MX" b="0" i="1" smtClean="0">
                            <a:latin typeface="Cambria Math" panose="02040503050406030204" pitchFamily="18" charset="0"/>
                          </a:rPr>
                          <m:t>𝑛</m:t>
                        </m:r>
                      </m:num>
                      <m:den>
                        <m:r>
                          <a:rPr lang="es-MX" b="0" i="1" smtClean="0">
                            <a:latin typeface="Cambria Math" panose="02040503050406030204" pitchFamily="18" charset="0"/>
                          </a:rPr>
                          <m:t>(1+</m:t>
                        </m:r>
                        <m:r>
                          <a:rPr lang="es-MX" b="0" i="1" smtClean="0">
                            <a:latin typeface="Cambria Math" panose="02040503050406030204" pitchFamily="18" charset="0"/>
                          </a:rPr>
                          <m:t>𝑇𝑎𝑠𝑎</m:t>
                        </m:r>
                        <m:r>
                          <a:rPr lang="es-MX" b="0" i="1" smtClean="0">
                            <a:latin typeface="Cambria Math" panose="02040503050406030204" pitchFamily="18" charset="0"/>
                          </a:rPr>
                          <m:t> </m:t>
                        </m:r>
                        <m:r>
                          <a:rPr lang="es-MX" b="0" i="1" smtClean="0">
                            <a:latin typeface="Cambria Math" panose="02040503050406030204" pitchFamily="18" charset="0"/>
                          </a:rPr>
                          <m:t>𝑑𝑒</m:t>
                        </m:r>
                        <m:r>
                          <a:rPr lang="es-MX" b="0" i="1" smtClean="0">
                            <a:latin typeface="Cambria Math" panose="02040503050406030204" pitchFamily="18" charset="0"/>
                          </a:rPr>
                          <m:t> </m:t>
                        </m:r>
                        <m:r>
                          <a:rPr lang="es-MX" b="0" i="1" smtClean="0">
                            <a:latin typeface="Cambria Math" panose="02040503050406030204" pitchFamily="18" charset="0"/>
                          </a:rPr>
                          <m:t>𝐼𝑛𝑓𝑙𝑎𝑐𝑖</m:t>
                        </m:r>
                        <m:r>
                          <a:rPr lang="es-MX" b="0" i="1" smtClean="0">
                            <a:latin typeface="Cambria Math" panose="02040503050406030204" pitchFamily="18" charset="0"/>
                          </a:rPr>
                          <m:t>ó</m:t>
                        </m:r>
                        <m:r>
                          <a:rPr lang="es-MX" b="0" i="1" smtClean="0">
                            <a:latin typeface="Cambria Math" panose="02040503050406030204" pitchFamily="18" charset="0"/>
                          </a:rPr>
                          <m:t>𝑛</m:t>
                        </m:r>
                        <m:r>
                          <a:rPr lang="es-MX" b="0" i="1" smtClean="0">
                            <a:latin typeface="Cambria Math" panose="02040503050406030204" pitchFamily="18" charset="0"/>
                          </a:rPr>
                          <m:t>/100)</m:t>
                        </m:r>
                      </m:den>
                    </m:f>
                    <m:r>
                      <a:rPr lang="es-MX" b="0" i="1" smtClean="0">
                        <a:latin typeface="Cambria Math" panose="02040503050406030204" pitchFamily="18" charset="0"/>
                      </a:rPr>
                      <m:t>=(5−2</m:t>
                    </m:r>
                  </m:oMath>
                </a14:m>
                <a:r>
                  <a:rPr lang="es-MX" dirty="0"/>
                  <a:t>) / (1+0,002) = 2,94% anual</a:t>
                </a:r>
              </a:p>
              <a:p>
                <a:r>
                  <a:rPr lang="es-MX" dirty="0"/>
                  <a:t>En otros términos, la TIR es la tasa de interés nominal pero ajustada para eliminar los efectos de la inflación sobre el poder adquisitivo del dinero. </a:t>
                </a:r>
              </a:p>
            </p:txBody>
          </p:sp>
        </mc:Choice>
        <mc:Fallback xmlns="">
          <p:sp>
            <p:nvSpPr>
              <p:cNvPr id="3" name="Marcador de contenido 2">
                <a:extLst>
                  <a:ext uri="{FF2B5EF4-FFF2-40B4-BE49-F238E27FC236}">
                    <a16:creationId xmlns:a16="http://schemas.microsoft.com/office/drawing/2014/main" id="{2E0AEE6D-22C5-CD93-66ED-E9281D5DFA7B}"/>
                  </a:ext>
                </a:extLst>
              </p:cNvPr>
              <p:cNvSpPr>
                <a:spLocks noGrp="1" noRot="1" noChangeAspect="1" noMove="1" noResize="1" noEditPoints="1" noAdjustHandles="1" noChangeArrowheads="1" noChangeShapeType="1" noTextEdit="1"/>
              </p:cNvSpPr>
              <p:nvPr>
                <p:ph idx="1"/>
              </p:nvPr>
            </p:nvSpPr>
            <p:spPr>
              <a:blipFill>
                <a:blip r:embed="rId2"/>
                <a:stretch>
                  <a:fillRect l="-333" r="-583"/>
                </a:stretch>
              </a:blipFill>
            </p:spPr>
            <p:txBody>
              <a:bodyPr/>
              <a:lstStyle/>
              <a:p>
                <a:r>
                  <a:rPr lang="es-MX">
                    <a:noFill/>
                  </a:rPr>
                  <a:t> </a:t>
                </a:r>
              </a:p>
            </p:txBody>
          </p:sp>
        </mc:Fallback>
      </mc:AlternateContent>
    </p:spTree>
    <p:extLst>
      <p:ext uri="{BB962C8B-B14F-4D97-AF65-F5344CB8AC3E}">
        <p14:creationId xmlns:p14="http://schemas.microsoft.com/office/powerpoint/2010/main" val="3841199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99A3D-BF7F-6AB1-8F89-355227811DFB}"/>
              </a:ext>
            </a:extLst>
          </p:cNvPr>
          <p:cNvSpPr>
            <a:spLocks noGrp="1"/>
          </p:cNvSpPr>
          <p:nvPr>
            <p:ph type="title"/>
          </p:nvPr>
        </p:nvSpPr>
        <p:spPr/>
        <p:txBody>
          <a:bodyPr/>
          <a:lstStyle/>
          <a:p>
            <a:r>
              <a:rPr lang="es-MX" dirty="0"/>
              <a:t>Actividad del gobierno en el MFP</a:t>
            </a:r>
            <a:br>
              <a:rPr lang="es-MX" dirty="0"/>
            </a:br>
            <a:r>
              <a:rPr lang="es-MX" sz="1800" dirty="0"/>
              <a:t>…y sobre la TIR y sobre la (I).</a:t>
            </a:r>
            <a:endParaRPr lang="es-MX" dirty="0"/>
          </a:p>
        </p:txBody>
      </p:sp>
      <p:sp>
        <p:nvSpPr>
          <p:cNvPr id="3" name="Marcador de contenido 2">
            <a:extLst>
              <a:ext uri="{FF2B5EF4-FFF2-40B4-BE49-F238E27FC236}">
                <a16:creationId xmlns:a16="http://schemas.microsoft.com/office/drawing/2014/main" id="{151B2198-B76A-8C63-C01D-6148D2BC66CD}"/>
              </a:ext>
            </a:extLst>
          </p:cNvPr>
          <p:cNvSpPr>
            <a:spLocks noGrp="1"/>
          </p:cNvSpPr>
          <p:nvPr>
            <p:ph idx="1"/>
          </p:nvPr>
        </p:nvSpPr>
        <p:spPr/>
        <p:txBody>
          <a:bodyPr>
            <a:normAutofit fontScale="92500" lnSpcReduction="10000"/>
          </a:bodyPr>
          <a:lstStyle/>
          <a:p>
            <a:r>
              <a:rPr lang="es-MX" dirty="0"/>
              <a:t>Sabemos que cuando en el presupuesto del gobierno existe </a:t>
            </a:r>
            <a:r>
              <a:rPr lang="es-MX" b="1" dirty="0"/>
              <a:t>superávit</a:t>
            </a:r>
            <a:r>
              <a:rPr lang="es-MX" dirty="0"/>
              <a:t>, el gobierno puede contribuir a financiar la inversión (I) desplazando esos fondos al MFP y ,como consecuencia, aumentar así la OFP. </a:t>
            </a:r>
          </a:p>
          <a:p>
            <a:r>
              <a:rPr lang="es-MX" dirty="0"/>
              <a:t>Si sube la OFD, entonces la tasa de interés real (TIR) disminuirá, propiciando -de esta forma- que aumente la Q demandada de fondos prestables (DFP).</a:t>
            </a:r>
          </a:p>
          <a:p>
            <a:r>
              <a:rPr lang="es-MX" dirty="0"/>
              <a:t>Si aumenta la DFP ello implicará (en una parte, como veremos) el aumento de la (I).</a:t>
            </a:r>
          </a:p>
          <a:p>
            <a:r>
              <a:rPr lang="es-MX" dirty="0"/>
              <a:t>Por otra parte, si en el presupuesto del gobierno hay </a:t>
            </a:r>
            <a:r>
              <a:rPr lang="es-MX" b="1" dirty="0"/>
              <a:t>déficit</a:t>
            </a:r>
            <a:r>
              <a:rPr lang="es-MX" dirty="0"/>
              <a:t>, el gobierno deberá competir por fondos en el MFP, por lo que aumentará la DFP y ello traerá un aumento de la TIR.</a:t>
            </a:r>
          </a:p>
          <a:p>
            <a:r>
              <a:rPr lang="es-MX" dirty="0"/>
              <a:t>Si la TIR aumenta, aumentará el ahorro (S) de las familias y la Q ofrecida de fondos prestables (OFP) lo que implicará (en una parte, como veremos) una reducción de la (I).</a:t>
            </a:r>
          </a:p>
          <a:p>
            <a:r>
              <a:rPr lang="es-MX" dirty="0"/>
              <a:t>El </a:t>
            </a:r>
            <a:r>
              <a:rPr lang="es-MX" b="1" dirty="0"/>
              <a:t>efecto desplazamiento</a:t>
            </a:r>
            <a:r>
              <a:rPr lang="es-MX" dirty="0"/>
              <a:t>: Es la tendencia a que un déficit presupuestario (del gobierno) eleve la TIR y disminuya la (I). O que un superávit reduzca la TIR y aumente la (I).</a:t>
            </a:r>
          </a:p>
        </p:txBody>
      </p:sp>
    </p:spTree>
    <p:extLst>
      <p:ext uri="{BB962C8B-B14F-4D97-AF65-F5344CB8AC3E}">
        <p14:creationId xmlns:p14="http://schemas.microsoft.com/office/powerpoint/2010/main" val="787610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CEFA7-F207-E292-DE59-2759B45DE761}"/>
              </a:ext>
            </a:extLst>
          </p:cNvPr>
          <p:cNvSpPr>
            <a:spLocks noGrp="1"/>
          </p:cNvSpPr>
          <p:nvPr>
            <p:ph type="title"/>
          </p:nvPr>
        </p:nvSpPr>
        <p:spPr/>
        <p:txBody>
          <a:bodyPr/>
          <a:lstStyle/>
          <a:p>
            <a: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t>Actividad del gobierno en el MFP</a:t>
            </a:r>
            <a:br>
              <a:rPr kumimoji="0" lang="es-MX" sz="3600" b="0" i="0" u="none" strike="noStrike" kern="1200" cap="none" spc="-60" normalizeH="0" baseline="0" noProof="0" dirty="0">
                <a:ln>
                  <a:noFill/>
                </a:ln>
                <a:solidFill>
                  <a:srgbClr val="FFFFFF"/>
                </a:solidFill>
                <a:effectLst/>
                <a:uLnTx/>
                <a:uFillTx/>
                <a:latin typeface="Corbel" panose="020B0503020204020204"/>
                <a:ea typeface="+mj-ea"/>
                <a:cs typeface="+mj-cs"/>
              </a:rPr>
            </a:br>
            <a:r>
              <a:rPr kumimoji="0" lang="es-MX" sz="1800" b="0" i="0" u="none" strike="noStrike" kern="1200" cap="none" spc="-60" normalizeH="0" baseline="0" noProof="0" dirty="0">
                <a:ln>
                  <a:noFill/>
                </a:ln>
                <a:solidFill>
                  <a:srgbClr val="FFFFFF"/>
                </a:solidFill>
                <a:effectLst/>
                <a:uLnTx/>
                <a:uFillTx/>
                <a:latin typeface="Corbel" panose="020B0503020204020204"/>
                <a:ea typeface="+mj-ea"/>
                <a:cs typeface="+mj-cs"/>
              </a:rPr>
              <a:t>…y sobre la TIR y sobre la (I).</a:t>
            </a:r>
            <a:endParaRPr lang="es-MX" dirty="0"/>
          </a:p>
        </p:txBody>
      </p:sp>
      <p:sp>
        <p:nvSpPr>
          <p:cNvPr id="3" name="Marcador de contenido 2">
            <a:extLst>
              <a:ext uri="{FF2B5EF4-FFF2-40B4-BE49-F238E27FC236}">
                <a16:creationId xmlns:a16="http://schemas.microsoft.com/office/drawing/2014/main" id="{0C4AED88-467E-35BF-C514-B44DA5EC4DD2}"/>
              </a:ext>
            </a:extLst>
          </p:cNvPr>
          <p:cNvSpPr>
            <a:spLocks noGrp="1"/>
          </p:cNvSpPr>
          <p:nvPr>
            <p:ph idx="1"/>
          </p:nvPr>
        </p:nvSpPr>
        <p:spPr/>
        <p:txBody>
          <a:bodyPr/>
          <a:lstStyle/>
          <a:p>
            <a:r>
              <a:rPr lang="es-MX" dirty="0"/>
              <a:t>El efecto Ricardo-Bravo (por David Ricardo quien lo previó y Robert J. Bravo, quien lo enunció).</a:t>
            </a:r>
          </a:p>
          <a:p>
            <a:r>
              <a:rPr lang="es-MX" dirty="0"/>
              <a:t>Sostiene que los dos efectos desplazamientos son erróneos. Según éste, el presupuesto gubernamental (sea con déficit o superávit) no tiene efecto alguno sobre la TIR y tampoco sobre la (I)… porque, básicamente, los contribuyentes (agentes económicos privados sujetos a la política fiscal; y, además, a la monetaria) no son tontos y pueden prever y “esterilizar” (hasta cierto punto) los efectos de las políticas que se anuncian y que les afectan, precisamente, modificando anticipadamente sus conductas (elecciones y decisiones económicas). </a:t>
            </a:r>
          </a:p>
          <a:p>
            <a:endParaRPr lang="es-MX" dirty="0"/>
          </a:p>
        </p:txBody>
      </p:sp>
    </p:spTree>
    <p:extLst>
      <p:ext uri="{BB962C8B-B14F-4D97-AF65-F5344CB8AC3E}">
        <p14:creationId xmlns:p14="http://schemas.microsoft.com/office/powerpoint/2010/main" val="3097655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E7A1F-C001-89BE-845F-3F8BF143222B}"/>
              </a:ext>
            </a:extLst>
          </p:cNvPr>
          <p:cNvSpPr>
            <a:spLocks noGrp="1"/>
          </p:cNvSpPr>
          <p:nvPr>
            <p:ph type="title"/>
          </p:nvPr>
        </p:nvSpPr>
        <p:spPr/>
        <p:txBody>
          <a:bodyPr/>
          <a:lstStyle/>
          <a:p>
            <a:r>
              <a:rPr lang="es-MX" dirty="0"/>
              <a:t>Mercado global de fondos prestables</a:t>
            </a:r>
          </a:p>
        </p:txBody>
      </p:sp>
      <p:sp>
        <p:nvSpPr>
          <p:cNvPr id="3" name="Marcador de contenido 2">
            <a:extLst>
              <a:ext uri="{FF2B5EF4-FFF2-40B4-BE49-F238E27FC236}">
                <a16:creationId xmlns:a16="http://schemas.microsoft.com/office/drawing/2014/main" id="{06E17E18-625F-7274-B7EE-E6B05D8BC55B}"/>
              </a:ext>
            </a:extLst>
          </p:cNvPr>
          <p:cNvSpPr>
            <a:spLocks noGrp="1"/>
          </p:cNvSpPr>
          <p:nvPr>
            <p:ph idx="1"/>
          </p:nvPr>
        </p:nvSpPr>
        <p:spPr/>
        <p:txBody>
          <a:bodyPr>
            <a:normAutofit fontScale="85000" lnSpcReduction="20000"/>
          </a:bodyPr>
          <a:lstStyle/>
          <a:p>
            <a:r>
              <a:rPr lang="es-MX" dirty="0"/>
              <a:t>Es global, no nacional.</a:t>
            </a:r>
          </a:p>
          <a:p>
            <a:r>
              <a:rPr lang="es-MX" dirty="0"/>
              <a:t>Se trata, además, de un mercado único, integrado.</a:t>
            </a:r>
          </a:p>
          <a:p>
            <a:r>
              <a:rPr lang="es-MX" dirty="0"/>
              <a:t>Los prestatarios (deudores) buscan la TIR más baja.</a:t>
            </a:r>
          </a:p>
          <a:p>
            <a:r>
              <a:rPr lang="es-MX" dirty="0"/>
              <a:t>Los prestamistas (acreedores) buscan la TIR más alta.</a:t>
            </a:r>
          </a:p>
          <a:p>
            <a:r>
              <a:rPr lang="es-MX" dirty="0"/>
              <a:t>El K financiero es móvil, globalmente.</a:t>
            </a:r>
          </a:p>
          <a:p>
            <a:r>
              <a:rPr lang="es-MX" dirty="0"/>
              <a:t>La libre movilidad internacional del K financiero lleva a la igualdad en las tasa de interés en todo el mundo. </a:t>
            </a:r>
          </a:p>
          <a:p>
            <a:r>
              <a:rPr lang="es-MX" dirty="0"/>
              <a:t>Si ello es así, naturalmente, desaparecería el incentivo para moverlos. Pero, en la realidad, ello no es así porque el estímulo lo constituyen los distintos grados de riesgo (</a:t>
            </a:r>
            <a:r>
              <a:rPr lang="es-MX" dirty="0" err="1"/>
              <a:t>Ri</a:t>
            </a:r>
            <a:r>
              <a:rPr lang="es-MX" dirty="0"/>
              <a:t>) que se incorporan a las TIR a lo largo y ancho del planeta.</a:t>
            </a:r>
          </a:p>
          <a:p>
            <a:r>
              <a:rPr lang="es-MX" dirty="0"/>
              <a:t>Así, para poder comparar las TIR debe contrastarse el activo financiero con el mismo riesgo.</a:t>
            </a:r>
          </a:p>
          <a:p>
            <a:r>
              <a:rPr lang="es-MX" dirty="0"/>
              <a:t>Las TIR incluyen una prima de riesgo (PRI). A más riesgoso el préstamo, mayor es la tasa de interés.</a:t>
            </a:r>
          </a:p>
          <a:p>
            <a:r>
              <a:rPr lang="es-MX" dirty="0"/>
              <a:t>La PRI = TI de un préstamo riesgoso – TI de un préstamo seguro</a:t>
            </a:r>
          </a:p>
          <a:p>
            <a:r>
              <a:rPr lang="es-MX" dirty="0"/>
              <a:t>Conceder préstamos es riesgoso. Ej.: prestar dinero a Argentina o hacerlo a Japón.</a:t>
            </a:r>
          </a:p>
        </p:txBody>
      </p:sp>
    </p:spTree>
    <p:extLst>
      <p:ext uri="{BB962C8B-B14F-4D97-AF65-F5344CB8AC3E}">
        <p14:creationId xmlns:p14="http://schemas.microsoft.com/office/powerpoint/2010/main" val="2768849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EAC3AB-EE5A-C6F1-1D03-E564F98C4549}"/>
              </a:ext>
            </a:extLst>
          </p:cNvPr>
          <p:cNvSpPr>
            <a:spLocks noGrp="1"/>
          </p:cNvSpPr>
          <p:nvPr>
            <p:ph type="title"/>
          </p:nvPr>
        </p:nvSpPr>
        <p:spPr/>
        <p:txBody>
          <a:bodyPr/>
          <a:lstStyle/>
          <a:p>
            <a:r>
              <a:rPr lang="es-MX" dirty="0"/>
              <a:t>Dinero</a:t>
            </a:r>
            <a:br>
              <a:rPr lang="es-MX" dirty="0"/>
            </a:br>
            <a:br>
              <a:rPr lang="es-MX" dirty="0"/>
            </a:br>
            <a:r>
              <a:rPr lang="es-MX" sz="1800" dirty="0"/>
              <a:t>El dinero en la historia cultural del ser humano</a:t>
            </a:r>
            <a:br>
              <a:rPr lang="es-MX" sz="1800" dirty="0"/>
            </a:br>
            <a:br>
              <a:rPr lang="es-MX" sz="1800" dirty="0"/>
            </a:br>
            <a:r>
              <a:rPr lang="es-MX" sz="1800" dirty="0"/>
              <a:t>Fases en la historia del uso y tipo de dinero</a:t>
            </a:r>
            <a:br>
              <a:rPr lang="es-MX" sz="1800" dirty="0"/>
            </a:br>
            <a:endParaRPr lang="es-MX" sz="1800" dirty="0"/>
          </a:p>
        </p:txBody>
      </p:sp>
      <p:sp>
        <p:nvSpPr>
          <p:cNvPr id="3" name="Marcador de contenido 2">
            <a:extLst>
              <a:ext uri="{FF2B5EF4-FFF2-40B4-BE49-F238E27FC236}">
                <a16:creationId xmlns:a16="http://schemas.microsoft.com/office/drawing/2014/main" id="{83C4CDCB-46CF-1808-4011-D3FB6FDDCE4A}"/>
              </a:ext>
            </a:extLst>
          </p:cNvPr>
          <p:cNvSpPr>
            <a:spLocks noGrp="1"/>
          </p:cNvSpPr>
          <p:nvPr>
            <p:ph idx="1"/>
          </p:nvPr>
        </p:nvSpPr>
        <p:spPr>
          <a:xfrm>
            <a:off x="3869268" y="1333254"/>
            <a:ext cx="7315200" cy="4651493"/>
          </a:xfrm>
        </p:spPr>
        <p:txBody>
          <a:bodyPr>
            <a:normAutofit fontScale="85000" lnSpcReduction="20000"/>
          </a:bodyPr>
          <a:lstStyle/>
          <a:p>
            <a:r>
              <a:rPr lang="es-MX" dirty="0"/>
              <a:t>El dinero resuelve el problema de doble coincidencia que supone el trueque (fase de economía no dineraria). Esto es, llegar fácilmente a un término de intercambio o precio relativo entre dos bienes.</a:t>
            </a:r>
          </a:p>
          <a:p>
            <a:r>
              <a:rPr lang="es-MX" dirty="0"/>
              <a:t>Fueron dinero </a:t>
            </a:r>
            <a:r>
              <a:rPr lang="es-MX" i="1" dirty="0"/>
              <a:t>illo tempore</a:t>
            </a:r>
            <a:r>
              <a:rPr lang="es-MX" dirty="0"/>
              <a:t>: plumas de Quetzal (civilización maya), semillas de cacao (civilización azteca), piedras rai (islas Yap y Palau), metales preciosos (oro, plata y sus aleaciones como el </a:t>
            </a:r>
            <a:r>
              <a:rPr lang="es-MX" dirty="0" err="1"/>
              <a:t>eléctrum</a:t>
            </a:r>
            <a:r>
              <a:rPr lang="es-MX" dirty="0"/>
              <a:t>).</a:t>
            </a:r>
          </a:p>
          <a:p>
            <a:r>
              <a:rPr lang="es-MX" dirty="0"/>
              <a:t>El dinero y la mitología (griega): Midas, Sileno y Baco; y el río </a:t>
            </a:r>
            <a:r>
              <a:rPr lang="es-MX" dirty="0" err="1"/>
              <a:t>Pactolo</a:t>
            </a:r>
            <a:r>
              <a:rPr lang="es-MX" dirty="0"/>
              <a:t> (Turquía).</a:t>
            </a:r>
          </a:p>
          <a:p>
            <a:r>
              <a:rPr lang="es-MX" dirty="0"/>
              <a:t>El dinero con Alejandro Magno (Macedonia, s. IV a.C.). Tetradracmas de plata, acuñados en Tiro.</a:t>
            </a:r>
          </a:p>
          <a:p>
            <a:r>
              <a:rPr lang="es-MX" dirty="0"/>
              <a:t>El dinero en la vida de Jesús. El milagro del </a:t>
            </a:r>
            <a:r>
              <a:rPr lang="es-MX" dirty="0" err="1"/>
              <a:t>estáter</a:t>
            </a:r>
            <a:r>
              <a:rPr lang="es-MX" dirty="0"/>
              <a:t> en la boca del pez (para pagar el impuesto del Templo de Jerusalén).</a:t>
            </a:r>
          </a:p>
          <a:p>
            <a:r>
              <a:rPr lang="es-MX" dirty="0"/>
              <a:t>El dinero y la acuñación de monedas en Roma. El templo de Juno Moneta.</a:t>
            </a:r>
          </a:p>
          <a:p>
            <a:r>
              <a:rPr lang="es-MX" dirty="0"/>
              <a:t>El dinero en China. </a:t>
            </a:r>
            <a:r>
              <a:rPr lang="es-MX" dirty="0" err="1"/>
              <a:t>Jiaozi</a:t>
            </a:r>
            <a:r>
              <a:rPr lang="es-MX" dirty="0"/>
              <a:t> y la invención del papel moneda. Marco Polo.</a:t>
            </a:r>
          </a:p>
          <a:p>
            <a:r>
              <a:rPr lang="es-MX" dirty="0"/>
              <a:t>Los patrones metálicos en el medioevo y su término.</a:t>
            </a:r>
          </a:p>
          <a:p>
            <a:r>
              <a:rPr lang="es-MX" dirty="0"/>
              <a:t>Fases en la historia del uso y tipo de dinero: 1. Dinero mercancía, 2. D. representativo (con respaldo), 3. D. fiduciario (sin respaldo), 4. D. según su liquidez (M1, M2, </a:t>
            </a:r>
            <a:r>
              <a:rPr lang="es-MX" dirty="0" err="1"/>
              <a:t>etc</a:t>
            </a:r>
            <a:r>
              <a:rPr lang="es-MX" dirty="0"/>
              <a:t>).</a:t>
            </a:r>
          </a:p>
          <a:p>
            <a:endParaRPr lang="es-MX" dirty="0"/>
          </a:p>
        </p:txBody>
      </p:sp>
    </p:spTree>
    <p:extLst>
      <p:ext uri="{BB962C8B-B14F-4D97-AF65-F5344CB8AC3E}">
        <p14:creationId xmlns:p14="http://schemas.microsoft.com/office/powerpoint/2010/main" val="23426699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2533B2-755E-6604-513C-C546B87D354F}"/>
              </a:ext>
            </a:extLst>
          </p:cNvPr>
          <p:cNvSpPr>
            <a:spLocks noGrp="1"/>
          </p:cNvSpPr>
          <p:nvPr>
            <p:ph type="title"/>
          </p:nvPr>
        </p:nvSpPr>
        <p:spPr/>
        <p:txBody>
          <a:bodyPr/>
          <a:lstStyle/>
          <a:p>
            <a:r>
              <a:rPr lang="es-MX" dirty="0"/>
              <a:t>Dinero hoy</a:t>
            </a:r>
            <a:br>
              <a:rPr lang="es-MX" dirty="0"/>
            </a:br>
            <a:br>
              <a:rPr lang="es-MX" dirty="0"/>
            </a:br>
            <a:r>
              <a:rPr lang="es-MX" sz="1800" dirty="0"/>
              <a:t>Lectura: Miller. </a:t>
            </a:r>
            <a:r>
              <a:rPr lang="es-MX" sz="1800"/>
              <a:t>Economía conductual.</a:t>
            </a:r>
            <a:endParaRPr lang="es-MX" dirty="0"/>
          </a:p>
        </p:txBody>
      </p:sp>
      <p:sp>
        <p:nvSpPr>
          <p:cNvPr id="3" name="Marcador de contenido 2">
            <a:extLst>
              <a:ext uri="{FF2B5EF4-FFF2-40B4-BE49-F238E27FC236}">
                <a16:creationId xmlns:a16="http://schemas.microsoft.com/office/drawing/2014/main" id="{C9F49FD5-4EEA-447A-3C6B-5880E3B80CA0}"/>
              </a:ext>
            </a:extLst>
          </p:cNvPr>
          <p:cNvSpPr>
            <a:spLocks noGrp="1"/>
          </p:cNvSpPr>
          <p:nvPr>
            <p:ph idx="1"/>
          </p:nvPr>
        </p:nvSpPr>
        <p:spPr/>
        <p:txBody>
          <a:body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Actualmente, la economía emplea dinero fiduciario (no representativo, sin respaldo, nada detrás). </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En esta configuración, para combatir fenómenos como el de la inflación (tema macro), el mercado del dinero es un mercado regulado (esto es, uno en que interviene el Estado a través de la regulación, el Derecho).</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lang="es-MX" sz="1600" dirty="0">
                <a:solidFill>
                  <a:srgbClr val="000000">
                    <a:lumMod val="65000"/>
                    <a:lumOff val="35000"/>
                  </a:srgbClr>
                </a:solidFill>
                <a:latin typeface="Corbel" panose="020B0503020204020204"/>
              </a:rPr>
              <a:t>Y lo hace a través de los Bancos Centrales (autónomos; o no tanto).</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s-MX" sz="16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Cuya misión, en términos muy generales, es:</a:t>
            </a:r>
          </a:p>
          <a:p>
            <a:pPr lvl="1">
              <a:spcBef>
                <a:spcPts val="1200"/>
              </a:spcBef>
              <a:spcAft>
                <a:spcPts val="0"/>
              </a:spcAft>
              <a:buClr>
                <a:srgbClr val="40BAD2"/>
              </a:buClr>
              <a:defRPr/>
            </a:pPr>
            <a:r>
              <a:rPr lang="es-MX" sz="1400" dirty="0">
                <a:solidFill>
                  <a:srgbClr val="000000">
                    <a:lumMod val="65000"/>
                    <a:lumOff val="35000"/>
                  </a:srgbClr>
                </a:solidFill>
                <a:latin typeface="Corbel" panose="020B0503020204020204"/>
              </a:rPr>
              <a:t>Dar y preservar el valor del dinero local (versus el de otros foráneos; tasa de cambio).</a:t>
            </a:r>
          </a:p>
          <a:p>
            <a:pPr lvl="1">
              <a:spcBef>
                <a:spcPts val="1200"/>
              </a:spcBef>
              <a:spcAft>
                <a:spcPts val="0"/>
              </a:spcAft>
              <a:buClr>
                <a:srgbClr val="40BAD2"/>
              </a:buClr>
              <a:defRPr/>
            </a:pPr>
            <a:r>
              <a:rPr kumimoji="0" lang="es-MX" sz="1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Velar por la estabilidad de su poder adquisitivo vía control de la inflación.</a:t>
            </a:r>
          </a:p>
          <a:p>
            <a:pPr lvl="1">
              <a:spcBef>
                <a:spcPts val="1200"/>
              </a:spcBef>
              <a:spcAft>
                <a:spcPts val="0"/>
              </a:spcAft>
              <a:buClr>
                <a:srgbClr val="40BAD2"/>
              </a:buClr>
              <a:defRPr/>
            </a:pPr>
            <a:r>
              <a:rPr lang="es-MX" sz="1400" dirty="0">
                <a:solidFill>
                  <a:srgbClr val="000000">
                    <a:lumMod val="65000"/>
                    <a:lumOff val="35000"/>
                  </a:srgbClr>
                </a:solidFill>
                <a:latin typeface="Corbel" panose="020B0503020204020204"/>
              </a:rPr>
              <a:t>Ejercer la política monetaria (herramienta de estabilización macroeconómica).</a:t>
            </a:r>
            <a:endParaRPr kumimoji="0" lang="es-MX" sz="14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endParaRPr>
          </a:p>
          <a:p>
            <a:endParaRPr lang="es-MX" dirty="0"/>
          </a:p>
        </p:txBody>
      </p:sp>
    </p:spTree>
    <p:extLst>
      <p:ext uri="{BB962C8B-B14F-4D97-AF65-F5344CB8AC3E}">
        <p14:creationId xmlns:p14="http://schemas.microsoft.com/office/powerpoint/2010/main" val="1245322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D5CF0-35D3-C830-E24B-5829D642BF9D}"/>
              </a:ext>
            </a:extLst>
          </p:cNvPr>
          <p:cNvSpPr>
            <a:spLocks noGrp="1"/>
          </p:cNvSpPr>
          <p:nvPr>
            <p:ph type="title"/>
          </p:nvPr>
        </p:nvSpPr>
        <p:spPr/>
        <p:txBody>
          <a:bodyPr/>
          <a:lstStyle/>
          <a:p>
            <a:r>
              <a:rPr lang="es-MX" dirty="0"/>
              <a:t>Dinero</a:t>
            </a:r>
            <a:br>
              <a:rPr lang="es-MX" dirty="0"/>
            </a:br>
            <a:r>
              <a:rPr lang="es-MX" sz="1800" dirty="0"/>
              <a:t>Cualquier bien o registro generalmente aceptado para intercambiar bienes y servicios, ahorrar y extinguir obligaciones.</a:t>
            </a:r>
          </a:p>
        </p:txBody>
      </p:sp>
      <p:sp>
        <p:nvSpPr>
          <p:cNvPr id="3" name="Marcador de contenido 2">
            <a:extLst>
              <a:ext uri="{FF2B5EF4-FFF2-40B4-BE49-F238E27FC236}">
                <a16:creationId xmlns:a16="http://schemas.microsoft.com/office/drawing/2014/main" id="{2E4F15AC-1158-36DA-F9AA-C1958F014AB2}"/>
              </a:ext>
            </a:extLst>
          </p:cNvPr>
          <p:cNvSpPr>
            <a:spLocks noGrp="1"/>
          </p:cNvSpPr>
          <p:nvPr>
            <p:ph idx="1"/>
          </p:nvPr>
        </p:nvSpPr>
        <p:spPr/>
        <p:txBody>
          <a:bodyPr>
            <a:normAutofit lnSpcReduction="10000"/>
          </a:bodyPr>
          <a:lstStyle/>
          <a:p>
            <a:pPr marL="0" indent="0">
              <a:buNone/>
            </a:pPr>
            <a:r>
              <a:rPr lang="es-MX" b="1" dirty="0"/>
              <a:t>Características del dinero:</a:t>
            </a:r>
          </a:p>
          <a:p>
            <a:r>
              <a:rPr lang="es-MX" dirty="0"/>
              <a:t>Ser unidad de cuenta, esto es,  resultar divisible y registrable.</a:t>
            </a:r>
          </a:p>
          <a:p>
            <a:r>
              <a:rPr lang="es-MX" dirty="0"/>
              <a:t>Transportable</a:t>
            </a:r>
          </a:p>
          <a:p>
            <a:r>
              <a:rPr lang="es-MX" dirty="0"/>
              <a:t>Económico</a:t>
            </a:r>
          </a:p>
          <a:p>
            <a:r>
              <a:rPr lang="es-MX" dirty="0"/>
              <a:t>Debe servir para extinguir obligaciones (medio de pago) y facilitar el intercambio. Esto es, el dinero debe servir como medio de pago y debe resolver el problema del trueque (doble coincidencia) y facilitar un precio relativo o término de intercambio entre dos bienes y/o servicios.</a:t>
            </a:r>
          </a:p>
          <a:p>
            <a:r>
              <a:rPr lang="es-MX" dirty="0"/>
              <a:t>Depósito de valor, en resumen, duradero y almacenable.</a:t>
            </a:r>
          </a:p>
          <a:p>
            <a:r>
              <a:rPr lang="es-MX" dirty="0"/>
              <a:t>Cuando es de curso legal, es de aceptación obligatoria.</a:t>
            </a:r>
          </a:p>
          <a:p>
            <a:r>
              <a:rPr lang="es-MX" dirty="0"/>
              <a:t>Así, no son dinero por ejemplo: las obras de arte y el agua dulce.</a:t>
            </a:r>
          </a:p>
          <a:p>
            <a:r>
              <a:rPr lang="es-MX" dirty="0"/>
              <a:t>Las criptomonedas, ¿son dinero?. En Chile, no. En otros países, como El Salvador, sí.</a:t>
            </a:r>
          </a:p>
        </p:txBody>
      </p:sp>
    </p:spTree>
    <p:extLst>
      <p:ext uri="{BB962C8B-B14F-4D97-AF65-F5344CB8AC3E}">
        <p14:creationId xmlns:p14="http://schemas.microsoft.com/office/powerpoint/2010/main" val="343659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Temas/Preguntas Macro</a:t>
            </a:r>
            <a:br>
              <a:rPr lang="es-ES" dirty="0"/>
            </a:br>
            <a:r>
              <a:rPr lang="es-ES" sz="1400" dirty="0"/>
              <a:t>Por qué varían (suben/bajan) los precios.</a:t>
            </a:r>
            <a:br>
              <a:rPr lang="es-ES" sz="1400" dirty="0"/>
            </a:br>
            <a:r>
              <a:rPr lang="es-ES" sz="1400" dirty="0"/>
              <a:t>Cómo el precio de los bienes impacta (favorable o negativamente) en el crecimiento (achicar el problema económico).</a:t>
            </a:r>
            <a:br>
              <a:rPr lang="es-ES" sz="1400" dirty="0"/>
            </a:br>
            <a:r>
              <a:rPr lang="es-ES" sz="1400" dirty="0"/>
              <a:t>Cómo estabilizar la economía (morigerar la amplitud de los ciclos económicos).</a:t>
            </a:r>
            <a:br>
              <a:rPr lang="es-ES" sz="1400" dirty="0"/>
            </a:br>
            <a:r>
              <a:rPr lang="es-ES" sz="1400" dirty="0"/>
              <a:t>Cuál es el efecto en todo ello del comercio internacional (globalización de las interacciones económicas y su efecto en los países).</a:t>
            </a:r>
            <a:br>
              <a:rPr lang="es-ES" sz="1400" dirty="0"/>
            </a:br>
            <a:r>
              <a:rPr lang="es-ES" sz="1400" dirty="0"/>
              <a:t>En todas estas interrogantes la política (y el Derecho) tienen incidencia (además, por cada país).</a:t>
            </a:r>
            <a:endParaRPr lang="es-ES" dirty="0"/>
          </a:p>
        </p:txBody>
      </p:sp>
      <p:sp>
        <p:nvSpPr>
          <p:cNvPr id="3" name="Marcador de contenido 2"/>
          <p:cNvSpPr>
            <a:spLocks noGrp="1"/>
          </p:cNvSpPr>
          <p:nvPr>
            <p:ph idx="1"/>
          </p:nvPr>
        </p:nvSpPr>
        <p:spPr/>
        <p:txBody>
          <a:bodyPr>
            <a:normAutofit fontScale="85000" lnSpcReduction="20000"/>
          </a:bodyPr>
          <a:lstStyle/>
          <a:p>
            <a:pPr>
              <a:buFont typeface="Wingdings" panose="05000000000000000000" pitchFamily="2" charset="2"/>
              <a:buChar char="§"/>
            </a:pPr>
            <a:r>
              <a:rPr lang="es-ES" dirty="0"/>
              <a:t>Nivel general de precios. </a:t>
            </a:r>
          </a:p>
          <a:p>
            <a:pPr lvl="1">
              <a:buFont typeface="Wingdings" panose="05000000000000000000" pitchFamily="2" charset="2"/>
              <a:buChar char="§"/>
            </a:pPr>
            <a:r>
              <a:rPr lang="es-ES" dirty="0"/>
              <a:t>Inflación (aumento generalizado de precios).</a:t>
            </a:r>
          </a:p>
          <a:p>
            <a:pPr lvl="1">
              <a:buFont typeface="Wingdings" panose="05000000000000000000" pitchFamily="2" charset="2"/>
              <a:buChar char="§"/>
            </a:pPr>
            <a:r>
              <a:rPr lang="es-ES" dirty="0"/>
              <a:t>Deflación (baja generalizada de precios). </a:t>
            </a:r>
          </a:p>
          <a:p>
            <a:pPr lvl="1">
              <a:buFont typeface="Wingdings" panose="05000000000000000000" pitchFamily="2" charset="2"/>
              <a:buChar char="§"/>
            </a:pPr>
            <a:r>
              <a:rPr lang="es-ES" dirty="0"/>
              <a:t>A CP, ambos fenómenos muy relacionados con el CE. Estabilidad de precios es deseable.</a:t>
            </a:r>
          </a:p>
          <a:p>
            <a:pPr>
              <a:buFont typeface="Wingdings" panose="05000000000000000000" pitchFamily="2" charset="2"/>
              <a:buChar char="§"/>
            </a:pPr>
            <a:r>
              <a:rPr lang="es-ES" dirty="0"/>
              <a:t>Crecimiento económico a LP. </a:t>
            </a:r>
          </a:p>
          <a:p>
            <a:pPr lvl="1">
              <a:buFont typeface="Wingdings" panose="05000000000000000000" pitchFamily="2" charset="2"/>
              <a:buChar char="§"/>
            </a:pPr>
            <a:r>
              <a:rPr lang="es-ES" dirty="0"/>
              <a:t>Tendencia creciente del output=&gt; </a:t>
            </a:r>
            <a:r>
              <a:rPr lang="el-GR" dirty="0"/>
              <a:t>Δ</a:t>
            </a:r>
            <a:r>
              <a:rPr lang="es-ES" dirty="0"/>
              <a:t>- pobreza y </a:t>
            </a:r>
            <a:r>
              <a:rPr lang="el-GR" dirty="0"/>
              <a:t>Δ+ </a:t>
            </a:r>
            <a:r>
              <a:rPr lang="es-ES" dirty="0"/>
              <a:t>nivel de vida. </a:t>
            </a:r>
          </a:p>
          <a:p>
            <a:pPr lvl="1">
              <a:buFont typeface="Wingdings" panose="05000000000000000000" pitchFamily="2" charset="2"/>
              <a:buChar char="§"/>
            </a:pPr>
            <a:r>
              <a:rPr lang="es-ES" dirty="0"/>
              <a:t>Necesario para financiar programas políticos, económicos, sociales. </a:t>
            </a:r>
          </a:p>
          <a:p>
            <a:pPr lvl="1">
              <a:buFont typeface="Wingdings" panose="05000000000000000000" pitchFamily="2" charset="2"/>
              <a:buChar char="§"/>
            </a:pPr>
            <a:r>
              <a:rPr lang="es-ES" dirty="0"/>
              <a:t>Recordar la frontera de posibilidades de producción (FPP). Y también las decisiones de ahorro e inversión.</a:t>
            </a:r>
          </a:p>
          <a:p>
            <a:pPr>
              <a:buFont typeface="Wingdings" panose="05000000000000000000" pitchFamily="2" charset="2"/>
              <a:buChar char="§"/>
            </a:pPr>
            <a:r>
              <a:rPr lang="es-ES" dirty="0"/>
              <a:t>Ciclo económico (CE). Alternancia de CE a CP.</a:t>
            </a:r>
          </a:p>
          <a:p>
            <a:pPr lvl="1">
              <a:buFont typeface="Wingdings" panose="05000000000000000000" pitchFamily="2" charset="2"/>
              <a:buChar char="§"/>
            </a:pPr>
            <a:r>
              <a:rPr lang="es-ES" dirty="0"/>
              <a:t>CE son las fluctuaciones del ritmo de expansión del PIB real. Dos etapas:</a:t>
            </a:r>
          </a:p>
          <a:p>
            <a:pPr lvl="1">
              <a:buFont typeface="Wingdings" panose="05000000000000000000" pitchFamily="2" charset="2"/>
              <a:buChar char="§"/>
            </a:pPr>
            <a:r>
              <a:rPr lang="es-ES" dirty="0"/>
              <a:t>Recesión (períodos de caída de empleo y de producción/output, disminución de dos trimestres consecutivos del PIB). </a:t>
            </a:r>
          </a:p>
          <a:p>
            <a:pPr lvl="1">
              <a:buFont typeface="Wingdings" panose="05000000000000000000" pitchFamily="2" charset="2"/>
              <a:buChar char="§"/>
            </a:pPr>
            <a:r>
              <a:rPr lang="es-ES" dirty="0"/>
              <a:t>Expansión (períodos de aumento del empleo y la producción).</a:t>
            </a:r>
          </a:p>
          <a:p>
            <a:pPr lvl="1">
              <a:buFont typeface="Wingdings" panose="05000000000000000000" pitchFamily="2" charset="2"/>
              <a:buChar char="§"/>
            </a:pPr>
            <a:r>
              <a:rPr lang="es-ES" dirty="0" err="1"/>
              <a:t>Peak</a:t>
            </a:r>
            <a:r>
              <a:rPr lang="es-ES" dirty="0"/>
              <a:t> &amp; </a:t>
            </a:r>
            <a:r>
              <a:rPr lang="es-ES" dirty="0" err="1"/>
              <a:t>bottom</a:t>
            </a:r>
            <a:r>
              <a:rPr lang="es-ES" dirty="0"/>
              <a:t> in </a:t>
            </a:r>
            <a:r>
              <a:rPr lang="es-ES" dirty="0" err="1"/>
              <a:t>between</a:t>
            </a:r>
            <a:r>
              <a:rPr lang="es-ES" dirty="0"/>
              <a:t>. Rocky: “no importa cuántas veces te caes, sino cuántas te levantas”.</a:t>
            </a:r>
          </a:p>
          <a:p>
            <a:pPr>
              <a:buFont typeface="Wingdings" panose="05000000000000000000" pitchFamily="2" charset="2"/>
              <a:buChar char="§"/>
            </a:pPr>
            <a:r>
              <a:rPr lang="es-ES" dirty="0"/>
              <a:t>Superávit/déficit comercial de los países. </a:t>
            </a:r>
          </a:p>
          <a:p>
            <a:pPr lvl="1">
              <a:buFont typeface="Wingdings" panose="05000000000000000000" pitchFamily="2" charset="2"/>
              <a:buChar char="§"/>
            </a:pPr>
            <a:r>
              <a:rPr lang="es-ES" dirty="0"/>
              <a:t>Economía  abierta. </a:t>
            </a:r>
          </a:p>
          <a:p>
            <a:pPr lvl="1">
              <a:buFont typeface="Wingdings" panose="05000000000000000000" pitchFamily="2" charset="2"/>
              <a:buChar char="§"/>
            </a:pPr>
            <a:r>
              <a:rPr lang="es-ES" dirty="0"/>
              <a:t>Los factores de equilibrio entre exportaciones e importaciones recaen en decisiones sobre ahorro e inversión. </a:t>
            </a:r>
          </a:p>
        </p:txBody>
      </p:sp>
    </p:spTree>
    <p:extLst>
      <p:ext uri="{BB962C8B-B14F-4D97-AF65-F5344CB8AC3E}">
        <p14:creationId xmlns:p14="http://schemas.microsoft.com/office/powerpoint/2010/main" val="265385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Gran Depresión 1929 y el auge del Keynesianismo</a:t>
            </a:r>
          </a:p>
        </p:txBody>
      </p:sp>
      <p:sp>
        <p:nvSpPr>
          <p:cNvPr id="3" name="Marcador de contenido 2"/>
          <p:cNvSpPr>
            <a:spLocks noGrp="1"/>
          </p:cNvSpPr>
          <p:nvPr>
            <p:ph idx="1"/>
          </p:nvPr>
        </p:nvSpPr>
        <p:spPr/>
        <p:txBody>
          <a:bodyPr>
            <a:normAutofit fontScale="85000" lnSpcReduction="10000"/>
          </a:bodyPr>
          <a:lstStyle/>
          <a:p>
            <a:pPr>
              <a:buFont typeface="Wingdings" panose="05000000000000000000" pitchFamily="2" charset="2"/>
              <a:buChar char="§"/>
            </a:pPr>
            <a:r>
              <a:rPr lang="es-ES" dirty="0"/>
              <a:t>Depresión más larga, de mayor profundidad y que afectó a mayor número de países en el siglo XX (1929-1933 en EEUU; hasta fines década del 30 en otras latitudes).</a:t>
            </a:r>
          </a:p>
          <a:p>
            <a:pPr>
              <a:buFont typeface="Wingdings" panose="05000000000000000000" pitchFamily="2" charset="2"/>
              <a:buChar char="§"/>
            </a:pPr>
            <a:r>
              <a:rPr lang="es-ES" dirty="0"/>
              <a:t>Crack bursátil del martes negro, 29 de octubre de 1929. La gente no quería gastar =&gt; economía mundial se hundió.</a:t>
            </a:r>
          </a:p>
          <a:p>
            <a:pPr>
              <a:buFont typeface="Wingdings" panose="05000000000000000000" pitchFamily="2" charset="2"/>
              <a:buChar char="§"/>
            </a:pPr>
            <a:r>
              <a:rPr lang="es-ES" dirty="0"/>
              <a:t>Renta nacional, ingresos fiscales, beneficios empresariales y precios cayeron. Comercio internacional descendió entre 50% y 66%. El desempleo en EEUU alcanzó 25% y en otros países el 33%.</a:t>
            </a:r>
          </a:p>
          <a:p>
            <a:pPr>
              <a:buFont typeface="Wingdings" panose="05000000000000000000" pitchFamily="2" charset="2"/>
              <a:buChar char="§"/>
            </a:pPr>
            <a:r>
              <a:rPr lang="es-ES" dirty="0"/>
              <a:t>Idea prevalente: Economía autorregulada (micro). J. </a:t>
            </a:r>
            <a:r>
              <a:rPr lang="es-ES" dirty="0" err="1"/>
              <a:t>Schumpeter</a:t>
            </a:r>
            <a:r>
              <a:rPr lang="es-ES" dirty="0"/>
              <a:t>: Cualquier mitigación haría que el trabajo de la depresión se quedara sin hacer”.</a:t>
            </a:r>
          </a:p>
          <a:p>
            <a:pPr>
              <a:buFont typeface="Wingdings" panose="05000000000000000000" pitchFamily="2" charset="2"/>
              <a:buChar char="§"/>
            </a:pPr>
            <a:r>
              <a:rPr lang="es-ES" dirty="0"/>
              <a:t>EEUU. Pres. Herbert </a:t>
            </a:r>
            <a:r>
              <a:rPr lang="es-ES" dirty="0" err="1"/>
              <a:t>Hoover</a:t>
            </a:r>
            <a:r>
              <a:rPr lang="es-ES" dirty="0"/>
              <a:t> (ingeniero, republicano, gestor).</a:t>
            </a:r>
          </a:p>
          <a:p>
            <a:pPr>
              <a:buFont typeface="Wingdings" panose="05000000000000000000" pitchFamily="2" charset="2"/>
              <a:buChar char="§"/>
            </a:pPr>
            <a:r>
              <a:rPr lang="es-ES" dirty="0"/>
              <a:t> Impulsó trabajo voluntario (neutro).</a:t>
            </a:r>
          </a:p>
          <a:p>
            <a:pPr>
              <a:buFont typeface="Wingdings" panose="05000000000000000000" pitchFamily="2" charset="2"/>
              <a:buChar char="§"/>
            </a:pPr>
            <a:r>
              <a:rPr lang="es-ES" dirty="0"/>
              <a:t>Grandes obras públicas, ej.: presa </a:t>
            </a:r>
            <a:r>
              <a:rPr lang="es-ES" dirty="0" err="1"/>
              <a:t>Hoover</a:t>
            </a:r>
            <a:r>
              <a:rPr lang="es-ES" dirty="0"/>
              <a:t> (bien).</a:t>
            </a:r>
          </a:p>
          <a:p>
            <a:pPr>
              <a:buFont typeface="Wingdings" panose="05000000000000000000" pitchFamily="2" charset="2"/>
              <a:buChar char="§"/>
            </a:pPr>
            <a:r>
              <a:rPr lang="es-ES" dirty="0"/>
              <a:t> Promovió medidas proteccionistas, como la ley arancelaria </a:t>
            </a:r>
            <a:r>
              <a:rPr lang="es-ES" dirty="0" err="1"/>
              <a:t>Smoot-Hawley</a:t>
            </a:r>
            <a:r>
              <a:rPr lang="es-ES" dirty="0"/>
              <a:t> (mal).</a:t>
            </a:r>
          </a:p>
          <a:p>
            <a:pPr>
              <a:buFont typeface="Wingdings" panose="05000000000000000000" pitchFamily="2" charset="2"/>
              <a:buChar char="§"/>
            </a:pPr>
            <a:r>
              <a:rPr lang="es-ES" dirty="0"/>
              <a:t>Aumentó al máximo el impuesto a la renta del 25% al 63% (mal).</a:t>
            </a:r>
          </a:p>
          <a:p>
            <a:pPr>
              <a:buFont typeface="Wingdings" panose="05000000000000000000" pitchFamily="2" charset="2"/>
              <a:buChar char="§"/>
            </a:pPr>
            <a:r>
              <a:rPr lang="es-ES" dirty="0"/>
              <a:t>Incrementó el impuesto sobre la renta corporativa (mal).</a:t>
            </a:r>
          </a:p>
        </p:txBody>
      </p:sp>
    </p:spTree>
    <p:extLst>
      <p:ext uri="{BB962C8B-B14F-4D97-AF65-F5344CB8AC3E}">
        <p14:creationId xmlns:p14="http://schemas.microsoft.com/office/powerpoint/2010/main" val="146949882"/>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3374</TotalTime>
  <Words>13858</Words>
  <Application>Microsoft Office PowerPoint</Application>
  <PresentationFormat>Panorámica</PresentationFormat>
  <Paragraphs>732</Paragraphs>
  <Slides>78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78</vt:i4>
      </vt:variant>
    </vt:vector>
  </HeadingPairs>
  <TitlesOfParts>
    <vt:vector size="85" baseType="lpstr">
      <vt:lpstr>Arial</vt:lpstr>
      <vt:lpstr>Calibri</vt:lpstr>
      <vt:lpstr>Cambria Math</vt:lpstr>
      <vt:lpstr>Corbel</vt:lpstr>
      <vt:lpstr>Wingdings</vt:lpstr>
      <vt:lpstr>Wingdings 2</vt:lpstr>
      <vt:lpstr>Marco</vt:lpstr>
      <vt:lpstr>Macroeconomía y Políticas Públicas</vt:lpstr>
      <vt:lpstr>El ser humano y su conducta frente al medio</vt:lpstr>
      <vt:lpstr>Concepto y alcance</vt:lpstr>
      <vt:lpstr>Diferencias  Lectura: Schelling, T. Micromotivos y macroconductas </vt:lpstr>
      <vt:lpstr>Paradojas que explica la Macro.  Efecto mariposa (carretera) Paradoja del ahorro y la colmena de Mandeville (casas) Paradoja del precio en el tiempo (pollo vs velas) </vt:lpstr>
      <vt:lpstr>Concepto Macro</vt:lpstr>
      <vt:lpstr>Principios Macro Mankiw, G. Macroeconomía.  Versión para América Latina (Cengage Learning, 6ª ed., 2015) p. 14. </vt:lpstr>
      <vt:lpstr>Temas/Preguntas Macro Por qué varían (suben/bajan) los precios. Cómo el precio de los bienes impacta (favorable o negativamente) en el crecimiento (achicar el problema económico). Cómo estabilizar la economía (morigerar la amplitud de los ciclos económicos). Cuál es el efecto en todo ello del comercio internacional (globalización de las interacciones económicas y su efecto en los países). En todas estas interrogantes la política (y el Derecho) tienen incidencia (además, por cada país).</vt:lpstr>
      <vt:lpstr>Gran Depresión 1929 y el auge del Keynesianismo</vt:lpstr>
      <vt:lpstr>         John Maynard Keynes</vt:lpstr>
      <vt:lpstr>Keynesianismo</vt:lpstr>
      <vt:lpstr> Keynesianismo </vt:lpstr>
      <vt:lpstr>Neo Keynesianismo  Escuela Neoclásica</vt:lpstr>
      <vt:lpstr>Gran “Recesión”  de 2008  Crisis subprime</vt:lpstr>
      <vt:lpstr>Reformas en Am. Latina  (Δ+ Crec si mantiene estabilidad macro con políticas…) G. Mankiw, Macro versión AL, p.32)</vt:lpstr>
      <vt:lpstr>Reformas económicas en Chile</vt:lpstr>
      <vt:lpstr>Objetivos macro (Programa)</vt:lpstr>
      <vt:lpstr>Objetivos macro</vt:lpstr>
      <vt:lpstr>Objetivos macro</vt:lpstr>
      <vt:lpstr>Crecimiento Económico</vt:lpstr>
      <vt:lpstr>Crecimiento económico (CRE) – PI/PN  Lecturas:  1. Morettini, El modelo Solow de crecimiento. 2. Ibarra, El modelo Solow aplicado a la contaminación. 3. CEPAL, Crecimiento y Desarrollo Humano.</vt:lpstr>
      <vt:lpstr> Contabilidad nacional</vt:lpstr>
      <vt:lpstr>CRE, cómo se mide. </vt:lpstr>
      <vt:lpstr>CRE, cómo se mide</vt:lpstr>
      <vt:lpstr>PIB</vt:lpstr>
      <vt:lpstr>PIB. Formas de cálculo.</vt:lpstr>
      <vt:lpstr>PIB. Formas de cálculo.</vt:lpstr>
      <vt:lpstr>Tipos de PIB.</vt:lpstr>
      <vt:lpstr>Tipos de PIB</vt:lpstr>
      <vt:lpstr>Tipos de PIB.</vt:lpstr>
      <vt:lpstr>Tipos de PIB</vt:lpstr>
      <vt:lpstr>PIN</vt:lpstr>
      <vt:lpstr>PNB</vt:lpstr>
      <vt:lpstr>Implicancia de la medición del crecimiento</vt:lpstr>
      <vt:lpstr>Limitaciones de PIB y PNB Importan porque afectan el estándar de vida y el bienestar general de los países.</vt:lpstr>
      <vt:lpstr>Paliativos a las limitaciones</vt:lpstr>
      <vt:lpstr>Paliativos a las limitaciones PIB per capita por hora PIB potencial</vt:lpstr>
      <vt:lpstr>   Paliativos a las limitaciones PIB potencial per capita  Robert E. Lucas Jr, Nobel 1995. Recordado por la Teoría de las Expectativas Racionales.</vt:lpstr>
      <vt:lpstr>Paridad Poder Adquisitivo (PPA) y otros ajustes Comparación del PIB real internacional</vt:lpstr>
      <vt:lpstr>Escenarios de aumento del PIB real ¿En cuál de los dos escenarios hay cerdadero crecimiento económico?</vt:lpstr>
      <vt:lpstr>Crecimiento, ciclo, escollos y políticas</vt:lpstr>
      <vt:lpstr>Crecimiento potencial (CrP) </vt:lpstr>
      <vt:lpstr>Crecimiento potencial (CrP) </vt:lpstr>
      <vt:lpstr>Crecimiento potencial (CrP) </vt:lpstr>
      <vt:lpstr>Crecimiento potencial (CrP) </vt:lpstr>
      <vt:lpstr>PIB Potencial El PIB potencial viene a ser la cantidad de PIB real  determinada por la función de producción a la cantidad de tasa salarial real del factor trabajo con pleno empleo.</vt:lpstr>
      <vt:lpstr>¿Qué hace que el PIB potencial crezca?</vt:lpstr>
      <vt:lpstr>Fuentes del Crecimiento Económico</vt:lpstr>
      <vt:lpstr>Teorías sobre el Crecimiento Económico… ¿y sus límites? Lecturas: Morettini + Ibarra (sobre el modelo Solow)</vt:lpstr>
      <vt:lpstr>       Crecimiento y  población. Thomas “Pop” Malthus (1766-1834), sacerdote anglicano.</vt:lpstr>
      <vt:lpstr>Brechas de crecimiento</vt:lpstr>
      <vt:lpstr>Teorías sobre el Crecimiento Económico</vt:lpstr>
      <vt:lpstr>      Crecimiento e innovación Joseph Schumpeter (1883-1950). Escuela Austríaca.</vt:lpstr>
      <vt:lpstr>Teorías sobre el Crecimiento Económico</vt:lpstr>
      <vt:lpstr>Teorías sobre el Crecimiento Económico</vt:lpstr>
      <vt:lpstr>Teorías sobre el Crecimiento Económico  Dos enfoques de la economía (en relación con el crecimiento y el desarrollo sustentable): Economía Verde y Economía Circular (ambos enfoques apuntan a las funciones principales de la economía: función de producción y función de consumo).</vt:lpstr>
      <vt:lpstr>Teorías sobre el Crecimiento Económico  Dos enfoques de la economía (en relación con el crecimiento y el desarrollo sustentable): Economía Verde y Economía Circular (ambos enfoques apuntan a las funciones principales de la economía: función de producción y función de consumo).</vt:lpstr>
      <vt:lpstr>Crecimiento económico y Estado de bienestar</vt:lpstr>
      <vt:lpstr>Crecimiento económico y Estado de bienestar</vt:lpstr>
      <vt:lpstr>Crecimiento económico y Estado de bienestar</vt:lpstr>
      <vt:lpstr>Crecimiento y funciones económicas  Función de consumo (aprox. micro/macro) Función de gasto en inversión (aprox. macro) Recordar: Diagrama de flujo circular de la economía (flujos de bienes y servicios y de remuneración de factores productivos).</vt:lpstr>
      <vt:lpstr>Finanzas, ahorro e inversión</vt:lpstr>
      <vt:lpstr>Finanzas, ahorro e inversión</vt:lpstr>
      <vt:lpstr>Finanzas, ahorro e inversión</vt:lpstr>
      <vt:lpstr>Finanzas, ahorro e inversión</vt:lpstr>
      <vt:lpstr>Finanzas, ahorro e inversión</vt:lpstr>
      <vt:lpstr>Finanzas, ahorro e inversión</vt:lpstr>
      <vt:lpstr>Mercado de fondos prestables (MFP)</vt:lpstr>
      <vt:lpstr>Mercado de fondos prestables</vt:lpstr>
      <vt:lpstr>MFP y Demanda de fondos prestables (DFP)</vt:lpstr>
      <vt:lpstr>MFP y Oferta de fondos prestables (OFP)</vt:lpstr>
      <vt:lpstr>Equilibrio en el MFP. La tasa de interés real (TIR) </vt:lpstr>
      <vt:lpstr>Actividad del gobierno en el MFP …y sobre la TIR y sobre la (I).</vt:lpstr>
      <vt:lpstr>Actividad del gobierno en el MFP …y sobre la TIR y sobre la (I).</vt:lpstr>
      <vt:lpstr>Mercado global de fondos prestables</vt:lpstr>
      <vt:lpstr>Dinero  El dinero en la historia cultural del ser humano  Fases en la historia del uso y tipo de dinero </vt:lpstr>
      <vt:lpstr>Dinero hoy  Lectura: Miller. Economía conductual.</vt:lpstr>
      <vt:lpstr>Dinero Cualquier bien o registro generalmente aceptado para intercambiar bienes y servicios, ahorrar y extinguir obligaciones.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Macroeconomía</dc:title>
  <dc:creator>Rafael Plaza</dc:creator>
  <cp:lastModifiedBy>Rafael Plaza</cp:lastModifiedBy>
  <cp:revision>91</cp:revision>
  <dcterms:created xsi:type="dcterms:W3CDTF">2019-07-17T14:27:21Z</dcterms:created>
  <dcterms:modified xsi:type="dcterms:W3CDTF">2022-09-13T03:35:48Z</dcterms:modified>
</cp:coreProperties>
</file>